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7"/>
  </p:notesMasterIdLst>
  <p:sldIdLst>
    <p:sldId id="482" r:id="rId2"/>
    <p:sldId id="483" r:id="rId3"/>
    <p:sldId id="499" r:id="rId4"/>
    <p:sldId id="487" r:id="rId5"/>
    <p:sldId id="489" r:id="rId6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182FC-5F26-3537-46A7-DD8C74E658E3}" v="38" dt="2022-08-24T00:16:33.873"/>
    <p1510:client id="{26C6FBDD-557B-7989-6A2E-589CA98538B3}" v="20" dt="2021-07-15T00:38:26.907"/>
    <p1510:client id="{5FF09A1A-AF9A-9B8E-0B9E-383C10F12F29}" v="4" dt="2021-07-27T16:50:55.238"/>
    <p1510:client id="{61D5C0BB-193F-0B28-6221-87D2888A927E}" v="38" dt="2021-07-09T17:22:18.137"/>
    <p1510:client id="{FD0C6C1D-8A5A-EA68-5955-C9EE69D19EDF}" v="66" dt="2022-10-10T16:08:12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visão de Materiais" userId="S::revisao.materiais@fatecie.edu.br::8d219f3d-61d3-4566-896d-fea17921e69d" providerId="AD" clId="Web-{FD0C6C1D-8A5A-EA68-5955-C9EE69D19EDF}"/>
    <pc:docChg chg="modSld">
      <pc:chgData name="Revisão de Materiais" userId="S::revisao.materiais@fatecie.edu.br::8d219f3d-61d3-4566-896d-fea17921e69d" providerId="AD" clId="Web-{FD0C6C1D-8A5A-EA68-5955-C9EE69D19EDF}" dt="2022-10-10T16:08:12.759" v="54" actId="20577"/>
      <pc:docMkLst>
        <pc:docMk/>
      </pc:docMkLst>
      <pc:sldChg chg="modSp">
        <pc:chgData name="Revisão de Materiais" userId="S::revisao.materiais@fatecie.edu.br::8d219f3d-61d3-4566-896d-fea17921e69d" providerId="AD" clId="Web-{FD0C6C1D-8A5A-EA68-5955-C9EE69D19EDF}" dt="2022-10-10T16:08:12.759" v="54" actId="20577"/>
        <pc:sldMkLst>
          <pc:docMk/>
          <pc:sldMk cId="2051661602" sldId="483"/>
        </pc:sldMkLst>
        <pc:spChg chg="mod">
          <ac:chgData name="Revisão de Materiais" userId="S::revisao.materiais@fatecie.edu.br::8d219f3d-61d3-4566-896d-fea17921e69d" providerId="AD" clId="Web-{FD0C6C1D-8A5A-EA68-5955-C9EE69D19EDF}" dt="2022-10-10T16:00:19.122" v="31"/>
          <ac:spMkLst>
            <pc:docMk/>
            <pc:sldMk cId="2051661602" sldId="483"/>
            <ac:spMk id="2" creationId="{18F245A2-224A-CD48-92EF-4C883F7C9145}"/>
          </ac:spMkLst>
        </pc:spChg>
        <pc:spChg chg="mod">
          <ac:chgData name="Revisão de Materiais" userId="S::revisao.materiais@fatecie.edu.br::8d219f3d-61d3-4566-896d-fea17921e69d" providerId="AD" clId="Web-{FD0C6C1D-8A5A-EA68-5955-C9EE69D19EDF}" dt="2022-10-10T16:08:12.759" v="54" actId="20577"/>
          <ac:spMkLst>
            <pc:docMk/>
            <pc:sldMk cId="2051661602" sldId="483"/>
            <ac:spMk id="20" creationId="{9D1ADE66-762E-4017-AFC9-0493C199A977}"/>
          </ac:spMkLst>
        </pc:spChg>
      </pc:sldChg>
      <pc:sldChg chg="modSp">
        <pc:chgData name="Revisão de Materiais" userId="S::revisao.materiais@fatecie.edu.br::8d219f3d-61d3-4566-896d-fea17921e69d" providerId="AD" clId="Web-{FD0C6C1D-8A5A-EA68-5955-C9EE69D19EDF}" dt="2022-10-10T16:08:08.446" v="53" actId="20577"/>
        <pc:sldMkLst>
          <pc:docMk/>
          <pc:sldMk cId="4234789266" sldId="487"/>
        </pc:sldMkLst>
        <pc:spChg chg="mod">
          <ac:chgData name="Revisão de Materiais" userId="S::revisao.materiais@fatecie.edu.br::8d219f3d-61d3-4566-896d-fea17921e69d" providerId="AD" clId="Web-{FD0C6C1D-8A5A-EA68-5955-C9EE69D19EDF}" dt="2022-10-10T15:59:46.965" v="24" actId="20577"/>
          <ac:spMkLst>
            <pc:docMk/>
            <pc:sldMk cId="4234789266" sldId="487"/>
            <ac:spMk id="2" creationId="{18F245A2-224A-CD48-92EF-4C883F7C9145}"/>
          </ac:spMkLst>
        </pc:spChg>
        <pc:spChg chg="mod">
          <ac:chgData name="Revisão de Materiais" userId="S::revisao.materiais@fatecie.edu.br::8d219f3d-61d3-4566-896d-fea17921e69d" providerId="AD" clId="Web-{FD0C6C1D-8A5A-EA68-5955-C9EE69D19EDF}" dt="2022-10-10T16:08:08.446" v="53" actId="20577"/>
          <ac:spMkLst>
            <pc:docMk/>
            <pc:sldMk cId="4234789266" sldId="487"/>
            <ac:spMk id="20" creationId="{9D1ADE66-762E-4017-AFC9-0493C199A977}"/>
          </ac:spMkLst>
        </pc:spChg>
      </pc:sldChg>
      <pc:sldChg chg="modSp">
        <pc:chgData name="Revisão de Materiais" userId="S::revisao.materiais@fatecie.edu.br::8d219f3d-61d3-4566-896d-fea17921e69d" providerId="AD" clId="Web-{FD0C6C1D-8A5A-EA68-5955-C9EE69D19EDF}" dt="2022-10-10T16:08:05.384" v="52" actId="20577"/>
        <pc:sldMkLst>
          <pc:docMk/>
          <pc:sldMk cId="1994101371" sldId="489"/>
        </pc:sldMkLst>
        <pc:spChg chg="mod">
          <ac:chgData name="Revisão de Materiais" userId="S::revisao.materiais@fatecie.edu.br::8d219f3d-61d3-4566-896d-fea17921e69d" providerId="AD" clId="Web-{FD0C6C1D-8A5A-EA68-5955-C9EE69D19EDF}" dt="2022-10-10T15:59:54.262" v="26" actId="1076"/>
          <ac:spMkLst>
            <pc:docMk/>
            <pc:sldMk cId="1994101371" sldId="489"/>
            <ac:spMk id="2" creationId="{18F245A2-224A-CD48-92EF-4C883F7C9145}"/>
          </ac:spMkLst>
        </pc:spChg>
        <pc:spChg chg="mod">
          <ac:chgData name="Revisão de Materiais" userId="S::revisao.materiais@fatecie.edu.br::8d219f3d-61d3-4566-896d-fea17921e69d" providerId="AD" clId="Web-{FD0C6C1D-8A5A-EA68-5955-C9EE69D19EDF}" dt="2022-10-10T16:08:05.384" v="52" actId="20577"/>
          <ac:spMkLst>
            <pc:docMk/>
            <pc:sldMk cId="1994101371" sldId="489"/>
            <ac:spMk id="9" creationId="{16E60D2B-2604-48C7-84BC-A6B2382B3E7C}"/>
          </ac:spMkLst>
        </pc:spChg>
      </pc:sldChg>
      <pc:sldChg chg="modSp">
        <pc:chgData name="Revisão de Materiais" userId="S::revisao.materiais@fatecie.edu.br::8d219f3d-61d3-4566-896d-fea17921e69d" providerId="AD" clId="Web-{FD0C6C1D-8A5A-EA68-5955-C9EE69D19EDF}" dt="2022-10-10T16:08:02.383" v="51" actId="20577"/>
        <pc:sldMkLst>
          <pc:docMk/>
          <pc:sldMk cId="4006916170" sldId="499"/>
        </pc:sldMkLst>
        <pc:spChg chg="mod">
          <ac:chgData name="Revisão de Materiais" userId="S::revisao.materiais@fatecie.edu.br::8d219f3d-61d3-4566-896d-fea17921e69d" providerId="AD" clId="Web-{FD0C6C1D-8A5A-EA68-5955-C9EE69D19EDF}" dt="2022-10-10T15:59:59.700" v="28"/>
          <ac:spMkLst>
            <pc:docMk/>
            <pc:sldMk cId="4006916170" sldId="499"/>
            <ac:spMk id="2" creationId="{18F245A2-224A-CD48-92EF-4C883F7C9145}"/>
          </ac:spMkLst>
        </pc:spChg>
        <pc:spChg chg="mod">
          <ac:chgData name="Revisão de Materiais" userId="S::revisao.materiais@fatecie.edu.br::8d219f3d-61d3-4566-896d-fea17921e69d" providerId="AD" clId="Web-{FD0C6C1D-8A5A-EA68-5955-C9EE69D19EDF}" dt="2022-10-10T16:08:02.383" v="51" actId="20577"/>
          <ac:spMkLst>
            <pc:docMk/>
            <pc:sldMk cId="4006916170" sldId="499"/>
            <ac:spMk id="20" creationId="{9D1ADE66-762E-4017-AFC9-0493C199A9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spc="-1">
                <a:latin typeface="Arial"/>
              </a:rPr>
              <a:t>Clique para editar o formato de notas</a:t>
            </a:r>
            <a:endParaRPr/>
          </a:p>
        </p:txBody>
      </p:sp>
      <p:sp>
        <p:nvSpPr>
          <p:cNvPr id="27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spc="-1">
                <a:latin typeface="Times New Roman"/>
              </a:rPr>
              <a:t>&lt;cabeçalho&gt;</a:t>
            </a:r>
            <a:endParaRPr/>
          </a:p>
        </p:txBody>
      </p:sp>
      <p:sp>
        <p:nvSpPr>
          <p:cNvPr id="27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spc="-1">
                <a:latin typeface="Times New Roman"/>
              </a:rPr>
              <a:t>&lt;data/hora&gt;</a:t>
            </a:r>
            <a:endParaRPr/>
          </a:p>
        </p:txBody>
      </p:sp>
      <p:sp>
        <p:nvSpPr>
          <p:cNvPr id="27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spc="-1">
                <a:latin typeface="Times New Roman"/>
              </a:rPr>
              <a:t>&lt;rodapé&gt;</a:t>
            </a:r>
            <a:endParaRPr/>
          </a:p>
        </p:txBody>
      </p:sp>
      <p:sp>
        <p:nvSpPr>
          <p:cNvPr id="28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1DD6B37-C5EE-4B82-A7DB-7A59980060BE}" type="slidenum">
              <a:rPr lang="pt-BR" sz="1400" spc="-1">
                <a:latin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889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189360" indent="-180720" algn="r">
              <a:lnSpc>
                <a:spcPct val="95000"/>
              </a:lnSpc>
            </a:pPr>
            <a:fld id="{5C7AE265-CB02-446F-98BE-1A67BC9B38FC}" type="slidenum">
              <a:rPr lang="pt-BR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icrosoft YaHei"/>
              </a:rPr>
              <a:t>1</a:t>
            </a:fld>
            <a:endParaRPr/>
          </a:p>
        </p:txBody>
      </p:sp>
      <p:sp>
        <p:nvSpPr>
          <p:cNvPr id="421" name="CustomShape 2"/>
          <p:cNvSpPr/>
          <p:nvPr/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23862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1DD6B37-C5EE-4B82-A7DB-7A59980060BE}" type="slidenum">
              <a:rPr lang="pt-BR" sz="1400" spc="-1" smtClean="0">
                <a:latin typeface="Times New Roman"/>
              </a:r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155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E1DD6B37-C5EE-4B82-A7DB-7A59980060BE}" type="slidenum">
              <a:rPr lang="pt-BR" sz="1400" spc="-1" smtClean="0">
                <a:latin typeface="Times New Roman"/>
              </a:r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42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82" name="Imagem 18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83" name="Imagem 18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 rot="10800000">
            <a:off x="9306720" y="5731200"/>
            <a:ext cx="392040" cy="129240"/>
          </a:xfrm>
          <a:prstGeom prst="triangle">
            <a:avLst>
              <a:gd name="adj" fmla="val 32425"/>
            </a:avLst>
          </a:prstGeom>
          <a:solidFill>
            <a:srgbClr val="D26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7774200" y="4472640"/>
            <a:ext cx="1371240" cy="66852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3"/>
          <p:cNvSpPr/>
          <p:nvPr/>
        </p:nvSpPr>
        <p:spPr>
          <a:xfrm>
            <a:off x="7106040" y="4472640"/>
            <a:ext cx="669600" cy="66852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4"/>
          <p:cNvSpPr/>
          <p:nvPr/>
        </p:nvSpPr>
        <p:spPr>
          <a:xfrm>
            <a:off x="7247520" y="4646880"/>
            <a:ext cx="1900440" cy="3024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5"/>
          <p:cNvSpPr/>
          <p:nvPr/>
        </p:nvSpPr>
        <p:spPr>
          <a:xfrm>
            <a:off x="6949440" y="4646880"/>
            <a:ext cx="303120" cy="302400"/>
          </a:xfrm>
          <a:prstGeom prst="rtTriangle">
            <a:avLst/>
          </a:prstGeom>
          <a:solidFill>
            <a:srgbClr val="FF98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6"/>
          <p:cNvSpPr/>
          <p:nvPr/>
        </p:nvSpPr>
        <p:spPr>
          <a:xfrm>
            <a:off x="1808640" y="63720"/>
            <a:ext cx="392040" cy="12924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7"/>
          <p:cNvSpPr/>
          <p:nvPr/>
        </p:nvSpPr>
        <p:spPr>
          <a:xfrm>
            <a:off x="2520" y="-360"/>
            <a:ext cx="1370520" cy="66924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8"/>
          <p:cNvSpPr/>
          <p:nvPr/>
        </p:nvSpPr>
        <p:spPr>
          <a:xfrm>
            <a:off x="1372320" y="-360"/>
            <a:ext cx="668880" cy="669240"/>
          </a:xfrm>
          <a:prstGeom prst="rtTriangle">
            <a:avLst/>
          </a:prstGeom>
          <a:solidFill>
            <a:srgbClr val="C7D3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9"/>
          <p:cNvSpPr/>
          <p:nvPr/>
        </p:nvSpPr>
        <p:spPr>
          <a:xfrm>
            <a:off x="0" y="191880"/>
            <a:ext cx="1899720" cy="303120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10"/>
          <p:cNvSpPr/>
          <p:nvPr/>
        </p:nvSpPr>
        <p:spPr>
          <a:xfrm>
            <a:off x="1895400" y="191880"/>
            <a:ext cx="302400" cy="303120"/>
          </a:xfrm>
          <a:prstGeom prst="rtTriangle">
            <a:avLst/>
          </a:prstGeom>
          <a:solidFill>
            <a:srgbClr val="3F537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PlaceHolder 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8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Clique para editar o formato do texto da estrutura de tópicos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1800" spc="-1">
                <a:latin typeface="Arial"/>
              </a:rPr>
              <a:t>2.º nível da estrutura de tópicos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3.º nível da estrutura de tópicos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1800" spc="-1">
                <a:latin typeface="Arial"/>
              </a:rPr>
              <a:t>4.º nível da estrutura de tópicos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5.º nível da estrutura de tópicos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6.º nível da estrutura de tópicos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7.º nível da estrutura de tópicos</a:t>
            </a:r>
            <a:endParaRPr/>
          </a:p>
        </p:txBody>
      </p:sp>
      <p:sp>
        <p:nvSpPr>
          <p:cNvPr id="149" name="PlaceHolder 1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Clique para editar o formato do texto da estrutura de tópicos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1800" spc="-1">
                <a:latin typeface="Arial"/>
              </a:rPr>
              <a:t>2.º nível da estrutura de tópicos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3.º nível da estrutura de tópicos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1800" spc="-1">
                <a:latin typeface="Arial"/>
              </a:rPr>
              <a:t>4.º nível da estrutura de tópicos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5.º nível da estrutura de tópicos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6.º nível da estrutura de tópicos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800" spc="-1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467544" y="0"/>
            <a:ext cx="8521972" cy="35283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</a:pPr>
            <a:endParaRPr>
              <a:latin typeface="Calibri" pitchFamily="34" charset="0"/>
              <a:cs typeface="Calibri" pitchFamily="34" charset="0"/>
            </a:endParaRPr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endParaRPr/>
          </a:p>
          <a:p>
            <a:pPr marL="343080" indent="-341280">
              <a:lnSpc>
                <a:spcPct val="100000"/>
              </a:lnSpc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/>
          </a:p>
        </p:txBody>
      </p:sp>
      <p:sp>
        <p:nvSpPr>
          <p:cNvPr id="358" name="CustomShape 2"/>
          <p:cNvSpPr/>
          <p:nvPr/>
        </p:nvSpPr>
        <p:spPr>
          <a:xfrm>
            <a:off x="3234960" y="195480"/>
            <a:ext cx="313632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1280">
              <a:lnSpc>
                <a:spcPct val="100000"/>
              </a:lnSpc>
            </a:pPr>
            <a:endParaRPr lang="pt-BR" sz="240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F17567E-CD5B-5E44-811E-E37E8B1D8A47}"/>
              </a:ext>
            </a:extLst>
          </p:cNvPr>
          <p:cNvSpPr/>
          <p:nvPr/>
        </p:nvSpPr>
        <p:spPr>
          <a:xfrm>
            <a:off x="2987824" y="61062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pt-BR"/>
            </a:br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A4A3C4D-64FD-634F-B79D-1261F0DAEF22}"/>
              </a:ext>
            </a:extLst>
          </p:cNvPr>
          <p:cNvSpPr/>
          <p:nvPr/>
        </p:nvSpPr>
        <p:spPr>
          <a:xfrm>
            <a:off x="-4624" y="2246405"/>
            <a:ext cx="9148624" cy="9361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6A59BE1-B93F-0E49-88F5-DB00B394219B}"/>
              </a:ext>
            </a:extLst>
          </p:cNvPr>
          <p:cNvSpPr/>
          <p:nvPr/>
        </p:nvSpPr>
        <p:spPr>
          <a:xfrm>
            <a:off x="47722" y="2351512"/>
            <a:ext cx="9060782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TÉCNICA DIETÉTICA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5FD7F70-5E17-BF4F-9923-7EE43C788937}"/>
              </a:ext>
            </a:extLst>
          </p:cNvPr>
          <p:cNvSpPr/>
          <p:nvPr/>
        </p:nvSpPr>
        <p:spPr>
          <a:xfrm>
            <a:off x="0" y="3147814"/>
            <a:ext cx="9144000" cy="1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05CB005-124A-F743-B970-FD49C1AA6CE0}"/>
              </a:ext>
            </a:extLst>
          </p:cNvPr>
          <p:cNvSpPr txBox="1"/>
          <p:nvPr/>
        </p:nvSpPr>
        <p:spPr>
          <a:xfrm>
            <a:off x="2051720" y="3580301"/>
            <a:ext cx="489654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dirty="0"/>
              <a:t>Nome do Aluno</a:t>
            </a:r>
            <a:endParaRPr lang="pt-BR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2816E2C-0125-524B-9995-3BDFE43D8571}"/>
              </a:ext>
            </a:extLst>
          </p:cNvPr>
          <p:cNvCxnSpPr/>
          <p:nvPr/>
        </p:nvCxnSpPr>
        <p:spPr>
          <a:xfrm>
            <a:off x="2195736" y="3939902"/>
            <a:ext cx="4752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D5BFBEB0-7CF9-504B-9CD6-4EAA7302F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83068"/>
            <a:ext cx="2165157" cy="54942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FD7C1DF-2220-4933-ACC7-86C1048E42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40" y="-1871"/>
            <a:ext cx="3796743" cy="150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92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4C36B669-5549-1743-A47E-51A58A8278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0" y="151617"/>
            <a:ext cx="1715615" cy="43535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8F245A2-224A-CD48-92EF-4C883F7C9145}"/>
              </a:ext>
            </a:extLst>
          </p:cNvPr>
          <p:cNvSpPr txBox="1"/>
          <p:nvPr/>
        </p:nvSpPr>
        <p:spPr>
          <a:xfrm>
            <a:off x="1996887" y="179571"/>
            <a:ext cx="474585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b="1" dirty="0">
                <a:latin typeface="Arial"/>
                <a:ea typeface="Times New Roman" panose="02020603050405020304" pitchFamily="18" charset="0"/>
              </a:rPr>
              <a:t>Ovo quente e ovo escaldado funções e efeitos das preparações </a:t>
            </a:r>
            <a:endParaRPr lang="pt-BR" sz="2000">
              <a:effectLst/>
              <a:latin typeface="Arial"/>
              <a:ea typeface="Times New Roman" panose="02020603050405020304" pitchFamily="18" charset="0"/>
            </a:endParaRPr>
          </a:p>
        </p:txBody>
      </p:sp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A2093EF5-52DD-4B2A-9E9F-C933D7C730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20" y="124183"/>
            <a:ext cx="1628060" cy="647367"/>
          </a:xfrm>
          <a:prstGeom prst="rect">
            <a:avLst/>
          </a:prstGeom>
        </p:spPr>
      </p:pic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9D1ADE66-762E-4017-AFC9-0493C199A97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203480"/>
            <a:ext cx="7868093" cy="3672526"/>
          </a:xfrm>
        </p:spPr>
        <p:txBody>
          <a:bodyPr anchor="t" anchorCtr="0"/>
          <a:lstStyle/>
          <a:p>
            <a:pPr algn="ctr"/>
            <a:r>
              <a:rPr lang="pt-BR" b="1" dirty="0">
                <a:latin typeface="Arial"/>
                <a:cs typeface="Arial"/>
              </a:rPr>
              <a:t>OBJETIVO</a:t>
            </a:r>
            <a:endParaRPr lang="pt-BR" b="1">
              <a:solidFill>
                <a:srgbClr val="000000"/>
              </a:solidFill>
              <a:latin typeface="Arial"/>
              <a:cs typeface="Arial"/>
            </a:endParaRPr>
          </a:p>
          <a:p>
            <a:pPr algn="just"/>
            <a:r>
              <a:rPr lang="pt-BR" sz="1200" dirty="0">
                <a:solidFill>
                  <a:schemeClr val="tx1"/>
                </a:solidFill>
                <a:latin typeface="Arial"/>
                <a:cs typeface="Arial"/>
              </a:rPr>
              <a:t>Avaliar as diferentes funções dos ovos nas preparações  e avaliar os efeitos dos diferentes métodos de cocção sobre os ovos.</a:t>
            </a:r>
          </a:p>
          <a:p>
            <a:endParaRPr lang="pt-BR" sz="1200" dirty="0">
              <a:latin typeface="Arial"/>
              <a:cs typeface="Arial"/>
            </a:endParaRPr>
          </a:p>
          <a:p>
            <a:pPr algn="just"/>
            <a:r>
              <a:rPr lang="pt-BR" sz="1200" b="1" dirty="0">
                <a:latin typeface="Arial"/>
                <a:cs typeface="Arial"/>
              </a:rPr>
              <a:t>METODOLOGIA OVO QUENTE </a:t>
            </a:r>
            <a:r>
              <a:rPr lang="pt-BR" sz="1200" dirty="0">
                <a:latin typeface="Arial"/>
                <a:cs typeface="Arial"/>
              </a:rPr>
              <a:t>(o ovo quente deve ter clara mole, coagulada ou parcialmente coagulada e gema liquida ou </a:t>
            </a:r>
            <a:r>
              <a:rPr lang="pt-BR" sz="1200" dirty="0" err="1">
                <a:latin typeface="Arial"/>
                <a:cs typeface="Arial"/>
              </a:rPr>
              <a:t>semi</a:t>
            </a:r>
            <a:r>
              <a:rPr lang="pt-BR" sz="1200" dirty="0">
                <a:latin typeface="Arial"/>
                <a:cs typeface="Arial"/>
              </a:rPr>
              <a:t> líquida.</a:t>
            </a:r>
          </a:p>
          <a:p>
            <a:pPr algn="ctr"/>
            <a:endParaRPr lang="pt-BR" sz="1200" dirty="0">
              <a:latin typeface="Arial"/>
              <a:cs typeface="Arial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200" dirty="0">
                <a:latin typeface="Arial"/>
                <a:cs typeface="Arial"/>
              </a:rPr>
              <a:t>Usar um ovo para cada método.</a:t>
            </a:r>
          </a:p>
          <a:p>
            <a:pPr algn="l"/>
            <a:endParaRPr lang="pt-BR" sz="1200" dirty="0">
              <a:latin typeface="Arial"/>
              <a:cs typeface="Arial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pt-BR" sz="1200" dirty="0">
              <a:latin typeface="Arial"/>
              <a:cs typeface="Arial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200" b="1" dirty="0">
                <a:latin typeface="Arial"/>
                <a:cs typeface="Arial"/>
              </a:rPr>
              <a:t>Método 01</a:t>
            </a:r>
            <a:r>
              <a:rPr lang="pt-BR" sz="1200" dirty="0">
                <a:latin typeface="Arial"/>
                <a:cs typeface="Arial"/>
              </a:rPr>
              <a:t>: </a:t>
            </a:r>
            <a:r>
              <a:rPr lang="pt-BR" sz="1200" dirty="0">
                <a:effectLst/>
                <a:latin typeface="Arial"/>
                <a:ea typeface="Times New Roman" panose="02020603050405020304" pitchFamily="18" charset="0"/>
                <a:cs typeface="Times New Roman"/>
              </a:rPr>
              <a:t>começar com água fria. Coloque o ovo numa panela e cubra com; água fria. Esquente a água até o ponto de fervura e retire a panela do fogo. Deixe o ovo na água quente de 2 a 0 minutos</a:t>
            </a:r>
            <a:r>
              <a:rPr lang="pt-BR" sz="1200" dirty="0">
                <a:latin typeface="Arial"/>
                <a:ea typeface="Times New Roman" panose="02020603050405020304" pitchFamily="18" charset="0"/>
                <a:cs typeface="Times New Roman"/>
              </a:rPr>
              <a:t>.</a:t>
            </a:r>
            <a:endParaRPr lang="pt-BR" sz="1200" dirty="0">
              <a:effectLst/>
              <a:latin typeface="Arial"/>
              <a:ea typeface="Times New Roman" panose="02020603050405020304" pitchFamily="18" charset="0"/>
              <a:cs typeface="Times New Roman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pt-BR" sz="1200" dirty="0">
              <a:effectLst/>
              <a:latin typeface="Arial"/>
              <a:ea typeface="Times New Roman" panose="02020603050405020304" pitchFamily="18" charset="0"/>
              <a:cs typeface="Arial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Método 2</a:t>
            </a:r>
            <a:r>
              <a:rPr lang="pt-BR" sz="120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: comece com a água quente. Esquente a água até a temperatura de início de fervura. Coloque o ovo na água e cozinhe em fogo baixo por </a:t>
            </a:r>
            <a:r>
              <a:rPr lang="pt-BR" sz="1200" dirty="0">
                <a:latin typeface="Arial"/>
                <a:ea typeface="Times New Roman" panose="02020603050405020304" pitchFamily="18" charset="0"/>
                <a:cs typeface="Arial"/>
              </a:rPr>
              <a:t>3</a:t>
            </a:r>
            <a:r>
              <a:rPr lang="pt-BR" sz="120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 a </a:t>
            </a:r>
            <a:r>
              <a:rPr lang="pt-BR" sz="1200" dirty="0">
                <a:latin typeface="Arial"/>
                <a:ea typeface="Times New Roman" panose="02020603050405020304" pitchFamily="18" charset="0"/>
                <a:cs typeface="Arial"/>
              </a:rPr>
              <a:t>6</a:t>
            </a:r>
            <a:r>
              <a:rPr lang="pt-BR" sz="120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 minutos.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200" dirty="0">
              <a:effectLst/>
              <a:latin typeface="Arial"/>
              <a:ea typeface="Times New Roman" panose="02020603050405020304" pitchFamily="18" charset="0"/>
              <a:cs typeface="Arial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/>
                <a:ea typeface="Times New Roman" panose="02020603050405020304" pitchFamily="18" charset="0"/>
                <a:cs typeface="Times New Roman"/>
              </a:rPr>
              <a:t>Método 3: </a:t>
            </a:r>
            <a:r>
              <a:rPr lang="pt-BR" sz="1200" dirty="0">
                <a:effectLst/>
                <a:latin typeface="Arial"/>
                <a:ea typeface="Times New Roman" panose="02020603050405020304" pitchFamily="18" charset="0"/>
                <a:cs typeface="Times New Roman"/>
              </a:rPr>
              <a:t>Comece com a água fervendo. Coloque o ovo numa panela e derrame sobre eles água em ebulição até alcançar 2 cm</a:t>
            </a:r>
            <a:r>
              <a:rPr lang="pt-BR" sz="1200" dirty="0">
                <a:latin typeface="Arial"/>
                <a:ea typeface="Times New Roman" panose="02020603050405020304" pitchFamily="18" charset="0"/>
                <a:cs typeface="Times New Roman"/>
              </a:rPr>
              <a:t> </a:t>
            </a:r>
            <a:r>
              <a:rPr lang="pt-BR" sz="1200" dirty="0">
                <a:effectLst/>
                <a:latin typeface="Arial"/>
                <a:ea typeface="Times New Roman" panose="02020603050405020304" pitchFamily="18" charset="0"/>
                <a:cs typeface="Times New Roman"/>
              </a:rPr>
              <a:t>acima dos ovos. Cubra e deixe o ovo na água por 2 a 6 minutos</a:t>
            </a:r>
            <a:r>
              <a:rPr lang="pt-BR" sz="1200" dirty="0">
                <a:latin typeface="Arial"/>
                <a:ea typeface="Times New Roman" panose="02020603050405020304" pitchFamily="18" charset="0"/>
                <a:cs typeface="Times New Roman"/>
              </a:rPr>
              <a:t>.</a:t>
            </a:r>
            <a:endParaRPr lang="pt-BR" sz="1200" dirty="0">
              <a:effectLst/>
              <a:latin typeface="Arial"/>
              <a:ea typeface="Times New Roman" panose="02020603050405020304" pitchFamily="18" charset="0"/>
              <a:cs typeface="Arial"/>
            </a:endParaRPr>
          </a:p>
          <a:p>
            <a:pPr algn="just"/>
            <a:endParaRPr lang="pt-BR" sz="1200" dirty="0">
              <a:effectLst/>
              <a:latin typeface="Arial"/>
              <a:ea typeface="Times New Roman" panose="02020603050405020304" pitchFamily="18" charset="0"/>
              <a:cs typeface="Arial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pt-BR" sz="1000" dirty="0">
              <a:latin typeface="Arial"/>
              <a:ea typeface="Times New Roman" panose="02020603050405020304" pitchFamily="18" charset="0"/>
              <a:cs typeface="Arial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pt-BR" sz="1000" dirty="0">
              <a:effectLst/>
              <a:latin typeface="Arial"/>
              <a:ea typeface="Times New Roman" panose="02020603050405020304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166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4C36B669-5549-1743-A47E-51A58A8278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0" y="151617"/>
            <a:ext cx="1715615" cy="43535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8F245A2-224A-CD48-92EF-4C883F7C9145}"/>
              </a:ext>
            </a:extLst>
          </p:cNvPr>
          <p:cNvSpPr txBox="1"/>
          <p:nvPr/>
        </p:nvSpPr>
        <p:spPr>
          <a:xfrm>
            <a:off x="1865003" y="186898"/>
            <a:ext cx="474585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b="1" dirty="0">
                <a:latin typeface="Arial"/>
                <a:ea typeface="Times New Roman" panose="02020603050405020304" pitchFamily="18" charset="0"/>
              </a:rPr>
              <a:t>Ovo quente e ovo escaldado funções e efeitos das preparações </a:t>
            </a:r>
            <a:endParaRPr lang="pt-BR" sz="2000">
              <a:effectLst/>
              <a:latin typeface="Arial"/>
              <a:ea typeface="Times New Roman" panose="02020603050405020304" pitchFamily="18" charset="0"/>
            </a:endParaRPr>
          </a:p>
        </p:txBody>
      </p:sp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A2093EF5-52DD-4B2A-9E9F-C933D7C730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20" y="124183"/>
            <a:ext cx="1628060" cy="647367"/>
          </a:xfrm>
          <a:prstGeom prst="rect">
            <a:avLst/>
          </a:prstGeom>
        </p:spPr>
      </p:pic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9D1ADE66-762E-4017-AFC9-0493C199A97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203480"/>
            <a:ext cx="8335926" cy="3672526"/>
          </a:xfrm>
        </p:spPr>
        <p:txBody>
          <a:bodyPr anchor="t" anchorCtr="0"/>
          <a:lstStyle/>
          <a:p>
            <a:pPr algn="l"/>
            <a:endParaRPr lang="pt-BR" sz="1000" dirty="0">
              <a:effectLst/>
              <a:latin typeface="Arial"/>
              <a:ea typeface="Times New Roman" panose="02020603050405020304" pitchFamily="18" charset="0"/>
              <a:cs typeface="Arial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BR" sz="1100" dirty="0">
              <a:effectLst/>
              <a:latin typeface="Arial"/>
              <a:ea typeface="Times New Roman" panose="02020603050405020304" pitchFamily="18" charset="0"/>
              <a:cs typeface="Arial"/>
            </a:endParaRPr>
          </a:p>
          <a:p>
            <a:pPr algn="just"/>
            <a:r>
              <a:rPr lang="pt-BR" sz="1600" b="1" dirty="0">
                <a:latin typeface="Arial"/>
                <a:ea typeface="Times New Roman" panose="02020603050405020304" pitchFamily="18" charset="0"/>
                <a:cs typeface="Arial"/>
              </a:rPr>
              <a:t>METODOLOGIA O</a:t>
            </a:r>
            <a:r>
              <a:rPr lang="pt-BR" sz="1600" b="1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VO ESCALDADO (POCHË): </a:t>
            </a:r>
            <a:r>
              <a:rPr lang="pt-BR" sz="160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deve ter clara macia, brilhante e espessa, gema coberta pela clara.</a:t>
            </a:r>
            <a:r>
              <a:rPr lang="pt-BR" sz="1600" dirty="0">
                <a:latin typeface="Arial"/>
                <a:ea typeface="Times New Roman" panose="02020603050405020304" pitchFamily="18" charset="0"/>
                <a:cs typeface="Arial"/>
              </a:rPr>
              <a:t> </a:t>
            </a:r>
            <a:endParaRPr lang="pt-BR" sz="1600" dirty="0">
              <a:effectLst/>
              <a:latin typeface="Arial"/>
              <a:ea typeface="Times New Roman" panose="02020603050405020304" pitchFamily="18" charset="0"/>
              <a:cs typeface="Arial"/>
            </a:endParaRPr>
          </a:p>
          <a:p>
            <a:pPr algn="just"/>
            <a:endParaRPr lang="pt-BR" sz="1600" dirty="0">
              <a:latin typeface="Arial"/>
              <a:ea typeface="Times New Roman" panose="02020603050405020304" pitchFamily="18" charset="0"/>
              <a:cs typeface="Arial"/>
            </a:endParaRPr>
          </a:p>
          <a:p>
            <a:pPr algn="just"/>
            <a:r>
              <a:rPr lang="pt-BR" sz="160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Coloque água em uma panela ou frigideira, o suficiente para cobrir o ovo. Esquente a água até fervura, abaixe o fogo e adicione gotas de vinagre ou limão, quebre o ovo em um pires e derrame com cuidado. Deixe por 05 minutos em cocção.</a:t>
            </a:r>
          </a:p>
          <a:p>
            <a:pPr algn="just"/>
            <a:endParaRPr lang="pt-BR" sz="1600" dirty="0">
              <a:latin typeface="Arial"/>
              <a:ea typeface="Times New Roman" panose="02020603050405020304" pitchFamily="18" charset="0"/>
              <a:cs typeface="Arial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No método </a:t>
            </a:r>
            <a:r>
              <a:rPr lang="pt-BR" sz="1600" dirty="0">
                <a:latin typeface="Arial"/>
                <a:ea typeface="Times New Roman" panose="02020603050405020304" pitchFamily="18" charset="0"/>
                <a:cs typeface="Arial"/>
              </a:rPr>
              <a:t>1</a:t>
            </a:r>
            <a:r>
              <a:rPr lang="pt-BR" sz="160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 observar textura do ovo após cozimento e cor</a:t>
            </a:r>
            <a:r>
              <a:rPr lang="pt-BR" sz="1600" dirty="0">
                <a:latin typeface="Arial"/>
                <a:ea typeface="Times New Roman" panose="02020603050405020304" pitchFamily="18" charset="0"/>
                <a:cs typeface="Arial"/>
              </a:rPr>
              <a:t> </a:t>
            </a:r>
            <a:r>
              <a:rPr lang="pt-BR" sz="160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 e aspecto da clara.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Arial"/>
                <a:ea typeface="Times New Roman" panose="02020603050405020304" pitchFamily="18" charset="0"/>
                <a:cs typeface="Arial"/>
              </a:rPr>
              <a:t>No método 2 observar textura  e a coagulação de proteínas se ouve.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No método </a:t>
            </a:r>
            <a:r>
              <a:rPr lang="pt-BR" sz="1600" dirty="0">
                <a:latin typeface="Arial"/>
                <a:ea typeface="Times New Roman" panose="02020603050405020304" pitchFamily="18" charset="0"/>
                <a:cs typeface="Arial"/>
              </a:rPr>
              <a:t>3</a:t>
            </a:r>
            <a:r>
              <a:rPr lang="pt-BR" sz="160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 observar textura da gema e da clara e a casca d</a:t>
            </a:r>
            <a:r>
              <a:rPr lang="pt-BR" sz="1600" dirty="0">
                <a:latin typeface="Arial"/>
                <a:ea typeface="Times New Roman" panose="02020603050405020304" pitchFamily="18" charset="0"/>
                <a:cs typeface="Arial"/>
              </a:rPr>
              <a:t>o ovo se ficou intacta após o cozimento.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Arial"/>
                <a:ea typeface="Times New Roman" panose="02020603050405020304" pitchFamily="18" charset="0"/>
                <a:cs typeface="Arial"/>
              </a:rPr>
              <a:t>No ovo escaldado ob</a:t>
            </a:r>
            <a:r>
              <a:rPr lang="pt-BR" sz="1600" dirty="0">
                <a:latin typeface="Arial"/>
                <a:ea typeface="Times New Roman" panose="02020603050405020304" pitchFamily="18" charset="0"/>
                <a:cs typeface="Arial"/>
              </a:rPr>
              <a:t>servar a textura e coagulação de proteínas com esta técnica de cozimento.</a:t>
            </a:r>
            <a:endParaRPr lang="pt-BR" sz="1600" dirty="0">
              <a:effectLst/>
              <a:latin typeface="Arial"/>
              <a:ea typeface="Times New Roman" panose="02020603050405020304" pitchFamily="18" charset="0"/>
              <a:cs typeface="Arial"/>
            </a:endParaRPr>
          </a:p>
          <a:p>
            <a:pPr algn="just"/>
            <a:endParaRPr lang="pt-B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endParaRPr lang="pt-BR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1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4C36B669-5549-1743-A47E-51A58A8278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0" y="151617"/>
            <a:ext cx="1715615" cy="43535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8F245A2-224A-CD48-92EF-4C883F7C9145}"/>
              </a:ext>
            </a:extLst>
          </p:cNvPr>
          <p:cNvSpPr txBox="1"/>
          <p:nvPr/>
        </p:nvSpPr>
        <p:spPr>
          <a:xfrm>
            <a:off x="1733107" y="151618"/>
            <a:ext cx="54013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b="1" dirty="0">
                <a:latin typeface="Arial"/>
                <a:ea typeface="Times New Roman" panose="02020603050405020304" pitchFamily="18" charset="0"/>
              </a:rPr>
              <a:t>Ovo quente e ovo escaldado funções e efeitos das preparações </a:t>
            </a:r>
            <a:endParaRPr lang="pt-BR" sz="2000">
              <a:effectLst/>
              <a:latin typeface="Arial"/>
              <a:ea typeface="Times New Roman" panose="02020603050405020304" pitchFamily="18" charset="0"/>
            </a:endParaRPr>
          </a:p>
        </p:txBody>
      </p:sp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A2093EF5-52DD-4B2A-9E9F-C933D7C730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20" y="124183"/>
            <a:ext cx="1628060" cy="647367"/>
          </a:xfrm>
          <a:prstGeom prst="rect">
            <a:avLst/>
          </a:prstGeom>
        </p:spPr>
      </p:pic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9D1ADE66-762E-4017-AFC9-0493C199A97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199" y="1203480"/>
            <a:ext cx="8229601" cy="3600518"/>
          </a:xfrm>
        </p:spPr>
        <p:txBody>
          <a:bodyPr anchor="t" anchorCtr="0"/>
          <a:lstStyle/>
          <a:p>
            <a:pPr algn="ctr"/>
            <a:r>
              <a:rPr lang="pt-BR" b="1" dirty="0">
                <a:latin typeface="Arial"/>
                <a:cs typeface="Arial"/>
              </a:rPr>
              <a:t>RESULTADOS E DISCUSSÃO</a:t>
            </a:r>
            <a:endParaRPr lang="pt-BR" b="1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endParaRPr lang="pt-BR" sz="1400" dirty="0">
              <a:latin typeface="Arial"/>
              <a:cs typeface="Arial"/>
            </a:endParaRPr>
          </a:p>
          <a:p>
            <a:pPr algn="l"/>
            <a:endParaRPr lang="pt-BR" sz="1400" dirty="0">
              <a:latin typeface="Arial"/>
              <a:cs typeface="Ari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Arial"/>
                <a:cs typeface="Arial"/>
              </a:rPr>
              <a:t>Adicione descrição  no formato de texto de cada transformação ocorrida em cada método de cocção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400" dirty="0">
              <a:latin typeface="Arial"/>
              <a:cs typeface="Arial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400" dirty="0">
              <a:latin typeface="Arial"/>
              <a:cs typeface="Arial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400" dirty="0">
              <a:latin typeface="Arial"/>
              <a:cs typeface="Arial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>
                <a:latin typeface="Arial"/>
                <a:cs typeface="Arial"/>
              </a:rPr>
              <a:t>De acordo com o que foi estudado na apostila diga em qual público e em qual refeição você faria  adequação deste tipo de preparação.</a:t>
            </a:r>
          </a:p>
          <a:p>
            <a:pPr algn="just"/>
            <a:endParaRPr lang="pt-BR" sz="1400" dirty="0">
              <a:latin typeface="Arial"/>
              <a:cs typeface="Arial"/>
            </a:endParaRPr>
          </a:p>
          <a:p>
            <a:pPr algn="l"/>
            <a:endParaRPr lang="pt-BR" sz="1400" dirty="0">
              <a:latin typeface="Arial"/>
              <a:cs typeface="Arial"/>
            </a:endParaRPr>
          </a:p>
          <a:p>
            <a:pPr algn="just"/>
            <a:endParaRPr lang="pt-B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478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4C36B669-5549-1743-A47E-51A58A8278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0" y="151617"/>
            <a:ext cx="1715615" cy="43535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8F245A2-224A-CD48-92EF-4C883F7C9145}"/>
              </a:ext>
            </a:extLst>
          </p:cNvPr>
          <p:cNvSpPr txBox="1"/>
          <p:nvPr/>
        </p:nvSpPr>
        <p:spPr>
          <a:xfrm>
            <a:off x="1843022" y="120956"/>
            <a:ext cx="527748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b="1" dirty="0">
                <a:latin typeface="Arial"/>
                <a:ea typeface="Times New Roman" panose="02020603050405020304" pitchFamily="18" charset="0"/>
              </a:rPr>
              <a:t>Ovo quente e ovo escaldado funções e efeitos das preparações </a:t>
            </a:r>
            <a:endParaRPr lang="pt-BR" sz="2000">
              <a:effectLst/>
              <a:latin typeface="Arial"/>
              <a:ea typeface="Times New Roman" panose="02020603050405020304" pitchFamily="18" charset="0"/>
            </a:endParaRPr>
          </a:p>
          <a:p>
            <a:pPr algn="ctr"/>
            <a:endParaRPr lang="pt-BR" sz="2000" b="1" dirty="0"/>
          </a:p>
        </p:txBody>
      </p:sp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A2093EF5-52DD-4B2A-9E9F-C933D7C730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20" y="124183"/>
            <a:ext cx="1628060" cy="647367"/>
          </a:xfrm>
          <a:prstGeom prst="rect">
            <a:avLst/>
          </a:prstGeom>
        </p:spPr>
      </p:pic>
      <p:sp>
        <p:nvSpPr>
          <p:cNvPr id="9" name="Subtítulo 8">
            <a:extLst>
              <a:ext uri="{FF2B5EF4-FFF2-40B4-BE49-F238E27FC236}">
                <a16:creationId xmlns:a16="http://schemas.microsoft.com/office/drawing/2014/main" id="{16E60D2B-2604-48C7-84BC-A6B2382B3E7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380" y="1203598"/>
            <a:ext cx="8229240" cy="3528392"/>
          </a:xfrm>
        </p:spPr>
        <p:txBody>
          <a:bodyPr anchor="t" anchorCtr="0"/>
          <a:lstStyle/>
          <a:p>
            <a:pPr algn="ctr"/>
            <a:endParaRPr lang="pt-BR" dirty="0"/>
          </a:p>
          <a:p>
            <a:pPr algn="ctr"/>
            <a:r>
              <a:rPr lang="pt-BR" b="1" dirty="0">
                <a:latin typeface="Arial"/>
                <a:cs typeface="Arial"/>
              </a:rPr>
              <a:t>CONCLUSÕES</a:t>
            </a:r>
          </a:p>
          <a:p>
            <a:pPr algn="ctr"/>
            <a:endParaRPr lang="pt-BR" dirty="0">
              <a:latin typeface="Arial"/>
              <a:cs typeface="Arial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Arial"/>
                <a:cs typeface="Arial"/>
              </a:rPr>
              <a:t>Apresente aqui suas conclusões e </a:t>
            </a:r>
            <a:r>
              <a:rPr lang="pt-BR" sz="1600" dirty="0">
                <a:solidFill>
                  <a:schemeClr val="tx1"/>
                </a:solidFill>
                <a:effectLst/>
                <a:latin typeface="Arial"/>
                <a:ea typeface="Arial" panose="020B0604020202020204" pitchFamily="34" charset="0"/>
                <a:cs typeface="Times New Roman"/>
              </a:rPr>
              <a:t>demostre o seu entendimento sobre a atividade prática desenvolvida e o assunto correlato. Apresente a conclusão</a:t>
            </a:r>
            <a:r>
              <a:rPr lang="pt-BR" sz="1600" dirty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Times New Roman"/>
              </a:rPr>
              <a:t>.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Times New 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l"/>
            <a:endParaRPr lang="pt-BR" sz="16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10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</TotalTime>
  <Words>452</Words>
  <Application>Microsoft Office PowerPoint</Application>
  <PresentationFormat>Apresentação na tela (16:9)</PresentationFormat>
  <Paragraphs>64</Paragraphs>
  <Slides>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 Prof(a). Me. Fulano(a) de Tal</dc:title>
  <dc:creator>Sônia Mataruco</dc:creator>
  <cp:lastModifiedBy>Vanuza</cp:lastModifiedBy>
  <cp:revision>58</cp:revision>
  <dcterms:modified xsi:type="dcterms:W3CDTF">2022-10-10T16:08:12Z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