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2CC"/>
    <a:srgbClr val="266C82"/>
    <a:srgbClr val="9EAEB8"/>
    <a:srgbClr val="379CBB"/>
    <a:srgbClr val="0E2830"/>
    <a:srgbClr val="225686"/>
    <a:srgbClr val="276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1" autoAdjust="0"/>
    <p:restoredTop sz="80875" autoAdjust="0"/>
  </p:normalViewPr>
  <p:slideViewPr>
    <p:cSldViewPr snapToGrid="0">
      <p:cViewPr varScale="1">
        <p:scale>
          <a:sx n="70" d="100"/>
          <a:sy n="70" d="100"/>
        </p:scale>
        <p:origin x="1656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82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F075A-3C9E-41AC-8981-A520D7FBA881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DF300-51F1-4D6F-B07B-2A4BAAB7E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논문에서 다루는 아키텍처 스타일의 적용 범위는 네트워크 기반 애플리케이션</a:t>
            </a:r>
            <a:r>
              <a:rPr lang="en-US" altLang="ko-KR" dirty="0"/>
              <a:t>(Network-based Application)</a:t>
            </a:r>
            <a:r>
              <a:rPr lang="ko-KR" altLang="en-US" dirty="0"/>
              <a:t>으로 한정된다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애플리케이션이기 때문에</a:t>
            </a:r>
            <a:r>
              <a:rPr lang="en-US" altLang="ko-KR" dirty="0"/>
              <a:t>, OS</a:t>
            </a:r>
            <a:r>
              <a:rPr lang="ko-KR" altLang="en-US" dirty="0"/>
              <a:t>나 네트워킹 소프트웨어 같은 것은 고려 대상에서 제외된다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DF300-51F1-4D6F-B07B-2A4BAAB7E5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48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url</a:t>
            </a:r>
            <a:r>
              <a:rPr lang="en-US" altLang="ko-KR" dirty="0"/>
              <a:t> : https://api.github.com/repos/Oraindrop/java-todo/git/commits/</a:t>
            </a:r>
          </a:p>
          <a:p>
            <a:r>
              <a:rPr lang="en-US" altLang="ko-KR" dirty="0"/>
              <a:t>Commit : c8c7b188a6a3d755d5bbd32ca7895efd31e95743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DF300-51F1-4D6F-B07B-2A4BAAB7E5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4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/>
              <a:t>client-server </a:t>
            </a:r>
          </a:p>
          <a:p>
            <a:r>
              <a:rPr lang="en-US" altLang="ko-KR" sz="800" dirty="0"/>
              <a:t>Stateless : </a:t>
            </a:r>
            <a:r>
              <a:rPr lang="ko-KR" altLang="en-US" sz="800" dirty="0"/>
              <a:t>무상태성</a:t>
            </a:r>
            <a:r>
              <a:rPr lang="en-US" altLang="ko-KR" sz="800" dirty="0"/>
              <a:t>, </a:t>
            </a:r>
            <a:r>
              <a:rPr lang="ko-KR" altLang="en-US" sz="800" dirty="0"/>
              <a:t>작업을 위한 상태정보를 저장하지 않는다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Cache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데이터나 값을 복사해 놓는 임시 장소</a:t>
            </a:r>
            <a:endParaRPr lang="en-US" altLang="ko-KR" sz="800" dirty="0"/>
          </a:p>
          <a:p>
            <a:r>
              <a:rPr lang="en-US" altLang="ko-KR" sz="800" dirty="0"/>
              <a:t>layered system : </a:t>
            </a:r>
            <a:r>
              <a:rPr lang="ko-KR" altLang="en-US" sz="800" dirty="0"/>
              <a:t>다중 계층으로 구성될 수 있다</a:t>
            </a:r>
            <a:r>
              <a:rPr lang="en-US" altLang="ko-KR" sz="800" dirty="0"/>
              <a:t>. </a:t>
            </a:r>
            <a:r>
              <a:rPr lang="ko-KR" altLang="en-US" sz="800" dirty="0"/>
              <a:t>네트워크 기반 중간 매체를 추가할 수 있다</a:t>
            </a:r>
            <a:r>
              <a:rPr lang="en-US" altLang="ko-KR" sz="800" dirty="0"/>
              <a:t>. </a:t>
            </a:r>
            <a:r>
              <a:rPr lang="ko-KR" altLang="en-US" sz="800" dirty="0"/>
              <a:t>부하 분산</a:t>
            </a:r>
            <a:r>
              <a:rPr lang="en-US" altLang="ko-KR" sz="800" dirty="0"/>
              <a:t>(</a:t>
            </a:r>
            <a:r>
              <a:rPr lang="ko-KR" altLang="en-US" sz="800" dirty="0" err="1"/>
              <a:t>로드밸런싱</a:t>
            </a:r>
            <a:r>
              <a:rPr lang="ko-KR" altLang="en-US" sz="800" dirty="0"/>
              <a:t> </a:t>
            </a:r>
            <a:r>
              <a:rPr lang="en-US" altLang="ko-KR" sz="800" dirty="0"/>
              <a:t>L4)</a:t>
            </a:r>
            <a:r>
              <a:rPr lang="ko-KR" altLang="en-US" sz="800" dirty="0"/>
              <a:t>이나 보안 강화</a:t>
            </a:r>
            <a:r>
              <a:rPr lang="en-US" altLang="ko-KR" sz="800" dirty="0"/>
              <a:t>(</a:t>
            </a:r>
            <a:r>
              <a:rPr lang="ko-KR" altLang="en-US" sz="800" dirty="0"/>
              <a:t>방화벽</a:t>
            </a:r>
            <a:r>
              <a:rPr lang="en-US" altLang="ko-KR" sz="800" dirty="0"/>
              <a:t>)</a:t>
            </a:r>
            <a:r>
              <a:rPr lang="ko-KR" altLang="en-US" sz="800" dirty="0"/>
              <a:t> 추가 등</a:t>
            </a:r>
            <a:endParaRPr lang="en-US" altLang="ko-KR" sz="800" dirty="0"/>
          </a:p>
          <a:p>
            <a:r>
              <a:rPr lang="en-US" altLang="ko-KR" sz="800" dirty="0"/>
              <a:t>code-on-demand (optional) : </a:t>
            </a:r>
            <a:r>
              <a:rPr lang="ko-KR" altLang="en-US" sz="800" dirty="0"/>
              <a:t>클라이언트의 요청에 따라 서버는 클라이언트에게 실행 가능한 코드를 보낼 수 있어야 한다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uniform interface </a:t>
            </a:r>
          </a:p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DF300-51F1-4D6F-B07B-2A4BAAB7E5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8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DF300-51F1-4D6F-B07B-2A4BAAB7E5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Restful Web API</a:t>
            </a:r>
            <a:r>
              <a:rPr lang="ko-KR" altLang="en-US" dirty="0"/>
              <a:t>라는 책에 따르면</a:t>
            </a:r>
            <a:r>
              <a:rPr lang="en-US" altLang="ko-KR" dirty="0"/>
              <a:t> </a:t>
            </a:r>
            <a:r>
              <a:rPr lang="ko-KR" altLang="en-US" dirty="0"/>
              <a:t>저것들이 전부 리소스가 될 수 있다고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DF300-51F1-4D6F-B07B-2A4BAAB7E5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325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- IANA</a:t>
            </a:r>
            <a:r>
              <a:rPr lang="ko-KR" altLang="en-US" dirty="0"/>
              <a:t>에 등록하는 새로운 </a:t>
            </a:r>
            <a:r>
              <a:rPr lang="en-US" altLang="ko-KR" dirty="0"/>
              <a:t>MIME</a:t>
            </a:r>
            <a:r>
              <a:rPr lang="ko-KR" altLang="en-US" dirty="0"/>
              <a:t>을 등록하거나</a:t>
            </a:r>
          </a:p>
          <a:p>
            <a:r>
              <a:rPr lang="ko-KR" altLang="en-US" dirty="0"/>
              <a:t>      </a:t>
            </a:r>
            <a:r>
              <a:rPr lang="en-US" altLang="ko-KR" dirty="0"/>
              <a:t>- application/</a:t>
            </a:r>
            <a:r>
              <a:rPr lang="en-US" altLang="ko-KR" dirty="0" err="1"/>
              <a:t>vnd.choising+json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ko-KR" altLang="en-US" dirty="0"/>
              <a:t>접두사 </a:t>
            </a:r>
            <a:r>
              <a:rPr lang="en-US" altLang="ko-KR" dirty="0" err="1"/>
              <a:t>vnd</a:t>
            </a:r>
            <a:r>
              <a:rPr lang="en-US" altLang="ko-KR" dirty="0"/>
              <a:t>. </a:t>
            </a:r>
            <a:r>
              <a:rPr lang="ko-KR" altLang="en-US" dirty="0"/>
              <a:t>는 </a:t>
            </a:r>
            <a:r>
              <a:rPr lang="en-US" altLang="ko-KR" dirty="0"/>
              <a:t>vender</a:t>
            </a:r>
            <a:r>
              <a:rPr lang="ko-KR" altLang="en-US" dirty="0"/>
              <a:t>를 의미한다 즉 공급업체 맞춤형이라는 뜻 커스터마이징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- +json</a:t>
            </a:r>
            <a:r>
              <a:rPr lang="ko-KR" altLang="en-US" dirty="0"/>
              <a:t>은 </a:t>
            </a:r>
            <a:r>
              <a:rPr lang="en-US" altLang="ko-KR" dirty="0"/>
              <a:t>JSON</a:t>
            </a:r>
            <a:r>
              <a:rPr lang="ko-KR" altLang="en-US" dirty="0"/>
              <a:t>으로 구문분석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- MIME </a:t>
            </a:r>
            <a:r>
              <a:rPr lang="ko-KR" altLang="en-US" dirty="0"/>
              <a:t>유형</a:t>
            </a:r>
            <a:r>
              <a:rPr lang="en-US" altLang="ko-KR" dirty="0"/>
              <a:t>(</a:t>
            </a:r>
            <a:r>
              <a:rPr lang="ko-KR" altLang="en-US" dirty="0"/>
              <a:t>미디어 유형</a:t>
            </a:r>
            <a:r>
              <a:rPr lang="en-US" altLang="ko-KR" dirty="0"/>
              <a:t>) </a:t>
            </a:r>
            <a:r>
              <a:rPr lang="ko-KR" altLang="en-US" dirty="0"/>
              <a:t>문서의 성격과 형식을 나타내는 표준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DF300-51F1-4D6F-B07B-2A4BAAB7E5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0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엇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웹캐쉬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서버를 그대로 사용할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표현되기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캐쉬상에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보관될 수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 캐쉬에 의해서 실제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Biz Transaction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타지 않고 바로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성능과 리소스 활용 측면에서 어마어마한 장점을 가지고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DF300-51F1-4D6F-B07B-2A4BAAB7E5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71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리처드슨 성숙도 모델</a:t>
            </a:r>
            <a:endParaRPr lang="en-US" altLang="ko-KR" dirty="0"/>
          </a:p>
          <a:p>
            <a:r>
              <a:rPr lang="en-US" altLang="ko-KR" dirty="0"/>
              <a:t>HTTP</a:t>
            </a:r>
            <a:r>
              <a:rPr lang="ko-KR" altLang="en-US" dirty="0"/>
              <a:t>를 따르고</a:t>
            </a:r>
            <a:r>
              <a:rPr lang="en-US" altLang="ko-KR" dirty="0"/>
              <a:t>, HTTP Method</a:t>
            </a:r>
            <a:r>
              <a:rPr lang="ko-KR" altLang="en-US" dirty="0"/>
              <a:t>를 적재적소에 사용하며</a:t>
            </a:r>
            <a:r>
              <a:rPr lang="en-US" altLang="ko-KR" dirty="0"/>
              <a:t>, URI</a:t>
            </a:r>
            <a:r>
              <a:rPr lang="ko-KR" altLang="en-US" dirty="0"/>
              <a:t>설계가 잘 된 상태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DF300-51F1-4D6F-B07B-2A4BAAB7E5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809818" y="3760334"/>
            <a:ext cx="4651375" cy="3456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lang="ko-KR" altLang="en-US" sz="16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날짜를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 hasCustomPrompt="1"/>
          </p:nvPr>
        </p:nvSpPr>
        <p:spPr>
          <a:xfrm>
            <a:off x="636233" y="3079618"/>
            <a:ext cx="7824787" cy="5148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lang="ko-KR" altLang="en-US" sz="1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9" hasCustomPrompt="1"/>
          </p:nvPr>
        </p:nvSpPr>
        <p:spPr>
          <a:xfrm>
            <a:off x="3809905" y="4129302"/>
            <a:ext cx="4651200" cy="3332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lang="ko-KR" altLang="en-US" sz="16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r" defTabSz="914400" rtl="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dirty="0"/>
              <a:t>작성자를 입력합니다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58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146507" y="6605321"/>
            <a:ext cx="2800768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b="0" i="0" u="none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Copyright 2018 </a:t>
            </a:r>
            <a:r>
              <a:rPr lang="en-US" altLang="ko-KR" sz="900" b="0" i="0" u="none" kern="1200" dirty="0" err="1">
                <a:solidFill>
                  <a:schemeClr val="tx1"/>
                </a:solidFill>
                <a:latin typeface="+mj-ea"/>
                <a:ea typeface="+mn-ea"/>
                <a:cs typeface="+mn-cs"/>
              </a:rPr>
              <a:t>CodeSquad</a:t>
            </a:r>
            <a:r>
              <a:rPr lang="en-US" altLang="ko-KR" sz="900" b="0" i="0" u="none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., All rights reserved.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1855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38"/>
          <p:cNvSpPr>
            <a:spLocks noChangeShapeType="1"/>
          </p:cNvSpPr>
          <p:nvPr userDrawn="1"/>
        </p:nvSpPr>
        <p:spPr bwMode="auto">
          <a:xfrm>
            <a:off x="280988" y="508617"/>
            <a:ext cx="8582025" cy="0"/>
          </a:xfrm>
          <a:prstGeom prst="line">
            <a:avLst/>
          </a:prstGeom>
          <a:noFill/>
          <a:ln w="25400">
            <a:solidFill>
              <a:srgbClr val="0E283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280988" y="89210"/>
            <a:ext cx="5450739" cy="419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 flipV="1">
            <a:off x="711518" y="6731661"/>
            <a:ext cx="5486285" cy="0"/>
          </a:xfrm>
          <a:prstGeom prst="line">
            <a:avLst/>
          </a:prstGeom>
          <a:ln w="19050">
            <a:solidFill>
              <a:srgbClr val="266C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8895978" y="6731661"/>
            <a:ext cx="248656" cy="0"/>
          </a:xfrm>
          <a:prstGeom prst="line">
            <a:avLst/>
          </a:prstGeom>
          <a:ln w="19050">
            <a:solidFill>
              <a:srgbClr val="266C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6195400" y="6616245"/>
            <a:ext cx="2702984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b="0" i="0" u="none" dirty="0">
                <a:latin typeface="+mj-ea"/>
                <a:ea typeface="+mj-ea"/>
              </a:rPr>
              <a:t>Copyright 2018 </a:t>
            </a:r>
            <a:r>
              <a:rPr lang="en-US" altLang="ko-KR" sz="900" b="0" i="0" u="none" dirty="0" err="1">
                <a:latin typeface="+mj-ea"/>
                <a:ea typeface="+mj-ea"/>
              </a:rPr>
              <a:t>CodeSquad</a:t>
            </a:r>
            <a:r>
              <a:rPr lang="en-US" altLang="ko-KR" sz="900" b="0" i="0" u="none" dirty="0">
                <a:latin typeface="+mj-ea"/>
                <a:ea typeface="+mj-ea"/>
              </a:rPr>
              <a:t>., All rights reserved.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 flipV="1">
            <a:off x="0" y="6731661"/>
            <a:ext cx="280988" cy="0"/>
          </a:xfrm>
          <a:prstGeom prst="line">
            <a:avLst/>
          </a:prstGeom>
          <a:ln w="19050">
            <a:solidFill>
              <a:srgbClr val="266C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280988" y="6605321"/>
            <a:ext cx="430530" cy="252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A8FFA316-20F6-4285-81E6-F245177C7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280987" y="624033"/>
            <a:ext cx="8582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8543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1800" b="1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179388" indent="-179388" algn="l" defTabSz="914400" rtl="0" eaLnBrk="1" latinLnBrk="1" hangingPunct="1">
        <a:lnSpc>
          <a:spcPct val="90000"/>
        </a:lnSpc>
        <a:spcBef>
          <a:spcPts val="1000"/>
        </a:spcBef>
        <a:buClr>
          <a:srgbClr val="266C82"/>
        </a:buClr>
        <a:buSzPct val="135000"/>
        <a:buFont typeface="Wingdings" panose="05000000000000000000" pitchFamily="2" charset="2"/>
        <a:buChar char="§"/>
        <a:defRPr lang="ko-KR" altLang="en-US" sz="15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44500" indent="-180975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lang="ko-KR" altLang="en-US" sz="14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3275" indent="-179388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ko-KR" altLang="en-US" sz="13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076325" indent="-179388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lang="ko-KR" altLang="en-US" sz="12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255713" indent="-179388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lang="ko-KR" altLang="en-US" sz="11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2018-12-20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REST API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 ChoiSing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950AE-5A1A-489D-89A4-B04FAC5A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8" y="89210"/>
            <a:ext cx="6866944" cy="419407"/>
          </a:xfrm>
        </p:spPr>
        <p:txBody>
          <a:bodyPr>
            <a:normAutofit/>
          </a:bodyPr>
          <a:lstStyle/>
          <a:p>
            <a:r>
              <a:rPr lang="en-US" altLang="ko-KR" dirty="0"/>
              <a:t>Hypermedia as the engine of application state (HATEOAS)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E21DA-60D0-49D2-A73A-695E65A8F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en-US" altLang="ko-KR" smtClean="0"/>
              <a:pPr/>
              <a:t>10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FD469-45F7-4655-86BE-9AEE305F02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하이퍼미디어의</a:t>
            </a:r>
            <a:r>
              <a:rPr lang="ko-KR" altLang="en-US" dirty="0"/>
              <a:t> 특징을 이용하여 </a:t>
            </a:r>
            <a:r>
              <a:rPr lang="en-US" altLang="ko-KR" dirty="0"/>
              <a:t>HTTP Response</a:t>
            </a:r>
            <a:r>
              <a:rPr lang="ko-KR" altLang="en-US" dirty="0"/>
              <a:t>에 다음 </a:t>
            </a:r>
            <a:r>
              <a:rPr lang="en-US" altLang="ko-KR" dirty="0"/>
              <a:t>Action</a:t>
            </a:r>
            <a:r>
              <a:rPr lang="ko-KR" altLang="en-US" dirty="0"/>
              <a:t>이나 관계되는 리소스에 대한 </a:t>
            </a:r>
            <a:r>
              <a:rPr lang="en-US" altLang="ko-KR" b="1" dirty="0"/>
              <a:t>HTTP Link</a:t>
            </a:r>
            <a:r>
              <a:rPr lang="ko-KR" altLang="en-US" b="1" dirty="0"/>
              <a:t>를 함께 리턴 하는 것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 err="1"/>
              <a:t>하이퍼미디어</a:t>
            </a:r>
            <a:endParaRPr lang="en-US" altLang="ko-KR" dirty="0"/>
          </a:p>
          <a:p>
            <a:pPr lvl="2"/>
            <a:r>
              <a:rPr lang="ko-KR" altLang="en-US" dirty="0"/>
              <a:t>하이퍼텍스트라는 용어에서 나온 개념</a:t>
            </a:r>
            <a:endParaRPr lang="en-US" altLang="ko-KR" dirty="0"/>
          </a:p>
          <a:p>
            <a:pPr lvl="2"/>
            <a:r>
              <a:rPr lang="ko-KR" altLang="en-US" dirty="0"/>
              <a:t>하이퍼텍스트란 참조</a:t>
            </a:r>
            <a:r>
              <a:rPr lang="en-US" altLang="ko-KR" dirty="0"/>
              <a:t>(</a:t>
            </a:r>
            <a:r>
              <a:rPr lang="ko-KR" altLang="en-US" dirty="0"/>
              <a:t>하이퍼링크</a:t>
            </a:r>
            <a:r>
              <a:rPr lang="en-US" altLang="ko-KR" dirty="0"/>
              <a:t>)</a:t>
            </a:r>
            <a:r>
              <a:rPr lang="ko-KR" altLang="en-US" dirty="0"/>
              <a:t>를 통해 독자가 한 문서에서 다른 문서로 즉시 접근할 수 있는 텍스트</a:t>
            </a:r>
          </a:p>
          <a:p>
            <a:pPr lvl="2"/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/>
              <a:t>form </a:t>
            </a:r>
            <a:r>
              <a:rPr lang="ko-KR" altLang="en-US" dirty="0"/>
              <a:t>이나 </a:t>
            </a:r>
            <a:r>
              <a:rPr lang="en-US" altLang="ko-KR" dirty="0"/>
              <a:t>a </a:t>
            </a:r>
            <a:r>
              <a:rPr lang="ko-KR" altLang="en-US" dirty="0"/>
              <a:t>태그와 같이 서버가 다음에 무엇을 할 수 있는지 클라이언트에게 설명하는 기법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747F4F-46B6-468A-90B9-4C8535D9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9" y="2525378"/>
            <a:ext cx="2447925" cy="1390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FCB732-6241-4F52-9FE7-BD86B9827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69"/>
          <a:stretch/>
        </p:blipFill>
        <p:spPr>
          <a:xfrm>
            <a:off x="903805" y="2431277"/>
            <a:ext cx="6048375" cy="380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55612-7862-4917-BA09-7DBDBBFC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REST API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6808DA-DFE9-4C1A-ABB7-30469F288E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en-US" altLang="ko-KR" smtClean="0"/>
              <a:pPr/>
              <a:t>11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4D428-74B5-4A86-80B8-47CE7147A2D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의 중요성</a:t>
            </a:r>
          </a:p>
          <a:p>
            <a:pPr lvl="1"/>
            <a:r>
              <a:rPr lang="ko-KR" altLang="en-US" dirty="0"/>
              <a:t>어떤 </a:t>
            </a:r>
            <a:r>
              <a:rPr lang="en-US" altLang="ko-KR" dirty="0"/>
              <a:t>API</a:t>
            </a:r>
            <a:r>
              <a:rPr lang="ko-KR" altLang="en-US" dirty="0"/>
              <a:t>는 수백 또는 수천명의 사용자가 있다</a:t>
            </a:r>
            <a:endParaRPr lang="en-US" altLang="ko-KR" dirty="0"/>
          </a:p>
          <a:p>
            <a:pPr lvl="1"/>
            <a:r>
              <a:rPr lang="ko-KR" altLang="en-US" dirty="0"/>
              <a:t>가끔 바뀌는 수준이라 할 지라도 고객들에게 미치는 영향의 총합은 엄청나게 크다</a:t>
            </a:r>
            <a:endParaRPr lang="en-US" altLang="ko-KR" dirty="0"/>
          </a:p>
          <a:p>
            <a:pPr lvl="1"/>
            <a:r>
              <a:rPr lang="ko-KR" altLang="en-US" dirty="0"/>
              <a:t>모든 클라이언트를 망가뜨리지 않고 변화할 수 있는 디자인이 필요하다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서버와 클라이언트가 각각 독립적으로 진화한다</a:t>
            </a:r>
            <a:endParaRPr lang="en-US" altLang="ko-KR" dirty="0"/>
          </a:p>
          <a:p>
            <a:r>
              <a:rPr lang="ko-KR" altLang="en-US" dirty="0"/>
              <a:t>서버의 기능이 변경되어도 클라이언트를 업데이트할 필요가 없어야 한다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42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7BF32-2A34-4866-B5E2-C538DD73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CE5503-91E4-4474-9156-D9D5EBAF0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en-US" altLang="ko-KR" smtClean="0"/>
              <a:pPr/>
              <a:t>12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B2CDB8-F3F7-44C5-8BED-DED86237CC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로 실습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EA4831-741C-48BF-84D2-CD1299183DB4}"/>
              </a:ext>
            </a:extLst>
          </p:cNvPr>
          <p:cNvGrpSpPr/>
          <p:nvPr/>
        </p:nvGrpSpPr>
        <p:grpSpPr>
          <a:xfrm>
            <a:off x="711518" y="1317171"/>
            <a:ext cx="3842657" cy="1687286"/>
            <a:chOff x="2525486" y="1894114"/>
            <a:chExt cx="3842657" cy="168728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9587531-78CA-48C0-B679-289DCB6799DF}"/>
                </a:ext>
              </a:extLst>
            </p:cNvPr>
            <p:cNvSpPr/>
            <p:nvPr/>
          </p:nvSpPr>
          <p:spPr>
            <a:xfrm>
              <a:off x="2525486" y="1894114"/>
              <a:ext cx="3842657" cy="1687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err="1">
                <a:solidFill>
                  <a:srgbClr val="252525"/>
                </a:solidFill>
                <a:latin typeface="맑은 고딕" panose="020B0503020000020004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DBB34A8-2FD6-481E-B820-C99742EAC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5357" y="3048000"/>
              <a:ext cx="762000" cy="381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15274D8-D65C-4518-8B6F-186626FF7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6477" y="2995612"/>
              <a:ext cx="685800" cy="4857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0DEA6BA-B939-4BB9-94FF-DFBF57C8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2767" y="2333625"/>
              <a:ext cx="1638300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355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B897B-97F3-41C9-AF4A-26B77B4E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현재의 </a:t>
            </a:r>
            <a:r>
              <a:rPr lang="en-US" altLang="ko-KR" dirty="0"/>
              <a:t>REST API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D1238D-45F5-41F6-8DD9-123BDAD9F6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en-US" altLang="ko-KR" smtClean="0"/>
              <a:pPr/>
              <a:t>13</a:t>
            </a:fld>
            <a:endParaRPr 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023A6FF-6306-4584-B433-44C7E5455CF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마틴파울러</a:t>
            </a:r>
            <a:r>
              <a:rPr lang="en-US" altLang="ko-KR" dirty="0"/>
              <a:t>, Richardson Maturity Model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348F49-27DB-4A94-B1AF-62780076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1207722"/>
            <a:ext cx="8436429" cy="476649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2A643-E516-45A7-8992-762BAD87E753}"/>
              </a:ext>
            </a:extLst>
          </p:cNvPr>
          <p:cNvSpPr/>
          <p:nvPr/>
        </p:nvSpPr>
        <p:spPr>
          <a:xfrm>
            <a:off x="2231570" y="3156857"/>
            <a:ext cx="4321629" cy="9035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rgbClr val="252525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83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209D3-144A-4799-B07D-E312536E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003D47-B9D2-4672-8D3B-3B99330B43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en-US" altLang="ko-KR" smtClean="0"/>
              <a:pPr/>
              <a:t>14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3B4B0-82FD-4064-B518-4B74078A47F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웹은 탄력적이라 비록 불완전하더라도 새로운 인터페이스가 등장하면 기존 기술을 대체해 훨씬 나은 환경을 제공한다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“RESTful Web API" - </a:t>
            </a:r>
            <a:r>
              <a:rPr lang="ko-KR" altLang="en-US" dirty="0" err="1"/>
              <a:t>레오나르드</a:t>
            </a:r>
            <a:r>
              <a:rPr lang="ko-KR" altLang="en-US" dirty="0"/>
              <a:t> 리처드슨</a:t>
            </a:r>
            <a:r>
              <a:rPr lang="en-US" altLang="ko-KR" dirty="0"/>
              <a:t>, </a:t>
            </a:r>
            <a:r>
              <a:rPr lang="ko-KR" altLang="en-US" dirty="0"/>
              <a:t>마이크 </a:t>
            </a:r>
            <a:r>
              <a:rPr lang="ko-KR" altLang="en-US" dirty="0" err="1"/>
              <a:t>애먼슨</a:t>
            </a:r>
            <a:r>
              <a:rPr lang="en-US" altLang="ko-KR" dirty="0"/>
              <a:t>, </a:t>
            </a:r>
            <a:r>
              <a:rPr lang="ko-KR" altLang="en-US" dirty="0" err="1"/>
              <a:t>샘루비</a:t>
            </a:r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95072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71C2C-E0BD-4EF3-9358-303E7AAB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8B8522-30EC-48DB-888F-9D995CA0FB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en-US" altLang="ko-KR" smtClean="0"/>
              <a:pPr/>
              <a:t>15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3E7F4E-31A0-4E6D-B30B-42C14D5C8B5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78F0CF-3590-4D7A-A32C-840AC0FF8E8C}"/>
              </a:ext>
            </a:extLst>
          </p:cNvPr>
          <p:cNvSpPr/>
          <p:nvPr/>
        </p:nvSpPr>
        <p:spPr>
          <a:xfrm>
            <a:off x="2318657" y="2737757"/>
            <a:ext cx="4506686" cy="138248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252525"/>
                </a:solidFill>
                <a:latin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6052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en-US" altLang="ko-KR" smtClean="0"/>
              <a:pPr/>
              <a:t>2</a:t>
            </a:fld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REST API?</a:t>
            </a:r>
          </a:p>
          <a:p>
            <a:pPr lvl="1"/>
            <a:r>
              <a:rPr lang="en-US" altLang="ko-KR" dirty="0"/>
              <a:t>Web API</a:t>
            </a:r>
          </a:p>
          <a:p>
            <a:pPr lvl="1"/>
            <a:r>
              <a:rPr lang="en-US" altLang="ko-KR" dirty="0"/>
              <a:t>REST</a:t>
            </a:r>
          </a:p>
          <a:p>
            <a:pPr lvl="1"/>
            <a:r>
              <a:rPr lang="en-US" altLang="ko-KR" dirty="0"/>
              <a:t>Uniform interface</a:t>
            </a:r>
          </a:p>
          <a:p>
            <a:r>
              <a:rPr lang="en-US" altLang="ko-KR" dirty="0"/>
              <a:t>Why REST API</a:t>
            </a:r>
          </a:p>
          <a:p>
            <a:r>
              <a:rPr lang="en-US" altLang="ko-KR" dirty="0"/>
              <a:t>Practice</a:t>
            </a:r>
          </a:p>
          <a:p>
            <a:r>
              <a:rPr lang="ko-KR" altLang="en-US" dirty="0"/>
              <a:t>현재의 </a:t>
            </a:r>
            <a:r>
              <a:rPr lang="en-US" altLang="ko-KR" dirty="0"/>
              <a:t>REST API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80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DF59A-143C-4CEC-BA89-EF76C6F0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API?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342567-3647-4795-BA8F-FCF8A6FC6C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en-US" altLang="ko-KR" smtClean="0"/>
              <a:pPr/>
              <a:t>3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0E8C2-E73C-41F5-AB2E-839A6B99D8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RESTful</a:t>
            </a:r>
            <a:r>
              <a:rPr lang="ko-KR" altLang="en-US" dirty="0"/>
              <a:t>한 </a:t>
            </a:r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43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BDF17-8442-4E73-8041-ADDFDD85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API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C61801-158C-48C1-A5FA-39ADED9F6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C2E4D-1291-437B-976E-36F5A2933D9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Web API</a:t>
            </a:r>
            <a:r>
              <a:rPr lang="ko-KR" altLang="en-US" dirty="0"/>
              <a:t>의 위키백과 정의</a:t>
            </a:r>
            <a:endParaRPr lang="en-US" altLang="ko-KR" dirty="0"/>
          </a:p>
          <a:p>
            <a:pPr lvl="1"/>
            <a:r>
              <a:rPr lang="ko-KR" altLang="en-US" dirty="0"/>
              <a:t>웹 애플리케이션 개발에서 다른 서비스에 요청을 보내고 응답을 받기 위해 정의된 명세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E4F937-232F-4FA1-8AB5-42C81B149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233"/>
          <a:stretch/>
        </p:blipFill>
        <p:spPr>
          <a:xfrm>
            <a:off x="280987" y="1449199"/>
            <a:ext cx="6058335" cy="46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3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09CCE-ED56-442F-9B43-E50CB914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314BFE-EFB5-48E4-888F-F62A783EC8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D7946-1FE5-44FE-977D-F0FE66CA27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4988490"/>
          </a:xfrm>
        </p:spPr>
        <p:txBody>
          <a:bodyPr/>
          <a:lstStyle/>
          <a:p>
            <a:r>
              <a:rPr lang="en-US" altLang="ko-KR" dirty="0"/>
              <a:t>REST</a:t>
            </a:r>
          </a:p>
          <a:p>
            <a:pPr lvl="1"/>
            <a:r>
              <a:rPr lang="ko-KR" altLang="en-US" dirty="0"/>
              <a:t>제약조건의 모음</a:t>
            </a:r>
            <a:endParaRPr lang="en-US" altLang="ko-KR" dirty="0"/>
          </a:p>
          <a:p>
            <a:pPr lvl="2"/>
            <a:r>
              <a:rPr lang="en-US" altLang="ko-KR" dirty="0"/>
              <a:t>Client-server</a:t>
            </a:r>
          </a:p>
          <a:p>
            <a:pPr lvl="2"/>
            <a:r>
              <a:rPr lang="en-US" altLang="ko-KR" dirty="0"/>
              <a:t>Stateless</a:t>
            </a:r>
          </a:p>
          <a:p>
            <a:pPr lvl="2"/>
            <a:r>
              <a:rPr lang="en-US" altLang="ko-KR" dirty="0"/>
              <a:t>Cache</a:t>
            </a:r>
          </a:p>
          <a:p>
            <a:pPr lvl="2"/>
            <a:r>
              <a:rPr lang="en-US" altLang="ko-KR" dirty="0"/>
              <a:t>Layered system</a:t>
            </a:r>
          </a:p>
          <a:p>
            <a:pPr lvl="2"/>
            <a:r>
              <a:rPr lang="en-US" altLang="ko-KR" dirty="0"/>
              <a:t>Code-on-demand (optional)</a:t>
            </a:r>
          </a:p>
          <a:p>
            <a:pPr lvl="2"/>
            <a:r>
              <a:rPr lang="en-US" altLang="ko-KR" b="1" dirty="0"/>
              <a:t>Uniform interface</a:t>
            </a:r>
          </a:p>
          <a:p>
            <a:pPr lvl="3"/>
            <a:r>
              <a:rPr lang="ko-KR" altLang="en-US" dirty="0"/>
              <a:t>제약조건의 모음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RESTful </a:t>
            </a:r>
            <a:r>
              <a:rPr lang="ko-KR" altLang="en-US" dirty="0"/>
              <a:t>하다</a:t>
            </a:r>
            <a:endParaRPr lang="en-US" altLang="ko-KR" dirty="0"/>
          </a:p>
          <a:p>
            <a:pPr lvl="1"/>
            <a:r>
              <a:rPr lang="ko-KR" altLang="en-US" dirty="0"/>
              <a:t>위 제약조건을 모두 준수한다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REST API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웹 애플리케이션 개발에서 다른 서비스에 요청을 보내고 응답을 받기 위해 정의된</a:t>
            </a:r>
            <a:r>
              <a:rPr lang="ko-KR" altLang="en-US" b="1" dirty="0"/>
              <a:t> </a:t>
            </a:r>
            <a:r>
              <a:rPr lang="en-US" altLang="ko-KR" b="1" dirty="0"/>
              <a:t>REST</a:t>
            </a:r>
            <a:r>
              <a:rPr lang="ko-KR" altLang="en-US" b="1" dirty="0"/>
              <a:t> 제약조건을 준수하는</a:t>
            </a:r>
            <a:r>
              <a:rPr lang="ko-KR" altLang="en-US" dirty="0"/>
              <a:t> 명세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525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DBCCF-4ACD-448A-A8EA-C04FD70E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Uniform interface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8F3605-5B08-4A50-B77E-D2964DF7EF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en-US" altLang="ko-KR" smtClean="0"/>
              <a:pPr/>
              <a:t>6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2B0AD8-3B3C-4C26-A799-02639F8017F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/>
          <a:p>
            <a:r>
              <a:rPr lang="en-US" altLang="ko-KR" dirty="0"/>
              <a:t>Identification of resources</a:t>
            </a:r>
          </a:p>
          <a:p>
            <a:r>
              <a:rPr lang="en-US" altLang="ko-KR" dirty="0"/>
              <a:t>Manipulation of resources through representations</a:t>
            </a:r>
          </a:p>
          <a:p>
            <a:r>
              <a:rPr lang="en-US" altLang="ko-KR" dirty="0"/>
              <a:t>Self-descriptive messages</a:t>
            </a:r>
          </a:p>
          <a:p>
            <a:r>
              <a:rPr lang="en-US" altLang="ko-KR" dirty="0"/>
              <a:t>Hypermedia as the engine of application state (HATEOAS)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59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59D8F-E582-4541-BD65-5EFEDF60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Identification of resources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1A333D-3C14-413B-BDB4-E0CC51CE2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en-US" altLang="ko-KR" smtClean="0"/>
              <a:pPr/>
              <a:t>7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E1399B-F396-40AB-96E9-B938D9431A5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리소스의 식별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리소스는 하나 이상의 유일한 특정 주소</a:t>
            </a:r>
            <a:r>
              <a:rPr lang="en-US" altLang="ko-KR" dirty="0"/>
              <a:t>(URI)</a:t>
            </a:r>
            <a:r>
              <a:rPr lang="ko-KR" altLang="en-US" dirty="0"/>
              <a:t>를 반드시 가져야 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리소스</a:t>
            </a:r>
            <a:endParaRPr lang="en-US" altLang="ko-KR" dirty="0"/>
          </a:p>
          <a:p>
            <a:pPr lvl="1"/>
            <a:r>
              <a:rPr lang="ko-KR" altLang="en-US" dirty="0"/>
              <a:t>리소스는 무엇이든 리소스가 될 수 있다</a:t>
            </a:r>
            <a:endParaRPr lang="en-US" altLang="ko-KR" dirty="0"/>
          </a:p>
          <a:p>
            <a:pPr lvl="1"/>
            <a:r>
              <a:rPr lang="en-US" altLang="ko-KR" dirty="0"/>
              <a:t>Ex)</a:t>
            </a:r>
            <a:r>
              <a:rPr lang="ko-KR" altLang="en-US" dirty="0"/>
              <a:t> 석류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검정색</a:t>
            </a:r>
            <a:r>
              <a:rPr lang="en-US" altLang="ko-KR" dirty="0"/>
              <a:t>, </a:t>
            </a:r>
            <a:r>
              <a:rPr lang="ko-KR" altLang="en-US" dirty="0"/>
              <a:t>용기라는 개념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역으로</a:t>
            </a:r>
            <a:r>
              <a:rPr lang="en-US" altLang="ko-KR" dirty="0"/>
              <a:t>, </a:t>
            </a:r>
            <a:r>
              <a:rPr lang="ko-KR" altLang="en-US" dirty="0"/>
              <a:t>리소스의 유일한 제약조건은 </a:t>
            </a:r>
            <a:r>
              <a:rPr lang="en-US" altLang="ko-KR" dirty="0"/>
              <a:t>URI</a:t>
            </a:r>
            <a:r>
              <a:rPr lang="ko-KR" altLang="en-US" dirty="0"/>
              <a:t>가 있어야 한다는 것이다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91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42A47-EAB2-483A-A2F8-4DCD6F26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8" y="89210"/>
            <a:ext cx="7602924" cy="419407"/>
          </a:xfrm>
        </p:spPr>
        <p:txBody>
          <a:bodyPr>
            <a:normAutofit/>
          </a:bodyPr>
          <a:lstStyle/>
          <a:p>
            <a:r>
              <a:rPr lang="en-US" altLang="ko-KR" dirty="0"/>
              <a:t>Manipulation of resources through representations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CDDEB-6603-41B7-8797-C2D30A47BD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en-US" altLang="ko-KR" smtClean="0"/>
              <a:pPr/>
              <a:t>8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BDD08-72E2-40C0-9AFC-31982753B1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표현을 통한 리소스 처리</a:t>
            </a:r>
            <a:endParaRPr lang="en-US" altLang="ko-KR" dirty="0"/>
          </a:p>
          <a:p>
            <a:pPr lvl="1"/>
            <a:r>
              <a:rPr lang="ko-KR" altLang="en-US" dirty="0"/>
              <a:t>클라이언트가 </a:t>
            </a:r>
            <a:r>
              <a:rPr lang="en-US" altLang="ko-KR" dirty="0"/>
              <a:t>URL</a:t>
            </a:r>
            <a:r>
              <a:rPr lang="ko-KR" altLang="en-US" dirty="0"/>
              <a:t>에게 </a:t>
            </a:r>
            <a:r>
              <a:rPr lang="en-US" altLang="ko-KR" dirty="0"/>
              <a:t>Request </a:t>
            </a:r>
            <a:r>
              <a:rPr lang="ko-KR" altLang="en-US" dirty="0"/>
              <a:t>요청을 보내면 무엇을 받아오는가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Response</a:t>
            </a:r>
            <a:r>
              <a:rPr lang="ko-KR" altLang="en-US" dirty="0"/>
              <a:t>는 리소스가 아닌</a:t>
            </a:r>
            <a:r>
              <a:rPr lang="en-US" altLang="ko-KR" dirty="0"/>
              <a:t>, </a:t>
            </a:r>
            <a:r>
              <a:rPr lang="ko-KR" altLang="en-US" b="1" dirty="0"/>
              <a:t>리소스의 표현</a:t>
            </a:r>
            <a:r>
              <a:rPr lang="ko-KR" altLang="en-US" dirty="0"/>
              <a:t>이다</a:t>
            </a:r>
            <a:endParaRPr lang="en-US" altLang="ko-KR" dirty="0"/>
          </a:p>
          <a:p>
            <a:endParaRPr lang="en-US" altLang="ko-KR" b="1" dirty="0"/>
          </a:p>
          <a:p>
            <a:pPr lvl="1"/>
            <a:r>
              <a:rPr lang="ko-KR" altLang="en-US" dirty="0"/>
              <a:t>클라이언트가 앞서 예를 들었던 </a:t>
            </a:r>
            <a:r>
              <a:rPr lang="ko-KR" altLang="en-US" b="1" dirty="0"/>
              <a:t>석류</a:t>
            </a:r>
            <a:r>
              <a:rPr lang="ko-KR" altLang="en-US" dirty="0"/>
              <a:t> 리소스 </a:t>
            </a:r>
            <a:r>
              <a:rPr lang="en-US" altLang="ko-KR" dirty="0"/>
              <a:t>URI</a:t>
            </a:r>
            <a:r>
              <a:rPr lang="ko-KR" altLang="en-US" dirty="0"/>
              <a:t>에 </a:t>
            </a:r>
            <a:r>
              <a:rPr lang="en-US" altLang="ko-KR" dirty="0"/>
              <a:t>GET </a:t>
            </a:r>
            <a:r>
              <a:rPr lang="ko-KR" altLang="en-US" dirty="0"/>
              <a:t>메소드로 </a:t>
            </a:r>
            <a:r>
              <a:rPr lang="ko-KR" altLang="en-US" b="1" dirty="0"/>
              <a:t>요청</a:t>
            </a:r>
            <a:r>
              <a:rPr lang="ko-KR" altLang="en-US" dirty="0"/>
              <a:t>을 했다고 가정할 때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석류를 인터넷으로 전송할 수는 없다</a:t>
            </a:r>
            <a:endParaRPr lang="en-US" altLang="ko-KR" dirty="0"/>
          </a:p>
          <a:p>
            <a:pPr lvl="2"/>
            <a:r>
              <a:rPr lang="ko-KR" altLang="en-US" dirty="0"/>
              <a:t>석류의 크기와 당도</a:t>
            </a:r>
            <a:r>
              <a:rPr lang="en-US" altLang="ko-KR" dirty="0"/>
              <a:t>, </a:t>
            </a:r>
            <a:r>
              <a:rPr lang="ko-KR" altLang="en-US" dirty="0"/>
              <a:t>익은 정도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서버는 리소스를 유용한 방식으로 나타내는 문서를 제공해야 한다</a:t>
            </a:r>
            <a:endParaRPr lang="en-US" altLang="ko-KR" dirty="0"/>
          </a:p>
          <a:p>
            <a:pPr lvl="2"/>
            <a:r>
              <a:rPr lang="ko-KR" altLang="en-US" dirty="0"/>
              <a:t>이것이 </a:t>
            </a:r>
            <a:r>
              <a:rPr lang="ko-KR" altLang="en-US" b="1" dirty="0"/>
              <a:t>표현</a:t>
            </a:r>
            <a:r>
              <a:rPr lang="ko-KR" altLang="en-US" dirty="0"/>
              <a:t>이다</a:t>
            </a:r>
            <a:endParaRPr lang="en-US" altLang="ko-KR" dirty="0"/>
          </a:p>
          <a:p>
            <a:pPr lvl="2"/>
            <a:r>
              <a:rPr lang="ko-KR" altLang="en-US" dirty="0"/>
              <a:t>표현은 리소스에 대한 어떤 </a:t>
            </a:r>
            <a:r>
              <a:rPr lang="ko-KR" altLang="en-US" dirty="0" err="1"/>
              <a:t>정보든지</a:t>
            </a:r>
            <a:r>
              <a:rPr lang="ko-KR" altLang="en-US" dirty="0"/>
              <a:t> 담을 수 있다</a:t>
            </a:r>
            <a:endParaRPr lang="en-US" altLang="ko-KR" dirty="0"/>
          </a:p>
          <a:p>
            <a:pPr lvl="3"/>
            <a:r>
              <a:rPr lang="ko-KR" altLang="en-US" dirty="0"/>
              <a:t>기계가 읽을 수 있는 어떠한 문서이든 상관 없다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05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C783A-B7CE-4047-9399-1ABA680E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Self-descriptive messages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9B810B-36FE-4DBE-8C69-4A536DFB0F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en-US" altLang="ko-KR" smtClean="0"/>
              <a:pPr/>
              <a:t>9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DEC77-23BF-435C-A392-9A69EE5F54D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각 메시지는 자신을 어떻게 처리해야 하는지에 대한 충분한 정보를 포함해야 한다</a:t>
            </a:r>
            <a:endParaRPr lang="en-US" altLang="ko-KR" dirty="0"/>
          </a:p>
          <a:p>
            <a:pPr lvl="1"/>
            <a:r>
              <a:rPr lang="ko-KR" altLang="en-US" dirty="0"/>
              <a:t>해당 리소스의 표현이 어떤 문법으로 작성되었는지 설명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AD597C7-C81B-4E36-A30C-322668BC495D}"/>
              </a:ext>
            </a:extLst>
          </p:cNvPr>
          <p:cNvGrpSpPr/>
          <p:nvPr/>
        </p:nvGrpSpPr>
        <p:grpSpPr>
          <a:xfrm>
            <a:off x="3688217" y="1460046"/>
            <a:ext cx="4352925" cy="1362075"/>
            <a:chOff x="829894" y="1278283"/>
            <a:chExt cx="4352925" cy="13620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324B66A-FBEC-4524-B552-7CBC7933C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894" y="1278283"/>
              <a:ext cx="4352925" cy="13620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7260F1-61BC-4BAC-AA43-3AC7ED1FEEF6}"/>
                </a:ext>
              </a:extLst>
            </p:cNvPr>
            <p:cNvSpPr/>
            <p:nvPr/>
          </p:nvSpPr>
          <p:spPr>
            <a:xfrm>
              <a:off x="1012371" y="1828800"/>
              <a:ext cx="3712029" cy="2612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>
                <a:solidFill>
                  <a:srgbClr val="252525"/>
                </a:solidFill>
                <a:latin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1177410-3341-47F4-B9E8-34242A1C0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50" y="1460046"/>
            <a:ext cx="2447925" cy="139065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8D755A-2727-44E3-B06F-B3C29BC1F4A6}"/>
              </a:ext>
            </a:extLst>
          </p:cNvPr>
          <p:cNvGrpSpPr/>
          <p:nvPr/>
        </p:nvGrpSpPr>
        <p:grpSpPr>
          <a:xfrm>
            <a:off x="3688217" y="1500295"/>
            <a:ext cx="4981575" cy="1543050"/>
            <a:chOff x="3745255" y="2999089"/>
            <a:chExt cx="4981575" cy="15430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F61674E-A4BE-4698-B302-375FA84BC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5255" y="2999089"/>
              <a:ext cx="4981575" cy="154305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1E179D-DCD5-47DD-93D7-C255ABEB73BF}"/>
                </a:ext>
              </a:extLst>
            </p:cNvPr>
            <p:cNvSpPr/>
            <p:nvPr/>
          </p:nvSpPr>
          <p:spPr>
            <a:xfrm>
              <a:off x="3951514" y="3537856"/>
              <a:ext cx="4775316" cy="4680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>
                <a:solidFill>
                  <a:srgbClr val="252525"/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96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sz="1200" dirty="0" err="1">
            <a:solidFill>
              <a:srgbClr val="252525"/>
            </a:solidFill>
            <a:latin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19050">
          <a:solidFill>
            <a:schemeClr val="tx1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프레젠테이션1" id="{BE85008D-ECBA-4F8F-9C76-8E8A3D023349}" vid="{B7F7096D-8FC1-4A81-B06F-9EBA6AF701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[2016_1] SELab Template</Template>
  <TotalTime>835</TotalTime>
  <Words>708</Words>
  <Application>Microsoft Office PowerPoint</Application>
  <PresentationFormat>화면 슬라이드 쇼(4:3)</PresentationFormat>
  <Paragraphs>139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Contents</vt:lpstr>
      <vt:lpstr>REST API?</vt:lpstr>
      <vt:lpstr>Web API</vt:lpstr>
      <vt:lpstr>REST</vt:lpstr>
      <vt:lpstr>Uniform interface</vt:lpstr>
      <vt:lpstr>Identification of resources</vt:lpstr>
      <vt:lpstr>Manipulation of resources through representations</vt:lpstr>
      <vt:lpstr>Self-descriptive messages</vt:lpstr>
      <vt:lpstr>Hypermedia as the engine of application state (HATEOAS)</vt:lpstr>
      <vt:lpstr>Why REST API</vt:lpstr>
      <vt:lpstr>Practice</vt:lpstr>
      <vt:lpstr>현재의 REST API</vt:lpstr>
      <vt:lpstr>정리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최승민</dc:creator>
  <cp:lastModifiedBy>ChoiSing</cp:lastModifiedBy>
  <cp:revision>34</cp:revision>
  <dcterms:created xsi:type="dcterms:W3CDTF">2017-01-11T00:46:14Z</dcterms:created>
  <dcterms:modified xsi:type="dcterms:W3CDTF">2018-12-19T19:59:36Z</dcterms:modified>
</cp:coreProperties>
</file>