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95ffc0694_0_4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095ffc0694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095ffc0694_0_3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095ffc0694_0_3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95ffc0694_0_3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95ffc0694_0_3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095ffc0694_0_9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095ffc0694_0_9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095ffc0694_0_3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095ffc0694_0_3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7cea55e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37cea55e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37cf77f9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37cf77f9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095ffc0694_0_3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095ffc0694_0_3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95ffc0694_0_3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095ffc0694_0_3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7cf77f9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7cf77f9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095ffc0694_0_3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095ffc0694_0_3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75" name="Google Shape;275;p1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76" name="Google Shape;276;p1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280" name="Google Shape;280;p1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1" name="Google Shape;281;p1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2" name="Google Shape;282;p1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83" name="Google Shape;283;p13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284" name="Google Shape;284;p1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" name="Google Shape;309;p1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16" name="Google Shape;316;p14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17" name="Google Shape;317;p14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0" name="Google Shape;320;p14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21" name="Google Shape;321;p1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2" name="Google Shape;322;p1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1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4" name="Google Shape;324;p14"/>
          <p:cNvGrpSpPr/>
          <p:nvPr/>
        </p:nvGrpSpPr>
        <p:grpSpPr>
          <a:xfrm>
            <a:off x="-42837" y="2005088"/>
            <a:ext cx="9229575" cy="642788"/>
            <a:chOff x="-42837" y="4443488"/>
            <a:chExt cx="9229575" cy="642788"/>
          </a:xfrm>
        </p:grpSpPr>
        <p:sp>
          <p:nvSpPr>
            <p:cNvPr id="325" name="Google Shape;325;p1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14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5" name="Google Shape;355;p14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type="ctrTitle"/>
          </p:nvPr>
        </p:nvSpPr>
        <p:spPr>
          <a:xfrm>
            <a:off x="1981825" y="3583500"/>
            <a:ext cx="6963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STORYTELLING WITH DATA: CH 2</a:t>
            </a:r>
            <a:endParaRPr/>
          </a:p>
        </p:txBody>
      </p:sp>
      <p:sp>
        <p:nvSpPr>
          <p:cNvPr id="362" name="Google Shape;362;p15"/>
          <p:cNvSpPr txBox="1"/>
          <p:nvPr/>
        </p:nvSpPr>
        <p:spPr>
          <a:xfrm>
            <a:off x="155325" y="4743300"/>
            <a:ext cx="342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Nunito"/>
                <a:ea typeface="Nunito"/>
                <a:cs typeface="Nunito"/>
                <a:sym typeface="Nunito"/>
              </a:rPr>
              <a:t>JOSE ALFREDO GARCIA GARCIA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EVITA PLOTS EN 3D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778800" y="1475350"/>
            <a:ext cx="7586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Una regla de oro en data visualization es nunca usar gráficas en 3D, solo en verdad si es necesario. Se a visto que las gráficas en 3D pierden sentido al no poder interpretar los resultados e incluso imposible.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81850"/>
            <a:ext cx="4623295" cy="28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695" y="2290700"/>
            <a:ext cx="4063505" cy="2395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CONCLUSIONES FINALES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25"/>
          <p:cNvSpPr txBox="1"/>
          <p:nvPr>
            <p:ph idx="1" type="body"/>
          </p:nvPr>
        </p:nvSpPr>
        <p:spPr>
          <a:xfrm>
            <a:off x="867000" y="1935350"/>
            <a:ext cx="7549200" cy="177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muchos casos no 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existe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 solo gráfico para mostrar, por lo cual lo más importante es mostrar lo que necesitamos  de una manera clara y lo más sencilla posible.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necesitas que tu audiencia conozca? Después puedes elegir la mejor gráfica para 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responder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 te 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estás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preguntando ¿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cuál</a:t>
            </a:r>
            <a:r>
              <a:rPr lang="es-419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es la mejor gráfica para mi situación? La respuesta es aquella que sea fácil de leer para tu audiencia.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OBJETIVO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z="1100"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16"/>
          <p:cNvSpPr txBox="1"/>
          <p:nvPr/>
        </p:nvSpPr>
        <p:spPr>
          <a:xfrm>
            <a:off x="661725" y="1799800"/>
            <a:ext cx="6996600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28324A"/>
                </a:solidFill>
                <a:latin typeface="Roboto"/>
                <a:ea typeface="Roboto"/>
                <a:cs typeface="Roboto"/>
                <a:sym typeface="Roboto"/>
              </a:rPr>
              <a:t>El objetivo principal para una presentaci</a:t>
            </a:r>
            <a:r>
              <a:rPr lang="es-419" sz="1100">
                <a:solidFill>
                  <a:srgbClr val="28324A"/>
                </a:solidFill>
                <a:latin typeface="Roboto"/>
                <a:ea typeface="Roboto"/>
                <a:cs typeface="Roboto"/>
                <a:sym typeface="Roboto"/>
              </a:rPr>
              <a:t>ón es poder transmitir a la audiencia de forma efectiva una idea o resultados de la investigación.</a:t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28324A"/>
                </a:solidFill>
                <a:latin typeface="Roboto"/>
                <a:ea typeface="Roboto"/>
                <a:cs typeface="Roboto"/>
                <a:sym typeface="Roboto"/>
              </a:rPr>
              <a:t>¿Cuál es la forma más efectiva de lograrlo? ¿Cómo podemos hacerlo? ¿Qué debemos evitar?</a:t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rPr lang="es-419" sz="1100">
                <a:solidFill>
                  <a:srgbClr val="28324A"/>
                </a:solidFill>
                <a:latin typeface="Roboto"/>
                <a:ea typeface="Roboto"/>
                <a:cs typeface="Roboto"/>
                <a:sym typeface="Roboto"/>
              </a:rPr>
              <a:t>A continuaci</a:t>
            </a:r>
            <a:r>
              <a:rPr lang="es-419" sz="1100">
                <a:solidFill>
                  <a:srgbClr val="28324A"/>
                </a:solidFill>
                <a:latin typeface="Roboto"/>
                <a:ea typeface="Roboto"/>
                <a:cs typeface="Roboto"/>
                <a:sym typeface="Roboto"/>
              </a:rPr>
              <a:t>ón responderemos cada una de las preguntas.</a:t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C0791B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8324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¿Cu</a:t>
            </a:r>
            <a:r>
              <a:rPr lang="es-419"/>
              <a:t>ál es la mejor gráfica?</a:t>
            </a:r>
            <a:endParaRPr/>
          </a:p>
        </p:txBody>
      </p:sp>
      <p:sp>
        <p:nvSpPr>
          <p:cNvPr id="375" name="Google Shape;375;p17"/>
          <p:cNvSpPr txBox="1"/>
          <p:nvPr/>
        </p:nvSpPr>
        <p:spPr>
          <a:xfrm>
            <a:off x="516275" y="1776300"/>
            <a:ext cx="7559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Si lo que buscamos es informar una cifra o queremos compartir información de forma directa la mejor gráfica será un simple número.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17"/>
          <p:cNvSpPr/>
          <p:nvPr/>
        </p:nvSpPr>
        <p:spPr>
          <a:xfrm>
            <a:off x="768675" y="2915400"/>
            <a:ext cx="3104511" cy="1357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2"/>
                </a:solidFill>
                <a:latin typeface="Arial"/>
              </a:rPr>
              <a:t>20%</a:t>
            </a:r>
          </a:p>
        </p:txBody>
      </p:sp>
      <p:pic>
        <p:nvPicPr>
          <p:cNvPr id="377" name="Google Shape;3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425" y="2324225"/>
            <a:ext cx="2969825" cy="26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/>
        </p:nvSpPr>
        <p:spPr>
          <a:xfrm>
            <a:off x="489850" y="4513025"/>
            <a:ext cx="35289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20% de niños tienen a una mamá “tradicional” en 2012 comparado con el 40% en 1970.</a:t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Tablas y heatmaps</a:t>
            </a:r>
            <a:endParaRPr/>
          </a:p>
        </p:txBody>
      </p:sp>
      <p:sp>
        <p:nvSpPr>
          <p:cNvPr id="384" name="Google Shape;384;p18"/>
          <p:cNvSpPr txBox="1"/>
          <p:nvPr/>
        </p:nvSpPr>
        <p:spPr>
          <a:xfrm>
            <a:off x="451300" y="1418175"/>
            <a:ext cx="755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Una forma efectiva de comunicar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múltiples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tipos de datos o medidas, es fácil de mostrar a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través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de una tabla.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875" y="2442175"/>
            <a:ext cx="4024351" cy="178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9200" y="2335375"/>
            <a:ext cx="3168201" cy="231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SCATTERPLOTS &amp; LINE PLOTS</a:t>
            </a:r>
            <a:endParaRPr/>
          </a:p>
        </p:txBody>
      </p:sp>
      <p:sp>
        <p:nvSpPr>
          <p:cNvPr id="392" name="Google Shape;392;p19"/>
          <p:cNvSpPr txBox="1"/>
          <p:nvPr/>
        </p:nvSpPr>
        <p:spPr>
          <a:xfrm>
            <a:off x="707600" y="4611300"/>
            <a:ext cx="33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">
                <a:latin typeface="Roboto"/>
                <a:ea typeface="Roboto"/>
                <a:cs typeface="Roboto"/>
                <a:sym typeface="Roboto"/>
              </a:rPr>
              <a:t>Si lo que buscamos es mostrar casos en los que el costo por milla es mayor a la media se podría usar un gráfico de este estilo.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25" y="2510225"/>
            <a:ext cx="3349394" cy="2072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19"/>
          <p:cNvSpPr txBox="1"/>
          <p:nvPr/>
        </p:nvSpPr>
        <p:spPr>
          <a:xfrm>
            <a:off x="680825" y="1493450"/>
            <a:ext cx="755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Una gráfica bien diseñada es mejor que una tabla bien diseñada. 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Scatterplots: nos ayudarán para mostrar una relación entre dos variables.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line plots: funcionan bien para mostrar tendencias a trav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és del tiempo, como evolución de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ventas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o temperatura.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2247225"/>
            <a:ext cx="2687650" cy="26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SLOPEGRAPH</a:t>
            </a:r>
            <a:endParaRPr/>
          </a:p>
        </p:txBody>
      </p:sp>
      <p:sp>
        <p:nvSpPr>
          <p:cNvPr id="401" name="Google Shape;401;p20"/>
          <p:cNvSpPr txBox="1"/>
          <p:nvPr>
            <p:ph idx="1" type="body"/>
          </p:nvPr>
        </p:nvSpPr>
        <p:spPr>
          <a:xfrm>
            <a:off x="1204050" y="1344700"/>
            <a:ext cx="76374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-419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lang="es-419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gráficos</a:t>
            </a:r>
            <a:r>
              <a:rPr lang="es-419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de pendiente son mayormente usados para mostrar los cambios de valores en dos casos distintos(por ejemplo dos fechas diferentes). Son fáciles de entender ya que permiten ver</a:t>
            </a:r>
            <a:r>
              <a:rPr lang="es-419" sz="1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rápidamente si un valor aumenta o disminuye.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2" name="Google Shape;4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00" y="2118675"/>
            <a:ext cx="2995375" cy="24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1"/>
          <p:cNvSpPr txBox="1"/>
          <p:nvPr>
            <p:ph type="title"/>
          </p:nvPr>
        </p:nvSpPr>
        <p:spPr>
          <a:xfrm>
            <a:off x="1303800" y="598575"/>
            <a:ext cx="7030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BAR PLOTS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624700" y="1515300"/>
            <a:ext cx="758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Las gráficas de barras usualmente se evitan ya que son comunes y es un error. Las gráficas de barras son fáciles de leer para la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audiencia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, podemos identificar de manera sencilla los incrementos y poder realizar una comparativa.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9" name="Google Shape;4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2347875"/>
            <a:ext cx="599122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 txBox="1"/>
          <p:nvPr>
            <p:ph type="title"/>
          </p:nvPr>
        </p:nvSpPr>
        <p:spPr>
          <a:xfrm>
            <a:off x="1303800" y="598575"/>
            <a:ext cx="7030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 QUE DEBEMOS EVITAR…</a:t>
            </a:r>
            <a:endParaRPr/>
          </a:p>
        </p:txBody>
      </p:sp>
      <p:sp>
        <p:nvSpPr>
          <p:cNvPr id="415" name="Google Shape;415;p22"/>
          <p:cNvSpPr txBox="1"/>
          <p:nvPr/>
        </p:nvSpPr>
        <p:spPr>
          <a:xfrm>
            <a:off x="697150" y="1429150"/>
            <a:ext cx="7586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latin typeface="Roboto"/>
                <a:ea typeface="Roboto"/>
                <a:cs typeface="Roboto"/>
                <a:sym typeface="Roboto"/>
              </a:rPr>
              <a:t>PIE CHART 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Una de las principales dificultades al leer una 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gráfica</a:t>
            </a:r>
            <a:r>
              <a:rPr lang="es-419" sz="1200">
                <a:latin typeface="Roboto"/>
                <a:ea typeface="Roboto"/>
                <a:cs typeface="Roboto"/>
                <a:sym typeface="Roboto"/>
              </a:rPr>
              <a:t> de pastel es que los segmentos están representados mediante “rebanadas”, lo cual se vuelve complicado de estimar a simple vista. En otro caso, si se colocan las etiquetas de los segmentos, es complicado mostrar o ver el detalle de los porcentajes pequeños.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6" name="Google Shape;4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800" y="2811050"/>
            <a:ext cx="3521340" cy="211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5452" y="2571750"/>
            <a:ext cx="3853149" cy="247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DONUT CHART.</a:t>
            </a:r>
            <a:endParaRPr/>
          </a:p>
        </p:txBody>
      </p:sp>
      <p:sp>
        <p:nvSpPr>
          <p:cNvPr id="423" name="Google Shape;423;p23"/>
          <p:cNvSpPr txBox="1"/>
          <p:nvPr>
            <p:ph idx="1" type="body"/>
          </p:nvPr>
        </p:nvSpPr>
        <p:spPr>
          <a:xfrm>
            <a:off x="878100" y="1737775"/>
            <a:ext cx="77376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En una grafica de pastel se pide que se comparen ángulos y áreas, en una gráfica circular se está pidiendo compar  longitudes de arcos, lo cual en </a:t>
            </a: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sí</a:t>
            </a:r>
            <a:r>
              <a:rPr lang="es-419" sz="1100">
                <a:latin typeface="Roboto"/>
                <a:ea typeface="Roboto"/>
                <a:cs typeface="Roboto"/>
                <a:sym typeface="Roboto"/>
              </a:rPr>
              <a:t> ya era una tarea difícil ahora será peor.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24" name="Google Shape;4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874" y="2354050"/>
            <a:ext cx="3088649" cy="268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3924" y="2354050"/>
            <a:ext cx="2965627" cy="26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