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Garet Bold" panose="020B0604020202020204" charset="0"/>
      <p:regular r:id="rId12"/>
    </p:embeddedFont>
    <p:embeddedFont>
      <p:font typeface="HK Grotesk Bold" panose="020B0604020202020204" charset="0"/>
      <p:regular r:id="rId13"/>
    </p:embeddedFont>
    <p:embeddedFont>
      <p:font typeface="Open Sans 1" panose="020B0604020202020204" charset="0"/>
      <p:regular r:id="rId14"/>
    </p:embeddedFont>
    <p:embeddedFont>
      <p:font typeface="Open Sans 2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53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91272" y="7627761"/>
            <a:ext cx="10996728" cy="1409572"/>
            <a:chOff x="0" y="0"/>
            <a:chExt cx="2896258" cy="3712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96258" cy="371245"/>
            </a:xfrm>
            <a:custGeom>
              <a:avLst/>
              <a:gdLst/>
              <a:ahLst/>
              <a:cxnLst/>
              <a:rect l="l" t="t" r="r" b="b"/>
              <a:pathLst>
                <a:path w="2896258" h="371245">
                  <a:moveTo>
                    <a:pt x="0" y="0"/>
                  </a:moveTo>
                  <a:lnTo>
                    <a:pt x="2896258" y="0"/>
                  </a:lnTo>
                  <a:lnTo>
                    <a:pt x="2896258" y="371245"/>
                  </a:lnTo>
                  <a:lnTo>
                    <a:pt x="0" y="371245"/>
                  </a:lnTo>
                  <a:close/>
                </a:path>
              </a:pathLst>
            </a:custGeom>
            <a:solidFill>
              <a:srgbClr val="FF66C4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96258" cy="428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4428754"/>
            <a:ext cx="11548301" cy="481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545454"/>
                </a:solidFill>
                <a:latin typeface="Open Sans 1"/>
                <a:ea typeface="Open Sans 1"/>
                <a:cs typeface="Open Sans 1"/>
                <a:sym typeface="Open Sans 1"/>
              </a:rPr>
              <a:t>Capítulo 6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3283100"/>
            <a:ext cx="6962547" cy="996665"/>
            <a:chOff x="0" y="0"/>
            <a:chExt cx="1530746" cy="21912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30746" cy="219121"/>
            </a:xfrm>
            <a:custGeom>
              <a:avLst/>
              <a:gdLst/>
              <a:ahLst/>
              <a:cxnLst/>
              <a:rect l="l" t="t" r="r" b="b"/>
              <a:pathLst>
                <a:path w="1530746" h="219121">
                  <a:moveTo>
                    <a:pt x="0" y="0"/>
                  </a:moveTo>
                  <a:lnTo>
                    <a:pt x="1530746" y="0"/>
                  </a:lnTo>
                  <a:lnTo>
                    <a:pt x="1530746" y="219121"/>
                  </a:lnTo>
                  <a:lnTo>
                    <a:pt x="0" y="219121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530746" cy="276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971550"/>
            <a:ext cx="13068713" cy="4182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19"/>
              </a:lnSpc>
            </a:pPr>
            <a:r>
              <a:rPr lang="en-US" sz="6499" b="1" spc="2957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DISSECTING MODEL VISUALS</a:t>
            </a:r>
          </a:p>
          <a:p>
            <a:pPr algn="l">
              <a:lnSpc>
                <a:spcPts val="8319"/>
              </a:lnSpc>
            </a:pPr>
            <a:endParaRPr lang="en-US" sz="6499" b="1" spc="2957">
              <a:solidFill>
                <a:srgbClr val="545454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algn="l">
              <a:lnSpc>
                <a:spcPts val="8319"/>
              </a:lnSpc>
            </a:pPr>
            <a:endParaRPr lang="en-US" sz="6499" b="1" spc="2957">
              <a:solidFill>
                <a:srgbClr val="545454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3268987"/>
            <a:ext cx="3718917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 b="1">
                <a:solidFill>
                  <a:srgbClr val="5454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Storytellinig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090397" y="8088072"/>
            <a:ext cx="11548301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545454"/>
                </a:solidFill>
                <a:latin typeface="Open Sans 1"/>
                <a:ea typeface="Open Sans 1"/>
                <a:cs typeface="Open Sans 1"/>
                <a:sym typeface="Open Sans 1"/>
              </a:rPr>
              <a:t>Hernández Sánchez Sara Abigail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96982" y="0"/>
            <a:ext cx="4291018" cy="10287000"/>
            <a:chOff x="0" y="0"/>
            <a:chExt cx="1130145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0145" cy="2709333"/>
            </a:xfrm>
            <a:custGeom>
              <a:avLst/>
              <a:gdLst/>
              <a:ahLst/>
              <a:cxnLst/>
              <a:rect l="l" t="t" r="r" b="b"/>
              <a:pathLst>
                <a:path w="1130145" h="2709333">
                  <a:moveTo>
                    <a:pt x="0" y="0"/>
                  </a:moveTo>
                  <a:lnTo>
                    <a:pt x="1130145" y="0"/>
                  </a:lnTo>
                  <a:lnTo>
                    <a:pt x="113014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66C4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130145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579484"/>
            <a:ext cx="8914729" cy="208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19"/>
              </a:lnSpc>
            </a:pPr>
            <a:r>
              <a:rPr lang="en-US" sz="6499" b="1" spc="2957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MUCHAS GRACIAS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5910734" y="3119963"/>
          <a:ext cx="7299896" cy="3888063"/>
        </p:xfrm>
        <a:graphic>
          <a:graphicData uri="http://schemas.openxmlformats.org/drawingml/2006/table">
            <a:tbl>
              <a:tblPr/>
              <a:tblGrid>
                <a:gridCol w="729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6455">
                <a:tc>
                  <a:txBody>
                    <a:bodyPr/>
                    <a:lstStyle/>
                    <a:p>
                      <a:pPr algn="just">
                        <a:lnSpc>
                          <a:spcPts val="3951"/>
                        </a:lnSpc>
                        <a:defRPr/>
                      </a:pPr>
                      <a:endParaRPr lang="en-US" sz="1100"/>
                    </a:p>
                  </a:txBody>
                  <a:tcPr marL="150535" marR="150535" marT="150535" marB="150535" anchor="ctr"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138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871">
                <a:tc>
                  <a:txBody>
                    <a:bodyPr/>
                    <a:lstStyle/>
                    <a:p>
                      <a:pPr algn="just">
                        <a:lnSpc>
                          <a:spcPts val="3951"/>
                        </a:lnSpc>
                        <a:defRPr/>
                      </a:pPr>
                      <a:r>
                        <a:rPr lang="en-US" sz="2822">
                          <a:solidFill>
                            <a:srgbClr val="545454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Evaluar qué funciona y qué no.</a:t>
                      </a:r>
                      <a:endParaRPr lang="en-US" sz="1100"/>
                    </a:p>
                  </a:txBody>
                  <a:tcPr marL="150535" marR="150535" marT="150535" marB="150535" anchor="ctr"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138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138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0737">
                <a:tc>
                  <a:txBody>
                    <a:bodyPr/>
                    <a:lstStyle/>
                    <a:p>
                      <a:pPr algn="just">
                        <a:lnSpc>
                          <a:spcPts val="3951"/>
                        </a:lnSpc>
                        <a:defRPr/>
                      </a:pPr>
                      <a:endParaRPr lang="en-US" sz="1100"/>
                    </a:p>
                  </a:txBody>
                  <a:tcPr marL="150535" marR="150535" marT="150535" marB="150535" anchor="ctr"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138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5890624" y="6049120"/>
          <a:ext cx="7345298" cy="3139735"/>
        </p:xfrm>
        <a:graphic>
          <a:graphicData uri="http://schemas.openxmlformats.org/drawingml/2006/table">
            <a:tbl>
              <a:tblPr/>
              <a:tblGrid>
                <a:gridCol w="734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69868">
                <a:tc>
                  <a:txBody>
                    <a:bodyPr/>
                    <a:lstStyle/>
                    <a:p>
                      <a:pPr algn="just">
                        <a:lnSpc>
                          <a:spcPts val="3951"/>
                        </a:lnSpc>
                        <a:defRPr/>
                      </a:pPr>
                      <a:r>
                        <a:rPr lang="en-US" sz="2822">
                          <a:solidFill>
                            <a:srgbClr val="545454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Aplicar mejoras basadas en principios de comunicación visual. </a:t>
                      </a:r>
                      <a:endParaRPr lang="en-US" sz="1100"/>
                    </a:p>
                  </a:txBody>
                  <a:tcPr marL="150535" marR="150535" marT="150535" marB="150535" anchor="ctr"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138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9868">
                <a:tc>
                  <a:txBody>
                    <a:bodyPr/>
                    <a:lstStyle/>
                    <a:p>
                      <a:pPr algn="just">
                        <a:lnSpc>
                          <a:spcPts val="3951"/>
                        </a:lnSpc>
                        <a:defRPr/>
                      </a:pPr>
                      <a:endParaRPr lang="en-US" sz="1100"/>
                    </a:p>
                    <a:p>
                      <a:pPr algn="just">
                        <a:lnSpc>
                          <a:spcPts val="3951"/>
                        </a:lnSpc>
                      </a:pPr>
                      <a:r>
                        <a:rPr lang="en-US" sz="2822">
                          <a:solidFill>
                            <a:srgbClr val="545454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Contar historias claras con datos.</a:t>
                      </a:r>
                    </a:p>
                  </a:txBody>
                  <a:tcPr marL="150535" marR="150535" marT="150535" marB="150535" anchor="ctr"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138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2609644" y="2692926"/>
            <a:ext cx="13068713" cy="80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 b="1" spc="2275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OBJETIVOS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3242340" y="4473151"/>
          <a:ext cx="6482922" cy="4709603"/>
        </p:xfrm>
        <a:graphic>
          <a:graphicData uri="http://schemas.openxmlformats.org/drawingml/2006/table">
            <a:tbl>
              <a:tblPr/>
              <a:tblGrid>
                <a:gridCol w="2128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4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9868">
                <a:tc>
                  <a:txBody>
                    <a:bodyPr/>
                    <a:lstStyle/>
                    <a:p>
                      <a:pPr algn="ctr">
                        <a:lnSpc>
                          <a:spcPts val="3951"/>
                        </a:lnSpc>
                        <a:defRPr/>
                      </a:pPr>
                      <a:r>
                        <a:rPr lang="en-US" sz="2822" b="1" spc="310">
                          <a:solidFill>
                            <a:srgbClr val="545454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01.</a:t>
                      </a:r>
                      <a:endParaRPr lang="en-US" sz="1100"/>
                    </a:p>
                  </a:txBody>
                  <a:tcPr marL="150535" marR="150535" marT="150535" marB="150535" anchor="ctr"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138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951"/>
                        </a:lnSpc>
                        <a:defRPr/>
                      </a:pPr>
                      <a:r>
                        <a:rPr lang="en-US" sz="2822">
                          <a:solidFill>
                            <a:srgbClr val="545454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Eliminar el desorden visual </a:t>
                      </a:r>
                      <a:endParaRPr lang="en-US" sz="1100"/>
                    </a:p>
                  </a:txBody>
                  <a:tcPr marL="150535" marR="150535" marT="150535" marB="150535" anchor="ctr"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138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9868">
                <a:tc>
                  <a:txBody>
                    <a:bodyPr/>
                    <a:lstStyle/>
                    <a:p>
                      <a:pPr algn="ctr">
                        <a:lnSpc>
                          <a:spcPts val="3951"/>
                        </a:lnSpc>
                        <a:defRPr/>
                      </a:pPr>
                      <a:r>
                        <a:rPr lang="en-US" sz="2822" b="1" spc="310">
                          <a:solidFill>
                            <a:srgbClr val="545454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02.</a:t>
                      </a:r>
                      <a:endParaRPr lang="en-US" sz="1100"/>
                    </a:p>
                  </a:txBody>
                  <a:tcPr marL="150535" marR="150535" marT="150535" marB="150535" anchor="ctr"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138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138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951"/>
                        </a:lnSpc>
                        <a:defRPr/>
                      </a:pPr>
                      <a:r>
                        <a:rPr lang="en-US" sz="2822">
                          <a:solidFill>
                            <a:srgbClr val="545454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Destacar lo relevante.</a:t>
                      </a:r>
                      <a:endParaRPr lang="en-US" sz="1100"/>
                    </a:p>
                  </a:txBody>
                  <a:tcPr marL="150535" marR="150535" marT="150535" marB="150535" anchor="ctr"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138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138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9868">
                <a:tc>
                  <a:txBody>
                    <a:bodyPr/>
                    <a:lstStyle/>
                    <a:p>
                      <a:pPr algn="ctr">
                        <a:lnSpc>
                          <a:spcPts val="3951"/>
                        </a:lnSpc>
                        <a:defRPr/>
                      </a:pPr>
                      <a:r>
                        <a:rPr lang="en-US" sz="2822" b="1" spc="310">
                          <a:solidFill>
                            <a:srgbClr val="545454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03.</a:t>
                      </a:r>
                      <a:endParaRPr lang="en-US" sz="1100"/>
                    </a:p>
                  </a:txBody>
                  <a:tcPr marL="150535" marR="150535" marT="150535" marB="150535" anchor="ctr"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138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951"/>
                        </a:lnSpc>
                        <a:defRPr/>
                      </a:pPr>
                      <a:r>
                        <a:rPr lang="en-US" sz="2822">
                          <a:solidFill>
                            <a:srgbClr val="545454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Usar el color con intención.</a:t>
                      </a:r>
                      <a:endParaRPr lang="en-US" sz="1100"/>
                    </a:p>
                  </a:txBody>
                  <a:tcPr marL="150535" marR="150535" marT="150535" marB="150535" anchor="ctr"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138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9302834" y="4473151"/>
          <a:ext cx="6456707" cy="3139735"/>
        </p:xfrm>
        <a:graphic>
          <a:graphicData uri="http://schemas.openxmlformats.org/drawingml/2006/table">
            <a:tbl>
              <a:tblPr/>
              <a:tblGrid>
                <a:gridCol w="1240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6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9868">
                <a:tc>
                  <a:txBody>
                    <a:bodyPr/>
                    <a:lstStyle/>
                    <a:p>
                      <a:pPr algn="ctr">
                        <a:lnSpc>
                          <a:spcPts val="3951"/>
                        </a:lnSpc>
                        <a:defRPr/>
                      </a:pPr>
                      <a:r>
                        <a:rPr lang="en-US" sz="2822" b="1" spc="310">
                          <a:solidFill>
                            <a:srgbClr val="545454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04.</a:t>
                      </a:r>
                      <a:endParaRPr lang="en-US" sz="1100"/>
                    </a:p>
                  </a:txBody>
                  <a:tcPr marL="150535" marR="150535" marT="150535" marB="150535" anchor="ctr"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138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951"/>
                        </a:lnSpc>
                        <a:defRPr/>
                      </a:pPr>
                      <a:r>
                        <a:rPr lang="en-US" sz="2822">
                          <a:solidFill>
                            <a:srgbClr val="545454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Diseñar con el público en mente.</a:t>
                      </a:r>
                      <a:endParaRPr lang="en-US" sz="1100"/>
                    </a:p>
                  </a:txBody>
                  <a:tcPr marL="150535" marR="150535" marT="150535" marB="150535" anchor="ctr"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138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9868">
                <a:tc>
                  <a:txBody>
                    <a:bodyPr/>
                    <a:lstStyle/>
                    <a:p>
                      <a:pPr algn="ctr">
                        <a:lnSpc>
                          <a:spcPts val="3951"/>
                        </a:lnSpc>
                        <a:defRPr/>
                      </a:pPr>
                      <a:r>
                        <a:rPr lang="en-US" sz="2822" b="1" spc="310">
                          <a:solidFill>
                            <a:srgbClr val="545454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05.</a:t>
                      </a:r>
                      <a:endParaRPr lang="en-US" sz="1100"/>
                    </a:p>
                  </a:txBody>
                  <a:tcPr marL="150535" marR="150535" marT="150535" marB="150535" anchor="ctr"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138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951"/>
                        </a:lnSpc>
                        <a:defRPr/>
                      </a:pPr>
                      <a:r>
                        <a:rPr lang="en-US" sz="2822">
                          <a:solidFill>
                            <a:srgbClr val="545454"/>
                          </a:solidFill>
                          <a:latin typeface="Open Sans 1"/>
                          <a:ea typeface="Open Sans 1"/>
                          <a:cs typeface="Open Sans 1"/>
                          <a:sym typeface="Open Sans 1"/>
                        </a:rPr>
                        <a:t>Contar una historia clara con datos.</a:t>
                      </a:r>
                      <a:endParaRPr lang="en-US" sz="1100"/>
                    </a:p>
                  </a:txBody>
                  <a:tcPr marL="150535" marR="150535" marT="150535" marB="150535" anchor="ctr">
                    <a:lnL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138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2609644" y="2692926"/>
            <a:ext cx="13068713" cy="80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5000" b="1" spc="2275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PRINCIPIOS CLAVE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96753" y="4146835"/>
            <a:ext cx="6962547" cy="4621160"/>
            <a:chOff x="0" y="0"/>
            <a:chExt cx="1530746" cy="10159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30746" cy="1015982"/>
            </a:xfrm>
            <a:custGeom>
              <a:avLst/>
              <a:gdLst/>
              <a:ahLst/>
              <a:cxnLst/>
              <a:rect l="l" t="t" r="r" b="b"/>
              <a:pathLst>
                <a:path w="1530746" h="1015982">
                  <a:moveTo>
                    <a:pt x="0" y="0"/>
                  </a:moveTo>
                  <a:lnTo>
                    <a:pt x="1530746" y="0"/>
                  </a:lnTo>
                  <a:lnTo>
                    <a:pt x="1530746" y="1015982"/>
                  </a:lnTo>
                  <a:lnTo>
                    <a:pt x="0" y="1015982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530746" cy="1073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52693" y="2499920"/>
            <a:ext cx="9744060" cy="6758380"/>
          </a:xfrm>
          <a:custGeom>
            <a:avLst/>
            <a:gdLst/>
            <a:ahLst/>
            <a:cxnLst/>
            <a:rect l="l" t="t" r="r" b="b"/>
            <a:pathLst>
              <a:path w="9744060" h="6758380">
                <a:moveTo>
                  <a:pt x="0" y="0"/>
                </a:moveTo>
                <a:lnTo>
                  <a:pt x="9744060" y="0"/>
                </a:lnTo>
                <a:lnTo>
                  <a:pt x="9744060" y="6758380"/>
                </a:lnTo>
                <a:lnTo>
                  <a:pt x="0" y="6758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848542" y="775445"/>
            <a:ext cx="9152362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500" b="1" spc="1592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MODEL VISUAL #1: LINE GRAPH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793599" y="5038825"/>
            <a:ext cx="7078238" cy="2200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86"/>
              </a:lnSpc>
            </a:pPr>
            <a:endParaRPr/>
          </a:p>
          <a:p>
            <a:pPr marL="474996" lvl="1" indent="-237498" algn="l">
              <a:lnSpc>
                <a:spcPts val="2486"/>
              </a:lnSpc>
              <a:buFont typeface="Arial"/>
              <a:buChar char="•"/>
            </a:pPr>
            <a:r>
              <a:rPr lang="en-US" sz="2200">
                <a:solidFill>
                  <a:srgbClr val="545454"/>
                </a:solidFill>
                <a:latin typeface="Open Sans 2"/>
                <a:ea typeface="Open Sans 2"/>
                <a:cs typeface="Open Sans 2"/>
                <a:sym typeface="Open Sans 2"/>
              </a:rPr>
              <a:t>Etiquetas limpias y legibles.</a:t>
            </a:r>
          </a:p>
          <a:p>
            <a:pPr algn="l">
              <a:lnSpc>
                <a:spcPts val="2486"/>
              </a:lnSpc>
            </a:pPr>
            <a:endParaRPr lang="en-US" sz="2200">
              <a:solidFill>
                <a:srgbClr val="545454"/>
              </a:solidFill>
              <a:latin typeface="Open Sans 2"/>
              <a:ea typeface="Open Sans 2"/>
              <a:cs typeface="Open Sans 2"/>
              <a:sym typeface="Open Sans 2"/>
            </a:endParaRPr>
          </a:p>
          <a:p>
            <a:pPr marL="474996" lvl="1" indent="-237498" algn="l">
              <a:lnSpc>
                <a:spcPts val="2486"/>
              </a:lnSpc>
              <a:buFont typeface="Arial"/>
              <a:buChar char="•"/>
            </a:pPr>
            <a:r>
              <a:rPr lang="en-US" sz="2200">
                <a:solidFill>
                  <a:srgbClr val="545454"/>
                </a:solidFill>
                <a:latin typeface="Open Sans 2"/>
                <a:ea typeface="Open Sans 2"/>
                <a:cs typeface="Open Sans 2"/>
                <a:sym typeface="Open Sans 2"/>
              </a:rPr>
              <a:t>Eje x con intervalos constantes.</a:t>
            </a:r>
          </a:p>
          <a:p>
            <a:pPr algn="l">
              <a:lnSpc>
                <a:spcPts val="2486"/>
              </a:lnSpc>
            </a:pPr>
            <a:endParaRPr lang="en-US" sz="2200">
              <a:solidFill>
                <a:srgbClr val="545454"/>
              </a:solidFill>
              <a:latin typeface="Open Sans 2"/>
              <a:ea typeface="Open Sans 2"/>
              <a:cs typeface="Open Sans 2"/>
              <a:sym typeface="Open Sans 2"/>
            </a:endParaRPr>
          </a:p>
          <a:p>
            <a:pPr marL="474996" lvl="1" indent="-237498" algn="l">
              <a:lnSpc>
                <a:spcPts val="2486"/>
              </a:lnSpc>
              <a:buFont typeface="Arial"/>
              <a:buChar char="•"/>
            </a:pPr>
            <a:r>
              <a:rPr lang="en-US" sz="2200">
                <a:solidFill>
                  <a:srgbClr val="545454"/>
                </a:solidFill>
                <a:latin typeface="Open Sans 2"/>
                <a:ea typeface="Open Sans 2"/>
                <a:cs typeface="Open Sans 2"/>
                <a:sym typeface="Open Sans 2"/>
              </a:rPr>
              <a:t>Enfatizar la tendencia con color y grosor.</a:t>
            </a:r>
          </a:p>
          <a:p>
            <a:pPr algn="l">
              <a:lnSpc>
                <a:spcPts val="2486"/>
              </a:lnSpc>
            </a:pPr>
            <a:endParaRPr lang="en-US" sz="2200">
              <a:solidFill>
                <a:srgbClr val="545454"/>
              </a:solidFill>
              <a:latin typeface="Open Sans 2"/>
              <a:ea typeface="Open Sans 2"/>
              <a:cs typeface="Open Sans 2"/>
              <a:sym typeface="Open Sans 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0588" y="883539"/>
            <a:ext cx="9927041" cy="1669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500" b="1" spc="1592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MODEL VISUAL #2: ANNOTATED LINE GRAPH WITH FORECAST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10588" y="4254930"/>
            <a:ext cx="6962547" cy="4621160"/>
            <a:chOff x="0" y="0"/>
            <a:chExt cx="1530746" cy="101598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30746" cy="1015982"/>
            </a:xfrm>
            <a:custGeom>
              <a:avLst/>
              <a:gdLst/>
              <a:ahLst/>
              <a:cxnLst/>
              <a:rect l="l" t="t" r="r" b="b"/>
              <a:pathLst>
                <a:path w="1530746" h="1015982">
                  <a:moveTo>
                    <a:pt x="0" y="0"/>
                  </a:moveTo>
                  <a:lnTo>
                    <a:pt x="1530746" y="0"/>
                  </a:lnTo>
                  <a:lnTo>
                    <a:pt x="1530746" y="1015982"/>
                  </a:lnTo>
                  <a:lnTo>
                    <a:pt x="0" y="1015982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530746" cy="1073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406291" y="2898524"/>
            <a:ext cx="10535536" cy="7333972"/>
          </a:xfrm>
          <a:custGeom>
            <a:avLst/>
            <a:gdLst/>
            <a:ahLst/>
            <a:cxnLst/>
            <a:rect l="l" t="t" r="r" b="b"/>
            <a:pathLst>
              <a:path w="10535536" h="7333972">
                <a:moveTo>
                  <a:pt x="0" y="0"/>
                </a:moveTo>
                <a:lnTo>
                  <a:pt x="10535535" y="0"/>
                </a:lnTo>
                <a:lnTo>
                  <a:pt x="10535535" y="7333972"/>
                </a:lnTo>
                <a:lnTo>
                  <a:pt x="0" y="7333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86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TextBox 7"/>
          <p:cNvSpPr txBox="1"/>
          <p:nvPr/>
        </p:nvSpPr>
        <p:spPr>
          <a:xfrm>
            <a:off x="1263245" y="4670950"/>
            <a:ext cx="6636001" cy="249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0"/>
              </a:lnSpc>
            </a:pPr>
            <a:endParaRPr/>
          </a:p>
          <a:p>
            <a:pPr algn="l">
              <a:lnSpc>
                <a:spcPts val="2486"/>
              </a:lnSpc>
            </a:pPr>
            <a:endParaRPr/>
          </a:p>
          <a:p>
            <a:pPr marL="474996" lvl="1" indent="-237498" algn="l">
              <a:lnSpc>
                <a:spcPts val="2486"/>
              </a:lnSpc>
              <a:buFont typeface="Arial"/>
              <a:buChar char="•"/>
            </a:pPr>
            <a:r>
              <a:rPr lang="en-US" sz="2200">
                <a:solidFill>
                  <a:srgbClr val="545454"/>
                </a:solidFill>
                <a:latin typeface="Open Sans 2"/>
                <a:ea typeface="Open Sans 2"/>
                <a:cs typeface="Open Sans 2"/>
                <a:sym typeface="Open Sans 2"/>
              </a:rPr>
              <a:t>Colores diferenciados </a:t>
            </a:r>
          </a:p>
          <a:p>
            <a:pPr algn="l">
              <a:lnSpc>
                <a:spcPts val="2486"/>
              </a:lnSpc>
            </a:pPr>
            <a:r>
              <a:rPr lang="en-US" sz="2200">
                <a:solidFill>
                  <a:srgbClr val="545454"/>
                </a:solidFill>
                <a:latin typeface="Open Sans 2"/>
                <a:ea typeface="Open Sans 2"/>
                <a:cs typeface="Open Sans 2"/>
                <a:sym typeface="Open Sans 2"/>
              </a:rPr>
              <a:t>      (histórico vs.proyección).</a:t>
            </a:r>
          </a:p>
          <a:p>
            <a:pPr algn="l">
              <a:lnSpc>
                <a:spcPts val="2486"/>
              </a:lnSpc>
            </a:pPr>
            <a:endParaRPr lang="en-US" sz="2200">
              <a:solidFill>
                <a:srgbClr val="545454"/>
              </a:solidFill>
              <a:latin typeface="Open Sans 2"/>
              <a:ea typeface="Open Sans 2"/>
              <a:cs typeface="Open Sans 2"/>
              <a:sym typeface="Open Sans 2"/>
            </a:endParaRPr>
          </a:p>
          <a:p>
            <a:pPr marL="474996" lvl="1" indent="-237498" algn="l">
              <a:lnSpc>
                <a:spcPts val="2486"/>
              </a:lnSpc>
              <a:buFont typeface="Arial"/>
              <a:buChar char="•"/>
            </a:pPr>
            <a:r>
              <a:rPr lang="en-US" sz="2200">
                <a:solidFill>
                  <a:srgbClr val="545454"/>
                </a:solidFill>
                <a:latin typeface="Open Sans 2"/>
                <a:ea typeface="Open Sans 2"/>
                <a:cs typeface="Open Sans 2"/>
                <a:sym typeface="Open Sans 2"/>
              </a:rPr>
              <a:t>Anotaciones con contexto.</a:t>
            </a:r>
          </a:p>
          <a:p>
            <a:pPr algn="l">
              <a:lnSpc>
                <a:spcPts val="2486"/>
              </a:lnSpc>
            </a:pPr>
            <a:endParaRPr lang="en-US" sz="2200">
              <a:solidFill>
                <a:srgbClr val="545454"/>
              </a:solidFill>
              <a:latin typeface="Open Sans 2"/>
              <a:ea typeface="Open Sans 2"/>
              <a:cs typeface="Open Sans 2"/>
              <a:sym typeface="Open Sans 2"/>
            </a:endParaRPr>
          </a:p>
          <a:p>
            <a:pPr marL="474996" lvl="1" indent="-237498" algn="l">
              <a:lnSpc>
                <a:spcPts val="2486"/>
              </a:lnSpc>
              <a:buFont typeface="Arial"/>
              <a:buChar char="•"/>
            </a:pPr>
            <a:r>
              <a:rPr lang="en-US" sz="2200">
                <a:solidFill>
                  <a:srgbClr val="545454"/>
                </a:solidFill>
                <a:latin typeface="Open Sans 2"/>
                <a:ea typeface="Open Sans 2"/>
                <a:cs typeface="Open Sans 2"/>
                <a:sym typeface="Open Sans 2"/>
              </a:rPr>
              <a:t>Título narrativo.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88922" y="2796305"/>
            <a:ext cx="9607537" cy="5623309"/>
          </a:xfrm>
          <a:custGeom>
            <a:avLst/>
            <a:gdLst/>
            <a:ahLst/>
            <a:cxnLst/>
            <a:rect l="l" t="t" r="r" b="b"/>
            <a:pathLst>
              <a:path w="9607537" h="5623309">
                <a:moveTo>
                  <a:pt x="0" y="0"/>
                </a:moveTo>
                <a:lnTo>
                  <a:pt x="9607537" y="0"/>
                </a:lnTo>
                <a:lnTo>
                  <a:pt x="9607537" y="5623309"/>
                </a:lnTo>
                <a:lnTo>
                  <a:pt x="0" y="56233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TextBox 3"/>
          <p:cNvSpPr txBox="1"/>
          <p:nvPr/>
        </p:nvSpPr>
        <p:spPr>
          <a:xfrm>
            <a:off x="1028700" y="1315814"/>
            <a:ext cx="7492601" cy="1669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500" b="1" spc="1592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MODEL VISUAL #3: 100% STACKED BARS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86241" y="4637140"/>
            <a:ext cx="6962547" cy="4621160"/>
            <a:chOff x="0" y="0"/>
            <a:chExt cx="1530746" cy="101598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30746" cy="1015982"/>
            </a:xfrm>
            <a:custGeom>
              <a:avLst/>
              <a:gdLst/>
              <a:ahLst/>
              <a:cxnLst/>
              <a:rect l="l" t="t" r="r" b="b"/>
              <a:pathLst>
                <a:path w="1530746" h="1015982">
                  <a:moveTo>
                    <a:pt x="0" y="0"/>
                  </a:moveTo>
                  <a:lnTo>
                    <a:pt x="1530746" y="0"/>
                  </a:lnTo>
                  <a:lnTo>
                    <a:pt x="1530746" y="1015982"/>
                  </a:lnTo>
                  <a:lnTo>
                    <a:pt x="0" y="1015982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530746" cy="1073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4819730"/>
            <a:ext cx="6686533" cy="2172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86"/>
              </a:lnSpc>
            </a:pPr>
            <a:endParaRPr/>
          </a:p>
          <a:p>
            <a:pPr algn="l">
              <a:lnSpc>
                <a:spcPts val="2260"/>
              </a:lnSpc>
            </a:pPr>
            <a:endParaRPr/>
          </a:p>
          <a:p>
            <a:pPr marL="474996" lvl="1" indent="-237498" algn="l">
              <a:lnSpc>
                <a:spcPts val="2486"/>
              </a:lnSpc>
              <a:buFont typeface="Arial"/>
              <a:buChar char="•"/>
            </a:pPr>
            <a:r>
              <a:rPr lang="en-US" sz="2200">
                <a:solidFill>
                  <a:srgbClr val="545454"/>
                </a:solidFill>
                <a:latin typeface="Open Sans 2"/>
                <a:ea typeface="Open Sans 2"/>
                <a:cs typeface="Open Sans 2"/>
                <a:sym typeface="Open Sans 2"/>
              </a:rPr>
              <a:t>Ordenar segmentos lógicamente.</a:t>
            </a:r>
          </a:p>
          <a:p>
            <a:pPr algn="l">
              <a:lnSpc>
                <a:spcPts val="2486"/>
              </a:lnSpc>
            </a:pPr>
            <a:endParaRPr lang="en-US" sz="2200">
              <a:solidFill>
                <a:srgbClr val="545454"/>
              </a:solidFill>
              <a:latin typeface="Open Sans 2"/>
              <a:ea typeface="Open Sans 2"/>
              <a:cs typeface="Open Sans 2"/>
              <a:sym typeface="Open Sans 2"/>
            </a:endParaRPr>
          </a:p>
          <a:p>
            <a:pPr marL="474996" lvl="1" indent="-237498" algn="l">
              <a:lnSpc>
                <a:spcPts val="2486"/>
              </a:lnSpc>
              <a:buFont typeface="Arial"/>
              <a:buChar char="•"/>
            </a:pPr>
            <a:r>
              <a:rPr lang="en-US" sz="2200">
                <a:solidFill>
                  <a:srgbClr val="545454"/>
                </a:solidFill>
                <a:latin typeface="Open Sans 2"/>
                <a:ea typeface="Open Sans 2"/>
                <a:cs typeface="Open Sans 2"/>
                <a:sym typeface="Open Sans 2"/>
              </a:rPr>
              <a:t>Colores claros y consistentes.</a:t>
            </a:r>
          </a:p>
          <a:p>
            <a:pPr algn="l">
              <a:lnSpc>
                <a:spcPts val="2486"/>
              </a:lnSpc>
            </a:pPr>
            <a:endParaRPr lang="en-US" sz="2200">
              <a:solidFill>
                <a:srgbClr val="545454"/>
              </a:solidFill>
              <a:latin typeface="Open Sans 2"/>
              <a:ea typeface="Open Sans 2"/>
              <a:cs typeface="Open Sans 2"/>
              <a:sym typeface="Open Sans 2"/>
            </a:endParaRPr>
          </a:p>
          <a:p>
            <a:pPr marL="474996" lvl="1" indent="-237498" algn="l">
              <a:lnSpc>
                <a:spcPts val="2486"/>
              </a:lnSpc>
              <a:buFont typeface="Arial"/>
              <a:buChar char="•"/>
            </a:pPr>
            <a:r>
              <a:rPr lang="en-US" sz="2200">
                <a:solidFill>
                  <a:srgbClr val="545454"/>
                </a:solidFill>
                <a:latin typeface="Open Sans 2"/>
                <a:ea typeface="Open Sans 2"/>
                <a:cs typeface="Open Sans 2"/>
                <a:sym typeface="Open Sans 2"/>
              </a:rPr>
              <a:t>Palabras para visualización accesible.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351469"/>
            <a:ext cx="18288000" cy="6972389"/>
            <a:chOff x="0" y="0"/>
            <a:chExt cx="4020695" cy="15329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20695" cy="1532910"/>
            </a:xfrm>
            <a:custGeom>
              <a:avLst/>
              <a:gdLst/>
              <a:ahLst/>
              <a:cxnLst/>
              <a:rect l="l" t="t" r="r" b="b"/>
              <a:pathLst>
                <a:path w="4020695" h="1532910">
                  <a:moveTo>
                    <a:pt x="0" y="0"/>
                  </a:moveTo>
                  <a:lnTo>
                    <a:pt x="4020695" y="0"/>
                  </a:lnTo>
                  <a:lnTo>
                    <a:pt x="4020695" y="1532910"/>
                  </a:lnTo>
                  <a:lnTo>
                    <a:pt x="0" y="153291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020695" cy="15900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833801" y="3096913"/>
            <a:ext cx="8691473" cy="6615557"/>
          </a:xfrm>
          <a:custGeom>
            <a:avLst/>
            <a:gdLst/>
            <a:ahLst/>
            <a:cxnLst/>
            <a:rect l="l" t="t" r="r" b="b"/>
            <a:pathLst>
              <a:path w="8691473" h="6615557">
                <a:moveTo>
                  <a:pt x="0" y="0"/>
                </a:moveTo>
                <a:lnTo>
                  <a:pt x="8691473" y="0"/>
                </a:lnTo>
                <a:lnTo>
                  <a:pt x="8691473" y="6615557"/>
                </a:lnTo>
                <a:lnTo>
                  <a:pt x="0" y="66155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902589" y="865524"/>
            <a:ext cx="10079021" cy="2231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500" b="1" spc="1592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MODEL VISUAL #4: LEVERAGING POSITIVE AND NEGATIVE STACKED BARS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2589" y="5821831"/>
            <a:ext cx="7078238" cy="2200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86"/>
              </a:lnSpc>
            </a:pPr>
            <a:endParaRPr/>
          </a:p>
          <a:p>
            <a:pPr marL="474996" lvl="1" indent="-237498" algn="l">
              <a:lnSpc>
                <a:spcPts val="2486"/>
              </a:lnSpc>
              <a:buFont typeface="Arial"/>
              <a:buChar char="•"/>
            </a:pPr>
            <a:r>
              <a:rPr lang="en-US" sz="2200">
                <a:solidFill>
                  <a:srgbClr val="545454"/>
                </a:solidFill>
                <a:latin typeface="Open Sans 2"/>
                <a:ea typeface="Open Sans 2"/>
                <a:cs typeface="Open Sans 2"/>
                <a:sym typeface="Open Sans 2"/>
              </a:rPr>
              <a:t>Separar visualmente los aportes positivos y negativos.</a:t>
            </a:r>
          </a:p>
          <a:p>
            <a:pPr algn="l">
              <a:lnSpc>
                <a:spcPts val="2486"/>
              </a:lnSpc>
            </a:pPr>
            <a:endParaRPr lang="en-US" sz="2200">
              <a:solidFill>
                <a:srgbClr val="545454"/>
              </a:solidFill>
              <a:latin typeface="Open Sans 2"/>
              <a:ea typeface="Open Sans 2"/>
              <a:cs typeface="Open Sans 2"/>
              <a:sym typeface="Open Sans 2"/>
            </a:endParaRPr>
          </a:p>
          <a:p>
            <a:pPr marL="474996" lvl="1" indent="-237498" algn="l">
              <a:lnSpc>
                <a:spcPts val="2486"/>
              </a:lnSpc>
              <a:buFont typeface="Arial"/>
              <a:buChar char="•"/>
            </a:pPr>
            <a:r>
              <a:rPr lang="en-US" sz="2200">
                <a:solidFill>
                  <a:srgbClr val="545454"/>
                </a:solidFill>
                <a:latin typeface="Open Sans 2"/>
                <a:ea typeface="Open Sans 2"/>
                <a:cs typeface="Open Sans 2"/>
                <a:sym typeface="Open Sans 2"/>
              </a:rPr>
              <a:t>Colores opuestos para facilitar la lectura.</a:t>
            </a:r>
          </a:p>
          <a:p>
            <a:pPr algn="l">
              <a:lnSpc>
                <a:spcPts val="2486"/>
              </a:lnSpc>
            </a:pPr>
            <a:endParaRPr lang="en-US" sz="2200">
              <a:solidFill>
                <a:srgbClr val="545454"/>
              </a:solidFill>
              <a:latin typeface="Open Sans 2"/>
              <a:ea typeface="Open Sans 2"/>
              <a:cs typeface="Open Sans 2"/>
              <a:sym typeface="Open Sans 2"/>
            </a:endParaRPr>
          </a:p>
          <a:p>
            <a:pPr marL="474996" lvl="1" indent="-237498" algn="l">
              <a:lnSpc>
                <a:spcPts val="2486"/>
              </a:lnSpc>
              <a:buFont typeface="Arial"/>
              <a:buChar char="•"/>
            </a:pPr>
            <a:r>
              <a:rPr lang="en-US" sz="2200">
                <a:solidFill>
                  <a:srgbClr val="545454"/>
                </a:solidFill>
                <a:latin typeface="Open Sans 2"/>
                <a:ea typeface="Open Sans 2"/>
                <a:cs typeface="Open Sans 2"/>
                <a:sym typeface="Open Sans 2"/>
              </a:rPr>
              <a:t>Explicar el total y su composición.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0693" y="3860621"/>
            <a:ext cx="6962547" cy="4621160"/>
            <a:chOff x="0" y="0"/>
            <a:chExt cx="1530746" cy="10159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30746" cy="1015982"/>
            </a:xfrm>
            <a:custGeom>
              <a:avLst/>
              <a:gdLst/>
              <a:ahLst/>
              <a:cxnLst/>
              <a:rect l="l" t="t" r="r" b="b"/>
              <a:pathLst>
                <a:path w="1530746" h="1015982">
                  <a:moveTo>
                    <a:pt x="0" y="0"/>
                  </a:moveTo>
                  <a:lnTo>
                    <a:pt x="1530746" y="0"/>
                  </a:lnTo>
                  <a:lnTo>
                    <a:pt x="1530746" y="1015982"/>
                  </a:lnTo>
                  <a:lnTo>
                    <a:pt x="0" y="1015982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530746" cy="10731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926984" y="2687755"/>
            <a:ext cx="11176057" cy="6966893"/>
          </a:xfrm>
          <a:custGeom>
            <a:avLst/>
            <a:gdLst/>
            <a:ahLst/>
            <a:cxnLst/>
            <a:rect l="l" t="t" r="r" b="b"/>
            <a:pathLst>
              <a:path w="11176057" h="6966893">
                <a:moveTo>
                  <a:pt x="0" y="0"/>
                </a:moveTo>
                <a:lnTo>
                  <a:pt x="11176058" y="0"/>
                </a:lnTo>
                <a:lnTo>
                  <a:pt x="11176058" y="6966892"/>
                </a:lnTo>
                <a:lnTo>
                  <a:pt x="0" y="6966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TextBox 6"/>
          <p:cNvSpPr txBox="1"/>
          <p:nvPr/>
        </p:nvSpPr>
        <p:spPr>
          <a:xfrm>
            <a:off x="1028700" y="1135656"/>
            <a:ext cx="7924980" cy="1669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500" b="1" spc="1592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MODEL VISUAL #5: HORIZONTAL STACKED BARS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910598"/>
            <a:ext cx="6686533" cy="1886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86"/>
              </a:lnSpc>
            </a:pPr>
            <a:endParaRPr/>
          </a:p>
          <a:p>
            <a:pPr marL="474996" lvl="1" indent="-237498" algn="l">
              <a:lnSpc>
                <a:spcPts val="2486"/>
              </a:lnSpc>
              <a:buFont typeface="Arial"/>
              <a:buChar char="•"/>
            </a:pPr>
            <a:r>
              <a:rPr lang="en-US" sz="2200">
                <a:solidFill>
                  <a:srgbClr val="545454"/>
                </a:solidFill>
                <a:latin typeface="Open Sans 2"/>
                <a:ea typeface="Open Sans 2"/>
                <a:cs typeface="Open Sans 2"/>
                <a:sym typeface="Open Sans 2"/>
              </a:rPr>
              <a:t>Uso de etiquetas directas.</a:t>
            </a:r>
          </a:p>
          <a:p>
            <a:pPr algn="l">
              <a:lnSpc>
                <a:spcPts val="2486"/>
              </a:lnSpc>
            </a:pPr>
            <a:endParaRPr lang="en-US" sz="2200">
              <a:solidFill>
                <a:srgbClr val="545454"/>
              </a:solidFill>
              <a:latin typeface="Open Sans 2"/>
              <a:ea typeface="Open Sans 2"/>
              <a:cs typeface="Open Sans 2"/>
              <a:sym typeface="Open Sans 2"/>
            </a:endParaRPr>
          </a:p>
          <a:p>
            <a:pPr marL="474996" lvl="1" indent="-237498" algn="l">
              <a:lnSpc>
                <a:spcPts val="2486"/>
              </a:lnSpc>
              <a:buFont typeface="Arial"/>
              <a:buChar char="•"/>
            </a:pPr>
            <a:r>
              <a:rPr lang="en-US" sz="2200">
                <a:solidFill>
                  <a:srgbClr val="545454"/>
                </a:solidFill>
                <a:latin typeface="Open Sans 2"/>
                <a:ea typeface="Open Sans 2"/>
                <a:cs typeface="Open Sans 2"/>
                <a:sym typeface="Open Sans 2"/>
              </a:rPr>
              <a:t>Disposición alineada.</a:t>
            </a:r>
          </a:p>
          <a:p>
            <a:pPr algn="l">
              <a:lnSpc>
                <a:spcPts val="2486"/>
              </a:lnSpc>
            </a:pPr>
            <a:endParaRPr lang="en-US" sz="2200">
              <a:solidFill>
                <a:srgbClr val="545454"/>
              </a:solidFill>
              <a:latin typeface="Open Sans 2"/>
              <a:ea typeface="Open Sans 2"/>
              <a:cs typeface="Open Sans 2"/>
              <a:sym typeface="Open Sans 2"/>
            </a:endParaRPr>
          </a:p>
          <a:p>
            <a:pPr marL="474996" lvl="1" indent="-237498" algn="l">
              <a:lnSpc>
                <a:spcPts val="2486"/>
              </a:lnSpc>
              <a:buFont typeface="Arial"/>
              <a:buChar char="•"/>
            </a:pPr>
            <a:r>
              <a:rPr lang="en-US" sz="2200">
                <a:solidFill>
                  <a:srgbClr val="545454"/>
                </a:solidFill>
                <a:latin typeface="Open Sans 2"/>
                <a:ea typeface="Open Sans 2"/>
                <a:cs typeface="Open Sans 2"/>
                <a:sym typeface="Open Sans 2"/>
              </a:rPr>
              <a:t>Resaltar la parte más relevante del total.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66263"/>
            <a:ext cx="9650015" cy="80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5000" b="1" spc="2275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CONCLUSIONES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586372" y="4597230"/>
            <a:ext cx="7543907" cy="5111465"/>
            <a:chOff x="0" y="0"/>
            <a:chExt cx="1658560" cy="11237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58560" cy="1123778"/>
            </a:xfrm>
            <a:custGeom>
              <a:avLst/>
              <a:gdLst/>
              <a:ahLst/>
              <a:cxnLst/>
              <a:rect l="l" t="t" r="r" b="b"/>
              <a:pathLst>
                <a:path w="1658560" h="1123778">
                  <a:moveTo>
                    <a:pt x="0" y="0"/>
                  </a:moveTo>
                  <a:lnTo>
                    <a:pt x="1658560" y="0"/>
                  </a:lnTo>
                  <a:lnTo>
                    <a:pt x="1658560" y="1123778"/>
                  </a:lnTo>
                  <a:lnTo>
                    <a:pt x="0" y="112377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658560" cy="11809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015059" y="5379725"/>
            <a:ext cx="6686533" cy="3556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64" lvl="1" indent="-269882" algn="l">
              <a:lnSpc>
                <a:spcPts val="2825"/>
              </a:lnSpc>
              <a:buFont typeface="Arial"/>
              <a:buChar char="•"/>
            </a:pPr>
            <a:r>
              <a:rPr lang="en-US" sz="2500">
                <a:solidFill>
                  <a:srgbClr val="545454"/>
                </a:solidFill>
                <a:latin typeface="Open Sans 2"/>
                <a:ea typeface="Open Sans 2"/>
                <a:cs typeface="Open Sans 2"/>
                <a:sym typeface="Open Sans 2"/>
              </a:rPr>
              <a:t>Siempre diseña con intención.</a:t>
            </a:r>
          </a:p>
          <a:p>
            <a:pPr algn="l">
              <a:lnSpc>
                <a:spcPts val="2825"/>
              </a:lnSpc>
            </a:pPr>
            <a:endParaRPr lang="en-US" sz="2500">
              <a:solidFill>
                <a:srgbClr val="545454"/>
              </a:solidFill>
              <a:latin typeface="Open Sans 2"/>
              <a:ea typeface="Open Sans 2"/>
              <a:cs typeface="Open Sans 2"/>
              <a:sym typeface="Open Sans 2"/>
            </a:endParaRPr>
          </a:p>
          <a:p>
            <a:pPr marL="539764" lvl="1" indent="-269882" algn="l">
              <a:lnSpc>
                <a:spcPts val="2825"/>
              </a:lnSpc>
              <a:buFont typeface="Arial"/>
              <a:buChar char="•"/>
            </a:pPr>
            <a:r>
              <a:rPr lang="en-US" sz="2500">
                <a:solidFill>
                  <a:srgbClr val="545454"/>
                </a:solidFill>
                <a:latin typeface="Open Sans 2"/>
                <a:ea typeface="Open Sans 2"/>
                <a:cs typeface="Open Sans 2"/>
                <a:sym typeface="Open Sans 2"/>
              </a:rPr>
              <a:t>Menos es más: evita el ruido visual.</a:t>
            </a:r>
          </a:p>
          <a:p>
            <a:pPr algn="l">
              <a:lnSpc>
                <a:spcPts val="2825"/>
              </a:lnSpc>
            </a:pPr>
            <a:endParaRPr lang="en-US" sz="2500">
              <a:solidFill>
                <a:srgbClr val="545454"/>
              </a:solidFill>
              <a:latin typeface="Open Sans 2"/>
              <a:ea typeface="Open Sans 2"/>
              <a:cs typeface="Open Sans 2"/>
              <a:sym typeface="Open Sans 2"/>
            </a:endParaRPr>
          </a:p>
          <a:p>
            <a:pPr marL="539764" lvl="1" indent="-269882" algn="l">
              <a:lnSpc>
                <a:spcPts val="2825"/>
              </a:lnSpc>
              <a:buFont typeface="Arial"/>
              <a:buChar char="•"/>
            </a:pPr>
            <a:r>
              <a:rPr lang="en-US" sz="2500">
                <a:solidFill>
                  <a:srgbClr val="545454"/>
                </a:solidFill>
                <a:latin typeface="Open Sans 2"/>
                <a:ea typeface="Open Sans 2"/>
                <a:cs typeface="Open Sans 2"/>
                <a:sym typeface="Open Sans 2"/>
              </a:rPr>
              <a:t>Elige colores, formas y títulos para contar una historia clara.</a:t>
            </a:r>
          </a:p>
          <a:p>
            <a:pPr algn="l">
              <a:lnSpc>
                <a:spcPts val="2938"/>
              </a:lnSpc>
            </a:pPr>
            <a:endParaRPr lang="en-US" sz="2500">
              <a:solidFill>
                <a:srgbClr val="545454"/>
              </a:solidFill>
              <a:latin typeface="Open Sans 2"/>
              <a:ea typeface="Open Sans 2"/>
              <a:cs typeface="Open Sans 2"/>
              <a:sym typeface="Open Sans 2"/>
            </a:endParaRPr>
          </a:p>
          <a:p>
            <a:pPr marL="539764" lvl="1" indent="-269882" algn="l">
              <a:lnSpc>
                <a:spcPts val="2825"/>
              </a:lnSpc>
              <a:buFont typeface="Arial"/>
              <a:buChar char="•"/>
            </a:pPr>
            <a:r>
              <a:rPr lang="en-US" sz="2500">
                <a:solidFill>
                  <a:srgbClr val="545454"/>
                </a:solidFill>
                <a:latin typeface="Open Sans 2"/>
                <a:ea typeface="Open Sans 2"/>
                <a:cs typeface="Open Sans 2"/>
                <a:sym typeface="Open Sans 2"/>
              </a:rPr>
              <a:t>Una buena visualización guía al espectador sin necesidad de explicación adicional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410356" y="2403181"/>
            <a:ext cx="10996728" cy="1409572"/>
            <a:chOff x="0" y="0"/>
            <a:chExt cx="2896258" cy="37124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96258" cy="371245"/>
            </a:xfrm>
            <a:custGeom>
              <a:avLst/>
              <a:gdLst/>
              <a:ahLst/>
              <a:cxnLst/>
              <a:rect l="l" t="t" r="r" b="b"/>
              <a:pathLst>
                <a:path w="2896258" h="371245">
                  <a:moveTo>
                    <a:pt x="0" y="0"/>
                  </a:moveTo>
                  <a:lnTo>
                    <a:pt x="2896258" y="0"/>
                  </a:lnTo>
                  <a:lnTo>
                    <a:pt x="2896258" y="371245"/>
                  </a:lnTo>
                  <a:lnTo>
                    <a:pt x="0" y="371245"/>
                  </a:lnTo>
                  <a:close/>
                </a:path>
              </a:pathLst>
            </a:custGeom>
            <a:solidFill>
              <a:srgbClr val="FF66C4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2896258" cy="428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</Words>
  <Application>Microsoft Office PowerPoint</Application>
  <PresentationFormat>Personalizado</PresentationFormat>
  <Paragraphs>67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Open Sans 1</vt:lpstr>
      <vt:lpstr>HK Grotesk Bold</vt:lpstr>
      <vt:lpstr>Garet Bold</vt:lpstr>
      <vt:lpstr>Open Sans 2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edificios Minimalista Blanco</dc:title>
  <cp:lastModifiedBy>Sara Abigail Hernandez</cp:lastModifiedBy>
  <cp:revision>1</cp:revision>
  <dcterms:created xsi:type="dcterms:W3CDTF">2006-08-16T00:00:00Z</dcterms:created>
  <dcterms:modified xsi:type="dcterms:W3CDTF">2025-04-11T06:39:58Z</dcterms:modified>
  <dc:identifier>DAGkKT7KIh8</dc:identifier>
</cp:coreProperties>
</file>