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moresa" charset="0"/>
      <p:regular r:id="rId16"/>
    </p:embeddedFont>
    <p:embeddedFont>
      <p:font typeface="Montserrat" panose="00000500000000000000" pitchFamily="2" charset="0"/>
      <p:regular r:id="rId17"/>
    </p:embeddedFont>
    <p:embeddedFont>
      <p:font typeface="Montserrat Bold" panose="00000800000000000000" charset="0"/>
      <p:regular r:id="rId18"/>
    </p:embeddedFont>
    <p:embeddedFont>
      <p:font typeface="Montserrat Light" panose="020F0502020204030204" pitchFamily="2" charset="0"/>
      <p:regular r:id="rId19"/>
    </p:embeddedFont>
    <p:embeddedFont>
      <p:font typeface="Noto Serif Display" panose="020B0604020202020204"/>
      <p:regular r:id="rId20"/>
    </p:embeddedFont>
    <p:embeddedFont>
      <p:font typeface="Noto Serif Display Bold Italics" panose="020B0604020202020204"/>
      <p:regular r:id="rId21"/>
    </p:embeddedFont>
    <p:embeddedFont>
      <p:font typeface="Noto Serif Display Italics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Abigail Hernandez" userId="980ca8e7edfa149a" providerId="LiveId" clId="{D478C258-2F30-44B2-9A5F-4E28B21F0854}"/>
    <pc:docChg chg="modSld">
      <pc:chgData name="Sara Abigail Hernandez" userId="980ca8e7edfa149a" providerId="LiveId" clId="{D478C258-2F30-44B2-9A5F-4E28B21F0854}" dt="2025-04-16T16:13:39.846" v="0" actId="115"/>
      <pc:docMkLst>
        <pc:docMk/>
      </pc:docMkLst>
      <pc:sldChg chg="modSp mod">
        <pc:chgData name="Sara Abigail Hernandez" userId="980ca8e7edfa149a" providerId="LiveId" clId="{D478C258-2F30-44B2-9A5F-4E28B21F0854}" dt="2025-04-16T16:13:39.846" v="0" actId="115"/>
        <pc:sldMkLst>
          <pc:docMk/>
          <pc:sldMk cId="0" sldId="269"/>
        </pc:sldMkLst>
        <pc:spChg chg="mod">
          <ac:chgData name="Sara Abigail Hernandez" userId="980ca8e7edfa149a" providerId="LiveId" clId="{D478C258-2F30-44B2-9A5F-4E28B21F0854}" dt="2025-04-16T16:13:39.846" v="0" actId="115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ra Abigail Hernandez" userId="980ca8e7edfa149a" providerId="LiveId" clId="{D478C258-2F30-44B2-9A5F-4E28B21F0854}" dt="2025-04-16T16:13:39.846" v="0" actId="115"/>
          <ac:spMkLst>
            <pc:docMk/>
            <pc:sldMk cId="0" sldId="26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04720" y="-382484"/>
            <a:ext cx="10078559" cy="10078559"/>
          </a:xfrm>
          <a:custGeom>
            <a:avLst/>
            <a:gdLst/>
            <a:ahLst/>
            <a:cxnLst/>
            <a:rect l="l" t="t" r="r" b="b"/>
            <a:pathLst>
              <a:path w="10078559" h="10078559">
                <a:moveTo>
                  <a:pt x="0" y="0"/>
                </a:moveTo>
                <a:lnTo>
                  <a:pt x="10078560" y="0"/>
                </a:lnTo>
                <a:lnTo>
                  <a:pt x="10078560" y="10078560"/>
                </a:lnTo>
                <a:lnTo>
                  <a:pt x="0" y="1007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2920466" y="8192170"/>
            <a:ext cx="12447067" cy="615667"/>
            <a:chOff x="0" y="0"/>
            <a:chExt cx="3181436" cy="1573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81436" cy="157363"/>
            </a:xfrm>
            <a:custGeom>
              <a:avLst/>
              <a:gdLst/>
              <a:ahLst/>
              <a:cxnLst/>
              <a:rect l="l" t="t" r="r" b="b"/>
              <a:pathLst>
                <a:path w="3181436" h="157363">
                  <a:moveTo>
                    <a:pt x="62199" y="0"/>
                  </a:moveTo>
                  <a:lnTo>
                    <a:pt x="3119237" y="0"/>
                  </a:lnTo>
                  <a:cubicBezTo>
                    <a:pt x="3153589" y="0"/>
                    <a:pt x="3181436" y="27847"/>
                    <a:pt x="3181436" y="62199"/>
                  </a:cubicBezTo>
                  <a:lnTo>
                    <a:pt x="3181436" y="95164"/>
                  </a:lnTo>
                  <a:cubicBezTo>
                    <a:pt x="3181436" y="129515"/>
                    <a:pt x="3153589" y="157363"/>
                    <a:pt x="3119237" y="157363"/>
                  </a:cubicBezTo>
                  <a:lnTo>
                    <a:pt x="62199" y="157363"/>
                  </a:lnTo>
                  <a:cubicBezTo>
                    <a:pt x="27847" y="157363"/>
                    <a:pt x="0" y="129515"/>
                    <a:pt x="0" y="95164"/>
                  </a:cubicBezTo>
                  <a:lnTo>
                    <a:pt x="0" y="62199"/>
                  </a:lnTo>
                  <a:cubicBezTo>
                    <a:pt x="0" y="27847"/>
                    <a:pt x="27847" y="0"/>
                    <a:pt x="62199" y="0"/>
                  </a:cubicBezTo>
                  <a:close/>
                </a:path>
              </a:pathLst>
            </a:custGeom>
            <a:solidFill>
              <a:srgbClr val="F7D0D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3181436" cy="90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648039" y="474470"/>
            <a:ext cx="991923" cy="476883"/>
          </a:xfrm>
          <a:custGeom>
            <a:avLst/>
            <a:gdLst/>
            <a:ahLst/>
            <a:cxnLst/>
            <a:rect l="l" t="t" r="r" b="b"/>
            <a:pathLst>
              <a:path w="991923" h="476883">
                <a:moveTo>
                  <a:pt x="0" y="0"/>
                </a:moveTo>
                <a:lnTo>
                  <a:pt x="991922" y="0"/>
                </a:lnTo>
                <a:lnTo>
                  <a:pt x="991922" y="476883"/>
                </a:lnTo>
                <a:lnTo>
                  <a:pt x="0" y="47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1428127" y="3394724"/>
            <a:ext cx="15431746" cy="165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365"/>
              </a:lnSpc>
              <a:spcBef>
                <a:spcPct val="0"/>
              </a:spcBef>
            </a:pPr>
            <a:r>
              <a:rPr lang="en-US" sz="14955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Web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8127" y="5634103"/>
            <a:ext cx="15431746" cy="165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365"/>
              </a:lnSpc>
              <a:spcBef>
                <a:spcPct val="0"/>
              </a:spcBef>
            </a:pPr>
            <a:r>
              <a:rPr lang="en-US" sz="14955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Scraping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11865" y="8327096"/>
            <a:ext cx="9864270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i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Programación de Aplicaciones Web Orientadas a Objetos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i="1">
              <a:solidFill>
                <a:srgbClr val="000000"/>
              </a:solidFill>
              <a:latin typeface="Noto Serif Display Italics"/>
              <a:ea typeface="Noto Serif Display Italics"/>
              <a:cs typeface="Noto Serif Display Italics"/>
              <a:sym typeface="Noto Serif Display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36800" y="9075253"/>
            <a:ext cx="6006323" cy="243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1"/>
              </a:lnSpc>
            </a:pPr>
            <a:r>
              <a:rPr lang="en-US" sz="1899" spc="18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HERNÁNDEZ SÁNCHEZ SARA ABIGAIL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55293" y="-1910633"/>
            <a:ext cx="10078559" cy="10078559"/>
          </a:xfrm>
          <a:custGeom>
            <a:avLst/>
            <a:gdLst/>
            <a:ahLst/>
            <a:cxnLst/>
            <a:rect l="l" t="t" r="r" b="b"/>
            <a:pathLst>
              <a:path w="10078559" h="10078559">
                <a:moveTo>
                  <a:pt x="0" y="0"/>
                </a:moveTo>
                <a:lnTo>
                  <a:pt x="10078559" y="0"/>
                </a:lnTo>
                <a:lnTo>
                  <a:pt x="10078559" y="10078560"/>
                </a:lnTo>
                <a:lnTo>
                  <a:pt x="0" y="1007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7355932" y="5357748"/>
            <a:ext cx="3576135" cy="4114800"/>
          </a:xfrm>
          <a:custGeom>
            <a:avLst/>
            <a:gdLst/>
            <a:ahLst/>
            <a:cxnLst/>
            <a:rect l="l" t="t" r="r" b="b"/>
            <a:pathLst>
              <a:path w="3576135" h="4114800">
                <a:moveTo>
                  <a:pt x="0" y="0"/>
                </a:moveTo>
                <a:lnTo>
                  <a:pt x="3576136" y="0"/>
                </a:lnTo>
                <a:lnTo>
                  <a:pt x="3576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5668732" y="1300373"/>
            <a:ext cx="8378611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LinkedIn vs hiQ Labs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44692" y="3090547"/>
            <a:ext cx="6699760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hiQ es una pequeña empresa de análisis de datos que utilizaba bots automatizados, web scraping, para obtener información de perfiles públicos de LinkedIn.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47497" y="755332"/>
            <a:ext cx="579300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Caso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501" y="-1374395"/>
            <a:ext cx="15446998" cy="15446998"/>
          </a:xfrm>
          <a:custGeom>
            <a:avLst/>
            <a:gdLst/>
            <a:ahLst/>
            <a:cxnLst/>
            <a:rect l="l" t="t" r="r" b="b"/>
            <a:pathLst>
              <a:path w="15446998" h="15446998">
                <a:moveTo>
                  <a:pt x="0" y="0"/>
                </a:moveTo>
                <a:lnTo>
                  <a:pt x="15446998" y="0"/>
                </a:lnTo>
                <a:lnTo>
                  <a:pt x="15446998" y="15446998"/>
                </a:lnTo>
                <a:lnTo>
                  <a:pt x="0" y="1544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9942399" y="2088694"/>
            <a:ext cx="7316901" cy="6109612"/>
          </a:xfrm>
          <a:custGeom>
            <a:avLst/>
            <a:gdLst/>
            <a:ahLst/>
            <a:cxnLst/>
            <a:rect l="l" t="t" r="r" b="b"/>
            <a:pathLst>
              <a:path w="7316901" h="6109612">
                <a:moveTo>
                  <a:pt x="0" y="0"/>
                </a:moveTo>
                <a:lnTo>
                  <a:pt x="7316901" y="0"/>
                </a:lnTo>
                <a:lnTo>
                  <a:pt x="7316901" y="6109612"/>
                </a:lnTo>
                <a:lnTo>
                  <a:pt x="0" y="6109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2291843" y="1568641"/>
            <a:ext cx="12792441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Buenas prácticas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18845" y="3878580"/>
            <a:ext cx="6525155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Hacer peticiones respetuosas (delays, headers)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Usar APIs oficiales si están disponibles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Evitar scraping masivo o malicioso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redistribuir datos protegidos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31018" y="-1340682"/>
            <a:ext cx="10078559" cy="10078559"/>
          </a:xfrm>
          <a:custGeom>
            <a:avLst/>
            <a:gdLst/>
            <a:ahLst/>
            <a:cxnLst/>
            <a:rect l="l" t="t" r="r" b="b"/>
            <a:pathLst>
              <a:path w="10078559" h="10078559">
                <a:moveTo>
                  <a:pt x="0" y="0"/>
                </a:moveTo>
                <a:lnTo>
                  <a:pt x="10078559" y="0"/>
                </a:lnTo>
                <a:lnTo>
                  <a:pt x="10078559" y="10078559"/>
                </a:lnTo>
                <a:lnTo>
                  <a:pt x="0" y="1007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823091" y="2959647"/>
            <a:ext cx="9321400" cy="3145972"/>
          </a:xfrm>
          <a:custGeom>
            <a:avLst/>
            <a:gdLst/>
            <a:ahLst/>
            <a:cxnLst/>
            <a:rect l="l" t="t" r="r" b="b"/>
            <a:pathLst>
              <a:path w="9321400" h="3145972">
                <a:moveTo>
                  <a:pt x="0" y="0"/>
                </a:moveTo>
                <a:lnTo>
                  <a:pt x="9321400" y="0"/>
                </a:lnTo>
                <a:lnTo>
                  <a:pt x="9321400" y="3145973"/>
                </a:lnTo>
                <a:lnTo>
                  <a:pt x="0" y="3145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6596121" y="5636262"/>
            <a:ext cx="10114894" cy="3742511"/>
          </a:xfrm>
          <a:custGeom>
            <a:avLst/>
            <a:gdLst/>
            <a:ahLst/>
            <a:cxnLst/>
            <a:rect l="l" t="t" r="r" b="b"/>
            <a:pathLst>
              <a:path w="10114894" h="3742511">
                <a:moveTo>
                  <a:pt x="0" y="0"/>
                </a:moveTo>
                <a:lnTo>
                  <a:pt x="10114894" y="0"/>
                </a:lnTo>
                <a:lnTo>
                  <a:pt x="10114894" y="3742511"/>
                </a:lnTo>
                <a:lnTo>
                  <a:pt x="0" y="3742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TextBox 5"/>
          <p:cNvSpPr txBox="1"/>
          <p:nvPr/>
        </p:nvSpPr>
        <p:spPr>
          <a:xfrm>
            <a:off x="7760847" y="1934047"/>
            <a:ext cx="2766305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Python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60561" y="1561436"/>
            <a:ext cx="579300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Ejemplo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96836" y="104220"/>
            <a:ext cx="10078559" cy="10078559"/>
          </a:xfrm>
          <a:custGeom>
            <a:avLst/>
            <a:gdLst/>
            <a:ahLst/>
            <a:cxnLst/>
            <a:rect l="l" t="t" r="r" b="b"/>
            <a:pathLst>
              <a:path w="10078559" h="10078559">
                <a:moveTo>
                  <a:pt x="0" y="0"/>
                </a:moveTo>
                <a:lnTo>
                  <a:pt x="10078559" y="0"/>
                </a:lnTo>
                <a:lnTo>
                  <a:pt x="10078559" y="10078560"/>
                </a:lnTo>
                <a:lnTo>
                  <a:pt x="0" y="1007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AutoShape 3"/>
          <p:cNvSpPr/>
          <p:nvPr/>
        </p:nvSpPr>
        <p:spPr>
          <a:xfrm>
            <a:off x="5301785" y="1560780"/>
            <a:ext cx="12345997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Box 4"/>
          <p:cNvSpPr txBox="1"/>
          <p:nvPr/>
        </p:nvSpPr>
        <p:spPr>
          <a:xfrm>
            <a:off x="785894" y="1268362"/>
            <a:ext cx="4059595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i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Conclusión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267423"/>
            <a:ext cx="15361448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24"/>
              </a:lnSpc>
              <a:buFont typeface="Arial"/>
              <a:buChar char="•"/>
            </a:pPr>
            <a:r>
              <a:rPr lang="en-US" sz="2499" spc="444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WEB SCRAPING ES UNA HERRAMIENTA PODEROSA</a:t>
            </a:r>
          </a:p>
          <a:p>
            <a:pPr marL="539749" lvl="1" indent="-269875" algn="l">
              <a:lnSpc>
                <a:spcPts val="2924"/>
              </a:lnSpc>
              <a:buFont typeface="Arial"/>
              <a:buChar char="•"/>
            </a:pPr>
            <a:r>
              <a:rPr lang="en-US" sz="2499" spc="444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 ÚTIL, PERO CONLLEVA RESPONSABILIDADES LEGALES Y ÉTICAS</a:t>
            </a:r>
          </a:p>
          <a:p>
            <a:pPr marL="539749" lvl="1" indent="-269875" algn="l">
              <a:lnSpc>
                <a:spcPts val="2924"/>
              </a:lnSpc>
              <a:buFont typeface="Arial"/>
              <a:buChar char="•"/>
            </a:pPr>
            <a:r>
              <a:rPr lang="en-US" sz="2499" spc="444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SIEMPRE QUE SE USE DE MANERA RESPETUOSA, ES UNA GRAN ALIADA PARA LA CIENCIA DE DATOS, LA INVESTIGACIÓN Y LA AUTOMATIZACIÓN</a:t>
            </a:r>
          </a:p>
          <a:p>
            <a:pPr algn="l">
              <a:lnSpc>
                <a:spcPts val="2924"/>
              </a:lnSpc>
            </a:pPr>
            <a:endParaRPr lang="en-US" sz="2499" spc="444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08893" y="-7460097"/>
            <a:ext cx="30879713" cy="23868177"/>
            <a:chOff x="0" y="0"/>
            <a:chExt cx="41172951" cy="31824236"/>
          </a:xfrm>
        </p:grpSpPr>
        <p:sp>
          <p:nvSpPr>
            <p:cNvPr id="3" name="Freeform 3"/>
            <p:cNvSpPr/>
            <p:nvPr/>
          </p:nvSpPr>
          <p:spPr>
            <a:xfrm>
              <a:off x="0" y="13590655"/>
              <a:ext cx="18233581" cy="18233581"/>
            </a:xfrm>
            <a:custGeom>
              <a:avLst/>
              <a:gdLst/>
              <a:ahLst/>
              <a:cxnLst/>
              <a:rect l="l" t="t" r="r" b="b"/>
              <a:pathLst>
                <a:path w="18233581" h="18233581">
                  <a:moveTo>
                    <a:pt x="0" y="0"/>
                  </a:moveTo>
                  <a:lnTo>
                    <a:pt x="18233581" y="0"/>
                  </a:lnTo>
                  <a:lnTo>
                    <a:pt x="18233581" y="18233581"/>
                  </a:lnTo>
                  <a:lnTo>
                    <a:pt x="0" y="182335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u="sng"/>
            </a:p>
          </p:txBody>
        </p:sp>
        <p:sp>
          <p:nvSpPr>
            <p:cNvPr id="4" name="Freeform 4"/>
            <p:cNvSpPr/>
            <p:nvPr/>
          </p:nvSpPr>
          <p:spPr>
            <a:xfrm>
              <a:off x="15159254" y="0"/>
              <a:ext cx="26013697" cy="26013697"/>
            </a:xfrm>
            <a:custGeom>
              <a:avLst/>
              <a:gdLst/>
              <a:ahLst/>
              <a:cxnLst/>
              <a:rect l="l" t="t" r="r" b="b"/>
              <a:pathLst>
                <a:path w="26013697" h="26013697">
                  <a:moveTo>
                    <a:pt x="0" y="0"/>
                  </a:moveTo>
                  <a:lnTo>
                    <a:pt x="26013697" y="0"/>
                  </a:lnTo>
                  <a:lnTo>
                    <a:pt x="26013697" y="26013697"/>
                  </a:lnTo>
                  <a:lnTo>
                    <a:pt x="0" y="26013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 u="sng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99249" y="3538030"/>
            <a:ext cx="12948488" cy="1690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98"/>
              </a:lnSpc>
              <a:spcBef>
                <a:spcPct val="0"/>
              </a:spcBef>
            </a:pPr>
            <a:r>
              <a:rPr lang="en-US" sz="9927" b="1" i="1" spc="168">
                <a:solidFill>
                  <a:srgbClr val="000000"/>
                </a:solidFill>
                <a:latin typeface="Noto Serif Display Bold Italics"/>
                <a:ea typeface="Noto Serif Display Bold Italics"/>
                <a:cs typeface="Noto Serif Display Bold Italics"/>
                <a:sym typeface="Noto Serif Display Bold Italics"/>
              </a:rPr>
              <a:t>Gracias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345" y="3181538"/>
            <a:ext cx="6121933" cy="315561"/>
            <a:chOff x="0" y="0"/>
            <a:chExt cx="1564749" cy="806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64749" cy="80656"/>
            </a:xfrm>
            <a:custGeom>
              <a:avLst/>
              <a:gdLst/>
              <a:ahLst/>
              <a:cxnLst/>
              <a:rect l="l" t="t" r="r" b="b"/>
              <a:pathLst>
                <a:path w="1564749" h="80656">
                  <a:moveTo>
                    <a:pt x="40328" y="0"/>
                  </a:moveTo>
                  <a:lnTo>
                    <a:pt x="1524421" y="0"/>
                  </a:lnTo>
                  <a:cubicBezTo>
                    <a:pt x="1535117" y="0"/>
                    <a:pt x="1545374" y="4249"/>
                    <a:pt x="1552937" y="11812"/>
                  </a:cubicBezTo>
                  <a:cubicBezTo>
                    <a:pt x="1560500" y="19375"/>
                    <a:pt x="1564749" y="29632"/>
                    <a:pt x="1564749" y="40328"/>
                  </a:cubicBezTo>
                  <a:lnTo>
                    <a:pt x="1564749" y="40328"/>
                  </a:lnTo>
                  <a:cubicBezTo>
                    <a:pt x="1564749" y="51024"/>
                    <a:pt x="1560500" y="61282"/>
                    <a:pt x="1552937" y="68845"/>
                  </a:cubicBezTo>
                  <a:cubicBezTo>
                    <a:pt x="1545374" y="76408"/>
                    <a:pt x="1535117" y="80656"/>
                    <a:pt x="1524421" y="80656"/>
                  </a:cubicBezTo>
                  <a:lnTo>
                    <a:pt x="40328" y="80656"/>
                  </a:lnTo>
                  <a:cubicBezTo>
                    <a:pt x="29632" y="80656"/>
                    <a:pt x="19375" y="76408"/>
                    <a:pt x="11812" y="68845"/>
                  </a:cubicBezTo>
                  <a:cubicBezTo>
                    <a:pt x="4249" y="61282"/>
                    <a:pt x="0" y="51024"/>
                    <a:pt x="0" y="40328"/>
                  </a:cubicBezTo>
                  <a:lnTo>
                    <a:pt x="0" y="40328"/>
                  </a:lnTo>
                  <a:cubicBezTo>
                    <a:pt x="0" y="29632"/>
                    <a:pt x="4249" y="19375"/>
                    <a:pt x="11812" y="11812"/>
                  </a:cubicBezTo>
                  <a:cubicBezTo>
                    <a:pt x="19375" y="4249"/>
                    <a:pt x="29632" y="0"/>
                    <a:pt x="40328" y="0"/>
                  </a:cubicBezTo>
                  <a:close/>
                </a:path>
              </a:pathLst>
            </a:custGeom>
            <a:solidFill>
              <a:srgbClr val="F7D0D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1564749" cy="13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2467760"/>
            <a:ext cx="8339538" cy="8339538"/>
          </a:xfrm>
          <a:custGeom>
            <a:avLst/>
            <a:gdLst/>
            <a:ahLst/>
            <a:cxnLst/>
            <a:rect l="l" t="t" r="r" b="b"/>
            <a:pathLst>
              <a:path w="8339538" h="8339538">
                <a:moveTo>
                  <a:pt x="0" y="0"/>
                </a:moveTo>
                <a:lnTo>
                  <a:pt x="8339538" y="0"/>
                </a:lnTo>
                <a:lnTo>
                  <a:pt x="8339538" y="8339538"/>
                </a:lnTo>
                <a:lnTo>
                  <a:pt x="0" y="8339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857764" y="3993658"/>
            <a:ext cx="8066123" cy="4547277"/>
          </a:xfrm>
          <a:custGeom>
            <a:avLst/>
            <a:gdLst/>
            <a:ahLst/>
            <a:cxnLst/>
            <a:rect l="l" t="t" r="r" b="b"/>
            <a:pathLst>
              <a:path w="8066123" h="4547277">
                <a:moveTo>
                  <a:pt x="0" y="0"/>
                </a:moveTo>
                <a:lnTo>
                  <a:pt x="8066123" y="0"/>
                </a:lnTo>
                <a:lnTo>
                  <a:pt x="8066123" y="4547276"/>
                </a:lnTo>
                <a:lnTo>
                  <a:pt x="0" y="4547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529342" y="4860049"/>
            <a:ext cx="6258937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 Scraping es el proceso automatizado de extraer información de sitios web. Utiliza programas o scripts que simulan la navegación de un usuario para recolectar datos estructurados desde páginas web.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87470" y="2453828"/>
            <a:ext cx="7015622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Definición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83290" y="2804327"/>
            <a:ext cx="1218900" cy="360118"/>
          </a:xfrm>
          <a:custGeom>
            <a:avLst/>
            <a:gdLst/>
            <a:ahLst/>
            <a:cxnLst/>
            <a:rect l="l" t="t" r="r" b="b"/>
            <a:pathLst>
              <a:path w="1218900" h="360118">
                <a:moveTo>
                  <a:pt x="0" y="0"/>
                </a:moveTo>
                <a:lnTo>
                  <a:pt x="1218900" y="0"/>
                </a:lnTo>
                <a:lnTo>
                  <a:pt x="1218900" y="360118"/>
                </a:lnTo>
                <a:lnTo>
                  <a:pt x="0" y="360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8048492" y="1028700"/>
            <a:ext cx="10239508" cy="10239508"/>
          </a:xfrm>
          <a:custGeom>
            <a:avLst/>
            <a:gdLst/>
            <a:ahLst/>
            <a:cxnLst/>
            <a:rect l="l" t="t" r="r" b="b"/>
            <a:pathLst>
              <a:path w="10239508" h="10239508">
                <a:moveTo>
                  <a:pt x="0" y="0"/>
                </a:moveTo>
                <a:lnTo>
                  <a:pt x="10239508" y="0"/>
                </a:lnTo>
                <a:lnTo>
                  <a:pt x="10239508" y="10239508"/>
                </a:lnTo>
                <a:lnTo>
                  <a:pt x="0" y="10239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flipH="1">
            <a:off x="10703387" y="1332853"/>
            <a:ext cx="1549606" cy="457823"/>
          </a:xfrm>
          <a:custGeom>
            <a:avLst/>
            <a:gdLst/>
            <a:ahLst/>
            <a:cxnLst/>
            <a:rect l="l" t="t" r="r" b="b"/>
            <a:pathLst>
              <a:path w="1549606" h="457823">
                <a:moveTo>
                  <a:pt x="1549606" y="0"/>
                </a:moveTo>
                <a:lnTo>
                  <a:pt x="0" y="0"/>
                </a:lnTo>
                <a:lnTo>
                  <a:pt x="0" y="457823"/>
                </a:lnTo>
                <a:lnTo>
                  <a:pt x="1549606" y="457823"/>
                </a:lnTo>
                <a:lnTo>
                  <a:pt x="1549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16354840" y="6457522"/>
            <a:ext cx="1549606" cy="457823"/>
          </a:xfrm>
          <a:custGeom>
            <a:avLst/>
            <a:gdLst/>
            <a:ahLst/>
            <a:cxnLst/>
            <a:rect l="l" t="t" r="r" b="b"/>
            <a:pathLst>
              <a:path w="1549606" h="457823">
                <a:moveTo>
                  <a:pt x="0" y="0"/>
                </a:moveTo>
                <a:lnTo>
                  <a:pt x="1549605" y="0"/>
                </a:lnTo>
                <a:lnTo>
                  <a:pt x="1549605" y="457823"/>
                </a:lnTo>
                <a:lnTo>
                  <a:pt x="0" y="457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0343995" y="1510139"/>
            <a:ext cx="2511743" cy="2511743"/>
          </a:xfrm>
          <a:custGeom>
            <a:avLst/>
            <a:gdLst/>
            <a:ahLst/>
            <a:cxnLst/>
            <a:rect l="l" t="t" r="r" b="b"/>
            <a:pathLst>
              <a:path w="2511743" h="2511743">
                <a:moveTo>
                  <a:pt x="0" y="0"/>
                </a:moveTo>
                <a:lnTo>
                  <a:pt x="2511742" y="0"/>
                </a:lnTo>
                <a:lnTo>
                  <a:pt x="2511742" y="2511743"/>
                </a:lnTo>
                <a:lnTo>
                  <a:pt x="0" y="2511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692740" y="2405513"/>
            <a:ext cx="3150159" cy="2800778"/>
          </a:xfrm>
          <a:custGeom>
            <a:avLst/>
            <a:gdLst/>
            <a:ahLst/>
            <a:cxnLst/>
            <a:rect l="l" t="t" r="r" b="b"/>
            <a:pathLst>
              <a:path w="3150159" h="2800778">
                <a:moveTo>
                  <a:pt x="0" y="0"/>
                </a:moveTo>
                <a:lnTo>
                  <a:pt x="3150159" y="0"/>
                </a:lnTo>
                <a:lnTo>
                  <a:pt x="3150159" y="2800778"/>
                </a:lnTo>
                <a:lnTo>
                  <a:pt x="0" y="28007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4573250" y="6148454"/>
            <a:ext cx="3194625" cy="3194625"/>
          </a:xfrm>
          <a:custGeom>
            <a:avLst/>
            <a:gdLst/>
            <a:ahLst/>
            <a:cxnLst/>
            <a:rect l="l" t="t" r="r" b="b"/>
            <a:pathLst>
              <a:path w="3194625" h="3194625">
                <a:moveTo>
                  <a:pt x="0" y="0"/>
                </a:moveTo>
                <a:lnTo>
                  <a:pt x="3194625" y="0"/>
                </a:lnTo>
                <a:lnTo>
                  <a:pt x="3194625" y="3194625"/>
                </a:lnTo>
                <a:lnTo>
                  <a:pt x="0" y="31946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 flipH="1">
            <a:off x="10825063" y="5206291"/>
            <a:ext cx="1549606" cy="457823"/>
          </a:xfrm>
          <a:custGeom>
            <a:avLst/>
            <a:gdLst/>
            <a:ahLst/>
            <a:cxnLst/>
            <a:rect l="l" t="t" r="r" b="b"/>
            <a:pathLst>
              <a:path w="1549606" h="457823">
                <a:moveTo>
                  <a:pt x="1549606" y="0"/>
                </a:moveTo>
                <a:lnTo>
                  <a:pt x="0" y="0"/>
                </a:lnTo>
                <a:lnTo>
                  <a:pt x="0" y="457823"/>
                </a:lnTo>
                <a:lnTo>
                  <a:pt x="1549606" y="457823"/>
                </a:lnTo>
                <a:lnTo>
                  <a:pt x="15496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11278441" y="5372412"/>
            <a:ext cx="2811011" cy="2330584"/>
          </a:xfrm>
          <a:custGeom>
            <a:avLst/>
            <a:gdLst/>
            <a:ahLst/>
            <a:cxnLst/>
            <a:rect l="l" t="t" r="r" b="b"/>
            <a:pathLst>
              <a:path w="2811011" h="2330584">
                <a:moveTo>
                  <a:pt x="0" y="0"/>
                </a:moveTo>
                <a:lnTo>
                  <a:pt x="2811011" y="0"/>
                </a:lnTo>
                <a:lnTo>
                  <a:pt x="2811011" y="2330584"/>
                </a:lnTo>
                <a:lnTo>
                  <a:pt x="0" y="2330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TextBox 11"/>
          <p:cNvSpPr txBox="1"/>
          <p:nvPr/>
        </p:nvSpPr>
        <p:spPr>
          <a:xfrm>
            <a:off x="693805" y="1960190"/>
            <a:ext cx="579300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Ejemplos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5847" y="3724280"/>
            <a:ext cx="5340965" cy="374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Análisis de mercado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Monitorización de precios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Análisis de tendencias en redes sociales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Estudios académicos sobre información publicada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Estrategias de comercio electrónico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3805" y="2443613"/>
            <a:ext cx="5793006" cy="68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7"/>
              </a:lnSpc>
            </a:pPr>
            <a:r>
              <a:rPr lang="en-US" sz="4745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DE USO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501" y="-279890"/>
            <a:ext cx="15446998" cy="15446998"/>
          </a:xfrm>
          <a:custGeom>
            <a:avLst/>
            <a:gdLst/>
            <a:ahLst/>
            <a:cxnLst/>
            <a:rect l="l" t="t" r="r" b="b"/>
            <a:pathLst>
              <a:path w="15446998" h="15446998">
                <a:moveTo>
                  <a:pt x="0" y="0"/>
                </a:moveTo>
                <a:lnTo>
                  <a:pt x="15446998" y="0"/>
                </a:lnTo>
                <a:lnTo>
                  <a:pt x="15446998" y="15446998"/>
                </a:lnTo>
                <a:lnTo>
                  <a:pt x="0" y="1544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97767" y="3610942"/>
            <a:ext cx="9076246" cy="5206025"/>
            <a:chOff x="0" y="0"/>
            <a:chExt cx="7981950" cy="4578350"/>
          </a:xfrm>
        </p:grpSpPr>
        <p:sp>
          <p:nvSpPr>
            <p:cNvPr id="4" name="Freeform 4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Freeform 6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Freeform 7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Freeform 8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-7741" r="-774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91843" y="1568641"/>
            <a:ext cx="12792441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4"/>
              </a:lnSpc>
              <a:spcBef>
                <a:spcPct val="0"/>
              </a:spcBef>
            </a:pPr>
            <a:r>
              <a:rPr lang="en-US" sz="6004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Fases</a:t>
            </a:r>
            <a:r>
              <a:rPr lang="en-US" sz="6004" u="none" strike="noStrike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 del proceso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93385" y="4910037"/>
            <a:ext cx="5119287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Enviar solicitud HTTP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Descargar HTML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Analizar HTML (parseo)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Extraer y guardar datos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501" y="-279890"/>
            <a:ext cx="15446998" cy="15446998"/>
          </a:xfrm>
          <a:custGeom>
            <a:avLst/>
            <a:gdLst/>
            <a:ahLst/>
            <a:cxnLst/>
            <a:rect l="l" t="t" r="r" b="b"/>
            <a:pathLst>
              <a:path w="15446998" h="15446998">
                <a:moveTo>
                  <a:pt x="0" y="0"/>
                </a:moveTo>
                <a:lnTo>
                  <a:pt x="15446998" y="0"/>
                </a:lnTo>
                <a:lnTo>
                  <a:pt x="15446998" y="15446998"/>
                </a:lnTo>
                <a:lnTo>
                  <a:pt x="0" y="1544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291843" y="1568641"/>
            <a:ext cx="12792441" cy="1529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4"/>
              </a:lnSpc>
              <a:spcBef>
                <a:spcPct val="0"/>
              </a:spcBef>
            </a:pPr>
            <a:r>
              <a:rPr lang="en-US" sz="6004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Scrapers </a:t>
            </a:r>
            <a:r>
              <a:rPr lang="en-US" sz="6004" u="none" strike="noStrike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y crawlers</a:t>
            </a:r>
          </a:p>
          <a:p>
            <a:pPr marL="0" lvl="0" indent="0" algn="l">
              <a:lnSpc>
                <a:spcPts val="5884"/>
              </a:lnSpc>
              <a:spcBef>
                <a:spcPct val="0"/>
              </a:spcBef>
            </a:pPr>
            <a:endParaRPr lang="en-US" sz="6004" u="none" strike="noStrike">
              <a:solidFill>
                <a:srgbClr val="000000"/>
              </a:solidFill>
              <a:latin typeface="Amoresa"/>
              <a:ea typeface="Amoresa"/>
              <a:cs typeface="Amoresa"/>
              <a:sym typeface="Amores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01930" y="3571240"/>
            <a:ext cx="5786903" cy="31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Crawlers </a:t>
            </a: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(arañas) son programas básicos que navegan por la web buscando e indexando contenidos. 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rastreadores suelen estar disponibles como herramientas preconstruidas que permiten especificar un determinado sitio web o término de búsqueda.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11176" y="3571240"/>
            <a:ext cx="5791296" cy="310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lang="en-US" sz="21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scrapers</a:t>
            </a: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hacen el trabajo sucio de extraer rápidamente la información relevante de los sitios web. 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 ejemplo, puedes dar a tu web scraper una expresión regular que especifique el nombre de una marca o una palabra clave.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501" y="-1374395"/>
            <a:ext cx="15446998" cy="15446998"/>
          </a:xfrm>
          <a:custGeom>
            <a:avLst/>
            <a:gdLst/>
            <a:ahLst/>
            <a:cxnLst/>
            <a:rect l="l" t="t" r="r" b="b"/>
            <a:pathLst>
              <a:path w="15446998" h="15446998">
                <a:moveTo>
                  <a:pt x="0" y="0"/>
                </a:moveTo>
                <a:lnTo>
                  <a:pt x="15446998" y="0"/>
                </a:lnTo>
                <a:lnTo>
                  <a:pt x="15446998" y="15446998"/>
                </a:lnTo>
                <a:lnTo>
                  <a:pt x="0" y="1544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207064" y="5434447"/>
            <a:ext cx="2157008" cy="2157008"/>
          </a:xfrm>
          <a:custGeom>
            <a:avLst/>
            <a:gdLst/>
            <a:ahLst/>
            <a:cxnLst/>
            <a:rect l="l" t="t" r="r" b="b"/>
            <a:pathLst>
              <a:path w="2157008" h="2157008">
                <a:moveTo>
                  <a:pt x="0" y="0"/>
                </a:moveTo>
                <a:lnTo>
                  <a:pt x="2157008" y="0"/>
                </a:lnTo>
                <a:lnTo>
                  <a:pt x="2157008" y="2157009"/>
                </a:lnTo>
                <a:lnTo>
                  <a:pt x="0" y="21570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2285498" y="4284677"/>
            <a:ext cx="2240496" cy="2228275"/>
          </a:xfrm>
          <a:custGeom>
            <a:avLst/>
            <a:gdLst/>
            <a:ahLst/>
            <a:cxnLst/>
            <a:rect l="l" t="t" r="r" b="b"/>
            <a:pathLst>
              <a:path w="2240496" h="2228275">
                <a:moveTo>
                  <a:pt x="0" y="0"/>
                </a:moveTo>
                <a:lnTo>
                  <a:pt x="2240496" y="0"/>
                </a:lnTo>
                <a:lnTo>
                  <a:pt x="2240496" y="2228274"/>
                </a:lnTo>
                <a:lnTo>
                  <a:pt x="0" y="22282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4525994" y="3046008"/>
            <a:ext cx="1519149" cy="2388439"/>
          </a:xfrm>
          <a:custGeom>
            <a:avLst/>
            <a:gdLst/>
            <a:ahLst/>
            <a:cxnLst/>
            <a:rect l="l" t="t" r="r" b="b"/>
            <a:pathLst>
              <a:path w="1519149" h="2388439">
                <a:moveTo>
                  <a:pt x="0" y="0"/>
                </a:moveTo>
                <a:lnTo>
                  <a:pt x="1519148" y="0"/>
                </a:lnTo>
                <a:lnTo>
                  <a:pt x="1519148" y="2388439"/>
                </a:lnTo>
                <a:lnTo>
                  <a:pt x="0" y="23884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420501" y="1152525"/>
            <a:ext cx="12792441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Herramientas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24815" y="1761864"/>
            <a:ext cx="6057805" cy="752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Python: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requests (descarga de HTML)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BeautifulSoup (parseo)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Selenium (navegación automática)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Scrapy, Puppeteer, Octoparse (visual)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JavaScript: 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Puppeteer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Cheerio</a:t>
            </a:r>
          </a:p>
          <a:p>
            <a:pPr algn="just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rvest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httr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xml2</a:t>
            </a:r>
          </a:p>
          <a:p>
            <a:pPr marL="518160" lvl="1" indent="-259080" algn="just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polite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7418" y="104220"/>
            <a:ext cx="10078559" cy="10078559"/>
          </a:xfrm>
          <a:custGeom>
            <a:avLst/>
            <a:gdLst/>
            <a:ahLst/>
            <a:cxnLst/>
            <a:rect l="l" t="t" r="r" b="b"/>
            <a:pathLst>
              <a:path w="10078559" h="10078559">
                <a:moveTo>
                  <a:pt x="0" y="0"/>
                </a:moveTo>
                <a:lnTo>
                  <a:pt x="10078560" y="0"/>
                </a:lnTo>
                <a:lnTo>
                  <a:pt x="10078560" y="10078560"/>
                </a:lnTo>
                <a:lnTo>
                  <a:pt x="0" y="1007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781550" y="4870133"/>
            <a:ext cx="7015622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Ventajas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81142" y="4088130"/>
            <a:ext cx="6699760" cy="332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Ahorro de tiempo: 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Aumenta la precisión de los datos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Más datos a escala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Rentable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Flexible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Frescura de datos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Diversas fuentes de datos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55923" y="104220"/>
            <a:ext cx="10078559" cy="10078559"/>
          </a:xfrm>
          <a:custGeom>
            <a:avLst/>
            <a:gdLst/>
            <a:ahLst/>
            <a:cxnLst/>
            <a:rect l="l" t="t" r="r" b="b"/>
            <a:pathLst>
              <a:path w="10078559" h="10078559">
                <a:moveTo>
                  <a:pt x="0" y="0"/>
                </a:moveTo>
                <a:lnTo>
                  <a:pt x="10078560" y="0"/>
                </a:lnTo>
                <a:lnTo>
                  <a:pt x="10078560" y="10078560"/>
                </a:lnTo>
                <a:lnTo>
                  <a:pt x="0" y="1007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716660" y="4870133"/>
            <a:ext cx="7015622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0"/>
              </a:lnSpc>
            </a:pPr>
            <a:r>
              <a:rPr lang="en-US" sz="6000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Desventajas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17684" y="3982210"/>
            <a:ext cx="6699760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Cuestiones legales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Limitaciones técnicas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Problemas de rendimiento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Mantenimiento y actualización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Costo 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501" y="-279890"/>
            <a:ext cx="15446998" cy="15446998"/>
          </a:xfrm>
          <a:custGeom>
            <a:avLst/>
            <a:gdLst/>
            <a:ahLst/>
            <a:cxnLst/>
            <a:rect l="l" t="t" r="r" b="b"/>
            <a:pathLst>
              <a:path w="15446998" h="15446998">
                <a:moveTo>
                  <a:pt x="0" y="0"/>
                </a:moveTo>
                <a:lnTo>
                  <a:pt x="15446998" y="0"/>
                </a:lnTo>
                <a:lnTo>
                  <a:pt x="15446998" y="15446998"/>
                </a:lnTo>
                <a:lnTo>
                  <a:pt x="0" y="1544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2291843" y="1568641"/>
            <a:ext cx="12792441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4"/>
              </a:lnSpc>
              <a:spcBef>
                <a:spcPct val="0"/>
              </a:spcBef>
            </a:pPr>
            <a:r>
              <a:rPr lang="en-US" sz="6004">
                <a:solidFill>
                  <a:srgbClr val="000000"/>
                </a:solidFill>
                <a:latin typeface="Amoresa"/>
                <a:ea typeface="Amoresa"/>
                <a:cs typeface="Amoresa"/>
                <a:sym typeface="Amoresa"/>
              </a:rPr>
              <a:t>Apectos legales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15933" y="3694275"/>
            <a:ext cx="5539538" cy="435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¿Es legal hacer web scraping?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Depende del uso, el contenido y los términos del sitio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Importancia de: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Revisar robots.txt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-Respetar términos de uso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-No recolectar datos personales sin consentimiento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867050" y="3856485"/>
            <a:ext cx="4047467" cy="4114800"/>
          </a:xfrm>
          <a:custGeom>
            <a:avLst/>
            <a:gdLst/>
            <a:ahLst/>
            <a:cxnLst/>
            <a:rect l="l" t="t" r="r" b="b"/>
            <a:pathLst>
              <a:path w="4047467" h="4114800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382</Words>
  <Application>Microsoft Office PowerPoint</Application>
  <PresentationFormat>Personalizado</PresentationFormat>
  <Paragraphs>79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Calibri</vt:lpstr>
      <vt:lpstr>Noto Serif Display Italics</vt:lpstr>
      <vt:lpstr>Noto Serif Display Bold Italics</vt:lpstr>
      <vt:lpstr>Montserrat Bold</vt:lpstr>
      <vt:lpstr>Amoresa</vt:lpstr>
      <vt:lpstr>Montserrat Light</vt:lpstr>
      <vt:lpstr>Noto Serif Display</vt:lpstr>
      <vt:lpstr>Montserrat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cp:lastModifiedBy>Sara Abigail Hernandez</cp:lastModifiedBy>
  <cp:revision>1</cp:revision>
  <dcterms:created xsi:type="dcterms:W3CDTF">2006-08-16T00:00:00Z</dcterms:created>
  <dcterms:modified xsi:type="dcterms:W3CDTF">2025-04-16T16:13:44Z</dcterms:modified>
  <dc:identifier>DAGkv7jVpD4</dc:identifier>
</cp:coreProperties>
</file>