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84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11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9" d="100"/>
          <a:sy n="99" d="100"/>
        </p:scale>
        <p:origin x="234" y="84"/>
      </p:cViewPr>
      <p:guideLst>
        <p:guide orient="horz" pos="2160"/>
        <p:guide pos="3840"/>
        <p:guide pos="384"/>
        <p:guide orient="horz" pos="144"/>
        <p:guide orient="horz" pos="11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B2401B-767E-4E18-AC98-40E1E1DD2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773E1A4-BAF6-47F8-9208-853D2E5A3F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E1080F-038B-4470-B834-DF913BE98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EC8DD-5529-4337-BA35-C987E7858FF8}" type="datetimeFigureOut">
              <a:rPr lang="ru-RU" smtClean="0"/>
              <a:t>08.03.2021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DE76F8-6B71-4317-A363-88C8468E2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0D294C-FBFD-4BD5-B68F-C75D7252E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10EEB-77EB-4744-99AB-DA5F523755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4984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912ED1-08F8-4D5B-B3D7-E62A5D0BD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600E37B-B357-4FA2-862E-EEC3BC075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12C3F8-B813-499E-9F16-70CE277E5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EC8DD-5529-4337-BA35-C987E7858FF8}" type="datetimeFigureOut">
              <a:rPr lang="ru-RU" smtClean="0"/>
              <a:t>08.03.2021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481B82-290A-4AE1-A851-BBF2D5D19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0CDB0C-E12B-442D-8191-6BBDC9958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10EEB-77EB-4744-99AB-DA5F523755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0754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4896835-682A-478F-8E6C-7CBEA4CE26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AF3F88C-4FD5-43CD-9BCB-6D4F3CC06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DADCE1-A48D-4C1F-968E-1BD6F53EE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EC8DD-5529-4337-BA35-C987E7858FF8}" type="datetimeFigureOut">
              <a:rPr lang="ru-RU" smtClean="0"/>
              <a:t>08.03.2021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143B58-AF2A-448E-8DFD-247B8E33F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B5DFE4-F65D-402C-9845-8E8BDD211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10EEB-77EB-4744-99AB-DA5F523755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0579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DEB3C8-FE11-4BC5-93E7-352B5E910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A274FC-809E-42E7-9162-7C7EA1501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267330-E0F9-4AC1-AFE1-52FD8A922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EC8DD-5529-4337-BA35-C987E7858FF8}" type="datetimeFigureOut">
              <a:rPr lang="ru-RU" smtClean="0"/>
              <a:t>08.03.2021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523EF7-5812-4315-AB51-6C770E39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534DBC-93C2-4CC1-8F9F-EAAF1A894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10EEB-77EB-4744-99AB-DA5F523755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9495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5E2147-493E-4E9A-91A1-578556DD8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2860581-EB87-44B4-86E5-224FD99ED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2523F6-F533-4E37-9374-42A076192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EC8DD-5529-4337-BA35-C987E7858FF8}" type="datetimeFigureOut">
              <a:rPr lang="ru-RU" smtClean="0"/>
              <a:t>08.03.2021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9C19D5-453E-4EEC-9E34-3E227CD06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52A9EC-4BBD-4E8C-BCB3-1BDC9491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10EEB-77EB-4744-99AB-DA5F523755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4092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BA9DBF-1C55-4470-A103-259AC74A2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B66C49-4200-4748-9EF9-817D7E61D4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3F23D43-6FAC-49FA-8341-02AFE44DE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DC671B-86F7-47D7-9FA4-57FBCC5DA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EC8DD-5529-4337-BA35-C987E7858FF8}" type="datetimeFigureOut">
              <a:rPr lang="ru-RU" smtClean="0"/>
              <a:t>08.03.2021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272A349-A19C-4740-99B0-82EC45FD9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45DE74D-066F-474D-BEF7-A4D818461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10EEB-77EB-4744-99AB-DA5F523755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7035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EE5582-E3A0-4AE6-A8A3-840C62F3D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940F82-31E2-4292-B3C5-387D41795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D991491-0257-4F3A-ADCC-9C94CE394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B3B5190-7E22-4122-BBEC-CC6FB50880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9F47D07-93D2-4B27-B393-3156B17391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28C211B-FFB6-42FA-82B5-46525021D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EC8DD-5529-4337-BA35-C987E7858FF8}" type="datetimeFigureOut">
              <a:rPr lang="ru-RU" smtClean="0"/>
              <a:t>08.03.2021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6EE89D8-C04D-490C-A00D-A3F86595E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81D894F-FC30-4425-B1B3-431A1FC11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10EEB-77EB-4744-99AB-DA5F523755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117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514FC4-97DE-404F-9E52-4617E7C46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418A374-C041-4253-846C-52A9CC0FA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EC8DD-5529-4337-BA35-C987E7858FF8}" type="datetimeFigureOut">
              <a:rPr lang="ru-RU" smtClean="0"/>
              <a:t>08.03.2021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87FD1F5-9E54-40E1-9700-A8D63B790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ABC1D8C-A215-4B17-9AF2-D1FB6C76E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10EEB-77EB-4744-99AB-DA5F523755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1174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2704198-A69E-4D1C-B730-436251A27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EC8DD-5529-4337-BA35-C987E7858FF8}" type="datetimeFigureOut">
              <a:rPr lang="ru-RU" smtClean="0"/>
              <a:t>08.03.2021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24BADC4-2D2E-435F-80CD-C8655A4AC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0B3967D-79C6-454B-805E-806E42D17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10EEB-77EB-4744-99AB-DA5F523755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8516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CD1027-CEC8-428F-9BA4-DC08D1C23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6D3434-3736-4CD0-90A0-102823D14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6990B87-2AAF-411A-AED9-127A1C141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DC4DA9-DFAA-4F15-8080-A03728BE9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EC8DD-5529-4337-BA35-C987E7858FF8}" type="datetimeFigureOut">
              <a:rPr lang="ru-RU" smtClean="0"/>
              <a:t>08.03.2021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97B38F-EFB4-4E5B-B857-7141B036B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9335552-CA82-4124-A19F-AEC2EC310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10EEB-77EB-4744-99AB-DA5F523755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3885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6CFCF-6F7F-45AE-89B9-6734A20C6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6577066-00DC-4714-B4AD-8456464752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5250EF5-001D-48FF-ACDE-0077CAD30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4175E2C-C82D-4EF2-94F7-3BD92738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EC8DD-5529-4337-BA35-C987E7858FF8}" type="datetimeFigureOut">
              <a:rPr lang="ru-RU" smtClean="0"/>
              <a:t>08.03.2021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17C9032-67DC-453F-A86F-1BC9A25FE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DAA3830-3674-4809-95DB-C57A60D12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10EEB-77EB-4744-99AB-DA5F523755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4243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4F5966-773A-493B-8014-BCC2A66A6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289C3FF-E605-4AE7-A3E9-6D64C42B1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96289E-BD99-41B9-B9DD-764ACCE29A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EC8DD-5529-4337-BA35-C987E7858FF8}" type="datetimeFigureOut">
              <a:rPr lang="ru-RU" smtClean="0"/>
              <a:t>08.03.2021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D64BE6-4944-4920-810E-C0AFD87433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CA655B-BACF-4812-B1F0-0AA4391890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10EEB-77EB-4744-99AB-DA5F523755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4801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04E72F-BCA9-4669-8FA9-D0CE0E213F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Элементы</a:t>
            </a:r>
            <a:br>
              <a:rPr lang="en-US" dirty="0"/>
            </a:br>
            <a:r>
              <a:rPr lang="en-US" dirty="0"/>
              <a:t>Windows Forms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EB63DBC-DB0E-4C6B-86EC-0D65E9682F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33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9D67D5-B5D9-4035-A7FE-5349A990D68F}"/>
              </a:ext>
            </a:extLst>
          </p:cNvPr>
          <p:cNvSpPr txBox="1"/>
          <p:nvPr/>
        </p:nvSpPr>
        <p:spPr>
          <a:xfrm>
            <a:off x="609600" y="228600"/>
            <a:ext cx="112949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Status Strip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5D745E-F83B-4AF3-909A-04AC80D36AC2}"/>
              </a:ext>
            </a:extLst>
          </p:cNvPr>
          <p:cNvSpPr txBox="1"/>
          <p:nvPr/>
        </p:nvSpPr>
        <p:spPr>
          <a:xfrm>
            <a:off x="609600" y="1828800"/>
            <a:ext cx="110754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000000"/>
                </a:solidFill>
              </a:rPr>
              <a:t>Основные свойства</a:t>
            </a:r>
            <a:r>
              <a:rPr lang="en-US" sz="2400" dirty="0">
                <a:solidFill>
                  <a:srgbClr val="000000"/>
                </a:solidFill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Dock: </a:t>
            </a:r>
            <a:r>
              <a:rPr lang="ru-RU" sz="2400" dirty="0">
                <a:solidFill>
                  <a:srgbClr val="000000"/>
                </a:solidFill>
              </a:rPr>
              <a:t>позволяет устанавливать нестандартное расположение строки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Items: </a:t>
            </a:r>
            <a:r>
              <a:rPr lang="ru-RU" sz="2400" dirty="0">
                <a:solidFill>
                  <a:srgbClr val="000000"/>
                </a:solidFill>
              </a:rPr>
              <a:t>представляет коллекцию элементов, отображаемых в строке</a:t>
            </a:r>
            <a:endParaRPr lang="en-US" sz="24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TextDirection</a:t>
            </a:r>
            <a:r>
              <a:rPr lang="en-US" sz="2400" dirty="0"/>
              <a:t>:</a:t>
            </a:r>
            <a:r>
              <a:rPr lang="ru-RU" sz="2400" dirty="0"/>
              <a:t> задаёт направление отрисовки текста</a:t>
            </a:r>
          </a:p>
        </p:txBody>
      </p:sp>
    </p:spTree>
    <p:extLst>
      <p:ext uri="{BB962C8B-B14F-4D97-AF65-F5344CB8AC3E}">
        <p14:creationId xmlns:p14="http://schemas.microsoft.com/office/powerpoint/2010/main" val="110135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9D67D5-B5D9-4035-A7FE-5349A990D68F}"/>
              </a:ext>
            </a:extLst>
          </p:cNvPr>
          <p:cNvSpPr txBox="1"/>
          <p:nvPr/>
        </p:nvSpPr>
        <p:spPr>
          <a:xfrm>
            <a:off x="609600" y="228600"/>
            <a:ext cx="112949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Progress Bar</a:t>
            </a:r>
            <a:endParaRPr lang="ru-RU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5D745E-F83B-4AF3-909A-04AC80D36AC2}"/>
              </a:ext>
            </a:extLst>
          </p:cNvPr>
          <p:cNvSpPr txBox="1"/>
          <p:nvPr/>
        </p:nvSpPr>
        <p:spPr>
          <a:xfrm>
            <a:off x="609600" y="1828800"/>
            <a:ext cx="11075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0" i="0" dirty="0">
                <a:solidFill>
                  <a:srgbClr val="000000"/>
                </a:solidFill>
                <a:effectLst/>
              </a:rPr>
              <a:t>Элемент </a:t>
            </a:r>
            <a:r>
              <a:rPr lang="ru-RU" sz="2400" b="0" i="0" dirty="0" err="1">
                <a:solidFill>
                  <a:srgbClr val="000000"/>
                </a:solidFill>
                <a:effectLst/>
              </a:rPr>
              <a:t>ProgressBar</a:t>
            </a:r>
            <a:r>
              <a:rPr lang="ru-RU" sz="2400" b="0" i="0" dirty="0">
                <a:solidFill>
                  <a:srgbClr val="000000"/>
                </a:solidFill>
                <a:effectLst/>
              </a:rPr>
              <a:t> служит для того, чтобы дать пользователю информацию о ходе выполнения какой-либо задачи.</a:t>
            </a:r>
            <a:endParaRPr lang="ru-RU" sz="24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B6F9C62-7A9F-4202-9893-146B12B45D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99" b="28249"/>
          <a:stretch/>
        </p:blipFill>
        <p:spPr>
          <a:xfrm>
            <a:off x="3238500" y="3975234"/>
            <a:ext cx="5715000" cy="138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343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9D67D5-B5D9-4035-A7FE-5349A990D68F}"/>
              </a:ext>
            </a:extLst>
          </p:cNvPr>
          <p:cNvSpPr txBox="1"/>
          <p:nvPr/>
        </p:nvSpPr>
        <p:spPr>
          <a:xfrm>
            <a:off x="609600" y="228600"/>
            <a:ext cx="112949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Progress Bar</a:t>
            </a:r>
            <a:endParaRPr lang="ru-RU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5D745E-F83B-4AF3-909A-04AC80D36AC2}"/>
              </a:ext>
            </a:extLst>
          </p:cNvPr>
          <p:cNvSpPr txBox="1"/>
          <p:nvPr/>
        </p:nvSpPr>
        <p:spPr>
          <a:xfrm>
            <a:off x="609600" y="1828800"/>
            <a:ext cx="110754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000000"/>
                </a:solidFill>
              </a:rPr>
              <a:t>Основные свойства</a:t>
            </a:r>
            <a:r>
              <a:rPr lang="en-US" sz="2400" dirty="0">
                <a:solidFill>
                  <a:srgbClr val="000000"/>
                </a:solidFill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Minimum:</a:t>
            </a:r>
            <a:r>
              <a:rPr lang="ru-RU" sz="2400" dirty="0">
                <a:solidFill>
                  <a:srgbClr val="000000"/>
                </a:solidFill>
              </a:rPr>
              <a:t> минимально возможное значение</a:t>
            </a:r>
            <a:endParaRPr lang="en-US" sz="24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Maximum:</a:t>
            </a:r>
            <a:r>
              <a:rPr lang="ru-RU" sz="2400" dirty="0">
                <a:solidFill>
                  <a:srgbClr val="000000"/>
                </a:solidFill>
              </a:rPr>
              <a:t> максимально возможное значение</a:t>
            </a:r>
            <a:endParaRPr lang="en-US" sz="24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Value:</a:t>
            </a:r>
            <a:r>
              <a:rPr lang="ru-RU" sz="2400" dirty="0">
                <a:solidFill>
                  <a:srgbClr val="000000"/>
                </a:solidFill>
              </a:rPr>
              <a:t> текущее значение</a:t>
            </a:r>
            <a:endParaRPr lang="en-US" sz="24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Step:</a:t>
            </a:r>
            <a:r>
              <a:rPr lang="ru-RU" sz="2400" dirty="0">
                <a:solidFill>
                  <a:srgbClr val="000000"/>
                </a:solidFill>
              </a:rPr>
              <a:t> шаг, на который изменится значение </a:t>
            </a:r>
            <a:r>
              <a:rPr lang="en-US" sz="2400" dirty="0">
                <a:solidFill>
                  <a:srgbClr val="000000"/>
                </a:solidFill>
              </a:rPr>
              <a:t>Value</a:t>
            </a:r>
            <a:r>
              <a:rPr lang="ru-RU" sz="2400" dirty="0">
                <a:solidFill>
                  <a:srgbClr val="000000"/>
                </a:solidFill>
              </a:rPr>
              <a:t> при вызове метода </a:t>
            </a:r>
            <a:r>
              <a:rPr lang="en-US" sz="2400" dirty="0" err="1">
                <a:solidFill>
                  <a:srgbClr val="000000"/>
                </a:solidFill>
              </a:rPr>
              <a:t>PerformStep</a:t>
            </a:r>
            <a:r>
              <a:rPr lang="en-US" sz="2400" dirty="0">
                <a:solidFill>
                  <a:srgbClr val="000000"/>
                </a:solidFill>
              </a:rPr>
              <a:t>()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23271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9D67D5-B5D9-4035-A7FE-5349A990D68F}"/>
              </a:ext>
            </a:extLst>
          </p:cNvPr>
          <p:cNvSpPr txBox="1"/>
          <p:nvPr/>
        </p:nvSpPr>
        <p:spPr>
          <a:xfrm>
            <a:off x="609600" y="228600"/>
            <a:ext cx="112949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Progress Bar</a:t>
            </a:r>
            <a:endParaRPr lang="ru-RU" sz="4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D9A20F6-5004-4B7C-8479-77E6E524AD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32" b="6509"/>
          <a:stretch/>
        </p:blipFill>
        <p:spPr>
          <a:xfrm>
            <a:off x="2918660" y="1922646"/>
            <a:ext cx="6354679" cy="301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32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9D67D5-B5D9-4035-A7FE-5349A990D68F}"/>
              </a:ext>
            </a:extLst>
          </p:cNvPr>
          <p:cNvSpPr txBox="1"/>
          <p:nvPr/>
        </p:nvSpPr>
        <p:spPr>
          <a:xfrm>
            <a:off x="609600" y="228600"/>
            <a:ext cx="112949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Progress Bar</a:t>
            </a:r>
            <a:endParaRPr lang="ru-RU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5D745E-F83B-4AF3-909A-04AC80D36AC2}"/>
              </a:ext>
            </a:extLst>
          </p:cNvPr>
          <p:cNvSpPr txBox="1"/>
          <p:nvPr/>
        </p:nvSpPr>
        <p:spPr>
          <a:xfrm>
            <a:off x="609600" y="1828800"/>
            <a:ext cx="11075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000000"/>
                </a:solidFill>
              </a:rPr>
              <a:t>Основные методы</a:t>
            </a:r>
            <a:r>
              <a:rPr lang="en-US" sz="2400" dirty="0">
                <a:solidFill>
                  <a:srgbClr val="000000"/>
                </a:solidFill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</a:rPr>
              <a:t>PerformStep</a:t>
            </a:r>
            <a:r>
              <a:rPr lang="en-US" sz="2400" dirty="0">
                <a:solidFill>
                  <a:srgbClr val="000000"/>
                </a:solidFill>
              </a:rPr>
              <a:t>(): </a:t>
            </a:r>
            <a:r>
              <a:rPr lang="ru-RU" sz="2400" dirty="0">
                <a:solidFill>
                  <a:srgbClr val="000000"/>
                </a:solidFill>
              </a:rPr>
              <a:t>увеличивает значение </a:t>
            </a:r>
            <a:r>
              <a:rPr lang="en-US" sz="2400" dirty="0">
                <a:solidFill>
                  <a:srgbClr val="000000"/>
                </a:solidFill>
              </a:rPr>
              <a:t>Value </a:t>
            </a:r>
            <a:r>
              <a:rPr lang="ru-RU" sz="2400" dirty="0">
                <a:solidFill>
                  <a:srgbClr val="000000"/>
                </a:solidFill>
              </a:rPr>
              <a:t>на значение </a:t>
            </a:r>
            <a:r>
              <a:rPr lang="en-US" sz="2400" dirty="0">
                <a:solidFill>
                  <a:srgbClr val="000000"/>
                </a:solidFill>
              </a:rPr>
              <a:t>Step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Increment(Int32): </a:t>
            </a:r>
            <a:r>
              <a:rPr lang="ru-RU" sz="2400" dirty="0">
                <a:solidFill>
                  <a:srgbClr val="000000"/>
                </a:solidFill>
              </a:rPr>
              <a:t>увеличивает значение </a:t>
            </a:r>
            <a:r>
              <a:rPr lang="en-US" sz="2400" dirty="0">
                <a:solidFill>
                  <a:srgbClr val="000000"/>
                </a:solidFill>
              </a:rPr>
              <a:t>Value </a:t>
            </a:r>
            <a:r>
              <a:rPr lang="ru-RU" sz="2400" dirty="0">
                <a:solidFill>
                  <a:srgbClr val="000000"/>
                </a:solidFill>
              </a:rPr>
              <a:t>на указанное число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881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9D67D5-B5D9-4035-A7FE-5349A990D68F}"/>
              </a:ext>
            </a:extLst>
          </p:cNvPr>
          <p:cNvSpPr txBox="1"/>
          <p:nvPr/>
        </p:nvSpPr>
        <p:spPr>
          <a:xfrm>
            <a:off x="609600" y="228600"/>
            <a:ext cx="112949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Splitter</a:t>
            </a:r>
            <a:endParaRPr lang="ru-RU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5D745E-F83B-4AF3-909A-04AC80D36AC2}"/>
              </a:ext>
            </a:extLst>
          </p:cNvPr>
          <p:cNvSpPr txBox="1"/>
          <p:nvPr/>
        </p:nvSpPr>
        <p:spPr>
          <a:xfrm>
            <a:off x="609600" y="1828800"/>
            <a:ext cx="110754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0" i="0" dirty="0">
                <a:solidFill>
                  <a:srgbClr val="000000"/>
                </a:solidFill>
                <a:effectLst/>
              </a:rPr>
              <a:t>В данный момент элемент 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Splitter </a:t>
            </a:r>
            <a:r>
              <a:rPr lang="ru-RU" sz="2400" b="0" i="0" dirty="0">
                <a:solidFill>
                  <a:srgbClr val="000000"/>
                </a:solidFill>
                <a:effectLst/>
              </a:rPr>
              <a:t>считается устаревшим, и вместо него используется элемент 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Split Container</a:t>
            </a:r>
            <a:r>
              <a:rPr lang="ru-RU" sz="2400" b="0" i="0" dirty="0">
                <a:solidFill>
                  <a:srgbClr val="000000"/>
                </a:solidFill>
                <a:effectLst/>
              </a:rPr>
              <a:t>, который расширяет его функционал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Split Container </a:t>
            </a:r>
            <a:r>
              <a:rPr lang="ru-RU" sz="2400" dirty="0">
                <a:solidFill>
                  <a:srgbClr val="000000"/>
                </a:solidFill>
              </a:rPr>
              <a:t>представляет из себя подвижную границу, изменяющую размеры двух панелей.</a:t>
            </a:r>
            <a:endParaRPr lang="ru-RU" sz="2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E69A862-0967-493E-8345-C8714B1021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0" b="9415"/>
          <a:stretch/>
        </p:blipFill>
        <p:spPr>
          <a:xfrm>
            <a:off x="3238500" y="3603919"/>
            <a:ext cx="5715000" cy="270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792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9D67D5-B5D9-4035-A7FE-5349A990D68F}"/>
              </a:ext>
            </a:extLst>
          </p:cNvPr>
          <p:cNvSpPr txBox="1"/>
          <p:nvPr/>
        </p:nvSpPr>
        <p:spPr>
          <a:xfrm>
            <a:off x="609600" y="228600"/>
            <a:ext cx="112949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Split Container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5D745E-F83B-4AF3-909A-04AC80D36AC2}"/>
              </a:ext>
            </a:extLst>
          </p:cNvPr>
          <p:cNvSpPr txBox="1"/>
          <p:nvPr/>
        </p:nvSpPr>
        <p:spPr>
          <a:xfrm>
            <a:off x="609600" y="1828800"/>
            <a:ext cx="110754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000000"/>
                </a:solidFill>
              </a:rPr>
              <a:t>Основные свойства</a:t>
            </a:r>
            <a:r>
              <a:rPr lang="en-US" sz="2400" dirty="0">
                <a:solidFill>
                  <a:srgbClr val="000000"/>
                </a:solidFill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</a:rPr>
              <a:t>IsSplitterFixed</a:t>
            </a:r>
            <a:r>
              <a:rPr lang="en-US" sz="2400" dirty="0">
                <a:solidFill>
                  <a:srgbClr val="000000"/>
                </a:solidFill>
              </a:rPr>
              <a:t>: </a:t>
            </a:r>
            <a:r>
              <a:rPr lang="ru-RU" sz="2400" dirty="0">
                <a:solidFill>
                  <a:srgbClr val="000000"/>
                </a:solidFill>
              </a:rPr>
              <a:t>определяет, может ли перемещаться разделитель</a:t>
            </a:r>
            <a:endParaRPr lang="en-US" sz="24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Orientation: </a:t>
            </a:r>
            <a:r>
              <a:rPr lang="ru-RU" sz="2400" dirty="0">
                <a:solidFill>
                  <a:srgbClr val="000000"/>
                </a:solidFill>
              </a:rPr>
              <a:t>определяет, вертикальным будет разделитель или горизонтальным</a:t>
            </a:r>
            <a:endParaRPr lang="en-US" sz="24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SplitterDistance</a:t>
            </a:r>
            <a:r>
              <a:rPr lang="en-US" sz="2400" dirty="0"/>
              <a:t>: </a:t>
            </a:r>
            <a:r>
              <a:rPr lang="ru-RU" sz="2400" dirty="0"/>
              <a:t>определяет расстояние разделителя от левого или верхнего края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SplitterWidth</a:t>
            </a:r>
            <a:r>
              <a:rPr lang="en-US" sz="2400" dirty="0"/>
              <a:t>: </a:t>
            </a:r>
            <a:r>
              <a:rPr lang="ru-RU" sz="2400" dirty="0"/>
              <a:t>определяет толщину разделителя</a:t>
            </a:r>
          </a:p>
        </p:txBody>
      </p:sp>
    </p:spTree>
    <p:extLst>
      <p:ext uri="{BB962C8B-B14F-4D97-AF65-F5344CB8AC3E}">
        <p14:creationId xmlns:p14="http://schemas.microsoft.com/office/powerpoint/2010/main" val="1789914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9D67D5-B5D9-4035-A7FE-5349A990D68F}"/>
              </a:ext>
            </a:extLst>
          </p:cNvPr>
          <p:cNvSpPr txBox="1"/>
          <p:nvPr/>
        </p:nvSpPr>
        <p:spPr>
          <a:xfrm>
            <a:off x="609600" y="228600"/>
            <a:ext cx="112949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Status Bar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5D745E-F83B-4AF3-909A-04AC80D36AC2}"/>
              </a:ext>
            </a:extLst>
          </p:cNvPr>
          <p:cNvSpPr txBox="1"/>
          <p:nvPr/>
        </p:nvSpPr>
        <p:spPr>
          <a:xfrm>
            <a:off x="609600" y="1828800"/>
            <a:ext cx="1107546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0" i="0" dirty="0">
                <a:solidFill>
                  <a:srgbClr val="000000"/>
                </a:solidFill>
                <a:effectLst/>
              </a:rPr>
              <a:t>В данный момент элемент 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Status Bar </a:t>
            </a:r>
            <a:r>
              <a:rPr lang="ru-RU" sz="2400" b="0" i="0" dirty="0">
                <a:solidFill>
                  <a:srgbClr val="000000"/>
                </a:solidFill>
                <a:effectLst/>
              </a:rPr>
              <a:t>считается устаревшим, и вместо него используется элемент 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Status Strip</a:t>
            </a:r>
            <a:r>
              <a:rPr lang="ru-RU" sz="2400" b="0" i="0" dirty="0">
                <a:solidFill>
                  <a:srgbClr val="000000"/>
                </a:solidFill>
                <a:effectLst/>
              </a:rPr>
              <a:t>, который расширяет его функционал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.</a:t>
            </a:r>
          </a:p>
          <a:p>
            <a:endParaRPr lang="en-US" sz="2400" b="0" i="0" dirty="0">
              <a:solidFill>
                <a:srgbClr val="000000"/>
              </a:solidFill>
              <a:effectLst/>
            </a:endParaRPr>
          </a:p>
          <a:p>
            <a:pPr algn="l"/>
            <a:r>
              <a:rPr lang="ru-RU" sz="2400" dirty="0" err="1">
                <a:solidFill>
                  <a:srgbClr val="000000"/>
                </a:solidFill>
              </a:rPr>
              <a:t>Status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ru-RU" sz="2400" dirty="0" err="1">
                <a:solidFill>
                  <a:srgbClr val="000000"/>
                </a:solidFill>
              </a:rPr>
              <a:t>Strip</a:t>
            </a:r>
            <a:r>
              <a:rPr lang="ru-RU" sz="2400" dirty="0">
                <a:solidFill>
                  <a:srgbClr val="000000"/>
                </a:solidFill>
              </a:rPr>
              <a:t> представляет строку состояния. Строка состояния предназначена для отображения текущей информации о состоянии работы приложения.</a:t>
            </a:r>
          </a:p>
          <a:p>
            <a:pPr algn="l"/>
            <a:r>
              <a:rPr lang="ru-RU" sz="2400" dirty="0">
                <a:solidFill>
                  <a:srgbClr val="000000"/>
                </a:solidFill>
              </a:rPr>
              <a:t>При добавлении на форму </a:t>
            </a:r>
            <a:r>
              <a:rPr lang="ru-RU" sz="2400" dirty="0" err="1">
                <a:solidFill>
                  <a:srgbClr val="000000"/>
                </a:solidFill>
              </a:rPr>
              <a:t>Status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ru-RU" sz="2400" dirty="0" err="1">
                <a:solidFill>
                  <a:srgbClr val="000000"/>
                </a:solidFill>
              </a:rPr>
              <a:t>Strip</a:t>
            </a:r>
            <a:r>
              <a:rPr lang="ru-RU" sz="2400" dirty="0">
                <a:solidFill>
                  <a:srgbClr val="000000"/>
                </a:solidFill>
              </a:rPr>
              <a:t> автоматически размещается в нижней части окна приложения</a:t>
            </a:r>
            <a:r>
              <a:rPr lang="en-US" sz="2400" dirty="0">
                <a:solidFill>
                  <a:srgbClr val="000000"/>
                </a:solidFill>
              </a:rPr>
              <a:t>.</a:t>
            </a:r>
            <a:endParaRPr lang="ru-RU" sz="2400" dirty="0">
              <a:solidFill>
                <a:srgbClr val="000000"/>
              </a:solidFill>
            </a:endParaRPr>
          </a:p>
          <a:p>
            <a:endParaRPr lang="en-US" sz="2400" b="0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57981EB-F075-457E-9763-792ACAF8F9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18" b="31240"/>
          <a:stretch/>
        </p:blipFill>
        <p:spPr>
          <a:xfrm>
            <a:off x="3238500" y="4875788"/>
            <a:ext cx="5715000" cy="147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472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9D67D5-B5D9-4035-A7FE-5349A990D68F}"/>
              </a:ext>
            </a:extLst>
          </p:cNvPr>
          <p:cNvSpPr txBox="1"/>
          <p:nvPr/>
        </p:nvSpPr>
        <p:spPr>
          <a:xfrm>
            <a:off x="609600" y="228600"/>
            <a:ext cx="112949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Status Strip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5D745E-F83B-4AF3-909A-04AC80D36AC2}"/>
              </a:ext>
            </a:extLst>
          </p:cNvPr>
          <p:cNvSpPr txBox="1"/>
          <p:nvPr/>
        </p:nvSpPr>
        <p:spPr>
          <a:xfrm>
            <a:off x="609600" y="1828800"/>
            <a:ext cx="110754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0" i="0" dirty="0">
                <a:solidFill>
                  <a:srgbClr val="000000"/>
                </a:solidFill>
                <a:effectLst/>
              </a:rPr>
              <a:t>В строку состояния можно добавить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 err="1">
                <a:solidFill>
                  <a:srgbClr val="000000"/>
                </a:solidFill>
                <a:effectLst/>
              </a:rPr>
              <a:t>ToolStripLabel</a:t>
            </a:r>
            <a:r>
              <a:rPr lang="ru-RU" sz="2400" b="0" i="0" dirty="0">
                <a:solidFill>
                  <a:srgbClr val="000000"/>
                </a:solidFill>
                <a:effectLst/>
              </a:rPr>
              <a:t> -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ru-RU" sz="2400" b="0" i="0" dirty="0">
                <a:solidFill>
                  <a:srgbClr val="000000"/>
                </a:solidFill>
                <a:effectLst/>
              </a:rPr>
              <a:t>для выведения текста</a:t>
            </a:r>
            <a:endParaRPr lang="en-US" sz="2400" b="0" i="0" dirty="0">
              <a:solidFill>
                <a:srgbClr val="000000"/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 err="1">
                <a:solidFill>
                  <a:srgbClr val="000000"/>
                </a:solidFill>
                <a:effectLst/>
              </a:rPr>
              <a:t>ToolStripProgressBar</a:t>
            </a:r>
            <a:r>
              <a:rPr lang="ru-RU" sz="2400" b="0" i="0" dirty="0">
                <a:solidFill>
                  <a:srgbClr val="000000"/>
                </a:solidFill>
                <a:effectLst/>
              </a:rPr>
              <a:t> -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ru-RU" sz="2400" b="0" i="0" dirty="0">
                <a:solidFill>
                  <a:srgbClr val="000000"/>
                </a:solidFill>
                <a:effectLst/>
              </a:rPr>
              <a:t>для отображения состояния какого либо процесса</a:t>
            </a:r>
            <a:endParaRPr lang="en-US" sz="2400" b="0" i="0" dirty="0">
              <a:solidFill>
                <a:srgbClr val="000000"/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</a:rPr>
              <a:t>ToolStripDropDownButton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ru-RU" sz="2400" dirty="0">
                <a:solidFill>
                  <a:srgbClr val="000000"/>
                </a:solidFill>
              </a:rPr>
              <a:t>– кнопка с выпадающим по клику списком</a:t>
            </a:r>
            <a:endParaRPr lang="en-US" sz="2400" b="0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57981EB-F075-457E-9763-792ACAF8F9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18" b="31240"/>
          <a:stretch/>
        </p:blipFill>
        <p:spPr>
          <a:xfrm>
            <a:off x="3238500" y="4875788"/>
            <a:ext cx="5715000" cy="147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6690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264</Words>
  <Application>Microsoft Office PowerPoint</Application>
  <PresentationFormat>Широкоэкранный</PresentationFormat>
  <Paragraphs>38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Элементы Windows Forms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Данил Пшеничный</dc:creator>
  <cp:lastModifiedBy>Данил Пшеничный</cp:lastModifiedBy>
  <cp:revision>15</cp:revision>
  <dcterms:created xsi:type="dcterms:W3CDTF">2021-03-08T12:45:28Z</dcterms:created>
  <dcterms:modified xsi:type="dcterms:W3CDTF">2021-03-08T14:02:26Z</dcterms:modified>
</cp:coreProperties>
</file>