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Montserrat"/>
      <p:regular r:id="rId21"/>
      <p:bold r:id="rId22"/>
      <p:italic r:id="rId23"/>
      <p:boldItalic r:id="rId24"/>
    </p:embeddedFont>
    <p:embeddedFont>
      <p:font typeface="Josefin Sans"/>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a75b105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a75b10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eb1c155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5eb1c15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2473425d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2473425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2473425d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2473425d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2473425d1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2473425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2473425d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2473425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a75b105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a75b10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2473425d1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2473425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eb1c155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eb1c15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eb1c155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eb1c15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2473425d1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2473425d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0800" y="1318025"/>
            <a:ext cx="8282400" cy="10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1155CC"/>
                </a:solidFill>
                <a:latin typeface="Josefin Sans"/>
                <a:ea typeface="Josefin Sans"/>
                <a:cs typeface="Josefin Sans"/>
                <a:sym typeface="Josefin Sans"/>
              </a:rPr>
              <a:t>Face Mask Detection</a:t>
            </a:r>
            <a:endParaRPr>
              <a:solidFill>
                <a:srgbClr val="1155CC"/>
              </a:solidFill>
              <a:latin typeface="Josefin Sans"/>
              <a:ea typeface="Josefin Sans"/>
              <a:cs typeface="Josefin Sans"/>
              <a:sym typeface="Josefin Sans"/>
            </a:endParaRPr>
          </a:p>
        </p:txBody>
      </p:sp>
      <p:sp>
        <p:nvSpPr>
          <p:cNvPr id="55" name="Google Shape;55;p13"/>
          <p:cNvSpPr txBox="1"/>
          <p:nvPr>
            <p:ph idx="1" type="subTitle"/>
          </p:nvPr>
        </p:nvSpPr>
        <p:spPr>
          <a:xfrm>
            <a:off x="411175" y="3398250"/>
            <a:ext cx="2782200" cy="16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latin typeface="Comfortaa"/>
                <a:ea typeface="Comfortaa"/>
                <a:cs typeface="Comfortaa"/>
                <a:sym typeface="Comfortaa"/>
              </a:rPr>
              <a:t>Presented by:</a:t>
            </a:r>
            <a:endParaRPr b="1"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1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300">
                <a:solidFill>
                  <a:srgbClr val="000000"/>
                </a:solidFill>
                <a:latin typeface="Comfortaa"/>
                <a:ea typeface="Comfortaa"/>
                <a:cs typeface="Comfortaa"/>
                <a:sym typeface="Comfortaa"/>
              </a:rPr>
              <a:t>Akash S S (1DS18IS008)</a:t>
            </a:r>
            <a:endParaRPr sz="13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300">
                <a:solidFill>
                  <a:srgbClr val="000000"/>
                </a:solidFill>
                <a:latin typeface="Comfortaa"/>
                <a:ea typeface="Comfortaa"/>
                <a:cs typeface="Comfortaa"/>
                <a:sym typeface="Comfortaa"/>
              </a:rPr>
              <a:t>Kedar Hegde (1DS18IS035)</a:t>
            </a:r>
            <a:endParaRPr sz="13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300">
                <a:solidFill>
                  <a:srgbClr val="000000"/>
                </a:solidFill>
                <a:latin typeface="Comfortaa"/>
                <a:ea typeface="Comfortaa"/>
                <a:cs typeface="Comfortaa"/>
                <a:sym typeface="Comfortaa"/>
              </a:rPr>
              <a:t>Rahul B V (1DS18IS045)</a:t>
            </a:r>
            <a:endParaRPr sz="13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300">
                <a:solidFill>
                  <a:srgbClr val="000000"/>
                </a:solidFill>
                <a:latin typeface="Comfortaa"/>
                <a:ea typeface="Comfortaa"/>
                <a:cs typeface="Comfortaa"/>
                <a:sym typeface="Comfortaa"/>
              </a:rPr>
              <a:t>Sandesh S Hegde (1DS18IS057)</a:t>
            </a:r>
            <a:endParaRPr sz="3800">
              <a:solidFill>
                <a:srgbClr val="000000"/>
              </a:solidFill>
              <a:latin typeface="Comfortaa"/>
              <a:ea typeface="Comfortaa"/>
              <a:cs typeface="Comfortaa"/>
              <a:sym typeface="Comfortaa"/>
            </a:endParaRPr>
          </a:p>
        </p:txBody>
      </p:sp>
      <p:sp>
        <p:nvSpPr>
          <p:cNvPr id="56" name="Google Shape;56;p13"/>
          <p:cNvSpPr txBox="1"/>
          <p:nvPr/>
        </p:nvSpPr>
        <p:spPr>
          <a:xfrm>
            <a:off x="5636425" y="3398250"/>
            <a:ext cx="3076800" cy="1677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latin typeface="Comfortaa"/>
                <a:ea typeface="Comfortaa"/>
                <a:cs typeface="Comfortaa"/>
                <a:sym typeface="Comfortaa"/>
              </a:rPr>
              <a:t>Under The Guidance Of</a:t>
            </a:r>
            <a:endParaRPr b="1" sz="1800">
              <a:latin typeface="Comfortaa"/>
              <a:ea typeface="Comfortaa"/>
              <a:cs typeface="Comfortaa"/>
              <a:sym typeface="Comfortaa"/>
            </a:endParaRPr>
          </a:p>
          <a:p>
            <a:pPr indent="0" lvl="0" marL="0" rtl="0" algn="r">
              <a:spcBef>
                <a:spcPts val="0"/>
              </a:spcBef>
              <a:spcAft>
                <a:spcPts val="0"/>
              </a:spcAft>
              <a:buNone/>
            </a:pPr>
            <a:r>
              <a:t/>
            </a:r>
            <a:endParaRPr>
              <a:latin typeface="Comfortaa"/>
              <a:ea typeface="Comfortaa"/>
              <a:cs typeface="Comfortaa"/>
              <a:sym typeface="Comfortaa"/>
            </a:endParaRPr>
          </a:p>
          <a:p>
            <a:pPr indent="0" lvl="0" marL="0" rtl="0" algn="r">
              <a:spcBef>
                <a:spcPts val="0"/>
              </a:spcBef>
              <a:spcAft>
                <a:spcPts val="0"/>
              </a:spcAft>
              <a:buNone/>
            </a:pPr>
            <a:r>
              <a:rPr lang="en" sz="1300">
                <a:latin typeface="Comfortaa"/>
                <a:ea typeface="Comfortaa"/>
                <a:cs typeface="Comfortaa"/>
                <a:sym typeface="Comfortaa"/>
              </a:rPr>
              <a:t>LATHA A P</a:t>
            </a:r>
            <a:endParaRPr sz="1300">
              <a:latin typeface="Comfortaa"/>
              <a:ea typeface="Comfortaa"/>
              <a:cs typeface="Comfortaa"/>
              <a:sym typeface="Comfortaa"/>
            </a:endParaRPr>
          </a:p>
          <a:p>
            <a:pPr indent="0" lvl="0" marL="0" rtl="0" algn="r">
              <a:spcBef>
                <a:spcPts val="0"/>
              </a:spcBef>
              <a:spcAft>
                <a:spcPts val="0"/>
              </a:spcAft>
              <a:buNone/>
            </a:pPr>
            <a:r>
              <a:rPr lang="en" sz="1300">
                <a:latin typeface="Comfortaa"/>
                <a:ea typeface="Comfortaa"/>
                <a:cs typeface="Comfortaa"/>
                <a:sym typeface="Comfortaa"/>
              </a:rPr>
              <a:t>Assistant Professor</a:t>
            </a:r>
            <a:endParaRPr sz="1300">
              <a:latin typeface="Comfortaa"/>
              <a:ea typeface="Comfortaa"/>
              <a:cs typeface="Comfortaa"/>
              <a:sym typeface="Comfortaa"/>
            </a:endParaRPr>
          </a:p>
          <a:p>
            <a:pPr indent="0" lvl="0" marL="0" rtl="0" algn="r">
              <a:spcBef>
                <a:spcPts val="0"/>
              </a:spcBef>
              <a:spcAft>
                <a:spcPts val="0"/>
              </a:spcAft>
              <a:buNone/>
            </a:pPr>
            <a:r>
              <a:rPr lang="en" sz="1300">
                <a:latin typeface="Comfortaa"/>
                <a:ea typeface="Comfortaa"/>
                <a:cs typeface="Comfortaa"/>
                <a:sym typeface="Comfortaa"/>
              </a:rPr>
              <a:t>Dept. of Information Science </a:t>
            </a:r>
            <a:endParaRPr sz="1300">
              <a:latin typeface="Comfortaa"/>
              <a:ea typeface="Comfortaa"/>
              <a:cs typeface="Comfortaa"/>
              <a:sym typeface="Comfortaa"/>
            </a:endParaRPr>
          </a:p>
          <a:p>
            <a:pPr indent="0" lvl="0" marL="0" rtl="0" algn="r">
              <a:spcBef>
                <a:spcPts val="0"/>
              </a:spcBef>
              <a:spcAft>
                <a:spcPts val="0"/>
              </a:spcAft>
              <a:buNone/>
            </a:pPr>
            <a:r>
              <a:rPr lang="en" sz="1300">
                <a:latin typeface="Comfortaa"/>
                <a:ea typeface="Comfortaa"/>
                <a:cs typeface="Comfortaa"/>
                <a:sym typeface="Comfortaa"/>
              </a:rPr>
              <a:t>and Engineering</a:t>
            </a:r>
            <a:endParaRPr sz="1300">
              <a:latin typeface="Comfortaa"/>
              <a:ea typeface="Comfortaa"/>
              <a:cs typeface="Comfortaa"/>
              <a:sym typeface="Comfortaa"/>
            </a:endParaRPr>
          </a:p>
          <a:p>
            <a:pPr indent="0" lvl="0" marL="0" rtl="0" algn="r">
              <a:spcBef>
                <a:spcPts val="0"/>
              </a:spcBef>
              <a:spcAft>
                <a:spcPts val="0"/>
              </a:spcAft>
              <a:buNone/>
            </a:pPr>
            <a:r>
              <a:rPr lang="en" sz="1300">
                <a:latin typeface="Comfortaa"/>
                <a:ea typeface="Comfortaa"/>
                <a:cs typeface="Comfortaa"/>
                <a:sym typeface="Comfortaa"/>
              </a:rPr>
              <a:t>DSCE, Bangalore</a:t>
            </a:r>
            <a:endParaRPr sz="1300">
              <a:latin typeface="Comfortaa"/>
              <a:ea typeface="Comfortaa"/>
              <a:cs typeface="Comfortaa"/>
              <a:sym typeface="Comfortaa"/>
            </a:endParaRPr>
          </a:p>
        </p:txBody>
      </p:sp>
      <p:sp>
        <p:nvSpPr>
          <p:cNvPr id="57" name="Google Shape;57;p13"/>
          <p:cNvSpPr txBox="1"/>
          <p:nvPr/>
        </p:nvSpPr>
        <p:spPr>
          <a:xfrm>
            <a:off x="1893150" y="471475"/>
            <a:ext cx="5357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MINI PROJECT PHASE-2</a:t>
            </a:r>
            <a:endParaRPr sz="3000">
              <a:solidFill>
                <a:schemeClr val="dk1"/>
              </a:solidFill>
              <a:latin typeface="Roboto Slab"/>
              <a:ea typeface="Roboto Slab"/>
              <a:cs typeface="Roboto Slab"/>
              <a:sym typeface="Roboto Slab"/>
            </a:endParaRPr>
          </a:p>
        </p:txBody>
      </p:sp>
      <p:pic>
        <p:nvPicPr>
          <p:cNvPr id="58" name="Google Shape;58;p13"/>
          <p:cNvPicPr preferRelativeResize="0"/>
          <p:nvPr/>
        </p:nvPicPr>
        <p:blipFill>
          <a:blip r:embed="rId3">
            <a:alphaModFix/>
          </a:blip>
          <a:stretch>
            <a:fillRect/>
          </a:stretch>
        </p:blipFill>
        <p:spPr>
          <a:xfrm>
            <a:off x="7432000" y="0"/>
            <a:ext cx="1712000" cy="1568725"/>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 name="Google Shape;60;p13"/>
          <p:cNvPicPr preferRelativeResize="0"/>
          <p:nvPr/>
        </p:nvPicPr>
        <p:blipFill>
          <a:blip r:embed="rId4">
            <a:alphaModFix/>
          </a:blip>
          <a:stretch>
            <a:fillRect/>
          </a:stretch>
        </p:blipFill>
        <p:spPr>
          <a:xfrm>
            <a:off x="0" y="0"/>
            <a:ext cx="2148950" cy="13080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2"/>
          <p:cNvPicPr preferRelativeResize="0"/>
          <p:nvPr/>
        </p:nvPicPr>
        <p:blipFill>
          <a:blip r:embed="rId3">
            <a:alphaModFix/>
          </a:blip>
          <a:stretch>
            <a:fillRect/>
          </a:stretch>
        </p:blipFill>
        <p:spPr>
          <a:xfrm>
            <a:off x="2174025" y="0"/>
            <a:ext cx="559734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3"/>
          <p:cNvPicPr preferRelativeResize="0"/>
          <p:nvPr/>
        </p:nvPicPr>
        <p:blipFill>
          <a:blip r:embed="rId3">
            <a:alphaModFix/>
          </a:blip>
          <a:stretch>
            <a:fillRect/>
          </a:stretch>
        </p:blipFill>
        <p:spPr>
          <a:xfrm>
            <a:off x="4352925" y="1129725"/>
            <a:ext cx="4791075" cy="3495675"/>
          </a:xfrm>
          <a:prstGeom prst="rect">
            <a:avLst/>
          </a:prstGeom>
          <a:noFill/>
          <a:ln>
            <a:noFill/>
          </a:ln>
        </p:spPr>
      </p:pic>
      <p:pic>
        <p:nvPicPr>
          <p:cNvPr id="134" name="Google Shape;134;p23"/>
          <p:cNvPicPr preferRelativeResize="0"/>
          <p:nvPr/>
        </p:nvPicPr>
        <p:blipFill>
          <a:blip r:embed="rId4">
            <a:alphaModFix/>
          </a:blip>
          <a:stretch>
            <a:fillRect/>
          </a:stretch>
        </p:blipFill>
        <p:spPr>
          <a:xfrm>
            <a:off x="0" y="1395150"/>
            <a:ext cx="3895725" cy="2964818"/>
          </a:xfrm>
          <a:prstGeom prst="rect">
            <a:avLst/>
          </a:prstGeom>
          <a:noFill/>
          <a:ln>
            <a:noFill/>
          </a:ln>
        </p:spPr>
      </p:pic>
      <p:sp>
        <p:nvSpPr>
          <p:cNvPr id="135" name="Google Shape;135;p23"/>
          <p:cNvSpPr txBox="1"/>
          <p:nvPr/>
        </p:nvSpPr>
        <p:spPr>
          <a:xfrm>
            <a:off x="1321013" y="4359975"/>
            <a:ext cx="125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Without Mask</a:t>
            </a:r>
            <a:endParaRPr sz="1100">
              <a:latin typeface="Montserrat"/>
              <a:ea typeface="Montserrat"/>
              <a:cs typeface="Montserrat"/>
              <a:sym typeface="Montserrat"/>
            </a:endParaRPr>
          </a:p>
        </p:txBody>
      </p:sp>
      <p:sp>
        <p:nvSpPr>
          <p:cNvPr id="136" name="Google Shape;136;p23"/>
          <p:cNvSpPr txBox="1"/>
          <p:nvPr/>
        </p:nvSpPr>
        <p:spPr>
          <a:xfrm>
            <a:off x="6250163" y="4625400"/>
            <a:ext cx="99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With Mask</a:t>
            </a:r>
            <a:endParaRPr sz="11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achieved as per time frame</a:t>
            </a:r>
            <a:endParaRPr/>
          </a:p>
        </p:txBody>
      </p:sp>
      <p:sp>
        <p:nvSpPr>
          <p:cNvPr id="142" name="Google Shape;142;p24"/>
          <p:cNvSpPr txBox="1"/>
          <p:nvPr>
            <p:ph idx="1" type="body"/>
          </p:nvPr>
        </p:nvSpPr>
        <p:spPr>
          <a:xfrm>
            <a:off x="311700" y="1243800"/>
            <a:ext cx="8520600" cy="2367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202124"/>
              </a:buClr>
              <a:buSzPts val="1700"/>
              <a:buFont typeface="Montserrat"/>
              <a:buChar char="❖"/>
            </a:pPr>
            <a:r>
              <a:rPr lang="en" sz="1700">
                <a:solidFill>
                  <a:srgbClr val="202124"/>
                </a:solidFill>
                <a:highlight>
                  <a:srgbClr val="FFFFFF"/>
                </a:highlight>
                <a:latin typeface="Montserrat"/>
                <a:ea typeface="Montserrat"/>
                <a:cs typeface="Montserrat"/>
                <a:sym typeface="Montserrat"/>
              </a:rPr>
              <a:t>Collect Dataset.</a:t>
            </a:r>
            <a:endParaRPr sz="1700">
              <a:solidFill>
                <a:srgbClr val="202124"/>
              </a:solidFill>
              <a:highlight>
                <a:srgbClr val="FFFFFF"/>
              </a:highlight>
              <a:latin typeface="Montserrat"/>
              <a:ea typeface="Montserrat"/>
              <a:cs typeface="Montserrat"/>
              <a:sym typeface="Montserrat"/>
            </a:endParaRPr>
          </a:p>
          <a:p>
            <a:pPr indent="-336550" lvl="0" marL="457200" rtl="0" algn="just">
              <a:spcBef>
                <a:spcPts val="0"/>
              </a:spcBef>
              <a:spcAft>
                <a:spcPts val="0"/>
              </a:spcAft>
              <a:buClr>
                <a:srgbClr val="202124"/>
              </a:buClr>
              <a:buSzPts val="1700"/>
              <a:buFont typeface="Montserrat"/>
              <a:buChar char="❖"/>
            </a:pPr>
            <a:r>
              <a:rPr lang="en" sz="1700">
                <a:solidFill>
                  <a:srgbClr val="202124"/>
                </a:solidFill>
                <a:highlight>
                  <a:srgbClr val="FFFFFF"/>
                </a:highlight>
                <a:latin typeface="Montserrat"/>
                <a:ea typeface="Montserrat"/>
                <a:cs typeface="Montserrat"/>
                <a:sym typeface="Montserrat"/>
              </a:rPr>
              <a:t>Convert images into NumPy arrays.</a:t>
            </a:r>
            <a:endParaRPr sz="1700">
              <a:solidFill>
                <a:srgbClr val="202124"/>
              </a:solidFill>
              <a:highlight>
                <a:srgbClr val="FFFFFF"/>
              </a:highlight>
              <a:latin typeface="Montserrat"/>
              <a:ea typeface="Montserrat"/>
              <a:cs typeface="Montserrat"/>
              <a:sym typeface="Montserrat"/>
            </a:endParaRPr>
          </a:p>
          <a:p>
            <a:pPr indent="-336550" lvl="0" marL="457200" rtl="0" algn="just">
              <a:spcBef>
                <a:spcPts val="0"/>
              </a:spcBef>
              <a:spcAft>
                <a:spcPts val="0"/>
              </a:spcAft>
              <a:buClr>
                <a:srgbClr val="202124"/>
              </a:buClr>
              <a:buSzPts val="1700"/>
              <a:buFont typeface="Montserrat"/>
              <a:buChar char="❖"/>
            </a:pPr>
            <a:r>
              <a:rPr lang="en" sz="1700">
                <a:solidFill>
                  <a:srgbClr val="202124"/>
                </a:solidFill>
                <a:highlight>
                  <a:srgbClr val="FFFFFF"/>
                </a:highlight>
                <a:latin typeface="Montserrat"/>
                <a:ea typeface="Montserrat"/>
                <a:cs typeface="Montserrat"/>
                <a:sym typeface="Montserrat"/>
              </a:rPr>
              <a:t>Detect faces using Haar Cascade Classifier.</a:t>
            </a:r>
            <a:endParaRPr sz="1700">
              <a:solidFill>
                <a:srgbClr val="202124"/>
              </a:solidFill>
              <a:highlight>
                <a:srgbClr val="FFFFFF"/>
              </a:highlight>
              <a:latin typeface="Montserrat"/>
              <a:ea typeface="Montserrat"/>
              <a:cs typeface="Montserrat"/>
              <a:sym typeface="Montserrat"/>
            </a:endParaRPr>
          </a:p>
          <a:p>
            <a:pPr indent="-336550" lvl="0" marL="457200" rtl="0" algn="just">
              <a:spcBef>
                <a:spcPts val="0"/>
              </a:spcBef>
              <a:spcAft>
                <a:spcPts val="0"/>
              </a:spcAft>
              <a:buClr>
                <a:srgbClr val="202124"/>
              </a:buClr>
              <a:buSzPts val="1700"/>
              <a:buFont typeface="Montserrat"/>
              <a:buChar char="❖"/>
            </a:pPr>
            <a:r>
              <a:rPr lang="en" sz="1700">
                <a:solidFill>
                  <a:srgbClr val="202124"/>
                </a:solidFill>
                <a:highlight>
                  <a:srgbClr val="FFFFFF"/>
                </a:highlight>
                <a:latin typeface="Montserrat"/>
                <a:ea typeface="Montserrat"/>
                <a:cs typeface="Montserrat"/>
                <a:sym typeface="Montserrat"/>
              </a:rPr>
              <a:t>Check if the person in the image is wearing a mask or not and give the respective output.</a:t>
            </a:r>
            <a:endParaRPr sz="1700">
              <a:solidFill>
                <a:srgbClr val="202124"/>
              </a:solidFill>
              <a:highlight>
                <a:srgbClr val="FFFFFF"/>
              </a:highlight>
              <a:latin typeface="Montserrat"/>
              <a:ea typeface="Montserrat"/>
              <a:cs typeface="Montserrat"/>
              <a:sym typeface="Montserrat"/>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4"/>
          <p:cNvPicPr preferRelativeResize="0"/>
          <p:nvPr/>
        </p:nvPicPr>
        <p:blipFill>
          <a:blip r:embed="rId3">
            <a:alphaModFix/>
          </a:blip>
          <a:stretch>
            <a:fillRect/>
          </a:stretch>
        </p:blipFill>
        <p:spPr>
          <a:xfrm>
            <a:off x="2986075" y="2714613"/>
            <a:ext cx="3171825"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124"/>
        </a:solidFill>
      </p:bgPr>
    </p:bg>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2286000" y="285750"/>
            <a:ext cx="4572000" cy="4572000"/>
          </a:xfrm>
          <a:prstGeom prst="rect">
            <a:avLst/>
          </a:prstGeom>
          <a:noFill/>
          <a:ln>
            <a:noFill/>
          </a:ln>
        </p:spPr>
      </p:pic>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a:off x="430800" y="932250"/>
            <a:ext cx="8282400" cy="109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Josefin Sans"/>
                <a:ea typeface="Josefin Sans"/>
                <a:cs typeface="Josefin Sans"/>
                <a:sym typeface="Josefin Sans"/>
              </a:rPr>
              <a:t>Face Mask Detection</a:t>
            </a:r>
            <a:endParaRPr>
              <a:latin typeface="Josefin Sans"/>
              <a:ea typeface="Josefin Sans"/>
              <a:cs typeface="Josefin Sans"/>
              <a:sym typeface="Josefin Sans"/>
            </a:endParaRPr>
          </a:p>
        </p:txBody>
      </p:sp>
      <p:pic>
        <p:nvPicPr>
          <p:cNvPr id="66" name="Google Shape;66;p14"/>
          <p:cNvPicPr preferRelativeResize="0"/>
          <p:nvPr/>
        </p:nvPicPr>
        <p:blipFill>
          <a:blip r:embed="rId3">
            <a:alphaModFix/>
          </a:blip>
          <a:stretch>
            <a:fillRect/>
          </a:stretch>
        </p:blipFill>
        <p:spPr>
          <a:xfrm>
            <a:off x="1453050" y="2024550"/>
            <a:ext cx="6237900" cy="3118950"/>
          </a:xfrm>
          <a:prstGeom prst="rect">
            <a:avLst/>
          </a:prstGeom>
          <a:noFill/>
          <a:ln>
            <a:noFill/>
          </a:ln>
        </p:spPr>
      </p:pic>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000000"/>
                </a:solidFill>
                <a:latin typeface="Montserrat"/>
                <a:ea typeface="Montserrat"/>
                <a:cs typeface="Montserrat"/>
                <a:sym typeface="Montserrat"/>
              </a:rPr>
              <a:t>Detect people that pass through a security-like camera and identify their face mask usage.</a:t>
            </a:r>
            <a:endParaRPr sz="1500">
              <a:latin typeface="Montserrat"/>
              <a:ea typeface="Montserrat"/>
              <a:cs typeface="Montserrat"/>
              <a:sym typeface="Montserrat"/>
            </a:endParaRPr>
          </a:p>
        </p:txBody>
      </p:sp>
      <p:pic>
        <p:nvPicPr>
          <p:cNvPr id="74" name="Google Shape;74;p15"/>
          <p:cNvPicPr preferRelativeResize="0"/>
          <p:nvPr/>
        </p:nvPicPr>
        <p:blipFill>
          <a:blip r:embed="rId3">
            <a:alphaModFix/>
          </a:blip>
          <a:stretch>
            <a:fillRect/>
          </a:stretch>
        </p:blipFill>
        <p:spPr>
          <a:xfrm>
            <a:off x="1337669" y="2043600"/>
            <a:ext cx="6468668" cy="3099900"/>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a:latin typeface="Montserrat"/>
                <a:ea typeface="Montserrat"/>
                <a:cs typeface="Montserrat"/>
                <a:sym typeface="Montserrat"/>
              </a:rPr>
              <a:t>The dataset has images having masked and unmasked human faces. An existing XML file helps us to detect faces from the image. Imported OpenCV reads an image and it returns an object of NumPy array by default and using img.shape we are checking the height and width of the image and it also returns 3 which is the color channel of the image.</a:t>
            </a:r>
            <a:endParaRPr>
              <a:latin typeface="Montserrat"/>
              <a:ea typeface="Montserrat"/>
              <a:cs typeface="Montserrat"/>
              <a:sym typeface="Montserrat"/>
            </a:endParaRPr>
          </a:p>
          <a:p>
            <a:pPr indent="0" lvl="0" marL="0" rtl="0" algn="just">
              <a:spcBef>
                <a:spcPts val="1200"/>
              </a:spcBef>
              <a:spcAft>
                <a:spcPts val="0"/>
              </a:spcAft>
              <a:buNone/>
            </a:pPr>
            <a:r>
              <a:rPr lang="en">
                <a:latin typeface="Montserrat"/>
                <a:ea typeface="Montserrat"/>
                <a:cs typeface="Montserrat"/>
                <a:sym typeface="Montserrat"/>
              </a:rPr>
              <a:t>Divide the dataset into ‘test’ and ‘train’. With the use of SVM algorithm, train a model.</a:t>
            </a:r>
            <a:endParaRPr>
              <a:latin typeface="Montserrat"/>
              <a:ea typeface="Montserrat"/>
              <a:cs typeface="Montserrat"/>
              <a:sym typeface="Montserrat"/>
            </a:endParaRPr>
          </a:p>
          <a:p>
            <a:pPr indent="0" lvl="0" marL="0" rtl="0" algn="just">
              <a:spcBef>
                <a:spcPts val="1200"/>
              </a:spcBef>
              <a:spcAft>
                <a:spcPts val="0"/>
              </a:spcAft>
              <a:buNone/>
            </a:pPr>
            <a:r>
              <a:rPr lang="en">
                <a:latin typeface="Montserrat"/>
                <a:ea typeface="Montserrat"/>
                <a:cs typeface="Montserrat"/>
                <a:sym typeface="Montserrat"/>
              </a:rPr>
              <a:t>The captured image is compared with the trained model which in turn gives the required output.</a:t>
            </a:r>
            <a:endParaRPr>
              <a:solidFill>
                <a:schemeClr val="dk1"/>
              </a:solidFill>
              <a:latin typeface="Montserrat"/>
              <a:ea typeface="Montserrat"/>
              <a:cs typeface="Montserrat"/>
              <a:sym typeface="Montserrat"/>
            </a:endParaRPr>
          </a:p>
          <a:p>
            <a:pPr indent="0" lvl="0" marL="0" rtl="0" algn="just">
              <a:spcBef>
                <a:spcPts val="1200"/>
              </a:spcBef>
              <a:spcAft>
                <a:spcPts val="0"/>
              </a:spcAft>
              <a:buClr>
                <a:schemeClr val="dk1"/>
              </a:buClr>
              <a:buSzPct val="61111"/>
              <a:buFont typeface="Arial"/>
              <a:buNone/>
            </a:pPr>
            <a:r>
              <a:t/>
            </a:r>
            <a:endParaRPr>
              <a:solidFill>
                <a:schemeClr val="dk1"/>
              </a:solidFill>
              <a:latin typeface="Montserrat"/>
              <a:ea typeface="Montserrat"/>
              <a:cs typeface="Montserrat"/>
              <a:sym typeface="Montserrat"/>
            </a:endParaRPr>
          </a:p>
          <a:p>
            <a:pPr indent="0" lvl="0" marL="0" rtl="0" algn="just">
              <a:spcBef>
                <a:spcPts val="1200"/>
              </a:spcBef>
              <a:spcAft>
                <a:spcPts val="1200"/>
              </a:spcAft>
              <a:buNone/>
            </a:pPr>
            <a:r>
              <a:t/>
            </a:r>
            <a:endParaRPr>
              <a:solidFill>
                <a:schemeClr val="dk1"/>
              </a:solidFill>
              <a:latin typeface="Montserrat"/>
              <a:ea typeface="Montserrat"/>
              <a:cs typeface="Montserrat"/>
              <a:sym typeface="Montserrat"/>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a:t>
            </a:r>
            <a:r>
              <a:rPr lang="en"/>
              <a:t> System</a:t>
            </a:r>
            <a:endParaRPr/>
          </a:p>
        </p:txBody>
      </p:sp>
      <p:sp>
        <p:nvSpPr>
          <p:cNvPr id="88" name="Google Shape;88;p17"/>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highlight>
                  <a:srgbClr val="FFFFFF"/>
                </a:highlight>
                <a:latin typeface="Montserrat"/>
                <a:ea typeface="Montserrat"/>
                <a:cs typeface="Montserrat"/>
                <a:sym typeface="Montserrat"/>
              </a:rPr>
              <a:t>Face Mask Detection System uses existing IP cameras and CCTV cameras combined with Computer Vision to detect people without masks.</a:t>
            </a:r>
            <a:endParaRPr sz="1600">
              <a:highlight>
                <a:srgbClr val="FFFFFF"/>
              </a:highlight>
              <a:latin typeface="Montserrat"/>
              <a:ea typeface="Montserrat"/>
              <a:cs typeface="Montserrat"/>
              <a:sym typeface="Montserrat"/>
            </a:endParaRPr>
          </a:p>
          <a:p>
            <a:pPr indent="0" lvl="0" marL="0" rtl="0" algn="just">
              <a:spcBef>
                <a:spcPts val="1200"/>
              </a:spcBef>
              <a:spcAft>
                <a:spcPts val="0"/>
              </a:spcAft>
              <a:buNone/>
            </a:pPr>
            <a:r>
              <a:rPr lang="en" sz="1600">
                <a:latin typeface="Montserrat"/>
                <a:ea typeface="Montserrat"/>
                <a:cs typeface="Montserrat"/>
                <a:sym typeface="Montserrat"/>
              </a:rPr>
              <a:t>An existing XML file helps us to detect faces from the video.</a:t>
            </a:r>
            <a:endParaRPr sz="1600">
              <a:latin typeface="Montserrat"/>
              <a:ea typeface="Montserrat"/>
              <a:cs typeface="Montserrat"/>
              <a:sym typeface="Montserrat"/>
            </a:endParaRPr>
          </a:p>
          <a:p>
            <a:pPr indent="0" lvl="0" marL="0" rtl="0" algn="just">
              <a:spcBef>
                <a:spcPts val="1200"/>
              </a:spcBef>
              <a:spcAft>
                <a:spcPts val="1200"/>
              </a:spcAft>
              <a:buNone/>
            </a:pPr>
            <a:r>
              <a:rPr lang="en" sz="1600">
                <a:latin typeface="Montserrat"/>
                <a:ea typeface="Montserrat"/>
                <a:cs typeface="Montserrat"/>
                <a:sym typeface="Montserrat"/>
              </a:rPr>
              <a:t>A continuous video stream in which faces are detected using an XML classifier is compared with the trained model to verify whether the person is masked or not.</a:t>
            </a:r>
            <a:endParaRPr sz="1600">
              <a:solidFill>
                <a:schemeClr val="dk1"/>
              </a:solidFill>
              <a:latin typeface="Montserrat"/>
              <a:ea typeface="Montserrat"/>
              <a:cs typeface="Montserrat"/>
              <a:sym typeface="Montserrat"/>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a:blip r:embed="rId3">
            <a:alphaModFix/>
          </a:blip>
          <a:stretch>
            <a:fillRect/>
          </a:stretch>
        </p:blipFill>
        <p:spPr>
          <a:xfrm>
            <a:off x="3171225" y="3042350"/>
            <a:ext cx="2801550" cy="210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&amp; Software Requirements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latin typeface="Montserrat"/>
                <a:ea typeface="Montserrat"/>
                <a:cs typeface="Montserrat"/>
                <a:sym typeface="Montserrat"/>
              </a:rPr>
              <a:t>HARDWARE REQUIREMENTS</a:t>
            </a:r>
            <a:endParaRPr b="1" sz="1200" u="sng">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Desktop or Laptop with Windows/Linux/macOS having specs:</a:t>
            </a:r>
            <a:endParaRPr sz="1200">
              <a:solidFill>
                <a:srgbClr val="000000"/>
              </a:solidFill>
              <a:latin typeface="Montserrat"/>
              <a:ea typeface="Montserrat"/>
              <a:cs typeface="Montserrat"/>
              <a:sym typeface="Montserrat"/>
            </a:endParaRPr>
          </a:p>
          <a:p>
            <a:pPr indent="-304800" lvl="1"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4 GB RAM (or higher).</a:t>
            </a:r>
            <a:endParaRPr sz="1200">
              <a:solidFill>
                <a:srgbClr val="000000"/>
              </a:solidFill>
              <a:latin typeface="Montserrat"/>
              <a:ea typeface="Montserrat"/>
              <a:cs typeface="Montserrat"/>
              <a:sym typeface="Montserrat"/>
            </a:endParaRPr>
          </a:p>
          <a:p>
            <a:pPr indent="-304800" lvl="1"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Minimum of 2 GB of memory (HDD or SSD).</a:t>
            </a:r>
            <a:endParaRPr sz="1200">
              <a:solidFill>
                <a:srgbClr val="000000"/>
              </a:solidFill>
              <a:latin typeface="Montserrat"/>
              <a:ea typeface="Montserrat"/>
              <a:cs typeface="Montserrat"/>
              <a:sym typeface="Montserrat"/>
            </a:endParaRPr>
          </a:p>
          <a:p>
            <a:pPr indent="-304800" lvl="1"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High-speed Internet Connection.</a:t>
            </a:r>
            <a:endParaRPr sz="1200">
              <a:solidFill>
                <a:srgbClr val="000000"/>
              </a:solidFill>
              <a:latin typeface="Montserrat"/>
              <a:ea typeface="Montserrat"/>
              <a:cs typeface="Montserrat"/>
              <a:sym typeface="Montserrat"/>
            </a:endParaRPr>
          </a:p>
          <a:p>
            <a:pPr indent="-304800" lvl="1"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Integrated or a separate Webcam.</a:t>
            </a:r>
            <a:endParaRPr sz="1200">
              <a:solidFill>
                <a:srgbClr val="000000"/>
              </a:solidFill>
              <a:latin typeface="Montserrat"/>
              <a:ea typeface="Montserrat"/>
              <a:cs typeface="Montserrat"/>
              <a:sym typeface="Montserrat"/>
            </a:endParaRPr>
          </a:p>
          <a:p>
            <a:pPr indent="-304800" lvl="1"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Graphics Card  512 MB (or higher).</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Facemasks for testing.</a:t>
            </a:r>
            <a:endParaRPr sz="1200">
              <a:solidFill>
                <a:srgbClr val="000000"/>
              </a:solidFill>
              <a:latin typeface="Montserrat"/>
              <a:ea typeface="Montserrat"/>
              <a:cs typeface="Montserrat"/>
              <a:sym typeface="Montserrat"/>
            </a:endParaRPr>
          </a:p>
          <a:p>
            <a:pPr indent="0" lvl="0" marL="457200" rtl="0" algn="l">
              <a:spcBef>
                <a:spcPts val="0"/>
              </a:spcBef>
              <a:spcAft>
                <a:spcPts val="0"/>
              </a:spcAft>
              <a:buNone/>
            </a:pPr>
            <a:r>
              <a:t/>
            </a:r>
            <a:endParaRPr sz="12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1200" u="sng">
                <a:solidFill>
                  <a:srgbClr val="000000"/>
                </a:solidFill>
                <a:latin typeface="Montserrat"/>
                <a:ea typeface="Montserrat"/>
                <a:cs typeface="Montserrat"/>
                <a:sym typeface="Montserrat"/>
              </a:rPr>
              <a:t>SOFTWARE REQUIREMENTS</a:t>
            </a:r>
            <a:endParaRPr b="1" sz="1200" u="sng">
              <a:solidFill>
                <a:srgbClr val="000000"/>
              </a:solidFill>
              <a:latin typeface="Montserrat"/>
              <a:ea typeface="Montserrat"/>
              <a:cs typeface="Montserrat"/>
              <a:sym typeface="Montserrat"/>
            </a:endParaRPr>
          </a:p>
          <a:p>
            <a:pPr indent="-304800" lvl="0"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Python IDE (Spyder or PyCharm).</a:t>
            </a:r>
            <a:endParaRPr sz="1200">
              <a:solidFill>
                <a:srgbClr val="000000"/>
              </a:solidFill>
              <a:latin typeface="Montserrat"/>
              <a:ea typeface="Montserrat"/>
              <a:cs typeface="Montserrat"/>
              <a:sym typeface="Montserrat"/>
            </a:endParaRPr>
          </a:p>
          <a:p>
            <a:pPr indent="-304800" lvl="0"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pip installer to install modules.</a:t>
            </a:r>
            <a:endParaRPr sz="1200">
              <a:solidFill>
                <a:srgbClr val="000000"/>
              </a:solidFill>
              <a:latin typeface="Montserrat"/>
              <a:ea typeface="Montserrat"/>
              <a:cs typeface="Montserrat"/>
              <a:sym typeface="Montserrat"/>
            </a:endParaRPr>
          </a:p>
          <a:p>
            <a:pPr indent="-304800" lvl="0"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Modules like TensorFlow, Keras, NumPy, CV2, etc.</a:t>
            </a:r>
            <a:endParaRPr sz="1200">
              <a:solidFill>
                <a:srgbClr val="000000"/>
              </a:solidFill>
              <a:latin typeface="Montserrat"/>
              <a:ea typeface="Montserrat"/>
              <a:cs typeface="Montserrat"/>
              <a:sym typeface="Montserrat"/>
            </a:endParaRPr>
          </a:p>
          <a:p>
            <a:pPr indent="-304800" lvl="0" marL="914400" rtl="0" algn="l">
              <a:spcBef>
                <a:spcPts val="0"/>
              </a:spcBef>
              <a:spcAft>
                <a:spcPts val="0"/>
              </a:spcAft>
              <a:buClr>
                <a:srgbClr val="000000"/>
              </a:buClr>
              <a:buSzPts val="1200"/>
              <a:buFont typeface="Montserrat"/>
              <a:buChar char="❖"/>
            </a:pPr>
            <a:r>
              <a:rPr lang="en" sz="1200">
                <a:solidFill>
                  <a:srgbClr val="000000"/>
                </a:solidFill>
                <a:latin typeface="Montserrat"/>
                <a:ea typeface="Montserrat"/>
                <a:cs typeface="Montserrat"/>
                <a:sym typeface="Montserrat"/>
              </a:rPr>
              <a:t>Haar Cascade Classifier</a:t>
            </a:r>
            <a:endParaRPr sz="1400">
              <a:solidFill>
                <a:srgbClr val="000000"/>
              </a:solidFill>
              <a:latin typeface="Montserrat"/>
              <a:ea typeface="Montserrat"/>
              <a:cs typeface="Montserrat"/>
              <a:sym typeface="Montserrat"/>
            </a:endParaRPr>
          </a:p>
        </p:txBody>
      </p:sp>
      <p:pic>
        <p:nvPicPr>
          <p:cNvPr id="97" name="Google Shape;97;p18"/>
          <p:cNvPicPr preferRelativeResize="0"/>
          <p:nvPr/>
        </p:nvPicPr>
        <p:blipFill>
          <a:blip r:embed="rId3">
            <a:alphaModFix/>
          </a:blip>
          <a:stretch>
            <a:fillRect/>
          </a:stretch>
        </p:blipFill>
        <p:spPr>
          <a:xfrm>
            <a:off x="5940227" y="1561839"/>
            <a:ext cx="2892075" cy="2913875"/>
          </a:xfrm>
          <a:prstGeom prst="rect">
            <a:avLst/>
          </a:prstGeom>
          <a:noFill/>
          <a:ln>
            <a:noFill/>
          </a:ln>
        </p:spPr>
      </p:pic>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r>
              <a:rPr lang="en"/>
              <a:t> Diagram</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0" y="1566879"/>
            <a:ext cx="9144000" cy="26909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r>
              <a:rPr lang="en"/>
              <a:t> Diagram</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a:blip r:embed="rId3">
            <a:alphaModFix/>
          </a:blip>
          <a:stretch>
            <a:fillRect/>
          </a:stretch>
        </p:blipFill>
        <p:spPr>
          <a:xfrm>
            <a:off x="1883249" y="0"/>
            <a:ext cx="6589212"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1"/>
          <p:cNvPicPr preferRelativeResize="0"/>
          <p:nvPr/>
        </p:nvPicPr>
        <p:blipFill>
          <a:blip r:embed="rId3">
            <a:alphaModFix/>
          </a:blip>
          <a:stretch>
            <a:fillRect/>
          </a:stretch>
        </p:blipFill>
        <p:spPr>
          <a:xfrm>
            <a:off x="3616750" y="0"/>
            <a:ext cx="257176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