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4" r:id="rId5"/>
    <p:sldId id="260" r:id="rId6"/>
    <p:sldId id="265" r:id="rId7"/>
    <p:sldId id="268" r:id="rId8"/>
    <p:sldId id="270" r:id="rId9"/>
    <p:sldId id="271" r:id="rId10"/>
    <p:sldId id="272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7464" autoAdjust="0"/>
  </p:normalViewPr>
  <p:slideViewPr>
    <p:cSldViewPr snapToGrid="0">
      <p:cViewPr varScale="1">
        <p:scale>
          <a:sx n="73" d="100"/>
          <a:sy n="73" d="100"/>
        </p:scale>
        <p:origin x="107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62838B-EC8E-46E2-AF42-23FFF5F6355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92FCA9-A24B-4A67-9B83-0A602AFFFD57}">
      <dgm:prSet custT="1"/>
      <dgm:spPr/>
      <dgm:t>
        <a:bodyPr/>
        <a:lstStyle/>
        <a:p>
          <a:r>
            <a:rPr lang="en-US" sz="1800" b="0" i="0" dirty="0"/>
            <a:t>This project uses a deep learning model (U-Net architecture) built with </a:t>
          </a:r>
          <a:r>
            <a:rPr lang="en-US" sz="1800" b="0" i="0" dirty="0" err="1"/>
            <a:t>PyTorch</a:t>
          </a:r>
          <a:r>
            <a:rPr lang="en-US" sz="1800" b="0" i="0" dirty="0"/>
            <a:t> to automatically remove watermarks from images. The model is trained on pairs of watermarked and clean images and can process all images in a directory.</a:t>
          </a:r>
          <a:br>
            <a:rPr lang="en-US" sz="1800" b="0" i="0" dirty="0"/>
          </a:br>
          <a:br>
            <a:rPr lang="en-US" sz="1800" b="0" i="0" dirty="0"/>
          </a:br>
          <a:br>
            <a:rPr lang="en-US" sz="1800" b="0" i="0" dirty="0"/>
          </a:br>
          <a:r>
            <a:rPr lang="en-US" sz="1800" b="0" i="0" dirty="0" err="1"/>
            <a:t>Github</a:t>
          </a:r>
          <a:r>
            <a:rPr lang="en-US" sz="1800" b="0" i="0" dirty="0"/>
            <a:t>: https://github.com/Orange-V05/Watermark-Removal</a:t>
          </a:r>
          <a:endParaRPr lang="en-US" sz="1800" dirty="0"/>
        </a:p>
      </dgm:t>
    </dgm:pt>
    <dgm:pt modelId="{C733C3BC-E800-44E7-80A0-180C36C992EA}" type="parTrans" cxnId="{4608FFEA-6143-4E5A-9BA9-43C37FBFDFF7}">
      <dgm:prSet/>
      <dgm:spPr/>
      <dgm:t>
        <a:bodyPr/>
        <a:lstStyle/>
        <a:p>
          <a:endParaRPr lang="en-US" sz="2400"/>
        </a:p>
      </dgm:t>
    </dgm:pt>
    <dgm:pt modelId="{BD01E515-A13E-4C69-A292-654EFCE31AFF}" type="sibTrans" cxnId="{4608FFEA-6143-4E5A-9BA9-43C37FBFDFF7}">
      <dgm:prSet/>
      <dgm:spPr/>
      <dgm:t>
        <a:bodyPr/>
        <a:lstStyle/>
        <a:p>
          <a:endParaRPr lang="en-US" sz="2400"/>
        </a:p>
      </dgm:t>
    </dgm:pt>
    <dgm:pt modelId="{2EB4498E-CD7E-438F-B987-682A6BF1511D}" type="pres">
      <dgm:prSet presAssocID="{5562838B-EC8E-46E2-AF42-23FFF5F6355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474B45F-84AD-491F-811C-79AE80BC129B}" type="pres">
      <dgm:prSet presAssocID="{6092FCA9-A24B-4A67-9B83-0A602AFFFD57}" presName="hierRoot1" presStyleCnt="0"/>
      <dgm:spPr/>
    </dgm:pt>
    <dgm:pt modelId="{70295DE0-9EC7-424A-810A-A18E0A5DA031}" type="pres">
      <dgm:prSet presAssocID="{6092FCA9-A24B-4A67-9B83-0A602AFFFD57}" presName="composite" presStyleCnt="0"/>
      <dgm:spPr/>
    </dgm:pt>
    <dgm:pt modelId="{8467625B-908F-4808-8BE7-92471A567207}" type="pres">
      <dgm:prSet presAssocID="{6092FCA9-A24B-4A67-9B83-0A602AFFFD57}" presName="background" presStyleLbl="node0" presStyleIdx="0" presStyleCnt="1"/>
      <dgm:spPr/>
    </dgm:pt>
    <dgm:pt modelId="{FD3070AE-D9E3-4FF9-8D52-A04A3C444818}" type="pres">
      <dgm:prSet presAssocID="{6092FCA9-A24B-4A67-9B83-0A602AFFFD57}" presName="text" presStyleLbl="fgAcc0" presStyleIdx="0" presStyleCnt="1" custScaleX="176948" custLinFactNeighborX="211" custLinFactNeighborY="-60">
        <dgm:presLayoutVars>
          <dgm:chPref val="3"/>
        </dgm:presLayoutVars>
      </dgm:prSet>
      <dgm:spPr/>
    </dgm:pt>
    <dgm:pt modelId="{1C348FEE-AFAD-4323-B9EF-E670E095E7A3}" type="pres">
      <dgm:prSet presAssocID="{6092FCA9-A24B-4A67-9B83-0A602AFFFD57}" presName="hierChild2" presStyleCnt="0"/>
      <dgm:spPr/>
    </dgm:pt>
  </dgm:ptLst>
  <dgm:cxnLst>
    <dgm:cxn modelId="{5D923315-7117-407F-A4B9-44603E501A6C}" type="presOf" srcId="{5562838B-EC8E-46E2-AF42-23FFF5F63551}" destId="{2EB4498E-CD7E-438F-B987-682A6BF1511D}" srcOrd="0" destOrd="0" presId="urn:microsoft.com/office/officeart/2005/8/layout/hierarchy1"/>
    <dgm:cxn modelId="{53E6BF64-73B0-4A62-9E0A-3AB13B366286}" type="presOf" srcId="{6092FCA9-A24B-4A67-9B83-0A602AFFFD57}" destId="{FD3070AE-D9E3-4FF9-8D52-A04A3C444818}" srcOrd="0" destOrd="0" presId="urn:microsoft.com/office/officeart/2005/8/layout/hierarchy1"/>
    <dgm:cxn modelId="{4608FFEA-6143-4E5A-9BA9-43C37FBFDFF7}" srcId="{5562838B-EC8E-46E2-AF42-23FFF5F63551}" destId="{6092FCA9-A24B-4A67-9B83-0A602AFFFD57}" srcOrd="0" destOrd="0" parTransId="{C733C3BC-E800-44E7-80A0-180C36C992EA}" sibTransId="{BD01E515-A13E-4C69-A292-654EFCE31AFF}"/>
    <dgm:cxn modelId="{AFE5BFC9-1FE6-44A0-83A0-B004C9628B79}" type="presParOf" srcId="{2EB4498E-CD7E-438F-B987-682A6BF1511D}" destId="{8474B45F-84AD-491F-811C-79AE80BC129B}" srcOrd="0" destOrd="0" presId="urn:microsoft.com/office/officeart/2005/8/layout/hierarchy1"/>
    <dgm:cxn modelId="{80A95043-14B9-4086-AC63-8A11DE508BFB}" type="presParOf" srcId="{8474B45F-84AD-491F-811C-79AE80BC129B}" destId="{70295DE0-9EC7-424A-810A-A18E0A5DA031}" srcOrd="0" destOrd="0" presId="urn:microsoft.com/office/officeart/2005/8/layout/hierarchy1"/>
    <dgm:cxn modelId="{290393D5-4AAE-430A-AB1D-33FDB9B2CF45}" type="presParOf" srcId="{70295DE0-9EC7-424A-810A-A18E0A5DA031}" destId="{8467625B-908F-4808-8BE7-92471A567207}" srcOrd="0" destOrd="0" presId="urn:microsoft.com/office/officeart/2005/8/layout/hierarchy1"/>
    <dgm:cxn modelId="{E20E67AA-722F-4480-8A81-A40F4A36992C}" type="presParOf" srcId="{70295DE0-9EC7-424A-810A-A18E0A5DA031}" destId="{FD3070AE-D9E3-4FF9-8D52-A04A3C444818}" srcOrd="1" destOrd="0" presId="urn:microsoft.com/office/officeart/2005/8/layout/hierarchy1"/>
    <dgm:cxn modelId="{D44A93E6-72CB-478A-B4C3-59A6E238A04C}" type="presParOf" srcId="{8474B45F-84AD-491F-811C-79AE80BC129B}" destId="{1C348FEE-AFAD-4323-B9EF-E670E095E7A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A90670-FFF3-451A-9C7E-5D728C03CB7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A582690-AD41-42E1-8FD8-D1B31441A2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Investigation/Research On Watermark Removal</a:t>
          </a:r>
        </a:p>
      </dgm:t>
    </dgm:pt>
    <dgm:pt modelId="{042E53F0-0C03-48D9-BE0B-586D6848ABCF}" type="parTrans" cxnId="{2D86E443-D32D-4EAD-ABF1-AB489A8D5EF7}">
      <dgm:prSet/>
      <dgm:spPr/>
      <dgm:t>
        <a:bodyPr/>
        <a:lstStyle/>
        <a:p>
          <a:endParaRPr lang="en-US"/>
        </a:p>
      </dgm:t>
    </dgm:pt>
    <dgm:pt modelId="{F720FAA2-40FA-45CE-B4A3-28526E68E6F2}" type="sibTrans" cxnId="{2D86E443-D32D-4EAD-ABF1-AB489A8D5EF7}">
      <dgm:prSet/>
      <dgm:spPr/>
      <dgm:t>
        <a:bodyPr/>
        <a:lstStyle/>
        <a:p>
          <a:endParaRPr lang="en-US"/>
        </a:p>
      </dgm:t>
    </dgm:pt>
    <dgm:pt modelId="{4F8045BD-E475-4D34-8EC6-D11DA341F4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Building an Artificial Intelligence model for Automated Watermark Removal</a:t>
          </a:r>
        </a:p>
      </dgm:t>
    </dgm:pt>
    <dgm:pt modelId="{DEA5011B-60D4-4ADB-9AD2-B883A5F3E838}" type="parTrans" cxnId="{384AD790-0E3D-48AA-967F-775003EC3534}">
      <dgm:prSet/>
      <dgm:spPr/>
      <dgm:t>
        <a:bodyPr/>
        <a:lstStyle/>
        <a:p>
          <a:endParaRPr lang="en-US"/>
        </a:p>
      </dgm:t>
    </dgm:pt>
    <dgm:pt modelId="{40571048-8BC8-43EE-A61B-8D8AE9F12687}" type="sibTrans" cxnId="{384AD790-0E3D-48AA-967F-775003EC3534}">
      <dgm:prSet/>
      <dgm:spPr/>
      <dgm:t>
        <a:bodyPr/>
        <a:lstStyle/>
        <a:p>
          <a:endParaRPr lang="en-US"/>
        </a:p>
      </dgm:t>
    </dgm:pt>
    <dgm:pt modelId="{EE292E6D-78BD-47F6-9D25-57D8B6254071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800"/>
        </a:p>
      </dgm:t>
    </dgm:pt>
    <dgm:pt modelId="{677E8011-FF2A-410A-98A5-23BC92DDF873}" type="parTrans" cxnId="{E4BEAD52-A8F8-4672-BF5F-7E3184D9751E}">
      <dgm:prSet/>
      <dgm:spPr/>
      <dgm:t>
        <a:bodyPr/>
        <a:lstStyle/>
        <a:p>
          <a:endParaRPr lang="en-US"/>
        </a:p>
      </dgm:t>
    </dgm:pt>
    <dgm:pt modelId="{26C27364-9C59-4046-8916-96A753685B94}" type="sibTrans" cxnId="{E4BEAD52-A8F8-4672-BF5F-7E3184D9751E}">
      <dgm:prSet/>
      <dgm:spPr/>
      <dgm:t>
        <a:bodyPr/>
        <a:lstStyle/>
        <a:p>
          <a:endParaRPr lang="en-US"/>
        </a:p>
      </dgm:t>
    </dgm:pt>
    <dgm:pt modelId="{FBFFC2FB-42A3-42D5-92CF-BEFC6207B1E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Training the AI Model for Automated Watermark Removal</a:t>
          </a:r>
        </a:p>
      </dgm:t>
    </dgm:pt>
    <dgm:pt modelId="{861E288E-7C1C-408A-89AB-67F7A3EA0A89}" type="parTrans" cxnId="{F8F6714D-9E42-4B3C-B256-F08F10A50F6F}">
      <dgm:prSet/>
      <dgm:spPr/>
      <dgm:t>
        <a:bodyPr/>
        <a:lstStyle/>
        <a:p>
          <a:endParaRPr lang="en-US"/>
        </a:p>
      </dgm:t>
    </dgm:pt>
    <dgm:pt modelId="{8E8CAAEA-0265-44B2-8B5F-D62B01C9CD34}" type="sibTrans" cxnId="{F8F6714D-9E42-4B3C-B256-F08F10A50F6F}">
      <dgm:prSet/>
      <dgm:spPr/>
      <dgm:t>
        <a:bodyPr/>
        <a:lstStyle/>
        <a:p>
          <a:endParaRPr lang="en-US"/>
        </a:p>
      </dgm:t>
    </dgm:pt>
    <dgm:pt modelId="{FBAD9B43-A006-4909-9180-675EE16926AD}" type="pres">
      <dgm:prSet presAssocID="{A1A90670-FFF3-451A-9C7E-5D728C03CB79}" presName="root" presStyleCnt="0">
        <dgm:presLayoutVars>
          <dgm:dir/>
          <dgm:resizeHandles val="exact"/>
        </dgm:presLayoutVars>
      </dgm:prSet>
      <dgm:spPr/>
    </dgm:pt>
    <dgm:pt modelId="{7ACEE833-D38C-4354-9D01-7AA867305202}" type="pres">
      <dgm:prSet presAssocID="{FA582690-AD41-42E1-8FD8-D1B31441A21B}" presName="compNode" presStyleCnt="0"/>
      <dgm:spPr/>
    </dgm:pt>
    <dgm:pt modelId="{7BA75490-68DA-422F-B54C-0E8B7322363D}" type="pres">
      <dgm:prSet presAssocID="{FA582690-AD41-42E1-8FD8-D1B31441A21B}" presName="bgRect" presStyleLbl="bgShp" presStyleIdx="0" presStyleCnt="3" custLinFactNeighborY="15133"/>
      <dgm:spPr/>
    </dgm:pt>
    <dgm:pt modelId="{571DB4F1-4E44-424A-A5A1-0DEBD1D9B3AD}" type="pres">
      <dgm:prSet presAssocID="{FA582690-AD41-42E1-8FD8-D1B31441A21B}" presName="iconRect" presStyleLbl="node1" presStyleIdx="0" presStyleCnt="3" custLinFactNeighborX="-5692" custLinFactNeighborY="2451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 with solid fill"/>
        </a:ext>
      </dgm:extLst>
    </dgm:pt>
    <dgm:pt modelId="{B18DCB15-82DA-4986-9065-0D8C9D482E57}" type="pres">
      <dgm:prSet presAssocID="{FA582690-AD41-42E1-8FD8-D1B31441A21B}" presName="spaceRect" presStyleCnt="0"/>
      <dgm:spPr/>
    </dgm:pt>
    <dgm:pt modelId="{D124BF82-2603-4A20-BBF5-7C3E8AC644A6}" type="pres">
      <dgm:prSet presAssocID="{FA582690-AD41-42E1-8FD8-D1B31441A21B}" presName="parTx" presStyleLbl="revTx" presStyleIdx="0" presStyleCnt="4" custLinFactNeighborX="-980" custLinFactNeighborY="13481">
        <dgm:presLayoutVars>
          <dgm:chMax val="0"/>
          <dgm:chPref val="0"/>
        </dgm:presLayoutVars>
      </dgm:prSet>
      <dgm:spPr/>
    </dgm:pt>
    <dgm:pt modelId="{35B209F8-7EF4-4106-A156-6775756E21DF}" type="pres">
      <dgm:prSet presAssocID="{F720FAA2-40FA-45CE-B4A3-28526E68E6F2}" presName="sibTrans" presStyleCnt="0"/>
      <dgm:spPr/>
    </dgm:pt>
    <dgm:pt modelId="{D8F0407E-FDC8-47F1-9755-1819F0C4751D}" type="pres">
      <dgm:prSet presAssocID="{4F8045BD-E475-4D34-8EC6-D11DA341F463}" presName="compNode" presStyleCnt="0"/>
      <dgm:spPr/>
    </dgm:pt>
    <dgm:pt modelId="{0FBAD154-59A8-4BCF-BFB8-18CDA2E4663B}" type="pres">
      <dgm:prSet presAssocID="{4F8045BD-E475-4D34-8EC6-D11DA341F463}" presName="bgRect" presStyleLbl="bgShp" presStyleIdx="1" presStyleCnt="3" custLinFactNeighborY="6049"/>
      <dgm:spPr/>
    </dgm:pt>
    <dgm:pt modelId="{D4F1E1FE-FEA4-4076-A2BE-2D920E4C8118}" type="pres">
      <dgm:prSet presAssocID="{4F8045BD-E475-4D34-8EC6-D11DA341F46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75B47E5F-7F1A-41F2-8E08-0CCEDF55F525}" type="pres">
      <dgm:prSet presAssocID="{4F8045BD-E475-4D34-8EC6-D11DA341F463}" presName="spaceRect" presStyleCnt="0"/>
      <dgm:spPr/>
    </dgm:pt>
    <dgm:pt modelId="{7F7A1D11-B7DE-4BFA-AC13-F2A309317392}" type="pres">
      <dgm:prSet presAssocID="{4F8045BD-E475-4D34-8EC6-D11DA341F463}" presName="parTx" presStyleLbl="revTx" presStyleIdx="1" presStyleCnt="4" custScaleX="144892" custLinFactNeighborX="22446" custLinFactNeighborY="2761">
        <dgm:presLayoutVars>
          <dgm:chMax val="0"/>
          <dgm:chPref val="0"/>
        </dgm:presLayoutVars>
      </dgm:prSet>
      <dgm:spPr/>
    </dgm:pt>
    <dgm:pt modelId="{4CC539CA-E384-4405-B7FC-1DEAEAD96985}" type="pres">
      <dgm:prSet presAssocID="{4F8045BD-E475-4D34-8EC6-D11DA341F463}" presName="desTx" presStyleLbl="revTx" presStyleIdx="2" presStyleCnt="4">
        <dgm:presLayoutVars/>
      </dgm:prSet>
      <dgm:spPr/>
    </dgm:pt>
    <dgm:pt modelId="{070F5F13-D83D-4924-8067-362DC1B3CE69}" type="pres">
      <dgm:prSet presAssocID="{40571048-8BC8-43EE-A61B-8D8AE9F12687}" presName="sibTrans" presStyleCnt="0"/>
      <dgm:spPr/>
    </dgm:pt>
    <dgm:pt modelId="{B2D35E17-6172-407D-8B76-C7CA1F37A726}" type="pres">
      <dgm:prSet presAssocID="{FBFFC2FB-42A3-42D5-92CF-BEFC6207B1ED}" presName="compNode" presStyleCnt="0"/>
      <dgm:spPr/>
    </dgm:pt>
    <dgm:pt modelId="{2ACE4555-099E-4FCE-9A95-12C4BBB8B0A8}" type="pres">
      <dgm:prSet presAssocID="{FBFFC2FB-42A3-42D5-92CF-BEFC6207B1ED}" presName="bgRect" presStyleLbl="bgShp" presStyleIdx="2" presStyleCnt="3" custLinFactNeighborX="0" custLinFactNeighborY="16116"/>
      <dgm:spPr/>
    </dgm:pt>
    <dgm:pt modelId="{43D6C5AE-1475-420A-B7BC-448DDE04E87E}" type="pres">
      <dgm:prSet presAssocID="{FBFFC2FB-42A3-42D5-92CF-BEFC6207B1E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acher with solid fill"/>
        </a:ext>
      </dgm:extLst>
    </dgm:pt>
    <dgm:pt modelId="{1BE1923B-C041-41AA-A888-EE6AC2C749D1}" type="pres">
      <dgm:prSet presAssocID="{FBFFC2FB-42A3-42D5-92CF-BEFC6207B1ED}" presName="spaceRect" presStyleCnt="0"/>
      <dgm:spPr/>
    </dgm:pt>
    <dgm:pt modelId="{AFBEBC95-D4A4-4157-B873-4BB08BB64D71}" type="pres">
      <dgm:prSet presAssocID="{FBFFC2FB-42A3-42D5-92CF-BEFC6207B1E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B01E639-A150-43DE-92D0-85290F8078D4}" type="presOf" srcId="{EE292E6D-78BD-47F6-9D25-57D8B6254071}" destId="{4CC539CA-E384-4405-B7FC-1DEAEAD96985}" srcOrd="0" destOrd="0" presId="urn:microsoft.com/office/officeart/2018/2/layout/IconVerticalSolidList"/>
    <dgm:cxn modelId="{2D86E443-D32D-4EAD-ABF1-AB489A8D5EF7}" srcId="{A1A90670-FFF3-451A-9C7E-5D728C03CB79}" destId="{FA582690-AD41-42E1-8FD8-D1B31441A21B}" srcOrd="0" destOrd="0" parTransId="{042E53F0-0C03-48D9-BE0B-586D6848ABCF}" sibTransId="{F720FAA2-40FA-45CE-B4A3-28526E68E6F2}"/>
    <dgm:cxn modelId="{F8F6714D-9E42-4B3C-B256-F08F10A50F6F}" srcId="{A1A90670-FFF3-451A-9C7E-5D728C03CB79}" destId="{FBFFC2FB-42A3-42D5-92CF-BEFC6207B1ED}" srcOrd="2" destOrd="0" parTransId="{861E288E-7C1C-408A-89AB-67F7A3EA0A89}" sibTransId="{8E8CAAEA-0265-44B2-8B5F-D62B01C9CD34}"/>
    <dgm:cxn modelId="{A6193270-73C4-4D74-B750-189CA28CA82B}" type="presOf" srcId="{4F8045BD-E475-4D34-8EC6-D11DA341F463}" destId="{7F7A1D11-B7DE-4BFA-AC13-F2A309317392}" srcOrd="0" destOrd="0" presId="urn:microsoft.com/office/officeart/2018/2/layout/IconVerticalSolidList"/>
    <dgm:cxn modelId="{E4BEAD52-A8F8-4672-BF5F-7E3184D9751E}" srcId="{4F8045BD-E475-4D34-8EC6-D11DA341F463}" destId="{EE292E6D-78BD-47F6-9D25-57D8B6254071}" srcOrd="0" destOrd="0" parTransId="{677E8011-FF2A-410A-98A5-23BC92DDF873}" sibTransId="{26C27364-9C59-4046-8916-96A753685B94}"/>
    <dgm:cxn modelId="{272D5787-ADFC-4135-9FE7-E6D00FCFDA04}" type="presOf" srcId="{FA582690-AD41-42E1-8FD8-D1B31441A21B}" destId="{D124BF82-2603-4A20-BBF5-7C3E8AC644A6}" srcOrd="0" destOrd="0" presId="urn:microsoft.com/office/officeart/2018/2/layout/IconVerticalSolidList"/>
    <dgm:cxn modelId="{384AD790-0E3D-48AA-967F-775003EC3534}" srcId="{A1A90670-FFF3-451A-9C7E-5D728C03CB79}" destId="{4F8045BD-E475-4D34-8EC6-D11DA341F463}" srcOrd="1" destOrd="0" parTransId="{DEA5011B-60D4-4ADB-9AD2-B883A5F3E838}" sibTransId="{40571048-8BC8-43EE-A61B-8D8AE9F12687}"/>
    <dgm:cxn modelId="{A8582196-4942-4319-924F-ED0E333C8F3E}" type="presOf" srcId="{A1A90670-FFF3-451A-9C7E-5D728C03CB79}" destId="{FBAD9B43-A006-4909-9180-675EE16926AD}" srcOrd="0" destOrd="0" presId="urn:microsoft.com/office/officeart/2018/2/layout/IconVerticalSolidList"/>
    <dgm:cxn modelId="{224884EF-545C-4CF7-B9D9-3E30AAD2869A}" type="presOf" srcId="{FBFFC2FB-42A3-42D5-92CF-BEFC6207B1ED}" destId="{AFBEBC95-D4A4-4157-B873-4BB08BB64D71}" srcOrd="0" destOrd="0" presId="urn:microsoft.com/office/officeart/2018/2/layout/IconVerticalSolidList"/>
    <dgm:cxn modelId="{4B42854B-579B-4F41-BD72-20769AE0F3CC}" type="presParOf" srcId="{FBAD9B43-A006-4909-9180-675EE16926AD}" destId="{7ACEE833-D38C-4354-9D01-7AA867305202}" srcOrd="0" destOrd="0" presId="urn:microsoft.com/office/officeart/2018/2/layout/IconVerticalSolidList"/>
    <dgm:cxn modelId="{130C6A04-A782-4275-9A89-F72C9AC88C7C}" type="presParOf" srcId="{7ACEE833-D38C-4354-9D01-7AA867305202}" destId="{7BA75490-68DA-422F-B54C-0E8B7322363D}" srcOrd="0" destOrd="0" presId="urn:microsoft.com/office/officeart/2018/2/layout/IconVerticalSolidList"/>
    <dgm:cxn modelId="{3A5C404E-3CF3-4A0A-8E73-81D45F2906E0}" type="presParOf" srcId="{7ACEE833-D38C-4354-9D01-7AA867305202}" destId="{571DB4F1-4E44-424A-A5A1-0DEBD1D9B3AD}" srcOrd="1" destOrd="0" presId="urn:microsoft.com/office/officeart/2018/2/layout/IconVerticalSolidList"/>
    <dgm:cxn modelId="{E49A0595-B6DF-4AA4-AB48-8CA0DFFD0B6A}" type="presParOf" srcId="{7ACEE833-D38C-4354-9D01-7AA867305202}" destId="{B18DCB15-82DA-4986-9065-0D8C9D482E57}" srcOrd="2" destOrd="0" presId="urn:microsoft.com/office/officeart/2018/2/layout/IconVerticalSolidList"/>
    <dgm:cxn modelId="{C3269BDF-A162-4481-8FB0-1A0CAB814E3B}" type="presParOf" srcId="{7ACEE833-D38C-4354-9D01-7AA867305202}" destId="{D124BF82-2603-4A20-BBF5-7C3E8AC644A6}" srcOrd="3" destOrd="0" presId="urn:microsoft.com/office/officeart/2018/2/layout/IconVerticalSolidList"/>
    <dgm:cxn modelId="{64E8C86C-A4D4-4463-B82C-5049FF95EC37}" type="presParOf" srcId="{FBAD9B43-A006-4909-9180-675EE16926AD}" destId="{35B209F8-7EF4-4106-A156-6775756E21DF}" srcOrd="1" destOrd="0" presId="urn:microsoft.com/office/officeart/2018/2/layout/IconVerticalSolidList"/>
    <dgm:cxn modelId="{EC8ABD17-48A0-4FA4-B13D-452AFADC0A43}" type="presParOf" srcId="{FBAD9B43-A006-4909-9180-675EE16926AD}" destId="{D8F0407E-FDC8-47F1-9755-1819F0C4751D}" srcOrd="2" destOrd="0" presId="urn:microsoft.com/office/officeart/2018/2/layout/IconVerticalSolidList"/>
    <dgm:cxn modelId="{88E468E6-B62E-4DD2-AE25-8F8AD23DF754}" type="presParOf" srcId="{D8F0407E-FDC8-47F1-9755-1819F0C4751D}" destId="{0FBAD154-59A8-4BCF-BFB8-18CDA2E4663B}" srcOrd="0" destOrd="0" presId="urn:microsoft.com/office/officeart/2018/2/layout/IconVerticalSolidList"/>
    <dgm:cxn modelId="{504F33CF-5A1B-4030-9FBE-B78CD5A39643}" type="presParOf" srcId="{D8F0407E-FDC8-47F1-9755-1819F0C4751D}" destId="{D4F1E1FE-FEA4-4076-A2BE-2D920E4C8118}" srcOrd="1" destOrd="0" presId="urn:microsoft.com/office/officeart/2018/2/layout/IconVerticalSolidList"/>
    <dgm:cxn modelId="{9FA8C92A-3C73-427A-B28D-15657E432FF0}" type="presParOf" srcId="{D8F0407E-FDC8-47F1-9755-1819F0C4751D}" destId="{75B47E5F-7F1A-41F2-8E08-0CCEDF55F525}" srcOrd="2" destOrd="0" presId="urn:microsoft.com/office/officeart/2018/2/layout/IconVerticalSolidList"/>
    <dgm:cxn modelId="{83EC8F42-3B5E-41C9-9BE0-AC439824CB51}" type="presParOf" srcId="{D8F0407E-FDC8-47F1-9755-1819F0C4751D}" destId="{7F7A1D11-B7DE-4BFA-AC13-F2A309317392}" srcOrd="3" destOrd="0" presId="urn:microsoft.com/office/officeart/2018/2/layout/IconVerticalSolidList"/>
    <dgm:cxn modelId="{23B43866-E690-4B50-94BF-C7E00A7C0A34}" type="presParOf" srcId="{D8F0407E-FDC8-47F1-9755-1819F0C4751D}" destId="{4CC539CA-E384-4405-B7FC-1DEAEAD96985}" srcOrd="4" destOrd="0" presId="urn:microsoft.com/office/officeart/2018/2/layout/IconVerticalSolidList"/>
    <dgm:cxn modelId="{1F847B4D-C61D-4028-AD85-2F5EB03F153A}" type="presParOf" srcId="{FBAD9B43-A006-4909-9180-675EE16926AD}" destId="{070F5F13-D83D-4924-8067-362DC1B3CE69}" srcOrd="3" destOrd="0" presId="urn:microsoft.com/office/officeart/2018/2/layout/IconVerticalSolidList"/>
    <dgm:cxn modelId="{CDA775A7-4941-4D91-84E9-7BF671C01693}" type="presParOf" srcId="{FBAD9B43-A006-4909-9180-675EE16926AD}" destId="{B2D35E17-6172-407D-8B76-C7CA1F37A726}" srcOrd="4" destOrd="0" presId="urn:microsoft.com/office/officeart/2018/2/layout/IconVerticalSolidList"/>
    <dgm:cxn modelId="{8D388C91-4017-4A25-8FFE-7EFD57A0CE26}" type="presParOf" srcId="{B2D35E17-6172-407D-8B76-C7CA1F37A726}" destId="{2ACE4555-099E-4FCE-9A95-12C4BBB8B0A8}" srcOrd="0" destOrd="0" presId="urn:microsoft.com/office/officeart/2018/2/layout/IconVerticalSolidList"/>
    <dgm:cxn modelId="{EABBBEC6-E62E-4E9F-8C43-8E97763F4AFB}" type="presParOf" srcId="{B2D35E17-6172-407D-8B76-C7CA1F37A726}" destId="{43D6C5AE-1475-420A-B7BC-448DDE04E87E}" srcOrd="1" destOrd="0" presId="urn:microsoft.com/office/officeart/2018/2/layout/IconVerticalSolidList"/>
    <dgm:cxn modelId="{EBEB8CD7-6292-4F1B-90D0-DE589EDFD0E5}" type="presParOf" srcId="{B2D35E17-6172-407D-8B76-C7CA1F37A726}" destId="{1BE1923B-C041-41AA-A888-EE6AC2C749D1}" srcOrd="2" destOrd="0" presId="urn:microsoft.com/office/officeart/2018/2/layout/IconVerticalSolidList"/>
    <dgm:cxn modelId="{C6B5CEDA-C23B-4BF7-986B-BEBA11C13C86}" type="presParOf" srcId="{B2D35E17-6172-407D-8B76-C7CA1F37A726}" destId="{AFBEBC95-D4A4-4157-B873-4BB08BB64D7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A90670-FFF3-451A-9C7E-5D728C03CB7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BFFC2FB-42A3-42D5-92CF-BEFC6207B1ED}">
      <dgm:prSet custT="1"/>
      <dgm:spPr/>
      <dgm:t>
        <a:bodyPr/>
        <a:lstStyle/>
        <a:p>
          <a:r>
            <a:rPr lang="en-US" sz="1800" b="1" dirty="0" err="1"/>
            <a:t>TopMediai</a:t>
          </a:r>
          <a:endParaRPr lang="en-US" sz="1800" b="1" dirty="0"/>
        </a:p>
        <a:p>
          <a:endParaRPr lang="en-US" sz="1800" b="1" dirty="0"/>
        </a:p>
        <a:p>
          <a:r>
            <a:rPr lang="en-US" sz="1800" dirty="0"/>
            <a:t>Technology: Employs CNN-based Autoencoders or light U-Net architecture for automatic watermark detection and removal.</a:t>
          </a:r>
        </a:p>
      </dgm:t>
    </dgm:pt>
    <dgm:pt modelId="{861E288E-7C1C-408A-89AB-67F7A3EA0A89}" type="parTrans" cxnId="{F8F6714D-9E42-4B3C-B256-F08F10A50F6F}">
      <dgm:prSet/>
      <dgm:spPr/>
      <dgm:t>
        <a:bodyPr/>
        <a:lstStyle/>
        <a:p>
          <a:endParaRPr lang="en-US" sz="1100"/>
        </a:p>
      </dgm:t>
    </dgm:pt>
    <dgm:pt modelId="{8E8CAAEA-0265-44B2-8B5F-D62B01C9CD34}" type="sibTrans" cxnId="{F8F6714D-9E42-4B3C-B256-F08F10A50F6F}">
      <dgm:prSet phldrT="03" phldr="0" custT="1"/>
      <dgm:spPr/>
      <dgm:t>
        <a:bodyPr/>
        <a:lstStyle/>
        <a:p>
          <a:r>
            <a:rPr lang="en-US" sz="3200"/>
            <a:t>03</a:t>
          </a:r>
          <a:endParaRPr lang="en-US" sz="3200" dirty="0"/>
        </a:p>
      </dgm:t>
    </dgm:pt>
    <dgm:pt modelId="{FA582690-AD41-42E1-8FD8-D1B31441A21B}">
      <dgm:prSet custT="1"/>
      <dgm:spPr/>
      <dgm:t>
        <a:bodyPr/>
        <a:lstStyle/>
        <a:p>
          <a:r>
            <a:rPr lang="it-IT" sz="1800" b="1" dirty="0"/>
            <a:t>WatermarkRemover.io (by Novita AI)</a:t>
          </a:r>
        </a:p>
        <a:p>
          <a:endParaRPr lang="it-IT" sz="1800" b="1" dirty="0"/>
        </a:p>
        <a:p>
          <a:r>
            <a:rPr lang="en-US" sz="1800" dirty="0"/>
            <a:t>Technology: Uses AI with U-Net or GAN-based inpainting (e.g., </a:t>
          </a:r>
          <a:r>
            <a:rPr lang="en-US" sz="1800" dirty="0" err="1"/>
            <a:t>LaMa</a:t>
          </a:r>
          <a:r>
            <a:rPr lang="en-US" sz="1800" dirty="0"/>
            <a:t>, </a:t>
          </a:r>
          <a:r>
            <a:rPr lang="en-US" sz="1800" dirty="0" err="1"/>
            <a:t>DeepFill</a:t>
          </a:r>
          <a:r>
            <a:rPr lang="en-US" sz="1800" dirty="0"/>
            <a:t>) to remove text, logos, and date stamps.</a:t>
          </a:r>
        </a:p>
      </dgm:t>
    </dgm:pt>
    <dgm:pt modelId="{F720FAA2-40FA-45CE-B4A3-28526E68E6F2}" type="sibTrans" cxnId="{2D86E443-D32D-4EAD-ABF1-AB489A8D5EF7}">
      <dgm:prSet phldrT="01" phldr="0" custT="1"/>
      <dgm:spPr/>
      <dgm:t>
        <a:bodyPr/>
        <a:lstStyle/>
        <a:p>
          <a:r>
            <a:rPr lang="en-US" sz="3200"/>
            <a:t>01</a:t>
          </a:r>
          <a:endParaRPr lang="en-US" sz="3200" dirty="0"/>
        </a:p>
      </dgm:t>
    </dgm:pt>
    <dgm:pt modelId="{042E53F0-0C03-48D9-BE0B-586D6848ABCF}" type="parTrans" cxnId="{2D86E443-D32D-4EAD-ABF1-AB489A8D5EF7}">
      <dgm:prSet/>
      <dgm:spPr/>
      <dgm:t>
        <a:bodyPr/>
        <a:lstStyle/>
        <a:p>
          <a:endParaRPr lang="en-US" sz="1100"/>
        </a:p>
      </dgm:t>
    </dgm:pt>
    <dgm:pt modelId="{4F8045BD-E475-4D34-8EC6-D11DA341F463}">
      <dgm:prSet custT="1"/>
      <dgm:spPr/>
      <dgm:t>
        <a:bodyPr/>
        <a:lstStyle/>
        <a:p>
          <a:r>
            <a:rPr lang="en-US" sz="1800" b="1" dirty="0" err="1"/>
            <a:t>AniEraser</a:t>
          </a:r>
          <a:r>
            <a:rPr lang="en-US" sz="1800" b="1" dirty="0"/>
            <a:t> (by </a:t>
          </a:r>
          <a:r>
            <a:rPr lang="en-US" sz="1800" b="1" dirty="0" err="1"/>
            <a:t>Wondershare</a:t>
          </a:r>
          <a:r>
            <a:rPr lang="en-US" sz="1800" b="1" dirty="0"/>
            <a:t> / Media.io)</a:t>
          </a:r>
        </a:p>
        <a:p>
          <a:endParaRPr lang="en-US" sz="1800" b="1" dirty="0"/>
        </a:p>
        <a:p>
          <a:r>
            <a:rPr lang="en-US" sz="1800" dirty="0"/>
            <a:t>Technology: Applies Contextual Attention GAN or </a:t>
          </a:r>
          <a:r>
            <a:rPr lang="en-US" sz="1800" dirty="0" err="1"/>
            <a:t>EdgeConnect</a:t>
          </a:r>
          <a:r>
            <a:rPr lang="en-US" sz="1800" dirty="0"/>
            <a:t> for removing watermarks in both images and videos.</a:t>
          </a:r>
        </a:p>
      </dgm:t>
    </dgm:pt>
    <dgm:pt modelId="{40571048-8BC8-43EE-A61B-8D8AE9F12687}" type="sibTrans" cxnId="{384AD790-0E3D-48AA-967F-775003EC3534}">
      <dgm:prSet phldrT="02" phldr="0" custT="1"/>
      <dgm:spPr/>
      <dgm:t>
        <a:bodyPr/>
        <a:lstStyle/>
        <a:p>
          <a:r>
            <a:rPr lang="en-US" sz="3200"/>
            <a:t>02</a:t>
          </a:r>
        </a:p>
      </dgm:t>
    </dgm:pt>
    <dgm:pt modelId="{DEA5011B-60D4-4ADB-9AD2-B883A5F3E838}" type="parTrans" cxnId="{384AD790-0E3D-48AA-967F-775003EC3534}">
      <dgm:prSet/>
      <dgm:spPr/>
      <dgm:t>
        <a:bodyPr/>
        <a:lstStyle/>
        <a:p>
          <a:endParaRPr lang="en-US" sz="1100"/>
        </a:p>
      </dgm:t>
    </dgm:pt>
    <dgm:pt modelId="{AD39A4D2-FE05-44B2-8324-2DDFCE4A8548}" type="pres">
      <dgm:prSet presAssocID="{A1A90670-FFF3-451A-9C7E-5D728C03CB79}" presName="Name0" presStyleCnt="0">
        <dgm:presLayoutVars>
          <dgm:animLvl val="lvl"/>
          <dgm:resizeHandles val="exact"/>
        </dgm:presLayoutVars>
      </dgm:prSet>
      <dgm:spPr/>
    </dgm:pt>
    <dgm:pt modelId="{898F74DD-25EA-452B-B4F7-CCC8F27AF5A4}" type="pres">
      <dgm:prSet presAssocID="{FA582690-AD41-42E1-8FD8-D1B31441A21B}" presName="compositeNode" presStyleCnt="0">
        <dgm:presLayoutVars>
          <dgm:bulletEnabled val="1"/>
        </dgm:presLayoutVars>
      </dgm:prSet>
      <dgm:spPr/>
    </dgm:pt>
    <dgm:pt modelId="{E286CFD2-BCFE-4D24-85C0-CE3F3540ECE8}" type="pres">
      <dgm:prSet presAssocID="{FA582690-AD41-42E1-8FD8-D1B31441A21B}" presName="bgRect" presStyleLbl="alignNode1" presStyleIdx="0" presStyleCnt="3" custLinFactNeighborX="-25" custLinFactNeighborY="-5237"/>
      <dgm:spPr/>
    </dgm:pt>
    <dgm:pt modelId="{12247202-1FD4-4D47-870B-0A9F95B294FC}" type="pres">
      <dgm:prSet presAssocID="{F720FAA2-40FA-45CE-B4A3-28526E68E6F2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EA2A6A3E-1828-42E6-86A7-66126ACF1553}" type="pres">
      <dgm:prSet presAssocID="{FA582690-AD41-42E1-8FD8-D1B31441A21B}" presName="nodeRect" presStyleLbl="alignNode1" presStyleIdx="0" presStyleCnt="3">
        <dgm:presLayoutVars>
          <dgm:bulletEnabled val="1"/>
        </dgm:presLayoutVars>
      </dgm:prSet>
      <dgm:spPr/>
    </dgm:pt>
    <dgm:pt modelId="{702ABC5F-CA3C-40B5-9C23-24B3E3491041}" type="pres">
      <dgm:prSet presAssocID="{F720FAA2-40FA-45CE-B4A3-28526E68E6F2}" presName="sibTrans" presStyleCnt="0"/>
      <dgm:spPr/>
    </dgm:pt>
    <dgm:pt modelId="{9BEFCFB1-4C06-49D8-9112-8C80A32A3840}" type="pres">
      <dgm:prSet presAssocID="{4F8045BD-E475-4D34-8EC6-D11DA341F463}" presName="compositeNode" presStyleCnt="0">
        <dgm:presLayoutVars>
          <dgm:bulletEnabled val="1"/>
        </dgm:presLayoutVars>
      </dgm:prSet>
      <dgm:spPr/>
    </dgm:pt>
    <dgm:pt modelId="{F6C7048F-5853-497C-92BA-F729F7952896}" type="pres">
      <dgm:prSet presAssocID="{4F8045BD-E475-4D34-8EC6-D11DA341F463}" presName="bgRect" presStyleLbl="alignNode1" presStyleIdx="1" presStyleCnt="3"/>
      <dgm:spPr/>
    </dgm:pt>
    <dgm:pt modelId="{803B965C-CEF0-4343-A471-2E2D6D22785C}" type="pres">
      <dgm:prSet presAssocID="{40571048-8BC8-43EE-A61B-8D8AE9F12687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72FA84F-7F14-4BF9-AD4D-F5FF0936C7FF}" type="pres">
      <dgm:prSet presAssocID="{4F8045BD-E475-4D34-8EC6-D11DA341F463}" presName="nodeRect" presStyleLbl="alignNode1" presStyleIdx="1" presStyleCnt="3">
        <dgm:presLayoutVars>
          <dgm:bulletEnabled val="1"/>
        </dgm:presLayoutVars>
      </dgm:prSet>
      <dgm:spPr/>
    </dgm:pt>
    <dgm:pt modelId="{A7F3673C-6FA4-4CE6-BF14-862B7B2C73DB}" type="pres">
      <dgm:prSet presAssocID="{40571048-8BC8-43EE-A61B-8D8AE9F12687}" presName="sibTrans" presStyleCnt="0"/>
      <dgm:spPr/>
    </dgm:pt>
    <dgm:pt modelId="{82E7F293-CCBB-4A38-B37D-A182F4D68893}" type="pres">
      <dgm:prSet presAssocID="{FBFFC2FB-42A3-42D5-92CF-BEFC6207B1ED}" presName="compositeNode" presStyleCnt="0">
        <dgm:presLayoutVars>
          <dgm:bulletEnabled val="1"/>
        </dgm:presLayoutVars>
      </dgm:prSet>
      <dgm:spPr/>
    </dgm:pt>
    <dgm:pt modelId="{BF41ED4B-6A13-4F9E-95FE-E1069846041C}" type="pres">
      <dgm:prSet presAssocID="{FBFFC2FB-42A3-42D5-92CF-BEFC6207B1ED}" presName="bgRect" presStyleLbl="alignNode1" presStyleIdx="2" presStyleCnt="3" custLinFactNeighborX="3249" custLinFactNeighborY="-2555"/>
      <dgm:spPr/>
    </dgm:pt>
    <dgm:pt modelId="{F41D680F-849D-489D-8BEB-06ABC39B60C4}" type="pres">
      <dgm:prSet presAssocID="{8E8CAAEA-0265-44B2-8B5F-D62B01C9CD34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4D0406D9-9E41-4041-8E28-24F254E86518}" type="pres">
      <dgm:prSet presAssocID="{FBFFC2FB-42A3-42D5-92CF-BEFC6207B1ED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2D15EE2D-FD33-4760-A9E5-CDCBC3877345}" type="presOf" srcId="{FA582690-AD41-42E1-8FD8-D1B31441A21B}" destId="{E286CFD2-BCFE-4D24-85C0-CE3F3540ECE8}" srcOrd="0" destOrd="0" presId="urn:microsoft.com/office/officeart/2016/7/layout/LinearBlockProcessNumbered"/>
    <dgm:cxn modelId="{2D86E443-D32D-4EAD-ABF1-AB489A8D5EF7}" srcId="{A1A90670-FFF3-451A-9C7E-5D728C03CB79}" destId="{FA582690-AD41-42E1-8FD8-D1B31441A21B}" srcOrd="0" destOrd="0" parTransId="{042E53F0-0C03-48D9-BE0B-586D6848ABCF}" sibTransId="{F720FAA2-40FA-45CE-B4A3-28526E68E6F2}"/>
    <dgm:cxn modelId="{6B2CDD66-100D-40EA-9924-E2335FB45DB3}" type="presOf" srcId="{F720FAA2-40FA-45CE-B4A3-28526E68E6F2}" destId="{12247202-1FD4-4D47-870B-0A9F95B294FC}" srcOrd="0" destOrd="0" presId="urn:microsoft.com/office/officeart/2016/7/layout/LinearBlockProcessNumbered"/>
    <dgm:cxn modelId="{BD799148-5272-45D3-BB2D-0F511492087E}" type="presOf" srcId="{8E8CAAEA-0265-44B2-8B5F-D62B01C9CD34}" destId="{F41D680F-849D-489D-8BEB-06ABC39B60C4}" srcOrd="0" destOrd="0" presId="urn:microsoft.com/office/officeart/2016/7/layout/LinearBlockProcessNumbered"/>
    <dgm:cxn modelId="{A2CCAE4C-EF4E-4A21-B0A2-057DE2924C21}" type="presOf" srcId="{FBFFC2FB-42A3-42D5-92CF-BEFC6207B1ED}" destId="{4D0406D9-9E41-4041-8E28-24F254E86518}" srcOrd="1" destOrd="0" presId="urn:microsoft.com/office/officeart/2016/7/layout/LinearBlockProcessNumbered"/>
    <dgm:cxn modelId="{F8F6714D-9E42-4B3C-B256-F08F10A50F6F}" srcId="{A1A90670-FFF3-451A-9C7E-5D728C03CB79}" destId="{FBFFC2FB-42A3-42D5-92CF-BEFC6207B1ED}" srcOrd="2" destOrd="0" parTransId="{861E288E-7C1C-408A-89AB-67F7A3EA0A89}" sibTransId="{8E8CAAEA-0265-44B2-8B5F-D62B01C9CD34}"/>
    <dgm:cxn modelId="{9D52774D-FB27-4BAE-8428-B89E7B469557}" type="presOf" srcId="{A1A90670-FFF3-451A-9C7E-5D728C03CB79}" destId="{AD39A4D2-FE05-44B2-8324-2DDFCE4A8548}" srcOrd="0" destOrd="0" presId="urn:microsoft.com/office/officeart/2016/7/layout/LinearBlockProcessNumbered"/>
    <dgm:cxn modelId="{384AD790-0E3D-48AA-967F-775003EC3534}" srcId="{A1A90670-FFF3-451A-9C7E-5D728C03CB79}" destId="{4F8045BD-E475-4D34-8EC6-D11DA341F463}" srcOrd="1" destOrd="0" parTransId="{DEA5011B-60D4-4ADB-9AD2-B883A5F3E838}" sibTransId="{40571048-8BC8-43EE-A61B-8D8AE9F12687}"/>
    <dgm:cxn modelId="{2221A9B0-FE71-4A04-9937-A80A6CE0016F}" type="presOf" srcId="{40571048-8BC8-43EE-A61B-8D8AE9F12687}" destId="{803B965C-CEF0-4343-A471-2E2D6D22785C}" srcOrd="0" destOrd="0" presId="urn:microsoft.com/office/officeart/2016/7/layout/LinearBlockProcessNumbered"/>
    <dgm:cxn modelId="{C5C245CB-3522-42B6-A246-56F17E19BDEA}" type="presOf" srcId="{4F8045BD-E475-4D34-8EC6-D11DA341F463}" destId="{F6C7048F-5853-497C-92BA-F729F7952896}" srcOrd="0" destOrd="0" presId="urn:microsoft.com/office/officeart/2016/7/layout/LinearBlockProcessNumbered"/>
    <dgm:cxn modelId="{E6A94ECF-38D6-4F35-AED6-9984EC310F37}" type="presOf" srcId="{4F8045BD-E475-4D34-8EC6-D11DA341F463}" destId="{B72FA84F-7F14-4BF9-AD4D-F5FF0936C7FF}" srcOrd="1" destOrd="0" presId="urn:microsoft.com/office/officeart/2016/7/layout/LinearBlockProcessNumbered"/>
    <dgm:cxn modelId="{FB4A3DE8-6FE5-4E88-8C78-FDBCC25872F4}" type="presOf" srcId="{FBFFC2FB-42A3-42D5-92CF-BEFC6207B1ED}" destId="{BF41ED4B-6A13-4F9E-95FE-E1069846041C}" srcOrd="0" destOrd="0" presId="urn:microsoft.com/office/officeart/2016/7/layout/LinearBlockProcessNumbered"/>
    <dgm:cxn modelId="{D6A75BF1-E688-497C-AD62-070B1292CA5B}" type="presOf" srcId="{FA582690-AD41-42E1-8FD8-D1B31441A21B}" destId="{EA2A6A3E-1828-42E6-86A7-66126ACF1553}" srcOrd="1" destOrd="0" presId="urn:microsoft.com/office/officeart/2016/7/layout/LinearBlockProcessNumbered"/>
    <dgm:cxn modelId="{57A18375-52C8-4C3B-BC01-470E5E6AE3D4}" type="presParOf" srcId="{AD39A4D2-FE05-44B2-8324-2DDFCE4A8548}" destId="{898F74DD-25EA-452B-B4F7-CCC8F27AF5A4}" srcOrd="0" destOrd="0" presId="urn:microsoft.com/office/officeart/2016/7/layout/LinearBlockProcessNumbered"/>
    <dgm:cxn modelId="{4A0FF037-741D-40D8-8181-2E791CE474FD}" type="presParOf" srcId="{898F74DD-25EA-452B-B4F7-CCC8F27AF5A4}" destId="{E286CFD2-BCFE-4D24-85C0-CE3F3540ECE8}" srcOrd="0" destOrd="0" presId="urn:microsoft.com/office/officeart/2016/7/layout/LinearBlockProcessNumbered"/>
    <dgm:cxn modelId="{314121F8-CE51-4D71-B955-2B2742F13711}" type="presParOf" srcId="{898F74DD-25EA-452B-B4F7-CCC8F27AF5A4}" destId="{12247202-1FD4-4D47-870B-0A9F95B294FC}" srcOrd="1" destOrd="0" presId="urn:microsoft.com/office/officeart/2016/7/layout/LinearBlockProcessNumbered"/>
    <dgm:cxn modelId="{A03626B7-FAFE-4B0B-B4C4-41332D9B7322}" type="presParOf" srcId="{898F74DD-25EA-452B-B4F7-CCC8F27AF5A4}" destId="{EA2A6A3E-1828-42E6-86A7-66126ACF1553}" srcOrd="2" destOrd="0" presId="urn:microsoft.com/office/officeart/2016/7/layout/LinearBlockProcessNumbered"/>
    <dgm:cxn modelId="{72A4FF82-82BE-40B8-85FE-0E6708F24565}" type="presParOf" srcId="{AD39A4D2-FE05-44B2-8324-2DDFCE4A8548}" destId="{702ABC5F-CA3C-40B5-9C23-24B3E3491041}" srcOrd="1" destOrd="0" presId="urn:microsoft.com/office/officeart/2016/7/layout/LinearBlockProcessNumbered"/>
    <dgm:cxn modelId="{9E810110-1ACB-4581-8AF6-B777E669AF27}" type="presParOf" srcId="{AD39A4D2-FE05-44B2-8324-2DDFCE4A8548}" destId="{9BEFCFB1-4C06-49D8-9112-8C80A32A3840}" srcOrd="2" destOrd="0" presId="urn:microsoft.com/office/officeart/2016/7/layout/LinearBlockProcessNumbered"/>
    <dgm:cxn modelId="{F1105E5F-D4E5-464E-B94E-4F8F4040D843}" type="presParOf" srcId="{9BEFCFB1-4C06-49D8-9112-8C80A32A3840}" destId="{F6C7048F-5853-497C-92BA-F729F7952896}" srcOrd="0" destOrd="0" presId="urn:microsoft.com/office/officeart/2016/7/layout/LinearBlockProcessNumbered"/>
    <dgm:cxn modelId="{A5333B8B-5529-4FBC-A161-0BE848526446}" type="presParOf" srcId="{9BEFCFB1-4C06-49D8-9112-8C80A32A3840}" destId="{803B965C-CEF0-4343-A471-2E2D6D22785C}" srcOrd="1" destOrd="0" presId="urn:microsoft.com/office/officeart/2016/7/layout/LinearBlockProcessNumbered"/>
    <dgm:cxn modelId="{2DF9C0F4-7985-4728-B44B-0925CD7D2470}" type="presParOf" srcId="{9BEFCFB1-4C06-49D8-9112-8C80A32A3840}" destId="{B72FA84F-7F14-4BF9-AD4D-F5FF0936C7FF}" srcOrd="2" destOrd="0" presId="urn:microsoft.com/office/officeart/2016/7/layout/LinearBlockProcessNumbered"/>
    <dgm:cxn modelId="{1985F479-BC56-4972-8758-D023C4DC9237}" type="presParOf" srcId="{AD39A4D2-FE05-44B2-8324-2DDFCE4A8548}" destId="{A7F3673C-6FA4-4CE6-BF14-862B7B2C73DB}" srcOrd="3" destOrd="0" presId="urn:microsoft.com/office/officeart/2016/7/layout/LinearBlockProcessNumbered"/>
    <dgm:cxn modelId="{8CDA521D-07AA-4529-989F-B1B9DA85EC39}" type="presParOf" srcId="{AD39A4D2-FE05-44B2-8324-2DDFCE4A8548}" destId="{82E7F293-CCBB-4A38-B37D-A182F4D68893}" srcOrd="4" destOrd="0" presId="urn:microsoft.com/office/officeart/2016/7/layout/LinearBlockProcessNumbered"/>
    <dgm:cxn modelId="{77603FDB-DBDA-48F9-9392-798A98E98AB4}" type="presParOf" srcId="{82E7F293-CCBB-4A38-B37D-A182F4D68893}" destId="{BF41ED4B-6A13-4F9E-95FE-E1069846041C}" srcOrd="0" destOrd="0" presId="urn:microsoft.com/office/officeart/2016/7/layout/LinearBlockProcessNumbered"/>
    <dgm:cxn modelId="{DE541668-88EA-40A8-B202-CB283F195124}" type="presParOf" srcId="{82E7F293-CCBB-4A38-B37D-A182F4D68893}" destId="{F41D680F-849D-489D-8BEB-06ABC39B60C4}" srcOrd="1" destOrd="0" presId="urn:microsoft.com/office/officeart/2016/7/layout/LinearBlockProcessNumbered"/>
    <dgm:cxn modelId="{1454DF13-5ABE-4252-B559-CC407129F227}" type="presParOf" srcId="{82E7F293-CCBB-4A38-B37D-A182F4D68893}" destId="{4D0406D9-9E41-4041-8E28-24F254E8651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1A90670-FFF3-451A-9C7E-5D728C03CB79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30C4B30-BDB9-4D39-AD76-6BFA5CA3C217}" type="pres">
      <dgm:prSet presAssocID="{A1A90670-FFF3-451A-9C7E-5D728C03CB79}" presName="root" presStyleCnt="0">
        <dgm:presLayoutVars>
          <dgm:dir/>
          <dgm:resizeHandles val="exact"/>
        </dgm:presLayoutVars>
      </dgm:prSet>
      <dgm:spPr/>
    </dgm:pt>
    <dgm:pt modelId="{029B0D12-6AA2-46AE-9AAE-CDB86F782740}" type="pres">
      <dgm:prSet presAssocID="{A1A90670-FFF3-451A-9C7E-5D728C03CB79}" presName="container" presStyleCnt="0">
        <dgm:presLayoutVars>
          <dgm:dir/>
          <dgm:resizeHandles val="exact"/>
        </dgm:presLayoutVars>
      </dgm:prSet>
      <dgm:spPr/>
    </dgm:pt>
  </dgm:ptLst>
  <dgm:cxnLst>
    <dgm:cxn modelId="{716E1324-31F4-4D4C-86B6-F44DDEC3E8EE}" type="presOf" srcId="{A1A90670-FFF3-451A-9C7E-5D728C03CB79}" destId="{830C4B30-BDB9-4D39-AD76-6BFA5CA3C217}" srcOrd="0" destOrd="0" presId="urn:microsoft.com/office/officeart/2018/2/layout/IconCircleList"/>
    <dgm:cxn modelId="{A82C796A-E3D6-4875-B693-547054EA7A80}" type="presParOf" srcId="{830C4B30-BDB9-4D39-AD76-6BFA5CA3C217}" destId="{029B0D12-6AA2-46AE-9AAE-CDB86F782740}" srcOrd="0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67625B-908F-4808-8BE7-92471A567207}">
      <dsp:nvSpPr>
        <dsp:cNvPr id="0" name=""/>
        <dsp:cNvSpPr/>
      </dsp:nvSpPr>
      <dsp:spPr>
        <a:xfrm>
          <a:off x="168" y="159256"/>
          <a:ext cx="8933948" cy="320605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070AE-D9E3-4FF9-8D52-A04A3C444818}">
      <dsp:nvSpPr>
        <dsp:cNvPr id="0" name=""/>
        <dsp:cNvSpPr/>
      </dsp:nvSpPr>
      <dsp:spPr>
        <a:xfrm>
          <a:off x="561158" y="692197"/>
          <a:ext cx="8933948" cy="320605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dirty="0"/>
            <a:t>This project uses a deep learning model (U-Net architecture) built with </a:t>
          </a:r>
          <a:r>
            <a:rPr lang="en-US" sz="1800" b="0" i="0" kern="1200" dirty="0" err="1"/>
            <a:t>PyTorch</a:t>
          </a:r>
          <a:r>
            <a:rPr lang="en-US" sz="1800" b="0" i="0" kern="1200" dirty="0"/>
            <a:t> to automatically remove watermarks from images. The model is trained on pairs of watermarked and clean images and can process all images in a directory.</a:t>
          </a:r>
          <a:br>
            <a:rPr lang="en-US" sz="1800" b="0" i="0" kern="1200" dirty="0"/>
          </a:br>
          <a:br>
            <a:rPr lang="en-US" sz="1800" b="0" i="0" kern="1200" dirty="0"/>
          </a:br>
          <a:br>
            <a:rPr lang="en-US" sz="1800" b="0" i="0" kern="1200" dirty="0"/>
          </a:br>
          <a:r>
            <a:rPr lang="en-US" sz="1800" b="0" i="0" kern="1200" dirty="0" err="1"/>
            <a:t>Github</a:t>
          </a:r>
          <a:r>
            <a:rPr lang="en-US" sz="1800" b="0" i="0" kern="1200" dirty="0"/>
            <a:t>: https://github.com/Orange-V05/Watermark-Removal</a:t>
          </a:r>
          <a:endParaRPr lang="en-US" sz="1800" kern="1200" dirty="0"/>
        </a:p>
      </dsp:txBody>
      <dsp:txXfrm>
        <a:off x="655060" y="786099"/>
        <a:ext cx="8746144" cy="30182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75490-68DA-422F-B54C-0E8B7322363D}">
      <dsp:nvSpPr>
        <dsp:cNvPr id="0" name=""/>
        <dsp:cNvSpPr/>
      </dsp:nvSpPr>
      <dsp:spPr>
        <a:xfrm>
          <a:off x="0" y="182325"/>
          <a:ext cx="6747643" cy="12014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1DB4F1-4E44-424A-A5A1-0DEBD1D9B3AD}">
      <dsp:nvSpPr>
        <dsp:cNvPr id="0" name=""/>
        <dsp:cNvSpPr/>
      </dsp:nvSpPr>
      <dsp:spPr>
        <a:xfrm>
          <a:off x="325819" y="432805"/>
          <a:ext cx="660784" cy="660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24BF82-2603-4A20-BBF5-7C3E8AC644A6}">
      <dsp:nvSpPr>
        <dsp:cNvPr id="0" name=""/>
        <dsp:cNvSpPr/>
      </dsp:nvSpPr>
      <dsp:spPr>
        <a:xfrm>
          <a:off x="1335119" y="162477"/>
          <a:ext cx="5359995" cy="1201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151" tIns="127151" rIns="127151" bIns="12715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Investigation/Research On Watermark Removal</a:t>
          </a:r>
        </a:p>
      </dsp:txBody>
      <dsp:txXfrm>
        <a:off x="1335119" y="162477"/>
        <a:ext cx="5359995" cy="1201426"/>
      </dsp:txXfrm>
    </dsp:sp>
    <dsp:sp modelId="{0FBAD154-59A8-4BCF-BFB8-18CDA2E4663B}">
      <dsp:nvSpPr>
        <dsp:cNvPr id="0" name=""/>
        <dsp:cNvSpPr/>
      </dsp:nvSpPr>
      <dsp:spPr>
        <a:xfrm>
          <a:off x="0" y="1574970"/>
          <a:ext cx="6747643" cy="12014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F1E1FE-FEA4-4076-A2BE-2D920E4C8118}">
      <dsp:nvSpPr>
        <dsp:cNvPr id="0" name=""/>
        <dsp:cNvSpPr/>
      </dsp:nvSpPr>
      <dsp:spPr>
        <a:xfrm>
          <a:off x="363431" y="1772616"/>
          <a:ext cx="660784" cy="660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7A1D11-B7DE-4BFA-AC13-F2A309317392}">
      <dsp:nvSpPr>
        <dsp:cNvPr id="0" name=""/>
        <dsp:cNvSpPr/>
      </dsp:nvSpPr>
      <dsp:spPr>
        <a:xfrm>
          <a:off x="1387647" y="1535467"/>
          <a:ext cx="4399557" cy="1201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151" tIns="127151" rIns="127151" bIns="12715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Building an Artificial Intelligence model for Automated Watermark Removal</a:t>
          </a:r>
        </a:p>
      </dsp:txBody>
      <dsp:txXfrm>
        <a:off x="1387647" y="1535467"/>
        <a:ext cx="4399557" cy="1201426"/>
      </dsp:txXfrm>
    </dsp:sp>
    <dsp:sp modelId="{4CC539CA-E384-4405-B7FC-1DEAEAD96985}">
      <dsp:nvSpPr>
        <dsp:cNvPr id="0" name=""/>
        <dsp:cNvSpPr/>
      </dsp:nvSpPr>
      <dsp:spPr>
        <a:xfrm>
          <a:off x="4424086" y="1502295"/>
          <a:ext cx="2323556" cy="1201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151" tIns="127151" rIns="127151" bIns="127151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424086" y="1502295"/>
        <a:ext cx="2323556" cy="1201426"/>
      </dsp:txXfrm>
    </dsp:sp>
    <dsp:sp modelId="{2ACE4555-099E-4FCE-9A95-12C4BBB8B0A8}">
      <dsp:nvSpPr>
        <dsp:cNvPr id="0" name=""/>
        <dsp:cNvSpPr/>
      </dsp:nvSpPr>
      <dsp:spPr>
        <a:xfrm>
          <a:off x="0" y="3004591"/>
          <a:ext cx="6747643" cy="120142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D6C5AE-1475-420A-B7BC-448DDE04E87E}">
      <dsp:nvSpPr>
        <dsp:cNvPr id="0" name=""/>
        <dsp:cNvSpPr/>
      </dsp:nvSpPr>
      <dsp:spPr>
        <a:xfrm>
          <a:off x="363431" y="3274399"/>
          <a:ext cx="660784" cy="660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EBC95-D4A4-4157-B873-4BB08BB64D71}">
      <dsp:nvSpPr>
        <dsp:cNvPr id="0" name=""/>
        <dsp:cNvSpPr/>
      </dsp:nvSpPr>
      <dsp:spPr>
        <a:xfrm>
          <a:off x="1387647" y="3004078"/>
          <a:ext cx="5359995" cy="12014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151" tIns="127151" rIns="127151" bIns="127151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Training the AI Model for Automated Watermark Removal</a:t>
          </a:r>
        </a:p>
      </dsp:txBody>
      <dsp:txXfrm>
        <a:off x="1387647" y="3004078"/>
        <a:ext cx="5359995" cy="12014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86CFD2-BCFE-4D24-85C0-CE3F3540ECE8}">
      <dsp:nvSpPr>
        <dsp:cNvPr id="0" name=""/>
        <dsp:cNvSpPr/>
      </dsp:nvSpPr>
      <dsp:spPr>
        <a:xfrm>
          <a:off x="0" y="0"/>
          <a:ext cx="3308218" cy="396986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778" tIns="0" rIns="32677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800" b="1" kern="1200" dirty="0"/>
            <a:t>WatermarkRemover.io (by Novita AI)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it-IT" sz="1800" b="1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Technology: Uses AI with U-Net or GAN-based inpainting (e.g., </a:t>
          </a:r>
          <a:r>
            <a:rPr lang="en-US" sz="1800" kern="1200" dirty="0" err="1"/>
            <a:t>LaMa</a:t>
          </a:r>
          <a:r>
            <a:rPr lang="en-US" sz="1800" kern="1200" dirty="0"/>
            <a:t>, </a:t>
          </a:r>
          <a:r>
            <a:rPr lang="en-US" sz="1800" kern="1200" dirty="0" err="1"/>
            <a:t>DeepFill</a:t>
          </a:r>
          <a:r>
            <a:rPr lang="en-US" sz="1800" kern="1200" dirty="0"/>
            <a:t>) to remove text, logos, and date stamps.</a:t>
          </a:r>
        </a:p>
      </dsp:txBody>
      <dsp:txXfrm>
        <a:off x="0" y="1587944"/>
        <a:ext cx="3308218" cy="2381917"/>
      </dsp:txXfrm>
    </dsp:sp>
    <dsp:sp modelId="{12247202-1FD4-4D47-870B-0A9F95B294FC}">
      <dsp:nvSpPr>
        <dsp:cNvPr id="0" name=""/>
        <dsp:cNvSpPr/>
      </dsp:nvSpPr>
      <dsp:spPr>
        <a:xfrm>
          <a:off x="816" y="20193"/>
          <a:ext cx="3308218" cy="1587944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778" tIns="165100" rIns="32677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01</a:t>
          </a:r>
          <a:endParaRPr lang="en-US" sz="3200" kern="1200" dirty="0"/>
        </a:p>
      </dsp:txBody>
      <dsp:txXfrm>
        <a:off x="816" y="20193"/>
        <a:ext cx="3308218" cy="1587944"/>
      </dsp:txXfrm>
    </dsp:sp>
    <dsp:sp modelId="{F6C7048F-5853-497C-92BA-F729F7952896}">
      <dsp:nvSpPr>
        <dsp:cNvPr id="0" name=""/>
        <dsp:cNvSpPr/>
      </dsp:nvSpPr>
      <dsp:spPr>
        <a:xfrm>
          <a:off x="3573692" y="20193"/>
          <a:ext cx="3308218" cy="396986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778" tIns="0" rIns="32677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AniEraser</a:t>
          </a:r>
          <a:r>
            <a:rPr lang="en-US" sz="1800" b="1" kern="1200" dirty="0"/>
            <a:t> (by </a:t>
          </a:r>
          <a:r>
            <a:rPr lang="en-US" sz="1800" b="1" kern="1200" dirty="0" err="1"/>
            <a:t>Wondershare</a:t>
          </a:r>
          <a:r>
            <a:rPr lang="en-US" sz="1800" b="1" kern="1200" dirty="0"/>
            <a:t> / Media.io)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Technology: Applies Contextual Attention GAN or </a:t>
          </a:r>
          <a:r>
            <a:rPr lang="en-US" sz="1800" kern="1200" dirty="0" err="1"/>
            <a:t>EdgeConnect</a:t>
          </a:r>
          <a:r>
            <a:rPr lang="en-US" sz="1800" kern="1200" dirty="0"/>
            <a:t> for removing watermarks in both images and videos.</a:t>
          </a:r>
        </a:p>
      </dsp:txBody>
      <dsp:txXfrm>
        <a:off x="3573692" y="1608138"/>
        <a:ext cx="3308218" cy="2381917"/>
      </dsp:txXfrm>
    </dsp:sp>
    <dsp:sp modelId="{803B965C-CEF0-4343-A471-2E2D6D22785C}">
      <dsp:nvSpPr>
        <dsp:cNvPr id="0" name=""/>
        <dsp:cNvSpPr/>
      </dsp:nvSpPr>
      <dsp:spPr>
        <a:xfrm>
          <a:off x="3573692" y="20193"/>
          <a:ext cx="3308218" cy="1587944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778" tIns="165100" rIns="32677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02</a:t>
          </a:r>
        </a:p>
      </dsp:txBody>
      <dsp:txXfrm>
        <a:off x="3573692" y="20193"/>
        <a:ext cx="3308218" cy="1587944"/>
      </dsp:txXfrm>
    </dsp:sp>
    <dsp:sp modelId="{BF41ED4B-6A13-4F9E-95FE-E1069846041C}">
      <dsp:nvSpPr>
        <dsp:cNvPr id="0" name=""/>
        <dsp:cNvSpPr/>
      </dsp:nvSpPr>
      <dsp:spPr>
        <a:xfrm>
          <a:off x="7147385" y="0"/>
          <a:ext cx="3308218" cy="396986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778" tIns="0" rIns="326778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TopMediai</a:t>
          </a:r>
          <a:endParaRPr lang="en-US" sz="1800" b="1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Technology: Employs CNN-based Autoencoders or light U-Net architecture for automatic watermark detection and removal.</a:t>
          </a:r>
        </a:p>
      </dsp:txBody>
      <dsp:txXfrm>
        <a:off x="7147385" y="1587944"/>
        <a:ext cx="3308218" cy="2381917"/>
      </dsp:txXfrm>
    </dsp:sp>
    <dsp:sp modelId="{F41D680F-849D-489D-8BEB-06ABC39B60C4}">
      <dsp:nvSpPr>
        <dsp:cNvPr id="0" name=""/>
        <dsp:cNvSpPr/>
      </dsp:nvSpPr>
      <dsp:spPr>
        <a:xfrm>
          <a:off x="7146568" y="20193"/>
          <a:ext cx="3308218" cy="1587944"/>
        </a:xfrm>
        <a:prstGeom prst="rect">
          <a:avLst/>
        </a:prstGeom>
        <a:noFill/>
        <a:ln w="22225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6778" tIns="165100" rIns="326778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03</a:t>
          </a:r>
          <a:endParaRPr lang="en-US" sz="3200" kern="1200" dirty="0"/>
        </a:p>
      </dsp:txBody>
      <dsp:txXfrm>
        <a:off x="7146568" y="20193"/>
        <a:ext cx="3308218" cy="158794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11DE20-7B95-4B17-8E54-810450D61DE7}" type="datetimeFigureOut">
              <a:rPr lang="en-MY" smtClean="0"/>
              <a:t>4/5/2025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DAEC37-56DB-4E4C-B797-C3BF572BCEC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58676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AEC37-56DB-4E4C-B797-C3BF572BCEC2}" type="slidenum">
              <a:rPr lang="en-MY" smtClean="0"/>
              <a:t>1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23402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AEC37-56DB-4E4C-B797-C3BF572BCEC2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30301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AEC37-56DB-4E4C-B797-C3BF572BCEC2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4695870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2C14B-28F6-C3AC-E4B9-7BD03E855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1C69B3-3FAF-5D90-9BCA-422A61D9B0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0727ED-70F0-5B77-10A4-4833AEC0C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945E2-94D7-3A98-29FB-80EA72CB8A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AEC37-56DB-4E4C-B797-C3BF572BCEC2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81567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32E55-E92F-ADD5-E0BE-B7D3DB4A5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526BA4-9FB7-1EB3-20B8-CFD3BFABC4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BC6B3-BD1A-EF49-868D-6AEEE61FB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EF3A8-022E-44FE-1CCD-612755520B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DAEC37-56DB-4E4C-B797-C3BF572BCEC2}" type="slidenum">
              <a:rPr lang="en-MY" smtClean="0"/>
              <a:t>7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70323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447B88B-0124-3F40-664F-BCBC2F69B543}"/>
              </a:ext>
            </a:extLst>
          </p:cNvPr>
          <p:cNvSpPr txBox="1"/>
          <p:nvPr/>
        </p:nvSpPr>
        <p:spPr>
          <a:xfrm>
            <a:off x="581190" y="4698732"/>
            <a:ext cx="10993546" cy="5255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</a:pPr>
            <a:r>
              <a:rPr lang="en-US" cap="all" dirty="0">
                <a:solidFill>
                  <a:srgbClr val="EBEBEB"/>
                </a:solidFill>
              </a:rPr>
              <a:t>Done by:  Arun </a:t>
            </a:r>
            <a:r>
              <a:rPr lang="en-US" cap="all" dirty="0" err="1">
                <a:solidFill>
                  <a:srgbClr val="EBEBEB"/>
                </a:solidFill>
              </a:rPr>
              <a:t>polson</a:t>
            </a:r>
            <a:r>
              <a:rPr lang="en-US" cap="all" dirty="0">
                <a:solidFill>
                  <a:srgbClr val="EBEBEB"/>
                </a:solidFill>
              </a:rPr>
              <a:t>, Husnain Ali &amp; </a:t>
            </a:r>
            <a:r>
              <a:rPr lang="en-US" cap="all" dirty="0" err="1">
                <a:solidFill>
                  <a:srgbClr val="EBEBEB"/>
                </a:solidFill>
              </a:rPr>
              <a:t>VardaAn</a:t>
            </a:r>
            <a:r>
              <a:rPr lang="en-US" cap="all" dirty="0">
                <a:solidFill>
                  <a:srgbClr val="EBEBEB"/>
                </a:solidFill>
              </a:rPr>
              <a:t> Kapania</a:t>
            </a: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1A515B1-A9B3-49B0-AE0D-D038D42C2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3900"/>
            <a:ext cx="12192000" cy="370817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22322F-7200-0E97-A275-8F11C638F9B2}"/>
              </a:ext>
            </a:extLst>
          </p:cNvPr>
          <p:cNvSpPr txBox="1"/>
          <p:nvPr/>
        </p:nvSpPr>
        <p:spPr>
          <a:xfrm>
            <a:off x="581190" y="1999241"/>
            <a:ext cx="1099354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Watermark Attacks in AI</a:t>
            </a:r>
          </a:p>
        </p:txBody>
      </p:sp>
    </p:spTree>
    <p:extLst>
      <p:ext uri="{BB962C8B-B14F-4D97-AF65-F5344CB8AC3E}">
        <p14:creationId xmlns:p14="http://schemas.microsoft.com/office/powerpoint/2010/main" val="274697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16A12E-6F0B-D38B-CC2A-EB112D9C2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F8EA3-9AF0-2795-6AD2-45759B3346D5}"/>
              </a:ext>
            </a:extLst>
          </p:cNvPr>
          <p:cNvSpPr txBox="1"/>
          <p:nvPr/>
        </p:nvSpPr>
        <p:spPr>
          <a:xfrm>
            <a:off x="959157" y="1113764"/>
            <a:ext cx="3269749" cy="4624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How watermark AI ties into the common Top 10 Machine Learning Security issues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0140AF-BA2A-9ED5-B593-D80C36001FA5}"/>
              </a:ext>
            </a:extLst>
          </p:cNvPr>
          <p:cNvSpPr txBox="1"/>
          <p:nvPr/>
        </p:nvSpPr>
        <p:spPr>
          <a:xfrm>
            <a:off x="5155905" y="1113764"/>
            <a:ext cx="6108179" cy="46243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AutoShape 2" descr="QualDeEPC consortium welcomes new partner BME – QualDeEPC">
            <a:extLst>
              <a:ext uri="{FF2B5EF4-FFF2-40B4-BE49-F238E27FC236}">
                <a16:creationId xmlns:a16="http://schemas.microsoft.com/office/drawing/2014/main" id="{23235344-67AD-D7CC-060D-70F5B67C87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6BD5A52-0C9C-78C0-AA0C-C817F6334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140749"/>
              </p:ext>
            </p:extLst>
          </p:nvPr>
        </p:nvGraphicFramePr>
        <p:xfrm>
          <a:off x="5007049" y="485678"/>
          <a:ext cx="6858886" cy="5888775"/>
        </p:xfrm>
        <a:graphic>
          <a:graphicData uri="http://schemas.openxmlformats.org/drawingml/2006/table">
            <a:tbl>
              <a:tblPr>
                <a:tableStyleId>{D113A9D2-9D6B-4929-AA2D-F23B5EE8CBE7}</a:tableStyleId>
              </a:tblPr>
              <a:tblGrid>
                <a:gridCol w="3429443">
                  <a:extLst>
                    <a:ext uri="{9D8B030D-6E8A-4147-A177-3AD203B41FA5}">
                      <a16:colId xmlns:a16="http://schemas.microsoft.com/office/drawing/2014/main" val="421077323"/>
                    </a:ext>
                  </a:extLst>
                </a:gridCol>
                <a:gridCol w="3429443">
                  <a:extLst>
                    <a:ext uri="{9D8B030D-6E8A-4147-A177-3AD203B41FA5}">
                      <a16:colId xmlns:a16="http://schemas.microsoft.com/office/drawing/2014/main" val="1232737475"/>
                    </a:ext>
                  </a:extLst>
                </a:gridCol>
              </a:tblGrid>
              <a:tr h="305911">
                <a:tc>
                  <a:txBody>
                    <a:bodyPr/>
                    <a:lstStyle/>
                    <a:p>
                      <a:r>
                        <a:rPr lang="en-IN" sz="1200" b="1" dirty="0"/>
                        <a:t>ML Security Issue</a:t>
                      </a:r>
                    </a:p>
                  </a:txBody>
                  <a:tcPr marL="45769" marR="45769" marT="22885" marB="22885" anchor="ctr"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Relevance to Watermark AI</a:t>
                      </a:r>
                    </a:p>
                  </a:txBody>
                  <a:tcPr marL="45769" marR="45769" marT="22885" marB="22885" anchor="ctr"/>
                </a:tc>
                <a:extLst>
                  <a:ext uri="{0D108BD9-81ED-4DB2-BD59-A6C34878D82A}">
                    <a16:rowId xmlns:a16="http://schemas.microsoft.com/office/drawing/2014/main" val="2637610494"/>
                  </a:ext>
                </a:extLst>
              </a:tr>
              <a:tr h="764777">
                <a:tc>
                  <a:txBody>
                    <a:bodyPr/>
                    <a:lstStyle/>
                    <a:p>
                      <a:r>
                        <a:rPr lang="en-IN" sz="1100" dirty="0"/>
                        <a:t>1. </a:t>
                      </a:r>
                      <a:r>
                        <a:rPr lang="en-IN" sz="1100" b="1" dirty="0"/>
                        <a:t>Data Poisoning</a:t>
                      </a:r>
                      <a:endParaRPr lang="en-IN" sz="1100" dirty="0"/>
                    </a:p>
                  </a:txBody>
                  <a:tcPr marL="45769" marR="45769" marT="22885" marB="22885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Watermarks can help </a:t>
                      </a:r>
                      <a:r>
                        <a:rPr lang="en-US" sz="1100" b="1" dirty="0"/>
                        <a:t>track poisoned inputs</a:t>
                      </a:r>
                      <a:r>
                        <a:rPr lang="en-US" sz="1100" dirty="0"/>
                        <a:t> or assert ownership of training data to detect unauthorized data reuse.</a:t>
                      </a:r>
                    </a:p>
                  </a:txBody>
                  <a:tcPr marL="45769" marR="45769" marT="22885" marB="22885" anchor="ctr"/>
                </a:tc>
                <a:extLst>
                  <a:ext uri="{0D108BD9-81ED-4DB2-BD59-A6C34878D82A}">
                    <a16:rowId xmlns:a16="http://schemas.microsoft.com/office/drawing/2014/main" val="567980173"/>
                  </a:ext>
                </a:extLst>
              </a:tr>
              <a:tr h="535343">
                <a:tc>
                  <a:txBody>
                    <a:bodyPr/>
                    <a:lstStyle/>
                    <a:p>
                      <a:r>
                        <a:rPr lang="en-IN" sz="1100"/>
                        <a:t>2. </a:t>
                      </a:r>
                      <a:r>
                        <a:rPr lang="en-IN" sz="1100" b="1"/>
                        <a:t>Model Inversion</a:t>
                      </a:r>
                      <a:endParaRPr lang="en-IN" sz="1100"/>
                    </a:p>
                  </a:txBody>
                  <a:tcPr marL="45769" marR="45769" marT="22885" marB="2288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If an attacker reconstructs training data, watermarking can </a:t>
                      </a:r>
                      <a:r>
                        <a:rPr lang="en-US" sz="1100" b="1"/>
                        <a:t>prove original ownership</a:t>
                      </a:r>
                      <a:r>
                        <a:rPr lang="en-US" sz="1100"/>
                        <a:t> or detect leaks.</a:t>
                      </a:r>
                    </a:p>
                  </a:txBody>
                  <a:tcPr marL="45769" marR="45769" marT="22885" marB="22885" anchor="ctr"/>
                </a:tc>
                <a:extLst>
                  <a:ext uri="{0D108BD9-81ED-4DB2-BD59-A6C34878D82A}">
                    <a16:rowId xmlns:a16="http://schemas.microsoft.com/office/drawing/2014/main" val="4117630475"/>
                  </a:ext>
                </a:extLst>
              </a:tr>
              <a:tr h="535343">
                <a:tc>
                  <a:txBody>
                    <a:bodyPr/>
                    <a:lstStyle/>
                    <a:p>
                      <a:r>
                        <a:rPr lang="en-IN" sz="1100" dirty="0"/>
                        <a:t>3. </a:t>
                      </a:r>
                      <a:r>
                        <a:rPr lang="en-IN" sz="1100" b="1" dirty="0"/>
                        <a:t>Model Extraction (Stealing)</a:t>
                      </a:r>
                      <a:endParaRPr lang="en-IN" sz="1100" dirty="0"/>
                    </a:p>
                  </a:txBody>
                  <a:tcPr marL="45769" marR="45769" marT="22885" marB="22885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Watermarked models can </a:t>
                      </a:r>
                      <a:r>
                        <a:rPr lang="en-US" sz="1100" b="1" dirty="0"/>
                        <a:t>"call home"</a:t>
                      </a:r>
                      <a:r>
                        <a:rPr lang="en-US" sz="1100" dirty="0"/>
                        <a:t> (e.g., produce a specific output on a trigger input), revealing theft.</a:t>
                      </a:r>
                    </a:p>
                  </a:txBody>
                  <a:tcPr marL="45769" marR="45769" marT="22885" marB="22885" anchor="ctr"/>
                </a:tc>
                <a:extLst>
                  <a:ext uri="{0D108BD9-81ED-4DB2-BD59-A6C34878D82A}">
                    <a16:rowId xmlns:a16="http://schemas.microsoft.com/office/drawing/2014/main" val="3431631231"/>
                  </a:ext>
                </a:extLst>
              </a:tr>
              <a:tr h="535343">
                <a:tc>
                  <a:txBody>
                    <a:bodyPr/>
                    <a:lstStyle/>
                    <a:p>
                      <a:r>
                        <a:rPr lang="en-IN" sz="1100"/>
                        <a:t>4. </a:t>
                      </a:r>
                      <a:r>
                        <a:rPr lang="en-IN" sz="1100" b="1"/>
                        <a:t>Adversarial Examples</a:t>
                      </a:r>
                      <a:endParaRPr lang="en-IN" sz="1100"/>
                    </a:p>
                  </a:txBody>
                  <a:tcPr marL="45769" marR="45769" marT="22885" marB="2288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Watermarks in training can help models </a:t>
                      </a:r>
                      <a:r>
                        <a:rPr lang="en-US" sz="1100" b="1"/>
                        <a:t>detect tampered inputs</a:t>
                      </a:r>
                      <a:r>
                        <a:rPr lang="en-US" sz="1100"/>
                        <a:t> or flag manipulated outputs.</a:t>
                      </a:r>
                    </a:p>
                  </a:txBody>
                  <a:tcPr marL="45769" marR="45769" marT="22885" marB="22885" anchor="ctr"/>
                </a:tc>
                <a:extLst>
                  <a:ext uri="{0D108BD9-81ED-4DB2-BD59-A6C34878D82A}">
                    <a16:rowId xmlns:a16="http://schemas.microsoft.com/office/drawing/2014/main" val="1770512379"/>
                  </a:ext>
                </a:extLst>
              </a:tr>
              <a:tr h="535343">
                <a:tc>
                  <a:txBody>
                    <a:bodyPr/>
                    <a:lstStyle/>
                    <a:p>
                      <a:r>
                        <a:rPr lang="en-IN" sz="1100"/>
                        <a:t>5. </a:t>
                      </a:r>
                      <a:r>
                        <a:rPr lang="en-IN" sz="1100" b="1"/>
                        <a:t>Membership Inference</a:t>
                      </a:r>
                      <a:endParaRPr lang="en-IN" sz="1100"/>
                    </a:p>
                  </a:txBody>
                  <a:tcPr marL="45769" marR="45769" marT="22885" marB="2288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Watermarking training data could help identify whether a specific data sample was </a:t>
                      </a:r>
                      <a:r>
                        <a:rPr lang="en-US" sz="1100" b="1"/>
                        <a:t>leaked or overfit</a:t>
                      </a:r>
                      <a:r>
                        <a:rPr lang="en-US" sz="1100"/>
                        <a:t>.</a:t>
                      </a:r>
                    </a:p>
                  </a:txBody>
                  <a:tcPr marL="45769" marR="45769" marT="22885" marB="22885" anchor="ctr"/>
                </a:tc>
                <a:extLst>
                  <a:ext uri="{0D108BD9-81ED-4DB2-BD59-A6C34878D82A}">
                    <a16:rowId xmlns:a16="http://schemas.microsoft.com/office/drawing/2014/main" val="2219252012"/>
                  </a:ext>
                </a:extLst>
              </a:tr>
              <a:tr h="535343">
                <a:tc>
                  <a:txBody>
                    <a:bodyPr/>
                    <a:lstStyle/>
                    <a:p>
                      <a:r>
                        <a:rPr lang="en-IN" sz="1100" dirty="0"/>
                        <a:t>6. </a:t>
                      </a:r>
                      <a:r>
                        <a:rPr lang="en-IN" sz="1100" b="1" dirty="0"/>
                        <a:t>Model Evasion</a:t>
                      </a:r>
                      <a:endParaRPr lang="en-IN" sz="1100" dirty="0"/>
                    </a:p>
                  </a:txBody>
                  <a:tcPr marL="45769" marR="45769" marT="22885" marB="2288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Embedded watermarks might help detect </a:t>
                      </a:r>
                      <a:r>
                        <a:rPr lang="en-US" sz="1100" b="1"/>
                        <a:t>suspicious usage patterns</a:t>
                      </a:r>
                      <a:r>
                        <a:rPr lang="en-US" sz="1100"/>
                        <a:t> aiming to bypass AI systems.</a:t>
                      </a:r>
                    </a:p>
                  </a:txBody>
                  <a:tcPr marL="45769" marR="45769" marT="22885" marB="22885" anchor="ctr"/>
                </a:tc>
                <a:extLst>
                  <a:ext uri="{0D108BD9-81ED-4DB2-BD59-A6C34878D82A}">
                    <a16:rowId xmlns:a16="http://schemas.microsoft.com/office/drawing/2014/main" val="170573259"/>
                  </a:ext>
                </a:extLst>
              </a:tr>
              <a:tr h="535343">
                <a:tc>
                  <a:txBody>
                    <a:bodyPr/>
                    <a:lstStyle/>
                    <a:p>
                      <a:r>
                        <a:rPr lang="en-IN" sz="1100"/>
                        <a:t>7. </a:t>
                      </a:r>
                      <a:r>
                        <a:rPr lang="en-IN" sz="1100" b="1"/>
                        <a:t>Insider Threats</a:t>
                      </a:r>
                      <a:endParaRPr lang="en-IN" sz="1100"/>
                    </a:p>
                  </a:txBody>
                  <a:tcPr marL="45769" marR="45769" marT="22885" marB="2288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Watermarks can </a:t>
                      </a:r>
                      <a:r>
                        <a:rPr lang="en-US" sz="1100" b="1"/>
                        <a:t>track which internal user accessed or used</a:t>
                      </a:r>
                      <a:r>
                        <a:rPr lang="en-US" sz="1100"/>
                        <a:t> specific models or outputs.</a:t>
                      </a:r>
                    </a:p>
                  </a:txBody>
                  <a:tcPr marL="45769" marR="45769" marT="22885" marB="22885" anchor="ctr"/>
                </a:tc>
                <a:extLst>
                  <a:ext uri="{0D108BD9-81ED-4DB2-BD59-A6C34878D82A}">
                    <a16:rowId xmlns:a16="http://schemas.microsoft.com/office/drawing/2014/main" val="3209803661"/>
                  </a:ext>
                </a:extLst>
              </a:tr>
              <a:tr h="535343">
                <a:tc>
                  <a:txBody>
                    <a:bodyPr/>
                    <a:lstStyle/>
                    <a:p>
                      <a:r>
                        <a:rPr lang="en-US" sz="1100"/>
                        <a:t>8. </a:t>
                      </a:r>
                      <a:r>
                        <a:rPr lang="en-US" sz="1100" b="1"/>
                        <a:t>Lack of Model Transparency</a:t>
                      </a:r>
                      <a:endParaRPr lang="en-US" sz="1100"/>
                    </a:p>
                  </a:txBody>
                  <a:tcPr marL="45769" marR="45769" marT="22885" marB="2288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Watermarks can act as </a:t>
                      </a:r>
                      <a:r>
                        <a:rPr lang="en-US" sz="1100" b="1"/>
                        <a:t>audit trails</a:t>
                      </a:r>
                      <a:r>
                        <a:rPr lang="en-US" sz="1100"/>
                        <a:t>, helping explain where and how AI outputs originated.</a:t>
                      </a:r>
                    </a:p>
                  </a:txBody>
                  <a:tcPr marL="45769" marR="45769" marT="22885" marB="22885" anchor="ctr"/>
                </a:tc>
                <a:extLst>
                  <a:ext uri="{0D108BD9-81ED-4DB2-BD59-A6C34878D82A}">
                    <a16:rowId xmlns:a16="http://schemas.microsoft.com/office/drawing/2014/main" val="1949015206"/>
                  </a:ext>
                </a:extLst>
              </a:tr>
              <a:tr h="535343">
                <a:tc>
                  <a:txBody>
                    <a:bodyPr/>
                    <a:lstStyle/>
                    <a:p>
                      <a:r>
                        <a:rPr lang="en-IN" sz="1100"/>
                        <a:t>9. </a:t>
                      </a:r>
                      <a:r>
                        <a:rPr lang="en-IN" sz="1100" b="1"/>
                        <a:t>Unsecure Third-Party Components</a:t>
                      </a:r>
                      <a:endParaRPr lang="en-IN" sz="1100"/>
                    </a:p>
                  </a:txBody>
                  <a:tcPr marL="45769" marR="45769" marT="22885" marB="22885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Watermarked models can help detect if an AI provider’s model has been </a:t>
                      </a:r>
                      <a:r>
                        <a:rPr lang="en-US" sz="1100" b="1"/>
                        <a:t>tampered with or replaced</a:t>
                      </a:r>
                      <a:r>
                        <a:rPr lang="en-US" sz="1100"/>
                        <a:t>.</a:t>
                      </a:r>
                    </a:p>
                  </a:txBody>
                  <a:tcPr marL="45769" marR="45769" marT="22885" marB="22885" anchor="ctr"/>
                </a:tc>
                <a:extLst>
                  <a:ext uri="{0D108BD9-81ED-4DB2-BD59-A6C34878D82A}">
                    <a16:rowId xmlns:a16="http://schemas.microsoft.com/office/drawing/2014/main" val="2573330645"/>
                  </a:ext>
                </a:extLst>
              </a:tr>
              <a:tr h="535343">
                <a:tc>
                  <a:txBody>
                    <a:bodyPr/>
                    <a:lstStyle/>
                    <a:p>
                      <a:r>
                        <a:rPr lang="en-US" sz="1100"/>
                        <a:t>10. </a:t>
                      </a:r>
                      <a:r>
                        <a:rPr lang="en-US" sz="1100" b="1"/>
                        <a:t>Lack of Monitoring and Logging</a:t>
                      </a:r>
                      <a:endParaRPr lang="en-US" sz="1100"/>
                    </a:p>
                  </a:txBody>
                  <a:tcPr marL="45769" marR="45769" marT="22885" marB="22885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Watermarking outputs adds </a:t>
                      </a:r>
                      <a:r>
                        <a:rPr lang="en-US" sz="1100" b="1" dirty="0"/>
                        <a:t>an invisible layer of monitoring</a:t>
                      </a:r>
                      <a:r>
                        <a:rPr lang="en-US" sz="1100" dirty="0"/>
                        <a:t>, enabling forensic analysis.</a:t>
                      </a:r>
                    </a:p>
                  </a:txBody>
                  <a:tcPr marL="45769" marR="45769" marT="22885" marB="22885" anchor="ctr"/>
                </a:tc>
                <a:extLst>
                  <a:ext uri="{0D108BD9-81ED-4DB2-BD59-A6C34878D82A}">
                    <a16:rowId xmlns:a16="http://schemas.microsoft.com/office/drawing/2014/main" val="2710172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59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373F125-DEF3-41D6-9918-AB21A2ACC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E9F226-EB6E-48C9-ADDA-636DE4BF4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581" y="485678"/>
            <a:ext cx="4174743" cy="58887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51CD6-F36F-6A78-E1A6-CE813144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157" y="1113764"/>
            <a:ext cx="3269749" cy="46243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br>
              <a:rPr lang="en-US" sz="3200">
                <a:solidFill>
                  <a:srgbClr val="FFFFFF"/>
                </a:solidFill>
              </a:rPr>
            </a:br>
            <a:endParaRPr lang="en-MY" sz="3200">
              <a:solidFill>
                <a:srgbClr val="FFFFFF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A5AC77-8641-7FAB-EBE1-AD3EED3C8CCD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55905" y="1113764"/>
            <a:ext cx="6108179" cy="4624327"/>
          </a:xfrm>
          <a:prstGeom prst="rect">
            <a:avLst/>
          </a:prstGeom>
        </p:spPr>
        <p:txBody>
          <a:bodyPr rtlCol="0" anchor="ctr">
            <a:normAutofit/>
          </a:bodyPr>
          <a:lstStyle/>
          <a:p>
            <a:pPr marL="0" indent="0">
              <a:buNone/>
            </a:pPr>
            <a:r>
              <a:rPr lang="en-MY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97338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Description</a:t>
            </a:r>
          </a:p>
        </p:txBody>
      </p:sp>
      <p:graphicFrame>
        <p:nvGraphicFramePr>
          <p:cNvPr id="2054" name="Content Placeholder 2">
            <a:extLst>
              <a:ext uri="{FF2B5EF4-FFF2-40B4-BE49-F238E27FC236}">
                <a16:creationId xmlns:a16="http://schemas.microsoft.com/office/drawing/2014/main" id="{7A9831DC-A44E-E0F3-7B81-8357C6004C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43728"/>
              </p:ext>
            </p:extLst>
          </p:nvPr>
        </p:nvGraphicFramePr>
        <p:xfrm>
          <a:off x="1057279" y="2257575"/>
          <a:ext cx="9495107" cy="40613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black background with a black square&#10;&#10;AI-generated content may be incorrect.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3863" y="3133318"/>
            <a:ext cx="10998137" cy="591363"/>
          </a:xfrm>
          <a:prstGeom prst="rect">
            <a:avLst/>
          </a:prstGeom>
        </p:spPr>
      </p:pic>
      <p:sp>
        <p:nvSpPr>
          <p:cNvPr id="4" name="AutoShape 2" descr="QualDeEPC consortium welcomes new partner BME – QualDeEPC">
            <a:extLst>
              <a:ext uri="{FF2B5EF4-FFF2-40B4-BE49-F238E27FC236}">
                <a16:creationId xmlns:a16="http://schemas.microsoft.com/office/drawing/2014/main" id="{5DBBC3FC-3AE0-7EC3-F4BF-1676B548AE2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03803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Roles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66A3A88D-5C91-5C65-1BFD-25E45429FE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9980010"/>
              </p:ext>
            </p:extLst>
          </p:nvPr>
        </p:nvGraphicFramePr>
        <p:xfrm>
          <a:off x="4120053" y="1949826"/>
          <a:ext cx="6747643" cy="4206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E7E2C109-9FBE-F8A2-2594-5E5F6F5EB2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193" y="2301142"/>
            <a:ext cx="2532994" cy="84677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4FAE2F-A160-7F8B-37FD-E22A5BC4AA32}"/>
              </a:ext>
            </a:extLst>
          </p:cNvPr>
          <p:cNvSpPr txBox="1"/>
          <p:nvPr/>
        </p:nvSpPr>
        <p:spPr>
          <a:xfrm>
            <a:off x="1166648" y="2539862"/>
            <a:ext cx="2070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HUSNAIN ALI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D5439D-B8D4-4F17-3A6D-E852A5CDDF3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587" y="3710087"/>
            <a:ext cx="2871465" cy="178018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43E923-7DF5-865F-CF8E-00F10D84652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4588" y="5077814"/>
            <a:ext cx="2871465" cy="17801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0D77969-D9B5-6C52-643C-C6F61A869B47}"/>
              </a:ext>
            </a:extLst>
          </p:cNvPr>
          <p:cNvSpPr txBox="1"/>
          <p:nvPr/>
        </p:nvSpPr>
        <p:spPr>
          <a:xfrm>
            <a:off x="1397875" y="4005642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VARDAAN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DF79B8-4E16-991D-74A8-B4B7C4B5D336}"/>
              </a:ext>
            </a:extLst>
          </p:cNvPr>
          <p:cNvSpPr txBox="1"/>
          <p:nvPr/>
        </p:nvSpPr>
        <p:spPr>
          <a:xfrm>
            <a:off x="1593490" y="5376449"/>
            <a:ext cx="8855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ARUN</a:t>
            </a:r>
          </a:p>
        </p:txBody>
      </p:sp>
    </p:spTree>
    <p:extLst>
      <p:ext uri="{BB962C8B-B14F-4D97-AF65-F5344CB8AC3E}">
        <p14:creationId xmlns:p14="http://schemas.microsoft.com/office/powerpoint/2010/main" val="54987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EFF"/>
                </a:solidFill>
              </a:rPr>
              <a:t>AI Watermark Removal WEBSITES</a:t>
            </a:r>
            <a:endParaRPr lang="en-GB" dirty="0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7FC84435-1A24-7E6A-FC36-14816AE9D7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9515888"/>
              </p:ext>
            </p:extLst>
          </p:nvPr>
        </p:nvGraphicFramePr>
        <p:xfrm>
          <a:off x="868198" y="2145595"/>
          <a:ext cx="10455604" cy="40102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6681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EFF"/>
                </a:solidFill>
              </a:rPr>
              <a:t>AI Watermark Removal WEBSITES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0700CFB-7BF3-98B0-AFFE-9D98FE862760}"/>
              </a:ext>
            </a:extLst>
          </p:cNvPr>
          <p:cNvGrpSpPr/>
          <p:nvPr/>
        </p:nvGrpSpPr>
        <p:grpSpPr>
          <a:xfrm>
            <a:off x="903889" y="2123091"/>
            <a:ext cx="10510345" cy="4032754"/>
            <a:chOff x="1778438" y="4120601"/>
            <a:chExt cx="8630100" cy="2035243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109922A-18B1-381F-C916-4F0D380F058C}"/>
                </a:ext>
              </a:extLst>
            </p:cNvPr>
            <p:cNvSpPr/>
            <p:nvPr/>
          </p:nvSpPr>
          <p:spPr>
            <a:xfrm>
              <a:off x="1778438" y="4120601"/>
              <a:ext cx="2730617" cy="2035243"/>
            </a:xfrm>
            <a:custGeom>
              <a:avLst/>
              <a:gdLst>
                <a:gd name="connsiteX0" fmla="*/ 0 w 2730617"/>
                <a:gd name="connsiteY0" fmla="*/ 0 h 2035243"/>
                <a:gd name="connsiteX1" fmla="*/ 2730617 w 2730617"/>
                <a:gd name="connsiteY1" fmla="*/ 0 h 2035243"/>
                <a:gd name="connsiteX2" fmla="*/ 2730617 w 2730617"/>
                <a:gd name="connsiteY2" fmla="*/ 2035243 h 2035243"/>
                <a:gd name="connsiteX3" fmla="*/ 0 w 2730617"/>
                <a:gd name="connsiteY3" fmla="*/ 2035243 h 2035243"/>
                <a:gd name="connsiteX4" fmla="*/ 0 w 2730617"/>
                <a:gd name="connsiteY4" fmla="*/ 0 h 203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0617" h="2035243">
                  <a:moveTo>
                    <a:pt x="0" y="0"/>
                  </a:moveTo>
                  <a:lnTo>
                    <a:pt x="2730617" y="0"/>
                  </a:lnTo>
                  <a:lnTo>
                    <a:pt x="2730617" y="2035243"/>
                  </a:lnTo>
                  <a:lnTo>
                    <a:pt x="0" y="2035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2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9724" tIns="814097" rIns="269724" bIns="330201" numCol="1" spcCol="1270" anchor="t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dirty="0" err="1"/>
                <a:t>PicWish</a:t>
              </a:r>
              <a:r>
                <a:rPr lang="en-US" b="1" dirty="0"/>
                <a:t> (by </a:t>
              </a:r>
              <a:r>
                <a:rPr lang="en-US" b="1" dirty="0" err="1"/>
                <a:t>Apowersoft</a:t>
              </a:r>
              <a:r>
                <a:rPr lang="en-US" b="1" dirty="0"/>
                <a:t>)</a:t>
              </a:r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br>
                <a:rPr lang="en-US" dirty="0"/>
              </a:br>
              <a:endParaRPr lang="en-US" dirty="0"/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dirty="0"/>
                <a:t>Technology</a:t>
              </a:r>
              <a:r>
                <a:rPr lang="en-US" dirty="0"/>
                <a:t>: Utilizes deep learning inpainting via encoder-decoder networks for seamless watermark removal.</a:t>
              </a:r>
              <a:endParaRPr lang="en-US" sz="1800" kern="120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24E7568-4BE4-0782-CF7C-506C7A88B140}"/>
                </a:ext>
              </a:extLst>
            </p:cNvPr>
            <p:cNvSpPr/>
            <p:nvPr/>
          </p:nvSpPr>
          <p:spPr>
            <a:xfrm>
              <a:off x="1779112" y="4120601"/>
              <a:ext cx="2730617" cy="814097"/>
            </a:xfrm>
            <a:custGeom>
              <a:avLst/>
              <a:gdLst>
                <a:gd name="connsiteX0" fmla="*/ 0 w 2730617"/>
                <a:gd name="connsiteY0" fmla="*/ 0 h 814097"/>
                <a:gd name="connsiteX1" fmla="*/ 2730617 w 2730617"/>
                <a:gd name="connsiteY1" fmla="*/ 0 h 814097"/>
                <a:gd name="connsiteX2" fmla="*/ 2730617 w 2730617"/>
                <a:gd name="connsiteY2" fmla="*/ 814097 h 814097"/>
                <a:gd name="connsiteX3" fmla="*/ 0 w 2730617"/>
                <a:gd name="connsiteY3" fmla="*/ 814097 h 814097"/>
                <a:gd name="connsiteX4" fmla="*/ 0 w 2730617"/>
                <a:gd name="connsiteY4" fmla="*/ 0 h 8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0617" h="814097">
                  <a:moveTo>
                    <a:pt x="0" y="0"/>
                  </a:moveTo>
                  <a:lnTo>
                    <a:pt x="2730617" y="0"/>
                  </a:lnTo>
                  <a:lnTo>
                    <a:pt x="2730617" y="814097"/>
                  </a:lnTo>
                  <a:lnTo>
                    <a:pt x="0" y="81409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9724" tIns="165100" rIns="269724" bIns="16510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 dirty="0"/>
            </a:p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04</a:t>
              </a:r>
            </a:p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 dirty="0"/>
            </a:p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FF2D6C-34DC-3FCF-9F15-1F62A3EEB488}"/>
                </a:ext>
              </a:extLst>
            </p:cNvPr>
            <p:cNvSpPr/>
            <p:nvPr/>
          </p:nvSpPr>
          <p:spPr>
            <a:xfrm>
              <a:off x="4728179" y="4120601"/>
              <a:ext cx="2730617" cy="2035243"/>
            </a:xfrm>
            <a:custGeom>
              <a:avLst/>
              <a:gdLst>
                <a:gd name="connsiteX0" fmla="*/ 0 w 2730617"/>
                <a:gd name="connsiteY0" fmla="*/ 0 h 2035243"/>
                <a:gd name="connsiteX1" fmla="*/ 2730617 w 2730617"/>
                <a:gd name="connsiteY1" fmla="*/ 0 h 2035243"/>
                <a:gd name="connsiteX2" fmla="*/ 2730617 w 2730617"/>
                <a:gd name="connsiteY2" fmla="*/ 2035243 h 2035243"/>
                <a:gd name="connsiteX3" fmla="*/ 0 w 2730617"/>
                <a:gd name="connsiteY3" fmla="*/ 2035243 h 2035243"/>
                <a:gd name="connsiteX4" fmla="*/ 0 w 2730617"/>
                <a:gd name="connsiteY4" fmla="*/ 0 h 203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0617" h="2035243">
                  <a:moveTo>
                    <a:pt x="0" y="0"/>
                  </a:moveTo>
                  <a:lnTo>
                    <a:pt x="2730617" y="0"/>
                  </a:lnTo>
                  <a:lnTo>
                    <a:pt x="2730617" y="2035243"/>
                  </a:lnTo>
                  <a:lnTo>
                    <a:pt x="0" y="2035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9724" tIns="814097" rIns="269724" bIns="330201" numCol="1" spcCol="1270" anchor="t" anchorCtr="0">
              <a:noAutofit/>
            </a:bodyPr>
            <a:lstStyle/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dirty="0"/>
                <a:t>AI Ease</a:t>
              </a:r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br>
                <a:rPr lang="en-US" dirty="0"/>
              </a:br>
              <a:endParaRPr lang="en-US" dirty="0"/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dirty="0"/>
                <a:t>Technology</a:t>
              </a:r>
              <a:r>
                <a:rPr lang="en-US" dirty="0"/>
                <a:t>:</a:t>
              </a:r>
            </a:p>
            <a:p>
              <a:pPr marL="0" lvl="0" indent="0" algn="l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Combines GANs with segmentation models for layer-aware detection and removal of watermarks.</a:t>
              </a:r>
              <a:endParaRPr lang="en-US" sz="1800" kern="120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78C7753-12D2-B96F-854F-ADF40845F864}"/>
                </a:ext>
              </a:extLst>
            </p:cNvPr>
            <p:cNvSpPr/>
            <p:nvPr/>
          </p:nvSpPr>
          <p:spPr>
            <a:xfrm>
              <a:off x="4728179" y="4120601"/>
              <a:ext cx="2730617" cy="814097"/>
            </a:xfrm>
            <a:custGeom>
              <a:avLst/>
              <a:gdLst>
                <a:gd name="connsiteX0" fmla="*/ 0 w 2730617"/>
                <a:gd name="connsiteY0" fmla="*/ 0 h 814097"/>
                <a:gd name="connsiteX1" fmla="*/ 2730617 w 2730617"/>
                <a:gd name="connsiteY1" fmla="*/ 0 h 814097"/>
                <a:gd name="connsiteX2" fmla="*/ 2730617 w 2730617"/>
                <a:gd name="connsiteY2" fmla="*/ 814097 h 814097"/>
                <a:gd name="connsiteX3" fmla="*/ 0 w 2730617"/>
                <a:gd name="connsiteY3" fmla="*/ 814097 h 814097"/>
                <a:gd name="connsiteX4" fmla="*/ 0 w 2730617"/>
                <a:gd name="connsiteY4" fmla="*/ 0 h 8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0617" h="814097">
                  <a:moveTo>
                    <a:pt x="0" y="0"/>
                  </a:moveTo>
                  <a:lnTo>
                    <a:pt x="2730617" y="0"/>
                  </a:lnTo>
                  <a:lnTo>
                    <a:pt x="2730617" y="814097"/>
                  </a:lnTo>
                  <a:lnTo>
                    <a:pt x="0" y="81409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9724" tIns="165100" rIns="269724" bIns="16510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05</a:t>
              </a:r>
            </a:p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62AF278-FB75-49E6-381D-4D37BF826B5C}"/>
                </a:ext>
              </a:extLst>
            </p:cNvPr>
            <p:cNvSpPr/>
            <p:nvPr/>
          </p:nvSpPr>
          <p:spPr>
            <a:xfrm>
              <a:off x="7677921" y="4120601"/>
              <a:ext cx="2730617" cy="2035243"/>
            </a:xfrm>
            <a:custGeom>
              <a:avLst/>
              <a:gdLst>
                <a:gd name="connsiteX0" fmla="*/ 0 w 2730617"/>
                <a:gd name="connsiteY0" fmla="*/ 0 h 2035243"/>
                <a:gd name="connsiteX1" fmla="*/ 2730617 w 2730617"/>
                <a:gd name="connsiteY1" fmla="*/ 0 h 2035243"/>
                <a:gd name="connsiteX2" fmla="*/ 2730617 w 2730617"/>
                <a:gd name="connsiteY2" fmla="*/ 2035243 h 2035243"/>
                <a:gd name="connsiteX3" fmla="*/ 0 w 2730617"/>
                <a:gd name="connsiteY3" fmla="*/ 2035243 h 2035243"/>
                <a:gd name="connsiteX4" fmla="*/ 0 w 2730617"/>
                <a:gd name="connsiteY4" fmla="*/ 0 h 2035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0617" h="2035243">
                  <a:moveTo>
                    <a:pt x="0" y="0"/>
                  </a:moveTo>
                  <a:lnTo>
                    <a:pt x="2730617" y="0"/>
                  </a:lnTo>
                  <a:lnTo>
                    <a:pt x="2730617" y="2035243"/>
                  </a:lnTo>
                  <a:lnTo>
                    <a:pt x="0" y="20352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9724" tIns="814097" rIns="269724" bIns="330201" numCol="1" spcCol="1270" anchor="t" anchorCtr="0">
              <a:noAutofit/>
            </a:bodyPr>
            <a:lstStyle/>
            <a:p>
              <a:pPr>
                <a:buNone/>
              </a:pPr>
              <a:r>
                <a:rPr lang="en-US" b="1" dirty="0" err="1"/>
                <a:t>AirBrush</a:t>
              </a:r>
              <a:r>
                <a:rPr lang="en-US" b="1" dirty="0"/>
                <a:t> Video Remover</a:t>
              </a:r>
            </a:p>
            <a:p>
              <a:pPr>
                <a:buNone/>
              </a:pPr>
              <a:endParaRPr lang="en-US" dirty="0"/>
            </a:p>
            <a:p>
              <a:endParaRPr lang="en-US" dirty="0"/>
            </a:p>
            <a:p>
              <a:r>
                <a:rPr lang="en-US" dirty="0"/>
                <a:t>Technology: Uses frame-wise CNNs with temporal smoothing to remove watermarks from video content.</a:t>
              </a: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66CCAF-CBCE-02F8-87B3-580318CB78FF}"/>
                </a:ext>
              </a:extLst>
            </p:cNvPr>
            <p:cNvSpPr/>
            <p:nvPr/>
          </p:nvSpPr>
          <p:spPr>
            <a:xfrm>
              <a:off x="7677246" y="4120601"/>
              <a:ext cx="2730617" cy="814097"/>
            </a:xfrm>
            <a:custGeom>
              <a:avLst/>
              <a:gdLst>
                <a:gd name="connsiteX0" fmla="*/ 0 w 2730617"/>
                <a:gd name="connsiteY0" fmla="*/ 0 h 814097"/>
                <a:gd name="connsiteX1" fmla="*/ 2730617 w 2730617"/>
                <a:gd name="connsiteY1" fmla="*/ 0 h 814097"/>
                <a:gd name="connsiteX2" fmla="*/ 2730617 w 2730617"/>
                <a:gd name="connsiteY2" fmla="*/ 814097 h 814097"/>
                <a:gd name="connsiteX3" fmla="*/ 0 w 2730617"/>
                <a:gd name="connsiteY3" fmla="*/ 814097 h 814097"/>
                <a:gd name="connsiteX4" fmla="*/ 0 w 2730617"/>
                <a:gd name="connsiteY4" fmla="*/ 0 h 8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30617" h="814097">
                  <a:moveTo>
                    <a:pt x="0" y="0"/>
                  </a:moveTo>
                  <a:lnTo>
                    <a:pt x="2730617" y="0"/>
                  </a:lnTo>
                  <a:lnTo>
                    <a:pt x="2730617" y="814097"/>
                  </a:lnTo>
                  <a:lnTo>
                    <a:pt x="0" y="814097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  <a:sp3d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69724" tIns="165100" rIns="269724" bIns="165100" numCol="1" spcCol="1270" anchor="ctr" anchorCtr="0">
              <a:noAutofit/>
            </a:bodyPr>
            <a:lstStyle/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06</a:t>
              </a:r>
            </a:p>
            <a:p>
              <a:pPr marL="0" lvl="0" indent="0" algn="l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040958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A6B169-9CBD-D42E-D06D-25402D54E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B8E7-E034-9406-DA6C-A1F40FAB6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Building AI MODEL</a:t>
            </a:r>
            <a:endParaRPr lang="en-GB" dirty="0">
              <a:solidFill>
                <a:srgbClr val="FFFFFF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2D10DB7A-74A0-CBC8-A0AE-6322A96936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1294065"/>
              </p:ext>
            </p:extLst>
          </p:nvPr>
        </p:nvGraphicFramePr>
        <p:xfrm>
          <a:off x="8263467" y="2424136"/>
          <a:ext cx="3353378" cy="34346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6" name="Picture 3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74940C8-AB1D-4540-0D8D-50B6FD7702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436" y="2091559"/>
            <a:ext cx="5423336" cy="4193627"/>
          </a:xfrm>
          <a:prstGeom prst="rect">
            <a:avLst/>
          </a:prstGeom>
        </p:spPr>
      </p:pic>
      <p:pic>
        <p:nvPicPr>
          <p:cNvPr id="40" name="Picture 3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95F8948-621D-ADD9-E23A-CE19FCC9D2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1613" y="2091559"/>
            <a:ext cx="5538951" cy="419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33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17894-A0ED-D7CB-7353-B0DB062E5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5A959-03CD-0054-7530-CA4425D4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Building AI MODEL</a:t>
            </a:r>
            <a:endParaRPr lang="en-US" dirty="0"/>
          </a:p>
        </p:txBody>
      </p:sp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6457DF8-A05B-5735-D9C7-6F4FE2BF8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65" y="2106778"/>
            <a:ext cx="5234152" cy="4289095"/>
          </a:xfrm>
          <a:prstGeom prst="rect">
            <a:avLst/>
          </a:prstGeom>
        </p:spPr>
      </p:pic>
      <p:pic>
        <p:nvPicPr>
          <p:cNvPr id="10" name="Picture 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6CF277C-BB82-5C82-8AB8-760E05A02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1917" y="2086843"/>
            <a:ext cx="5707118" cy="430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316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B691D59-8F51-4DD8-AD41-D568D29B0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4AEF18-0627-48F3-9B3D-F7E8F050B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AEE08A-C572-438F-9753-B0D527A515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93146F-62ED-4C59-844C-0935D0FB5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F3D65BA-1C65-40FB-92EF-83951BDC1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5FB7BD8-0D62-6D65-EBE3-770A06AA9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747" y="1047665"/>
            <a:ext cx="5527896" cy="503038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DF52CCA-FCDD-49A0-BFFC-3BD41F1B8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FE1FA4-6078-DF70-B86D-99621D925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Training AI Model</a:t>
            </a:r>
          </a:p>
        </p:txBody>
      </p:sp>
    </p:spTree>
    <p:extLst>
      <p:ext uri="{BB962C8B-B14F-4D97-AF65-F5344CB8AC3E}">
        <p14:creationId xmlns:p14="http://schemas.microsoft.com/office/powerpoint/2010/main" val="526934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E2919-CCE5-4250-CACF-D884B712F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763E7-EB63-D0F8-A9AD-084C05753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</a:t>
            </a:r>
          </a:p>
        </p:txBody>
      </p:sp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E3214C0-2E3C-DAF6-9822-282B979C4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863" y="3133318"/>
            <a:ext cx="10998137" cy="591363"/>
          </a:xfrm>
          <a:prstGeom prst="rect">
            <a:avLst/>
          </a:prstGeom>
        </p:spPr>
      </p:pic>
      <p:sp>
        <p:nvSpPr>
          <p:cNvPr id="4" name="AutoShape 2" descr="QualDeEPC consortium welcomes new partner BME – QualDeEPC">
            <a:extLst>
              <a:ext uri="{FF2B5EF4-FFF2-40B4-BE49-F238E27FC236}">
                <a16:creationId xmlns:a16="http://schemas.microsoft.com/office/drawing/2014/main" id="{3F9952F3-E22B-A039-F08A-BA1607639EC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MY"/>
          </a:p>
        </p:txBody>
      </p:sp>
      <p:pic>
        <p:nvPicPr>
          <p:cNvPr id="8" name="Picture 7" descr="A collage of a flower&#10;&#10;AI-generated content may be incorrect.">
            <a:extLst>
              <a:ext uri="{FF2B5EF4-FFF2-40B4-BE49-F238E27FC236}">
                <a16:creationId xmlns:a16="http://schemas.microsoft.com/office/drawing/2014/main" id="{7FE19917-68DB-DB3E-749E-048A8A80D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51" y="2255520"/>
            <a:ext cx="5403307" cy="3799839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A4C3367-637C-DBF3-79C7-2368D561C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2255518"/>
            <a:ext cx="5499049" cy="379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60207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575</TotalTime>
  <Words>497</Words>
  <Application>Microsoft Office PowerPoint</Application>
  <PresentationFormat>Widescreen</PresentationFormat>
  <Paragraphs>74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Gill Sans MT</vt:lpstr>
      <vt:lpstr>Wingdings 2</vt:lpstr>
      <vt:lpstr>Dividend</vt:lpstr>
      <vt:lpstr>PowerPoint Presentation</vt:lpstr>
      <vt:lpstr>Description</vt:lpstr>
      <vt:lpstr>Roles</vt:lpstr>
      <vt:lpstr>AI Watermark Removal WEBSITES</vt:lpstr>
      <vt:lpstr>AI Watermark Removal WEBSITES</vt:lpstr>
      <vt:lpstr>Building AI MODEL</vt:lpstr>
      <vt:lpstr>Building AI MODEL</vt:lpstr>
      <vt:lpstr>Training AI Model</vt:lpstr>
      <vt:lpstr>Output</vt:lpstr>
      <vt:lpstr>PowerPoint Presentation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BILAL ZULFIQAR</dc:creator>
  <cp:lastModifiedBy>Ali Husnain</cp:lastModifiedBy>
  <cp:revision>90</cp:revision>
  <dcterms:created xsi:type="dcterms:W3CDTF">2025-04-30T22:07:45Z</dcterms:created>
  <dcterms:modified xsi:type="dcterms:W3CDTF">2025-05-04T21:32:33Z</dcterms:modified>
</cp:coreProperties>
</file>