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7" r:id="rId5"/>
    <p:sldId id="258" r:id="rId6"/>
    <p:sldId id="25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1"/>
        <p:guide pos="38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image" Target="../media/image5.jpe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image" Target="../media/image4.png"/><Relationship Id="rId3" Type="http://schemas.openxmlformats.org/officeDocument/2006/relationships/tags" Target="../tags/tag4.xml"/><Relationship Id="rId2" Type="http://schemas.openxmlformats.org/officeDocument/2006/relationships/image" Target="../media/image3.png"/><Relationship Id="rId19" Type="http://schemas.openxmlformats.org/officeDocument/2006/relationships/notesSlide" Target="../notesSlides/notesSlide3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image" Target="../media/image8.png"/><Relationship Id="rId14" Type="http://schemas.openxmlformats.org/officeDocument/2006/relationships/tags" Target="../tags/tag11.xml"/><Relationship Id="rId13" Type="http://schemas.openxmlformats.org/officeDocument/2006/relationships/image" Target="../media/image7.png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image" Target="../media/image6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7.xml"/><Relationship Id="rId6" Type="http://schemas.openxmlformats.org/officeDocument/2006/relationships/image" Target="../media/image11.png"/><Relationship Id="rId5" Type="http://schemas.openxmlformats.org/officeDocument/2006/relationships/tags" Target="../tags/tag16.xml"/><Relationship Id="rId4" Type="http://schemas.openxmlformats.org/officeDocument/2006/relationships/image" Target="../media/image10.png"/><Relationship Id="rId3" Type="http://schemas.openxmlformats.org/officeDocument/2006/relationships/tags" Target="../tags/tag15.xml"/><Relationship Id="rId2" Type="http://schemas.openxmlformats.org/officeDocument/2006/relationships/image" Target="../media/image9.png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9985" y="2446655"/>
            <a:ext cx="9144000" cy="2243455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6600" b="1" dirty="0">
                <a:effectLst/>
                <a:latin typeface="Apple SD Gothic Neo Bold" panose="02000300000000000000" charset="-127"/>
                <a:ea typeface="Apple SD Gothic Neo Bold" panose="02000300000000000000" charset="-127"/>
                <a:cs typeface="Academy Engraved LET" panose="02000000000000000000" charset="0"/>
              </a:rPr>
              <a:t>Progress Report</a:t>
            </a:r>
            <a:br>
              <a:rPr lang="en-US" altLang="zh-CN" sz="6600" b="1" dirty="0">
                <a:effectLst/>
                <a:latin typeface="Apple SD Gothic Neo Bold" panose="02000300000000000000" charset="-127"/>
                <a:ea typeface="Apple SD Gothic Neo Bold" panose="02000300000000000000" charset="-127"/>
                <a:cs typeface="Academy Engraved LET" panose="02000000000000000000" charset="0"/>
              </a:rPr>
            </a:br>
            <a:r>
              <a:rPr lang="en-US" altLang="zh-CN" sz="6600" b="1" dirty="0">
                <a:effectLst/>
                <a:latin typeface="Apple SD Gothic Neo Bold" panose="02000300000000000000" charset="-127"/>
                <a:ea typeface="Apple SD Gothic Neo Bold" panose="02000300000000000000" charset="-127"/>
                <a:cs typeface="Academy Engraved LET" panose="02000000000000000000" charset="0"/>
              </a:rPr>
              <a:t>7-19-2024</a:t>
            </a:r>
            <a:endParaRPr lang="en-US" altLang="zh-CN" sz="6600" b="1" dirty="0">
              <a:effectLst/>
              <a:latin typeface="Apple SD Gothic Neo Bold" panose="02000300000000000000" charset="-127"/>
              <a:ea typeface="Apple SD Gothic Neo Bold" panose="02000300000000000000" charset="-127"/>
              <a:cs typeface="Academy Engraved LET" panose="020000000000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6540" y="-234315"/>
            <a:ext cx="9144000" cy="936625"/>
          </a:xfrm>
        </p:spPr>
        <p:txBody>
          <a:bodyPr>
            <a:normAutofit/>
          </a:bodyPr>
          <a:lstStyle/>
          <a:p>
            <a:pPr algn="l"/>
            <a:r>
              <a:rPr lang="en-US" altLang="zh-CN" sz="3000" dirty="0">
                <a:effectLst/>
                <a:latin typeface="Apple SD Gothic Neo Regular" panose="02000300000000000000" charset="-127"/>
                <a:ea typeface="Apple SD Gothic Neo Regular" panose="02000300000000000000" charset="-127"/>
                <a:cs typeface="Academy Engraved LET" panose="02000000000000000000" charset="0"/>
              </a:rPr>
              <a:t>01 - Implement MBBEFD &amp; Swiss Re Curve with Python</a:t>
            </a:r>
            <a:endParaRPr lang="en-US" altLang="zh-CN" sz="3000" dirty="0">
              <a:effectLst/>
              <a:latin typeface="Apple SD Gothic Neo Regular" panose="02000300000000000000" charset="-127"/>
              <a:ea typeface="Apple SD Gothic Neo Regular" panose="02000300000000000000" charset="-127"/>
              <a:cs typeface="Academy Engraved LET" panose="020000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735" y="1054100"/>
            <a:ext cx="4820285" cy="4175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r="32398" b="711"/>
          <a:stretch>
            <a:fillRect/>
          </a:stretch>
        </p:blipFill>
        <p:spPr>
          <a:xfrm>
            <a:off x="4961255" y="927100"/>
            <a:ext cx="4820285" cy="54121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6540" y="-234315"/>
            <a:ext cx="9144000" cy="936625"/>
          </a:xfrm>
        </p:spPr>
        <p:txBody>
          <a:bodyPr>
            <a:normAutofit/>
          </a:bodyPr>
          <a:lstStyle/>
          <a:p>
            <a:pPr algn="l"/>
            <a:r>
              <a:rPr lang="en-US" altLang="zh-CN" sz="3000" dirty="0">
                <a:effectLst/>
                <a:latin typeface="Apple SD Gothic Neo Regular" panose="02000300000000000000" charset="-127"/>
                <a:ea typeface="Apple SD Gothic Neo Regular" panose="02000300000000000000" charset="-127"/>
                <a:cs typeface="Academy Engraved LET" panose="02000000000000000000" charset="0"/>
              </a:rPr>
              <a:t>02 - Pending Revision of Clustering Results</a:t>
            </a:r>
            <a:endParaRPr lang="en-US" altLang="zh-CN" sz="3000" dirty="0">
              <a:effectLst/>
              <a:latin typeface="Apple SD Gothic Neo Regular" panose="02000300000000000000" charset="-127"/>
              <a:ea typeface="Apple SD Gothic Neo Regular" panose="02000300000000000000" charset="-127"/>
              <a:cs typeface="Academy Engraved LET" panose="02000000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56540" y="617855"/>
            <a:ext cx="1163510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000" dirty="0">
                <a:effectLst/>
                <a:latin typeface="Arial Regular" panose="020B0604020202090204" charset="0"/>
                <a:ea typeface="Apple SD Gothic Neo Regular" panose="02000300000000000000" charset="-127"/>
                <a:cs typeface="Arial Regular" panose="020B0604020202090204" charset="0"/>
                <a:sym typeface="+mn-ea"/>
              </a:rPr>
              <a:t>Here are 2 changes added to the first version of clustering results (sent by Luyang on 7/18).</a:t>
            </a:r>
            <a:endParaRPr lang="en-US" altLang="zh-CN" sz="2000" dirty="0">
              <a:effectLst/>
              <a:latin typeface="Arial Regular" panose="020B0604020202090204" charset="0"/>
              <a:ea typeface="Apple SD Gothic Neo Regular" panose="02000300000000000000" charset="-127"/>
              <a:cs typeface="Arial Regular" panose="020B060402020209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/>
                <a:uFillTx/>
                <a:latin typeface="Arial Regular" panose="020B0604020202090204" charset="0"/>
                <a:ea typeface="宋体" charset="0"/>
                <a:cs typeface="Arial Regular" panose="020B0604020202090204" charset="0"/>
                <a:sym typeface="+mn-ea"/>
              </a:rPr>
              <a:t>1. Include “propery_type” as a feature, using OneHot Encoding.</a:t>
            </a:r>
            <a:endParaRPr lang="en-US" altLang="zh-CN" sz="1400" i="1" dirty="0">
              <a:solidFill>
                <a:schemeClr val="accent4">
                  <a:lumMod val="50000"/>
                </a:schemeClr>
              </a:solidFill>
              <a:effectLst/>
              <a:uFillTx/>
              <a:latin typeface="Arial Italic" panose="020B0604020202090204" charset="0"/>
              <a:ea typeface="宋体" charset="0"/>
              <a:cs typeface="Arial Italic" panose="020B0604020202090204" charset="0"/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14924"/>
          <a:stretch>
            <a:fillRect/>
          </a:stretch>
        </p:blipFill>
        <p:spPr>
          <a:xfrm>
            <a:off x="290195" y="1632585"/>
            <a:ext cx="5795645" cy="151384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01930" y="1632585"/>
            <a:ext cx="5883275" cy="337820"/>
          </a:xfrm>
          <a:prstGeom prst="round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Curved Connector 7"/>
          <p:cNvCxnSpPr>
            <a:endCxn id="7" idx="3"/>
          </p:cNvCxnSpPr>
          <p:nvPr/>
        </p:nvCxnSpPr>
        <p:spPr>
          <a:xfrm rot="10800000" flipV="1">
            <a:off x="6085205" y="1464310"/>
            <a:ext cx="654050" cy="337185"/>
          </a:xfrm>
          <a:prstGeom prst="curvedConnector3">
            <a:avLst>
              <a:gd name="adj1" fmla="val 873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290195" y="3033395"/>
            <a:ext cx="11901805" cy="7950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lnSpc>
                <a:spcPct val="150000"/>
              </a:lnSpc>
            </a:pPr>
            <a:r>
              <a:rPr lang="en-US" altLang="zh-CN" sz="2000" dirty="0">
                <a:effectLst/>
                <a:uFillTx/>
                <a:latin typeface="Arial Regular" panose="020B0604020202090204" charset="0"/>
                <a:ea typeface="宋体" charset="0"/>
                <a:cs typeface="Arial Regular" panose="020B0604020202090204" charset="0"/>
                <a:sym typeface="+mn-ea"/>
              </a:rPr>
              <a:t>2. The results seems better when k=3.(instead of 4)</a:t>
            </a:r>
            <a:r>
              <a:rPr lang="en-US" altLang="zh-CN" sz="1400" i="1" dirty="0">
                <a:solidFill>
                  <a:schemeClr val="accent4">
                    <a:lumMod val="50000"/>
                  </a:schemeClr>
                </a:solidFill>
                <a:effectLst/>
                <a:uFillTx/>
                <a:latin typeface="Arial Italic" panose="020B0604020202090204" charset="0"/>
                <a:ea typeface="宋体" charset="0"/>
                <a:cs typeface="Arial Italic" panose="020B0604020202090204" charset="0"/>
                <a:sym typeface="+mn-ea"/>
              </a:rPr>
              <a:t> The reasoning for changing k to 4 is explained in the next page.</a:t>
            </a:r>
            <a:endParaRPr lang="en-US" altLang="zh-CN" sz="1400" i="1" dirty="0">
              <a:solidFill>
                <a:schemeClr val="accent4">
                  <a:lumMod val="50000"/>
                </a:schemeClr>
              </a:solidFill>
              <a:effectLst/>
              <a:uFillTx/>
              <a:latin typeface="Arial Italic" panose="020B0604020202090204" charset="0"/>
              <a:ea typeface="宋体" charset="0"/>
              <a:cs typeface="Arial Italic" panose="020B0604020202090204" charset="0"/>
              <a:sym typeface="+mn-ea"/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185" y="3550285"/>
            <a:ext cx="5377815" cy="288290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579880" y="6459220"/>
            <a:ext cx="277050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Arial Bold" panose="020B0604020202090204" charset="0"/>
                <a:ea typeface="宋体" charset="0"/>
                <a:cs typeface="Arial Bold" panose="020B0604020202090204" charset="0"/>
                <a:sym typeface="+mn-ea"/>
              </a:rPr>
              <a:t>New Results</a:t>
            </a:r>
            <a:endParaRPr lang="en-US" altLang="zh-CN" sz="1600" b="1" dirty="0">
              <a:solidFill>
                <a:schemeClr val="accent4">
                  <a:lumMod val="75000"/>
                </a:schemeClr>
              </a:solidFill>
              <a:effectLst/>
              <a:uFillTx/>
              <a:latin typeface="Arial Bold" panose="020B0604020202090204" charset="0"/>
              <a:ea typeface="宋体" charset="0"/>
              <a:cs typeface="Arial Bold" panose="020B0604020202090204" charset="0"/>
              <a:sym typeface="+mn-ea"/>
            </a:endParaRPr>
          </a:p>
        </p:txBody>
      </p:sp>
      <p:sp>
        <p:nvSpPr>
          <p:cNvPr id="13" name="Rounded Rectangle 12"/>
          <p:cNvSpPr/>
          <p:nvPr>
            <p:custDataLst>
              <p:tags r:id="rId5"/>
            </p:custDataLst>
          </p:nvPr>
        </p:nvSpPr>
        <p:spPr>
          <a:xfrm>
            <a:off x="880110" y="5854065"/>
            <a:ext cx="287020" cy="337185"/>
          </a:xfrm>
          <a:prstGeom prst="round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Rounded Rectangle 13"/>
          <p:cNvSpPr/>
          <p:nvPr>
            <p:custDataLst>
              <p:tags r:id="rId6"/>
            </p:custDataLst>
          </p:nvPr>
        </p:nvSpPr>
        <p:spPr>
          <a:xfrm>
            <a:off x="3438525" y="5854065"/>
            <a:ext cx="287020" cy="337185"/>
          </a:xfrm>
          <a:prstGeom prst="round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6" name="Picture 15"/>
          <p:cNvPicPr/>
          <p:nvPr>
            <p:custDataLst>
              <p:tags r:id="rId7"/>
            </p:custDataLst>
          </p:nvPr>
        </p:nvPicPr>
        <p:blipFill>
          <a:blip r:embed="rId8"/>
        </p:blipFill>
        <p:spPr>
          <a:xfrm>
            <a:off x="5905500" y="3238500"/>
            <a:ext cx="0" cy="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 t="13812" r="9966"/>
          <a:stretch>
            <a:fillRect/>
          </a:stretch>
        </p:blipFill>
        <p:spPr>
          <a:xfrm>
            <a:off x="7070090" y="1632585"/>
            <a:ext cx="3047365" cy="1513840"/>
          </a:xfrm>
          <a:prstGeom prst="rect">
            <a:avLst/>
          </a:prstGeom>
        </p:spPr>
      </p:pic>
      <p:sp>
        <p:nvSpPr>
          <p:cNvPr id="18" name="Rounded Rectangle 17"/>
          <p:cNvSpPr/>
          <p:nvPr>
            <p:custDataLst>
              <p:tags r:id="rId11"/>
            </p:custDataLst>
          </p:nvPr>
        </p:nvSpPr>
        <p:spPr>
          <a:xfrm>
            <a:off x="7421880" y="1632585"/>
            <a:ext cx="2695575" cy="203200"/>
          </a:xfrm>
          <a:prstGeom prst="round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8132445" y="1325880"/>
            <a:ext cx="126809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dirty="0">
                <a:solidFill>
                  <a:schemeClr val="tx1"/>
                </a:solidFill>
                <a:effectLst/>
                <a:uFillTx/>
                <a:latin typeface="Arial" panose="020B0604020202090204" pitchFamily="34" charset="0"/>
                <a:ea typeface="宋体" charset="0"/>
                <a:cs typeface="Arial" panose="020B0604020202090204" pitchFamily="34" charset="0"/>
                <a:sym typeface="+mn-ea"/>
              </a:rPr>
              <a:t>(old features)</a:t>
            </a:r>
            <a:endParaRPr lang="en-US" altLang="zh-CN" sz="1400" dirty="0">
              <a:solidFill>
                <a:schemeClr val="tx1"/>
              </a:solidFill>
              <a:effectLst/>
              <a:uFillTx/>
              <a:latin typeface="Arial" panose="020B0604020202090204" pitchFamily="34" charset="0"/>
              <a:ea typeface="宋体" charset="0"/>
              <a:cs typeface="Arial" panose="020B0604020202090204" pitchFamily="34" charset="0"/>
              <a:sym typeface="+mn-ea"/>
            </a:endParaRP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905500" y="3670935"/>
            <a:ext cx="2969260" cy="2641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794750" y="3670935"/>
            <a:ext cx="2969260" cy="2642235"/>
          </a:xfrm>
          <a:prstGeom prst="rect">
            <a:avLst/>
          </a:prstGeom>
        </p:spPr>
      </p:pic>
      <p:sp>
        <p:nvSpPr>
          <p:cNvPr id="23" name="Text Box 22"/>
          <p:cNvSpPr txBox="1"/>
          <p:nvPr/>
        </p:nvSpPr>
        <p:spPr>
          <a:xfrm>
            <a:off x="7466965" y="6387465"/>
            <a:ext cx="30473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600" b="1" dirty="0">
                <a:solidFill>
                  <a:schemeClr val="tx1"/>
                </a:solidFill>
                <a:effectLst/>
                <a:uFillTx/>
                <a:latin typeface="Arial Bold" panose="020B0604020202090204" charset="0"/>
                <a:ea typeface="宋体" charset="0"/>
                <a:cs typeface="Arial Bold" panose="020B0604020202090204" charset="0"/>
                <a:sym typeface="+mn-ea"/>
              </a:rPr>
              <a:t>Old Results</a:t>
            </a:r>
            <a:endParaRPr lang="en-US" altLang="zh-CN" sz="1600" b="1" dirty="0">
              <a:solidFill>
                <a:schemeClr val="tx1"/>
              </a:solidFill>
              <a:effectLst/>
              <a:uFillTx/>
              <a:latin typeface="Arial Bold" panose="020B0604020202090204" charset="0"/>
              <a:ea typeface="宋体" charset="0"/>
              <a:cs typeface="Arial Bold" panose="020B0604020202090204" charset="0"/>
              <a:sym typeface="+mn-ea"/>
            </a:endParaRPr>
          </a:p>
        </p:txBody>
      </p:sp>
      <p:sp>
        <p:nvSpPr>
          <p:cNvPr id="24" name="Rounded Rectangle 23"/>
          <p:cNvSpPr/>
          <p:nvPr>
            <p:custDataLst>
              <p:tags r:id="rId16"/>
            </p:custDataLst>
          </p:nvPr>
        </p:nvSpPr>
        <p:spPr>
          <a:xfrm>
            <a:off x="6984365" y="5854065"/>
            <a:ext cx="276225" cy="337185"/>
          </a:xfrm>
          <a:prstGeom prst="roundRect">
            <a:avLst/>
          </a:prstGeom>
          <a:solidFill>
            <a:srgbClr val="000000">
              <a:alpha val="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>
            <p:custDataLst>
              <p:tags r:id="rId17"/>
            </p:custDataLst>
          </p:nvPr>
        </p:nvSpPr>
        <p:spPr>
          <a:xfrm>
            <a:off x="9814560" y="5884545"/>
            <a:ext cx="286385" cy="306705"/>
          </a:xfrm>
          <a:prstGeom prst="roundRect">
            <a:avLst/>
          </a:prstGeom>
          <a:solidFill>
            <a:srgbClr val="000000">
              <a:alpha val="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6540" y="-234315"/>
            <a:ext cx="9144000" cy="936625"/>
          </a:xfrm>
        </p:spPr>
        <p:txBody>
          <a:bodyPr>
            <a:normAutofit/>
          </a:bodyPr>
          <a:lstStyle/>
          <a:p>
            <a:pPr algn="l"/>
            <a:r>
              <a:rPr lang="en-US" altLang="zh-CN" sz="3000" dirty="0">
                <a:effectLst/>
                <a:latin typeface="Apple SD Gothic Neo Regular" panose="02000300000000000000" charset="-127"/>
                <a:ea typeface="Apple SD Gothic Neo Regular" panose="02000300000000000000" charset="-127"/>
                <a:cs typeface="Academy Engraved LET" panose="02000000000000000000" charset="0"/>
              </a:rPr>
              <a:t>02 - Pending Revision of Clustering Results</a:t>
            </a:r>
            <a:endParaRPr lang="en-US" altLang="zh-CN" sz="3000" dirty="0">
              <a:effectLst/>
              <a:latin typeface="Apple SD Gothic Neo Regular" panose="02000300000000000000" charset="-127"/>
              <a:ea typeface="Apple SD Gothic Neo Regular" panose="02000300000000000000" charset="-127"/>
              <a:cs typeface="Academy Engraved LET" panose="02000000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56540" y="617855"/>
            <a:ext cx="1163510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000" dirty="0">
                <a:effectLst/>
                <a:latin typeface="Arial Regular" panose="020B0604020202090204" charset="0"/>
                <a:ea typeface="Apple SD Gothic Neo Regular" panose="02000300000000000000" charset="-127"/>
                <a:cs typeface="Arial Regular" panose="020B0604020202090204" charset="0"/>
                <a:sym typeface="+mn-ea"/>
              </a:rPr>
              <a:t>The</a:t>
            </a:r>
            <a:r>
              <a:rPr lang="en-US" altLang="zh-CN" sz="2000" dirty="0">
                <a:effectLst/>
                <a:latin typeface="Arial Regular" panose="020B0604020202090204" charset="0"/>
                <a:ea typeface="Apple SD Gothic Neo Regular" panose="02000300000000000000" charset="-127"/>
                <a:cs typeface="Arial Regular" panose="020B0604020202090204" charset="0"/>
                <a:sym typeface="+mn-ea"/>
              </a:rPr>
              <a:t> reasoning for changing k to 4: </a:t>
            </a:r>
            <a:endParaRPr lang="en-US" altLang="zh-CN" sz="2000" dirty="0">
              <a:effectLst/>
              <a:latin typeface="Arial Regular" panose="020B0604020202090204" charset="0"/>
              <a:ea typeface="Apple SD Gothic Neo Regular" panose="02000300000000000000" charset="-127"/>
              <a:cs typeface="Arial Regular" panose="020B060402020209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i="1" dirty="0">
                <a:effectLst/>
                <a:latin typeface="Arial Italic" panose="020B0604020202090204" charset="0"/>
                <a:ea typeface="Apple SD Gothic Neo Regular" panose="02000300000000000000" charset="-127"/>
                <a:cs typeface="Arial Italic" panose="020B0604020202090204" charset="0"/>
                <a:sym typeface="+mn-ea"/>
              </a:rPr>
              <a:t>(According to ChatGPT) </a:t>
            </a:r>
            <a:r>
              <a:rPr lang="en-US" altLang="zh-CN" sz="2000" dirty="0">
                <a:effectLst/>
                <a:latin typeface="Arial" panose="020B0604020202090204" pitchFamily="34" charset="0"/>
                <a:ea typeface="Apple SD Gothic Neo Regular" panose="02000300000000000000" charset="-127"/>
                <a:cs typeface="Arial" panose="020B0604020202090204" pitchFamily="34" charset="0"/>
                <a:sym typeface="+mn-ea"/>
              </a:rPr>
              <a:t>when there’s a conflict between SSE and Silhouse Score:</a:t>
            </a:r>
            <a:endParaRPr lang="en-US" altLang="zh-CN" sz="2000" dirty="0">
              <a:effectLst/>
              <a:latin typeface="Arial" panose="020B0604020202090204" pitchFamily="34" charset="0"/>
              <a:ea typeface="Apple SD Gothic Neo Regular" panose="02000300000000000000" charset="-127"/>
              <a:cs typeface="Arial" panose="020B0604020202090204" pitchFamily="34" charset="0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sz="1400" dirty="0">
              <a:solidFill>
                <a:schemeClr val="accent4">
                  <a:lumMod val="50000"/>
                </a:schemeClr>
              </a:solidFill>
              <a:effectLst/>
              <a:uFillTx/>
              <a:latin typeface="Arial" panose="020B0604020202090204" pitchFamily="34" charset="0"/>
              <a:ea typeface="宋体" charset="0"/>
              <a:cs typeface="Arial" panose="020B0604020202090204" pitchFamily="34" charset="0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7350" y="1768475"/>
            <a:ext cx="6096000" cy="2838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87350" y="4572635"/>
            <a:ext cx="6096000" cy="1609725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6557010" y="1878965"/>
            <a:ext cx="5635625" cy="34651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lnSpc>
                <a:spcPct val="150000"/>
              </a:lnSpc>
            </a:pPr>
            <a:endParaRPr lang="en-US" altLang="zh-CN" i="1" dirty="0">
              <a:effectLst/>
              <a:latin typeface="DejaVu Math TeX Gyre" panose="02000503000000000000" charset="0"/>
              <a:ea typeface="Apple SD Gothic Neo Regular" panose="02000300000000000000" charset="-127"/>
              <a:cs typeface="DejaVu Math TeX Gyre" panose="02000503000000000000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effectLst/>
                <a:latin typeface="Arial" panose="020B0604020202090204" pitchFamily="34" charset="0"/>
                <a:ea typeface="Apple SD Gothic Neo Regular" panose="02000300000000000000" charset="-127"/>
                <a:cs typeface="Arial" panose="020B0604020202090204" pitchFamily="34" charset="0"/>
                <a:sym typeface="+mn-ea"/>
              </a:rPr>
              <a:t>1. It seems like SSE(k=4) is no much smaller than SSE(k=3)</a:t>
            </a:r>
            <a:endParaRPr lang="en-US" altLang="zh-CN" dirty="0">
              <a:effectLst/>
              <a:latin typeface="Arial" panose="020B0604020202090204" pitchFamily="34" charset="0"/>
              <a:ea typeface="Apple SD Gothic Neo Regular" panose="02000300000000000000" charset="-127"/>
              <a:cs typeface="Arial" panose="020B0604020202090204" pitchFamily="3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effectLst/>
                <a:latin typeface="Arial" panose="020B0604020202090204" pitchFamily="34" charset="0"/>
                <a:ea typeface="Apple SD Gothic Neo Regular" panose="02000300000000000000" charset="-127"/>
                <a:cs typeface="Arial" panose="020B0604020202090204" pitchFamily="34" charset="0"/>
                <a:sym typeface="+mn-ea"/>
              </a:rPr>
              <a:t>2. SilScore(k=4) is way lower than SilScore(k=3)</a:t>
            </a:r>
            <a:endParaRPr lang="en-US" altLang="zh-CN" dirty="0">
              <a:effectLst/>
              <a:latin typeface="Arial" panose="020B0604020202090204" pitchFamily="34" charset="0"/>
              <a:ea typeface="Apple SD Gothic Neo Regular" panose="02000300000000000000" charset="-127"/>
              <a:cs typeface="Arial" panose="020B0604020202090204" pitchFamily="3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effectLst/>
                <a:latin typeface="Arial" panose="020B0604020202090204" pitchFamily="34" charset="0"/>
                <a:ea typeface="Apple SD Gothic Neo Regular" panose="02000300000000000000" charset="-127"/>
                <a:cs typeface="Arial" panose="020B0604020202090204" pitchFamily="34" charset="0"/>
                <a:sym typeface="+mn-ea"/>
              </a:rPr>
              <a:t>3. K=3 has better interpretability: </a:t>
            </a:r>
            <a:endParaRPr lang="en-US" altLang="zh-CN" dirty="0">
              <a:effectLst/>
              <a:latin typeface="Arial" panose="020B0604020202090204" pitchFamily="34" charset="0"/>
              <a:ea typeface="Apple SD Gothic Neo Regular" panose="02000300000000000000" charset="-127"/>
              <a:cs typeface="Arial" panose="020B0604020202090204" pitchFamily="34" charset="0"/>
              <a:sym typeface="+mn-ea"/>
            </a:endParaRPr>
          </a:p>
          <a:p>
            <a:pPr lvl="1" algn="l">
              <a:lnSpc>
                <a:spcPct val="150000"/>
              </a:lnSpc>
            </a:pPr>
            <a:r>
              <a:rPr lang="en-US" altLang="zh-CN" dirty="0">
                <a:effectLst/>
                <a:latin typeface="Arial" panose="020B0604020202090204" pitchFamily="34" charset="0"/>
                <a:ea typeface="Apple SD Gothic Neo Regular" panose="02000300000000000000" charset="-127"/>
                <a:cs typeface="Arial" panose="020B0604020202090204" pitchFamily="34" charset="0"/>
                <a:sym typeface="+mn-ea"/>
              </a:rPr>
              <a:t>3 clusters represent 3 risk levels(</a:t>
            </a:r>
            <a:r>
              <a:rPr lang="en-US" altLang="zh-CN" dirty="0">
                <a:effectLst/>
                <a:latin typeface="Arial" panose="020B0604020202090204" pitchFamily="34" charset="0"/>
                <a:ea typeface="Apple SD Gothic Neo Regular" panose="02000300000000000000" charset="-127"/>
                <a:cs typeface="Arial" panose="020B0604020202090204" pitchFamily="34" charset="0"/>
                <a:sym typeface="+mn-ea"/>
              </a:rPr>
              <a:t>“high-mid-low”)</a:t>
            </a:r>
            <a:endParaRPr lang="en-US" altLang="zh-CN" dirty="0">
              <a:effectLst/>
              <a:latin typeface="Arial" panose="020B0604020202090204" pitchFamily="34" charset="0"/>
              <a:ea typeface="Apple SD Gothic Neo Regular" panose="02000300000000000000" charset="-127"/>
              <a:cs typeface="Arial" panose="020B0604020202090204" pitchFamily="34" charset="0"/>
              <a:sym typeface="+mn-ea"/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effectLst/>
              <a:latin typeface="Arial" panose="020B0604020202090204" pitchFamily="34" charset="0"/>
              <a:ea typeface="Apple SD Gothic Neo Regular" panose="02000300000000000000" charset="-127"/>
              <a:cs typeface="Arial" panose="020B0604020202090204" pitchFamily="3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effectLst/>
                <a:latin typeface="Arial Bold" panose="020B0604020202090204" charset="0"/>
                <a:ea typeface="Apple SD Gothic Neo Regular" panose="02000300000000000000" charset="-127"/>
                <a:cs typeface="Arial Bold" panose="020B0604020202090204" charset="0"/>
                <a:sym typeface="+mn-ea"/>
              </a:rPr>
              <a:t>k=3 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90204" pitchFamily="34" charset="0"/>
                <a:ea typeface="Apple SD Gothic Neo Regular" panose="02000300000000000000" charset="-127"/>
                <a:cs typeface="Arial" panose="020B0604020202090204" pitchFamily="34" charset="0"/>
                <a:sym typeface="+mn-ea"/>
              </a:rPr>
              <a:t>will be easier to justify in the Presentation.</a:t>
            </a:r>
            <a:endParaRPr lang="en-US" altLang="zh-CN" sz="2000" dirty="0">
              <a:solidFill>
                <a:schemeClr val="accent4">
                  <a:lumMod val="50000"/>
                </a:schemeClr>
              </a:solidFill>
              <a:effectLst/>
              <a:latin typeface="Arial" panose="020B0604020202090204" pitchFamily="34" charset="0"/>
              <a:ea typeface="Apple SD Gothic Neo Regular" panose="02000300000000000000" charset="-127"/>
              <a:cs typeface="Arial" panose="020B0604020202090204" pitchFamily="34" charset="0"/>
              <a:sym typeface="+mn-ea"/>
            </a:endParaRPr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557010" y="4424045"/>
            <a:ext cx="402590" cy="5232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"/>
          <a:stretch>
            <a:fillRect/>
          </a:stretch>
        </p:blipFill>
        <p:spPr>
          <a:xfrm rot="10800000">
            <a:off x="6557010" y="1955800"/>
            <a:ext cx="402590" cy="5232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824</Words>
  <Application>WPS Writer</Application>
  <PresentationFormat>宽屏</PresentationFormat>
  <Paragraphs>30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Charm Regular</vt:lpstr>
      <vt:lpstr>Academy Engraved LET</vt:lpstr>
      <vt:lpstr>汉仪粗仿宋简</vt:lpstr>
      <vt:lpstr>汉仪中黑KW</vt:lpstr>
      <vt:lpstr>汉仪君黑</vt:lpstr>
      <vt:lpstr>汉仪仿宋KW</vt:lpstr>
      <vt:lpstr>汉仪旗黑KW</vt:lpstr>
      <vt:lpstr>汉仪楷体KW</vt:lpstr>
      <vt:lpstr>WPS-Bullets</vt:lpstr>
      <vt:lpstr>Al Bayan Plain</vt:lpstr>
      <vt:lpstr>Al Tarikh</vt:lpstr>
      <vt:lpstr>Al Nile Regular</vt:lpstr>
      <vt:lpstr>Annai MN</vt:lpstr>
      <vt:lpstr>Andale Mono</vt:lpstr>
      <vt:lpstr>American Typewriter Regular</vt:lpstr>
      <vt:lpstr>Apple Chancery</vt:lpstr>
      <vt:lpstr>Apple Braille Outline 6 Dot</vt:lpstr>
      <vt:lpstr>Apple SD Gothic Neo Regular</vt:lpstr>
      <vt:lpstr>Apple SD Gothic Neo Bold</vt:lpstr>
      <vt:lpstr>Arial Regular</vt:lpstr>
      <vt:lpstr>Arial Hebrew</vt:lpstr>
      <vt:lpstr>Arial Italic</vt:lpstr>
      <vt:lpstr>Arial Bold</vt:lpstr>
      <vt:lpstr>DejaVu Math TeX Gyre</vt:lpstr>
      <vt:lpstr>WPS</vt:lpstr>
      <vt:lpstr>PowerPoint 演示文稿</vt:lpstr>
      <vt:lpstr>Progress Report      7-19-2024</vt:lpstr>
      <vt:lpstr>01 - Implement MBBEFD &amp; Swiss Re Curve with Python</vt:lpstr>
      <vt:lpstr>02 - Pending Revision of Clustering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敖樱芝</cp:lastModifiedBy>
  <cp:revision>9</cp:revision>
  <dcterms:created xsi:type="dcterms:W3CDTF">2024-07-19T20:06:10Z</dcterms:created>
  <dcterms:modified xsi:type="dcterms:W3CDTF">2024-07-19T20:06:10Z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1033-6.8.2.8850</vt:lpwstr>
  </property>
  <property fmtid="{D5CDD505-2E9C-101B-9397-08002B2CF9AE}" pid="3" name="ICV">
    <vt:lpwstr>19E399AEB14E937B1EBD9A660A821D05_41</vt:lpwstr>
  </property>
</Properties>
</file>