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spreadsheetml.sheet" PartName="/ppt/embeddings/Microsoft_Excel_Sheet1.xlsx"/>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Asap"/>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jzjiSGTy2ATPa7qqgyWA8Cms3X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ADCE16-88EF-4628-BD4D-FE804E3C7D49}">
  <a:tblStyle styleId="{C2ADCE16-88EF-4628-BD4D-FE804E3C7D4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sap-bold.fntdata"/><Relationship Id="rId21" Type="http://schemas.openxmlformats.org/officeDocument/2006/relationships/font" Target="fonts/Asap-regular.fntdata"/><Relationship Id="rId24" Type="http://schemas.openxmlformats.org/officeDocument/2006/relationships/font" Target="fonts/Asap-boldItalic.fntdata"/><Relationship Id="rId23" Type="http://schemas.openxmlformats.org/officeDocument/2006/relationships/font" Target="fonts/Asap-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H"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age">
  <p:cSld name="Blank page">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p:cSld name="Benutzerdefiniertes Layout">
    <p:spTree>
      <p:nvGrpSpPr>
        <p:cNvPr id="15" name="Shape 15"/>
        <p:cNvGrpSpPr/>
        <p:nvPr/>
      </p:nvGrpSpPr>
      <p:grpSpPr>
        <a:xfrm>
          <a:off x="0" y="0"/>
          <a:ext cx="0" cy="0"/>
          <a:chOff x="0" y="0"/>
          <a:chExt cx="0" cy="0"/>
        </a:xfrm>
      </p:grpSpPr>
      <p:sp>
        <p:nvSpPr>
          <p:cNvPr id="16" name="Google Shape;16;p17"/>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093552"/>
              </a:buClr>
              <a:buSzPts val="2800"/>
              <a:buFont typeface="Calibri"/>
              <a:buNone/>
              <a:defRPr>
                <a:solidFill>
                  <a:srgbClr val="09355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rgbClr val="474798"/>
              </a:buClr>
              <a:buSzPts val="2400"/>
              <a:buChar char="•"/>
              <a:defRPr sz="2400">
                <a:solidFill>
                  <a:srgbClr val="3A3838"/>
                </a:solidFill>
                <a:latin typeface="Calibri"/>
                <a:ea typeface="Calibri"/>
                <a:cs typeface="Calibri"/>
                <a:sym typeface="Calibri"/>
              </a:defRPr>
            </a:lvl1pPr>
            <a:lvl2pPr indent="-330200" lvl="1" marL="914400" algn="l">
              <a:lnSpc>
                <a:spcPct val="100000"/>
              </a:lnSpc>
              <a:spcBef>
                <a:spcPts val="500"/>
              </a:spcBef>
              <a:spcAft>
                <a:spcPts val="0"/>
              </a:spcAft>
              <a:buClr>
                <a:srgbClr val="001122"/>
              </a:buClr>
              <a:buSzPts val="16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7"/>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sz="1000">
                <a:solidFill>
                  <a:srgbClr val="888888"/>
                </a:solidFill>
                <a:latin typeface="Calibri"/>
                <a:ea typeface="Calibri"/>
                <a:cs typeface="Calibri"/>
                <a:sym typeface="Calibri"/>
              </a:defRPr>
            </a:lvl1pPr>
            <a:lvl2pPr indent="0" lvl="1" marL="0" marR="0" algn="r">
              <a:spcBef>
                <a:spcPts val="0"/>
              </a:spcBef>
              <a:buNone/>
              <a:defRPr b="0" sz="1000">
                <a:solidFill>
                  <a:srgbClr val="888888"/>
                </a:solidFill>
                <a:latin typeface="Calibri"/>
                <a:ea typeface="Calibri"/>
                <a:cs typeface="Calibri"/>
                <a:sym typeface="Calibri"/>
              </a:defRPr>
            </a:lvl2pPr>
            <a:lvl3pPr indent="0" lvl="2" marL="0" marR="0" algn="r">
              <a:spcBef>
                <a:spcPts val="0"/>
              </a:spcBef>
              <a:buNone/>
              <a:defRPr b="0" sz="1000">
                <a:solidFill>
                  <a:srgbClr val="888888"/>
                </a:solidFill>
                <a:latin typeface="Calibri"/>
                <a:ea typeface="Calibri"/>
                <a:cs typeface="Calibri"/>
                <a:sym typeface="Calibri"/>
              </a:defRPr>
            </a:lvl3pPr>
            <a:lvl4pPr indent="0" lvl="3" marL="0" marR="0" algn="r">
              <a:spcBef>
                <a:spcPts val="0"/>
              </a:spcBef>
              <a:buNone/>
              <a:defRPr b="0" sz="1000">
                <a:solidFill>
                  <a:srgbClr val="888888"/>
                </a:solidFill>
                <a:latin typeface="Calibri"/>
                <a:ea typeface="Calibri"/>
                <a:cs typeface="Calibri"/>
                <a:sym typeface="Calibri"/>
              </a:defRPr>
            </a:lvl4pPr>
            <a:lvl5pPr indent="0" lvl="4" marL="0" marR="0" algn="r">
              <a:spcBef>
                <a:spcPts val="0"/>
              </a:spcBef>
              <a:buNone/>
              <a:defRPr b="0" sz="1000">
                <a:solidFill>
                  <a:srgbClr val="888888"/>
                </a:solidFill>
                <a:latin typeface="Calibri"/>
                <a:ea typeface="Calibri"/>
                <a:cs typeface="Calibri"/>
                <a:sym typeface="Calibri"/>
              </a:defRPr>
            </a:lvl5pPr>
            <a:lvl6pPr indent="0" lvl="5" marL="0" marR="0" algn="r">
              <a:spcBef>
                <a:spcPts val="0"/>
              </a:spcBef>
              <a:buNone/>
              <a:defRPr b="0" sz="1000">
                <a:solidFill>
                  <a:srgbClr val="888888"/>
                </a:solidFill>
                <a:latin typeface="Calibri"/>
                <a:ea typeface="Calibri"/>
                <a:cs typeface="Calibri"/>
                <a:sym typeface="Calibri"/>
              </a:defRPr>
            </a:lvl6pPr>
            <a:lvl7pPr indent="0" lvl="6" marL="0" marR="0" algn="r">
              <a:spcBef>
                <a:spcPts val="0"/>
              </a:spcBef>
              <a:buNone/>
              <a:defRPr b="0" sz="1000">
                <a:solidFill>
                  <a:srgbClr val="888888"/>
                </a:solidFill>
                <a:latin typeface="Calibri"/>
                <a:ea typeface="Calibri"/>
                <a:cs typeface="Calibri"/>
                <a:sym typeface="Calibri"/>
              </a:defRPr>
            </a:lvl7pPr>
            <a:lvl8pPr indent="0" lvl="7" marL="0" marR="0" algn="r">
              <a:spcBef>
                <a:spcPts val="0"/>
              </a:spcBef>
              <a:buNone/>
              <a:defRPr b="0" sz="1000">
                <a:solidFill>
                  <a:srgbClr val="888888"/>
                </a:solidFill>
                <a:latin typeface="Calibri"/>
                <a:ea typeface="Calibri"/>
                <a:cs typeface="Calibri"/>
                <a:sym typeface="Calibri"/>
              </a:defRPr>
            </a:lvl8pPr>
            <a:lvl9pPr indent="0" lvl="8" marL="0" marR="0" algn="r">
              <a:spcBef>
                <a:spcPts val="0"/>
              </a:spcBef>
              <a:buNone/>
              <a:defRPr b="0" sz="10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H"/>
              <a:t>‹#›</a:t>
            </a:fld>
            <a:endParaRPr/>
          </a:p>
        </p:txBody>
      </p:sp>
      <p:sp>
        <p:nvSpPr>
          <p:cNvPr id="19" name="Google Shape;19;p17"/>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8"/>
          <p:cNvSpPr txBox="1"/>
          <p:nvPr>
            <p:ph type="title"/>
          </p:nvPr>
        </p:nvSpPr>
        <p:spPr>
          <a:xfrm>
            <a:off x="280085" y="365126"/>
            <a:ext cx="11648303" cy="58222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5800"/>
              </a:buClr>
              <a:buSzPts val="2800"/>
              <a:buFont typeface="Calibri"/>
              <a:buNone/>
              <a:defRPr sz="2800">
                <a:solidFill>
                  <a:srgbClr val="FF58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8"/>
          <p:cNvSpPr txBox="1"/>
          <p:nvPr>
            <p:ph idx="1" type="body"/>
          </p:nvPr>
        </p:nvSpPr>
        <p:spPr>
          <a:xfrm>
            <a:off x="280085" y="1067743"/>
            <a:ext cx="11648303" cy="51419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3A3838"/>
              </a:buClr>
              <a:buSzPts val="2000"/>
              <a:buChar char="•"/>
              <a:defRPr sz="2000"/>
            </a:lvl1pPr>
            <a:lvl2pPr indent="-330200" lvl="1" marL="914400" algn="l">
              <a:lnSpc>
                <a:spcPct val="100000"/>
              </a:lnSpc>
              <a:spcBef>
                <a:spcPts val="500"/>
              </a:spcBef>
              <a:spcAft>
                <a:spcPts val="0"/>
              </a:spcAft>
              <a:buClr>
                <a:srgbClr val="001122"/>
              </a:buClr>
              <a:buSzPts val="1600"/>
              <a:buFont typeface="Calibri"/>
              <a:buChar char="−"/>
              <a:defRPr sz="1600"/>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8"/>
          <p:cNvSpPr txBox="1"/>
          <p:nvPr>
            <p:ph idx="11" type="ftr"/>
          </p:nvPr>
        </p:nvSpPr>
        <p:spPr>
          <a:xfrm>
            <a:off x="4038599" y="6391159"/>
            <a:ext cx="4955771" cy="32006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10532224" y="6391159"/>
            <a:ext cx="1133301" cy="32006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223200" y="248400"/>
            <a:ext cx="11442325" cy="5687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3A6FA2"/>
              </a:buClr>
              <a:buSzPts val="2800"/>
              <a:buFont typeface="Calibri"/>
              <a:buNone/>
              <a:defRPr b="0" i="0" sz="2800" u="none" cap="none" strike="noStrike">
                <a:solidFill>
                  <a:srgbClr val="3A6FA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223200" y="1129420"/>
            <a:ext cx="11442327" cy="5245332"/>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rgbClr val="3A3838"/>
              </a:buClr>
              <a:buSzPts val="2400"/>
              <a:buFont typeface="Arial"/>
              <a:buChar char="•"/>
              <a:defRPr b="0" i="0" sz="2400" u="none" cap="none" strike="noStrike">
                <a:solidFill>
                  <a:srgbClr val="3A3838"/>
                </a:solidFill>
                <a:latin typeface="Calibri"/>
                <a:ea typeface="Calibri"/>
                <a:cs typeface="Calibri"/>
                <a:sym typeface="Calibri"/>
              </a:defRPr>
            </a:lvl1pPr>
            <a:lvl2pPr indent="-330200" lvl="1" marL="914400" marR="0" rtl="0" algn="l">
              <a:lnSpc>
                <a:spcPct val="90000"/>
              </a:lnSpc>
              <a:spcBef>
                <a:spcPts val="500"/>
              </a:spcBef>
              <a:spcAft>
                <a:spcPts val="0"/>
              </a:spcAft>
              <a:buClr>
                <a:srgbClr val="001122"/>
              </a:buClr>
              <a:buSzPts val="1600"/>
              <a:buFont typeface="Noto Sans Symbols"/>
              <a:buChar char="−"/>
              <a:defRPr b="0" i="0" sz="1600" u="none" cap="none" strike="noStrike">
                <a:solidFill>
                  <a:srgbClr val="001122"/>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1" type="ftr"/>
          </p:nvPr>
        </p:nvSpPr>
        <p:spPr>
          <a:xfrm>
            <a:off x="4038599" y="6391159"/>
            <a:ext cx="4955771" cy="32006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2" type="sldNum"/>
          </p:nvPr>
        </p:nvSpPr>
        <p:spPr>
          <a:xfrm>
            <a:off x="10532224" y="6391159"/>
            <a:ext cx="1133301" cy="32006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1.vml"/><Relationship Id="rId4" Type="http://schemas.openxmlformats.org/officeDocument/2006/relationships/package" Target="../embeddings/Microsoft_Excel_Sheet1.xlsx"/><Relationship Id="rId5" Type="http://schemas.openxmlformats.org/officeDocument/2006/relationships/package" Target="../embeddings/Microsoft_Excel_Sheet1.xlsx"/><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p:nvPr/>
        </p:nvSpPr>
        <p:spPr>
          <a:xfrm>
            <a:off x="303362" y="291320"/>
            <a:ext cx="9269846" cy="19489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CH" sz="2800" u="none" cap="none" strike="noStrike">
                <a:solidFill>
                  <a:srgbClr val="093552"/>
                </a:solidFill>
                <a:latin typeface="Asap"/>
                <a:ea typeface="Asap"/>
                <a:cs typeface="Asap"/>
                <a:sym typeface="Asap"/>
              </a:rPr>
              <a:t>INTEGRATED PROJECT – SUMMER 2024</a:t>
            </a:r>
            <a:endParaRPr/>
          </a:p>
          <a:p>
            <a:pPr indent="0" lvl="0" marL="0" marR="0" rtl="0" algn="l">
              <a:spcBef>
                <a:spcPts val="0"/>
              </a:spcBef>
              <a:spcAft>
                <a:spcPts val="0"/>
              </a:spcAft>
              <a:buNone/>
            </a:pPr>
            <a:r>
              <a:rPr lang="en-CH" sz="2400">
                <a:solidFill>
                  <a:srgbClr val="7F7F7F"/>
                </a:solidFill>
                <a:latin typeface="Calibri"/>
                <a:ea typeface="Calibri"/>
                <a:cs typeface="Calibri"/>
                <a:sym typeface="Calibri"/>
              </a:rPr>
              <a:t>Introductory Session</a:t>
            </a:r>
            <a:endParaRPr/>
          </a:p>
          <a:p>
            <a:pPr indent="0" lvl="0" marL="0" marR="0" rtl="0" algn="l">
              <a:spcBef>
                <a:spcPts val="0"/>
              </a:spcBef>
              <a:spcAft>
                <a:spcPts val="0"/>
              </a:spcAft>
              <a:buNone/>
            </a:pPr>
            <a:r>
              <a:t/>
            </a:r>
            <a:endParaRPr sz="1800">
              <a:solidFill>
                <a:srgbClr val="66AADD"/>
              </a:solidFill>
              <a:latin typeface="Calibri"/>
              <a:ea typeface="Calibri"/>
              <a:cs typeface="Calibri"/>
              <a:sym typeface="Calibri"/>
            </a:endParaRPr>
          </a:p>
          <a:p>
            <a:pPr indent="0" lvl="0" marL="0" marR="0" rtl="0" algn="l">
              <a:spcBef>
                <a:spcPts val="0"/>
              </a:spcBef>
              <a:spcAft>
                <a:spcPts val="0"/>
              </a:spcAft>
              <a:buNone/>
            </a:pPr>
            <a:r>
              <a:rPr lang="en-CH" sz="1400">
                <a:solidFill>
                  <a:srgbClr val="7F7F7F"/>
                </a:solidFill>
                <a:latin typeface="Calibri"/>
                <a:ea typeface="Calibri"/>
                <a:cs typeface="Calibri"/>
                <a:sym typeface="Calibri"/>
              </a:rPr>
              <a:t>Team Arocha</a:t>
            </a:r>
            <a:endParaRPr/>
          </a:p>
          <a:p>
            <a:pPr indent="0" lvl="0" marL="0" marR="0" rtl="0" algn="l">
              <a:spcBef>
                <a:spcPts val="0"/>
              </a:spcBef>
              <a:spcAft>
                <a:spcPts val="0"/>
              </a:spcAft>
              <a:buNone/>
            </a:pPr>
            <a:r>
              <a:t/>
            </a:r>
            <a:endParaRPr sz="1400">
              <a:solidFill>
                <a:srgbClr val="66AADD"/>
              </a:solidFill>
              <a:latin typeface="Calibri"/>
              <a:ea typeface="Calibri"/>
              <a:cs typeface="Calibri"/>
              <a:sym typeface="Calibri"/>
            </a:endParaRPr>
          </a:p>
          <a:p>
            <a:pPr indent="0" lvl="0" marL="0" marR="0" rtl="0" algn="l">
              <a:spcBef>
                <a:spcPts val="0"/>
              </a:spcBef>
              <a:spcAft>
                <a:spcPts val="0"/>
              </a:spcAft>
              <a:buNone/>
            </a:pPr>
            <a:r>
              <a:t/>
            </a:r>
            <a:endParaRPr sz="1400">
              <a:solidFill>
                <a:srgbClr val="66AADD"/>
              </a:solidFill>
              <a:latin typeface="Calibri"/>
              <a:ea typeface="Calibri"/>
              <a:cs typeface="Calibri"/>
              <a:sym typeface="Calibri"/>
            </a:endParaRPr>
          </a:p>
          <a:p>
            <a:pPr indent="0" lvl="0" marL="0" marR="0" rtl="0" algn="l">
              <a:spcBef>
                <a:spcPts val="0"/>
              </a:spcBef>
              <a:spcAft>
                <a:spcPts val="0"/>
              </a:spcAft>
              <a:buNone/>
            </a:pPr>
            <a:r>
              <a:t/>
            </a:r>
            <a:endParaRPr sz="1400">
              <a:solidFill>
                <a:srgbClr val="66AADD"/>
              </a:solidFill>
              <a:latin typeface="Calibri"/>
              <a:ea typeface="Calibri"/>
              <a:cs typeface="Calibri"/>
              <a:sym typeface="Calibri"/>
            </a:endParaRPr>
          </a:p>
          <a:p>
            <a:pPr indent="0" lvl="0" marL="0" marR="0" rtl="0" algn="l">
              <a:spcBef>
                <a:spcPts val="0"/>
              </a:spcBef>
              <a:spcAft>
                <a:spcPts val="0"/>
              </a:spcAft>
              <a:buNone/>
            </a:pPr>
            <a:r>
              <a:t/>
            </a:r>
            <a:endParaRPr sz="1400">
              <a:solidFill>
                <a:srgbClr val="66AADD"/>
              </a:solidFill>
              <a:latin typeface="Calibri"/>
              <a:ea typeface="Calibri"/>
              <a:cs typeface="Calibri"/>
              <a:sym typeface="Calibri"/>
            </a:endParaRPr>
          </a:p>
          <a:p>
            <a:pPr indent="0" lvl="0" marL="0" marR="0" rtl="0" algn="ctr">
              <a:spcBef>
                <a:spcPts val="0"/>
              </a:spcBef>
              <a:spcAft>
                <a:spcPts val="0"/>
              </a:spcAft>
              <a:buNone/>
            </a:pPr>
            <a:r>
              <a:t/>
            </a:r>
            <a:endParaRPr sz="1800">
              <a:solidFill>
                <a:srgbClr val="66AADD"/>
              </a:solidFill>
              <a:latin typeface="Calibri"/>
              <a:ea typeface="Calibri"/>
              <a:cs typeface="Calibri"/>
              <a:sym typeface="Calibri"/>
            </a:endParaRPr>
          </a:p>
        </p:txBody>
      </p:sp>
      <p:pic>
        <p:nvPicPr>
          <p:cNvPr id="32" name="Google Shape;32;p1"/>
          <p:cNvPicPr preferRelativeResize="0"/>
          <p:nvPr/>
        </p:nvPicPr>
        <p:blipFill rotWithShape="1">
          <a:blip r:embed="rId3">
            <a:alphaModFix/>
          </a:blip>
          <a:srcRect b="0" l="0" r="0" t="0"/>
          <a:stretch/>
        </p:blipFill>
        <p:spPr>
          <a:xfrm>
            <a:off x="0" y="1865313"/>
            <a:ext cx="12192000" cy="3127375"/>
          </a:xfrm>
          <a:prstGeom prst="rect">
            <a:avLst/>
          </a:prstGeom>
          <a:noFill/>
          <a:ln>
            <a:noFill/>
          </a:ln>
        </p:spPr>
      </p:pic>
      <p:pic>
        <p:nvPicPr>
          <p:cNvPr id="33" name="Google Shape;33;p1"/>
          <p:cNvPicPr preferRelativeResize="0"/>
          <p:nvPr/>
        </p:nvPicPr>
        <p:blipFill rotWithShape="1">
          <a:blip r:embed="rId4">
            <a:alphaModFix/>
          </a:blip>
          <a:srcRect b="0" l="0" r="0" t="0"/>
          <a:stretch/>
        </p:blipFill>
        <p:spPr>
          <a:xfrm>
            <a:off x="383460" y="5962415"/>
            <a:ext cx="2808000" cy="418197"/>
          </a:xfrm>
          <a:prstGeom prst="rect">
            <a:avLst/>
          </a:prstGeom>
          <a:noFill/>
          <a:ln>
            <a:noFill/>
          </a:ln>
        </p:spPr>
      </p:pic>
      <p:sp>
        <p:nvSpPr>
          <p:cNvPr id="34" name="Google Shape;34;p1"/>
          <p:cNvSpPr/>
          <p:nvPr/>
        </p:nvSpPr>
        <p:spPr>
          <a:xfrm>
            <a:off x="308278" y="5300871"/>
            <a:ext cx="926984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H" sz="2000">
                <a:solidFill>
                  <a:srgbClr val="7F7F7F"/>
                </a:solidFill>
                <a:latin typeface="Calibri"/>
                <a:ea typeface="Calibri"/>
                <a:cs typeface="Calibri"/>
                <a:sym typeface="Calibri"/>
              </a:rPr>
              <a:t>Actuarial Science Program</a:t>
            </a:r>
            <a:endParaRPr sz="1100">
              <a:solidFill>
                <a:srgbClr val="7F7F7F"/>
              </a:solidFill>
              <a:latin typeface="Calibri"/>
              <a:ea typeface="Calibri"/>
              <a:cs typeface="Calibri"/>
              <a:sym typeface="Calibri"/>
            </a:endParaRPr>
          </a:p>
          <a:p>
            <a:pPr indent="0" lvl="0" marL="0" marR="0" rtl="0" algn="l">
              <a:spcBef>
                <a:spcPts val="0"/>
              </a:spcBef>
              <a:spcAft>
                <a:spcPts val="0"/>
              </a:spcAft>
              <a:buNone/>
            </a:pPr>
            <a:r>
              <a:rPr lang="en-CH" sz="1200">
                <a:solidFill>
                  <a:srgbClr val="7F7F7F"/>
                </a:solidFill>
                <a:latin typeface="Calibri"/>
                <a:ea typeface="Calibri"/>
                <a:cs typeface="Calibri"/>
                <a:sym typeface="Calibri"/>
              </a:rPr>
              <a:t>May 23, 2024</a:t>
            </a:r>
            <a:endParaRPr sz="1800">
              <a:solidFill>
                <a:srgbClr val="66AADD"/>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Logistics</a:t>
            </a:r>
            <a:endParaRPr/>
          </a:p>
        </p:txBody>
      </p:sp>
      <p:sp>
        <p:nvSpPr>
          <p:cNvPr id="109" name="Google Shape;109;p10"/>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p>
            <a:pPr indent="-252000" lvl="0" marL="252000" rtl="0" algn="l">
              <a:lnSpc>
                <a:spcPct val="100000"/>
              </a:lnSpc>
              <a:spcBef>
                <a:spcPts val="0"/>
              </a:spcBef>
              <a:spcAft>
                <a:spcPts val="0"/>
              </a:spcAft>
              <a:buClr>
                <a:srgbClr val="FF5800"/>
              </a:buClr>
              <a:buSzPts val="2400"/>
              <a:buChar char="•"/>
            </a:pPr>
            <a:r>
              <a:rPr lang="en-CH"/>
              <a:t>Meetings with mentor</a:t>
            </a:r>
            <a:endParaRPr/>
          </a:p>
          <a:p>
            <a:pPr indent="-252000" lvl="1" marL="504000" rtl="0" algn="l">
              <a:lnSpc>
                <a:spcPct val="100000"/>
              </a:lnSpc>
              <a:spcBef>
                <a:spcPts val="500"/>
              </a:spcBef>
              <a:spcAft>
                <a:spcPts val="0"/>
              </a:spcAft>
              <a:buClr>
                <a:srgbClr val="093552"/>
              </a:buClr>
              <a:buSzPts val="1600"/>
              <a:buChar char="−"/>
            </a:pPr>
            <a:r>
              <a:rPr lang="en-CH"/>
              <a:t>Biweekly on weeks 1—3, then weekly</a:t>
            </a:r>
            <a:endParaRPr/>
          </a:p>
          <a:p>
            <a:pPr indent="-252000" lvl="1" marL="504000" rtl="0" algn="l">
              <a:lnSpc>
                <a:spcPct val="100000"/>
              </a:lnSpc>
              <a:spcBef>
                <a:spcPts val="500"/>
              </a:spcBef>
              <a:spcAft>
                <a:spcPts val="0"/>
              </a:spcAft>
              <a:buClr>
                <a:srgbClr val="093552"/>
              </a:buClr>
              <a:buSzPts val="1600"/>
              <a:buChar char="−"/>
            </a:pPr>
            <a:r>
              <a:rPr lang="en-CH"/>
              <a:t>Mandatory attendance</a:t>
            </a:r>
            <a:endParaRPr/>
          </a:p>
          <a:p>
            <a:pPr indent="-252000" lvl="1" marL="504000" rtl="0" algn="l">
              <a:lnSpc>
                <a:spcPct val="100000"/>
              </a:lnSpc>
              <a:spcBef>
                <a:spcPts val="500"/>
              </a:spcBef>
              <a:spcAft>
                <a:spcPts val="0"/>
              </a:spcAft>
              <a:buClr>
                <a:srgbClr val="093552"/>
              </a:buClr>
              <a:buSzPts val="1600"/>
              <a:buChar char="−"/>
            </a:pPr>
            <a:r>
              <a:rPr lang="en-CH"/>
              <a:t>Agenda should be set up by students and sent to mentor for approval within 24 hrs. prior to meetings (then upload to Canvas)</a:t>
            </a:r>
            <a:endParaRPr/>
          </a:p>
          <a:p>
            <a:pPr indent="-252000" lvl="1" marL="504000" rtl="0" algn="l">
              <a:lnSpc>
                <a:spcPct val="100000"/>
              </a:lnSpc>
              <a:spcBef>
                <a:spcPts val="500"/>
              </a:spcBef>
              <a:spcAft>
                <a:spcPts val="0"/>
              </a:spcAft>
              <a:buClr>
                <a:srgbClr val="093552"/>
              </a:buClr>
              <a:buSzPts val="1600"/>
              <a:buChar char="−"/>
            </a:pPr>
            <a:r>
              <a:rPr lang="en-CH"/>
              <a:t>Meeting minutes should be sent to mentor for approval within 24 hrs. after meetings (then uploaded in Canvas)</a:t>
            </a:r>
            <a:endParaRPr/>
          </a:p>
          <a:p>
            <a:pPr indent="-252000" lvl="0" marL="252000" rtl="0" algn="l">
              <a:lnSpc>
                <a:spcPct val="100000"/>
              </a:lnSpc>
              <a:spcBef>
                <a:spcPts val="1000"/>
              </a:spcBef>
              <a:spcAft>
                <a:spcPts val="0"/>
              </a:spcAft>
              <a:buClr>
                <a:srgbClr val="FF5800"/>
              </a:buClr>
              <a:buSzPts val="2400"/>
              <a:buChar char="•"/>
            </a:pPr>
            <a:r>
              <a:rPr lang="en-CH"/>
              <a:t>Team collaboration tool</a:t>
            </a:r>
            <a:endParaRPr/>
          </a:p>
          <a:p>
            <a:pPr indent="-252000" lvl="1" marL="504000" rtl="0" algn="l">
              <a:lnSpc>
                <a:spcPct val="100000"/>
              </a:lnSpc>
              <a:spcBef>
                <a:spcPts val="500"/>
              </a:spcBef>
              <a:spcAft>
                <a:spcPts val="0"/>
              </a:spcAft>
              <a:buClr>
                <a:srgbClr val="093552"/>
              </a:buClr>
              <a:buSzPts val="1600"/>
              <a:buChar char="−"/>
            </a:pPr>
            <a:r>
              <a:rPr lang="en-CH"/>
              <a:t>Trello</a:t>
            </a:r>
            <a:endParaRPr/>
          </a:p>
          <a:p>
            <a:pPr indent="-252000" lvl="1" marL="504000" rtl="0" algn="l">
              <a:lnSpc>
                <a:spcPct val="100000"/>
              </a:lnSpc>
              <a:spcBef>
                <a:spcPts val="500"/>
              </a:spcBef>
              <a:spcAft>
                <a:spcPts val="0"/>
              </a:spcAft>
              <a:buClr>
                <a:srgbClr val="093552"/>
              </a:buClr>
              <a:buSzPts val="1600"/>
              <a:buChar char="−"/>
            </a:pPr>
            <a:r>
              <a:rPr lang="en-CH"/>
              <a:t>Record activities, status, owners, etc.</a:t>
            </a:r>
            <a:endParaRPr/>
          </a:p>
          <a:p>
            <a:pPr indent="-150400" lvl="1" marL="504000" rtl="0" algn="l">
              <a:lnSpc>
                <a:spcPct val="100000"/>
              </a:lnSpc>
              <a:spcBef>
                <a:spcPts val="500"/>
              </a:spcBef>
              <a:spcAft>
                <a:spcPts val="0"/>
              </a:spcAft>
              <a:buClr>
                <a:srgbClr val="FF0000"/>
              </a:buClr>
              <a:buSzPts val="1600"/>
              <a:buNone/>
            </a:pPr>
            <a:r>
              <a:t/>
            </a:r>
            <a:endParaRPr/>
          </a:p>
          <a:p>
            <a:pPr indent="-99600" lvl="0" marL="252000" rtl="0" algn="l">
              <a:lnSpc>
                <a:spcPct val="100000"/>
              </a:lnSpc>
              <a:spcBef>
                <a:spcPts val="1000"/>
              </a:spcBef>
              <a:spcAft>
                <a:spcPts val="0"/>
              </a:spcAft>
              <a:buClr>
                <a:srgbClr val="FF0000"/>
              </a:buClr>
              <a:buSzPts val="2400"/>
              <a:buNone/>
            </a:pPr>
            <a:r>
              <a:t/>
            </a:r>
            <a:endParaRPr/>
          </a:p>
          <a:p>
            <a:pPr indent="-99600" lvl="0" marL="252000" rtl="0" algn="l">
              <a:lnSpc>
                <a:spcPct val="100000"/>
              </a:lnSpc>
              <a:spcBef>
                <a:spcPts val="1000"/>
              </a:spcBef>
              <a:spcAft>
                <a:spcPts val="0"/>
              </a:spcAft>
              <a:buClr>
                <a:srgbClr val="474798"/>
              </a:buClr>
              <a:buSzPts val="2400"/>
              <a:buNone/>
            </a:pPr>
            <a:r>
              <a:t/>
            </a:r>
            <a:endParaRPr/>
          </a:p>
        </p:txBody>
      </p:sp>
      <p:sp>
        <p:nvSpPr>
          <p:cNvPr id="110" name="Google Shape;110;p10"/>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111" name="Google Shape;111;p10"/>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graphicFrame>
        <p:nvGraphicFramePr>
          <p:cNvPr id="117" name="Google Shape;117;p11"/>
          <p:cNvGraphicFramePr/>
          <p:nvPr/>
        </p:nvGraphicFramePr>
        <p:xfrm>
          <a:off x="90488" y="361950"/>
          <a:ext cx="12011025" cy="6134100"/>
        </p:xfrm>
        <a:graphic>
          <a:graphicData uri="http://schemas.openxmlformats.org/presentationml/2006/ole">
            <mc:AlternateContent>
              <mc:Choice Requires="v">
                <p:oleObj r:id="rId4" imgH="6134100" imgW="12011025" progId="Excel.Sheet.12" spid="_x0000_s1">
                  <p:embed/>
                </p:oleObj>
              </mc:Choice>
              <mc:Fallback>
                <p:oleObj r:id="rId5" imgH="6134100" imgW="12011025" progId="Excel.Sheet.12">
                  <p:embed/>
                  <p:pic>
                    <p:nvPicPr>
                      <p:cNvPr id="117" name="Google Shape;117;p11"/>
                      <p:cNvPicPr preferRelativeResize="0"/>
                      <p:nvPr/>
                    </p:nvPicPr>
                    <p:blipFill rotWithShape="1">
                      <a:blip r:embed="rId6">
                        <a:alphaModFix/>
                      </a:blip>
                      <a:srcRect b="0" l="0" r="0" t="0"/>
                      <a:stretch/>
                    </p:blipFill>
                    <p:spPr>
                      <a:xfrm>
                        <a:off x="90488" y="361950"/>
                        <a:ext cx="12011025" cy="6134100"/>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Business Context</a:t>
            </a:r>
            <a:endParaRPr/>
          </a:p>
        </p:txBody>
      </p:sp>
      <p:sp>
        <p:nvSpPr>
          <p:cNvPr id="123" name="Google Shape;123;p12"/>
          <p:cNvSpPr txBox="1"/>
          <p:nvPr>
            <p:ph idx="1" type="body"/>
          </p:nvPr>
        </p:nvSpPr>
        <p:spPr>
          <a:xfrm>
            <a:off x="223200" y="1073888"/>
            <a:ext cx="11673832" cy="5246230"/>
          </a:xfrm>
          <a:prstGeom prst="rect">
            <a:avLst/>
          </a:prstGeom>
          <a:noFill/>
          <a:ln>
            <a:noFill/>
          </a:ln>
        </p:spPr>
        <p:txBody>
          <a:bodyPr anchorCtr="0" anchor="t" bIns="45700" lIns="91425" spcFirstLastPara="1" rIns="91425" wrap="square" tIns="45700">
            <a:normAutofit/>
          </a:bodyPr>
          <a:lstStyle/>
          <a:p>
            <a:pPr indent="-252000" lvl="0" marL="252000" rtl="0" algn="l">
              <a:lnSpc>
                <a:spcPct val="100000"/>
              </a:lnSpc>
              <a:spcBef>
                <a:spcPts val="0"/>
              </a:spcBef>
              <a:spcAft>
                <a:spcPts val="0"/>
              </a:spcAft>
              <a:buClr>
                <a:srgbClr val="FF5800"/>
              </a:buClr>
              <a:buSzPts val="2000"/>
              <a:buChar char="•"/>
            </a:pPr>
            <a:r>
              <a:rPr lang="en-CH" sz="2000"/>
              <a:t>Columbia Insurance Company (CIC) writes property insurance for individuals and companies</a:t>
            </a:r>
            <a:endParaRPr/>
          </a:p>
          <a:p>
            <a:pPr indent="-252000" lvl="0" marL="252000" rtl="0" algn="l">
              <a:lnSpc>
                <a:spcPct val="100000"/>
              </a:lnSpc>
              <a:spcBef>
                <a:spcPts val="1000"/>
              </a:spcBef>
              <a:spcAft>
                <a:spcPts val="0"/>
              </a:spcAft>
              <a:buClr>
                <a:srgbClr val="FF5800"/>
              </a:buClr>
              <a:buSzPts val="2000"/>
              <a:buChar char="•"/>
            </a:pPr>
            <a:r>
              <a:rPr lang="en-CH" sz="2000"/>
              <a:t>Property insurance indemnifies the insured for the loss or damage to the insured’s property, such as one’s house or one’s car</a:t>
            </a:r>
            <a:endParaRPr/>
          </a:p>
          <a:p>
            <a:pPr indent="-252000" lvl="0" marL="252000" rtl="0" algn="l">
              <a:lnSpc>
                <a:spcPct val="100000"/>
              </a:lnSpc>
              <a:spcBef>
                <a:spcPts val="1000"/>
              </a:spcBef>
              <a:spcAft>
                <a:spcPts val="0"/>
              </a:spcAft>
              <a:buClr>
                <a:srgbClr val="FF5800"/>
              </a:buClr>
              <a:buSzPts val="2000"/>
              <a:buChar char="•"/>
            </a:pPr>
            <a:r>
              <a:rPr lang="en-CH" sz="2000"/>
              <a:t>Property policies are characterized by short-tail claims and a relatively low frequency of significant claims</a:t>
            </a:r>
            <a:endParaRPr/>
          </a:p>
          <a:p>
            <a:pPr indent="-252000" lvl="0" marL="252000" rtl="0" algn="l">
              <a:lnSpc>
                <a:spcPct val="100000"/>
              </a:lnSpc>
              <a:spcBef>
                <a:spcPts val="1000"/>
              </a:spcBef>
              <a:spcAft>
                <a:spcPts val="0"/>
              </a:spcAft>
              <a:buClr>
                <a:srgbClr val="FF5800"/>
              </a:buClr>
              <a:buSzPts val="2000"/>
              <a:buChar char="•"/>
            </a:pPr>
            <a:r>
              <a:rPr lang="en-CH" sz="2000"/>
              <a:t>The severity of the claims is usually capped by the maximum value of the property, but most losses will be smaller than the maximum probable loss (MPL)</a:t>
            </a:r>
            <a:endParaRPr/>
          </a:p>
          <a:p>
            <a:pPr indent="-252000" lvl="0" marL="252000" rtl="0" algn="l">
              <a:lnSpc>
                <a:spcPct val="100000"/>
              </a:lnSpc>
              <a:spcBef>
                <a:spcPts val="1000"/>
              </a:spcBef>
              <a:spcAft>
                <a:spcPts val="0"/>
              </a:spcAft>
              <a:buClr>
                <a:srgbClr val="FF5800"/>
              </a:buClr>
              <a:buSzPts val="2000"/>
              <a:buChar char="•"/>
            </a:pPr>
            <a:r>
              <a:rPr lang="en-CH" sz="2000"/>
              <a:t>The accurate pricing of property often requires the use of catastrophe models and market severity curves (also known as </a:t>
            </a:r>
            <a:r>
              <a:rPr i="1" lang="en-CH" sz="2000"/>
              <a:t>exposure curves</a:t>
            </a:r>
            <a:r>
              <a:rPr lang="en-CH" sz="2000"/>
              <a:t>)</a:t>
            </a:r>
            <a:endParaRPr/>
          </a:p>
        </p:txBody>
      </p:sp>
      <p:sp>
        <p:nvSpPr>
          <p:cNvPr id="124" name="Google Shape;124;p12"/>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125" name="Google Shape;125;p12"/>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Problem Definition</a:t>
            </a:r>
            <a:endParaRPr/>
          </a:p>
        </p:txBody>
      </p:sp>
      <p:sp>
        <p:nvSpPr>
          <p:cNvPr id="131" name="Google Shape;131;p13"/>
          <p:cNvSpPr txBox="1"/>
          <p:nvPr>
            <p:ph idx="1" type="body"/>
          </p:nvPr>
        </p:nvSpPr>
        <p:spPr>
          <a:xfrm>
            <a:off x="223200" y="1073888"/>
            <a:ext cx="11811484" cy="52462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0000"/>
              </a:buClr>
              <a:buSzPts val="2000"/>
              <a:buNone/>
            </a:pPr>
            <a:r>
              <a:rPr lang="en-CH" sz="2000"/>
              <a:t>Over the past few years, CIC has experienced significant growth.</a:t>
            </a:r>
            <a:endParaRPr sz="2000"/>
          </a:p>
          <a:p>
            <a:pPr indent="0" lvl="0" marL="0" rtl="0" algn="l">
              <a:lnSpc>
                <a:spcPct val="100000"/>
              </a:lnSpc>
              <a:spcBef>
                <a:spcPts val="1000"/>
              </a:spcBef>
              <a:spcAft>
                <a:spcPts val="0"/>
              </a:spcAft>
              <a:buClr>
                <a:srgbClr val="FF0000"/>
              </a:buClr>
              <a:buSzPts val="2000"/>
              <a:buNone/>
            </a:pPr>
            <a:r>
              <a:rPr lang="en-CH" sz="2000"/>
              <a:t>Initially focused solely on homeowners’ insurance, CIC has now diversified its product palette to include commercial and industrial property, auto, marine cargo, aviation hull, and other lines. To improve its pricing strategy, CIC aims to redefine its risk classes and charge premiums commensurate with the risk.</a:t>
            </a:r>
            <a:endParaRPr sz="2000"/>
          </a:p>
          <a:p>
            <a:pPr indent="0" lvl="0" marL="0" rtl="0" algn="l">
              <a:lnSpc>
                <a:spcPct val="100000"/>
              </a:lnSpc>
              <a:spcBef>
                <a:spcPts val="1000"/>
              </a:spcBef>
              <a:spcAft>
                <a:spcPts val="0"/>
              </a:spcAft>
              <a:buClr>
                <a:srgbClr val="FF0000"/>
              </a:buClr>
              <a:buSzPts val="2000"/>
              <a:buNone/>
            </a:pPr>
            <a:r>
              <a:rPr lang="en-CH" sz="2000"/>
              <a:t>However, due to a lack of actuarial resources, CIC is seeking external consultants to propose new pricing protocols.</a:t>
            </a:r>
            <a:endParaRPr sz="2000"/>
          </a:p>
          <a:p>
            <a:pPr indent="0" lvl="0" marL="0" rtl="0" algn="l">
              <a:lnSpc>
                <a:spcPct val="100000"/>
              </a:lnSpc>
              <a:spcBef>
                <a:spcPts val="1000"/>
              </a:spcBef>
              <a:spcAft>
                <a:spcPts val="0"/>
              </a:spcAft>
              <a:buClr>
                <a:srgbClr val="FF0000"/>
              </a:buClr>
              <a:buSzPts val="2000"/>
              <a:buNone/>
            </a:pPr>
            <a:r>
              <a:rPr lang="en-CH" sz="2000"/>
              <a:t>Following initial meetings with your Managing Director, it has been agreed that a potential solution may be the use of </a:t>
            </a:r>
            <a:r>
              <a:rPr i="1" lang="en-CH" sz="2000"/>
              <a:t>exposure rating</a:t>
            </a:r>
            <a:r>
              <a:rPr lang="en-CH" sz="2000"/>
              <a:t> techniques. However, before this, unsupervised machine learning will be used to extract information from claims data.</a:t>
            </a:r>
            <a:endParaRPr sz="2000"/>
          </a:p>
          <a:p>
            <a:pPr indent="0" lvl="0" marL="0" rtl="0" algn="l">
              <a:lnSpc>
                <a:spcPct val="100000"/>
              </a:lnSpc>
              <a:spcBef>
                <a:spcPts val="1000"/>
              </a:spcBef>
              <a:spcAft>
                <a:spcPts val="0"/>
              </a:spcAft>
              <a:buClr>
                <a:srgbClr val="FF0000"/>
              </a:buClr>
              <a:buSzPts val="2000"/>
              <a:buNone/>
            </a:pPr>
            <a:r>
              <a:t/>
            </a:r>
            <a:endParaRPr sz="2000"/>
          </a:p>
        </p:txBody>
      </p:sp>
      <p:sp>
        <p:nvSpPr>
          <p:cNvPr id="132" name="Google Shape;132;p13"/>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133" name="Google Shape;133;p13"/>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Loss Elimination Ratio</a:t>
            </a:r>
            <a:endParaRPr/>
          </a:p>
        </p:txBody>
      </p:sp>
      <p:sp>
        <p:nvSpPr>
          <p:cNvPr id="139" name="Google Shape;139;p14"/>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0000"/>
              </a:buClr>
              <a:buSzPts val="1600"/>
              <a:buNone/>
            </a:pPr>
            <a:r>
              <a:rPr i="1" lang="en-CH" sz="1600"/>
              <a:t>Ratio of the decrease in the expected payment with a deductible to the expected payment without the deductible</a:t>
            </a:r>
            <a:endParaRPr/>
          </a:p>
        </p:txBody>
      </p:sp>
      <p:sp>
        <p:nvSpPr>
          <p:cNvPr id="140" name="Google Shape;140;p14"/>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141" name="Google Shape;141;p14"/>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AGENDA</a:t>
            </a:r>
            <a:endParaRPr/>
          </a:p>
        </p:txBody>
      </p:sp>
      <p:sp>
        <p:nvSpPr>
          <p:cNvPr id="40" name="Google Shape;40;p2"/>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graphicFrame>
        <p:nvGraphicFramePr>
          <p:cNvPr id="41" name="Google Shape;41;p2"/>
          <p:cNvGraphicFramePr/>
          <p:nvPr/>
        </p:nvGraphicFramePr>
        <p:xfrm>
          <a:off x="884236" y="1621399"/>
          <a:ext cx="3000000" cy="3000000"/>
        </p:xfrm>
        <a:graphic>
          <a:graphicData uri="http://schemas.openxmlformats.org/drawingml/2006/table">
            <a:tbl>
              <a:tblPr bandRow="1" firstRow="1">
                <a:noFill/>
                <a:tableStyleId>{C2ADCE16-88EF-4628-BD4D-FE804E3C7D49}</a:tableStyleId>
              </a:tblPr>
              <a:tblGrid>
                <a:gridCol w="720000"/>
                <a:gridCol w="7793250"/>
                <a:gridCol w="1206750"/>
              </a:tblGrid>
              <a:tr h="720000">
                <a:tc>
                  <a:txBody>
                    <a:bodyPr/>
                    <a:lstStyle/>
                    <a:p>
                      <a:pPr indent="0" lvl="0" marL="0" marR="0" rtl="0" algn="l">
                        <a:spcBef>
                          <a:spcPts val="0"/>
                        </a:spcBef>
                        <a:spcAft>
                          <a:spcPts val="0"/>
                        </a:spcAft>
                        <a:buNone/>
                      </a:pPr>
                      <a:r>
                        <a:rPr b="1" lang="en-CH" sz="3600" u="none" cap="none" strike="noStrike">
                          <a:solidFill>
                            <a:srgbClr val="FF5800"/>
                          </a:solidFill>
                          <a:latin typeface="Calibri"/>
                          <a:ea typeface="Calibri"/>
                          <a:cs typeface="Calibri"/>
                          <a:sym typeface="Calibri"/>
                        </a:rPr>
                        <a:t>01</a:t>
                      </a:r>
                      <a:endParaRPr/>
                    </a:p>
                  </a:txBody>
                  <a:tcPr marT="45725" marB="45725" marR="91450" marL="91450" anchor="ctr"/>
                </a:tc>
                <a:tc>
                  <a:txBody>
                    <a:bodyPr/>
                    <a:lstStyle/>
                    <a:p>
                      <a:pPr indent="0" lvl="0" marL="0" marR="0" rtl="0" algn="l">
                        <a:lnSpc>
                          <a:spcPct val="100000"/>
                        </a:lnSpc>
                        <a:spcBef>
                          <a:spcPts val="0"/>
                        </a:spcBef>
                        <a:spcAft>
                          <a:spcPts val="0"/>
                        </a:spcAft>
                        <a:buClr>
                          <a:srgbClr val="595959"/>
                        </a:buClr>
                        <a:buSzPts val="2000"/>
                        <a:buFont typeface="Calibri"/>
                        <a:buNone/>
                      </a:pPr>
                      <a:r>
                        <a:rPr b="0" lang="en-CH" sz="2000">
                          <a:solidFill>
                            <a:srgbClr val="595959"/>
                          </a:solidFill>
                          <a:latin typeface="Calibri"/>
                          <a:ea typeface="Calibri"/>
                          <a:cs typeface="Calibri"/>
                          <a:sym typeface="Calibri"/>
                        </a:rPr>
                        <a:t>Introduction</a:t>
                      </a:r>
                      <a:endParaRPr b="0" sz="2000">
                        <a:solidFill>
                          <a:srgbClr val="595959"/>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2000"/>
                        <a:buFont typeface="Calibri"/>
                        <a:buNone/>
                      </a:pPr>
                      <a:r>
                        <a:t/>
                      </a:r>
                      <a:endParaRPr b="0" sz="2000">
                        <a:solidFill>
                          <a:srgbClr val="7F7F7F"/>
                        </a:solidFill>
                        <a:latin typeface="Calibri"/>
                        <a:ea typeface="Calibri"/>
                        <a:cs typeface="Calibri"/>
                        <a:sym typeface="Calibri"/>
                      </a:endParaRPr>
                    </a:p>
                  </a:txBody>
                  <a:tcPr marT="45725" marB="45725" marR="91450" marL="91450" anchor="ctr"/>
                </a:tc>
              </a:tr>
              <a:tr h="720000">
                <a:tc>
                  <a:txBody>
                    <a:bodyPr/>
                    <a:lstStyle/>
                    <a:p>
                      <a:pPr indent="0" lvl="0" marL="0" marR="0" rtl="0" algn="l">
                        <a:spcBef>
                          <a:spcPts val="0"/>
                        </a:spcBef>
                        <a:spcAft>
                          <a:spcPts val="0"/>
                        </a:spcAft>
                        <a:buNone/>
                      </a:pPr>
                      <a:r>
                        <a:rPr b="1" lang="en-CH" sz="3600">
                          <a:solidFill>
                            <a:srgbClr val="FF5800"/>
                          </a:solidFill>
                          <a:latin typeface="Calibri"/>
                          <a:ea typeface="Calibri"/>
                          <a:cs typeface="Calibri"/>
                          <a:sym typeface="Calibri"/>
                        </a:rPr>
                        <a:t>02</a:t>
                      </a:r>
                      <a:endParaRPr b="1" sz="3600">
                        <a:solidFill>
                          <a:srgbClr val="FF5800"/>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rgbClr val="595959"/>
                        </a:buClr>
                        <a:buSzPts val="2000"/>
                        <a:buFont typeface="Calibri"/>
                        <a:buNone/>
                      </a:pPr>
                      <a:r>
                        <a:rPr b="0" lang="en-CH" sz="2000">
                          <a:solidFill>
                            <a:srgbClr val="595959"/>
                          </a:solidFill>
                          <a:latin typeface="Calibri"/>
                          <a:ea typeface="Calibri"/>
                          <a:cs typeface="Calibri"/>
                          <a:sym typeface="Calibri"/>
                        </a:rPr>
                        <a:t>Logistics</a:t>
                      </a:r>
                      <a:endParaRPr b="0" sz="2000">
                        <a:solidFill>
                          <a:srgbClr val="595959"/>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r>
              <a:tr h="720000">
                <a:tc>
                  <a:txBody>
                    <a:bodyPr/>
                    <a:lstStyle/>
                    <a:p>
                      <a:pPr indent="0" lvl="0" marL="0" marR="0" rtl="0" algn="l">
                        <a:spcBef>
                          <a:spcPts val="0"/>
                        </a:spcBef>
                        <a:spcAft>
                          <a:spcPts val="0"/>
                        </a:spcAft>
                        <a:buNone/>
                      </a:pPr>
                      <a:r>
                        <a:rPr b="1" lang="en-CH" sz="3600">
                          <a:solidFill>
                            <a:srgbClr val="FF5800"/>
                          </a:solidFill>
                          <a:latin typeface="Calibri"/>
                          <a:ea typeface="Calibri"/>
                          <a:cs typeface="Calibri"/>
                          <a:sym typeface="Calibri"/>
                        </a:rPr>
                        <a:t>03</a:t>
                      </a:r>
                      <a:endParaRPr b="1" sz="3600">
                        <a:solidFill>
                          <a:srgbClr val="FF5800"/>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rgbClr val="595959"/>
                        </a:buClr>
                        <a:buSzPts val="2000"/>
                        <a:buFont typeface="Calibri"/>
                        <a:buNone/>
                      </a:pPr>
                      <a:r>
                        <a:rPr b="0" lang="en-CH" sz="2000">
                          <a:solidFill>
                            <a:srgbClr val="595959"/>
                          </a:solidFill>
                          <a:latin typeface="Calibri"/>
                          <a:ea typeface="Calibri"/>
                          <a:cs typeface="Calibri"/>
                          <a:sym typeface="Calibri"/>
                        </a:rPr>
                        <a:t>Business Context</a:t>
                      </a:r>
                      <a:endParaRPr b="0" sz="2000">
                        <a:solidFill>
                          <a:srgbClr val="595959"/>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r>
              <a:tr h="720000">
                <a:tc>
                  <a:txBody>
                    <a:bodyPr/>
                    <a:lstStyle/>
                    <a:p>
                      <a:pPr indent="0" lvl="0" marL="0" marR="0" rtl="0" algn="l">
                        <a:spcBef>
                          <a:spcPts val="0"/>
                        </a:spcBef>
                        <a:spcAft>
                          <a:spcPts val="0"/>
                        </a:spcAft>
                        <a:buNone/>
                      </a:pPr>
                      <a:r>
                        <a:rPr b="1" lang="en-CH" sz="3600">
                          <a:solidFill>
                            <a:srgbClr val="FF5800"/>
                          </a:solidFill>
                          <a:latin typeface="Calibri"/>
                          <a:ea typeface="Calibri"/>
                          <a:cs typeface="Calibri"/>
                          <a:sym typeface="Calibri"/>
                        </a:rPr>
                        <a:t>04</a:t>
                      </a:r>
                      <a:endParaRPr b="1" sz="3600">
                        <a:solidFill>
                          <a:srgbClr val="FF5800"/>
                        </a:solidFill>
                        <a:latin typeface="Calibri"/>
                        <a:ea typeface="Calibri"/>
                        <a:cs typeface="Calibri"/>
                        <a:sym typeface="Calibri"/>
                      </a:endParaRPr>
                    </a:p>
                  </a:txBody>
                  <a:tcPr marT="45725" marB="45725" marR="91450" marL="91450" anchor="ctr"/>
                </a:tc>
                <a:tc>
                  <a:txBody>
                    <a:bodyPr/>
                    <a:lstStyle/>
                    <a:p>
                      <a:pPr indent="0" lvl="0" marL="0" marR="0" rtl="0" algn="l">
                        <a:lnSpc>
                          <a:spcPct val="100000"/>
                        </a:lnSpc>
                        <a:spcBef>
                          <a:spcPts val="0"/>
                        </a:spcBef>
                        <a:spcAft>
                          <a:spcPts val="0"/>
                        </a:spcAft>
                        <a:buClr>
                          <a:srgbClr val="595959"/>
                        </a:buClr>
                        <a:buSzPts val="2000"/>
                        <a:buFont typeface="Calibri"/>
                        <a:buNone/>
                      </a:pPr>
                      <a:r>
                        <a:rPr b="0" lang="en-CH" sz="2000">
                          <a:solidFill>
                            <a:srgbClr val="595959"/>
                          </a:solidFill>
                          <a:latin typeface="Calibri"/>
                          <a:ea typeface="Calibri"/>
                          <a:cs typeface="Calibri"/>
                          <a:sym typeface="Calibri"/>
                        </a:rPr>
                        <a:t>Problem Definition</a:t>
                      </a:r>
                      <a:endParaRPr b="0" sz="2000">
                        <a:solidFill>
                          <a:srgbClr val="595959"/>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r>
              <a:tr h="720000">
                <a:tc>
                  <a:txBody>
                    <a:bodyPr/>
                    <a:lstStyle/>
                    <a:p>
                      <a:pPr indent="0" lvl="0" marL="0" marR="0" rtl="0" algn="l">
                        <a:spcBef>
                          <a:spcPts val="0"/>
                        </a:spcBef>
                        <a:spcAft>
                          <a:spcPts val="0"/>
                        </a:spcAft>
                        <a:buNone/>
                      </a:pPr>
                      <a:r>
                        <a:rPr b="1" lang="en-CH" sz="3600">
                          <a:solidFill>
                            <a:srgbClr val="FF5800"/>
                          </a:solidFill>
                          <a:latin typeface="Calibri"/>
                          <a:ea typeface="Calibri"/>
                          <a:cs typeface="Calibri"/>
                          <a:sym typeface="Calibri"/>
                        </a:rPr>
                        <a:t>05</a:t>
                      </a:r>
                      <a:endParaRPr b="1" sz="3600">
                        <a:solidFill>
                          <a:srgbClr val="FF5800"/>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rPr b="0" lang="en-CH" sz="2000">
                          <a:solidFill>
                            <a:srgbClr val="7F7F7F"/>
                          </a:solidFill>
                          <a:latin typeface="Calibri"/>
                          <a:ea typeface="Calibri"/>
                          <a:cs typeface="Calibri"/>
                          <a:sym typeface="Calibri"/>
                        </a:rPr>
                        <a:t>Loss distributions</a:t>
                      </a:r>
                      <a:endParaRPr b="0" sz="2000">
                        <a:solidFill>
                          <a:srgbClr val="7F7F7F"/>
                        </a:solidFill>
                        <a:latin typeface="Calibri"/>
                        <a:ea typeface="Calibri"/>
                        <a:cs typeface="Calibri"/>
                        <a:sym typeface="Calibri"/>
                      </a:endParaRPr>
                    </a:p>
                  </a:txBody>
                  <a:tcPr marT="45725" marB="45725" marR="91450" marL="91450" anchor="ctr"/>
                </a:tc>
                <a:tc>
                  <a:txBody>
                    <a:bodyPr/>
                    <a:lstStyle/>
                    <a:p>
                      <a:pPr indent="0" lvl="0" marL="0" marR="0" rtl="0" algn="l">
                        <a:spcBef>
                          <a:spcPts val="0"/>
                        </a:spcBef>
                        <a:spcAft>
                          <a:spcPts val="0"/>
                        </a:spcAft>
                        <a:buNone/>
                      </a:pPr>
                      <a:r>
                        <a:t/>
                      </a:r>
                      <a:endParaRPr b="0" sz="2000">
                        <a:solidFill>
                          <a:srgbClr val="7F7F7F"/>
                        </a:solidFill>
                        <a:latin typeface="Calibri"/>
                        <a:ea typeface="Calibri"/>
                        <a:cs typeface="Calibri"/>
                        <a:sym typeface="Calibri"/>
                      </a:endParaRPr>
                    </a:p>
                  </a:txBody>
                  <a:tcPr marT="45725" marB="45725" marR="91450" marL="91450" anchor="ctr"/>
                </a:tc>
              </a:tr>
            </a:tbl>
          </a:graphicData>
        </a:graphic>
      </p:graphicFrame>
      <p:sp>
        <p:nvSpPr>
          <p:cNvPr id="42" name="Google Shape;42;p2"/>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Introduction</a:t>
            </a:r>
            <a:endParaRPr/>
          </a:p>
        </p:txBody>
      </p:sp>
      <p:sp>
        <p:nvSpPr>
          <p:cNvPr id="49" name="Google Shape;49;p3"/>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fontScale="77500" lnSpcReduction="20000"/>
          </a:bodyPr>
          <a:lstStyle/>
          <a:p>
            <a:pPr indent="-217710" lvl="0" marL="252000" rtl="0" algn="l">
              <a:lnSpc>
                <a:spcPct val="100000"/>
              </a:lnSpc>
              <a:spcBef>
                <a:spcPts val="0"/>
              </a:spcBef>
              <a:spcAft>
                <a:spcPts val="0"/>
              </a:spcAft>
              <a:buClr>
                <a:srgbClr val="FF5800"/>
              </a:buClr>
              <a:buSzPct val="100000"/>
              <a:buChar char="•"/>
            </a:pPr>
            <a:r>
              <a:rPr lang="en-CH"/>
              <a:t>Course objectives</a:t>
            </a:r>
            <a:endParaRPr/>
          </a:p>
          <a:p>
            <a:pPr indent="-229139" lvl="1" marL="504000" rtl="0" algn="l">
              <a:lnSpc>
                <a:spcPct val="100000"/>
              </a:lnSpc>
              <a:spcBef>
                <a:spcPts val="500"/>
              </a:spcBef>
              <a:spcAft>
                <a:spcPts val="0"/>
              </a:spcAft>
              <a:buClr>
                <a:srgbClr val="093552"/>
              </a:buClr>
              <a:buSzPct val="100000"/>
              <a:buChar char="−"/>
            </a:pPr>
            <a:r>
              <a:rPr lang="en-CH"/>
              <a:t>Increased technical skills and consulting-related soft skills</a:t>
            </a:r>
            <a:endParaRPr/>
          </a:p>
          <a:p>
            <a:pPr indent="-229139" lvl="1" marL="504000" rtl="0" algn="l">
              <a:lnSpc>
                <a:spcPct val="100000"/>
              </a:lnSpc>
              <a:spcBef>
                <a:spcPts val="500"/>
              </a:spcBef>
              <a:spcAft>
                <a:spcPts val="0"/>
              </a:spcAft>
              <a:buClr>
                <a:srgbClr val="093552"/>
              </a:buClr>
              <a:buSzPct val="100000"/>
              <a:buChar char="−"/>
            </a:pPr>
            <a:r>
              <a:rPr lang="en-CH"/>
              <a:t>Enhanced opportunity to be successful in the marketplace</a:t>
            </a:r>
            <a:endParaRPr/>
          </a:p>
          <a:p>
            <a:pPr indent="-217710" lvl="0" marL="252000" rtl="0" algn="l">
              <a:lnSpc>
                <a:spcPct val="100000"/>
              </a:lnSpc>
              <a:spcBef>
                <a:spcPts val="1000"/>
              </a:spcBef>
              <a:spcAft>
                <a:spcPts val="0"/>
              </a:spcAft>
              <a:buClr>
                <a:srgbClr val="FF5800"/>
              </a:buClr>
              <a:buSzPct val="100000"/>
              <a:buChar char="•"/>
            </a:pPr>
            <a:r>
              <a:rPr lang="en-CH"/>
              <a:t>Students</a:t>
            </a:r>
            <a:endParaRPr/>
          </a:p>
          <a:p>
            <a:pPr indent="-229139" lvl="1" marL="504000" rtl="0" algn="l">
              <a:lnSpc>
                <a:spcPct val="100000"/>
              </a:lnSpc>
              <a:spcBef>
                <a:spcPts val="500"/>
              </a:spcBef>
              <a:spcAft>
                <a:spcPts val="0"/>
              </a:spcAft>
              <a:buClr>
                <a:srgbClr val="093552"/>
              </a:buClr>
              <a:buSzPct val="100000"/>
              <a:buChar char="−"/>
            </a:pPr>
            <a:r>
              <a:rPr lang="en-CH"/>
              <a:t>Produce a statement of work, including timeline</a:t>
            </a:r>
            <a:endParaRPr/>
          </a:p>
          <a:p>
            <a:pPr indent="-229139" lvl="1" marL="504000" rtl="0" algn="l">
              <a:lnSpc>
                <a:spcPct val="100000"/>
              </a:lnSpc>
              <a:spcBef>
                <a:spcPts val="500"/>
              </a:spcBef>
              <a:spcAft>
                <a:spcPts val="0"/>
              </a:spcAft>
              <a:buClr>
                <a:srgbClr val="093552"/>
              </a:buClr>
              <a:buSzPct val="100000"/>
              <a:buChar char="−"/>
            </a:pPr>
            <a:r>
              <a:rPr lang="en-CH"/>
              <a:t>Act as consultants</a:t>
            </a:r>
            <a:endParaRPr/>
          </a:p>
          <a:p>
            <a:pPr indent="-229139" lvl="1" marL="504000" rtl="0" algn="l">
              <a:lnSpc>
                <a:spcPct val="100000"/>
              </a:lnSpc>
              <a:spcBef>
                <a:spcPts val="500"/>
              </a:spcBef>
              <a:spcAft>
                <a:spcPts val="0"/>
              </a:spcAft>
              <a:buClr>
                <a:srgbClr val="093552"/>
              </a:buClr>
              <a:buSzPct val="100000"/>
              <a:buChar char="−"/>
            </a:pPr>
            <a:r>
              <a:rPr lang="en-CH"/>
              <a:t>Provide status update report</a:t>
            </a:r>
            <a:endParaRPr/>
          </a:p>
          <a:p>
            <a:pPr indent="-229139" lvl="1" marL="504000" rtl="0" algn="l">
              <a:lnSpc>
                <a:spcPct val="100000"/>
              </a:lnSpc>
              <a:spcBef>
                <a:spcPts val="500"/>
              </a:spcBef>
              <a:spcAft>
                <a:spcPts val="0"/>
              </a:spcAft>
              <a:buClr>
                <a:srgbClr val="093552"/>
              </a:buClr>
              <a:buSzPct val="100000"/>
              <a:buChar char="−"/>
            </a:pPr>
            <a:r>
              <a:rPr lang="en-CH"/>
              <a:t>Send agenda for approval, prior to each session</a:t>
            </a:r>
            <a:endParaRPr/>
          </a:p>
          <a:p>
            <a:pPr indent="-229139" lvl="1" marL="504000" rtl="0" algn="l">
              <a:lnSpc>
                <a:spcPct val="100000"/>
              </a:lnSpc>
              <a:spcBef>
                <a:spcPts val="500"/>
              </a:spcBef>
              <a:spcAft>
                <a:spcPts val="0"/>
              </a:spcAft>
              <a:buClr>
                <a:srgbClr val="093552"/>
              </a:buClr>
              <a:buSzPct val="100000"/>
              <a:buChar char="−"/>
            </a:pPr>
            <a:r>
              <a:rPr lang="en-CH"/>
              <a:t>Upload approved agenda and meeting minutes to Canvas after each session with mentor</a:t>
            </a:r>
            <a:endParaRPr/>
          </a:p>
          <a:p>
            <a:pPr indent="-229139" lvl="1" marL="504000" rtl="0" algn="l">
              <a:lnSpc>
                <a:spcPct val="100000"/>
              </a:lnSpc>
              <a:spcBef>
                <a:spcPts val="500"/>
              </a:spcBef>
              <a:spcAft>
                <a:spcPts val="0"/>
              </a:spcAft>
              <a:buClr>
                <a:srgbClr val="093552"/>
              </a:buClr>
              <a:buSzPct val="100000"/>
              <a:buChar char="−"/>
            </a:pPr>
            <a:r>
              <a:rPr lang="en-CH"/>
              <a:t>Provide project deliverables </a:t>
            </a:r>
            <a:endParaRPr/>
          </a:p>
          <a:p>
            <a:pPr indent="-229139" lvl="1" marL="504000" rtl="0" algn="l">
              <a:lnSpc>
                <a:spcPct val="100000"/>
              </a:lnSpc>
              <a:spcBef>
                <a:spcPts val="500"/>
              </a:spcBef>
              <a:spcAft>
                <a:spcPts val="0"/>
              </a:spcAft>
              <a:buClr>
                <a:srgbClr val="093552"/>
              </a:buClr>
              <a:buSzPct val="100000"/>
              <a:buChar char="−"/>
            </a:pPr>
            <a:r>
              <a:rPr lang="en-CH"/>
              <a:t>Act with professionalism</a:t>
            </a:r>
            <a:endParaRPr/>
          </a:p>
          <a:p>
            <a:pPr indent="-217710" lvl="0" marL="252000" rtl="0" algn="l">
              <a:lnSpc>
                <a:spcPct val="100000"/>
              </a:lnSpc>
              <a:spcBef>
                <a:spcPts val="1000"/>
              </a:spcBef>
              <a:spcAft>
                <a:spcPts val="0"/>
              </a:spcAft>
              <a:buClr>
                <a:srgbClr val="FF5800"/>
              </a:buClr>
              <a:buSzPct val="100000"/>
              <a:buChar char="•"/>
            </a:pPr>
            <a:r>
              <a:rPr lang="en-CH"/>
              <a:t>Mentor</a:t>
            </a:r>
            <a:endParaRPr/>
          </a:p>
          <a:p>
            <a:pPr indent="-229139" lvl="1" marL="504000" rtl="0" algn="l">
              <a:lnSpc>
                <a:spcPct val="100000"/>
              </a:lnSpc>
              <a:spcBef>
                <a:spcPts val="500"/>
              </a:spcBef>
              <a:spcAft>
                <a:spcPts val="0"/>
              </a:spcAft>
              <a:buClr>
                <a:srgbClr val="093552"/>
              </a:buClr>
              <a:buSzPct val="100000"/>
              <a:buChar char="−"/>
            </a:pPr>
            <a:r>
              <a:rPr lang="en-CH"/>
              <a:t>Sets up a project for the course</a:t>
            </a:r>
            <a:endParaRPr/>
          </a:p>
          <a:p>
            <a:pPr indent="-229139" lvl="1" marL="504000" rtl="0" algn="l">
              <a:lnSpc>
                <a:spcPct val="100000"/>
              </a:lnSpc>
              <a:spcBef>
                <a:spcPts val="500"/>
              </a:spcBef>
              <a:spcAft>
                <a:spcPts val="0"/>
              </a:spcAft>
              <a:buClr>
                <a:srgbClr val="093552"/>
              </a:buClr>
              <a:buSzPct val="100000"/>
              <a:buChar char="−"/>
            </a:pPr>
            <a:r>
              <a:rPr lang="en-CH"/>
              <a:t>Acts as the client, but also as a mentor (i.e., provides guidance on both technical and soft skills, and industry knowledge)</a:t>
            </a:r>
            <a:endParaRPr/>
          </a:p>
          <a:p>
            <a:pPr indent="-150400" lvl="1" marL="504000" rtl="0" algn="l">
              <a:lnSpc>
                <a:spcPct val="100000"/>
              </a:lnSpc>
              <a:spcBef>
                <a:spcPts val="500"/>
              </a:spcBef>
              <a:spcAft>
                <a:spcPts val="0"/>
              </a:spcAft>
              <a:buClr>
                <a:srgbClr val="FF0000"/>
              </a:buClr>
              <a:buSzPct val="100000"/>
              <a:buNone/>
            </a:pPr>
            <a:r>
              <a:t/>
            </a:r>
            <a:endParaRPr/>
          </a:p>
          <a:p>
            <a:pPr indent="-150400" lvl="1" marL="504000" rtl="0" algn="l">
              <a:lnSpc>
                <a:spcPct val="100000"/>
              </a:lnSpc>
              <a:spcBef>
                <a:spcPts val="500"/>
              </a:spcBef>
              <a:spcAft>
                <a:spcPts val="0"/>
              </a:spcAft>
              <a:buClr>
                <a:srgbClr val="FF0000"/>
              </a:buClr>
              <a:buSzPct val="100000"/>
              <a:buNone/>
            </a:pPr>
            <a:r>
              <a:t/>
            </a:r>
            <a:endParaRPr/>
          </a:p>
          <a:p>
            <a:pPr indent="-150400" lvl="1" marL="504000" rtl="0" algn="l">
              <a:lnSpc>
                <a:spcPct val="100000"/>
              </a:lnSpc>
              <a:spcBef>
                <a:spcPts val="500"/>
              </a:spcBef>
              <a:spcAft>
                <a:spcPts val="0"/>
              </a:spcAft>
              <a:buClr>
                <a:srgbClr val="FF0000"/>
              </a:buClr>
              <a:buSzPct val="100000"/>
              <a:buNone/>
            </a:pPr>
            <a:r>
              <a:t/>
            </a:r>
            <a:endParaRPr/>
          </a:p>
          <a:p>
            <a:pPr indent="-150400" lvl="1" marL="504000" rtl="0" algn="l">
              <a:lnSpc>
                <a:spcPct val="100000"/>
              </a:lnSpc>
              <a:spcBef>
                <a:spcPts val="500"/>
              </a:spcBef>
              <a:spcAft>
                <a:spcPts val="0"/>
              </a:spcAft>
              <a:buClr>
                <a:schemeClr val="accent2"/>
              </a:buClr>
              <a:buSzPct val="100000"/>
              <a:buNone/>
            </a:pPr>
            <a:r>
              <a:t/>
            </a:r>
            <a:endParaRPr/>
          </a:p>
          <a:p>
            <a:pPr indent="-99600" lvl="0" marL="252000" rtl="0" algn="l">
              <a:lnSpc>
                <a:spcPct val="100000"/>
              </a:lnSpc>
              <a:spcBef>
                <a:spcPts val="1000"/>
              </a:spcBef>
              <a:spcAft>
                <a:spcPts val="0"/>
              </a:spcAft>
              <a:buClr>
                <a:srgbClr val="474798"/>
              </a:buClr>
              <a:buSzPct val="100000"/>
              <a:buNone/>
            </a:pPr>
            <a:r>
              <a:t/>
            </a:r>
            <a:endParaRPr/>
          </a:p>
          <a:p>
            <a:pPr indent="-99600" lvl="0" marL="252000" rtl="0" algn="l">
              <a:lnSpc>
                <a:spcPct val="100000"/>
              </a:lnSpc>
              <a:spcBef>
                <a:spcPts val="1000"/>
              </a:spcBef>
              <a:spcAft>
                <a:spcPts val="0"/>
              </a:spcAft>
              <a:buClr>
                <a:srgbClr val="474798"/>
              </a:buClr>
              <a:buSzPct val="100000"/>
              <a:buNone/>
            </a:pPr>
            <a:r>
              <a:t/>
            </a:r>
            <a:endParaRPr/>
          </a:p>
        </p:txBody>
      </p:sp>
      <p:sp>
        <p:nvSpPr>
          <p:cNvPr id="50" name="Google Shape;50;p3"/>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51" name="Google Shape;51;p3"/>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4"/>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Introductions</a:t>
            </a:r>
            <a:endParaRPr/>
          </a:p>
        </p:txBody>
      </p:sp>
      <p:sp>
        <p:nvSpPr>
          <p:cNvPr id="57" name="Google Shape;57;p4"/>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p>
            <a:pPr indent="-252000" lvl="0" marL="252000" rtl="0" algn="l">
              <a:lnSpc>
                <a:spcPct val="100000"/>
              </a:lnSpc>
              <a:spcBef>
                <a:spcPts val="0"/>
              </a:spcBef>
              <a:spcAft>
                <a:spcPts val="0"/>
              </a:spcAft>
              <a:buClr>
                <a:srgbClr val="FF5800"/>
              </a:buClr>
              <a:buSzPts val="2400"/>
              <a:buChar char="•"/>
            </a:pPr>
            <a:r>
              <a:rPr lang="en-CH"/>
              <a:t>Ruizhe Qiu</a:t>
            </a:r>
            <a:endParaRPr/>
          </a:p>
          <a:p>
            <a:pPr indent="-99600" lvl="0" marL="252000" rtl="0" algn="l">
              <a:lnSpc>
                <a:spcPct val="100000"/>
              </a:lnSpc>
              <a:spcBef>
                <a:spcPts val="1000"/>
              </a:spcBef>
              <a:spcAft>
                <a:spcPts val="0"/>
              </a:spcAft>
              <a:buClr>
                <a:srgbClr val="FF0000"/>
              </a:buClr>
              <a:buSzPts val="2400"/>
              <a:buNone/>
            </a:pPr>
            <a:r>
              <a:t/>
            </a:r>
            <a:endParaRPr/>
          </a:p>
          <a:p>
            <a:pPr indent="-99600" lvl="0" marL="252000" rtl="0" algn="l">
              <a:lnSpc>
                <a:spcPct val="100000"/>
              </a:lnSpc>
              <a:spcBef>
                <a:spcPts val="1000"/>
              </a:spcBef>
              <a:spcAft>
                <a:spcPts val="0"/>
              </a:spcAft>
              <a:buClr>
                <a:srgbClr val="474798"/>
              </a:buClr>
              <a:buSzPts val="2400"/>
              <a:buNone/>
            </a:pPr>
            <a:r>
              <a:t/>
            </a:r>
            <a:endParaRPr/>
          </a:p>
        </p:txBody>
      </p:sp>
      <p:sp>
        <p:nvSpPr>
          <p:cNvPr id="58" name="Google Shape;58;p4"/>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59" name="Google Shape;59;p4"/>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5"/>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Introductions</a:t>
            </a:r>
            <a:endParaRPr/>
          </a:p>
        </p:txBody>
      </p:sp>
      <p:sp>
        <p:nvSpPr>
          <p:cNvPr id="65" name="Google Shape;65;p5"/>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p>
            <a:pPr indent="-252000" lvl="0" marL="252000" rtl="0" algn="l">
              <a:lnSpc>
                <a:spcPct val="100000"/>
              </a:lnSpc>
              <a:spcBef>
                <a:spcPts val="0"/>
              </a:spcBef>
              <a:spcAft>
                <a:spcPts val="0"/>
              </a:spcAft>
              <a:buClr>
                <a:srgbClr val="FF5800"/>
              </a:buClr>
              <a:buSzPts val="2400"/>
              <a:buChar char="•"/>
            </a:pPr>
            <a:r>
              <a:rPr lang="en-CH"/>
              <a:t>Tianxiang Zheng</a:t>
            </a:r>
            <a:endParaRPr/>
          </a:p>
        </p:txBody>
      </p:sp>
      <p:sp>
        <p:nvSpPr>
          <p:cNvPr id="66" name="Google Shape;66;p5"/>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67" name="Google Shape;67;p5"/>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6"/>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Introductions</a:t>
            </a:r>
            <a:endParaRPr/>
          </a:p>
        </p:txBody>
      </p:sp>
      <p:sp>
        <p:nvSpPr>
          <p:cNvPr id="73" name="Google Shape;73;p6"/>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p>
            <a:pPr indent="-252000" lvl="0" marL="252000" rtl="0" algn="l">
              <a:lnSpc>
                <a:spcPct val="100000"/>
              </a:lnSpc>
              <a:spcBef>
                <a:spcPts val="0"/>
              </a:spcBef>
              <a:spcAft>
                <a:spcPts val="0"/>
              </a:spcAft>
              <a:buClr>
                <a:srgbClr val="FF5800"/>
              </a:buClr>
              <a:buSzPts val="2400"/>
              <a:buChar char="•"/>
            </a:pPr>
            <a:r>
              <a:rPr lang="en-CH"/>
              <a:t>Luyang Feng</a:t>
            </a:r>
            <a:endParaRPr/>
          </a:p>
        </p:txBody>
      </p:sp>
      <p:sp>
        <p:nvSpPr>
          <p:cNvPr id="74" name="Google Shape;74;p6"/>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75" name="Google Shape;75;p6"/>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7"/>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Introductions</a:t>
            </a:r>
            <a:endParaRPr/>
          </a:p>
        </p:txBody>
      </p:sp>
      <p:sp>
        <p:nvSpPr>
          <p:cNvPr id="81" name="Google Shape;81;p7"/>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p>
            <a:pPr indent="-252000" lvl="0" marL="252000" rtl="0" algn="l">
              <a:lnSpc>
                <a:spcPct val="100000"/>
              </a:lnSpc>
              <a:spcBef>
                <a:spcPts val="0"/>
              </a:spcBef>
              <a:spcAft>
                <a:spcPts val="0"/>
              </a:spcAft>
              <a:buClr>
                <a:srgbClr val="FF5800"/>
              </a:buClr>
              <a:buSzPts val="2400"/>
              <a:buChar char="•"/>
            </a:pPr>
            <a:r>
              <a:rPr lang="en-CH"/>
              <a:t>Orange Ao</a:t>
            </a:r>
            <a:endParaRPr/>
          </a:p>
        </p:txBody>
      </p:sp>
      <p:sp>
        <p:nvSpPr>
          <p:cNvPr id="82" name="Google Shape;82;p7"/>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83" name="Google Shape;83;p7"/>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Introductions</a:t>
            </a:r>
            <a:endParaRPr/>
          </a:p>
        </p:txBody>
      </p:sp>
      <p:sp>
        <p:nvSpPr>
          <p:cNvPr id="89" name="Google Shape;89;p8"/>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p>
            <a:pPr indent="-252000" lvl="0" marL="252000" rtl="0" algn="l">
              <a:lnSpc>
                <a:spcPct val="100000"/>
              </a:lnSpc>
              <a:spcBef>
                <a:spcPts val="0"/>
              </a:spcBef>
              <a:spcAft>
                <a:spcPts val="0"/>
              </a:spcAft>
              <a:buClr>
                <a:srgbClr val="FF5800"/>
              </a:buClr>
              <a:buSzPts val="2400"/>
              <a:buChar char="•"/>
            </a:pPr>
            <a:r>
              <a:rPr lang="en-CH"/>
              <a:t>Carlos Arocha</a:t>
            </a:r>
            <a:endParaRPr/>
          </a:p>
          <a:p>
            <a:pPr indent="-99600" lvl="0" marL="252000" rtl="0" algn="l">
              <a:lnSpc>
                <a:spcPct val="100000"/>
              </a:lnSpc>
              <a:spcBef>
                <a:spcPts val="1000"/>
              </a:spcBef>
              <a:spcAft>
                <a:spcPts val="0"/>
              </a:spcAft>
              <a:buClr>
                <a:srgbClr val="FF0000"/>
              </a:buClr>
              <a:buSzPts val="2400"/>
              <a:buNone/>
            </a:pPr>
            <a:r>
              <a:t/>
            </a:r>
            <a:endParaRPr/>
          </a:p>
          <a:p>
            <a:pPr indent="-99600" lvl="0" marL="252000" rtl="0" algn="l">
              <a:lnSpc>
                <a:spcPct val="100000"/>
              </a:lnSpc>
              <a:spcBef>
                <a:spcPts val="1000"/>
              </a:spcBef>
              <a:spcAft>
                <a:spcPts val="0"/>
              </a:spcAft>
              <a:buClr>
                <a:srgbClr val="474798"/>
              </a:buClr>
              <a:buSzPts val="2400"/>
              <a:buNone/>
            </a:pPr>
            <a:r>
              <a:t/>
            </a:r>
            <a:endParaRPr/>
          </a:p>
        </p:txBody>
      </p:sp>
      <p:sp>
        <p:nvSpPr>
          <p:cNvPr id="90" name="Google Shape;90;p8"/>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91" name="Google Shape;91;p8"/>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pic>
        <p:nvPicPr>
          <p:cNvPr descr="A person in a suit and tie&#10;&#10;Description automatically generated" id="92" name="Google Shape;92;p8"/>
          <p:cNvPicPr preferRelativeResize="0"/>
          <p:nvPr/>
        </p:nvPicPr>
        <p:blipFill rotWithShape="1">
          <a:blip r:embed="rId3">
            <a:alphaModFix/>
          </a:blip>
          <a:srcRect b="0" l="5019" r="0" t="0"/>
          <a:stretch/>
        </p:blipFill>
        <p:spPr>
          <a:xfrm>
            <a:off x="580294" y="1573834"/>
            <a:ext cx="1355401" cy="1995843"/>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
        <p:nvSpPr>
          <p:cNvPr id="93" name="Google Shape;93;p8"/>
          <p:cNvSpPr txBox="1"/>
          <p:nvPr/>
        </p:nvSpPr>
        <p:spPr>
          <a:xfrm>
            <a:off x="2132532" y="1622994"/>
            <a:ext cx="9680240" cy="348386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rgbClr val="3A3838"/>
              </a:buClr>
              <a:buSzPts val="1800"/>
              <a:buFont typeface="Arial"/>
              <a:buChar char="̶"/>
            </a:pPr>
            <a:r>
              <a:rPr lang="en-CH" sz="1800">
                <a:solidFill>
                  <a:srgbClr val="3A3838"/>
                </a:solidFill>
                <a:latin typeface="Calibri"/>
                <a:ea typeface="Calibri"/>
                <a:cs typeface="Calibri"/>
                <a:sym typeface="Calibri"/>
              </a:rPr>
              <a:t>Managing Partner at Arocha &amp; Associates, in Zurich</a:t>
            </a:r>
            <a:endParaRPr sz="1800">
              <a:solidFill>
                <a:srgbClr val="3A3838"/>
              </a:solidFill>
              <a:latin typeface="Calibri"/>
              <a:ea typeface="Calibri"/>
              <a:cs typeface="Calibri"/>
              <a:sym typeface="Calibri"/>
            </a:endParaRPr>
          </a:p>
          <a:p>
            <a:pPr indent="-228600" lvl="0" marL="228600" marR="0" rtl="0" algn="l">
              <a:lnSpc>
                <a:spcPct val="100000"/>
              </a:lnSpc>
              <a:spcBef>
                <a:spcPts val="0"/>
              </a:spcBef>
              <a:spcAft>
                <a:spcPts val="0"/>
              </a:spcAft>
              <a:buClr>
                <a:srgbClr val="3A3838"/>
              </a:buClr>
              <a:buSzPts val="1800"/>
              <a:buFont typeface="Arial"/>
              <a:buChar char="̶"/>
            </a:pPr>
            <a:r>
              <a:rPr lang="en-CH" sz="1800">
                <a:solidFill>
                  <a:srgbClr val="3A3838"/>
                </a:solidFill>
                <a:latin typeface="Calibri"/>
                <a:ea typeface="Calibri"/>
                <a:cs typeface="Calibri"/>
                <a:sym typeface="Calibri"/>
              </a:rPr>
              <a:t>30+ years of global expertise in life and P&amp;C re/insurance: quantitative risk modeling, IFRS 17, risk-based capital, Solvency II, Swiss Solvency Test, P&amp;C reserve audits, ALM, and Enterprise Risk Management</a:t>
            </a:r>
            <a:endParaRPr sz="1800">
              <a:solidFill>
                <a:srgbClr val="3A3838"/>
              </a:solidFill>
              <a:latin typeface="Calibri"/>
              <a:ea typeface="Calibri"/>
              <a:cs typeface="Calibri"/>
              <a:sym typeface="Calibri"/>
            </a:endParaRPr>
          </a:p>
          <a:p>
            <a:pPr indent="-228600" lvl="0" marL="228600" marR="0" rtl="0" algn="l">
              <a:lnSpc>
                <a:spcPct val="100000"/>
              </a:lnSpc>
              <a:spcBef>
                <a:spcPts val="0"/>
              </a:spcBef>
              <a:spcAft>
                <a:spcPts val="0"/>
              </a:spcAft>
              <a:buClr>
                <a:srgbClr val="3A3838"/>
              </a:buClr>
              <a:buSzPts val="1800"/>
              <a:buFont typeface="Arial"/>
              <a:buChar char="̶"/>
            </a:pPr>
            <a:r>
              <a:rPr lang="en-CH" sz="1800">
                <a:solidFill>
                  <a:srgbClr val="3A3838"/>
                </a:solidFill>
                <a:latin typeface="Calibri"/>
                <a:ea typeface="Calibri"/>
                <a:cs typeface="Calibri"/>
                <a:sym typeface="Calibri"/>
              </a:rPr>
              <a:t>Lecturer, Master in Actuarial Science Program, Columbia University</a:t>
            </a:r>
            <a:endParaRPr sz="1800">
              <a:solidFill>
                <a:srgbClr val="3A3838"/>
              </a:solidFill>
              <a:latin typeface="Calibri"/>
              <a:ea typeface="Calibri"/>
              <a:cs typeface="Calibri"/>
              <a:sym typeface="Calibri"/>
            </a:endParaRPr>
          </a:p>
          <a:p>
            <a:pPr indent="-228600" lvl="0" marL="228600" marR="0" rtl="0" algn="l">
              <a:lnSpc>
                <a:spcPct val="100000"/>
              </a:lnSpc>
              <a:spcBef>
                <a:spcPts val="0"/>
              </a:spcBef>
              <a:spcAft>
                <a:spcPts val="0"/>
              </a:spcAft>
              <a:buClr>
                <a:srgbClr val="3A3838"/>
              </a:buClr>
              <a:buSzPts val="1800"/>
              <a:buFont typeface="Arial"/>
              <a:buChar char="̶"/>
            </a:pPr>
            <a:r>
              <a:rPr lang="en-CH" sz="1800">
                <a:solidFill>
                  <a:srgbClr val="3A3838"/>
                </a:solidFill>
                <a:latin typeface="Calibri"/>
                <a:ea typeface="Calibri"/>
                <a:cs typeface="Calibri"/>
                <a:sym typeface="Calibri"/>
              </a:rPr>
              <a:t>Lecturer, exams P/FM, Anahuac University</a:t>
            </a:r>
            <a:endParaRPr i="1" sz="1800">
              <a:solidFill>
                <a:srgbClr val="3A3838"/>
              </a:solidFill>
              <a:latin typeface="Calibri"/>
              <a:ea typeface="Calibri"/>
              <a:cs typeface="Calibri"/>
              <a:sym typeface="Calibri"/>
            </a:endParaRPr>
          </a:p>
          <a:p>
            <a:pPr indent="-228600" lvl="0" marL="228600" marR="0" rtl="0" algn="l">
              <a:lnSpc>
                <a:spcPct val="100000"/>
              </a:lnSpc>
              <a:spcBef>
                <a:spcPts val="0"/>
              </a:spcBef>
              <a:spcAft>
                <a:spcPts val="0"/>
              </a:spcAft>
              <a:buClr>
                <a:srgbClr val="3A3838"/>
              </a:buClr>
              <a:buSzPts val="1800"/>
              <a:buFont typeface="Arial"/>
              <a:buChar char="̶"/>
            </a:pPr>
            <a:r>
              <a:rPr lang="en-CH" sz="1800">
                <a:solidFill>
                  <a:srgbClr val="3A3838"/>
                </a:solidFill>
                <a:latin typeface="Calibri"/>
                <a:ea typeface="Calibri"/>
                <a:cs typeface="Calibri"/>
                <a:sym typeface="Calibri"/>
              </a:rPr>
              <a:t>Fellow of the Society of Actuaries and Member of the Swiss Association of Actuaries</a:t>
            </a:r>
            <a:endParaRPr sz="1800">
              <a:solidFill>
                <a:srgbClr val="3A383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ph type="title"/>
          </p:nvPr>
        </p:nvSpPr>
        <p:spPr>
          <a:xfrm>
            <a:off x="223200" y="248400"/>
            <a:ext cx="11589572" cy="5687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93552"/>
              </a:buClr>
              <a:buSzPts val="2800"/>
              <a:buFont typeface="Calibri"/>
              <a:buNone/>
            </a:pPr>
            <a:r>
              <a:rPr lang="en-CH"/>
              <a:t>Deliverables</a:t>
            </a:r>
            <a:endParaRPr/>
          </a:p>
        </p:txBody>
      </p:sp>
      <p:sp>
        <p:nvSpPr>
          <p:cNvPr id="100" name="Google Shape;100;p9"/>
          <p:cNvSpPr txBox="1"/>
          <p:nvPr>
            <p:ph idx="1" type="body"/>
          </p:nvPr>
        </p:nvSpPr>
        <p:spPr>
          <a:xfrm>
            <a:off x="223200" y="1073888"/>
            <a:ext cx="11589572" cy="5246230"/>
          </a:xfrm>
          <a:prstGeom prst="rect">
            <a:avLst/>
          </a:prstGeom>
          <a:noFill/>
          <a:ln>
            <a:noFill/>
          </a:ln>
        </p:spPr>
        <p:txBody>
          <a:bodyPr anchorCtr="0" anchor="t" bIns="45700" lIns="91425" spcFirstLastPara="1" rIns="91425" wrap="square" tIns="45700">
            <a:normAutofit/>
          </a:bodyPr>
          <a:lstStyle/>
          <a:p>
            <a:pPr indent="-252000" lvl="0" marL="252000" rtl="0" algn="l">
              <a:lnSpc>
                <a:spcPct val="100000"/>
              </a:lnSpc>
              <a:spcBef>
                <a:spcPts val="0"/>
              </a:spcBef>
              <a:spcAft>
                <a:spcPts val="0"/>
              </a:spcAft>
              <a:buClr>
                <a:srgbClr val="FF5800"/>
              </a:buClr>
              <a:buSzPts val="2400"/>
              <a:buChar char="•"/>
            </a:pPr>
            <a:r>
              <a:rPr lang="en-CH"/>
              <a:t>Statement of work</a:t>
            </a:r>
            <a:endParaRPr/>
          </a:p>
          <a:p>
            <a:pPr indent="-252000" lvl="0" marL="252000" rtl="0" algn="l">
              <a:lnSpc>
                <a:spcPct val="100000"/>
              </a:lnSpc>
              <a:spcBef>
                <a:spcPts val="1000"/>
              </a:spcBef>
              <a:spcAft>
                <a:spcPts val="0"/>
              </a:spcAft>
              <a:buClr>
                <a:srgbClr val="FF5800"/>
              </a:buClr>
              <a:buSzPts val="2400"/>
              <a:buChar char="•"/>
            </a:pPr>
            <a:r>
              <a:rPr lang="en-CH"/>
              <a:t>Midterm presentation</a:t>
            </a:r>
            <a:endParaRPr/>
          </a:p>
          <a:p>
            <a:pPr indent="-252000" lvl="0" marL="252000" rtl="0" algn="l">
              <a:lnSpc>
                <a:spcPct val="100000"/>
              </a:lnSpc>
              <a:spcBef>
                <a:spcPts val="1000"/>
              </a:spcBef>
              <a:spcAft>
                <a:spcPts val="0"/>
              </a:spcAft>
              <a:buClr>
                <a:srgbClr val="FF5800"/>
              </a:buClr>
              <a:buSzPts val="2400"/>
              <a:buChar char="•"/>
            </a:pPr>
            <a:r>
              <a:rPr lang="en-CH"/>
              <a:t>Final presentation</a:t>
            </a:r>
            <a:endParaRPr/>
          </a:p>
          <a:p>
            <a:pPr indent="-252000" lvl="0" marL="252000" rtl="0" algn="l">
              <a:lnSpc>
                <a:spcPct val="100000"/>
              </a:lnSpc>
              <a:spcBef>
                <a:spcPts val="1000"/>
              </a:spcBef>
              <a:spcAft>
                <a:spcPts val="0"/>
              </a:spcAft>
              <a:buClr>
                <a:srgbClr val="FF5800"/>
              </a:buClr>
              <a:buSzPts val="2400"/>
              <a:buChar char="•"/>
            </a:pPr>
            <a:r>
              <a:rPr lang="en-CH"/>
              <a:t>Final report</a:t>
            </a:r>
            <a:endParaRPr/>
          </a:p>
          <a:p>
            <a:pPr indent="-99600" lvl="0" marL="252000" rtl="0" algn="l">
              <a:lnSpc>
                <a:spcPct val="100000"/>
              </a:lnSpc>
              <a:spcBef>
                <a:spcPts val="1000"/>
              </a:spcBef>
              <a:spcAft>
                <a:spcPts val="0"/>
              </a:spcAft>
              <a:buClr>
                <a:srgbClr val="474798"/>
              </a:buClr>
              <a:buSzPts val="2400"/>
              <a:buNone/>
            </a:pPr>
            <a:r>
              <a:t/>
            </a:r>
            <a:endParaRPr/>
          </a:p>
        </p:txBody>
      </p:sp>
      <p:sp>
        <p:nvSpPr>
          <p:cNvPr id="101" name="Google Shape;101;p9"/>
          <p:cNvSpPr txBox="1"/>
          <p:nvPr>
            <p:ph idx="12" type="sldNum"/>
          </p:nvPr>
        </p:nvSpPr>
        <p:spPr>
          <a:xfrm>
            <a:off x="8982147" y="6340475"/>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H"/>
              <a:t>‹#›</a:t>
            </a:fld>
            <a:endParaRPr/>
          </a:p>
        </p:txBody>
      </p:sp>
      <p:sp>
        <p:nvSpPr>
          <p:cNvPr id="102" name="Google Shape;102;p9"/>
          <p:cNvSpPr txBox="1"/>
          <p:nvPr>
            <p:ph idx="11" type="ftr"/>
          </p:nvPr>
        </p:nvSpPr>
        <p:spPr>
          <a:xfrm>
            <a:off x="4165600" y="6340476"/>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CH"/>
              <a:t>Integrated Project 2024 - Introductory Session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2020-02-10T07:32:49Z</dcterms:created>
  <dc:creator>Arocha &amp; Associates</dc:creator>
</cp:coreProperties>
</file>