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vnd.openxmlformats-officedocument.vmlDrawing" Extension="vml"/>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spreadsheetml.sheet" PartName="/ppt/embeddings/Microsoft_Excel_Sheet1.xlsx"/>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Lst>
  <p:sldSz cy="6858000" cx="12192000"/>
  <p:notesSz cx="6858000" cy="9144000"/>
  <p:embeddedFontLst>
    <p:embeddedFont>
      <p:font typeface="Asap"/>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6" roundtripDataSignature="AMtx7mjIWnmVqDf71odBZEJ0HHUvt1a+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1FD347-95AD-4D39-A87C-9D06EC85D07B}">
  <a:tblStyle styleId="{5C1FD347-95AD-4D39-A87C-9D06EC85D07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CA017DA7-9FC3-4813-A605-27DE207C38A1}"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Asap-bold.fntdata"/><Relationship Id="rId12" Type="http://schemas.openxmlformats.org/officeDocument/2006/relationships/font" Target="fonts/Asap-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Asap-boldItalic.fntdata"/><Relationship Id="rId14" Type="http://schemas.openxmlformats.org/officeDocument/2006/relationships/font" Target="fonts/Asap-italic.fntdata"/><Relationship Id="rId16"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H"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 name="Google Shape;2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age">
  <p:cSld name="Blank page">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p:cSld name="Benutzerdefiniertes Layout">
    <p:spTree>
      <p:nvGrpSpPr>
        <p:cNvPr id="15" name="Shape 15"/>
        <p:cNvGrpSpPr/>
        <p:nvPr/>
      </p:nvGrpSpPr>
      <p:grpSpPr>
        <a:xfrm>
          <a:off x="0" y="0"/>
          <a:ext cx="0" cy="0"/>
          <a:chOff x="0" y="0"/>
          <a:chExt cx="0" cy="0"/>
        </a:xfrm>
      </p:grpSpPr>
      <p:sp>
        <p:nvSpPr>
          <p:cNvPr id="16" name="Google Shape;16;p8"/>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093552"/>
              </a:buClr>
              <a:buSzPts val="2800"/>
              <a:buFont typeface="Calibri"/>
              <a:buNone/>
              <a:defRPr>
                <a:solidFill>
                  <a:srgbClr val="09355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body"/>
          </p:nvPr>
        </p:nvSpPr>
        <p:spPr>
          <a:xfrm>
            <a:off x="223200" y="1073888"/>
            <a:ext cx="11589572" cy="524623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rgbClr val="474798"/>
              </a:buClr>
              <a:buSzPts val="2400"/>
              <a:buChar char="•"/>
              <a:defRPr sz="2400">
                <a:solidFill>
                  <a:srgbClr val="3A3838"/>
                </a:solidFill>
                <a:latin typeface="Calibri"/>
                <a:ea typeface="Calibri"/>
                <a:cs typeface="Calibri"/>
                <a:sym typeface="Calibri"/>
              </a:defRPr>
            </a:lvl1pPr>
            <a:lvl2pPr indent="-330200" lvl="1" marL="914400" algn="l">
              <a:lnSpc>
                <a:spcPct val="100000"/>
              </a:lnSpc>
              <a:spcBef>
                <a:spcPts val="500"/>
              </a:spcBef>
              <a:spcAft>
                <a:spcPts val="0"/>
              </a:spcAft>
              <a:buClr>
                <a:srgbClr val="001122"/>
              </a:buClr>
              <a:buSzPts val="16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8"/>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sz="1000">
                <a:solidFill>
                  <a:srgbClr val="888888"/>
                </a:solidFill>
                <a:latin typeface="Calibri"/>
                <a:ea typeface="Calibri"/>
                <a:cs typeface="Calibri"/>
                <a:sym typeface="Calibri"/>
              </a:defRPr>
            </a:lvl1pPr>
            <a:lvl2pPr indent="0" lvl="1" marL="0" marR="0" algn="r">
              <a:spcBef>
                <a:spcPts val="0"/>
              </a:spcBef>
              <a:buNone/>
              <a:defRPr b="0" sz="1000">
                <a:solidFill>
                  <a:srgbClr val="888888"/>
                </a:solidFill>
                <a:latin typeface="Calibri"/>
                <a:ea typeface="Calibri"/>
                <a:cs typeface="Calibri"/>
                <a:sym typeface="Calibri"/>
              </a:defRPr>
            </a:lvl2pPr>
            <a:lvl3pPr indent="0" lvl="2" marL="0" marR="0" algn="r">
              <a:spcBef>
                <a:spcPts val="0"/>
              </a:spcBef>
              <a:buNone/>
              <a:defRPr b="0" sz="1000">
                <a:solidFill>
                  <a:srgbClr val="888888"/>
                </a:solidFill>
                <a:latin typeface="Calibri"/>
                <a:ea typeface="Calibri"/>
                <a:cs typeface="Calibri"/>
                <a:sym typeface="Calibri"/>
              </a:defRPr>
            </a:lvl3pPr>
            <a:lvl4pPr indent="0" lvl="3" marL="0" marR="0" algn="r">
              <a:spcBef>
                <a:spcPts val="0"/>
              </a:spcBef>
              <a:buNone/>
              <a:defRPr b="0" sz="1000">
                <a:solidFill>
                  <a:srgbClr val="888888"/>
                </a:solidFill>
                <a:latin typeface="Calibri"/>
                <a:ea typeface="Calibri"/>
                <a:cs typeface="Calibri"/>
                <a:sym typeface="Calibri"/>
              </a:defRPr>
            </a:lvl4pPr>
            <a:lvl5pPr indent="0" lvl="4" marL="0" marR="0" algn="r">
              <a:spcBef>
                <a:spcPts val="0"/>
              </a:spcBef>
              <a:buNone/>
              <a:defRPr b="0" sz="1000">
                <a:solidFill>
                  <a:srgbClr val="888888"/>
                </a:solidFill>
                <a:latin typeface="Calibri"/>
                <a:ea typeface="Calibri"/>
                <a:cs typeface="Calibri"/>
                <a:sym typeface="Calibri"/>
              </a:defRPr>
            </a:lvl5pPr>
            <a:lvl6pPr indent="0" lvl="5" marL="0" marR="0" algn="r">
              <a:spcBef>
                <a:spcPts val="0"/>
              </a:spcBef>
              <a:buNone/>
              <a:defRPr b="0" sz="1000">
                <a:solidFill>
                  <a:srgbClr val="888888"/>
                </a:solidFill>
                <a:latin typeface="Calibri"/>
                <a:ea typeface="Calibri"/>
                <a:cs typeface="Calibri"/>
                <a:sym typeface="Calibri"/>
              </a:defRPr>
            </a:lvl6pPr>
            <a:lvl7pPr indent="0" lvl="6" marL="0" marR="0" algn="r">
              <a:spcBef>
                <a:spcPts val="0"/>
              </a:spcBef>
              <a:buNone/>
              <a:defRPr b="0" sz="1000">
                <a:solidFill>
                  <a:srgbClr val="888888"/>
                </a:solidFill>
                <a:latin typeface="Calibri"/>
                <a:ea typeface="Calibri"/>
                <a:cs typeface="Calibri"/>
                <a:sym typeface="Calibri"/>
              </a:defRPr>
            </a:lvl7pPr>
            <a:lvl8pPr indent="0" lvl="7" marL="0" marR="0" algn="r">
              <a:spcBef>
                <a:spcPts val="0"/>
              </a:spcBef>
              <a:buNone/>
              <a:defRPr b="0" sz="1000">
                <a:solidFill>
                  <a:srgbClr val="888888"/>
                </a:solidFill>
                <a:latin typeface="Calibri"/>
                <a:ea typeface="Calibri"/>
                <a:cs typeface="Calibri"/>
                <a:sym typeface="Calibri"/>
              </a:defRPr>
            </a:lvl8pPr>
            <a:lvl9pPr indent="0" lvl="8" marL="0" marR="0" algn="r">
              <a:spcBef>
                <a:spcPts val="0"/>
              </a:spcBef>
              <a:buNone/>
              <a:defRPr b="0" sz="10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H"/>
              <a:t>‹#›</a:t>
            </a:fld>
            <a:endParaRPr/>
          </a:p>
        </p:txBody>
      </p:sp>
      <p:sp>
        <p:nvSpPr>
          <p:cNvPr id="19" name="Google Shape;19;p8"/>
          <p:cNvSpPr txBox="1"/>
          <p:nvPr>
            <p:ph idx="11" type="ftr"/>
          </p:nvPr>
        </p:nvSpPr>
        <p:spPr>
          <a:xfrm>
            <a:off x="3687727" y="6340475"/>
            <a:ext cx="481654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223200" y="248400"/>
            <a:ext cx="11442325" cy="5687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3A6FA2"/>
              </a:buClr>
              <a:buSzPts val="2800"/>
              <a:buFont typeface="Calibri"/>
              <a:buNone/>
              <a:defRPr b="0" i="0" sz="2800" u="none" cap="none" strike="noStrike">
                <a:solidFill>
                  <a:srgbClr val="3A6FA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223200" y="1129420"/>
            <a:ext cx="11442327" cy="5245332"/>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rgbClr val="3A3838"/>
              </a:buClr>
              <a:buSzPts val="2400"/>
              <a:buFont typeface="Arial"/>
              <a:buChar char="•"/>
              <a:defRPr b="0" i="0" sz="2400" u="none" cap="none" strike="noStrike">
                <a:solidFill>
                  <a:srgbClr val="3A3838"/>
                </a:solidFill>
                <a:latin typeface="Calibri"/>
                <a:ea typeface="Calibri"/>
                <a:cs typeface="Calibri"/>
                <a:sym typeface="Calibri"/>
              </a:defRPr>
            </a:lvl1pPr>
            <a:lvl2pPr indent="-330200" lvl="1" marL="914400" marR="0" rtl="0" algn="l">
              <a:lnSpc>
                <a:spcPct val="90000"/>
              </a:lnSpc>
              <a:spcBef>
                <a:spcPts val="500"/>
              </a:spcBef>
              <a:spcAft>
                <a:spcPts val="0"/>
              </a:spcAft>
              <a:buClr>
                <a:srgbClr val="001122"/>
              </a:buClr>
              <a:buSzPts val="1600"/>
              <a:buFont typeface="Noto Sans Symbols"/>
              <a:buChar char="−"/>
              <a:defRPr b="0" i="0" sz="1600" u="none" cap="none" strike="noStrike">
                <a:solidFill>
                  <a:srgbClr val="001122"/>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1" type="ftr"/>
          </p:nvPr>
        </p:nvSpPr>
        <p:spPr>
          <a:xfrm>
            <a:off x="3618114" y="6391159"/>
            <a:ext cx="4955771" cy="32006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2" type="sldNum"/>
          </p:nvPr>
        </p:nvSpPr>
        <p:spPr>
          <a:xfrm>
            <a:off x="10532224" y="6391159"/>
            <a:ext cx="1133301" cy="32006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Calibri"/>
                <a:ea typeface="Calibri"/>
                <a:cs typeface="Calibri"/>
                <a:sym typeface="Calibri"/>
              </a:defRPr>
            </a:lvl1pPr>
            <a:lvl2pPr indent="0" lvl="1" marL="0" marR="0" rtl="0" algn="r">
              <a:spcBef>
                <a:spcPts val="0"/>
              </a:spcBef>
              <a:buNone/>
              <a:defRPr b="0" i="0" sz="1000" u="none" cap="none" strike="noStrike">
                <a:solidFill>
                  <a:srgbClr val="888888"/>
                </a:solidFill>
                <a:latin typeface="Calibri"/>
                <a:ea typeface="Calibri"/>
                <a:cs typeface="Calibri"/>
                <a:sym typeface="Calibri"/>
              </a:defRPr>
            </a:lvl2pPr>
            <a:lvl3pPr indent="0" lvl="2" marL="0" marR="0" rtl="0" algn="r">
              <a:spcBef>
                <a:spcPts val="0"/>
              </a:spcBef>
              <a:buNone/>
              <a:defRPr b="0" i="0" sz="1000" u="none" cap="none" strike="noStrike">
                <a:solidFill>
                  <a:srgbClr val="888888"/>
                </a:solidFill>
                <a:latin typeface="Calibri"/>
                <a:ea typeface="Calibri"/>
                <a:cs typeface="Calibri"/>
                <a:sym typeface="Calibri"/>
              </a:defRPr>
            </a:lvl3pPr>
            <a:lvl4pPr indent="0" lvl="3" marL="0" marR="0" rtl="0" algn="r">
              <a:spcBef>
                <a:spcPts val="0"/>
              </a:spcBef>
              <a:buNone/>
              <a:defRPr b="0" i="0" sz="1000" u="none" cap="none" strike="noStrike">
                <a:solidFill>
                  <a:srgbClr val="888888"/>
                </a:solidFill>
                <a:latin typeface="Calibri"/>
                <a:ea typeface="Calibri"/>
                <a:cs typeface="Calibri"/>
                <a:sym typeface="Calibri"/>
              </a:defRPr>
            </a:lvl4pPr>
            <a:lvl5pPr indent="0" lvl="4" marL="0" marR="0" rtl="0" algn="r">
              <a:spcBef>
                <a:spcPts val="0"/>
              </a:spcBef>
              <a:buNone/>
              <a:defRPr b="0" i="0" sz="1000" u="none" cap="none" strike="noStrike">
                <a:solidFill>
                  <a:srgbClr val="888888"/>
                </a:solidFill>
                <a:latin typeface="Calibri"/>
                <a:ea typeface="Calibri"/>
                <a:cs typeface="Calibri"/>
                <a:sym typeface="Calibri"/>
              </a:defRPr>
            </a:lvl5pPr>
            <a:lvl6pPr indent="0" lvl="5" marL="0" marR="0" rtl="0" algn="r">
              <a:spcBef>
                <a:spcPts val="0"/>
              </a:spcBef>
              <a:buNone/>
              <a:defRPr b="0" i="0" sz="1000" u="none" cap="none" strike="noStrike">
                <a:solidFill>
                  <a:srgbClr val="888888"/>
                </a:solidFill>
                <a:latin typeface="Calibri"/>
                <a:ea typeface="Calibri"/>
                <a:cs typeface="Calibri"/>
                <a:sym typeface="Calibri"/>
              </a:defRPr>
            </a:lvl6pPr>
            <a:lvl7pPr indent="0" lvl="6" marL="0" marR="0" rtl="0" algn="r">
              <a:spcBef>
                <a:spcPts val="0"/>
              </a:spcBef>
              <a:buNone/>
              <a:defRPr b="0" i="0" sz="1000" u="none" cap="none" strike="noStrike">
                <a:solidFill>
                  <a:srgbClr val="888888"/>
                </a:solidFill>
                <a:latin typeface="Calibri"/>
                <a:ea typeface="Calibri"/>
                <a:cs typeface="Calibri"/>
                <a:sym typeface="Calibri"/>
              </a:defRPr>
            </a:lvl7pPr>
            <a:lvl8pPr indent="0" lvl="7" marL="0" marR="0" rtl="0" algn="r">
              <a:spcBef>
                <a:spcPts val="0"/>
              </a:spcBef>
              <a:buNone/>
              <a:defRPr b="0" i="0" sz="1000" u="none" cap="none" strike="noStrike">
                <a:solidFill>
                  <a:srgbClr val="888888"/>
                </a:solidFill>
                <a:latin typeface="Calibri"/>
                <a:ea typeface="Calibri"/>
                <a:cs typeface="Calibri"/>
                <a:sym typeface="Calibri"/>
              </a:defRPr>
            </a:lvl8pPr>
            <a:lvl9pPr indent="0" lvl="8" marL="0" marR="0" rt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H"/>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vmlDrawing" Target="../drawings/vmlDrawing1.vml"/><Relationship Id="rId4" Type="http://schemas.openxmlformats.org/officeDocument/2006/relationships/package" Target="../embeddings/Microsoft_Excel_Sheet1.xlsx"/><Relationship Id="rId5" Type="http://schemas.openxmlformats.org/officeDocument/2006/relationships/package" Target="../embeddings/Microsoft_Excel_Sheet1.xlsx"/><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9.png"/><Relationship Id="rId13" Type="http://schemas.openxmlformats.org/officeDocument/2006/relationships/image" Target="../media/image21.png"/><Relationship Id="rId12"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png"/><Relationship Id="rId15" Type="http://schemas.openxmlformats.org/officeDocument/2006/relationships/image" Target="../media/image19.png"/><Relationship Id="rId14" Type="http://schemas.openxmlformats.org/officeDocument/2006/relationships/image" Target="../media/image20.png"/><Relationship Id="rId16"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4.png"/><Relationship Id="rId7" Type="http://schemas.openxmlformats.org/officeDocument/2006/relationships/image" Target="../media/image11.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1"/>
          <p:cNvSpPr/>
          <p:nvPr/>
        </p:nvSpPr>
        <p:spPr>
          <a:xfrm>
            <a:off x="303362" y="291320"/>
            <a:ext cx="9269846" cy="19489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CH" sz="2800" u="none" cap="none" strike="noStrike">
                <a:solidFill>
                  <a:srgbClr val="093552"/>
                </a:solidFill>
                <a:latin typeface="Asap"/>
                <a:ea typeface="Asap"/>
                <a:cs typeface="Asap"/>
                <a:sym typeface="Asap"/>
              </a:rPr>
              <a:t>INTEGRATED PROJECT – SUMMER 2024</a:t>
            </a:r>
            <a:endParaRPr/>
          </a:p>
          <a:p>
            <a:pPr indent="0" lvl="0" marL="0" marR="0" rtl="0" algn="l">
              <a:spcBef>
                <a:spcPts val="0"/>
              </a:spcBef>
              <a:spcAft>
                <a:spcPts val="0"/>
              </a:spcAft>
              <a:buNone/>
            </a:pPr>
            <a:r>
              <a:rPr lang="en-CH" sz="2400">
                <a:solidFill>
                  <a:srgbClr val="7F7F7F"/>
                </a:solidFill>
                <a:latin typeface="Calibri"/>
                <a:ea typeface="Calibri"/>
                <a:cs typeface="Calibri"/>
                <a:sym typeface="Calibri"/>
              </a:rPr>
              <a:t>Tips for Statement of Work</a:t>
            </a:r>
            <a:endParaRPr/>
          </a:p>
          <a:p>
            <a:pPr indent="0" lvl="0" marL="0" marR="0" rtl="0" algn="l">
              <a:spcBef>
                <a:spcPts val="0"/>
              </a:spcBef>
              <a:spcAft>
                <a:spcPts val="0"/>
              </a:spcAft>
              <a:buNone/>
            </a:pPr>
            <a:r>
              <a:t/>
            </a:r>
            <a:endParaRPr sz="1800">
              <a:solidFill>
                <a:srgbClr val="66AADD"/>
              </a:solidFill>
              <a:latin typeface="Calibri"/>
              <a:ea typeface="Calibri"/>
              <a:cs typeface="Calibri"/>
              <a:sym typeface="Calibri"/>
            </a:endParaRPr>
          </a:p>
          <a:p>
            <a:pPr indent="0" lvl="0" marL="0" marR="0" rtl="0" algn="l">
              <a:spcBef>
                <a:spcPts val="0"/>
              </a:spcBef>
              <a:spcAft>
                <a:spcPts val="0"/>
              </a:spcAft>
              <a:buNone/>
            </a:pPr>
            <a:r>
              <a:rPr lang="en-CH" sz="1400">
                <a:solidFill>
                  <a:srgbClr val="7F7F7F"/>
                </a:solidFill>
                <a:latin typeface="Calibri"/>
                <a:ea typeface="Calibri"/>
                <a:cs typeface="Calibri"/>
                <a:sym typeface="Calibri"/>
              </a:rPr>
              <a:t>Team Arocha</a:t>
            </a:r>
            <a:endParaRPr/>
          </a:p>
          <a:p>
            <a:pPr indent="0" lvl="0" marL="0" marR="0" rtl="0" algn="l">
              <a:spcBef>
                <a:spcPts val="0"/>
              </a:spcBef>
              <a:spcAft>
                <a:spcPts val="0"/>
              </a:spcAft>
              <a:buNone/>
            </a:pPr>
            <a:r>
              <a:t/>
            </a:r>
            <a:endParaRPr sz="1400">
              <a:solidFill>
                <a:srgbClr val="66AADD"/>
              </a:solidFill>
              <a:latin typeface="Calibri"/>
              <a:ea typeface="Calibri"/>
              <a:cs typeface="Calibri"/>
              <a:sym typeface="Calibri"/>
            </a:endParaRPr>
          </a:p>
          <a:p>
            <a:pPr indent="0" lvl="0" marL="0" marR="0" rtl="0" algn="l">
              <a:spcBef>
                <a:spcPts val="0"/>
              </a:spcBef>
              <a:spcAft>
                <a:spcPts val="0"/>
              </a:spcAft>
              <a:buNone/>
            </a:pPr>
            <a:r>
              <a:t/>
            </a:r>
            <a:endParaRPr sz="1400">
              <a:solidFill>
                <a:srgbClr val="66AADD"/>
              </a:solidFill>
              <a:latin typeface="Calibri"/>
              <a:ea typeface="Calibri"/>
              <a:cs typeface="Calibri"/>
              <a:sym typeface="Calibri"/>
            </a:endParaRPr>
          </a:p>
          <a:p>
            <a:pPr indent="0" lvl="0" marL="0" marR="0" rtl="0" algn="l">
              <a:spcBef>
                <a:spcPts val="0"/>
              </a:spcBef>
              <a:spcAft>
                <a:spcPts val="0"/>
              </a:spcAft>
              <a:buNone/>
            </a:pPr>
            <a:r>
              <a:t/>
            </a:r>
            <a:endParaRPr sz="1400">
              <a:solidFill>
                <a:srgbClr val="66AADD"/>
              </a:solidFill>
              <a:latin typeface="Calibri"/>
              <a:ea typeface="Calibri"/>
              <a:cs typeface="Calibri"/>
              <a:sym typeface="Calibri"/>
            </a:endParaRPr>
          </a:p>
          <a:p>
            <a:pPr indent="0" lvl="0" marL="0" marR="0" rtl="0" algn="l">
              <a:spcBef>
                <a:spcPts val="0"/>
              </a:spcBef>
              <a:spcAft>
                <a:spcPts val="0"/>
              </a:spcAft>
              <a:buNone/>
            </a:pPr>
            <a:r>
              <a:t/>
            </a:r>
            <a:endParaRPr sz="1400">
              <a:solidFill>
                <a:srgbClr val="66AADD"/>
              </a:solidFill>
              <a:latin typeface="Calibri"/>
              <a:ea typeface="Calibri"/>
              <a:cs typeface="Calibri"/>
              <a:sym typeface="Calibri"/>
            </a:endParaRPr>
          </a:p>
          <a:p>
            <a:pPr indent="0" lvl="0" marL="0" marR="0" rtl="0" algn="ctr">
              <a:spcBef>
                <a:spcPts val="0"/>
              </a:spcBef>
              <a:spcAft>
                <a:spcPts val="0"/>
              </a:spcAft>
              <a:buNone/>
            </a:pPr>
            <a:r>
              <a:t/>
            </a:r>
            <a:endParaRPr sz="1800">
              <a:solidFill>
                <a:srgbClr val="66AADD"/>
              </a:solidFill>
              <a:latin typeface="Calibri"/>
              <a:ea typeface="Calibri"/>
              <a:cs typeface="Calibri"/>
              <a:sym typeface="Calibri"/>
            </a:endParaRPr>
          </a:p>
        </p:txBody>
      </p:sp>
      <p:pic>
        <p:nvPicPr>
          <p:cNvPr id="26" name="Google Shape;26;p1"/>
          <p:cNvPicPr preferRelativeResize="0"/>
          <p:nvPr/>
        </p:nvPicPr>
        <p:blipFill rotWithShape="1">
          <a:blip r:embed="rId3">
            <a:alphaModFix/>
          </a:blip>
          <a:srcRect b="0" l="0" r="0" t="0"/>
          <a:stretch/>
        </p:blipFill>
        <p:spPr>
          <a:xfrm>
            <a:off x="0" y="1865313"/>
            <a:ext cx="12192000" cy="3127375"/>
          </a:xfrm>
          <a:prstGeom prst="rect">
            <a:avLst/>
          </a:prstGeom>
          <a:noFill/>
          <a:ln>
            <a:noFill/>
          </a:ln>
        </p:spPr>
      </p:pic>
      <p:pic>
        <p:nvPicPr>
          <p:cNvPr id="27" name="Google Shape;27;p1"/>
          <p:cNvPicPr preferRelativeResize="0"/>
          <p:nvPr/>
        </p:nvPicPr>
        <p:blipFill rotWithShape="1">
          <a:blip r:embed="rId4">
            <a:alphaModFix/>
          </a:blip>
          <a:srcRect b="0" l="0" r="0" t="0"/>
          <a:stretch/>
        </p:blipFill>
        <p:spPr>
          <a:xfrm>
            <a:off x="383460" y="5962415"/>
            <a:ext cx="2808000" cy="418197"/>
          </a:xfrm>
          <a:prstGeom prst="rect">
            <a:avLst/>
          </a:prstGeom>
          <a:noFill/>
          <a:ln>
            <a:noFill/>
          </a:ln>
        </p:spPr>
      </p:pic>
      <p:sp>
        <p:nvSpPr>
          <p:cNvPr id="28" name="Google Shape;28;p1"/>
          <p:cNvSpPr/>
          <p:nvPr/>
        </p:nvSpPr>
        <p:spPr>
          <a:xfrm>
            <a:off x="308278" y="5300871"/>
            <a:ext cx="926984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H" sz="2000">
                <a:solidFill>
                  <a:srgbClr val="7F7F7F"/>
                </a:solidFill>
                <a:latin typeface="Calibri"/>
                <a:ea typeface="Calibri"/>
                <a:cs typeface="Calibri"/>
                <a:sym typeface="Calibri"/>
              </a:rPr>
              <a:t>Actuarial Science Program</a:t>
            </a:r>
            <a:endParaRPr sz="1100">
              <a:solidFill>
                <a:srgbClr val="7F7F7F"/>
              </a:solidFill>
              <a:latin typeface="Calibri"/>
              <a:ea typeface="Calibri"/>
              <a:cs typeface="Calibri"/>
              <a:sym typeface="Calibri"/>
            </a:endParaRPr>
          </a:p>
          <a:p>
            <a:pPr indent="0" lvl="0" marL="0" marR="0" rtl="0" algn="l">
              <a:spcBef>
                <a:spcPts val="0"/>
              </a:spcBef>
              <a:spcAft>
                <a:spcPts val="0"/>
              </a:spcAft>
              <a:buNone/>
            </a:pPr>
            <a:r>
              <a:rPr lang="en-CH" sz="1200">
                <a:solidFill>
                  <a:srgbClr val="7F7F7F"/>
                </a:solidFill>
                <a:latin typeface="Calibri"/>
                <a:ea typeface="Calibri"/>
                <a:cs typeface="Calibri"/>
                <a:sym typeface="Calibri"/>
              </a:rPr>
              <a:t>June 6, 2024</a:t>
            </a:r>
            <a:endParaRPr sz="1800">
              <a:solidFill>
                <a:srgbClr val="66AAD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2"/>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
        <p:nvSpPr>
          <p:cNvPr id="34" name="Google Shape;34;p2"/>
          <p:cNvSpPr txBox="1"/>
          <p:nvPr>
            <p:ph idx="11" type="ftr"/>
          </p:nvPr>
        </p:nvSpPr>
        <p:spPr>
          <a:xfrm>
            <a:off x="3687727" y="6340475"/>
            <a:ext cx="48165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Tips for Statement of Work</a:t>
            </a:r>
            <a:endParaRPr/>
          </a:p>
        </p:txBody>
      </p:sp>
      <p:graphicFrame>
        <p:nvGraphicFramePr>
          <p:cNvPr id="35" name="Google Shape;35;p2"/>
          <p:cNvGraphicFramePr/>
          <p:nvPr/>
        </p:nvGraphicFramePr>
        <p:xfrm>
          <a:off x="290388" y="361950"/>
          <a:ext cx="12011024" cy="6134101"/>
        </p:xfrm>
        <a:graphic>
          <a:graphicData uri="http://schemas.openxmlformats.org/presentationml/2006/ole">
            <mc:AlternateContent>
              <mc:Choice Requires="v">
                <p:oleObj r:id="rId4" imgH="6134101" imgW="12011024" progId="Excel.Sheet.12" spid="_x0000_s1">
                  <p:embed/>
                </p:oleObj>
              </mc:Choice>
              <mc:Fallback>
                <p:oleObj r:id="rId5" imgH="6134101" imgW="12011024" progId="Excel.Sheet.12">
                  <p:embed/>
                  <p:pic>
                    <p:nvPicPr>
                      <p:cNvPr id="35" name="Google Shape;35;p2"/>
                      <p:cNvPicPr preferRelativeResize="0"/>
                      <p:nvPr/>
                    </p:nvPicPr>
                    <p:blipFill rotWithShape="1">
                      <a:blip r:embed="rId6">
                        <a:alphaModFix/>
                      </a:blip>
                      <a:srcRect b="0" l="0" r="0" t="0"/>
                      <a:stretch/>
                    </p:blipFill>
                    <p:spPr>
                      <a:xfrm>
                        <a:off x="290388" y="361950"/>
                        <a:ext cx="12011024" cy="6134101"/>
                      </a:xfrm>
                      <a:prstGeom prst="rect">
                        <a:avLst/>
                      </a:prstGeom>
                      <a:noFill/>
                      <a:ln>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3"/>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lang="en-CH"/>
              <a:t>TABLE OF CONTENTS</a:t>
            </a:r>
            <a:endParaRPr/>
          </a:p>
        </p:txBody>
      </p:sp>
      <p:sp>
        <p:nvSpPr>
          <p:cNvPr id="41" name="Google Shape;41;p3"/>
          <p:cNvSpPr txBox="1"/>
          <p:nvPr>
            <p:ph idx="11" type="ftr"/>
          </p:nvPr>
        </p:nvSpPr>
        <p:spPr>
          <a:xfrm>
            <a:off x="3687727" y="6340475"/>
            <a:ext cx="48165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Tips for Statement of Work</a:t>
            </a:r>
            <a:endParaRPr/>
          </a:p>
        </p:txBody>
      </p:sp>
      <p:graphicFrame>
        <p:nvGraphicFramePr>
          <p:cNvPr id="42" name="Google Shape;42;p3"/>
          <p:cNvGraphicFramePr/>
          <p:nvPr/>
        </p:nvGraphicFramePr>
        <p:xfrm>
          <a:off x="884236" y="1621399"/>
          <a:ext cx="3000000" cy="3000000"/>
        </p:xfrm>
        <a:graphic>
          <a:graphicData uri="http://schemas.openxmlformats.org/drawingml/2006/table">
            <a:tbl>
              <a:tblPr bandRow="1" firstRow="1">
                <a:noFill/>
                <a:tableStyleId>{5C1FD347-95AD-4D39-A87C-9D06EC85D07B}</a:tableStyleId>
              </a:tblPr>
              <a:tblGrid>
                <a:gridCol w="720000"/>
                <a:gridCol w="7793250"/>
                <a:gridCol w="1206750"/>
              </a:tblGrid>
              <a:tr h="720000">
                <a:tc>
                  <a:txBody>
                    <a:bodyPr/>
                    <a:lstStyle/>
                    <a:p>
                      <a:pPr indent="0" lvl="0" marL="0" marR="0" rtl="0" algn="l">
                        <a:spcBef>
                          <a:spcPts val="0"/>
                        </a:spcBef>
                        <a:spcAft>
                          <a:spcPts val="0"/>
                        </a:spcAft>
                        <a:buNone/>
                      </a:pPr>
                      <a:r>
                        <a:rPr b="1" lang="en-CH" sz="3600" u="none" cap="none" strike="noStrike">
                          <a:solidFill>
                            <a:srgbClr val="FF5800"/>
                          </a:solidFill>
                          <a:latin typeface="Calibri"/>
                          <a:ea typeface="Calibri"/>
                          <a:cs typeface="Calibri"/>
                          <a:sym typeface="Calibri"/>
                        </a:rPr>
                        <a:t>01</a:t>
                      </a:r>
                      <a:endParaRPr/>
                    </a:p>
                  </a:txBody>
                  <a:tcPr marT="45725" marB="45725" marR="91450" marL="91450" anchor="ctr"/>
                </a:tc>
                <a:tc>
                  <a:txBody>
                    <a:bodyPr/>
                    <a:lstStyle/>
                    <a:p>
                      <a:pPr indent="0" lvl="0" marL="0" marR="0" rtl="0" algn="l">
                        <a:lnSpc>
                          <a:spcPct val="100000"/>
                        </a:lnSpc>
                        <a:spcBef>
                          <a:spcPts val="0"/>
                        </a:spcBef>
                        <a:spcAft>
                          <a:spcPts val="0"/>
                        </a:spcAft>
                        <a:buClr>
                          <a:srgbClr val="595959"/>
                        </a:buClr>
                        <a:buSzPts val="2000"/>
                        <a:buFont typeface="Calibri"/>
                        <a:buNone/>
                      </a:pPr>
                      <a:r>
                        <a:rPr b="0" lang="en-CH" sz="2000">
                          <a:solidFill>
                            <a:srgbClr val="595959"/>
                          </a:solidFill>
                          <a:latin typeface="Calibri"/>
                          <a:ea typeface="Calibri"/>
                          <a:cs typeface="Calibri"/>
                          <a:sym typeface="Calibri"/>
                        </a:rPr>
                        <a:t>Best Practice SOW</a:t>
                      </a:r>
                      <a:endParaRPr b="0" sz="2000">
                        <a:solidFill>
                          <a:srgbClr val="595959"/>
                        </a:solidFill>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Calibri"/>
                        <a:buNone/>
                      </a:pPr>
                      <a:r>
                        <a:t/>
                      </a:r>
                      <a:endParaRPr b="0" sz="2000">
                        <a:solidFill>
                          <a:srgbClr val="7F7F7F"/>
                        </a:solidFill>
                        <a:latin typeface="Calibri"/>
                        <a:ea typeface="Calibri"/>
                        <a:cs typeface="Calibri"/>
                        <a:sym typeface="Calibri"/>
                      </a:endParaRPr>
                    </a:p>
                  </a:txBody>
                  <a:tcPr marT="45725" marB="45725" marR="91450" marL="91450" anchor="ctr"/>
                </a:tc>
              </a:tr>
              <a:tr h="720000">
                <a:tc>
                  <a:txBody>
                    <a:bodyPr/>
                    <a:lstStyle/>
                    <a:p>
                      <a:pPr indent="0" lvl="0" marL="0" marR="0" rtl="0" algn="l">
                        <a:spcBef>
                          <a:spcPts val="0"/>
                        </a:spcBef>
                        <a:spcAft>
                          <a:spcPts val="0"/>
                        </a:spcAft>
                        <a:buNone/>
                      </a:pPr>
                      <a:r>
                        <a:rPr b="1" lang="en-CH" sz="3600">
                          <a:solidFill>
                            <a:srgbClr val="FF5800"/>
                          </a:solidFill>
                          <a:latin typeface="Calibri"/>
                          <a:ea typeface="Calibri"/>
                          <a:cs typeface="Calibri"/>
                          <a:sym typeface="Calibri"/>
                        </a:rPr>
                        <a:t>02</a:t>
                      </a:r>
                      <a:endParaRPr b="1" sz="3600">
                        <a:solidFill>
                          <a:srgbClr val="FF5800"/>
                        </a:solidFill>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Clr>
                          <a:srgbClr val="595959"/>
                        </a:buClr>
                        <a:buSzPts val="2000"/>
                        <a:buFont typeface="Calibri"/>
                        <a:buNone/>
                      </a:pPr>
                      <a:r>
                        <a:rPr b="0" lang="en-CH" sz="2000">
                          <a:solidFill>
                            <a:srgbClr val="595959"/>
                          </a:solidFill>
                          <a:latin typeface="Calibri"/>
                          <a:ea typeface="Calibri"/>
                          <a:cs typeface="Calibri"/>
                          <a:sym typeface="Calibri"/>
                        </a:rPr>
                        <a:t>What is the Problem?</a:t>
                      </a:r>
                      <a:endParaRPr b="0" sz="2000">
                        <a:solidFill>
                          <a:srgbClr val="595959"/>
                        </a:solidFill>
                        <a:latin typeface="Calibri"/>
                        <a:ea typeface="Calibri"/>
                        <a:cs typeface="Calibri"/>
                        <a:sym typeface="Calibri"/>
                      </a:endParaRPr>
                    </a:p>
                  </a:txBody>
                  <a:tcPr marT="45725" marB="45725" marR="91450" marL="91450" anchor="ctr"/>
                </a:tc>
                <a:tc>
                  <a:txBody>
                    <a:bodyPr/>
                    <a:lstStyle/>
                    <a:p>
                      <a:pPr indent="0" lvl="0" marL="0" marR="0" rtl="0" algn="l">
                        <a:spcBef>
                          <a:spcPts val="0"/>
                        </a:spcBef>
                        <a:spcAft>
                          <a:spcPts val="0"/>
                        </a:spcAft>
                        <a:buNone/>
                      </a:pPr>
                      <a:r>
                        <a:t/>
                      </a:r>
                      <a:endParaRPr b="0" sz="2000">
                        <a:solidFill>
                          <a:srgbClr val="7F7F7F"/>
                        </a:solidFill>
                        <a:latin typeface="Calibri"/>
                        <a:ea typeface="Calibri"/>
                        <a:cs typeface="Calibri"/>
                        <a:sym typeface="Calibri"/>
                      </a:endParaRPr>
                    </a:p>
                  </a:txBody>
                  <a:tcPr marT="45725" marB="45725" marR="91450" marL="91450" anchor="ctr"/>
                </a:tc>
              </a:tr>
              <a:tr h="720000">
                <a:tc>
                  <a:txBody>
                    <a:bodyPr/>
                    <a:lstStyle/>
                    <a:p>
                      <a:pPr indent="0" lvl="0" marL="0" marR="0" rtl="0" algn="l">
                        <a:spcBef>
                          <a:spcPts val="0"/>
                        </a:spcBef>
                        <a:spcAft>
                          <a:spcPts val="0"/>
                        </a:spcAft>
                        <a:buNone/>
                      </a:pPr>
                      <a:r>
                        <a:t/>
                      </a:r>
                      <a:endParaRPr b="1" sz="3600">
                        <a:solidFill>
                          <a:srgbClr val="FF5800"/>
                        </a:solidFill>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Calibri"/>
                        <a:buNone/>
                      </a:pPr>
                      <a:r>
                        <a:t/>
                      </a:r>
                      <a:endParaRPr b="0" sz="2000">
                        <a:solidFill>
                          <a:srgbClr val="595959"/>
                        </a:solidFill>
                        <a:latin typeface="Calibri"/>
                        <a:ea typeface="Calibri"/>
                        <a:cs typeface="Calibri"/>
                        <a:sym typeface="Calibri"/>
                      </a:endParaRPr>
                    </a:p>
                  </a:txBody>
                  <a:tcPr marT="45725" marB="45725" marR="91450" marL="91450" anchor="ctr"/>
                </a:tc>
                <a:tc>
                  <a:txBody>
                    <a:bodyPr/>
                    <a:lstStyle/>
                    <a:p>
                      <a:pPr indent="0" lvl="0" marL="0" marR="0" rtl="0" algn="l">
                        <a:spcBef>
                          <a:spcPts val="0"/>
                        </a:spcBef>
                        <a:spcAft>
                          <a:spcPts val="0"/>
                        </a:spcAft>
                        <a:buNone/>
                      </a:pPr>
                      <a:r>
                        <a:t/>
                      </a:r>
                      <a:endParaRPr b="0" sz="2000">
                        <a:solidFill>
                          <a:srgbClr val="7F7F7F"/>
                        </a:solidFill>
                        <a:latin typeface="Calibri"/>
                        <a:ea typeface="Calibri"/>
                        <a:cs typeface="Calibri"/>
                        <a:sym typeface="Calibri"/>
                      </a:endParaRPr>
                    </a:p>
                  </a:txBody>
                  <a:tcPr marT="45725" marB="45725" marR="91450" marL="91450" anchor="ctr"/>
                </a:tc>
              </a:tr>
              <a:tr h="720000">
                <a:tc>
                  <a:txBody>
                    <a:bodyPr/>
                    <a:lstStyle/>
                    <a:p>
                      <a:pPr indent="0" lvl="0" marL="0" marR="0" rtl="0" algn="l">
                        <a:spcBef>
                          <a:spcPts val="0"/>
                        </a:spcBef>
                        <a:spcAft>
                          <a:spcPts val="0"/>
                        </a:spcAft>
                        <a:buNone/>
                      </a:pPr>
                      <a:r>
                        <a:t/>
                      </a:r>
                      <a:endParaRPr b="1" sz="3600">
                        <a:solidFill>
                          <a:srgbClr val="FF5800"/>
                        </a:solidFill>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Calibri"/>
                        <a:buNone/>
                      </a:pPr>
                      <a:r>
                        <a:t/>
                      </a:r>
                      <a:endParaRPr b="0" sz="2000">
                        <a:solidFill>
                          <a:srgbClr val="595959"/>
                        </a:solidFill>
                        <a:latin typeface="Calibri"/>
                        <a:ea typeface="Calibri"/>
                        <a:cs typeface="Calibri"/>
                        <a:sym typeface="Calibri"/>
                      </a:endParaRPr>
                    </a:p>
                  </a:txBody>
                  <a:tcPr marT="45725" marB="45725" marR="91450" marL="91450" anchor="ctr"/>
                </a:tc>
                <a:tc>
                  <a:txBody>
                    <a:bodyPr/>
                    <a:lstStyle/>
                    <a:p>
                      <a:pPr indent="0" lvl="0" marL="0" marR="0" rtl="0" algn="l">
                        <a:spcBef>
                          <a:spcPts val="0"/>
                        </a:spcBef>
                        <a:spcAft>
                          <a:spcPts val="0"/>
                        </a:spcAft>
                        <a:buNone/>
                      </a:pPr>
                      <a:r>
                        <a:t/>
                      </a:r>
                      <a:endParaRPr b="0" sz="2000">
                        <a:solidFill>
                          <a:srgbClr val="7F7F7F"/>
                        </a:solidFill>
                        <a:latin typeface="Calibri"/>
                        <a:ea typeface="Calibri"/>
                        <a:cs typeface="Calibri"/>
                        <a:sym typeface="Calibri"/>
                      </a:endParaRPr>
                    </a:p>
                  </a:txBody>
                  <a:tcPr marT="45725" marB="45725" marR="91450" marL="91450" anchor="ctr"/>
                </a:tc>
              </a:tr>
              <a:tr h="720000">
                <a:tc>
                  <a:txBody>
                    <a:bodyPr/>
                    <a:lstStyle/>
                    <a:p>
                      <a:pPr indent="0" lvl="0" marL="0" marR="0" rtl="0" algn="l">
                        <a:spcBef>
                          <a:spcPts val="0"/>
                        </a:spcBef>
                        <a:spcAft>
                          <a:spcPts val="0"/>
                        </a:spcAft>
                        <a:buNone/>
                      </a:pPr>
                      <a:r>
                        <a:t/>
                      </a:r>
                      <a:endParaRPr b="1" sz="3600">
                        <a:solidFill>
                          <a:srgbClr val="FF5800"/>
                        </a:solidFill>
                        <a:latin typeface="Calibri"/>
                        <a:ea typeface="Calibri"/>
                        <a:cs typeface="Calibri"/>
                        <a:sym typeface="Calibri"/>
                      </a:endParaRPr>
                    </a:p>
                  </a:txBody>
                  <a:tcPr marT="45725" marB="45725" marR="91450" marL="91450" anchor="ctr"/>
                </a:tc>
                <a:tc>
                  <a:txBody>
                    <a:bodyPr/>
                    <a:lstStyle/>
                    <a:p>
                      <a:pPr indent="0" lvl="0" marL="0" marR="0" rtl="0" algn="l">
                        <a:spcBef>
                          <a:spcPts val="0"/>
                        </a:spcBef>
                        <a:spcAft>
                          <a:spcPts val="0"/>
                        </a:spcAft>
                        <a:buNone/>
                      </a:pPr>
                      <a:r>
                        <a:t/>
                      </a:r>
                      <a:endParaRPr b="0" sz="2000">
                        <a:solidFill>
                          <a:srgbClr val="7F7F7F"/>
                        </a:solidFill>
                        <a:latin typeface="Calibri"/>
                        <a:ea typeface="Calibri"/>
                        <a:cs typeface="Calibri"/>
                        <a:sym typeface="Calibri"/>
                      </a:endParaRPr>
                    </a:p>
                  </a:txBody>
                  <a:tcPr marT="45725" marB="45725" marR="91450" marL="91450" anchor="ctr"/>
                </a:tc>
                <a:tc>
                  <a:txBody>
                    <a:bodyPr/>
                    <a:lstStyle/>
                    <a:p>
                      <a:pPr indent="0" lvl="0" marL="0" marR="0" rtl="0" algn="l">
                        <a:spcBef>
                          <a:spcPts val="0"/>
                        </a:spcBef>
                        <a:spcAft>
                          <a:spcPts val="0"/>
                        </a:spcAft>
                        <a:buNone/>
                      </a:pPr>
                      <a:r>
                        <a:t/>
                      </a:r>
                      <a:endParaRPr b="0" sz="2000">
                        <a:solidFill>
                          <a:srgbClr val="7F7F7F"/>
                        </a:solidFill>
                        <a:latin typeface="Calibri"/>
                        <a:ea typeface="Calibri"/>
                        <a:cs typeface="Calibri"/>
                        <a:sym typeface="Calibri"/>
                      </a:endParaRPr>
                    </a:p>
                  </a:txBody>
                  <a:tcPr marT="45725" marB="45725" marR="91450" marL="91450" anchor="ctr"/>
                </a:tc>
              </a:tr>
            </a:tbl>
          </a:graphicData>
        </a:graphic>
      </p:graphicFrame>
      <p:sp>
        <p:nvSpPr>
          <p:cNvPr id="43" name="Google Shape;43;p3"/>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4"/>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lang="en-CH"/>
              <a:t>Statement of Work</a:t>
            </a:r>
            <a:endParaRPr/>
          </a:p>
        </p:txBody>
      </p:sp>
      <p:sp>
        <p:nvSpPr>
          <p:cNvPr id="49" name="Google Shape;49;p4"/>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
        <p:nvSpPr>
          <p:cNvPr id="50" name="Google Shape;50;p4"/>
          <p:cNvSpPr txBox="1"/>
          <p:nvPr>
            <p:ph idx="11" type="ftr"/>
          </p:nvPr>
        </p:nvSpPr>
        <p:spPr>
          <a:xfrm>
            <a:off x="3687727" y="6340475"/>
            <a:ext cx="48165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Tips for Statement of Work</a:t>
            </a:r>
            <a:endParaRPr/>
          </a:p>
        </p:txBody>
      </p:sp>
      <p:graphicFrame>
        <p:nvGraphicFramePr>
          <p:cNvPr id="51" name="Google Shape;51;p4"/>
          <p:cNvGraphicFramePr/>
          <p:nvPr/>
        </p:nvGraphicFramePr>
        <p:xfrm>
          <a:off x="310404" y="1396183"/>
          <a:ext cx="3000000" cy="3000000"/>
        </p:xfrm>
        <a:graphic>
          <a:graphicData uri="http://schemas.openxmlformats.org/drawingml/2006/table">
            <a:tbl>
              <a:tblPr bandRow="1" firstRow="1">
                <a:noFill/>
                <a:tableStyleId>{CA017DA7-9FC3-4813-A605-27DE207C38A1}</a:tableStyleId>
              </a:tblPr>
              <a:tblGrid>
                <a:gridCol w="1980000"/>
                <a:gridCol w="4680000"/>
                <a:gridCol w="4680000"/>
              </a:tblGrid>
              <a:tr h="370850">
                <a:tc>
                  <a:txBody>
                    <a:bodyPr/>
                    <a:lstStyle/>
                    <a:p>
                      <a:pPr indent="0" lvl="0" marL="0" marR="0" rtl="0" algn="l">
                        <a:spcBef>
                          <a:spcPts val="0"/>
                        </a:spcBef>
                        <a:spcAft>
                          <a:spcPts val="0"/>
                        </a:spcAft>
                        <a:buNone/>
                      </a:pPr>
                      <a:r>
                        <a:rPr b="1" lang="en-CH" sz="1400">
                          <a:solidFill>
                            <a:schemeClr val="lt1"/>
                          </a:solidFill>
                          <a:latin typeface="Calibri"/>
                          <a:ea typeface="Calibri"/>
                          <a:cs typeface="Calibri"/>
                          <a:sym typeface="Calibri"/>
                        </a:rPr>
                        <a:t>Component</a:t>
                      </a:r>
                      <a:endParaRPr b="1" sz="1400">
                        <a:solidFill>
                          <a:schemeClr val="lt1"/>
                        </a:solidFill>
                        <a:latin typeface="Calibri"/>
                        <a:ea typeface="Calibri"/>
                        <a:cs typeface="Calibri"/>
                        <a:sym typeface="Calibri"/>
                      </a:endParaRPr>
                    </a:p>
                  </a:txBody>
                  <a:tcPr marT="45725" marB="45725" marR="91450" marL="91450">
                    <a:lnB cap="flat" cmpd="sng" w="57150">
                      <a:solidFill>
                        <a:schemeClr val="lt1"/>
                      </a:solidFill>
                      <a:prstDash val="solid"/>
                      <a:round/>
                      <a:headEnd len="sm" w="sm" type="none"/>
                      <a:tailEnd len="sm" w="sm" type="none"/>
                    </a:lnB>
                    <a:solidFill>
                      <a:srgbClr val="FF5800"/>
                    </a:solidFill>
                  </a:tcPr>
                </a:tc>
                <a:tc>
                  <a:txBody>
                    <a:bodyPr/>
                    <a:lstStyle/>
                    <a:p>
                      <a:pPr indent="0" lvl="0" marL="0" marR="0" rtl="0" algn="l">
                        <a:spcBef>
                          <a:spcPts val="0"/>
                        </a:spcBef>
                        <a:spcAft>
                          <a:spcPts val="0"/>
                        </a:spcAft>
                        <a:buNone/>
                      </a:pPr>
                      <a:r>
                        <a:rPr b="1" lang="en-CH" sz="1400">
                          <a:solidFill>
                            <a:schemeClr val="lt1"/>
                          </a:solidFill>
                          <a:latin typeface="Calibri"/>
                          <a:ea typeface="Calibri"/>
                          <a:cs typeface="Calibri"/>
                          <a:sym typeface="Calibri"/>
                        </a:rPr>
                        <a:t>Description</a:t>
                      </a:r>
                      <a:endParaRPr b="1" sz="1400">
                        <a:solidFill>
                          <a:schemeClr val="lt1"/>
                        </a:solidFill>
                        <a:latin typeface="Calibri"/>
                        <a:ea typeface="Calibri"/>
                        <a:cs typeface="Calibri"/>
                        <a:sym typeface="Calibri"/>
                      </a:endParaRPr>
                    </a:p>
                  </a:txBody>
                  <a:tcPr marT="45725" marB="45725" marR="91450" marL="91450">
                    <a:lnB cap="flat" cmpd="sng" w="57150">
                      <a:solidFill>
                        <a:schemeClr val="lt1"/>
                      </a:solidFill>
                      <a:prstDash val="solid"/>
                      <a:round/>
                      <a:headEnd len="sm" w="sm" type="none"/>
                      <a:tailEnd len="sm" w="sm" type="none"/>
                    </a:lnB>
                    <a:solidFill>
                      <a:srgbClr val="FF5800"/>
                    </a:solidFill>
                  </a:tcPr>
                </a:tc>
                <a:tc>
                  <a:txBody>
                    <a:bodyPr/>
                    <a:lstStyle/>
                    <a:p>
                      <a:pPr indent="0" lvl="0" marL="0" marR="0" rtl="0" algn="l">
                        <a:spcBef>
                          <a:spcPts val="0"/>
                        </a:spcBef>
                        <a:spcAft>
                          <a:spcPts val="0"/>
                        </a:spcAft>
                        <a:buNone/>
                      </a:pPr>
                      <a:r>
                        <a:rPr b="1" lang="en-CH" sz="1400">
                          <a:solidFill>
                            <a:schemeClr val="lt1"/>
                          </a:solidFill>
                          <a:latin typeface="Calibri"/>
                          <a:ea typeface="Calibri"/>
                          <a:cs typeface="Calibri"/>
                          <a:sym typeface="Calibri"/>
                        </a:rPr>
                        <a:t>Best Practice</a:t>
                      </a:r>
                      <a:endParaRPr b="1" sz="1400">
                        <a:solidFill>
                          <a:schemeClr val="lt1"/>
                        </a:solidFill>
                        <a:latin typeface="Calibri"/>
                        <a:ea typeface="Calibri"/>
                        <a:cs typeface="Calibri"/>
                        <a:sym typeface="Calibri"/>
                      </a:endParaRPr>
                    </a:p>
                  </a:txBody>
                  <a:tcPr marT="45725" marB="45725" marR="91450" marL="91450">
                    <a:lnB cap="flat" cmpd="sng" w="57150">
                      <a:solidFill>
                        <a:schemeClr val="lt1"/>
                      </a:solidFill>
                      <a:prstDash val="solid"/>
                      <a:round/>
                      <a:headEnd len="sm" w="sm" type="none"/>
                      <a:tailEnd len="sm" w="sm" type="none"/>
                    </a:lnB>
                    <a:solidFill>
                      <a:srgbClr val="FF5800"/>
                    </a:solidFill>
                  </a:tcPr>
                </a:tc>
              </a:tr>
              <a:tr h="370850">
                <a:tc>
                  <a:txBody>
                    <a:bodyPr/>
                    <a:lstStyle/>
                    <a:p>
                      <a:pPr indent="0" lvl="0" marL="0" marR="0" rtl="0" algn="l">
                        <a:spcBef>
                          <a:spcPts val="0"/>
                        </a:spcBef>
                        <a:spcAft>
                          <a:spcPts val="0"/>
                        </a:spcAft>
                        <a:buNone/>
                      </a:pPr>
                      <a:r>
                        <a:rPr b="0" lang="en-CH" sz="1400">
                          <a:latin typeface="Calibri"/>
                          <a:ea typeface="Calibri"/>
                          <a:cs typeface="Calibri"/>
                          <a:sym typeface="Calibri"/>
                        </a:rPr>
                        <a:t>Project title</a:t>
                      </a:r>
                      <a:endParaRPr b="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Clr>
                          <a:schemeClr val="dk1"/>
                        </a:buClr>
                        <a:buSzPts val="1400"/>
                        <a:buFont typeface="Arial"/>
                        <a:buNone/>
                      </a:pPr>
                      <a:r>
                        <a:rPr b="0" lang="en-CH" sz="1400">
                          <a:latin typeface="Calibri"/>
                          <a:ea typeface="Calibri"/>
                          <a:cs typeface="Calibri"/>
                          <a:sym typeface="Calibri"/>
                        </a:rPr>
                        <a:t>Descriptive name</a:t>
                      </a:r>
                      <a:endParaRPr b="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Clr>
                          <a:schemeClr val="dk1"/>
                        </a:buClr>
                        <a:buSzPts val="1400"/>
                        <a:buFont typeface="Arial"/>
                        <a:buNone/>
                      </a:pPr>
                      <a:r>
                        <a:rPr b="0" lang="en-CH" sz="1400">
                          <a:solidFill>
                            <a:schemeClr val="dk1"/>
                          </a:solidFill>
                          <a:latin typeface="Calibri"/>
                          <a:ea typeface="Calibri"/>
                          <a:cs typeface="Calibri"/>
                          <a:sym typeface="Calibri"/>
                        </a:rPr>
                        <a:t>Make it concise, yet descriptive</a:t>
                      </a:r>
                      <a:endParaRPr b="0" sz="1400">
                        <a:solidFill>
                          <a:schemeClr val="dk1"/>
                        </a:solidFill>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r>
              <a:tr h="370850">
                <a:tc>
                  <a:txBody>
                    <a:bodyPr/>
                    <a:lstStyle/>
                    <a:p>
                      <a:pPr indent="0" lvl="0" marL="0" marR="0" rtl="0" algn="l">
                        <a:spcBef>
                          <a:spcPts val="0"/>
                        </a:spcBef>
                        <a:spcAft>
                          <a:spcPts val="0"/>
                        </a:spcAft>
                        <a:buNone/>
                      </a:pPr>
                      <a:r>
                        <a:rPr b="0" lang="en-CH" sz="1400">
                          <a:latin typeface="Calibri"/>
                          <a:ea typeface="Calibri"/>
                          <a:cs typeface="Calibri"/>
                          <a:sym typeface="Calibri"/>
                        </a:rPr>
                        <a:t>List of members and contact information</a:t>
                      </a:r>
                      <a:endParaRPr b="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lang="en-CH" sz="1400">
                          <a:latin typeface="Calibri"/>
                          <a:ea typeface="Calibri"/>
                          <a:cs typeface="Calibri"/>
                          <a:sym typeface="Calibri"/>
                        </a:rPr>
                        <a:t>Contact data of team members, instructors, and mentor</a:t>
                      </a:r>
                      <a:endParaRPr b="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lang="en-CH" sz="1400">
                          <a:solidFill>
                            <a:schemeClr val="dk1"/>
                          </a:solidFill>
                          <a:latin typeface="Calibri"/>
                          <a:ea typeface="Calibri"/>
                          <a:cs typeface="Calibri"/>
                          <a:sym typeface="Calibri"/>
                        </a:rPr>
                        <a:t>Use a tabular format</a:t>
                      </a:r>
                      <a:endParaRPr b="0" sz="1400">
                        <a:solidFill>
                          <a:schemeClr val="dk1"/>
                        </a:solidFill>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r>
              <a:tr h="370850">
                <a:tc>
                  <a:txBody>
                    <a:bodyPr/>
                    <a:lstStyle/>
                    <a:p>
                      <a:pPr indent="0" lvl="0" marL="0" marR="0" rtl="0" algn="l">
                        <a:spcBef>
                          <a:spcPts val="0"/>
                        </a:spcBef>
                        <a:spcAft>
                          <a:spcPts val="0"/>
                        </a:spcAft>
                        <a:buNone/>
                      </a:pPr>
                      <a:r>
                        <a:rPr b="0" lang="en-CH" sz="1400">
                          <a:latin typeface="Calibri"/>
                          <a:ea typeface="Calibri"/>
                          <a:cs typeface="Calibri"/>
                          <a:sym typeface="Calibri"/>
                        </a:rPr>
                        <a:t>Introduction</a:t>
                      </a:r>
                      <a:endParaRPr b="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lang="en-CH" sz="1400">
                          <a:latin typeface="Calibri"/>
                          <a:ea typeface="Calibri"/>
                          <a:cs typeface="Calibri"/>
                          <a:sym typeface="Calibri"/>
                        </a:rPr>
                        <a:t>Business problem that your client wants to solve</a:t>
                      </a:r>
                      <a:endParaRPr b="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lang="en-CH" sz="1400">
                          <a:solidFill>
                            <a:schemeClr val="dk1"/>
                          </a:solidFill>
                          <a:latin typeface="Calibri"/>
                          <a:ea typeface="Calibri"/>
                          <a:cs typeface="Calibri"/>
                          <a:sym typeface="Calibri"/>
                        </a:rPr>
                        <a:t>1—2 short paragraphs</a:t>
                      </a:r>
                      <a:endParaRPr b="0" sz="1400">
                        <a:solidFill>
                          <a:schemeClr val="dk1"/>
                        </a:solidFill>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r>
              <a:tr h="578625">
                <a:tc>
                  <a:txBody>
                    <a:bodyPr/>
                    <a:lstStyle/>
                    <a:p>
                      <a:pPr indent="0" lvl="0" marL="0" marR="0" rtl="0" algn="l">
                        <a:spcBef>
                          <a:spcPts val="0"/>
                        </a:spcBef>
                        <a:spcAft>
                          <a:spcPts val="0"/>
                        </a:spcAft>
                        <a:buNone/>
                      </a:pPr>
                      <a:r>
                        <a:rPr b="0" lang="en-CH" sz="1400">
                          <a:latin typeface="Calibri"/>
                          <a:ea typeface="Calibri"/>
                          <a:cs typeface="Calibri"/>
                          <a:sym typeface="Calibri"/>
                        </a:rPr>
                        <a:t>Objective</a:t>
                      </a:r>
                      <a:endParaRPr b="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lang="en-CH" sz="1400">
                          <a:latin typeface="Calibri"/>
                          <a:ea typeface="Calibri"/>
                          <a:cs typeface="Calibri"/>
                          <a:sym typeface="Calibri"/>
                        </a:rPr>
                        <a:t>High-level description of project and how will project help the client (i.e., “Columbia Insurance Company”, or CIC) to solve the problem</a:t>
                      </a:r>
                      <a:endParaRPr b="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0" lang="en-CH" sz="1400">
                          <a:solidFill>
                            <a:schemeClr val="dk1"/>
                          </a:solidFill>
                          <a:latin typeface="Calibri"/>
                          <a:ea typeface="Calibri"/>
                          <a:cs typeface="Calibri"/>
                          <a:sym typeface="Calibri"/>
                        </a:rPr>
                        <a:t>2—3 short paragraphs outlining the purpose of the project</a:t>
                      </a:r>
                      <a:endParaRPr b="0"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1400">
                        <a:solidFill>
                          <a:schemeClr val="dk1"/>
                        </a:solidFill>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r>
              <a:tr h="370850">
                <a:tc>
                  <a:txBody>
                    <a:bodyPr/>
                    <a:lstStyle/>
                    <a:p>
                      <a:pPr indent="0" lvl="0" marL="0" marR="0" rtl="0" algn="l">
                        <a:spcBef>
                          <a:spcPts val="0"/>
                        </a:spcBef>
                        <a:spcAft>
                          <a:spcPts val="0"/>
                        </a:spcAft>
                        <a:buNone/>
                      </a:pPr>
                      <a:r>
                        <a:rPr b="0" lang="en-CH" sz="1400">
                          <a:latin typeface="Calibri"/>
                          <a:ea typeface="Calibri"/>
                          <a:cs typeface="Calibri"/>
                          <a:sym typeface="Calibri"/>
                        </a:rPr>
                        <a:t>Scope of services</a:t>
                      </a:r>
                      <a:endParaRPr b="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lang="en-CH" sz="1400">
                          <a:latin typeface="Calibri"/>
                          <a:ea typeface="Calibri"/>
                          <a:cs typeface="Calibri"/>
                          <a:sym typeface="Calibri"/>
                        </a:rPr>
                        <a:t>List of all major steps that you will perform, including the data that is required from CIC</a:t>
                      </a:r>
                      <a:endParaRPr b="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lang="en-CH" sz="1400">
                          <a:solidFill>
                            <a:schemeClr val="dk1"/>
                          </a:solidFill>
                          <a:latin typeface="Calibri"/>
                          <a:ea typeface="Calibri"/>
                          <a:cs typeface="Calibri"/>
                          <a:sym typeface="Calibri"/>
                        </a:rPr>
                        <a:t>Bulleted lists: one for the steps, another for the required data</a:t>
                      </a:r>
                      <a:endParaRPr b="0" sz="1400">
                        <a:solidFill>
                          <a:schemeClr val="dk1"/>
                        </a:solidFill>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r>
              <a:tr h="370850">
                <a:tc>
                  <a:txBody>
                    <a:bodyPr/>
                    <a:lstStyle/>
                    <a:p>
                      <a:pPr indent="0" lvl="0" marL="0" marR="0" rtl="0" algn="l">
                        <a:spcBef>
                          <a:spcPts val="0"/>
                        </a:spcBef>
                        <a:spcAft>
                          <a:spcPts val="0"/>
                        </a:spcAft>
                        <a:buNone/>
                      </a:pPr>
                      <a:r>
                        <a:rPr b="0" lang="en-CH" sz="1400">
                          <a:latin typeface="Calibri"/>
                          <a:ea typeface="Calibri"/>
                          <a:cs typeface="Calibri"/>
                          <a:sym typeface="Calibri"/>
                        </a:rPr>
                        <a:t>Handling of proprietary information</a:t>
                      </a:r>
                      <a:endParaRPr b="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lang="en-CH" sz="1400">
                          <a:latin typeface="Calibri"/>
                          <a:ea typeface="Calibri"/>
                          <a:cs typeface="Calibri"/>
                          <a:sym typeface="Calibri"/>
                        </a:rPr>
                        <a:t>A statement guaranteeing the confidentiality of the data</a:t>
                      </a:r>
                      <a:endParaRPr b="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lang="en-CH" sz="1400">
                          <a:latin typeface="Calibri"/>
                          <a:ea typeface="Calibri"/>
                          <a:cs typeface="Calibri"/>
                          <a:sym typeface="Calibri"/>
                        </a:rPr>
                        <a:t>Start with “</a:t>
                      </a:r>
                      <a:r>
                        <a:rPr b="0" i="1" lang="en-CH" sz="1400">
                          <a:latin typeface="Calibri"/>
                          <a:ea typeface="Calibri"/>
                          <a:cs typeface="Calibri"/>
                          <a:sym typeface="Calibri"/>
                        </a:rPr>
                        <a:t>Our consultancy undertakes to maintain stringent secrecy and not to disclose to any third parties, during the lifetime of the project and after the project has ended, any documents or information related to CIC</a:t>
                      </a:r>
                      <a:r>
                        <a:rPr b="0" i="0" lang="en-CH" sz="1400">
                          <a:latin typeface="Calibri"/>
                          <a:ea typeface="Calibri"/>
                          <a:cs typeface="Calibri"/>
                          <a:sym typeface="Calibri"/>
                        </a:rPr>
                        <a:t>”</a:t>
                      </a:r>
                      <a:endParaRPr b="0" i="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solidFill>
                      <a:srgbClr val="F2F2F2"/>
                    </a:solidFill>
                  </a:tcPr>
                </a:tc>
              </a:tr>
              <a:tr h="370850">
                <a:tc>
                  <a:txBody>
                    <a:bodyPr/>
                    <a:lstStyle/>
                    <a:p>
                      <a:pPr indent="0" lvl="0" marL="0" marR="0" rtl="0" algn="l">
                        <a:spcBef>
                          <a:spcPts val="0"/>
                        </a:spcBef>
                        <a:spcAft>
                          <a:spcPts val="0"/>
                        </a:spcAft>
                        <a:buNone/>
                      </a:pPr>
                      <a:r>
                        <a:rPr b="0" lang="en-CH" sz="1400">
                          <a:latin typeface="Calibri"/>
                          <a:ea typeface="Calibri"/>
                          <a:cs typeface="Calibri"/>
                          <a:sym typeface="Calibri"/>
                        </a:rPr>
                        <a:t>Proposed learning outcomes</a:t>
                      </a:r>
                      <a:endParaRPr b="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solidFill>
                      <a:srgbClr val="F2F2F2"/>
                    </a:solidFill>
                  </a:tcPr>
                </a:tc>
                <a:tc>
                  <a:txBody>
                    <a:bodyPr/>
                    <a:lstStyle/>
                    <a:p>
                      <a:pPr indent="0" lvl="0" marL="0" marR="0" rtl="0" algn="l">
                        <a:spcBef>
                          <a:spcPts val="0"/>
                        </a:spcBef>
                        <a:spcAft>
                          <a:spcPts val="0"/>
                        </a:spcAft>
                        <a:buNone/>
                      </a:pPr>
                      <a:r>
                        <a:rPr b="0" lang="en-CH" sz="1400">
                          <a:latin typeface="Calibri"/>
                          <a:ea typeface="Calibri"/>
                          <a:cs typeface="Calibri"/>
                          <a:sym typeface="Calibri"/>
                        </a:rPr>
                        <a:t>What will you learn by undertaking this project</a:t>
                      </a:r>
                      <a:endParaRPr b="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solidFill>
                      <a:srgbClr val="F2F2F2"/>
                    </a:solidFill>
                  </a:tcPr>
                </a:tc>
                <a:tc>
                  <a:txBody>
                    <a:bodyPr/>
                    <a:lstStyle/>
                    <a:p>
                      <a:pPr indent="0" lvl="0" marL="0" marR="0" rtl="0" algn="l">
                        <a:spcBef>
                          <a:spcPts val="0"/>
                        </a:spcBef>
                        <a:spcAft>
                          <a:spcPts val="0"/>
                        </a:spcAft>
                        <a:buNone/>
                      </a:pPr>
                      <a:r>
                        <a:rPr b="0" lang="en-CH" sz="1400">
                          <a:latin typeface="Calibri"/>
                          <a:ea typeface="Calibri"/>
                          <a:cs typeface="Calibri"/>
                          <a:sym typeface="Calibri"/>
                        </a:rPr>
                        <a:t>Start with “</a:t>
                      </a:r>
                      <a:r>
                        <a:rPr b="0" i="1" lang="en-CH" sz="1400">
                          <a:latin typeface="Calibri"/>
                          <a:ea typeface="Calibri"/>
                          <a:cs typeface="Calibri"/>
                          <a:sym typeface="Calibri"/>
                        </a:rPr>
                        <a:t>After the successful completion of this project, the members of our team will be able to ...</a:t>
                      </a:r>
                      <a:r>
                        <a:rPr b="0" lang="en-CH" sz="1400">
                          <a:latin typeface="Calibri"/>
                          <a:ea typeface="Calibri"/>
                          <a:cs typeface="Calibri"/>
                          <a:sym typeface="Calibri"/>
                        </a:rPr>
                        <a:t>”</a:t>
                      </a:r>
                      <a:endParaRPr b="0" sz="1400">
                        <a:latin typeface="Calibri"/>
                        <a:ea typeface="Calibri"/>
                        <a:cs typeface="Calibri"/>
                        <a:sym typeface="Calibri"/>
                      </a:endParaRPr>
                    </a:p>
                  </a:txBody>
                  <a:tcPr marT="45725" marB="45725" marR="91450" marL="91450">
                    <a:lnT cap="flat" cmpd="sng" w="57150">
                      <a:solidFill>
                        <a:schemeClr val="lt1"/>
                      </a:solidFill>
                      <a:prstDash val="solid"/>
                      <a:round/>
                      <a:headEnd len="sm" w="sm" type="none"/>
                      <a:tailEnd len="sm" w="sm" type="none"/>
                    </a:lnT>
                    <a:solidFill>
                      <a:srgbClr val="F2F2F2"/>
                    </a:solidFill>
                  </a:tcPr>
                </a:tc>
              </a:tr>
            </a:tbl>
          </a:graphicData>
        </a:graphic>
      </p:graphicFrame>
      <p:sp>
        <p:nvSpPr>
          <p:cNvPr id="52" name="Google Shape;52;p4"/>
          <p:cNvSpPr txBox="1"/>
          <p:nvPr>
            <p:ph idx="1" type="body"/>
          </p:nvPr>
        </p:nvSpPr>
        <p:spPr>
          <a:xfrm>
            <a:off x="223718" y="944768"/>
            <a:ext cx="11589572" cy="524623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5800"/>
              </a:buClr>
              <a:buSzPts val="1800"/>
              <a:buNone/>
            </a:pPr>
            <a:r>
              <a:rPr i="1" lang="en-CH" sz="1800"/>
              <a:t>For the first draft, create a 2—3 page document with the following content</a:t>
            </a:r>
            <a:endParaRPr/>
          </a:p>
          <a:p>
            <a:pPr indent="0" lvl="0" marL="0" rtl="0" algn="l">
              <a:lnSpc>
                <a:spcPct val="100000"/>
              </a:lnSpc>
              <a:spcBef>
                <a:spcPts val="1000"/>
              </a:spcBef>
              <a:spcAft>
                <a:spcPts val="0"/>
              </a:spcAft>
              <a:buClr>
                <a:srgbClr val="FF5800"/>
              </a:buClr>
              <a:buSzPts val="1800"/>
              <a:buNone/>
            </a:pPr>
            <a:r>
              <a:t/>
            </a:r>
            <a:endParaRPr i="1" sz="1800"/>
          </a:p>
          <a:p>
            <a:pPr indent="0" lvl="0" marL="0" rtl="0" algn="l">
              <a:lnSpc>
                <a:spcPct val="100000"/>
              </a:lnSpc>
              <a:spcBef>
                <a:spcPts val="1000"/>
              </a:spcBef>
              <a:spcAft>
                <a:spcPts val="0"/>
              </a:spcAft>
              <a:buClr>
                <a:srgbClr val="FF5800"/>
              </a:buClr>
              <a:buSzPts val="1800"/>
              <a:buNone/>
            </a:pPr>
            <a:r>
              <a:t/>
            </a:r>
            <a:endParaRPr i="1" sz="1800"/>
          </a:p>
          <a:p>
            <a:pPr indent="0" lvl="0" marL="0" rtl="0" algn="l">
              <a:lnSpc>
                <a:spcPct val="100000"/>
              </a:lnSpc>
              <a:spcBef>
                <a:spcPts val="1000"/>
              </a:spcBef>
              <a:spcAft>
                <a:spcPts val="0"/>
              </a:spcAft>
              <a:buClr>
                <a:srgbClr val="FF5800"/>
              </a:buClr>
              <a:buSzPts val="1800"/>
              <a:buNone/>
            </a:pPr>
            <a:r>
              <a:rPr i="1" lang="en-CH" sz="1800"/>
              <a:t>			</a:t>
            </a:r>
            <a:endParaRPr/>
          </a:p>
          <a:p>
            <a:pPr indent="0" lvl="0" marL="0" rtl="0" algn="l">
              <a:lnSpc>
                <a:spcPct val="100000"/>
              </a:lnSpc>
              <a:spcBef>
                <a:spcPts val="1000"/>
              </a:spcBef>
              <a:spcAft>
                <a:spcPts val="0"/>
              </a:spcAft>
              <a:buClr>
                <a:srgbClr val="FF5800"/>
              </a:buClr>
              <a:buSzPts val="1800"/>
              <a:buNone/>
            </a:pPr>
            <a:r>
              <a:t/>
            </a:r>
            <a:endParaRPr i="1" sz="1800"/>
          </a:p>
          <a:p>
            <a:pPr indent="0" lvl="0" marL="0" rtl="0" algn="l">
              <a:lnSpc>
                <a:spcPct val="100000"/>
              </a:lnSpc>
              <a:spcBef>
                <a:spcPts val="1000"/>
              </a:spcBef>
              <a:spcAft>
                <a:spcPts val="0"/>
              </a:spcAft>
              <a:buClr>
                <a:srgbClr val="FF5800"/>
              </a:buClr>
              <a:buSzPts val="1800"/>
              <a:buNone/>
            </a:pPr>
            <a:r>
              <a:t/>
            </a:r>
            <a:endParaRPr i="1" sz="1800"/>
          </a:p>
          <a:p>
            <a:pPr indent="0" lvl="0" marL="0" rtl="0" algn="l">
              <a:lnSpc>
                <a:spcPct val="100000"/>
              </a:lnSpc>
              <a:spcBef>
                <a:spcPts val="1000"/>
              </a:spcBef>
              <a:spcAft>
                <a:spcPts val="0"/>
              </a:spcAft>
              <a:buClr>
                <a:srgbClr val="FF5800"/>
              </a:buClr>
              <a:buSzPts val="1800"/>
              <a:buNone/>
            </a:pPr>
            <a:r>
              <a:t/>
            </a:r>
            <a:endParaRPr i="1" sz="1800"/>
          </a:p>
          <a:p>
            <a:pPr indent="0" lvl="0" marL="0" rtl="0" algn="l">
              <a:lnSpc>
                <a:spcPct val="100000"/>
              </a:lnSpc>
              <a:spcBef>
                <a:spcPts val="1000"/>
              </a:spcBef>
              <a:spcAft>
                <a:spcPts val="0"/>
              </a:spcAft>
              <a:buClr>
                <a:srgbClr val="FF5800"/>
              </a:buClr>
              <a:buSzPts val="1800"/>
              <a:buNone/>
            </a:pPr>
            <a:r>
              <a:t/>
            </a:r>
            <a:endParaRPr i="1" sz="1800"/>
          </a:p>
          <a:p>
            <a:pPr indent="0" lvl="0" marL="0" rtl="0" algn="l">
              <a:lnSpc>
                <a:spcPct val="100000"/>
              </a:lnSpc>
              <a:spcBef>
                <a:spcPts val="1000"/>
              </a:spcBef>
              <a:spcAft>
                <a:spcPts val="0"/>
              </a:spcAft>
              <a:buClr>
                <a:srgbClr val="FF5800"/>
              </a:buClr>
              <a:buSzPts val="1800"/>
              <a:buNone/>
            </a:pPr>
            <a:r>
              <a:t/>
            </a:r>
            <a:endParaRPr i="1" sz="1800"/>
          </a:p>
          <a:p>
            <a:pPr indent="0" lvl="0" marL="0" rtl="0" algn="l">
              <a:lnSpc>
                <a:spcPct val="100000"/>
              </a:lnSpc>
              <a:spcBef>
                <a:spcPts val="1000"/>
              </a:spcBef>
              <a:spcAft>
                <a:spcPts val="0"/>
              </a:spcAft>
              <a:buClr>
                <a:srgbClr val="FF5800"/>
              </a:buClr>
              <a:buSzPts val="1800"/>
              <a:buNone/>
            </a:pPr>
            <a:r>
              <a:t/>
            </a:r>
            <a:endParaRPr i="1" sz="1800"/>
          </a:p>
          <a:p>
            <a:pPr indent="0" lvl="0" marL="0" rtl="0" algn="l">
              <a:lnSpc>
                <a:spcPct val="100000"/>
              </a:lnSpc>
              <a:spcBef>
                <a:spcPts val="1000"/>
              </a:spcBef>
              <a:spcAft>
                <a:spcPts val="0"/>
              </a:spcAft>
              <a:buClr>
                <a:srgbClr val="FF5800"/>
              </a:buClr>
              <a:buSzPts val="1800"/>
              <a:buNone/>
            </a:pPr>
            <a:r>
              <a:t/>
            </a:r>
            <a:endParaRPr i="1" sz="1800"/>
          </a:p>
          <a:p>
            <a:pPr indent="0" lvl="0" marL="0" rtl="0" algn="l">
              <a:lnSpc>
                <a:spcPct val="100000"/>
              </a:lnSpc>
              <a:spcBef>
                <a:spcPts val="1000"/>
              </a:spcBef>
              <a:spcAft>
                <a:spcPts val="0"/>
              </a:spcAft>
              <a:buClr>
                <a:srgbClr val="FF5800"/>
              </a:buClr>
              <a:buSzPts val="1800"/>
              <a:buNone/>
            </a:pPr>
            <a:r>
              <a:t/>
            </a:r>
            <a:endParaRPr i="1" sz="1800"/>
          </a:p>
          <a:p>
            <a:pPr indent="0" lvl="0" marL="0" rtl="0" algn="l">
              <a:lnSpc>
                <a:spcPct val="100000"/>
              </a:lnSpc>
              <a:spcBef>
                <a:spcPts val="1000"/>
              </a:spcBef>
              <a:spcAft>
                <a:spcPts val="0"/>
              </a:spcAft>
              <a:buClr>
                <a:srgbClr val="FF5800"/>
              </a:buClr>
              <a:buSzPts val="1800"/>
              <a:buNone/>
            </a:pPr>
            <a:r>
              <a:rPr i="1" lang="en-CH" sz="1800"/>
              <a:t>For the final version, include a detailed timetable</a:t>
            </a:r>
            <a:endParaRPr/>
          </a:p>
          <a:p>
            <a:pPr indent="0" lvl="0" marL="0" rtl="0" algn="l">
              <a:lnSpc>
                <a:spcPct val="100000"/>
              </a:lnSpc>
              <a:spcBef>
                <a:spcPts val="1000"/>
              </a:spcBef>
              <a:spcAft>
                <a:spcPts val="0"/>
              </a:spcAft>
              <a:buClr>
                <a:srgbClr val="FF5800"/>
              </a:buClr>
              <a:buSzPts val="2400"/>
              <a:buNone/>
            </a:pPr>
            <a:r>
              <a:t/>
            </a:r>
            <a:endParaRPr/>
          </a:p>
          <a:p>
            <a:pPr indent="0" lvl="0" marL="0" rtl="0" algn="l">
              <a:lnSpc>
                <a:spcPct val="100000"/>
              </a:lnSpc>
              <a:spcBef>
                <a:spcPts val="1000"/>
              </a:spcBef>
              <a:spcAft>
                <a:spcPts val="0"/>
              </a:spcAft>
              <a:buClr>
                <a:srgbClr val="FF5800"/>
              </a:buClr>
              <a:buSzPts val="2400"/>
              <a:buNone/>
            </a:pPr>
            <a:r>
              <a:t/>
            </a:r>
            <a:endParaRPr/>
          </a:p>
          <a:p>
            <a:pPr indent="-99600" lvl="0" marL="252000" rtl="0" algn="l">
              <a:lnSpc>
                <a:spcPct val="100000"/>
              </a:lnSpc>
              <a:spcBef>
                <a:spcPts val="1000"/>
              </a:spcBef>
              <a:spcAft>
                <a:spcPts val="0"/>
              </a:spcAft>
              <a:buClr>
                <a:srgbClr val="FF5800"/>
              </a:buClr>
              <a:buSzPts val="2400"/>
              <a:buNone/>
            </a:pPr>
            <a:r>
              <a:t/>
            </a:r>
            <a:endParaRPr/>
          </a:p>
          <a:p>
            <a:pPr indent="-99600" lvl="0" marL="252000" rtl="0" algn="l">
              <a:lnSpc>
                <a:spcPct val="100000"/>
              </a:lnSpc>
              <a:spcBef>
                <a:spcPts val="1000"/>
              </a:spcBef>
              <a:spcAft>
                <a:spcPts val="0"/>
              </a:spcAft>
              <a:buClr>
                <a:srgbClr val="FF5800"/>
              </a:buClr>
              <a:buSzPts val="2400"/>
              <a:buNone/>
            </a:pPr>
            <a:r>
              <a:t/>
            </a:r>
            <a:endParaRPr/>
          </a:p>
          <a:p>
            <a:pPr indent="-99600" lvl="0" marL="252000" rtl="0" algn="l">
              <a:lnSpc>
                <a:spcPct val="100000"/>
              </a:lnSpc>
              <a:spcBef>
                <a:spcPts val="1000"/>
              </a:spcBef>
              <a:spcAft>
                <a:spcPts val="0"/>
              </a:spcAft>
              <a:buClr>
                <a:srgbClr val="FF5800"/>
              </a:buClr>
              <a:buSzPts val="2400"/>
              <a:buNone/>
            </a:pPr>
            <a:r>
              <a:t/>
            </a:r>
            <a:endParaRPr/>
          </a:p>
          <a:p>
            <a:pPr indent="-99600" lvl="0" marL="252000" rtl="0" algn="l">
              <a:lnSpc>
                <a:spcPct val="100000"/>
              </a:lnSpc>
              <a:spcBef>
                <a:spcPts val="1000"/>
              </a:spcBef>
              <a:spcAft>
                <a:spcPts val="0"/>
              </a:spcAft>
              <a:buClr>
                <a:srgbClr val="FF5800"/>
              </a:buClr>
              <a:buSzPts val="2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5"/>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
        <p:nvSpPr>
          <p:cNvPr id="58" name="Google Shape;58;p5"/>
          <p:cNvSpPr txBox="1"/>
          <p:nvPr>
            <p:ph idx="11" type="ftr"/>
          </p:nvPr>
        </p:nvSpPr>
        <p:spPr>
          <a:xfrm>
            <a:off x="3687727" y="6340475"/>
            <a:ext cx="48165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Tips for Statement of Work</a:t>
            </a:r>
            <a:endParaRPr/>
          </a:p>
        </p:txBody>
      </p:sp>
      <p:pic>
        <p:nvPicPr>
          <p:cNvPr descr="Remote work outline" id="59" name="Google Shape;59;p5"/>
          <p:cNvPicPr preferRelativeResize="0"/>
          <p:nvPr/>
        </p:nvPicPr>
        <p:blipFill rotWithShape="1">
          <a:blip r:embed="rId3">
            <a:alphaModFix/>
          </a:blip>
          <a:srcRect b="0" l="0" r="0" t="0"/>
          <a:stretch/>
        </p:blipFill>
        <p:spPr>
          <a:xfrm>
            <a:off x="2343733" y="1842365"/>
            <a:ext cx="914400" cy="914400"/>
          </a:xfrm>
          <a:prstGeom prst="rect">
            <a:avLst/>
          </a:prstGeom>
          <a:noFill/>
          <a:ln>
            <a:noFill/>
          </a:ln>
        </p:spPr>
      </p:pic>
      <p:grpSp>
        <p:nvGrpSpPr>
          <p:cNvPr id="60" name="Google Shape;60;p5"/>
          <p:cNvGrpSpPr/>
          <p:nvPr/>
        </p:nvGrpSpPr>
        <p:grpSpPr>
          <a:xfrm>
            <a:off x="4271023" y="4100425"/>
            <a:ext cx="1147172" cy="817200"/>
            <a:chOff x="2773327" y="3982441"/>
            <a:chExt cx="1147172" cy="817200"/>
          </a:xfrm>
        </p:grpSpPr>
        <p:pic>
          <p:nvPicPr>
            <p:cNvPr descr="Factory with solid fill" id="61" name="Google Shape;61;p5"/>
            <p:cNvPicPr preferRelativeResize="0"/>
            <p:nvPr/>
          </p:nvPicPr>
          <p:blipFill rotWithShape="1">
            <a:blip r:embed="rId4">
              <a:alphaModFix/>
            </a:blip>
            <a:srcRect b="0" l="0" r="0" t="0"/>
            <a:stretch/>
          </p:blipFill>
          <p:spPr>
            <a:xfrm flipH="1">
              <a:off x="3163181" y="3982441"/>
              <a:ext cx="360000" cy="360000"/>
            </a:xfrm>
            <a:prstGeom prst="rect">
              <a:avLst/>
            </a:prstGeom>
            <a:noFill/>
            <a:ln>
              <a:noFill/>
            </a:ln>
          </p:spPr>
        </p:pic>
        <p:pic>
          <p:nvPicPr>
            <p:cNvPr descr="Neighborhood with solid fill" id="62" name="Google Shape;62;p5"/>
            <p:cNvPicPr preferRelativeResize="0"/>
            <p:nvPr/>
          </p:nvPicPr>
          <p:blipFill rotWithShape="1">
            <a:blip r:embed="rId5">
              <a:alphaModFix/>
            </a:blip>
            <a:srcRect b="0" l="0" r="0" t="0"/>
            <a:stretch/>
          </p:blipFill>
          <p:spPr>
            <a:xfrm flipH="1">
              <a:off x="2774261" y="3982441"/>
              <a:ext cx="360000" cy="360000"/>
            </a:xfrm>
            <a:prstGeom prst="rect">
              <a:avLst/>
            </a:prstGeom>
            <a:noFill/>
            <a:ln>
              <a:noFill/>
            </a:ln>
          </p:spPr>
        </p:pic>
        <p:pic>
          <p:nvPicPr>
            <p:cNvPr descr="Kiosk with solid fill" id="63" name="Google Shape;63;p5"/>
            <p:cNvPicPr preferRelativeResize="0"/>
            <p:nvPr/>
          </p:nvPicPr>
          <p:blipFill rotWithShape="1">
            <a:blip r:embed="rId6">
              <a:alphaModFix/>
            </a:blip>
            <a:srcRect b="0" l="0" r="0" t="0"/>
            <a:stretch/>
          </p:blipFill>
          <p:spPr>
            <a:xfrm flipH="1">
              <a:off x="2773327" y="4397863"/>
              <a:ext cx="360000" cy="360000"/>
            </a:xfrm>
            <a:prstGeom prst="rect">
              <a:avLst/>
            </a:prstGeom>
            <a:noFill/>
            <a:ln>
              <a:noFill/>
            </a:ln>
          </p:spPr>
        </p:pic>
        <p:pic>
          <p:nvPicPr>
            <p:cNvPr descr="Airplane with solid fill" id="64" name="Google Shape;64;p5"/>
            <p:cNvPicPr preferRelativeResize="0"/>
            <p:nvPr/>
          </p:nvPicPr>
          <p:blipFill rotWithShape="1">
            <a:blip r:embed="rId7">
              <a:alphaModFix/>
            </a:blip>
            <a:srcRect b="0" l="0" r="0" t="0"/>
            <a:stretch/>
          </p:blipFill>
          <p:spPr>
            <a:xfrm>
              <a:off x="3515147" y="3982441"/>
              <a:ext cx="360000" cy="360000"/>
            </a:xfrm>
            <a:prstGeom prst="rect">
              <a:avLst/>
            </a:prstGeom>
            <a:noFill/>
            <a:ln>
              <a:noFill/>
            </a:ln>
          </p:spPr>
        </p:pic>
        <p:pic>
          <p:nvPicPr>
            <p:cNvPr descr="Car with solid fill" id="65" name="Google Shape;65;p5"/>
            <p:cNvPicPr preferRelativeResize="0"/>
            <p:nvPr/>
          </p:nvPicPr>
          <p:blipFill rotWithShape="1">
            <a:blip r:embed="rId8">
              <a:alphaModFix/>
            </a:blip>
            <a:srcRect b="0" l="0" r="0" t="0"/>
            <a:stretch/>
          </p:blipFill>
          <p:spPr>
            <a:xfrm>
              <a:off x="3560499" y="4439641"/>
              <a:ext cx="360000" cy="360000"/>
            </a:xfrm>
            <a:prstGeom prst="rect">
              <a:avLst/>
            </a:prstGeom>
            <a:noFill/>
            <a:ln>
              <a:noFill/>
            </a:ln>
          </p:spPr>
        </p:pic>
        <p:pic>
          <p:nvPicPr>
            <p:cNvPr descr="Building with solid fill" id="66" name="Google Shape;66;p5"/>
            <p:cNvPicPr preferRelativeResize="0"/>
            <p:nvPr/>
          </p:nvPicPr>
          <p:blipFill rotWithShape="1">
            <a:blip r:embed="rId9">
              <a:alphaModFix/>
            </a:blip>
            <a:srcRect b="0" l="0" r="0" t="0"/>
            <a:stretch/>
          </p:blipFill>
          <p:spPr>
            <a:xfrm>
              <a:off x="3155147" y="4381595"/>
              <a:ext cx="360000" cy="360000"/>
            </a:xfrm>
            <a:prstGeom prst="rect">
              <a:avLst/>
            </a:prstGeom>
            <a:noFill/>
            <a:ln>
              <a:noFill/>
            </a:ln>
          </p:spPr>
        </p:pic>
      </p:grpSp>
      <p:pic>
        <p:nvPicPr>
          <p:cNvPr descr="Cloud Computing with solid fill" id="67" name="Google Shape;67;p5"/>
          <p:cNvPicPr preferRelativeResize="0"/>
          <p:nvPr/>
        </p:nvPicPr>
        <p:blipFill rotWithShape="1">
          <a:blip r:embed="rId10">
            <a:alphaModFix/>
          </a:blip>
          <a:srcRect b="0" l="0" r="0" t="0"/>
          <a:stretch/>
        </p:blipFill>
        <p:spPr>
          <a:xfrm>
            <a:off x="8539157" y="4118017"/>
            <a:ext cx="914400" cy="914400"/>
          </a:xfrm>
          <a:prstGeom prst="rect">
            <a:avLst/>
          </a:prstGeom>
          <a:noFill/>
          <a:ln>
            <a:noFill/>
          </a:ln>
        </p:spPr>
      </p:pic>
      <p:pic>
        <p:nvPicPr>
          <p:cNvPr descr="Hockey Stick Curve Graph with solid fill" id="68" name="Google Shape;68;p5"/>
          <p:cNvPicPr preferRelativeResize="0"/>
          <p:nvPr/>
        </p:nvPicPr>
        <p:blipFill rotWithShape="1">
          <a:blip r:embed="rId11">
            <a:alphaModFix/>
          </a:blip>
          <a:srcRect b="0" l="0" r="0" t="0"/>
          <a:stretch/>
        </p:blipFill>
        <p:spPr>
          <a:xfrm>
            <a:off x="10466447" y="4042379"/>
            <a:ext cx="914400" cy="914400"/>
          </a:xfrm>
          <a:prstGeom prst="rect">
            <a:avLst/>
          </a:prstGeom>
          <a:noFill/>
          <a:ln>
            <a:noFill/>
          </a:ln>
        </p:spPr>
      </p:pic>
      <p:sp>
        <p:nvSpPr>
          <p:cNvPr id="69" name="Google Shape;69;p5"/>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lang="en-CH"/>
              <a:t>What is the Problem?</a:t>
            </a:r>
            <a:endParaRPr/>
          </a:p>
        </p:txBody>
      </p:sp>
      <p:grpSp>
        <p:nvGrpSpPr>
          <p:cNvPr id="70" name="Google Shape;70;p5"/>
          <p:cNvGrpSpPr/>
          <p:nvPr/>
        </p:nvGrpSpPr>
        <p:grpSpPr>
          <a:xfrm>
            <a:off x="6431085" y="4015867"/>
            <a:ext cx="1095182" cy="1012132"/>
            <a:chOff x="5021699" y="3897883"/>
            <a:chExt cx="1095182" cy="1012132"/>
          </a:xfrm>
        </p:grpSpPr>
        <p:pic>
          <p:nvPicPr>
            <p:cNvPr descr="Normal Distribution with solid fill" id="71" name="Google Shape;71;p5"/>
            <p:cNvPicPr preferRelativeResize="0"/>
            <p:nvPr/>
          </p:nvPicPr>
          <p:blipFill rotWithShape="1">
            <a:blip r:embed="rId12">
              <a:alphaModFix/>
            </a:blip>
            <a:srcRect b="0" l="0" r="0" t="0"/>
            <a:stretch/>
          </p:blipFill>
          <p:spPr>
            <a:xfrm>
              <a:off x="5021703" y="3897883"/>
              <a:ext cx="360000" cy="360000"/>
            </a:xfrm>
            <a:prstGeom prst="rect">
              <a:avLst/>
            </a:prstGeom>
            <a:noFill/>
            <a:ln>
              <a:noFill/>
            </a:ln>
          </p:spPr>
        </p:pic>
        <p:pic>
          <p:nvPicPr>
            <p:cNvPr descr="Normal Distribution with solid fill" id="72" name="Google Shape;72;p5"/>
            <p:cNvPicPr preferRelativeResize="0"/>
            <p:nvPr/>
          </p:nvPicPr>
          <p:blipFill rotWithShape="1">
            <a:blip r:embed="rId12">
              <a:alphaModFix/>
            </a:blip>
            <a:srcRect b="0" l="0" r="0" t="0"/>
            <a:stretch/>
          </p:blipFill>
          <p:spPr>
            <a:xfrm>
              <a:off x="5751966" y="3898921"/>
              <a:ext cx="360000" cy="360000"/>
            </a:xfrm>
            <a:prstGeom prst="rect">
              <a:avLst/>
            </a:prstGeom>
            <a:noFill/>
            <a:ln>
              <a:noFill/>
            </a:ln>
          </p:spPr>
        </p:pic>
        <p:pic>
          <p:nvPicPr>
            <p:cNvPr descr="Normal Distribution with solid fill" id="73" name="Google Shape;73;p5"/>
            <p:cNvPicPr preferRelativeResize="0"/>
            <p:nvPr/>
          </p:nvPicPr>
          <p:blipFill rotWithShape="1">
            <a:blip r:embed="rId12">
              <a:alphaModFix/>
            </a:blip>
            <a:srcRect b="0" l="0" r="0" t="0"/>
            <a:stretch/>
          </p:blipFill>
          <p:spPr>
            <a:xfrm>
              <a:off x="5386834" y="3901078"/>
              <a:ext cx="360000" cy="360000"/>
            </a:xfrm>
            <a:prstGeom prst="rect">
              <a:avLst/>
            </a:prstGeom>
            <a:noFill/>
            <a:ln>
              <a:noFill/>
            </a:ln>
          </p:spPr>
        </p:pic>
        <p:pic>
          <p:nvPicPr>
            <p:cNvPr descr="Normal Distribution with solid fill" id="74" name="Google Shape;74;p5"/>
            <p:cNvPicPr preferRelativeResize="0"/>
            <p:nvPr/>
          </p:nvPicPr>
          <p:blipFill rotWithShape="1">
            <a:blip r:embed="rId12">
              <a:alphaModFix/>
            </a:blip>
            <a:srcRect b="0" l="0" r="0" t="0"/>
            <a:stretch/>
          </p:blipFill>
          <p:spPr>
            <a:xfrm>
              <a:off x="5026618" y="4217437"/>
              <a:ext cx="360000" cy="360000"/>
            </a:xfrm>
            <a:prstGeom prst="rect">
              <a:avLst/>
            </a:prstGeom>
            <a:noFill/>
            <a:ln>
              <a:noFill/>
            </a:ln>
          </p:spPr>
        </p:pic>
        <p:pic>
          <p:nvPicPr>
            <p:cNvPr descr="Normal Distribution with solid fill" id="75" name="Google Shape;75;p5"/>
            <p:cNvPicPr preferRelativeResize="0"/>
            <p:nvPr/>
          </p:nvPicPr>
          <p:blipFill rotWithShape="1">
            <a:blip r:embed="rId12">
              <a:alphaModFix/>
            </a:blip>
            <a:srcRect b="0" l="0" r="0" t="0"/>
            <a:stretch/>
          </p:blipFill>
          <p:spPr>
            <a:xfrm>
              <a:off x="5756881" y="4218475"/>
              <a:ext cx="360000" cy="360000"/>
            </a:xfrm>
            <a:prstGeom prst="rect">
              <a:avLst/>
            </a:prstGeom>
            <a:noFill/>
            <a:ln>
              <a:noFill/>
            </a:ln>
          </p:spPr>
        </p:pic>
        <p:pic>
          <p:nvPicPr>
            <p:cNvPr descr="Normal Distribution with solid fill" id="76" name="Google Shape;76;p5"/>
            <p:cNvPicPr preferRelativeResize="0"/>
            <p:nvPr/>
          </p:nvPicPr>
          <p:blipFill rotWithShape="1">
            <a:blip r:embed="rId12">
              <a:alphaModFix/>
            </a:blip>
            <a:srcRect b="0" l="0" r="0" t="0"/>
            <a:stretch/>
          </p:blipFill>
          <p:spPr>
            <a:xfrm>
              <a:off x="5391749" y="4220632"/>
              <a:ext cx="360000" cy="360000"/>
            </a:xfrm>
            <a:prstGeom prst="rect">
              <a:avLst/>
            </a:prstGeom>
            <a:noFill/>
            <a:ln>
              <a:noFill/>
            </a:ln>
          </p:spPr>
        </p:pic>
        <p:pic>
          <p:nvPicPr>
            <p:cNvPr descr="Normal Distribution with solid fill" id="77" name="Google Shape;77;p5"/>
            <p:cNvPicPr preferRelativeResize="0"/>
            <p:nvPr/>
          </p:nvPicPr>
          <p:blipFill rotWithShape="1">
            <a:blip r:embed="rId12">
              <a:alphaModFix/>
            </a:blip>
            <a:srcRect b="0" l="0" r="0" t="0"/>
            <a:stretch/>
          </p:blipFill>
          <p:spPr>
            <a:xfrm>
              <a:off x="5021699" y="4546820"/>
              <a:ext cx="360000" cy="360000"/>
            </a:xfrm>
            <a:prstGeom prst="rect">
              <a:avLst/>
            </a:prstGeom>
            <a:noFill/>
            <a:ln>
              <a:noFill/>
            </a:ln>
          </p:spPr>
        </p:pic>
        <p:pic>
          <p:nvPicPr>
            <p:cNvPr descr="Normal Distribution with solid fill" id="78" name="Google Shape;78;p5"/>
            <p:cNvPicPr preferRelativeResize="0"/>
            <p:nvPr/>
          </p:nvPicPr>
          <p:blipFill rotWithShape="1">
            <a:blip r:embed="rId12">
              <a:alphaModFix/>
            </a:blip>
            <a:srcRect b="0" l="0" r="0" t="0"/>
            <a:stretch/>
          </p:blipFill>
          <p:spPr>
            <a:xfrm>
              <a:off x="5751962" y="4547858"/>
              <a:ext cx="360000" cy="360000"/>
            </a:xfrm>
            <a:prstGeom prst="rect">
              <a:avLst/>
            </a:prstGeom>
            <a:noFill/>
            <a:ln>
              <a:noFill/>
            </a:ln>
          </p:spPr>
        </p:pic>
        <p:pic>
          <p:nvPicPr>
            <p:cNvPr descr="Normal Distribution with solid fill" id="79" name="Google Shape;79;p5"/>
            <p:cNvPicPr preferRelativeResize="0"/>
            <p:nvPr/>
          </p:nvPicPr>
          <p:blipFill rotWithShape="1">
            <a:blip r:embed="rId12">
              <a:alphaModFix/>
            </a:blip>
            <a:srcRect b="0" l="0" r="0" t="0"/>
            <a:stretch/>
          </p:blipFill>
          <p:spPr>
            <a:xfrm>
              <a:off x="5386830" y="4550015"/>
              <a:ext cx="360000" cy="360000"/>
            </a:xfrm>
            <a:prstGeom prst="rect">
              <a:avLst/>
            </a:prstGeom>
            <a:noFill/>
            <a:ln>
              <a:noFill/>
            </a:ln>
          </p:spPr>
        </p:pic>
      </p:grpSp>
      <p:sp>
        <p:nvSpPr>
          <p:cNvPr id="80" name="Google Shape;80;p5"/>
          <p:cNvSpPr txBox="1"/>
          <p:nvPr/>
        </p:nvSpPr>
        <p:spPr>
          <a:xfrm>
            <a:off x="2142171" y="2728992"/>
            <a:ext cx="131752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CH" sz="1400">
                <a:solidFill>
                  <a:schemeClr val="dk1"/>
                </a:solidFill>
                <a:latin typeface="Calibri"/>
                <a:ea typeface="Calibri"/>
                <a:cs typeface="Calibri"/>
                <a:sym typeface="Calibri"/>
              </a:rPr>
              <a:t>Small insurance company</a:t>
            </a:r>
            <a:endParaRPr sz="1400">
              <a:solidFill>
                <a:schemeClr val="dk1"/>
              </a:solidFill>
              <a:latin typeface="Calibri"/>
              <a:ea typeface="Calibri"/>
              <a:cs typeface="Calibri"/>
              <a:sym typeface="Calibri"/>
            </a:endParaRPr>
          </a:p>
        </p:txBody>
      </p:sp>
      <p:grpSp>
        <p:nvGrpSpPr>
          <p:cNvPr id="81" name="Google Shape;81;p5"/>
          <p:cNvGrpSpPr/>
          <p:nvPr/>
        </p:nvGrpSpPr>
        <p:grpSpPr>
          <a:xfrm>
            <a:off x="4182115" y="1842365"/>
            <a:ext cx="1317523" cy="1409847"/>
            <a:chOff x="4182115" y="1842365"/>
            <a:chExt cx="1317523" cy="1409847"/>
          </a:xfrm>
        </p:grpSpPr>
        <p:pic>
          <p:nvPicPr>
            <p:cNvPr descr="House with solid fill" id="82" name="Google Shape;82;p5"/>
            <p:cNvPicPr preferRelativeResize="0"/>
            <p:nvPr/>
          </p:nvPicPr>
          <p:blipFill rotWithShape="1">
            <a:blip r:embed="rId13">
              <a:alphaModFix/>
            </a:blip>
            <a:srcRect b="0" l="0" r="0" t="0"/>
            <a:stretch/>
          </p:blipFill>
          <p:spPr>
            <a:xfrm>
              <a:off x="4374412" y="1842365"/>
              <a:ext cx="914400" cy="914400"/>
            </a:xfrm>
            <a:prstGeom prst="rect">
              <a:avLst/>
            </a:prstGeom>
            <a:noFill/>
            <a:ln>
              <a:noFill/>
            </a:ln>
          </p:spPr>
        </p:pic>
        <p:sp>
          <p:nvSpPr>
            <p:cNvPr id="83" name="Google Shape;83;p5"/>
            <p:cNvSpPr txBox="1"/>
            <p:nvPr/>
          </p:nvSpPr>
          <p:spPr>
            <a:xfrm>
              <a:off x="4182115" y="2728992"/>
              <a:ext cx="131752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CH" sz="1400">
                  <a:solidFill>
                    <a:schemeClr val="dk1"/>
                  </a:solidFill>
                  <a:latin typeface="Calibri"/>
                  <a:ea typeface="Calibri"/>
                  <a:cs typeface="Calibri"/>
                  <a:sym typeface="Calibri"/>
                </a:rPr>
                <a:t>One property product</a:t>
              </a:r>
              <a:endParaRPr sz="1400">
                <a:solidFill>
                  <a:schemeClr val="dk1"/>
                </a:solidFill>
                <a:latin typeface="Calibri"/>
                <a:ea typeface="Calibri"/>
                <a:cs typeface="Calibri"/>
                <a:sym typeface="Calibri"/>
              </a:endParaRPr>
            </a:p>
          </p:txBody>
        </p:sp>
      </p:grpSp>
      <p:sp>
        <p:nvSpPr>
          <p:cNvPr id="84" name="Google Shape;84;p5"/>
          <p:cNvSpPr txBox="1"/>
          <p:nvPr/>
        </p:nvSpPr>
        <p:spPr>
          <a:xfrm>
            <a:off x="4159168" y="5020437"/>
            <a:ext cx="1317523"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CH" sz="1400">
                <a:solidFill>
                  <a:schemeClr val="dk1"/>
                </a:solidFill>
                <a:latin typeface="Calibri"/>
                <a:ea typeface="Calibri"/>
                <a:cs typeface="Calibri"/>
                <a:sym typeface="Calibri"/>
              </a:rPr>
              <a:t>Multiple property products</a:t>
            </a:r>
            <a:endParaRPr sz="1400">
              <a:solidFill>
                <a:schemeClr val="dk1"/>
              </a:solidFill>
              <a:latin typeface="Calibri"/>
              <a:ea typeface="Calibri"/>
              <a:cs typeface="Calibri"/>
              <a:sym typeface="Calibri"/>
            </a:endParaRPr>
          </a:p>
        </p:txBody>
      </p:sp>
      <p:grpSp>
        <p:nvGrpSpPr>
          <p:cNvPr id="85" name="Google Shape;85;p5"/>
          <p:cNvGrpSpPr/>
          <p:nvPr/>
        </p:nvGrpSpPr>
        <p:grpSpPr>
          <a:xfrm>
            <a:off x="6226280" y="1842365"/>
            <a:ext cx="1317523" cy="1409847"/>
            <a:chOff x="6226280" y="1842365"/>
            <a:chExt cx="1317523" cy="1409847"/>
          </a:xfrm>
        </p:grpSpPr>
        <p:pic>
          <p:nvPicPr>
            <p:cNvPr descr="Normal Distribution with solid fill" id="86" name="Google Shape;86;p5"/>
            <p:cNvPicPr preferRelativeResize="0"/>
            <p:nvPr/>
          </p:nvPicPr>
          <p:blipFill rotWithShape="1">
            <a:blip r:embed="rId14">
              <a:alphaModFix/>
            </a:blip>
            <a:srcRect b="0" l="0" r="0" t="0"/>
            <a:stretch/>
          </p:blipFill>
          <p:spPr>
            <a:xfrm>
              <a:off x="6405091" y="1842365"/>
              <a:ext cx="914400" cy="914400"/>
            </a:xfrm>
            <a:prstGeom prst="rect">
              <a:avLst/>
            </a:prstGeom>
            <a:noFill/>
            <a:ln>
              <a:noFill/>
            </a:ln>
          </p:spPr>
        </p:pic>
        <p:sp>
          <p:nvSpPr>
            <p:cNvPr id="87" name="Google Shape;87;p5"/>
            <p:cNvSpPr txBox="1"/>
            <p:nvPr/>
          </p:nvSpPr>
          <p:spPr>
            <a:xfrm>
              <a:off x="6226280" y="2728992"/>
              <a:ext cx="131752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CH" sz="1400">
                  <a:solidFill>
                    <a:schemeClr val="dk1"/>
                  </a:solidFill>
                  <a:latin typeface="Calibri"/>
                  <a:ea typeface="Calibri"/>
                  <a:cs typeface="Calibri"/>
                  <a:sym typeface="Calibri"/>
                </a:rPr>
                <a:t>Single loss distribution</a:t>
              </a:r>
              <a:endParaRPr sz="1400">
                <a:solidFill>
                  <a:schemeClr val="dk1"/>
                </a:solidFill>
                <a:latin typeface="Calibri"/>
                <a:ea typeface="Calibri"/>
                <a:cs typeface="Calibri"/>
                <a:sym typeface="Calibri"/>
              </a:endParaRPr>
            </a:p>
          </p:txBody>
        </p:sp>
      </p:grpSp>
      <p:sp>
        <p:nvSpPr>
          <p:cNvPr id="88" name="Google Shape;88;p5"/>
          <p:cNvSpPr txBox="1"/>
          <p:nvPr/>
        </p:nvSpPr>
        <p:spPr>
          <a:xfrm>
            <a:off x="6234499" y="5020437"/>
            <a:ext cx="131752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CH" sz="1400">
                <a:solidFill>
                  <a:schemeClr val="dk1"/>
                </a:solidFill>
                <a:latin typeface="Calibri"/>
                <a:ea typeface="Calibri"/>
                <a:cs typeface="Calibri"/>
                <a:sym typeface="Calibri"/>
              </a:rPr>
              <a:t>Multiple loss distributions</a:t>
            </a:r>
            <a:endParaRPr sz="1400">
              <a:solidFill>
                <a:schemeClr val="dk1"/>
              </a:solidFill>
              <a:latin typeface="Calibri"/>
              <a:ea typeface="Calibri"/>
              <a:cs typeface="Calibri"/>
              <a:sym typeface="Calibri"/>
            </a:endParaRPr>
          </a:p>
        </p:txBody>
      </p:sp>
      <p:grpSp>
        <p:nvGrpSpPr>
          <p:cNvPr id="89" name="Google Shape;89;p5"/>
          <p:cNvGrpSpPr/>
          <p:nvPr/>
        </p:nvGrpSpPr>
        <p:grpSpPr>
          <a:xfrm>
            <a:off x="8249107" y="1842365"/>
            <a:ext cx="1317523" cy="1625291"/>
            <a:chOff x="8249107" y="1842365"/>
            <a:chExt cx="1317523" cy="1625291"/>
          </a:xfrm>
        </p:grpSpPr>
        <p:pic>
          <p:nvPicPr>
            <p:cNvPr descr="Abacus with solid fill" id="90" name="Google Shape;90;p5"/>
            <p:cNvPicPr preferRelativeResize="0"/>
            <p:nvPr/>
          </p:nvPicPr>
          <p:blipFill rotWithShape="1">
            <a:blip r:embed="rId15">
              <a:alphaModFix/>
            </a:blip>
            <a:srcRect b="0" l="0" r="0" t="0"/>
            <a:stretch/>
          </p:blipFill>
          <p:spPr>
            <a:xfrm>
              <a:off x="8435770" y="1842365"/>
              <a:ext cx="914400" cy="914400"/>
            </a:xfrm>
            <a:prstGeom prst="rect">
              <a:avLst/>
            </a:prstGeom>
            <a:noFill/>
            <a:ln>
              <a:noFill/>
            </a:ln>
          </p:spPr>
        </p:pic>
        <p:sp>
          <p:nvSpPr>
            <p:cNvPr id="91" name="Google Shape;91;p5"/>
            <p:cNvSpPr txBox="1"/>
            <p:nvPr/>
          </p:nvSpPr>
          <p:spPr>
            <a:xfrm>
              <a:off x="8249107" y="2728992"/>
              <a:ext cx="1317523"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CH" sz="1400">
                  <a:solidFill>
                    <a:schemeClr val="dk1"/>
                  </a:solidFill>
                  <a:latin typeface="Calibri"/>
                  <a:ea typeface="Calibri"/>
                  <a:cs typeface="Calibri"/>
                  <a:sym typeface="Calibri"/>
                </a:rPr>
                <a:t>Aggregate loss modeling /</a:t>
              </a:r>
              <a:endParaRPr/>
            </a:p>
            <a:p>
              <a:pPr indent="0" lvl="0" marL="0" marR="0" rtl="0" algn="ctr">
                <a:spcBef>
                  <a:spcPts val="0"/>
                </a:spcBef>
                <a:spcAft>
                  <a:spcPts val="0"/>
                </a:spcAft>
                <a:buNone/>
              </a:pPr>
              <a:r>
                <a:rPr lang="en-CH" sz="1400">
                  <a:solidFill>
                    <a:schemeClr val="dk1"/>
                  </a:solidFill>
                  <a:latin typeface="Calibri"/>
                  <a:ea typeface="Calibri"/>
                  <a:cs typeface="Calibri"/>
                  <a:sym typeface="Calibri"/>
                </a:rPr>
                <a:t>MC simulation</a:t>
              </a:r>
              <a:endParaRPr sz="1400">
                <a:solidFill>
                  <a:schemeClr val="dk1"/>
                </a:solidFill>
                <a:latin typeface="Calibri"/>
                <a:ea typeface="Calibri"/>
                <a:cs typeface="Calibri"/>
                <a:sym typeface="Calibri"/>
              </a:endParaRPr>
            </a:p>
          </p:txBody>
        </p:sp>
      </p:grpSp>
      <p:sp>
        <p:nvSpPr>
          <p:cNvPr id="92" name="Google Shape;92;p5"/>
          <p:cNvSpPr txBox="1"/>
          <p:nvPr/>
        </p:nvSpPr>
        <p:spPr>
          <a:xfrm>
            <a:off x="8183519" y="5020437"/>
            <a:ext cx="1494715"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CH" sz="1400">
                <a:solidFill>
                  <a:schemeClr val="dk1"/>
                </a:solidFill>
                <a:latin typeface="Calibri"/>
                <a:ea typeface="Calibri"/>
                <a:cs typeface="Calibri"/>
                <a:sym typeface="Calibri"/>
              </a:rPr>
              <a:t>Alternative pricing methodology</a:t>
            </a:r>
            <a:endParaRPr/>
          </a:p>
          <a:p>
            <a:pPr indent="0" lvl="0" marL="0" marR="0" rtl="0" algn="ctr">
              <a:spcBef>
                <a:spcPts val="0"/>
              </a:spcBef>
              <a:spcAft>
                <a:spcPts val="0"/>
              </a:spcAft>
              <a:buNone/>
            </a:pPr>
            <a:r>
              <a:rPr lang="en-CH" sz="1400">
                <a:solidFill>
                  <a:schemeClr val="dk1"/>
                </a:solidFill>
                <a:latin typeface="Calibri"/>
                <a:ea typeface="Calibri"/>
                <a:cs typeface="Calibri"/>
                <a:sym typeface="Calibri"/>
              </a:rPr>
              <a:t>(Exposure Rating)</a:t>
            </a:r>
            <a:endParaRPr sz="1400">
              <a:solidFill>
                <a:schemeClr val="dk1"/>
              </a:solidFill>
              <a:latin typeface="Calibri"/>
              <a:ea typeface="Calibri"/>
              <a:cs typeface="Calibri"/>
              <a:sym typeface="Calibri"/>
            </a:endParaRPr>
          </a:p>
        </p:txBody>
      </p:sp>
      <p:grpSp>
        <p:nvGrpSpPr>
          <p:cNvPr id="93" name="Google Shape;93;p5"/>
          <p:cNvGrpSpPr/>
          <p:nvPr/>
        </p:nvGrpSpPr>
        <p:grpSpPr>
          <a:xfrm>
            <a:off x="10205890" y="1842365"/>
            <a:ext cx="1515211" cy="1625291"/>
            <a:chOff x="10205890" y="1842365"/>
            <a:chExt cx="1515211" cy="1625291"/>
          </a:xfrm>
        </p:grpSpPr>
        <p:pic>
          <p:nvPicPr>
            <p:cNvPr descr="Downward trend graph with solid fill" id="94" name="Google Shape;94;p5"/>
            <p:cNvPicPr preferRelativeResize="0"/>
            <p:nvPr/>
          </p:nvPicPr>
          <p:blipFill rotWithShape="1">
            <a:blip r:embed="rId16">
              <a:alphaModFix/>
            </a:blip>
            <a:srcRect b="0" l="0" r="0" t="0"/>
            <a:stretch/>
          </p:blipFill>
          <p:spPr>
            <a:xfrm>
              <a:off x="10466447" y="1842365"/>
              <a:ext cx="914400" cy="914400"/>
            </a:xfrm>
            <a:prstGeom prst="rect">
              <a:avLst/>
            </a:prstGeom>
            <a:noFill/>
            <a:ln>
              <a:noFill/>
            </a:ln>
          </p:spPr>
        </p:pic>
        <p:sp>
          <p:nvSpPr>
            <p:cNvPr id="95" name="Google Shape;95;p5"/>
            <p:cNvSpPr txBox="1"/>
            <p:nvPr/>
          </p:nvSpPr>
          <p:spPr>
            <a:xfrm>
              <a:off x="10205890" y="2728992"/>
              <a:ext cx="1515211"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CH" sz="1400">
                  <a:solidFill>
                    <a:schemeClr val="dk1"/>
                  </a:solidFill>
                  <a:latin typeface="Calibri"/>
                  <a:ea typeface="Calibri"/>
                  <a:cs typeface="Calibri"/>
                  <a:sym typeface="Calibri"/>
                </a:rPr>
                <a:t>Losing competitiveness, poor results</a:t>
              </a:r>
              <a:endParaRPr sz="1400">
                <a:solidFill>
                  <a:schemeClr val="dk1"/>
                </a:solidFill>
                <a:latin typeface="Calibri"/>
                <a:ea typeface="Calibri"/>
                <a:cs typeface="Calibri"/>
                <a:sym typeface="Calibri"/>
              </a:endParaRPr>
            </a:p>
          </p:txBody>
        </p:sp>
      </p:grpSp>
      <p:sp>
        <p:nvSpPr>
          <p:cNvPr id="96" name="Google Shape;96;p5"/>
          <p:cNvSpPr txBox="1"/>
          <p:nvPr/>
        </p:nvSpPr>
        <p:spPr>
          <a:xfrm>
            <a:off x="10232430" y="5020437"/>
            <a:ext cx="149471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CH" sz="1400">
                <a:solidFill>
                  <a:schemeClr val="dk1"/>
                </a:solidFill>
                <a:latin typeface="Calibri"/>
                <a:ea typeface="Calibri"/>
                <a:cs typeface="Calibri"/>
                <a:sym typeface="Calibri"/>
              </a:rPr>
              <a:t>Want to become profitable (again)</a:t>
            </a:r>
            <a:endParaRPr sz="1400">
              <a:solidFill>
                <a:schemeClr val="dk1"/>
              </a:solidFill>
              <a:latin typeface="Calibri"/>
              <a:ea typeface="Calibri"/>
              <a:cs typeface="Calibri"/>
              <a:sym typeface="Calibri"/>
            </a:endParaRPr>
          </a:p>
        </p:txBody>
      </p:sp>
      <p:sp>
        <p:nvSpPr>
          <p:cNvPr id="97" name="Google Shape;97;p5"/>
          <p:cNvSpPr txBox="1"/>
          <p:nvPr/>
        </p:nvSpPr>
        <p:spPr>
          <a:xfrm>
            <a:off x="591445" y="2037955"/>
            <a:ext cx="1317523" cy="523220"/>
          </a:xfrm>
          <a:prstGeom prst="rect">
            <a:avLst/>
          </a:prstGeom>
          <a:solidFill>
            <a:srgbClr val="BFBFB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CH" sz="1400">
                <a:solidFill>
                  <a:schemeClr val="dk1"/>
                </a:solidFill>
                <a:latin typeface="Calibri"/>
                <a:ea typeface="Calibri"/>
                <a:cs typeface="Calibri"/>
                <a:sym typeface="Calibri"/>
              </a:rPr>
              <a:t>CURRENT SITUATION</a:t>
            </a:r>
            <a:endParaRPr sz="1400">
              <a:solidFill>
                <a:schemeClr val="dk1"/>
              </a:solidFill>
              <a:latin typeface="Calibri"/>
              <a:ea typeface="Calibri"/>
              <a:cs typeface="Calibri"/>
              <a:sym typeface="Calibri"/>
            </a:endParaRPr>
          </a:p>
        </p:txBody>
      </p:sp>
      <p:grpSp>
        <p:nvGrpSpPr>
          <p:cNvPr id="98" name="Google Shape;98;p5"/>
          <p:cNvGrpSpPr/>
          <p:nvPr/>
        </p:nvGrpSpPr>
        <p:grpSpPr>
          <a:xfrm>
            <a:off x="599038" y="4100425"/>
            <a:ext cx="2859025" cy="1658676"/>
            <a:chOff x="599038" y="4100425"/>
            <a:chExt cx="2859025" cy="1658676"/>
          </a:xfrm>
        </p:grpSpPr>
        <p:pic>
          <p:nvPicPr>
            <p:cNvPr descr="Building with solid fill" id="99" name="Google Shape;99;p5"/>
            <p:cNvPicPr preferRelativeResize="0"/>
            <p:nvPr/>
          </p:nvPicPr>
          <p:blipFill rotWithShape="1">
            <a:blip r:embed="rId9">
              <a:alphaModFix/>
            </a:blip>
            <a:srcRect b="0" l="0" r="0" t="0"/>
            <a:stretch/>
          </p:blipFill>
          <p:spPr>
            <a:xfrm>
              <a:off x="2343733" y="4100425"/>
              <a:ext cx="914400" cy="914400"/>
            </a:xfrm>
            <a:prstGeom prst="rect">
              <a:avLst/>
            </a:prstGeom>
            <a:noFill/>
            <a:ln>
              <a:noFill/>
            </a:ln>
          </p:spPr>
        </p:pic>
        <p:sp>
          <p:nvSpPr>
            <p:cNvPr id="100" name="Google Shape;100;p5"/>
            <p:cNvSpPr txBox="1"/>
            <p:nvPr/>
          </p:nvSpPr>
          <p:spPr>
            <a:xfrm>
              <a:off x="2140540" y="5020437"/>
              <a:ext cx="1317523"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CH" sz="1400">
                  <a:solidFill>
                    <a:schemeClr val="dk1"/>
                  </a:solidFill>
                  <a:latin typeface="Calibri"/>
                  <a:ea typeface="Calibri"/>
                  <a:cs typeface="Calibri"/>
                  <a:sym typeface="Calibri"/>
                </a:rPr>
                <a:t>Substantial growth in the past five years</a:t>
              </a:r>
              <a:endParaRPr sz="1400">
                <a:solidFill>
                  <a:schemeClr val="dk1"/>
                </a:solidFill>
                <a:latin typeface="Calibri"/>
                <a:ea typeface="Calibri"/>
                <a:cs typeface="Calibri"/>
                <a:sym typeface="Calibri"/>
              </a:endParaRPr>
            </a:p>
          </p:txBody>
        </p:sp>
        <p:sp>
          <p:nvSpPr>
            <p:cNvPr id="101" name="Google Shape;101;p5"/>
            <p:cNvSpPr txBox="1"/>
            <p:nvPr/>
          </p:nvSpPr>
          <p:spPr>
            <a:xfrm>
              <a:off x="599038" y="4253811"/>
              <a:ext cx="1317523" cy="523220"/>
            </a:xfrm>
            <a:prstGeom prst="rect">
              <a:avLst/>
            </a:prstGeom>
            <a:solidFill>
              <a:srgbClr val="FF58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CH" sz="1400">
                  <a:solidFill>
                    <a:schemeClr val="lt1"/>
                  </a:solidFill>
                  <a:latin typeface="Calibri"/>
                  <a:ea typeface="Calibri"/>
                  <a:cs typeface="Calibri"/>
                  <a:sym typeface="Calibri"/>
                </a:rPr>
                <a:t>NEW SITUATION</a:t>
              </a:r>
              <a:endParaRPr sz="1400">
                <a:solidFill>
                  <a:schemeClr val="lt1"/>
                </a:solidFill>
                <a:latin typeface="Calibri"/>
                <a:ea typeface="Calibri"/>
                <a:cs typeface="Calibri"/>
                <a:sym typeface="Calibri"/>
              </a:endParaRPr>
            </a:p>
          </p:txBody>
        </p:sp>
      </p:grpSp>
      <p:cxnSp>
        <p:nvCxnSpPr>
          <p:cNvPr id="102" name="Google Shape;102;p5"/>
          <p:cNvCxnSpPr/>
          <p:nvPr/>
        </p:nvCxnSpPr>
        <p:spPr>
          <a:xfrm>
            <a:off x="579374" y="3628102"/>
            <a:ext cx="11141727" cy="0"/>
          </a:xfrm>
          <a:prstGeom prst="straightConnector1">
            <a:avLst/>
          </a:prstGeom>
          <a:noFill/>
          <a:ln cap="flat" cmpd="sng" w="57150">
            <a:solidFill>
              <a:schemeClr val="accent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2020-02-10T07:32:49Z</dcterms:created>
  <dc:creator>Arocha &amp; Associates</dc:creator>
</cp:coreProperties>
</file>