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Robo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e35fPbc2mBw3FceYnAHXul0/zz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Luyang Feng"/>
  <p:cmAuthor clrIdx="1" id="1" initials="" lastIdx="1" name="Orange A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54A32C-6898-4031-90FC-F06D6770CE3D}">
  <a:tblStyle styleId="{3054A32C-6898-4031-90FC-F06D6770CE3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7-31T03:27:23.891">
    <p:pos x="6000" y="0"/>
    <p:text>K means clustering uses Euclidean distance to centroid, so it’s a bit of a stretch to have an analogy to facial features.</p:text>
    <p:extLst>
      <p:ext uri="{C676402C-5697-4E1C-873F-D02D1690AC5C}">
        <p15:threadingInfo timeZoneBias="0"/>
      </p:ext>
      <p:ext uri="http://customooxmlschemas.google.com/">
        <go:slidesCustomData xmlns:go="http://customooxmlschemas.google.com/" commentPostId="AAABS3gl06w"/>
      </p:ext>
    </p:extLst>
  </p:cm>
  <p:cm authorId="0" idx="2" dt="2024-07-31T02:55:06.457">
    <p:pos x="6000" y="0"/>
    <p:text>Also we are not using property type, and maybe have the first letter capitalized.</p:text>
    <p:extLst>
      <p:ext uri="{C676402C-5697-4E1C-873F-D02D1690AC5C}">
        <p15:threadingInfo timeZoneBias="0">
          <p15:parentCm authorId="0" idx="1"/>
        </p15:threadingInfo>
      </p:ext>
      <p:ext uri="http://customooxmlschemas.google.com/">
        <go:slidesCustomData xmlns:go="http://customooxmlschemas.google.com/" commentPostId="AAABS3gl064"/>
      </p:ext>
    </p:extLst>
  </p:cm>
  <p:cm authorId="1" idx="1" dt="2024-07-31T03:27:23.891">
    <p:pos x="6000" y="0"/>
    <p:text>stay aligned with the feature names in the input table(page 8).</p:text>
    <p:extLst>
      <p:ext uri="{C676402C-5697-4E1C-873F-D02D1690AC5C}">
        <p15:threadingInfo timeZoneBias="0">
          <p15:parentCm authorId="0" idx="1"/>
        </p15:threadingInfo>
      </p:ext>
      <p:ext uri="http://customooxmlschemas.google.com/">
        <go:slidesCustomData xmlns:go="http://customooxmlschemas.google.com/" commentPostId="AAABS3gl07Q"/>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8-05T00:55:31.340">
    <p:pos x="4315" y="2836"/>
    <p:text>Risk Premium = 1 - LER</p:text>
    <p:extLst>
      <p:ext uri="{C676402C-5697-4E1C-873F-D02D1690AC5C}">
        <p15:threadingInfo timeZoneBias="0"/>
      </p:ext>
      <p:ext uri="http://customooxmlschemas.google.com/">
        <go:slidesCustomData xmlns:go="http://customooxmlschemas.google.com/" commentPostId="AAABTPEZYy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deedb35b7_0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2edeedb35b7_0_2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Ruizhe-information and knowledge strategy</a:t>
            </a:r>
            <a:endParaRPr/>
          </a:p>
          <a:p>
            <a:pPr indent="0" lvl="0" marL="0" rtl="0" algn="l">
              <a:lnSpc>
                <a:spcPct val="100000"/>
              </a:lnSpc>
              <a:spcBef>
                <a:spcPts val="0"/>
              </a:spcBef>
              <a:spcAft>
                <a:spcPts val="0"/>
              </a:spcAft>
              <a:buSzPts val="1400"/>
              <a:buNone/>
            </a:pPr>
            <a:r>
              <a:rPr lang="en-US"/>
              <a:t>Orange-financial engineering</a:t>
            </a:r>
            <a:endParaRPr/>
          </a:p>
          <a:p>
            <a:pPr indent="0" lvl="0" marL="0" rtl="0" algn="l">
              <a:lnSpc>
                <a:spcPct val="100000"/>
              </a:lnSpc>
              <a:spcBef>
                <a:spcPts val="0"/>
              </a:spcBef>
              <a:spcAft>
                <a:spcPts val="0"/>
              </a:spcAft>
              <a:buSzPts val="1400"/>
              <a:buNone/>
            </a:pPr>
            <a:r>
              <a:rPr lang="en-US"/>
              <a:t>word - headings</a:t>
            </a:r>
            <a:endParaRPr/>
          </a:p>
          <a:p>
            <a:pPr indent="0" lvl="0" marL="0" rtl="0" algn="l">
              <a:lnSpc>
                <a:spcPct val="100000"/>
              </a:lnSpc>
              <a:spcBef>
                <a:spcPts val="0"/>
              </a:spcBef>
              <a:spcAft>
                <a:spcPts val="0"/>
              </a:spcAft>
              <a:buSzPts val="1400"/>
              <a:buNone/>
            </a:pPr>
            <a:r>
              <a:rPr lang="en-US"/>
              <a:t>empty slides with only headings</a:t>
            </a:r>
            <a:endParaRPr/>
          </a:p>
          <a:p>
            <a:pPr indent="0" lvl="0" marL="0" rtl="0" algn="l">
              <a:lnSpc>
                <a:spcPct val="100000"/>
              </a:lnSpc>
              <a:spcBef>
                <a:spcPts val="0"/>
              </a:spcBef>
              <a:spcAft>
                <a:spcPts val="0"/>
              </a:spcAft>
              <a:buSzPts val="1400"/>
              <a:buNone/>
            </a:pPr>
            <a:r>
              <a:rPr lang="en-US"/>
              <a:t>dot-dash</a:t>
            </a:r>
            <a:endParaRPr/>
          </a:p>
          <a:p>
            <a:pPr indent="0" lvl="0" marL="0" rtl="0" algn="l">
              <a:lnSpc>
                <a:spcPct val="100000"/>
              </a:lnSpc>
              <a:spcBef>
                <a:spcPts val="0"/>
              </a:spcBef>
              <a:spcAft>
                <a:spcPts val="0"/>
              </a:spcAft>
              <a:buSzPts val="1400"/>
              <a:buNone/>
            </a:pPr>
            <a:r>
              <a:rPr lang="en-US"/>
              <a:t>thing-evidence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experience rating is the amount of loss that an insured party experiences compared to the amount of loss that similar insured parties have</a:t>
            </a:r>
            <a:endParaRPr/>
          </a:p>
        </p:txBody>
      </p:sp>
      <p:sp>
        <p:nvSpPr>
          <p:cNvPr id="90" name="Google Shape;90;g2edeedb35b7_0_2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e6b0fd9f5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00000"/>
              </a:lnSpc>
              <a:spcBef>
                <a:spcPts val="0"/>
              </a:spcBef>
              <a:spcAft>
                <a:spcPts val="0"/>
              </a:spcAft>
              <a:buSzPts val="1100"/>
              <a:buAutoNum type="arabicPeriod"/>
            </a:pPr>
            <a:r>
              <a:rPr lang="en-US"/>
              <a:t>The second type of data includes the lower bound and upper bound of the excessive loss, the range of which is the CIC’s exposure that’s not covered by any risk transfer </a:t>
            </a:r>
            <a:r>
              <a:rPr lang="en-US"/>
              <a:t>mechanism, and the preliminary premium that they calculated.</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rPr lang="en-US"/>
              <a:t>Below Lower bound: deductible, it could be </a:t>
            </a:r>
            <a:r>
              <a:rPr lang="en-US"/>
              <a:t>reinsurance</a:t>
            </a:r>
            <a:endParaRPr/>
          </a:p>
          <a:p>
            <a:pPr indent="0" lvl="0" marL="0" rtl="0" algn="l">
              <a:lnSpc>
                <a:spcPct val="100000"/>
              </a:lnSpc>
              <a:spcBef>
                <a:spcPts val="0"/>
              </a:spcBef>
              <a:spcAft>
                <a:spcPts val="0"/>
              </a:spcAft>
              <a:buSzPts val="1400"/>
              <a:buNone/>
            </a:pPr>
            <a:r>
              <a:rPr lang="en-US"/>
              <a:t>Above upper bound: Policy limit or reinsurance</a:t>
            </a:r>
            <a:endParaRPr/>
          </a:p>
          <a:p>
            <a:pPr indent="0" lvl="0" marL="0" rtl="0" algn="l">
              <a:lnSpc>
                <a:spcPct val="100000"/>
              </a:lnSpc>
              <a:spcBef>
                <a:spcPts val="0"/>
              </a:spcBef>
              <a:spcAft>
                <a:spcPts val="0"/>
              </a:spcAft>
              <a:buSzPts val="1400"/>
              <a:buNone/>
            </a:pPr>
            <a:r>
              <a:rPr lang="en-US"/>
              <a:t>Any risk transfer mechanism: deductible, reinsurer, policy limit</a:t>
            </a:r>
            <a:endParaRPr/>
          </a:p>
          <a:p>
            <a:pPr indent="0" lvl="0" marL="0" rtl="0" algn="l">
              <a:lnSpc>
                <a:spcPct val="100000"/>
              </a:lnSpc>
              <a:spcBef>
                <a:spcPts val="0"/>
              </a:spcBef>
              <a:spcAft>
                <a:spcPts val="0"/>
              </a:spcAft>
              <a:buSzPts val="1400"/>
              <a:buNone/>
            </a:pPr>
            <a:r>
              <a:rPr lang="en-US"/>
              <a:t>current: premium &lt; loss</a:t>
            </a:r>
            <a:endParaRPr/>
          </a:p>
          <a:p>
            <a:pPr indent="0" lvl="0" marL="0" rtl="0" algn="l">
              <a:lnSpc>
                <a:spcPct val="100000"/>
              </a:lnSpc>
              <a:spcBef>
                <a:spcPts val="0"/>
              </a:spcBef>
              <a:spcAft>
                <a:spcPts val="0"/>
              </a:spcAft>
              <a:buSzPts val="1400"/>
              <a:buNone/>
            </a:pPr>
            <a:r>
              <a:rPr lang="en-US"/>
              <a:t>How do you explain price % of Premium?</a:t>
            </a:r>
            <a:endParaRPr/>
          </a:p>
          <a:p>
            <a:pPr indent="0" lvl="0" marL="0" rtl="0" algn="l">
              <a:lnSpc>
                <a:spcPct val="100000"/>
              </a:lnSpc>
              <a:spcBef>
                <a:spcPts val="0"/>
              </a:spcBef>
              <a:spcAft>
                <a:spcPts val="0"/>
              </a:spcAft>
              <a:buSzPts val="1400"/>
              <a:buNone/>
            </a:pPr>
            <a:r>
              <a:rPr lang="en-US"/>
              <a:t>net premium = upper</a:t>
            </a:r>
            <a:endParaRPr/>
          </a:p>
          <a:p>
            <a:pPr indent="0" lvl="0" marL="0" rtl="0" algn="l">
              <a:lnSpc>
                <a:spcPct val="100000"/>
              </a:lnSpc>
              <a:spcBef>
                <a:spcPts val="0"/>
              </a:spcBef>
              <a:spcAft>
                <a:spcPts val="0"/>
              </a:spcAft>
              <a:buSzPts val="1400"/>
              <a:buNone/>
            </a:pPr>
            <a:r>
              <a:rPr lang="en-US"/>
              <a:t>The premium is whatever amount CIC wants to make cover its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risk premium = 1-ler</a:t>
            </a:r>
            <a:endParaRPr/>
          </a:p>
          <a:p>
            <a:pPr indent="0" lvl="0" marL="0" rtl="0" algn="l">
              <a:lnSpc>
                <a:spcPct val="100000"/>
              </a:lnSpc>
              <a:spcBef>
                <a:spcPts val="0"/>
              </a:spcBef>
              <a:spcAft>
                <a:spcPts val="0"/>
              </a:spcAft>
              <a:buSzPts val="1400"/>
              <a:buNone/>
            </a:pPr>
            <a:r>
              <a:rPr lang="en-US"/>
              <a:t>Price = risk premium * PML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Formula: why is it 1-LER(risk premium)?</a:t>
            </a:r>
            <a:endParaRPr/>
          </a:p>
          <a:p>
            <a:pPr indent="0" lvl="0" marL="0" rtl="0" algn="l">
              <a:lnSpc>
                <a:spcPct val="100000"/>
              </a:lnSpc>
              <a:spcBef>
                <a:spcPts val="0"/>
              </a:spcBef>
              <a:spcAft>
                <a:spcPts val="0"/>
              </a:spcAft>
              <a:buSzPts val="1400"/>
              <a:buNone/>
            </a:pPr>
            <a:r>
              <a:rPr lang="en-US"/>
              <a:t>A reasonable premium should at least = loss, so part of the loss is </a:t>
            </a:r>
            <a:r>
              <a:rPr lang="en-US"/>
              <a:t>covered by the policy holder by paying the deductible, which can be represented by LER. So 1 - LER measures the proportion that CIC is exposed to.</a:t>
            </a:r>
            <a:endParaRPr/>
          </a:p>
        </p:txBody>
      </p:sp>
      <p:sp>
        <p:nvSpPr>
          <p:cNvPr id="260" name="Google Shape;260;g2ee6b0fd9f5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e6b0fd9f5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explain why experience rating doesn’t work, explain why we use machine learning</a:t>
            </a:r>
            <a:endParaRPr/>
          </a:p>
        </p:txBody>
      </p:sp>
      <p:sp>
        <p:nvSpPr>
          <p:cNvPr id="272" name="Google Shape;272;g2ee6b0fd9f5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f8d20cc1e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price </a:t>
            </a:r>
            <a:r>
              <a:rPr lang="en-US"/>
              <a:t>interchangeable</a:t>
            </a:r>
            <a:r>
              <a:rPr lang="en-US"/>
              <a:t> with premium, final premium = initial premium* </a:t>
            </a:r>
            <a:endParaRPr/>
          </a:p>
          <a:p>
            <a:pPr indent="0" lvl="0" marL="0" rtl="0" algn="l">
              <a:lnSpc>
                <a:spcPct val="100000"/>
              </a:lnSpc>
              <a:spcBef>
                <a:spcPts val="0"/>
              </a:spcBef>
              <a:spcAft>
                <a:spcPts val="0"/>
              </a:spcAft>
              <a:buSzPts val="1400"/>
              <a:buNone/>
            </a:pPr>
            <a:r>
              <a:rPr lang="en-US"/>
              <a:t>with initial premium being inputted by the client through preliminary modeling,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400"/>
              <a:buNone/>
            </a:pPr>
            <a:r>
              <a:rPr lang="en-US">
                <a:solidFill>
                  <a:schemeClr val="dk1"/>
                </a:solidFill>
              </a:rPr>
              <a:t>Price = risk premium * PML, this price covers their loss</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It’s CIC’s internal decision how much to add onto the fair price</a:t>
            </a:r>
            <a:endParaRPr>
              <a:solidFill>
                <a:schemeClr val="dk1"/>
              </a:solidFill>
            </a:endParaRPr>
          </a:p>
          <a:p>
            <a:pPr indent="-298450" lvl="0" marL="457200" rtl="0" algn="l">
              <a:lnSpc>
                <a:spcPct val="100000"/>
              </a:lnSpc>
              <a:spcBef>
                <a:spcPts val="0"/>
              </a:spcBef>
              <a:spcAft>
                <a:spcPts val="0"/>
              </a:spcAft>
              <a:buSzPts val="1100"/>
              <a:buAutoNum type="arabicPeriod"/>
            </a:pPr>
            <a:r>
              <a:rPr lang="en-US"/>
              <a:t>cover operation cost</a:t>
            </a:r>
            <a:endParaRPr/>
          </a:p>
          <a:p>
            <a:pPr indent="-298450" lvl="0" marL="457200" rtl="0" algn="l">
              <a:lnSpc>
                <a:spcPct val="100000"/>
              </a:lnSpc>
              <a:spcBef>
                <a:spcPts val="0"/>
              </a:spcBef>
              <a:spcAft>
                <a:spcPts val="0"/>
              </a:spcAft>
              <a:buSzPts val="1100"/>
              <a:buAutoNum type="arabicPeriod"/>
            </a:pPr>
            <a:r>
              <a:rPr lang="en-US"/>
              <a:t>meet profit margin</a:t>
            </a:r>
            <a:endParaRPr/>
          </a:p>
        </p:txBody>
      </p:sp>
      <p:sp>
        <p:nvSpPr>
          <p:cNvPr id="288" name="Google Shape;288;g2ef8d20cc1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e6b0fd9f5_0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ee6b0fd9f5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e6b0fd9f5_0_2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ee6b0fd9f5_0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e6b0fd9f5_0_2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the regression model on initial premium, maybe remove. wit for Carlos.</a:t>
            </a:r>
            <a:endParaRPr/>
          </a:p>
          <a:p>
            <a:pPr indent="0" lvl="0" marL="0" rtl="0" algn="l">
              <a:lnSpc>
                <a:spcPct val="100000"/>
              </a:lnSpc>
              <a:spcBef>
                <a:spcPts val="0"/>
              </a:spcBef>
              <a:spcAft>
                <a:spcPts val="0"/>
              </a:spcAft>
              <a:buSzPts val="1400"/>
              <a:buNone/>
            </a:pPr>
            <a:r>
              <a:rPr lang="en-US"/>
              <a:t>auto insurance: historical claim - premium, - loss</a:t>
            </a:r>
            <a:endParaRPr/>
          </a:p>
          <a:p>
            <a:pPr indent="0" lvl="0" marL="0" rtl="0" algn="l">
              <a:lnSpc>
                <a:spcPct val="100000"/>
              </a:lnSpc>
              <a:spcBef>
                <a:spcPts val="0"/>
              </a:spcBef>
              <a:spcAft>
                <a:spcPts val="0"/>
              </a:spcAft>
              <a:buSzPts val="1400"/>
              <a:buNone/>
            </a:pPr>
            <a:r>
              <a:rPr lang="en-US"/>
              <a:t>vehicle type, drivers’ age, finding out what features are significant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Social Inflation → policyholders more </a:t>
            </a:r>
            <a:r>
              <a:rPr lang="en-US"/>
              <a:t>favorable</a:t>
            </a:r>
            <a:r>
              <a:rPr lang="en-US"/>
              <a:t>, insurance companies more likely to lose in lawsuit.</a:t>
            </a:r>
            <a:endParaRPr/>
          </a:p>
        </p:txBody>
      </p:sp>
      <p:sp>
        <p:nvSpPr>
          <p:cNvPr id="333" name="Google Shape;333;g2ee6b0fd9f5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e6b0fd9f5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claim 20 yrs ago, adjust for inflation? the data file we got is already adjusted for inflation for 2024.</a:t>
            </a:r>
            <a:endParaRPr/>
          </a:p>
          <a:p>
            <a:pPr indent="0" lvl="0" marL="0" rtl="0" algn="l">
              <a:lnSpc>
                <a:spcPct val="100000"/>
              </a:lnSpc>
              <a:spcBef>
                <a:spcPts val="0"/>
              </a:spcBef>
              <a:spcAft>
                <a:spcPts val="0"/>
              </a:spcAft>
              <a:buSzPts val="1400"/>
              <a:buNone/>
            </a:pPr>
            <a:r>
              <a:rPr lang="en-US"/>
              <a:t>Did you explore other algorithm, why k means, because we wanted to find similarities, and k means did a good job. </a:t>
            </a:r>
            <a:endParaRPr/>
          </a:p>
          <a:p>
            <a:pPr indent="0" lvl="0" marL="0" rtl="0" algn="l">
              <a:lnSpc>
                <a:spcPct val="100000"/>
              </a:lnSpc>
              <a:spcBef>
                <a:spcPts val="0"/>
              </a:spcBef>
              <a:spcAft>
                <a:spcPts val="0"/>
              </a:spcAft>
              <a:buSzPts val="1400"/>
              <a:buNone/>
            </a:pPr>
            <a:r>
              <a:rPr lang="en-US"/>
              <a:t>How did u know u r right? What steps did u consider? → Peer reviewed, </a:t>
            </a:r>
            <a:endParaRPr/>
          </a:p>
        </p:txBody>
      </p:sp>
      <p:sp>
        <p:nvSpPr>
          <p:cNvPr id="343" name="Google Shape;343;g2ee6b0fd9f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eafe83cee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explain why experience rating doesn’t work, explain why we use machine learning</a:t>
            </a:r>
            <a:endParaRPr/>
          </a:p>
        </p:txBody>
      </p:sp>
      <p:sp>
        <p:nvSpPr>
          <p:cNvPr id="352" name="Google Shape;352;g2eeafe83ce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fa26b6bce_3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efa26b6bce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efa26b6bce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efa26b6bc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tried K values ranging from 2 to 10, and narrowed down the choice between K=3 or 4.</a:t>
            </a:r>
            <a:endParaRPr/>
          </a:p>
          <a:p>
            <a:pPr indent="0" lvl="0" marL="0" rtl="0" algn="l">
              <a:spcBef>
                <a:spcPts val="0"/>
              </a:spcBef>
              <a:spcAft>
                <a:spcPts val="0"/>
              </a:spcAft>
              <a:buNone/>
            </a:pPr>
            <a:r>
              <a:rPr lang="en-US"/>
              <a:t>Coz our goal is to minimize the SSE and maximize the Silhouette Score.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a:t>
            </a:r>
            <a:r>
              <a:rPr lang="en-US"/>
              <a:t>choosing</a:t>
            </a:r>
            <a:r>
              <a:rPr lang="en-US"/>
              <a:t> K=4, can decrease the SSE by 62%, at the cost of only 1.2% drop in Silhouette Score, which is negligible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deedb35b7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objective: why we use machine learning for clustering and exposure rating for pricing</a:t>
            </a:r>
            <a:endParaRPr/>
          </a:p>
        </p:txBody>
      </p:sp>
      <p:sp>
        <p:nvSpPr>
          <p:cNvPr id="100" name="Google Shape;100;g2edeedb35b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fa26b6bce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fa26b6b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Q:</a:t>
            </a:r>
            <a:r>
              <a:rPr lang="en-US"/>
              <a:t> why use Exposure Rating</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fa26b6bc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efa26b6bc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fa26b6bce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efa26b6b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US"/>
              <a:t>Basic idea of classification:</a:t>
            </a:r>
            <a:endParaRPr/>
          </a:p>
          <a:p>
            <a:pPr indent="-298450" lvl="1" marL="914400" rtl="0" algn="l">
              <a:spcBef>
                <a:spcPts val="0"/>
              </a:spcBef>
              <a:spcAft>
                <a:spcPts val="0"/>
              </a:spcAft>
              <a:buSzPts val="1100"/>
              <a:buAutoNum type="alphaLcPeriod"/>
            </a:pPr>
            <a:r>
              <a:rPr lang="en-US"/>
              <a:t>Policies with similar exposure → a risk class</a:t>
            </a:r>
            <a:endParaRPr/>
          </a:p>
          <a:p>
            <a:pPr indent="-298450" lvl="1" marL="914400" rtl="0" algn="l">
              <a:spcBef>
                <a:spcPts val="0"/>
              </a:spcBef>
              <a:spcAft>
                <a:spcPts val="0"/>
              </a:spcAft>
              <a:buSzPts val="1100"/>
              <a:buAutoNum type="alphaLcPeriod"/>
            </a:pPr>
            <a:r>
              <a:rPr lang="en-US"/>
              <a:t>for the sake of </a:t>
            </a:r>
            <a:r>
              <a:rPr lang="en-US"/>
              <a:t>completion</a:t>
            </a:r>
            <a:endParaRPr/>
          </a:p>
          <a:p>
            <a:pPr indent="0" lvl="0" marL="457200" rtl="0" algn="l">
              <a:spcBef>
                <a:spcPts val="0"/>
              </a:spcBef>
              <a:spcAft>
                <a:spcPts val="0"/>
              </a:spcAft>
              <a:buNone/>
            </a:pPr>
            <a:r>
              <a:rPr b="1" lang="en-US"/>
              <a:t>Q: </a:t>
            </a:r>
            <a:r>
              <a:rPr lang="en-US"/>
              <a:t>Why these features?</a:t>
            </a:r>
            <a:endParaRPr/>
          </a:p>
          <a:p>
            <a:pPr indent="-298450" lvl="0" marL="457200" rtl="0" algn="l">
              <a:spcBef>
                <a:spcPts val="0"/>
              </a:spcBef>
              <a:spcAft>
                <a:spcPts val="0"/>
              </a:spcAft>
              <a:buSzPts val="1100"/>
              <a:buAutoNum type="arabicPeriod"/>
            </a:pPr>
            <a:r>
              <a:rPr lang="en-US"/>
              <a:t>It’s the only given quantitative policy profile features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efa26b6bce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fa26b6bc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efa26b6bce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efa26b6bc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Q:</a:t>
            </a:r>
            <a:r>
              <a:rPr lang="en-US">
                <a:solidFill>
                  <a:schemeClr val="dk1"/>
                </a:solidFill>
              </a:rPr>
              <a:t> why use Exposure Rating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e6b0fd9f5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ee6b0fd9f5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2ee6b0fd9f5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efa26b6bc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how did we use ASOP, number 23 data quality, we read that, and we took into consideration of that when handling the data, i.e. we did not share the data, and we were careful with handling the data.</a:t>
            </a:r>
            <a:endParaRPr/>
          </a:p>
        </p:txBody>
      </p:sp>
      <p:sp>
        <p:nvSpPr>
          <p:cNvPr id="442" name="Google Shape;442;g2efa26b6bc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deedb35b7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Aggregate Loss Modeling</a:t>
            </a:r>
            <a:r>
              <a:rPr lang="en-US" sz="1100">
                <a:latin typeface="Arial"/>
                <a:ea typeface="Arial"/>
                <a:cs typeface="Arial"/>
                <a:sym typeface="Arial"/>
              </a:rPr>
              <a:t>: Aggregate loss modeling involves estimating the total expected losses for a portfolio of risks over a specific period. This technique combines frequency and severity distributions of individual losses to predict overall financial impact.</a:t>
            </a:r>
            <a:endParaRPr sz="1100">
              <a:latin typeface="Arial"/>
              <a:ea typeface="Arial"/>
              <a:cs typeface="Arial"/>
              <a:sym typeface="Arial"/>
            </a:endParaRPr>
          </a:p>
          <a:p>
            <a:pPr indent="0" lvl="0" marL="0" rtl="0" algn="l">
              <a:lnSpc>
                <a:spcPct val="115000"/>
              </a:lnSpc>
              <a:spcBef>
                <a:spcPts val="1200"/>
              </a:spcBef>
              <a:spcAft>
                <a:spcPts val="0"/>
              </a:spcAft>
              <a:buSzPts val="1400"/>
              <a:buNone/>
            </a:pPr>
            <a:r>
              <a:rPr b="1" lang="en-US" sz="1100">
                <a:latin typeface="Arial"/>
                <a:ea typeface="Arial"/>
                <a:cs typeface="Arial"/>
                <a:sym typeface="Arial"/>
              </a:rPr>
              <a:t>Monte Carlo Simulation</a:t>
            </a:r>
            <a:r>
              <a:rPr lang="en-US" sz="1100">
                <a:latin typeface="Arial"/>
                <a:ea typeface="Arial"/>
                <a:cs typeface="Arial"/>
                <a:sym typeface="Arial"/>
              </a:rPr>
              <a:t>: Monte Carlo simulation is a computational technique that uses random sampling and statistical modeling to estimate the probability distribution of outcomes in a complex system. It is widely used for risk assessment and decision-making under uncertainty by simulating a large number of possible scenarios.</a:t>
            </a:r>
            <a:endParaRPr sz="1100">
              <a:latin typeface="Arial"/>
              <a:ea typeface="Arial"/>
              <a:cs typeface="Arial"/>
              <a:sym typeface="Arial"/>
            </a:endParaRPr>
          </a:p>
          <a:p>
            <a:pPr indent="0" lvl="0" marL="0" rtl="0" algn="l">
              <a:lnSpc>
                <a:spcPct val="115000"/>
              </a:lnSpc>
              <a:spcBef>
                <a:spcPts val="1200"/>
              </a:spcBef>
              <a:spcAft>
                <a:spcPts val="1200"/>
              </a:spcAft>
              <a:buSzPts val="1400"/>
              <a:buNone/>
            </a:pPr>
            <a:r>
              <a:rPr b="1" lang="en-US" sz="1100">
                <a:latin typeface="Arial"/>
                <a:ea typeface="Arial"/>
                <a:cs typeface="Arial"/>
                <a:sym typeface="Arial"/>
              </a:rPr>
              <a:t>Exposure Rating</a:t>
            </a:r>
            <a:r>
              <a:rPr lang="en-US" sz="1100">
                <a:latin typeface="Arial"/>
                <a:ea typeface="Arial"/>
                <a:cs typeface="Arial"/>
                <a:sym typeface="Arial"/>
              </a:rPr>
              <a:t>: Exposure rating is a method used in insurance underwriting to estimate the potential losses based on the exposure of a risk, typically using historical data and actuarial techniques. It focuses on the characteristics of the risk and its probability of loss, rather than just past loss experience. </a:t>
            </a:r>
            <a:endParaRPr sz="1100">
              <a:latin typeface="Arial"/>
              <a:ea typeface="Arial"/>
              <a:cs typeface="Arial"/>
              <a:sym typeface="Arial"/>
            </a:endParaRPr>
          </a:p>
        </p:txBody>
      </p:sp>
      <p:sp>
        <p:nvSpPr>
          <p:cNvPr id="109" name="Google Shape;109;g2edeedb35b7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deedb35b7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Mention statistical mechanics in Stephen Bernegger’s report.</a:t>
            </a:r>
            <a:endParaRPr/>
          </a:p>
          <a:p>
            <a:pPr indent="0" lvl="0" marL="0" rtl="0" algn="l">
              <a:lnSpc>
                <a:spcPct val="100000"/>
              </a:lnSpc>
              <a:spcBef>
                <a:spcPts val="0"/>
              </a:spcBef>
              <a:spcAft>
                <a:spcPts val="0"/>
              </a:spcAft>
              <a:buSzPts val="1400"/>
              <a:buNone/>
            </a:pPr>
            <a:r>
              <a:rPr lang="en-US"/>
              <a:t>empirical data </a:t>
            </a:r>
            <a:endParaRPr/>
          </a:p>
          <a:p>
            <a:pPr indent="0" lvl="0" marL="0" rtl="0" algn="l">
              <a:lnSpc>
                <a:spcPct val="100000"/>
              </a:lnSpc>
              <a:spcBef>
                <a:spcPts val="0"/>
              </a:spcBef>
              <a:spcAft>
                <a:spcPts val="0"/>
              </a:spcAft>
              <a:buSzPts val="1400"/>
              <a:buNone/>
            </a:pPr>
            <a:r>
              <a:t/>
            </a:r>
            <a:endParaRPr sz="2200">
              <a:solidFill>
                <a:schemeClr val="dk1"/>
              </a:solidFill>
              <a:latin typeface="Calibri"/>
              <a:ea typeface="Calibri"/>
              <a:cs typeface="Calibri"/>
              <a:sym typeface="Calibri"/>
            </a:endParaRPr>
          </a:p>
        </p:txBody>
      </p:sp>
      <p:sp>
        <p:nvSpPr>
          <p:cNvPr id="161" name="Google Shape;161;g2edeedb35b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e6b0fd9f5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chemeClr val="dk1"/>
                </a:solidFill>
              </a:rPr>
              <a:t>Probable Maximum Loss (PML)</a:t>
            </a:r>
            <a:r>
              <a:rPr lang="en-US">
                <a:solidFill>
                  <a:schemeClr val="dk1"/>
                </a:solidFill>
              </a:rPr>
              <a:t> is the maximum loss that an insurer or risk manager anticipates under a worst-case scenario</a:t>
            </a:r>
            <a:endParaRPr/>
          </a:p>
          <a:p>
            <a:pPr indent="0" lvl="0" marL="0" rtl="0" algn="l">
              <a:lnSpc>
                <a:spcPct val="100000"/>
              </a:lnSpc>
              <a:spcBef>
                <a:spcPts val="0"/>
              </a:spcBef>
              <a:spcAft>
                <a:spcPts val="0"/>
              </a:spcAft>
              <a:buSzPts val="1400"/>
              <a:buNone/>
            </a:pPr>
            <a:r>
              <a:rPr lang="en-US"/>
              <a:t>Experience Rating: using historical claims and losses to adjust premiums, compared to industry standards.</a:t>
            </a:r>
            <a:endParaRPr/>
          </a:p>
          <a:p>
            <a:pPr indent="0" lvl="0" marL="0" rtl="0" algn="l">
              <a:lnSpc>
                <a:spcPct val="100000"/>
              </a:lnSpc>
              <a:spcBef>
                <a:spcPts val="0"/>
              </a:spcBef>
              <a:spcAft>
                <a:spcPts val="0"/>
              </a:spcAft>
              <a:buSzPts val="1400"/>
              <a:buNone/>
            </a:pPr>
            <a:r>
              <a:t/>
            </a:r>
            <a:endParaRPr/>
          </a:p>
        </p:txBody>
      </p:sp>
      <p:sp>
        <p:nvSpPr>
          <p:cNvPr id="177" name="Google Shape;177;g2ee6b0fd9f5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e6b0fd9f5_0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Raw Data → k means clustering→ risk classes</a:t>
            </a:r>
            <a:endParaRPr/>
          </a:p>
          <a:p>
            <a:pPr indent="0" lvl="0" marL="0" rtl="0" algn="l">
              <a:lnSpc>
                <a:spcPct val="100000"/>
              </a:lnSpc>
              <a:spcBef>
                <a:spcPts val="0"/>
              </a:spcBef>
              <a:spcAft>
                <a:spcPts val="0"/>
              </a:spcAft>
              <a:buSzPts val="1400"/>
              <a:buNone/>
            </a:pPr>
            <a:r>
              <a:rPr lang="en-US"/>
              <a:t>mbbefd → SwissRe curve → 4  </a:t>
            </a:r>
            <a:endParaRPr/>
          </a:p>
          <a:p>
            <a:pPr indent="0" lvl="0" marL="0" rtl="0" algn="l">
              <a:lnSpc>
                <a:spcPct val="100000"/>
              </a:lnSpc>
              <a:spcBef>
                <a:spcPts val="0"/>
              </a:spcBef>
              <a:spcAft>
                <a:spcPts val="0"/>
              </a:spcAft>
              <a:buSzPts val="1400"/>
              <a:buNone/>
            </a:pPr>
            <a:r>
              <a:rPr lang="en-US"/>
              <a:t>explain why experience rating doesn’t work, explain why we use machine learning</a:t>
            </a:r>
            <a:endParaRPr/>
          </a:p>
        </p:txBody>
      </p:sp>
      <p:sp>
        <p:nvSpPr>
          <p:cNvPr id="187" name="Google Shape;187;g2ee6b0fd9f5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e6b0fd9f5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solidFill>
                  <a:schemeClr val="dk1"/>
                </a:solidFill>
              </a:rPr>
              <a:t>We use the hist data</a:t>
            </a:r>
            <a:endParaRPr sz="1000">
              <a:solidFill>
                <a:schemeClr val="dk1"/>
              </a:solidFill>
            </a:endParaRPr>
          </a:p>
          <a:p>
            <a:pPr indent="0" lvl="0" marL="0" rtl="0" algn="l">
              <a:lnSpc>
                <a:spcPct val="115000"/>
              </a:lnSpc>
              <a:spcBef>
                <a:spcPts val="0"/>
              </a:spcBef>
              <a:spcAft>
                <a:spcPts val="0"/>
              </a:spcAft>
              <a:buSzPts val="1100"/>
              <a:buNone/>
            </a:pPr>
            <a:r>
              <a:t/>
            </a:r>
            <a:endParaRPr sz="1000">
              <a:solidFill>
                <a:schemeClr val="dk1"/>
              </a:solidFill>
            </a:endParaRPr>
          </a:p>
          <a:p>
            <a:pPr indent="0" lvl="0" marL="0" rtl="0" algn="l">
              <a:lnSpc>
                <a:spcPct val="115000"/>
              </a:lnSpc>
              <a:spcBef>
                <a:spcPts val="0"/>
              </a:spcBef>
              <a:spcAft>
                <a:spcPts val="0"/>
              </a:spcAft>
              <a:buSzPts val="1100"/>
              <a:buNone/>
            </a:pPr>
            <a:r>
              <a:rPr lang="en-US" sz="1000">
                <a:solidFill>
                  <a:schemeClr val="dk1"/>
                </a:solidFill>
              </a:rPr>
              <a:t>Once the model is built, and when a new policy comes, you , as our client, only need to throw the input data into the model, and the model will automatically provide an output, the layer premium/ price.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Color of cluster → match the curve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How do you make sure your</a:t>
            </a:r>
            <a:endParaRPr/>
          </a:p>
          <a:p>
            <a:pPr indent="0" lvl="0" marL="0" rtl="0" algn="l">
              <a:lnSpc>
                <a:spcPct val="100000"/>
              </a:lnSpc>
              <a:spcBef>
                <a:spcPts val="0"/>
              </a:spcBef>
              <a:spcAft>
                <a:spcPts val="0"/>
              </a:spcAft>
              <a:buNone/>
            </a:pPr>
            <a:r>
              <a:rPr lang="en-US"/>
              <a:t>cv of clusters → exposure curve</a:t>
            </a:r>
            <a:endParaRPr/>
          </a:p>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AutoNum type="arabicPeriod"/>
            </a:pPr>
            <a:r>
              <a:rPr lang="en-US"/>
              <a:t>How do we know we made the correct match?</a:t>
            </a:r>
            <a:endParaRPr/>
          </a:p>
          <a:p>
            <a:pPr indent="-298450" lvl="1" marL="914400" rtl="0" algn="l">
              <a:spcBef>
                <a:spcPts val="0"/>
              </a:spcBef>
              <a:spcAft>
                <a:spcPts val="0"/>
              </a:spcAft>
              <a:buClr>
                <a:schemeClr val="dk1"/>
              </a:buClr>
              <a:buSzPts val="1100"/>
              <a:buAutoNum type="alphaLcPeriod"/>
            </a:pPr>
            <a:r>
              <a:rPr lang="en-US">
                <a:solidFill>
                  <a:schemeClr val="dk1"/>
                </a:solidFill>
              </a:rPr>
              <a:t>The 4 swiss re curves are used by non-proportional underwriter. </a:t>
            </a:r>
            <a:endParaRPr>
              <a:solidFill>
                <a:schemeClr val="dk1"/>
              </a:solidFill>
            </a:endParaRPr>
          </a:p>
          <a:p>
            <a:pPr indent="-298450" lvl="1" marL="914400" rtl="0" algn="l">
              <a:spcBef>
                <a:spcPts val="0"/>
              </a:spcBef>
              <a:spcAft>
                <a:spcPts val="0"/>
              </a:spcAft>
              <a:buClr>
                <a:schemeClr val="dk1"/>
              </a:buClr>
              <a:buSzPts val="1100"/>
              <a:buAutoNum type="alphaLcPeriod"/>
            </a:pPr>
            <a:r>
              <a:rPr lang="en-US">
                <a:solidFill>
                  <a:schemeClr val="dk1"/>
                </a:solidFill>
              </a:rPr>
              <a:t>The whole reason why we use exposure rating: CIC doesn’t have enough claim experience, therefore we have to use swiss re curves as reference, which has been tested and validated to be good at modeling losses of risk clusters.</a:t>
            </a:r>
            <a:endParaRPr>
              <a:solidFill>
                <a:schemeClr val="dk1"/>
              </a:solidFill>
            </a:endParaRPr>
          </a:p>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AutoNum type="arabicPeriod"/>
            </a:pPr>
            <a:r>
              <a:rPr lang="en-US"/>
              <a:t>how do you cluster 1 is the least risky class and </a:t>
            </a:r>
            <a:r>
              <a:rPr lang="en-US"/>
              <a:t>therefore</a:t>
            </a:r>
            <a:r>
              <a:rPr lang="en-US"/>
              <a:t> matches y1?</a:t>
            </a:r>
            <a:endParaRPr/>
          </a:p>
          <a:p>
            <a:pPr indent="-298450" lvl="1" marL="914400" rtl="0" algn="l">
              <a:lnSpc>
                <a:spcPct val="100000"/>
              </a:lnSpc>
              <a:spcBef>
                <a:spcPts val="0"/>
              </a:spcBef>
              <a:spcAft>
                <a:spcPts val="0"/>
              </a:spcAft>
              <a:buSzPts val="1100"/>
              <a:buAutoNum type="alphaLcPeriod"/>
            </a:pPr>
            <a:r>
              <a:rPr lang="en-US"/>
              <a:t>CV of clusters</a:t>
            </a:r>
            <a:endParaRPr/>
          </a:p>
          <a:p>
            <a:pPr indent="-298450" lvl="1" marL="914400" rtl="0" algn="l">
              <a:lnSpc>
                <a:spcPct val="100000"/>
              </a:lnSpc>
              <a:spcBef>
                <a:spcPts val="0"/>
              </a:spcBef>
              <a:spcAft>
                <a:spcPts val="0"/>
              </a:spcAft>
              <a:buSzPts val="1100"/>
              <a:buAutoNum type="alphaLcPeriod"/>
            </a:pPr>
            <a:r>
              <a:rPr lang="en-US"/>
              <a:t>Risk: Deviation from the expected, </a:t>
            </a:r>
            <a:r>
              <a:rPr lang="en-US"/>
              <a:t>parachuting</a:t>
            </a:r>
            <a:r>
              <a:rPr lang="en-US"/>
              <a:t> with or without equipment, which has more risk? </a:t>
            </a:r>
            <a:endParaRPr/>
          </a:p>
        </p:txBody>
      </p:sp>
      <p:sp>
        <p:nvSpPr>
          <p:cNvPr id="208" name="Google Shape;208;g2ee6b0fd9f5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e6b0fd9f5_0_3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200">
                <a:solidFill>
                  <a:schemeClr val="dk1"/>
                </a:solidFill>
                <a:latin typeface="Calibri"/>
                <a:ea typeface="Calibri"/>
                <a:cs typeface="Calibri"/>
                <a:sym typeface="Calibri"/>
              </a:rPr>
              <a:t>Like we saw in the midterm </a:t>
            </a:r>
            <a:r>
              <a:rPr lang="en-US" sz="1200">
                <a:solidFill>
                  <a:schemeClr val="dk1"/>
                </a:solidFill>
                <a:latin typeface="Calibri"/>
                <a:ea typeface="Calibri"/>
                <a:cs typeface="Calibri"/>
                <a:sym typeface="Calibri"/>
              </a:rPr>
              <a:t>presentation</a:t>
            </a:r>
            <a:r>
              <a:rPr lang="en-US" sz="1200">
                <a:solidFill>
                  <a:schemeClr val="dk1"/>
                </a:solidFill>
                <a:latin typeface="Calibri"/>
                <a:ea typeface="Calibri"/>
                <a:cs typeface="Calibri"/>
                <a:sym typeface="Calibri"/>
              </a:rPr>
              <a:t>, the exploratory analysis for the data, we have a large list of properties. We have houses, and office building, aircrafts and cars. etc. </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200">
                <a:solidFill>
                  <a:schemeClr val="dk1"/>
                </a:solidFill>
                <a:latin typeface="Calibri"/>
                <a:ea typeface="Calibri"/>
                <a:cs typeface="Calibri"/>
                <a:sym typeface="Calibri"/>
              </a:rPr>
              <a:t>Now, we want to organize these properties into groups/clusters, based on their similarities, especially their similarities of risk exposures/levels. </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1200">
                <a:solidFill>
                  <a:schemeClr val="accent3"/>
                </a:solidFill>
                <a:latin typeface="Calibri"/>
                <a:ea typeface="Calibri"/>
                <a:cs typeface="Calibri"/>
                <a:sym typeface="Calibri"/>
              </a:rPr>
              <a:t>So 1st</a:t>
            </a:r>
            <a:r>
              <a:rPr b="1" lang="en-US" sz="1200">
                <a:solidFill>
                  <a:schemeClr val="dk1"/>
                </a:solidFill>
                <a:latin typeface="Calibri"/>
                <a:ea typeface="Calibri"/>
                <a:cs typeface="Calibri"/>
                <a:sym typeface="Calibri"/>
              </a:rPr>
              <a:t>,</a:t>
            </a:r>
            <a:r>
              <a:rPr lang="en-US" sz="1200">
                <a:solidFill>
                  <a:schemeClr val="dk1"/>
                </a:solidFill>
                <a:latin typeface="Calibri"/>
                <a:ea typeface="Calibri"/>
                <a:cs typeface="Calibri"/>
                <a:sym typeface="Calibri"/>
              </a:rPr>
              <a:t> we extracted a few</a:t>
            </a:r>
            <a:r>
              <a:rPr lang="en-US" sz="1200" u="sng">
                <a:solidFill>
                  <a:schemeClr val="dk1"/>
                </a:solidFill>
                <a:latin typeface="Calibri"/>
                <a:ea typeface="Calibri"/>
                <a:cs typeface="Calibri"/>
                <a:sym typeface="Calibri"/>
              </a:rPr>
              <a:t> features</a:t>
            </a:r>
            <a:r>
              <a:rPr lang="en-US" sz="1200">
                <a:solidFill>
                  <a:schemeClr val="dk1"/>
                </a:solidFill>
                <a:latin typeface="Calibri"/>
                <a:ea typeface="Calibri"/>
                <a:cs typeface="Calibri"/>
                <a:sym typeface="Calibri"/>
              </a:rPr>
              <a:t> from the data, which characterize their risk levels. As ly mentioned before, These features </a:t>
            </a:r>
            <a:r>
              <a:rPr lang="en-US" sz="1200">
                <a:solidFill>
                  <a:schemeClr val="dk1"/>
                </a:solidFill>
                <a:latin typeface="Calibri"/>
                <a:ea typeface="Calibri"/>
                <a:cs typeface="Calibri"/>
                <a:sym typeface="Calibri"/>
              </a:rPr>
              <a:t>ca</a:t>
            </a:r>
            <a:r>
              <a:rPr lang="en-US" sz="1200">
                <a:solidFill>
                  <a:schemeClr val="dk1"/>
                </a:solidFill>
                <a:latin typeface="Calibri"/>
                <a:ea typeface="Calibri"/>
                <a:cs typeface="Calibri"/>
                <a:sym typeface="Calibri"/>
              </a:rPr>
              <a:t>n be </a:t>
            </a:r>
            <a:r>
              <a:rPr lang="en-US" sz="1200">
                <a:solidFill>
                  <a:schemeClr val="dk1"/>
                </a:solidFill>
                <a:latin typeface="Calibri"/>
                <a:ea typeface="Calibri"/>
                <a:cs typeface="Calibri"/>
                <a:sym typeface="Calibri"/>
              </a:rPr>
              <a:t>divided</a:t>
            </a: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into</a:t>
            </a:r>
            <a:r>
              <a:rPr lang="en-US" sz="1200">
                <a:solidFill>
                  <a:schemeClr val="dk1"/>
                </a:solidFill>
                <a:latin typeface="Calibri"/>
                <a:ea typeface="Calibri"/>
                <a:cs typeface="Calibri"/>
                <a:sym typeface="Calibri"/>
              </a:rPr>
              <a:t> the policy features and claim features (according to whether the actual losses have incurred.)</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200">
                <a:solidFill>
                  <a:schemeClr val="dk1"/>
                </a:solidFill>
                <a:latin typeface="Calibri"/>
                <a:ea typeface="Calibri"/>
                <a:cs typeface="Calibri"/>
                <a:sym typeface="Calibri"/>
              </a:rPr>
              <a:t>And</a:t>
            </a:r>
            <a:r>
              <a:rPr lang="en-US" sz="1200">
                <a:solidFill>
                  <a:schemeClr val="accent3"/>
                </a:solidFill>
                <a:latin typeface="Calibri"/>
                <a:ea typeface="Calibri"/>
                <a:cs typeface="Calibri"/>
                <a:sym typeface="Calibri"/>
              </a:rPr>
              <a:t> </a:t>
            </a:r>
            <a:r>
              <a:rPr b="1" lang="en-US" sz="1200">
                <a:solidFill>
                  <a:schemeClr val="accent3"/>
                </a:solidFill>
                <a:latin typeface="Calibri"/>
                <a:ea typeface="Calibri"/>
                <a:cs typeface="Calibri"/>
                <a:sym typeface="Calibri"/>
              </a:rPr>
              <a:t>then</a:t>
            </a:r>
            <a:r>
              <a:rPr lang="en-US" sz="1200">
                <a:solidFill>
                  <a:schemeClr val="accent3"/>
                </a:solidFill>
                <a:latin typeface="Calibri"/>
                <a:ea typeface="Calibri"/>
                <a:cs typeface="Calibri"/>
                <a:sym typeface="Calibri"/>
              </a:rPr>
              <a:t> </a:t>
            </a:r>
            <a:r>
              <a:rPr lang="en-US" sz="1200">
                <a:solidFill>
                  <a:schemeClr val="dk1"/>
                </a:solidFill>
                <a:latin typeface="Calibri"/>
                <a:ea typeface="Calibri"/>
                <a:cs typeface="Calibri"/>
                <a:sym typeface="Calibri"/>
              </a:rPr>
              <a:t>comes our K-Mean </a:t>
            </a:r>
            <a:r>
              <a:rPr lang="en-US" sz="1200">
                <a:solidFill>
                  <a:schemeClr val="dk1"/>
                </a:solidFill>
                <a:latin typeface="Calibri"/>
                <a:ea typeface="Calibri"/>
                <a:cs typeface="Calibri"/>
                <a:sym typeface="Calibri"/>
              </a:rPr>
              <a:t>clustering</a:t>
            </a:r>
            <a:r>
              <a:rPr lang="en-US" sz="1200">
                <a:solidFill>
                  <a:schemeClr val="dk1"/>
                </a:solidFill>
                <a:latin typeface="Calibri"/>
                <a:ea typeface="Calibri"/>
                <a:cs typeface="Calibri"/>
                <a:sym typeface="Calibri"/>
              </a:rPr>
              <a:t> model. How does the clustering model work? it works in the following steps to g</a:t>
            </a:r>
            <a:r>
              <a:rPr lang="en-US" sz="1200">
                <a:solidFill>
                  <a:schemeClr val="dk1"/>
                </a:solidFill>
                <a:latin typeface="Calibri"/>
                <a:ea typeface="Calibri"/>
                <a:cs typeface="Calibri"/>
                <a:sym typeface="Calibri"/>
              </a:rPr>
              <a:t>roup the property policies:</a:t>
            </a:r>
            <a:endParaRPr sz="1200">
              <a:solidFill>
                <a:schemeClr val="dk1"/>
              </a:solidFill>
              <a:latin typeface="Calibri"/>
              <a:ea typeface="Calibri"/>
              <a:cs typeface="Calibri"/>
              <a:sym typeface="Calibri"/>
            </a:endParaRPr>
          </a:p>
          <a:p>
            <a:pPr indent="0" lvl="0" marL="0" rtl="0" algn="l">
              <a:lnSpc>
                <a:spcPct val="150000"/>
              </a:lnSpc>
              <a:spcBef>
                <a:spcPts val="1200"/>
              </a:spcBef>
              <a:spcAft>
                <a:spcPts val="0"/>
              </a:spcAft>
              <a:buNone/>
            </a:pPr>
            <a:r>
              <a:t/>
            </a:r>
            <a:endParaRPr b="1"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Initialization</a:t>
            </a:r>
            <a:r>
              <a:rPr lang="en-US" sz="1200">
                <a:solidFill>
                  <a:schemeClr val="dk1"/>
                </a:solidFill>
                <a:latin typeface="Calibri"/>
                <a:ea typeface="Calibri"/>
                <a:cs typeface="Calibri"/>
                <a:sym typeface="Calibri"/>
              </a:rPr>
              <a:t>: select 4 random policies as the initial representatives (</a:t>
            </a:r>
            <a:r>
              <a:rPr b="1" i="1" lang="en-US" sz="1200">
                <a:solidFill>
                  <a:schemeClr val="dk1"/>
                </a:solidFill>
                <a:latin typeface="Calibri"/>
                <a:ea typeface="Calibri"/>
                <a:cs typeface="Calibri"/>
                <a:sym typeface="Calibri"/>
              </a:rPr>
              <a:t>centroids</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Assignment</a:t>
            </a:r>
            <a:r>
              <a:rPr lang="en-US" sz="1200">
                <a:solidFill>
                  <a:schemeClr val="dk1"/>
                </a:solidFill>
                <a:latin typeface="Calibri"/>
                <a:ea typeface="Calibri"/>
                <a:cs typeface="Calibri"/>
                <a:sym typeface="Calibri"/>
              </a:rPr>
              <a:t>: Each other policy is then assigned to the nearest centroid based on the </a:t>
            </a:r>
            <a:r>
              <a:rPr b="1" i="1" lang="en-US" sz="1200">
                <a:solidFill>
                  <a:schemeClr val="dk1"/>
                </a:solidFill>
                <a:latin typeface="Calibri"/>
                <a:ea typeface="Calibri"/>
                <a:cs typeface="Calibri"/>
                <a:sym typeface="Calibri"/>
              </a:rPr>
              <a:t>features</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Evaluation</a:t>
            </a:r>
            <a:r>
              <a:rPr lang="en-US" sz="1200">
                <a:solidFill>
                  <a:schemeClr val="dk1"/>
                </a:solidFill>
                <a:latin typeface="Calibri"/>
                <a:ea typeface="Calibri"/>
                <a:cs typeface="Calibri"/>
                <a:sym typeface="Calibri"/>
              </a:rPr>
              <a:t>: Calculate Within-Cluster Sum of Squared Error (</a:t>
            </a:r>
            <a:r>
              <a:rPr b="1" i="1" lang="en-US" sz="1200">
                <a:solidFill>
                  <a:schemeClr val="dk1"/>
                </a:solidFill>
                <a:latin typeface="Calibri"/>
                <a:ea typeface="Calibri"/>
                <a:cs typeface="Calibri"/>
                <a:sym typeface="Calibri"/>
              </a:rPr>
              <a:t>WCSSE</a:t>
            </a:r>
            <a:r>
              <a:rPr lang="en-US" sz="1200">
                <a:solidFill>
                  <a:schemeClr val="dk1"/>
                </a:solidFill>
                <a:latin typeface="Calibri"/>
                <a:ea typeface="Calibri"/>
                <a:cs typeface="Calibri"/>
                <a:sym typeface="Calibri"/>
              </a:rPr>
              <a:t>) to measure the overall cohesion of clusters</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AutoNum type="arabicPeriod"/>
            </a:pPr>
            <a:r>
              <a:rPr b="1" lang="en-US" sz="1200">
                <a:solidFill>
                  <a:schemeClr val="dk1"/>
                </a:solidFill>
                <a:latin typeface="Calibri"/>
                <a:ea typeface="Calibri"/>
                <a:cs typeface="Calibri"/>
                <a:sym typeface="Calibri"/>
              </a:rPr>
              <a:t>Update: </a:t>
            </a:r>
            <a:r>
              <a:rPr lang="en-US" sz="1200">
                <a:solidFill>
                  <a:schemeClr val="dk1"/>
                </a:solidFill>
                <a:latin typeface="Calibri"/>
                <a:ea typeface="Calibri"/>
                <a:cs typeface="Calibri"/>
                <a:sym typeface="Calibri"/>
              </a:rPr>
              <a:t>The centroid of each cluster is relocated as the average of the policies within the cluster</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Repeat</a:t>
            </a:r>
            <a:r>
              <a:rPr lang="en-US" sz="1200">
                <a:solidFill>
                  <a:schemeClr val="dk1"/>
                </a:solidFill>
                <a:latin typeface="Calibri"/>
                <a:ea typeface="Calibri"/>
                <a:cs typeface="Calibri"/>
                <a:sym typeface="Calibri"/>
              </a:rPr>
              <a:t>: Steps 2, 3 and 4 are repeated until the centroids stabilize and the clusters are as well-defined as possible.</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US" sz="1200">
                <a:solidFill>
                  <a:srgbClr val="FF5800"/>
                </a:solidFill>
                <a:latin typeface="Calibri"/>
                <a:ea typeface="Calibri"/>
                <a:cs typeface="Calibri"/>
                <a:sym typeface="Calibri"/>
              </a:rPr>
              <a:t>So basically,</a:t>
            </a:r>
            <a:r>
              <a:rPr lang="en-US" sz="1200">
                <a:solidFill>
                  <a:schemeClr val="dk1"/>
                </a:solidFill>
                <a:latin typeface="Calibri"/>
                <a:ea typeface="Calibri"/>
                <a:cs typeface="Calibri"/>
                <a:sym typeface="Calibri"/>
              </a:rPr>
              <a:t> the whole process is trying to minimize the WCSSE.</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en-US" sz="1200">
                <a:solidFill>
                  <a:schemeClr val="dk1"/>
                </a:solidFill>
                <a:latin typeface="Calibri"/>
                <a:ea typeface="Calibri"/>
                <a:cs typeface="Calibri"/>
                <a:sym typeface="Calibri"/>
              </a:rPr>
              <a:t>And just a reminder, if you are not familiar with any of those terminologies, or are interested in how we find out the best value of K (i.o.w., the number of clusters), keep a note and we’ll go into more details in the appen</a:t>
            </a:r>
            <a:endParaRPr sz="1200">
              <a:solidFill>
                <a:schemeClr val="dk1"/>
              </a:solidFill>
              <a:latin typeface="Calibri"/>
              <a:ea typeface="Calibri"/>
              <a:cs typeface="Calibri"/>
              <a:sym typeface="Calibri"/>
            </a:endParaRPr>
          </a:p>
        </p:txBody>
      </p:sp>
      <p:sp>
        <p:nvSpPr>
          <p:cNvPr id="220" name="Google Shape;220;g2ee6b0fd9f5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e6b0fd9f5_0_2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a:t>We are using the lower bound of the CIC’s exposure to calculate LER</a:t>
            </a:r>
            <a:endParaRPr b="1"/>
          </a:p>
          <a:p>
            <a:pPr indent="0" lvl="0" marL="0" rtl="0" algn="l">
              <a:lnSpc>
                <a:spcPct val="100000"/>
              </a:lnSpc>
              <a:spcBef>
                <a:spcPts val="0"/>
              </a:spcBef>
              <a:spcAft>
                <a:spcPts val="0"/>
              </a:spcAft>
              <a:buNone/>
            </a:pPr>
            <a:r>
              <a:t/>
            </a:r>
            <a:endParaRPr b="1"/>
          </a:p>
          <a:p>
            <a:pPr indent="-298450" lvl="0" marL="457200" rtl="0" algn="l">
              <a:lnSpc>
                <a:spcPct val="100000"/>
              </a:lnSpc>
              <a:spcBef>
                <a:spcPts val="0"/>
              </a:spcBef>
              <a:spcAft>
                <a:spcPts val="0"/>
              </a:spcAft>
              <a:buSzPts val="1100"/>
              <a:buAutoNum type="arabicPeriod"/>
            </a:pPr>
            <a:r>
              <a:rPr b="1" lang="en-US"/>
              <a:t>Match the curves:</a:t>
            </a:r>
            <a:endParaRPr b="1"/>
          </a:p>
          <a:p>
            <a:pPr indent="-298450" lvl="1" marL="914400" rtl="0" algn="l">
              <a:lnSpc>
                <a:spcPct val="100000"/>
              </a:lnSpc>
              <a:spcBef>
                <a:spcPts val="0"/>
              </a:spcBef>
              <a:spcAft>
                <a:spcPts val="0"/>
              </a:spcAft>
              <a:buSzPts val="1100"/>
              <a:buAutoNum type="alphaLcPeriod"/>
            </a:pPr>
            <a:r>
              <a:rPr lang="en-US"/>
              <a:t>match the clusters to the exposure curves</a:t>
            </a:r>
            <a:endParaRPr/>
          </a:p>
          <a:p>
            <a:pPr indent="-298450" lvl="0" marL="457200" rtl="0" algn="l">
              <a:lnSpc>
                <a:spcPct val="100000"/>
              </a:lnSpc>
              <a:spcBef>
                <a:spcPts val="0"/>
              </a:spcBef>
              <a:spcAft>
                <a:spcPts val="0"/>
              </a:spcAft>
              <a:buSzPts val="1100"/>
              <a:buAutoNum type="arabicPeriod"/>
            </a:pPr>
            <a:r>
              <a:rPr b="1" lang="en-US">
                <a:solidFill>
                  <a:schemeClr val="dk1"/>
                </a:solidFill>
              </a:rPr>
              <a:t>Match the points:</a:t>
            </a:r>
            <a:endParaRPr b="1">
              <a:solidFill>
                <a:schemeClr val="dk1"/>
              </a:solidFill>
            </a:endParaRPr>
          </a:p>
          <a:p>
            <a:pPr indent="-298450" lvl="1" marL="914400" rtl="0" algn="l">
              <a:lnSpc>
                <a:spcPct val="100000"/>
              </a:lnSpc>
              <a:spcBef>
                <a:spcPts val="0"/>
              </a:spcBef>
              <a:spcAft>
                <a:spcPts val="0"/>
              </a:spcAft>
              <a:buSzPts val="1100"/>
              <a:buAutoNum type="alphaLcPeriod"/>
            </a:pPr>
            <a:r>
              <a:rPr lang="en-US"/>
              <a:t>when a new policy comes first find the cluster it belongs to, and the curve corresponding to its cluster</a:t>
            </a:r>
            <a:endParaRPr/>
          </a:p>
          <a:p>
            <a:pPr indent="-298450" lvl="1" marL="914400" rtl="0" algn="l">
              <a:spcBef>
                <a:spcPts val="0"/>
              </a:spcBef>
              <a:spcAft>
                <a:spcPts val="0"/>
              </a:spcAft>
              <a:buClr>
                <a:schemeClr val="dk1"/>
              </a:buClr>
              <a:buSzPts val="1100"/>
              <a:buAutoNum type="alphaLcPeriod"/>
            </a:pPr>
            <a:r>
              <a:rPr lang="en-US">
                <a:solidFill>
                  <a:schemeClr val="dk1"/>
                </a:solidFill>
              </a:rPr>
              <a:t>calculate the lower bound of its Excess of Loss, </a:t>
            </a:r>
            <a:r>
              <a:rPr lang="en-US" u="sng">
                <a:solidFill>
                  <a:schemeClr val="dk1"/>
                </a:solidFill>
              </a:rPr>
              <a:t>as the % of PML</a:t>
            </a:r>
            <a:r>
              <a:rPr lang="en-US">
                <a:solidFill>
                  <a:schemeClr val="dk1"/>
                </a:solidFill>
              </a:rPr>
              <a:t>,  which we’ll go into more details in the next slide</a:t>
            </a:r>
            <a:endParaRPr/>
          </a:p>
          <a:p>
            <a:pPr indent="-298450" lvl="1" marL="914400" rtl="0" algn="l">
              <a:lnSpc>
                <a:spcPct val="100000"/>
              </a:lnSpc>
              <a:spcBef>
                <a:spcPts val="0"/>
              </a:spcBef>
              <a:spcAft>
                <a:spcPts val="0"/>
              </a:spcAft>
              <a:buSzPts val="1100"/>
              <a:buAutoNum type="alphaLcPeriod"/>
            </a:pPr>
            <a:r>
              <a:rPr lang="en-US"/>
              <a:t>use that % we calculate, to find the corresponding Loss Elimination Ratio (i.e. LER), according to its curve and % deductible</a:t>
            </a:r>
            <a:endParaRPr/>
          </a:p>
          <a:p>
            <a:pPr indent="-298450" lvl="0" marL="457200" rtl="0" algn="l">
              <a:lnSpc>
                <a:spcPct val="100000"/>
              </a:lnSpc>
              <a:spcBef>
                <a:spcPts val="0"/>
              </a:spcBef>
              <a:spcAft>
                <a:spcPts val="0"/>
              </a:spcAft>
              <a:buSzPts val="1100"/>
              <a:buAutoNum type="arabicPeriod"/>
            </a:pPr>
            <a:r>
              <a:rPr lang="en-US"/>
              <a:t>Once we get the Loss </a:t>
            </a:r>
            <a:r>
              <a:rPr lang="en-US"/>
              <a:t>Elimination</a:t>
            </a:r>
            <a:r>
              <a:rPr lang="en-US"/>
              <a:t> Ratio for a new policy, use this formula to calculate its price as the % of premium.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US"/>
              <a:t>Q: explain the formula:</a:t>
            </a:r>
            <a:endParaRPr b="1"/>
          </a:p>
          <a:p>
            <a:pPr indent="0" lvl="0" marL="0" rtl="0" algn="l">
              <a:lnSpc>
                <a:spcPct val="100000"/>
              </a:lnSpc>
              <a:spcBef>
                <a:spcPts val="0"/>
              </a:spcBef>
              <a:spcAft>
                <a:spcPts val="0"/>
              </a:spcAft>
              <a:buNone/>
            </a:pPr>
            <a:r>
              <a:rPr b="1" lang="en-US"/>
              <a:t>A: </a:t>
            </a:r>
            <a:r>
              <a:rPr lang="en-US"/>
              <a:t>LER represents the proportion of loss that is covered/eliminated by the deductible, which is paid by the policyholders. So 1-LER represents the proportion of loss premium that should be priced accordingly.</a:t>
            </a:r>
            <a:endParaRPr/>
          </a:p>
          <a:p>
            <a:pPr indent="0" lvl="0" marL="0" rtl="0" algn="l">
              <a:lnSpc>
                <a:spcPct val="100000"/>
              </a:lnSpc>
              <a:spcBef>
                <a:spcPts val="0"/>
              </a:spcBef>
              <a:spcAft>
                <a:spcPts val="0"/>
              </a:spcAft>
              <a:buNone/>
            </a:pPr>
            <a:r>
              <a:t/>
            </a:r>
            <a:endParaRPr/>
          </a:p>
        </p:txBody>
      </p:sp>
      <p:sp>
        <p:nvSpPr>
          <p:cNvPr id="248" name="Google Shape;248;g2ee6b0fd9f5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p:cSld name="Benutzerdefiniertes Layout">
    <p:spTree>
      <p:nvGrpSpPr>
        <p:cNvPr id="80" name="Shape 80"/>
        <p:cNvGrpSpPr/>
        <p:nvPr/>
      </p:nvGrpSpPr>
      <p:grpSpPr>
        <a:xfrm>
          <a:off x="0" y="0"/>
          <a:ext cx="0" cy="0"/>
          <a:chOff x="0" y="0"/>
          <a:chExt cx="0" cy="0"/>
        </a:xfrm>
      </p:grpSpPr>
      <p:sp>
        <p:nvSpPr>
          <p:cNvPr id="81" name="Google Shape;81;g2edeedb35b7_0_7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093552"/>
              </a:buClr>
              <a:buSzPts val="2800"/>
              <a:buFont typeface="Calibri"/>
              <a:buNone/>
              <a:defRPr>
                <a:solidFill>
                  <a:srgbClr val="093552"/>
                </a:solidFill>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2" name="Google Shape;82;g2edeedb35b7_0_75"/>
          <p:cNvSpPr txBox="1"/>
          <p:nvPr>
            <p:ph idx="1" type="body"/>
          </p:nvPr>
        </p:nvSpPr>
        <p:spPr>
          <a:xfrm>
            <a:off x="223200" y="1073888"/>
            <a:ext cx="11589600" cy="52461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1000"/>
              </a:spcBef>
              <a:spcAft>
                <a:spcPts val="0"/>
              </a:spcAft>
              <a:buClr>
                <a:srgbClr val="474798"/>
              </a:buClr>
              <a:buSzPts val="2400"/>
              <a:buChar char="●"/>
              <a:defRPr sz="2400">
                <a:solidFill>
                  <a:srgbClr val="3A3838"/>
                </a:solidFill>
                <a:latin typeface="Calibri"/>
                <a:ea typeface="Calibri"/>
                <a:cs typeface="Calibri"/>
                <a:sym typeface="Calibri"/>
              </a:defRPr>
            </a:lvl1pPr>
            <a:lvl2pPr indent="-330200" lvl="1" marL="914400" rtl="0" algn="l">
              <a:lnSpc>
                <a:spcPct val="100000"/>
              </a:lnSpc>
              <a:spcBef>
                <a:spcPts val="1600"/>
              </a:spcBef>
              <a:spcAft>
                <a:spcPts val="0"/>
              </a:spcAft>
              <a:buClr>
                <a:srgbClr val="001122"/>
              </a:buClr>
              <a:buSzPts val="16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3" name="Google Shape;83;g2edeedb35b7_0_7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g2edeedb35b7_0_7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age">
  <p:cSld name="Blank page">
    <p:spTree>
      <p:nvGrpSpPr>
        <p:cNvPr id="85" name="Shape 85"/>
        <p:cNvGrpSpPr/>
        <p:nvPr/>
      </p:nvGrpSpPr>
      <p:grpSpPr>
        <a:xfrm>
          <a:off x="0" y="0"/>
          <a:ext cx="0" cy="0"/>
          <a:chOff x="0" y="0"/>
          <a:chExt cx="0" cy="0"/>
        </a:xfrm>
      </p:grpSpPr>
      <p:sp>
        <p:nvSpPr>
          <p:cNvPr id="86" name="Google Shape;86;g2edeedb35b7_0_350"/>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finance.yahoo.com/news/marine-cargo-insurance-market-set-133000167.html" TargetMode="External"/><Relationship Id="rId4" Type="http://schemas.openxmlformats.org/officeDocument/2006/relationships/hyperlink" Target="https://www.insurancebusinessmag.com/us/news/breaking-news/commercial-property-insurance-market-to-hit-us724bn-by-2032-458055.aspx#:~:text=The%20commercial%20property%20insurance%20industry,report%20from%20Allied%20Market%20Research" TargetMode="External"/><Relationship Id="rId5" Type="http://schemas.openxmlformats.org/officeDocument/2006/relationships/hyperlink" Target="https://straitsresearch.com/report/auto-insurance-market#:~:text=The%20global%20auto%20insurance%20market,of%20an%20accident%20or%20theft" TargetMode="External"/><Relationship Id="rId6" Type="http://schemas.openxmlformats.org/officeDocument/2006/relationships/hyperlink" Target="https://finance.yahoo.com/news/aircraft-insurance-market-size-expected-143500313.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www.actuarialstandardsboard.org/standards-of-practice/" TargetMode="External"/><Relationship Id="rId4" Type="http://schemas.openxmlformats.org/officeDocument/2006/relationships/hyperlink" Target="https://www.swissre.com/dam/jcr:7137dac0-83a6-4cfa-80a4-93d33c35562f/exposure-rating-brochure.pdf" TargetMode="External"/><Relationship Id="rId5" Type="http://schemas.openxmlformats.org/officeDocument/2006/relationships/hyperlink" Target="https://www.ncci.com/Articles/Documents/UW_ABC_Exp_Rating.pdf" TargetMode="External"/><Relationship Id="rId6" Type="http://schemas.openxmlformats.org/officeDocument/2006/relationships/hyperlink" Target="https://www.casact.org/sites/default/files/2021-03/8_Bernegger.pdf" TargetMode="External"/><Relationship Id="rId7" Type="http://schemas.openxmlformats.org/officeDocument/2006/relationships/hyperlink" Target="https://www.actuaries.org.uk/system/files/documents/pdf/mata_0.pdf" TargetMode="External"/></Relationships>
</file>

<file path=ppt/slides/_rels/slide3.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2.png"/><Relationship Id="rId13" Type="http://schemas.openxmlformats.org/officeDocument/2006/relationships/image" Target="../media/image20.png"/><Relationship Id="rId12"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png"/><Relationship Id="rId15" Type="http://schemas.openxmlformats.org/officeDocument/2006/relationships/image" Target="../media/image23.png"/><Relationship Id="rId14" Type="http://schemas.openxmlformats.org/officeDocument/2006/relationships/image" Target="../media/image18.png"/><Relationship Id="rId16" Type="http://schemas.openxmlformats.org/officeDocument/2006/relationships/image" Target="../media/image2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10.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deedb35b7_0_278"/>
          <p:cNvSpPr/>
          <p:nvPr/>
        </p:nvSpPr>
        <p:spPr>
          <a:xfrm>
            <a:off x="-12" y="432425"/>
            <a:ext cx="12192000" cy="15150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3700"/>
              <a:buFont typeface="Arial"/>
              <a:buNone/>
            </a:pPr>
            <a:r>
              <a:rPr b="1" i="0" lang="en-US" sz="3700" u="none" cap="none" strike="noStrike">
                <a:solidFill>
                  <a:srgbClr val="595959"/>
                </a:solidFill>
                <a:latin typeface="Calibri"/>
                <a:ea typeface="Calibri"/>
                <a:cs typeface="Calibri"/>
                <a:sym typeface="Calibri"/>
              </a:rPr>
              <a:t>Improving Diversified Pricing Strategy </a:t>
            </a:r>
            <a:endParaRPr b="1" i="0" sz="3700" u="none" cap="none" strike="noStrike">
              <a:solidFill>
                <a:srgbClr val="595959"/>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3700"/>
              <a:buFont typeface="Arial"/>
              <a:buNone/>
            </a:pPr>
            <a:r>
              <a:rPr b="1" i="0" lang="en-US" sz="3700" u="none" cap="none" strike="noStrike">
                <a:solidFill>
                  <a:srgbClr val="595959"/>
                </a:solidFill>
                <a:latin typeface="Calibri"/>
                <a:ea typeface="Calibri"/>
                <a:cs typeface="Calibri"/>
                <a:sym typeface="Calibri"/>
              </a:rPr>
              <a:t>with Machine Learning</a:t>
            </a:r>
            <a:endParaRPr b="1" i="0" sz="3700" u="none" cap="none" strike="noStrike">
              <a:solidFill>
                <a:srgbClr val="595959"/>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INTEGRATED PROJECT | SUMMER 2024</a:t>
            </a:r>
            <a:endParaRPr b="0" i="0" sz="1800" u="none" cap="none" strike="noStrike">
              <a:solidFill>
                <a:srgbClr val="66AADD"/>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66AADD"/>
              </a:solidFill>
              <a:latin typeface="Calibri"/>
              <a:ea typeface="Calibri"/>
              <a:cs typeface="Calibri"/>
              <a:sym typeface="Calibri"/>
            </a:endParaRPr>
          </a:p>
        </p:txBody>
      </p:sp>
      <p:pic>
        <p:nvPicPr>
          <p:cNvPr id="93" name="Google Shape;93;g2edeedb35b7_0_278"/>
          <p:cNvPicPr preferRelativeResize="0"/>
          <p:nvPr/>
        </p:nvPicPr>
        <p:blipFill rotWithShape="1">
          <a:blip r:embed="rId3">
            <a:alphaModFix/>
          </a:blip>
          <a:srcRect b="0" l="0" r="0" t="0"/>
          <a:stretch/>
        </p:blipFill>
        <p:spPr>
          <a:xfrm>
            <a:off x="612045" y="5962430"/>
            <a:ext cx="3926200" cy="584700"/>
          </a:xfrm>
          <a:prstGeom prst="rect">
            <a:avLst/>
          </a:prstGeom>
          <a:noFill/>
          <a:ln>
            <a:noFill/>
          </a:ln>
        </p:spPr>
      </p:pic>
      <p:sp>
        <p:nvSpPr>
          <p:cNvPr id="94" name="Google Shape;94;g2edeedb35b7_0_278"/>
          <p:cNvSpPr/>
          <p:nvPr/>
        </p:nvSpPr>
        <p:spPr>
          <a:xfrm>
            <a:off x="459652" y="5571275"/>
            <a:ext cx="3665400" cy="584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rgbClr val="7F7F7F"/>
                </a:solidFill>
                <a:latin typeface="Calibri"/>
                <a:ea typeface="Calibri"/>
                <a:cs typeface="Calibri"/>
                <a:sym typeface="Calibri"/>
              </a:rPr>
              <a:t>Actuarial Science Program</a:t>
            </a:r>
            <a:endParaRPr b="0" i="0" sz="2200" u="none" cap="none" strike="noStrike">
              <a:solidFill>
                <a:srgbClr val="66AADD"/>
              </a:solidFill>
              <a:latin typeface="Calibri"/>
              <a:ea typeface="Calibri"/>
              <a:cs typeface="Calibri"/>
              <a:sym typeface="Calibri"/>
            </a:endParaRPr>
          </a:p>
        </p:txBody>
      </p:sp>
      <p:sp>
        <p:nvSpPr>
          <p:cNvPr id="95" name="Google Shape;95;g2edeedb35b7_0_278"/>
          <p:cNvSpPr txBox="1"/>
          <p:nvPr/>
        </p:nvSpPr>
        <p:spPr>
          <a:xfrm>
            <a:off x="9059325" y="5520200"/>
            <a:ext cx="3000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F7F7F"/>
                </a:solidFill>
                <a:latin typeface="Calibri"/>
                <a:ea typeface="Calibri"/>
                <a:cs typeface="Calibri"/>
                <a:sym typeface="Calibri"/>
              </a:rPr>
              <a:t>Team Arocha</a:t>
            </a:r>
            <a:endParaRPr b="0" i="0" sz="20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F7F7F"/>
                </a:solidFill>
                <a:latin typeface="Calibri"/>
                <a:ea typeface="Calibri"/>
                <a:cs typeface="Calibri"/>
                <a:sym typeface="Calibri"/>
              </a:rPr>
              <a:t>Luyang | Orange | Ruizhe</a:t>
            </a:r>
            <a:endParaRPr b="0" i="0" sz="20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a:solidFill>
                  <a:srgbClr val="7F7F7F"/>
                </a:solidFill>
                <a:latin typeface="Calibri"/>
                <a:ea typeface="Calibri"/>
                <a:cs typeface="Calibri"/>
                <a:sym typeface="Calibri"/>
              </a:rPr>
              <a:t>August 6</a:t>
            </a:r>
            <a:r>
              <a:rPr b="0" i="0" lang="en-US" sz="2000" u="none" cap="none" strike="noStrike">
                <a:solidFill>
                  <a:srgbClr val="7F7F7F"/>
                </a:solidFill>
                <a:latin typeface="Calibri"/>
                <a:ea typeface="Calibri"/>
                <a:cs typeface="Calibri"/>
                <a:sym typeface="Calibri"/>
              </a:rPr>
              <a:t>, 2024</a:t>
            </a:r>
            <a:endParaRPr b="0" i="0" sz="2000" u="none" cap="none" strike="noStrike">
              <a:solidFill>
                <a:srgbClr val="7F7F7F"/>
              </a:solidFill>
              <a:latin typeface="Calibri"/>
              <a:ea typeface="Calibri"/>
              <a:cs typeface="Calibri"/>
              <a:sym typeface="Calibri"/>
            </a:endParaRPr>
          </a:p>
        </p:txBody>
      </p:sp>
      <p:sp>
        <p:nvSpPr>
          <p:cNvPr id="96" name="Google Shape;96;g2edeedb35b7_0_278"/>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2000"/>
              <a:buNone/>
            </a:pPr>
            <a:r>
              <a:rPr lang="en-US" sz="2000"/>
              <a:t>1</a:t>
            </a:r>
            <a:endParaRPr sz="2000"/>
          </a:p>
        </p:txBody>
      </p:sp>
      <p:pic>
        <p:nvPicPr>
          <p:cNvPr id="97" name="Google Shape;97;g2edeedb35b7_0_278"/>
          <p:cNvPicPr preferRelativeResize="0"/>
          <p:nvPr/>
        </p:nvPicPr>
        <p:blipFill>
          <a:blip r:embed="rId4">
            <a:alphaModFix/>
          </a:blip>
          <a:stretch>
            <a:fillRect/>
          </a:stretch>
        </p:blipFill>
        <p:spPr>
          <a:xfrm>
            <a:off x="2344089" y="2186163"/>
            <a:ext cx="7503810" cy="309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ee6b0fd9f5_0_288"/>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Output Overview - Example</a:t>
            </a:r>
            <a:endParaRPr b="1"/>
          </a:p>
        </p:txBody>
      </p:sp>
      <p:sp>
        <p:nvSpPr>
          <p:cNvPr id="263" name="Google Shape;263;g2ee6b0fd9f5_0_288"/>
          <p:cNvSpPr txBox="1"/>
          <p:nvPr>
            <p:ph idx="11" type="ftr"/>
          </p:nvPr>
        </p:nvSpPr>
        <p:spPr>
          <a:xfrm>
            <a:off x="3687752" y="6492900"/>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64" name="Google Shape;264;g2ee6b0fd9f5_0_288"/>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65" name="Google Shape;265;g2ee6b0fd9f5_0_288"/>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10</a:t>
            </a:r>
            <a:endParaRPr sz="2000">
              <a:latin typeface="Roboto"/>
              <a:ea typeface="Roboto"/>
              <a:cs typeface="Roboto"/>
              <a:sym typeface="Roboto"/>
            </a:endParaRPr>
          </a:p>
        </p:txBody>
      </p:sp>
      <p:pic>
        <p:nvPicPr>
          <p:cNvPr id="266" name="Google Shape;266;g2ee6b0fd9f5_0_288"/>
          <p:cNvPicPr preferRelativeResize="0"/>
          <p:nvPr/>
        </p:nvPicPr>
        <p:blipFill>
          <a:blip r:embed="rId4">
            <a:alphaModFix/>
          </a:blip>
          <a:stretch>
            <a:fillRect/>
          </a:stretch>
        </p:blipFill>
        <p:spPr>
          <a:xfrm>
            <a:off x="-219575" y="675600"/>
            <a:ext cx="12631148" cy="3805375"/>
          </a:xfrm>
          <a:prstGeom prst="rect">
            <a:avLst/>
          </a:prstGeom>
          <a:noFill/>
          <a:ln>
            <a:noFill/>
          </a:ln>
        </p:spPr>
      </p:pic>
      <p:sp>
        <p:nvSpPr>
          <p:cNvPr id="267" name="Google Shape;267;g2ee6b0fd9f5_0_288"/>
          <p:cNvSpPr txBox="1"/>
          <p:nvPr/>
        </p:nvSpPr>
        <p:spPr>
          <a:xfrm>
            <a:off x="6851400" y="4503650"/>
            <a:ext cx="4961400" cy="523200"/>
          </a:xfrm>
          <a:prstGeom prst="rect">
            <a:avLst/>
          </a:prstGeom>
          <a:solidFill>
            <a:schemeClr val="lt2"/>
          </a:solidFill>
          <a:ln cap="flat" cmpd="sng" w="28575">
            <a:solidFill>
              <a:srgbClr val="7F7F7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200">
                <a:solidFill>
                  <a:schemeClr val="dk1"/>
                </a:solidFill>
                <a:latin typeface="Calibri"/>
                <a:ea typeface="Calibri"/>
                <a:cs typeface="Calibri"/>
                <a:sym typeface="Calibri"/>
              </a:rPr>
              <a:t>Layer Premium = (</a:t>
            </a:r>
            <a:r>
              <a:rPr b="1" lang="en-US" sz="2200">
                <a:solidFill>
                  <a:schemeClr val="dk1"/>
                </a:solidFill>
                <a:latin typeface="Calibri"/>
                <a:ea typeface="Calibri"/>
                <a:cs typeface="Calibri"/>
                <a:sym typeface="Calibri"/>
                <a:extLst>
                  <a:ext uri="http://customooxmlschemas.google.com/">
                    <go:slidesCustomData xmlns:go="http://customooxmlschemas.google.com/" textRoundtripDataId="0"/>
                  </a:ext>
                </a:extLst>
              </a:rPr>
              <a:t>1 - LER</a:t>
            </a:r>
            <a:r>
              <a:rPr b="1" lang="en-US" sz="2200">
                <a:solidFill>
                  <a:schemeClr val="dk1"/>
                </a:solidFill>
                <a:latin typeface="Calibri"/>
                <a:ea typeface="Calibri"/>
                <a:cs typeface="Calibri"/>
                <a:sym typeface="Calibri"/>
              </a:rPr>
              <a:t>) * Net Premium</a:t>
            </a:r>
            <a:endParaRPr b="1" sz="2200">
              <a:solidFill>
                <a:schemeClr val="dk1"/>
              </a:solidFill>
              <a:latin typeface="Calibri"/>
              <a:ea typeface="Calibri"/>
              <a:cs typeface="Calibri"/>
              <a:sym typeface="Calibri"/>
            </a:endParaRPr>
          </a:p>
        </p:txBody>
      </p:sp>
      <p:sp>
        <p:nvSpPr>
          <p:cNvPr id="268" name="Google Shape;268;g2ee6b0fd9f5_0_288"/>
          <p:cNvSpPr txBox="1"/>
          <p:nvPr/>
        </p:nvSpPr>
        <p:spPr>
          <a:xfrm>
            <a:off x="152400" y="4503638"/>
            <a:ext cx="6012600" cy="523200"/>
          </a:xfrm>
          <a:prstGeom prst="rect">
            <a:avLst/>
          </a:prstGeom>
          <a:solidFill>
            <a:schemeClr val="lt2"/>
          </a:solidFill>
          <a:ln cap="flat" cmpd="sng" w="28575">
            <a:solidFill>
              <a:srgbClr val="7F7F7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200">
                <a:solidFill>
                  <a:schemeClr val="dk1"/>
                </a:solidFill>
                <a:latin typeface="Calibri"/>
                <a:ea typeface="Calibri"/>
                <a:cs typeface="Calibri"/>
                <a:sym typeface="Calibri"/>
              </a:rPr>
              <a:t>Net </a:t>
            </a:r>
            <a:r>
              <a:rPr b="1" lang="en-US" sz="2200">
                <a:solidFill>
                  <a:schemeClr val="dk1"/>
                </a:solidFill>
                <a:latin typeface="Calibri"/>
                <a:ea typeface="Calibri"/>
                <a:cs typeface="Calibri"/>
                <a:sym typeface="Calibri"/>
              </a:rPr>
              <a:t>Premium = (</a:t>
            </a:r>
            <a:r>
              <a:rPr b="1" lang="en-US" sz="2200">
                <a:solidFill>
                  <a:schemeClr val="dk1"/>
                </a:solidFill>
                <a:latin typeface="Calibri"/>
                <a:ea typeface="Calibri"/>
                <a:cs typeface="Calibri"/>
                <a:sym typeface="Calibri"/>
              </a:rPr>
              <a:t>XL Upper Bound/ PML)</a:t>
            </a:r>
            <a:r>
              <a:rPr b="1" lang="en-US" sz="22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Premium</a:t>
            </a:r>
            <a:endParaRPr b="1" sz="2200">
              <a:solidFill>
                <a:schemeClr val="dk1"/>
              </a:solidFill>
              <a:latin typeface="Calibri"/>
              <a:ea typeface="Calibri"/>
              <a:cs typeface="Calibri"/>
              <a:sym typeface="Calibri"/>
            </a:endParaRPr>
          </a:p>
        </p:txBody>
      </p:sp>
      <p:sp>
        <p:nvSpPr>
          <p:cNvPr id="269" name="Google Shape;269;g2ee6b0fd9f5_0_288"/>
          <p:cNvSpPr txBox="1"/>
          <p:nvPr/>
        </p:nvSpPr>
        <p:spPr>
          <a:xfrm>
            <a:off x="152400" y="5298175"/>
            <a:ext cx="10637700" cy="923400"/>
          </a:xfrm>
          <a:prstGeom prst="rect">
            <a:avLst/>
          </a:prstGeom>
          <a:noFill/>
          <a:ln cap="flat" cmpd="sng" w="9525">
            <a:solidFill>
              <a:srgbClr val="FF703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XL Lower Bound: </a:t>
            </a:r>
            <a:r>
              <a:rPr i="1" lang="en-US" sz="1600">
                <a:solidFill>
                  <a:srgbClr val="595959"/>
                </a:solidFill>
                <a:latin typeface="Calibri"/>
                <a:ea typeface="Calibri"/>
                <a:cs typeface="Calibri"/>
                <a:sym typeface="Calibri"/>
              </a:rPr>
              <a:t>Excess of Loss, any loss below which is eliminated by the deductible and reinsurance.</a:t>
            </a:r>
            <a:endParaRPr i="1" sz="1600">
              <a:solidFill>
                <a:srgbClr val="595959"/>
              </a:solidFill>
              <a:latin typeface="Calibri"/>
              <a:ea typeface="Calibri"/>
              <a:cs typeface="Calibri"/>
              <a:sym typeface="Calibri"/>
            </a:endParaRPr>
          </a:p>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XL Upper Bound: Excess of Loss, any loss above which is eliminated by the policy limit and reinsurance.</a:t>
            </a:r>
            <a:endParaRPr i="1" sz="1600">
              <a:solidFill>
                <a:srgbClr val="595959"/>
              </a:solidFill>
              <a:latin typeface="Calibri"/>
              <a:ea typeface="Calibri"/>
              <a:cs typeface="Calibri"/>
              <a:sym typeface="Calibri"/>
            </a:endParaRPr>
          </a:p>
          <a:p>
            <a:pPr indent="0" lvl="0" marL="0" rtl="0" algn="l">
              <a:spcBef>
                <a:spcPts val="0"/>
              </a:spcBef>
              <a:spcAft>
                <a:spcPts val="0"/>
              </a:spcAft>
              <a:buNone/>
            </a:pPr>
            <a:r>
              <a:rPr i="1" lang="en-US" sz="1600">
                <a:solidFill>
                  <a:srgbClr val="FF7036"/>
                </a:solidFill>
                <a:latin typeface="Calibri"/>
                <a:ea typeface="Calibri"/>
                <a:cs typeface="Calibri"/>
                <a:sym typeface="Calibri"/>
              </a:rPr>
              <a:t>*</a:t>
            </a:r>
            <a:r>
              <a:rPr i="1" lang="en-US" sz="1600">
                <a:solidFill>
                  <a:srgbClr val="595959"/>
                </a:solidFill>
                <a:latin typeface="Calibri"/>
                <a:ea typeface="Calibri"/>
                <a:cs typeface="Calibri"/>
                <a:sym typeface="Calibri"/>
              </a:rPr>
              <a:t>Premium: The preliminary premium calculated by CIC.</a:t>
            </a:r>
            <a:endParaRPr>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ee6b0fd9f5_0_281"/>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Goals - Results</a:t>
            </a:r>
            <a:endParaRPr b="1"/>
          </a:p>
        </p:txBody>
      </p:sp>
      <p:sp>
        <p:nvSpPr>
          <p:cNvPr id="275" name="Google Shape;275;g2ee6b0fd9f5_0_281"/>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76" name="Google Shape;276;g2ee6b0fd9f5_0_281"/>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77" name="Google Shape;277;g2ee6b0fd9f5_0_281"/>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11</a:t>
            </a:r>
            <a:endParaRPr sz="2000">
              <a:latin typeface="Roboto"/>
              <a:ea typeface="Roboto"/>
              <a:cs typeface="Roboto"/>
              <a:sym typeface="Roboto"/>
            </a:endParaRPr>
          </a:p>
        </p:txBody>
      </p:sp>
      <p:sp>
        <p:nvSpPr>
          <p:cNvPr id="278" name="Google Shape;278;g2ee6b0fd9f5_0_281"/>
          <p:cNvSpPr/>
          <p:nvPr/>
        </p:nvSpPr>
        <p:spPr>
          <a:xfrm>
            <a:off x="3527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Risk Class Definition</a:t>
            </a:r>
            <a:endParaRPr sz="2200">
              <a:solidFill>
                <a:schemeClr val="lt1"/>
              </a:solidFill>
              <a:latin typeface="Calibri"/>
              <a:ea typeface="Calibri"/>
              <a:cs typeface="Calibri"/>
              <a:sym typeface="Calibri"/>
            </a:endParaRPr>
          </a:p>
        </p:txBody>
      </p:sp>
      <p:sp>
        <p:nvSpPr>
          <p:cNvPr id="279" name="Google Shape;279;g2ee6b0fd9f5_0_281"/>
          <p:cNvSpPr txBox="1"/>
          <p:nvPr>
            <p:ph type="title"/>
          </p:nvPr>
        </p:nvSpPr>
        <p:spPr>
          <a:xfrm>
            <a:off x="1223375" y="2153750"/>
            <a:ext cx="1103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Goals</a:t>
            </a:r>
            <a:endParaRPr b="1" sz="2900"/>
          </a:p>
        </p:txBody>
      </p:sp>
      <p:sp>
        <p:nvSpPr>
          <p:cNvPr id="280" name="Google Shape;280;g2ee6b0fd9f5_0_281"/>
          <p:cNvSpPr/>
          <p:nvPr/>
        </p:nvSpPr>
        <p:spPr>
          <a:xfrm>
            <a:off x="4219700"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K-Means Clustering</a:t>
            </a:r>
            <a:endParaRPr sz="2200">
              <a:solidFill>
                <a:schemeClr val="lt1"/>
              </a:solidFill>
              <a:latin typeface="Calibri"/>
              <a:ea typeface="Calibri"/>
              <a:cs typeface="Calibri"/>
              <a:sym typeface="Calibri"/>
            </a:endParaRPr>
          </a:p>
        </p:txBody>
      </p:sp>
      <p:sp>
        <p:nvSpPr>
          <p:cNvPr id="281" name="Google Shape;281;g2ee6b0fd9f5_0_281"/>
          <p:cNvSpPr txBox="1"/>
          <p:nvPr>
            <p:ph type="title"/>
          </p:nvPr>
        </p:nvSpPr>
        <p:spPr>
          <a:xfrm>
            <a:off x="4804100" y="2153750"/>
            <a:ext cx="16761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Methods</a:t>
            </a:r>
            <a:endParaRPr b="1" sz="2900"/>
          </a:p>
        </p:txBody>
      </p:sp>
      <p:sp>
        <p:nvSpPr>
          <p:cNvPr id="282" name="Google Shape;282;g2ee6b0fd9f5_0_281"/>
          <p:cNvSpPr/>
          <p:nvPr/>
        </p:nvSpPr>
        <p:spPr>
          <a:xfrm>
            <a:off x="808662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4 Risks Classes</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&amp;</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Clustering Model</a:t>
            </a:r>
            <a:endParaRPr sz="2200">
              <a:solidFill>
                <a:schemeClr val="lt1"/>
              </a:solidFill>
              <a:latin typeface="Calibri"/>
              <a:ea typeface="Calibri"/>
              <a:cs typeface="Calibri"/>
              <a:sym typeface="Calibri"/>
            </a:endParaRPr>
          </a:p>
        </p:txBody>
      </p:sp>
      <p:sp>
        <p:nvSpPr>
          <p:cNvPr id="283" name="Google Shape;283;g2ee6b0fd9f5_0_281"/>
          <p:cNvSpPr txBox="1"/>
          <p:nvPr>
            <p:ph type="title"/>
          </p:nvPr>
        </p:nvSpPr>
        <p:spPr>
          <a:xfrm>
            <a:off x="8868725" y="2153750"/>
            <a:ext cx="1280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Result</a:t>
            </a:r>
            <a:r>
              <a:rPr b="1" lang="en-US" sz="2900"/>
              <a:t>s</a:t>
            </a:r>
            <a:endParaRPr b="1" sz="2900"/>
          </a:p>
        </p:txBody>
      </p:sp>
      <p:cxnSp>
        <p:nvCxnSpPr>
          <p:cNvPr id="284" name="Google Shape;284;g2ee6b0fd9f5_0_281"/>
          <p:cNvCxnSpPr>
            <a:stCxn id="278" idx="3"/>
            <a:endCxn id="280" idx="1"/>
          </p:cNvCxnSpPr>
          <p:nvPr/>
        </p:nvCxnSpPr>
        <p:spPr>
          <a:xfrm>
            <a:off x="3197675" y="3618975"/>
            <a:ext cx="1022100" cy="0"/>
          </a:xfrm>
          <a:prstGeom prst="straightConnector1">
            <a:avLst/>
          </a:prstGeom>
          <a:noFill/>
          <a:ln cap="flat" cmpd="sng" w="9525">
            <a:solidFill>
              <a:schemeClr val="dk2"/>
            </a:solidFill>
            <a:prstDash val="solid"/>
            <a:round/>
            <a:headEnd len="med" w="med" type="none"/>
            <a:tailEnd len="med" w="med" type="stealth"/>
          </a:ln>
        </p:spPr>
      </p:cxnSp>
      <p:cxnSp>
        <p:nvCxnSpPr>
          <p:cNvPr id="285" name="Google Shape;285;g2ee6b0fd9f5_0_281"/>
          <p:cNvCxnSpPr>
            <a:stCxn id="280" idx="3"/>
            <a:endCxn id="282" idx="1"/>
          </p:cNvCxnSpPr>
          <p:nvPr/>
        </p:nvCxnSpPr>
        <p:spPr>
          <a:xfrm>
            <a:off x="7064600" y="3618975"/>
            <a:ext cx="10221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ef8d20cc1e_0_10"/>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Goals - Results</a:t>
            </a:r>
            <a:endParaRPr b="1"/>
          </a:p>
        </p:txBody>
      </p:sp>
      <p:sp>
        <p:nvSpPr>
          <p:cNvPr id="291" name="Google Shape;291;g2ef8d20cc1e_0_10"/>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92" name="Google Shape;292;g2ef8d20cc1e_0_10"/>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93" name="Google Shape;293;g2ef8d20cc1e_0_1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12</a:t>
            </a:r>
            <a:endParaRPr sz="2000">
              <a:latin typeface="Roboto"/>
              <a:ea typeface="Roboto"/>
              <a:cs typeface="Roboto"/>
              <a:sym typeface="Roboto"/>
            </a:endParaRPr>
          </a:p>
        </p:txBody>
      </p:sp>
      <p:sp>
        <p:nvSpPr>
          <p:cNvPr id="294" name="Google Shape;294;g2ef8d20cc1e_0_10"/>
          <p:cNvSpPr/>
          <p:nvPr/>
        </p:nvSpPr>
        <p:spPr>
          <a:xfrm>
            <a:off x="3527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Pricing Strategy Based on Risk Classes</a:t>
            </a:r>
            <a:endParaRPr sz="2200">
              <a:solidFill>
                <a:schemeClr val="lt1"/>
              </a:solidFill>
              <a:latin typeface="Calibri"/>
              <a:ea typeface="Calibri"/>
              <a:cs typeface="Calibri"/>
              <a:sym typeface="Calibri"/>
            </a:endParaRPr>
          </a:p>
        </p:txBody>
      </p:sp>
      <p:sp>
        <p:nvSpPr>
          <p:cNvPr id="295" name="Google Shape;295;g2ef8d20cc1e_0_10"/>
          <p:cNvSpPr txBox="1"/>
          <p:nvPr>
            <p:ph type="title"/>
          </p:nvPr>
        </p:nvSpPr>
        <p:spPr>
          <a:xfrm>
            <a:off x="1223375" y="2153750"/>
            <a:ext cx="1103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Goals</a:t>
            </a:r>
            <a:endParaRPr b="1" sz="2900"/>
          </a:p>
        </p:txBody>
      </p:sp>
      <p:sp>
        <p:nvSpPr>
          <p:cNvPr id="296" name="Google Shape;296;g2ef8d20cc1e_0_10"/>
          <p:cNvSpPr/>
          <p:nvPr/>
        </p:nvSpPr>
        <p:spPr>
          <a:xfrm>
            <a:off x="4219700"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Exposure Rating</a:t>
            </a:r>
            <a:endParaRPr sz="2200">
              <a:solidFill>
                <a:schemeClr val="lt1"/>
              </a:solidFill>
              <a:latin typeface="Calibri"/>
              <a:ea typeface="Calibri"/>
              <a:cs typeface="Calibri"/>
              <a:sym typeface="Calibri"/>
            </a:endParaRPr>
          </a:p>
        </p:txBody>
      </p:sp>
      <p:sp>
        <p:nvSpPr>
          <p:cNvPr id="297" name="Google Shape;297;g2ef8d20cc1e_0_10"/>
          <p:cNvSpPr txBox="1"/>
          <p:nvPr>
            <p:ph type="title"/>
          </p:nvPr>
        </p:nvSpPr>
        <p:spPr>
          <a:xfrm>
            <a:off x="4804100" y="2153750"/>
            <a:ext cx="16761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Methods</a:t>
            </a:r>
            <a:endParaRPr b="1" sz="2900"/>
          </a:p>
        </p:txBody>
      </p:sp>
      <p:sp>
        <p:nvSpPr>
          <p:cNvPr id="298" name="Google Shape;298;g2ef8d20cc1e_0_10"/>
          <p:cNvSpPr/>
          <p:nvPr/>
        </p:nvSpPr>
        <p:spPr>
          <a:xfrm>
            <a:off x="8086625" y="3019125"/>
            <a:ext cx="30492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Layer Premium</a:t>
            </a:r>
            <a:endParaRPr sz="2200">
              <a:solidFill>
                <a:schemeClr val="lt1"/>
              </a:solidFill>
              <a:latin typeface="Calibri"/>
              <a:ea typeface="Calibri"/>
              <a:cs typeface="Calibri"/>
              <a:sym typeface="Calibri"/>
            </a:endParaRPr>
          </a:p>
        </p:txBody>
      </p:sp>
      <p:sp>
        <p:nvSpPr>
          <p:cNvPr id="299" name="Google Shape;299;g2ef8d20cc1e_0_10"/>
          <p:cNvSpPr txBox="1"/>
          <p:nvPr>
            <p:ph type="title"/>
          </p:nvPr>
        </p:nvSpPr>
        <p:spPr>
          <a:xfrm>
            <a:off x="8868725" y="2153750"/>
            <a:ext cx="1280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Results</a:t>
            </a:r>
            <a:endParaRPr b="1" sz="2900"/>
          </a:p>
        </p:txBody>
      </p:sp>
      <p:cxnSp>
        <p:nvCxnSpPr>
          <p:cNvPr id="300" name="Google Shape;300;g2ef8d20cc1e_0_10"/>
          <p:cNvCxnSpPr>
            <a:stCxn id="294" idx="3"/>
            <a:endCxn id="296" idx="1"/>
          </p:cNvCxnSpPr>
          <p:nvPr/>
        </p:nvCxnSpPr>
        <p:spPr>
          <a:xfrm>
            <a:off x="3197675" y="3618975"/>
            <a:ext cx="1022100" cy="0"/>
          </a:xfrm>
          <a:prstGeom prst="straightConnector1">
            <a:avLst/>
          </a:prstGeom>
          <a:noFill/>
          <a:ln cap="flat" cmpd="sng" w="9525">
            <a:solidFill>
              <a:schemeClr val="dk2"/>
            </a:solidFill>
            <a:prstDash val="solid"/>
            <a:round/>
            <a:headEnd len="med" w="med" type="none"/>
            <a:tailEnd len="med" w="med" type="stealth"/>
          </a:ln>
        </p:spPr>
      </p:cxnSp>
      <p:cxnSp>
        <p:nvCxnSpPr>
          <p:cNvPr id="301" name="Google Shape;301;g2ef8d20cc1e_0_10"/>
          <p:cNvCxnSpPr>
            <a:stCxn id="296" idx="3"/>
            <a:endCxn id="298" idx="1"/>
          </p:cNvCxnSpPr>
          <p:nvPr/>
        </p:nvCxnSpPr>
        <p:spPr>
          <a:xfrm>
            <a:off x="7064600" y="3618975"/>
            <a:ext cx="10221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ee6b0fd9f5_0_274"/>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Recommendations</a:t>
            </a:r>
            <a:endParaRPr b="1"/>
          </a:p>
        </p:txBody>
      </p:sp>
      <p:sp>
        <p:nvSpPr>
          <p:cNvPr id="307" name="Google Shape;307;g2ee6b0fd9f5_0_274"/>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08" name="Google Shape;308;g2ee6b0fd9f5_0_274"/>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09" name="Google Shape;309;g2ee6b0fd9f5_0_274"/>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13</a:t>
            </a:r>
            <a:endParaRPr sz="2000">
              <a:latin typeface="Roboto"/>
              <a:ea typeface="Roboto"/>
              <a:cs typeface="Roboto"/>
              <a:sym typeface="Roboto"/>
            </a:endParaRPr>
          </a:p>
        </p:txBody>
      </p:sp>
      <p:sp>
        <p:nvSpPr>
          <p:cNvPr id="310" name="Google Shape;310;g2ee6b0fd9f5_0_274"/>
          <p:cNvSpPr/>
          <p:nvPr/>
        </p:nvSpPr>
        <p:spPr>
          <a:xfrm>
            <a:off x="3527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Model Improvement</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&amp;</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Rating Factor Analysis</a:t>
            </a:r>
            <a:endParaRPr sz="2200">
              <a:solidFill>
                <a:schemeClr val="lt1"/>
              </a:solidFill>
              <a:latin typeface="Calibri"/>
              <a:ea typeface="Calibri"/>
              <a:cs typeface="Calibri"/>
              <a:sym typeface="Calibri"/>
            </a:endParaRPr>
          </a:p>
        </p:txBody>
      </p:sp>
      <p:sp>
        <p:nvSpPr>
          <p:cNvPr id="311" name="Google Shape;311;g2ee6b0fd9f5_0_274"/>
          <p:cNvSpPr/>
          <p:nvPr/>
        </p:nvSpPr>
        <p:spPr>
          <a:xfrm>
            <a:off x="42350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More Comprehensive Data</a:t>
            </a:r>
            <a:endParaRPr sz="2200">
              <a:solidFill>
                <a:schemeClr val="lt1"/>
              </a:solidFill>
              <a:latin typeface="Calibri"/>
              <a:ea typeface="Calibri"/>
              <a:cs typeface="Calibri"/>
              <a:sym typeface="Calibri"/>
            </a:endParaRPr>
          </a:p>
        </p:txBody>
      </p:sp>
      <p:sp>
        <p:nvSpPr>
          <p:cNvPr id="312" name="Google Shape;312;g2ee6b0fd9f5_0_274"/>
          <p:cNvSpPr/>
          <p:nvPr/>
        </p:nvSpPr>
        <p:spPr>
          <a:xfrm>
            <a:off x="8322525" y="1338388"/>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Auto &amp; Aviation:</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Drivers’ Age, …</a:t>
            </a:r>
            <a:endParaRPr sz="2200">
              <a:solidFill>
                <a:schemeClr val="lt1"/>
              </a:solidFill>
              <a:latin typeface="Calibri"/>
              <a:ea typeface="Calibri"/>
              <a:cs typeface="Calibri"/>
              <a:sym typeface="Calibri"/>
            </a:endParaRPr>
          </a:p>
        </p:txBody>
      </p:sp>
      <p:sp>
        <p:nvSpPr>
          <p:cNvPr id="313" name="Google Shape;313;g2ee6b0fd9f5_0_274"/>
          <p:cNvSpPr/>
          <p:nvPr/>
        </p:nvSpPr>
        <p:spPr>
          <a:xfrm>
            <a:off x="8322575" y="2999050"/>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Real Estate</a:t>
            </a:r>
            <a:r>
              <a:rPr lang="en-US" sz="2200">
                <a:solidFill>
                  <a:schemeClr val="lt1"/>
                </a:solidFill>
                <a:latin typeface="Calibri"/>
                <a:ea typeface="Calibri"/>
                <a:cs typeface="Calibri"/>
                <a:sym typeface="Calibri"/>
              </a:rPr>
              <a:t>: </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Number of Floors, Property Age, …</a:t>
            </a:r>
            <a:endParaRPr sz="2200">
              <a:solidFill>
                <a:schemeClr val="lt1"/>
              </a:solidFill>
              <a:latin typeface="Calibri"/>
              <a:ea typeface="Calibri"/>
              <a:cs typeface="Calibri"/>
              <a:sym typeface="Calibri"/>
            </a:endParaRPr>
          </a:p>
        </p:txBody>
      </p:sp>
      <p:sp>
        <p:nvSpPr>
          <p:cNvPr id="314" name="Google Shape;314;g2ee6b0fd9f5_0_274"/>
          <p:cNvSpPr/>
          <p:nvPr/>
        </p:nvSpPr>
        <p:spPr>
          <a:xfrm>
            <a:off x="8322525" y="46597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General</a:t>
            </a:r>
            <a:r>
              <a:rPr lang="en-US" sz="2200">
                <a:solidFill>
                  <a:schemeClr val="lt1"/>
                </a:solidFill>
                <a:latin typeface="Calibri"/>
                <a:ea typeface="Calibri"/>
                <a:cs typeface="Calibri"/>
                <a:sym typeface="Calibri"/>
              </a:rPr>
              <a:t>: </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Geographical Location, …</a:t>
            </a:r>
            <a:endParaRPr sz="2200">
              <a:solidFill>
                <a:schemeClr val="lt1"/>
              </a:solidFill>
              <a:latin typeface="Calibri"/>
              <a:ea typeface="Calibri"/>
              <a:cs typeface="Calibri"/>
              <a:sym typeface="Calibri"/>
            </a:endParaRPr>
          </a:p>
        </p:txBody>
      </p:sp>
      <p:cxnSp>
        <p:nvCxnSpPr>
          <p:cNvPr id="315" name="Google Shape;315;g2ee6b0fd9f5_0_274"/>
          <p:cNvCxnSpPr>
            <a:stCxn id="310" idx="3"/>
            <a:endCxn id="311" idx="1"/>
          </p:cNvCxnSpPr>
          <p:nvPr/>
        </p:nvCxnSpPr>
        <p:spPr>
          <a:xfrm>
            <a:off x="3197675" y="3618975"/>
            <a:ext cx="1037400" cy="0"/>
          </a:xfrm>
          <a:prstGeom prst="straightConnector1">
            <a:avLst/>
          </a:prstGeom>
          <a:noFill/>
          <a:ln cap="flat" cmpd="sng" w="9525">
            <a:solidFill>
              <a:schemeClr val="dk2"/>
            </a:solidFill>
            <a:prstDash val="solid"/>
            <a:round/>
            <a:headEnd len="med" w="med" type="none"/>
            <a:tailEnd len="med" w="med" type="stealth"/>
          </a:ln>
        </p:spPr>
      </p:cxnSp>
      <p:cxnSp>
        <p:nvCxnSpPr>
          <p:cNvPr id="316" name="Google Shape;316;g2ee6b0fd9f5_0_274"/>
          <p:cNvCxnSpPr>
            <a:stCxn id="311" idx="3"/>
            <a:endCxn id="312" idx="1"/>
          </p:cNvCxnSpPr>
          <p:nvPr/>
        </p:nvCxnSpPr>
        <p:spPr>
          <a:xfrm flipH="1" rot="10800000">
            <a:off x="7079975" y="1938375"/>
            <a:ext cx="1242600" cy="1680600"/>
          </a:xfrm>
          <a:prstGeom prst="curvedConnector3">
            <a:avLst>
              <a:gd fmla="val 49998" name="adj1"/>
            </a:avLst>
          </a:prstGeom>
          <a:noFill/>
          <a:ln cap="flat" cmpd="sng" w="9525">
            <a:solidFill>
              <a:schemeClr val="dk2"/>
            </a:solidFill>
            <a:prstDash val="solid"/>
            <a:round/>
            <a:headEnd len="med" w="med" type="none"/>
            <a:tailEnd len="med" w="med" type="stealth"/>
          </a:ln>
        </p:spPr>
      </p:cxnSp>
      <p:cxnSp>
        <p:nvCxnSpPr>
          <p:cNvPr id="317" name="Google Shape;317;g2ee6b0fd9f5_0_274"/>
          <p:cNvCxnSpPr>
            <a:stCxn id="311" idx="3"/>
            <a:endCxn id="313" idx="1"/>
          </p:cNvCxnSpPr>
          <p:nvPr/>
        </p:nvCxnSpPr>
        <p:spPr>
          <a:xfrm flipH="1" rot="10800000">
            <a:off x="7079975" y="3598875"/>
            <a:ext cx="1242600" cy="201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318" name="Google Shape;318;g2ee6b0fd9f5_0_274"/>
          <p:cNvCxnSpPr>
            <a:stCxn id="311" idx="3"/>
            <a:endCxn id="314" idx="1"/>
          </p:cNvCxnSpPr>
          <p:nvPr/>
        </p:nvCxnSpPr>
        <p:spPr>
          <a:xfrm>
            <a:off x="7079975" y="3618975"/>
            <a:ext cx="1242600" cy="1640700"/>
          </a:xfrm>
          <a:prstGeom prst="curvedConnector3">
            <a:avLst>
              <a:gd fmla="val 49998"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ee6b0fd9f5_0_267"/>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Lessons</a:t>
            </a:r>
            <a:endParaRPr b="1"/>
          </a:p>
        </p:txBody>
      </p:sp>
      <p:sp>
        <p:nvSpPr>
          <p:cNvPr id="324" name="Google Shape;324;g2ee6b0fd9f5_0_267"/>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25" name="Google Shape;325;g2ee6b0fd9f5_0_26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26" name="Google Shape;326;g2ee6b0fd9f5_0_26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14</a:t>
            </a:r>
            <a:endParaRPr sz="2000">
              <a:latin typeface="Roboto"/>
              <a:ea typeface="Roboto"/>
              <a:cs typeface="Roboto"/>
              <a:sym typeface="Roboto"/>
            </a:endParaRPr>
          </a:p>
        </p:txBody>
      </p:sp>
      <p:sp>
        <p:nvSpPr>
          <p:cNvPr id="327" name="Google Shape;327;g2ee6b0fd9f5_0_267"/>
          <p:cNvSpPr/>
          <p:nvPr/>
        </p:nvSpPr>
        <p:spPr>
          <a:xfrm>
            <a:off x="1974037" y="168137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lt1"/>
                </a:solidFill>
                <a:latin typeface="Calibri"/>
                <a:ea typeface="Calibri"/>
                <a:cs typeface="Calibri"/>
                <a:sym typeface="Calibri"/>
              </a:rPr>
              <a:t>Limitation of Low Dimensional Data</a:t>
            </a:r>
            <a:endParaRPr sz="2700">
              <a:solidFill>
                <a:schemeClr val="lt1"/>
              </a:solidFill>
              <a:latin typeface="Calibri"/>
              <a:ea typeface="Calibri"/>
              <a:cs typeface="Calibri"/>
              <a:sym typeface="Calibri"/>
            </a:endParaRPr>
          </a:p>
        </p:txBody>
      </p:sp>
      <p:sp>
        <p:nvSpPr>
          <p:cNvPr id="328" name="Google Shape;328;g2ee6b0fd9f5_0_267"/>
          <p:cNvSpPr/>
          <p:nvPr/>
        </p:nvSpPr>
        <p:spPr>
          <a:xfrm>
            <a:off x="6540851" y="168137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700">
                <a:solidFill>
                  <a:schemeClr val="lt1"/>
                </a:solidFill>
                <a:latin typeface="Calibri"/>
                <a:ea typeface="Calibri"/>
                <a:cs typeface="Calibri"/>
                <a:sym typeface="Calibri"/>
              </a:rPr>
              <a:t>Methods of </a:t>
            </a:r>
            <a:endParaRPr sz="27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2700">
                <a:solidFill>
                  <a:schemeClr val="lt1"/>
                </a:solidFill>
                <a:latin typeface="Calibri"/>
                <a:ea typeface="Calibri"/>
                <a:cs typeface="Calibri"/>
                <a:sym typeface="Calibri"/>
              </a:rPr>
              <a:t>Utilizing Data</a:t>
            </a:r>
            <a:endParaRPr sz="2700">
              <a:solidFill>
                <a:schemeClr val="lt1"/>
              </a:solidFill>
              <a:latin typeface="Calibri"/>
              <a:ea typeface="Calibri"/>
              <a:cs typeface="Calibri"/>
              <a:sym typeface="Calibri"/>
            </a:endParaRPr>
          </a:p>
        </p:txBody>
      </p:sp>
      <p:sp>
        <p:nvSpPr>
          <p:cNvPr id="329" name="Google Shape;329;g2ee6b0fd9f5_0_267"/>
          <p:cNvSpPr/>
          <p:nvPr/>
        </p:nvSpPr>
        <p:spPr>
          <a:xfrm>
            <a:off x="1974037" y="409136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lt1"/>
                </a:solidFill>
                <a:latin typeface="Calibri"/>
                <a:ea typeface="Calibri"/>
                <a:cs typeface="Calibri"/>
                <a:sym typeface="Calibri"/>
              </a:rPr>
              <a:t>Importance of Specialized Tools</a:t>
            </a:r>
            <a:endParaRPr sz="2700">
              <a:solidFill>
                <a:schemeClr val="lt1"/>
              </a:solidFill>
              <a:latin typeface="Calibri"/>
              <a:ea typeface="Calibri"/>
              <a:cs typeface="Calibri"/>
              <a:sym typeface="Calibri"/>
            </a:endParaRPr>
          </a:p>
        </p:txBody>
      </p:sp>
      <p:sp>
        <p:nvSpPr>
          <p:cNvPr id="330" name="Google Shape;330;g2ee6b0fd9f5_0_267"/>
          <p:cNvSpPr/>
          <p:nvPr/>
        </p:nvSpPr>
        <p:spPr>
          <a:xfrm>
            <a:off x="6540851" y="409136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lt1"/>
                </a:solidFill>
                <a:latin typeface="Calibri"/>
                <a:ea typeface="Calibri"/>
                <a:cs typeface="Calibri"/>
                <a:sym typeface="Calibri"/>
              </a:rPr>
              <a:t>Details of Presentation</a:t>
            </a:r>
            <a:endParaRPr sz="27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ee6b0fd9f5_0_260"/>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Future Considerations</a:t>
            </a:r>
            <a:endParaRPr b="1"/>
          </a:p>
        </p:txBody>
      </p:sp>
      <p:sp>
        <p:nvSpPr>
          <p:cNvPr id="336" name="Google Shape;336;g2ee6b0fd9f5_0_260"/>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37" name="Google Shape;337;g2ee6b0fd9f5_0_260"/>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38" name="Google Shape;338;g2ee6b0fd9f5_0_26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15</a:t>
            </a:r>
            <a:endParaRPr sz="2000">
              <a:latin typeface="Roboto"/>
              <a:ea typeface="Roboto"/>
              <a:cs typeface="Roboto"/>
              <a:sym typeface="Roboto"/>
            </a:endParaRPr>
          </a:p>
        </p:txBody>
      </p:sp>
      <p:sp>
        <p:nvSpPr>
          <p:cNvPr id="339" name="Google Shape;339;g2ee6b0fd9f5_0_260"/>
          <p:cNvSpPr/>
          <p:nvPr/>
        </p:nvSpPr>
        <p:spPr>
          <a:xfrm>
            <a:off x="352775" y="1041975"/>
            <a:ext cx="5112600" cy="5154000"/>
          </a:xfrm>
          <a:prstGeom prst="roundRect">
            <a:avLst>
              <a:gd fmla="val 16667" name="adj"/>
            </a:avLst>
          </a:prstGeom>
          <a:solidFill>
            <a:srgbClr val="FF7036"/>
          </a:solidFill>
          <a:ln cap="flat" cmpd="sng" w="9525">
            <a:solidFill>
              <a:srgbClr val="FF703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chemeClr val="lt1"/>
                </a:solidFill>
                <a:latin typeface="Calibri"/>
                <a:ea typeface="Calibri"/>
                <a:cs typeface="Calibri"/>
                <a:sym typeface="Calibri"/>
              </a:rPr>
              <a:t>Model Improvement</a:t>
            </a:r>
            <a:endParaRPr sz="3000">
              <a:solidFill>
                <a:schemeClr val="lt1"/>
              </a:solidFill>
              <a:latin typeface="Calibri"/>
              <a:ea typeface="Calibri"/>
              <a:cs typeface="Calibri"/>
              <a:sym typeface="Calibri"/>
            </a:endParaRPr>
          </a:p>
          <a:p>
            <a:pPr indent="0" lvl="0" marL="0" rtl="0" algn="ctr">
              <a:spcBef>
                <a:spcPts val="0"/>
              </a:spcBef>
              <a:spcAft>
                <a:spcPts val="0"/>
              </a:spcAft>
              <a:buNone/>
            </a:pPr>
            <a:r>
              <a:t/>
            </a:r>
            <a:endParaRPr sz="22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Improve risk clustering model with more detailed data</a:t>
            </a:r>
            <a:endParaRPr sz="2400">
              <a:solidFill>
                <a:schemeClr val="lt1"/>
              </a:solidFill>
              <a:latin typeface="Calibri"/>
              <a:ea typeface="Calibri"/>
              <a:cs typeface="Calibri"/>
              <a:sym typeface="Calibri"/>
            </a:endParaRPr>
          </a:p>
          <a:p>
            <a:pPr indent="-381000" lvl="0" marL="457200" rtl="0" algn="l">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Implement factor analysis to price more accurately</a:t>
            </a:r>
            <a:endParaRPr sz="2400">
              <a:solidFill>
                <a:schemeClr val="lt1"/>
              </a:solidFill>
              <a:latin typeface="Calibri"/>
              <a:ea typeface="Calibri"/>
              <a:cs typeface="Calibri"/>
              <a:sym typeface="Calibri"/>
            </a:endParaRPr>
          </a:p>
          <a:p>
            <a:pPr indent="-381000" lvl="0" marL="457200" rtl="0" algn="l">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Test different machine learning models and </a:t>
            </a:r>
            <a:r>
              <a:rPr lang="en-US" sz="2400">
                <a:solidFill>
                  <a:schemeClr val="lt1"/>
                </a:solidFill>
                <a:latin typeface="Calibri"/>
                <a:ea typeface="Calibri"/>
                <a:cs typeface="Calibri"/>
                <a:sym typeface="Calibri"/>
              </a:rPr>
              <a:t>other pricing methods</a:t>
            </a:r>
            <a:endParaRPr sz="2400">
              <a:solidFill>
                <a:schemeClr val="lt1"/>
              </a:solidFill>
              <a:latin typeface="Calibri"/>
              <a:ea typeface="Calibri"/>
              <a:cs typeface="Calibri"/>
              <a:sym typeface="Calibri"/>
            </a:endParaRPr>
          </a:p>
          <a:p>
            <a:pPr indent="-381000" lvl="0" marL="457200" rtl="0" algn="l">
              <a:spcBef>
                <a:spcPts val="1000"/>
              </a:spcBef>
              <a:spcAft>
                <a:spcPts val="1000"/>
              </a:spcAft>
              <a:buClr>
                <a:schemeClr val="lt1"/>
              </a:buClr>
              <a:buSzPts val="2400"/>
              <a:buFont typeface="Calibri"/>
              <a:buChar char="●"/>
            </a:pPr>
            <a:r>
              <a:rPr lang="en-US" sz="2400">
                <a:solidFill>
                  <a:schemeClr val="lt1"/>
                </a:solidFill>
                <a:latin typeface="Calibri"/>
                <a:ea typeface="Calibri"/>
                <a:cs typeface="Calibri"/>
                <a:sym typeface="Calibri"/>
              </a:rPr>
              <a:t>Regression model to find loss sensitive features</a:t>
            </a:r>
            <a:endParaRPr sz="2400">
              <a:solidFill>
                <a:schemeClr val="lt1"/>
              </a:solidFill>
              <a:latin typeface="Calibri"/>
              <a:ea typeface="Calibri"/>
              <a:cs typeface="Calibri"/>
              <a:sym typeface="Calibri"/>
            </a:endParaRPr>
          </a:p>
        </p:txBody>
      </p:sp>
      <p:sp>
        <p:nvSpPr>
          <p:cNvPr id="340" name="Google Shape;340;g2ee6b0fd9f5_0_260"/>
          <p:cNvSpPr/>
          <p:nvPr/>
        </p:nvSpPr>
        <p:spPr>
          <a:xfrm>
            <a:off x="6503450" y="1041975"/>
            <a:ext cx="5112600" cy="5154000"/>
          </a:xfrm>
          <a:prstGeom prst="roundRect">
            <a:avLst>
              <a:gd fmla="val 16667" name="adj"/>
            </a:avLst>
          </a:prstGeom>
          <a:solidFill>
            <a:srgbClr val="FF7036"/>
          </a:solidFill>
          <a:ln cap="flat" cmpd="sng" w="9525">
            <a:solidFill>
              <a:srgbClr val="FF703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3000">
                <a:solidFill>
                  <a:schemeClr val="lt1"/>
                </a:solidFill>
                <a:latin typeface="Calibri"/>
                <a:ea typeface="Calibri"/>
                <a:cs typeface="Calibri"/>
                <a:sym typeface="Calibri"/>
              </a:rPr>
              <a:t>Market Monitoring</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Environmental/Climate change</a:t>
            </a:r>
            <a:endParaRPr sz="2400">
              <a:solidFill>
                <a:schemeClr val="lt1"/>
              </a:solidFill>
              <a:latin typeface="Calibri"/>
              <a:ea typeface="Calibri"/>
              <a:cs typeface="Calibri"/>
              <a:sym typeface="Calibri"/>
            </a:endParaRPr>
          </a:p>
          <a:p>
            <a:pPr indent="-381000" lvl="0" marL="457200" rtl="0" algn="l">
              <a:lnSpc>
                <a:spcPct val="150000"/>
              </a:lnSpc>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Monitor market trends</a:t>
            </a:r>
            <a:endParaRPr sz="2400">
              <a:solidFill>
                <a:schemeClr val="lt1"/>
              </a:solidFill>
              <a:latin typeface="Calibri"/>
              <a:ea typeface="Calibri"/>
              <a:cs typeface="Calibri"/>
              <a:sym typeface="Calibri"/>
            </a:endParaRPr>
          </a:p>
          <a:p>
            <a:pPr indent="-381000" lvl="0" marL="457200" rtl="0" algn="l">
              <a:lnSpc>
                <a:spcPct val="150000"/>
              </a:lnSpc>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Competitor analysis</a:t>
            </a:r>
            <a:endParaRPr sz="2400">
              <a:solidFill>
                <a:schemeClr val="lt1"/>
              </a:solidFill>
              <a:latin typeface="Calibri"/>
              <a:ea typeface="Calibri"/>
              <a:cs typeface="Calibri"/>
              <a:sym typeface="Calibri"/>
            </a:endParaRPr>
          </a:p>
          <a:p>
            <a:pPr indent="-381000" lvl="0" marL="457200" rtl="0" algn="l">
              <a:lnSpc>
                <a:spcPct val="150000"/>
              </a:lnSpc>
              <a:spcBef>
                <a:spcPts val="1000"/>
              </a:spcBef>
              <a:spcAft>
                <a:spcPts val="1000"/>
              </a:spcAft>
              <a:buClr>
                <a:schemeClr val="lt1"/>
              </a:buClr>
              <a:buSzPts val="2400"/>
              <a:buFont typeface="Calibri"/>
              <a:buChar char="●"/>
            </a:pPr>
            <a:r>
              <a:rPr lang="en-US" sz="2400">
                <a:solidFill>
                  <a:schemeClr val="lt1"/>
                </a:solidFill>
                <a:latin typeface="Calibri"/>
                <a:ea typeface="Calibri"/>
                <a:cs typeface="Calibri"/>
                <a:sym typeface="Calibri"/>
              </a:rPr>
              <a:t>Insurance regulation and law</a:t>
            </a:r>
            <a:endParaRPr sz="2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ee6b0fd9f5_0_4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46" name="Google Shape;346;g2ee6b0fd9f5_0_45"/>
          <p:cNvCxnSpPr/>
          <p:nvPr/>
        </p:nvCxnSpPr>
        <p:spPr>
          <a:xfrm flipH="1" rot="10800000">
            <a:off x="2281350" y="2645100"/>
            <a:ext cx="7629300" cy="14700"/>
          </a:xfrm>
          <a:prstGeom prst="straightConnector1">
            <a:avLst/>
          </a:prstGeom>
          <a:noFill/>
          <a:ln cap="flat" cmpd="sng" w="76200">
            <a:solidFill>
              <a:schemeClr val="dk2"/>
            </a:solidFill>
            <a:prstDash val="dash"/>
            <a:round/>
            <a:headEnd len="sm" w="sm" type="none"/>
            <a:tailEnd len="sm" w="sm" type="none"/>
          </a:ln>
        </p:spPr>
      </p:cxnSp>
      <p:sp>
        <p:nvSpPr>
          <p:cNvPr id="347" name="Google Shape;347;g2ee6b0fd9f5_0_45"/>
          <p:cNvSpPr txBox="1"/>
          <p:nvPr/>
        </p:nvSpPr>
        <p:spPr>
          <a:xfrm>
            <a:off x="4141800" y="1155075"/>
            <a:ext cx="39084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8000"/>
              <a:buFont typeface="Arial"/>
              <a:buNone/>
            </a:pPr>
            <a:r>
              <a:rPr b="1" i="0" lang="en-US" sz="8000" u="none" cap="none" strike="noStrike">
                <a:solidFill>
                  <a:srgbClr val="093552"/>
                </a:solidFill>
                <a:latin typeface="Merriweather"/>
                <a:ea typeface="Merriweather"/>
                <a:cs typeface="Merriweather"/>
                <a:sym typeface="Merriweather"/>
              </a:rPr>
              <a:t>Q &amp; A</a:t>
            </a:r>
            <a:endParaRPr b="1" i="0" sz="8000" u="none" cap="none" strike="noStrike">
              <a:solidFill>
                <a:srgbClr val="093552"/>
              </a:solidFill>
              <a:latin typeface="Merriweather"/>
              <a:ea typeface="Merriweather"/>
              <a:cs typeface="Merriweather"/>
              <a:sym typeface="Merriweather"/>
            </a:endParaRPr>
          </a:p>
        </p:txBody>
      </p:sp>
      <p:sp>
        <p:nvSpPr>
          <p:cNvPr id="348" name="Google Shape;348;g2ee6b0fd9f5_0_45"/>
          <p:cNvSpPr txBox="1"/>
          <p:nvPr/>
        </p:nvSpPr>
        <p:spPr>
          <a:xfrm>
            <a:off x="1672650" y="2856825"/>
            <a:ext cx="88467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8000"/>
              <a:buFont typeface="Arial"/>
              <a:buNone/>
            </a:pPr>
            <a:r>
              <a:rPr b="1" i="0" lang="en-US" sz="8000" u="none" cap="none" strike="noStrike">
                <a:solidFill>
                  <a:srgbClr val="093552"/>
                </a:solidFill>
                <a:latin typeface="Merriweather"/>
                <a:ea typeface="Merriweather"/>
                <a:cs typeface="Merriweather"/>
                <a:sym typeface="Merriweather"/>
              </a:rPr>
              <a:t>THANK YOU </a:t>
            </a:r>
            <a:endParaRPr b="1" i="0" sz="8000" u="none" cap="none" strike="noStrike">
              <a:solidFill>
                <a:srgbClr val="093552"/>
              </a:solidFill>
              <a:latin typeface="Merriweather"/>
              <a:ea typeface="Merriweather"/>
              <a:cs typeface="Merriweather"/>
              <a:sym typeface="Merriweather"/>
            </a:endParaRPr>
          </a:p>
        </p:txBody>
      </p:sp>
      <p:sp>
        <p:nvSpPr>
          <p:cNvPr id="349" name="Google Shape;349;g2ee6b0fd9f5_0_4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16</a:t>
            </a:r>
            <a:endParaRPr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eeafe83cee_0_13"/>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Appendix</a:t>
            </a:r>
            <a:r>
              <a:rPr b="1" lang="en-US"/>
              <a:t> - 1 - Coefficient of Variation (CV)</a:t>
            </a:r>
            <a:endParaRPr b="1"/>
          </a:p>
        </p:txBody>
      </p:sp>
      <p:sp>
        <p:nvSpPr>
          <p:cNvPr id="355" name="Google Shape;355;g2eeafe83cee_0_13"/>
          <p:cNvSpPr txBox="1"/>
          <p:nvPr>
            <p:ph idx="11" type="ftr"/>
          </p:nvPr>
        </p:nvSpPr>
        <p:spPr>
          <a:xfrm>
            <a:off x="3687752" y="6469700"/>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56" name="Google Shape;356;g2eeafe83cee_0_13"/>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57" name="Google Shape;357;g2eeafe83cee_0_13"/>
          <p:cNvSpPr txBox="1"/>
          <p:nvPr>
            <p:ph idx="12" type="sldNum"/>
          </p:nvPr>
        </p:nvSpPr>
        <p:spPr>
          <a:xfrm>
            <a:off x="8967897" y="6492900"/>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17</a:t>
            </a:r>
            <a:endParaRPr sz="2000">
              <a:latin typeface="Roboto"/>
              <a:ea typeface="Roboto"/>
              <a:cs typeface="Roboto"/>
              <a:sym typeface="Roboto"/>
            </a:endParaRPr>
          </a:p>
        </p:txBody>
      </p:sp>
      <p:pic>
        <p:nvPicPr>
          <p:cNvPr id="358" name="Google Shape;358;g2eeafe83cee_0_13"/>
          <p:cNvPicPr preferRelativeResize="0"/>
          <p:nvPr/>
        </p:nvPicPr>
        <p:blipFill>
          <a:blip r:embed="rId3">
            <a:alphaModFix/>
          </a:blip>
          <a:stretch>
            <a:fillRect/>
          </a:stretch>
        </p:blipFill>
        <p:spPr>
          <a:xfrm>
            <a:off x="147000" y="949550"/>
            <a:ext cx="7869400" cy="5468075"/>
          </a:xfrm>
          <a:prstGeom prst="rect">
            <a:avLst/>
          </a:prstGeom>
          <a:noFill/>
          <a:ln>
            <a:noFill/>
          </a:ln>
        </p:spPr>
      </p:pic>
      <p:pic>
        <p:nvPicPr>
          <p:cNvPr id="359" name="Google Shape;359;g2eeafe83cee_0_13"/>
          <p:cNvPicPr preferRelativeResize="0"/>
          <p:nvPr/>
        </p:nvPicPr>
        <p:blipFill rotWithShape="1">
          <a:blip r:embed="rId4">
            <a:alphaModFix/>
          </a:blip>
          <a:srcRect b="37505" l="4667" r="4340" t="21755"/>
          <a:stretch/>
        </p:blipFill>
        <p:spPr>
          <a:xfrm>
            <a:off x="7825776" y="1475138"/>
            <a:ext cx="4290000" cy="851793"/>
          </a:xfrm>
          <a:prstGeom prst="rect">
            <a:avLst/>
          </a:prstGeom>
          <a:noFill/>
          <a:ln>
            <a:noFill/>
          </a:ln>
        </p:spPr>
      </p:pic>
      <p:sp>
        <p:nvSpPr>
          <p:cNvPr id="360" name="Google Shape;360;g2eeafe83cee_0_13"/>
          <p:cNvSpPr txBox="1"/>
          <p:nvPr/>
        </p:nvSpPr>
        <p:spPr>
          <a:xfrm>
            <a:off x="7825775" y="2704938"/>
            <a:ext cx="4290000" cy="2284200"/>
          </a:xfrm>
          <a:prstGeom prst="rect">
            <a:avLst/>
          </a:prstGeom>
          <a:noFill/>
          <a:ln>
            <a:noFill/>
          </a:ln>
        </p:spPr>
        <p:txBody>
          <a:bodyPr anchorCtr="0" anchor="t" bIns="91425" lIns="91425" spcFirstLastPara="1" rIns="91425" wrap="square" tIns="91425">
            <a:spAutoFit/>
          </a:bodyPr>
          <a:lstStyle/>
          <a:p>
            <a:pPr indent="-368300" lvl="0" marL="457200" rtl="0" algn="l">
              <a:lnSpc>
                <a:spcPct val="13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Measures relative volatility level of claim amount (i.e. actual loss incurred)</a:t>
            </a:r>
            <a:endParaRPr sz="2200">
              <a:solidFill>
                <a:schemeClr val="dk1"/>
              </a:solidFill>
              <a:latin typeface="Calibri"/>
              <a:ea typeface="Calibri"/>
              <a:cs typeface="Calibri"/>
              <a:sym typeface="Calibri"/>
            </a:endParaRPr>
          </a:p>
          <a:p>
            <a:pPr indent="-368300" lvl="0" marL="457200" rtl="0" algn="l">
              <a:lnSpc>
                <a:spcPct val="13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higher the CV, the more volatile a product line is.</a:t>
            </a:r>
            <a:endParaRPr sz="2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g2efa26b6bce_3_34"/>
          <p:cNvPicPr preferRelativeResize="0"/>
          <p:nvPr/>
        </p:nvPicPr>
        <p:blipFill rotWithShape="1">
          <a:blip r:embed="rId3">
            <a:alphaModFix/>
          </a:blip>
          <a:srcRect b="6386" l="1268" r="1161" t="11625"/>
          <a:stretch/>
        </p:blipFill>
        <p:spPr>
          <a:xfrm>
            <a:off x="113113" y="3919375"/>
            <a:ext cx="11809775" cy="2577675"/>
          </a:xfrm>
          <a:prstGeom prst="rect">
            <a:avLst/>
          </a:prstGeom>
          <a:noFill/>
          <a:ln>
            <a:noFill/>
          </a:ln>
        </p:spPr>
      </p:pic>
      <p:sp>
        <p:nvSpPr>
          <p:cNvPr id="366" name="Google Shape;366;g2efa26b6bce_3_34"/>
          <p:cNvSpPr txBox="1"/>
          <p:nvPr>
            <p:ph type="title"/>
          </p:nvPr>
        </p:nvSpPr>
        <p:spPr>
          <a:xfrm>
            <a:off x="223200" y="248400"/>
            <a:ext cx="114933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- 2 - </a:t>
            </a:r>
            <a:r>
              <a:rPr b="1" lang="en-US"/>
              <a:t>WCSSE: A Measure Of Distance</a:t>
            </a:r>
            <a:endParaRPr/>
          </a:p>
        </p:txBody>
      </p:sp>
      <p:sp>
        <p:nvSpPr>
          <p:cNvPr id="367" name="Google Shape;367;g2efa26b6bce_3_34"/>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18</a:t>
            </a:r>
            <a:endParaRPr sz="2000">
              <a:latin typeface="Roboto"/>
              <a:ea typeface="Roboto"/>
              <a:cs typeface="Roboto"/>
              <a:sym typeface="Roboto"/>
            </a:endParaRPr>
          </a:p>
        </p:txBody>
      </p:sp>
      <p:pic>
        <p:nvPicPr>
          <p:cNvPr id="368" name="Google Shape;368;g2efa26b6bce_3_34"/>
          <p:cNvPicPr preferRelativeResize="0"/>
          <p:nvPr/>
        </p:nvPicPr>
        <p:blipFill rotWithShape="1">
          <a:blip r:embed="rId4">
            <a:alphaModFix/>
          </a:blip>
          <a:srcRect b="18519" l="20433" r="15291" t="6348"/>
          <a:stretch/>
        </p:blipFill>
        <p:spPr>
          <a:xfrm>
            <a:off x="6609650" y="969600"/>
            <a:ext cx="5192874" cy="2801550"/>
          </a:xfrm>
          <a:prstGeom prst="rect">
            <a:avLst/>
          </a:prstGeom>
          <a:noFill/>
          <a:ln>
            <a:noFill/>
          </a:ln>
        </p:spPr>
      </p:pic>
      <p:sp>
        <p:nvSpPr>
          <p:cNvPr id="369" name="Google Shape;369;g2efa26b6bce_3_34"/>
          <p:cNvSpPr txBox="1"/>
          <p:nvPr/>
        </p:nvSpPr>
        <p:spPr>
          <a:xfrm>
            <a:off x="223200" y="973150"/>
            <a:ext cx="6310200" cy="287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500">
                <a:solidFill>
                  <a:srgbClr val="595959"/>
                </a:solidFill>
                <a:latin typeface="Calibri"/>
                <a:ea typeface="Calibri"/>
                <a:cs typeface="Calibri"/>
                <a:sym typeface="Calibri"/>
              </a:rPr>
              <a:t>Within-Cluster Sum of Squared Error (</a:t>
            </a:r>
            <a:r>
              <a:rPr b="1" lang="en-US" sz="2500">
                <a:solidFill>
                  <a:srgbClr val="595959"/>
                </a:solidFill>
                <a:latin typeface="Calibri"/>
                <a:ea typeface="Calibri"/>
                <a:cs typeface="Calibri"/>
                <a:sym typeface="Calibri"/>
              </a:rPr>
              <a:t>WCSSE)</a:t>
            </a:r>
            <a:r>
              <a:rPr lang="en-US" sz="2500">
                <a:solidFill>
                  <a:srgbClr val="595959"/>
                </a:solidFill>
                <a:latin typeface="Calibri"/>
                <a:ea typeface="Calibri"/>
                <a:cs typeface="Calibri"/>
                <a:sym typeface="Calibri"/>
              </a:rPr>
              <a:t>, </a:t>
            </a:r>
            <a:r>
              <a:rPr lang="en-US" sz="2500">
                <a:solidFill>
                  <a:srgbClr val="595959"/>
                </a:solidFill>
                <a:latin typeface="Calibri"/>
                <a:ea typeface="Calibri"/>
                <a:cs typeface="Calibri"/>
                <a:sym typeface="Calibri"/>
              </a:rPr>
              <a:t>is a measure of the overall internal cohesion of clusters, which we aim to </a:t>
            </a:r>
            <a:r>
              <a:rPr b="1" lang="en-US" sz="2500">
                <a:solidFill>
                  <a:srgbClr val="595959"/>
                </a:solidFill>
                <a:latin typeface="Calibri"/>
                <a:ea typeface="Calibri"/>
                <a:cs typeface="Calibri"/>
                <a:sym typeface="Calibri"/>
              </a:rPr>
              <a:t>minimize.</a:t>
            </a:r>
            <a:endParaRPr b="1" sz="2500">
              <a:solidFill>
                <a:srgbClr val="595959"/>
              </a:solidFill>
              <a:latin typeface="Calibri"/>
              <a:ea typeface="Calibri"/>
              <a:cs typeface="Calibri"/>
              <a:sym typeface="Calibri"/>
            </a:endParaRPr>
          </a:p>
          <a:p>
            <a:pPr indent="0" lvl="0" marL="0" rtl="0" algn="l">
              <a:lnSpc>
                <a:spcPct val="150000"/>
              </a:lnSpc>
              <a:spcBef>
                <a:spcPts val="0"/>
              </a:spcBef>
              <a:spcAft>
                <a:spcPts val="0"/>
              </a:spcAft>
              <a:buNone/>
            </a:pPr>
            <a:r>
              <a:rPr lang="en-US" sz="2500">
                <a:solidFill>
                  <a:srgbClr val="595959"/>
                </a:solidFill>
                <a:latin typeface="Calibri"/>
                <a:ea typeface="Calibri"/>
                <a:cs typeface="Calibri"/>
                <a:sym typeface="Calibri"/>
              </a:rPr>
              <a:t>It is calculated as follows: </a:t>
            </a:r>
            <a:endParaRPr sz="2500">
              <a:solidFill>
                <a:srgbClr val="595959"/>
              </a:solidFill>
              <a:latin typeface="Calibri"/>
              <a:ea typeface="Calibri"/>
              <a:cs typeface="Calibri"/>
              <a:sym typeface="Calibri"/>
            </a:endParaRPr>
          </a:p>
          <a:p>
            <a:pPr indent="0" lvl="0" marL="0" rtl="0" algn="l">
              <a:lnSpc>
                <a:spcPct val="150000"/>
              </a:lnSpc>
              <a:spcBef>
                <a:spcPts val="0"/>
              </a:spcBef>
              <a:spcAft>
                <a:spcPts val="0"/>
              </a:spcAft>
              <a:buNone/>
            </a:pPr>
            <a:r>
              <a:rPr i="1" lang="en-US" sz="2500">
                <a:solidFill>
                  <a:srgbClr val="595959"/>
                </a:solidFill>
                <a:latin typeface="Calibri"/>
                <a:ea typeface="Calibri"/>
                <a:cs typeface="Calibri"/>
                <a:sym typeface="Calibri"/>
              </a:rPr>
              <a:t>(e.g. number of clusters K=3)</a:t>
            </a:r>
            <a:endParaRPr i="1" sz="2500">
              <a:solidFill>
                <a:srgbClr val="595959"/>
              </a:solidFill>
              <a:latin typeface="Calibri"/>
              <a:ea typeface="Calibri"/>
              <a:cs typeface="Calibri"/>
              <a:sym typeface="Calibri"/>
            </a:endParaRPr>
          </a:p>
        </p:txBody>
      </p:sp>
      <p:sp>
        <p:nvSpPr>
          <p:cNvPr id="370" name="Google Shape;370;g2efa26b6bce_3_34"/>
          <p:cNvSpPr txBox="1"/>
          <p:nvPr/>
        </p:nvSpPr>
        <p:spPr>
          <a:xfrm>
            <a:off x="1196625" y="5091275"/>
            <a:ext cx="7365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700">
                <a:solidFill>
                  <a:schemeClr val="accent2"/>
                </a:solidFill>
                <a:latin typeface="Calibri"/>
                <a:ea typeface="Calibri"/>
                <a:cs typeface="Calibri"/>
                <a:sym typeface="Calibri"/>
              </a:rPr>
              <a:t>*</a:t>
            </a:r>
            <a:endParaRPr/>
          </a:p>
        </p:txBody>
      </p:sp>
      <p:cxnSp>
        <p:nvCxnSpPr>
          <p:cNvPr id="371" name="Google Shape;371;g2efa26b6bce_3_34"/>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g2efa26b6bce_2_7"/>
          <p:cNvPicPr preferRelativeResize="0"/>
          <p:nvPr/>
        </p:nvPicPr>
        <p:blipFill>
          <a:blip r:embed="rId3">
            <a:alphaModFix/>
          </a:blip>
          <a:stretch>
            <a:fillRect/>
          </a:stretch>
        </p:blipFill>
        <p:spPr>
          <a:xfrm>
            <a:off x="147000" y="1060150"/>
            <a:ext cx="11361026" cy="4818050"/>
          </a:xfrm>
          <a:prstGeom prst="rect">
            <a:avLst/>
          </a:prstGeom>
          <a:noFill/>
          <a:ln>
            <a:noFill/>
          </a:ln>
        </p:spPr>
      </p:pic>
      <p:sp>
        <p:nvSpPr>
          <p:cNvPr id="377" name="Google Shape;377;g2efa26b6bce_2_7"/>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- 3 - Choice of The Optimal K</a:t>
            </a:r>
            <a:endParaRPr/>
          </a:p>
        </p:txBody>
      </p:sp>
      <p:sp>
        <p:nvSpPr>
          <p:cNvPr id="378" name="Google Shape;378;g2efa26b6bce_2_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19</a:t>
            </a:r>
            <a:endParaRPr sz="2000">
              <a:latin typeface="Roboto"/>
              <a:ea typeface="Roboto"/>
              <a:cs typeface="Roboto"/>
              <a:sym typeface="Roboto"/>
            </a:endParaRPr>
          </a:p>
        </p:txBody>
      </p:sp>
      <p:sp>
        <p:nvSpPr>
          <p:cNvPr id="379" name="Google Shape;379;g2efa26b6bce_2_7"/>
          <p:cNvSpPr txBox="1"/>
          <p:nvPr/>
        </p:nvSpPr>
        <p:spPr>
          <a:xfrm>
            <a:off x="1196625" y="5091275"/>
            <a:ext cx="7365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700">
                <a:solidFill>
                  <a:schemeClr val="accent2"/>
                </a:solidFill>
                <a:latin typeface="Calibri"/>
                <a:ea typeface="Calibri"/>
                <a:cs typeface="Calibri"/>
                <a:sym typeface="Calibri"/>
              </a:rPr>
              <a:t>*</a:t>
            </a:r>
            <a:endParaRPr/>
          </a:p>
        </p:txBody>
      </p:sp>
      <p:sp>
        <p:nvSpPr>
          <p:cNvPr id="380" name="Google Shape;380;g2efa26b6bce_2_7"/>
          <p:cNvSpPr txBox="1"/>
          <p:nvPr/>
        </p:nvSpPr>
        <p:spPr>
          <a:xfrm>
            <a:off x="223200" y="5878200"/>
            <a:ext cx="121098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US" sz="1700">
                <a:solidFill>
                  <a:schemeClr val="accent2"/>
                </a:solidFill>
                <a:latin typeface="Calibri"/>
                <a:ea typeface="Calibri"/>
                <a:cs typeface="Calibri"/>
                <a:sym typeface="Calibri"/>
              </a:rPr>
              <a:t>*</a:t>
            </a:r>
            <a:r>
              <a:rPr i="1" lang="en-US" sz="1700">
                <a:solidFill>
                  <a:srgbClr val="595959"/>
                </a:solidFill>
                <a:latin typeface="Calibri"/>
                <a:ea typeface="Calibri"/>
                <a:cs typeface="Calibri"/>
                <a:sym typeface="Calibri"/>
              </a:rPr>
              <a:t>Silhouse Score: The closer to 1, the further  the clusters are apart from each other and clearly distinguished.</a:t>
            </a:r>
            <a:endParaRPr i="1" sz="1700">
              <a:solidFill>
                <a:srgbClr val="595959"/>
              </a:solidFill>
              <a:latin typeface="Calibri"/>
              <a:ea typeface="Calibri"/>
              <a:cs typeface="Calibri"/>
              <a:sym typeface="Calibri"/>
            </a:endParaRPr>
          </a:p>
        </p:txBody>
      </p:sp>
      <p:cxnSp>
        <p:nvCxnSpPr>
          <p:cNvPr id="381" name="Google Shape;381;g2efa26b6bce_2_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grpSp>
        <p:nvGrpSpPr>
          <p:cNvPr id="382" name="Google Shape;382;g2efa26b6bce_2_7"/>
          <p:cNvGrpSpPr/>
          <p:nvPr/>
        </p:nvGrpSpPr>
        <p:grpSpPr>
          <a:xfrm>
            <a:off x="2528736" y="2907988"/>
            <a:ext cx="2131489" cy="959700"/>
            <a:chOff x="3104436" y="1862675"/>
            <a:chExt cx="2131489" cy="959700"/>
          </a:xfrm>
        </p:grpSpPr>
        <p:sp>
          <p:nvSpPr>
            <p:cNvPr id="383" name="Google Shape;383;g2efa26b6bce_2_7"/>
            <p:cNvSpPr/>
            <p:nvPr/>
          </p:nvSpPr>
          <p:spPr>
            <a:xfrm>
              <a:off x="3104436" y="1862675"/>
              <a:ext cx="254100" cy="959700"/>
            </a:xfrm>
            <a:prstGeom prst="down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Calibri"/>
                <a:ea typeface="Calibri"/>
                <a:cs typeface="Calibri"/>
                <a:sym typeface="Calibri"/>
              </a:endParaRPr>
            </a:p>
          </p:txBody>
        </p:sp>
        <p:sp>
          <p:nvSpPr>
            <p:cNvPr id="384" name="Google Shape;384;g2efa26b6bce_2_7"/>
            <p:cNvSpPr txBox="1"/>
            <p:nvPr/>
          </p:nvSpPr>
          <p:spPr>
            <a:xfrm>
              <a:off x="3344425" y="1996188"/>
              <a:ext cx="1891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accent6"/>
                  </a:solidFill>
                  <a:latin typeface="Calibri"/>
                  <a:ea typeface="Calibri"/>
                  <a:cs typeface="Calibri"/>
                  <a:sym typeface="Calibri"/>
                </a:rPr>
                <a:t>62%</a:t>
              </a:r>
              <a:endParaRPr b="1" sz="3800">
                <a:solidFill>
                  <a:schemeClr val="accent6"/>
                </a:solidFill>
                <a:latin typeface="Calibri"/>
                <a:ea typeface="Calibri"/>
                <a:cs typeface="Calibri"/>
                <a:sym typeface="Calibri"/>
              </a:endParaRPr>
            </a:p>
          </p:txBody>
        </p:sp>
      </p:grpSp>
      <p:grpSp>
        <p:nvGrpSpPr>
          <p:cNvPr id="385" name="Google Shape;385;g2efa26b6bce_2_7"/>
          <p:cNvGrpSpPr/>
          <p:nvPr/>
        </p:nvGrpSpPr>
        <p:grpSpPr>
          <a:xfrm>
            <a:off x="8056523" y="3139125"/>
            <a:ext cx="1397102" cy="959700"/>
            <a:chOff x="3104423" y="1862675"/>
            <a:chExt cx="1397102" cy="959700"/>
          </a:xfrm>
        </p:grpSpPr>
        <p:sp>
          <p:nvSpPr>
            <p:cNvPr id="386" name="Google Shape;386;g2efa26b6bce_2_7"/>
            <p:cNvSpPr/>
            <p:nvPr/>
          </p:nvSpPr>
          <p:spPr>
            <a:xfrm>
              <a:off x="3104423" y="1862675"/>
              <a:ext cx="254100" cy="959700"/>
            </a:xfrm>
            <a:prstGeom prst="downArrow">
              <a:avLst>
                <a:gd fmla="val 50000" name="adj1"/>
                <a:gd fmla="val 50000" name="adj2"/>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7" name="Google Shape;387;g2efa26b6bce_2_7"/>
            <p:cNvSpPr txBox="1"/>
            <p:nvPr/>
          </p:nvSpPr>
          <p:spPr>
            <a:xfrm>
              <a:off x="3344425" y="1996175"/>
              <a:ext cx="1157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rgbClr val="CC4125"/>
                  </a:solidFill>
                  <a:latin typeface="Calibri"/>
                  <a:ea typeface="Calibri"/>
                  <a:cs typeface="Calibri"/>
                  <a:sym typeface="Calibri"/>
                </a:rPr>
                <a:t>1.2</a:t>
              </a:r>
              <a:r>
                <a:rPr b="1" lang="en-US" sz="3800">
                  <a:solidFill>
                    <a:srgbClr val="CC4125"/>
                  </a:solidFill>
                  <a:latin typeface="Calibri"/>
                  <a:ea typeface="Calibri"/>
                  <a:cs typeface="Calibri"/>
                  <a:sym typeface="Calibri"/>
                </a:rPr>
                <a:t>%</a:t>
              </a:r>
              <a:endParaRPr b="1" sz="3800">
                <a:solidFill>
                  <a:srgbClr val="CC4125"/>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deedb35b7_0_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b="1" lang="en-US"/>
              <a:t>Agenda</a:t>
            </a:r>
            <a:endParaRPr b="1"/>
          </a:p>
        </p:txBody>
      </p:sp>
      <p:sp>
        <p:nvSpPr>
          <p:cNvPr id="103" name="Google Shape;103;g2edeedb35b7_0_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graphicFrame>
        <p:nvGraphicFramePr>
          <p:cNvPr id="104" name="Google Shape;104;g2edeedb35b7_0_5"/>
          <p:cNvGraphicFramePr/>
          <p:nvPr/>
        </p:nvGraphicFramePr>
        <p:xfrm>
          <a:off x="330609" y="1216574"/>
          <a:ext cx="3000000" cy="3000000"/>
        </p:xfrm>
        <a:graphic>
          <a:graphicData uri="http://schemas.openxmlformats.org/drawingml/2006/table">
            <a:tbl>
              <a:tblPr bandRow="1" firstRow="1">
                <a:noFill/>
                <a:tableStyleId>{3054A32C-6898-4031-90FC-F06D6770CE3D}</a:tableStyleId>
              </a:tblPr>
              <a:tblGrid>
                <a:gridCol w="651425"/>
                <a:gridCol w="4860000"/>
                <a:gridCol w="651425"/>
                <a:gridCol w="4860000"/>
              </a:tblGrid>
              <a:tr h="4572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01</a:t>
                      </a:r>
                      <a:endParaRPr sz="1400" u="none" cap="none" strike="noStrike"/>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b="0" lang="en-US" sz="2000">
                          <a:solidFill>
                            <a:srgbClr val="595959"/>
                          </a:solidFill>
                        </a:rPr>
                        <a:t>Business Issue</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FF5800"/>
                        </a:buClr>
                        <a:buSzPts val="3600"/>
                        <a:buFont typeface="Calibri"/>
                        <a:buNone/>
                      </a:pPr>
                      <a:r>
                        <a:rPr b="1" lang="en-US" sz="3600" u="none" cap="none" strike="noStrike">
                          <a:solidFill>
                            <a:srgbClr val="FF5800"/>
                          </a:solidFill>
                          <a:latin typeface="Calibri"/>
                          <a:ea typeface="Calibri"/>
                          <a:cs typeface="Calibri"/>
                          <a:sym typeface="Calibri"/>
                        </a:rPr>
                        <a:t>05</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b="0" lang="en-US" sz="2000">
                          <a:solidFill>
                            <a:srgbClr val="595959"/>
                          </a:solidFill>
                        </a:rPr>
                        <a:t>Pricing Process - Exposure Rating</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7200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02</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lang="en-US" sz="2000">
                          <a:solidFill>
                            <a:srgbClr val="595959"/>
                          </a:solidFill>
                        </a:rPr>
                        <a:t>Project Objectives</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06</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595959"/>
                          </a:solidFill>
                        </a:rPr>
                        <a:t>Recommendations</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7200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03</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lang="en-US" sz="2000">
                          <a:solidFill>
                            <a:srgbClr val="595959"/>
                          </a:solidFill>
                        </a:rPr>
                        <a:t>Project Overview</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07</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595959"/>
                          </a:solidFill>
                        </a:rPr>
                        <a:t>Future Considerations</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7200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04</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lang="en-US" sz="2000">
                          <a:solidFill>
                            <a:srgbClr val="595959"/>
                          </a:solidFill>
                        </a:rPr>
                        <a:t>Pricing Process - Clustering</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08</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rgbClr val="595959"/>
                          </a:solidFill>
                          <a:latin typeface="Calibri"/>
                          <a:ea typeface="Calibri"/>
                          <a:cs typeface="Calibri"/>
                          <a:sym typeface="Calibri"/>
                        </a:rPr>
                        <a:t>Q&amp;A</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bl>
          </a:graphicData>
        </a:graphic>
      </p:graphicFrame>
      <p:sp>
        <p:nvSpPr>
          <p:cNvPr id="105" name="Google Shape;105;g2edeedb35b7_0_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a:t>
            </a:r>
            <a:endParaRPr sz="2000">
              <a:latin typeface="Roboto"/>
              <a:ea typeface="Roboto"/>
              <a:cs typeface="Roboto"/>
              <a:sym typeface="Roboto"/>
            </a:endParaRPr>
          </a:p>
        </p:txBody>
      </p:sp>
      <p:cxnSp>
        <p:nvCxnSpPr>
          <p:cNvPr id="106" name="Google Shape;106;g2edeedb35b7_0_5"/>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efa26b6bce_0_39"/>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- 4 - Property Type</a:t>
            </a:r>
            <a:endParaRPr/>
          </a:p>
        </p:txBody>
      </p:sp>
      <p:sp>
        <p:nvSpPr>
          <p:cNvPr id="393" name="Google Shape;393;g2efa26b6bce_0_39"/>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20</a:t>
            </a:r>
            <a:endParaRPr sz="2000">
              <a:latin typeface="Roboto"/>
              <a:ea typeface="Roboto"/>
              <a:cs typeface="Roboto"/>
              <a:sym typeface="Roboto"/>
            </a:endParaRPr>
          </a:p>
        </p:txBody>
      </p:sp>
      <p:pic>
        <p:nvPicPr>
          <p:cNvPr id="394" name="Google Shape;394;g2efa26b6bce_0_39"/>
          <p:cNvPicPr preferRelativeResize="0"/>
          <p:nvPr/>
        </p:nvPicPr>
        <p:blipFill>
          <a:blip r:embed="rId3">
            <a:alphaModFix/>
          </a:blip>
          <a:stretch>
            <a:fillRect/>
          </a:stretch>
        </p:blipFill>
        <p:spPr>
          <a:xfrm>
            <a:off x="301200" y="956913"/>
            <a:ext cx="11589600" cy="5243851"/>
          </a:xfrm>
          <a:prstGeom prst="rect">
            <a:avLst/>
          </a:prstGeom>
          <a:noFill/>
          <a:ln>
            <a:noFill/>
          </a:ln>
        </p:spPr>
      </p:pic>
      <p:cxnSp>
        <p:nvCxnSpPr>
          <p:cNvPr id="395" name="Google Shape;395;g2efa26b6bce_0_39"/>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efa26b6bce_0_46"/>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- 5 - Property Value</a:t>
            </a:r>
            <a:endParaRPr/>
          </a:p>
        </p:txBody>
      </p:sp>
      <p:sp>
        <p:nvSpPr>
          <p:cNvPr id="401" name="Google Shape;401;g2efa26b6bce_0_46"/>
          <p:cNvSpPr txBox="1"/>
          <p:nvPr>
            <p:ph idx="1" type="body"/>
          </p:nvPr>
        </p:nvSpPr>
        <p:spPr>
          <a:xfrm>
            <a:off x="223200" y="1073888"/>
            <a:ext cx="11589600" cy="524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02" name="Google Shape;402;g2efa26b6bce_0_46"/>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21</a:t>
            </a:r>
            <a:endParaRPr sz="2000">
              <a:latin typeface="Roboto"/>
              <a:ea typeface="Roboto"/>
              <a:cs typeface="Roboto"/>
              <a:sym typeface="Roboto"/>
            </a:endParaRPr>
          </a:p>
        </p:txBody>
      </p:sp>
      <p:pic>
        <p:nvPicPr>
          <p:cNvPr id="403" name="Google Shape;403;g2efa26b6bce_0_46"/>
          <p:cNvPicPr preferRelativeResize="0"/>
          <p:nvPr/>
        </p:nvPicPr>
        <p:blipFill>
          <a:blip r:embed="rId3">
            <a:alphaModFix/>
          </a:blip>
          <a:stretch>
            <a:fillRect/>
          </a:stretch>
        </p:blipFill>
        <p:spPr>
          <a:xfrm>
            <a:off x="2070717" y="1073900"/>
            <a:ext cx="8022858" cy="5631676"/>
          </a:xfrm>
          <a:prstGeom prst="rect">
            <a:avLst/>
          </a:prstGeom>
          <a:noFill/>
          <a:ln>
            <a:noFill/>
          </a:ln>
        </p:spPr>
      </p:pic>
      <p:cxnSp>
        <p:nvCxnSpPr>
          <p:cNvPr id="404" name="Google Shape;404;g2efa26b6bce_0_46"/>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efa26b6bce_0_60"/>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- 6 - PML</a:t>
            </a:r>
            <a:endParaRPr/>
          </a:p>
        </p:txBody>
      </p:sp>
      <p:sp>
        <p:nvSpPr>
          <p:cNvPr id="410" name="Google Shape;410;g2efa26b6bce_0_60"/>
          <p:cNvSpPr txBox="1"/>
          <p:nvPr>
            <p:ph idx="1" type="body"/>
          </p:nvPr>
        </p:nvSpPr>
        <p:spPr>
          <a:xfrm>
            <a:off x="223200" y="1073888"/>
            <a:ext cx="11589600" cy="524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11" name="Google Shape;411;g2efa26b6bce_0_6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22</a:t>
            </a:r>
            <a:endParaRPr sz="2000">
              <a:latin typeface="Roboto"/>
              <a:ea typeface="Roboto"/>
              <a:cs typeface="Roboto"/>
              <a:sym typeface="Roboto"/>
            </a:endParaRPr>
          </a:p>
        </p:txBody>
      </p:sp>
      <p:pic>
        <p:nvPicPr>
          <p:cNvPr id="412" name="Google Shape;412;g2efa26b6bce_0_60"/>
          <p:cNvPicPr preferRelativeResize="0"/>
          <p:nvPr/>
        </p:nvPicPr>
        <p:blipFill>
          <a:blip r:embed="rId3">
            <a:alphaModFix/>
          </a:blip>
          <a:stretch>
            <a:fillRect/>
          </a:stretch>
        </p:blipFill>
        <p:spPr>
          <a:xfrm>
            <a:off x="2057772" y="1073888"/>
            <a:ext cx="8076464" cy="5669325"/>
          </a:xfrm>
          <a:prstGeom prst="rect">
            <a:avLst/>
          </a:prstGeom>
          <a:noFill/>
          <a:ln>
            <a:noFill/>
          </a:ln>
        </p:spPr>
      </p:pic>
      <p:cxnSp>
        <p:nvCxnSpPr>
          <p:cNvPr id="413" name="Google Shape;413;g2efa26b6bce_0_60"/>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efa26b6bce_0_73"/>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- 7 - Deductible</a:t>
            </a:r>
            <a:endParaRPr/>
          </a:p>
        </p:txBody>
      </p:sp>
      <p:sp>
        <p:nvSpPr>
          <p:cNvPr id="419" name="Google Shape;419;g2efa26b6bce_0_73"/>
          <p:cNvSpPr txBox="1"/>
          <p:nvPr>
            <p:ph idx="1" type="body"/>
          </p:nvPr>
        </p:nvSpPr>
        <p:spPr>
          <a:xfrm>
            <a:off x="223200" y="1073888"/>
            <a:ext cx="11589600" cy="524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20" name="Google Shape;420;g2efa26b6bce_0_73"/>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23</a:t>
            </a:r>
            <a:endParaRPr sz="2000">
              <a:latin typeface="Roboto"/>
              <a:ea typeface="Roboto"/>
              <a:cs typeface="Roboto"/>
              <a:sym typeface="Roboto"/>
            </a:endParaRPr>
          </a:p>
        </p:txBody>
      </p:sp>
      <p:pic>
        <p:nvPicPr>
          <p:cNvPr id="421" name="Google Shape;421;g2efa26b6bce_0_73"/>
          <p:cNvPicPr preferRelativeResize="0"/>
          <p:nvPr/>
        </p:nvPicPr>
        <p:blipFill>
          <a:blip r:embed="rId3">
            <a:alphaModFix/>
          </a:blip>
          <a:stretch>
            <a:fillRect/>
          </a:stretch>
        </p:blipFill>
        <p:spPr>
          <a:xfrm>
            <a:off x="2084584" y="1073888"/>
            <a:ext cx="8022830" cy="5631676"/>
          </a:xfrm>
          <a:prstGeom prst="rect">
            <a:avLst/>
          </a:prstGeom>
          <a:noFill/>
          <a:ln>
            <a:noFill/>
          </a:ln>
        </p:spPr>
      </p:pic>
      <p:cxnSp>
        <p:nvCxnSpPr>
          <p:cNvPr id="422" name="Google Shape;422;g2efa26b6bce_0_73"/>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efa26b6bce_0_109"/>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- 8 - Lack of Claim Experience</a:t>
            </a:r>
            <a:endParaRPr/>
          </a:p>
        </p:txBody>
      </p:sp>
      <p:sp>
        <p:nvSpPr>
          <p:cNvPr id="428" name="Google Shape;428;g2efa26b6bce_0_109"/>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24</a:t>
            </a:r>
            <a:endParaRPr sz="2000">
              <a:latin typeface="Roboto"/>
              <a:ea typeface="Roboto"/>
              <a:cs typeface="Roboto"/>
              <a:sym typeface="Roboto"/>
            </a:endParaRPr>
          </a:p>
        </p:txBody>
      </p:sp>
      <p:pic>
        <p:nvPicPr>
          <p:cNvPr id="429" name="Google Shape;429;g2efa26b6bce_0_109"/>
          <p:cNvPicPr preferRelativeResize="0"/>
          <p:nvPr/>
        </p:nvPicPr>
        <p:blipFill rotWithShape="1">
          <a:blip r:embed="rId3">
            <a:alphaModFix/>
          </a:blip>
          <a:srcRect b="0" l="0" r="0" t="5589"/>
          <a:stretch/>
        </p:blipFill>
        <p:spPr>
          <a:xfrm>
            <a:off x="1559638" y="1088275"/>
            <a:ext cx="9072725" cy="5101375"/>
          </a:xfrm>
          <a:prstGeom prst="rect">
            <a:avLst/>
          </a:prstGeom>
          <a:noFill/>
          <a:ln>
            <a:noFill/>
          </a:ln>
        </p:spPr>
      </p:pic>
      <p:sp>
        <p:nvSpPr>
          <p:cNvPr id="430" name="Google Shape;430;g2efa26b6bce_0_109"/>
          <p:cNvSpPr txBox="1"/>
          <p:nvPr/>
        </p:nvSpPr>
        <p:spPr>
          <a:xfrm>
            <a:off x="2206250" y="968025"/>
            <a:ext cx="1160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666666"/>
                </a:solidFill>
                <a:latin typeface="Roboto"/>
                <a:ea typeface="Roboto"/>
                <a:cs typeface="Roboto"/>
                <a:sym typeface="Roboto"/>
              </a:rPr>
              <a:t>/ 100 Million</a:t>
            </a:r>
            <a:endParaRPr sz="1000">
              <a:solidFill>
                <a:srgbClr val="666666"/>
              </a:solidFill>
              <a:latin typeface="Roboto"/>
              <a:ea typeface="Roboto"/>
              <a:cs typeface="Roboto"/>
              <a:sym typeface="Roboto"/>
            </a:endParaRPr>
          </a:p>
        </p:txBody>
      </p:sp>
      <p:cxnSp>
        <p:nvCxnSpPr>
          <p:cNvPr id="431" name="Google Shape;431;g2efa26b6bce_0_109"/>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ee6b0fd9f5_0_11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1" lang="en-US"/>
              <a:t>Appendix - 9 - Market Research</a:t>
            </a:r>
            <a:endParaRPr b="1"/>
          </a:p>
        </p:txBody>
      </p:sp>
      <p:sp>
        <p:nvSpPr>
          <p:cNvPr id="438" name="Google Shape;438;g2ee6b0fd9f5_0_115"/>
          <p:cNvSpPr txBox="1"/>
          <p:nvPr>
            <p:ph idx="1" type="body"/>
          </p:nvPr>
        </p:nvSpPr>
        <p:spPr>
          <a:xfrm>
            <a:off x="223200" y="1094363"/>
            <a:ext cx="11589600" cy="52461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Char char="●"/>
            </a:pPr>
            <a:r>
              <a:rPr lang="en-US"/>
              <a:t>Marine Cargo Growth </a:t>
            </a:r>
            <a:r>
              <a:rPr lang="en-US" u="sng">
                <a:solidFill>
                  <a:schemeClr val="hlink"/>
                </a:solidFill>
                <a:hlinkClick r:id="rId3"/>
              </a:rPr>
              <a:t>https://finance.yahoo.com/news/marine-cargo-insurance-market-set-133000167.html</a:t>
            </a:r>
            <a:endParaRPr/>
          </a:p>
          <a:p>
            <a:pPr indent="-381000" lvl="0" marL="457200" rtl="0" algn="l">
              <a:lnSpc>
                <a:spcPct val="100000"/>
              </a:lnSpc>
              <a:spcBef>
                <a:spcPts val="0"/>
              </a:spcBef>
              <a:spcAft>
                <a:spcPts val="0"/>
              </a:spcAft>
              <a:buSzPts val="2400"/>
              <a:buChar char="●"/>
            </a:pPr>
            <a:r>
              <a:rPr lang="en-US"/>
              <a:t>Commercial Property Growth </a:t>
            </a:r>
            <a:r>
              <a:rPr lang="en-US" u="sng">
                <a:solidFill>
                  <a:schemeClr val="hlink"/>
                </a:solidFill>
                <a:hlinkClick r:id="rId4"/>
              </a:rPr>
              <a:t>https://www.insurancebusinessmag.com/us/news/breaking-news/commercial-property-insurance-market-to-hit-us724bn-by-2032-458055.aspx#:~:text=The%20commercial%20property%20insurance%20industry,report%20from%20Allied%20Market%20Research</a:t>
            </a:r>
            <a:r>
              <a:rPr lang="en-US"/>
              <a:t>.</a:t>
            </a:r>
            <a:endParaRPr/>
          </a:p>
          <a:p>
            <a:pPr indent="-381000" lvl="0" marL="457200" rtl="0" algn="l">
              <a:lnSpc>
                <a:spcPct val="100000"/>
              </a:lnSpc>
              <a:spcBef>
                <a:spcPts val="0"/>
              </a:spcBef>
              <a:spcAft>
                <a:spcPts val="0"/>
              </a:spcAft>
              <a:buSzPts val="2400"/>
              <a:buChar char="●"/>
            </a:pPr>
            <a:r>
              <a:rPr lang="en-US"/>
              <a:t>Auto Growth </a:t>
            </a:r>
            <a:r>
              <a:rPr lang="en-US" u="sng">
                <a:solidFill>
                  <a:schemeClr val="hlink"/>
                </a:solidFill>
                <a:hlinkClick r:id="rId5"/>
              </a:rPr>
              <a:t>https://straitsresearch.com/report/auto-insurance-market#:~:text=The%20global%20auto%20insurance%20market,of%20an%20accident%20or%20theft</a:t>
            </a:r>
            <a:r>
              <a:rPr lang="en-US"/>
              <a:t>.	</a:t>
            </a:r>
            <a:endParaRPr/>
          </a:p>
          <a:p>
            <a:pPr indent="-381000" lvl="0" marL="457200" rtl="0" algn="l">
              <a:lnSpc>
                <a:spcPct val="100000"/>
              </a:lnSpc>
              <a:spcBef>
                <a:spcPts val="0"/>
              </a:spcBef>
              <a:spcAft>
                <a:spcPts val="0"/>
              </a:spcAft>
              <a:buSzPts val="2400"/>
              <a:buChar char="●"/>
            </a:pPr>
            <a:r>
              <a:rPr lang="en-US"/>
              <a:t>Aviation Growth </a:t>
            </a:r>
            <a:r>
              <a:rPr lang="en-US" u="sng">
                <a:solidFill>
                  <a:schemeClr val="hlink"/>
                </a:solidFill>
                <a:hlinkClick r:id="rId6"/>
              </a:rPr>
              <a:t>https://finance.yahoo.com/news/aircraft-insurance-market-size-expected-143500313.html</a:t>
            </a:r>
            <a:r>
              <a:rPr lang="en-US"/>
              <a:t>	</a:t>
            </a:r>
            <a:endParaRPr/>
          </a:p>
        </p:txBody>
      </p:sp>
      <p:sp>
        <p:nvSpPr>
          <p:cNvPr id="439" name="Google Shape;439;g2ee6b0fd9f5_0_11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25</a:t>
            </a:r>
            <a:endParaRPr sz="20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efa26b6bce_0_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Appendix - 10 - Additional Resources</a:t>
            </a:r>
            <a:endParaRPr b="1"/>
          </a:p>
        </p:txBody>
      </p:sp>
      <p:sp>
        <p:nvSpPr>
          <p:cNvPr id="445" name="Google Shape;445;g2efa26b6bce_0_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446" name="Google Shape;446;g2efa26b6bce_0_5"/>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447" name="Google Shape;447;g2efa26b6bce_0_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26</a:t>
            </a:r>
            <a:endParaRPr sz="2000">
              <a:latin typeface="Roboto"/>
              <a:ea typeface="Roboto"/>
              <a:cs typeface="Roboto"/>
              <a:sym typeface="Roboto"/>
            </a:endParaRPr>
          </a:p>
        </p:txBody>
      </p:sp>
      <p:sp>
        <p:nvSpPr>
          <p:cNvPr id="448" name="Google Shape;448;g2efa26b6bce_0_5"/>
          <p:cNvSpPr txBox="1"/>
          <p:nvPr/>
        </p:nvSpPr>
        <p:spPr>
          <a:xfrm>
            <a:off x="521375" y="1183100"/>
            <a:ext cx="10809900" cy="491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Actuarial Standards of Practice </a:t>
            </a:r>
            <a:r>
              <a:rPr lang="en-US" sz="2400" u="sng">
                <a:solidFill>
                  <a:schemeClr val="hlink"/>
                </a:solidFill>
                <a:latin typeface="Calibri"/>
                <a:ea typeface="Calibri"/>
                <a:cs typeface="Calibri"/>
                <a:sym typeface="Calibri"/>
                <a:hlinkClick r:id="rId3"/>
              </a:rPr>
              <a:t>https://www.actuarialstandardsboard.org/standards-of-practice/</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Exposure rating</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4"/>
              </a:rPr>
              <a:t>https://www.swissre.com/dam/jcr:7137dac0-83a6-4cfa-80a4-93d33c35562f/exposure-rating-brochure.pdf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Number of Years of Claim Experience Needed for Experience Ratings</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5"/>
              </a:rPr>
              <a:t>https://www.ncci.com/Articles/Documents/UW_ABC_Exp_Rating.pdf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MBBEFD </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6"/>
              </a:rPr>
              <a:t>https://www.casact.org/sites/default/files/2021-03/8_Bernegger.pdf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Loss sensitive features</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7"/>
              </a:rPr>
              <a:t>https://www.actuaries.org.uk/system/files/documents/pdf/mata_0.pdf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edeedb35b7_0_80"/>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pic>
        <p:nvPicPr>
          <p:cNvPr descr="Remote work outline" id="112" name="Google Shape;112;g2edeedb35b7_0_80"/>
          <p:cNvPicPr preferRelativeResize="0"/>
          <p:nvPr/>
        </p:nvPicPr>
        <p:blipFill rotWithShape="1">
          <a:blip r:embed="rId3">
            <a:alphaModFix/>
          </a:blip>
          <a:srcRect b="0" l="0" r="0" t="0"/>
          <a:stretch/>
        </p:blipFill>
        <p:spPr>
          <a:xfrm>
            <a:off x="2343733" y="2197965"/>
            <a:ext cx="914400" cy="914400"/>
          </a:xfrm>
          <a:prstGeom prst="rect">
            <a:avLst/>
          </a:prstGeom>
          <a:noFill/>
          <a:ln>
            <a:noFill/>
          </a:ln>
        </p:spPr>
      </p:pic>
      <p:grpSp>
        <p:nvGrpSpPr>
          <p:cNvPr id="113" name="Google Shape;113;g2edeedb35b7_0_80"/>
          <p:cNvGrpSpPr/>
          <p:nvPr/>
        </p:nvGrpSpPr>
        <p:grpSpPr>
          <a:xfrm>
            <a:off x="4271023" y="4456025"/>
            <a:ext cx="1147172" cy="817200"/>
            <a:chOff x="2773327" y="3982441"/>
            <a:chExt cx="1147172" cy="817200"/>
          </a:xfrm>
        </p:grpSpPr>
        <p:pic>
          <p:nvPicPr>
            <p:cNvPr descr="Factory with solid fill" id="114" name="Google Shape;114;g2edeedb35b7_0_80"/>
            <p:cNvPicPr preferRelativeResize="0"/>
            <p:nvPr/>
          </p:nvPicPr>
          <p:blipFill rotWithShape="1">
            <a:blip r:embed="rId4">
              <a:alphaModFix/>
            </a:blip>
            <a:srcRect b="0" l="0" r="0" t="0"/>
            <a:stretch/>
          </p:blipFill>
          <p:spPr>
            <a:xfrm flipH="1">
              <a:off x="3163181" y="3982441"/>
              <a:ext cx="360000" cy="360000"/>
            </a:xfrm>
            <a:prstGeom prst="rect">
              <a:avLst/>
            </a:prstGeom>
            <a:noFill/>
            <a:ln>
              <a:noFill/>
            </a:ln>
          </p:spPr>
        </p:pic>
        <p:pic>
          <p:nvPicPr>
            <p:cNvPr descr="Neighborhood with solid fill" id="115" name="Google Shape;115;g2edeedb35b7_0_80"/>
            <p:cNvPicPr preferRelativeResize="0"/>
            <p:nvPr/>
          </p:nvPicPr>
          <p:blipFill rotWithShape="1">
            <a:blip r:embed="rId5">
              <a:alphaModFix/>
            </a:blip>
            <a:srcRect b="0" l="0" r="0" t="0"/>
            <a:stretch/>
          </p:blipFill>
          <p:spPr>
            <a:xfrm flipH="1">
              <a:off x="2774261" y="3982441"/>
              <a:ext cx="360000" cy="360000"/>
            </a:xfrm>
            <a:prstGeom prst="rect">
              <a:avLst/>
            </a:prstGeom>
            <a:noFill/>
            <a:ln>
              <a:noFill/>
            </a:ln>
          </p:spPr>
        </p:pic>
        <p:pic>
          <p:nvPicPr>
            <p:cNvPr descr="Kiosk with solid fill" id="116" name="Google Shape;116;g2edeedb35b7_0_80"/>
            <p:cNvPicPr preferRelativeResize="0"/>
            <p:nvPr/>
          </p:nvPicPr>
          <p:blipFill rotWithShape="1">
            <a:blip r:embed="rId6">
              <a:alphaModFix/>
            </a:blip>
            <a:srcRect b="0" l="0" r="0" t="0"/>
            <a:stretch/>
          </p:blipFill>
          <p:spPr>
            <a:xfrm flipH="1">
              <a:off x="2773327" y="4397863"/>
              <a:ext cx="360000" cy="360000"/>
            </a:xfrm>
            <a:prstGeom prst="rect">
              <a:avLst/>
            </a:prstGeom>
            <a:noFill/>
            <a:ln>
              <a:noFill/>
            </a:ln>
          </p:spPr>
        </p:pic>
        <p:pic>
          <p:nvPicPr>
            <p:cNvPr descr="Airplane with solid fill" id="117" name="Google Shape;117;g2edeedb35b7_0_80"/>
            <p:cNvPicPr preferRelativeResize="0"/>
            <p:nvPr/>
          </p:nvPicPr>
          <p:blipFill rotWithShape="1">
            <a:blip r:embed="rId7">
              <a:alphaModFix/>
            </a:blip>
            <a:srcRect b="0" l="0" r="0" t="0"/>
            <a:stretch/>
          </p:blipFill>
          <p:spPr>
            <a:xfrm>
              <a:off x="3515147" y="3982441"/>
              <a:ext cx="360000" cy="360000"/>
            </a:xfrm>
            <a:prstGeom prst="rect">
              <a:avLst/>
            </a:prstGeom>
            <a:noFill/>
            <a:ln>
              <a:noFill/>
            </a:ln>
          </p:spPr>
        </p:pic>
        <p:pic>
          <p:nvPicPr>
            <p:cNvPr descr="Car with solid fill" id="118" name="Google Shape;118;g2edeedb35b7_0_80"/>
            <p:cNvPicPr preferRelativeResize="0"/>
            <p:nvPr/>
          </p:nvPicPr>
          <p:blipFill rotWithShape="1">
            <a:blip r:embed="rId8">
              <a:alphaModFix/>
            </a:blip>
            <a:srcRect b="0" l="0" r="0" t="0"/>
            <a:stretch/>
          </p:blipFill>
          <p:spPr>
            <a:xfrm>
              <a:off x="3560499" y="4439641"/>
              <a:ext cx="360000" cy="360000"/>
            </a:xfrm>
            <a:prstGeom prst="rect">
              <a:avLst/>
            </a:prstGeom>
            <a:noFill/>
            <a:ln>
              <a:noFill/>
            </a:ln>
          </p:spPr>
        </p:pic>
        <p:pic>
          <p:nvPicPr>
            <p:cNvPr descr="Building with solid fill" id="119" name="Google Shape;119;g2edeedb35b7_0_80"/>
            <p:cNvPicPr preferRelativeResize="0"/>
            <p:nvPr/>
          </p:nvPicPr>
          <p:blipFill rotWithShape="1">
            <a:blip r:embed="rId9">
              <a:alphaModFix/>
            </a:blip>
            <a:srcRect b="0" l="0" r="0" t="0"/>
            <a:stretch/>
          </p:blipFill>
          <p:spPr>
            <a:xfrm>
              <a:off x="3155147" y="4381595"/>
              <a:ext cx="360000" cy="360000"/>
            </a:xfrm>
            <a:prstGeom prst="rect">
              <a:avLst/>
            </a:prstGeom>
            <a:noFill/>
            <a:ln>
              <a:noFill/>
            </a:ln>
          </p:spPr>
        </p:pic>
      </p:grpSp>
      <p:pic>
        <p:nvPicPr>
          <p:cNvPr descr="Cloud Computing with solid fill" id="120" name="Google Shape;120;g2edeedb35b7_0_80"/>
          <p:cNvPicPr preferRelativeResize="0"/>
          <p:nvPr/>
        </p:nvPicPr>
        <p:blipFill rotWithShape="1">
          <a:blip r:embed="rId10">
            <a:alphaModFix/>
          </a:blip>
          <a:srcRect b="0" l="0" r="0" t="0"/>
          <a:stretch/>
        </p:blipFill>
        <p:spPr>
          <a:xfrm>
            <a:off x="8539157" y="4473617"/>
            <a:ext cx="914400" cy="914400"/>
          </a:xfrm>
          <a:prstGeom prst="rect">
            <a:avLst/>
          </a:prstGeom>
          <a:noFill/>
          <a:ln>
            <a:noFill/>
          </a:ln>
        </p:spPr>
      </p:pic>
      <p:pic>
        <p:nvPicPr>
          <p:cNvPr descr="Hockey Stick Curve Graph with solid fill" id="121" name="Google Shape;121;g2edeedb35b7_0_80"/>
          <p:cNvPicPr preferRelativeResize="0"/>
          <p:nvPr/>
        </p:nvPicPr>
        <p:blipFill rotWithShape="1">
          <a:blip r:embed="rId11">
            <a:alphaModFix/>
          </a:blip>
          <a:srcRect b="0" l="0" r="0" t="0"/>
          <a:stretch/>
        </p:blipFill>
        <p:spPr>
          <a:xfrm>
            <a:off x="10466447" y="4397979"/>
            <a:ext cx="914400" cy="914400"/>
          </a:xfrm>
          <a:prstGeom prst="rect">
            <a:avLst/>
          </a:prstGeom>
          <a:noFill/>
          <a:ln>
            <a:noFill/>
          </a:ln>
        </p:spPr>
      </p:pic>
      <p:sp>
        <p:nvSpPr>
          <p:cNvPr id="122" name="Google Shape;122;g2edeedb35b7_0_80"/>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b="1" lang="en-US"/>
              <a:t>Business Issue</a:t>
            </a:r>
            <a:endParaRPr b="1"/>
          </a:p>
        </p:txBody>
      </p:sp>
      <p:grpSp>
        <p:nvGrpSpPr>
          <p:cNvPr id="123" name="Google Shape;123;g2edeedb35b7_0_80"/>
          <p:cNvGrpSpPr/>
          <p:nvPr/>
        </p:nvGrpSpPr>
        <p:grpSpPr>
          <a:xfrm>
            <a:off x="6431085" y="4371467"/>
            <a:ext cx="1095182" cy="1012132"/>
            <a:chOff x="5021699" y="3897883"/>
            <a:chExt cx="1095182" cy="1012132"/>
          </a:xfrm>
        </p:grpSpPr>
        <p:pic>
          <p:nvPicPr>
            <p:cNvPr descr="Normal Distribution with solid fill" id="124" name="Google Shape;124;g2edeedb35b7_0_80"/>
            <p:cNvPicPr preferRelativeResize="0"/>
            <p:nvPr/>
          </p:nvPicPr>
          <p:blipFill rotWithShape="1">
            <a:blip r:embed="rId12">
              <a:alphaModFix/>
            </a:blip>
            <a:srcRect b="0" l="0" r="0" t="0"/>
            <a:stretch/>
          </p:blipFill>
          <p:spPr>
            <a:xfrm>
              <a:off x="5021703" y="3897883"/>
              <a:ext cx="360000" cy="360000"/>
            </a:xfrm>
            <a:prstGeom prst="rect">
              <a:avLst/>
            </a:prstGeom>
            <a:noFill/>
            <a:ln>
              <a:noFill/>
            </a:ln>
          </p:spPr>
        </p:pic>
        <p:pic>
          <p:nvPicPr>
            <p:cNvPr descr="Normal Distribution with solid fill" id="125" name="Google Shape;125;g2edeedb35b7_0_80"/>
            <p:cNvPicPr preferRelativeResize="0"/>
            <p:nvPr/>
          </p:nvPicPr>
          <p:blipFill rotWithShape="1">
            <a:blip r:embed="rId12">
              <a:alphaModFix/>
            </a:blip>
            <a:srcRect b="0" l="0" r="0" t="0"/>
            <a:stretch/>
          </p:blipFill>
          <p:spPr>
            <a:xfrm>
              <a:off x="5751966" y="3898921"/>
              <a:ext cx="360000" cy="360000"/>
            </a:xfrm>
            <a:prstGeom prst="rect">
              <a:avLst/>
            </a:prstGeom>
            <a:noFill/>
            <a:ln>
              <a:noFill/>
            </a:ln>
          </p:spPr>
        </p:pic>
        <p:pic>
          <p:nvPicPr>
            <p:cNvPr descr="Normal Distribution with solid fill" id="126" name="Google Shape;126;g2edeedb35b7_0_80"/>
            <p:cNvPicPr preferRelativeResize="0"/>
            <p:nvPr/>
          </p:nvPicPr>
          <p:blipFill rotWithShape="1">
            <a:blip r:embed="rId12">
              <a:alphaModFix/>
            </a:blip>
            <a:srcRect b="0" l="0" r="0" t="0"/>
            <a:stretch/>
          </p:blipFill>
          <p:spPr>
            <a:xfrm>
              <a:off x="5386834" y="3901078"/>
              <a:ext cx="360000" cy="360000"/>
            </a:xfrm>
            <a:prstGeom prst="rect">
              <a:avLst/>
            </a:prstGeom>
            <a:noFill/>
            <a:ln>
              <a:noFill/>
            </a:ln>
          </p:spPr>
        </p:pic>
        <p:pic>
          <p:nvPicPr>
            <p:cNvPr descr="Normal Distribution with solid fill" id="127" name="Google Shape;127;g2edeedb35b7_0_80"/>
            <p:cNvPicPr preferRelativeResize="0"/>
            <p:nvPr/>
          </p:nvPicPr>
          <p:blipFill rotWithShape="1">
            <a:blip r:embed="rId12">
              <a:alphaModFix/>
            </a:blip>
            <a:srcRect b="0" l="0" r="0" t="0"/>
            <a:stretch/>
          </p:blipFill>
          <p:spPr>
            <a:xfrm>
              <a:off x="5026618" y="4217437"/>
              <a:ext cx="360000" cy="360000"/>
            </a:xfrm>
            <a:prstGeom prst="rect">
              <a:avLst/>
            </a:prstGeom>
            <a:noFill/>
            <a:ln>
              <a:noFill/>
            </a:ln>
          </p:spPr>
        </p:pic>
        <p:pic>
          <p:nvPicPr>
            <p:cNvPr descr="Normal Distribution with solid fill" id="128" name="Google Shape;128;g2edeedb35b7_0_80"/>
            <p:cNvPicPr preferRelativeResize="0"/>
            <p:nvPr/>
          </p:nvPicPr>
          <p:blipFill rotWithShape="1">
            <a:blip r:embed="rId12">
              <a:alphaModFix/>
            </a:blip>
            <a:srcRect b="0" l="0" r="0" t="0"/>
            <a:stretch/>
          </p:blipFill>
          <p:spPr>
            <a:xfrm>
              <a:off x="5756881" y="4218475"/>
              <a:ext cx="360000" cy="360000"/>
            </a:xfrm>
            <a:prstGeom prst="rect">
              <a:avLst/>
            </a:prstGeom>
            <a:noFill/>
            <a:ln>
              <a:noFill/>
            </a:ln>
          </p:spPr>
        </p:pic>
        <p:pic>
          <p:nvPicPr>
            <p:cNvPr descr="Normal Distribution with solid fill" id="129" name="Google Shape;129;g2edeedb35b7_0_80"/>
            <p:cNvPicPr preferRelativeResize="0"/>
            <p:nvPr/>
          </p:nvPicPr>
          <p:blipFill rotWithShape="1">
            <a:blip r:embed="rId12">
              <a:alphaModFix/>
            </a:blip>
            <a:srcRect b="0" l="0" r="0" t="0"/>
            <a:stretch/>
          </p:blipFill>
          <p:spPr>
            <a:xfrm>
              <a:off x="5391749" y="4220632"/>
              <a:ext cx="360000" cy="360000"/>
            </a:xfrm>
            <a:prstGeom prst="rect">
              <a:avLst/>
            </a:prstGeom>
            <a:noFill/>
            <a:ln>
              <a:noFill/>
            </a:ln>
          </p:spPr>
        </p:pic>
        <p:pic>
          <p:nvPicPr>
            <p:cNvPr descr="Normal Distribution with solid fill" id="130" name="Google Shape;130;g2edeedb35b7_0_80"/>
            <p:cNvPicPr preferRelativeResize="0"/>
            <p:nvPr/>
          </p:nvPicPr>
          <p:blipFill rotWithShape="1">
            <a:blip r:embed="rId12">
              <a:alphaModFix/>
            </a:blip>
            <a:srcRect b="0" l="0" r="0" t="0"/>
            <a:stretch/>
          </p:blipFill>
          <p:spPr>
            <a:xfrm>
              <a:off x="5021699" y="4546820"/>
              <a:ext cx="360000" cy="360000"/>
            </a:xfrm>
            <a:prstGeom prst="rect">
              <a:avLst/>
            </a:prstGeom>
            <a:noFill/>
            <a:ln>
              <a:noFill/>
            </a:ln>
          </p:spPr>
        </p:pic>
        <p:pic>
          <p:nvPicPr>
            <p:cNvPr descr="Normal Distribution with solid fill" id="131" name="Google Shape;131;g2edeedb35b7_0_80"/>
            <p:cNvPicPr preferRelativeResize="0"/>
            <p:nvPr/>
          </p:nvPicPr>
          <p:blipFill rotWithShape="1">
            <a:blip r:embed="rId12">
              <a:alphaModFix/>
            </a:blip>
            <a:srcRect b="0" l="0" r="0" t="0"/>
            <a:stretch/>
          </p:blipFill>
          <p:spPr>
            <a:xfrm>
              <a:off x="5751962" y="4547858"/>
              <a:ext cx="360000" cy="360000"/>
            </a:xfrm>
            <a:prstGeom prst="rect">
              <a:avLst/>
            </a:prstGeom>
            <a:noFill/>
            <a:ln>
              <a:noFill/>
            </a:ln>
          </p:spPr>
        </p:pic>
        <p:pic>
          <p:nvPicPr>
            <p:cNvPr descr="Normal Distribution with solid fill" id="132" name="Google Shape;132;g2edeedb35b7_0_80"/>
            <p:cNvPicPr preferRelativeResize="0"/>
            <p:nvPr/>
          </p:nvPicPr>
          <p:blipFill rotWithShape="1">
            <a:blip r:embed="rId12">
              <a:alphaModFix/>
            </a:blip>
            <a:srcRect b="0" l="0" r="0" t="0"/>
            <a:stretch/>
          </p:blipFill>
          <p:spPr>
            <a:xfrm>
              <a:off x="5386830" y="4550015"/>
              <a:ext cx="360000" cy="360000"/>
            </a:xfrm>
            <a:prstGeom prst="rect">
              <a:avLst/>
            </a:prstGeom>
            <a:noFill/>
            <a:ln>
              <a:noFill/>
            </a:ln>
          </p:spPr>
        </p:pic>
      </p:grpSp>
      <p:sp>
        <p:nvSpPr>
          <p:cNvPr id="133" name="Google Shape;133;g2edeedb35b7_0_80"/>
          <p:cNvSpPr txBox="1"/>
          <p:nvPr/>
        </p:nvSpPr>
        <p:spPr>
          <a:xfrm>
            <a:off x="2142171" y="3084592"/>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Small insurance company</a:t>
            </a:r>
            <a:endParaRPr b="0" i="0" sz="1400" u="none" cap="none" strike="noStrike">
              <a:solidFill>
                <a:schemeClr val="dk1"/>
              </a:solidFill>
              <a:latin typeface="Calibri"/>
              <a:ea typeface="Calibri"/>
              <a:cs typeface="Calibri"/>
              <a:sym typeface="Calibri"/>
            </a:endParaRPr>
          </a:p>
        </p:txBody>
      </p:sp>
      <p:grpSp>
        <p:nvGrpSpPr>
          <p:cNvPr id="134" name="Google Shape;134;g2edeedb35b7_0_80"/>
          <p:cNvGrpSpPr/>
          <p:nvPr/>
        </p:nvGrpSpPr>
        <p:grpSpPr>
          <a:xfrm>
            <a:off x="4182115" y="2197965"/>
            <a:ext cx="1317600" cy="1409827"/>
            <a:chOff x="4182115" y="1842365"/>
            <a:chExt cx="1317600" cy="1409827"/>
          </a:xfrm>
        </p:grpSpPr>
        <p:pic>
          <p:nvPicPr>
            <p:cNvPr descr="House with solid fill" id="135" name="Google Shape;135;g2edeedb35b7_0_80"/>
            <p:cNvPicPr preferRelativeResize="0"/>
            <p:nvPr/>
          </p:nvPicPr>
          <p:blipFill rotWithShape="1">
            <a:blip r:embed="rId13">
              <a:alphaModFix/>
            </a:blip>
            <a:srcRect b="0" l="0" r="0" t="0"/>
            <a:stretch/>
          </p:blipFill>
          <p:spPr>
            <a:xfrm>
              <a:off x="4374412" y="1842365"/>
              <a:ext cx="914400" cy="914400"/>
            </a:xfrm>
            <a:prstGeom prst="rect">
              <a:avLst/>
            </a:prstGeom>
            <a:noFill/>
            <a:ln>
              <a:noFill/>
            </a:ln>
          </p:spPr>
        </p:pic>
        <p:sp>
          <p:nvSpPr>
            <p:cNvPr id="136" name="Google Shape;136;g2edeedb35b7_0_80"/>
            <p:cNvSpPr txBox="1"/>
            <p:nvPr/>
          </p:nvSpPr>
          <p:spPr>
            <a:xfrm>
              <a:off x="4182115" y="2728992"/>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One property product</a:t>
              </a:r>
              <a:endParaRPr b="0" i="0" sz="1400" u="none" cap="none" strike="noStrike">
                <a:solidFill>
                  <a:schemeClr val="dk1"/>
                </a:solidFill>
                <a:latin typeface="Calibri"/>
                <a:ea typeface="Calibri"/>
                <a:cs typeface="Calibri"/>
                <a:sym typeface="Calibri"/>
              </a:endParaRPr>
            </a:p>
          </p:txBody>
        </p:sp>
      </p:grpSp>
      <p:sp>
        <p:nvSpPr>
          <p:cNvPr id="137" name="Google Shape;137;g2edeedb35b7_0_80"/>
          <p:cNvSpPr txBox="1"/>
          <p:nvPr/>
        </p:nvSpPr>
        <p:spPr>
          <a:xfrm>
            <a:off x="4159168" y="5376037"/>
            <a:ext cx="1317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Multiple property products</a:t>
            </a:r>
            <a:endParaRPr b="0" i="0" sz="1400" u="none" cap="none" strike="noStrike">
              <a:solidFill>
                <a:schemeClr val="dk1"/>
              </a:solidFill>
              <a:latin typeface="Calibri"/>
              <a:ea typeface="Calibri"/>
              <a:cs typeface="Calibri"/>
              <a:sym typeface="Calibri"/>
            </a:endParaRPr>
          </a:p>
        </p:txBody>
      </p:sp>
      <p:grpSp>
        <p:nvGrpSpPr>
          <p:cNvPr id="138" name="Google Shape;138;g2edeedb35b7_0_80"/>
          <p:cNvGrpSpPr/>
          <p:nvPr/>
        </p:nvGrpSpPr>
        <p:grpSpPr>
          <a:xfrm>
            <a:off x="6226280" y="2197965"/>
            <a:ext cx="1317600" cy="1409827"/>
            <a:chOff x="6226280" y="1842365"/>
            <a:chExt cx="1317600" cy="1409827"/>
          </a:xfrm>
        </p:grpSpPr>
        <p:pic>
          <p:nvPicPr>
            <p:cNvPr descr="Normal Distribution with solid fill" id="139" name="Google Shape;139;g2edeedb35b7_0_80"/>
            <p:cNvPicPr preferRelativeResize="0"/>
            <p:nvPr/>
          </p:nvPicPr>
          <p:blipFill rotWithShape="1">
            <a:blip r:embed="rId14">
              <a:alphaModFix/>
            </a:blip>
            <a:srcRect b="0" l="0" r="0" t="0"/>
            <a:stretch/>
          </p:blipFill>
          <p:spPr>
            <a:xfrm>
              <a:off x="6405091" y="1842365"/>
              <a:ext cx="914400" cy="914400"/>
            </a:xfrm>
            <a:prstGeom prst="rect">
              <a:avLst/>
            </a:prstGeom>
            <a:noFill/>
            <a:ln>
              <a:noFill/>
            </a:ln>
          </p:spPr>
        </p:pic>
        <p:sp>
          <p:nvSpPr>
            <p:cNvPr id="140" name="Google Shape;140;g2edeedb35b7_0_80"/>
            <p:cNvSpPr txBox="1"/>
            <p:nvPr/>
          </p:nvSpPr>
          <p:spPr>
            <a:xfrm>
              <a:off x="6226280" y="2728992"/>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Single loss distribution</a:t>
              </a:r>
              <a:endParaRPr b="0" i="0" sz="1400" u="none" cap="none" strike="noStrike">
                <a:solidFill>
                  <a:schemeClr val="dk1"/>
                </a:solidFill>
                <a:latin typeface="Calibri"/>
                <a:ea typeface="Calibri"/>
                <a:cs typeface="Calibri"/>
                <a:sym typeface="Calibri"/>
              </a:endParaRPr>
            </a:p>
          </p:txBody>
        </p:sp>
      </p:grpSp>
      <p:sp>
        <p:nvSpPr>
          <p:cNvPr id="141" name="Google Shape;141;g2edeedb35b7_0_80"/>
          <p:cNvSpPr txBox="1"/>
          <p:nvPr/>
        </p:nvSpPr>
        <p:spPr>
          <a:xfrm>
            <a:off x="6234499" y="5376037"/>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Multiple loss distributions</a:t>
            </a:r>
            <a:endParaRPr b="0" i="0" sz="1400" u="none" cap="none" strike="noStrike">
              <a:solidFill>
                <a:schemeClr val="dk1"/>
              </a:solidFill>
              <a:latin typeface="Calibri"/>
              <a:ea typeface="Calibri"/>
              <a:cs typeface="Calibri"/>
              <a:sym typeface="Calibri"/>
            </a:endParaRPr>
          </a:p>
        </p:txBody>
      </p:sp>
      <p:grpSp>
        <p:nvGrpSpPr>
          <p:cNvPr id="142" name="Google Shape;142;g2edeedb35b7_0_80"/>
          <p:cNvGrpSpPr/>
          <p:nvPr/>
        </p:nvGrpSpPr>
        <p:grpSpPr>
          <a:xfrm>
            <a:off x="8249107" y="2197965"/>
            <a:ext cx="1317600" cy="1625527"/>
            <a:chOff x="8249107" y="1842365"/>
            <a:chExt cx="1317600" cy="1625527"/>
          </a:xfrm>
        </p:grpSpPr>
        <p:pic>
          <p:nvPicPr>
            <p:cNvPr descr="Abacus with solid fill" id="143" name="Google Shape;143;g2edeedb35b7_0_80"/>
            <p:cNvPicPr preferRelativeResize="0"/>
            <p:nvPr/>
          </p:nvPicPr>
          <p:blipFill rotWithShape="1">
            <a:blip r:embed="rId15">
              <a:alphaModFix/>
            </a:blip>
            <a:srcRect b="0" l="0" r="0" t="0"/>
            <a:stretch/>
          </p:blipFill>
          <p:spPr>
            <a:xfrm>
              <a:off x="8435770" y="1842365"/>
              <a:ext cx="914400" cy="914400"/>
            </a:xfrm>
            <a:prstGeom prst="rect">
              <a:avLst/>
            </a:prstGeom>
            <a:noFill/>
            <a:ln>
              <a:noFill/>
            </a:ln>
          </p:spPr>
        </p:pic>
        <p:sp>
          <p:nvSpPr>
            <p:cNvPr id="144" name="Google Shape;144;g2edeedb35b7_0_80"/>
            <p:cNvSpPr txBox="1"/>
            <p:nvPr/>
          </p:nvSpPr>
          <p:spPr>
            <a:xfrm>
              <a:off x="8249107" y="2728992"/>
              <a:ext cx="1317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Aggregate loss modeling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MC simulation</a:t>
              </a:r>
              <a:endParaRPr b="0" i="0" sz="1400" u="none" cap="none" strike="noStrike">
                <a:solidFill>
                  <a:schemeClr val="dk1"/>
                </a:solidFill>
                <a:latin typeface="Calibri"/>
                <a:ea typeface="Calibri"/>
                <a:cs typeface="Calibri"/>
                <a:sym typeface="Calibri"/>
              </a:endParaRPr>
            </a:p>
          </p:txBody>
        </p:sp>
      </p:grpSp>
      <p:sp>
        <p:nvSpPr>
          <p:cNvPr id="145" name="Google Shape;145;g2edeedb35b7_0_80"/>
          <p:cNvSpPr txBox="1"/>
          <p:nvPr/>
        </p:nvSpPr>
        <p:spPr>
          <a:xfrm>
            <a:off x="8183519" y="5376037"/>
            <a:ext cx="1494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Alternative pricing methodology</a:t>
            </a:r>
            <a:endParaRPr b="0" i="0" sz="1400" u="none" cap="none" strike="noStrike">
              <a:solidFill>
                <a:schemeClr val="dk1"/>
              </a:solidFill>
              <a:latin typeface="Calibri"/>
              <a:ea typeface="Calibri"/>
              <a:cs typeface="Calibri"/>
              <a:sym typeface="Calibri"/>
            </a:endParaRPr>
          </a:p>
        </p:txBody>
      </p:sp>
      <p:grpSp>
        <p:nvGrpSpPr>
          <p:cNvPr id="146" name="Google Shape;146;g2edeedb35b7_0_80"/>
          <p:cNvGrpSpPr/>
          <p:nvPr/>
        </p:nvGrpSpPr>
        <p:grpSpPr>
          <a:xfrm>
            <a:off x="10205890" y="2197965"/>
            <a:ext cx="1515300" cy="1625527"/>
            <a:chOff x="10205890" y="1842365"/>
            <a:chExt cx="1515300" cy="1625527"/>
          </a:xfrm>
        </p:grpSpPr>
        <p:pic>
          <p:nvPicPr>
            <p:cNvPr descr="Downward trend graph with solid fill" id="147" name="Google Shape;147;g2edeedb35b7_0_80"/>
            <p:cNvPicPr preferRelativeResize="0"/>
            <p:nvPr/>
          </p:nvPicPr>
          <p:blipFill rotWithShape="1">
            <a:blip r:embed="rId16">
              <a:alphaModFix/>
            </a:blip>
            <a:srcRect b="0" l="0" r="0" t="0"/>
            <a:stretch/>
          </p:blipFill>
          <p:spPr>
            <a:xfrm>
              <a:off x="10466447" y="1842365"/>
              <a:ext cx="914400" cy="914400"/>
            </a:xfrm>
            <a:prstGeom prst="rect">
              <a:avLst/>
            </a:prstGeom>
            <a:noFill/>
            <a:ln>
              <a:noFill/>
            </a:ln>
          </p:spPr>
        </p:pic>
        <p:sp>
          <p:nvSpPr>
            <p:cNvPr id="148" name="Google Shape;148;g2edeedb35b7_0_80"/>
            <p:cNvSpPr txBox="1"/>
            <p:nvPr/>
          </p:nvSpPr>
          <p:spPr>
            <a:xfrm>
              <a:off x="10205890" y="2728992"/>
              <a:ext cx="15153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Losing competitiveness, poor results</a:t>
              </a:r>
              <a:endParaRPr b="0" i="0" sz="1400" u="none" cap="none" strike="noStrike">
                <a:solidFill>
                  <a:schemeClr val="dk1"/>
                </a:solidFill>
                <a:latin typeface="Calibri"/>
                <a:ea typeface="Calibri"/>
                <a:cs typeface="Calibri"/>
                <a:sym typeface="Calibri"/>
              </a:endParaRPr>
            </a:p>
          </p:txBody>
        </p:sp>
      </p:grpSp>
      <p:sp>
        <p:nvSpPr>
          <p:cNvPr id="149" name="Google Shape;149;g2edeedb35b7_0_80"/>
          <p:cNvSpPr txBox="1"/>
          <p:nvPr/>
        </p:nvSpPr>
        <p:spPr>
          <a:xfrm>
            <a:off x="10232430" y="5376037"/>
            <a:ext cx="1494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Want to become profitable (again)</a:t>
            </a:r>
            <a:endParaRPr b="0" i="0" sz="1400" u="none" cap="none" strike="noStrike">
              <a:solidFill>
                <a:schemeClr val="dk1"/>
              </a:solidFill>
              <a:latin typeface="Calibri"/>
              <a:ea typeface="Calibri"/>
              <a:cs typeface="Calibri"/>
              <a:sym typeface="Calibri"/>
            </a:endParaRPr>
          </a:p>
        </p:txBody>
      </p:sp>
      <p:sp>
        <p:nvSpPr>
          <p:cNvPr id="150" name="Google Shape;150;g2edeedb35b7_0_80"/>
          <p:cNvSpPr txBox="1"/>
          <p:nvPr/>
        </p:nvSpPr>
        <p:spPr>
          <a:xfrm>
            <a:off x="591445" y="2393555"/>
            <a:ext cx="1317600" cy="523200"/>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CURRENT SITUATION</a:t>
            </a:r>
            <a:endParaRPr b="0" i="0" sz="1400" u="none" cap="none" strike="noStrike">
              <a:solidFill>
                <a:schemeClr val="dk1"/>
              </a:solidFill>
              <a:latin typeface="Calibri"/>
              <a:ea typeface="Calibri"/>
              <a:cs typeface="Calibri"/>
              <a:sym typeface="Calibri"/>
            </a:endParaRPr>
          </a:p>
        </p:txBody>
      </p:sp>
      <p:grpSp>
        <p:nvGrpSpPr>
          <p:cNvPr id="151" name="Google Shape;151;g2edeedb35b7_0_80"/>
          <p:cNvGrpSpPr/>
          <p:nvPr/>
        </p:nvGrpSpPr>
        <p:grpSpPr>
          <a:xfrm>
            <a:off x="599038" y="4456025"/>
            <a:ext cx="2859102" cy="1658912"/>
            <a:chOff x="599038" y="4100425"/>
            <a:chExt cx="2859102" cy="1658912"/>
          </a:xfrm>
        </p:grpSpPr>
        <p:pic>
          <p:nvPicPr>
            <p:cNvPr descr="Building with solid fill" id="152" name="Google Shape;152;g2edeedb35b7_0_80"/>
            <p:cNvPicPr preferRelativeResize="0"/>
            <p:nvPr/>
          </p:nvPicPr>
          <p:blipFill rotWithShape="1">
            <a:blip r:embed="rId9">
              <a:alphaModFix/>
            </a:blip>
            <a:srcRect b="0" l="0" r="0" t="0"/>
            <a:stretch/>
          </p:blipFill>
          <p:spPr>
            <a:xfrm>
              <a:off x="2343733" y="4100425"/>
              <a:ext cx="914400" cy="914400"/>
            </a:xfrm>
            <a:prstGeom prst="rect">
              <a:avLst/>
            </a:prstGeom>
            <a:noFill/>
            <a:ln>
              <a:noFill/>
            </a:ln>
          </p:spPr>
        </p:pic>
        <p:sp>
          <p:nvSpPr>
            <p:cNvPr id="153" name="Google Shape;153;g2edeedb35b7_0_80"/>
            <p:cNvSpPr txBox="1"/>
            <p:nvPr/>
          </p:nvSpPr>
          <p:spPr>
            <a:xfrm>
              <a:off x="2140540" y="5020437"/>
              <a:ext cx="1317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Substantial growth</a:t>
              </a:r>
              <a:r>
                <a:rPr b="0" i="0" lang="en-US" sz="1400" u="none" cap="none" strike="noStrik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since 2004</a:t>
              </a:r>
              <a:endParaRPr b="0" i="0" sz="1400" u="none" cap="none" strike="noStrike">
                <a:solidFill>
                  <a:schemeClr val="dk1"/>
                </a:solidFill>
                <a:latin typeface="Calibri"/>
                <a:ea typeface="Calibri"/>
                <a:cs typeface="Calibri"/>
                <a:sym typeface="Calibri"/>
              </a:endParaRPr>
            </a:p>
          </p:txBody>
        </p:sp>
        <p:sp>
          <p:nvSpPr>
            <p:cNvPr id="154" name="Google Shape;154;g2edeedb35b7_0_80"/>
            <p:cNvSpPr txBox="1"/>
            <p:nvPr/>
          </p:nvSpPr>
          <p:spPr>
            <a:xfrm>
              <a:off x="599038" y="4253811"/>
              <a:ext cx="1317600" cy="523200"/>
            </a:xfrm>
            <a:prstGeom prst="rect">
              <a:avLst/>
            </a:prstGeom>
            <a:solidFill>
              <a:srgbClr val="FF58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NEW SITUATION</a:t>
              </a:r>
              <a:endParaRPr b="0" i="0" sz="1400" u="none" cap="none" strike="noStrike">
                <a:solidFill>
                  <a:schemeClr val="lt1"/>
                </a:solidFill>
                <a:latin typeface="Calibri"/>
                <a:ea typeface="Calibri"/>
                <a:cs typeface="Calibri"/>
                <a:sym typeface="Calibri"/>
              </a:endParaRPr>
            </a:p>
          </p:txBody>
        </p:sp>
      </p:grpSp>
      <p:cxnSp>
        <p:nvCxnSpPr>
          <p:cNvPr id="155" name="Google Shape;155;g2edeedb35b7_0_80"/>
          <p:cNvCxnSpPr/>
          <p:nvPr/>
        </p:nvCxnSpPr>
        <p:spPr>
          <a:xfrm>
            <a:off x="579374" y="3983702"/>
            <a:ext cx="11141700" cy="0"/>
          </a:xfrm>
          <a:prstGeom prst="straightConnector1">
            <a:avLst/>
          </a:prstGeom>
          <a:noFill/>
          <a:ln cap="flat" cmpd="sng" w="57150">
            <a:solidFill>
              <a:schemeClr val="accent1"/>
            </a:solidFill>
            <a:prstDash val="solid"/>
            <a:miter lim="800000"/>
            <a:headEnd len="sm" w="sm" type="none"/>
            <a:tailEnd len="sm" w="sm" type="none"/>
          </a:ln>
        </p:spPr>
      </p:cxnSp>
      <p:sp>
        <p:nvSpPr>
          <p:cNvPr id="156" name="Google Shape;156;g2edeedb35b7_0_80"/>
          <p:cNvSpPr txBox="1"/>
          <p:nvPr/>
        </p:nvSpPr>
        <p:spPr>
          <a:xfrm>
            <a:off x="243392" y="836744"/>
            <a:ext cx="115836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A5A5A5"/>
                </a:solidFill>
                <a:latin typeface="Calibri"/>
                <a:ea typeface="Calibri"/>
                <a:cs typeface="Calibri"/>
                <a:sym typeface="Calibri"/>
              </a:rPr>
              <a:t>Over the last few years, Columbia Insurance Company has diversified its product palette, but not its risk classification,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A5A5A5"/>
                </a:solidFill>
                <a:latin typeface="Calibri"/>
                <a:ea typeface="Calibri"/>
                <a:cs typeface="Calibri"/>
                <a:sym typeface="Calibri"/>
              </a:rPr>
              <a:t>resulting in the use of a single loss distribution model to accommodate the pricing of all products. As a result, the pricing protocols need to be revised.</a:t>
            </a:r>
            <a:endParaRPr b="0" i="1" sz="1800" u="none" cap="none" strike="noStrike">
              <a:solidFill>
                <a:srgbClr val="A5A5A5"/>
              </a:solidFill>
              <a:latin typeface="Calibri"/>
              <a:ea typeface="Calibri"/>
              <a:cs typeface="Calibri"/>
              <a:sym typeface="Calibri"/>
            </a:endParaRPr>
          </a:p>
        </p:txBody>
      </p:sp>
      <p:cxnSp>
        <p:nvCxnSpPr>
          <p:cNvPr id="157" name="Google Shape;157;g2edeedb35b7_0_80"/>
          <p:cNvCxnSpPr/>
          <p:nvPr/>
        </p:nvCxnSpPr>
        <p:spPr>
          <a:xfrm flipH="1" rot="10800000">
            <a:off x="352775" y="793075"/>
            <a:ext cx="10978500" cy="28200"/>
          </a:xfrm>
          <a:prstGeom prst="straightConnector1">
            <a:avLst/>
          </a:prstGeom>
          <a:noFill/>
          <a:ln cap="flat" cmpd="sng" w="28575">
            <a:solidFill>
              <a:schemeClr val="dk2"/>
            </a:solidFill>
            <a:prstDash val="dash"/>
            <a:round/>
            <a:headEnd len="sm" w="sm" type="none"/>
            <a:tailEnd len="sm" w="sm" type="none"/>
          </a:ln>
        </p:spPr>
      </p:cxnSp>
      <p:sp>
        <p:nvSpPr>
          <p:cNvPr id="158" name="Google Shape;158;g2edeedb35b7_0_8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3</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edeedb35b7_0_198"/>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Project Objective - Exposure Rating</a:t>
            </a:r>
            <a:endParaRPr b="1"/>
          </a:p>
        </p:txBody>
      </p:sp>
      <p:sp>
        <p:nvSpPr>
          <p:cNvPr id="164" name="Google Shape;164;g2edeedb35b7_0_198"/>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165" name="Google Shape;165;g2edeedb35b7_0_198"/>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166" name="Google Shape;166;g2edeedb35b7_0_198"/>
          <p:cNvSpPr/>
          <p:nvPr/>
        </p:nvSpPr>
        <p:spPr>
          <a:xfrm>
            <a:off x="500500" y="1413875"/>
            <a:ext cx="2844900" cy="833400"/>
          </a:xfrm>
          <a:prstGeom prst="roundRect">
            <a:avLst>
              <a:gd fmla="val 16667" name="adj"/>
            </a:avLst>
          </a:prstGeom>
          <a:solidFill>
            <a:srgbClr val="BFBFBF"/>
          </a:solidFill>
          <a:ln cap="flat" cmpd="sng" w="9525">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Experience Rating</a:t>
            </a:r>
            <a:endParaRPr sz="2200">
              <a:latin typeface="Calibri"/>
              <a:ea typeface="Calibri"/>
              <a:cs typeface="Calibri"/>
              <a:sym typeface="Calibri"/>
            </a:endParaRPr>
          </a:p>
        </p:txBody>
      </p:sp>
      <p:sp>
        <p:nvSpPr>
          <p:cNvPr id="167" name="Google Shape;167;g2edeedb35b7_0_198"/>
          <p:cNvSpPr txBox="1"/>
          <p:nvPr/>
        </p:nvSpPr>
        <p:spPr>
          <a:xfrm>
            <a:off x="352775" y="2440775"/>
            <a:ext cx="3248700" cy="375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pricing strategy currently employed by CIC.</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Typically needs three to five years of loss data.</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Performs suboptimally with a lack of claim experience.</a:t>
            </a:r>
            <a:endParaRPr sz="1800">
              <a:solidFill>
                <a:schemeClr val="dk1"/>
              </a:solidFill>
              <a:latin typeface="Calibri"/>
              <a:ea typeface="Calibri"/>
              <a:cs typeface="Calibri"/>
              <a:sym typeface="Calibri"/>
            </a:endParaRPr>
          </a:p>
        </p:txBody>
      </p:sp>
      <p:sp>
        <p:nvSpPr>
          <p:cNvPr id="168" name="Google Shape;168;g2edeedb35b7_0_198"/>
          <p:cNvSpPr/>
          <p:nvPr/>
        </p:nvSpPr>
        <p:spPr>
          <a:xfrm>
            <a:off x="4291475" y="1413875"/>
            <a:ext cx="3101100" cy="833400"/>
          </a:xfrm>
          <a:prstGeom prst="roundRect">
            <a:avLst>
              <a:gd fmla="val 16667" name="adj"/>
            </a:avLst>
          </a:prstGeom>
          <a:solidFill>
            <a:srgbClr val="FF7036"/>
          </a:solidFill>
          <a:ln cap="flat" cmpd="sng" w="9525">
            <a:solidFill>
              <a:srgbClr val="FF58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US" sz="2200">
                <a:solidFill>
                  <a:schemeClr val="lt1"/>
                </a:solidFill>
                <a:latin typeface="Calibri"/>
                <a:ea typeface="Calibri"/>
                <a:cs typeface="Calibri"/>
                <a:sym typeface="Calibri"/>
              </a:rPr>
              <a:t>Exposure Rating</a:t>
            </a:r>
            <a:endParaRPr sz="2200">
              <a:solidFill>
                <a:schemeClr val="lt1"/>
              </a:solidFill>
              <a:latin typeface="Calibri"/>
              <a:ea typeface="Calibri"/>
              <a:cs typeface="Calibri"/>
              <a:sym typeface="Calibri"/>
            </a:endParaRPr>
          </a:p>
        </p:txBody>
      </p:sp>
      <p:sp>
        <p:nvSpPr>
          <p:cNvPr id="169" name="Google Shape;169;g2edeedb35b7_0_198"/>
          <p:cNvSpPr/>
          <p:nvPr/>
        </p:nvSpPr>
        <p:spPr>
          <a:xfrm>
            <a:off x="8338650" y="1413875"/>
            <a:ext cx="3248700" cy="833400"/>
          </a:xfrm>
          <a:prstGeom prst="roundRect">
            <a:avLst>
              <a:gd fmla="val 16667" name="adj"/>
            </a:avLst>
          </a:prstGeom>
          <a:solidFill>
            <a:srgbClr val="FF7036"/>
          </a:solidFill>
          <a:ln cap="flat" cmpd="sng" w="9525">
            <a:solidFill>
              <a:srgbClr val="FF58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US" sz="2200">
                <a:solidFill>
                  <a:schemeClr val="lt1"/>
                </a:solidFill>
                <a:latin typeface="Calibri"/>
                <a:ea typeface="Calibri"/>
                <a:cs typeface="Calibri"/>
                <a:sym typeface="Calibri"/>
              </a:rPr>
              <a:t>Swiss Re Exposure Curves</a:t>
            </a:r>
            <a:endParaRPr sz="2200">
              <a:solidFill>
                <a:schemeClr val="lt1"/>
              </a:solidFill>
              <a:latin typeface="Calibri"/>
              <a:ea typeface="Calibri"/>
              <a:cs typeface="Calibri"/>
              <a:sym typeface="Calibri"/>
            </a:endParaRPr>
          </a:p>
        </p:txBody>
      </p:sp>
      <p:sp>
        <p:nvSpPr>
          <p:cNvPr id="170" name="Google Shape;170;g2edeedb35b7_0_198"/>
          <p:cNvSpPr txBox="1"/>
          <p:nvPr/>
        </p:nvSpPr>
        <p:spPr>
          <a:xfrm>
            <a:off x="4139000" y="2440775"/>
            <a:ext cx="3405900" cy="375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Great supplement to experience rating.</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Essential when there is insufficient claim data.</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derive the missing claim experience from a reference portfolio whose claim experience is sufficiently supported statistically.</a:t>
            </a:r>
            <a:endParaRPr sz="1800">
              <a:solidFill>
                <a:schemeClr val="dk1"/>
              </a:solidFill>
              <a:latin typeface="Calibri"/>
              <a:ea typeface="Calibri"/>
              <a:cs typeface="Calibri"/>
              <a:sym typeface="Calibri"/>
            </a:endParaRPr>
          </a:p>
        </p:txBody>
      </p:sp>
      <p:sp>
        <p:nvSpPr>
          <p:cNvPr id="171" name="Google Shape;171;g2edeedb35b7_0_198"/>
          <p:cNvSpPr txBox="1"/>
          <p:nvPr/>
        </p:nvSpPr>
        <p:spPr>
          <a:xfrm>
            <a:off x="8082425" y="2440775"/>
            <a:ext cx="4297500" cy="375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Maxwell-Boltzmann, Bose-Einstein, and Fermi-Dirac distribution (MBBEFD) is a well known distribution used in physics, and well adapted at modeling loss.</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Some parameters approximate the Swiss Re exposure curves (Y1, Y2, Y3, and Y4), which are empirically proven to be effective at modeling loss.	</a:t>
            </a:r>
            <a:endParaRPr sz="1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will use the 4 Swiss Re exposure curves to model our loss distribution.</a:t>
            </a:r>
            <a:endParaRPr sz="1800">
              <a:solidFill>
                <a:schemeClr val="dk1"/>
              </a:solidFill>
              <a:latin typeface="Calibri"/>
              <a:ea typeface="Calibri"/>
              <a:cs typeface="Calibri"/>
              <a:sym typeface="Calibri"/>
            </a:endParaRPr>
          </a:p>
        </p:txBody>
      </p:sp>
      <p:sp>
        <p:nvSpPr>
          <p:cNvPr id="172" name="Google Shape;172;g2edeedb35b7_0_198"/>
          <p:cNvSpPr/>
          <p:nvPr/>
        </p:nvSpPr>
        <p:spPr>
          <a:xfrm>
            <a:off x="3497888" y="1648025"/>
            <a:ext cx="641100" cy="3651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3" name="Google Shape;173;g2edeedb35b7_0_198"/>
          <p:cNvSpPr/>
          <p:nvPr/>
        </p:nvSpPr>
        <p:spPr>
          <a:xfrm>
            <a:off x="7545050" y="1648025"/>
            <a:ext cx="641100" cy="3651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4" name="Google Shape;174;g2edeedb35b7_0_198"/>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4</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ee6b0fd9f5_0_197"/>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Project Objective - Risk Classes</a:t>
            </a:r>
            <a:endParaRPr b="1"/>
          </a:p>
        </p:txBody>
      </p:sp>
      <p:sp>
        <p:nvSpPr>
          <p:cNvPr id="180" name="Google Shape;180;g2ee6b0fd9f5_0_197"/>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181" name="Google Shape;181;g2ee6b0fd9f5_0_19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182" name="Google Shape;182;g2ee6b0fd9f5_0_19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5</a:t>
            </a:r>
            <a:endParaRPr sz="2000">
              <a:latin typeface="Roboto"/>
              <a:ea typeface="Roboto"/>
              <a:cs typeface="Roboto"/>
              <a:sym typeface="Roboto"/>
            </a:endParaRPr>
          </a:p>
        </p:txBody>
      </p:sp>
      <p:sp>
        <p:nvSpPr>
          <p:cNvPr id="183" name="Google Shape;183;g2ee6b0fd9f5_0_197"/>
          <p:cNvSpPr/>
          <p:nvPr/>
        </p:nvSpPr>
        <p:spPr>
          <a:xfrm>
            <a:off x="352775" y="1041975"/>
            <a:ext cx="5249100" cy="5154000"/>
          </a:xfrm>
          <a:prstGeom prst="roundRect">
            <a:avLst>
              <a:gd fmla="val 16667" name="adj"/>
            </a:avLst>
          </a:prstGeom>
          <a:solidFill>
            <a:srgbClr val="BFBFB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Industry Exposure Rating </a:t>
            </a:r>
            <a:endParaRPr sz="2200">
              <a:latin typeface="Calibri"/>
              <a:ea typeface="Calibri"/>
              <a:cs typeface="Calibri"/>
              <a:sym typeface="Calibri"/>
            </a:endParaRPr>
          </a:p>
          <a:p>
            <a:pPr indent="0" lvl="0" marL="0" rtl="0" algn="ctr">
              <a:spcBef>
                <a:spcPts val="0"/>
              </a:spcBef>
              <a:spcAft>
                <a:spcPts val="0"/>
              </a:spcAft>
              <a:buNone/>
            </a:pPr>
            <a:r>
              <a:rPr lang="en-US" sz="2200">
                <a:latin typeface="Calibri"/>
                <a:ea typeface="Calibri"/>
                <a:cs typeface="Calibri"/>
                <a:sym typeface="Calibri"/>
              </a:rPr>
              <a:t>Risk Classes</a:t>
            </a:r>
            <a:endParaRPr sz="2200">
              <a:latin typeface="Calibri"/>
              <a:ea typeface="Calibri"/>
              <a:cs typeface="Calibri"/>
              <a:sym typeface="Calibri"/>
            </a:endParaRPr>
          </a:p>
          <a:p>
            <a:pPr indent="0" lvl="0" marL="0" rtl="0" algn="ctr">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Policies get risk classes from ranges of probable maximum loss (PML).</a:t>
            </a:r>
            <a:endParaRPr sz="2200">
              <a:latin typeface="Calibri"/>
              <a:ea typeface="Calibri"/>
              <a:cs typeface="Calibri"/>
              <a:sym typeface="Calibri"/>
            </a:endParaRPr>
          </a:p>
          <a:p>
            <a:pPr indent="-368300" lvl="0" marL="457200" rtl="0" algn="l">
              <a:spcBef>
                <a:spcPts val="1000"/>
              </a:spcBef>
              <a:spcAft>
                <a:spcPts val="0"/>
              </a:spcAft>
              <a:buSzPts val="2200"/>
              <a:buFont typeface="Calibri"/>
              <a:buChar char="●"/>
            </a:pPr>
            <a:r>
              <a:rPr lang="en-US" sz="2200">
                <a:latin typeface="Calibri"/>
                <a:ea typeface="Calibri"/>
                <a:cs typeface="Calibri"/>
                <a:sym typeface="Calibri"/>
              </a:rPr>
              <a:t>Risk classes determined within the range of PML based on predefined thresholds and historical data.</a:t>
            </a:r>
            <a:endParaRPr sz="2200">
              <a:latin typeface="Calibri"/>
              <a:ea typeface="Calibri"/>
              <a:cs typeface="Calibri"/>
              <a:sym typeface="Calibri"/>
            </a:endParaRPr>
          </a:p>
          <a:p>
            <a:pPr indent="-368300" lvl="0" marL="457200" rtl="0" algn="l">
              <a:spcBef>
                <a:spcPts val="1000"/>
              </a:spcBef>
              <a:spcAft>
                <a:spcPts val="1000"/>
              </a:spcAft>
              <a:buSzPts val="2200"/>
              <a:buFont typeface="Calibri"/>
              <a:buChar char="●"/>
            </a:pPr>
            <a:r>
              <a:rPr lang="en-US" sz="2200">
                <a:latin typeface="Calibri"/>
                <a:ea typeface="Calibri"/>
                <a:cs typeface="Calibri"/>
                <a:sym typeface="Calibri"/>
              </a:rPr>
              <a:t>E.g. Policies with PML of 0 to 2 million will have its loss modeled by Swiss Re Y1 curve, and </a:t>
            </a:r>
            <a:r>
              <a:rPr lang="en-US" sz="2200">
                <a:solidFill>
                  <a:schemeClr val="dk1"/>
                </a:solidFill>
                <a:latin typeface="Calibri"/>
                <a:ea typeface="Calibri"/>
                <a:cs typeface="Calibri"/>
                <a:sym typeface="Calibri"/>
              </a:rPr>
              <a:t>p</a:t>
            </a:r>
            <a:r>
              <a:rPr lang="en-US" sz="2200">
                <a:solidFill>
                  <a:schemeClr val="dk1"/>
                </a:solidFill>
                <a:latin typeface="Calibri"/>
                <a:ea typeface="Calibri"/>
                <a:cs typeface="Calibri"/>
                <a:sym typeface="Calibri"/>
              </a:rPr>
              <a:t>olicies with PML of 2 - 5 million will be modeled by Y2 curve, etc.</a:t>
            </a:r>
            <a:endParaRPr sz="2200">
              <a:latin typeface="Calibri"/>
              <a:ea typeface="Calibri"/>
              <a:cs typeface="Calibri"/>
              <a:sym typeface="Calibri"/>
            </a:endParaRPr>
          </a:p>
        </p:txBody>
      </p:sp>
      <p:sp>
        <p:nvSpPr>
          <p:cNvPr id="184" name="Google Shape;184;g2ee6b0fd9f5_0_197"/>
          <p:cNvSpPr/>
          <p:nvPr/>
        </p:nvSpPr>
        <p:spPr>
          <a:xfrm>
            <a:off x="6218675" y="1041975"/>
            <a:ext cx="5249100" cy="5154000"/>
          </a:xfrm>
          <a:prstGeom prst="roundRect">
            <a:avLst>
              <a:gd fmla="val 16667" name="adj"/>
            </a:avLst>
          </a:prstGeom>
          <a:solidFill>
            <a:srgbClr val="FF7036"/>
          </a:solidFill>
          <a:ln cap="flat" cmpd="sng" w="9525">
            <a:solidFill>
              <a:srgbClr val="FF703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Risk Classes with </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Machine Learning </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Policies get risk classes from unsupervised machine learning.</a:t>
            </a:r>
            <a:endParaRPr sz="2200">
              <a:solidFill>
                <a:schemeClr val="lt1"/>
              </a:solidFill>
              <a:latin typeface="Calibri"/>
              <a:ea typeface="Calibri"/>
              <a:cs typeface="Calibri"/>
              <a:sym typeface="Calibri"/>
            </a:endParaRPr>
          </a:p>
          <a:p>
            <a:pPr indent="-368300" lvl="0" marL="457200" rtl="0" algn="l">
              <a:spcBef>
                <a:spcPts val="100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K-means clustering model. </a:t>
            </a:r>
            <a:endParaRPr sz="2200">
              <a:solidFill>
                <a:schemeClr val="lt1"/>
              </a:solidFill>
              <a:latin typeface="Calibri"/>
              <a:ea typeface="Calibri"/>
              <a:cs typeface="Calibri"/>
              <a:sym typeface="Calibri"/>
            </a:endParaRPr>
          </a:p>
          <a:p>
            <a:pPr indent="-368300" lvl="0" marL="457200" rtl="0" algn="l">
              <a:spcBef>
                <a:spcPts val="1000"/>
              </a:spcBef>
              <a:spcAft>
                <a:spcPts val="0"/>
              </a:spcAft>
              <a:buClr>
                <a:schemeClr val="lt1"/>
              </a:buClr>
              <a:buSzPts val="2200"/>
              <a:buFont typeface="Calibri"/>
              <a:buChar char="●"/>
            </a:pPr>
            <a:r>
              <a:rPr lang="en-US" sz="2200" u="sng">
                <a:solidFill>
                  <a:schemeClr val="lt1"/>
                </a:solidFill>
                <a:latin typeface="Calibri"/>
                <a:ea typeface="Calibri"/>
                <a:cs typeface="Calibri"/>
                <a:sym typeface="Calibri"/>
              </a:rPr>
              <a:t>Policy Profile Features</a:t>
            </a:r>
            <a:r>
              <a:rPr lang="en-US" sz="2200">
                <a:solidFill>
                  <a:schemeClr val="lt1"/>
                </a:solidFill>
                <a:latin typeface="Calibri"/>
                <a:ea typeface="Calibri"/>
                <a:cs typeface="Calibri"/>
                <a:sym typeface="Calibri"/>
              </a:rPr>
              <a:t>: property value, PML, deductible. </a:t>
            </a:r>
            <a:endParaRPr sz="2200">
              <a:solidFill>
                <a:schemeClr val="lt1"/>
              </a:solidFill>
              <a:latin typeface="Calibri"/>
              <a:ea typeface="Calibri"/>
              <a:cs typeface="Calibri"/>
              <a:sym typeface="Calibri"/>
            </a:endParaRPr>
          </a:p>
          <a:p>
            <a:pPr indent="-368300" lvl="0" marL="457200" rtl="0" algn="l">
              <a:spcBef>
                <a:spcPts val="1000"/>
              </a:spcBef>
              <a:spcAft>
                <a:spcPts val="0"/>
              </a:spcAft>
              <a:buClr>
                <a:schemeClr val="lt1"/>
              </a:buClr>
              <a:buSzPts val="2200"/>
              <a:buFont typeface="Calibri"/>
              <a:buChar char="●"/>
            </a:pPr>
            <a:r>
              <a:rPr lang="en-US" sz="2200" u="sng">
                <a:solidFill>
                  <a:schemeClr val="lt1"/>
                </a:solidFill>
                <a:latin typeface="Calibri"/>
                <a:ea typeface="Calibri"/>
                <a:cs typeface="Calibri"/>
                <a:sym typeface="Calibri"/>
              </a:rPr>
              <a:t>Claims Profile Feature</a:t>
            </a:r>
            <a:r>
              <a:rPr lang="en-US" sz="2200">
                <a:solidFill>
                  <a:schemeClr val="lt1"/>
                </a:solidFill>
                <a:latin typeface="Calibri"/>
                <a:ea typeface="Calibri"/>
                <a:cs typeface="Calibri"/>
                <a:sym typeface="Calibri"/>
              </a:rPr>
              <a:t>: Coefficient of Variation (CV) of the claim amount of each property type. </a:t>
            </a:r>
            <a:endParaRPr sz="2200">
              <a:solidFill>
                <a:schemeClr val="lt1"/>
              </a:solidFill>
              <a:latin typeface="Calibri"/>
              <a:ea typeface="Calibri"/>
              <a:cs typeface="Calibri"/>
              <a:sym typeface="Calibri"/>
            </a:endParaRPr>
          </a:p>
          <a:p>
            <a:pPr indent="0" lvl="0" marL="0" rtl="0" algn="ctr">
              <a:spcBef>
                <a:spcPts val="100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US">
                <a:solidFill>
                  <a:schemeClr val="lt1"/>
                </a:solidFill>
                <a:latin typeface="Calibri"/>
                <a:ea typeface="Calibri"/>
                <a:cs typeface="Calibri"/>
                <a:sym typeface="Calibri"/>
              </a:rPr>
              <a:t>unsupervised machine learning </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US">
                <a:solidFill>
                  <a:schemeClr val="lt1"/>
                </a:solidFill>
                <a:latin typeface="Calibri"/>
                <a:ea typeface="Calibri"/>
                <a:cs typeface="Calibri"/>
                <a:sym typeface="Calibri"/>
              </a:rPr>
              <a:t>k means clustering</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US">
                <a:solidFill>
                  <a:schemeClr val="lt1"/>
                </a:solidFill>
                <a:latin typeface="Calibri"/>
                <a:ea typeface="Calibri"/>
                <a:cs typeface="Calibri"/>
                <a:sym typeface="Calibri"/>
              </a:rPr>
              <a:t>using pml, deductible, property value, and coefficient of variation of claim amount of each property type</a:t>
            </a:r>
            <a:endParaRPr>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ee6b0fd9f5_0_184"/>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Project Overview</a:t>
            </a:r>
            <a:endParaRPr b="1"/>
          </a:p>
        </p:txBody>
      </p:sp>
      <p:sp>
        <p:nvSpPr>
          <p:cNvPr id="190" name="Google Shape;190;g2ee6b0fd9f5_0_184"/>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Midterm Presentation</a:t>
            </a:r>
            <a:endParaRPr/>
          </a:p>
        </p:txBody>
      </p:sp>
      <p:cxnSp>
        <p:nvCxnSpPr>
          <p:cNvPr id="191" name="Google Shape;191;g2ee6b0fd9f5_0_184"/>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192" name="Google Shape;192;g2ee6b0fd9f5_0_184"/>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6</a:t>
            </a:r>
            <a:endParaRPr sz="2000">
              <a:latin typeface="Roboto"/>
              <a:ea typeface="Roboto"/>
              <a:cs typeface="Roboto"/>
              <a:sym typeface="Roboto"/>
            </a:endParaRPr>
          </a:p>
        </p:txBody>
      </p:sp>
      <p:sp>
        <p:nvSpPr>
          <p:cNvPr id="193" name="Google Shape;193;g2ee6b0fd9f5_0_184"/>
          <p:cNvSpPr/>
          <p:nvPr/>
        </p:nvSpPr>
        <p:spPr>
          <a:xfrm>
            <a:off x="2589800" y="26384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K-Means Clustering</a:t>
            </a:r>
            <a:endParaRPr sz="2200">
              <a:solidFill>
                <a:schemeClr val="lt1"/>
              </a:solidFill>
              <a:latin typeface="Calibri"/>
              <a:ea typeface="Calibri"/>
              <a:cs typeface="Calibri"/>
              <a:sym typeface="Calibri"/>
            </a:endParaRPr>
          </a:p>
        </p:txBody>
      </p:sp>
      <p:sp>
        <p:nvSpPr>
          <p:cNvPr id="194" name="Google Shape;194;g2ee6b0fd9f5_0_184"/>
          <p:cNvSpPr/>
          <p:nvPr/>
        </p:nvSpPr>
        <p:spPr>
          <a:xfrm>
            <a:off x="2589800" y="11769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Data</a:t>
            </a:r>
            <a:endParaRPr sz="2200">
              <a:solidFill>
                <a:schemeClr val="lt1"/>
              </a:solidFill>
              <a:latin typeface="Calibri"/>
              <a:ea typeface="Calibri"/>
              <a:cs typeface="Calibri"/>
              <a:sym typeface="Calibri"/>
            </a:endParaRPr>
          </a:p>
        </p:txBody>
      </p:sp>
      <p:sp>
        <p:nvSpPr>
          <p:cNvPr id="195" name="Google Shape;195;g2ee6b0fd9f5_0_184"/>
          <p:cNvSpPr/>
          <p:nvPr/>
        </p:nvSpPr>
        <p:spPr>
          <a:xfrm>
            <a:off x="2589788" y="4136213"/>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4 Risk Classes</a:t>
            </a:r>
            <a:endParaRPr sz="2200">
              <a:solidFill>
                <a:schemeClr val="lt1"/>
              </a:solidFill>
              <a:latin typeface="Calibri"/>
              <a:ea typeface="Calibri"/>
              <a:cs typeface="Calibri"/>
              <a:sym typeface="Calibri"/>
            </a:endParaRPr>
          </a:p>
        </p:txBody>
      </p:sp>
      <p:sp>
        <p:nvSpPr>
          <p:cNvPr id="196" name="Google Shape;196;g2ee6b0fd9f5_0_184"/>
          <p:cNvSpPr/>
          <p:nvPr/>
        </p:nvSpPr>
        <p:spPr>
          <a:xfrm>
            <a:off x="6757275" y="11769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MBBEFD</a:t>
            </a:r>
            <a:endParaRPr sz="2200">
              <a:solidFill>
                <a:schemeClr val="lt1"/>
              </a:solidFill>
              <a:latin typeface="Calibri"/>
              <a:ea typeface="Calibri"/>
              <a:cs typeface="Calibri"/>
              <a:sym typeface="Calibri"/>
            </a:endParaRPr>
          </a:p>
        </p:txBody>
      </p:sp>
      <p:sp>
        <p:nvSpPr>
          <p:cNvPr id="197" name="Google Shape;197;g2ee6b0fd9f5_0_184"/>
          <p:cNvSpPr/>
          <p:nvPr/>
        </p:nvSpPr>
        <p:spPr>
          <a:xfrm>
            <a:off x="6757275" y="2642063"/>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Swiss Re Curves</a:t>
            </a:r>
            <a:endParaRPr sz="2200">
              <a:solidFill>
                <a:schemeClr val="lt1"/>
              </a:solidFill>
              <a:latin typeface="Calibri"/>
              <a:ea typeface="Calibri"/>
              <a:cs typeface="Calibri"/>
              <a:sym typeface="Calibri"/>
            </a:endParaRPr>
          </a:p>
        </p:txBody>
      </p:sp>
      <p:sp>
        <p:nvSpPr>
          <p:cNvPr id="198" name="Google Shape;198;g2ee6b0fd9f5_0_184"/>
          <p:cNvSpPr/>
          <p:nvPr/>
        </p:nvSpPr>
        <p:spPr>
          <a:xfrm>
            <a:off x="6757263" y="4137425"/>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4 Exposure Curves</a:t>
            </a:r>
            <a:endParaRPr sz="2200">
              <a:solidFill>
                <a:schemeClr val="lt1"/>
              </a:solidFill>
              <a:latin typeface="Calibri"/>
              <a:ea typeface="Calibri"/>
              <a:cs typeface="Calibri"/>
              <a:sym typeface="Calibri"/>
            </a:endParaRPr>
          </a:p>
        </p:txBody>
      </p:sp>
      <p:sp>
        <p:nvSpPr>
          <p:cNvPr id="199" name="Google Shape;199;g2ee6b0fd9f5_0_184"/>
          <p:cNvSpPr/>
          <p:nvPr/>
        </p:nvSpPr>
        <p:spPr>
          <a:xfrm rot="10800000">
            <a:off x="7577050" y="4810475"/>
            <a:ext cx="1205400" cy="1071600"/>
          </a:xfrm>
          <a:prstGeom prst="bentArrow">
            <a:avLst>
              <a:gd fmla="val 25000" name="adj1"/>
              <a:gd fmla="val 25000" name="adj2"/>
              <a:gd fmla="val 25000" name="adj3"/>
              <a:gd fmla="val 43750"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0" name="Google Shape;200;g2ee6b0fd9f5_0_184"/>
          <p:cNvSpPr/>
          <p:nvPr/>
        </p:nvSpPr>
        <p:spPr>
          <a:xfrm flipH="1" rot="10800000">
            <a:off x="3409550" y="4810475"/>
            <a:ext cx="1205400" cy="1071600"/>
          </a:xfrm>
          <a:prstGeom prst="bentArrow">
            <a:avLst>
              <a:gd fmla="val 25000" name="adj1"/>
              <a:gd fmla="val 25000" name="adj2"/>
              <a:gd fmla="val 25000" name="adj3"/>
              <a:gd fmla="val 43750"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1" name="Google Shape;201;g2ee6b0fd9f5_0_184"/>
          <p:cNvSpPr/>
          <p:nvPr/>
        </p:nvSpPr>
        <p:spPr>
          <a:xfrm>
            <a:off x="4673538" y="52383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Pricing</a:t>
            </a:r>
            <a:endParaRPr sz="2200">
              <a:solidFill>
                <a:schemeClr val="lt1"/>
              </a:solidFill>
              <a:latin typeface="Calibri"/>
              <a:ea typeface="Calibri"/>
              <a:cs typeface="Calibri"/>
              <a:sym typeface="Calibri"/>
            </a:endParaRPr>
          </a:p>
        </p:txBody>
      </p:sp>
      <p:sp>
        <p:nvSpPr>
          <p:cNvPr id="202" name="Google Shape;202;g2ee6b0fd9f5_0_184"/>
          <p:cNvSpPr/>
          <p:nvPr/>
        </p:nvSpPr>
        <p:spPr>
          <a:xfrm>
            <a:off x="3789050" y="1858763"/>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 name="Google Shape;203;g2ee6b0fd9f5_0_184"/>
          <p:cNvSpPr/>
          <p:nvPr/>
        </p:nvSpPr>
        <p:spPr>
          <a:xfrm>
            <a:off x="7956525" y="1861163"/>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4" name="Google Shape;204;g2ee6b0fd9f5_0_184"/>
          <p:cNvSpPr/>
          <p:nvPr/>
        </p:nvSpPr>
        <p:spPr>
          <a:xfrm>
            <a:off x="3789050" y="3388775"/>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5" name="Google Shape;205;g2ee6b0fd9f5_0_184"/>
          <p:cNvSpPr/>
          <p:nvPr/>
        </p:nvSpPr>
        <p:spPr>
          <a:xfrm>
            <a:off x="7956525" y="3348538"/>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ee6b0fd9f5_0_217"/>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Pricin</a:t>
            </a:r>
            <a:r>
              <a:rPr b="1" lang="en-US"/>
              <a:t>g Process </a:t>
            </a:r>
            <a:endParaRPr i="1">
              <a:solidFill>
                <a:srgbClr val="A5A5A5"/>
              </a:solidFill>
            </a:endParaRPr>
          </a:p>
        </p:txBody>
      </p:sp>
      <p:sp>
        <p:nvSpPr>
          <p:cNvPr id="211" name="Google Shape;211;g2ee6b0fd9f5_0_217"/>
          <p:cNvSpPr txBox="1"/>
          <p:nvPr>
            <p:ph idx="11" type="ftr"/>
          </p:nvPr>
        </p:nvSpPr>
        <p:spPr>
          <a:xfrm>
            <a:off x="3687752"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12" name="Google Shape;212;g2ee6b0fd9f5_0_21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13" name="Google Shape;213;g2ee6b0fd9f5_0_21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7</a:t>
            </a:r>
            <a:endParaRPr sz="2000">
              <a:latin typeface="Roboto"/>
              <a:ea typeface="Roboto"/>
              <a:cs typeface="Roboto"/>
              <a:sym typeface="Roboto"/>
            </a:endParaRPr>
          </a:p>
        </p:txBody>
      </p:sp>
      <p:sp>
        <p:nvSpPr>
          <p:cNvPr id="214" name="Google Shape;214;g2ee6b0fd9f5_0_217"/>
          <p:cNvSpPr txBox="1"/>
          <p:nvPr/>
        </p:nvSpPr>
        <p:spPr>
          <a:xfrm>
            <a:off x="3653400" y="5765075"/>
            <a:ext cx="50340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n-US" sz="3000">
                <a:solidFill>
                  <a:srgbClr val="888888"/>
                </a:solidFill>
                <a:latin typeface="Calibri"/>
                <a:ea typeface="Calibri"/>
                <a:cs typeface="Calibri"/>
                <a:sym typeface="Calibri"/>
              </a:rPr>
              <a:t>Let’s delve deeper…</a:t>
            </a:r>
            <a:endParaRPr i="1" sz="3000">
              <a:solidFill>
                <a:srgbClr val="888888"/>
              </a:solidFill>
            </a:endParaRPr>
          </a:p>
        </p:txBody>
      </p:sp>
      <p:cxnSp>
        <p:nvCxnSpPr>
          <p:cNvPr id="215" name="Google Shape;215;g2ee6b0fd9f5_0_217"/>
          <p:cNvCxnSpPr/>
          <p:nvPr/>
        </p:nvCxnSpPr>
        <p:spPr>
          <a:xfrm flipH="1" rot="10800000">
            <a:off x="352775" y="5620375"/>
            <a:ext cx="10978500" cy="28200"/>
          </a:xfrm>
          <a:prstGeom prst="straightConnector1">
            <a:avLst/>
          </a:prstGeom>
          <a:noFill/>
          <a:ln cap="flat" cmpd="sng" w="19050">
            <a:solidFill>
              <a:srgbClr val="888888"/>
            </a:solidFill>
            <a:prstDash val="dash"/>
            <a:round/>
            <a:headEnd len="sm" w="sm" type="none"/>
            <a:tailEnd len="sm" w="sm" type="none"/>
          </a:ln>
        </p:spPr>
      </p:cxnSp>
      <p:sp>
        <p:nvSpPr>
          <p:cNvPr id="216" name="Google Shape;216;g2ee6b0fd9f5_0_217"/>
          <p:cNvSpPr txBox="1"/>
          <p:nvPr/>
        </p:nvSpPr>
        <p:spPr>
          <a:xfrm>
            <a:off x="556200" y="45294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PML: Probate Maximum Loss</a:t>
            </a:r>
            <a:endParaRPr i="1" sz="1200">
              <a:solidFill>
                <a:srgbClr val="595959"/>
              </a:solidFill>
            </a:endParaRPr>
          </a:p>
        </p:txBody>
      </p:sp>
      <p:pic>
        <p:nvPicPr>
          <p:cNvPr id="217" name="Google Shape;217;g2ee6b0fd9f5_0_217"/>
          <p:cNvPicPr preferRelativeResize="0"/>
          <p:nvPr/>
        </p:nvPicPr>
        <p:blipFill rotWithShape="1">
          <a:blip r:embed="rId3">
            <a:alphaModFix/>
          </a:blip>
          <a:srcRect b="0" l="1074" r="1211" t="0"/>
          <a:stretch/>
        </p:blipFill>
        <p:spPr>
          <a:xfrm>
            <a:off x="-18150" y="1049875"/>
            <a:ext cx="12150001" cy="3910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ee6b0fd9f5_0_302"/>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Pricing Process - Clustering: Finding Similarities</a:t>
            </a:r>
            <a:endParaRPr b="1"/>
          </a:p>
        </p:txBody>
      </p:sp>
      <p:sp>
        <p:nvSpPr>
          <p:cNvPr id="223" name="Google Shape;223;g2ee6b0fd9f5_0_302"/>
          <p:cNvSpPr txBox="1"/>
          <p:nvPr>
            <p:ph idx="11" type="ftr"/>
          </p:nvPr>
        </p:nvSpPr>
        <p:spPr>
          <a:xfrm>
            <a:off x="3687752" y="64928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24" name="Google Shape;224;g2ee6b0fd9f5_0_302"/>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25" name="Google Shape;225;g2ee6b0fd9f5_0_302"/>
          <p:cNvSpPr txBox="1"/>
          <p:nvPr>
            <p:ph idx="12" type="sldNum"/>
          </p:nvPr>
        </p:nvSpPr>
        <p:spPr>
          <a:xfrm>
            <a:off x="8982172" y="64928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8</a:t>
            </a:r>
            <a:endParaRPr sz="2000">
              <a:latin typeface="Roboto"/>
              <a:ea typeface="Roboto"/>
              <a:cs typeface="Roboto"/>
              <a:sym typeface="Roboto"/>
            </a:endParaRPr>
          </a:p>
        </p:txBody>
      </p:sp>
      <p:sp>
        <p:nvSpPr>
          <p:cNvPr id="226" name="Google Shape;226;g2ee6b0fd9f5_0_302"/>
          <p:cNvSpPr txBox="1"/>
          <p:nvPr/>
        </p:nvSpPr>
        <p:spPr>
          <a:xfrm>
            <a:off x="223200" y="5595038"/>
            <a:ext cx="125577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500">
                <a:solidFill>
                  <a:schemeClr val="accent2"/>
                </a:solidFill>
                <a:latin typeface="Calibri"/>
                <a:ea typeface="Calibri"/>
                <a:cs typeface="Calibri"/>
                <a:sym typeface="Calibri"/>
              </a:rPr>
              <a:t>*</a:t>
            </a:r>
            <a:r>
              <a:rPr b="1" i="1" lang="en-US" sz="1500">
                <a:solidFill>
                  <a:srgbClr val="595959"/>
                </a:solidFill>
                <a:latin typeface="Calibri"/>
                <a:ea typeface="Calibri"/>
                <a:cs typeface="Calibri"/>
                <a:sym typeface="Calibri"/>
              </a:rPr>
              <a:t>CV</a:t>
            </a:r>
            <a:r>
              <a:rPr i="1" lang="en-US" sz="1500">
                <a:solidFill>
                  <a:srgbClr val="595959"/>
                </a:solidFill>
                <a:latin typeface="Calibri"/>
                <a:ea typeface="Calibri"/>
                <a:cs typeface="Calibri"/>
                <a:sym typeface="Calibri"/>
              </a:rPr>
              <a:t>: Coefficient of Variation, indicating how large the standard deviation is in relation to the mean. See </a:t>
            </a:r>
            <a:r>
              <a:rPr i="1" lang="en-US" sz="1500" u="sng">
                <a:solidFill>
                  <a:srgbClr val="595959"/>
                </a:solidFill>
                <a:latin typeface="Calibri"/>
                <a:ea typeface="Calibri"/>
                <a:cs typeface="Calibri"/>
                <a:sym typeface="Calibri"/>
              </a:rPr>
              <a:t>Appendix - 1 </a:t>
            </a:r>
            <a:r>
              <a:rPr i="1" lang="en-US" sz="1500">
                <a:solidFill>
                  <a:srgbClr val="595959"/>
                </a:solidFill>
                <a:latin typeface="Calibri"/>
                <a:ea typeface="Calibri"/>
                <a:cs typeface="Calibri"/>
                <a:sym typeface="Calibri"/>
              </a:rPr>
              <a:t> for more details.  </a:t>
            </a:r>
            <a:endParaRPr i="1" sz="1500">
              <a:solidFill>
                <a:srgbClr val="595959"/>
              </a:solidFill>
              <a:latin typeface="Calibri"/>
              <a:ea typeface="Calibri"/>
              <a:cs typeface="Calibri"/>
              <a:sym typeface="Calibri"/>
            </a:endParaRPr>
          </a:p>
          <a:p>
            <a:pPr indent="0" lvl="0" marL="0" rtl="0" algn="l">
              <a:lnSpc>
                <a:spcPct val="115000"/>
              </a:lnSpc>
              <a:spcBef>
                <a:spcPts val="0"/>
              </a:spcBef>
              <a:spcAft>
                <a:spcPts val="0"/>
              </a:spcAft>
              <a:buNone/>
            </a:pPr>
            <a:r>
              <a:rPr i="1" lang="en-US" sz="1500">
                <a:solidFill>
                  <a:schemeClr val="accent2"/>
                </a:solidFill>
                <a:latin typeface="Calibri"/>
                <a:ea typeface="Calibri"/>
                <a:cs typeface="Calibri"/>
                <a:sym typeface="Calibri"/>
              </a:rPr>
              <a:t>*</a:t>
            </a:r>
            <a:r>
              <a:rPr b="1" i="1" lang="en-US" sz="1500">
                <a:solidFill>
                  <a:srgbClr val="595959"/>
                </a:solidFill>
                <a:latin typeface="Calibri"/>
                <a:ea typeface="Calibri"/>
                <a:cs typeface="Calibri"/>
                <a:sym typeface="Calibri"/>
              </a:rPr>
              <a:t>WCSSE</a:t>
            </a:r>
            <a:r>
              <a:rPr i="1" lang="en-US" sz="1500">
                <a:solidFill>
                  <a:srgbClr val="595959"/>
                </a:solidFill>
                <a:latin typeface="Calibri"/>
                <a:ea typeface="Calibri"/>
                <a:cs typeface="Calibri"/>
                <a:sym typeface="Calibri"/>
              </a:rPr>
              <a:t>: Within-Cluster Sum of Squared Error, measuring the overall distance with all clusters. See </a:t>
            </a:r>
            <a:r>
              <a:rPr i="1" lang="en-US" sz="1500" u="sng">
                <a:solidFill>
                  <a:srgbClr val="595959"/>
                </a:solidFill>
                <a:latin typeface="Calibri"/>
                <a:ea typeface="Calibri"/>
                <a:cs typeface="Calibri"/>
                <a:sym typeface="Calibri"/>
              </a:rPr>
              <a:t>Appendix - 2</a:t>
            </a:r>
            <a:r>
              <a:rPr i="1" lang="en-US" sz="1500">
                <a:solidFill>
                  <a:srgbClr val="595959"/>
                </a:solidFill>
                <a:latin typeface="Calibri"/>
                <a:ea typeface="Calibri"/>
                <a:cs typeface="Calibri"/>
                <a:sym typeface="Calibri"/>
              </a:rPr>
              <a:t> for more details. </a:t>
            </a:r>
            <a:endParaRPr i="1" sz="1500">
              <a:solidFill>
                <a:srgbClr val="595959"/>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1" lang="en-US" sz="1500">
                <a:solidFill>
                  <a:schemeClr val="accent2"/>
                </a:solidFill>
                <a:latin typeface="Calibri"/>
                <a:ea typeface="Calibri"/>
                <a:cs typeface="Calibri"/>
                <a:sym typeface="Calibri"/>
              </a:rPr>
              <a:t>*</a:t>
            </a:r>
            <a:r>
              <a:rPr b="1" i="1" lang="en-US" sz="1500">
                <a:solidFill>
                  <a:srgbClr val="595959"/>
                </a:solidFill>
                <a:latin typeface="Calibri"/>
                <a:ea typeface="Calibri"/>
                <a:cs typeface="Calibri"/>
                <a:sym typeface="Calibri"/>
              </a:rPr>
              <a:t>Choice of K </a:t>
            </a:r>
            <a:r>
              <a:rPr i="1" lang="en-US" sz="1500">
                <a:solidFill>
                  <a:srgbClr val="595959"/>
                </a:solidFill>
                <a:latin typeface="Calibri"/>
                <a:ea typeface="Calibri"/>
                <a:cs typeface="Calibri"/>
                <a:sym typeface="Calibri"/>
              </a:rPr>
              <a:t>(i.e. number of clusters): See </a:t>
            </a:r>
            <a:r>
              <a:rPr i="1" lang="en-US" sz="1500" u="sng">
                <a:solidFill>
                  <a:srgbClr val="595959"/>
                </a:solidFill>
                <a:latin typeface="Calibri"/>
                <a:ea typeface="Calibri"/>
                <a:cs typeface="Calibri"/>
                <a:sym typeface="Calibri"/>
              </a:rPr>
              <a:t>Appendix - 3 </a:t>
            </a:r>
            <a:r>
              <a:rPr i="1" lang="en-US" sz="1500">
                <a:solidFill>
                  <a:srgbClr val="595959"/>
                </a:solidFill>
                <a:latin typeface="Calibri"/>
                <a:ea typeface="Calibri"/>
                <a:cs typeface="Calibri"/>
                <a:sym typeface="Calibri"/>
              </a:rPr>
              <a:t>for more details.</a:t>
            </a:r>
            <a:endParaRPr i="1" sz="1500">
              <a:solidFill>
                <a:srgbClr val="595959"/>
              </a:solidFill>
              <a:latin typeface="Calibri"/>
              <a:ea typeface="Calibri"/>
              <a:cs typeface="Calibri"/>
              <a:sym typeface="Calibri"/>
            </a:endParaRPr>
          </a:p>
        </p:txBody>
      </p:sp>
      <p:grpSp>
        <p:nvGrpSpPr>
          <p:cNvPr id="227" name="Google Shape;227;g2ee6b0fd9f5_0_302"/>
          <p:cNvGrpSpPr/>
          <p:nvPr/>
        </p:nvGrpSpPr>
        <p:grpSpPr>
          <a:xfrm>
            <a:off x="223200" y="1218888"/>
            <a:ext cx="3066300" cy="2024967"/>
            <a:chOff x="223200" y="1218888"/>
            <a:chExt cx="3066300" cy="2024967"/>
          </a:xfrm>
        </p:grpSpPr>
        <p:grpSp>
          <p:nvGrpSpPr>
            <p:cNvPr id="228" name="Google Shape;228;g2ee6b0fd9f5_0_302"/>
            <p:cNvGrpSpPr/>
            <p:nvPr/>
          </p:nvGrpSpPr>
          <p:grpSpPr>
            <a:xfrm>
              <a:off x="343185" y="1268764"/>
              <a:ext cx="2844872" cy="1975091"/>
              <a:chOff x="2773327" y="3982441"/>
              <a:chExt cx="1147172" cy="817200"/>
            </a:xfrm>
          </p:grpSpPr>
          <p:pic>
            <p:nvPicPr>
              <p:cNvPr descr="Factory with solid fill" id="229" name="Google Shape;229;g2ee6b0fd9f5_0_302"/>
              <p:cNvPicPr preferRelativeResize="0"/>
              <p:nvPr/>
            </p:nvPicPr>
            <p:blipFill rotWithShape="1">
              <a:blip r:embed="rId4">
                <a:alphaModFix/>
              </a:blip>
              <a:srcRect b="0" l="0" r="0" t="0"/>
              <a:stretch/>
            </p:blipFill>
            <p:spPr>
              <a:xfrm flipH="1">
                <a:off x="3163181" y="3982441"/>
                <a:ext cx="360000" cy="360000"/>
              </a:xfrm>
              <a:prstGeom prst="rect">
                <a:avLst/>
              </a:prstGeom>
              <a:noFill/>
              <a:ln>
                <a:noFill/>
              </a:ln>
            </p:spPr>
          </p:pic>
          <p:pic>
            <p:nvPicPr>
              <p:cNvPr descr="Neighborhood with solid fill" id="230" name="Google Shape;230;g2ee6b0fd9f5_0_302"/>
              <p:cNvPicPr preferRelativeResize="0"/>
              <p:nvPr/>
            </p:nvPicPr>
            <p:blipFill rotWithShape="1">
              <a:blip r:embed="rId5">
                <a:alphaModFix/>
              </a:blip>
              <a:srcRect b="0" l="0" r="0" t="0"/>
              <a:stretch/>
            </p:blipFill>
            <p:spPr>
              <a:xfrm flipH="1">
                <a:off x="2774261" y="3982441"/>
                <a:ext cx="360000" cy="360000"/>
              </a:xfrm>
              <a:prstGeom prst="rect">
                <a:avLst/>
              </a:prstGeom>
              <a:noFill/>
              <a:ln>
                <a:noFill/>
              </a:ln>
            </p:spPr>
          </p:pic>
          <p:pic>
            <p:nvPicPr>
              <p:cNvPr descr="Kiosk with solid fill" id="231" name="Google Shape;231;g2ee6b0fd9f5_0_302"/>
              <p:cNvPicPr preferRelativeResize="0"/>
              <p:nvPr/>
            </p:nvPicPr>
            <p:blipFill rotWithShape="1">
              <a:blip r:embed="rId6">
                <a:alphaModFix/>
              </a:blip>
              <a:srcRect b="0" l="0" r="0" t="0"/>
              <a:stretch/>
            </p:blipFill>
            <p:spPr>
              <a:xfrm flipH="1">
                <a:off x="2773327" y="4397863"/>
                <a:ext cx="360000" cy="360000"/>
              </a:xfrm>
              <a:prstGeom prst="rect">
                <a:avLst/>
              </a:prstGeom>
              <a:noFill/>
              <a:ln>
                <a:noFill/>
              </a:ln>
            </p:spPr>
          </p:pic>
          <p:pic>
            <p:nvPicPr>
              <p:cNvPr descr="Airplane with solid fill" id="232" name="Google Shape;232;g2ee6b0fd9f5_0_302"/>
              <p:cNvPicPr preferRelativeResize="0"/>
              <p:nvPr/>
            </p:nvPicPr>
            <p:blipFill rotWithShape="1">
              <a:blip r:embed="rId7">
                <a:alphaModFix/>
              </a:blip>
              <a:srcRect b="0" l="0" r="0" t="0"/>
              <a:stretch/>
            </p:blipFill>
            <p:spPr>
              <a:xfrm>
                <a:off x="3515147" y="3982441"/>
                <a:ext cx="360000" cy="360000"/>
              </a:xfrm>
              <a:prstGeom prst="rect">
                <a:avLst/>
              </a:prstGeom>
              <a:noFill/>
              <a:ln>
                <a:noFill/>
              </a:ln>
            </p:spPr>
          </p:pic>
          <p:pic>
            <p:nvPicPr>
              <p:cNvPr descr="Car with solid fill" id="233" name="Google Shape;233;g2ee6b0fd9f5_0_302"/>
              <p:cNvPicPr preferRelativeResize="0"/>
              <p:nvPr/>
            </p:nvPicPr>
            <p:blipFill rotWithShape="1">
              <a:blip r:embed="rId8">
                <a:alphaModFix/>
              </a:blip>
              <a:srcRect b="0" l="0" r="0" t="0"/>
              <a:stretch/>
            </p:blipFill>
            <p:spPr>
              <a:xfrm>
                <a:off x="3560499" y="4439641"/>
                <a:ext cx="360000" cy="360000"/>
              </a:xfrm>
              <a:prstGeom prst="rect">
                <a:avLst/>
              </a:prstGeom>
              <a:noFill/>
              <a:ln>
                <a:noFill/>
              </a:ln>
            </p:spPr>
          </p:pic>
          <p:pic>
            <p:nvPicPr>
              <p:cNvPr descr="Building with solid fill" id="234" name="Google Shape;234;g2ee6b0fd9f5_0_302"/>
              <p:cNvPicPr preferRelativeResize="0"/>
              <p:nvPr/>
            </p:nvPicPr>
            <p:blipFill rotWithShape="1">
              <a:blip r:embed="rId9">
                <a:alphaModFix/>
              </a:blip>
              <a:srcRect b="0" l="0" r="0" t="0"/>
              <a:stretch/>
            </p:blipFill>
            <p:spPr>
              <a:xfrm>
                <a:off x="3155147" y="4381595"/>
                <a:ext cx="360000" cy="360000"/>
              </a:xfrm>
              <a:prstGeom prst="rect">
                <a:avLst/>
              </a:prstGeom>
              <a:noFill/>
              <a:ln>
                <a:noFill/>
              </a:ln>
            </p:spPr>
          </p:pic>
        </p:grpSp>
        <p:sp>
          <p:nvSpPr>
            <p:cNvPr id="235" name="Google Shape;235;g2ee6b0fd9f5_0_302"/>
            <p:cNvSpPr/>
            <p:nvPr/>
          </p:nvSpPr>
          <p:spPr>
            <a:xfrm>
              <a:off x="223200" y="1218888"/>
              <a:ext cx="3066300" cy="1974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236" name="Google Shape;236;g2ee6b0fd9f5_0_302"/>
          <p:cNvSpPr txBox="1"/>
          <p:nvPr/>
        </p:nvSpPr>
        <p:spPr>
          <a:xfrm>
            <a:off x="223200" y="3446425"/>
            <a:ext cx="7464300" cy="2148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Initialization</a:t>
            </a:r>
            <a:r>
              <a:rPr lang="en-US" sz="2200">
                <a:solidFill>
                  <a:schemeClr val="dk1"/>
                </a:solidFill>
                <a:latin typeface="Calibri"/>
                <a:ea typeface="Calibri"/>
                <a:cs typeface="Calibri"/>
                <a:sym typeface="Calibri"/>
              </a:rPr>
              <a:t>: I</a:t>
            </a:r>
            <a:r>
              <a:rPr lang="en-US" sz="2200">
                <a:solidFill>
                  <a:schemeClr val="dk1"/>
                </a:solidFill>
                <a:latin typeface="Calibri"/>
                <a:ea typeface="Calibri"/>
                <a:cs typeface="Calibri"/>
                <a:sym typeface="Calibri"/>
              </a:rPr>
              <a:t>nitial representatives (</a:t>
            </a:r>
            <a:r>
              <a:rPr lang="en-US" sz="2200">
                <a:solidFill>
                  <a:schemeClr val="dk1"/>
                </a:solidFill>
                <a:latin typeface="Calibri"/>
                <a:ea typeface="Calibri"/>
                <a:cs typeface="Calibri"/>
                <a:sym typeface="Calibri"/>
              </a:rPr>
              <a:t>centroids)</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Assignment</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Evaluation</a:t>
            </a:r>
            <a:r>
              <a:rPr lang="en-US" sz="2200">
                <a:solidFill>
                  <a:schemeClr val="dk1"/>
                </a:solidFill>
                <a:latin typeface="Calibri"/>
                <a:ea typeface="Calibri"/>
                <a:cs typeface="Calibri"/>
                <a:sym typeface="Calibri"/>
              </a:rPr>
              <a:t>:</a:t>
            </a:r>
            <a:r>
              <a:rPr lang="en-US" sz="2200">
                <a:solidFill>
                  <a:schemeClr val="dk1"/>
                </a:solidFill>
                <a:latin typeface="Calibri"/>
                <a:ea typeface="Calibri"/>
                <a:cs typeface="Calibri"/>
                <a:sym typeface="Calibri"/>
              </a:rPr>
              <a:t> Within-Cluster Sum of Squared Error (</a:t>
            </a:r>
            <a:r>
              <a:rPr lang="en-US" sz="2200">
                <a:solidFill>
                  <a:schemeClr val="dk1"/>
                </a:solidFill>
                <a:latin typeface="Calibri"/>
                <a:ea typeface="Calibri"/>
                <a:cs typeface="Calibri"/>
                <a:sym typeface="Calibri"/>
              </a:rPr>
              <a:t>WCSSE</a:t>
            </a:r>
            <a:r>
              <a:rPr i="1" lang="en-US" sz="1700">
                <a:solidFill>
                  <a:schemeClr val="accent2"/>
                </a:solidFill>
                <a:latin typeface="Calibri"/>
                <a:ea typeface="Calibri"/>
                <a:cs typeface="Calibri"/>
                <a:sym typeface="Calibri"/>
              </a:rPr>
              <a:t>*</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Update: </a:t>
            </a:r>
            <a:r>
              <a:rPr lang="en-US" sz="2200">
                <a:solidFill>
                  <a:schemeClr val="dk1"/>
                </a:solidFill>
                <a:latin typeface="Calibri"/>
                <a:ea typeface="Calibri"/>
                <a:cs typeface="Calibri"/>
                <a:sym typeface="Calibri"/>
              </a:rPr>
              <a:t>New centroids</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Repeat</a:t>
            </a:r>
            <a:r>
              <a:rPr lang="en-US" sz="2200">
                <a:solidFill>
                  <a:schemeClr val="dk1"/>
                </a:solidFill>
                <a:latin typeface="Calibri"/>
                <a:ea typeface="Calibri"/>
                <a:cs typeface="Calibri"/>
                <a:sym typeface="Calibri"/>
              </a:rPr>
              <a:t>: Steps 2, 3 and 4</a:t>
            </a:r>
            <a:endParaRPr sz="2200">
              <a:solidFill>
                <a:srgbClr val="595959"/>
              </a:solidFill>
              <a:latin typeface="Calibri"/>
              <a:ea typeface="Calibri"/>
              <a:cs typeface="Calibri"/>
              <a:sym typeface="Calibri"/>
            </a:endParaRPr>
          </a:p>
        </p:txBody>
      </p:sp>
      <p:pic>
        <p:nvPicPr>
          <p:cNvPr id="237" name="Google Shape;237;g2ee6b0fd9f5_0_302"/>
          <p:cNvPicPr preferRelativeResize="0"/>
          <p:nvPr/>
        </p:nvPicPr>
        <p:blipFill>
          <a:blip r:embed="rId10">
            <a:alphaModFix/>
          </a:blip>
          <a:stretch>
            <a:fillRect/>
          </a:stretch>
        </p:blipFill>
        <p:spPr>
          <a:xfrm>
            <a:off x="7966425" y="926061"/>
            <a:ext cx="3982900" cy="2371509"/>
          </a:xfrm>
          <a:prstGeom prst="rect">
            <a:avLst/>
          </a:prstGeom>
          <a:noFill/>
          <a:ln>
            <a:noFill/>
          </a:ln>
        </p:spPr>
      </p:pic>
      <p:grpSp>
        <p:nvGrpSpPr>
          <p:cNvPr id="238" name="Google Shape;238;g2ee6b0fd9f5_0_302"/>
          <p:cNvGrpSpPr/>
          <p:nvPr/>
        </p:nvGrpSpPr>
        <p:grpSpPr>
          <a:xfrm>
            <a:off x="7687500" y="3297570"/>
            <a:ext cx="3520625" cy="1758055"/>
            <a:chOff x="7687500" y="3297570"/>
            <a:chExt cx="3520625" cy="1758055"/>
          </a:xfrm>
        </p:grpSpPr>
        <p:sp>
          <p:nvSpPr>
            <p:cNvPr id="239" name="Google Shape;239;g2ee6b0fd9f5_0_302"/>
            <p:cNvSpPr txBox="1"/>
            <p:nvPr/>
          </p:nvSpPr>
          <p:spPr>
            <a:xfrm>
              <a:off x="8707925" y="3985825"/>
              <a:ext cx="2500200" cy="10698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000">
                  <a:solidFill>
                    <a:schemeClr val="dk1"/>
                  </a:solidFill>
                  <a:latin typeface="Calibri"/>
                  <a:ea typeface="Calibri"/>
                  <a:cs typeface="Calibri"/>
                  <a:sym typeface="Calibri"/>
                </a:rPr>
                <a:t>Objective</a:t>
              </a:r>
              <a:endParaRPr b="1" sz="3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sz="2300">
                  <a:solidFill>
                    <a:schemeClr val="dk1"/>
                  </a:solidFill>
                  <a:latin typeface="Calibri"/>
                  <a:ea typeface="Calibri"/>
                  <a:cs typeface="Calibri"/>
                  <a:sym typeface="Calibri"/>
                </a:rPr>
                <a:t>Minimize WCSSE</a:t>
              </a:r>
              <a:r>
                <a:rPr i="1" lang="en-US" sz="1700">
                  <a:solidFill>
                    <a:schemeClr val="accent2"/>
                  </a:solidFill>
                  <a:latin typeface="Calibri"/>
                  <a:ea typeface="Calibri"/>
                  <a:cs typeface="Calibri"/>
                  <a:sym typeface="Calibri"/>
                </a:rPr>
                <a:t>*</a:t>
              </a:r>
              <a:endParaRPr sz="1900"/>
            </a:p>
          </p:txBody>
        </p:sp>
        <p:cxnSp>
          <p:nvCxnSpPr>
            <p:cNvPr id="240" name="Google Shape;240;g2ee6b0fd9f5_0_302"/>
            <p:cNvCxnSpPr>
              <a:stCxn id="236" idx="3"/>
              <a:endCxn id="239" idx="1"/>
            </p:cNvCxnSpPr>
            <p:nvPr/>
          </p:nvCxnSpPr>
          <p:spPr>
            <a:xfrm>
              <a:off x="7687500" y="4520725"/>
              <a:ext cx="1020300" cy="0"/>
            </a:xfrm>
            <a:prstGeom prst="straightConnector1">
              <a:avLst/>
            </a:prstGeom>
            <a:noFill/>
            <a:ln cap="flat" cmpd="sng" w="28575">
              <a:solidFill>
                <a:schemeClr val="dk2"/>
              </a:solidFill>
              <a:prstDash val="solid"/>
              <a:round/>
              <a:headEnd len="med" w="med" type="none"/>
              <a:tailEnd len="med" w="med" type="triangle"/>
            </a:ln>
          </p:spPr>
        </p:cxnSp>
        <p:cxnSp>
          <p:nvCxnSpPr>
            <p:cNvPr id="241" name="Google Shape;241;g2ee6b0fd9f5_0_302"/>
            <p:cNvCxnSpPr>
              <a:stCxn id="237" idx="2"/>
              <a:endCxn id="239" idx="0"/>
            </p:cNvCxnSpPr>
            <p:nvPr/>
          </p:nvCxnSpPr>
          <p:spPr>
            <a:xfrm>
              <a:off x="9957875" y="3297570"/>
              <a:ext cx="0" cy="688200"/>
            </a:xfrm>
            <a:prstGeom prst="straightConnector1">
              <a:avLst/>
            </a:prstGeom>
            <a:noFill/>
            <a:ln cap="flat" cmpd="sng" w="28575">
              <a:solidFill>
                <a:schemeClr val="dk2"/>
              </a:solidFill>
              <a:prstDash val="solid"/>
              <a:round/>
              <a:headEnd len="med" w="med" type="none"/>
              <a:tailEnd len="med" w="med" type="triangle"/>
            </a:ln>
          </p:spPr>
        </p:cxnSp>
      </p:grpSp>
      <p:cxnSp>
        <p:nvCxnSpPr>
          <p:cNvPr id="242" name="Google Shape;242;g2ee6b0fd9f5_0_302"/>
          <p:cNvCxnSpPr>
            <a:stCxn id="243" idx="3"/>
            <a:endCxn id="237" idx="1"/>
          </p:cNvCxnSpPr>
          <p:nvPr/>
        </p:nvCxnSpPr>
        <p:spPr>
          <a:xfrm>
            <a:off x="7562478" y="2111813"/>
            <a:ext cx="403800" cy="0"/>
          </a:xfrm>
          <a:prstGeom prst="straightConnector1">
            <a:avLst/>
          </a:prstGeom>
          <a:noFill/>
          <a:ln cap="flat" cmpd="sng" w="28575">
            <a:solidFill>
              <a:schemeClr val="dk2"/>
            </a:solidFill>
            <a:prstDash val="solid"/>
            <a:round/>
            <a:headEnd len="med" w="med" type="none"/>
            <a:tailEnd len="med" w="med" type="triangle"/>
          </a:ln>
        </p:spPr>
      </p:cxnSp>
      <p:grpSp>
        <p:nvGrpSpPr>
          <p:cNvPr id="244" name="Google Shape;244;g2ee6b0fd9f5_0_302"/>
          <p:cNvGrpSpPr/>
          <p:nvPr/>
        </p:nvGrpSpPr>
        <p:grpSpPr>
          <a:xfrm>
            <a:off x="3310353" y="1124300"/>
            <a:ext cx="4252126" cy="1975025"/>
            <a:chOff x="3310353" y="1124300"/>
            <a:chExt cx="4252126" cy="1975025"/>
          </a:xfrm>
        </p:grpSpPr>
        <p:pic>
          <p:nvPicPr>
            <p:cNvPr id="243" name="Google Shape;243;g2ee6b0fd9f5_0_302"/>
            <p:cNvPicPr preferRelativeResize="0"/>
            <p:nvPr/>
          </p:nvPicPr>
          <p:blipFill rotWithShape="1">
            <a:blip r:embed="rId11">
              <a:alphaModFix/>
            </a:blip>
            <a:srcRect b="19429" l="16711" r="24918" t="20172"/>
            <a:stretch/>
          </p:blipFill>
          <p:spPr>
            <a:xfrm>
              <a:off x="3310353" y="1124300"/>
              <a:ext cx="4252126" cy="1975025"/>
            </a:xfrm>
            <a:prstGeom prst="rect">
              <a:avLst/>
            </a:prstGeom>
            <a:noFill/>
            <a:ln>
              <a:noFill/>
            </a:ln>
          </p:spPr>
        </p:pic>
        <p:sp>
          <p:nvSpPr>
            <p:cNvPr id="245" name="Google Shape;245;g2ee6b0fd9f5_0_302"/>
            <p:cNvSpPr txBox="1"/>
            <p:nvPr/>
          </p:nvSpPr>
          <p:spPr>
            <a:xfrm>
              <a:off x="6561975" y="2111825"/>
              <a:ext cx="8199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700">
                  <a:solidFill>
                    <a:schemeClr val="accent2"/>
                  </a:solidFill>
                  <a:latin typeface="Calibri"/>
                  <a:ea typeface="Calibri"/>
                  <a:cs typeface="Calibri"/>
                  <a:sym typeface="Calibri"/>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ee6b0fd9f5_0_29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Pricing Process - Exposure Rating: Find Matches</a:t>
            </a:r>
            <a:endParaRPr b="1"/>
          </a:p>
        </p:txBody>
      </p:sp>
      <p:sp>
        <p:nvSpPr>
          <p:cNvPr id="251" name="Google Shape;251;g2ee6b0fd9f5_0_29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52" name="Google Shape;252;g2ee6b0fd9f5_0_295"/>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53" name="Google Shape;253;g2ee6b0fd9f5_0_29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9</a:t>
            </a:r>
            <a:endParaRPr sz="2000">
              <a:latin typeface="Roboto"/>
              <a:ea typeface="Roboto"/>
              <a:cs typeface="Roboto"/>
              <a:sym typeface="Roboto"/>
            </a:endParaRPr>
          </a:p>
        </p:txBody>
      </p:sp>
      <p:sp>
        <p:nvSpPr>
          <p:cNvPr id="254" name="Google Shape;254;g2ee6b0fd9f5_0_295"/>
          <p:cNvSpPr txBox="1"/>
          <p:nvPr/>
        </p:nvSpPr>
        <p:spPr>
          <a:xfrm>
            <a:off x="664950" y="817200"/>
            <a:ext cx="10863900" cy="677100"/>
          </a:xfrm>
          <a:prstGeom prst="rect">
            <a:avLst/>
          </a:prstGeom>
          <a:noFill/>
          <a:ln>
            <a:noFill/>
          </a:ln>
        </p:spPr>
        <p:txBody>
          <a:bodyPr anchorCtr="0" anchor="t" bIns="91425" lIns="91425" spcFirstLastPara="1" rIns="91425" wrap="square" tIns="91425">
            <a:spAutoFit/>
          </a:bodyPr>
          <a:lstStyle/>
          <a:p>
            <a:pPr indent="0" lvl="0" marL="914400" rtl="0" algn="ctr">
              <a:lnSpc>
                <a:spcPct val="150000"/>
              </a:lnSpc>
              <a:spcBef>
                <a:spcPts val="0"/>
              </a:spcBef>
              <a:spcAft>
                <a:spcPts val="0"/>
              </a:spcAft>
              <a:buNone/>
            </a:pPr>
            <a:r>
              <a:rPr lang="en-US" sz="3200" u="sng">
                <a:solidFill>
                  <a:schemeClr val="dk1"/>
                </a:solidFill>
                <a:latin typeface="Calibri"/>
                <a:ea typeface="Calibri"/>
                <a:cs typeface="Calibri"/>
                <a:sym typeface="Calibri"/>
              </a:rPr>
              <a:t>Match the curves</a:t>
            </a: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   </a:t>
            </a:r>
            <a:r>
              <a:rPr lang="en-US" sz="3200" u="sng">
                <a:solidFill>
                  <a:schemeClr val="dk1"/>
                </a:solidFill>
                <a:latin typeface="Calibri"/>
                <a:ea typeface="Calibri"/>
                <a:cs typeface="Calibri"/>
                <a:sym typeface="Calibri"/>
              </a:rPr>
              <a:t>Ma</a:t>
            </a:r>
            <a:r>
              <a:rPr lang="en-US" sz="3200" u="sng">
                <a:solidFill>
                  <a:schemeClr val="dk1"/>
                </a:solidFill>
                <a:latin typeface="Calibri"/>
                <a:ea typeface="Calibri"/>
                <a:cs typeface="Calibri"/>
                <a:sym typeface="Calibri"/>
              </a:rPr>
              <a:t>tch the points</a:t>
            </a:r>
            <a:r>
              <a:rPr lang="en-US" sz="3200">
                <a:solidFill>
                  <a:schemeClr val="dk1"/>
                </a:solidFill>
                <a:latin typeface="Calibri"/>
                <a:ea typeface="Calibri"/>
                <a:cs typeface="Calibri"/>
                <a:sym typeface="Calibri"/>
              </a:rPr>
              <a:t> → LER</a:t>
            </a:r>
            <a:r>
              <a:rPr lang="en-US" sz="3200">
                <a:solidFill>
                  <a:schemeClr val="accent2"/>
                </a:solidFill>
                <a:latin typeface="Calibri"/>
                <a:ea typeface="Calibri"/>
                <a:cs typeface="Calibri"/>
                <a:sym typeface="Calibri"/>
              </a:rPr>
              <a:t>*</a:t>
            </a:r>
            <a:endParaRPr sz="3200">
              <a:solidFill>
                <a:schemeClr val="accent2"/>
              </a:solidFill>
              <a:latin typeface="Calibri"/>
              <a:ea typeface="Calibri"/>
              <a:cs typeface="Calibri"/>
              <a:sym typeface="Calibri"/>
            </a:endParaRPr>
          </a:p>
        </p:txBody>
      </p:sp>
      <p:sp>
        <p:nvSpPr>
          <p:cNvPr id="255" name="Google Shape;255;g2ee6b0fd9f5_0_295"/>
          <p:cNvSpPr txBox="1"/>
          <p:nvPr/>
        </p:nvSpPr>
        <p:spPr>
          <a:xfrm>
            <a:off x="3954875" y="6000075"/>
            <a:ext cx="694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LER</a:t>
            </a:r>
            <a:r>
              <a:rPr i="1" lang="en-US" sz="1600">
                <a:solidFill>
                  <a:srgbClr val="595959"/>
                </a:solidFill>
                <a:latin typeface="Calibri"/>
                <a:ea typeface="Calibri"/>
                <a:cs typeface="Calibri"/>
                <a:sym typeface="Calibri"/>
              </a:rPr>
              <a:t>: Loss Elimination Ratio, i.e. the proportion of loss </a:t>
            </a:r>
            <a:r>
              <a:rPr i="1" lang="en-US" sz="1600">
                <a:solidFill>
                  <a:srgbClr val="595959"/>
                </a:solidFill>
                <a:latin typeface="Calibri"/>
                <a:ea typeface="Calibri"/>
                <a:cs typeface="Calibri"/>
                <a:sym typeface="Calibri"/>
              </a:rPr>
              <a:t>eliminated</a:t>
            </a:r>
            <a:r>
              <a:rPr i="1" lang="en-US" sz="1600">
                <a:solidFill>
                  <a:srgbClr val="595959"/>
                </a:solidFill>
                <a:latin typeface="Calibri"/>
                <a:ea typeface="Calibri"/>
                <a:cs typeface="Calibri"/>
                <a:sym typeface="Calibri"/>
              </a:rPr>
              <a:t> by deductibles. </a:t>
            </a:r>
            <a:endParaRPr i="1" sz="1200">
              <a:solidFill>
                <a:srgbClr val="595959"/>
              </a:solidFill>
            </a:endParaRPr>
          </a:p>
        </p:txBody>
      </p:sp>
      <p:sp>
        <p:nvSpPr>
          <p:cNvPr id="256" name="Google Shape;256;g2ee6b0fd9f5_0_295"/>
          <p:cNvSpPr txBox="1"/>
          <p:nvPr/>
        </p:nvSpPr>
        <p:spPr>
          <a:xfrm>
            <a:off x="2516650" y="1494300"/>
            <a:ext cx="7546200" cy="523200"/>
          </a:xfrm>
          <a:prstGeom prst="rect">
            <a:avLst/>
          </a:prstGeom>
          <a:solidFill>
            <a:schemeClr val="lt2"/>
          </a:solidFill>
          <a:ln cap="flat" cmpd="sng" w="28575">
            <a:solidFill>
              <a:srgbClr val="7F7F7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200">
                <a:solidFill>
                  <a:schemeClr val="dk1"/>
                </a:solidFill>
                <a:latin typeface="Calibri"/>
                <a:ea typeface="Calibri"/>
                <a:cs typeface="Calibri"/>
                <a:sym typeface="Calibri"/>
              </a:rPr>
              <a:t>XL Lower Bound % of PML</a:t>
            </a:r>
            <a:r>
              <a:rPr b="1" lang="en-US" sz="2200">
                <a:solidFill>
                  <a:schemeClr val="dk1"/>
                </a:solidFill>
                <a:latin typeface="Calibri"/>
                <a:ea typeface="Calibri"/>
                <a:cs typeface="Calibri"/>
                <a:sym typeface="Calibri"/>
              </a:rPr>
              <a:t> = (XL Lower Bound / PML)* Premium</a:t>
            </a:r>
            <a:endParaRPr b="1" sz="2200">
              <a:solidFill>
                <a:schemeClr val="dk1"/>
              </a:solidFill>
              <a:latin typeface="Calibri"/>
              <a:ea typeface="Calibri"/>
              <a:cs typeface="Calibri"/>
              <a:sym typeface="Calibri"/>
            </a:endParaRPr>
          </a:p>
        </p:txBody>
      </p:sp>
      <p:pic>
        <p:nvPicPr>
          <p:cNvPr id="257" name="Google Shape;257;g2ee6b0fd9f5_0_295"/>
          <p:cNvPicPr preferRelativeResize="0"/>
          <p:nvPr/>
        </p:nvPicPr>
        <p:blipFill>
          <a:blip r:embed="rId3">
            <a:alphaModFix/>
          </a:blip>
          <a:stretch>
            <a:fillRect/>
          </a:stretch>
        </p:blipFill>
        <p:spPr>
          <a:xfrm>
            <a:off x="845250" y="1638397"/>
            <a:ext cx="9293398" cy="52196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2022-06-17T18:44:37Z</dcterms:created>
  <dc:creator>Thomas Murphy</dc:creator>
</cp:coreProperties>
</file>