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WO7Qj1JAer/EEUyMP1IHM/n6r9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Orange Ao"/>
  <p:cmAuthor clrIdx="1" id="1" initials="" lastIdx="3" name="Luyang Fe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72B9A3-A5C1-4BE5-BA43-CD30BC313082}">
  <a:tblStyle styleId="{D072B9A3-A5C1-4BE5-BA43-CD30BC3130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5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6-27T00:13:45.627">
    <p:pos x="6000" y="0"/>
    <p:text>Could be devided into parts.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dCP6VM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06-27T19:12:47.153">
    <p:pos x="6000" y="0"/>
    <p:text>Define exposure rating, aggregate loss modeling, and monte carlo simulation?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fK0muk"/>
      </p:ext>
    </p:extLst>
  </p:cm>
  <p:cm authorId="0" idx="2" dt="2024-06-27T00:14:24.867">
    <p:pos x="6000" y="100"/>
    <p:text>No need to put the huge text block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dCP6VQ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06-28T12:08:00.365">
    <p:pos x="6000" y="0"/>
    <p:text>Cleaning the data is just a step in the process, no need to tell the client. Put instead transformed data.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f22wyg"/>
      </p:ext>
    </p:extLst>
  </p:cm>
  <p:cm authorId="1" idx="3" dt="2024-06-28T12:06:29.246">
    <p:pos x="6000" y="100"/>
    <p:text>After loss prediction put a box called revised pricing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f22wy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Ruizhe-information and knowledge strategy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Orange-financial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word - headings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empty slides with only headings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dot-dash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thing-evidence</a:t>
            </a:r>
            <a:endParaRPr/>
          </a:p>
        </p:txBody>
      </p:sp>
      <p:sp>
        <p:nvSpPr>
          <p:cNvPr id="74" name="Google Shape;74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8ba03d4d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e8ba03d4d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Header: Most of the policies are in homer owner’s insurance for Houses</a:t>
            </a:r>
            <a:endParaRPr/>
          </a:p>
        </p:txBody>
      </p:sp>
      <p:sp>
        <p:nvSpPr>
          <p:cNvPr id="213" name="Google Shape;213;g2e8ba03d4d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8ba03d4d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e8ba03d4d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2e8ba03d4d5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8ba03d4d5_4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e8ba03d4d5_4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e8ba03d4d5_4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8e42c67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e8e42c67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e8e42c673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8ba03d4d5_4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e8ba03d4d5_4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e8ba03d4d5_4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8ba03d4d5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e8ba03d4d5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e8ba03d4d5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8ba03d4d5_4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e8ba03d4d5_4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cluster: new risk classes for each product</a:t>
            </a:r>
            <a:endParaRPr/>
          </a:p>
        </p:txBody>
      </p:sp>
      <p:sp>
        <p:nvSpPr>
          <p:cNvPr id="278" name="Google Shape;278;g2e8ba03d4d5_4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8ba03d4d5_4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e8ba03d4d5_4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We don’t have enough data points, </a:t>
            </a:r>
            <a:endParaRPr/>
          </a:p>
        </p:txBody>
      </p:sp>
      <p:sp>
        <p:nvSpPr>
          <p:cNvPr id="290" name="Google Shape;290;g2e8ba03d4d5_4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claim 20 yrs ago, adjust for inflation? the data file we got is already adjusted for inflation for 2024.</a:t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8ba03d4d5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e8ba03d4d5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2e8ba03d4d5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H" sz="1100">
                <a:latin typeface="Arial"/>
                <a:ea typeface="Arial"/>
                <a:cs typeface="Arial"/>
                <a:sym typeface="Arial"/>
              </a:rPr>
              <a:t>Aggregate Loss Modeling</a:t>
            </a:r>
            <a:r>
              <a:rPr lang="en-CH" sz="1100">
                <a:latin typeface="Arial"/>
                <a:ea typeface="Arial"/>
                <a:cs typeface="Arial"/>
                <a:sym typeface="Arial"/>
              </a:rPr>
              <a:t>: Aggregate loss modeling involves estimating the total expected losses for a portfolio of risks over a specific period. This technique combines frequency and severity distributions of individual losses to predict overall financial impact.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-CH" sz="1100">
                <a:latin typeface="Arial"/>
                <a:ea typeface="Arial"/>
                <a:cs typeface="Arial"/>
                <a:sym typeface="Arial"/>
              </a:rPr>
              <a:t>Monte Carlo Simulation</a:t>
            </a:r>
            <a:r>
              <a:rPr lang="en-CH" sz="1100">
                <a:latin typeface="Arial"/>
                <a:ea typeface="Arial"/>
                <a:cs typeface="Arial"/>
                <a:sym typeface="Arial"/>
              </a:rPr>
              <a:t>: Monte Carlo simulation is a computational technique that uses random sampling and statistical modeling to estimate the probability distribution of outcomes in a complex system. It is widely used for risk assessment and decision-making under uncertainty by simulating a large number of possible scenarios.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1" lang="en-CH" sz="1100">
                <a:latin typeface="Arial"/>
                <a:ea typeface="Arial"/>
                <a:cs typeface="Arial"/>
                <a:sym typeface="Arial"/>
              </a:rPr>
              <a:t>Exposure Rating</a:t>
            </a:r>
            <a:r>
              <a:rPr lang="en-CH" sz="1100">
                <a:latin typeface="Arial"/>
                <a:ea typeface="Arial"/>
                <a:cs typeface="Arial"/>
                <a:sym typeface="Arial"/>
              </a:rPr>
              <a:t>: Exposure rating is a method used in insurance underwriting to estimate the potential losses based on the exposure of a risk, typically using historical data and actuarial techniques. It focuses on the characteristics of the risk and its probability of loss, rather than just past loss experience.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8ba03d4d5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e8ba03d4d5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This period has revealed limited expansion across these newly introduced sectors, indicating a stagnant growth trajectory for these product lines within the market landscape.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H"/>
              <a:t>aggregate claims in y axis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e8ba03d4d5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CH"/>
              <a:t>Despite robust growth projections across global markets for marine cargo, aircraft, auto, and commercial property insurance, the performance of CIC in these sectors has not aligned with industry trends.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H"/>
              <a:t>(CAGR) is the annualized average rate of revenue growth between two given years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human vs machine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cic mc simulation, aggregate loss modeling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k means clustering, unsupervised machine learning</a:t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8ba03d4d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e8ba03d4d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e8ba03d4d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age">
  <p:cSld name="Blank p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e88614e740_0_2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88614e740_0_19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e88614e740_0_19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2e88614e740_0_19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g2e88614e740_0_19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g2e88614e740_0_1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8614e740_0_205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e88614e740_0_205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64" name="Google Shape;64;g2e88614e740_0_2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88614e740_0_209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g2e88614e740_0_209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g2e88614e740_0_2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8614e740_0_2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e88614e740_0_216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  <a:defRPr>
                <a:solidFill>
                  <a:srgbClr val="09355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" name="Google Shape;17;g2e88614e740_0_216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74798"/>
              </a:buClr>
              <a:buSzPts val="2400"/>
              <a:buChar char="●"/>
              <a:defRPr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1122"/>
              </a:buClr>
              <a:buSzPts val="16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g2e88614e740_0_216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19" name="Google Shape;19;g2e88614e740_0_216"/>
          <p:cNvSpPr txBox="1"/>
          <p:nvPr>
            <p:ph idx="11" type="ftr"/>
          </p:nvPr>
        </p:nvSpPr>
        <p:spPr>
          <a:xfrm>
            <a:off x="3687727" y="6340475"/>
            <a:ext cx="48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e88614e740_0_164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g2e88614e740_0_164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g2e88614e740_0_164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Google Shape;24;g2e88614e740_0_1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88614e740_0_169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2e88614e740_0_169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" name="Google Shape;28;g2e88614e740_0_169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g2e88614e740_0_1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88614e740_0_17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2e88614e740_0_17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3" name="Google Shape;33;g2e88614e740_0_17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4" name="Google Shape;34;g2e88614e740_0_17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e88614e740_0_17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6" name="Google Shape;36;g2e88614e740_0_1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e88614e740_0_18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e88614e740_0_181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2e88614e740_0_181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1" name="Google Shape;41;g2e88614e740_0_181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2e88614e740_0_1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e88614e740_0_18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e88614e740_0_187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2e88614e740_0_1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88614e740_0_191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2e88614e740_0_191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g2e88614e740_0_191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g2e88614e740_0_1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88614e740_0_196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g2e88614e740_0_1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88614e740_0_1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2e88614e740_0_16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e88614e740_0_1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inance.yahoo.com/news/marine-cargo-insurance-market-set-133000167.html" TargetMode="External"/><Relationship Id="rId4" Type="http://schemas.openxmlformats.org/officeDocument/2006/relationships/hyperlink" Target="https://www.insurancebusinessmag.com/us/news/breaking-news/commercial-property-insurance-market-to-hit-us724bn-by-2032-458055.aspx#:~:text=The%20commercial%20property%20insurance%20industry,report%20from%20Allied%20Market%20Research" TargetMode="External"/><Relationship Id="rId5" Type="http://schemas.openxmlformats.org/officeDocument/2006/relationships/hyperlink" Target="https://straitsresearch.com/report/auto-insurance-market#:~:text=The%20global%20auto%20insurance%20market,of%20an%20accident%20or%20theft" TargetMode="External"/><Relationship Id="rId6" Type="http://schemas.openxmlformats.org/officeDocument/2006/relationships/hyperlink" Target="https://finance.yahoo.com/news/aircraft-insurance-market-size-expected-143500313.html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8.png"/><Relationship Id="rId13" Type="http://schemas.openxmlformats.org/officeDocument/2006/relationships/image" Target="../media/image23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Relationship Id="rId9" Type="http://schemas.openxmlformats.org/officeDocument/2006/relationships/image" Target="../media/image27.png"/><Relationship Id="rId15" Type="http://schemas.openxmlformats.org/officeDocument/2006/relationships/image" Target="../media/image28.png"/><Relationship Id="rId14" Type="http://schemas.openxmlformats.org/officeDocument/2006/relationships/image" Target="../media/image10.png"/><Relationship Id="rId17" Type="http://schemas.openxmlformats.org/officeDocument/2006/relationships/image" Target="../media/image19.png"/><Relationship Id="rId16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0" y="432425"/>
            <a:ext cx="121920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CH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Improving Diversified Pricing Strategy with Machine Learning</a:t>
            </a:r>
            <a:endParaRPr b="1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H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INTEGRATED PROJECT | SUMMER 2024</a:t>
            </a:r>
            <a:endParaRPr b="0" i="0" sz="1800" u="none" cap="none" strike="noStrike">
              <a:solidFill>
                <a:srgbClr val="66AAD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AA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46313"/>
            <a:ext cx="12191999" cy="3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045" y="5962430"/>
            <a:ext cx="3926200" cy="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/>
          <p:nvPr/>
        </p:nvSpPr>
        <p:spPr>
          <a:xfrm>
            <a:off x="459652" y="5571275"/>
            <a:ext cx="3665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CH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Actuarial Science Program</a:t>
            </a:r>
            <a:endParaRPr b="0" i="0" sz="2200" u="none" cap="none" strike="noStrike">
              <a:solidFill>
                <a:srgbClr val="66AA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9059325" y="55202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H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Team Arocha</a:t>
            </a:r>
            <a:endParaRPr b="0" i="0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H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Luyang | Orange | Ruizhe</a:t>
            </a:r>
            <a:endParaRPr b="0" i="0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CH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July 1, 2024</a:t>
            </a:r>
            <a:endParaRPr b="0" i="0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CH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8ba03d4d5_0_18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H"/>
              <a:t>Most Policies Are For Houses</a:t>
            </a:r>
            <a:endParaRPr/>
          </a:p>
        </p:txBody>
      </p:sp>
      <p:sp>
        <p:nvSpPr>
          <p:cNvPr id="216" name="Google Shape;216;g2e8ba03d4d5_0_18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7" name="Google Shape;217;g2e8ba03d4d5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00" y="1073900"/>
            <a:ext cx="11589600" cy="549966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e8ba03d4d5_0_18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8ba03d4d5_0_26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H"/>
              <a:t>Normal Distribution Of Houses Claim Amount</a:t>
            </a:r>
            <a:endParaRPr/>
          </a:p>
        </p:txBody>
      </p:sp>
      <p:sp>
        <p:nvSpPr>
          <p:cNvPr id="225" name="Google Shape;225;g2e8ba03d4d5_0_26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2e8ba03d4d5_0_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2e8ba03d4d5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9600"/>
            <a:ext cx="8578394" cy="57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8ba03d4d5_4_21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H"/>
              <a:t>Larger Claim Amount For Warehouses/Factories</a:t>
            </a:r>
            <a:endParaRPr/>
          </a:p>
        </p:txBody>
      </p:sp>
      <p:sp>
        <p:nvSpPr>
          <p:cNvPr id="234" name="Google Shape;234;g2e8ba03d4d5_4_21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g2e8ba03d4d5_4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0" y="1630800"/>
            <a:ext cx="11887198" cy="4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8e42c673c_0_0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H"/>
              <a:t>Difference Among Small Claim Amount</a:t>
            </a:r>
            <a:endParaRPr/>
          </a:p>
        </p:txBody>
      </p:sp>
      <p:sp>
        <p:nvSpPr>
          <p:cNvPr id="242" name="Google Shape;242;g2e8e42c673c_0_0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3" name="Google Shape;243;g2e8e42c673c_0_0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g2e8e42c67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50" y="1881675"/>
            <a:ext cx="11748700" cy="41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8ba03d4d5_4_4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H"/>
              <a:t>Incident Types Differ Among Properties</a:t>
            </a:r>
            <a:endParaRPr/>
          </a:p>
        </p:txBody>
      </p:sp>
      <p:sp>
        <p:nvSpPr>
          <p:cNvPr id="251" name="Google Shape;251;g2e8ba03d4d5_4_4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2" name="Google Shape;252;g2e8ba03d4d5_4_4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g2e8ba03d4d5_4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88" y="2242500"/>
            <a:ext cx="11700017" cy="40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8ba03d4d5_4_12"/>
          <p:cNvSpPr txBox="1"/>
          <p:nvPr>
            <p:ph type="title"/>
          </p:nvPr>
        </p:nvSpPr>
        <p:spPr>
          <a:xfrm>
            <a:off x="223200" y="248400"/>
            <a:ext cx="11968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H"/>
              <a:t>Different Correlation For Different Properties</a:t>
            </a:r>
            <a:endParaRPr/>
          </a:p>
        </p:txBody>
      </p:sp>
      <p:sp>
        <p:nvSpPr>
          <p:cNvPr id="260" name="Google Shape;260;g2e8ba03d4d5_4_12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1" name="Google Shape;261;g2e8ba03d4d5_4_12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g2e8ba03d4d5_4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88" y="1367000"/>
            <a:ext cx="5610225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2e8ba03d4d5_4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88" y="1477625"/>
            <a:ext cx="50577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Next Steps</a:t>
            </a:r>
            <a:endParaRPr b="1"/>
          </a:p>
        </p:txBody>
      </p:sp>
      <p:sp>
        <p:nvSpPr>
          <p:cNvPr id="269" name="Google Shape;269;p8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8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271" name="Google Shape;271;p8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2" name="Google Shape;272;p8"/>
          <p:cNvSpPr/>
          <p:nvPr/>
        </p:nvSpPr>
        <p:spPr>
          <a:xfrm>
            <a:off x="352772" y="1385425"/>
            <a:ext cx="11016166" cy="799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Principal Component Analysis</a:t>
            </a:r>
          </a:p>
        </p:txBody>
      </p:sp>
      <p:pic>
        <p:nvPicPr>
          <p:cNvPr id="273" name="Google Shape;2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050" y="2530876"/>
            <a:ext cx="3809600" cy="38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8"/>
          <p:cNvSpPr txBox="1"/>
          <p:nvPr/>
        </p:nvSpPr>
        <p:spPr>
          <a:xfrm>
            <a:off x="525875" y="2697075"/>
            <a:ext cx="54588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Dimensionality reduction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Noise reduction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 clustering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 key patterns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8ba03d4d5_4_32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Next Steps</a:t>
            </a:r>
            <a:endParaRPr/>
          </a:p>
        </p:txBody>
      </p:sp>
      <p:sp>
        <p:nvSpPr>
          <p:cNvPr id="281" name="Google Shape;281;g2e8ba03d4d5_4_32"/>
          <p:cNvSpPr txBox="1"/>
          <p:nvPr>
            <p:ph idx="1" type="body"/>
          </p:nvPr>
        </p:nvSpPr>
        <p:spPr>
          <a:xfrm>
            <a:off x="223200" y="1073888"/>
            <a:ext cx="115896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2" name="Google Shape;282;g2e8ba03d4d5_4_32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2e8ba03d4d5_4_32"/>
          <p:cNvSpPr/>
          <p:nvPr/>
        </p:nvSpPr>
        <p:spPr>
          <a:xfrm>
            <a:off x="4027797" y="253425"/>
            <a:ext cx="7259261" cy="799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K-Means Clustering</a:t>
            </a:r>
          </a:p>
        </p:txBody>
      </p:sp>
      <p:pic>
        <p:nvPicPr>
          <p:cNvPr id="284" name="Google Shape;284;g2e8ba03d4d5_4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00" y="2255241"/>
            <a:ext cx="6867900" cy="34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e8ba03d4d5_4_32"/>
          <p:cNvSpPr txBox="1"/>
          <p:nvPr/>
        </p:nvSpPr>
        <p:spPr>
          <a:xfrm>
            <a:off x="7614525" y="1959000"/>
            <a:ext cx="39978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g2e8ba03d4d5_4_32"/>
          <p:cNvSpPr txBox="1"/>
          <p:nvPr/>
        </p:nvSpPr>
        <p:spPr>
          <a:xfrm>
            <a:off x="7307000" y="1959000"/>
            <a:ext cx="43053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Classify data points to K classes based on distance between data points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Trained/Tested on historical data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Works for future data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8ba03d4d5_4_43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H"/>
              <a:t>Next Steps</a:t>
            </a:r>
            <a:endParaRPr/>
          </a:p>
        </p:txBody>
      </p:sp>
      <p:sp>
        <p:nvSpPr>
          <p:cNvPr id="293" name="Google Shape;293;g2e8ba03d4d5_4_43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e8ba03d4d5_4_43"/>
          <p:cNvSpPr/>
          <p:nvPr/>
        </p:nvSpPr>
        <p:spPr>
          <a:xfrm>
            <a:off x="5420422" y="1252262"/>
            <a:ext cx="6088168" cy="78976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Exposure Rating</a:t>
            </a:r>
          </a:p>
        </p:txBody>
      </p:sp>
      <p:sp>
        <p:nvSpPr>
          <p:cNvPr id="295" name="Google Shape;295;g2e8ba03d4d5_4_43"/>
          <p:cNvSpPr txBox="1"/>
          <p:nvPr/>
        </p:nvSpPr>
        <p:spPr>
          <a:xfrm>
            <a:off x="683400" y="2477075"/>
            <a:ext cx="108252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Loss analysis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Exposure measurement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loss calculation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 loss elimination ratio (LER) curve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Premium decision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Future adjustment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 txBox="1"/>
          <p:nvPr>
            <p:ph type="title"/>
          </p:nvPr>
        </p:nvSpPr>
        <p:spPr>
          <a:xfrm>
            <a:off x="4419575" y="3144600"/>
            <a:ext cx="2844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Conclusion</a:t>
            </a:r>
            <a:endParaRPr b="1"/>
          </a:p>
        </p:txBody>
      </p:sp>
      <p:sp>
        <p:nvSpPr>
          <p:cNvPr id="301" name="Google Shape;301;p9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9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303" name="Google Shape;303;p9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Agenda</a:t>
            </a:r>
            <a:endParaRPr b="1"/>
          </a:p>
        </p:txBody>
      </p:sp>
      <p:sp>
        <p:nvSpPr>
          <p:cNvPr id="87" name="Google Shape;87;p2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graphicFrame>
        <p:nvGraphicFramePr>
          <p:cNvPr id="88" name="Google Shape;88;p2"/>
          <p:cNvGraphicFramePr/>
          <p:nvPr/>
        </p:nvGraphicFramePr>
        <p:xfrm>
          <a:off x="330609" y="1216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{D072B9A3-A5C1-4BE5-BA43-CD30BC313082}</a:tableStyleId>
              </a:tblPr>
              <a:tblGrid>
                <a:gridCol w="651425"/>
                <a:gridCol w="4860000"/>
                <a:gridCol w="651425"/>
                <a:gridCol w="4860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CH" sz="3600" u="none" cap="none" strike="noStrike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CH" sz="20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Statement</a:t>
                      </a:r>
                      <a:endParaRPr b="0" sz="20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5800"/>
                        </a:buClr>
                        <a:buSzPts val="3600"/>
                        <a:buFont typeface="Calibri"/>
                        <a:buNone/>
                      </a:pPr>
                      <a:r>
                        <a:rPr b="1" lang="en-CH" sz="3600" u="none" cap="none" strike="noStrike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</a:t>
                      </a:r>
                      <a:endParaRPr b="1" sz="3600" u="none" cap="none" strike="noStrike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CH" sz="20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Exploratory Data Analysis</a:t>
                      </a:r>
                      <a:endParaRPr b="0" sz="20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CH" sz="3600" u="none" cap="none" strike="noStrike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endParaRPr b="1" sz="3600" u="none" cap="none" strike="noStrike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CH" sz="20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Impact &amp; Stakeholders Affected</a:t>
                      </a:r>
                      <a:endParaRPr b="0" sz="20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CH" sz="3600" u="none" cap="none" strike="noStrike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 b="1" sz="3600" u="none" cap="none" strike="noStrike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CH" sz="20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</a:t>
                      </a:r>
                      <a:endParaRPr b="0" sz="20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CH" sz="3600" u="none" cap="none" strike="noStrike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endParaRPr b="1" sz="3600" u="none" cap="none" strike="noStrike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lang="en-CH" sz="2000" u="none" cap="none" strike="noStrike">
                          <a:solidFill>
                            <a:srgbClr val="595959"/>
                          </a:solidFill>
                        </a:rPr>
                        <a:t>Proposed Solution Overview</a:t>
                      </a:r>
                      <a:endParaRPr b="0" sz="20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CH" sz="3600" u="none" cap="none" strike="noStrike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</a:t>
                      </a:r>
                      <a:endParaRPr b="1" sz="3600" u="none" cap="none" strike="noStrike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CH" sz="20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 b="0" sz="20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CH" sz="3600" u="none" cap="none" strike="noStrike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</a:t>
                      </a:r>
                      <a:endParaRPr b="1" sz="3600" u="none" cap="none" strike="noStrike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2000"/>
                        <a:buFont typeface="Calibri"/>
                        <a:buNone/>
                      </a:pPr>
                      <a:r>
                        <a:rPr lang="en-CH" sz="2000" u="none" cap="none" strike="noStrike">
                          <a:solidFill>
                            <a:srgbClr val="595959"/>
                          </a:solidFill>
                        </a:rPr>
                        <a:t>Why Machine Learning</a:t>
                      </a:r>
                      <a:endParaRPr b="0" sz="20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CH" sz="3600" u="none" cap="none" strike="noStrike">
                          <a:solidFill>
                            <a:srgbClr val="FF58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</a:t>
                      </a:r>
                      <a:endParaRPr b="1" sz="3600" u="none" cap="none" strike="noStrike">
                        <a:solidFill>
                          <a:srgbClr val="FF58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CH" sz="20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Q&amp;A</a:t>
                      </a:r>
                      <a:endParaRPr b="0" sz="20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2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0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310" name="Google Shape;310;p10"/>
          <p:cNvCxnSpPr/>
          <p:nvPr/>
        </p:nvCxnSpPr>
        <p:spPr>
          <a:xfrm flipH="1" rot="10800000">
            <a:off x="2281350" y="2645100"/>
            <a:ext cx="7629300" cy="14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1" name="Google Shape;311;p10"/>
          <p:cNvSpPr txBox="1"/>
          <p:nvPr/>
        </p:nvSpPr>
        <p:spPr>
          <a:xfrm>
            <a:off x="4141800" y="1155075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CH" sz="8000" u="none" cap="none" strike="noStrike">
                <a:solidFill>
                  <a:srgbClr val="093552"/>
                </a:solidFill>
                <a:latin typeface="Merriweather"/>
                <a:ea typeface="Merriweather"/>
                <a:cs typeface="Merriweather"/>
                <a:sym typeface="Merriweather"/>
              </a:rPr>
              <a:t>Q &amp; A</a:t>
            </a:r>
            <a:endParaRPr b="1" i="0" sz="8000" u="none" cap="none" strike="noStrike">
              <a:solidFill>
                <a:srgbClr val="09355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2" name="Google Shape;312;p10"/>
          <p:cNvSpPr txBox="1"/>
          <p:nvPr/>
        </p:nvSpPr>
        <p:spPr>
          <a:xfrm>
            <a:off x="1672650" y="2856825"/>
            <a:ext cx="884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CH" sz="8000" u="none" cap="none" strike="noStrike">
                <a:solidFill>
                  <a:srgbClr val="093552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</a:t>
            </a:r>
            <a:endParaRPr b="1" i="0" sz="8000" u="none" cap="none" strike="noStrike">
              <a:solidFill>
                <a:srgbClr val="09355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8ba03d4d5_1_21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H"/>
              <a:t>Appendix</a:t>
            </a:r>
            <a:endParaRPr/>
          </a:p>
        </p:txBody>
      </p:sp>
      <p:sp>
        <p:nvSpPr>
          <p:cNvPr id="319" name="Google Shape;319;g2e8ba03d4d5_1_21"/>
          <p:cNvSpPr txBox="1"/>
          <p:nvPr>
            <p:ph idx="1" type="body"/>
          </p:nvPr>
        </p:nvSpPr>
        <p:spPr>
          <a:xfrm>
            <a:off x="223200" y="1094363"/>
            <a:ext cx="115896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CH"/>
              <a:t>Marine Cargo Growth </a:t>
            </a:r>
            <a:r>
              <a:rPr lang="en-CH" u="sng">
                <a:solidFill>
                  <a:schemeClr val="hlink"/>
                </a:solidFill>
                <a:hlinkClick r:id="rId3"/>
              </a:rPr>
              <a:t>https://finance.yahoo.com/news/marine-cargo-insurance-market-set-133000167.html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H"/>
              <a:t>Commercial Property Growth </a:t>
            </a:r>
            <a:r>
              <a:rPr lang="en-CH" u="sng">
                <a:solidFill>
                  <a:schemeClr val="hlink"/>
                </a:solidFill>
                <a:hlinkClick r:id="rId4"/>
              </a:rPr>
              <a:t>https://www.insurancebusinessmag.com/us/news/breaking-news/commercial-property-insurance-market-to-hit-us724bn-by-2032-458055.aspx#:~:text=The%20commercial%20property%20insurance%20industry,report%20from%20Allied%20Market%20Research</a:t>
            </a:r>
            <a:r>
              <a:rPr lang="en-CH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H"/>
              <a:t>Auto Growth </a:t>
            </a:r>
            <a:r>
              <a:rPr lang="en-CH" u="sng">
                <a:solidFill>
                  <a:schemeClr val="hlink"/>
                </a:solidFill>
                <a:hlinkClick r:id="rId5"/>
              </a:rPr>
              <a:t>https://straitsresearch.com/report/auto-insurance-market#:~:text=The%20global%20auto%20insurance%20market,of%20an%20accident%20or%20theft</a:t>
            </a:r>
            <a:r>
              <a:rPr lang="en-CH"/>
              <a:t>.	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H"/>
              <a:t>Aviation Growth </a:t>
            </a:r>
            <a:r>
              <a:rPr lang="en-CH" u="sng">
                <a:solidFill>
                  <a:schemeClr val="hlink"/>
                </a:solidFill>
                <a:hlinkClick r:id="rId6"/>
              </a:rPr>
              <a:t>https://finance.yahoo.com/news/aircraft-insurance-market-size-expected-143500313.html</a:t>
            </a:r>
            <a:r>
              <a:rPr lang="en-CH"/>
              <a:t>	</a:t>
            </a:r>
            <a:endParaRPr/>
          </a:p>
        </p:txBody>
      </p:sp>
      <p:sp>
        <p:nvSpPr>
          <p:cNvPr id="320" name="Google Shape;320;g2e8ba03d4d5_1_21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3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pic>
        <p:nvPicPr>
          <p:cNvPr descr="Remote work outline"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3733" y="2197965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3"/>
          <p:cNvGrpSpPr/>
          <p:nvPr/>
        </p:nvGrpSpPr>
        <p:grpSpPr>
          <a:xfrm>
            <a:off x="4271023" y="4456025"/>
            <a:ext cx="1147172" cy="817200"/>
            <a:chOff x="2773327" y="3982441"/>
            <a:chExt cx="1147172" cy="817200"/>
          </a:xfrm>
        </p:grpSpPr>
        <p:pic>
          <p:nvPicPr>
            <p:cNvPr descr="Factory with solid fill" id="99" name="Google Shape;9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3163181" y="398244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eighborhood with solid fill" id="100" name="Google Shape;100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2774261" y="398244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Kiosk with solid fill" id="101" name="Google Shape;101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2773327" y="439786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irplane with solid fill" id="102" name="Google Shape;102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15147" y="398244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r with solid fill" id="103" name="Google Shape;103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60499" y="443964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uilding with solid fill" id="104" name="Google Shape;104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155147" y="438159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oud Computing with solid fill" id="105" name="Google Shape;105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39157" y="44736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ckey Stick Curve Graph with solid fill" id="106" name="Google Shape;106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466447" y="439797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Problem Statement</a:t>
            </a:r>
            <a:endParaRPr b="1"/>
          </a:p>
        </p:txBody>
      </p:sp>
      <p:grpSp>
        <p:nvGrpSpPr>
          <p:cNvPr id="108" name="Google Shape;108;p3"/>
          <p:cNvGrpSpPr/>
          <p:nvPr/>
        </p:nvGrpSpPr>
        <p:grpSpPr>
          <a:xfrm>
            <a:off x="6431085" y="4371467"/>
            <a:ext cx="1095182" cy="1012132"/>
            <a:chOff x="5021699" y="3897883"/>
            <a:chExt cx="1095182" cy="1012132"/>
          </a:xfrm>
        </p:grpSpPr>
        <p:pic>
          <p:nvPicPr>
            <p:cNvPr descr="Normal Distribution with solid fill" id="109" name="Google Shape;109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21703" y="389788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0" name="Google Shape;110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51966" y="389892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1" name="Google Shape;111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86834" y="3901078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2" name="Google Shape;112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26618" y="421743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3" name="Google Shape;113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56881" y="421847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4" name="Google Shape;114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91749" y="4220632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5" name="Google Shape;115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21699" y="4546820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6" name="Google Shape;116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51962" y="4547858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rmal Distribution with solid fill" id="117" name="Google Shape;117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86830" y="455001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3"/>
          <p:cNvSpPr txBox="1"/>
          <p:nvPr/>
        </p:nvSpPr>
        <p:spPr>
          <a:xfrm>
            <a:off x="2142171" y="3084592"/>
            <a:ext cx="13175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insurance company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4182115" y="2197965"/>
            <a:ext cx="1317523" cy="1409847"/>
            <a:chOff x="4182115" y="1842365"/>
            <a:chExt cx="1317523" cy="1409847"/>
          </a:xfrm>
        </p:grpSpPr>
        <p:pic>
          <p:nvPicPr>
            <p:cNvPr descr="House with solid fill" id="120" name="Google Shape;120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374412" y="184236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3"/>
            <p:cNvSpPr txBox="1"/>
            <p:nvPr/>
          </p:nvSpPr>
          <p:spPr>
            <a:xfrm>
              <a:off x="4182115" y="2728992"/>
              <a:ext cx="13175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CH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One property product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4159168" y="5376037"/>
            <a:ext cx="131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property products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3"/>
          <p:cNvGrpSpPr/>
          <p:nvPr/>
        </p:nvGrpSpPr>
        <p:grpSpPr>
          <a:xfrm>
            <a:off x="6226280" y="2197965"/>
            <a:ext cx="1317523" cy="1409847"/>
            <a:chOff x="6226280" y="1842365"/>
            <a:chExt cx="1317523" cy="1409847"/>
          </a:xfrm>
        </p:grpSpPr>
        <p:pic>
          <p:nvPicPr>
            <p:cNvPr descr="Normal Distribution with solid fill" id="124" name="Google Shape;124;p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05091" y="184236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3"/>
            <p:cNvSpPr txBox="1"/>
            <p:nvPr/>
          </p:nvSpPr>
          <p:spPr>
            <a:xfrm>
              <a:off x="6226280" y="2728992"/>
              <a:ext cx="13175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CH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loss distribution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 txBox="1"/>
          <p:nvPr/>
        </p:nvSpPr>
        <p:spPr>
          <a:xfrm>
            <a:off x="6234499" y="5376037"/>
            <a:ext cx="131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loss distributions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3"/>
          <p:cNvGrpSpPr/>
          <p:nvPr/>
        </p:nvGrpSpPr>
        <p:grpSpPr>
          <a:xfrm>
            <a:off x="8249107" y="2197965"/>
            <a:ext cx="1317523" cy="1625291"/>
            <a:chOff x="8249107" y="1842365"/>
            <a:chExt cx="1317523" cy="1625291"/>
          </a:xfrm>
        </p:grpSpPr>
        <p:pic>
          <p:nvPicPr>
            <p:cNvPr descr="Abacus with solid fill" id="128" name="Google Shape;128;p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35770" y="184236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3"/>
            <p:cNvSpPr txBox="1"/>
            <p:nvPr/>
          </p:nvSpPr>
          <p:spPr>
            <a:xfrm>
              <a:off x="8249107" y="2728992"/>
              <a:ext cx="131752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CH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Aggregate loss modeling 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CH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MC simulation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3"/>
          <p:cNvSpPr txBox="1"/>
          <p:nvPr/>
        </p:nvSpPr>
        <p:spPr>
          <a:xfrm>
            <a:off x="8183519" y="5376037"/>
            <a:ext cx="149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pricing methodology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>
            <a:off x="10205890" y="2197965"/>
            <a:ext cx="1515211" cy="1625291"/>
            <a:chOff x="10205890" y="1842365"/>
            <a:chExt cx="1515211" cy="1625291"/>
          </a:xfrm>
        </p:grpSpPr>
        <p:pic>
          <p:nvPicPr>
            <p:cNvPr descr="Downward trend graph with solid fill" id="132" name="Google Shape;132;p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0466447" y="184236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3"/>
            <p:cNvSpPr txBox="1"/>
            <p:nvPr/>
          </p:nvSpPr>
          <p:spPr>
            <a:xfrm>
              <a:off x="10205890" y="2728992"/>
              <a:ext cx="15152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CH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Losing competitiveness, poor results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"/>
          <p:cNvSpPr txBox="1"/>
          <p:nvPr/>
        </p:nvSpPr>
        <p:spPr>
          <a:xfrm>
            <a:off x="10232430" y="5376037"/>
            <a:ext cx="14947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become profitable (again)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591445" y="2393555"/>
            <a:ext cx="1317523" cy="5232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H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SITUATION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599038" y="4456025"/>
            <a:ext cx="2859025" cy="1658676"/>
            <a:chOff x="599038" y="4100425"/>
            <a:chExt cx="2859025" cy="1658676"/>
          </a:xfrm>
        </p:grpSpPr>
        <p:pic>
          <p:nvPicPr>
            <p:cNvPr descr="Building with solid fill" id="137" name="Google Shape;137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43733" y="41004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3"/>
            <p:cNvSpPr txBox="1"/>
            <p:nvPr/>
          </p:nvSpPr>
          <p:spPr>
            <a:xfrm>
              <a:off x="2140540" y="5020437"/>
              <a:ext cx="131752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CH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Substantial growth in the past five years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599038" y="4253811"/>
              <a:ext cx="1317523" cy="523220"/>
            </a:xfrm>
            <a:prstGeom prst="rect">
              <a:avLst/>
            </a:prstGeom>
            <a:solidFill>
              <a:srgbClr val="FF5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CH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NEW SITUATION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0" name="Google Shape;140;p3"/>
          <p:cNvCxnSpPr/>
          <p:nvPr/>
        </p:nvCxnSpPr>
        <p:spPr>
          <a:xfrm>
            <a:off x="579374" y="3983702"/>
            <a:ext cx="1114172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3"/>
          <p:cNvSpPr txBox="1"/>
          <p:nvPr/>
        </p:nvSpPr>
        <p:spPr>
          <a:xfrm>
            <a:off x="243392" y="836744"/>
            <a:ext cx="115835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CH" sz="1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Over the last few years, Columbia Insurance Company has diversified its product palette, but not its risk classification,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CH" sz="1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resulting in the use of a single loss distribution model to accommodate the pricing of all products. As a result, the pricing protocols need to be revised.</a:t>
            </a:r>
            <a:endParaRPr b="0" i="1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3"/>
          <p:cNvCxnSpPr/>
          <p:nvPr/>
        </p:nvCxnSpPr>
        <p:spPr>
          <a:xfrm flipH="1" rot="10800000">
            <a:off x="352775" y="7930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8ba03d4d5_1_7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CH" sz="3100"/>
              <a:t>Limited Expansion in New Product Lines Indicates a Stagnant Growth Trajectory</a:t>
            </a:r>
            <a:endParaRPr b="1" sz="3100"/>
          </a:p>
        </p:txBody>
      </p:sp>
      <p:sp>
        <p:nvSpPr>
          <p:cNvPr id="149" name="Google Shape;149;g2e8ba03d4d5_1_7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g2e8ba03d4d5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638" y="1302300"/>
            <a:ext cx="9072725" cy="54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e8ba03d4d5_1_7"/>
          <p:cNvSpPr txBox="1"/>
          <p:nvPr/>
        </p:nvSpPr>
        <p:spPr>
          <a:xfrm>
            <a:off x="2128250" y="1483950"/>
            <a:ext cx="1160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 100 Million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4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sp>
        <p:nvSpPr>
          <p:cNvPr id="158" name="Google Shape;158;p4"/>
          <p:cNvSpPr txBox="1"/>
          <p:nvPr>
            <p:ph type="title"/>
          </p:nvPr>
        </p:nvSpPr>
        <p:spPr>
          <a:xfrm>
            <a:off x="85500" y="99175"/>
            <a:ext cx="120210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 sz="3100"/>
              <a:t>Despite Robust Growth Projections in these Sectors, The Performance of CIC Has Not Aligned With Industry Trends. </a:t>
            </a:r>
            <a:endParaRPr b="1" sz="3100"/>
          </a:p>
        </p:txBody>
      </p:sp>
      <p:cxnSp>
        <p:nvCxnSpPr>
          <p:cNvPr id="159" name="Google Shape;159;p4"/>
          <p:cNvCxnSpPr/>
          <p:nvPr/>
        </p:nvCxnSpPr>
        <p:spPr>
          <a:xfrm>
            <a:off x="378475" y="1330963"/>
            <a:ext cx="11304000" cy="4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0" name="Google Shape;160;p4"/>
          <p:cNvSpPr txBox="1"/>
          <p:nvPr/>
        </p:nvSpPr>
        <p:spPr>
          <a:xfrm>
            <a:off x="378475" y="1608525"/>
            <a:ext cx="107127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b="0" i="0" lang="en-CH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New Delhi, May 30, 2024 (GLOBE NEWSWIRE) -- The global marine cargo insurance market is anticipated to soar to US$ 34.0 billion by 2032 from US$ 20.8 billion in 2023 at a CAGR (compound annual growth rate) of </a:t>
            </a:r>
            <a:r>
              <a:rPr b="0" i="0" lang="en-CH" sz="19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5.86%</a:t>
            </a:r>
            <a:r>
              <a:rPr b="0" i="0" lang="en-CH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during 2024-2032.</a:t>
            </a:r>
            <a:endParaRPr b="0" i="0" sz="1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b="0" i="0" lang="en-CH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According to Straits Research, “The global aircraft insurance market was valued at USD 14,505 million in 2022. It is estimated to reach USD 18,893 million by 2031, growing at a CAGR of </a:t>
            </a:r>
            <a:r>
              <a:rPr b="0" i="0" lang="en-CH" sz="19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2.98%</a:t>
            </a:r>
            <a:r>
              <a:rPr b="0" i="0" lang="en-CH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during the forecast period (2023–2031).”</a:t>
            </a:r>
            <a:endParaRPr b="0" i="0" sz="1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b="0" i="0" lang="en-CH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global auto insurance market size was valued at USD 652.5 billion in 2021. It is expected to reach USD 1,383 billion by 2030, growing at a CAGR of </a:t>
            </a:r>
            <a:r>
              <a:rPr b="0" i="0" lang="en-CH" sz="19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8.7%</a:t>
            </a:r>
            <a:r>
              <a:rPr b="0" i="0" lang="en-CH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during the forecast period (2022-2030).</a:t>
            </a:r>
            <a:endParaRPr b="0" i="0" sz="1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b="0" i="0" lang="en-CH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commercial property insurance industry generated US$254.9 billion in 2022 and is projected to reach US$724 billion by 2032, with a compound annual growth rate (CAGR) of </a:t>
            </a:r>
            <a:r>
              <a:rPr b="0" i="0" lang="en-CH" sz="19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11.3%</a:t>
            </a:r>
            <a:r>
              <a:rPr b="0" i="0" lang="en-CH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from 2023 to 2032, according to a new report from Allied Market Research.</a:t>
            </a:r>
            <a:endParaRPr b="0" i="0" sz="1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Proposed Solution Overview</a:t>
            </a:r>
            <a:endParaRPr b="1"/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6"/>
          <p:cNvSpPr txBox="1"/>
          <p:nvPr>
            <p:ph idx="11" type="ftr"/>
          </p:nvPr>
        </p:nvSpPr>
        <p:spPr>
          <a:xfrm>
            <a:off x="3687727" y="6340475"/>
            <a:ext cx="48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168" name="Google Shape;168;p6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9" name="Google Shape;169;p6"/>
          <p:cNvSpPr txBox="1"/>
          <p:nvPr/>
        </p:nvSpPr>
        <p:spPr>
          <a:xfrm>
            <a:off x="3609200" y="5284575"/>
            <a:ext cx="2376900" cy="6465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56000" fadeDir="5400012" kx="0" rotWithShape="0" algn="bl" stA="41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CH" sz="3000" u="none" cap="none" strike="noStrike">
                <a:solidFill>
                  <a:srgbClr val="FF7036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b="1" i="1" sz="3000" u="none" cap="none" strike="noStrike">
              <a:solidFill>
                <a:srgbClr val="FF70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7517500" y="5284575"/>
            <a:ext cx="2376900" cy="6465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56000" fadeDir="5400012" kx="0" rotWithShape="0" algn="bl" stA="41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CH" sz="3000" u="none" cap="none" strike="noStrike">
                <a:solidFill>
                  <a:srgbClr val="FF7036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b="1" i="1" sz="3000" u="none" cap="none" strike="noStrike">
              <a:solidFill>
                <a:srgbClr val="FF703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6"/>
          <p:cNvCxnSpPr/>
          <p:nvPr/>
        </p:nvCxnSpPr>
        <p:spPr>
          <a:xfrm>
            <a:off x="3990650" y="5927275"/>
            <a:ext cx="16431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6"/>
          <p:cNvCxnSpPr/>
          <p:nvPr/>
        </p:nvCxnSpPr>
        <p:spPr>
          <a:xfrm>
            <a:off x="7884400" y="5917575"/>
            <a:ext cx="16431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00" y="924250"/>
            <a:ext cx="11963398" cy="44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5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sp>
        <p:nvSpPr>
          <p:cNvPr id="180" name="Google Shape;180;p5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Why Machine Learning?</a:t>
            </a:r>
            <a:endParaRPr b="1"/>
          </a:p>
        </p:txBody>
      </p:sp>
      <p:cxnSp>
        <p:nvCxnSpPr>
          <p:cNvPr id="181" name="Google Shape;181;p5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31542" l="0" r="7260" t="16042"/>
          <a:stretch/>
        </p:blipFill>
        <p:spPr>
          <a:xfrm>
            <a:off x="538950" y="1072325"/>
            <a:ext cx="10405999" cy="19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697275" y="3804525"/>
            <a:ext cx="43152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200"/>
              <a:buFont typeface="Verdana"/>
              <a:buChar char="●"/>
            </a:pPr>
            <a:r>
              <a:rPr b="1" i="0" lang="en-CH" sz="2200" u="none" cap="none" strike="noStrike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Single Pricing Strategy</a:t>
            </a:r>
            <a:endParaRPr b="1" i="0" sz="2200" u="none" cap="none" strike="noStrike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200"/>
              <a:buFont typeface="Verdana"/>
              <a:buChar char="●"/>
            </a:pPr>
            <a:r>
              <a:rPr b="1" i="0" lang="en-CH" sz="2200" u="none" cap="none" strike="noStrike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Stiff</a:t>
            </a:r>
            <a:endParaRPr b="1" i="0" sz="2200" u="none" cap="none" strike="noStrike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200"/>
              <a:buFont typeface="Verdana"/>
              <a:buChar char="●"/>
            </a:pPr>
            <a:r>
              <a:rPr b="1" i="0" lang="en-CH" sz="2200" u="none" cap="none" strike="noStrike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One-sided</a:t>
            </a:r>
            <a:endParaRPr b="1" i="0" sz="2200" u="none" cap="none" strike="noStrike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200"/>
              <a:buFont typeface="Verdana"/>
              <a:buChar char="●"/>
            </a:pPr>
            <a:r>
              <a:rPr b="1" i="0" lang="en-CH" sz="2200" u="none" cap="none" strike="noStrike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Out of Date</a:t>
            </a:r>
            <a:endParaRPr b="1" i="0" sz="2200" u="none" cap="none" strike="noStrike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7794950" y="3828300"/>
            <a:ext cx="3414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200"/>
              <a:buFont typeface="Verdana"/>
              <a:buChar char="●"/>
            </a:pPr>
            <a:r>
              <a:rPr b="1" i="0" lang="en-CH" sz="2200" u="none" cap="none" strike="noStrike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Tailored</a:t>
            </a:r>
            <a:endParaRPr b="1" i="0" sz="2200" u="none" cap="none" strike="noStrike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200"/>
              <a:buFont typeface="Verdana"/>
              <a:buChar char="●"/>
            </a:pPr>
            <a:r>
              <a:rPr b="1" i="0" lang="en-CH" sz="2200" u="none" cap="none" strike="noStrike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Flexible</a:t>
            </a:r>
            <a:endParaRPr b="1" i="0" sz="2200" u="none" cap="none" strike="noStrike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200"/>
              <a:buFont typeface="Verdana"/>
              <a:buChar char="●"/>
            </a:pPr>
            <a:r>
              <a:rPr b="1" i="0" lang="en-CH" sz="2200" u="none" cap="none" strike="noStrike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Specific</a:t>
            </a:r>
            <a:endParaRPr b="1" i="0" sz="2200" u="none" cap="none" strike="noStrike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6FA2"/>
              </a:buClr>
              <a:buSzPts val="2200"/>
              <a:buFont typeface="Verdana"/>
              <a:buChar char="●"/>
            </a:pPr>
            <a:r>
              <a:rPr b="1" i="0" lang="en-CH" sz="2200" u="none" cap="none" strike="noStrike">
                <a:solidFill>
                  <a:srgbClr val="3A6FA2"/>
                </a:solidFill>
                <a:latin typeface="Verdana"/>
                <a:ea typeface="Verdana"/>
                <a:cs typeface="Verdana"/>
                <a:sym typeface="Verdana"/>
              </a:rPr>
              <a:t>Updated</a:t>
            </a:r>
            <a:endParaRPr b="1" i="0" sz="2200" u="none" cap="none" strike="noStrike">
              <a:solidFill>
                <a:srgbClr val="3A6FA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825750" y="29058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CH" sz="30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Old Model</a:t>
            </a:r>
            <a:endParaRPr b="0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7944950" y="29058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CH" sz="3000" u="none" cap="none" strike="noStrike">
                <a:solidFill>
                  <a:srgbClr val="E69138"/>
                </a:solidFill>
                <a:latin typeface="Verdana"/>
                <a:ea typeface="Verdana"/>
                <a:cs typeface="Verdana"/>
                <a:sym typeface="Verdana"/>
              </a:rPr>
              <a:t>New Model</a:t>
            </a:r>
            <a:endParaRPr b="0" i="0" sz="30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223200" y="248400"/>
            <a:ext cx="11589572" cy="56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Exploratory Data Analysis</a:t>
            </a:r>
            <a:endParaRPr b="1"/>
          </a:p>
        </p:txBody>
      </p:sp>
      <p:sp>
        <p:nvSpPr>
          <p:cNvPr id="192" name="Google Shape;192;p7"/>
          <p:cNvSpPr txBox="1"/>
          <p:nvPr>
            <p:ph idx="12" type="sldNum"/>
          </p:nvPr>
        </p:nvSpPr>
        <p:spPr>
          <a:xfrm>
            <a:off x="8982147" y="63404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7"/>
          <p:cNvSpPr txBox="1"/>
          <p:nvPr>
            <p:ph idx="11" type="ftr"/>
          </p:nvPr>
        </p:nvSpPr>
        <p:spPr>
          <a:xfrm>
            <a:off x="3687727" y="6340475"/>
            <a:ext cx="48165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H"/>
              <a:t>Integrated Project 2024 - Midterm Presentation</a:t>
            </a:r>
            <a:endParaRPr/>
          </a:p>
        </p:txBody>
      </p:sp>
      <p:cxnSp>
        <p:nvCxnSpPr>
          <p:cNvPr id="194" name="Google Shape;194;p7"/>
          <p:cNvCxnSpPr/>
          <p:nvPr/>
        </p:nvCxnSpPr>
        <p:spPr>
          <a:xfrm flipH="1" rot="10800000">
            <a:off x="352775" y="869275"/>
            <a:ext cx="109785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5" name="Google Shape;195;p7"/>
          <p:cNvSpPr/>
          <p:nvPr/>
        </p:nvSpPr>
        <p:spPr>
          <a:xfrm>
            <a:off x="7487572" y="186050"/>
            <a:ext cx="2095197" cy="631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Clean</a:t>
            </a:r>
          </a:p>
        </p:txBody>
      </p:sp>
      <p:sp>
        <p:nvSpPr>
          <p:cNvPr id="196" name="Google Shape;196;p7"/>
          <p:cNvSpPr txBox="1"/>
          <p:nvPr/>
        </p:nvSpPr>
        <p:spPr>
          <a:xfrm>
            <a:off x="5703375" y="2203025"/>
            <a:ext cx="4350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CH" sz="1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 Invalid Data point:</a:t>
            </a:r>
            <a:endParaRPr b="0" i="0" sz="17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375" y="2771825"/>
            <a:ext cx="50768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5703375" y="4423963"/>
            <a:ext cx="3198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CH" sz="1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 Dirty/Abnormal Value:</a:t>
            </a:r>
            <a:endParaRPr b="0" i="0" sz="17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6500" y="4986863"/>
            <a:ext cx="4125402" cy="6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 txBox="1"/>
          <p:nvPr/>
        </p:nvSpPr>
        <p:spPr>
          <a:xfrm>
            <a:off x="352775" y="3344325"/>
            <a:ext cx="73809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 useless data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b="0" i="0" lang="en-CH" sz="2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 distractions</a:t>
            </a:r>
            <a:endParaRPr b="0" i="0" sz="2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8ba03d4d5_0_8"/>
          <p:cNvSpPr txBox="1"/>
          <p:nvPr>
            <p:ph type="title"/>
          </p:nvPr>
        </p:nvSpPr>
        <p:spPr>
          <a:xfrm>
            <a:off x="223200" y="248400"/>
            <a:ext cx="11589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3552"/>
              </a:buClr>
              <a:buSzPts val="2800"/>
              <a:buFont typeface="Calibri"/>
              <a:buNone/>
            </a:pPr>
            <a:r>
              <a:rPr b="1" lang="en-CH"/>
              <a:t>Exploratory Data Analysis</a:t>
            </a:r>
            <a:endParaRPr/>
          </a:p>
        </p:txBody>
      </p:sp>
      <p:sp>
        <p:nvSpPr>
          <p:cNvPr id="207" name="Google Shape;207;g2e8ba03d4d5_0_8"/>
          <p:cNvSpPr txBox="1"/>
          <p:nvPr>
            <p:ph idx="12" type="sldNum"/>
          </p:nvPr>
        </p:nvSpPr>
        <p:spPr>
          <a:xfrm>
            <a:off x="8982147" y="63404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CH" sz="2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2e8ba03d4d5_0_8"/>
          <p:cNvSpPr/>
          <p:nvPr/>
        </p:nvSpPr>
        <p:spPr>
          <a:xfrm>
            <a:off x="7555547" y="248400"/>
            <a:ext cx="3097430" cy="78976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Analysis</a:t>
            </a:r>
          </a:p>
        </p:txBody>
      </p:sp>
      <p:sp>
        <p:nvSpPr>
          <p:cNvPr id="209" name="Google Shape;209;g2e8ba03d4d5_0_8"/>
          <p:cNvSpPr txBox="1"/>
          <p:nvPr/>
        </p:nvSpPr>
        <p:spPr>
          <a:xfrm>
            <a:off x="3007650" y="2508750"/>
            <a:ext cx="88194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</a:pPr>
            <a:r>
              <a:rPr b="0" i="0" lang="en-CH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Ensure data quality</a:t>
            </a:r>
            <a:endParaRPr b="0" i="0" sz="2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</a:pPr>
            <a:r>
              <a:rPr b="0" i="0" lang="en-CH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Understand data distribution and relationship</a:t>
            </a:r>
            <a:endParaRPr b="0" i="0" sz="2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</a:pPr>
            <a:r>
              <a:rPr b="0" i="0" lang="en-CH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 significant patterns</a:t>
            </a:r>
            <a:endParaRPr b="0" i="0" sz="2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2020-02-10T07:32:49Z</dcterms:created>
  <dc:creator>Arocha &amp; Associates</dc:creator>
</cp:coreProperties>
</file>