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9.svg" ContentType="image/svg+xml"/>
  <Override PartName="/ppt/media/image2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57" r:id="rId5"/>
    <p:sldId id="258" r:id="rId6"/>
    <p:sldId id="289" r:id="rId7"/>
    <p:sldId id="288" r:id="rId8"/>
    <p:sldId id="290" r:id="rId10"/>
    <p:sldId id="291" r:id="rId11"/>
    <p:sldId id="292" r:id="rId12"/>
    <p:sldId id="293" r:id="rId13"/>
    <p:sldId id="295" r:id="rId14"/>
    <p:sldId id="294" r:id="rId15"/>
    <p:sldId id="296" r:id="rId16"/>
    <p:sldId id="301" r:id="rId17"/>
    <p:sldId id="262" r:id="rId18"/>
    <p:sldId id="300" r:id="rId19"/>
    <p:sldId id="274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C5A"/>
    <a:srgbClr val="565E86"/>
    <a:srgbClr val="42B1FF"/>
    <a:srgbClr val="4C9DD2"/>
    <a:srgbClr val="3E4466"/>
    <a:srgbClr val="464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24" autoAdjust="0"/>
  </p:normalViewPr>
  <p:slideViewPr>
    <p:cSldViewPr snapToGrid="0" showGuides="1">
      <p:cViewPr>
        <p:scale>
          <a:sx n="75" d="100"/>
          <a:sy n="75" d="100"/>
        </p:scale>
        <p:origin x="1902" y="681"/>
      </p:cViewPr>
      <p:guideLst>
        <p:guide orient="horz" pos="2160"/>
        <p:guide pos="3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25.svg"/><Relationship Id="rId7" Type="http://schemas.openxmlformats.org/officeDocument/2006/relationships/image" Target="../media/image24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tags" Target="../tags/tag3.xml"/><Relationship Id="rId4" Type="http://schemas.openxmlformats.org/officeDocument/2006/relationships/image" Target="../media/image12.png"/><Relationship Id="rId3" Type="http://schemas.openxmlformats.org/officeDocument/2006/relationships/tags" Target="../tags/tag2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tags" Target="../tags/tag5.xml"/><Relationship Id="rId2" Type="http://schemas.openxmlformats.org/officeDocument/2006/relationships/image" Target="../media/image14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15590" y="2771775"/>
            <a:ext cx="668274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包图简圆体Light" panose="02000500000000000000" pitchFamily="2" charset="-122"/>
                <a:ea typeface="包图简圆体Light" panose="02000500000000000000" pitchFamily="2" charset="-122"/>
                <a:cs typeface="+mn-ea"/>
                <a:sym typeface="+mn-lt"/>
              </a:rPr>
              <a:t>人机交互</a:t>
            </a:r>
            <a:r>
              <a:rPr lang="en-US" altLang="zh-CN" sz="3200" dirty="0">
                <a:solidFill>
                  <a:schemeClr val="bg1"/>
                </a:solidFill>
                <a:latin typeface="包图简圆体Light" panose="02000500000000000000" pitchFamily="2" charset="-122"/>
                <a:ea typeface="包图简圆体Light" panose="02000500000000000000" pitchFamily="2" charset="-122"/>
                <a:cs typeface="+mn-ea"/>
                <a:sym typeface="+mn-lt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包图简圆体Light" panose="02000500000000000000" pitchFamily="2" charset="-122"/>
                <a:ea typeface="包图简圆体Light" panose="02000500000000000000" pitchFamily="2" charset="-122"/>
                <a:cs typeface="+mn-ea"/>
                <a:sym typeface="+mn-lt"/>
              </a:rPr>
              <a:t>期末大作业（人脸识别）</a:t>
            </a:r>
            <a:endParaRPr lang="zh-CN" altLang="en-US" sz="3200" dirty="0">
              <a:solidFill>
                <a:schemeClr val="bg1"/>
              </a:solidFill>
              <a:latin typeface="包图简圆体Light" panose="02000500000000000000" pitchFamily="2" charset="-122"/>
              <a:ea typeface="包图简圆体Light" panose="02000500000000000000" pitchFamily="2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包图简圆体Light" panose="02000500000000000000" pitchFamily="2" charset="-122"/>
                <a:ea typeface="包图简圆体Light" panose="02000500000000000000" pitchFamily="2" charset="-122"/>
                <a:cs typeface="+mn-ea"/>
                <a:sym typeface="+mn-lt"/>
              </a:rPr>
              <a:t>faced master</a:t>
            </a:r>
            <a:endParaRPr lang="en-US" altLang="zh-CN" dirty="0">
              <a:solidFill>
                <a:schemeClr val="bg1"/>
              </a:solidFill>
              <a:latin typeface="包图简圆体Light" panose="02000500000000000000" pitchFamily="2" charset="-122"/>
              <a:ea typeface="包图简圆体Light" panose="02000500000000000000" pitchFamily="2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20970" y="4382135"/>
            <a:ext cx="1750060" cy="354330"/>
            <a:chOff x="8448" y="6568"/>
            <a:chExt cx="2756" cy="558"/>
          </a:xfrm>
        </p:grpSpPr>
        <p:sp>
          <p:nvSpPr>
            <p:cNvPr id="6" name="圆角矩形 5"/>
            <p:cNvSpPr/>
            <p:nvPr/>
          </p:nvSpPr>
          <p:spPr>
            <a:xfrm>
              <a:off x="8448" y="6568"/>
              <a:ext cx="2756" cy="55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0706" y="6639"/>
              <a:ext cx="416" cy="4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578735" y="1107440"/>
            <a:ext cx="7454900" cy="137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accent2"/>
                </a:solidFill>
                <a:cs typeface="+mn-ea"/>
                <a:sym typeface="+mn-lt"/>
              </a:rPr>
              <a:t>Human-computer </a:t>
            </a:r>
            <a:endParaRPr lang="en-US" altLang="zh-CN" sz="4400" dirty="0">
              <a:solidFill>
                <a:schemeClr val="accent2"/>
              </a:solidFill>
              <a:cs typeface="+mn-ea"/>
              <a:sym typeface="+mn-lt"/>
            </a:endParaRPr>
          </a:p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interaction</a:t>
            </a:r>
            <a:endParaRPr lang="en-US" altLang="zh-CN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6515" y="1386205"/>
            <a:ext cx="6328410" cy="584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olidFill>
                  <a:schemeClr val="bg1"/>
                </a:solidFill>
              </a:rPr>
              <a:t>功能模块代码（</a:t>
            </a:r>
            <a:r>
              <a:rPr lang="en-US" altLang="zh-CN" sz="2800">
                <a:solidFill>
                  <a:schemeClr val="bg1"/>
                </a:solidFill>
              </a:rPr>
              <a:t>Generate 2</a:t>
            </a:r>
            <a:r>
              <a:rPr lang="zh-CN" altLang="en-US" sz="2800">
                <a:solidFill>
                  <a:schemeClr val="bg1"/>
                </a:solidFill>
              </a:rPr>
              <a:t>）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4920" y="2106295"/>
            <a:ext cx="92805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</a:rPr>
              <a:t>feel_em.py</a:t>
            </a:r>
            <a:r>
              <a:rPr lang="zh-CN" altLang="en-US" sz="2400">
                <a:solidFill>
                  <a:schemeClr val="bg1"/>
                </a:solidFill>
              </a:rPr>
              <a:t>：识别图片，识别动图，识别视频（整合在一个文件内）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（有表情识别的功能）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feel_em_total.py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多线程处理，可以打开多个窗口处理文件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feel_em_facedet.py</a:t>
            </a:r>
            <a:r>
              <a:rPr lang="zh-CN" altLang="en-US" sz="2400">
                <a:solidFill>
                  <a:schemeClr val="bg1"/>
                </a:solidFill>
              </a:rPr>
              <a:t>：摄像头识别（有表情识别的功能）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file_extension.py</a:t>
            </a:r>
            <a:r>
              <a:rPr lang="zh-CN" altLang="en-US" sz="2400">
                <a:solidFill>
                  <a:schemeClr val="bg1"/>
                </a:solidFill>
              </a:rPr>
              <a:t>：识别文件的扩展名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81960" y="2486660"/>
            <a:ext cx="6229350" cy="2400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50340" y="1334770"/>
            <a:ext cx="4495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github</a:t>
            </a:r>
            <a:r>
              <a:rPr lang="zh-CN" altLang="en-US" sz="2800">
                <a:solidFill>
                  <a:schemeClr val="bg1"/>
                </a:solidFill>
              </a:rPr>
              <a:t>项目上拿下来的文件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95315" y="961390"/>
            <a:ext cx="4792980" cy="5492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7310" y="1365250"/>
            <a:ext cx="3261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处理后的文件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95315" y="961390"/>
            <a:ext cx="4792980" cy="5492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37310" y="1365250"/>
            <a:ext cx="3261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处理后的文件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28370" y="2306320"/>
            <a:ext cx="10334625" cy="2683510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771765" y="1523365"/>
            <a:ext cx="2557145" cy="4806950"/>
            <a:chOff x="1725" y="1415"/>
            <a:chExt cx="4240" cy="7970"/>
          </a:xfrm>
        </p:grpSpPr>
        <p:sp>
          <p:nvSpPr>
            <p:cNvPr id="57" name="圆角矩形 56"/>
            <p:cNvSpPr/>
            <p:nvPr/>
          </p:nvSpPr>
          <p:spPr>
            <a:xfrm>
              <a:off x="1725" y="1415"/>
              <a:ext cx="4241" cy="7970"/>
            </a:xfrm>
            <a:prstGeom prst="roundRect">
              <a:avLst>
                <a:gd name="adj" fmla="val 9936"/>
              </a:avLst>
            </a:prstGeom>
            <a:solidFill>
              <a:srgbClr val="565E86"/>
            </a:solidFill>
            <a:ln>
              <a:noFill/>
            </a:ln>
            <a:effectLst>
              <a:outerShdw blurRad="190500" sx="101000" sy="101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916" y="1626"/>
              <a:ext cx="3860" cy="7548"/>
              <a:chOff x="1916" y="1626"/>
              <a:chExt cx="3860" cy="7548"/>
            </a:xfrm>
          </p:grpSpPr>
          <p:sp>
            <p:nvSpPr>
              <p:cNvPr id="42" name="圆角矩形 41"/>
              <p:cNvSpPr/>
              <p:nvPr/>
            </p:nvSpPr>
            <p:spPr>
              <a:xfrm>
                <a:off x="1916" y="1626"/>
                <a:ext cx="3860" cy="7548"/>
              </a:xfrm>
              <a:prstGeom prst="roundRect">
                <a:avLst>
                  <a:gd name="adj" fmla="val 993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2249" y="2709"/>
                <a:ext cx="3195" cy="1640"/>
              </a:xfrm>
              <a:prstGeom prst="roundRect">
                <a:avLst/>
              </a:prstGeom>
              <a:solidFill>
                <a:srgbClr val="565E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2389" y="4705"/>
                <a:ext cx="713" cy="714"/>
                <a:chOff x="14294" y="6243"/>
                <a:chExt cx="765" cy="765"/>
              </a:xfrm>
            </p:grpSpPr>
            <p:sp>
              <p:nvSpPr>
                <p:cNvPr id="19" name="流程图: 可选过程 18"/>
                <p:cNvSpPr/>
                <p:nvPr/>
              </p:nvSpPr>
              <p:spPr>
                <a:xfrm>
                  <a:off x="14294" y="6243"/>
                  <a:ext cx="765" cy="765"/>
                </a:xfrm>
                <a:prstGeom prst="flowChartAlternateProcess">
                  <a:avLst/>
                </a:prstGeom>
                <a:solidFill>
                  <a:srgbClr val="565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流程图: 可选过程 43"/>
                <p:cNvSpPr/>
                <p:nvPr/>
              </p:nvSpPr>
              <p:spPr>
                <a:xfrm>
                  <a:off x="14462" y="6415"/>
                  <a:ext cx="170" cy="170"/>
                </a:xfrm>
                <a:prstGeom prst="flowChartAlternateProcess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流程图: 可选过程 44"/>
                <p:cNvSpPr/>
                <p:nvPr/>
              </p:nvSpPr>
              <p:spPr>
                <a:xfrm>
                  <a:off x="14462" y="6684"/>
                  <a:ext cx="170" cy="170"/>
                </a:xfrm>
                <a:prstGeom prst="flowChartAlternateProcess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流程图: 可选过程 45"/>
                <p:cNvSpPr/>
                <p:nvPr/>
              </p:nvSpPr>
              <p:spPr>
                <a:xfrm>
                  <a:off x="14728" y="6684"/>
                  <a:ext cx="170" cy="170"/>
                </a:xfrm>
                <a:prstGeom prst="flowChartAlternateProcess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 47"/>
                <p:cNvSpPr/>
                <p:nvPr/>
              </p:nvSpPr>
              <p:spPr>
                <a:xfrm>
                  <a:off x="14721" y="6420"/>
                  <a:ext cx="170" cy="170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3487" y="4698"/>
                <a:ext cx="720" cy="720"/>
                <a:chOff x="11844" y="7756"/>
                <a:chExt cx="765" cy="765"/>
              </a:xfrm>
            </p:grpSpPr>
            <p:sp>
              <p:nvSpPr>
                <p:cNvPr id="48" name="流程图: 可选过程 47"/>
                <p:cNvSpPr/>
                <p:nvPr/>
              </p:nvSpPr>
              <p:spPr>
                <a:xfrm>
                  <a:off x="11844" y="7756"/>
                  <a:ext cx="765" cy="765"/>
                </a:xfrm>
                <a:prstGeom prst="flowChartAlternateProcess">
                  <a:avLst/>
                </a:prstGeom>
                <a:solidFill>
                  <a:srgbClr val="565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书本"/>
                <p:cNvSpPr/>
                <p:nvPr/>
              </p:nvSpPr>
              <p:spPr bwMode="auto">
                <a:xfrm>
                  <a:off x="12026" y="7917"/>
                  <a:ext cx="403" cy="450"/>
                </a:xfrm>
                <a:custGeom>
                  <a:avLst/>
                  <a:gdLst>
                    <a:gd name="T0" fmla="*/ 1457935 w 3279"/>
                    <a:gd name="T1" fmla="*/ 1800397 h 3279"/>
                    <a:gd name="T2" fmla="*/ 336911 w 3279"/>
                    <a:gd name="T3" fmla="*/ 1800397 h 3279"/>
                    <a:gd name="T4" fmla="*/ 0 w 3279"/>
                    <a:gd name="T5" fmla="*/ 1458876 h 3279"/>
                    <a:gd name="T6" fmla="*/ 0 w 3279"/>
                    <a:gd name="T7" fmla="*/ 0 h 3279"/>
                    <a:gd name="T8" fmla="*/ 1332828 w 3279"/>
                    <a:gd name="T9" fmla="*/ 0 h 3279"/>
                    <a:gd name="T10" fmla="*/ 1332828 w 3279"/>
                    <a:gd name="T11" fmla="*/ 107618 h 3279"/>
                    <a:gd name="T12" fmla="*/ 1584139 w 3279"/>
                    <a:gd name="T13" fmla="*/ 107618 h 3279"/>
                    <a:gd name="T14" fmla="*/ 1584139 w 3279"/>
                    <a:gd name="T15" fmla="*/ 107618 h 3279"/>
                    <a:gd name="T16" fmla="*/ 1584139 w 3279"/>
                    <a:gd name="T17" fmla="*/ 215235 h 3279"/>
                    <a:gd name="T18" fmla="*/ 1682359 w 3279"/>
                    <a:gd name="T19" fmla="*/ 215235 h 3279"/>
                    <a:gd name="T20" fmla="*/ 1799235 w 3279"/>
                    <a:gd name="T21" fmla="*/ 215235 h 3279"/>
                    <a:gd name="T22" fmla="*/ 1799235 w 3279"/>
                    <a:gd name="T23" fmla="*/ 1458876 h 3279"/>
                    <a:gd name="T24" fmla="*/ 1457935 w 3279"/>
                    <a:gd name="T25" fmla="*/ 1800397 h 3279"/>
                    <a:gd name="T26" fmla="*/ 1189064 w 3279"/>
                    <a:gd name="T27" fmla="*/ 143307 h 3279"/>
                    <a:gd name="T28" fmla="*/ 143763 w 3279"/>
                    <a:gd name="T29" fmla="*/ 143307 h 3279"/>
                    <a:gd name="T30" fmla="*/ 143763 w 3279"/>
                    <a:gd name="T31" fmla="*/ 1495115 h 3279"/>
                    <a:gd name="T32" fmla="*/ 264480 w 3279"/>
                    <a:gd name="T33" fmla="*/ 1620851 h 3279"/>
                    <a:gd name="T34" fmla="*/ 1189064 w 3279"/>
                    <a:gd name="T35" fmla="*/ 1620851 h 3279"/>
                    <a:gd name="T36" fmla="*/ 1189064 w 3279"/>
                    <a:gd name="T37" fmla="*/ 143307 h 3279"/>
                    <a:gd name="T38" fmla="*/ 1687297 w 3279"/>
                    <a:gd name="T39" fmla="*/ 322303 h 3279"/>
                    <a:gd name="T40" fmla="*/ 1584139 w 3279"/>
                    <a:gd name="T41" fmla="*/ 322303 h 3279"/>
                    <a:gd name="T42" fmla="*/ 1584139 w 3279"/>
                    <a:gd name="T43" fmla="*/ 1402871 h 3279"/>
                    <a:gd name="T44" fmla="*/ 1514452 w 3279"/>
                    <a:gd name="T45" fmla="*/ 1458876 h 3279"/>
                    <a:gd name="T46" fmla="*/ 1440376 w 3279"/>
                    <a:gd name="T47" fmla="*/ 1402871 h 3279"/>
                    <a:gd name="T48" fmla="*/ 1440376 w 3279"/>
                    <a:gd name="T49" fmla="*/ 215235 h 3279"/>
                    <a:gd name="T50" fmla="*/ 1332828 w 3279"/>
                    <a:gd name="T51" fmla="*/ 215235 h 3279"/>
                    <a:gd name="T52" fmla="*/ 1332828 w 3279"/>
                    <a:gd name="T53" fmla="*/ 1456680 h 3279"/>
                    <a:gd name="T54" fmla="*/ 1514452 w 3279"/>
                    <a:gd name="T55" fmla="*/ 1625244 h 3279"/>
                    <a:gd name="T56" fmla="*/ 1687297 w 3279"/>
                    <a:gd name="T57" fmla="*/ 1456680 h 3279"/>
                    <a:gd name="T58" fmla="*/ 1687297 w 3279"/>
                    <a:gd name="T59" fmla="*/ 322303 h 3279"/>
                    <a:gd name="T60" fmla="*/ 323193 w 3279"/>
                    <a:gd name="T61" fmla="*/ 1333139 h 3279"/>
                    <a:gd name="T62" fmla="*/ 686442 w 3279"/>
                    <a:gd name="T63" fmla="*/ 1333139 h 3279"/>
                    <a:gd name="T64" fmla="*/ 686442 w 3279"/>
                    <a:gd name="T65" fmla="*/ 1440757 h 3279"/>
                    <a:gd name="T66" fmla="*/ 323193 w 3279"/>
                    <a:gd name="T67" fmla="*/ 1440757 h 3279"/>
                    <a:gd name="T68" fmla="*/ 323193 w 3279"/>
                    <a:gd name="T69" fmla="*/ 1333139 h 3279"/>
                    <a:gd name="T70" fmla="*/ 323193 w 3279"/>
                    <a:gd name="T71" fmla="*/ 1113512 h 3279"/>
                    <a:gd name="T72" fmla="*/ 789600 w 3279"/>
                    <a:gd name="T73" fmla="*/ 1113512 h 3279"/>
                    <a:gd name="T74" fmla="*/ 789600 w 3279"/>
                    <a:gd name="T75" fmla="*/ 1225522 h 3279"/>
                    <a:gd name="T76" fmla="*/ 323193 w 3279"/>
                    <a:gd name="T77" fmla="*/ 1225522 h 3279"/>
                    <a:gd name="T78" fmla="*/ 323193 w 3279"/>
                    <a:gd name="T79" fmla="*/ 1113512 h 3279"/>
                    <a:gd name="T80" fmla="*/ 1009635 w 3279"/>
                    <a:gd name="T81" fmla="*/ 1225522 h 3279"/>
                    <a:gd name="T82" fmla="*/ 897697 w 3279"/>
                    <a:gd name="T83" fmla="*/ 1225522 h 3279"/>
                    <a:gd name="T84" fmla="*/ 897697 w 3279"/>
                    <a:gd name="T85" fmla="*/ 1113512 h 3279"/>
                    <a:gd name="T86" fmla="*/ 1009635 w 3279"/>
                    <a:gd name="T87" fmla="*/ 1113512 h 3279"/>
                    <a:gd name="T88" fmla="*/ 1009635 w 3279"/>
                    <a:gd name="T89" fmla="*/ 1225522 h 3279"/>
                    <a:gd name="T90" fmla="*/ 789600 w 3279"/>
                    <a:gd name="T91" fmla="*/ 897728 h 3279"/>
                    <a:gd name="T92" fmla="*/ 1009635 w 3279"/>
                    <a:gd name="T93" fmla="*/ 897728 h 3279"/>
                    <a:gd name="T94" fmla="*/ 1009635 w 3279"/>
                    <a:gd name="T95" fmla="*/ 1010287 h 3279"/>
                    <a:gd name="T96" fmla="*/ 789600 w 3279"/>
                    <a:gd name="T97" fmla="*/ 1010287 h 3279"/>
                    <a:gd name="T98" fmla="*/ 789600 w 3279"/>
                    <a:gd name="T99" fmla="*/ 897728 h 3279"/>
                    <a:gd name="T100" fmla="*/ 323193 w 3279"/>
                    <a:gd name="T101" fmla="*/ 327794 h 3279"/>
                    <a:gd name="T102" fmla="*/ 1009635 w 3279"/>
                    <a:gd name="T103" fmla="*/ 327794 h 3279"/>
                    <a:gd name="T104" fmla="*/ 1009635 w 3279"/>
                    <a:gd name="T105" fmla="*/ 790110 h 3279"/>
                    <a:gd name="T106" fmla="*/ 323193 w 3279"/>
                    <a:gd name="T107" fmla="*/ 790110 h 3279"/>
                    <a:gd name="T108" fmla="*/ 323193 w 3279"/>
                    <a:gd name="T109" fmla="*/ 327794 h 3279"/>
                    <a:gd name="T110" fmla="*/ 682052 w 3279"/>
                    <a:gd name="T111" fmla="*/ 1010287 h 3279"/>
                    <a:gd name="T112" fmla="*/ 323193 w 3279"/>
                    <a:gd name="T113" fmla="*/ 1010287 h 3279"/>
                    <a:gd name="T114" fmla="*/ 323193 w 3279"/>
                    <a:gd name="T115" fmla="*/ 897728 h 3279"/>
                    <a:gd name="T116" fmla="*/ 682052 w 3279"/>
                    <a:gd name="T117" fmla="*/ 897728 h 3279"/>
                    <a:gd name="T118" fmla="*/ 682052 w 3279"/>
                    <a:gd name="T119" fmla="*/ 1010287 h 327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3279" h="3279">
                      <a:moveTo>
                        <a:pt x="2657" y="3279"/>
                      </a:moveTo>
                      <a:cubicBezTo>
                        <a:pt x="614" y="3279"/>
                        <a:pt x="614" y="3279"/>
                        <a:pt x="614" y="3279"/>
                      </a:cubicBezTo>
                      <a:cubicBezTo>
                        <a:pt x="275" y="3279"/>
                        <a:pt x="0" y="2996"/>
                        <a:pt x="0" y="265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29" y="0"/>
                        <a:pt x="2429" y="0"/>
                        <a:pt x="2429" y="0"/>
                      </a:cubicBezTo>
                      <a:cubicBezTo>
                        <a:pt x="2429" y="196"/>
                        <a:pt x="2429" y="196"/>
                        <a:pt x="2429" y="196"/>
                      </a:cubicBezTo>
                      <a:cubicBezTo>
                        <a:pt x="2887" y="196"/>
                        <a:pt x="2887" y="196"/>
                        <a:pt x="2887" y="196"/>
                      </a:cubicBezTo>
                      <a:cubicBezTo>
                        <a:pt x="2887" y="196"/>
                        <a:pt x="2887" y="196"/>
                        <a:pt x="2887" y="196"/>
                      </a:cubicBezTo>
                      <a:cubicBezTo>
                        <a:pt x="2887" y="392"/>
                        <a:pt x="2887" y="392"/>
                        <a:pt x="2887" y="392"/>
                      </a:cubicBezTo>
                      <a:cubicBezTo>
                        <a:pt x="3066" y="392"/>
                        <a:pt x="3066" y="392"/>
                        <a:pt x="3066" y="392"/>
                      </a:cubicBezTo>
                      <a:cubicBezTo>
                        <a:pt x="3279" y="392"/>
                        <a:pt x="3279" y="392"/>
                        <a:pt x="3279" y="392"/>
                      </a:cubicBezTo>
                      <a:cubicBezTo>
                        <a:pt x="3279" y="2657"/>
                        <a:pt x="3279" y="2657"/>
                        <a:pt x="3279" y="2657"/>
                      </a:cubicBezTo>
                      <a:cubicBezTo>
                        <a:pt x="3279" y="2996"/>
                        <a:pt x="2996" y="3279"/>
                        <a:pt x="2657" y="3279"/>
                      </a:cubicBezTo>
                      <a:close/>
                      <a:moveTo>
                        <a:pt x="2167" y="261"/>
                      </a:moveTo>
                      <a:cubicBezTo>
                        <a:pt x="262" y="261"/>
                        <a:pt x="262" y="261"/>
                        <a:pt x="262" y="261"/>
                      </a:cubicBezTo>
                      <a:cubicBezTo>
                        <a:pt x="262" y="2723"/>
                        <a:pt x="262" y="2723"/>
                        <a:pt x="262" y="2723"/>
                      </a:cubicBezTo>
                      <a:cubicBezTo>
                        <a:pt x="262" y="2836"/>
                        <a:pt x="370" y="2952"/>
                        <a:pt x="482" y="2952"/>
                      </a:cubicBezTo>
                      <a:cubicBezTo>
                        <a:pt x="2167" y="2952"/>
                        <a:pt x="2167" y="2952"/>
                        <a:pt x="2167" y="2952"/>
                      </a:cubicBezTo>
                      <a:lnTo>
                        <a:pt x="2167" y="261"/>
                      </a:lnTo>
                      <a:close/>
                      <a:moveTo>
                        <a:pt x="3075" y="587"/>
                      </a:moveTo>
                      <a:cubicBezTo>
                        <a:pt x="2887" y="587"/>
                        <a:pt x="2887" y="587"/>
                        <a:pt x="2887" y="587"/>
                      </a:cubicBezTo>
                      <a:cubicBezTo>
                        <a:pt x="2887" y="2555"/>
                        <a:pt x="2887" y="2555"/>
                        <a:pt x="2887" y="2555"/>
                      </a:cubicBezTo>
                      <a:cubicBezTo>
                        <a:pt x="2887" y="2611"/>
                        <a:pt x="2816" y="2657"/>
                        <a:pt x="2760" y="2657"/>
                      </a:cubicBezTo>
                      <a:cubicBezTo>
                        <a:pt x="2703" y="2657"/>
                        <a:pt x="2625" y="2611"/>
                        <a:pt x="2625" y="2555"/>
                      </a:cubicBezTo>
                      <a:cubicBezTo>
                        <a:pt x="2625" y="392"/>
                        <a:pt x="2625" y="392"/>
                        <a:pt x="2625" y="392"/>
                      </a:cubicBezTo>
                      <a:cubicBezTo>
                        <a:pt x="2429" y="392"/>
                        <a:pt x="2429" y="392"/>
                        <a:pt x="2429" y="392"/>
                      </a:cubicBezTo>
                      <a:cubicBezTo>
                        <a:pt x="2429" y="2653"/>
                        <a:pt x="2429" y="2653"/>
                        <a:pt x="2429" y="2653"/>
                      </a:cubicBezTo>
                      <a:cubicBezTo>
                        <a:pt x="2429" y="2823"/>
                        <a:pt x="2590" y="2960"/>
                        <a:pt x="2760" y="2960"/>
                      </a:cubicBezTo>
                      <a:cubicBezTo>
                        <a:pt x="2929" y="2960"/>
                        <a:pt x="3075" y="2823"/>
                        <a:pt x="3075" y="2653"/>
                      </a:cubicBezTo>
                      <a:lnTo>
                        <a:pt x="3075" y="587"/>
                      </a:lnTo>
                      <a:close/>
                      <a:moveTo>
                        <a:pt x="589" y="2428"/>
                      </a:moveTo>
                      <a:cubicBezTo>
                        <a:pt x="1251" y="2428"/>
                        <a:pt x="1251" y="2428"/>
                        <a:pt x="1251" y="2428"/>
                      </a:cubicBezTo>
                      <a:cubicBezTo>
                        <a:pt x="1251" y="2624"/>
                        <a:pt x="1251" y="2624"/>
                        <a:pt x="1251" y="2624"/>
                      </a:cubicBezTo>
                      <a:cubicBezTo>
                        <a:pt x="589" y="2624"/>
                        <a:pt x="589" y="2624"/>
                        <a:pt x="589" y="2624"/>
                      </a:cubicBezTo>
                      <a:lnTo>
                        <a:pt x="589" y="2428"/>
                      </a:lnTo>
                      <a:close/>
                      <a:moveTo>
                        <a:pt x="589" y="2028"/>
                      </a:moveTo>
                      <a:cubicBezTo>
                        <a:pt x="1439" y="2028"/>
                        <a:pt x="1439" y="2028"/>
                        <a:pt x="1439" y="2028"/>
                      </a:cubicBezTo>
                      <a:cubicBezTo>
                        <a:pt x="1439" y="2232"/>
                        <a:pt x="1439" y="2232"/>
                        <a:pt x="1439" y="2232"/>
                      </a:cubicBezTo>
                      <a:cubicBezTo>
                        <a:pt x="589" y="2232"/>
                        <a:pt x="589" y="2232"/>
                        <a:pt x="589" y="2232"/>
                      </a:cubicBezTo>
                      <a:lnTo>
                        <a:pt x="589" y="2028"/>
                      </a:lnTo>
                      <a:close/>
                      <a:moveTo>
                        <a:pt x="1840" y="2232"/>
                      </a:moveTo>
                      <a:cubicBezTo>
                        <a:pt x="1636" y="2232"/>
                        <a:pt x="1636" y="2232"/>
                        <a:pt x="1636" y="2232"/>
                      </a:cubicBezTo>
                      <a:cubicBezTo>
                        <a:pt x="1636" y="2028"/>
                        <a:pt x="1636" y="2028"/>
                        <a:pt x="1636" y="2028"/>
                      </a:cubicBezTo>
                      <a:cubicBezTo>
                        <a:pt x="1840" y="2028"/>
                        <a:pt x="1840" y="2028"/>
                        <a:pt x="1840" y="2028"/>
                      </a:cubicBezTo>
                      <a:lnTo>
                        <a:pt x="1840" y="2232"/>
                      </a:lnTo>
                      <a:close/>
                      <a:moveTo>
                        <a:pt x="1439" y="1635"/>
                      </a:moveTo>
                      <a:cubicBezTo>
                        <a:pt x="1840" y="1635"/>
                        <a:pt x="1840" y="1635"/>
                        <a:pt x="1840" y="1635"/>
                      </a:cubicBezTo>
                      <a:cubicBezTo>
                        <a:pt x="1840" y="1840"/>
                        <a:pt x="1840" y="1840"/>
                        <a:pt x="1840" y="1840"/>
                      </a:cubicBezTo>
                      <a:cubicBezTo>
                        <a:pt x="1439" y="1840"/>
                        <a:pt x="1439" y="1840"/>
                        <a:pt x="1439" y="1840"/>
                      </a:cubicBezTo>
                      <a:lnTo>
                        <a:pt x="1439" y="1635"/>
                      </a:lnTo>
                      <a:close/>
                      <a:moveTo>
                        <a:pt x="589" y="597"/>
                      </a:moveTo>
                      <a:cubicBezTo>
                        <a:pt x="1840" y="597"/>
                        <a:pt x="1840" y="597"/>
                        <a:pt x="1840" y="597"/>
                      </a:cubicBezTo>
                      <a:cubicBezTo>
                        <a:pt x="1840" y="1439"/>
                        <a:pt x="1840" y="1439"/>
                        <a:pt x="1840" y="1439"/>
                      </a:cubicBezTo>
                      <a:cubicBezTo>
                        <a:pt x="589" y="1439"/>
                        <a:pt x="589" y="1439"/>
                        <a:pt x="589" y="1439"/>
                      </a:cubicBezTo>
                      <a:lnTo>
                        <a:pt x="589" y="597"/>
                      </a:lnTo>
                      <a:close/>
                      <a:moveTo>
                        <a:pt x="1243" y="1840"/>
                      </a:moveTo>
                      <a:cubicBezTo>
                        <a:pt x="589" y="1840"/>
                        <a:pt x="589" y="1840"/>
                        <a:pt x="589" y="1840"/>
                      </a:cubicBezTo>
                      <a:cubicBezTo>
                        <a:pt x="589" y="1635"/>
                        <a:pt x="589" y="1635"/>
                        <a:pt x="589" y="1635"/>
                      </a:cubicBezTo>
                      <a:cubicBezTo>
                        <a:pt x="1243" y="1635"/>
                        <a:pt x="1243" y="1635"/>
                        <a:pt x="1243" y="1635"/>
                      </a:cubicBezTo>
                      <a:lnTo>
                        <a:pt x="1243" y="18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 anchorCtr="1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4597" y="4698"/>
                <a:ext cx="713" cy="712"/>
                <a:chOff x="9374" y="9115"/>
                <a:chExt cx="765" cy="765"/>
              </a:xfrm>
            </p:grpSpPr>
            <p:sp>
              <p:nvSpPr>
                <p:cNvPr id="34" name="流程图: 可选过程 33"/>
                <p:cNvSpPr/>
                <p:nvPr/>
              </p:nvSpPr>
              <p:spPr>
                <a:xfrm>
                  <a:off x="9374" y="9115"/>
                  <a:ext cx="765" cy="765"/>
                </a:xfrm>
                <a:prstGeom prst="flowChartAlternateProcess">
                  <a:avLst/>
                </a:prstGeom>
                <a:solidFill>
                  <a:srgbClr val="565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书写"/>
                <p:cNvSpPr/>
                <p:nvPr/>
              </p:nvSpPr>
              <p:spPr bwMode="auto">
                <a:xfrm>
                  <a:off x="9537" y="9288"/>
                  <a:ext cx="420" cy="420"/>
                </a:xfrm>
                <a:custGeom>
                  <a:avLst/>
                  <a:gdLst>
                    <a:gd name="T0" fmla="*/ 1767542 w 3927"/>
                    <a:gd name="T1" fmla="*/ 308011 h 3928"/>
                    <a:gd name="T2" fmla="*/ 1684137 w 3927"/>
                    <a:gd name="T3" fmla="*/ 390514 h 3928"/>
                    <a:gd name="T4" fmla="*/ 1406885 w 3927"/>
                    <a:gd name="T5" fmla="*/ 115046 h 3928"/>
                    <a:gd name="T6" fmla="*/ 1490290 w 3927"/>
                    <a:gd name="T7" fmla="*/ 32084 h 3928"/>
                    <a:gd name="T8" fmla="*/ 1597525 w 3927"/>
                    <a:gd name="T9" fmla="*/ 28876 h 3928"/>
                    <a:gd name="T10" fmla="*/ 1770750 w 3927"/>
                    <a:gd name="T11" fmla="*/ 200757 h 3928"/>
                    <a:gd name="T12" fmla="*/ 1767542 w 3927"/>
                    <a:gd name="T13" fmla="*/ 308011 h 3928"/>
                    <a:gd name="T14" fmla="*/ 1032021 w 3927"/>
                    <a:gd name="T15" fmla="*/ 1039078 h 3928"/>
                    <a:gd name="T16" fmla="*/ 754768 w 3927"/>
                    <a:gd name="T17" fmla="*/ 763152 h 3928"/>
                    <a:gd name="T18" fmla="*/ 1364724 w 3927"/>
                    <a:gd name="T19" fmla="*/ 156756 h 3928"/>
                    <a:gd name="T20" fmla="*/ 1641977 w 3927"/>
                    <a:gd name="T21" fmla="*/ 432682 h 3928"/>
                    <a:gd name="T22" fmla="*/ 1032021 w 3927"/>
                    <a:gd name="T23" fmla="*/ 1039078 h 3928"/>
                    <a:gd name="T24" fmla="*/ 993526 w 3927"/>
                    <a:gd name="T25" fmla="*/ 1077121 h 3928"/>
                    <a:gd name="T26" fmla="*/ 605373 w 3927"/>
                    <a:gd name="T27" fmla="*/ 1187584 h 3928"/>
                    <a:gd name="T28" fmla="*/ 716274 w 3927"/>
                    <a:gd name="T29" fmla="*/ 801653 h 3928"/>
                    <a:gd name="T30" fmla="*/ 993526 w 3927"/>
                    <a:gd name="T31" fmla="*/ 1077121 h 3928"/>
                    <a:gd name="T32" fmla="*/ 352867 w 3927"/>
                    <a:gd name="T33" fmla="*/ 226883 h 3928"/>
                    <a:gd name="T34" fmla="*/ 179641 w 3927"/>
                    <a:gd name="T35" fmla="*/ 400597 h 3928"/>
                    <a:gd name="T36" fmla="*/ 179641 w 3927"/>
                    <a:gd name="T37" fmla="*/ 1447468 h 3928"/>
                    <a:gd name="T38" fmla="*/ 352867 w 3927"/>
                    <a:gd name="T39" fmla="*/ 1620724 h 3928"/>
                    <a:gd name="T40" fmla="*/ 1400011 w 3927"/>
                    <a:gd name="T41" fmla="*/ 1620724 h 3928"/>
                    <a:gd name="T42" fmla="*/ 1573236 w 3927"/>
                    <a:gd name="T43" fmla="*/ 1447468 h 3928"/>
                    <a:gd name="T44" fmla="*/ 1573236 w 3927"/>
                    <a:gd name="T45" fmla="*/ 759485 h 3928"/>
                    <a:gd name="T46" fmla="*/ 1752419 w 3927"/>
                    <a:gd name="T47" fmla="*/ 585771 h 3928"/>
                    <a:gd name="T48" fmla="*/ 1752419 w 3927"/>
                    <a:gd name="T49" fmla="*/ 1511178 h 3928"/>
                    <a:gd name="T50" fmla="*/ 1457753 w 3927"/>
                    <a:gd name="T51" fmla="*/ 1800397 h 3928"/>
                    <a:gd name="T52" fmla="*/ 289168 w 3927"/>
                    <a:gd name="T53" fmla="*/ 1800397 h 3928"/>
                    <a:gd name="T54" fmla="*/ 0 w 3927"/>
                    <a:gd name="T55" fmla="*/ 1511178 h 3928"/>
                    <a:gd name="T56" fmla="*/ 0 w 3927"/>
                    <a:gd name="T57" fmla="*/ 354304 h 3928"/>
                    <a:gd name="T58" fmla="*/ 289168 w 3927"/>
                    <a:gd name="T59" fmla="*/ 47210 h 3928"/>
                    <a:gd name="T60" fmla="*/ 1214412 w 3927"/>
                    <a:gd name="T61" fmla="*/ 47210 h 3928"/>
                    <a:gd name="T62" fmla="*/ 1040728 w 3927"/>
                    <a:gd name="T63" fmla="*/ 226883 h 3928"/>
                    <a:gd name="T64" fmla="*/ 352867 w 3927"/>
                    <a:gd name="T65" fmla="*/ 226883 h 39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3927" h="3928">
                      <a:moveTo>
                        <a:pt x="3857" y="672"/>
                      </a:moveTo>
                      <a:cubicBezTo>
                        <a:pt x="3675" y="852"/>
                        <a:pt x="3675" y="852"/>
                        <a:pt x="3675" y="852"/>
                      </a:cubicBezTo>
                      <a:cubicBezTo>
                        <a:pt x="3070" y="251"/>
                        <a:pt x="3070" y="251"/>
                        <a:pt x="3070" y="251"/>
                      </a:cubicBezTo>
                      <a:cubicBezTo>
                        <a:pt x="3252" y="70"/>
                        <a:pt x="3252" y="70"/>
                        <a:pt x="3252" y="70"/>
                      </a:cubicBezTo>
                      <a:cubicBezTo>
                        <a:pt x="3319" y="4"/>
                        <a:pt x="3424" y="0"/>
                        <a:pt x="3486" y="63"/>
                      </a:cubicBezTo>
                      <a:cubicBezTo>
                        <a:pt x="3864" y="438"/>
                        <a:pt x="3864" y="438"/>
                        <a:pt x="3864" y="438"/>
                      </a:cubicBezTo>
                      <a:cubicBezTo>
                        <a:pt x="3927" y="501"/>
                        <a:pt x="3924" y="605"/>
                        <a:pt x="3857" y="672"/>
                      </a:cubicBezTo>
                      <a:close/>
                      <a:moveTo>
                        <a:pt x="2252" y="2267"/>
                      </a:moveTo>
                      <a:cubicBezTo>
                        <a:pt x="1647" y="1665"/>
                        <a:pt x="1647" y="1665"/>
                        <a:pt x="1647" y="1665"/>
                      </a:cubicBezTo>
                      <a:cubicBezTo>
                        <a:pt x="2978" y="342"/>
                        <a:pt x="2978" y="342"/>
                        <a:pt x="2978" y="342"/>
                      </a:cubicBezTo>
                      <a:cubicBezTo>
                        <a:pt x="3583" y="944"/>
                        <a:pt x="3583" y="944"/>
                        <a:pt x="3583" y="944"/>
                      </a:cubicBezTo>
                      <a:lnTo>
                        <a:pt x="2252" y="2267"/>
                      </a:lnTo>
                      <a:close/>
                      <a:moveTo>
                        <a:pt x="2168" y="2350"/>
                      </a:moveTo>
                      <a:cubicBezTo>
                        <a:pt x="1321" y="2591"/>
                        <a:pt x="1321" y="2591"/>
                        <a:pt x="1321" y="2591"/>
                      </a:cubicBezTo>
                      <a:cubicBezTo>
                        <a:pt x="1563" y="1749"/>
                        <a:pt x="1563" y="1749"/>
                        <a:pt x="1563" y="1749"/>
                      </a:cubicBezTo>
                      <a:lnTo>
                        <a:pt x="2168" y="2350"/>
                      </a:lnTo>
                      <a:close/>
                      <a:moveTo>
                        <a:pt x="770" y="495"/>
                      </a:moveTo>
                      <a:cubicBezTo>
                        <a:pt x="561" y="495"/>
                        <a:pt x="392" y="665"/>
                        <a:pt x="392" y="874"/>
                      </a:cubicBezTo>
                      <a:cubicBezTo>
                        <a:pt x="392" y="3158"/>
                        <a:pt x="392" y="3158"/>
                        <a:pt x="392" y="3158"/>
                      </a:cubicBezTo>
                      <a:cubicBezTo>
                        <a:pt x="392" y="3367"/>
                        <a:pt x="561" y="3536"/>
                        <a:pt x="770" y="3536"/>
                      </a:cubicBezTo>
                      <a:cubicBezTo>
                        <a:pt x="3055" y="3536"/>
                        <a:pt x="3055" y="3536"/>
                        <a:pt x="3055" y="3536"/>
                      </a:cubicBezTo>
                      <a:cubicBezTo>
                        <a:pt x="3264" y="3536"/>
                        <a:pt x="3433" y="3367"/>
                        <a:pt x="3433" y="3158"/>
                      </a:cubicBezTo>
                      <a:cubicBezTo>
                        <a:pt x="3433" y="1657"/>
                        <a:pt x="3433" y="1657"/>
                        <a:pt x="3433" y="1657"/>
                      </a:cubicBezTo>
                      <a:cubicBezTo>
                        <a:pt x="3824" y="1278"/>
                        <a:pt x="3824" y="1278"/>
                        <a:pt x="3824" y="1278"/>
                      </a:cubicBezTo>
                      <a:cubicBezTo>
                        <a:pt x="3824" y="3297"/>
                        <a:pt x="3824" y="3297"/>
                        <a:pt x="3824" y="3297"/>
                      </a:cubicBezTo>
                      <a:cubicBezTo>
                        <a:pt x="3824" y="3645"/>
                        <a:pt x="3529" y="3928"/>
                        <a:pt x="3181" y="3928"/>
                      </a:cubicBezTo>
                      <a:cubicBezTo>
                        <a:pt x="631" y="3928"/>
                        <a:pt x="631" y="3928"/>
                        <a:pt x="631" y="3928"/>
                      </a:cubicBezTo>
                      <a:cubicBezTo>
                        <a:pt x="283" y="3928"/>
                        <a:pt x="0" y="3645"/>
                        <a:pt x="0" y="3297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0" y="425"/>
                        <a:pt x="283" y="103"/>
                        <a:pt x="631" y="103"/>
                      </a:cubicBezTo>
                      <a:cubicBezTo>
                        <a:pt x="2650" y="103"/>
                        <a:pt x="2650" y="103"/>
                        <a:pt x="2650" y="103"/>
                      </a:cubicBezTo>
                      <a:cubicBezTo>
                        <a:pt x="2271" y="495"/>
                        <a:pt x="2271" y="495"/>
                        <a:pt x="2271" y="495"/>
                      </a:cubicBezTo>
                      <a:lnTo>
                        <a:pt x="770" y="49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anchor="ctr" anchorCtr="1"/>
                <a:lstStyle>
                  <a:defPPr>
                    <a:defRPr lang="zh-CN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anose="020F050202020403020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endParaRPr lang="zh-CN" altLang="en-US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7" name="圆角矩形 36"/>
              <p:cNvSpPr/>
              <p:nvPr/>
            </p:nvSpPr>
            <p:spPr>
              <a:xfrm>
                <a:off x="2250" y="5734"/>
                <a:ext cx="3194" cy="2043"/>
              </a:xfrm>
              <a:prstGeom prst="roundRect">
                <a:avLst/>
              </a:prstGeom>
              <a:solidFill>
                <a:srgbClr val="565E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2259" y="2082"/>
                <a:ext cx="3184" cy="432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565E8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50" name="图片 49" descr="4127790"/>
              <p:cNvPicPr>
                <a:picLocks noChangeAspect="1"/>
              </p:cNvPicPr>
              <p:nvPr/>
            </p:nvPicPr>
            <p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4946" y="2158"/>
                <a:ext cx="282" cy="281"/>
              </a:xfrm>
              <a:prstGeom prst="rect">
                <a:avLst/>
              </a:prstGeom>
            </p:spPr>
          </p:pic>
          <p:sp>
            <p:nvSpPr>
              <p:cNvPr id="23" name="椭圆 22"/>
              <p:cNvSpPr/>
              <p:nvPr/>
            </p:nvSpPr>
            <p:spPr>
              <a:xfrm>
                <a:off x="2338" y="8030"/>
                <a:ext cx="816" cy="8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sx="108000" sy="108000" algn="ctr" rotWithShape="0">
                  <a:srgbClr val="565E86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41" name="图片 40" descr="20062957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62" y="8255"/>
                <a:ext cx="369" cy="369"/>
              </a:xfrm>
              <a:prstGeom prst="rect">
                <a:avLst/>
              </a:prstGeom>
            </p:spPr>
          </p:pic>
          <p:grpSp>
            <p:nvGrpSpPr>
              <p:cNvPr id="53" name="组合 52"/>
              <p:cNvGrpSpPr/>
              <p:nvPr/>
            </p:nvGrpSpPr>
            <p:grpSpPr>
              <a:xfrm>
                <a:off x="3439" y="8031"/>
                <a:ext cx="816" cy="816"/>
                <a:chOff x="3548" y="8051"/>
                <a:chExt cx="816" cy="816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3548" y="8051"/>
                  <a:ext cx="816" cy="8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sx="108000" sy="108000" algn="ctr" rotWithShape="0">
                    <a:srgbClr val="565E86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pic>
              <p:nvPicPr>
                <p:cNvPr id="49" name="图片 48" descr="3506668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50" y="8255"/>
                  <a:ext cx="412" cy="412"/>
                </a:xfrm>
                <a:prstGeom prst="rect">
                  <a:avLst/>
                </a:prstGeom>
              </p:spPr>
            </p:pic>
          </p:grpSp>
          <p:grpSp>
            <p:nvGrpSpPr>
              <p:cNvPr id="54" name="组合 53"/>
              <p:cNvGrpSpPr/>
              <p:nvPr/>
            </p:nvGrpSpPr>
            <p:grpSpPr>
              <a:xfrm>
                <a:off x="4547" y="8031"/>
                <a:ext cx="816" cy="816"/>
                <a:chOff x="4763" y="8051"/>
                <a:chExt cx="816" cy="816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4763" y="8051"/>
                  <a:ext cx="816" cy="8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sx="108000" sy="108000" algn="ctr" rotWithShape="0">
                    <a:srgbClr val="565E86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pic>
              <p:nvPicPr>
                <p:cNvPr id="51" name="图片 50" descr="3632454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5" y="8294"/>
                  <a:ext cx="330" cy="330"/>
                </a:xfrm>
                <a:prstGeom prst="rect">
                  <a:avLst/>
                </a:prstGeom>
              </p:spPr>
            </p:pic>
          </p:grpSp>
        </p:grpSp>
        <p:sp>
          <p:nvSpPr>
            <p:cNvPr id="58" name="圆角矩形 57"/>
            <p:cNvSpPr/>
            <p:nvPr/>
          </p:nvSpPr>
          <p:spPr>
            <a:xfrm>
              <a:off x="3092" y="1415"/>
              <a:ext cx="1518" cy="468"/>
            </a:xfrm>
            <a:prstGeom prst="roundRect">
              <a:avLst>
                <a:gd name="adj" fmla="val 33109"/>
              </a:avLst>
            </a:prstGeom>
            <a:solidFill>
              <a:srgbClr val="565E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779270" y="2723515"/>
            <a:ext cx="53505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>
                <a:solidFill>
                  <a:schemeClr val="bg1"/>
                </a:solidFill>
              </a:rPr>
              <a:t>项目演示</a:t>
            </a:r>
            <a:endParaRPr lang="zh-CN" altLang="en-US" sz="9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935990" y="572770"/>
            <a:ext cx="1475740" cy="537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cs typeface="+mn-ea"/>
                <a:sym typeface="+mn-lt"/>
              </a:rPr>
              <a:t>产品概述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r>
              <a:rPr lang="zh-CN" altLang="en-US" sz="900">
                <a:solidFill>
                  <a:schemeClr val="bg1"/>
                </a:solidFill>
                <a:cs typeface="+mn-ea"/>
                <a:sym typeface="+mn-lt"/>
              </a:rPr>
              <a:t>Product overview</a:t>
            </a:r>
            <a:endParaRPr lang="zh-CN" altLang="en-US" sz="9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7310" y="1365250"/>
            <a:ext cx="5647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项目截图：</a:t>
            </a:r>
            <a:endParaRPr lang="zh-CN" altLang="en-US" sz="360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17950" y="1736090"/>
            <a:ext cx="59817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1628" y="2937193"/>
            <a:ext cx="392874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4400" dirty="0">
                <a:solidFill>
                  <a:schemeClr val="bg1"/>
                </a:solidFill>
                <a:latin typeface="包图简圆体Light" panose="02000500000000000000" pitchFamily="2" charset="-122"/>
                <a:ea typeface="包图简圆体Light" panose="02000500000000000000" pitchFamily="2" charset="-122"/>
                <a:cs typeface="+mn-ea"/>
                <a:sym typeface="+mn-lt"/>
              </a:rPr>
              <a:t>谢谢观看</a:t>
            </a:r>
            <a:endParaRPr lang="zh-CN" altLang="en-US" sz="4000" dirty="0">
              <a:solidFill>
                <a:schemeClr val="bg1"/>
              </a:solidFill>
              <a:latin typeface="包图简圆体Light" panose="02000500000000000000" pitchFamily="2" charset="-122"/>
              <a:ea typeface="包图简圆体Light" panose="02000500000000000000" pitchFamily="2" charset="-122"/>
              <a:cs typeface="+mn-ea"/>
              <a:sym typeface="+mn-lt"/>
            </a:endParaRPr>
          </a:p>
          <a:p>
            <a:pPr algn="dist"/>
            <a:r>
              <a:rPr lang="zh-CN" altLang="en-US" sz="1400" dirty="0">
                <a:solidFill>
                  <a:schemeClr val="bg1"/>
                </a:solidFill>
                <a:latin typeface="包图简圆体Light" panose="02000500000000000000" pitchFamily="2" charset="-122"/>
                <a:ea typeface="包图简圆体Light" panose="02000500000000000000" pitchFamily="2" charset="-122"/>
                <a:cs typeface="+mn-ea"/>
                <a:sym typeface="+mn-lt"/>
              </a:rPr>
              <a:t>Thanks for watching</a:t>
            </a:r>
            <a:endParaRPr lang="zh-CN" altLang="en-US" sz="1400" dirty="0">
              <a:solidFill>
                <a:schemeClr val="bg1"/>
              </a:solidFill>
              <a:latin typeface="包图简圆体Light" panose="02000500000000000000" pitchFamily="2" charset="-122"/>
              <a:ea typeface="包图简圆体Light" panose="020005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72660" y="1527175"/>
            <a:ext cx="2621280" cy="932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>
              <a:lnSpc>
                <a:spcPct val="100000"/>
              </a:lnSpc>
            </a:pPr>
            <a:r>
              <a:rPr lang="zh-CN" sz="3600">
                <a:solidFill>
                  <a:schemeClr val="bg1"/>
                </a:solidFill>
                <a:cs typeface="+mn-ea"/>
                <a:sym typeface="+mn-lt"/>
              </a:rPr>
              <a:t>实现功能</a:t>
            </a:r>
            <a:endParaRPr lang="zh-CN" sz="3600">
              <a:solidFill>
                <a:schemeClr val="bg1"/>
              </a:solidFill>
              <a:cs typeface="+mn-ea"/>
              <a:sym typeface="+mn-lt"/>
            </a:endParaRPr>
          </a:p>
          <a:p>
            <a:pPr algn="dist">
              <a:lnSpc>
                <a:spcPct val="100000"/>
              </a:lnSpc>
            </a:pPr>
            <a:r>
              <a:rPr lang="en-US" altLang="zh-CN" sz="3600">
                <a:solidFill>
                  <a:schemeClr val="bg1"/>
                </a:solidFill>
                <a:cs typeface="+mn-ea"/>
                <a:sym typeface="+mn-lt"/>
              </a:rPr>
              <a:t>function</a:t>
            </a:r>
            <a:endParaRPr lang="en-US" altLang="zh-CN" sz="36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48865" y="3319780"/>
            <a:ext cx="788035" cy="788035"/>
            <a:chOff x="4401" y="5134"/>
            <a:chExt cx="1241" cy="1241"/>
          </a:xfrm>
        </p:grpSpPr>
        <p:sp>
          <p:nvSpPr>
            <p:cNvPr id="2" name="椭圆 1"/>
            <p:cNvSpPr/>
            <p:nvPr/>
          </p:nvSpPr>
          <p:spPr>
            <a:xfrm>
              <a:off x="4401" y="5134"/>
              <a:ext cx="1241" cy="124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3" name="图片 12" descr="3505465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4715" y="5449"/>
              <a:ext cx="612" cy="612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1702435" y="4382770"/>
            <a:ext cx="188277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文件选择识别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Product overview</a:t>
            </a:r>
            <a:endParaRPr lang="zh-CN" alt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86605" y="3320415"/>
            <a:ext cx="788035" cy="7880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5" name="图片 14" descr="350546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0435" y="3539490"/>
            <a:ext cx="415290" cy="41529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804285" y="4382770"/>
            <a:ext cx="23698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实时摄像识别</a:t>
            </a:r>
            <a:endParaRPr lang="zh-CN" altLang="en-US" sz="1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823710" y="3319780"/>
            <a:ext cx="788035" cy="7880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75400" y="4382770"/>
            <a:ext cx="1684020" cy="613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dist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文件选择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情感识别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054465" y="3319780"/>
            <a:ext cx="788035" cy="7880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06790" y="4382770"/>
            <a:ext cx="16840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实时摄影情感识别</a:t>
            </a:r>
            <a:endParaRPr lang="zh-CN" altLang="en-US" sz="10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9" name="图片 28" descr="350535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9285" y="3489960"/>
            <a:ext cx="475615" cy="475615"/>
          </a:xfrm>
          <a:prstGeom prst="rect">
            <a:avLst/>
          </a:prstGeom>
        </p:spPr>
      </p:pic>
      <p:pic>
        <p:nvPicPr>
          <p:cNvPr id="30" name="图片 29" descr="445088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07500" y="3472815"/>
            <a:ext cx="481965" cy="481965"/>
          </a:xfrm>
          <a:prstGeom prst="rect">
            <a:avLst/>
          </a:prstGeom>
        </p:spPr>
      </p:pic>
      <p:sp>
        <p:nvSpPr>
          <p:cNvPr id="17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trike="sngStrike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6100" y="1285875"/>
            <a:ext cx="3480435" cy="892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参考项目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7830" y="3001645"/>
            <a:ext cx="8353425" cy="1315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</a:rPr>
              <a:t>1.</a:t>
            </a:r>
            <a:r>
              <a:rPr lang="zh-CN" altLang="en-US" sz="2000">
                <a:solidFill>
                  <a:schemeClr val="bg1"/>
                </a:solidFill>
              </a:rPr>
              <a:t>https://github.com/iitzco/faced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2.</a:t>
            </a:r>
            <a:r>
              <a:rPr lang="zh-CN" altLang="en-US" sz="2000">
                <a:solidFill>
                  <a:schemeClr val="bg1"/>
                </a:solidFill>
              </a:rPr>
              <a:t>https://github.com/priya-dwivedi/face_and_emotion_detectio</a:t>
            </a:r>
            <a:r>
              <a:rPr lang="en-US" altLang="zh-CN" sz="2000">
                <a:solidFill>
                  <a:schemeClr val="bg1"/>
                </a:solidFill>
              </a:rPr>
              <a:t>n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9130" y="3014345"/>
            <a:ext cx="3480435" cy="892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配置与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代码详解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28340" y="3119755"/>
            <a:ext cx="618490" cy="618490"/>
            <a:chOff x="6233" y="5004"/>
            <a:chExt cx="974" cy="974"/>
          </a:xfrm>
        </p:grpSpPr>
        <p:sp>
          <p:nvSpPr>
            <p:cNvPr id="7" name="椭圆 6"/>
            <p:cNvSpPr/>
            <p:nvPr/>
          </p:nvSpPr>
          <p:spPr>
            <a:xfrm>
              <a:off x="6233" y="5004"/>
              <a:ext cx="975" cy="9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" name="图片 7" descr="363744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6585" y="5268"/>
              <a:ext cx="271" cy="447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 flipH="1">
            <a:off x="8875395" y="3150870"/>
            <a:ext cx="618490" cy="618490"/>
            <a:chOff x="6233" y="5004"/>
            <a:chExt cx="974" cy="974"/>
          </a:xfrm>
        </p:grpSpPr>
        <p:sp>
          <p:nvSpPr>
            <p:cNvPr id="12" name="椭圆 11"/>
            <p:cNvSpPr/>
            <p:nvPr/>
          </p:nvSpPr>
          <p:spPr>
            <a:xfrm>
              <a:off x="6233" y="5004"/>
              <a:ext cx="975" cy="9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4" name="图片 13" descr="363744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6585" y="5268"/>
              <a:ext cx="271" cy="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35990" y="572770"/>
            <a:ext cx="24739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introduction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99820" y="2242185"/>
            <a:ext cx="5143500" cy="324802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778625" y="1616710"/>
            <a:ext cx="4105275" cy="25704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cs typeface="+mn-ea"/>
                <a:sym typeface="+mn-lt"/>
              </a:rPr>
              <a:t>python </a:t>
            </a: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200">
                <a:solidFill>
                  <a:schemeClr val="bg1"/>
                </a:solidFill>
                <a:cs typeface="+mn-ea"/>
                <a:sym typeface="+mn-lt"/>
              </a:rPr>
              <a:t> 3.7.9</a:t>
            </a: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版本</a:t>
            </a: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cs typeface="+mn-ea"/>
                <a:sym typeface="+mn-lt"/>
              </a:rPr>
              <a:t>运行环境：</a:t>
            </a:r>
            <a:r>
              <a:rPr lang="en-US" altLang="zh-CN" sz="1200">
                <a:solidFill>
                  <a:schemeClr val="bg1"/>
                </a:solidFill>
                <a:cs typeface="+mn-ea"/>
                <a:sym typeface="+mn-lt"/>
              </a:rPr>
              <a:t>vscode</a:t>
            </a:r>
            <a:endParaRPr lang="en-US" altLang="zh-CN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CUDA:11.2 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版本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cs typeface="+mn-ea"/>
                <a:sym typeface="+mn-lt"/>
              </a:rPr>
              <a:t>统一计算设备架构（Compute Unified Device Architecture, CUDA），是由NVIDIA推出的通用并行计算架构。解决的是用更加廉价的设备资源，实现更高效的并行计算。</a:t>
            </a:r>
            <a:endParaRPr lang="en-US" altLang="zh-CN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cudnn 11.2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版本</a:t>
            </a: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   </a:t>
            </a:r>
            <a:endParaRPr lang="en-US" altLang="zh-CN" sz="16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>
                <a:solidFill>
                  <a:schemeClr val="bg1"/>
                </a:solidFill>
                <a:cs typeface="+mn-ea"/>
                <a:sym typeface="+mn-lt"/>
              </a:rPr>
              <a:t>深度神经网络库 (cuDNN) 是一个 GPU 加速的深度神经网络基元库，能够以高度优化的方式实现标准例程（如前向和反向卷积、池化层、归一化和激活层）。</a:t>
            </a:r>
            <a:endParaRPr lang="en-US" altLang="zh-CN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tensorflow-gpu:2.8.0</a:t>
            </a:r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版本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cs typeface="+mn-ea"/>
                <a:sym typeface="+mn-lt"/>
              </a:rPr>
              <a:t>它提供了丰富的工具和库，用于构建和训练各种机器学习模型，包括神经网络。TensorFlow的主要特点是灵活性和高效性，它支持分布式计算和跨多种设备（如CPU、GPU和TPU）的部署。</a:t>
            </a:r>
            <a:endParaRPr lang="zh-CN" altLang="en-US" sz="1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758305" y="1033145"/>
            <a:ext cx="27686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200">
                <a:solidFill>
                  <a:schemeClr val="bg1"/>
                </a:solidFill>
                <a:cs typeface="+mn-ea"/>
                <a:sym typeface="+mn-lt"/>
              </a:rPr>
              <a:t>软件方面</a:t>
            </a:r>
            <a:endParaRPr lang="zh-CN" altLang="en-US" sz="32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47875" y="2825750"/>
            <a:ext cx="523875" cy="504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12795" y="2825750"/>
            <a:ext cx="523875" cy="447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695190" y="2825750"/>
            <a:ext cx="457200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 rot="16200000">
            <a:off x="343535" y="733425"/>
            <a:ext cx="635635" cy="216535"/>
            <a:chOff x="3509" y="3609"/>
            <a:chExt cx="1052" cy="358"/>
          </a:xfrm>
        </p:grpSpPr>
        <p:sp>
          <p:nvSpPr>
            <p:cNvPr id="25" name="圆角矩形 24"/>
            <p:cNvSpPr/>
            <p:nvPr/>
          </p:nvSpPr>
          <p:spPr>
            <a:xfrm>
              <a:off x="3509" y="3609"/>
              <a:ext cx="1053" cy="359"/>
            </a:xfrm>
            <a:prstGeom prst="roundRect">
              <a:avLst>
                <a:gd name="adj" fmla="val 50000"/>
              </a:avLst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00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83" y="3621"/>
              <a:ext cx="335" cy="3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35990" y="572770"/>
            <a:ext cx="24739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introduction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99820" y="2242185"/>
            <a:ext cx="5143500" cy="324802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892290" y="3242310"/>
            <a:ext cx="4105275" cy="25704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Windows 10</a:t>
            </a:r>
            <a:endParaRPr lang="en-US" altLang="zh-CN" sz="24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CPU:intel i5-11400H</a:t>
            </a:r>
            <a:endParaRPr lang="en-US" altLang="zh-CN" sz="2400">
              <a:solidFill>
                <a:schemeClr val="bg1"/>
              </a:solidFill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显卡：</a:t>
            </a:r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RTX 3060</a:t>
            </a:r>
            <a:endParaRPr lang="en-US" altLang="zh-CN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005320" y="1907540"/>
            <a:ext cx="27686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200">
                <a:solidFill>
                  <a:schemeClr val="bg1"/>
                </a:solidFill>
                <a:cs typeface="+mn-ea"/>
                <a:sym typeface="+mn-lt"/>
              </a:rPr>
              <a:t>硬件方面</a:t>
            </a:r>
            <a:endParaRPr lang="zh-CN" altLang="en-US" sz="32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5125" y="1262380"/>
            <a:ext cx="6238875" cy="230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5125" y="3670300"/>
            <a:ext cx="627697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6515" y="1386205"/>
            <a:ext cx="2449195" cy="584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olidFill>
                  <a:schemeClr val="bg1"/>
                </a:solidFill>
              </a:rPr>
              <a:t>代码方面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4920" y="2106295"/>
            <a:ext cx="92805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setup.py:</a:t>
            </a:r>
            <a:r>
              <a:rPr lang="zh-CN" altLang="en-US" sz="2400">
                <a:solidFill>
                  <a:schemeClr val="bg1"/>
                </a:solidFill>
              </a:rPr>
              <a:t>源</a:t>
            </a:r>
            <a:r>
              <a:rPr lang="en-US" altLang="zh-CN" sz="2400">
                <a:solidFill>
                  <a:schemeClr val="bg1"/>
                </a:solidFill>
              </a:rPr>
              <a:t>github</a:t>
            </a:r>
            <a:r>
              <a:rPr lang="zh-CN" altLang="en-US" sz="2400">
                <a:solidFill>
                  <a:schemeClr val="bg1"/>
                </a:solidFill>
              </a:rPr>
              <a:t>项目存在的文件，不能轻易删除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main.py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第二代的</a:t>
            </a:r>
            <a:r>
              <a:rPr lang="en-US" altLang="zh-CN" sz="2400">
                <a:solidFill>
                  <a:schemeClr val="bg1"/>
                </a:solidFill>
              </a:rPr>
              <a:t>main</a:t>
            </a:r>
            <a:r>
              <a:rPr lang="zh-CN" altLang="en-US" sz="2400">
                <a:solidFill>
                  <a:schemeClr val="bg1"/>
                </a:solidFill>
              </a:rPr>
              <a:t>函数，用于生成主要的窗口，调用</a:t>
            </a:r>
            <a:r>
              <a:rPr lang="en-US" altLang="zh-CN" sz="2400">
                <a:solidFill>
                  <a:schemeClr val="bg1"/>
                </a:solidFill>
              </a:rPr>
              <a:t>4</a:t>
            </a:r>
            <a:r>
              <a:rPr lang="zh-CN" altLang="en-US" sz="2400">
                <a:solidFill>
                  <a:schemeClr val="bg1"/>
                </a:solidFill>
              </a:rPr>
              <a:t>个模块（增设了两个功能）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total.py</a:t>
            </a:r>
            <a:r>
              <a:rPr lang="zh-CN" altLang="en-US" sz="2400">
                <a:solidFill>
                  <a:schemeClr val="bg1"/>
                </a:solidFill>
              </a:rPr>
              <a:t>：为第一代的</a:t>
            </a:r>
            <a:r>
              <a:rPr lang="en-US" altLang="zh-CN" sz="2400">
                <a:solidFill>
                  <a:schemeClr val="bg1"/>
                </a:solidFill>
              </a:rPr>
              <a:t>main</a:t>
            </a:r>
            <a:r>
              <a:rPr lang="zh-CN" altLang="en-US" sz="2400">
                <a:solidFill>
                  <a:schemeClr val="bg1"/>
                </a:solidFill>
              </a:rPr>
              <a:t>函数，生成一个窗口，调用的是文件选择识别与实时摄像识别的功能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gui1.py</a:t>
            </a:r>
            <a:r>
              <a:rPr lang="zh-CN" altLang="en-US" sz="2400">
                <a:solidFill>
                  <a:schemeClr val="bg1"/>
                </a:solidFill>
              </a:rPr>
              <a:t>：第一代</a:t>
            </a:r>
            <a:r>
              <a:rPr lang="en-US" altLang="zh-CN" sz="2400">
                <a:solidFill>
                  <a:schemeClr val="bg1"/>
                </a:solidFill>
              </a:rPr>
              <a:t>main</a:t>
            </a:r>
            <a:r>
              <a:rPr lang="zh-CN" altLang="en-US" sz="2400">
                <a:solidFill>
                  <a:schemeClr val="bg1"/>
                </a:solidFill>
              </a:rPr>
              <a:t>函数用于给予窗口添加样式，如按钮布局，添加背景图片，窗口的标题和图标等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6515" y="1386205"/>
            <a:ext cx="6328410" cy="584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olidFill>
                  <a:schemeClr val="bg1"/>
                </a:solidFill>
              </a:rPr>
              <a:t>功能模块代码（</a:t>
            </a:r>
            <a:r>
              <a:rPr lang="en-US" altLang="zh-CN" sz="2800">
                <a:solidFill>
                  <a:schemeClr val="bg1"/>
                </a:solidFill>
              </a:rPr>
              <a:t>Generate 1</a:t>
            </a:r>
            <a:r>
              <a:rPr lang="zh-CN" altLang="en-US" sz="2800">
                <a:solidFill>
                  <a:schemeClr val="bg1"/>
                </a:solidFill>
              </a:rPr>
              <a:t>）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4920" y="2106295"/>
            <a:ext cx="92805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</a:rPr>
              <a:t>imgdet.py</a:t>
            </a:r>
            <a:r>
              <a:rPr lang="zh-CN" altLang="en-US" sz="2400">
                <a:solidFill>
                  <a:schemeClr val="bg1"/>
                </a:solidFill>
              </a:rPr>
              <a:t>：用于识别</a:t>
            </a:r>
            <a:r>
              <a:rPr lang="en-US" altLang="zh-CN" sz="2400">
                <a:solidFill>
                  <a:schemeClr val="bg1"/>
                </a:solidFill>
              </a:rPr>
              <a:t>.png  .jpg  </a:t>
            </a:r>
            <a:r>
              <a:rPr lang="zh-CN" altLang="en-US" sz="2400">
                <a:solidFill>
                  <a:schemeClr val="bg1"/>
                </a:solidFill>
              </a:rPr>
              <a:t>等图片格式的文件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并进行人脸识别处理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gifdet.py</a:t>
            </a:r>
            <a:r>
              <a:rPr lang="zh-CN" altLang="en-US" sz="2400">
                <a:solidFill>
                  <a:schemeClr val="bg1"/>
                </a:solidFill>
              </a:rPr>
              <a:t>：用于识别</a:t>
            </a:r>
            <a:r>
              <a:rPr lang="en-US" altLang="zh-CN" sz="2400">
                <a:solidFill>
                  <a:schemeClr val="bg1"/>
                </a:solidFill>
              </a:rPr>
              <a:t>.gif</a:t>
            </a:r>
            <a:r>
              <a:rPr lang="zh-CN" altLang="en-US" sz="2400">
                <a:solidFill>
                  <a:schemeClr val="bg1"/>
                </a:solidFill>
              </a:rPr>
              <a:t>动图格式的文件并进行人脸识别处理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video.py</a:t>
            </a:r>
            <a:r>
              <a:rPr lang="zh-CN" altLang="en-US" sz="2400">
                <a:solidFill>
                  <a:schemeClr val="bg1"/>
                </a:solidFill>
              </a:rPr>
              <a:t>：用于识别</a:t>
            </a:r>
            <a:r>
              <a:rPr lang="en-US" altLang="zh-CN" sz="2400">
                <a:solidFill>
                  <a:schemeClr val="bg1"/>
                </a:solidFill>
              </a:rPr>
              <a:t>.mp4 </a:t>
            </a:r>
            <a:r>
              <a:rPr lang="zh-CN" altLang="en-US" sz="2400">
                <a:solidFill>
                  <a:schemeClr val="bg1"/>
                </a:solidFill>
              </a:rPr>
              <a:t>视频格式的文件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humanfacedet.py</a:t>
            </a:r>
            <a:r>
              <a:rPr lang="zh-CN" altLang="en-US" sz="2400">
                <a:solidFill>
                  <a:schemeClr val="bg1"/>
                </a:solidFill>
              </a:rPr>
              <a:t>：打开摄像头后，用于识别拍摄到的人脸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928688" y="961073"/>
            <a:ext cx="10334625" cy="4935855"/>
          </a:xfrm>
          <a:prstGeom prst="roundRect">
            <a:avLst>
              <a:gd name="adj" fmla="val 9365"/>
            </a:avLst>
          </a:prstGeom>
          <a:solidFill>
            <a:srgbClr val="373C5A"/>
          </a:solidFill>
          <a:ln w="12700">
            <a:solidFill>
              <a:schemeClr val="accent2"/>
            </a:solidFill>
          </a:ln>
          <a:effectLst>
            <a:outerShdw blurRad="317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6515" y="1386205"/>
            <a:ext cx="6328410" cy="584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olidFill>
                  <a:schemeClr val="bg1"/>
                </a:solidFill>
              </a:rPr>
              <a:t>功能模块代码（</a:t>
            </a:r>
            <a:r>
              <a:rPr lang="en-US" altLang="zh-CN" sz="2800">
                <a:solidFill>
                  <a:schemeClr val="bg1"/>
                </a:solidFill>
              </a:rPr>
              <a:t>Generate 2</a:t>
            </a:r>
            <a:r>
              <a:rPr lang="zh-CN" altLang="en-US" sz="2800">
                <a:solidFill>
                  <a:schemeClr val="bg1"/>
                </a:solidFill>
              </a:rPr>
              <a:t>）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4920" y="2106295"/>
            <a:ext cx="92805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</a:rPr>
              <a:t>feel_em.py</a:t>
            </a:r>
            <a:r>
              <a:rPr lang="zh-CN" altLang="en-US" sz="2400">
                <a:solidFill>
                  <a:schemeClr val="bg1"/>
                </a:solidFill>
              </a:rPr>
              <a:t>：识别图片，识别动图，识别视频（整合在一个文件内）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（有表情识别的功能）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feel_em_total.py</a:t>
            </a:r>
            <a:r>
              <a:rPr lang="zh-CN" altLang="en-US" sz="2400">
                <a:solidFill>
                  <a:schemeClr val="bg1"/>
                </a:solidFill>
              </a:rPr>
              <a:t>：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多线程处理，可以打开多个窗口处理文件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feel_em_facedet.py</a:t>
            </a:r>
            <a:r>
              <a:rPr lang="zh-CN" altLang="en-US" sz="2400">
                <a:solidFill>
                  <a:schemeClr val="bg1"/>
                </a:solidFill>
              </a:rPr>
              <a:t>：摄像头识别（有表情识别的功能）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chemeClr val="bg1"/>
                </a:solidFill>
              </a:rPr>
              <a:t>file_extension.py</a:t>
            </a:r>
            <a:r>
              <a:rPr lang="zh-CN" altLang="en-US" sz="2400">
                <a:solidFill>
                  <a:schemeClr val="bg1"/>
                </a:solidFill>
              </a:rPr>
              <a:t>：识别文件的扩展名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MDY1N2EyM2QyZWU1NjEzNTgxYzZhMDMzNTM5ZTJmNW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yckq3g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yckq3g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1391</Words>
  <Application>WPS 演示</Application>
  <PresentationFormat>宽屏</PresentationFormat>
  <Paragraphs>103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包图简圆体Light</vt:lpstr>
      <vt:lpstr>Calibri</vt:lpstr>
      <vt:lpstr>微软雅黑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第一PPT</dc:creator>
  <cp:keywords>www.1ppt.com</cp:keywords>
  <dc:description>www.1ppt.com</dc:description>
  <cp:lastModifiedBy>企业用户_804994264</cp:lastModifiedBy>
  <cp:revision>31</cp:revision>
  <dcterms:created xsi:type="dcterms:W3CDTF">2020-01-10T01:33:00Z</dcterms:created>
  <dcterms:modified xsi:type="dcterms:W3CDTF">2024-01-07T09:29:39Z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CAFEABD7834D4533A3FC71CEF69845CB_13</vt:lpwstr>
  </property>
  <property fmtid="{D5CDD505-2E9C-101B-9397-08002B2CF9AE}" pid="3" name="KSOProductBuildVer">
    <vt:lpwstr>2052-12.1.0.15990</vt:lpwstr>
  </property>
</Properties>
</file>