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7" r:id="rId5"/>
    <p:sldId id="258" r:id="rId6"/>
    <p:sldId id="262" r:id="rId7"/>
    <p:sldId id="289" r:id="rId8"/>
    <p:sldId id="288" r:id="rId9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5A"/>
    <a:srgbClr val="565E86"/>
    <a:srgbClr val="42B1FF"/>
    <a:srgbClr val="4C9DD2"/>
    <a:srgbClr val="3E4466"/>
    <a:srgbClr val="464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24" autoAdjust="0"/>
  </p:normalViewPr>
  <p:slideViewPr>
    <p:cSldViewPr snapToGrid="0" showGuides="1">
      <p:cViewPr>
        <p:scale>
          <a:sx n="75" d="100"/>
          <a:sy n="75" d="100"/>
        </p:scale>
        <p:origin x="1902" y="681"/>
      </p:cViewPr>
      <p:guideLst>
        <p:guide orient="horz" pos="21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25.pn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25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5590" y="2771775"/>
            <a:ext cx="668274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改造普通灯为</a:t>
            </a:r>
            <a:r>
              <a:rPr lang="en-US" altLang="zh-CN" sz="40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WiFi</a:t>
            </a:r>
            <a:r>
              <a:rPr lang="zh-CN" altLang="en-US" sz="40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信号灯</a:t>
            </a:r>
            <a:endParaRPr lang="zh-CN" altLang="en-US" sz="4000" dirty="0">
              <a:solidFill>
                <a:schemeClr val="bg1"/>
              </a:solidFill>
              <a:latin typeface="包图简圆体Light" panose="02000500000000000000" pitchFamily="2" charset="-122"/>
              <a:ea typeface="包图简圆体Light" panose="02000500000000000000" pitchFamily="2" charset="-122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Transform </a:t>
            </a:r>
            <a:r>
              <a:rPr lang="zh-CN" altLang="en-US" dirty="0">
                <a:solidFill>
                  <a:schemeClr val="accent2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ordinary lights</a:t>
            </a:r>
            <a:r>
              <a:rPr lang="zh-CN" altLang="en-US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 into WiFi </a:t>
            </a:r>
            <a:r>
              <a:rPr lang="zh-CN" altLang="en-US" dirty="0">
                <a:solidFill>
                  <a:schemeClr val="accent2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signal lights</a:t>
            </a:r>
            <a:endParaRPr lang="zh-CN" altLang="en-US" dirty="0">
              <a:solidFill>
                <a:schemeClr val="accent2"/>
              </a:solidFill>
              <a:latin typeface="包图简圆体Light" panose="02000500000000000000" pitchFamily="2" charset="-122"/>
              <a:ea typeface="包图简圆体Light" panose="02000500000000000000" pitchFamily="2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20970" y="4382135"/>
            <a:ext cx="1750060" cy="354330"/>
            <a:chOff x="8448" y="6568"/>
            <a:chExt cx="2756" cy="558"/>
          </a:xfrm>
        </p:grpSpPr>
        <p:sp>
          <p:nvSpPr>
            <p:cNvPr id="6" name="圆角矩形 5"/>
            <p:cNvSpPr/>
            <p:nvPr/>
          </p:nvSpPr>
          <p:spPr>
            <a:xfrm>
              <a:off x="8448" y="6568"/>
              <a:ext cx="2756" cy="55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706" y="6639"/>
              <a:ext cx="416" cy="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36550" y="935990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2044065" cy="906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②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CN" sz="2000" b="1">
                <a:solidFill>
                  <a:schemeClr val="bg1"/>
                </a:solidFill>
                <a:cs typeface="+mn-ea"/>
                <a:sym typeface="+mn-lt"/>
              </a:rPr>
              <a:t>高低电平继电器</a:t>
            </a:r>
            <a:endParaRPr lang="zh-CN" sz="2000" b="1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99820" y="2242185"/>
            <a:ext cx="5143500" cy="324802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8305" y="1478915"/>
            <a:ext cx="4105275" cy="3177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sz="2000" b="1">
                <a:solidFill>
                  <a:schemeClr val="bg1"/>
                </a:solidFill>
                <a:cs typeface="+mn-ea"/>
                <a:sym typeface="+mn-lt"/>
              </a:rPr>
              <a:t>高低电平继电器</a:t>
            </a:r>
            <a:endParaRPr lang="zh-CN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758305" y="2242185"/>
            <a:ext cx="4516755" cy="3845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一个继电器拥有一个动触点以及两个静触点A和B。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当开关K断开时，继电器线路无电流通过，此时动触点与静触点B相接触，上半部分的电路导通。静触点B被称为常闭触点（NC）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常闭——NC（normal close）通常情况下是关合状态，即线圈未得电的情况下闭合的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当开关K闭合时，继电器电路通过电流产生磁力，此时动触点与静触点A相接触，下半部分电路导通。静触点A被称为常开触点（NO）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常开——NO（normal open）通常情况下是断开状态，即线圈未得电的情况下断开的。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                        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1842135"/>
            <a:ext cx="553974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36550" y="935990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2044065" cy="906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dist"/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99820" y="2242185"/>
            <a:ext cx="5143500" cy="324802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3490" y="725805"/>
            <a:ext cx="4105275" cy="3177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③</a:t>
            </a:r>
            <a:r>
              <a:rPr lang="zh-CN" sz="2000" b="1">
                <a:solidFill>
                  <a:schemeClr val="bg1"/>
                </a:solidFill>
                <a:cs typeface="+mn-ea"/>
                <a:sym typeface="+mn-lt"/>
              </a:rPr>
              <a:t>电压转换模块</a:t>
            </a:r>
            <a:endParaRPr lang="zh-CN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6285" y="1868805"/>
            <a:ext cx="5752465" cy="3737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36550" y="935990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2044065" cy="906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dist"/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3490" y="725805"/>
            <a:ext cx="4105275" cy="3177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④</a:t>
            </a:r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Arduino IDE</a:t>
            </a: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开发环境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6100" y="1988185"/>
            <a:ext cx="5882640" cy="24599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758305" y="1665605"/>
            <a:ext cx="4516755" cy="3371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Arduino是一个开放源码电子原型平台，拥有灵活、易用的硬件和软件。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Arduino可以接收来自各种传感器的输入信号从而检测出运行环境，并通过控制光源，电机以及其他驱动器来影响其周围环境。板上的微控制器编程使用Arduino编程语言（基于Wiring）和Arduino开发环境（以Processing为基础）。Arduino可以独立运行，也可以与计算机上运行的软件（例如，Flash，Processing，MaxMSP）进行通信。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1090" y="3014345"/>
            <a:ext cx="25965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步骤与结果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Product overview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32455" y="3119755"/>
            <a:ext cx="618490" cy="618490"/>
            <a:chOff x="6233" y="5004"/>
            <a:chExt cx="974" cy="974"/>
          </a:xfrm>
        </p:grpSpPr>
        <p:sp>
          <p:nvSpPr>
            <p:cNvPr id="7" name="椭圆 6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" name="图片 7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 flipH="1">
            <a:off x="8505190" y="3119755"/>
            <a:ext cx="618490" cy="618490"/>
            <a:chOff x="6233" y="5004"/>
            <a:chExt cx="974" cy="974"/>
          </a:xfrm>
        </p:grpSpPr>
        <p:sp>
          <p:nvSpPr>
            <p:cNvPr id="12" name="椭圆 11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36550" y="935990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2044065" cy="906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dist"/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3490" y="725805"/>
            <a:ext cx="4105275" cy="3177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④</a:t>
            </a:r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Arduino IDE</a:t>
            </a: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开发环境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6100" y="1988185"/>
            <a:ext cx="5882640" cy="24599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758305" y="1665605"/>
            <a:ext cx="4516755" cy="3371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Arduino是一个开放源码电子原型平台，拥有灵活、易用的硬件和软件。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Arduino可以接收来自各种传感器的输入信号从而检测出运行环境，并通过控制光源，电机以及其他驱动器来影响其周围环境。板上的微控制器编程使用Arduino编程语言（基于Wiring）和Arduino开发环境（以Processing为基础）。Arduino可以独立运行，也可以与计算机上运行的软件（例如，Flash，Processing，MaxMSP）进行通信。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36550" y="935990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2044065" cy="906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dist"/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3490" y="725805"/>
            <a:ext cx="4105275" cy="3177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sz="2000" b="1">
                <a:solidFill>
                  <a:schemeClr val="bg1"/>
                </a:solidFill>
                <a:cs typeface="+mn-ea"/>
                <a:sym typeface="+mn-lt"/>
              </a:rPr>
              <a:t>参考网址：</a:t>
            </a:r>
            <a:endParaRPr lang="zh-CN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63905" y="1665605"/>
            <a:ext cx="10511155" cy="3371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1.https://blog.csdn.net/AlbertKai3/article/details/128782401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2.http://www.taichi-maker.com/homepage/esp8266-nodemcu-iot/iot-c/nodemcu-arduino-ide/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3.http://www.taichi-maker.com/homepage/esp8266-nodemcu-iot/esp8266-nodemcu-tutorial-index/nodemcu-board/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4.http://www.taichi-maker.com/homepage/esp8266-nodemcu-iot/esp8266-nodemcu-tutorial-index/nodemcu-hardware/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5.https://zhuanlan.zhihu.com/p/342322345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6.https://zhuanlan.zhihu.com/p/671685854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7.https://github.com/Dongziii/ESP8266_wifi_led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8.https://gitee.com/ZEN-4/ESP8266_WIFI_DIY_Lamp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309870" y="1609725"/>
            <a:ext cx="1572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sz="360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sz="2400">
              <a:solidFill>
                <a:schemeClr val="bg1"/>
              </a:solidFill>
              <a:cs typeface="+mn-ea"/>
              <a:sym typeface="+mn-lt"/>
            </a:endParaRPr>
          </a:p>
          <a:p>
            <a:pPr algn="dist">
              <a:lnSpc>
                <a:spcPct val="10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C</a:t>
            </a: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ATALOG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48865" y="3319780"/>
            <a:ext cx="788035" cy="788035"/>
            <a:chOff x="4401" y="5134"/>
            <a:chExt cx="1241" cy="1241"/>
          </a:xfrm>
        </p:grpSpPr>
        <p:sp>
          <p:nvSpPr>
            <p:cNvPr id="2" name="椭圆 1"/>
            <p:cNvSpPr/>
            <p:nvPr/>
          </p:nvSpPr>
          <p:spPr>
            <a:xfrm>
              <a:off x="4401" y="5134"/>
              <a:ext cx="1241" cy="124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3" name="图片 12" descr="350546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715" y="5449"/>
              <a:ext cx="612" cy="612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1901190" y="4382770"/>
            <a:ext cx="168402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项目目的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Project purpose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86605" y="3320415"/>
            <a:ext cx="788035" cy="7880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 descr="350546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2660" y="3519805"/>
            <a:ext cx="415290" cy="4152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38295" y="4382770"/>
            <a:ext cx="168402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项目环境</a:t>
            </a:r>
            <a:r>
              <a:rPr lang="zh-CN" altLang="en-US" sz="1000">
                <a:solidFill>
                  <a:schemeClr val="bg1"/>
                </a:solidFill>
                <a:cs typeface="+mn-ea"/>
                <a:sym typeface="+mn-lt"/>
              </a:rPr>
              <a:t>Project environment</a:t>
            </a: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823710" y="3319780"/>
            <a:ext cx="788035" cy="7880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75400" y="4382770"/>
            <a:ext cx="168402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项目原理</a:t>
            </a:r>
            <a:r>
              <a:rPr lang="zh-CN" altLang="en-US" sz="1000">
                <a:solidFill>
                  <a:schemeClr val="bg1"/>
                </a:solidFill>
                <a:cs typeface="+mn-ea"/>
                <a:sym typeface="+mn-lt"/>
              </a:rPr>
              <a:t>Project principle</a:t>
            </a: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054465" y="3319780"/>
            <a:ext cx="788035" cy="7880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06790" y="4382770"/>
            <a:ext cx="1684020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项目步骤与结果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1000">
                <a:solidFill>
                  <a:schemeClr val="bg1"/>
                </a:solidFill>
                <a:cs typeface="+mn-ea"/>
                <a:sym typeface="+mn-lt"/>
              </a:rPr>
              <a:t>steps and results</a:t>
            </a: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9" name="图片 28" descr="350535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9285" y="3489960"/>
            <a:ext cx="475615" cy="475615"/>
          </a:xfrm>
          <a:prstGeom prst="rect">
            <a:avLst/>
          </a:prstGeom>
        </p:spPr>
      </p:pic>
      <p:pic>
        <p:nvPicPr>
          <p:cNvPr id="30" name="图片 29" descr="445088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07500" y="3472815"/>
            <a:ext cx="481965" cy="481965"/>
          </a:xfrm>
          <a:prstGeom prst="rect">
            <a:avLst/>
          </a:prstGeom>
        </p:spPr>
      </p:pic>
      <p:sp>
        <p:nvSpPr>
          <p:cNvPr id="17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1090" y="3014028"/>
            <a:ext cx="2369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项目目的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Product overview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7955" y="3119755"/>
            <a:ext cx="618490" cy="618490"/>
            <a:chOff x="6233" y="5004"/>
            <a:chExt cx="974" cy="974"/>
          </a:xfrm>
        </p:grpSpPr>
        <p:sp>
          <p:nvSpPr>
            <p:cNvPr id="7" name="椭圆 6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" name="图片 7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 flipH="1">
            <a:off x="7620000" y="3119755"/>
            <a:ext cx="618490" cy="618490"/>
            <a:chOff x="6233" y="5004"/>
            <a:chExt cx="974" cy="974"/>
          </a:xfrm>
        </p:grpSpPr>
        <p:sp>
          <p:nvSpPr>
            <p:cNvPr id="12" name="椭圆 11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28370" y="2590165"/>
            <a:ext cx="10334625" cy="326453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21278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800">
                <a:solidFill>
                  <a:schemeClr val="bg1"/>
                </a:solidFill>
                <a:cs typeface="+mn-ea"/>
                <a:sym typeface="+mn-lt"/>
              </a:rPr>
              <a:t>项目目的</a:t>
            </a:r>
            <a:endParaRPr lang="zh-CN" altLang="en-US" sz="280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Product overview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694180" y="3507740"/>
            <a:ext cx="5109210" cy="1071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改造普通 usb 灯为 WiFi 控制灯，通过手机浏览器传输指令，实现对普通灯的开关控制。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771765" y="1523365"/>
            <a:ext cx="2557145" cy="4806950"/>
            <a:chOff x="1725" y="1415"/>
            <a:chExt cx="4240" cy="7970"/>
          </a:xfrm>
        </p:grpSpPr>
        <p:sp>
          <p:nvSpPr>
            <p:cNvPr id="57" name="圆角矩形 56"/>
            <p:cNvSpPr/>
            <p:nvPr/>
          </p:nvSpPr>
          <p:spPr>
            <a:xfrm>
              <a:off x="1725" y="1415"/>
              <a:ext cx="4241" cy="7970"/>
            </a:xfrm>
            <a:prstGeom prst="roundRect">
              <a:avLst>
                <a:gd name="adj" fmla="val 9936"/>
              </a:avLst>
            </a:prstGeom>
            <a:solidFill>
              <a:srgbClr val="565E86"/>
            </a:solidFill>
            <a:ln>
              <a:noFill/>
            </a:ln>
            <a:effectLst>
              <a:outerShdw blurRad="190500" sx="101000" sy="101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16" y="1626"/>
              <a:ext cx="3860" cy="7548"/>
              <a:chOff x="1916" y="1626"/>
              <a:chExt cx="3860" cy="7548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1916" y="1626"/>
                <a:ext cx="3860" cy="7548"/>
              </a:xfrm>
              <a:prstGeom prst="roundRect">
                <a:avLst>
                  <a:gd name="adj" fmla="val 99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2249" y="2709"/>
                <a:ext cx="3195" cy="1640"/>
              </a:xfrm>
              <a:prstGeom prst="roundRect">
                <a:avLst/>
              </a:prstGeom>
              <a:solidFill>
                <a:srgbClr val="565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2389" y="4705"/>
                <a:ext cx="713" cy="714"/>
                <a:chOff x="14294" y="6243"/>
                <a:chExt cx="765" cy="765"/>
              </a:xfrm>
            </p:grpSpPr>
            <p:sp>
              <p:nvSpPr>
                <p:cNvPr id="19" name="流程图: 可选过程 18"/>
                <p:cNvSpPr/>
                <p:nvPr/>
              </p:nvSpPr>
              <p:spPr>
                <a:xfrm>
                  <a:off x="14294" y="6243"/>
                  <a:ext cx="765" cy="765"/>
                </a:xfrm>
                <a:prstGeom prst="flowChartAlternateProcess">
                  <a:avLst/>
                </a:prstGeom>
                <a:solidFill>
                  <a:srgbClr val="565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流程图: 可选过程 43"/>
                <p:cNvSpPr/>
                <p:nvPr/>
              </p:nvSpPr>
              <p:spPr>
                <a:xfrm>
                  <a:off x="14462" y="6415"/>
                  <a:ext cx="170" cy="170"/>
                </a:xfrm>
                <a:prstGeom prst="flowChartAlternateProcess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流程图: 可选过程 44"/>
                <p:cNvSpPr/>
                <p:nvPr/>
              </p:nvSpPr>
              <p:spPr>
                <a:xfrm>
                  <a:off x="14462" y="6684"/>
                  <a:ext cx="170" cy="170"/>
                </a:xfrm>
                <a:prstGeom prst="flowChartAlternateProcess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流程图: 可选过程 45"/>
                <p:cNvSpPr/>
                <p:nvPr/>
              </p:nvSpPr>
              <p:spPr>
                <a:xfrm>
                  <a:off x="14728" y="6684"/>
                  <a:ext cx="170" cy="170"/>
                </a:xfrm>
                <a:prstGeom prst="flowChartAlternateProcess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 47"/>
                <p:cNvSpPr/>
                <p:nvPr/>
              </p:nvSpPr>
              <p:spPr>
                <a:xfrm>
                  <a:off x="14721" y="6420"/>
                  <a:ext cx="170" cy="170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3487" y="4698"/>
                <a:ext cx="720" cy="720"/>
                <a:chOff x="11844" y="7756"/>
                <a:chExt cx="765" cy="765"/>
              </a:xfrm>
            </p:grpSpPr>
            <p:sp>
              <p:nvSpPr>
                <p:cNvPr id="48" name="流程图: 可选过程 47"/>
                <p:cNvSpPr/>
                <p:nvPr/>
              </p:nvSpPr>
              <p:spPr>
                <a:xfrm>
                  <a:off x="11844" y="7756"/>
                  <a:ext cx="765" cy="765"/>
                </a:xfrm>
                <a:prstGeom prst="flowChartAlternateProcess">
                  <a:avLst/>
                </a:prstGeom>
                <a:solidFill>
                  <a:srgbClr val="565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书本"/>
                <p:cNvSpPr/>
                <p:nvPr/>
              </p:nvSpPr>
              <p:spPr bwMode="auto">
                <a:xfrm>
                  <a:off x="12026" y="7917"/>
                  <a:ext cx="403" cy="450"/>
                </a:xfrm>
                <a:custGeom>
                  <a:avLst/>
                  <a:gdLst>
                    <a:gd name="T0" fmla="*/ 1457935 w 3279"/>
                    <a:gd name="T1" fmla="*/ 1800397 h 3279"/>
                    <a:gd name="T2" fmla="*/ 336911 w 3279"/>
                    <a:gd name="T3" fmla="*/ 1800397 h 3279"/>
                    <a:gd name="T4" fmla="*/ 0 w 3279"/>
                    <a:gd name="T5" fmla="*/ 1458876 h 3279"/>
                    <a:gd name="T6" fmla="*/ 0 w 3279"/>
                    <a:gd name="T7" fmla="*/ 0 h 3279"/>
                    <a:gd name="T8" fmla="*/ 1332828 w 3279"/>
                    <a:gd name="T9" fmla="*/ 0 h 3279"/>
                    <a:gd name="T10" fmla="*/ 1332828 w 3279"/>
                    <a:gd name="T11" fmla="*/ 107618 h 3279"/>
                    <a:gd name="T12" fmla="*/ 1584139 w 3279"/>
                    <a:gd name="T13" fmla="*/ 107618 h 3279"/>
                    <a:gd name="T14" fmla="*/ 1584139 w 3279"/>
                    <a:gd name="T15" fmla="*/ 107618 h 3279"/>
                    <a:gd name="T16" fmla="*/ 1584139 w 3279"/>
                    <a:gd name="T17" fmla="*/ 215235 h 3279"/>
                    <a:gd name="T18" fmla="*/ 1682359 w 3279"/>
                    <a:gd name="T19" fmla="*/ 215235 h 3279"/>
                    <a:gd name="T20" fmla="*/ 1799235 w 3279"/>
                    <a:gd name="T21" fmla="*/ 215235 h 3279"/>
                    <a:gd name="T22" fmla="*/ 1799235 w 3279"/>
                    <a:gd name="T23" fmla="*/ 1458876 h 3279"/>
                    <a:gd name="T24" fmla="*/ 1457935 w 3279"/>
                    <a:gd name="T25" fmla="*/ 1800397 h 3279"/>
                    <a:gd name="T26" fmla="*/ 1189064 w 3279"/>
                    <a:gd name="T27" fmla="*/ 143307 h 3279"/>
                    <a:gd name="T28" fmla="*/ 143763 w 3279"/>
                    <a:gd name="T29" fmla="*/ 143307 h 3279"/>
                    <a:gd name="T30" fmla="*/ 143763 w 3279"/>
                    <a:gd name="T31" fmla="*/ 1495115 h 3279"/>
                    <a:gd name="T32" fmla="*/ 264480 w 3279"/>
                    <a:gd name="T33" fmla="*/ 1620851 h 3279"/>
                    <a:gd name="T34" fmla="*/ 1189064 w 3279"/>
                    <a:gd name="T35" fmla="*/ 1620851 h 3279"/>
                    <a:gd name="T36" fmla="*/ 1189064 w 3279"/>
                    <a:gd name="T37" fmla="*/ 143307 h 3279"/>
                    <a:gd name="T38" fmla="*/ 1687297 w 3279"/>
                    <a:gd name="T39" fmla="*/ 322303 h 3279"/>
                    <a:gd name="T40" fmla="*/ 1584139 w 3279"/>
                    <a:gd name="T41" fmla="*/ 322303 h 3279"/>
                    <a:gd name="T42" fmla="*/ 1584139 w 3279"/>
                    <a:gd name="T43" fmla="*/ 1402871 h 3279"/>
                    <a:gd name="T44" fmla="*/ 1514452 w 3279"/>
                    <a:gd name="T45" fmla="*/ 1458876 h 3279"/>
                    <a:gd name="T46" fmla="*/ 1440376 w 3279"/>
                    <a:gd name="T47" fmla="*/ 1402871 h 3279"/>
                    <a:gd name="T48" fmla="*/ 1440376 w 3279"/>
                    <a:gd name="T49" fmla="*/ 215235 h 3279"/>
                    <a:gd name="T50" fmla="*/ 1332828 w 3279"/>
                    <a:gd name="T51" fmla="*/ 215235 h 3279"/>
                    <a:gd name="T52" fmla="*/ 1332828 w 3279"/>
                    <a:gd name="T53" fmla="*/ 1456680 h 3279"/>
                    <a:gd name="T54" fmla="*/ 1514452 w 3279"/>
                    <a:gd name="T55" fmla="*/ 1625244 h 3279"/>
                    <a:gd name="T56" fmla="*/ 1687297 w 3279"/>
                    <a:gd name="T57" fmla="*/ 1456680 h 3279"/>
                    <a:gd name="T58" fmla="*/ 1687297 w 3279"/>
                    <a:gd name="T59" fmla="*/ 322303 h 3279"/>
                    <a:gd name="T60" fmla="*/ 323193 w 3279"/>
                    <a:gd name="T61" fmla="*/ 1333139 h 3279"/>
                    <a:gd name="T62" fmla="*/ 686442 w 3279"/>
                    <a:gd name="T63" fmla="*/ 1333139 h 3279"/>
                    <a:gd name="T64" fmla="*/ 686442 w 3279"/>
                    <a:gd name="T65" fmla="*/ 1440757 h 3279"/>
                    <a:gd name="T66" fmla="*/ 323193 w 3279"/>
                    <a:gd name="T67" fmla="*/ 1440757 h 3279"/>
                    <a:gd name="T68" fmla="*/ 323193 w 3279"/>
                    <a:gd name="T69" fmla="*/ 1333139 h 3279"/>
                    <a:gd name="T70" fmla="*/ 323193 w 3279"/>
                    <a:gd name="T71" fmla="*/ 1113512 h 3279"/>
                    <a:gd name="T72" fmla="*/ 789600 w 3279"/>
                    <a:gd name="T73" fmla="*/ 1113512 h 3279"/>
                    <a:gd name="T74" fmla="*/ 789600 w 3279"/>
                    <a:gd name="T75" fmla="*/ 1225522 h 3279"/>
                    <a:gd name="T76" fmla="*/ 323193 w 3279"/>
                    <a:gd name="T77" fmla="*/ 1225522 h 3279"/>
                    <a:gd name="T78" fmla="*/ 323193 w 3279"/>
                    <a:gd name="T79" fmla="*/ 1113512 h 3279"/>
                    <a:gd name="T80" fmla="*/ 1009635 w 3279"/>
                    <a:gd name="T81" fmla="*/ 1225522 h 3279"/>
                    <a:gd name="T82" fmla="*/ 897697 w 3279"/>
                    <a:gd name="T83" fmla="*/ 1225522 h 3279"/>
                    <a:gd name="T84" fmla="*/ 897697 w 3279"/>
                    <a:gd name="T85" fmla="*/ 1113512 h 3279"/>
                    <a:gd name="T86" fmla="*/ 1009635 w 3279"/>
                    <a:gd name="T87" fmla="*/ 1113512 h 3279"/>
                    <a:gd name="T88" fmla="*/ 1009635 w 3279"/>
                    <a:gd name="T89" fmla="*/ 1225522 h 3279"/>
                    <a:gd name="T90" fmla="*/ 789600 w 3279"/>
                    <a:gd name="T91" fmla="*/ 897728 h 3279"/>
                    <a:gd name="T92" fmla="*/ 1009635 w 3279"/>
                    <a:gd name="T93" fmla="*/ 897728 h 3279"/>
                    <a:gd name="T94" fmla="*/ 1009635 w 3279"/>
                    <a:gd name="T95" fmla="*/ 1010287 h 3279"/>
                    <a:gd name="T96" fmla="*/ 789600 w 3279"/>
                    <a:gd name="T97" fmla="*/ 1010287 h 3279"/>
                    <a:gd name="T98" fmla="*/ 789600 w 3279"/>
                    <a:gd name="T99" fmla="*/ 897728 h 3279"/>
                    <a:gd name="T100" fmla="*/ 323193 w 3279"/>
                    <a:gd name="T101" fmla="*/ 327794 h 3279"/>
                    <a:gd name="T102" fmla="*/ 1009635 w 3279"/>
                    <a:gd name="T103" fmla="*/ 327794 h 3279"/>
                    <a:gd name="T104" fmla="*/ 1009635 w 3279"/>
                    <a:gd name="T105" fmla="*/ 790110 h 3279"/>
                    <a:gd name="T106" fmla="*/ 323193 w 3279"/>
                    <a:gd name="T107" fmla="*/ 790110 h 3279"/>
                    <a:gd name="T108" fmla="*/ 323193 w 3279"/>
                    <a:gd name="T109" fmla="*/ 327794 h 3279"/>
                    <a:gd name="T110" fmla="*/ 682052 w 3279"/>
                    <a:gd name="T111" fmla="*/ 1010287 h 3279"/>
                    <a:gd name="T112" fmla="*/ 323193 w 3279"/>
                    <a:gd name="T113" fmla="*/ 1010287 h 3279"/>
                    <a:gd name="T114" fmla="*/ 323193 w 3279"/>
                    <a:gd name="T115" fmla="*/ 897728 h 3279"/>
                    <a:gd name="T116" fmla="*/ 682052 w 3279"/>
                    <a:gd name="T117" fmla="*/ 897728 h 3279"/>
                    <a:gd name="T118" fmla="*/ 682052 w 3279"/>
                    <a:gd name="T119" fmla="*/ 1010287 h 327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279" h="3279">
                      <a:moveTo>
                        <a:pt x="2657" y="3279"/>
                      </a:moveTo>
                      <a:cubicBezTo>
                        <a:pt x="614" y="3279"/>
                        <a:pt x="614" y="3279"/>
                        <a:pt x="614" y="3279"/>
                      </a:cubicBezTo>
                      <a:cubicBezTo>
                        <a:pt x="275" y="3279"/>
                        <a:pt x="0" y="2996"/>
                        <a:pt x="0" y="265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29" y="0"/>
                        <a:pt x="2429" y="0"/>
                        <a:pt x="2429" y="0"/>
                      </a:cubicBezTo>
                      <a:cubicBezTo>
                        <a:pt x="2429" y="196"/>
                        <a:pt x="2429" y="196"/>
                        <a:pt x="2429" y="196"/>
                      </a:cubicBezTo>
                      <a:cubicBezTo>
                        <a:pt x="2887" y="196"/>
                        <a:pt x="2887" y="196"/>
                        <a:pt x="2887" y="196"/>
                      </a:cubicBezTo>
                      <a:cubicBezTo>
                        <a:pt x="2887" y="196"/>
                        <a:pt x="2887" y="196"/>
                        <a:pt x="2887" y="196"/>
                      </a:cubicBezTo>
                      <a:cubicBezTo>
                        <a:pt x="2887" y="392"/>
                        <a:pt x="2887" y="392"/>
                        <a:pt x="2887" y="392"/>
                      </a:cubicBezTo>
                      <a:cubicBezTo>
                        <a:pt x="3066" y="392"/>
                        <a:pt x="3066" y="392"/>
                        <a:pt x="3066" y="392"/>
                      </a:cubicBezTo>
                      <a:cubicBezTo>
                        <a:pt x="3279" y="392"/>
                        <a:pt x="3279" y="392"/>
                        <a:pt x="3279" y="392"/>
                      </a:cubicBezTo>
                      <a:cubicBezTo>
                        <a:pt x="3279" y="2657"/>
                        <a:pt x="3279" y="2657"/>
                        <a:pt x="3279" y="2657"/>
                      </a:cubicBezTo>
                      <a:cubicBezTo>
                        <a:pt x="3279" y="2996"/>
                        <a:pt x="2996" y="3279"/>
                        <a:pt x="2657" y="3279"/>
                      </a:cubicBezTo>
                      <a:close/>
                      <a:moveTo>
                        <a:pt x="2167" y="261"/>
                      </a:moveTo>
                      <a:cubicBezTo>
                        <a:pt x="262" y="261"/>
                        <a:pt x="262" y="261"/>
                        <a:pt x="262" y="261"/>
                      </a:cubicBezTo>
                      <a:cubicBezTo>
                        <a:pt x="262" y="2723"/>
                        <a:pt x="262" y="2723"/>
                        <a:pt x="262" y="2723"/>
                      </a:cubicBezTo>
                      <a:cubicBezTo>
                        <a:pt x="262" y="2836"/>
                        <a:pt x="370" y="2952"/>
                        <a:pt x="482" y="2952"/>
                      </a:cubicBezTo>
                      <a:cubicBezTo>
                        <a:pt x="2167" y="2952"/>
                        <a:pt x="2167" y="2952"/>
                        <a:pt x="2167" y="2952"/>
                      </a:cubicBezTo>
                      <a:lnTo>
                        <a:pt x="2167" y="261"/>
                      </a:lnTo>
                      <a:close/>
                      <a:moveTo>
                        <a:pt x="3075" y="587"/>
                      </a:moveTo>
                      <a:cubicBezTo>
                        <a:pt x="2887" y="587"/>
                        <a:pt x="2887" y="587"/>
                        <a:pt x="2887" y="587"/>
                      </a:cubicBezTo>
                      <a:cubicBezTo>
                        <a:pt x="2887" y="2555"/>
                        <a:pt x="2887" y="2555"/>
                        <a:pt x="2887" y="2555"/>
                      </a:cubicBezTo>
                      <a:cubicBezTo>
                        <a:pt x="2887" y="2611"/>
                        <a:pt x="2816" y="2657"/>
                        <a:pt x="2760" y="2657"/>
                      </a:cubicBezTo>
                      <a:cubicBezTo>
                        <a:pt x="2703" y="2657"/>
                        <a:pt x="2625" y="2611"/>
                        <a:pt x="2625" y="2555"/>
                      </a:cubicBezTo>
                      <a:cubicBezTo>
                        <a:pt x="2625" y="392"/>
                        <a:pt x="2625" y="392"/>
                        <a:pt x="2625" y="392"/>
                      </a:cubicBezTo>
                      <a:cubicBezTo>
                        <a:pt x="2429" y="392"/>
                        <a:pt x="2429" y="392"/>
                        <a:pt x="2429" y="392"/>
                      </a:cubicBezTo>
                      <a:cubicBezTo>
                        <a:pt x="2429" y="2653"/>
                        <a:pt x="2429" y="2653"/>
                        <a:pt x="2429" y="2653"/>
                      </a:cubicBezTo>
                      <a:cubicBezTo>
                        <a:pt x="2429" y="2823"/>
                        <a:pt x="2590" y="2960"/>
                        <a:pt x="2760" y="2960"/>
                      </a:cubicBezTo>
                      <a:cubicBezTo>
                        <a:pt x="2929" y="2960"/>
                        <a:pt x="3075" y="2823"/>
                        <a:pt x="3075" y="2653"/>
                      </a:cubicBezTo>
                      <a:lnTo>
                        <a:pt x="3075" y="587"/>
                      </a:lnTo>
                      <a:close/>
                      <a:moveTo>
                        <a:pt x="589" y="2428"/>
                      </a:moveTo>
                      <a:cubicBezTo>
                        <a:pt x="1251" y="2428"/>
                        <a:pt x="1251" y="2428"/>
                        <a:pt x="1251" y="2428"/>
                      </a:cubicBezTo>
                      <a:cubicBezTo>
                        <a:pt x="1251" y="2624"/>
                        <a:pt x="1251" y="2624"/>
                        <a:pt x="1251" y="2624"/>
                      </a:cubicBezTo>
                      <a:cubicBezTo>
                        <a:pt x="589" y="2624"/>
                        <a:pt x="589" y="2624"/>
                        <a:pt x="589" y="2624"/>
                      </a:cubicBezTo>
                      <a:lnTo>
                        <a:pt x="589" y="2428"/>
                      </a:lnTo>
                      <a:close/>
                      <a:moveTo>
                        <a:pt x="589" y="2028"/>
                      </a:moveTo>
                      <a:cubicBezTo>
                        <a:pt x="1439" y="2028"/>
                        <a:pt x="1439" y="2028"/>
                        <a:pt x="1439" y="2028"/>
                      </a:cubicBezTo>
                      <a:cubicBezTo>
                        <a:pt x="1439" y="2232"/>
                        <a:pt x="1439" y="2232"/>
                        <a:pt x="1439" y="2232"/>
                      </a:cubicBezTo>
                      <a:cubicBezTo>
                        <a:pt x="589" y="2232"/>
                        <a:pt x="589" y="2232"/>
                        <a:pt x="589" y="2232"/>
                      </a:cubicBezTo>
                      <a:lnTo>
                        <a:pt x="589" y="2028"/>
                      </a:lnTo>
                      <a:close/>
                      <a:moveTo>
                        <a:pt x="1840" y="2232"/>
                      </a:moveTo>
                      <a:cubicBezTo>
                        <a:pt x="1636" y="2232"/>
                        <a:pt x="1636" y="2232"/>
                        <a:pt x="1636" y="2232"/>
                      </a:cubicBezTo>
                      <a:cubicBezTo>
                        <a:pt x="1636" y="2028"/>
                        <a:pt x="1636" y="2028"/>
                        <a:pt x="1636" y="2028"/>
                      </a:cubicBezTo>
                      <a:cubicBezTo>
                        <a:pt x="1840" y="2028"/>
                        <a:pt x="1840" y="2028"/>
                        <a:pt x="1840" y="2028"/>
                      </a:cubicBezTo>
                      <a:lnTo>
                        <a:pt x="1840" y="2232"/>
                      </a:lnTo>
                      <a:close/>
                      <a:moveTo>
                        <a:pt x="1439" y="1635"/>
                      </a:moveTo>
                      <a:cubicBezTo>
                        <a:pt x="1840" y="1635"/>
                        <a:pt x="1840" y="1635"/>
                        <a:pt x="1840" y="1635"/>
                      </a:cubicBezTo>
                      <a:cubicBezTo>
                        <a:pt x="1840" y="1840"/>
                        <a:pt x="1840" y="1840"/>
                        <a:pt x="1840" y="1840"/>
                      </a:cubicBezTo>
                      <a:cubicBezTo>
                        <a:pt x="1439" y="1840"/>
                        <a:pt x="1439" y="1840"/>
                        <a:pt x="1439" y="1840"/>
                      </a:cubicBezTo>
                      <a:lnTo>
                        <a:pt x="1439" y="1635"/>
                      </a:lnTo>
                      <a:close/>
                      <a:moveTo>
                        <a:pt x="589" y="597"/>
                      </a:moveTo>
                      <a:cubicBezTo>
                        <a:pt x="1840" y="597"/>
                        <a:pt x="1840" y="597"/>
                        <a:pt x="1840" y="597"/>
                      </a:cubicBezTo>
                      <a:cubicBezTo>
                        <a:pt x="1840" y="1439"/>
                        <a:pt x="1840" y="1439"/>
                        <a:pt x="1840" y="1439"/>
                      </a:cubicBezTo>
                      <a:cubicBezTo>
                        <a:pt x="589" y="1439"/>
                        <a:pt x="589" y="1439"/>
                        <a:pt x="589" y="1439"/>
                      </a:cubicBezTo>
                      <a:lnTo>
                        <a:pt x="589" y="597"/>
                      </a:lnTo>
                      <a:close/>
                      <a:moveTo>
                        <a:pt x="1243" y="1840"/>
                      </a:moveTo>
                      <a:cubicBezTo>
                        <a:pt x="589" y="1840"/>
                        <a:pt x="589" y="1840"/>
                        <a:pt x="589" y="1840"/>
                      </a:cubicBezTo>
                      <a:cubicBezTo>
                        <a:pt x="589" y="1635"/>
                        <a:pt x="589" y="1635"/>
                        <a:pt x="589" y="1635"/>
                      </a:cubicBezTo>
                      <a:cubicBezTo>
                        <a:pt x="1243" y="1635"/>
                        <a:pt x="1243" y="1635"/>
                        <a:pt x="1243" y="1635"/>
                      </a:cubicBezTo>
                      <a:lnTo>
                        <a:pt x="1243" y="18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 anchorCtr="1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4597" y="4698"/>
                <a:ext cx="713" cy="712"/>
                <a:chOff x="9374" y="9115"/>
                <a:chExt cx="765" cy="765"/>
              </a:xfrm>
            </p:grpSpPr>
            <p:sp>
              <p:nvSpPr>
                <p:cNvPr id="34" name="流程图: 可选过程 33"/>
                <p:cNvSpPr/>
                <p:nvPr/>
              </p:nvSpPr>
              <p:spPr>
                <a:xfrm>
                  <a:off x="9374" y="9115"/>
                  <a:ext cx="765" cy="765"/>
                </a:xfrm>
                <a:prstGeom prst="flowChartAlternateProcess">
                  <a:avLst/>
                </a:prstGeom>
                <a:solidFill>
                  <a:srgbClr val="565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书写"/>
                <p:cNvSpPr/>
                <p:nvPr/>
              </p:nvSpPr>
              <p:spPr bwMode="auto">
                <a:xfrm>
                  <a:off x="9537" y="9288"/>
                  <a:ext cx="420" cy="420"/>
                </a:xfrm>
                <a:custGeom>
                  <a:avLst/>
                  <a:gdLst>
                    <a:gd name="T0" fmla="*/ 1767542 w 3927"/>
                    <a:gd name="T1" fmla="*/ 308011 h 3928"/>
                    <a:gd name="T2" fmla="*/ 1684137 w 3927"/>
                    <a:gd name="T3" fmla="*/ 390514 h 3928"/>
                    <a:gd name="T4" fmla="*/ 1406885 w 3927"/>
                    <a:gd name="T5" fmla="*/ 115046 h 3928"/>
                    <a:gd name="T6" fmla="*/ 1490290 w 3927"/>
                    <a:gd name="T7" fmla="*/ 32084 h 3928"/>
                    <a:gd name="T8" fmla="*/ 1597525 w 3927"/>
                    <a:gd name="T9" fmla="*/ 28876 h 3928"/>
                    <a:gd name="T10" fmla="*/ 1770750 w 3927"/>
                    <a:gd name="T11" fmla="*/ 200757 h 3928"/>
                    <a:gd name="T12" fmla="*/ 1767542 w 3927"/>
                    <a:gd name="T13" fmla="*/ 308011 h 3928"/>
                    <a:gd name="T14" fmla="*/ 1032021 w 3927"/>
                    <a:gd name="T15" fmla="*/ 1039078 h 3928"/>
                    <a:gd name="T16" fmla="*/ 754768 w 3927"/>
                    <a:gd name="T17" fmla="*/ 763152 h 3928"/>
                    <a:gd name="T18" fmla="*/ 1364724 w 3927"/>
                    <a:gd name="T19" fmla="*/ 156756 h 3928"/>
                    <a:gd name="T20" fmla="*/ 1641977 w 3927"/>
                    <a:gd name="T21" fmla="*/ 432682 h 3928"/>
                    <a:gd name="T22" fmla="*/ 1032021 w 3927"/>
                    <a:gd name="T23" fmla="*/ 1039078 h 3928"/>
                    <a:gd name="T24" fmla="*/ 993526 w 3927"/>
                    <a:gd name="T25" fmla="*/ 1077121 h 3928"/>
                    <a:gd name="T26" fmla="*/ 605373 w 3927"/>
                    <a:gd name="T27" fmla="*/ 1187584 h 3928"/>
                    <a:gd name="T28" fmla="*/ 716274 w 3927"/>
                    <a:gd name="T29" fmla="*/ 801653 h 3928"/>
                    <a:gd name="T30" fmla="*/ 993526 w 3927"/>
                    <a:gd name="T31" fmla="*/ 1077121 h 3928"/>
                    <a:gd name="T32" fmla="*/ 352867 w 3927"/>
                    <a:gd name="T33" fmla="*/ 226883 h 3928"/>
                    <a:gd name="T34" fmla="*/ 179641 w 3927"/>
                    <a:gd name="T35" fmla="*/ 400597 h 3928"/>
                    <a:gd name="T36" fmla="*/ 179641 w 3927"/>
                    <a:gd name="T37" fmla="*/ 1447468 h 3928"/>
                    <a:gd name="T38" fmla="*/ 352867 w 3927"/>
                    <a:gd name="T39" fmla="*/ 1620724 h 3928"/>
                    <a:gd name="T40" fmla="*/ 1400011 w 3927"/>
                    <a:gd name="T41" fmla="*/ 1620724 h 3928"/>
                    <a:gd name="T42" fmla="*/ 1573236 w 3927"/>
                    <a:gd name="T43" fmla="*/ 1447468 h 3928"/>
                    <a:gd name="T44" fmla="*/ 1573236 w 3927"/>
                    <a:gd name="T45" fmla="*/ 759485 h 3928"/>
                    <a:gd name="T46" fmla="*/ 1752419 w 3927"/>
                    <a:gd name="T47" fmla="*/ 585771 h 3928"/>
                    <a:gd name="T48" fmla="*/ 1752419 w 3927"/>
                    <a:gd name="T49" fmla="*/ 1511178 h 3928"/>
                    <a:gd name="T50" fmla="*/ 1457753 w 3927"/>
                    <a:gd name="T51" fmla="*/ 1800397 h 3928"/>
                    <a:gd name="T52" fmla="*/ 289168 w 3927"/>
                    <a:gd name="T53" fmla="*/ 1800397 h 3928"/>
                    <a:gd name="T54" fmla="*/ 0 w 3927"/>
                    <a:gd name="T55" fmla="*/ 1511178 h 3928"/>
                    <a:gd name="T56" fmla="*/ 0 w 3927"/>
                    <a:gd name="T57" fmla="*/ 354304 h 3928"/>
                    <a:gd name="T58" fmla="*/ 289168 w 3927"/>
                    <a:gd name="T59" fmla="*/ 47210 h 3928"/>
                    <a:gd name="T60" fmla="*/ 1214412 w 3927"/>
                    <a:gd name="T61" fmla="*/ 47210 h 3928"/>
                    <a:gd name="T62" fmla="*/ 1040728 w 3927"/>
                    <a:gd name="T63" fmla="*/ 226883 h 3928"/>
                    <a:gd name="T64" fmla="*/ 352867 w 3927"/>
                    <a:gd name="T65" fmla="*/ 226883 h 39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927" h="3928">
                      <a:moveTo>
                        <a:pt x="3857" y="672"/>
                      </a:moveTo>
                      <a:cubicBezTo>
                        <a:pt x="3675" y="852"/>
                        <a:pt x="3675" y="852"/>
                        <a:pt x="3675" y="852"/>
                      </a:cubicBezTo>
                      <a:cubicBezTo>
                        <a:pt x="3070" y="251"/>
                        <a:pt x="3070" y="251"/>
                        <a:pt x="3070" y="251"/>
                      </a:cubicBezTo>
                      <a:cubicBezTo>
                        <a:pt x="3252" y="70"/>
                        <a:pt x="3252" y="70"/>
                        <a:pt x="3252" y="70"/>
                      </a:cubicBezTo>
                      <a:cubicBezTo>
                        <a:pt x="3319" y="4"/>
                        <a:pt x="3424" y="0"/>
                        <a:pt x="3486" y="63"/>
                      </a:cubicBezTo>
                      <a:cubicBezTo>
                        <a:pt x="3864" y="438"/>
                        <a:pt x="3864" y="438"/>
                        <a:pt x="3864" y="438"/>
                      </a:cubicBezTo>
                      <a:cubicBezTo>
                        <a:pt x="3927" y="501"/>
                        <a:pt x="3924" y="605"/>
                        <a:pt x="3857" y="672"/>
                      </a:cubicBezTo>
                      <a:close/>
                      <a:moveTo>
                        <a:pt x="2252" y="2267"/>
                      </a:moveTo>
                      <a:cubicBezTo>
                        <a:pt x="1647" y="1665"/>
                        <a:pt x="1647" y="1665"/>
                        <a:pt x="1647" y="1665"/>
                      </a:cubicBezTo>
                      <a:cubicBezTo>
                        <a:pt x="2978" y="342"/>
                        <a:pt x="2978" y="342"/>
                        <a:pt x="2978" y="342"/>
                      </a:cubicBezTo>
                      <a:cubicBezTo>
                        <a:pt x="3583" y="944"/>
                        <a:pt x="3583" y="944"/>
                        <a:pt x="3583" y="944"/>
                      </a:cubicBezTo>
                      <a:lnTo>
                        <a:pt x="2252" y="2267"/>
                      </a:lnTo>
                      <a:close/>
                      <a:moveTo>
                        <a:pt x="2168" y="2350"/>
                      </a:moveTo>
                      <a:cubicBezTo>
                        <a:pt x="1321" y="2591"/>
                        <a:pt x="1321" y="2591"/>
                        <a:pt x="1321" y="2591"/>
                      </a:cubicBezTo>
                      <a:cubicBezTo>
                        <a:pt x="1563" y="1749"/>
                        <a:pt x="1563" y="1749"/>
                        <a:pt x="1563" y="1749"/>
                      </a:cubicBezTo>
                      <a:lnTo>
                        <a:pt x="2168" y="2350"/>
                      </a:lnTo>
                      <a:close/>
                      <a:moveTo>
                        <a:pt x="770" y="495"/>
                      </a:moveTo>
                      <a:cubicBezTo>
                        <a:pt x="561" y="495"/>
                        <a:pt x="392" y="665"/>
                        <a:pt x="392" y="874"/>
                      </a:cubicBezTo>
                      <a:cubicBezTo>
                        <a:pt x="392" y="3158"/>
                        <a:pt x="392" y="3158"/>
                        <a:pt x="392" y="3158"/>
                      </a:cubicBezTo>
                      <a:cubicBezTo>
                        <a:pt x="392" y="3367"/>
                        <a:pt x="561" y="3536"/>
                        <a:pt x="770" y="3536"/>
                      </a:cubicBezTo>
                      <a:cubicBezTo>
                        <a:pt x="3055" y="3536"/>
                        <a:pt x="3055" y="3536"/>
                        <a:pt x="3055" y="3536"/>
                      </a:cubicBezTo>
                      <a:cubicBezTo>
                        <a:pt x="3264" y="3536"/>
                        <a:pt x="3433" y="3367"/>
                        <a:pt x="3433" y="3158"/>
                      </a:cubicBezTo>
                      <a:cubicBezTo>
                        <a:pt x="3433" y="1657"/>
                        <a:pt x="3433" y="1657"/>
                        <a:pt x="3433" y="1657"/>
                      </a:cubicBezTo>
                      <a:cubicBezTo>
                        <a:pt x="3824" y="1278"/>
                        <a:pt x="3824" y="1278"/>
                        <a:pt x="3824" y="1278"/>
                      </a:cubicBezTo>
                      <a:cubicBezTo>
                        <a:pt x="3824" y="3297"/>
                        <a:pt x="3824" y="3297"/>
                        <a:pt x="3824" y="3297"/>
                      </a:cubicBezTo>
                      <a:cubicBezTo>
                        <a:pt x="3824" y="3645"/>
                        <a:pt x="3529" y="3928"/>
                        <a:pt x="3181" y="3928"/>
                      </a:cubicBezTo>
                      <a:cubicBezTo>
                        <a:pt x="631" y="3928"/>
                        <a:pt x="631" y="3928"/>
                        <a:pt x="631" y="3928"/>
                      </a:cubicBezTo>
                      <a:cubicBezTo>
                        <a:pt x="283" y="3928"/>
                        <a:pt x="0" y="3645"/>
                        <a:pt x="0" y="3297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0" y="425"/>
                        <a:pt x="283" y="103"/>
                        <a:pt x="631" y="103"/>
                      </a:cubicBezTo>
                      <a:cubicBezTo>
                        <a:pt x="2650" y="103"/>
                        <a:pt x="2650" y="103"/>
                        <a:pt x="2650" y="103"/>
                      </a:cubicBezTo>
                      <a:cubicBezTo>
                        <a:pt x="2271" y="495"/>
                        <a:pt x="2271" y="495"/>
                        <a:pt x="2271" y="495"/>
                      </a:cubicBezTo>
                      <a:lnTo>
                        <a:pt x="770" y="49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 anchorCtr="1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圆角矩形 36"/>
              <p:cNvSpPr/>
              <p:nvPr/>
            </p:nvSpPr>
            <p:spPr>
              <a:xfrm>
                <a:off x="2250" y="5734"/>
                <a:ext cx="3194" cy="2043"/>
              </a:xfrm>
              <a:prstGeom prst="roundRect">
                <a:avLst/>
              </a:prstGeom>
              <a:solidFill>
                <a:srgbClr val="565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259" y="2082"/>
                <a:ext cx="3184" cy="43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565E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50" name="图片 49" descr="4127790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4946" y="2158"/>
                <a:ext cx="282" cy="281"/>
              </a:xfrm>
              <a:prstGeom prst="rect">
                <a:avLst/>
              </a:prstGeom>
            </p:spPr>
          </p:pic>
          <p:sp>
            <p:nvSpPr>
              <p:cNvPr id="23" name="椭圆 22"/>
              <p:cNvSpPr/>
              <p:nvPr/>
            </p:nvSpPr>
            <p:spPr>
              <a:xfrm>
                <a:off x="2338" y="8030"/>
                <a:ext cx="816" cy="8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8000" sy="108000" algn="ctr" rotWithShape="0">
                  <a:srgbClr val="565E8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1" name="图片 40" descr="20062957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62" y="8255"/>
                <a:ext cx="369" cy="369"/>
              </a:xfrm>
              <a:prstGeom prst="rect">
                <a:avLst/>
              </a:prstGeom>
            </p:spPr>
          </p:pic>
          <p:grpSp>
            <p:nvGrpSpPr>
              <p:cNvPr id="53" name="组合 52"/>
              <p:cNvGrpSpPr/>
              <p:nvPr/>
            </p:nvGrpSpPr>
            <p:grpSpPr>
              <a:xfrm>
                <a:off x="3439" y="8031"/>
                <a:ext cx="816" cy="816"/>
                <a:chOff x="3548" y="8051"/>
                <a:chExt cx="816" cy="816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3548" y="8051"/>
                  <a:ext cx="816" cy="8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sx="108000" sy="108000" algn="ctr" rotWithShape="0">
                    <a:srgbClr val="565E86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pic>
              <p:nvPicPr>
                <p:cNvPr id="49" name="图片 48" descr="350666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0" y="8255"/>
                  <a:ext cx="412" cy="412"/>
                </a:xfrm>
                <a:prstGeom prst="rect">
                  <a:avLst/>
                </a:prstGeom>
              </p:spPr>
            </p:pic>
          </p:grpSp>
          <p:grpSp>
            <p:nvGrpSpPr>
              <p:cNvPr id="54" name="组合 53"/>
              <p:cNvGrpSpPr/>
              <p:nvPr/>
            </p:nvGrpSpPr>
            <p:grpSpPr>
              <a:xfrm>
                <a:off x="4547" y="8031"/>
                <a:ext cx="816" cy="816"/>
                <a:chOff x="4763" y="8051"/>
                <a:chExt cx="816" cy="816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4763" y="8051"/>
                  <a:ext cx="816" cy="8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sx="108000" sy="108000" algn="ctr" rotWithShape="0">
                    <a:srgbClr val="565E86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pic>
              <p:nvPicPr>
                <p:cNvPr id="51" name="图片 50" descr="363245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5" y="8294"/>
                  <a:ext cx="330" cy="330"/>
                </a:xfrm>
                <a:prstGeom prst="rect">
                  <a:avLst/>
                </a:prstGeom>
              </p:spPr>
            </p:pic>
          </p:grpSp>
        </p:grpSp>
        <p:sp>
          <p:nvSpPr>
            <p:cNvPr id="58" name="圆角矩形 57"/>
            <p:cNvSpPr/>
            <p:nvPr/>
          </p:nvSpPr>
          <p:spPr>
            <a:xfrm>
              <a:off x="3092" y="1415"/>
              <a:ext cx="1518" cy="468"/>
            </a:xfrm>
            <a:prstGeom prst="roundRect">
              <a:avLst>
                <a:gd name="adj" fmla="val 33109"/>
              </a:avLst>
            </a:prstGeom>
            <a:solidFill>
              <a:srgbClr val="565E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1090" y="3014028"/>
            <a:ext cx="2369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项目环境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Product overview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7955" y="3119755"/>
            <a:ext cx="618490" cy="618490"/>
            <a:chOff x="6233" y="5004"/>
            <a:chExt cx="974" cy="974"/>
          </a:xfrm>
        </p:grpSpPr>
        <p:sp>
          <p:nvSpPr>
            <p:cNvPr id="7" name="椭圆 6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" name="图片 7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 flipH="1">
            <a:off x="7620000" y="3119755"/>
            <a:ext cx="618490" cy="618490"/>
            <a:chOff x="6233" y="5004"/>
            <a:chExt cx="974" cy="974"/>
          </a:xfrm>
        </p:grpSpPr>
        <p:sp>
          <p:nvSpPr>
            <p:cNvPr id="12" name="椭圆 11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1475740" cy="537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项目环境</a:t>
            </a:r>
            <a:r>
              <a:rPr lang="zh-CN" altLang="en-US" sz="900">
                <a:solidFill>
                  <a:schemeClr val="bg1"/>
                </a:solidFill>
                <a:cs typeface="+mn-ea"/>
                <a:sym typeface="+mn-lt"/>
              </a:rPr>
              <a:t>Product advantage</a:t>
            </a:r>
            <a:endParaRPr lang="zh-CN" altLang="en-US" sz="9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6745" y="1570990"/>
            <a:ext cx="3307715" cy="1326515"/>
          </a:xfrm>
          <a:prstGeom prst="roundRect">
            <a:avLst>
              <a:gd name="adj" fmla="val 15103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17980" y="1850390"/>
            <a:ext cx="19983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NodeMCU</a:t>
            </a: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esp8266</a:t>
            </a: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开发板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6" name="图片 35" descr="350536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26465" y="1937385"/>
            <a:ext cx="537845" cy="56324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437380" y="1570990"/>
            <a:ext cx="3307715" cy="1326515"/>
          </a:xfrm>
          <a:prstGeom prst="roundRect">
            <a:avLst>
              <a:gd name="adj" fmla="val 15103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8615" y="1850390"/>
            <a:ext cx="199834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sz="1400">
                <a:solidFill>
                  <a:schemeClr val="bg1"/>
                </a:solidFill>
                <a:cs typeface="+mn-ea"/>
                <a:sym typeface="+mn-lt"/>
              </a:rPr>
              <a:t>高低电平继电器模块</a:t>
            </a:r>
            <a:endParaRPr lang="zh-CN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 descr="350536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7100" y="1937385"/>
            <a:ext cx="537845" cy="56324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248015" y="1570990"/>
            <a:ext cx="3307715" cy="1326515"/>
          </a:xfrm>
          <a:prstGeom prst="roundRect">
            <a:avLst>
              <a:gd name="adj" fmla="val 15103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39250" y="1850390"/>
            <a:ext cx="199834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sz="1400">
                <a:solidFill>
                  <a:schemeClr val="bg1"/>
                </a:solidFill>
                <a:cs typeface="+mn-ea"/>
                <a:sym typeface="+mn-lt"/>
              </a:rPr>
              <a:t>普通</a:t>
            </a:r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USB</a:t>
            </a: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灯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 descr="350536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47735" y="1937385"/>
            <a:ext cx="537845" cy="56324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26745" y="3261995"/>
            <a:ext cx="3307715" cy="1326515"/>
          </a:xfrm>
          <a:prstGeom prst="roundRect">
            <a:avLst>
              <a:gd name="adj" fmla="val 15103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17980" y="3541395"/>
            <a:ext cx="19983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cs typeface="+mn-ea"/>
                <a:sym typeface="+mn-lt"/>
              </a:rPr>
              <a:t>11V 转 3.3V、5V 变压器</a:t>
            </a: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图片 11" descr="350536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26465" y="3628390"/>
            <a:ext cx="537845" cy="56324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437380" y="3261995"/>
            <a:ext cx="3307715" cy="1326515"/>
          </a:xfrm>
          <a:prstGeom prst="roundRect">
            <a:avLst>
              <a:gd name="adj" fmla="val 15103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28615" y="3541395"/>
            <a:ext cx="19983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sz="1400">
                <a:solidFill>
                  <a:schemeClr val="bg1"/>
                </a:solidFill>
                <a:cs typeface="+mn-ea"/>
                <a:sym typeface="+mn-lt"/>
              </a:rPr>
              <a:t>手机一台（可开移动热点和浏览网页）</a:t>
            </a:r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8" name="图片 17" descr="350536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7100" y="3628390"/>
            <a:ext cx="537845" cy="563245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8248015" y="3261995"/>
            <a:ext cx="3307715" cy="1326515"/>
          </a:xfrm>
          <a:prstGeom prst="roundRect">
            <a:avLst>
              <a:gd name="adj" fmla="val 15103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39250" y="3541395"/>
            <a:ext cx="19983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sz="1400">
                <a:solidFill>
                  <a:schemeClr val="bg1"/>
                </a:solidFill>
                <a:cs typeface="+mn-ea"/>
                <a:sym typeface="+mn-lt"/>
              </a:rPr>
              <a:t>移动电源（充电宝或笔记本电脑作为电源）</a:t>
            </a:r>
            <a:endParaRPr lang="zh-CN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4" name="图片 23" descr="350536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47735" y="3628390"/>
            <a:ext cx="537845" cy="563245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626745" y="4953000"/>
            <a:ext cx="3307715" cy="1326515"/>
          </a:xfrm>
          <a:prstGeom prst="roundRect">
            <a:avLst>
              <a:gd name="adj" fmla="val 15103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6545" y="5086350"/>
            <a:ext cx="1998345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sz="1400">
                <a:solidFill>
                  <a:schemeClr val="bg1"/>
                </a:solidFill>
                <a:cs typeface="+mn-ea"/>
                <a:sym typeface="+mn-lt"/>
              </a:rPr>
              <a:t>杜邦线若干、USB 线一根、USB 转 DC 电源线一根</a:t>
            </a:r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4" name="图片 33" descr="350536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26465" y="5319395"/>
            <a:ext cx="537845" cy="563245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4437380" y="4953000"/>
            <a:ext cx="3307715" cy="1326515"/>
          </a:xfrm>
          <a:prstGeom prst="roundRect">
            <a:avLst>
              <a:gd name="adj" fmla="val 15103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28615" y="5232400"/>
            <a:ext cx="199834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sz="1400">
                <a:solidFill>
                  <a:schemeClr val="bg1"/>
                </a:solidFill>
                <a:cs typeface="+mn-ea"/>
                <a:sym typeface="+mn-lt"/>
              </a:rPr>
              <a:t>Arduino IDE 1.8.19</a:t>
            </a:r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9" name="图片 38" descr="350536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7100" y="5319395"/>
            <a:ext cx="537845" cy="56324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8248015" y="4953000"/>
            <a:ext cx="3307715" cy="1326515"/>
          </a:xfrm>
          <a:prstGeom prst="roundRect">
            <a:avLst>
              <a:gd name="adj" fmla="val 15103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39250" y="5232400"/>
            <a:ext cx="199834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sz="1400">
                <a:solidFill>
                  <a:schemeClr val="bg1"/>
                </a:solidFill>
                <a:cs typeface="+mn-ea"/>
                <a:sym typeface="+mn-lt"/>
              </a:rPr>
              <a:t>Visual Studio Code</a:t>
            </a:r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2" name="图片 41" descr="350536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47735" y="5319395"/>
            <a:ext cx="537845" cy="563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1090" y="3014028"/>
            <a:ext cx="2369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项目原理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Product overview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7955" y="3119755"/>
            <a:ext cx="618490" cy="618490"/>
            <a:chOff x="6233" y="5004"/>
            <a:chExt cx="974" cy="974"/>
          </a:xfrm>
        </p:grpSpPr>
        <p:sp>
          <p:nvSpPr>
            <p:cNvPr id="7" name="椭圆 6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" name="图片 7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 flipH="1">
            <a:off x="7620000" y="3119755"/>
            <a:ext cx="618490" cy="618490"/>
            <a:chOff x="6233" y="5004"/>
            <a:chExt cx="974" cy="974"/>
          </a:xfrm>
        </p:grpSpPr>
        <p:sp>
          <p:nvSpPr>
            <p:cNvPr id="12" name="椭圆 11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36550" y="935990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1714500" cy="906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①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NodeMCU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esp8266</a:t>
            </a:r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99820" y="2242185"/>
            <a:ext cx="5143500" cy="324802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8305" y="2242185"/>
            <a:ext cx="4105275" cy="3177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ESP8266 是一款物联网 WiFi 芯片，基于 ESP8266 可以开发物联网串口WiFi 模块，可将物理设备连接到 WiFi 无线网络上，进行互联网或局域网通信，实现联网功能。本次实现采用 ESP8266 的 STA（Station）模式，即ESP8266 开发板作为网络服务器端，与同一局域网内的客户端，如手机，进行 HTTP 协议通信。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image-7-1024x6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2395220"/>
            <a:ext cx="4598670" cy="2941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36550" y="935990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1714500" cy="906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①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NodeMCU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esp8266</a:t>
            </a:r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99820" y="2242185"/>
            <a:ext cx="5143500" cy="324802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8305" y="1478915"/>
            <a:ext cx="4105275" cy="3177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esp8266</a:t>
            </a: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引脚介绍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 descr="esp8266_devkit_horizontal-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727835"/>
            <a:ext cx="5872480" cy="45364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758305" y="2242185"/>
            <a:ext cx="4516755" cy="3845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ESP8266芯片的GPIO引脚可用作数字输入来读取引脚电平，也可用作数字输出向外围电路发出控制信号。在这一点上，GPIO引脚与Arduino开发板的引脚功能十分类似。（请注意，我在这里用的是类似而不是相同。因为GPIO引脚与Arduino开发板引脚还是存在着很多不同的。）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GPIO</a:t>
            </a: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接口： GPIO是一种通用的数字输入/输出接口，多用于嵌入式系统和单片机中。它允许CPU与外部设备进行数字信号的交互，从而实现数据输入和输出。GPIO引脚的功能通常是可以程序软件配置的，可以用作输入（接收外部传感器信号）或输出（控制外部执行器）。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MDY1N2EyM2QyZWU1NjEzNTgxYzZhMDMzNTM5ZTJmNWY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yckq3g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yckq3g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2263</Words>
  <Application>WPS 演示</Application>
  <PresentationFormat>宽屏</PresentationFormat>
  <Paragraphs>109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包图简圆体Light</vt:lpstr>
      <vt:lpstr>Calibri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第一PPT</dc:creator>
  <cp:keywords>www.1ppt.com</cp:keywords>
  <dc:description>www.1ppt.com</dc:description>
  <cp:lastModifiedBy>企业用户_804994264</cp:lastModifiedBy>
  <cp:revision>19</cp:revision>
  <dcterms:created xsi:type="dcterms:W3CDTF">2020-01-10T01:33:00Z</dcterms:created>
  <dcterms:modified xsi:type="dcterms:W3CDTF">2024-05-16T02:47:59Z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049621F02D6646CFBA2461310BCD0474_13</vt:lpwstr>
  </property>
  <property fmtid="{D5CDD505-2E9C-101B-9397-08002B2CF9AE}" pid="3" name="KSOProductBuildVer">
    <vt:lpwstr>2052-12.1.0.15990</vt:lpwstr>
  </property>
</Properties>
</file>