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DBAE-D1D8-4347-987F-8E8C8F437CD2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E1848-8EC8-4E7A-AB5D-4D422D8C2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95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E1848-8EC8-4E7A-AB5D-4D422D8C2D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5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8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1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99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09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40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47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7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07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5634-3835-4749-8170-5E679CB5A4D5}" type="datetimeFigureOut">
              <a:rPr kumimoji="1" lang="ja-JP" altLang="en-US" smtClean="0"/>
              <a:t>2014/9/4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3A11-8EFF-40BF-B60C-484C09D3A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31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ガイドライン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どういうクラスをどういう名前にして、どういうロジックを入れるか</a:t>
            </a:r>
            <a:endParaRPr kumimoji="1" lang="en-US" altLang="ja-JP" dirty="0" smtClean="0"/>
          </a:p>
          <a:p>
            <a:r>
              <a:rPr lang="ja-JP" altLang="en-US" dirty="0" smtClean="0"/>
              <a:t>強化合成</a:t>
            </a:r>
            <a:r>
              <a:rPr lang="ja-JP" altLang="en-US" dirty="0"/>
              <a:t>関連</a:t>
            </a:r>
            <a:r>
              <a:rPr lang="ja-JP" altLang="en-US" dirty="0" smtClean="0"/>
              <a:t>の</a:t>
            </a:r>
            <a:r>
              <a:rPr lang="ja-JP" altLang="en-US" dirty="0"/>
              <a:t>画面</a:t>
            </a:r>
            <a:r>
              <a:rPr lang="ja-JP" altLang="en-US" dirty="0" smtClean="0"/>
              <a:t>を例に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9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状態遷移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Navigator</a:t>
            </a:r>
            <a:r>
              <a:rPr kumimoji="1" lang="ja-JP" altLang="en-US" dirty="0" smtClean="0"/>
              <a:t>の層では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遷移のきっかけ</a:t>
            </a:r>
            <a:r>
              <a:rPr kumimoji="1" lang="en-US" altLang="ja-JP" dirty="0" smtClean="0"/>
              <a:t>(trigger) </a:t>
            </a:r>
            <a:r>
              <a:rPr kumimoji="1" lang="ja-JP" altLang="en-US" dirty="0" smtClean="0"/>
              <a:t>→ 何かアクション＋次状態</a:t>
            </a:r>
            <a:r>
              <a:rPr kumimoji="1" lang="en-US" altLang="ja-JP" dirty="0" smtClean="0"/>
              <a:t>(next state)</a:t>
            </a:r>
            <a:r>
              <a:rPr kumimoji="1" lang="ja-JP" altLang="en-US" dirty="0" smtClean="0"/>
              <a:t>に遷移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ベース選択画面で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「戻る」 → 合成終了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ユニットメニューに移動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/>
              <a:t>1</a:t>
            </a:r>
            <a:r>
              <a:rPr lang="ja-JP" altLang="en-US" dirty="0" smtClean="0"/>
              <a:t>体タップ → ベースユニットを設定 ＋ 素材選択画面に移動</a:t>
            </a:r>
            <a:endParaRPr lang="en-US" altLang="ja-JP" dirty="0" smtClean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 smtClean="0"/>
              <a:t>体ホールド → ユニット詳細画面に遷移</a:t>
            </a:r>
            <a:endParaRPr kumimoji="1"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20441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6520441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7175285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7175285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7832510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832510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8456397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8456397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863216" y="3812779"/>
            <a:ext cx="895350" cy="73064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75285" y="3813815"/>
            <a:ext cx="895350" cy="73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20441" y="4920840"/>
            <a:ext cx="895350" cy="7285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456397" y="3812779"/>
            <a:ext cx="895350" cy="73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カギ線コネクタ 17"/>
          <p:cNvCxnSpPr>
            <a:stCxn id="14" idx="2"/>
            <a:endCxn id="16" idx="1"/>
          </p:cNvCxnSpPr>
          <p:nvPr/>
        </p:nvCxnSpPr>
        <p:spPr>
          <a:xfrm rot="16200000" flipH="1">
            <a:off x="6044815" y="4809501"/>
            <a:ext cx="741703" cy="20955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3"/>
            <a:endCxn id="8" idx="1"/>
          </p:cNvCxnSpPr>
          <p:nvPr/>
        </p:nvCxnSpPr>
        <p:spPr>
          <a:xfrm>
            <a:off x="6758566" y="3912416"/>
            <a:ext cx="41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1"/>
            <a:endCxn id="7" idx="3"/>
          </p:cNvCxnSpPr>
          <p:nvPr/>
        </p:nvCxnSpPr>
        <p:spPr>
          <a:xfrm flipH="1">
            <a:off x="6758566" y="4445594"/>
            <a:ext cx="41671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3"/>
            <a:endCxn id="12" idx="1"/>
          </p:cNvCxnSpPr>
          <p:nvPr/>
        </p:nvCxnSpPr>
        <p:spPr>
          <a:xfrm>
            <a:off x="8070635" y="3912416"/>
            <a:ext cx="3857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3" idx="1"/>
            <a:endCxn id="11" idx="3"/>
          </p:cNvCxnSpPr>
          <p:nvPr/>
        </p:nvCxnSpPr>
        <p:spPr>
          <a:xfrm flipH="1">
            <a:off x="8070635" y="4445594"/>
            <a:ext cx="3857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5" idx="2"/>
            <a:endCxn id="16" idx="3"/>
          </p:cNvCxnSpPr>
          <p:nvPr/>
        </p:nvCxnSpPr>
        <p:spPr>
          <a:xfrm rot="5400000">
            <a:off x="7149043" y="4811210"/>
            <a:ext cx="740667" cy="20716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画面クラス</a:t>
            </a:r>
            <a:r>
              <a:rPr lang="en-US" altLang="ja-JP" dirty="0" smtClean="0"/>
              <a:t>(page)</a:t>
            </a:r>
            <a:r>
              <a:rPr lang="ja-JP" altLang="en-US" dirty="0" smtClean="0"/>
              <a:t>の債務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Page</a:t>
            </a:r>
            <a:r>
              <a:rPr kumimoji="1" lang="ja-JP" altLang="en-US" dirty="0" smtClean="0"/>
              <a:t>の債務は小さく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さっきのベース選択画面の例で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「戻る」 → 合成終了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ユニットメニューに移動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体タップ → ベースユニットを設定 ＋ 素材選択画面に移動</a:t>
            </a:r>
            <a:endParaRPr lang="en-US" altLang="ja-JP" dirty="0" smtClean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 smtClean="0"/>
              <a:t>体ホールド → ユニット詳細画面に遷移</a:t>
            </a:r>
            <a:endParaRPr kumimoji="1"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20441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6520441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7175285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7175285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7832510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832510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8456397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8456397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863216" y="3812779"/>
            <a:ext cx="895350" cy="73064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75285" y="3813815"/>
            <a:ext cx="895350" cy="73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520441" y="4920840"/>
            <a:ext cx="895350" cy="7285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456397" y="3812779"/>
            <a:ext cx="895350" cy="73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カギ線コネクタ 17"/>
          <p:cNvCxnSpPr>
            <a:stCxn id="14" idx="2"/>
            <a:endCxn id="16" idx="1"/>
          </p:cNvCxnSpPr>
          <p:nvPr/>
        </p:nvCxnSpPr>
        <p:spPr>
          <a:xfrm rot="16200000" flipH="1">
            <a:off x="6044815" y="4809501"/>
            <a:ext cx="741703" cy="20955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3"/>
            <a:endCxn id="8" idx="1"/>
          </p:cNvCxnSpPr>
          <p:nvPr/>
        </p:nvCxnSpPr>
        <p:spPr>
          <a:xfrm>
            <a:off x="6758566" y="3912416"/>
            <a:ext cx="41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1"/>
            <a:endCxn id="7" idx="3"/>
          </p:cNvCxnSpPr>
          <p:nvPr/>
        </p:nvCxnSpPr>
        <p:spPr>
          <a:xfrm flipH="1">
            <a:off x="6758566" y="4445594"/>
            <a:ext cx="41671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3"/>
            <a:endCxn id="12" idx="1"/>
          </p:cNvCxnSpPr>
          <p:nvPr/>
        </p:nvCxnSpPr>
        <p:spPr>
          <a:xfrm>
            <a:off x="8070635" y="3912416"/>
            <a:ext cx="3857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3" idx="1"/>
            <a:endCxn id="11" idx="3"/>
          </p:cNvCxnSpPr>
          <p:nvPr/>
        </p:nvCxnSpPr>
        <p:spPr>
          <a:xfrm flipH="1">
            <a:off x="8070635" y="4445594"/>
            <a:ext cx="3857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5" idx="2"/>
            <a:endCxn id="16" idx="3"/>
          </p:cNvCxnSpPr>
          <p:nvPr/>
        </p:nvCxnSpPr>
        <p:spPr>
          <a:xfrm rot="5400000">
            <a:off x="7149043" y="4811210"/>
            <a:ext cx="740667" cy="20716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1854994" y="2492891"/>
            <a:ext cx="1764506" cy="1419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4" name="四角形吹き出し 3"/>
          <p:cNvSpPr/>
          <p:nvPr/>
        </p:nvSpPr>
        <p:spPr>
          <a:xfrm>
            <a:off x="1743075" y="4001294"/>
            <a:ext cx="1219200" cy="310740"/>
          </a:xfrm>
          <a:prstGeom prst="wedgeRectCallout">
            <a:avLst>
              <a:gd name="adj1" fmla="val 26823"/>
              <a:gd name="adj2" fmla="val -112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/>
              <a:t>これだけが</a:t>
            </a:r>
            <a:r>
              <a:rPr kumimoji="1" lang="en-US" altLang="ja-JP" sz="1000" dirty="0" smtClean="0"/>
              <a:t>Page</a:t>
            </a:r>
            <a:r>
              <a:rPr kumimoji="1" lang="ja-JP" altLang="en-US" sz="1000" dirty="0" smtClean="0"/>
              <a:t>債務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29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Page</a:t>
            </a:r>
            <a:r>
              <a:rPr lang="ja-JP" altLang="en-US" dirty="0" smtClean="0"/>
              <a:t>の債務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ベース選択画面</a:t>
            </a:r>
            <a:r>
              <a:rPr kumimoji="1" lang="en-US" altLang="ja-JP" dirty="0" smtClean="0"/>
              <a:t>Page</a:t>
            </a:r>
            <a:r>
              <a:rPr kumimoji="1" lang="ja-JP" altLang="en-US" dirty="0" smtClean="0"/>
              <a:t>の債務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「戻る」ボタンが押されるのを待つ</a:t>
            </a:r>
            <a:r>
              <a:rPr lang="en-US" altLang="ja-JP" dirty="0" smtClean="0"/>
              <a:t>(</a:t>
            </a:r>
            <a:r>
              <a:rPr lang="ja-JP" altLang="en-US" dirty="0" smtClean="0"/>
              <a:t>待てる口を用意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ユニット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体タップされるのを待って、その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体のユニットを返す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同上、ホールドを待って、ユニットを返す</a:t>
            </a:r>
            <a:endParaRPr kumimoji="1" lang="en-US" altLang="ja-JP" dirty="0" smtClean="0"/>
          </a:p>
        </p:txBody>
      </p:sp>
      <p:sp>
        <p:nvSpPr>
          <p:cNvPr id="24" name="四角形吹き出し 23"/>
          <p:cNvSpPr/>
          <p:nvPr/>
        </p:nvSpPr>
        <p:spPr>
          <a:xfrm>
            <a:off x="1790699" y="3715543"/>
            <a:ext cx="2809875" cy="408781"/>
          </a:xfrm>
          <a:prstGeom prst="wedgeRectCallout">
            <a:avLst>
              <a:gd name="adj1" fmla="val 26823"/>
              <a:gd name="adj2" fmla="val -112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public</a:t>
            </a:r>
            <a:r>
              <a:rPr kumimoji="1" lang="ja-JP" altLang="en-US" sz="1000" dirty="0" err="1" smtClean="0"/>
              <a:t>なのは</a:t>
            </a:r>
            <a:r>
              <a:rPr kumimoji="1" lang="ja-JP" altLang="en-US" sz="1000" dirty="0" smtClean="0"/>
              <a:t>これだけでいいはず。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他</a:t>
            </a:r>
            <a:r>
              <a:rPr lang="ja-JP" altLang="en-US" sz="1000" dirty="0" smtClean="0"/>
              <a:t>の、アニメーションとかの処理は全部</a:t>
            </a:r>
            <a:r>
              <a:rPr lang="en-US" altLang="ja-JP" sz="1000" dirty="0" smtClean="0"/>
              <a:t>private</a:t>
            </a:r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38324" y="4259261"/>
            <a:ext cx="4657292" cy="99603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ja-JP" sz="1000" kern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//</a:t>
            </a:r>
            <a:r>
              <a:rPr lang="en-US" altLang="ja-JP" sz="1000" kern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ja-JP" altLang="ja-JP" sz="1000" kern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「戻る」ボタン待ち。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1000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public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Task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AwaitReturn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000" kern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CancellationToken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ct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b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1000" kern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///</a:t>
            </a:r>
            <a:r>
              <a:rPr lang="en-US" altLang="ja-JP" sz="1000" kern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ja-JP" altLang="ja-JP" sz="1000" kern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ベースユニット選択待ち。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1000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public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Task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&lt;</a:t>
            </a:r>
            <a:r>
              <a:rPr lang="en-US" altLang="ja-JP" sz="1000" kern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UnitWithMaster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&gt; </a:t>
            </a:r>
            <a:r>
              <a:rPr lang="en-US" altLang="ja-JP" sz="1000" kern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AwaitUnitSelect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000" kern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CancellationToken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ct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b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1000" kern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///</a:t>
            </a:r>
            <a:r>
              <a:rPr lang="en-US" altLang="ja-JP" sz="1000" kern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ja-JP" altLang="ja-JP" sz="1000" kern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ユニット詳細を開く操作待ち。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/>
            </a:r>
            <a:b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1000" kern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public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Task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&lt;</a:t>
            </a:r>
            <a:r>
              <a:rPr lang="en-US" altLang="ja-JP" sz="1000" kern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UnitWithMaster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&gt; </a:t>
            </a:r>
            <a:r>
              <a:rPr lang="en-US" altLang="ja-JP" sz="1000" kern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AwaitUnitDetail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altLang="ja-JP" sz="1000" kern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CancellationToken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 </a:t>
            </a:r>
            <a:r>
              <a:rPr lang="en-US" altLang="ja-JP" sz="1000" kern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ct</a:t>
            </a:r>
            <a:r>
              <a:rPr lang="en-US" altLang="ja-JP" sz="1000" kern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endParaRPr lang="ja-JP" altLang="ja-JP" sz="1050" kern="100" dirty="0" smtClean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6848474" y="4259261"/>
            <a:ext cx="2609851" cy="913608"/>
          </a:xfrm>
          <a:prstGeom prst="wedgeRectCallout">
            <a:avLst>
              <a:gd name="adj1" fmla="val -62950"/>
              <a:gd name="adj2" fmla="val 229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 smtClean="0"/>
              <a:t>ちなみに、メソッド名的には</a:t>
            </a:r>
            <a:endParaRPr kumimoji="1" lang="en-US" altLang="ja-JP" sz="1000" dirty="0" smtClean="0"/>
          </a:p>
          <a:p>
            <a:pPr>
              <a:tabLst>
                <a:tab pos="180975" algn="l"/>
              </a:tabLst>
            </a:pPr>
            <a:r>
              <a:rPr lang="en-US" altLang="ja-JP" sz="1000" dirty="0" smtClean="0"/>
              <a:t>×	</a:t>
            </a:r>
            <a:r>
              <a:rPr lang="ja-JP" altLang="en-US" sz="1000" dirty="0" smtClean="0"/>
              <a:t>タップを待つ、ホールドを待つ</a:t>
            </a:r>
            <a:endParaRPr lang="en-US" altLang="ja-JP" sz="1000" dirty="0" smtClean="0"/>
          </a:p>
          <a:p>
            <a:pPr>
              <a:tabLst>
                <a:tab pos="180975" algn="l"/>
              </a:tabLst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どうやる、</a:t>
            </a:r>
            <a:r>
              <a:rPr lang="en-US" altLang="ja-JP" sz="1000" dirty="0" smtClean="0"/>
              <a:t>how)</a:t>
            </a:r>
          </a:p>
          <a:p>
            <a:pPr>
              <a:tabLst>
                <a:tab pos="180975" algn="l"/>
              </a:tabLst>
            </a:pPr>
            <a:r>
              <a:rPr kumimoji="1" lang="ja-JP" altLang="en-US" sz="1000" dirty="0" smtClean="0"/>
              <a:t>○</a:t>
            </a:r>
            <a:r>
              <a:rPr kumimoji="1" lang="en-US" altLang="ja-JP" sz="1000" dirty="0" smtClean="0"/>
              <a:t>	</a:t>
            </a:r>
            <a:r>
              <a:rPr kumimoji="1" lang="ja-JP" altLang="en-US" sz="1000" dirty="0" smtClean="0"/>
              <a:t>ベース選択を待つ、ユニット詳細を待つ</a:t>
            </a:r>
            <a:endParaRPr kumimoji="1" lang="en-US" altLang="ja-JP" sz="1000" dirty="0" smtClean="0"/>
          </a:p>
          <a:p>
            <a:pPr>
              <a:tabLst>
                <a:tab pos="180975" algn="l"/>
              </a:tabLst>
            </a:pPr>
            <a:r>
              <a:rPr lang="en-US" altLang="ja-JP" sz="1000" dirty="0"/>
              <a:t>	</a:t>
            </a:r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何をしたい、</a:t>
            </a:r>
            <a:r>
              <a:rPr kumimoji="1" lang="en-US" altLang="ja-JP" sz="1000" dirty="0" smtClean="0"/>
              <a:t>what)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74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だいたいのものの名前が</a:t>
            </a:r>
            <a:r>
              <a:rPr kumimoji="1" lang="en-US" altLang="ja-JP" dirty="0" smtClean="0"/>
              <a:t>View</a:t>
            </a:r>
            <a:r>
              <a:rPr kumimoji="1" lang="ja-JP" altLang="en-US" dirty="0" err="1" smtClean="0"/>
              <a:t>なの</a:t>
            </a:r>
            <a:r>
              <a:rPr kumimoji="1" lang="ja-JP" altLang="en-US" dirty="0" smtClean="0"/>
              <a:t>やめよう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91025" y="262889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" name="正方形/長方形 4"/>
          <p:cNvSpPr/>
          <p:nvPr/>
        </p:nvSpPr>
        <p:spPr>
          <a:xfrm>
            <a:off x="4391025" y="358298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5524500" y="262889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5524500" y="358298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3733800" y="2628900"/>
            <a:ext cx="89535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sz="1000" dirty="0" smtClean="0"/>
              <a:t>合成ベース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選択</a:t>
            </a:r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5524500" y="2628900"/>
            <a:ext cx="89535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sz="1000" dirty="0" smtClean="0"/>
              <a:t>合成素材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選択</a:t>
            </a:r>
            <a:endParaRPr kumimoji="1" lang="ja-JP" altLang="en-US" sz="1000" dirty="0"/>
          </a:p>
        </p:txBody>
      </p:sp>
      <p:cxnSp>
        <p:nvCxnSpPr>
          <p:cNvPr id="10" name="直線矢印コネクタ 9"/>
          <p:cNvCxnSpPr>
            <a:stCxn id="4" idx="3"/>
            <a:endCxn id="6" idx="1"/>
          </p:cNvCxnSpPr>
          <p:nvPr/>
        </p:nvCxnSpPr>
        <p:spPr>
          <a:xfrm>
            <a:off x="4629150" y="2837655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1"/>
            <a:endCxn id="5" idx="3"/>
          </p:cNvCxnSpPr>
          <p:nvPr/>
        </p:nvCxnSpPr>
        <p:spPr>
          <a:xfrm flipH="1">
            <a:off x="4629150" y="3791743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815251" y="2611063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体選択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12232" y="3565150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戻る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857261" y="3046410"/>
            <a:ext cx="652826" cy="790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ユニット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一覧表示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機能</a:t>
            </a:r>
            <a:endParaRPr kumimoji="1" lang="ja-JP" altLang="en-US" sz="1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643562" y="3046410"/>
            <a:ext cx="652826" cy="790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ユニット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一覧表示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機能</a:t>
            </a:r>
            <a:endParaRPr kumimoji="1" lang="ja-JP" altLang="en-US" sz="1000" dirty="0"/>
          </a:p>
        </p:txBody>
      </p:sp>
      <p:sp>
        <p:nvSpPr>
          <p:cNvPr id="16" name="四角形吹き出し 15"/>
          <p:cNvSpPr/>
          <p:nvPr/>
        </p:nvSpPr>
        <p:spPr>
          <a:xfrm>
            <a:off x="2376123" y="2758304"/>
            <a:ext cx="1228725" cy="323850"/>
          </a:xfrm>
          <a:prstGeom prst="wedgeRectCallout">
            <a:avLst>
              <a:gd name="adj1" fmla="val 65988"/>
              <a:gd name="adj2" fmla="val -286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画面全体は</a:t>
            </a:r>
            <a:r>
              <a:rPr kumimoji="1" lang="en-US" altLang="ja-JP" sz="1000" dirty="0" smtClean="0"/>
              <a:t>Page</a:t>
            </a:r>
            <a:r>
              <a:rPr kumimoji="1" lang="ja-JP" altLang="en-US" sz="1000" dirty="0" smtClean="0"/>
              <a:t>とか</a:t>
            </a:r>
            <a:endParaRPr kumimoji="1" lang="ja-JP" altLang="en-US" sz="1000" dirty="0"/>
          </a:p>
        </p:txBody>
      </p:sp>
      <p:sp>
        <p:nvSpPr>
          <p:cNvPr id="17" name="四角形吹き出し 16"/>
          <p:cNvSpPr/>
          <p:nvPr/>
        </p:nvSpPr>
        <p:spPr>
          <a:xfrm>
            <a:off x="3281362" y="4031456"/>
            <a:ext cx="1228725" cy="852487"/>
          </a:xfrm>
          <a:prstGeom prst="wedgeRectCallout">
            <a:avLst>
              <a:gd name="adj1" fmla="val 24128"/>
              <a:gd name="adj2" fmla="val -834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sz="1000" dirty="0" smtClean="0"/>
              <a:t>画面内の部品は</a:t>
            </a:r>
            <a:endParaRPr kumimoji="1" lang="en-US" altLang="ja-JP" sz="1000" dirty="0" smtClean="0"/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kumimoji="1" lang="en-US" altLang="ja-JP" sz="1000" dirty="0" smtClean="0"/>
              <a:t>Control</a:t>
            </a: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ItemsControl</a:t>
            </a:r>
          </a:p>
          <a:p>
            <a:pPr marL="171450" indent="-85725">
              <a:buFont typeface="Arial" panose="020B0604020202020204" pitchFamily="34" charset="0"/>
              <a:buChar char="•"/>
            </a:pPr>
            <a:r>
              <a:rPr kumimoji="1" lang="en-US" altLang="ja-JP" sz="1000" dirty="0" smtClean="0"/>
              <a:t>ListView</a:t>
            </a:r>
            <a:endParaRPr lang="en-US" altLang="ja-JP" sz="1000" dirty="0"/>
          </a:p>
          <a:p>
            <a:pPr marL="85725" indent="-85725"/>
            <a:r>
              <a:rPr kumimoji="1" lang="ja-JP" altLang="en-US" sz="1000" dirty="0" smtClean="0"/>
              <a:t>とか</a:t>
            </a:r>
            <a:endParaRPr kumimoji="1" lang="en-US" altLang="ja-JP" sz="1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10475" y="5200650"/>
            <a:ext cx="3977618" cy="130380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あと、「継承よりも包含」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今、</a:t>
            </a:r>
            <a:r>
              <a:rPr lang="en-US" altLang="ja-JP" sz="1000" dirty="0" err="1" smtClean="0"/>
              <a:t>UnitSelectionView</a:t>
            </a:r>
            <a:r>
              <a:rPr lang="ja-JP" altLang="en-US" sz="1000" dirty="0" smtClean="0"/>
              <a:t>みたいなのがいて、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その子クラスとして</a:t>
            </a:r>
            <a:r>
              <a:rPr kumimoji="1" lang="en-US" altLang="ja-JP" sz="1000" dirty="0" err="1" smtClean="0"/>
              <a:t>EnhancementView</a:t>
            </a:r>
            <a:r>
              <a:rPr kumimoji="1" lang="ja-JP" altLang="en-US" sz="1000" dirty="0" smtClean="0"/>
              <a:t>とか</a:t>
            </a:r>
            <a:r>
              <a:rPr kumimoji="1" lang="en-US" altLang="ja-JP" sz="1000" dirty="0" err="1" smtClean="0"/>
              <a:t>EvolutionView</a:t>
            </a:r>
            <a:r>
              <a:rPr kumimoji="1" lang="ja-JP" altLang="en-US" sz="1000" dirty="0" smtClean="0"/>
              <a:t>とかいるけど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継承するんじゃなくて、メンバーとして持つ方が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r>
              <a:rPr kumimoji="1" lang="ja-JP" altLang="en-US" sz="1000" dirty="0" smtClean="0"/>
              <a:t>メンバーにするためにはプレハブ刺したのをインスペクター越しに</a:t>
            </a:r>
            <a:endParaRPr kumimoji="1" lang="en-US" altLang="ja-JP" sz="1000" dirty="0" smtClean="0"/>
          </a:p>
          <a:p>
            <a:r>
              <a:rPr lang="ja-JP" altLang="en-US" sz="1000" dirty="0"/>
              <a:t>渡</a:t>
            </a:r>
            <a:r>
              <a:rPr lang="ja-JP" altLang="en-US" sz="1000" dirty="0" smtClean="0"/>
              <a:t>さないと</a:t>
            </a:r>
            <a:r>
              <a:rPr lang="ja-JP" altLang="en-US" sz="1000" dirty="0"/>
              <a:t>行</a:t>
            </a:r>
            <a:r>
              <a:rPr lang="ja-JP" altLang="en-US" sz="1000" dirty="0" smtClean="0"/>
              <a:t>けないのがきついんだけども。</a:t>
            </a:r>
            <a:endParaRPr lang="en-US" altLang="ja-JP" sz="1000" dirty="0" smtClean="0"/>
          </a:p>
          <a:p>
            <a:r>
              <a:rPr kumimoji="1" lang="en-US" altLang="ja-JP" sz="1000" dirty="0" smtClean="0"/>
              <a:t>Unity</a:t>
            </a:r>
            <a:r>
              <a:rPr kumimoji="1" lang="ja-JP" altLang="en-US" sz="1000" dirty="0" smtClean="0"/>
              <a:t>マジで</a:t>
            </a:r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略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29150" y="4401340"/>
            <a:ext cx="1611586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部品はメンバーとして持つ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(</a:t>
            </a:r>
            <a:r>
              <a:rPr lang="ja-JP" altLang="en-US" sz="1000" dirty="0" smtClean="0"/>
              <a:t>継承じゃなくて、包含</a:t>
            </a:r>
            <a:r>
              <a:rPr lang="en-US" altLang="ja-JP" sz="1000" dirty="0" smtClean="0"/>
              <a:t>)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797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9001125" y="3136504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10134600" y="3136504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7210425" y="249554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7210425" y="344963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8343900" y="249554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8343900" y="344963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0" name="正方形/長方形 29"/>
          <p:cNvSpPr/>
          <p:nvPr/>
        </p:nvSpPr>
        <p:spPr>
          <a:xfrm>
            <a:off x="9001125" y="249554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9001125" y="344963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0134600" y="249554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0134600" y="344963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48" name="タイトル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画面遷移仕様</a:t>
            </a:r>
            <a:endParaRPr kumimoji="1" lang="ja-JP" altLang="en-US" dirty="0"/>
          </a:p>
        </p:txBody>
      </p:sp>
      <p:sp>
        <p:nvSpPr>
          <p:cNvPr id="49" name="コンテンツ プレースホルダー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画面遷移仕様残さなさ過ぎ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ホワイトボードには書くんで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写真とったの</a:t>
            </a:r>
            <a:r>
              <a:rPr kumimoji="1" lang="en-US" altLang="ja-JP" dirty="0" smtClean="0"/>
              <a:t>wiki</a:t>
            </a:r>
            <a:r>
              <a:rPr kumimoji="1" lang="ja-JP" altLang="en-US" dirty="0" smtClean="0"/>
              <a:t>に貼る？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このフロー通りのコードを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極力書きたい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何</a:t>
            </a:r>
            <a:r>
              <a:rPr kumimoji="1" lang="ja-JP" altLang="en-US" dirty="0" smtClean="0"/>
              <a:t>でもかんでもクラス名が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controller</a:t>
            </a:r>
            <a:r>
              <a:rPr kumimoji="1" lang="ja-JP" altLang="en-US" dirty="0" smtClean="0"/>
              <a:t>なんで区別つかない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関連するページ群でまとめたい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553200" y="2495550"/>
            <a:ext cx="89535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合成ベース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選択</a:t>
            </a:r>
            <a:endParaRPr kumimoji="1" lang="ja-JP" altLang="en-US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8343900" y="2495550"/>
            <a:ext cx="89535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合成素材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選択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7448550" y="4537075"/>
            <a:ext cx="89535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ユニット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詳細</a:t>
            </a:r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10134600" y="2495550"/>
            <a:ext cx="89535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合成確認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・実行</a:t>
            </a:r>
            <a:endParaRPr kumimoji="1" lang="ja-JP" altLang="en-US" sz="1000" dirty="0"/>
          </a:p>
        </p:txBody>
      </p:sp>
      <p:cxnSp>
        <p:nvCxnSpPr>
          <p:cNvPr id="10" name="カギ線コネクタ 9"/>
          <p:cNvCxnSpPr>
            <a:stCxn id="4" idx="2"/>
            <a:endCxn id="7" idx="1"/>
          </p:cNvCxnSpPr>
          <p:nvPr/>
        </p:nvCxnSpPr>
        <p:spPr>
          <a:xfrm rot="16200000" flipH="1">
            <a:off x="6546850" y="4321174"/>
            <a:ext cx="1355725" cy="447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8" idx="3"/>
            <a:endCxn id="21" idx="1"/>
          </p:cNvCxnSpPr>
          <p:nvPr/>
        </p:nvCxnSpPr>
        <p:spPr>
          <a:xfrm>
            <a:off x="7448550" y="2704305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22" idx="1"/>
            <a:endCxn id="20" idx="3"/>
          </p:cNvCxnSpPr>
          <p:nvPr/>
        </p:nvCxnSpPr>
        <p:spPr>
          <a:xfrm flipH="1">
            <a:off x="7448550" y="3658393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30" idx="3"/>
            <a:endCxn id="32" idx="1"/>
          </p:cNvCxnSpPr>
          <p:nvPr/>
        </p:nvCxnSpPr>
        <p:spPr>
          <a:xfrm>
            <a:off x="9239250" y="2704305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3" idx="1"/>
            <a:endCxn id="31" idx="3"/>
          </p:cNvCxnSpPr>
          <p:nvPr/>
        </p:nvCxnSpPr>
        <p:spPr>
          <a:xfrm flipH="1">
            <a:off x="9239250" y="3658393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5" idx="1"/>
            <a:endCxn id="34" idx="3"/>
          </p:cNvCxnSpPr>
          <p:nvPr/>
        </p:nvCxnSpPr>
        <p:spPr>
          <a:xfrm flipH="1">
            <a:off x="9239250" y="3345260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634651" y="2477713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体選択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731632" y="3431800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戻る</a:t>
            </a:r>
          </a:p>
        </p:txBody>
      </p:sp>
      <p:cxnSp>
        <p:nvCxnSpPr>
          <p:cNvPr id="40" name="カギ線コネクタ 39"/>
          <p:cNvCxnSpPr>
            <a:stCxn id="6" idx="2"/>
            <a:endCxn id="7" idx="3"/>
          </p:cNvCxnSpPr>
          <p:nvPr/>
        </p:nvCxnSpPr>
        <p:spPr>
          <a:xfrm rot="5400000">
            <a:off x="7889876" y="4321175"/>
            <a:ext cx="1355725" cy="447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543450" y="4001827"/>
            <a:ext cx="45742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体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長押</a:t>
            </a:r>
            <a:r>
              <a:rPr lang="ja-JP" altLang="en-US" sz="1000" dirty="0" smtClean="0"/>
              <a:t>し</a:t>
            </a:r>
            <a:endParaRPr kumimoji="1" lang="ja-JP" altLang="en-US" sz="10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786701" y="4001827"/>
            <a:ext cx="45742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体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長押</a:t>
            </a:r>
            <a:r>
              <a:rPr lang="ja-JP" altLang="en-US" sz="1000" dirty="0" smtClean="0"/>
              <a:t>し</a:t>
            </a:r>
            <a:endParaRPr kumimoji="1" lang="ja-JP" altLang="en-US" sz="100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303" y="4882988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戻る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457517" y="4882988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戻る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394093" y="2477713"/>
            <a:ext cx="5856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合成開始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522332" y="3118667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実行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22331" y="3431800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7616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ソースコードの分類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ソースコードのフォルダー分けも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この「関連ページ」単位で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49" y="1946274"/>
            <a:ext cx="1857375" cy="11525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49" y="3428999"/>
            <a:ext cx="2190750" cy="27717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5400000">
            <a:off x="8656487" y="3107384"/>
            <a:ext cx="22015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400" dirty="0" smtClean="0"/>
              <a:t>～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839324" y="1690688"/>
            <a:ext cx="2105026" cy="47958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8689182" y="4471986"/>
            <a:ext cx="1785936" cy="685800"/>
          </a:xfrm>
          <a:prstGeom prst="wedgeRectCallout">
            <a:avLst>
              <a:gd name="adj1" fmla="val -40566"/>
              <a:gd name="adj2" fmla="val -736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こういうフォルダーわけが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/>
              <a:t>上記</a:t>
            </a:r>
            <a:r>
              <a:rPr lang="ja-JP" altLang="en-US" sz="1000" dirty="0" smtClean="0"/>
              <a:t>のような「関連ページ」通りになっているか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過不足ないか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915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モデル</a:t>
            </a:r>
            <a:endParaRPr kumimoji="1" lang="ja-JP" altLang="en-US" dirty="0"/>
          </a:p>
        </p:txBody>
      </p:sp>
      <p:sp>
        <p:nvSpPr>
          <p:cNvPr id="52" name="コンテンツ プレースホルダー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モデルに広範囲の情報持ちすぎ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Unit,</a:t>
            </a:r>
            <a:r>
              <a:rPr lang="ja-JP" altLang="en-US" dirty="0"/>
              <a:t> </a:t>
            </a:r>
            <a:r>
              <a:rPr lang="en-US" altLang="ja-JP" dirty="0" smtClean="0"/>
              <a:t>User,</a:t>
            </a:r>
            <a:r>
              <a:rPr lang="ja-JP" altLang="en-US" dirty="0"/>
              <a:t> 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みたいな分け方がビュー側と対応してない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2314576" y="4305301"/>
            <a:ext cx="1838324" cy="1438274"/>
            <a:chOff x="5143501" y="4048126"/>
            <a:chExt cx="1838324" cy="1438274"/>
          </a:xfrm>
        </p:grpSpPr>
        <p:sp>
          <p:nvSpPr>
            <p:cNvPr id="40" name="正方形/長方形 39"/>
            <p:cNvSpPr/>
            <p:nvPr/>
          </p:nvSpPr>
          <p:spPr>
            <a:xfrm>
              <a:off x="5143501" y="4048126"/>
              <a:ext cx="1838324" cy="14382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145018" y="4368697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572574" y="4368697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469551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469551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897107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897107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145018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145018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572574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572574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221640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合成ベース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選択</a:t>
              </a:r>
              <a:endParaRPr kumimoji="1" lang="ja-JP" altLang="en-US" sz="3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897107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合成素材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 smtClean="0"/>
                <a:t>選択</a:t>
              </a:r>
              <a:endParaRPr kumimoji="1" lang="ja-JP" altLang="en-US" sz="3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559374" y="489700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ユニット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詳細</a:t>
              </a:r>
              <a:endParaRPr kumimoji="1" lang="ja-JP" altLang="en-US" sz="3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572574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合成確認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 smtClean="0"/>
                <a:t>・実行</a:t>
              </a:r>
              <a:endParaRPr kumimoji="1" lang="ja-JP" altLang="en-US" sz="300" dirty="0"/>
            </a:p>
          </p:txBody>
        </p:sp>
        <p:cxnSp>
          <p:nvCxnSpPr>
            <p:cNvPr id="23" name="カギ線コネクタ 22"/>
            <p:cNvCxnSpPr>
              <a:stCxn id="19" idx="2"/>
              <a:endCxn id="21" idx="1"/>
            </p:cNvCxnSpPr>
            <p:nvPr/>
          </p:nvCxnSpPr>
          <p:spPr>
            <a:xfrm rot="16200000" flipH="1">
              <a:off x="5219245" y="4815565"/>
              <a:ext cx="511391" cy="1688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1" idx="3"/>
              <a:endCxn id="13" idx="1"/>
            </p:cNvCxnSpPr>
            <p:nvPr/>
          </p:nvCxnSpPr>
          <p:spPr>
            <a:xfrm>
              <a:off x="5559374" y="420566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4" idx="1"/>
              <a:endCxn id="12" idx="3"/>
            </p:cNvCxnSpPr>
            <p:nvPr/>
          </p:nvCxnSpPr>
          <p:spPr>
            <a:xfrm flipH="1">
              <a:off x="5559374" y="456555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5" idx="3"/>
              <a:endCxn id="17" idx="1"/>
            </p:cNvCxnSpPr>
            <p:nvPr/>
          </p:nvCxnSpPr>
          <p:spPr>
            <a:xfrm>
              <a:off x="6234841" y="420566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8" idx="1"/>
              <a:endCxn id="16" idx="3"/>
            </p:cNvCxnSpPr>
            <p:nvPr/>
          </p:nvCxnSpPr>
          <p:spPr>
            <a:xfrm flipH="1">
              <a:off x="6234841" y="456555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10" idx="1"/>
              <a:endCxn id="9" idx="3"/>
            </p:cNvCxnSpPr>
            <p:nvPr/>
          </p:nvCxnSpPr>
          <p:spPr>
            <a:xfrm flipH="1">
              <a:off x="6234841" y="4447442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5624562" y="4120196"/>
              <a:ext cx="207355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体選択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653417" y="44800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cxnSp>
          <p:nvCxnSpPr>
            <p:cNvPr id="31" name="カギ線コネクタ 30"/>
            <p:cNvCxnSpPr>
              <a:stCxn id="20" idx="2"/>
              <a:endCxn id="21" idx="3"/>
            </p:cNvCxnSpPr>
            <p:nvPr/>
          </p:nvCxnSpPr>
          <p:spPr>
            <a:xfrm rot="5400000">
              <a:off x="5725846" y="4815565"/>
              <a:ext cx="511391" cy="1688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5210175" y="4695104"/>
              <a:ext cx="188119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長押</a:t>
              </a:r>
              <a:r>
                <a:rPr lang="ja-JP" altLang="en-US" sz="300" dirty="0" smtClean="0"/>
                <a:t>し</a:t>
              </a:r>
              <a:endParaRPr kumimoji="1" lang="ja-JP" altLang="en-US" sz="300" dirty="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056348" y="4695104"/>
              <a:ext cx="188119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長押</a:t>
              </a:r>
              <a:r>
                <a:rPr lang="ja-JP" altLang="en-US" sz="300" dirty="0" smtClean="0"/>
                <a:t>し</a:t>
              </a:r>
              <a:endParaRPr kumimoji="1" lang="ja-JP" altLang="en-US" sz="300" dirty="0" smtClean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377554" y="50274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927227" y="50274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290411" y="4120196"/>
              <a:ext cx="226591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合成開始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328884" y="4361969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実行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328884" y="44800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</p:grpSp>
      <p:sp>
        <p:nvSpPr>
          <p:cNvPr id="42" name="正方形/長方形 41"/>
          <p:cNvSpPr/>
          <p:nvPr/>
        </p:nvSpPr>
        <p:spPr>
          <a:xfrm>
            <a:off x="4249730" y="4305301"/>
            <a:ext cx="1838324" cy="14382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6181615" y="4305301"/>
            <a:ext cx="1838324" cy="14382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2052" y="4076036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強化合成関連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47819" y="4076036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デュエル関連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15585" y="4076036"/>
            <a:ext cx="9703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ダンジョン関連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19939" y="4901478"/>
            <a:ext cx="495896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100" dirty="0" smtClean="0"/>
              <a:t>・・・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314576" y="3421902"/>
            <a:ext cx="6201259" cy="3097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UnitModel</a:t>
            </a:r>
            <a:endParaRPr kumimoji="1" lang="ja-JP" altLang="en-US" sz="1000" dirty="0"/>
          </a:p>
        </p:txBody>
      </p:sp>
      <p:sp>
        <p:nvSpPr>
          <p:cNvPr id="49" name="上下矢印 48"/>
          <p:cNvSpPr/>
          <p:nvPr/>
        </p:nvSpPr>
        <p:spPr>
          <a:xfrm>
            <a:off x="3098303" y="3781791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上下矢印 49"/>
          <p:cNvSpPr/>
          <p:nvPr/>
        </p:nvSpPr>
        <p:spPr>
          <a:xfrm>
            <a:off x="5094070" y="3781791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上下矢印 50"/>
          <p:cNvSpPr/>
          <p:nvPr/>
        </p:nvSpPr>
        <p:spPr>
          <a:xfrm>
            <a:off x="7025956" y="3781791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2824492" y="3348403"/>
            <a:ext cx="4761479" cy="716725"/>
            <a:chOff x="2824492" y="3553092"/>
            <a:chExt cx="4761479" cy="359889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2824492" y="3553092"/>
              <a:ext cx="4761479" cy="34263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V="1">
              <a:off x="2824492" y="3553092"/>
              <a:ext cx="4761479" cy="3598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9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○モデル</a:t>
            </a:r>
            <a:endParaRPr kumimoji="1" lang="ja-JP" altLang="en-US" dirty="0"/>
          </a:p>
        </p:txBody>
      </p:sp>
      <p:sp>
        <p:nvSpPr>
          <p:cNvPr id="52" name="コンテンツ プレースホルダー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関連する画面郡単位で</a:t>
            </a:r>
            <a:r>
              <a:rPr lang="en-US" altLang="ja-JP" dirty="0"/>
              <a:t>View</a:t>
            </a:r>
            <a:r>
              <a:rPr lang="ja-JP" altLang="en-US" dirty="0"/>
              <a:t> </a:t>
            </a:r>
            <a:r>
              <a:rPr lang="en-US" altLang="ja-JP" dirty="0"/>
              <a:t>Model</a:t>
            </a:r>
            <a:r>
              <a:rPr lang="ja-JP" altLang="en-US" dirty="0"/>
              <a:t>ある方がたぶんいい</a:t>
            </a:r>
            <a:endParaRPr lang="en-US" altLang="ja-JP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2314576" y="4305301"/>
            <a:ext cx="1838324" cy="1438274"/>
            <a:chOff x="5143501" y="4048126"/>
            <a:chExt cx="1838324" cy="1438274"/>
          </a:xfrm>
        </p:grpSpPr>
        <p:sp>
          <p:nvSpPr>
            <p:cNvPr id="40" name="正方形/長方形 39"/>
            <p:cNvSpPr/>
            <p:nvPr/>
          </p:nvSpPr>
          <p:spPr>
            <a:xfrm>
              <a:off x="5143501" y="4048126"/>
              <a:ext cx="1838324" cy="14382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145018" y="4368697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572574" y="4368697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469551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469551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897107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897107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145018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145018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572574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572574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221640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合成ベース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選択</a:t>
              </a:r>
              <a:endParaRPr kumimoji="1" lang="ja-JP" altLang="en-US" sz="3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897107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合成素材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 smtClean="0"/>
                <a:t>選択</a:t>
              </a:r>
              <a:endParaRPr kumimoji="1" lang="ja-JP" altLang="en-US" sz="3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559374" y="489700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ユニット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詳細</a:t>
              </a:r>
              <a:endParaRPr kumimoji="1" lang="ja-JP" altLang="en-US" sz="3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572574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合成確認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 smtClean="0"/>
                <a:t>・実行</a:t>
              </a:r>
              <a:endParaRPr kumimoji="1" lang="ja-JP" altLang="en-US" sz="300" dirty="0"/>
            </a:p>
          </p:txBody>
        </p:sp>
        <p:cxnSp>
          <p:nvCxnSpPr>
            <p:cNvPr id="23" name="カギ線コネクタ 22"/>
            <p:cNvCxnSpPr>
              <a:stCxn id="19" idx="2"/>
              <a:endCxn id="21" idx="1"/>
            </p:cNvCxnSpPr>
            <p:nvPr/>
          </p:nvCxnSpPr>
          <p:spPr>
            <a:xfrm rot="16200000" flipH="1">
              <a:off x="5219245" y="4815565"/>
              <a:ext cx="511391" cy="1688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1" idx="3"/>
              <a:endCxn id="13" idx="1"/>
            </p:cNvCxnSpPr>
            <p:nvPr/>
          </p:nvCxnSpPr>
          <p:spPr>
            <a:xfrm>
              <a:off x="5559374" y="420566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4" idx="1"/>
              <a:endCxn id="12" idx="3"/>
            </p:cNvCxnSpPr>
            <p:nvPr/>
          </p:nvCxnSpPr>
          <p:spPr>
            <a:xfrm flipH="1">
              <a:off x="5559374" y="456555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5" idx="3"/>
              <a:endCxn id="17" idx="1"/>
            </p:cNvCxnSpPr>
            <p:nvPr/>
          </p:nvCxnSpPr>
          <p:spPr>
            <a:xfrm>
              <a:off x="6234841" y="420566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8" idx="1"/>
              <a:endCxn id="16" idx="3"/>
            </p:cNvCxnSpPr>
            <p:nvPr/>
          </p:nvCxnSpPr>
          <p:spPr>
            <a:xfrm flipH="1">
              <a:off x="6234841" y="456555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10" idx="1"/>
              <a:endCxn id="9" idx="3"/>
            </p:cNvCxnSpPr>
            <p:nvPr/>
          </p:nvCxnSpPr>
          <p:spPr>
            <a:xfrm flipH="1">
              <a:off x="6234841" y="4447442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5624562" y="4120196"/>
              <a:ext cx="207355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体選択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653417" y="44800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cxnSp>
          <p:nvCxnSpPr>
            <p:cNvPr id="31" name="カギ線コネクタ 30"/>
            <p:cNvCxnSpPr>
              <a:stCxn id="20" idx="2"/>
              <a:endCxn id="21" idx="3"/>
            </p:cNvCxnSpPr>
            <p:nvPr/>
          </p:nvCxnSpPr>
          <p:spPr>
            <a:xfrm rot="5400000">
              <a:off x="5725846" y="4815565"/>
              <a:ext cx="511391" cy="1688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5210175" y="4695104"/>
              <a:ext cx="188119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長押</a:t>
              </a:r>
              <a:r>
                <a:rPr lang="ja-JP" altLang="en-US" sz="300" dirty="0" smtClean="0"/>
                <a:t>し</a:t>
              </a:r>
              <a:endParaRPr kumimoji="1" lang="ja-JP" altLang="en-US" sz="300" dirty="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056348" y="4695104"/>
              <a:ext cx="188119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長押</a:t>
              </a:r>
              <a:r>
                <a:rPr lang="ja-JP" altLang="en-US" sz="300" dirty="0" smtClean="0"/>
                <a:t>し</a:t>
              </a:r>
              <a:endParaRPr kumimoji="1" lang="ja-JP" altLang="en-US" sz="300" dirty="0" smtClean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377554" y="50274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927227" y="50274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290411" y="4120196"/>
              <a:ext cx="226591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合成開始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328884" y="4361969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実行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328884" y="44800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</p:grpSp>
      <p:sp>
        <p:nvSpPr>
          <p:cNvPr id="42" name="正方形/長方形 41"/>
          <p:cNvSpPr/>
          <p:nvPr/>
        </p:nvSpPr>
        <p:spPr>
          <a:xfrm>
            <a:off x="4249730" y="4305301"/>
            <a:ext cx="1838324" cy="14382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6181615" y="4305301"/>
            <a:ext cx="1838324" cy="14382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2052" y="4076036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強化合成関連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47819" y="4076036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デュエル関連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615585" y="4076036"/>
            <a:ext cx="9703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ダンジョン関連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19939" y="4901478"/>
            <a:ext cx="495896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100" dirty="0" smtClean="0"/>
              <a:t>・・・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314576" y="2669145"/>
            <a:ext cx="6201259" cy="3097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UnitModel</a:t>
            </a:r>
            <a:endParaRPr kumimoji="1" lang="ja-JP" altLang="en-US" sz="1000" dirty="0"/>
          </a:p>
        </p:txBody>
      </p:sp>
      <p:sp>
        <p:nvSpPr>
          <p:cNvPr id="49" name="上下矢印 48"/>
          <p:cNvSpPr/>
          <p:nvPr/>
        </p:nvSpPr>
        <p:spPr>
          <a:xfrm>
            <a:off x="3098303" y="3812453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上下矢印 49"/>
          <p:cNvSpPr/>
          <p:nvPr/>
        </p:nvSpPr>
        <p:spPr>
          <a:xfrm>
            <a:off x="5094070" y="3812453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上下矢印 50"/>
          <p:cNvSpPr/>
          <p:nvPr/>
        </p:nvSpPr>
        <p:spPr>
          <a:xfrm>
            <a:off x="7025956" y="3812453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2314576" y="3324234"/>
            <a:ext cx="1838324" cy="445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Enhancement</a:t>
            </a:r>
            <a:br>
              <a:rPr kumimoji="1" lang="en-US" altLang="ja-JP" sz="1000" dirty="0" smtClean="0"/>
            </a:br>
            <a:r>
              <a:rPr lang="en-US" altLang="ja-JP" sz="1000" dirty="0" smtClean="0"/>
              <a:t>ViewModel</a:t>
            </a:r>
            <a:endParaRPr kumimoji="1" lang="ja-JP" altLang="en-US" sz="10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249729" y="3324234"/>
            <a:ext cx="1838324" cy="445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Duel</a:t>
            </a:r>
            <a:br>
              <a:rPr kumimoji="1" lang="en-US" altLang="ja-JP" sz="1000" dirty="0" smtClean="0"/>
            </a:br>
            <a:r>
              <a:rPr lang="en-US" altLang="ja-JP" sz="1000" dirty="0" smtClean="0"/>
              <a:t>ViewModel</a:t>
            </a:r>
            <a:endParaRPr kumimoji="1"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181615" y="3324234"/>
            <a:ext cx="1838324" cy="445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Dungeon</a:t>
            </a:r>
            <a:br>
              <a:rPr kumimoji="1" lang="en-US" altLang="ja-JP" sz="1000" dirty="0" smtClean="0"/>
            </a:br>
            <a:r>
              <a:rPr lang="en-US" altLang="ja-JP" sz="1000" dirty="0" smtClean="0"/>
              <a:t>ViewModel</a:t>
            </a:r>
            <a:endParaRPr kumimoji="1" lang="ja-JP" altLang="en-US" sz="1000" dirty="0"/>
          </a:p>
        </p:txBody>
      </p:sp>
      <p:sp>
        <p:nvSpPr>
          <p:cNvPr id="56" name="上下矢印 55"/>
          <p:cNvSpPr/>
          <p:nvPr/>
        </p:nvSpPr>
        <p:spPr>
          <a:xfrm>
            <a:off x="3098303" y="3011584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上下矢印 56"/>
          <p:cNvSpPr/>
          <p:nvPr/>
        </p:nvSpPr>
        <p:spPr>
          <a:xfrm>
            <a:off x="5094070" y="3011584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上下矢印 57"/>
          <p:cNvSpPr/>
          <p:nvPr/>
        </p:nvSpPr>
        <p:spPr>
          <a:xfrm>
            <a:off x="7025956" y="3011584"/>
            <a:ext cx="149646" cy="28338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45075" y="6147032"/>
            <a:ext cx="52087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今</a:t>
            </a:r>
            <a:r>
              <a:rPr lang="ja-JP" altLang="en-US" sz="1000" dirty="0"/>
              <a:t>、</a:t>
            </a:r>
            <a:r>
              <a:rPr lang="en-US" altLang="ja-JP" sz="1000" dirty="0"/>
              <a:t>Context</a:t>
            </a:r>
            <a:r>
              <a:rPr lang="ja-JP" altLang="en-US" sz="1000" dirty="0" err="1"/>
              <a:t>って</a:t>
            </a:r>
            <a:r>
              <a:rPr lang="ja-JP" altLang="en-US" sz="1000" dirty="0"/>
              <a:t>名前になってるやつも、たぶん</a:t>
            </a:r>
            <a:r>
              <a:rPr lang="en-US" altLang="ja-JP" sz="1000" dirty="0"/>
              <a:t>View</a:t>
            </a:r>
            <a:r>
              <a:rPr lang="ja-JP" altLang="en-US" sz="1000" dirty="0"/>
              <a:t> </a:t>
            </a:r>
            <a:r>
              <a:rPr lang="en-US" altLang="ja-JP" sz="1000" dirty="0"/>
              <a:t>Model</a:t>
            </a:r>
            <a:r>
              <a:rPr lang="ja-JP" altLang="en-US" sz="1000" dirty="0" err="1"/>
              <a:t>って</a:t>
            </a:r>
            <a:r>
              <a:rPr lang="ja-JP" altLang="en-US" sz="1000" dirty="0"/>
              <a:t>名前でいい気がして</a:t>
            </a:r>
            <a:r>
              <a:rPr lang="ja-JP" altLang="en-US" sz="1000" dirty="0" smtClean="0"/>
              <a:t>きた</a:t>
            </a:r>
            <a:endParaRPr lang="ja-JP" altLang="en-US" sz="1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019939" y="3425939"/>
            <a:ext cx="495896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100" dirty="0" smtClean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8594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層債務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それぞれの債務をはっきりさせる</a:t>
            </a:r>
            <a:endParaRPr kumimoji="1" lang="en-US" altLang="ja-JP" dirty="0" smtClean="0"/>
          </a:p>
          <a:p>
            <a:r>
              <a:rPr lang="en-US" altLang="ja-JP" dirty="0" smtClean="0"/>
              <a:t>UnitModel (Game Model</a:t>
            </a:r>
            <a:r>
              <a:rPr lang="ja-JP" altLang="en-US" dirty="0" smtClean="0"/>
              <a:t>層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ゲーム中どこでも使うプレイヤー情報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プレイヤーが今持ってるユニット一覧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サーバーとの通信</a:t>
            </a:r>
            <a:endParaRPr lang="en-US" altLang="ja-JP" dirty="0" smtClean="0"/>
          </a:p>
          <a:p>
            <a:pPr lvl="2"/>
            <a:r>
              <a:rPr lang="ja-JP" altLang="en-US" dirty="0"/>
              <a:t>サーバ</a:t>
            </a:r>
            <a:r>
              <a:rPr lang="ja-JP" altLang="en-US" dirty="0" smtClean="0"/>
              <a:t>ーと重複</a:t>
            </a:r>
            <a:r>
              <a:rPr lang="ja-JP" altLang="en-US" dirty="0"/>
              <a:t>ロジック</a:t>
            </a:r>
            <a:r>
              <a:rPr lang="ja-JP" altLang="en-US" dirty="0" smtClean="0"/>
              <a:t>になるけども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通信を減らしたいためのロジック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合成とか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7477126" y="4305301"/>
            <a:ext cx="1838324" cy="1438274"/>
            <a:chOff x="5143501" y="4048126"/>
            <a:chExt cx="1838324" cy="1438274"/>
          </a:xfrm>
        </p:grpSpPr>
        <p:sp>
          <p:nvSpPr>
            <p:cNvPr id="36" name="正方形/長方形 35"/>
            <p:cNvSpPr/>
            <p:nvPr/>
          </p:nvSpPr>
          <p:spPr>
            <a:xfrm>
              <a:off x="5143501" y="4048126"/>
              <a:ext cx="1838324" cy="14382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145018" y="4368697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572574" y="4368697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469551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69551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897107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897107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145018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6145018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572574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6572574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221640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合成ベース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選択</a:t>
              </a:r>
              <a:endParaRPr kumimoji="1" lang="ja-JP" altLang="en-US" sz="300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897107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合成素材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 smtClean="0"/>
                <a:t>選択</a:t>
              </a:r>
              <a:endParaRPr kumimoji="1" lang="ja-JP" altLang="en-US" sz="300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559374" y="489700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ユニット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詳細</a:t>
              </a:r>
              <a:endParaRPr kumimoji="1" lang="ja-JP" altLang="en-US" sz="300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572574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合成確認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 smtClean="0"/>
                <a:t>・実行</a:t>
              </a:r>
              <a:endParaRPr kumimoji="1" lang="ja-JP" altLang="en-US" sz="300" dirty="0"/>
            </a:p>
          </p:txBody>
        </p:sp>
        <p:cxnSp>
          <p:nvCxnSpPr>
            <p:cNvPr id="51" name="カギ線コネクタ 50"/>
            <p:cNvCxnSpPr>
              <a:stCxn id="47" idx="2"/>
              <a:endCxn id="49" idx="1"/>
            </p:cNvCxnSpPr>
            <p:nvPr/>
          </p:nvCxnSpPr>
          <p:spPr>
            <a:xfrm rot="16200000" flipH="1">
              <a:off x="5219245" y="4815565"/>
              <a:ext cx="511391" cy="1688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39" idx="3"/>
              <a:endCxn id="41" idx="1"/>
            </p:cNvCxnSpPr>
            <p:nvPr/>
          </p:nvCxnSpPr>
          <p:spPr>
            <a:xfrm>
              <a:off x="5559374" y="420566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42" idx="1"/>
              <a:endCxn id="40" idx="3"/>
            </p:cNvCxnSpPr>
            <p:nvPr/>
          </p:nvCxnSpPr>
          <p:spPr>
            <a:xfrm flipH="1">
              <a:off x="5559374" y="456555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43" idx="3"/>
              <a:endCxn id="45" idx="1"/>
            </p:cNvCxnSpPr>
            <p:nvPr/>
          </p:nvCxnSpPr>
          <p:spPr>
            <a:xfrm>
              <a:off x="6234841" y="420566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stCxn id="46" idx="1"/>
              <a:endCxn id="44" idx="3"/>
            </p:cNvCxnSpPr>
            <p:nvPr/>
          </p:nvCxnSpPr>
          <p:spPr>
            <a:xfrm flipH="1">
              <a:off x="6234841" y="456555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38" idx="1"/>
              <a:endCxn id="37" idx="3"/>
            </p:cNvCxnSpPr>
            <p:nvPr/>
          </p:nvCxnSpPr>
          <p:spPr>
            <a:xfrm flipH="1">
              <a:off x="6234841" y="4447442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5624562" y="4120196"/>
              <a:ext cx="207355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体選択</a:t>
              </a: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5653417" y="44800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cxnSp>
          <p:nvCxnSpPr>
            <p:cNvPr id="59" name="カギ線コネクタ 58"/>
            <p:cNvCxnSpPr>
              <a:stCxn id="48" idx="2"/>
              <a:endCxn id="49" idx="3"/>
            </p:cNvCxnSpPr>
            <p:nvPr/>
          </p:nvCxnSpPr>
          <p:spPr>
            <a:xfrm rot="5400000">
              <a:off x="5725846" y="4815565"/>
              <a:ext cx="511391" cy="1688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5210175" y="4695104"/>
              <a:ext cx="188119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長押</a:t>
              </a:r>
              <a:r>
                <a:rPr lang="ja-JP" altLang="en-US" sz="300" dirty="0" smtClean="0"/>
                <a:t>し</a:t>
              </a:r>
              <a:endParaRPr kumimoji="1" lang="ja-JP" altLang="en-US" sz="300" dirty="0" smtClean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6056348" y="4695104"/>
              <a:ext cx="188119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長押</a:t>
              </a:r>
              <a:r>
                <a:rPr lang="ja-JP" altLang="en-US" sz="300" dirty="0" smtClean="0"/>
                <a:t>し</a:t>
              </a:r>
              <a:endParaRPr kumimoji="1" lang="ja-JP" altLang="en-US" sz="300" dirty="0" smtClean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377554" y="50274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927227" y="50274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6290411" y="4120196"/>
              <a:ext cx="226591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合成開始</a:t>
              </a: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6328884" y="4361969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実行</a:t>
              </a: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6328884" y="44800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7914602" y="4076036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強化合成関連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7477126" y="3322803"/>
            <a:ext cx="1838324" cy="445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Enhancement</a:t>
            </a:r>
            <a:br>
              <a:rPr kumimoji="1" lang="en-US" altLang="ja-JP" sz="1000" dirty="0" smtClean="0"/>
            </a:br>
            <a:r>
              <a:rPr lang="en-US" altLang="ja-JP" sz="1000" dirty="0" smtClean="0"/>
              <a:t>ViewModel</a:t>
            </a:r>
            <a:endParaRPr kumimoji="1" lang="ja-JP" altLang="en-US" sz="1000" dirty="0"/>
          </a:p>
        </p:txBody>
      </p:sp>
      <p:sp>
        <p:nvSpPr>
          <p:cNvPr id="74" name="上下矢印 73"/>
          <p:cNvSpPr/>
          <p:nvPr/>
        </p:nvSpPr>
        <p:spPr>
          <a:xfrm>
            <a:off x="8260853" y="3798380"/>
            <a:ext cx="149646" cy="278565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7491337" y="2556171"/>
            <a:ext cx="1838324" cy="445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UnitModel</a:t>
            </a:r>
            <a:endParaRPr kumimoji="1" lang="ja-JP" altLang="en-US" sz="1000" dirty="0"/>
          </a:p>
        </p:txBody>
      </p:sp>
      <p:sp>
        <p:nvSpPr>
          <p:cNvPr id="80" name="上下矢印 79"/>
          <p:cNvSpPr/>
          <p:nvPr/>
        </p:nvSpPr>
        <p:spPr>
          <a:xfrm>
            <a:off x="8275064" y="3029895"/>
            <a:ext cx="149646" cy="278565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4" name="円/楕円 83"/>
          <p:cNvSpPr/>
          <p:nvPr/>
        </p:nvSpPr>
        <p:spPr>
          <a:xfrm>
            <a:off x="7731919" y="2435357"/>
            <a:ext cx="1264103" cy="67931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82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層債務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EnhanceViewModel</a:t>
            </a:r>
            <a:r>
              <a:rPr lang="en-US" altLang="ja-JP" dirty="0" smtClean="0"/>
              <a:t> (View Model</a:t>
            </a:r>
            <a:r>
              <a:rPr lang="ja-JP" altLang="en-US" dirty="0" smtClean="0"/>
              <a:t>層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関連画面でだけ使う情報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選択されたベースユニット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選択された素材ユニット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ソート条件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入手順、レベル順、レアリティ順、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/>
              <a:t>フィルタリング条件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属性、合成可否</a:t>
            </a:r>
            <a:endParaRPr lang="en-US" altLang="ja-JP" dirty="0" smtClean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7477126" y="4305301"/>
            <a:ext cx="1838324" cy="1438274"/>
            <a:chOff x="5143501" y="4048126"/>
            <a:chExt cx="1838324" cy="1438274"/>
          </a:xfrm>
        </p:grpSpPr>
        <p:sp>
          <p:nvSpPr>
            <p:cNvPr id="36" name="正方形/長方形 35"/>
            <p:cNvSpPr/>
            <p:nvPr/>
          </p:nvSpPr>
          <p:spPr>
            <a:xfrm>
              <a:off x="5143501" y="4048126"/>
              <a:ext cx="1838324" cy="143827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145018" y="4368697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572574" y="4368697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469551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69551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897107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897107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145018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6145018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572574" y="412692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6572574" y="4486814"/>
              <a:ext cx="89823" cy="1574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221640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合成ベース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選択</a:t>
              </a:r>
              <a:endParaRPr kumimoji="1" lang="ja-JP" altLang="en-US" sz="300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897107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合成素材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 smtClean="0"/>
                <a:t>選択</a:t>
              </a:r>
              <a:endParaRPr kumimoji="1" lang="ja-JP" altLang="en-US" sz="300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559374" y="489700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ユニット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詳細</a:t>
              </a:r>
              <a:endParaRPr kumimoji="1" lang="ja-JP" altLang="en-US" sz="300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572574" y="4126924"/>
              <a:ext cx="337734" cy="5173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300" dirty="0" smtClean="0"/>
                <a:t>合成確認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 smtClean="0"/>
                <a:t>・実行</a:t>
              </a:r>
              <a:endParaRPr kumimoji="1" lang="ja-JP" altLang="en-US" sz="300" dirty="0"/>
            </a:p>
          </p:txBody>
        </p:sp>
        <p:cxnSp>
          <p:nvCxnSpPr>
            <p:cNvPr id="51" name="カギ線コネクタ 50"/>
            <p:cNvCxnSpPr>
              <a:stCxn id="47" idx="2"/>
              <a:endCxn id="49" idx="1"/>
            </p:cNvCxnSpPr>
            <p:nvPr/>
          </p:nvCxnSpPr>
          <p:spPr>
            <a:xfrm rot="16200000" flipH="1">
              <a:off x="5219245" y="4815565"/>
              <a:ext cx="511391" cy="1688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39" idx="3"/>
              <a:endCxn id="41" idx="1"/>
            </p:cNvCxnSpPr>
            <p:nvPr/>
          </p:nvCxnSpPr>
          <p:spPr>
            <a:xfrm>
              <a:off x="5559374" y="420566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42" idx="1"/>
              <a:endCxn id="40" idx="3"/>
            </p:cNvCxnSpPr>
            <p:nvPr/>
          </p:nvCxnSpPr>
          <p:spPr>
            <a:xfrm flipH="1">
              <a:off x="5559374" y="456555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43" idx="3"/>
              <a:endCxn id="45" idx="1"/>
            </p:cNvCxnSpPr>
            <p:nvPr/>
          </p:nvCxnSpPr>
          <p:spPr>
            <a:xfrm>
              <a:off x="6234841" y="420566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stCxn id="46" idx="1"/>
              <a:endCxn id="44" idx="3"/>
            </p:cNvCxnSpPr>
            <p:nvPr/>
          </p:nvCxnSpPr>
          <p:spPr>
            <a:xfrm flipH="1">
              <a:off x="6234841" y="4565558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38" idx="1"/>
              <a:endCxn id="37" idx="3"/>
            </p:cNvCxnSpPr>
            <p:nvPr/>
          </p:nvCxnSpPr>
          <p:spPr>
            <a:xfrm flipH="1">
              <a:off x="6234841" y="4447442"/>
              <a:ext cx="337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5624562" y="4120196"/>
              <a:ext cx="207355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体選択</a:t>
              </a: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5653417" y="44800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cxnSp>
          <p:nvCxnSpPr>
            <p:cNvPr id="59" name="カギ線コネクタ 58"/>
            <p:cNvCxnSpPr>
              <a:stCxn id="48" idx="2"/>
              <a:endCxn id="49" idx="3"/>
            </p:cNvCxnSpPr>
            <p:nvPr/>
          </p:nvCxnSpPr>
          <p:spPr>
            <a:xfrm rot="5400000">
              <a:off x="5725846" y="4815565"/>
              <a:ext cx="511391" cy="1688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5210175" y="4695104"/>
              <a:ext cx="188119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長押</a:t>
              </a:r>
              <a:r>
                <a:rPr lang="ja-JP" altLang="en-US" sz="300" dirty="0" smtClean="0"/>
                <a:t>し</a:t>
              </a:r>
              <a:endParaRPr kumimoji="1" lang="ja-JP" altLang="en-US" sz="300" dirty="0" smtClean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6056348" y="4695104"/>
              <a:ext cx="188119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en-US" altLang="ja-JP" sz="300" dirty="0" smtClean="0"/>
                <a:t>1</a:t>
              </a:r>
              <a:r>
                <a:rPr kumimoji="1" lang="ja-JP" altLang="en-US" sz="300" dirty="0" smtClean="0"/>
                <a:t>体</a:t>
              </a:r>
              <a:endParaRPr kumimoji="1" lang="en-US" altLang="ja-JP" sz="300" dirty="0" smtClean="0"/>
            </a:p>
            <a:p>
              <a:pPr algn="ctr"/>
              <a:r>
                <a:rPr lang="ja-JP" altLang="en-US" sz="300" dirty="0"/>
                <a:t>長押</a:t>
              </a:r>
              <a:r>
                <a:rPr lang="ja-JP" altLang="en-US" sz="300" dirty="0" smtClean="0"/>
                <a:t>し</a:t>
              </a:r>
              <a:endParaRPr kumimoji="1" lang="ja-JP" altLang="en-US" sz="300" dirty="0" smtClean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5377554" y="50274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927227" y="50274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6290411" y="4120196"/>
              <a:ext cx="226591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合成開始</a:t>
              </a: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6328884" y="4361969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実行</a:t>
              </a: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6328884" y="4480085"/>
              <a:ext cx="149647" cy="11887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300" dirty="0" smtClean="0"/>
                <a:t>戻る</a:t>
              </a: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7914602" y="4076036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強化合成関連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7477126" y="3322803"/>
            <a:ext cx="1838324" cy="445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Enhancement</a:t>
            </a:r>
            <a:br>
              <a:rPr kumimoji="1" lang="en-US" altLang="ja-JP" sz="1000" dirty="0" smtClean="0"/>
            </a:br>
            <a:r>
              <a:rPr lang="en-US" altLang="ja-JP" sz="1000" dirty="0" smtClean="0"/>
              <a:t>ViewModel</a:t>
            </a:r>
            <a:endParaRPr kumimoji="1" lang="ja-JP" altLang="en-US" sz="1000" dirty="0"/>
          </a:p>
        </p:txBody>
      </p:sp>
      <p:sp>
        <p:nvSpPr>
          <p:cNvPr id="74" name="上下矢印 73"/>
          <p:cNvSpPr/>
          <p:nvPr/>
        </p:nvSpPr>
        <p:spPr>
          <a:xfrm>
            <a:off x="8260853" y="3798380"/>
            <a:ext cx="149646" cy="278565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7491337" y="2556171"/>
            <a:ext cx="1838324" cy="445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UnitModel</a:t>
            </a:r>
            <a:endParaRPr kumimoji="1" lang="ja-JP" altLang="en-US" sz="1000" dirty="0"/>
          </a:p>
        </p:txBody>
      </p:sp>
      <p:sp>
        <p:nvSpPr>
          <p:cNvPr id="80" name="上下矢印 79"/>
          <p:cNvSpPr/>
          <p:nvPr/>
        </p:nvSpPr>
        <p:spPr>
          <a:xfrm>
            <a:off x="8275064" y="3029895"/>
            <a:ext cx="149646" cy="278565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4" name="円/楕円 83"/>
          <p:cNvSpPr/>
          <p:nvPr/>
        </p:nvSpPr>
        <p:spPr>
          <a:xfrm>
            <a:off x="7731919" y="3226316"/>
            <a:ext cx="1264103" cy="67931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24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ルーティング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ナビゲーション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Navigator</a:t>
            </a:r>
          </a:p>
          <a:p>
            <a:pPr lvl="1"/>
            <a:r>
              <a:rPr kumimoji="1" lang="ja-JP" altLang="en-US" dirty="0" smtClean="0"/>
              <a:t>画面と画面つなぐことを主に考える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MVC</a:t>
            </a:r>
            <a:r>
              <a:rPr lang="ja-JP" altLang="en-US" dirty="0" smtClean="0"/>
              <a:t>パターンで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の債務にする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場合が多いロジック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ステートマシンになってる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画面</a:t>
            </a:r>
            <a:r>
              <a:rPr lang="ja-JP" altLang="en-US" dirty="0"/>
              <a:t>内</a:t>
            </a:r>
            <a:r>
              <a:rPr lang="ja-JP" altLang="en-US" dirty="0" smtClean="0"/>
              <a:t>でも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バトルのコマンド選択とかはこの構造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ステートの中にサブステートがある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err="1" smtClean="0"/>
              <a:t>ような</a:t>
            </a:r>
            <a:r>
              <a:rPr lang="ja-JP" altLang="en-US" dirty="0" smtClean="0"/>
              <a:t>イメージ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001125" y="3136504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5" name="正方形/長方形 4"/>
          <p:cNvSpPr/>
          <p:nvPr/>
        </p:nvSpPr>
        <p:spPr>
          <a:xfrm>
            <a:off x="10134600" y="3136504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7210425" y="249554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7210425" y="344963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8343900" y="249554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8343900" y="344963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9001125" y="249554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9001125" y="344963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34600" y="2495549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0134600" y="3449637"/>
            <a:ext cx="238125" cy="41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553200" y="2495550"/>
            <a:ext cx="8953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合成ベース</a:t>
            </a:r>
            <a:endParaRPr kumimoji="1" lang="en-US" altLang="ja-JP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1000" dirty="0">
                <a:solidFill>
                  <a:schemeClr val="bg1">
                    <a:lumMod val="65000"/>
                  </a:schemeClr>
                </a:solidFill>
              </a:rPr>
              <a:t>選択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43900" y="2495550"/>
            <a:ext cx="8953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合成素材</a:t>
            </a:r>
            <a:endParaRPr kumimoji="1" lang="en-US" altLang="ja-JP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選択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48550" y="4537075"/>
            <a:ext cx="8953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ユニット</a:t>
            </a:r>
            <a:endParaRPr kumimoji="1" lang="en-US" altLang="ja-JP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1000" dirty="0">
                <a:solidFill>
                  <a:schemeClr val="bg1">
                    <a:lumMod val="65000"/>
                  </a:schemeClr>
                </a:solidFill>
              </a:rPr>
              <a:t>詳細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134600" y="2495550"/>
            <a:ext cx="89535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合成確認</a:t>
            </a:r>
            <a:endParaRPr kumimoji="1" lang="en-US" altLang="ja-JP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・実行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カギ線コネクタ 17"/>
          <p:cNvCxnSpPr>
            <a:stCxn id="14" idx="2"/>
            <a:endCxn id="16" idx="1"/>
          </p:cNvCxnSpPr>
          <p:nvPr/>
        </p:nvCxnSpPr>
        <p:spPr>
          <a:xfrm rot="16200000" flipH="1">
            <a:off x="6546850" y="4321174"/>
            <a:ext cx="1355725" cy="447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3"/>
            <a:endCxn id="8" idx="1"/>
          </p:cNvCxnSpPr>
          <p:nvPr/>
        </p:nvCxnSpPr>
        <p:spPr>
          <a:xfrm>
            <a:off x="7448550" y="2704305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1"/>
            <a:endCxn id="7" idx="3"/>
          </p:cNvCxnSpPr>
          <p:nvPr/>
        </p:nvCxnSpPr>
        <p:spPr>
          <a:xfrm flipH="1">
            <a:off x="7448550" y="3658393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3"/>
            <a:endCxn id="12" idx="1"/>
          </p:cNvCxnSpPr>
          <p:nvPr/>
        </p:nvCxnSpPr>
        <p:spPr>
          <a:xfrm>
            <a:off x="9239250" y="2704305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3" idx="1"/>
            <a:endCxn id="11" idx="3"/>
          </p:cNvCxnSpPr>
          <p:nvPr/>
        </p:nvCxnSpPr>
        <p:spPr>
          <a:xfrm flipH="1">
            <a:off x="9239250" y="3658393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1"/>
            <a:endCxn id="4" idx="3"/>
          </p:cNvCxnSpPr>
          <p:nvPr/>
        </p:nvCxnSpPr>
        <p:spPr>
          <a:xfrm flipH="1">
            <a:off x="9239250" y="3345260"/>
            <a:ext cx="89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634651" y="2477713"/>
            <a:ext cx="52314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b="1" dirty="0" smtClean="0">
                <a:solidFill>
                  <a:srgbClr val="C00000"/>
                </a:solidFill>
              </a:rPr>
              <a:t>1</a:t>
            </a:r>
            <a:r>
              <a:rPr kumimoji="1" lang="ja-JP" altLang="en-US" sz="1000" b="1" dirty="0" smtClean="0">
                <a:solidFill>
                  <a:srgbClr val="C00000"/>
                </a:solidFill>
              </a:rPr>
              <a:t>体選択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31632" y="3431800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C00000"/>
                </a:solidFill>
              </a:rPr>
              <a:t>戻る</a:t>
            </a:r>
          </a:p>
        </p:txBody>
      </p:sp>
      <p:cxnSp>
        <p:nvCxnSpPr>
          <p:cNvPr id="26" name="カギ線コネクタ 25"/>
          <p:cNvCxnSpPr>
            <a:stCxn id="15" idx="2"/>
            <a:endCxn id="16" idx="3"/>
          </p:cNvCxnSpPr>
          <p:nvPr/>
        </p:nvCxnSpPr>
        <p:spPr>
          <a:xfrm rot="5400000">
            <a:off x="7889876" y="4321175"/>
            <a:ext cx="1355725" cy="447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543450" y="4001827"/>
            <a:ext cx="45742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b="1" dirty="0" smtClean="0">
                <a:solidFill>
                  <a:srgbClr val="C00000"/>
                </a:solidFill>
              </a:rPr>
              <a:t>1</a:t>
            </a:r>
            <a:r>
              <a:rPr kumimoji="1" lang="ja-JP" altLang="en-US" sz="1000" b="1" dirty="0" smtClean="0">
                <a:solidFill>
                  <a:srgbClr val="C00000"/>
                </a:solidFill>
              </a:rPr>
              <a:t>体</a:t>
            </a:r>
            <a:endParaRPr kumimoji="1" lang="en-US" altLang="ja-JP" sz="1000" b="1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000" b="1" dirty="0">
                <a:solidFill>
                  <a:srgbClr val="C00000"/>
                </a:solidFill>
              </a:rPr>
              <a:t>長押</a:t>
            </a:r>
            <a:r>
              <a:rPr lang="ja-JP" altLang="en-US" sz="1000" b="1" dirty="0" smtClean="0">
                <a:solidFill>
                  <a:srgbClr val="C00000"/>
                </a:solidFill>
              </a:rPr>
              <a:t>し</a:t>
            </a:r>
            <a:endParaRPr kumimoji="1" lang="ja-JP" altLang="en-US" sz="1000" b="1" dirty="0" smtClean="0">
              <a:solidFill>
                <a:srgbClr val="C0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86701" y="4001827"/>
            <a:ext cx="45742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b="1" dirty="0" smtClean="0">
                <a:solidFill>
                  <a:srgbClr val="C00000"/>
                </a:solidFill>
              </a:rPr>
              <a:t>1</a:t>
            </a:r>
            <a:r>
              <a:rPr kumimoji="1" lang="ja-JP" altLang="en-US" sz="1000" b="1" dirty="0" smtClean="0">
                <a:solidFill>
                  <a:srgbClr val="C00000"/>
                </a:solidFill>
              </a:rPr>
              <a:t>体</a:t>
            </a:r>
            <a:endParaRPr kumimoji="1" lang="en-US" altLang="ja-JP" sz="1000" b="1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000" b="1" dirty="0">
                <a:solidFill>
                  <a:srgbClr val="C00000"/>
                </a:solidFill>
              </a:rPr>
              <a:t>長押</a:t>
            </a:r>
            <a:r>
              <a:rPr lang="ja-JP" altLang="en-US" sz="1000" b="1" dirty="0" smtClean="0">
                <a:solidFill>
                  <a:srgbClr val="C00000"/>
                </a:solidFill>
              </a:rPr>
              <a:t>し</a:t>
            </a:r>
            <a:endParaRPr kumimoji="1" lang="ja-JP" altLang="en-US" sz="1000" b="1" dirty="0" smtClean="0">
              <a:solidFill>
                <a:srgbClr val="C0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00303" y="4882988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C00000"/>
                </a:solidFill>
              </a:rPr>
              <a:t>戻る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57517" y="4882988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C00000"/>
                </a:solidFill>
              </a:rPr>
              <a:t>戻る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394093" y="2477713"/>
            <a:ext cx="5856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C00000"/>
                </a:solidFill>
              </a:rPr>
              <a:t>合成開始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522332" y="3118667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C00000"/>
                </a:solidFill>
              </a:rPr>
              <a:t>実行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522331" y="3431800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C00000"/>
                </a:solidFill>
              </a:rPr>
              <a:t>戻る</a:t>
            </a:r>
          </a:p>
        </p:txBody>
      </p:sp>
      <p:sp>
        <p:nvSpPr>
          <p:cNvPr id="34" name="四角形吹き出し 33"/>
          <p:cNvSpPr/>
          <p:nvPr/>
        </p:nvSpPr>
        <p:spPr>
          <a:xfrm>
            <a:off x="6662681" y="2001894"/>
            <a:ext cx="1124062" cy="390503"/>
          </a:xfrm>
          <a:prstGeom prst="wedgeRectCallout">
            <a:avLst>
              <a:gd name="adj1" fmla="val -22528"/>
              <a:gd name="adj2" fmla="val 8445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それぞれが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つの</a:t>
            </a:r>
            <a:r>
              <a:rPr kumimoji="1" lang="en-US" altLang="ja-JP" sz="1000" dirty="0" smtClean="0"/>
              <a:t>Page</a:t>
            </a:r>
            <a:r>
              <a:rPr kumimoji="1" lang="ja-JP" altLang="en-US" sz="1000" dirty="0" smtClean="0"/>
              <a:t>クラス</a:t>
            </a:r>
            <a:endParaRPr kumimoji="1" lang="ja-JP" altLang="en-US" sz="1000" dirty="0"/>
          </a:p>
        </p:txBody>
      </p:sp>
      <p:sp>
        <p:nvSpPr>
          <p:cNvPr id="35" name="四角形吹き出し 34"/>
          <p:cNvSpPr/>
          <p:nvPr/>
        </p:nvSpPr>
        <p:spPr>
          <a:xfrm>
            <a:off x="9001125" y="4499241"/>
            <a:ext cx="1310483" cy="390503"/>
          </a:xfrm>
          <a:prstGeom prst="wedgeRectCallout">
            <a:avLst>
              <a:gd name="adj1" fmla="val -34884"/>
              <a:gd name="adj2" fmla="val -8141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画面遷移を管理するクラスが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つ別に必要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04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角丸四角形 42"/>
          <p:cNvSpPr/>
          <p:nvPr/>
        </p:nvSpPr>
        <p:spPr>
          <a:xfrm>
            <a:off x="5266679" y="3686175"/>
            <a:ext cx="3677807" cy="2038350"/>
          </a:xfrm>
          <a:prstGeom prst="roundRect">
            <a:avLst>
              <a:gd name="adj" fmla="val 70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" name="角丸四角形 3"/>
          <p:cNvSpPr/>
          <p:nvPr/>
        </p:nvSpPr>
        <p:spPr>
          <a:xfrm>
            <a:off x="1495425" y="3686175"/>
            <a:ext cx="3677807" cy="2038350"/>
          </a:xfrm>
          <a:prstGeom prst="roundRect">
            <a:avLst>
              <a:gd name="adj" fmla="val 70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ステートマシン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Navigator</a:t>
            </a:r>
            <a:r>
              <a:rPr kumimoji="1" lang="ja-JP" altLang="en-US" dirty="0" smtClean="0"/>
              <a:t>の層では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状態 </a:t>
            </a:r>
            <a:r>
              <a:rPr lang="en-US" altLang="ja-JP" dirty="0" smtClean="0"/>
              <a:t>=</a:t>
            </a:r>
            <a:r>
              <a:rPr lang="ja-JP" altLang="en-US" dirty="0" smtClean="0"/>
              <a:t> どの画面にいるか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ベース選択、素材選択、ユニット詳細、合成確認・実行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03064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6003064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6657908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6657908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7315133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315133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939020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939020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345839" y="3812779"/>
            <a:ext cx="895350" cy="73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657908" y="3813815"/>
            <a:ext cx="895350" cy="73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003064" y="4920840"/>
            <a:ext cx="895350" cy="7285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939020" y="3812779"/>
            <a:ext cx="895350" cy="730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カギ線コネクタ 17"/>
          <p:cNvCxnSpPr>
            <a:stCxn id="14" idx="2"/>
            <a:endCxn id="16" idx="1"/>
          </p:cNvCxnSpPr>
          <p:nvPr/>
        </p:nvCxnSpPr>
        <p:spPr>
          <a:xfrm rot="16200000" flipH="1">
            <a:off x="5527438" y="4809501"/>
            <a:ext cx="741703" cy="2095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3"/>
            <a:endCxn id="8" idx="1"/>
          </p:cNvCxnSpPr>
          <p:nvPr/>
        </p:nvCxnSpPr>
        <p:spPr>
          <a:xfrm>
            <a:off x="6241189" y="3912416"/>
            <a:ext cx="41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1"/>
            <a:endCxn id="7" idx="3"/>
          </p:cNvCxnSpPr>
          <p:nvPr/>
        </p:nvCxnSpPr>
        <p:spPr>
          <a:xfrm flipH="1">
            <a:off x="6241189" y="4445594"/>
            <a:ext cx="416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3"/>
            <a:endCxn id="12" idx="1"/>
          </p:cNvCxnSpPr>
          <p:nvPr/>
        </p:nvCxnSpPr>
        <p:spPr>
          <a:xfrm>
            <a:off x="7553258" y="3912416"/>
            <a:ext cx="38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3" idx="1"/>
            <a:endCxn id="11" idx="3"/>
          </p:cNvCxnSpPr>
          <p:nvPr/>
        </p:nvCxnSpPr>
        <p:spPr>
          <a:xfrm flipH="1">
            <a:off x="7553258" y="4445594"/>
            <a:ext cx="38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5" idx="2"/>
            <a:endCxn id="16" idx="3"/>
          </p:cNvCxnSpPr>
          <p:nvPr/>
        </p:nvCxnSpPr>
        <p:spPr>
          <a:xfrm rot="5400000">
            <a:off x="6631666" y="4811210"/>
            <a:ext cx="740667" cy="2071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2229429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0" name="正方形/長方形 59"/>
          <p:cNvSpPr/>
          <p:nvPr/>
        </p:nvSpPr>
        <p:spPr>
          <a:xfrm>
            <a:off x="2229429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1" name="正方形/長方形 60"/>
          <p:cNvSpPr/>
          <p:nvPr/>
        </p:nvSpPr>
        <p:spPr>
          <a:xfrm>
            <a:off x="2884273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2" name="正方形/長方形 61"/>
          <p:cNvSpPr/>
          <p:nvPr/>
        </p:nvSpPr>
        <p:spPr>
          <a:xfrm>
            <a:off x="2884273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541498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541498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165385" y="3814586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6" name="正方形/長方形 65"/>
          <p:cNvSpPr/>
          <p:nvPr/>
        </p:nvSpPr>
        <p:spPr>
          <a:xfrm>
            <a:off x="4165385" y="4347764"/>
            <a:ext cx="238125" cy="195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7" name="正方形/長方形 66"/>
          <p:cNvSpPr/>
          <p:nvPr/>
        </p:nvSpPr>
        <p:spPr>
          <a:xfrm>
            <a:off x="1572204" y="3812779"/>
            <a:ext cx="895350" cy="7306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C00000"/>
                </a:solidFill>
              </a:rPr>
              <a:t>A</a:t>
            </a:r>
            <a:endParaRPr kumimoji="1" lang="ja-JP" altLang="en-US" sz="1000" b="1" dirty="0">
              <a:solidFill>
                <a:srgbClr val="C0000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884273" y="3813815"/>
            <a:ext cx="895350" cy="7306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C00000"/>
                </a:solidFill>
              </a:rPr>
              <a:t>B</a:t>
            </a:r>
            <a:endParaRPr kumimoji="1" lang="ja-JP" altLang="en-US" sz="1000" b="1" dirty="0">
              <a:solidFill>
                <a:srgbClr val="C00000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229429" y="4920840"/>
            <a:ext cx="895350" cy="72857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C00000"/>
                </a:solidFill>
              </a:rPr>
              <a:t>C</a:t>
            </a:r>
            <a:endParaRPr kumimoji="1" lang="ja-JP" altLang="en-US" sz="1000" b="1" dirty="0">
              <a:solidFill>
                <a:srgbClr val="C0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4165385" y="3812779"/>
            <a:ext cx="895350" cy="7306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b="1" dirty="0" smtClean="0">
                <a:solidFill>
                  <a:srgbClr val="C00000"/>
                </a:solidFill>
              </a:rPr>
              <a:t>D</a:t>
            </a:r>
            <a:endParaRPr kumimoji="1" lang="ja-JP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71" name="カギ線コネクタ 70"/>
          <p:cNvCxnSpPr>
            <a:stCxn id="67" idx="2"/>
            <a:endCxn id="69" idx="1"/>
          </p:cNvCxnSpPr>
          <p:nvPr/>
        </p:nvCxnSpPr>
        <p:spPr>
          <a:xfrm rot="16200000" flipH="1">
            <a:off x="1753803" y="4809501"/>
            <a:ext cx="741703" cy="20955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9" idx="3"/>
            <a:endCxn id="61" idx="1"/>
          </p:cNvCxnSpPr>
          <p:nvPr/>
        </p:nvCxnSpPr>
        <p:spPr>
          <a:xfrm>
            <a:off x="2467554" y="3912416"/>
            <a:ext cx="41671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2" idx="1"/>
            <a:endCxn id="60" idx="3"/>
          </p:cNvCxnSpPr>
          <p:nvPr/>
        </p:nvCxnSpPr>
        <p:spPr>
          <a:xfrm flipH="1">
            <a:off x="2467554" y="4445594"/>
            <a:ext cx="41671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3" idx="3"/>
            <a:endCxn id="65" idx="1"/>
          </p:cNvCxnSpPr>
          <p:nvPr/>
        </p:nvCxnSpPr>
        <p:spPr>
          <a:xfrm>
            <a:off x="3779623" y="3912416"/>
            <a:ext cx="3857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6" idx="1"/>
            <a:endCxn id="64" idx="3"/>
          </p:cNvCxnSpPr>
          <p:nvPr/>
        </p:nvCxnSpPr>
        <p:spPr>
          <a:xfrm flipH="1">
            <a:off x="3779623" y="4445594"/>
            <a:ext cx="3857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2"/>
            <a:endCxn id="69" idx="3"/>
          </p:cNvCxnSpPr>
          <p:nvPr/>
        </p:nvCxnSpPr>
        <p:spPr>
          <a:xfrm rot="5400000">
            <a:off x="2858031" y="4811210"/>
            <a:ext cx="740667" cy="20716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003335" y="3571875"/>
            <a:ext cx="667418" cy="22659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状態</a:t>
            </a:r>
            <a:r>
              <a:rPr kumimoji="1" lang="en-US" altLang="ja-JP" sz="1000" dirty="0" smtClean="0"/>
              <a:t>(state)</a:t>
            </a:r>
            <a:endParaRPr kumimoji="1" lang="ja-JP" altLang="en-US" sz="1000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645390" y="3571875"/>
            <a:ext cx="907868" cy="22659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遷移</a:t>
            </a:r>
            <a:r>
              <a:rPr lang="en-US" altLang="ja-JP" sz="1000" dirty="0" smtClean="0"/>
              <a:t>(transition)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0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モーク ガラス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789</Words>
  <Application>Microsoft Office PowerPoint</Application>
  <PresentationFormat>ワイド画面</PresentationFormat>
  <Paragraphs>251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ＭＳ Ｐゴシック</vt:lpstr>
      <vt:lpstr>ＭＳ ゴシック</vt:lpstr>
      <vt:lpstr>ＭＳ 明朝</vt:lpstr>
      <vt:lpstr>メイリオ</vt:lpstr>
      <vt:lpstr>Arial</vt:lpstr>
      <vt:lpstr>Calibri</vt:lpstr>
      <vt:lpstr>Century</vt:lpstr>
      <vt:lpstr>Consolas</vt:lpstr>
      <vt:lpstr>Times New Roman</vt:lpstr>
      <vt:lpstr>Office テーマ</vt:lpstr>
      <vt:lpstr>UIガイドライン</vt:lpstr>
      <vt:lpstr>画面遷移仕様</vt:lpstr>
      <vt:lpstr>ソースコードの分類</vt:lpstr>
      <vt:lpstr>×モデル</vt:lpstr>
      <vt:lpstr>○モデル</vt:lpstr>
      <vt:lpstr>Game Model層債務</vt:lpstr>
      <vt:lpstr>View Model層債務</vt:lpstr>
      <vt:lpstr>ルーティング/ナビゲーション</vt:lpstr>
      <vt:lpstr>ステートマシン</vt:lpstr>
      <vt:lpstr>状態遷移</vt:lpstr>
      <vt:lpstr>画面クラス(page)の債務</vt:lpstr>
      <vt:lpstr>Pageの債務</vt:lpstr>
      <vt:lpstr>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UIガイドライン</dc:title>
  <dc:creator>Nobuyuki Iwanaga</dc:creator>
  <cp:lastModifiedBy>Nobuyuki Iwanaga</cp:lastModifiedBy>
  <cp:revision>54</cp:revision>
  <dcterms:created xsi:type="dcterms:W3CDTF">2014-08-30T02:02:06Z</dcterms:created>
  <dcterms:modified xsi:type="dcterms:W3CDTF">2014-09-04T06:00:06Z</dcterms:modified>
</cp:coreProperties>
</file>