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extRSA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nextRSA</a:t>
            </a:r>
          </a:p>
        </p:txBody>
      </p:sp>
      <p:sp>
        <p:nvSpPr>
          <p:cNvPr id="120" name="A8-Nebula…"/>
          <p:cNvSpPr txBox="1"/>
          <p:nvPr>
            <p:ph type="subTitle" sz="quarter" idx="1"/>
          </p:nvPr>
        </p:nvSpPr>
        <p:spPr>
          <a:xfrm>
            <a:off x="8424416" y="6653063"/>
            <a:ext cx="3602484" cy="895847"/>
          </a:xfrm>
          <a:prstGeom prst="rect">
            <a:avLst/>
          </a:prstGeom>
        </p:spPr>
        <p:txBody>
          <a:bodyPr/>
          <a:lstStyle/>
          <a:p>
            <a:pPr defTabSz="572516">
              <a:defRPr sz="3136"/>
            </a:pPr>
            <a:r>
              <a:t>A8-Nebula</a:t>
            </a:r>
          </a:p>
          <a:p>
            <a:pPr defTabSz="572516">
              <a:defRPr sz="2254"/>
            </a:pPr>
            <a:r>
              <a:t>DDYW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SA"/>
          <p:cNvSpPr txBox="1"/>
          <p:nvPr>
            <p:ph type="title"/>
          </p:nvPr>
        </p:nvSpPr>
        <p:spPr>
          <a:xfrm>
            <a:off x="952500" y="884088"/>
            <a:ext cx="10406758" cy="973536"/>
          </a:xfrm>
          <a:prstGeom prst="rect">
            <a:avLst/>
          </a:prstGeom>
        </p:spPr>
        <p:txBody>
          <a:bodyPr/>
          <a:lstStyle>
            <a:lvl1pPr algn="l" defTabSz="420624">
              <a:defRPr sz="5760"/>
            </a:lvl1pPr>
          </a:lstStyle>
          <a:p>
            <a:pPr/>
            <a:r>
              <a:t>RSA</a:t>
            </a:r>
          </a:p>
        </p:txBody>
      </p:sp>
      <p:sp>
        <p:nvSpPr>
          <p:cNvPr id="123" name="n=p*q…"/>
          <p:cNvSpPr txBox="1"/>
          <p:nvPr/>
        </p:nvSpPr>
        <p:spPr>
          <a:xfrm>
            <a:off x="4125033" y="3365499"/>
            <a:ext cx="4462882" cy="302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n=p*q</a:t>
            </a:r>
          </a:p>
          <a:p>
            <a:pPr/>
            <a:r>
              <a:t>φ=(p-1)*(q-1)</a:t>
            </a:r>
          </a:p>
          <a:p>
            <a:pPr/>
            <a:r>
              <a:t>e*d=1(mod φ)</a:t>
            </a:r>
          </a:p>
          <a:p>
            <a:pPr/>
            <a:r>
              <a:t>c=m^e(mod n)</a:t>
            </a:r>
          </a:p>
          <a:p>
            <a:pPr/>
            <a:r>
              <a:t>m=c^d(mod 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0"/>
          <p:cNvSpPr txBox="1"/>
          <p:nvPr>
            <p:ph type="title"/>
          </p:nvPr>
        </p:nvSpPr>
        <p:spPr>
          <a:xfrm>
            <a:off x="952500" y="884088"/>
            <a:ext cx="10406758" cy="973536"/>
          </a:xfrm>
          <a:prstGeom prst="rect">
            <a:avLst/>
          </a:prstGeom>
        </p:spPr>
        <p:txBody>
          <a:bodyPr/>
          <a:lstStyle>
            <a:lvl1pPr algn="l" defTabSz="420624">
              <a:defRPr sz="5760"/>
            </a:lvl1pPr>
          </a:lstStyle>
          <a:p>
            <a:pPr/>
            <a:r>
              <a:t>0</a:t>
            </a:r>
          </a:p>
        </p:txBody>
      </p:sp>
      <p:sp>
        <p:nvSpPr>
          <p:cNvPr id="126" name="x=chr(rand(0,0xff))+chr(rand(0,0xff))……"/>
          <p:cNvSpPr txBox="1"/>
          <p:nvPr/>
        </p:nvSpPr>
        <p:spPr>
          <a:xfrm>
            <a:off x="402843" y="4356099"/>
            <a:ext cx="4873991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900"/>
            </a:pPr>
            <a:r>
              <a:t>x=chr(rand(0,0xff))+chr(rand(0,0xff))…</a:t>
            </a:r>
          </a:p>
          <a:p>
            <a:pPr>
              <a:defRPr sz="2900"/>
            </a:pPr>
            <a:r>
              <a:t>sha256(x)[0:8]=='e662a10f'</a:t>
            </a:r>
          </a:p>
          <a:p>
            <a:pPr>
              <a:defRPr sz="2900"/>
            </a:pPr>
            <a:r>
              <a:t>@ x.encode('hex')=?</a:t>
            </a:r>
          </a:p>
        </p:txBody>
      </p:sp>
      <p:pic>
        <p:nvPicPr>
          <p:cNvPr id="12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37200" y="3625850"/>
            <a:ext cx="7289800" cy="387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1"/>
          <p:cNvSpPr txBox="1"/>
          <p:nvPr>
            <p:ph type="title"/>
          </p:nvPr>
        </p:nvSpPr>
        <p:spPr>
          <a:xfrm>
            <a:off x="952500" y="884088"/>
            <a:ext cx="10406758" cy="973536"/>
          </a:xfrm>
          <a:prstGeom prst="rect">
            <a:avLst/>
          </a:prstGeom>
        </p:spPr>
        <p:txBody>
          <a:bodyPr/>
          <a:lstStyle>
            <a:lvl1pPr algn="l" defTabSz="420624">
              <a:defRPr sz="5760"/>
            </a:lvl1pPr>
          </a:lstStyle>
          <a:p>
            <a:pPr/>
            <a:r>
              <a:t>1</a:t>
            </a:r>
          </a:p>
        </p:txBody>
      </p:sp>
      <p:sp>
        <p:nvSpPr>
          <p:cNvPr id="130" name="n=0xc4606b153b9d06d934c9ff86a3be5610266387d82d11f3b4e354b1d95fc7e577…"/>
          <p:cNvSpPr txBox="1"/>
          <p:nvPr/>
        </p:nvSpPr>
        <p:spPr>
          <a:xfrm>
            <a:off x="369252" y="3771899"/>
            <a:ext cx="5917685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500"/>
            </a:pPr>
            <a:r>
              <a:t>n=0xc4606b153b9d06d934c9ff86a3be5610266387d82d11f3b4e354b1d95fc7e577</a:t>
            </a:r>
          </a:p>
          <a:p>
            <a:pPr algn="l">
              <a:defRPr sz="2500"/>
            </a:pPr>
            <a:r>
              <a:t>e=0x10001</a:t>
            </a:r>
          </a:p>
          <a:p>
            <a:pPr algn="l">
              <a:defRPr sz="2500"/>
            </a:pPr>
            <a:r>
              <a:t>c=0x3285835a3f730cee5c1a61f77d57e84c4c9a138bf7904485c3a41ab6f746363d</a:t>
            </a:r>
          </a:p>
          <a:p>
            <a:pPr algn="l">
              <a:defRPr sz="2500"/>
            </a:pPr>
            <a:r>
              <a:t>//Prime List</a:t>
            </a:r>
          </a:p>
        </p:txBody>
      </p:sp>
      <p:pic>
        <p:nvPicPr>
          <p:cNvPr id="13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64300" y="2361262"/>
            <a:ext cx="6164958" cy="5970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2"/>
          <p:cNvSpPr txBox="1"/>
          <p:nvPr>
            <p:ph type="title"/>
          </p:nvPr>
        </p:nvSpPr>
        <p:spPr>
          <a:xfrm>
            <a:off x="952500" y="884088"/>
            <a:ext cx="10406758" cy="973536"/>
          </a:xfrm>
          <a:prstGeom prst="rect">
            <a:avLst/>
          </a:prstGeom>
        </p:spPr>
        <p:txBody>
          <a:bodyPr/>
          <a:lstStyle>
            <a:lvl1pPr algn="l" defTabSz="420624">
              <a:defRPr sz="5760"/>
            </a:lvl1pPr>
          </a:lstStyle>
          <a:p>
            <a:pPr/>
            <a:r>
              <a:t>2</a:t>
            </a:r>
          </a:p>
        </p:txBody>
      </p:sp>
      <p:sp>
        <p:nvSpPr>
          <p:cNvPr id="134" name="n=0x92411fa0c93c1b27f89e436d8c4698bcf554938396803a5b62bd10c9bfcbf85a483bd87bb2d6a8dc00c32d8a7caf30d8899d90cb8f5838cae95f7ff5358847db1244006c140edfcc36adbdcaa16cd27432b4d50d2348b5c15c209364d7914ef50425e4c3da07612cc34e9b93b98d394b43f3eb0a5a806c70f06697b6189606eb9707104a7b6ff059011bac957e2aae9ec406a4ff8f8062400d2312a207a9e018f4b4e961c943dfc410a26828d2e88b24e4100162228a5bbf0824cf2f1c8e7b915efa385efeb505a9746e5d19967766618007ddf0d99525e9a41997217484d64c6a879d762098b9807bee46a219be76941b9ff31465463981e230eecec69691d1…"/>
          <p:cNvSpPr txBox="1"/>
          <p:nvPr/>
        </p:nvSpPr>
        <p:spPr>
          <a:xfrm>
            <a:off x="273970" y="2933699"/>
            <a:ext cx="5942504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500"/>
            </a:pPr>
            <a:r>
              <a:t>n=0x92411fa0c93c1b27f89e436d8c4698bcf554938396803a5b62bd10c9bfcbf85a483bd87bb2d6a8dc00c32d8a7caf30d8899d90cb8f5838cae95f7ff5358847db1244006c140edfcc36adbdcaa16cd27432b4d50d2348b5c15c209364d7914ef50425e4c3da07612cc34e9b93b98d394b43f3eb0a5a806c70f06697b6189606eb9707104a7b6ff059011bac957e2aae9ec406a4ff8f8062400d2312a207a9e018f4b4e961c943dfc410a26828d2e88b24e4100162228a5bbf0824cf2f1c8e7b915efa385efeb505a9746e5d19967766618007ddf0d99525e9a41997217484d64c6a879d762098b9807bee46a219be76941b9ff31465463981e230eecec69691d1</a:t>
            </a:r>
          </a:p>
          <a:p>
            <a:pPr algn="l">
              <a:defRPr sz="1500"/>
            </a:pPr>
            <a:r>
              <a:t>e=0x6f6b385dd0f06043c20a7d8e5920802265e1baab9d692e7c20b69391cc5635dbcaae59726ec5882f168b3a292bd52c976533d3ad498b7f561c3dc01a76597e47cfe60614f247551b3dbe200e2196eaa001a1d183886eeacddfe82d80b38aea24de1a337177683ed802942827ce4d28e20efef92f38f1b1a18c66f9b45f5148cceabfd736de8ac4a49e63a8d35a83b664f9f3b00f822b6f11ff13257ee6e0c00ca5c98e661ea594a9e66f2bd56b33d9a13f5c997e67a37fcf9a0c7f04d119fe1ba261127357e64a4b069aefed3049c1c1fe4f964fd078b88bedd064abea385cfebd65e563f93c12d34eb6426e8aa321033cfd8fe8855b9e74d07fe4f9d70de46f</a:t>
            </a:r>
          </a:p>
        </p:txBody>
      </p:sp>
      <p:sp>
        <p:nvSpPr>
          <p:cNvPr id="135" name="N=pq…"/>
          <p:cNvSpPr txBox="1"/>
          <p:nvPr/>
        </p:nvSpPr>
        <p:spPr>
          <a:xfrm>
            <a:off x="6829425" y="3695699"/>
            <a:ext cx="4705351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N=pq</a:t>
            </a:r>
          </a:p>
          <a:p>
            <a:pPr>
              <a:defRPr sz="2500"/>
            </a:pPr>
            <a:r>
              <a:t>φ=pq-(p+q)+1=N-(p+q)+1</a:t>
            </a:r>
          </a:p>
          <a:p>
            <a:pPr>
              <a:defRPr sz="2500"/>
            </a:pPr>
            <a:r>
              <a:t>ed=1(mod φ)  -&gt;  ed-1=k*φ  -&gt; </a:t>
            </a:r>
          </a:p>
          <a:p>
            <a:pPr>
              <a:defRPr sz="2500"/>
            </a:pPr>
            <a:r>
              <a:t> e/φ - k/d = 1/dφ</a:t>
            </a:r>
          </a:p>
          <a:p>
            <a:pPr>
              <a:defRPr sz="2500"/>
            </a:pPr>
            <a:r>
              <a:t>Find k,d</a:t>
            </a:r>
          </a:p>
          <a:p>
            <a:pPr>
              <a:defRPr sz="2500"/>
            </a:pPr>
            <a:r>
              <a:t>calculate φ</a:t>
            </a:r>
          </a:p>
          <a:p>
            <a:pPr>
              <a:defRPr sz="2500"/>
            </a:pPr>
            <a:r>
              <a:t>Calculate d</a:t>
            </a:r>
          </a:p>
          <a:p>
            <a:pPr>
              <a:defRPr sz="2500"/>
            </a:pPr>
            <a:r>
              <a:t>Done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3"/>
          <p:cNvSpPr txBox="1"/>
          <p:nvPr>
            <p:ph type="title"/>
          </p:nvPr>
        </p:nvSpPr>
        <p:spPr>
          <a:xfrm>
            <a:off x="952500" y="884088"/>
            <a:ext cx="10406758" cy="973536"/>
          </a:xfrm>
          <a:prstGeom prst="rect">
            <a:avLst/>
          </a:prstGeom>
        </p:spPr>
        <p:txBody>
          <a:bodyPr/>
          <a:lstStyle>
            <a:lvl1pPr algn="l" defTabSz="420624">
              <a:defRPr sz="5760"/>
            </a:lvl1pPr>
          </a:lstStyle>
          <a:p>
            <a:pPr/>
            <a:r>
              <a:t>3</a:t>
            </a:r>
          </a:p>
        </p:txBody>
      </p:sp>
      <p:sp>
        <p:nvSpPr>
          <p:cNvPr id="138" name="n=0x79982a272b9f50b2c2bc8b862ccc617bb39720a6dc1a22dc909bbfd1243cc0a03dd406ec0b1a78fa75ce5234e8c57e0aab492050906364353b06ccd45f90b7818b04be4734eeb8e859ef92a306be105d32108a3165f96664ac1e00bba770f04627da05c3d7513f5882b2807746090cebbf74cd50c0128559a2cc9fa7d88f7b2d…"/>
          <p:cNvSpPr txBox="1"/>
          <p:nvPr/>
        </p:nvSpPr>
        <p:spPr>
          <a:xfrm>
            <a:off x="853112" y="3530599"/>
            <a:ext cx="4262131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500"/>
            </a:pPr>
            <a:r>
              <a:t>n=0x79982a272b9f50b2c2bc8b862ccc617bb39720a6dc1a22dc909bbfd1243cc0a03dd406ec0b1a78fa75ce5234e8c57e0aab492050906364353b06ccd45f90b7818b04be4734eeb8e859ef92a306be105d32108a3165f96664ac1e00bba770f04627da05c3d7513f5882b2807746090cebbf74cd50c0128559a2cc9fa7d88f7b2d</a:t>
            </a:r>
          </a:p>
          <a:p>
            <a:pPr>
              <a:defRPr sz="1500"/>
            </a:pPr>
            <a:r>
              <a:t># e=0x3</a:t>
            </a:r>
          </a:p>
          <a:p>
            <a:pPr>
              <a:defRPr sz="1500"/>
            </a:pPr>
            <a:r>
              <a:t># c=0x381db081852c92d268b49a1b9486d724e4ecf49fc97dc5f20d1fad902b5cdfb49c8cc1e968e36f65ae9af7e8186f15ccdca798786669a3d2c9fe8767a7ae938a4f9115ae8fed4928d95ad550fddd3a9c1497785c9e2279edf43f04601980aa28b3b52afb55e2b34e5b175af25d5b3bd71db88b3b31e48a177a469116d957592c</a:t>
            </a:r>
          </a:p>
        </p:txBody>
      </p:sp>
      <p:sp>
        <p:nvSpPr>
          <p:cNvPr id="139" name="c=m^3%n…"/>
          <p:cNvSpPr txBox="1"/>
          <p:nvPr/>
        </p:nvSpPr>
        <p:spPr>
          <a:xfrm>
            <a:off x="7740269" y="4775199"/>
            <a:ext cx="2705863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c=m^3%n</a:t>
            </a:r>
          </a:p>
          <a:p>
            <a:pPr/>
            <a:r>
              <a:t>c+k*n=m^3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4"/>
          <p:cNvSpPr txBox="1"/>
          <p:nvPr>
            <p:ph type="title"/>
          </p:nvPr>
        </p:nvSpPr>
        <p:spPr>
          <a:xfrm>
            <a:off x="952500" y="884088"/>
            <a:ext cx="10406758" cy="973536"/>
          </a:xfrm>
          <a:prstGeom prst="rect">
            <a:avLst/>
          </a:prstGeom>
        </p:spPr>
        <p:txBody>
          <a:bodyPr/>
          <a:lstStyle>
            <a:lvl1pPr algn="l" defTabSz="420624">
              <a:defRPr sz="5760"/>
            </a:lvl1pPr>
          </a:lstStyle>
          <a:p>
            <a:pPr/>
            <a:r>
              <a:t>4</a:t>
            </a:r>
          </a:p>
        </p:txBody>
      </p:sp>
      <p:sp>
        <p:nvSpPr>
          <p:cNvPr id="142" name="n1=0xb4e9991d2fac12b098b01118d960eb5470261368e7b1ff2da2c66b4302835aa845dd50a4f749fea749c6d439156df6faf8d14ce2a57da3bac542f1843bfc80dfd632e7a2ef96496a660d8c5994aea9e1b665097503558bc2756ab06d362abe3777d8c1f388c8cd1d193955b70053382d330125bdc2cdc836453f1a26cec1021cbb787977336b2300f38c6ba881a93d2a2735f8f0d32ea2d0e9527eb15294dd0867c8030d1f646bd121c01706c247cd1bf4aa209d383ffb748b73ec1688dc71812675834b4b12d27a63b5b8fcc47394d16897ff96af49f39d8d5b247553fbf8fac7be08aab43d9ce5659cd5cfaf7d73edbcfe854d997ae4b28d879adf86641707…"/>
          <p:cNvSpPr txBox="1"/>
          <p:nvPr/>
        </p:nvSpPr>
        <p:spPr>
          <a:xfrm>
            <a:off x="408612" y="3060700"/>
            <a:ext cx="5950536" cy="535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500"/>
            </a:pPr>
            <a:r>
              <a:t>n1=0xb4e9991d2fac12b098b01118d960eb5470261368e7b1ff2da2c66b4302835aa845dd50a4f749fea749c6d439156df6faf8d14ce2a57da3bac542f1843bfc80dfd632e7a2ef96496a660d8c5994aea9e1b665097503558bc2756ab06d362abe3777d8c1f388c8cd1d193955b70053382d330125bdc2cdc836453f1a26cec1021cbb787977336b2300f38c6ba881a93d2a2735f8f0d32ea2d0e9527eb15294dd0867c8030d1f646bd121c01706c247cd1bf4aa209d383ffb748b73ec1688dc71812675834b4b12d27a63b5b8fcc47394d16897ff96af49f39d8d5b247553fbf8fac7be08aab43d9ce5659cd5cfaf7d73edbcfe854d997ae4b28d879adf86641707</a:t>
            </a:r>
          </a:p>
          <a:p>
            <a:pPr>
              <a:defRPr sz="1500"/>
            </a:pPr>
            <a:r>
              <a:t># e1=0x10001</a:t>
            </a:r>
          </a:p>
          <a:p>
            <a:pPr>
              <a:defRPr sz="1500"/>
            </a:pPr>
            <a:r>
              <a:t>n2=0xc31344c753e25135d5eed8febaa57dd7020b503a5569bdd4ae6747b5c36436dc1c4d7ead77bfc1034748bcc630636bae1c8f4ca5dee8246b3d6f3e8b14e16487733b14ec8e587e07a7a6de45859d32d241eaf7746c45ff404f1a767ab77e8493ae8141fee0bcf4e9b7c455415b6945fa60de928b01dfa90bbf0d09194f93db7a1663121d281c908f0e38237f63c2b856f99c6029d993f9afb5fbbb762044d97943ff34023486c4cf1db9ffdc439d9f5ff331b606374c7133d61e4614fac3ea7faaf54563338b736282658e7925b224577091831351a28679a8d6f8e7ba16685b2769bb49b79f8054b29c809d68aca0f2c5e3f1fd0e3ef6c21f756e3c44a40439</a:t>
            </a:r>
          </a:p>
          <a:p>
            <a:pPr>
              <a:defRPr sz="1500"/>
            </a:pPr>
            <a:r>
              <a:t># e2=0x10001</a:t>
            </a:r>
          </a:p>
        </p:txBody>
      </p:sp>
      <p:sp>
        <p:nvSpPr>
          <p:cNvPr id="143" name="p=gcd(n1,n2)"/>
          <p:cNvSpPr txBox="1"/>
          <p:nvPr/>
        </p:nvSpPr>
        <p:spPr>
          <a:xfrm>
            <a:off x="7535887" y="5067299"/>
            <a:ext cx="31146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p=gcd(n1,n2)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4"/>
          <p:cNvSpPr txBox="1"/>
          <p:nvPr>
            <p:ph type="title"/>
          </p:nvPr>
        </p:nvSpPr>
        <p:spPr>
          <a:xfrm>
            <a:off x="952500" y="884088"/>
            <a:ext cx="10406758" cy="973536"/>
          </a:xfrm>
          <a:prstGeom prst="rect">
            <a:avLst/>
          </a:prstGeom>
        </p:spPr>
        <p:txBody>
          <a:bodyPr/>
          <a:lstStyle>
            <a:lvl1pPr algn="l" defTabSz="420624">
              <a:defRPr sz="5760"/>
            </a:lvl1pPr>
          </a:lstStyle>
          <a:p>
            <a:pPr/>
            <a:r>
              <a:t>4</a:t>
            </a:r>
          </a:p>
        </p:txBody>
      </p:sp>
      <p:sp>
        <p:nvSpPr>
          <p:cNvPr id="146" name="n1=0xb4e9991d2fac12b098b01118d960eb5470261368e7b1ff2da2c66b4302835aa845dd50a4f749fea749c6d439156df6faf8d14ce2a57da3bac542f1843bfc80dfd632e7a2ef96496a660d8c5994aea9e1b665097503558bc2756ab06d362abe3777d8c1f388c8cd1d193955b70053382d330125bdc2cdc836453f1a26cec1021cbb787977336b2300f38c6ba881a93d2a2735f8f0d32ea2d0e9527eb15294dd0867c8030d1f646bd121c01706c247cd1bf4aa209d383ffb748b73ec1688dc71812675834b4b12d27a63b5b8fcc47394d16897ff96af49f39d8d5b247553fbf8fac7be08aab43d9ce5659cd5cfaf7d73edbcfe854d997ae4b28d879adf86641707…"/>
          <p:cNvSpPr txBox="1"/>
          <p:nvPr/>
        </p:nvSpPr>
        <p:spPr>
          <a:xfrm>
            <a:off x="408612" y="3060700"/>
            <a:ext cx="5950536" cy="535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500"/>
            </a:pPr>
            <a:r>
              <a:t>n1=0xb4e9991d2fac12b098b01118d960eb5470261368e7b1ff2da2c66b4302835aa845dd50a4f749fea749c6d439156df6faf8d14ce2a57da3bac542f1843bfc80dfd632e7a2ef96496a660d8c5994aea9e1b665097503558bc2756ab06d362abe3777d8c1f388c8cd1d193955b70053382d330125bdc2cdc836453f1a26cec1021cbb787977336b2300f38c6ba881a93d2a2735f8f0d32ea2d0e9527eb15294dd0867c8030d1f646bd121c01706c247cd1bf4aa209d383ffb748b73ec1688dc71812675834b4b12d27a63b5b8fcc47394d16897ff96af49f39d8d5b247553fbf8fac7be08aab43d9ce5659cd5cfaf7d73edbcfe854d997ae4b28d879adf86641707</a:t>
            </a:r>
          </a:p>
          <a:p>
            <a:pPr>
              <a:defRPr sz="1500"/>
            </a:pPr>
            <a:r>
              <a:t># e1=0x10001</a:t>
            </a:r>
          </a:p>
          <a:p>
            <a:pPr>
              <a:defRPr sz="1500"/>
            </a:pPr>
            <a:r>
              <a:t>n2=0xc31344c753e25135d5eed8febaa57dd7020b503a5569bdd4ae6747b5c36436dc1c4d7ead77bfc1034748bcc630636bae1c8f4ca5dee8246b3d6f3e8b14e16487733b14ec8e587e07a7a6de45859d32d241eaf7746c45ff404f1a767ab77e8493ae8141fee0bcf4e9b7c455415b6945fa60de928b01dfa90bbf0d09194f93db7a1663121d281c908f0e38237f63c2b856f99c6029d993f9afb5fbbb762044d97943ff34023486c4cf1db9ffdc439d9f5ff331b606374c7133d61e4614fac3ea7faaf54563338b736282658e7925b224577091831351a28679a8d6f8e7ba16685b2769bb49b79f8054b29c809d68aca0f2c5e3f1fd0e3ef6c21f756e3c44a40439</a:t>
            </a:r>
          </a:p>
          <a:p>
            <a:pPr>
              <a:defRPr sz="1500"/>
            </a:pPr>
            <a:r>
              <a:t># e2=0x10001</a:t>
            </a:r>
          </a:p>
        </p:txBody>
      </p:sp>
      <p:sp>
        <p:nvSpPr>
          <p:cNvPr id="147" name="gcd(e1,e2)=1…"/>
          <p:cNvSpPr txBox="1"/>
          <p:nvPr/>
        </p:nvSpPr>
        <p:spPr>
          <a:xfrm>
            <a:off x="7460894" y="3975100"/>
            <a:ext cx="5078731" cy="353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500"/>
            </a:pPr>
            <a:r>
              <a:t>gcd(e1,e2)=1</a:t>
            </a:r>
          </a:p>
          <a:p>
            <a:pPr algn="l">
              <a:defRPr sz="2500"/>
            </a:pPr>
            <a:r>
              <a:t>e1s1+e2s2=1</a:t>
            </a:r>
          </a:p>
          <a:p>
            <a:pPr algn="l">
              <a:defRPr sz="2500"/>
            </a:pPr>
            <a:r>
              <a:t>c1^s1*c2^s2%n</a:t>
            </a:r>
          </a:p>
          <a:p>
            <a:pPr algn="l">
              <a:defRPr sz="2500"/>
            </a:pPr>
            <a:r>
              <a:t>=(m^e1%n)^s1*(m^e2%n)^s2%n</a:t>
            </a:r>
          </a:p>
          <a:p>
            <a:pPr algn="l">
              <a:defRPr sz="2500"/>
            </a:pPr>
            <a:r>
              <a:t>=(m^e1)^s1*(m^e2)^s2%n</a:t>
            </a:r>
          </a:p>
          <a:p>
            <a:pPr algn="l">
              <a:defRPr sz="2500"/>
            </a:pPr>
            <a:r>
              <a:t>=m^(e1s1+e2s2)%n</a:t>
            </a:r>
          </a:p>
          <a:p>
            <a:pPr algn="l">
              <a:defRPr sz="2500"/>
            </a:pPr>
            <a:r>
              <a:t>=m%n</a:t>
            </a:r>
          </a:p>
          <a:p>
            <a:pPr algn="l">
              <a:defRPr sz="2500"/>
            </a:pPr>
            <a:r>
              <a:t>=m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5"/>
          <p:cNvSpPr txBox="1"/>
          <p:nvPr>
            <p:ph type="title"/>
          </p:nvPr>
        </p:nvSpPr>
        <p:spPr>
          <a:xfrm>
            <a:off x="952500" y="884088"/>
            <a:ext cx="10406758" cy="973536"/>
          </a:xfrm>
          <a:prstGeom prst="rect">
            <a:avLst/>
          </a:prstGeom>
        </p:spPr>
        <p:txBody>
          <a:bodyPr/>
          <a:lstStyle>
            <a:lvl1pPr algn="l" defTabSz="420624">
              <a:defRPr sz="5760"/>
            </a:lvl1pPr>
          </a:lstStyle>
          <a:p>
            <a:pPr/>
            <a:r>
              <a:t>5</a:t>
            </a:r>
          </a:p>
        </p:txBody>
      </p:sp>
      <p:sp>
        <p:nvSpPr>
          <p:cNvPr id="150" name="c1=pow(m,e,n1),c2=pow(m,e,n2),c3=pow(m,e,n3)…"/>
          <p:cNvSpPr txBox="1"/>
          <p:nvPr/>
        </p:nvSpPr>
        <p:spPr>
          <a:xfrm>
            <a:off x="408612" y="5137150"/>
            <a:ext cx="5950536" cy="12065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c1=pow(m,e,n1),c2=pow(m,e,n2),c3=pow(m,e,n3)</a:t>
            </a:r>
          </a:p>
          <a:p>
            <a:pPr>
              <a:defRPr sz="2400"/>
            </a:pPr>
            <a:r>
              <a:t>e=3</a:t>
            </a:r>
          </a:p>
        </p:txBody>
      </p:sp>
      <p:sp>
        <p:nvSpPr>
          <p:cNvPr id="151" name="chinese_remainder…"/>
          <p:cNvSpPr txBox="1"/>
          <p:nvPr/>
        </p:nvSpPr>
        <p:spPr>
          <a:xfrm>
            <a:off x="6571894" y="3784600"/>
            <a:ext cx="5808346" cy="391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500"/>
            </a:pPr>
            <a:r>
              <a:t>chinese_remainder</a:t>
            </a:r>
          </a:p>
          <a:p>
            <a:pPr algn="l">
              <a:defRPr sz="2500"/>
            </a:pPr>
            <a:r>
              <a:t>m^3%n1=c1</a:t>
            </a:r>
          </a:p>
          <a:p>
            <a:pPr algn="l">
              <a:defRPr sz="2500"/>
            </a:pPr>
            <a:r>
              <a:t>m^3%n2=c2</a:t>
            </a:r>
          </a:p>
          <a:p>
            <a:pPr algn="l">
              <a:defRPr sz="2500"/>
            </a:pPr>
            <a:r>
              <a:t>m^3%n3=c3</a:t>
            </a:r>
          </a:p>
          <a:p>
            <a:pPr algn="l">
              <a:defRPr sz="2500"/>
            </a:pPr>
            <a:r>
              <a:t>m^3=(φ(gcd(n1,n2),n3)</a:t>
            </a:r>
          </a:p>
          <a:p>
            <a:pPr algn="l">
              <a:defRPr sz="2500"/>
            </a:pPr>
            <a:r>
              <a:t>+φ(gcd(n2,n3),n1)</a:t>
            </a:r>
          </a:p>
          <a:p>
            <a:pPr algn="l">
              <a:defRPr sz="2500"/>
            </a:pPr>
            <a:r>
              <a:t>+φ(gcd(n1,n3),n2))mod(gcd(n1,n2,n3))</a:t>
            </a:r>
          </a:p>
          <a:p>
            <a:pPr algn="l">
              <a:defRPr sz="2500"/>
            </a:pPr>
            <a:r>
              <a:t>=(φ(n1n2,n3)+φ(n1n3,n2)+φ(n2n3,n1))</a:t>
            </a:r>
          </a:p>
          <a:p>
            <a:pPr algn="l">
              <a:defRPr sz="2500"/>
            </a:pPr>
            <a:r>
              <a:t>mod(n1n2n3)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