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57" r:id="rId5"/>
    <p:sldId id="258" r:id="rId6"/>
    <p:sldId id="259" r:id="rId7"/>
    <p:sldId id="260" r:id="rId8"/>
    <p:sldId id="261" r:id="rId9"/>
    <p:sldId id="262" r:id="rId10"/>
    <p:sldId id="271" r:id="rId11"/>
    <p:sldId id="267" r:id="rId12"/>
    <p:sldId id="265" r:id="rId13"/>
    <p:sldId id="272" r:id="rId14"/>
    <p:sldId id="268" r:id="rId15"/>
    <p:sldId id="264" r:id="rId16"/>
    <p:sldId id="273" r:id="rId17"/>
    <p:sldId id="269" r:id="rId18"/>
    <p:sldId id="266" r:id="rId19"/>
    <p:sldId id="280" r:id="rId20"/>
    <p:sldId id="278" r:id="rId21"/>
    <p:sldId id="279" r:id="rId22"/>
    <p:sldId id="276" r:id="rId23"/>
    <p:sldId id="277"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pPr/>
              <a:t>7/8/2019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7/8/2019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1939" y="376217"/>
            <a:ext cx="5108713" cy="1030969"/>
          </a:xfrm>
        </p:spPr>
        <p:txBody>
          <a:bodyPr/>
          <a:lstStyle/>
          <a:p>
            <a:pPr marL="561340" marR="0" indent="-1085850" algn="ctr">
              <a:lnSpc>
                <a:spcPct val="150000"/>
              </a:lnSpc>
              <a:spcBef>
                <a:spcPts val="0"/>
              </a:spcBef>
              <a:spcAft>
                <a:spcPts val="800"/>
              </a:spcAft>
            </a:pPr>
            <a:r>
              <a:rPr lang="en-US" sz="1800">
                <a:solidFill>
                  <a:srgbClr val="00B0F0"/>
                </a:solidFill>
                <a:latin typeface="Times New Roman" panose="02020603050405020304" pitchFamily="18" charset="0"/>
                <a:cs typeface="Times New Roman" panose="02020603050405020304" pitchFamily="18" charset="0"/>
              </a:rPr>
              <a:t> </a:t>
            </a:r>
            <a:r>
              <a:rPr lang="en-US" sz="1800" smtClean="0">
                <a:solidFill>
                  <a:srgbClr val="00B0F0"/>
                </a:solidFill>
                <a:latin typeface="Times New Roman" panose="02020603050405020304" pitchFamily="18" charset="0"/>
                <a:cs typeface="Times New Roman" panose="02020603050405020304" pitchFamily="18" charset="0"/>
              </a:rPr>
              <a:t>       BỘ </a:t>
            </a:r>
            <a:r>
              <a:rPr lang="en-US" sz="1800">
                <a:solidFill>
                  <a:srgbClr val="00B0F0"/>
                </a:solidFill>
                <a:latin typeface="Times New Roman" panose="02020603050405020304" pitchFamily="18" charset="0"/>
                <a:cs typeface="Times New Roman" panose="02020603050405020304" pitchFamily="18" charset="0"/>
              </a:rPr>
              <a:t>GIÁO DỤC VÀ ĐÀO </a:t>
            </a:r>
            <a:r>
              <a:rPr lang="en-US" sz="1800" smtClean="0">
                <a:solidFill>
                  <a:srgbClr val="00B0F0"/>
                </a:solidFill>
                <a:latin typeface="Times New Roman" panose="02020603050405020304" pitchFamily="18" charset="0"/>
                <a:cs typeface="Times New Roman" panose="02020603050405020304" pitchFamily="18" charset="0"/>
              </a:rPr>
              <a:t>TẠO</a:t>
            </a:r>
            <a:br>
              <a:rPr lang="en-US" sz="1800" smtClean="0">
                <a:solidFill>
                  <a:srgbClr val="00B0F0"/>
                </a:solidFill>
                <a:latin typeface="Times New Roman" panose="02020603050405020304" pitchFamily="18" charset="0"/>
                <a:cs typeface="Times New Roman" panose="02020603050405020304" pitchFamily="18" charset="0"/>
              </a:rPr>
            </a:br>
            <a:r>
              <a:rPr lang="en-US" sz="1800" smtClean="0">
                <a:solidFill>
                  <a:srgbClr val="00B0F0"/>
                </a:solidFill>
                <a:latin typeface="Times New Roman" panose="02020603050405020304" pitchFamily="18" charset="0"/>
                <a:cs typeface="Times New Roman" panose="02020603050405020304" pitchFamily="18" charset="0"/>
              </a:rPr>
              <a:t>TRƯỜNG </a:t>
            </a:r>
            <a:r>
              <a:rPr lang="en-US" sz="1800">
                <a:solidFill>
                  <a:srgbClr val="00B0F0"/>
                </a:solidFill>
                <a:latin typeface="Times New Roman" panose="02020603050405020304" pitchFamily="18" charset="0"/>
                <a:cs typeface="Times New Roman" panose="02020603050405020304" pitchFamily="18" charset="0"/>
              </a:rPr>
              <a:t>ĐẠI HỌC CÔNG NGHỆ TP. HCM</a:t>
            </a:r>
            <a:endParaRPr lang="en-US" sz="180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135467" y="6231835"/>
            <a:ext cx="7766936" cy="490697"/>
          </a:xfrm>
        </p:spPr>
        <p:txBody>
          <a:bodyPr>
            <a:normAutofit/>
          </a:bodyPr>
          <a:lstStyle/>
          <a:p>
            <a:pPr algn="l"/>
            <a:r>
              <a:rPr lang="en-US" sz="2500" smtClean="0">
                <a:solidFill>
                  <a:srgbClr val="FF0000"/>
                </a:solidFill>
                <a:latin typeface="Times New Roman" panose="02020603050405020304" pitchFamily="18" charset="0"/>
                <a:cs typeface="Times New Roman" panose="02020603050405020304" pitchFamily="18" charset="0"/>
              </a:rPr>
              <a:t>Giảng viên hướng dẫn: Thầy Bùi Mạnh Toàn</a:t>
            </a:r>
            <a:endParaRPr lang="en-US" sz="2500">
              <a:solidFill>
                <a:srgbClr val="FF0000"/>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72192" y="2470055"/>
            <a:ext cx="9950911" cy="161524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000" b="1" err="1">
                <a:solidFill>
                  <a:srgbClr val="FF4747"/>
                </a:solidFill>
                <a:latin typeface="Times New Roman" pitchFamily="18" charset="0"/>
                <a:cs typeface="Times New Roman" pitchFamily="18" charset="0"/>
              </a:rPr>
              <a:t>Làm</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sao</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để</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dự</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đoán</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cặp</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giá</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trị</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tiếp</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theo</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của</a:t>
            </a:r>
            <a:r>
              <a:rPr lang="en-US" sz="5000" b="1">
                <a:solidFill>
                  <a:srgbClr val="FF4747"/>
                </a:solidFill>
                <a:latin typeface="Times New Roman" pitchFamily="18" charset="0"/>
                <a:cs typeface="Times New Roman" pitchFamily="18" charset="0"/>
              </a:rPr>
              <a:t> </a:t>
            </a:r>
            <a:r>
              <a:rPr lang="en-US" sz="5000" b="1" err="1">
                <a:solidFill>
                  <a:srgbClr val="FF4747"/>
                </a:solidFill>
                <a:latin typeface="Times New Roman" pitchFamily="18" charset="0"/>
                <a:cs typeface="Times New Roman" pitchFamily="18" charset="0"/>
              </a:rPr>
              <a:t>cặp</a:t>
            </a:r>
            <a:r>
              <a:rPr lang="en-US" sz="5000" b="1">
                <a:solidFill>
                  <a:srgbClr val="FF4747"/>
                </a:solidFill>
                <a:latin typeface="Times New Roman" pitchFamily="18" charset="0"/>
                <a:cs typeface="Times New Roman" pitchFamily="18" charset="0"/>
              </a:rPr>
              <a:t> </a:t>
            </a:r>
            <a:r>
              <a:rPr lang="en-US" sz="5000" b="1" smtClean="0">
                <a:solidFill>
                  <a:srgbClr val="FF4747"/>
                </a:solidFill>
                <a:latin typeface="Times New Roman" pitchFamily="18" charset="0"/>
                <a:cs typeface="Times New Roman" pitchFamily="18" charset="0"/>
              </a:rPr>
              <a:t>EUR/USD (Forex)</a:t>
            </a:r>
            <a:endParaRPr lang="en-US" sz="5000" b="1">
              <a:solidFill>
                <a:srgbClr val="FF4747"/>
              </a:solidFill>
            </a:endParaRPr>
          </a:p>
        </p:txBody>
      </p:sp>
      <p:pic>
        <p:nvPicPr>
          <p:cNvPr id="5" name="Picture 4" descr="logo (CMYK)-0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1950" y="577060"/>
            <a:ext cx="2335387" cy="830126"/>
          </a:xfrm>
          <a:prstGeom prst="rect">
            <a:avLst/>
          </a:prstGeom>
          <a:noFill/>
          <a:ln>
            <a:noFill/>
          </a:ln>
        </p:spPr>
      </p:pic>
      <p:sp>
        <p:nvSpPr>
          <p:cNvPr id="7" name="Title 1"/>
          <p:cNvSpPr txBox="1">
            <a:spLocks/>
          </p:cNvSpPr>
          <p:nvPr/>
        </p:nvSpPr>
        <p:spPr>
          <a:xfrm>
            <a:off x="3347337" y="1905645"/>
            <a:ext cx="4555066" cy="49483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smtClean="0">
                <a:latin typeface="Times New Roman" pitchFamily="18" charset="0"/>
                <a:cs typeface="Times New Roman" pitchFamily="18" charset="0"/>
              </a:rPr>
              <a:t>BÁO CÁO ĐỒ ÁN CƠ SỞ</a:t>
            </a:r>
            <a:endParaRPr lang="en-US" sz="3000" b="1"/>
          </a:p>
        </p:txBody>
      </p:sp>
    </p:spTree>
    <p:extLst>
      <p:ext uri="{BB962C8B-B14F-4D97-AF65-F5344CB8AC3E}">
        <p14:creationId xmlns:p14="http://schemas.microsoft.com/office/powerpoint/2010/main" val="20907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7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AutoNum type="arabicPeriod"/>
            </a:pPr>
            <a:r>
              <a:rPr lang="en-US" sz="3500" b="1" smtClean="0">
                <a:latin typeface="Times New Roman" pitchFamily="18" charset="0"/>
                <a:cs typeface="Times New Roman" pitchFamily="18" charset="0"/>
              </a:rPr>
              <a:t>Mô hình dự đoán 212:</a:t>
            </a:r>
            <a:endParaRPr lang="en-US" sz="3500" b="1">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309" y="1532932"/>
            <a:ext cx="8953681" cy="5036446"/>
          </a:xfrm>
        </p:spPr>
      </p:pic>
    </p:spTree>
    <p:extLst>
      <p:ext uri="{BB962C8B-B14F-4D97-AF65-F5344CB8AC3E}">
        <p14:creationId xmlns:p14="http://schemas.microsoft.com/office/powerpoint/2010/main" val="7688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743" y="1633727"/>
            <a:ext cx="9876767" cy="4637864"/>
          </a:xfrm>
        </p:spPr>
      </p:pic>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AutoNum type="arabicPeriod"/>
            </a:pPr>
            <a:r>
              <a:rPr lang="en-US" sz="3500" b="1" smtClean="0">
                <a:latin typeface="Times New Roman" pitchFamily="18" charset="0"/>
                <a:cs typeface="Times New Roman" pitchFamily="18" charset="0"/>
              </a:rPr>
              <a:t>Mô hình dự đoán 212:</a:t>
            </a:r>
            <a:endParaRPr lang="en-US" sz="3500" b="1">
              <a:latin typeface="Times New Roman" pitchFamily="18" charset="0"/>
              <a:cs typeface="Times New Roman" pitchFamily="18" charset="0"/>
            </a:endParaRPr>
          </a:p>
        </p:txBody>
      </p:sp>
    </p:spTree>
    <p:extLst>
      <p:ext uri="{BB962C8B-B14F-4D97-AF65-F5344CB8AC3E}">
        <p14:creationId xmlns:p14="http://schemas.microsoft.com/office/powerpoint/2010/main" val="3420259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4639365"/>
          </a:xfrm>
        </p:spPr>
        <p:txBody>
          <a:bodyPr>
            <a:normAutofit/>
          </a:bodyPr>
          <a:lstStyle/>
          <a:p>
            <a:r>
              <a:rPr lang="en-US" sz="2000">
                <a:latin typeface="Times New Roman" panose="02020603050405020304" pitchFamily="18" charset="0"/>
                <a:cs typeface="Times New Roman" panose="02020603050405020304" pitchFamily="18" charset="0"/>
              </a:rPr>
              <a:t>Mô hình làm mịn nến được dùng để bổ sung cho những bước chạy thiếu của indicator 212 trong quá trình phát sinh giao dịch tự động của EA.</a:t>
            </a:r>
          </a:p>
          <a:p>
            <a:r>
              <a:rPr lang="en-US" sz="2000">
                <a:latin typeface="Times New Roman" panose="02020603050405020304" pitchFamily="18" charset="0"/>
                <a:cs typeface="Times New Roman" panose="02020603050405020304" pitchFamily="18" charset="0"/>
              </a:rPr>
              <a:t>Mô hình làm mịn cũng được dùng làm tham số chính cho indicator 212 và cùng là tham chiếu phát sinh giao dịch chính của EA.</a:t>
            </a:r>
          </a:p>
          <a:p>
            <a:r>
              <a:rPr lang="en-US" sz="2000">
                <a:latin typeface="Times New Roman" panose="02020603050405020304" pitchFamily="18" charset="0"/>
                <a:cs typeface="Times New Roman" panose="02020603050405020304" pitchFamily="18" charset="0"/>
              </a:rPr>
              <a:t>Khi có một nến mới được thành lập, indicator làm mịn sẽ bắt đầu xét giá hiện tại với giá của nến trước đó:</a:t>
            </a:r>
          </a:p>
          <a:p>
            <a:pPr lvl="1"/>
            <a:r>
              <a:rPr lang="en-US" sz="1800">
                <a:latin typeface="Times New Roman" panose="02020603050405020304" pitchFamily="18" charset="0"/>
                <a:cs typeface="Times New Roman" panose="02020603050405020304" pitchFamily="18" charset="0"/>
              </a:rPr>
              <a:t>Nếu [Open price] của nến hiện tại nhỏ hơn [Close price] của nến trước đó thì chỉ báo sẽ trả về giá {Low price} tại thời điểm được xét.</a:t>
            </a:r>
          </a:p>
          <a:p>
            <a:pPr lvl="1"/>
            <a:r>
              <a:rPr lang="en-US" sz="1800">
                <a:latin typeface="Times New Roman" panose="02020603050405020304" pitchFamily="18" charset="0"/>
                <a:cs typeface="Times New Roman" panose="02020603050405020304" pitchFamily="18" charset="0"/>
              </a:rPr>
              <a:t>Nếu [Open price] của nến hiện tại lớn hơn [Close price] của nến trước đó thì chỉ báo sẽ trả về giá {High price} tại thời điểm được xét.</a:t>
            </a:r>
          </a:p>
          <a:p>
            <a:pPr lvl="1"/>
            <a:r>
              <a:rPr lang="en-US" sz="1800">
                <a:latin typeface="Times New Roman" panose="02020603050405020304" pitchFamily="18" charset="0"/>
                <a:cs typeface="Times New Roman" panose="02020603050405020304" pitchFamily="18" charset="0"/>
              </a:rPr>
              <a:t>Nếu [Open price] của nến hiện tại ngang ngửa [Close price] của nến trước đó thì chỉ báo sẽ trả về giá trung bình {Average price} tại thời điểm được xét theo công thức: Average price = (High price + Low price) / 2 .</a:t>
            </a:r>
          </a:p>
        </p:txBody>
      </p:sp>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a:latin typeface="Times New Roman" pitchFamily="18" charset="0"/>
                <a:cs typeface="Times New Roman" pitchFamily="18" charset="0"/>
              </a:rPr>
              <a:t>2.	Công thức làm mịn </a:t>
            </a:r>
            <a:r>
              <a:rPr lang="en-US" sz="3500" b="1" smtClean="0">
                <a:latin typeface="Times New Roman" pitchFamily="18" charset="0"/>
                <a:cs typeface="Times New Roman" pitchFamily="18" charset="0"/>
              </a:rPr>
              <a:t>nến:</a:t>
            </a:r>
            <a:endParaRPr lang="en-US" sz="3500" b="1"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478" y="1670947"/>
            <a:ext cx="2875220" cy="3953427"/>
          </a:xfrm>
          <a:prstGeom prst="rect">
            <a:avLst/>
          </a:prstGeom>
        </p:spPr>
      </p:pic>
    </p:spTree>
    <p:extLst>
      <p:ext uri="{BB962C8B-B14F-4D97-AF65-F5344CB8AC3E}">
        <p14:creationId xmlns:p14="http://schemas.microsoft.com/office/powerpoint/2010/main" val="243714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a:latin typeface="Times New Roman" pitchFamily="18" charset="0"/>
                <a:cs typeface="Times New Roman" pitchFamily="18" charset="0"/>
              </a:rPr>
              <a:t>2.	Công thức làm mịn </a:t>
            </a:r>
            <a:r>
              <a:rPr lang="en-US" sz="3500" b="1" smtClean="0">
                <a:latin typeface="Times New Roman" pitchFamily="18" charset="0"/>
                <a:cs typeface="Times New Roman" pitchFamily="18" charset="0"/>
              </a:rPr>
              <a:t>nến:</a:t>
            </a:r>
            <a:endParaRPr lang="en-US" sz="35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111" y="1473200"/>
            <a:ext cx="9454014" cy="5195957"/>
          </a:xfrm>
        </p:spPr>
      </p:pic>
    </p:spTree>
    <p:extLst>
      <p:ext uri="{BB962C8B-B14F-4D97-AF65-F5344CB8AC3E}">
        <p14:creationId xmlns:p14="http://schemas.microsoft.com/office/powerpoint/2010/main" val="1778002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881" y="1503017"/>
            <a:ext cx="9747072" cy="4947537"/>
          </a:xfrm>
        </p:spPr>
      </p:pic>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a:latin typeface="Times New Roman" pitchFamily="18" charset="0"/>
                <a:cs typeface="Times New Roman" pitchFamily="18" charset="0"/>
              </a:rPr>
              <a:t>2.	Công thức làm mịn </a:t>
            </a:r>
            <a:r>
              <a:rPr lang="en-US" sz="3500" b="1" smtClean="0">
                <a:latin typeface="Times New Roman" pitchFamily="18" charset="0"/>
                <a:cs typeface="Times New Roman" pitchFamily="18" charset="0"/>
              </a:rPr>
              <a:t>nến:</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2772427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5056809"/>
          </a:xfrm>
        </p:spPr>
        <p:txBody>
          <a:bodyPr>
            <a:noAutofit/>
          </a:bodyPr>
          <a:lstStyle/>
          <a:p>
            <a:r>
              <a:rPr lang="en-US" sz="2000" smtClean="0">
                <a:latin typeface="Times New Roman" panose="02020603050405020304" pitchFamily="18" charset="0"/>
                <a:cs typeface="Times New Roman" panose="02020603050405020304" pitchFamily="18" charset="0"/>
              </a:rPr>
              <a:t>EA-212 (Robot giao dịch 212) hoạt động bằng cách lấy số liệu từ chỉ báo Indicator làm mịn.</a:t>
            </a:r>
          </a:p>
          <a:p>
            <a:r>
              <a:rPr lang="en-US" sz="2000" smtClean="0">
                <a:latin typeface="Times New Roman" panose="02020603050405020304" pitchFamily="18" charset="0"/>
                <a:cs typeface="Times New Roman" panose="02020603050405020304" pitchFamily="18" charset="0"/>
              </a:rPr>
              <a:t>Khi các số liệu của Indicator làm mịn phù hợp với các thông số của mô hình nến 212. EA-212 sẽ tiến hành tham gia giao dịch Mua/Bán tại thời điểm đó.</a:t>
            </a:r>
          </a:p>
          <a:p>
            <a:r>
              <a:rPr lang="en-US" sz="2000" smtClean="0">
                <a:latin typeface="Times New Roman" panose="02020603050405020304" pitchFamily="18" charset="0"/>
                <a:cs typeface="Times New Roman" panose="02020603050405020304" pitchFamily="18" charset="0"/>
              </a:rPr>
              <a:t>Trường hợp có nhiều cuộc giao dịch được tổ chức có thời gian bị trùng với thời điểm của một phiên giao dịch tại một thời điểm, EA-212 sẽ chỉ tham gia cuộc giao dịch đầu tiên.</a:t>
            </a:r>
          </a:p>
          <a:p>
            <a:r>
              <a:rPr lang="en-US" sz="2000" smtClean="0">
                <a:latin typeface="Times New Roman" panose="02020603050405020304" pitchFamily="18" charset="0"/>
                <a:cs typeface="Times New Roman" panose="02020603050405020304" pitchFamily="18" charset="0"/>
              </a:rPr>
              <a:t>Mỗi phiên giao dịch được mở ra, EA-212 sẽ chỉ tham gia tối đa một cuộc giao dịch bán và một cuộc giao dịch mua của phiên đó.</a:t>
            </a:r>
          </a:p>
          <a:p>
            <a:r>
              <a:rPr lang="en-US" sz="2000" smtClean="0">
                <a:latin typeface="Times New Roman" panose="02020603050405020304" pitchFamily="18" charset="0"/>
                <a:cs typeface="Times New Roman" panose="02020603050405020304" pitchFamily="18" charset="0"/>
              </a:rPr>
              <a:t>Khi phiên giao dịch được đóng lại, EA-212 sẽ tự thoát khỏi phiên và đóng các cuộc giao dịch đang tiến hành trong phiên đó.</a:t>
            </a:r>
          </a:p>
          <a:p>
            <a:r>
              <a:rPr lang="en-US" sz="2000" smtClean="0">
                <a:latin typeface="Times New Roman" panose="02020603050405020304" pitchFamily="18" charset="0"/>
                <a:cs typeface="Times New Roman" panose="02020603050405020304" pitchFamily="18" charset="0"/>
              </a:rPr>
              <a:t>Số tiền EA-212 kiếm được hoặc làm mất sẽ được tính vào số tổng số tiền mà người sở hữu đang có khi thực hiện giao dịch.</a:t>
            </a:r>
            <a:endParaRPr lang="en-US" sz="20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atin typeface="Times New Roman" pitchFamily="18" charset="0"/>
                <a:cs typeface="Times New Roman" pitchFamily="18" charset="0"/>
              </a:rPr>
              <a:t>3.	Cách </a:t>
            </a:r>
            <a:r>
              <a:rPr lang="en-US" sz="3500" b="1">
                <a:latin typeface="Times New Roman" pitchFamily="18" charset="0"/>
                <a:cs typeface="Times New Roman" pitchFamily="18" charset="0"/>
              </a:rPr>
              <a:t>EA-212 hoạt </a:t>
            </a:r>
            <a:r>
              <a:rPr lang="en-US" sz="3500" b="1" smtClean="0">
                <a:latin typeface="Times New Roman" pitchFamily="18" charset="0"/>
                <a:cs typeface="Times New Roman" pitchFamily="18" charset="0"/>
              </a:rPr>
              <a:t>động:</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252955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583" y="1580321"/>
            <a:ext cx="8940798" cy="5029198"/>
          </a:xfrm>
        </p:spPr>
      </p:pic>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atin typeface="Times New Roman" pitchFamily="18" charset="0"/>
                <a:cs typeface="Times New Roman" pitchFamily="18" charset="0"/>
              </a:rPr>
              <a:t>3.	Cách </a:t>
            </a:r>
            <a:r>
              <a:rPr lang="en-US" sz="3500" b="1">
                <a:latin typeface="Times New Roman" pitchFamily="18" charset="0"/>
                <a:cs typeface="Times New Roman" pitchFamily="18" charset="0"/>
              </a:rPr>
              <a:t>EA-212 hoạt </a:t>
            </a:r>
            <a:r>
              <a:rPr lang="en-US" sz="3500" b="1" smtClean="0">
                <a:latin typeface="Times New Roman" pitchFamily="18" charset="0"/>
                <a:cs typeface="Times New Roman" pitchFamily="18" charset="0"/>
              </a:rPr>
              <a:t>động:</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190868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239" y="1709531"/>
            <a:ext cx="10543944" cy="4462670"/>
          </a:xfrm>
        </p:spPr>
      </p:pic>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atin typeface="Times New Roman" pitchFamily="18" charset="0"/>
                <a:cs typeface="Times New Roman" pitchFamily="18" charset="0"/>
              </a:rPr>
              <a:t>3.	Cách </a:t>
            </a:r>
            <a:r>
              <a:rPr lang="en-US" sz="3500" b="1">
                <a:latin typeface="Times New Roman" pitchFamily="18" charset="0"/>
                <a:cs typeface="Times New Roman" pitchFamily="18" charset="0"/>
              </a:rPr>
              <a:t>EA-212 hoạt </a:t>
            </a:r>
            <a:r>
              <a:rPr lang="en-US" sz="3500" b="1" smtClean="0">
                <a:latin typeface="Times New Roman" pitchFamily="18" charset="0"/>
                <a:cs typeface="Times New Roman" pitchFamily="18" charset="0"/>
              </a:rPr>
              <a:t>động:</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1601145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8325"/>
            <a:ext cx="7924799" cy="5255591"/>
          </a:xfrm>
        </p:spPr>
        <p:txBody>
          <a:bodyPr>
            <a:noAutofit/>
          </a:bodyPr>
          <a:lstStyle/>
          <a:p>
            <a:r>
              <a:rPr lang="en-US" sz="2000" smtClean="0">
                <a:latin typeface="Times New Roman" panose="02020603050405020304" pitchFamily="18" charset="0"/>
                <a:cs typeface="Times New Roman" panose="02020603050405020304" pitchFamily="18" charset="0"/>
              </a:rPr>
              <a:t>EA-212 có khả năng tham gia giao dịch đúng với các công thức đã được lập trình sẵn.</a:t>
            </a:r>
          </a:p>
          <a:p>
            <a:r>
              <a:rPr lang="en-US" sz="2000" smtClean="0">
                <a:latin typeface="Times New Roman" panose="02020603050405020304" pitchFamily="18" charset="0"/>
                <a:cs typeface="Times New Roman" panose="02020603050405020304" pitchFamily="18" charset="0"/>
              </a:rPr>
              <a:t>Những lúc giá trị của thị trường tăng cũng là lúc các giao dịch của EA bắt đầu thu lại lợi nhuận.</a:t>
            </a:r>
          </a:p>
          <a:p>
            <a:r>
              <a:rPr lang="en-US" sz="2000" smtClean="0">
                <a:latin typeface="Times New Roman" panose="02020603050405020304" pitchFamily="18" charset="0"/>
                <a:cs typeface="Times New Roman" panose="02020603050405020304" pitchFamily="18" charset="0"/>
              </a:rPr>
              <a:t>Những lúc giá trị thị trường đổ dốc là lúc các giao dịch của EA bắt đầu có dấu hiệu bị lỗ.</a:t>
            </a:r>
          </a:p>
          <a:p>
            <a:r>
              <a:rPr lang="en-US" sz="2000" smtClean="0">
                <a:latin typeface="Times New Roman" panose="02020603050405020304" pitchFamily="18" charset="0"/>
                <a:cs typeface="Times New Roman" panose="02020603050405020304" pitchFamily="18" charset="0"/>
              </a:rPr>
              <a:t>Dù bị lỗ khi thị trường giảm, EA-212 vẫn có khả năng bù lỗ khi hoạt động trong thời gian từ ngày thứ 16 trở đi.</a:t>
            </a:r>
          </a:p>
          <a:p>
            <a:r>
              <a:rPr lang="en-US" sz="2000" smtClean="0">
                <a:latin typeface="Times New Roman" panose="02020603050405020304" pitchFamily="18" charset="0"/>
                <a:cs typeface="Times New Roman" panose="02020603050405020304" pitchFamily="18" charset="0"/>
              </a:rPr>
              <a:t>Khi đã bù lỗ được, EA-212 có thể hoạt động hoàn toàn dựa trên nguồn tiền lời mà nó kiếm được. Từ đó EA-212 sẽ bắt đầu lại còng tuần hoàn cho đến giai đoạn bù lỗ tiếp theo.</a:t>
            </a:r>
          </a:p>
          <a:p>
            <a:r>
              <a:rPr lang="en-US" sz="2000" smtClean="0">
                <a:latin typeface="Times New Roman" panose="02020603050405020304" pitchFamily="18" charset="0"/>
                <a:cs typeface="Times New Roman" panose="02020603050405020304" pitchFamily="18" charset="0"/>
              </a:rPr>
              <a:t>Nhược điểm: EA-212 vẫn chưa có khả năng tự thoát khỏi phiên giao dịch khi phiên bắt đầu sinh lỗ.</a:t>
            </a:r>
          </a:p>
          <a:p>
            <a:r>
              <a:rPr lang="en-US" sz="2000" smtClean="0">
                <a:latin typeface="Times New Roman" panose="02020603050405020304" pitchFamily="18" charset="0"/>
                <a:cs typeface="Times New Roman" panose="02020603050405020304" pitchFamily="18" charset="0"/>
              </a:rPr>
              <a:t>Khả năng dự đoán của indicator 212 vẫn chưa thực sự chính xác.</a:t>
            </a:r>
            <a:endParaRPr lang="en-US" sz="20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III. KẾT QUẢ:</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12446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888" y="879228"/>
            <a:ext cx="8514501" cy="5349328"/>
          </a:xfrm>
        </p:spPr>
      </p:pic>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III. KẾT QUẢ:</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25368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4876799"/>
          </a:xfrm>
        </p:spPr>
        <p:txBody>
          <a:bodyPr>
            <a:normAutofit/>
          </a:bodyPr>
          <a:lstStyle/>
          <a:p>
            <a:r>
              <a:rPr lang="en-US" sz="2000" smtClean="0">
                <a:latin typeface="Times New Roman" panose="02020603050405020304" pitchFamily="18" charset="0"/>
                <a:cs typeface="Times New Roman" panose="02020603050405020304" pitchFamily="18" charset="0"/>
              </a:rPr>
              <a:t>Bước 1: Tạo một module chương trình có khả năng dự báo sự </a:t>
            </a:r>
            <a:r>
              <a:rPr lang="en-US" sz="2000">
                <a:latin typeface="Times New Roman" panose="02020603050405020304" pitchFamily="18" charset="0"/>
                <a:cs typeface="Times New Roman" panose="02020603050405020304" pitchFamily="18" charset="0"/>
              </a:rPr>
              <a:t>tăng/giảm </a:t>
            </a:r>
            <a:r>
              <a:rPr lang="en-US" sz="2000" smtClean="0">
                <a:latin typeface="Times New Roman" panose="02020603050405020304" pitchFamily="18" charset="0"/>
                <a:cs typeface="Times New Roman" panose="02020603050405020304" pitchFamily="18" charset="0"/>
              </a:rPr>
              <a:t>giá trị tiếp theo của cặp tiền USD/EUR, gọi là indicator.</a:t>
            </a:r>
          </a:p>
          <a:p>
            <a:pPr lvl="1"/>
            <a:r>
              <a:rPr lang="en-US" sz="1800" smtClean="0">
                <a:latin typeface="Times New Roman" panose="02020603050405020304" pitchFamily="18" charset="0"/>
                <a:cs typeface="Times New Roman" panose="02020603050405020304" pitchFamily="18" charset="0"/>
              </a:rPr>
              <a:t>Dựa vào những dự báo đó, người dùng có thể đưa ra các quyết định cho các giao dịch mua bán trong tương lai.</a:t>
            </a:r>
          </a:p>
          <a:p>
            <a:r>
              <a:rPr lang="en-US" sz="2000" smtClean="0">
                <a:latin typeface="Times New Roman" panose="02020603050405020304" pitchFamily="18" charset="0"/>
                <a:cs typeface="Times New Roman" panose="02020603050405020304" pitchFamily="18" charset="0"/>
              </a:rPr>
              <a:t>Bước 2: Dựa vào Indicator vừa tạo được ở bước 1. Tạo ra một công cụ giao dịch tự động (Expert Advisor - EA) hoạt động dựa trên thông số của indicator đó.</a:t>
            </a:r>
          </a:p>
          <a:p>
            <a:pPr lvl="1"/>
            <a:r>
              <a:rPr lang="en-US" sz="1800" smtClean="0">
                <a:latin typeface="Times New Roman" panose="02020603050405020304" pitchFamily="18" charset="0"/>
                <a:cs typeface="Times New Roman" panose="02020603050405020304" pitchFamily="18" charset="0"/>
              </a:rPr>
              <a:t>EA khi hoạt động phải đảm bảo sẽ luôn luôn thực hiện giao dịch tự động mà không cần sự can thiệp từ bên ngoài.</a:t>
            </a:r>
          </a:p>
          <a:p>
            <a:pPr lvl="1"/>
            <a:r>
              <a:rPr lang="en-US" sz="1800" smtClean="0">
                <a:latin typeface="Times New Roman" panose="02020603050405020304" pitchFamily="18" charset="0"/>
                <a:cs typeface="Times New Roman" panose="02020603050405020304" pitchFamily="18" charset="0"/>
              </a:rPr>
              <a:t>EA sẽ có thể áp dụng cho các phiên bản của phần mềm MT5.</a:t>
            </a:r>
          </a:p>
          <a:p>
            <a:pPr lvl="1"/>
            <a:r>
              <a:rPr lang="en-US" sz="1800" smtClean="0">
                <a:latin typeface="Times New Roman" panose="02020603050405020304" pitchFamily="18" charset="0"/>
                <a:cs typeface="Times New Roman" panose="02020603050405020304" pitchFamily="18" charset="0"/>
              </a:rPr>
              <a:t>EA sẽ thu thập thông tin do các Indicator đi kèm cung cấp, sau đó thực hiện các phiên giao dịch dựa trên những thông tin đó.</a:t>
            </a:r>
            <a:endParaRPr lang="en-US" sz="18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Mô tả đề tài:</a:t>
            </a:r>
            <a:endParaRPr lang="en-US"/>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atin typeface="Times New Roman" pitchFamily="18" charset="0"/>
                <a:cs typeface="Times New Roman" pitchFamily="18" charset="0"/>
              </a:rPr>
              <a:t>1.	Yêu cầu của đề tài:</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75377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069" y="879228"/>
            <a:ext cx="8596139" cy="5349328"/>
          </a:xfrm>
        </p:spPr>
      </p:pic>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III. KẾT QUẢ:</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995650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987" y="879228"/>
            <a:ext cx="8432302" cy="5349328"/>
          </a:xfrm>
        </p:spPr>
      </p:pic>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III. KẾT QUẢ:</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646484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193" y="846667"/>
            <a:ext cx="8596139" cy="5423754"/>
          </a:xfrm>
        </p:spPr>
      </p:pic>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III. KẾT QUẢ:</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1797890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069" y="846667"/>
            <a:ext cx="8596139" cy="5414451"/>
          </a:xfrm>
        </p:spPr>
      </p:pic>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III. KẾT QUẢ:</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298086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3072" y="2947503"/>
            <a:ext cx="8596668" cy="592667"/>
          </a:xfrm>
        </p:spPr>
        <p:txBody>
          <a:bodyPr>
            <a:normAutofit fontScale="90000"/>
          </a:bodyPr>
          <a:lstStyle/>
          <a:p>
            <a:pPr algn="ctr"/>
            <a:r>
              <a:rPr lang="en-US" b="1" smtClean="0">
                <a:solidFill>
                  <a:srgbClr val="FF4747"/>
                </a:solidFill>
                <a:latin typeface="Times New Roman" pitchFamily="18" charset="0"/>
                <a:cs typeface="Times New Roman" pitchFamily="18" charset="0"/>
              </a:rPr>
              <a:t>TIẾN HÀNH CHẠY THỬ VÀ ĐÁNH GIÁ</a:t>
            </a:r>
            <a:endParaRPr lang="en-US"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42579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5126383"/>
          </a:xfrm>
        </p:spPr>
        <p:txBody>
          <a:bodyPr>
            <a:normAutofit/>
          </a:bodyPr>
          <a:lstStyle/>
          <a:p>
            <a:r>
              <a:rPr lang="en-US" sz="2000" smtClean="0">
                <a:latin typeface="Times New Roman" panose="02020603050405020304" pitchFamily="18" charset="0"/>
                <a:cs typeface="Times New Roman" panose="02020603050405020304" pitchFamily="18" charset="0"/>
              </a:rPr>
              <a:t>Bước 1: Dùng một công thức có sẵn sau khi sưu tầm được ở diễn đàn MetaTrader có tên 212-CandleTicks (Mô hình nến 212).</a:t>
            </a:r>
          </a:p>
          <a:p>
            <a:r>
              <a:rPr lang="en-US" sz="2000" smtClean="0">
                <a:latin typeface="Times New Roman" panose="02020603050405020304" pitchFamily="18" charset="0"/>
                <a:cs typeface="Times New Roman" panose="02020603050405020304" pitchFamily="18" charset="0"/>
              </a:rPr>
              <a:t>Bước 2: Tạo một Indicator hoạt động dựa trên lí thuyết của mô hình nến 212. Indicator này hoạt động trên MetaTrader 5. Sau đó điều chỉnh các thông số công thức để Indicator 212 hoạt động chính xác hơn.</a:t>
            </a:r>
          </a:p>
          <a:p>
            <a:r>
              <a:rPr lang="en-US" sz="1800" smtClean="0">
                <a:latin typeface="Times New Roman" panose="02020603050405020304" pitchFamily="18" charset="0"/>
                <a:cs typeface="Times New Roman" panose="02020603050405020304" pitchFamily="18" charset="0"/>
              </a:rPr>
              <a:t>Bước 3: Sau khi Indicator 212 đã hoạt động hoàn chỉnh. Lúc này sẽ thực hiện quá trình tạo ra EA-212.</a:t>
            </a:r>
          </a:p>
          <a:p>
            <a:pPr lvl="1"/>
            <a:r>
              <a:rPr lang="en-US" sz="1800" smtClean="0">
                <a:latin typeface="Times New Roman" panose="02020603050405020304" pitchFamily="18" charset="0"/>
                <a:cs typeface="Times New Roman" panose="02020603050405020304" pitchFamily="18" charset="0"/>
              </a:rPr>
              <a:t>EA-212 sẽ hoạt động dựa trên các thông số do Indicator 212 cung cấp.</a:t>
            </a:r>
          </a:p>
          <a:p>
            <a:pPr lvl="1"/>
            <a:r>
              <a:rPr lang="en-US" sz="1800" smtClean="0">
                <a:latin typeface="Times New Roman" panose="02020603050405020304" pitchFamily="18" charset="0"/>
                <a:cs typeface="Times New Roman" panose="02020603050405020304" pitchFamily="18" charset="0"/>
              </a:rPr>
              <a:t>Vì Indicator 212 là Indicator thông báo động nên sẽ khó nắm bắt các thông báo của Indicator này. Do đó, ta tạo một Indicator trung gian để thực hiện việc giám sát theo công thức nến 212 (Indicator làm mịn).</a:t>
            </a:r>
          </a:p>
          <a:p>
            <a:pPr lvl="1"/>
            <a:r>
              <a:rPr lang="en-US" sz="1800" smtClean="0">
                <a:latin typeface="Times New Roman" panose="02020603050405020304" pitchFamily="18" charset="0"/>
                <a:cs typeface="Times New Roman" panose="02020603050405020304" pitchFamily="18" charset="0"/>
              </a:rPr>
              <a:t>Indicator làm mịn sẽ là mục tham khảo chính của EA 212 trong suốt quá trình hoạt động. </a:t>
            </a:r>
          </a:p>
          <a:p>
            <a:pPr lvl="1"/>
            <a:r>
              <a:rPr lang="en-US" sz="1800" smtClean="0">
                <a:latin typeface="Times New Roman" panose="02020603050405020304" pitchFamily="18" charset="0"/>
                <a:cs typeface="Times New Roman" panose="02020603050405020304" pitchFamily="18" charset="0"/>
              </a:rPr>
              <a:t>EA 212 hoạt động dựa trên thông tin của Indicator làm mịn và giao dịch dựa trên công thức của mô hình Indicator 212.</a:t>
            </a:r>
            <a:endParaRPr lang="en-US" sz="18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smtClean="0">
                <a:solidFill>
                  <a:srgbClr val="FF4747"/>
                </a:solidFill>
                <a:latin typeface="Times New Roman" pitchFamily="18" charset="0"/>
                <a:cs typeface="Times New Roman" pitchFamily="18" charset="0"/>
              </a:rPr>
              <a:t>Mô tả đề tài:</a:t>
            </a:r>
            <a:endParaRPr lang="en-US"/>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atin typeface="Times New Roman" pitchFamily="18" charset="0"/>
                <a:cs typeface="Times New Roman" pitchFamily="18" charset="0"/>
              </a:rPr>
              <a:t>2.	Hướng giải quyết của đề tài:</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147544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815746"/>
            <a:ext cx="8444268" cy="2252133"/>
          </a:xfrm>
        </p:spPr>
        <p:txBody>
          <a:bodyPr>
            <a:normAutofit/>
          </a:bodyPr>
          <a:lstStyle/>
          <a:p>
            <a:r>
              <a:rPr lang="en-US" sz="3500" b="1" smtClean="0">
                <a:latin typeface="Times New Roman" pitchFamily="18" charset="0"/>
                <a:cs typeface="Times New Roman" pitchFamily="18" charset="0"/>
              </a:rPr>
              <a:t>1.	Nến, cách đọc nến.</a:t>
            </a:r>
            <a:br>
              <a:rPr lang="en-US" sz="3500" b="1" smtClean="0">
                <a:latin typeface="Times New Roman" pitchFamily="18" charset="0"/>
                <a:cs typeface="Times New Roman" pitchFamily="18" charset="0"/>
              </a:rPr>
            </a:br>
            <a:r>
              <a:rPr lang="en-US" sz="3500" b="1" smtClean="0">
                <a:latin typeface="Times New Roman" pitchFamily="18" charset="0"/>
                <a:cs typeface="Times New Roman" pitchFamily="18" charset="0"/>
              </a:rPr>
              <a:t>2.	Chỉ báo kĩ thuật (Indicator).</a:t>
            </a:r>
            <a:br>
              <a:rPr lang="en-US" sz="3500" b="1" smtClean="0">
                <a:latin typeface="Times New Roman" pitchFamily="18" charset="0"/>
                <a:cs typeface="Times New Roman" pitchFamily="18" charset="0"/>
              </a:rPr>
            </a:br>
            <a:r>
              <a:rPr lang="en-US" sz="3500" b="1" smtClean="0">
                <a:latin typeface="Times New Roman" pitchFamily="18" charset="0"/>
                <a:cs typeface="Times New Roman" pitchFamily="18" charset="0"/>
              </a:rPr>
              <a:t>3.	Robot giao dịch (Expert Advisor).</a:t>
            </a:r>
            <a:br>
              <a:rPr lang="en-US" sz="3500" b="1" smtClean="0">
                <a:latin typeface="Times New Roman" pitchFamily="18" charset="0"/>
                <a:cs typeface="Times New Roman" pitchFamily="18" charset="0"/>
              </a:rPr>
            </a:br>
            <a:r>
              <a:rPr lang="en-US" sz="3500" b="1" smtClean="0">
                <a:latin typeface="Times New Roman" pitchFamily="18" charset="0"/>
                <a:cs typeface="Times New Roman" pitchFamily="18" charset="0"/>
              </a:rPr>
              <a:t>4.	Môi trường giao dịch.</a:t>
            </a:r>
            <a:endParaRPr lang="en-US"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9448801" y="-16933"/>
            <a:ext cx="2743199" cy="575733"/>
          </a:xfrm>
        </p:spPr>
        <p:txBody>
          <a:bodyPr>
            <a:normAutofit/>
          </a:bodyPr>
          <a:lstStyle/>
          <a:p>
            <a:endParaRPr lang="en-US" dirty="0"/>
          </a:p>
        </p:txBody>
      </p:sp>
      <p:sp>
        <p:nvSpPr>
          <p:cNvPr id="4" name="Title 1"/>
          <p:cNvSpPr txBox="1">
            <a:spLocks/>
          </p:cNvSpPr>
          <p:nvPr/>
        </p:nvSpPr>
        <p:spPr>
          <a:xfrm>
            <a:off x="829734" y="304064"/>
            <a:ext cx="5130799" cy="69426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solidFill>
                  <a:srgbClr val="FF4747"/>
                </a:solidFill>
                <a:latin typeface="Times New Roman" pitchFamily="18" charset="0"/>
                <a:cs typeface="Times New Roman" pitchFamily="18" charset="0"/>
              </a:rPr>
              <a:t>I.	LÝ THUYẾT CĂN BẢN:</a:t>
            </a:r>
            <a:endParaRPr lang="en-US" sz="3500" b="1" dirty="0">
              <a:solidFill>
                <a:srgbClr val="FF4747"/>
              </a:solidFill>
              <a:latin typeface="Times New Roman" pitchFamily="18" charset="0"/>
              <a:cs typeface="Times New Roman" pitchFamily="18" charset="0"/>
            </a:endParaRPr>
          </a:p>
        </p:txBody>
      </p:sp>
      <p:sp>
        <p:nvSpPr>
          <p:cNvPr id="5" name="Title 1"/>
          <p:cNvSpPr txBox="1">
            <a:spLocks/>
          </p:cNvSpPr>
          <p:nvPr/>
        </p:nvSpPr>
        <p:spPr>
          <a:xfrm>
            <a:off x="829733" y="3167270"/>
            <a:ext cx="6214533" cy="64346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solidFill>
                  <a:srgbClr val="FF4747"/>
                </a:solidFill>
                <a:latin typeface="Times New Roman" pitchFamily="18" charset="0"/>
                <a:cs typeface="Times New Roman" pitchFamily="18" charset="0"/>
              </a:rPr>
              <a:t>II.	CÔNG THỨC CỦA MÔ HÌNH</a:t>
            </a:r>
            <a:endParaRPr lang="en-US" sz="3500"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829733" y="3695149"/>
            <a:ext cx="8444268" cy="18457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AutoNum type="arabicPeriod"/>
            </a:pPr>
            <a:r>
              <a:rPr lang="en-US" sz="3500" b="1">
                <a:latin typeface="Times New Roman" pitchFamily="18" charset="0"/>
                <a:cs typeface="Times New Roman" pitchFamily="18" charset="0"/>
              </a:rPr>
              <a:t>Mô hình dự đoán </a:t>
            </a:r>
            <a:r>
              <a:rPr lang="en-US" sz="3500" b="1" smtClean="0">
                <a:latin typeface="Times New Roman" pitchFamily="18" charset="0"/>
                <a:cs typeface="Times New Roman" pitchFamily="18" charset="0"/>
              </a:rPr>
              <a:t>212.</a:t>
            </a:r>
            <a:endParaRPr lang="en-US" sz="3500" b="1">
              <a:latin typeface="Times New Roman" pitchFamily="18" charset="0"/>
              <a:cs typeface="Times New Roman" pitchFamily="18" charset="0"/>
            </a:endParaRPr>
          </a:p>
          <a:p>
            <a:pPr marL="514350" indent="-514350">
              <a:buAutoNum type="arabicPeriod"/>
            </a:pPr>
            <a:r>
              <a:rPr lang="en-US" sz="3500" b="1" smtClean="0">
                <a:latin typeface="Times New Roman" pitchFamily="18" charset="0"/>
                <a:cs typeface="Times New Roman" pitchFamily="18" charset="0"/>
              </a:rPr>
              <a:t>Công thức làm mịn nến.</a:t>
            </a:r>
          </a:p>
          <a:p>
            <a:pPr marL="514350" indent="-514350">
              <a:buAutoNum type="arabicPeriod"/>
            </a:pPr>
            <a:r>
              <a:rPr lang="en-US" sz="3500" b="1" smtClean="0">
                <a:latin typeface="Times New Roman" pitchFamily="18" charset="0"/>
                <a:cs typeface="Times New Roman" pitchFamily="18" charset="0"/>
              </a:rPr>
              <a:t>Cách EA-212 hoạt động.</a:t>
            </a:r>
            <a:endParaRPr lang="en-US" sz="3500" b="1" dirty="0">
              <a:latin typeface="Times New Roman" pitchFamily="18" charset="0"/>
              <a:cs typeface="Times New Roman" pitchFamily="18" charset="0"/>
            </a:endParaRPr>
          </a:p>
        </p:txBody>
      </p:sp>
      <p:sp>
        <p:nvSpPr>
          <p:cNvPr id="7" name="Title 1"/>
          <p:cNvSpPr txBox="1">
            <a:spLocks/>
          </p:cNvSpPr>
          <p:nvPr/>
        </p:nvSpPr>
        <p:spPr>
          <a:xfrm>
            <a:off x="829733" y="5425294"/>
            <a:ext cx="6214533" cy="6434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solidFill>
                  <a:srgbClr val="FF4747"/>
                </a:solidFill>
                <a:latin typeface="Times New Roman" pitchFamily="18" charset="0"/>
                <a:cs typeface="Times New Roman" pitchFamily="18" charset="0"/>
              </a:rPr>
              <a:t>III. KẾT QUẢ</a:t>
            </a:r>
            <a:endParaRPr lang="en-US" sz="3500" b="1" dirty="0">
              <a:solidFill>
                <a:srgbClr val="FF4747"/>
              </a:solidFill>
              <a:latin typeface="Times New Roman" pitchFamily="18" charset="0"/>
              <a:cs typeface="Times New Roman" pitchFamily="18" charset="0"/>
            </a:endParaRPr>
          </a:p>
        </p:txBody>
      </p:sp>
    </p:spTree>
    <p:extLst>
      <p:ext uri="{BB962C8B-B14F-4D97-AF65-F5344CB8AC3E}">
        <p14:creationId xmlns:p14="http://schemas.microsoft.com/office/powerpoint/2010/main" val="16810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2000"/>
                            </p:stCondLst>
                            <p:childTnLst>
                              <p:par>
                                <p:cTn id="17" presetID="22" presetClass="entr" presetSubtype="1" fill="hold" grpId="0" nodeType="after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	LÝ THUYẾT CĂN BẢN</a:t>
            </a:r>
            <a:r>
              <a:rPr lang="en-US" b="1" smtClean="0">
                <a:solidFill>
                  <a:srgbClr val="FF4747"/>
                </a:solidFill>
                <a:latin typeface="Times New Roman" pitchFamily="18" charset="0"/>
                <a:cs typeface="Times New Roman" pitchFamily="18" charset="0"/>
              </a:rPr>
              <a:t>:</a:t>
            </a:r>
            <a:endParaRPr lang="en-US"/>
          </a:p>
        </p:txBody>
      </p:sp>
      <p:sp>
        <p:nvSpPr>
          <p:cNvPr id="3" name="Content Placeholder 2"/>
          <p:cNvSpPr>
            <a:spLocks noGrp="1"/>
          </p:cNvSpPr>
          <p:nvPr>
            <p:ph idx="1"/>
          </p:nvPr>
        </p:nvSpPr>
        <p:spPr>
          <a:xfrm>
            <a:off x="677334" y="1591733"/>
            <a:ext cx="5661473" cy="4842934"/>
          </a:xfrm>
        </p:spPr>
        <p:txBody>
          <a:bodyPr>
            <a:normAutofit/>
          </a:bodyPr>
          <a:lstStyle/>
          <a:p>
            <a:r>
              <a:rPr lang="en-US" sz="2000" smtClean="0">
                <a:latin typeface="Times New Roman" panose="02020603050405020304" pitchFamily="18" charset="0"/>
                <a:cs typeface="Times New Roman" panose="02020603050405020304" pitchFamily="18" charset="0"/>
              </a:rPr>
              <a:t>Nến là thanh hiển thị tỉ giá hối đoái của giá trị giao dịch trong quá khứ để xem xét tại hiện tại.</a:t>
            </a:r>
          </a:p>
          <a:p>
            <a:r>
              <a:rPr lang="en-US" sz="2000" smtClean="0">
                <a:latin typeface="Times New Roman" panose="02020603050405020304" pitchFamily="18" charset="0"/>
                <a:cs typeface="Times New Roman" panose="02020603050405020304" pitchFamily="18" charset="0"/>
              </a:rPr>
              <a:t>Nến có thân mang màu trắng tượng trưng cho giá giảm.</a:t>
            </a:r>
          </a:p>
          <a:p>
            <a:r>
              <a:rPr lang="en-US" sz="2000" smtClean="0">
                <a:latin typeface="Times New Roman" panose="02020603050405020304" pitchFamily="18" charset="0"/>
                <a:cs typeface="Times New Roman" panose="02020603050405020304" pitchFamily="18" charset="0"/>
              </a:rPr>
              <a:t>Nến có thân không màu tượng trưng cho giá tăng.</a:t>
            </a:r>
          </a:p>
          <a:p>
            <a:r>
              <a:rPr lang="en-US" sz="2000" smtClean="0">
                <a:latin typeface="Times New Roman" panose="02020603050405020304" pitchFamily="18" charset="0"/>
                <a:cs typeface="Times New Roman" panose="02020603050405020304" pitchFamily="18" charset="0"/>
              </a:rPr>
              <a:t>Mỗi nến được hiển thị theo 1 khung thời gian do người dùng tự quy định.</a:t>
            </a:r>
          </a:p>
          <a:p>
            <a:r>
              <a:rPr lang="en-US" sz="2000" smtClean="0">
                <a:latin typeface="Times New Roman" panose="02020603050405020304" pitchFamily="18" charset="0"/>
                <a:cs typeface="Times New Roman" panose="02020603050405020304" pitchFamily="18" charset="0"/>
              </a:rPr>
              <a:t>Một nến được cấu tạo từ 4 thành phần:</a:t>
            </a:r>
          </a:p>
          <a:p>
            <a:pPr lvl="1"/>
            <a:r>
              <a:rPr lang="en-US" sz="2000" smtClean="0">
                <a:latin typeface="Times New Roman" panose="02020603050405020304" pitchFamily="18" charset="0"/>
                <a:cs typeface="Times New Roman" panose="02020603050405020304" pitchFamily="18" charset="0"/>
              </a:rPr>
              <a:t>Giá đóng cửa (Close price).</a:t>
            </a:r>
          </a:p>
          <a:p>
            <a:pPr lvl="1"/>
            <a:r>
              <a:rPr lang="en-US" sz="2000" smtClean="0">
                <a:latin typeface="Times New Roman" panose="02020603050405020304" pitchFamily="18" charset="0"/>
                <a:cs typeface="Times New Roman" panose="02020603050405020304" pitchFamily="18" charset="0"/>
              </a:rPr>
              <a:t>Giá mở cửa (Open price).</a:t>
            </a:r>
          </a:p>
          <a:p>
            <a:pPr lvl="1"/>
            <a:r>
              <a:rPr lang="en-US" sz="2000" smtClean="0">
                <a:latin typeface="Times New Roman" panose="02020603050405020304" pitchFamily="18" charset="0"/>
                <a:cs typeface="Times New Roman" panose="02020603050405020304" pitchFamily="18" charset="0"/>
              </a:rPr>
              <a:t>Giá cao (High price).</a:t>
            </a:r>
          </a:p>
          <a:p>
            <a:pPr lvl="1"/>
            <a:r>
              <a:rPr lang="en-US" sz="2000" smtClean="0">
                <a:latin typeface="Times New Roman" panose="02020603050405020304" pitchFamily="18" charset="0"/>
                <a:cs typeface="Times New Roman" panose="02020603050405020304" pitchFamily="18" charset="0"/>
              </a:rPr>
              <a:t>Giá thấp (Low price).</a:t>
            </a:r>
          </a:p>
        </p:txBody>
      </p:sp>
      <p:sp>
        <p:nvSpPr>
          <p:cNvPr id="5"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smtClean="0">
                <a:latin typeface="Times New Roman" pitchFamily="18" charset="0"/>
                <a:cs typeface="Times New Roman" pitchFamily="18" charset="0"/>
              </a:rPr>
              <a:t>1.	Nến, cách đọc nến:</a:t>
            </a:r>
            <a:endParaRPr lang="en-US" sz="3500"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793" y="960895"/>
            <a:ext cx="5455404" cy="5284922"/>
          </a:xfrm>
          <a:prstGeom prst="rect">
            <a:avLst/>
          </a:prstGeom>
        </p:spPr>
      </p:pic>
    </p:spTree>
    <p:extLst>
      <p:ext uri="{BB962C8B-B14F-4D97-AF65-F5344CB8AC3E}">
        <p14:creationId xmlns:p14="http://schemas.microsoft.com/office/powerpoint/2010/main" val="129377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4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4876799"/>
          </a:xfrm>
        </p:spPr>
        <p:txBody>
          <a:bodyPr>
            <a:normAutofit/>
          </a:bodyPr>
          <a:lstStyle/>
          <a:p>
            <a:r>
              <a:rPr lang="en-US" sz="2000" smtClean="0">
                <a:latin typeface="Times New Roman" panose="02020603050405020304" pitchFamily="18" charset="0"/>
                <a:cs typeface="Times New Roman" panose="02020603050405020304" pitchFamily="18" charset="0"/>
              </a:rPr>
              <a:t>Được dùng để tổng hợp, chắt lọc các thông tin từ các nến trong biểu đồ để trả về các giá trị giá mà người giao dịch cần.</a:t>
            </a:r>
          </a:p>
          <a:p>
            <a:r>
              <a:rPr lang="en-US" sz="2000" smtClean="0">
                <a:latin typeface="Times New Roman" panose="02020603050405020304" pitchFamily="18" charset="0"/>
                <a:cs typeface="Times New Roman" panose="02020603050405020304" pitchFamily="18" charset="0"/>
              </a:rPr>
              <a:t>Indicator có 2 loại:</a:t>
            </a:r>
          </a:p>
          <a:p>
            <a:pPr lvl="1"/>
            <a:r>
              <a:rPr lang="en-US" sz="1800" smtClean="0">
                <a:latin typeface="Times New Roman" panose="02020603050405020304" pitchFamily="18" charset="0"/>
                <a:cs typeface="Times New Roman" panose="02020603050405020304" pitchFamily="18" charset="0"/>
              </a:rPr>
              <a:t>Indicator gốc.</a:t>
            </a:r>
          </a:p>
          <a:p>
            <a:pPr lvl="1"/>
            <a:r>
              <a:rPr lang="en-US" sz="1800" smtClean="0">
                <a:latin typeface="Times New Roman" panose="02020603050405020304" pitchFamily="18" charset="0"/>
                <a:cs typeface="Times New Roman" panose="02020603050405020304" pitchFamily="18" charset="0"/>
              </a:rPr>
              <a:t>Custom Indicator.</a:t>
            </a:r>
          </a:p>
          <a:p>
            <a:r>
              <a:rPr lang="en-US" sz="2000" smtClean="0">
                <a:latin typeface="Times New Roman" panose="02020603050405020304" pitchFamily="18" charset="0"/>
                <a:cs typeface="Times New Roman" panose="02020603050405020304" pitchFamily="18" charset="0"/>
              </a:rPr>
              <a:t>Indicator gốc do nhà sản xuất (MetaQuote) cung cấp, người dùng không có quyền tuỳ chỉnh.</a:t>
            </a:r>
          </a:p>
          <a:p>
            <a:r>
              <a:rPr lang="en-US" sz="2000" smtClean="0">
                <a:latin typeface="Times New Roman" panose="02020603050405020304" pitchFamily="18" charset="0"/>
                <a:cs typeface="Times New Roman" panose="02020603050405020304" pitchFamily="18" charset="0"/>
              </a:rPr>
              <a:t>Custom Indicator do người dùng, các nhà phát triển đóng góp. Người dùng có thể tuỳ chỉnh theo nhu cầu của bản thân. </a:t>
            </a:r>
          </a:p>
          <a:p>
            <a:r>
              <a:rPr lang="en-US" sz="2000" smtClean="0">
                <a:latin typeface="Times New Roman" panose="02020603050405020304" pitchFamily="18" charset="0"/>
                <a:cs typeface="Times New Roman" panose="02020603050405020304" pitchFamily="18" charset="0"/>
              </a:rPr>
              <a:t>Những Indicator được cung cấp với mục đích kinh doanh sẽ không cấp quyền cho người dùng chỉnh sửa hoặc can thiệp vào mã nguồn.</a:t>
            </a:r>
          </a:p>
          <a:p>
            <a:r>
              <a:rPr lang="en-US" sz="2000" smtClean="0">
                <a:latin typeface="Times New Roman" panose="02020603050405020304" pitchFamily="18" charset="0"/>
                <a:cs typeface="Times New Roman" panose="02020603050405020304" pitchFamily="18" charset="0"/>
              </a:rPr>
              <a:t>Một số Indicators: Moving Average indicator, FDX indicator…</a:t>
            </a:r>
            <a:endParaRPr lang="en-US" sz="20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	LÝ THUYẾT CĂN BẢN</a:t>
            </a:r>
            <a:r>
              <a:rPr lang="en-US" b="1" smtClean="0">
                <a:solidFill>
                  <a:srgbClr val="FF4747"/>
                </a:solidFill>
                <a:latin typeface="Times New Roman" pitchFamily="18" charset="0"/>
                <a:cs typeface="Times New Roman" pitchFamily="18" charset="0"/>
              </a:rPr>
              <a:t>:</a:t>
            </a:r>
            <a:endParaRPr lang="en-US"/>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a:latin typeface="Times New Roman" pitchFamily="18" charset="0"/>
                <a:cs typeface="Times New Roman" pitchFamily="18" charset="0"/>
              </a:rPr>
              <a:t>2.	Chỉ báo kĩ thuật (Indicator</a:t>
            </a:r>
            <a:r>
              <a:rPr lang="en-US" sz="3500" b="1" smtClean="0">
                <a:latin typeface="Times New Roman" pitchFamily="18" charset="0"/>
                <a:cs typeface="Times New Roman" pitchFamily="18" charset="0"/>
              </a:rPr>
              <a:t>):</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182218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5056809"/>
          </a:xfrm>
        </p:spPr>
        <p:txBody>
          <a:bodyPr>
            <a:normAutofit/>
          </a:bodyPr>
          <a:lstStyle/>
          <a:p>
            <a:r>
              <a:rPr lang="vi-VN" sz="2000">
                <a:latin typeface="Times New Roman" panose="02020603050405020304" pitchFamily="18" charset="0"/>
                <a:cs typeface="Times New Roman" panose="02020603050405020304" pitchFamily="18" charset="0"/>
              </a:rPr>
              <a:t>Robot giao dịch Forex là phần mềm được các chuyên viên Forex lập trình để tự động phát ra các tín hiệu mua và bán theo các tín hiệu mà đã được lập trình sẵn trước </a:t>
            </a:r>
            <a:r>
              <a:rPr lang="vi-VN" sz="2000" smtClean="0">
                <a:latin typeface="Times New Roman" panose="02020603050405020304" pitchFamily="18" charset="0"/>
                <a:cs typeface="Times New Roman" panose="02020603050405020304" pitchFamily="18" charset="0"/>
              </a:rPr>
              <a:t>đó</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Các Robot được xây dựng trên các phần mềm soạn thảo được cung cấp kèm theo các phần mềm giao dịch (VD: MetaEditor 4, MetaEditor5).</a:t>
            </a:r>
          </a:p>
          <a:p>
            <a:r>
              <a:rPr lang="en-US" sz="2000" smtClean="0">
                <a:latin typeface="Times New Roman" panose="02020603050405020304" pitchFamily="18" charset="0"/>
                <a:cs typeface="Times New Roman" panose="02020603050405020304" pitchFamily="18" charset="0"/>
              </a:rPr>
              <a:t>Các Robot giao dịch thường sử dụng những thông số do các Indicators cung cấp. </a:t>
            </a:r>
          </a:p>
          <a:p>
            <a:r>
              <a:rPr lang="en-US" sz="2000" smtClean="0">
                <a:latin typeface="Times New Roman" panose="02020603050405020304" pitchFamily="18" charset="0"/>
                <a:cs typeface="Times New Roman" panose="02020603050405020304" pitchFamily="18" charset="0"/>
              </a:rPr>
              <a:t>Robot có thể hoạt động dựa trên một hoặc nhiều Indicators.</a:t>
            </a:r>
          </a:p>
          <a:p>
            <a:r>
              <a:rPr lang="en-US" sz="2000" smtClean="0">
                <a:latin typeface="Times New Roman" panose="02020603050405020304" pitchFamily="18" charset="0"/>
                <a:cs typeface="Times New Roman" panose="02020603050405020304" pitchFamily="18" charset="0"/>
              </a:rPr>
              <a:t>Khả năng giao dịch thành công của các Robot phụ thuộc vào độ chính xác của các indicator và thuật toán dự đoán để tham gia các giao dịch.</a:t>
            </a:r>
          </a:p>
          <a:p>
            <a:r>
              <a:rPr lang="en-US" sz="2000" smtClean="0">
                <a:latin typeface="Times New Roman" panose="02020603050405020304" pitchFamily="18" charset="0"/>
                <a:cs typeface="Times New Roman" panose="02020603050405020304" pitchFamily="18" charset="0"/>
              </a:rPr>
              <a:t>Có 2 dạng Robot:</a:t>
            </a:r>
          </a:p>
          <a:p>
            <a:pPr lvl="1"/>
            <a:r>
              <a:rPr lang="en-US" sz="2000" smtClean="0">
                <a:latin typeface="Times New Roman" panose="02020603050405020304" pitchFamily="18" charset="0"/>
                <a:cs typeface="Times New Roman" panose="02020603050405020304" pitchFamily="18" charset="0"/>
              </a:rPr>
              <a:t>Robot giao dịch tự động.</a:t>
            </a:r>
          </a:p>
          <a:p>
            <a:pPr lvl="1"/>
            <a:r>
              <a:rPr lang="en-US" sz="2000" smtClean="0">
                <a:latin typeface="Times New Roman" panose="02020603050405020304" pitchFamily="18" charset="0"/>
                <a:cs typeface="Times New Roman" panose="02020603050405020304" pitchFamily="18" charset="0"/>
              </a:rPr>
              <a:t>Robot tự nhận biết thị trường.</a:t>
            </a:r>
          </a:p>
          <a:p>
            <a:pPr marL="0" indent="0">
              <a:buNone/>
            </a:pPr>
            <a:endParaRPr lang="en-US" sz="20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	LÝ THUYẾT CĂN BẢN</a:t>
            </a:r>
            <a:r>
              <a:rPr lang="en-US" b="1" smtClean="0">
                <a:solidFill>
                  <a:srgbClr val="FF4747"/>
                </a:solidFill>
                <a:latin typeface="Times New Roman" pitchFamily="18" charset="0"/>
                <a:cs typeface="Times New Roman" pitchFamily="18" charset="0"/>
              </a:rPr>
              <a:t>:</a:t>
            </a:r>
            <a:endParaRPr lang="en-US"/>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a:latin typeface="Times New Roman" pitchFamily="18" charset="0"/>
                <a:cs typeface="Times New Roman" pitchFamily="18" charset="0"/>
              </a:rPr>
              <a:t>3.	Robot giao dịch (Expert Advisor</a:t>
            </a:r>
            <a:r>
              <a:rPr lang="en-US" sz="3500" b="1" smtClean="0">
                <a:latin typeface="Times New Roman" pitchFamily="18" charset="0"/>
                <a:cs typeface="Times New Roman" pitchFamily="18" charset="0"/>
              </a:rPr>
              <a:t>):</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27652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5056809"/>
          </a:xfrm>
        </p:spPr>
        <p:txBody>
          <a:bodyPr>
            <a:normAutofit/>
          </a:bodyPr>
          <a:lstStyle/>
          <a:p>
            <a:r>
              <a:rPr lang="en-US" sz="2000" smtClean="0">
                <a:latin typeface="Times New Roman" panose="02020603050405020304" pitchFamily="18" charset="0"/>
                <a:cs typeface="Times New Roman" panose="02020603050405020304" pitchFamily="18" charset="0"/>
              </a:rPr>
              <a:t>Môi trường giao dịch chính thường dùng gồm MetaTrader4 (MT4) và MetaTrader5 (MT5).</a:t>
            </a:r>
          </a:p>
          <a:p>
            <a:r>
              <a:rPr lang="vi-VN" sz="2000" smtClean="0">
                <a:latin typeface="Times New Roman" panose="02020603050405020304" pitchFamily="18" charset="0"/>
                <a:cs typeface="Times New Roman" panose="02020603050405020304" pitchFamily="18" charset="0"/>
              </a:rPr>
              <a:t>MetaTrader4 </a:t>
            </a:r>
            <a:r>
              <a:rPr lang="vi-VN" sz="2000">
                <a:latin typeface="Times New Roman" panose="02020603050405020304" pitchFamily="18" charset="0"/>
                <a:cs typeface="Times New Roman" panose="02020603050405020304" pitchFamily="18" charset="0"/>
              </a:rPr>
              <a:t>còn gọi được gọi tắt MT4, là một nền tảng điện tử cho phép các nhà giao dịch (trader) giao dịch ngoại hối và các sản phẩm tài chính khác. </a:t>
            </a:r>
            <a:r>
              <a:rPr lang="vi-VN" sz="2000" smtClean="0">
                <a:latin typeface="Times New Roman" panose="02020603050405020304" pitchFamily="18" charset="0"/>
                <a:cs typeface="Times New Roman" panose="02020603050405020304" pitchFamily="18" charset="0"/>
              </a:rPr>
              <a:t>MetaTrader</a:t>
            </a:r>
            <a:r>
              <a:rPr lang="en-US" sz="2000" smtClean="0">
                <a:latin typeface="Times New Roman" panose="02020603050405020304" pitchFamily="18" charset="0"/>
                <a:cs typeface="Times New Roman" panose="02020603050405020304" pitchFamily="18" charset="0"/>
              </a:rPr>
              <a:t>4</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chính thức phát hành vào năm 2005 bởi công ty MetaQuotes Software và được hầu hết công ty môi giới ngoại </a:t>
            </a:r>
            <a:r>
              <a:rPr lang="vi-VN" sz="2000" smtClean="0">
                <a:latin typeface="Times New Roman" panose="02020603050405020304" pitchFamily="18" charset="0"/>
                <a:cs typeface="Times New Roman" panose="02020603050405020304" pitchFamily="18" charset="0"/>
              </a:rPr>
              <a:t>hối </a:t>
            </a:r>
            <a:r>
              <a:rPr lang="vi-VN" sz="2000">
                <a:latin typeface="Times New Roman" panose="02020603050405020304" pitchFamily="18" charset="0"/>
                <a:cs typeface="Times New Roman" panose="02020603050405020304" pitchFamily="18" charset="0"/>
              </a:rPr>
              <a:t>(forex broker) cung cấp cho các khách hàng của họ</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Metatrader5 </a:t>
            </a:r>
            <a:r>
              <a:rPr lang="en-US" sz="2000" smtClean="0">
                <a:latin typeface="Times New Roman" panose="02020603050405020304" pitchFamily="18" charset="0"/>
                <a:cs typeface="Times New Roman" panose="02020603050405020304" pitchFamily="18" charset="0"/>
              </a:rPr>
              <a:t>hay MT5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phát hành vào năm 2010, 5 năm sau khi công ty Metaquotes phát hành </a:t>
            </a:r>
            <a:r>
              <a:rPr lang="vi-VN" sz="2000" smtClean="0">
                <a:latin typeface="Times New Roman" panose="02020603050405020304" pitchFamily="18" charset="0"/>
                <a:cs typeface="Times New Roman" panose="02020603050405020304" pitchFamily="18" charset="0"/>
              </a:rPr>
              <a:t>MetaTrader4</a:t>
            </a:r>
            <a:r>
              <a:rPr lang="vi-VN"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r>
              <a:rPr lang="vi-VN" sz="2000" smtClean="0">
                <a:latin typeface="Times New Roman" panose="02020603050405020304" pitchFamily="18" charset="0"/>
                <a:cs typeface="Times New Roman" panose="02020603050405020304" pitchFamily="18" charset="0"/>
              </a:rPr>
              <a:t>Metatrader</a:t>
            </a:r>
            <a:r>
              <a:rPr lang="en-US" sz="2000" smtClean="0">
                <a:latin typeface="Times New Roman" panose="02020603050405020304" pitchFamily="18" charset="0"/>
                <a:cs typeface="Times New Roman" panose="02020603050405020304" pitchFamily="18" charset="0"/>
              </a:rPr>
              <a:t>5 </a:t>
            </a:r>
            <a:r>
              <a:rPr lang="vi-VN" sz="2000" smtClean="0">
                <a:latin typeface="Times New Roman" panose="02020603050405020304" pitchFamily="18" charset="0"/>
                <a:cs typeface="Times New Roman" panose="02020603050405020304" pitchFamily="18" charset="0"/>
              </a:rPr>
              <a:t>được </a:t>
            </a:r>
            <a:r>
              <a:rPr lang="vi-VN" sz="2000">
                <a:latin typeface="Times New Roman" panose="02020603050405020304" pitchFamily="18" charset="0"/>
                <a:cs typeface="Times New Roman" panose="02020603050405020304" pitchFamily="18" charset="0"/>
              </a:rPr>
              <a:t>thiết kế để có thể giao dịch các thị trường khác ngoài Forex, chẳng hạn như thị trường chứng khoán, hàng hóa, cụ thể là nó cho phép </a:t>
            </a:r>
            <a:r>
              <a:rPr lang="en-US" sz="2000" smtClean="0">
                <a:latin typeface="Times New Roman" panose="02020603050405020304" pitchFamily="18" charset="0"/>
                <a:cs typeface="Times New Roman" panose="02020603050405020304" pitchFamily="18" charset="0"/>
              </a:rPr>
              <a:t>Trader</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truy cập được dữ liệu trung tâm thị </a:t>
            </a:r>
            <a:r>
              <a:rPr lang="vi-VN" sz="2000" smtClean="0">
                <a:latin typeface="Times New Roman" panose="02020603050405020304" pitchFamily="18" charset="0"/>
                <a:cs typeface="Times New Roman" panose="02020603050405020304" pitchFamily="18" charset="0"/>
              </a:rPr>
              <a:t>trường</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Ngôn ngữ của MT5 và MT4 đều tương tự ngôn ngữ C/C++.</a:t>
            </a:r>
            <a:endParaRPr lang="en-US" sz="20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	LÝ THUYẾT CĂN BẢN</a:t>
            </a:r>
            <a:r>
              <a:rPr lang="en-US" b="1" smtClean="0">
                <a:solidFill>
                  <a:srgbClr val="FF4747"/>
                </a:solidFill>
                <a:latin typeface="Times New Roman" pitchFamily="18" charset="0"/>
                <a:cs typeface="Times New Roman" pitchFamily="18" charset="0"/>
              </a:rPr>
              <a:t>:</a:t>
            </a:r>
            <a:endParaRPr lang="en-US"/>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00" b="1">
                <a:latin typeface="Times New Roman" pitchFamily="18" charset="0"/>
                <a:cs typeface="Times New Roman" pitchFamily="18" charset="0"/>
              </a:rPr>
              <a:t>4.	Môi trường giao </a:t>
            </a:r>
            <a:r>
              <a:rPr lang="en-US" sz="3500" b="1" smtClean="0">
                <a:latin typeface="Times New Roman" pitchFamily="18" charset="0"/>
                <a:cs typeface="Times New Roman" pitchFamily="18" charset="0"/>
              </a:rPr>
              <a:t>dịch:</a:t>
            </a:r>
            <a:endParaRPr lang="en-US" sz="3500" b="1" dirty="0">
              <a:latin typeface="Times New Roman" pitchFamily="18" charset="0"/>
              <a:cs typeface="Times New Roman" pitchFamily="18" charset="0"/>
            </a:endParaRPr>
          </a:p>
        </p:txBody>
      </p:sp>
    </p:spTree>
    <p:extLst>
      <p:ext uri="{BB962C8B-B14F-4D97-AF65-F5344CB8AC3E}">
        <p14:creationId xmlns:p14="http://schemas.microsoft.com/office/powerpoint/2010/main" val="407629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3200"/>
            <a:ext cx="7924799" cy="4639365"/>
          </a:xfrm>
        </p:spPr>
        <p:txBody>
          <a:bodyPr>
            <a:normAutofit/>
          </a:bodyPr>
          <a:lstStyle/>
          <a:p>
            <a:r>
              <a:rPr lang="en-US" sz="2000">
                <a:latin typeface="Times New Roman" pitchFamily="18" charset="0"/>
                <a:cs typeface="Times New Roman" pitchFamily="18" charset="0"/>
              </a:rPr>
              <a:t>Mô hình nến 212 có mục đích sẽ dự đoán giá trị nến tiếp theo của cặp tiền EUR\USD sẽ tăng hoặc giảm với mô hình gồm 1 cụm 5 nến cho trước để làm tiền đề dự đoán cho nến tiếp theo.</a:t>
            </a:r>
          </a:p>
          <a:p>
            <a:r>
              <a:rPr lang="en-US" sz="2000">
                <a:latin typeface="Times New Roman" pitchFamily="18" charset="0"/>
                <a:cs typeface="Times New Roman" pitchFamily="18" charset="0"/>
              </a:rPr>
              <a:t>Các nến được cho sẵn sẽ phải đứng theo thứ tự:</a:t>
            </a:r>
          </a:p>
          <a:p>
            <a:pPr lvl="1"/>
            <a:r>
              <a:rPr lang="en-US" sz="2000">
                <a:latin typeface="Times New Roman" pitchFamily="18" charset="0"/>
                <a:cs typeface="Times New Roman" pitchFamily="18" charset="0"/>
              </a:rPr>
              <a:t>Hai nến đầu liên tục phải cùng 1 hướng.</a:t>
            </a:r>
          </a:p>
          <a:p>
            <a:pPr lvl="1"/>
            <a:r>
              <a:rPr lang="en-US" sz="2000">
                <a:latin typeface="Times New Roman" pitchFamily="18" charset="0"/>
                <a:cs typeface="Times New Roman" pitchFamily="18" charset="0"/>
              </a:rPr>
              <a:t>Nến thứ 3 phải ngược hướng 2 nến đầu.</a:t>
            </a:r>
          </a:p>
          <a:p>
            <a:pPr lvl="1"/>
            <a:r>
              <a:rPr lang="en-US" sz="2000">
                <a:latin typeface="Times New Roman" pitchFamily="18" charset="0"/>
                <a:cs typeface="Times New Roman" pitchFamily="18" charset="0"/>
              </a:rPr>
              <a:t>Nến thứ 4 và 5 phải liên tục cùng hướng 2 nến đầu.</a:t>
            </a:r>
          </a:p>
          <a:p>
            <a:pPr lvl="1"/>
            <a:r>
              <a:rPr lang="en-US" sz="2000">
                <a:latin typeface="Times New Roman" pitchFamily="18" charset="0"/>
                <a:cs typeface="Times New Roman" pitchFamily="18" charset="0"/>
              </a:rPr>
              <a:t>Sau khi cụm 5 nến này hoàn tất, nến thứ 6 được suy luận sẽ là cùng hướng với nến số 3.</a:t>
            </a:r>
          </a:p>
          <a:p>
            <a:r>
              <a:rPr lang="en-US" sz="2000" smtClean="0">
                <a:latin typeface="Times New Roman" panose="02020603050405020304" pitchFamily="18" charset="0"/>
                <a:cs typeface="Times New Roman" panose="02020603050405020304" pitchFamily="18" charset="0"/>
              </a:rPr>
              <a:t>Nếu thứ tự các nến không tuân theo quy ước của mô hình 212, công thức của mô hình 212 sẽ tạm thời không được kích hoạt.</a:t>
            </a:r>
            <a:endParaRPr lang="en-US" sz="20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77334" y="254000"/>
            <a:ext cx="8596668" cy="592667"/>
          </a:xfrm>
        </p:spPr>
        <p:txBody>
          <a:bodyPr>
            <a:normAutofit fontScale="90000"/>
          </a:bodyPr>
          <a:lstStyle/>
          <a:p>
            <a:r>
              <a:rPr lang="en-US" b="1">
                <a:solidFill>
                  <a:srgbClr val="FF4747"/>
                </a:solidFill>
                <a:latin typeface="Times New Roman" pitchFamily="18" charset="0"/>
                <a:cs typeface="Times New Roman" pitchFamily="18" charset="0"/>
              </a:rPr>
              <a:t>II.	CÔNG THỨC CỦA MÔ HÌNH</a:t>
            </a:r>
            <a:endParaRPr lang="en-US" b="1" dirty="0">
              <a:solidFill>
                <a:srgbClr val="FF4747"/>
              </a:solidFill>
              <a:latin typeface="Times New Roman" pitchFamily="18" charset="0"/>
              <a:cs typeface="Times New Roman" pitchFamily="18" charset="0"/>
            </a:endParaRPr>
          </a:p>
        </p:txBody>
      </p:sp>
      <p:sp>
        <p:nvSpPr>
          <p:cNvPr id="6" name="Title 1"/>
          <p:cNvSpPr txBox="1">
            <a:spLocks/>
          </p:cNvSpPr>
          <p:nvPr/>
        </p:nvSpPr>
        <p:spPr>
          <a:xfrm>
            <a:off x="677334" y="846667"/>
            <a:ext cx="8596668" cy="6265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AutoNum type="arabicPeriod"/>
            </a:pPr>
            <a:r>
              <a:rPr lang="en-US" sz="3500" b="1" smtClean="0">
                <a:latin typeface="Times New Roman" pitchFamily="18" charset="0"/>
                <a:cs typeface="Times New Roman" pitchFamily="18" charset="0"/>
              </a:rPr>
              <a:t>Mô hình dự đoán 212:</a:t>
            </a:r>
            <a:endParaRPr lang="en-US" sz="3500" b="1">
              <a:latin typeface="Times New Roman" pitchFamily="18" charset="0"/>
              <a:cs typeface="Times New Roman" pitchFamily="18" charset="0"/>
            </a:endParaRPr>
          </a:p>
        </p:txBody>
      </p:sp>
      <p:pic>
        <p:nvPicPr>
          <p:cNvPr id="7" name="Picture 6" descr="du-doan-nen-tiep-theo-traderviet."/>
          <p:cNvPicPr/>
          <p:nvPr/>
        </p:nvPicPr>
        <p:blipFill>
          <a:blip r:embed="rId2">
            <a:extLst>
              <a:ext uri="{28A0092B-C50C-407E-A947-70E740481C1C}">
                <a14:useLocalDpi xmlns:a14="http://schemas.microsoft.com/office/drawing/2010/main" val="0"/>
              </a:ext>
            </a:extLst>
          </a:blip>
          <a:srcRect/>
          <a:stretch>
            <a:fillRect/>
          </a:stretch>
        </p:blipFill>
        <p:spPr bwMode="auto">
          <a:xfrm>
            <a:off x="8443106" y="1003852"/>
            <a:ext cx="3563364" cy="5108713"/>
          </a:xfrm>
          <a:prstGeom prst="rect">
            <a:avLst/>
          </a:prstGeom>
          <a:noFill/>
          <a:ln>
            <a:noFill/>
          </a:ln>
        </p:spPr>
      </p:pic>
    </p:spTree>
    <p:extLst>
      <p:ext uri="{BB962C8B-B14F-4D97-AF65-F5344CB8AC3E}">
        <p14:creationId xmlns:p14="http://schemas.microsoft.com/office/powerpoint/2010/main" val="187064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4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495</TotalTime>
  <Words>1779</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Trebuchet MS</vt:lpstr>
      <vt:lpstr>Wingdings 3</vt:lpstr>
      <vt:lpstr>Facet</vt:lpstr>
      <vt:lpstr>        BỘ GIÁO DỤC VÀ ĐÀO TẠO TRƯỜNG ĐẠI HỌC CÔNG NGHỆ TP. HCM</vt:lpstr>
      <vt:lpstr>Mô tả đề tài:</vt:lpstr>
      <vt:lpstr>Mô tả đề tài:</vt:lpstr>
      <vt:lpstr>1. Nến, cách đọc nến. 2. Chỉ báo kĩ thuật (Indicator). 3. Robot giao dịch (Expert Advisor). 4. Môi trường giao dịch.</vt:lpstr>
      <vt:lpstr>I. LÝ THUYẾT CĂN BẢN:</vt:lpstr>
      <vt:lpstr>I. LÝ THUYẾT CĂN BẢN:</vt:lpstr>
      <vt:lpstr>I. LÝ THUYẾT CĂN BẢN:</vt:lpstr>
      <vt:lpstr>I. LÝ THUYẾT CĂN BẢN:</vt:lpstr>
      <vt:lpstr>II. CÔNG THỨC CỦA MÔ HÌNH</vt:lpstr>
      <vt:lpstr>II. CÔNG THỨC CỦA MÔ HÌNH</vt:lpstr>
      <vt:lpstr>II. CÔNG THỨC CỦA MÔ HÌNH</vt:lpstr>
      <vt:lpstr>II. CÔNG THỨC CỦA MÔ HÌNH</vt:lpstr>
      <vt:lpstr>II. CÔNG THỨC CỦA MÔ HÌNH</vt:lpstr>
      <vt:lpstr>II. CÔNG THỨC CỦA MÔ HÌNH</vt:lpstr>
      <vt:lpstr>II. CÔNG THỨC CỦA MÔ HÌNH</vt:lpstr>
      <vt:lpstr>II. CÔNG THỨC CỦA MÔ HÌNH</vt:lpstr>
      <vt:lpstr>II. CÔNG THỨC CỦA MÔ HÌNH</vt:lpstr>
      <vt:lpstr>III. KẾT QUẢ:</vt:lpstr>
      <vt:lpstr>III. KẾT QUẢ:</vt:lpstr>
      <vt:lpstr>III. KẾT QUẢ:</vt:lpstr>
      <vt:lpstr>III. KẾT QUẢ:</vt:lpstr>
      <vt:lpstr>III. KẾT QUẢ:</vt:lpstr>
      <vt:lpstr>III. KẾT QUẢ:</vt:lpstr>
      <vt:lpstr>TIẾN HÀNH CHẠY THỬ VÀ ĐÁNH GIÁ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CƠ SỞ</dc:title>
  <dc:creator>Itamino Hitoshi</dc:creator>
  <cp:lastModifiedBy>Itamino Hitoshi</cp:lastModifiedBy>
  <cp:revision>117</cp:revision>
  <dcterms:created xsi:type="dcterms:W3CDTF">2019-06-29T05:35:08Z</dcterms:created>
  <dcterms:modified xsi:type="dcterms:W3CDTF">2019-07-08T03:00:10Z</dcterms:modified>
</cp:coreProperties>
</file>