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427" r:id="rId2"/>
    <p:sldId id="401" r:id="rId3"/>
    <p:sldId id="425" r:id="rId4"/>
    <p:sldId id="428" r:id="rId5"/>
    <p:sldId id="431" r:id="rId6"/>
    <p:sldId id="432" r:id="rId7"/>
    <p:sldId id="433" r:id="rId8"/>
    <p:sldId id="429" r:id="rId9"/>
    <p:sldId id="434" r:id="rId10"/>
    <p:sldId id="435" r:id="rId11"/>
    <p:sldId id="430"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autoAdjust="0"/>
    <p:restoredTop sz="94635"/>
  </p:normalViewPr>
  <p:slideViewPr>
    <p:cSldViewPr snapToGrid="0" snapToObjects="1">
      <p:cViewPr>
        <p:scale>
          <a:sx n="100" d="100"/>
          <a:sy n="100" d="100"/>
        </p:scale>
        <p:origin x="714"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06/26/2020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dirty="0">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p>
          <a:p>
            <a:r>
              <a:rPr lang="en-US" sz="2000" i="1">
                <a:solidFill>
                  <a:srgbClr val="002060"/>
                </a:solidFill>
                <a:latin typeface="+mj-lt"/>
                <a:cs typeface="Times New Roman" panose="02020603050405020304" pitchFamily="18" charset="0"/>
              </a:rPr>
              <a:t>Nguyễn Kiều Thái Hoà</a:t>
            </a:r>
          </a:p>
          <a:p>
            <a:r>
              <a:rPr lang="en-US" sz="2000" i="1">
                <a:solidFill>
                  <a:srgbClr val="002060"/>
                </a:solidFill>
                <a:latin typeface="+mj-lt"/>
                <a:cs typeface="Times New Roman" panose="02020603050405020304" pitchFamily="18" charset="0"/>
              </a:rPr>
              <a:t>Trần Thanh Hậu</a:t>
            </a:r>
          </a:p>
          <a:p>
            <a:r>
              <a:rPr lang="en-US" sz="2000" i="1">
                <a:solidFill>
                  <a:srgbClr val="002060"/>
                </a:solidFill>
                <a:latin typeface="+mj-lt"/>
                <a:cs typeface="Times New Roman" panose="02020603050405020304" pitchFamily="18" charset="0"/>
              </a:rPr>
              <a:t>Lý Thanh Hùng</a:t>
            </a:r>
          </a:p>
          <a:p>
            <a:r>
              <a:rPr lang="en-US" sz="2000" i="1">
                <a:solidFill>
                  <a:srgbClr val="002060"/>
                </a:solidFill>
                <a:latin typeface="+mj-lt"/>
                <a:cs typeface="Times New Roman" panose="02020603050405020304" pitchFamily="18" charset="0"/>
              </a:rPr>
              <a:t>Trần Hoàng</a:t>
            </a:r>
          </a:p>
          <a:p>
            <a:r>
              <a:rPr lang="en-US" sz="2000" i="1">
                <a:solidFill>
                  <a:srgbClr val="002060"/>
                </a:solidFill>
                <a:latin typeface="+mj-lt"/>
                <a:cs typeface="Times New Roman" panose="02020603050405020304" pitchFamily="18" charset="0"/>
              </a:rPr>
              <a:t>Phạm Nguyễn Hoàng Vĩnh Phúc</a:t>
            </a:r>
          </a:p>
        </p:txBody>
      </p:sp>
      <p:sp>
        <p:nvSpPr>
          <p:cNvPr id="55" name="TextBox 54"/>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3" name="Hình ảnh 2">
            <a:extLst>
              <a:ext uri="{FF2B5EF4-FFF2-40B4-BE49-F238E27FC236}">
                <a16:creationId xmlns:a16="http://schemas.microsoft.com/office/drawing/2014/main" id="{6A685867-2348-4BDE-91B7-6F8C2AC7E89F}"/>
              </a:ext>
            </a:extLst>
          </p:cNvPr>
          <p:cNvPicPr>
            <a:picLocks noChangeAspect="1"/>
          </p:cNvPicPr>
          <p:nvPr/>
        </p:nvPicPr>
        <p:blipFill>
          <a:blip r:embed="rId2"/>
          <a:stretch>
            <a:fillRect/>
          </a:stretch>
        </p:blipFill>
        <p:spPr>
          <a:xfrm>
            <a:off x="6717986" y="3766451"/>
            <a:ext cx="5040351" cy="19989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13" name="Hình chữ nhật: Góc Tròn 12">
            <a:extLst>
              <a:ext uri="{FF2B5EF4-FFF2-40B4-BE49-F238E27FC236}">
                <a16:creationId xmlns:a16="http://schemas.microsoft.com/office/drawing/2014/main" id="{A08E6AE1-9B71-4905-BC4D-5F7F630BBDB3}"/>
              </a:ext>
            </a:extLst>
          </p:cNvPr>
          <p:cNvSpPr/>
          <p:nvPr/>
        </p:nvSpPr>
        <p:spPr>
          <a:xfrm>
            <a:off x="865950" y="3136323"/>
            <a:ext cx="4439476" cy="174111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a:latin typeface="Arial" panose="020B0604020202020204" pitchFamily="34" charset="0"/>
                <a:cs typeface="Arial" panose="020B0604020202020204" pitchFamily="34" charset="0"/>
              </a:rPr>
              <a:t>require 'watir'</a:t>
            </a:r>
          </a:p>
          <a:p>
            <a:r>
              <a:rPr lang="en-US">
                <a:latin typeface="Arial" panose="020B0604020202020204" pitchFamily="34" charset="0"/>
                <a:cs typeface="Arial" panose="020B0604020202020204" pitchFamily="34" charset="0"/>
              </a:rPr>
              <a:t>Watir::Browser.new :chrome</a:t>
            </a:r>
          </a:p>
          <a:p>
            <a:endParaRPr lang="en-US">
              <a:latin typeface="Arial" panose="020B0604020202020204" pitchFamily="34" charset="0"/>
              <a:cs typeface="Arial" panose="020B0604020202020204" pitchFamily="34" charset="0"/>
            </a:endParaRPr>
          </a:p>
          <a:p>
            <a:r>
              <a:rPr lang="sv-SE">
                <a:latin typeface="Arial" panose="020B0604020202020204" pitchFamily="34" charset="0"/>
                <a:cs typeface="Arial" panose="020B0604020202020204" pitchFamily="34" charset="0"/>
              </a:rPr>
              <a:t>browser = Watir::Browser.new</a:t>
            </a:r>
          </a:p>
          <a:p>
            <a:r>
              <a:rPr lang="sv-SE">
                <a:latin typeface="Arial" panose="020B0604020202020204" pitchFamily="34" charset="0"/>
                <a:cs typeface="Arial" panose="020B0604020202020204" pitchFamily="34" charset="0"/>
              </a:rPr>
              <a:t>browser.goto("https://www.google.com")</a:t>
            </a:r>
            <a:endParaRPr lang="vi-VN">
              <a:latin typeface="Arial" panose="020B0604020202020204" pitchFamily="34" charset="0"/>
              <a:cs typeface="Arial" panose="020B0604020202020204" pitchFamily="34" charset="0"/>
            </a:endParaRPr>
          </a:p>
        </p:txBody>
      </p:sp>
      <p:sp>
        <p:nvSpPr>
          <p:cNvPr id="2" name="Mũi tên: Phải 1">
            <a:extLst>
              <a:ext uri="{FF2B5EF4-FFF2-40B4-BE49-F238E27FC236}">
                <a16:creationId xmlns:a16="http://schemas.microsoft.com/office/drawing/2014/main" id="{99895B3C-26D9-41DE-A0FD-B5D21EE86C22}"/>
              </a:ext>
            </a:extLst>
          </p:cNvPr>
          <p:cNvSpPr/>
          <p:nvPr/>
        </p:nvSpPr>
        <p:spPr>
          <a:xfrm>
            <a:off x="5476875" y="3786721"/>
            <a:ext cx="590550" cy="4403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5" name="Hình ảnh 4">
            <a:extLst>
              <a:ext uri="{FF2B5EF4-FFF2-40B4-BE49-F238E27FC236}">
                <a16:creationId xmlns:a16="http://schemas.microsoft.com/office/drawing/2014/main" id="{E1ADAF19-A169-4285-A92D-8038ED6B12EC}"/>
              </a:ext>
            </a:extLst>
          </p:cNvPr>
          <p:cNvPicPr>
            <a:picLocks noChangeAspect="1"/>
          </p:cNvPicPr>
          <p:nvPr/>
        </p:nvPicPr>
        <p:blipFill>
          <a:blip r:embed="rId2"/>
          <a:stretch>
            <a:fillRect/>
          </a:stretch>
        </p:blipFill>
        <p:spPr>
          <a:xfrm>
            <a:off x="6210299" y="2097115"/>
            <a:ext cx="5715000" cy="3819525"/>
          </a:xfrm>
          <a:prstGeom prst="rect">
            <a:avLst/>
          </a:prstGeom>
        </p:spPr>
      </p:pic>
    </p:spTree>
    <p:extLst>
      <p:ext uri="{BB962C8B-B14F-4D97-AF65-F5344CB8AC3E}">
        <p14:creationId xmlns:p14="http://schemas.microsoft.com/office/powerpoint/2010/main" val="275918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Nhóm 4">
            <a:extLst>
              <a:ext uri="{FF2B5EF4-FFF2-40B4-BE49-F238E27FC236}">
                <a16:creationId xmlns:a16="http://schemas.microsoft.com/office/drawing/2014/main" id="{EAFDD899-5397-4500-9FA7-2E59DEF62F2F}"/>
              </a:ext>
            </a:extLst>
          </p:cNvPr>
          <p:cNvGrpSpPr/>
          <p:nvPr/>
        </p:nvGrpSpPr>
        <p:grpSpPr>
          <a:xfrm>
            <a:off x="4180445" y="2956717"/>
            <a:ext cx="3066922" cy="944565"/>
            <a:chOff x="1991110" y="2504303"/>
            <a:chExt cx="3066922" cy="944565"/>
          </a:xfrm>
        </p:grpSpPr>
        <p:sp>
          <p:nvSpPr>
            <p:cNvPr id="9" name="Hình chữ nhật: Góc Tròn 8">
              <a:extLst>
                <a:ext uri="{FF2B5EF4-FFF2-40B4-BE49-F238E27FC236}">
                  <a16:creationId xmlns:a16="http://schemas.microsoft.com/office/drawing/2014/main" id="{C876E121-BE98-4C1C-8A4E-04AA7A46D781}"/>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DEMO</a:t>
              </a:r>
              <a:endParaRPr lang="vi-VN">
                <a:latin typeface="Arial" panose="020B0604020202020204" pitchFamily="34" charset="0"/>
                <a:cs typeface="Arial" panose="020B0604020202020204" pitchFamily="34" charset="0"/>
              </a:endParaRPr>
            </a:p>
          </p:txBody>
        </p:sp>
        <p:sp>
          <p:nvSpPr>
            <p:cNvPr id="10" name="Hình Bầu dục 9">
              <a:extLst>
                <a:ext uri="{FF2B5EF4-FFF2-40B4-BE49-F238E27FC236}">
                  <a16:creationId xmlns:a16="http://schemas.microsoft.com/office/drawing/2014/main" id="{4D9F19EB-26B6-42B2-8C65-03D5B8682F98}"/>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endParaRPr lang="vi-V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918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89264EE9-A649-4F12-91FE-FEAE45F31330}"/>
              </a:ext>
            </a:extLst>
          </p:cNvPr>
          <p:cNvPicPr>
            <a:picLocks noChangeAspect="1"/>
          </p:cNvPicPr>
          <p:nvPr/>
        </p:nvPicPr>
        <p:blipFill>
          <a:blip r:embed="rId2"/>
          <a:stretch>
            <a:fillRect/>
          </a:stretch>
        </p:blipFill>
        <p:spPr>
          <a:xfrm>
            <a:off x="3111354" y="2420180"/>
            <a:ext cx="2235170" cy="3190287"/>
          </a:xfrm>
          <a:prstGeom prst="rect">
            <a:avLst/>
          </a:prstGeom>
        </p:spPr>
      </p:pic>
      <p:sp>
        <p:nvSpPr>
          <p:cNvPr id="72" name="Rectangle 71">
            <a:extLst>
              <a:ext uri="{FF2B5EF4-FFF2-40B4-BE49-F238E27FC236}">
                <a16:creationId xmlns:a16="http://schemas.microsoft.com/office/drawing/2014/main" id="{4D70423D-6D02-4F5A-BB15-9B80A8C8BB48}"/>
              </a:ext>
            </a:extLst>
          </p:cNvPr>
          <p:cNvSpPr/>
          <p:nvPr/>
        </p:nvSpPr>
        <p:spPr>
          <a:xfrm>
            <a:off x="3438862" y="1321629"/>
            <a:ext cx="5314275"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NỘI </a:t>
            </a:r>
            <a:r>
              <a:rPr lang="en-US" sz="4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4" name="Nhóm 3">
            <a:extLst>
              <a:ext uri="{FF2B5EF4-FFF2-40B4-BE49-F238E27FC236}">
                <a16:creationId xmlns:a16="http://schemas.microsoft.com/office/drawing/2014/main" id="{A768C55C-4D63-4E4D-B107-20424A5D99D3}"/>
              </a:ext>
            </a:extLst>
          </p:cNvPr>
          <p:cNvGrpSpPr/>
          <p:nvPr/>
        </p:nvGrpSpPr>
        <p:grpSpPr>
          <a:xfrm>
            <a:off x="6096000" y="2286067"/>
            <a:ext cx="3066922" cy="944565"/>
            <a:chOff x="1991110" y="2504303"/>
            <a:chExt cx="3066922" cy="944565"/>
          </a:xfrm>
        </p:grpSpPr>
        <p:sp>
          <p:nvSpPr>
            <p:cNvPr id="2" name="Hình chữ nhật: Góc Tròn 1">
              <a:extLst>
                <a:ext uri="{FF2B5EF4-FFF2-40B4-BE49-F238E27FC236}">
                  <a16:creationId xmlns:a16="http://schemas.microsoft.com/office/drawing/2014/main" id="{DB67C333-E592-497A-B238-0E73C4DDDA98}"/>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LÀ GÌ ?</a:t>
              </a:r>
              <a:endParaRPr lang="vi-VN">
                <a:latin typeface="Arial" panose="020B0604020202020204" pitchFamily="34" charset="0"/>
                <a:cs typeface="Arial" panose="020B0604020202020204" pitchFamily="34" charset="0"/>
              </a:endParaRPr>
            </a:p>
          </p:txBody>
        </p:sp>
        <p:sp>
          <p:nvSpPr>
            <p:cNvPr id="3" name="Hình Bầu dục 2">
              <a:extLst>
                <a:ext uri="{FF2B5EF4-FFF2-40B4-BE49-F238E27FC236}">
                  <a16:creationId xmlns:a16="http://schemas.microsoft.com/office/drawing/2014/main" id="{3BD30FF8-898F-473D-B8E4-D0EE5E44545A}"/>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p:txBody>
        </p:sp>
      </p:grpSp>
      <p:grpSp>
        <p:nvGrpSpPr>
          <p:cNvPr id="12" name="Nhóm 11">
            <a:extLst>
              <a:ext uri="{FF2B5EF4-FFF2-40B4-BE49-F238E27FC236}">
                <a16:creationId xmlns:a16="http://schemas.microsoft.com/office/drawing/2014/main" id="{351D4AA3-D98A-4BD3-8C66-B1F7A766F739}"/>
              </a:ext>
            </a:extLst>
          </p:cNvPr>
          <p:cNvGrpSpPr/>
          <p:nvPr/>
        </p:nvGrpSpPr>
        <p:grpSpPr>
          <a:xfrm>
            <a:off x="6096000" y="3545399"/>
            <a:ext cx="4118919" cy="944565"/>
            <a:chOff x="6096000" y="3545399"/>
            <a:chExt cx="4118919" cy="944565"/>
          </a:xfrm>
        </p:grpSpPr>
        <p:sp>
          <p:nvSpPr>
            <p:cNvPr id="36" name="Hình chữ nhật: Góc Tròn 35">
              <a:extLst>
                <a:ext uri="{FF2B5EF4-FFF2-40B4-BE49-F238E27FC236}">
                  <a16:creationId xmlns:a16="http://schemas.microsoft.com/office/drawing/2014/main" id="{70BCC60F-FFF9-4E89-A4DE-1D9C190C5143}"/>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37" name="Hình Bầu dục 36">
              <a:extLst>
                <a:ext uri="{FF2B5EF4-FFF2-40B4-BE49-F238E27FC236}">
                  <a16:creationId xmlns:a16="http://schemas.microsoft.com/office/drawing/2014/main" id="{AE4A9D5C-3B01-4BE1-B5FA-A41A5514F285}"/>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grpSp>
        <p:nvGrpSpPr>
          <p:cNvPr id="38" name="Nhóm 37">
            <a:extLst>
              <a:ext uri="{FF2B5EF4-FFF2-40B4-BE49-F238E27FC236}">
                <a16:creationId xmlns:a16="http://schemas.microsoft.com/office/drawing/2014/main" id="{CF0FD470-F167-4205-A708-A31CD05D0F0D}"/>
              </a:ext>
            </a:extLst>
          </p:cNvPr>
          <p:cNvGrpSpPr/>
          <p:nvPr/>
        </p:nvGrpSpPr>
        <p:grpSpPr>
          <a:xfrm>
            <a:off x="6096000" y="4804731"/>
            <a:ext cx="3066922" cy="944565"/>
            <a:chOff x="1991110" y="2504303"/>
            <a:chExt cx="3066922" cy="944565"/>
          </a:xfrm>
        </p:grpSpPr>
        <p:sp>
          <p:nvSpPr>
            <p:cNvPr id="40" name="Hình chữ nhật: Góc Tròn 39">
              <a:extLst>
                <a:ext uri="{FF2B5EF4-FFF2-40B4-BE49-F238E27FC236}">
                  <a16:creationId xmlns:a16="http://schemas.microsoft.com/office/drawing/2014/main" id="{0DD82DE4-4EE3-4649-AB27-2B4CBA2177DD}"/>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DEMO</a:t>
              </a:r>
              <a:endParaRPr lang="vi-VN">
                <a:latin typeface="Arial" panose="020B0604020202020204" pitchFamily="34" charset="0"/>
                <a:cs typeface="Arial" panose="020B0604020202020204" pitchFamily="34" charset="0"/>
              </a:endParaRPr>
            </a:p>
          </p:txBody>
        </p:sp>
        <p:sp>
          <p:nvSpPr>
            <p:cNvPr id="43" name="Hình Bầu dục 42">
              <a:extLst>
                <a:ext uri="{FF2B5EF4-FFF2-40B4-BE49-F238E27FC236}">
                  <a16:creationId xmlns:a16="http://schemas.microsoft.com/office/drawing/2014/main" id="{8AEFBAF1-3BAB-42ED-8315-12AA7E7031DD}"/>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endParaRPr lang="vi-V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2250640" y="2703143"/>
            <a:ext cx="769071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FF0000"/>
                </a:solidFill>
                <a:latin typeface="#9Slide03 BoosterNextFYBlack" panose="02000A03000000020004" pitchFamily="2" charset="77"/>
              </a:rPr>
              <a:t>NỘI DUNG CHI TIẾT</a:t>
            </a:r>
            <a:endParaRPr lang="en-US" sz="4000" b="1" dirty="0">
              <a:solidFill>
                <a:srgbClr val="FF0000"/>
              </a:solidFill>
              <a:latin typeface="#9Slide03 BoosterNextFYBlack" panose="02000A03000000020004" pitchFamily="2" charset="77"/>
            </a:endParaRPr>
          </a:p>
        </p:txBody>
      </p:sp>
    </p:spTree>
    <p:extLst>
      <p:ext uri="{BB962C8B-B14F-4D97-AF65-F5344CB8AC3E}">
        <p14:creationId xmlns:p14="http://schemas.microsoft.com/office/powerpoint/2010/main" val="92910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Đường kết nối Mũi tên Thẳng 11">
            <a:extLst>
              <a:ext uri="{FF2B5EF4-FFF2-40B4-BE49-F238E27FC236}">
                <a16:creationId xmlns:a16="http://schemas.microsoft.com/office/drawing/2014/main" id="{05D72351-B32B-43D1-B939-AEC264C000E1}"/>
              </a:ext>
            </a:extLst>
          </p:cNvPr>
          <p:cNvCxnSpPr>
            <a:cxnSpLocks/>
            <a:stCxn id="4" idx="3"/>
            <a:endCxn id="6" idx="1"/>
          </p:cNvCxnSpPr>
          <p:nvPr/>
        </p:nvCxnSpPr>
        <p:spPr>
          <a:xfrm flipV="1">
            <a:off x="4118019" y="1879525"/>
            <a:ext cx="1362357" cy="154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4">
            <a:extLst>
              <a:ext uri="{FF2B5EF4-FFF2-40B4-BE49-F238E27FC236}">
                <a16:creationId xmlns:a16="http://schemas.microsoft.com/office/drawing/2014/main" id="{BBE7122E-B543-4635-86C3-EB9A937D2940}"/>
              </a:ext>
            </a:extLst>
          </p:cNvPr>
          <p:cNvCxnSpPr>
            <a:stCxn id="4" idx="3"/>
            <a:endCxn id="8" idx="1"/>
          </p:cNvCxnSpPr>
          <p:nvPr/>
        </p:nvCxnSpPr>
        <p:spPr>
          <a:xfrm flipV="1">
            <a:off x="4118019" y="2956718"/>
            <a:ext cx="1362357" cy="47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Đường kết nối Mũi tên Thẳng 15">
            <a:extLst>
              <a:ext uri="{FF2B5EF4-FFF2-40B4-BE49-F238E27FC236}">
                <a16:creationId xmlns:a16="http://schemas.microsoft.com/office/drawing/2014/main" id="{9E8EFB01-7F13-4B41-AD1F-7A22544D09ED}"/>
              </a:ext>
            </a:extLst>
          </p:cNvPr>
          <p:cNvCxnSpPr>
            <a:cxnSpLocks/>
            <a:stCxn id="4" idx="3"/>
            <a:endCxn id="9" idx="1"/>
          </p:cNvCxnSpPr>
          <p:nvPr/>
        </p:nvCxnSpPr>
        <p:spPr>
          <a:xfrm>
            <a:off x="4118019" y="3429000"/>
            <a:ext cx="1362357" cy="60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5F429F2D-F172-45B2-A792-57DAA79E8C7D}"/>
              </a:ext>
            </a:extLst>
          </p:cNvPr>
          <p:cNvCxnSpPr>
            <a:stCxn id="4" idx="3"/>
            <a:endCxn id="10" idx="1"/>
          </p:cNvCxnSpPr>
          <p:nvPr/>
        </p:nvCxnSpPr>
        <p:spPr>
          <a:xfrm>
            <a:off x="4118019" y="3429000"/>
            <a:ext cx="1362357" cy="1682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Nhóm 6">
            <a:extLst>
              <a:ext uri="{FF2B5EF4-FFF2-40B4-BE49-F238E27FC236}">
                <a16:creationId xmlns:a16="http://schemas.microsoft.com/office/drawing/2014/main" id="{AA5CE913-A6B3-4EC4-A52F-7F2285D452A8}"/>
              </a:ext>
            </a:extLst>
          </p:cNvPr>
          <p:cNvGrpSpPr/>
          <p:nvPr/>
        </p:nvGrpSpPr>
        <p:grpSpPr>
          <a:xfrm>
            <a:off x="1051097" y="2956717"/>
            <a:ext cx="3066922" cy="944565"/>
            <a:chOff x="288324" y="1341502"/>
            <a:chExt cx="3066922"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LÀ GÌ ?</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p:txBody>
        </p:sp>
      </p:grpSp>
      <p:sp>
        <p:nvSpPr>
          <p:cNvPr id="6" name="Hình chữ nhật: Góc Tròn 5">
            <a:extLst>
              <a:ext uri="{FF2B5EF4-FFF2-40B4-BE49-F238E27FC236}">
                <a16:creationId xmlns:a16="http://schemas.microsoft.com/office/drawing/2014/main" id="{47574597-F4A4-44CD-ADF2-EFC36EA185D0}"/>
              </a:ext>
            </a:extLst>
          </p:cNvPr>
          <p:cNvSpPr/>
          <p:nvPr/>
        </p:nvSpPr>
        <p:spPr>
          <a:xfrm>
            <a:off x="5480376" y="1407242"/>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WEB APPLICATION TESTING IN RUBY</a:t>
            </a:r>
            <a:endParaRPr lang="vi-VN">
              <a:latin typeface="Arial" panose="020B0604020202020204" pitchFamily="34" charset="0"/>
              <a:cs typeface="Arial" panose="020B0604020202020204" pitchFamily="34" charset="0"/>
            </a:endParaRPr>
          </a:p>
        </p:txBody>
      </p:sp>
      <p:sp>
        <p:nvSpPr>
          <p:cNvPr id="8" name="Hình chữ nhật: Góc Tròn 7">
            <a:extLst>
              <a:ext uri="{FF2B5EF4-FFF2-40B4-BE49-F238E27FC236}">
                <a16:creationId xmlns:a16="http://schemas.microsoft.com/office/drawing/2014/main" id="{A304C956-EC26-4352-A8C9-3411FE2AED6B}"/>
              </a:ext>
            </a:extLst>
          </p:cNvPr>
          <p:cNvSpPr/>
          <p:nvPr/>
        </p:nvSpPr>
        <p:spPr>
          <a:xfrm>
            <a:off x="5480376" y="2484435"/>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Thư viện Ruby mã nguồn mở dành cho kiểm thử tự động</a:t>
            </a:r>
            <a:endParaRPr lang="vi-VN">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5D217A6A-3585-4AB9-B9A9-1BB8B9C42001}"/>
              </a:ext>
            </a:extLst>
          </p:cNvPr>
          <p:cNvSpPr/>
          <p:nvPr/>
        </p:nvSpPr>
        <p:spPr>
          <a:xfrm>
            <a:off x="5480376" y="3561628"/>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mô phỏng việc sử dụng website trong thực tế</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7A5A2764-0FA1-4041-B0DF-CF3B06C03F4B}"/>
              </a:ext>
            </a:extLst>
          </p:cNvPr>
          <p:cNvSpPr/>
          <p:nvPr/>
        </p:nvSpPr>
        <p:spPr>
          <a:xfrm>
            <a:off x="5480376" y="4638821"/>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Testcase: dễ đọc và dễ quản lí</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2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Đường kết nối Mũi tên Thẳng 14">
            <a:extLst>
              <a:ext uri="{FF2B5EF4-FFF2-40B4-BE49-F238E27FC236}">
                <a16:creationId xmlns:a16="http://schemas.microsoft.com/office/drawing/2014/main" id="{BBE7122E-B543-4635-86C3-EB9A937D2940}"/>
              </a:ext>
            </a:extLst>
          </p:cNvPr>
          <p:cNvCxnSpPr>
            <a:cxnSpLocks/>
            <a:stCxn id="4" idx="2"/>
            <a:endCxn id="8" idx="0"/>
          </p:cNvCxnSpPr>
          <p:nvPr/>
        </p:nvCxnSpPr>
        <p:spPr>
          <a:xfrm flipH="1">
            <a:off x="3858396" y="1994452"/>
            <a:ext cx="2225098" cy="60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5F429F2D-F172-45B2-A792-57DAA79E8C7D}"/>
              </a:ext>
            </a:extLst>
          </p:cNvPr>
          <p:cNvCxnSpPr>
            <a:cxnSpLocks/>
            <a:stCxn id="4" idx="2"/>
            <a:endCxn id="10" idx="0"/>
          </p:cNvCxnSpPr>
          <p:nvPr/>
        </p:nvCxnSpPr>
        <p:spPr>
          <a:xfrm>
            <a:off x="6083494" y="1994452"/>
            <a:ext cx="2250112" cy="60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Nhóm 6">
            <a:extLst>
              <a:ext uri="{FF2B5EF4-FFF2-40B4-BE49-F238E27FC236}">
                <a16:creationId xmlns:a16="http://schemas.microsoft.com/office/drawing/2014/main" id="{AA5CE913-A6B3-4EC4-A52F-7F2285D452A8}"/>
              </a:ext>
            </a:extLst>
          </p:cNvPr>
          <p:cNvGrpSpPr/>
          <p:nvPr/>
        </p:nvGrpSpPr>
        <p:grpSpPr>
          <a:xfrm>
            <a:off x="4359339" y="1049887"/>
            <a:ext cx="3066922" cy="944565"/>
            <a:chOff x="288324" y="1341502"/>
            <a:chExt cx="3066922"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1.1</a:t>
              </a:r>
              <a:endParaRPr lang="vi-VN">
                <a:latin typeface="Arial" panose="020B0604020202020204" pitchFamily="34" charset="0"/>
                <a:cs typeface="Arial" panose="020B0604020202020204" pitchFamily="34" charset="0"/>
              </a:endParaRPr>
            </a:p>
          </p:txBody>
        </p:sp>
      </p:grpSp>
      <p:sp>
        <p:nvSpPr>
          <p:cNvPr id="8" name="Hình chữ nhật: Góc Tròn 7">
            <a:extLst>
              <a:ext uri="{FF2B5EF4-FFF2-40B4-BE49-F238E27FC236}">
                <a16:creationId xmlns:a16="http://schemas.microsoft.com/office/drawing/2014/main" id="{A304C956-EC26-4352-A8C9-3411FE2AED6B}"/>
              </a:ext>
            </a:extLst>
          </p:cNvPr>
          <p:cNvSpPr/>
          <p:nvPr/>
        </p:nvSpPr>
        <p:spPr>
          <a:xfrm>
            <a:off x="2201577" y="259808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WATIR-classic</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7A5A2764-0FA1-4041-B0DF-CF3B06C03F4B}"/>
              </a:ext>
            </a:extLst>
          </p:cNvPr>
          <p:cNvSpPr/>
          <p:nvPr/>
        </p:nvSpPr>
        <p:spPr>
          <a:xfrm>
            <a:off x="6676787" y="259808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WATIR-Webdriver</a:t>
            </a:r>
            <a:endParaRPr lang="vi-VN">
              <a:latin typeface="Arial" panose="020B0604020202020204" pitchFamily="34" charset="0"/>
              <a:cs typeface="Arial" panose="020B0604020202020204" pitchFamily="34" charset="0"/>
            </a:endParaRPr>
          </a:p>
        </p:txBody>
      </p:sp>
      <p:pic>
        <p:nvPicPr>
          <p:cNvPr id="34" name="Đồ họa 33">
            <a:extLst>
              <a:ext uri="{FF2B5EF4-FFF2-40B4-BE49-F238E27FC236}">
                <a16:creationId xmlns:a16="http://schemas.microsoft.com/office/drawing/2014/main" id="{CB8511A7-F2B5-43A1-B715-01D457C57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1058" y="4003721"/>
            <a:ext cx="1919164" cy="1884740"/>
          </a:xfrm>
          <a:prstGeom prst="rect">
            <a:avLst/>
          </a:prstGeom>
        </p:spPr>
      </p:pic>
      <p:pic>
        <p:nvPicPr>
          <p:cNvPr id="26" name="Hình ảnh 25">
            <a:extLst>
              <a:ext uri="{FF2B5EF4-FFF2-40B4-BE49-F238E27FC236}">
                <a16:creationId xmlns:a16="http://schemas.microsoft.com/office/drawing/2014/main" id="{70AA0994-6604-4FFF-9319-990884E73072}"/>
              </a:ext>
            </a:extLst>
          </p:cNvPr>
          <p:cNvPicPr>
            <a:picLocks noChangeAspect="1"/>
          </p:cNvPicPr>
          <p:nvPr/>
        </p:nvPicPr>
        <p:blipFill>
          <a:blip r:embed="rId4"/>
          <a:stretch>
            <a:fillRect/>
          </a:stretch>
        </p:blipFill>
        <p:spPr>
          <a:xfrm>
            <a:off x="7576988" y="5075106"/>
            <a:ext cx="870324" cy="813355"/>
          </a:xfrm>
          <a:prstGeom prst="rect">
            <a:avLst/>
          </a:prstGeom>
        </p:spPr>
      </p:pic>
      <p:pic>
        <p:nvPicPr>
          <p:cNvPr id="27" name="Hình ảnh 26">
            <a:extLst>
              <a:ext uri="{FF2B5EF4-FFF2-40B4-BE49-F238E27FC236}">
                <a16:creationId xmlns:a16="http://schemas.microsoft.com/office/drawing/2014/main" id="{C991752A-5238-4D17-811D-7792AB22964E}"/>
              </a:ext>
            </a:extLst>
          </p:cNvPr>
          <p:cNvPicPr>
            <a:picLocks noChangeAspect="1"/>
          </p:cNvPicPr>
          <p:nvPr/>
        </p:nvPicPr>
        <p:blipFill>
          <a:blip r:embed="rId5"/>
          <a:stretch>
            <a:fillRect/>
          </a:stretch>
        </p:blipFill>
        <p:spPr>
          <a:xfrm>
            <a:off x="8651003" y="5075106"/>
            <a:ext cx="842248" cy="813355"/>
          </a:xfrm>
          <a:prstGeom prst="rect">
            <a:avLst/>
          </a:prstGeom>
        </p:spPr>
      </p:pic>
      <p:pic>
        <p:nvPicPr>
          <p:cNvPr id="28" name="Hình ảnh 27">
            <a:extLst>
              <a:ext uri="{FF2B5EF4-FFF2-40B4-BE49-F238E27FC236}">
                <a16:creationId xmlns:a16="http://schemas.microsoft.com/office/drawing/2014/main" id="{F5403081-D98F-4359-965D-AEB2F79D0E9B}"/>
              </a:ext>
            </a:extLst>
          </p:cNvPr>
          <p:cNvPicPr>
            <a:picLocks noChangeAspect="1"/>
          </p:cNvPicPr>
          <p:nvPr/>
        </p:nvPicPr>
        <p:blipFill>
          <a:blip r:embed="rId6"/>
          <a:stretch>
            <a:fillRect/>
          </a:stretch>
        </p:blipFill>
        <p:spPr>
          <a:xfrm>
            <a:off x="7491780" y="3929903"/>
            <a:ext cx="1040741" cy="972618"/>
          </a:xfrm>
          <a:prstGeom prst="rect">
            <a:avLst/>
          </a:prstGeom>
        </p:spPr>
      </p:pic>
      <p:pic>
        <p:nvPicPr>
          <p:cNvPr id="36" name="Đồ họa 35">
            <a:extLst>
              <a:ext uri="{FF2B5EF4-FFF2-40B4-BE49-F238E27FC236}">
                <a16:creationId xmlns:a16="http://schemas.microsoft.com/office/drawing/2014/main" id="{390E00F2-6E5A-413A-9AA2-0B2B91435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510" y="3880447"/>
            <a:ext cx="1040741" cy="1022073"/>
          </a:xfrm>
          <a:prstGeom prst="rect">
            <a:avLst/>
          </a:prstGeom>
        </p:spPr>
      </p:pic>
    </p:spTree>
    <p:extLst>
      <p:ext uri="{BB962C8B-B14F-4D97-AF65-F5344CB8AC3E}">
        <p14:creationId xmlns:p14="http://schemas.microsoft.com/office/powerpoint/2010/main" val="1138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ình chữ nhật: Góc Tròn 9">
            <a:extLst>
              <a:ext uri="{FF2B5EF4-FFF2-40B4-BE49-F238E27FC236}">
                <a16:creationId xmlns:a16="http://schemas.microsoft.com/office/drawing/2014/main" id="{7A5A2764-0FA1-4041-B0DF-CF3B06C03F4B}"/>
              </a:ext>
            </a:extLst>
          </p:cNvPr>
          <p:cNvSpPr/>
          <p:nvPr/>
        </p:nvSpPr>
        <p:spPr>
          <a:xfrm>
            <a:off x="1133475" y="2103477"/>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WATIR-Webdriver</a:t>
            </a:r>
            <a:endParaRPr lang="vi-VN">
              <a:latin typeface="Arial" panose="020B0604020202020204" pitchFamily="34" charset="0"/>
              <a:cs typeface="Arial" panose="020B0604020202020204" pitchFamily="34" charset="0"/>
            </a:endParaRPr>
          </a:p>
        </p:txBody>
      </p:sp>
      <p:sp>
        <p:nvSpPr>
          <p:cNvPr id="16" name="Hình chữ nhật: Góc Tròn 15">
            <a:extLst>
              <a:ext uri="{FF2B5EF4-FFF2-40B4-BE49-F238E27FC236}">
                <a16:creationId xmlns:a16="http://schemas.microsoft.com/office/drawing/2014/main" id="{1C23EA50-EB0B-43D3-BF2A-DE6A0FE90F21}"/>
              </a:ext>
            </a:extLst>
          </p:cNvPr>
          <p:cNvSpPr/>
          <p:nvPr/>
        </p:nvSpPr>
        <p:spPr>
          <a:xfrm>
            <a:off x="5576030" y="1449659"/>
            <a:ext cx="5391959"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Sử dụng Selenium web-driver từ phiên bản watir 6.0 trở đi</a:t>
            </a:r>
            <a:endParaRPr lang="vi-VN">
              <a:latin typeface="Arial" panose="020B0604020202020204" pitchFamily="34" charset="0"/>
              <a:cs typeface="Arial" panose="020B0604020202020204" pitchFamily="34" charset="0"/>
            </a:endParaRPr>
          </a:p>
        </p:txBody>
      </p:sp>
      <p:grpSp>
        <p:nvGrpSpPr>
          <p:cNvPr id="3" name="Nhóm 2">
            <a:extLst>
              <a:ext uri="{FF2B5EF4-FFF2-40B4-BE49-F238E27FC236}">
                <a16:creationId xmlns:a16="http://schemas.microsoft.com/office/drawing/2014/main" id="{F51F9486-1642-47BF-9771-D1418B4E1DED}"/>
              </a:ext>
            </a:extLst>
          </p:cNvPr>
          <p:cNvGrpSpPr/>
          <p:nvPr/>
        </p:nvGrpSpPr>
        <p:grpSpPr>
          <a:xfrm>
            <a:off x="5576029" y="2624135"/>
            <a:ext cx="5391959" cy="1158599"/>
            <a:chOff x="5576029" y="3500435"/>
            <a:chExt cx="5391959" cy="1158599"/>
          </a:xfrm>
        </p:grpSpPr>
        <p:sp>
          <p:nvSpPr>
            <p:cNvPr id="17" name="Hình chữ nhật: Góc Tròn 16">
              <a:extLst>
                <a:ext uri="{FF2B5EF4-FFF2-40B4-BE49-F238E27FC236}">
                  <a16:creationId xmlns:a16="http://schemas.microsoft.com/office/drawing/2014/main" id="{C13EE81C-3FBF-441A-8232-F7B8A324953B}"/>
                </a:ext>
              </a:extLst>
            </p:cNvPr>
            <p:cNvSpPr/>
            <p:nvPr/>
          </p:nvSpPr>
          <p:spPr>
            <a:xfrm>
              <a:off x="5576029" y="3500435"/>
              <a:ext cx="5391959"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chạy ở chế độ Headless (HTMLUnit)</a:t>
              </a:r>
              <a:endParaRPr lang="vi-VN">
                <a:latin typeface="Arial" panose="020B0604020202020204" pitchFamily="34" charset="0"/>
                <a:cs typeface="Arial" panose="020B0604020202020204" pitchFamily="34" charset="0"/>
              </a:endParaRPr>
            </a:p>
          </p:txBody>
        </p:sp>
        <p:sp>
          <p:nvSpPr>
            <p:cNvPr id="2" name="Hình chữ nhật 1">
              <a:extLst>
                <a:ext uri="{FF2B5EF4-FFF2-40B4-BE49-F238E27FC236}">
                  <a16:creationId xmlns:a16="http://schemas.microsoft.com/office/drawing/2014/main" id="{7FEC9935-2004-4FF6-A01C-801C4E738077}"/>
                </a:ext>
              </a:extLst>
            </p:cNvPr>
            <p:cNvSpPr/>
            <p:nvPr/>
          </p:nvSpPr>
          <p:spPr>
            <a:xfrm>
              <a:off x="8153806" y="4339291"/>
              <a:ext cx="2566533" cy="319743"/>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t>Headless website là gì ?</a:t>
              </a:r>
              <a:endParaRPr lang="vi-VN"/>
            </a:p>
          </p:txBody>
        </p:sp>
      </p:grpSp>
      <p:sp>
        <p:nvSpPr>
          <p:cNvPr id="22" name="Hình chữ nhật: Góc Tròn 21">
            <a:extLst>
              <a:ext uri="{FF2B5EF4-FFF2-40B4-BE49-F238E27FC236}">
                <a16:creationId xmlns:a16="http://schemas.microsoft.com/office/drawing/2014/main" id="{AEC29C77-D54F-4905-8F2E-E123DCD4852C}"/>
              </a:ext>
            </a:extLst>
          </p:cNvPr>
          <p:cNvSpPr/>
          <p:nvPr/>
        </p:nvSpPr>
        <p:spPr>
          <a:xfrm>
            <a:off x="1133475" y="428224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WATIR-Classic</a:t>
            </a:r>
          </a:p>
        </p:txBody>
      </p:sp>
      <p:sp>
        <p:nvSpPr>
          <p:cNvPr id="23" name="Hình chữ nhật: Góc Tròn 22">
            <a:extLst>
              <a:ext uri="{FF2B5EF4-FFF2-40B4-BE49-F238E27FC236}">
                <a16:creationId xmlns:a16="http://schemas.microsoft.com/office/drawing/2014/main" id="{2C322FD4-17A3-44B6-B7F4-523ED0A6151F}"/>
              </a:ext>
            </a:extLst>
          </p:cNvPr>
          <p:cNvSpPr/>
          <p:nvPr/>
        </p:nvSpPr>
        <p:spPr>
          <a:xfrm>
            <a:off x="5576031" y="4008676"/>
            <a:ext cx="5482494" cy="148589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cs typeface="Arial" panose="020B0604020202020204" pitchFamily="34" charset="0"/>
              </a:rPr>
              <a:t>C</a:t>
            </a:r>
            <a:r>
              <a:rPr lang="vi-VN">
                <a:cs typeface="Arial" panose="020B0604020202020204" pitchFamily="34" charset="0"/>
              </a:rPr>
              <a:t>ho phép người dùng kết nối tới cơ sở dữ liệu, đọc tập tin dữ liệu, truy xuất tập tin XML và cấu trúc những đoạn code thành những thư viện để</a:t>
            </a:r>
            <a:r>
              <a:rPr lang="en-US">
                <a:cs typeface="Arial" panose="020B0604020202020204" pitchFamily="34" charset="0"/>
              </a:rPr>
              <a:t> </a:t>
            </a:r>
            <a:r>
              <a:rPr lang="vi-VN">
                <a:cs typeface="Arial" panose="020B0604020202020204" pitchFamily="34" charset="0"/>
              </a:rPr>
              <a:t>phục vụ mục đích tái sử dụng</a:t>
            </a:r>
            <a:endParaRPr lang="vi-VN">
              <a:latin typeface="Arial" panose="020B0604020202020204" pitchFamily="34" charset="0"/>
              <a:cs typeface="Arial" panose="020B0604020202020204" pitchFamily="34" charset="0"/>
            </a:endParaRPr>
          </a:p>
        </p:txBody>
      </p:sp>
      <p:cxnSp>
        <p:nvCxnSpPr>
          <p:cNvPr id="11" name="Đường kết nối Mũi tên Thẳng 10">
            <a:extLst>
              <a:ext uri="{FF2B5EF4-FFF2-40B4-BE49-F238E27FC236}">
                <a16:creationId xmlns:a16="http://schemas.microsoft.com/office/drawing/2014/main" id="{CFDF04BE-CA9B-4137-BA05-512EA8D68DCB}"/>
              </a:ext>
            </a:extLst>
          </p:cNvPr>
          <p:cNvCxnSpPr>
            <a:stCxn id="10" idx="3"/>
            <a:endCxn id="16" idx="1"/>
          </p:cNvCxnSpPr>
          <p:nvPr/>
        </p:nvCxnSpPr>
        <p:spPr>
          <a:xfrm flipV="1">
            <a:off x="4447112" y="1921942"/>
            <a:ext cx="1128918" cy="65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Đường kết nối Mũi tên Thẳng 12">
            <a:extLst>
              <a:ext uri="{FF2B5EF4-FFF2-40B4-BE49-F238E27FC236}">
                <a16:creationId xmlns:a16="http://schemas.microsoft.com/office/drawing/2014/main" id="{5CAA765A-54D8-43A3-A97F-787EBE03AB44}"/>
              </a:ext>
            </a:extLst>
          </p:cNvPr>
          <p:cNvCxnSpPr>
            <a:stCxn id="10" idx="3"/>
            <a:endCxn id="17" idx="1"/>
          </p:cNvCxnSpPr>
          <p:nvPr/>
        </p:nvCxnSpPr>
        <p:spPr>
          <a:xfrm>
            <a:off x="4447112" y="2575760"/>
            <a:ext cx="1128917" cy="520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a16="http://schemas.microsoft.com/office/drawing/2014/main" id="{BBB1AFC3-E372-4934-BB7E-04ECF4FDF1E0}"/>
              </a:ext>
            </a:extLst>
          </p:cNvPr>
          <p:cNvCxnSpPr>
            <a:stCxn id="10" idx="3"/>
            <a:endCxn id="23" idx="1"/>
          </p:cNvCxnSpPr>
          <p:nvPr/>
        </p:nvCxnSpPr>
        <p:spPr>
          <a:xfrm>
            <a:off x="4447112" y="2575760"/>
            <a:ext cx="1128919" cy="217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a16="http://schemas.microsoft.com/office/drawing/2014/main" id="{ACFB4EDD-7D7E-453D-A711-2F68745D5078}"/>
              </a:ext>
            </a:extLst>
          </p:cNvPr>
          <p:cNvCxnSpPr>
            <a:stCxn id="22" idx="3"/>
            <a:endCxn id="23" idx="1"/>
          </p:cNvCxnSpPr>
          <p:nvPr/>
        </p:nvCxnSpPr>
        <p:spPr>
          <a:xfrm flipV="1">
            <a:off x="4447112" y="4751626"/>
            <a:ext cx="1128919"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Hình chữ nhật: Góc Tròn 5">
            <a:extLst>
              <a:ext uri="{FF2B5EF4-FFF2-40B4-BE49-F238E27FC236}">
                <a16:creationId xmlns:a16="http://schemas.microsoft.com/office/drawing/2014/main" id="{76610A6D-7C9C-444A-B80E-8E0B48BBF00A}"/>
              </a:ext>
            </a:extLst>
          </p:cNvPr>
          <p:cNvSpPr/>
          <p:nvPr/>
        </p:nvSpPr>
        <p:spPr>
          <a:xfrm>
            <a:off x="2194904" y="1394776"/>
            <a:ext cx="5958902" cy="233307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just"/>
            <a:r>
              <a:rPr lang="en-US"/>
              <a:t>   </a:t>
            </a:r>
            <a:r>
              <a:rPr lang="vi-VN"/>
              <a:t>Chế độ headless cho phép phân tích một trang không có giao diện - trong hầu hết các hệ thống UNIX, Watir yêu cầu cài đặt sẵn Xvfb (trên Ubuntu). </a:t>
            </a:r>
            <a:endParaRPr lang="en-US"/>
          </a:p>
          <a:p>
            <a:pPr algn="just"/>
            <a:r>
              <a:rPr lang="en-US"/>
              <a:t>   </a:t>
            </a:r>
            <a:r>
              <a:rPr lang="vi-VN"/>
              <a:t>Watir sử dụng PhantomJS để mô phỏng trình duyệt web và chạy một trang trong trình mô phỏng. Nếu muốn phân tích trang bằng các trình duyệt cần cài các driver tương ứng.</a:t>
            </a:r>
          </a:p>
        </p:txBody>
      </p:sp>
    </p:spTree>
    <p:extLst>
      <p:ext uri="{BB962C8B-B14F-4D97-AF65-F5344CB8AC3E}">
        <p14:creationId xmlns:p14="http://schemas.microsoft.com/office/powerpoint/2010/main" val="350032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nh chữ nhật: Góc Tròn 15">
            <a:extLst>
              <a:ext uri="{FF2B5EF4-FFF2-40B4-BE49-F238E27FC236}">
                <a16:creationId xmlns:a16="http://schemas.microsoft.com/office/drawing/2014/main" id="{0159F14F-FD60-45DD-9F51-F18CCD2D8D97}"/>
              </a:ext>
            </a:extLst>
          </p:cNvPr>
          <p:cNvSpPr/>
          <p:nvPr/>
        </p:nvSpPr>
        <p:spPr>
          <a:xfrm>
            <a:off x="407816" y="121742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Đa nền tảng</a:t>
            </a:r>
            <a:endParaRPr lang="vi-VN">
              <a:latin typeface="Arial" panose="020B0604020202020204" pitchFamily="34" charset="0"/>
              <a:cs typeface="Arial" panose="020B0604020202020204" pitchFamily="34" charset="0"/>
            </a:endParaRPr>
          </a:p>
        </p:txBody>
      </p:sp>
      <p:sp>
        <p:nvSpPr>
          <p:cNvPr id="17" name="Hình chữ nhật: Góc Tròn 16">
            <a:extLst>
              <a:ext uri="{FF2B5EF4-FFF2-40B4-BE49-F238E27FC236}">
                <a16:creationId xmlns:a16="http://schemas.microsoft.com/office/drawing/2014/main" id="{3B1CC2EE-A9CF-49C1-A73F-A0DC5A831D9C}"/>
              </a:ext>
            </a:extLst>
          </p:cNvPr>
          <p:cNvSpPr/>
          <p:nvPr/>
        </p:nvSpPr>
        <p:spPr>
          <a:xfrm>
            <a:off x="407816" y="227874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Web apps</a:t>
            </a:r>
            <a:endParaRPr lang="vi-VN">
              <a:latin typeface="Arial" panose="020B0604020202020204" pitchFamily="34" charset="0"/>
              <a:cs typeface="Arial" panose="020B0604020202020204" pitchFamily="34" charset="0"/>
            </a:endParaRPr>
          </a:p>
        </p:txBody>
      </p:sp>
      <p:sp>
        <p:nvSpPr>
          <p:cNvPr id="18" name="Hình chữ nhật: Góc Tròn 17">
            <a:extLst>
              <a:ext uri="{FF2B5EF4-FFF2-40B4-BE49-F238E27FC236}">
                <a16:creationId xmlns:a16="http://schemas.microsoft.com/office/drawing/2014/main" id="{7796ED6C-B178-4F7D-8B08-BF3C2B57397D}"/>
              </a:ext>
            </a:extLst>
          </p:cNvPr>
          <p:cNvSpPr/>
          <p:nvPr/>
        </p:nvSpPr>
        <p:spPr>
          <a:xfrm>
            <a:off x="407816" y="3308089"/>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Ruby</a:t>
            </a:r>
            <a:endParaRPr lang="vi-VN">
              <a:latin typeface="Arial" panose="020B0604020202020204" pitchFamily="34" charset="0"/>
              <a:cs typeface="Arial" panose="020B0604020202020204" pitchFamily="34" charset="0"/>
            </a:endParaRPr>
          </a:p>
        </p:txBody>
      </p:sp>
      <p:grpSp>
        <p:nvGrpSpPr>
          <p:cNvPr id="23" name="Nhóm 22">
            <a:extLst>
              <a:ext uri="{FF2B5EF4-FFF2-40B4-BE49-F238E27FC236}">
                <a16:creationId xmlns:a16="http://schemas.microsoft.com/office/drawing/2014/main" id="{2AE0F017-DF2D-4957-877C-857185557A16}"/>
              </a:ext>
            </a:extLst>
          </p:cNvPr>
          <p:cNvGrpSpPr/>
          <p:nvPr/>
        </p:nvGrpSpPr>
        <p:grpSpPr>
          <a:xfrm>
            <a:off x="407815" y="4401100"/>
            <a:ext cx="3313638" cy="1369354"/>
            <a:chOff x="407815" y="4334425"/>
            <a:chExt cx="3313638" cy="1369354"/>
          </a:xfrm>
        </p:grpSpPr>
        <p:sp>
          <p:nvSpPr>
            <p:cNvPr id="29" name="Hình chữ nhật: Góc Tròn 28">
              <a:extLst>
                <a:ext uri="{FF2B5EF4-FFF2-40B4-BE49-F238E27FC236}">
                  <a16:creationId xmlns:a16="http://schemas.microsoft.com/office/drawing/2014/main" id="{17E8D44A-28F8-4CE0-9D4F-B2651955104A}"/>
                </a:ext>
              </a:extLst>
            </p:cNvPr>
            <p:cNvSpPr/>
            <p:nvPr/>
          </p:nvSpPr>
          <p:spPr>
            <a:xfrm>
              <a:off x="407815" y="4334425"/>
              <a:ext cx="3313638" cy="136935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vi-VN">
                <a:latin typeface="Arial" panose="020B0604020202020204" pitchFamily="34" charset="0"/>
                <a:cs typeface="Arial" panose="020B0604020202020204" pitchFamily="34" charset="0"/>
              </a:endParaRPr>
            </a:p>
          </p:txBody>
        </p:sp>
        <p:pic>
          <p:nvPicPr>
            <p:cNvPr id="9" name="Hình ảnh 8">
              <a:extLst>
                <a:ext uri="{FF2B5EF4-FFF2-40B4-BE49-F238E27FC236}">
                  <a16:creationId xmlns:a16="http://schemas.microsoft.com/office/drawing/2014/main" id="{0285949B-A54A-4758-BE41-0E1C454F1D68}"/>
                </a:ext>
              </a:extLst>
            </p:cNvPr>
            <p:cNvPicPr>
              <a:picLocks noChangeAspect="1"/>
            </p:cNvPicPr>
            <p:nvPr/>
          </p:nvPicPr>
          <p:blipFill>
            <a:blip r:embed="rId2"/>
            <a:stretch>
              <a:fillRect/>
            </a:stretch>
          </p:blipFill>
          <p:spPr>
            <a:xfrm>
              <a:off x="466008" y="4435495"/>
              <a:ext cx="1162576" cy="1162576"/>
            </a:xfrm>
            <a:prstGeom prst="rect">
              <a:avLst/>
            </a:prstGeom>
          </p:spPr>
        </p:pic>
        <p:pic>
          <p:nvPicPr>
            <p:cNvPr id="13" name="Hình ảnh 12">
              <a:extLst>
                <a:ext uri="{FF2B5EF4-FFF2-40B4-BE49-F238E27FC236}">
                  <a16:creationId xmlns:a16="http://schemas.microsoft.com/office/drawing/2014/main" id="{C630DB86-7E12-4CBD-988F-DC11D514199A}"/>
                </a:ext>
              </a:extLst>
            </p:cNvPr>
            <p:cNvPicPr>
              <a:picLocks noChangeAspect="1"/>
            </p:cNvPicPr>
            <p:nvPr/>
          </p:nvPicPr>
          <p:blipFill>
            <a:blip r:embed="rId3"/>
            <a:stretch>
              <a:fillRect/>
            </a:stretch>
          </p:blipFill>
          <p:spPr>
            <a:xfrm>
              <a:off x="2646468" y="4538884"/>
              <a:ext cx="951160" cy="953479"/>
            </a:xfrm>
            <a:prstGeom prst="rect">
              <a:avLst/>
            </a:prstGeom>
          </p:spPr>
        </p:pic>
        <p:pic>
          <p:nvPicPr>
            <p:cNvPr id="21" name="Hình ảnh 20">
              <a:extLst>
                <a:ext uri="{FF2B5EF4-FFF2-40B4-BE49-F238E27FC236}">
                  <a16:creationId xmlns:a16="http://schemas.microsoft.com/office/drawing/2014/main" id="{06A7E7D1-58D6-4E5E-993B-BE3590A992B1}"/>
                </a:ext>
              </a:extLst>
            </p:cNvPr>
            <p:cNvPicPr>
              <a:picLocks noChangeAspect="1"/>
            </p:cNvPicPr>
            <p:nvPr/>
          </p:nvPicPr>
          <p:blipFill>
            <a:blip r:embed="rId4"/>
            <a:stretch>
              <a:fillRect/>
            </a:stretch>
          </p:blipFill>
          <p:spPr>
            <a:xfrm>
              <a:off x="1652421" y="4541203"/>
              <a:ext cx="951160" cy="951160"/>
            </a:xfrm>
            <a:prstGeom prst="rect">
              <a:avLst/>
            </a:prstGeom>
          </p:spPr>
        </p:pic>
      </p:grpSp>
      <p:sp>
        <p:nvSpPr>
          <p:cNvPr id="31" name="Hình chữ nhật: Góc Tròn 30">
            <a:extLst>
              <a:ext uri="{FF2B5EF4-FFF2-40B4-BE49-F238E27FC236}">
                <a16:creationId xmlns:a16="http://schemas.microsoft.com/office/drawing/2014/main" id="{AB749E41-0F0B-401C-8B11-EAB6DDE615CD}"/>
              </a:ext>
            </a:extLst>
          </p:cNvPr>
          <p:cNvSpPr/>
          <p:nvPr/>
        </p:nvSpPr>
        <p:spPr>
          <a:xfrm>
            <a:off x="8297337" y="121742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vi-VN">
                <a:latin typeface="Arial" panose="020B0604020202020204" pitchFamily="34" charset="0"/>
                <a:cs typeface="Arial" panose="020B0604020202020204" pitchFamily="34" charset="0"/>
              </a:rPr>
              <a:t>Có thể kết nối đến CDSL</a:t>
            </a:r>
          </a:p>
        </p:txBody>
      </p:sp>
      <p:grpSp>
        <p:nvGrpSpPr>
          <p:cNvPr id="7" name="Nhóm 6">
            <a:extLst>
              <a:ext uri="{FF2B5EF4-FFF2-40B4-BE49-F238E27FC236}">
                <a16:creationId xmlns:a16="http://schemas.microsoft.com/office/drawing/2014/main" id="{AA5CE913-A6B3-4EC4-A52F-7F2285D452A8}"/>
              </a:ext>
            </a:extLst>
          </p:cNvPr>
          <p:cNvGrpSpPr/>
          <p:nvPr/>
        </p:nvGrpSpPr>
        <p:grpSpPr>
          <a:xfrm>
            <a:off x="4274290" y="2848245"/>
            <a:ext cx="3470211" cy="944565"/>
            <a:chOff x="288324" y="1341502"/>
            <a:chExt cx="3470211"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3088824" cy="944565"/>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ĐẶC ĐIỂM WATIR</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1.2</a:t>
              </a:r>
              <a:endParaRPr lang="vi-VN">
                <a:latin typeface="Arial" panose="020B0604020202020204" pitchFamily="34" charset="0"/>
                <a:cs typeface="Arial" panose="020B0604020202020204" pitchFamily="34" charset="0"/>
              </a:endParaRPr>
            </a:p>
          </p:txBody>
        </p:sp>
      </p:grpSp>
      <p:sp>
        <p:nvSpPr>
          <p:cNvPr id="38" name="Hình chữ nhật: Góc Tròn 37">
            <a:extLst>
              <a:ext uri="{FF2B5EF4-FFF2-40B4-BE49-F238E27FC236}">
                <a16:creationId xmlns:a16="http://schemas.microsoft.com/office/drawing/2014/main" id="{BF57428E-50DD-4C72-9E88-F3C1C1FFF3D5}"/>
              </a:ext>
            </a:extLst>
          </p:cNvPr>
          <p:cNvSpPr/>
          <p:nvPr/>
        </p:nvSpPr>
        <p:spPr>
          <a:xfrm>
            <a:off x="8297336" y="3308088"/>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framework: </a:t>
            </a:r>
          </a:p>
          <a:p>
            <a:pPr algn="ctr"/>
            <a:r>
              <a:rPr lang="vi-VN">
                <a:latin typeface="Arial" panose="020B0604020202020204" pitchFamily="34" charset="0"/>
                <a:cs typeface="Arial" panose="020B0604020202020204" pitchFamily="34" charset="0"/>
              </a:rPr>
              <a:t>Cucumber, RSpec, Test/Unit</a:t>
            </a:r>
          </a:p>
        </p:txBody>
      </p:sp>
      <p:sp>
        <p:nvSpPr>
          <p:cNvPr id="39" name="Hình chữ nhật: Góc Tròn 38">
            <a:extLst>
              <a:ext uri="{FF2B5EF4-FFF2-40B4-BE49-F238E27FC236}">
                <a16:creationId xmlns:a16="http://schemas.microsoft.com/office/drawing/2014/main" id="{BC7A6CBB-2F38-4D13-8477-9C23FC166E85}"/>
              </a:ext>
            </a:extLst>
          </p:cNvPr>
          <p:cNvSpPr/>
          <p:nvPr/>
        </p:nvSpPr>
        <p:spPr>
          <a:xfrm>
            <a:off x="8297338" y="4401098"/>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Mã nguồn mở</a:t>
            </a:r>
            <a:endParaRPr lang="vi-VN">
              <a:latin typeface="Arial" panose="020B0604020202020204" pitchFamily="34" charset="0"/>
              <a:cs typeface="Arial" panose="020B0604020202020204" pitchFamily="34" charset="0"/>
            </a:endParaRPr>
          </a:p>
        </p:txBody>
      </p:sp>
      <p:sp>
        <p:nvSpPr>
          <p:cNvPr id="40" name="Hình chữ nhật: Góc Tròn 39">
            <a:extLst>
              <a:ext uri="{FF2B5EF4-FFF2-40B4-BE49-F238E27FC236}">
                <a16:creationId xmlns:a16="http://schemas.microsoft.com/office/drawing/2014/main" id="{F354C47B-B273-4043-B27F-3AC73ED16F9D}"/>
              </a:ext>
            </a:extLst>
          </p:cNvPr>
          <p:cNvSpPr/>
          <p:nvPr/>
        </p:nvSpPr>
        <p:spPr>
          <a:xfrm>
            <a:off x="4439181" y="4401099"/>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Miễn phí</a:t>
            </a:r>
            <a:endParaRPr lang="vi-VN">
              <a:latin typeface="Arial" panose="020B0604020202020204" pitchFamily="34" charset="0"/>
              <a:cs typeface="Arial" panose="020B0604020202020204" pitchFamily="34" charset="0"/>
            </a:endParaRPr>
          </a:p>
        </p:txBody>
      </p:sp>
      <p:grpSp>
        <p:nvGrpSpPr>
          <p:cNvPr id="25" name="Nhóm 24">
            <a:extLst>
              <a:ext uri="{FF2B5EF4-FFF2-40B4-BE49-F238E27FC236}">
                <a16:creationId xmlns:a16="http://schemas.microsoft.com/office/drawing/2014/main" id="{95E4C9EB-A2A8-4581-826D-3504E6458EA4}"/>
              </a:ext>
            </a:extLst>
          </p:cNvPr>
          <p:cNvGrpSpPr/>
          <p:nvPr/>
        </p:nvGrpSpPr>
        <p:grpSpPr>
          <a:xfrm>
            <a:off x="8297338" y="2278744"/>
            <a:ext cx="3372382" cy="957956"/>
            <a:chOff x="8297338" y="2278744"/>
            <a:chExt cx="3372382" cy="957956"/>
          </a:xfrm>
        </p:grpSpPr>
        <p:sp>
          <p:nvSpPr>
            <p:cNvPr id="33" name="Hình chữ nhật: Góc Tròn 32">
              <a:extLst>
                <a:ext uri="{FF2B5EF4-FFF2-40B4-BE49-F238E27FC236}">
                  <a16:creationId xmlns:a16="http://schemas.microsoft.com/office/drawing/2014/main" id="{3F77A6D4-6797-4278-BBF9-B259FFDE24B8}"/>
                </a:ext>
              </a:extLst>
            </p:cNvPr>
            <p:cNvSpPr/>
            <p:nvPr/>
          </p:nvSpPr>
          <p:spPr>
            <a:xfrm>
              <a:off x="8297338" y="227874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cs typeface="Arial" panose="020B0604020202020204" pitchFamily="34" charset="0"/>
                </a:rPr>
                <a:t>C</a:t>
              </a:r>
              <a:r>
                <a:rPr lang="vi-VN">
                  <a:cs typeface="Arial" panose="020B0604020202020204" pitchFamily="34" charset="0"/>
                </a:rPr>
                <a:t>ó thể tạo HTML report để giữ kết quả test</a:t>
              </a:r>
              <a:endParaRPr lang="vi-VN">
                <a:latin typeface="Arial" panose="020B0604020202020204" pitchFamily="34" charset="0"/>
                <a:cs typeface="Arial" panose="020B0604020202020204" pitchFamily="34" charset="0"/>
              </a:endParaRPr>
            </a:p>
          </p:txBody>
        </p:sp>
        <p:sp>
          <p:nvSpPr>
            <p:cNvPr id="24" name="Hình Bầu dục 23">
              <a:extLst>
                <a:ext uri="{FF2B5EF4-FFF2-40B4-BE49-F238E27FC236}">
                  <a16:creationId xmlns:a16="http://schemas.microsoft.com/office/drawing/2014/main" id="{B5CA988A-392D-46ED-9984-18FA46C3E033}"/>
                </a:ext>
              </a:extLst>
            </p:cNvPr>
            <p:cNvSpPr/>
            <p:nvPr/>
          </p:nvSpPr>
          <p:spPr>
            <a:xfrm>
              <a:off x="11202995" y="2769975"/>
              <a:ext cx="466725" cy="466725"/>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t>?</a:t>
              </a:r>
              <a:endParaRPr lang="vi-VN"/>
            </a:p>
          </p:txBody>
        </p:sp>
      </p:grpSp>
      <p:sp>
        <p:nvSpPr>
          <p:cNvPr id="41" name="Hình chữ nhật: Góc Tròn 40">
            <a:extLst>
              <a:ext uri="{FF2B5EF4-FFF2-40B4-BE49-F238E27FC236}">
                <a16:creationId xmlns:a16="http://schemas.microsoft.com/office/drawing/2014/main" id="{74F39AB0-C947-41CA-9C15-C52D1F10E521}"/>
              </a:ext>
            </a:extLst>
          </p:cNvPr>
          <p:cNvSpPr/>
          <p:nvPr/>
        </p:nvSpPr>
        <p:spPr>
          <a:xfrm>
            <a:off x="9497753" y="2066434"/>
            <a:ext cx="2142594" cy="618576"/>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vi-VN">
                <a:latin typeface="Arial" panose="020B0604020202020204" pitchFamily="34" charset="0"/>
                <a:cs typeface="Arial" panose="020B0604020202020204" pitchFamily="34" charset="0"/>
              </a:rPr>
              <a:t>RSpec framework</a:t>
            </a:r>
          </a:p>
        </p:txBody>
      </p:sp>
    </p:spTree>
    <p:extLst>
      <p:ext uri="{BB962C8B-B14F-4D97-AF65-F5344CB8AC3E}">
        <p14:creationId xmlns:p14="http://schemas.microsoft.com/office/powerpoint/2010/main" val="312487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9" name="Hình chữ nhật: Góc Tròn 8">
            <a:extLst>
              <a:ext uri="{FF2B5EF4-FFF2-40B4-BE49-F238E27FC236}">
                <a16:creationId xmlns:a16="http://schemas.microsoft.com/office/drawing/2014/main" id="{0DC90225-3388-4CAB-BB0E-330005B0AA5A}"/>
              </a:ext>
            </a:extLst>
          </p:cNvPr>
          <p:cNvSpPr/>
          <p:nvPr/>
        </p:nvSpPr>
        <p:spPr>
          <a:xfrm>
            <a:off x="5915556" y="1329667"/>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Mô phỏng cách ng</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ời dùng sử dụng trang web</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C1490D71-3972-443F-B50E-EDC63EAAC229}"/>
              </a:ext>
            </a:extLst>
          </p:cNvPr>
          <p:cNvSpPr/>
          <p:nvPr/>
        </p:nvSpPr>
        <p:spPr>
          <a:xfrm>
            <a:off x="5915556" y="2444092"/>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Tester viết các câu lệnh kiểm thử</a:t>
            </a:r>
            <a:endParaRPr lang="vi-VN">
              <a:latin typeface="Arial" panose="020B0604020202020204" pitchFamily="34" charset="0"/>
              <a:cs typeface="Arial" panose="020B0604020202020204" pitchFamily="34" charset="0"/>
            </a:endParaRPr>
          </a:p>
        </p:txBody>
      </p:sp>
      <p:sp>
        <p:nvSpPr>
          <p:cNvPr id="11" name="Hình chữ nhật: Góc Tròn 10">
            <a:extLst>
              <a:ext uri="{FF2B5EF4-FFF2-40B4-BE49-F238E27FC236}">
                <a16:creationId xmlns:a16="http://schemas.microsoft.com/office/drawing/2014/main" id="{987CA203-5410-4146-97D0-73C78CBBF6AF}"/>
              </a:ext>
            </a:extLst>
          </p:cNvPr>
          <p:cNvSpPr/>
          <p:nvPr/>
        </p:nvSpPr>
        <p:spPr>
          <a:xfrm>
            <a:off x="5915556" y="3541057"/>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xử lí các lệnh và thực thi chúng</a:t>
            </a:r>
            <a:endParaRPr lang="vi-VN">
              <a:latin typeface="Arial" panose="020B0604020202020204" pitchFamily="34" charset="0"/>
              <a:cs typeface="Arial" panose="020B0604020202020204" pitchFamily="34" charset="0"/>
            </a:endParaRPr>
          </a:p>
        </p:txBody>
      </p:sp>
      <p:sp>
        <p:nvSpPr>
          <p:cNvPr id="12" name="Hình chữ nhật: Góc Tròn 11">
            <a:extLst>
              <a:ext uri="{FF2B5EF4-FFF2-40B4-BE49-F238E27FC236}">
                <a16:creationId xmlns:a16="http://schemas.microsoft.com/office/drawing/2014/main" id="{75AA81A2-8962-4DBA-8818-64436DE76E55}"/>
              </a:ext>
            </a:extLst>
          </p:cNvPr>
          <p:cNvSpPr/>
          <p:nvPr/>
        </p:nvSpPr>
        <p:spPr>
          <a:xfrm>
            <a:off x="5915556" y="4638022"/>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tác với trang web dựa trên các câu lệnh thực thi</a:t>
            </a:r>
            <a:endParaRPr lang="vi-VN">
              <a:latin typeface="Arial" panose="020B0604020202020204" pitchFamily="34" charset="0"/>
              <a:cs typeface="Arial" panose="020B0604020202020204" pitchFamily="34" charset="0"/>
            </a:endParaRPr>
          </a:p>
        </p:txBody>
      </p:sp>
      <p:pic>
        <p:nvPicPr>
          <p:cNvPr id="15" name="Hình ảnh 14">
            <a:extLst>
              <a:ext uri="{FF2B5EF4-FFF2-40B4-BE49-F238E27FC236}">
                <a16:creationId xmlns:a16="http://schemas.microsoft.com/office/drawing/2014/main" id="{C9149E24-665E-4D73-8869-D932DF70E511}"/>
              </a:ext>
            </a:extLst>
          </p:cNvPr>
          <p:cNvPicPr>
            <a:picLocks noChangeAspect="1"/>
          </p:cNvPicPr>
          <p:nvPr/>
        </p:nvPicPr>
        <p:blipFill>
          <a:blip r:embed="rId2"/>
          <a:srcRect/>
          <a:stretch/>
        </p:blipFill>
        <p:spPr>
          <a:xfrm>
            <a:off x="90908" y="2495550"/>
            <a:ext cx="5669003" cy="3152775"/>
          </a:xfrm>
          <a:prstGeom prst="rect">
            <a:avLst/>
          </a:prstGeom>
        </p:spPr>
      </p:pic>
    </p:spTree>
    <p:extLst>
      <p:ext uri="{BB962C8B-B14F-4D97-AF65-F5344CB8AC3E}">
        <p14:creationId xmlns:p14="http://schemas.microsoft.com/office/powerpoint/2010/main" val="218561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13" name="Hình chữ nhật: Góc Tròn 12">
            <a:extLst>
              <a:ext uri="{FF2B5EF4-FFF2-40B4-BE49-F238E27FC236}">
                <a16:creationId xmlns:a16="http://schemas.microsoft.com/office/drawing/2014/main" id="{A08E6AE1-9B71-4905-BC4D-5F7F630BBDB3}"/>
              </a:ext>
            </a:extLst>
          </p:cNvPr>
          <p:cNvSpPr/>
          <p:nvPr/>
        </p:nvSpPr>
        <p:spPr>
          <a:xfrm>
            <a:off x="865949" y="2735640"/>
            <a:ext cx="5523969" cy="2542479"/>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a:latin typeface="Arial" panose="020B0604020202020204" pitchFamily="34" charset="0"/>
                <a:cs typeface="Arial" panose="020B0604020202020204" pitchFamily="34" charset="0"/>
              </a:rPr>
              <a:t>browser = Watir::Browser.new :chrome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browser.goto 'google.com'</a:t>
            </a:r>
          </a:p>
          <a:p>
            <a:r>
              <a:rPr lang="en-US">
                <a:latin typeface="Arial" panose="020B0604020202020204" pitchFamily="34" charset="0"/>
                <a:cs typeface="Arial" panose="020B0604020202020204" pitchFamily="34" charset="0"/>
              </a:rPr>
              <a:t>browser.text_field(title: 'Search').set 'Hello World!'</a:t>
            </a:r>
          </a:p>
          <a:p>
            <a:r>
              <a:rPr lang="en-US">
                <a:latin typeface="Arial" panose="020B0604020202020204" pitchFamily="34" charset="0"/>
                <a:cs typeface="Arial" panose="020B0604020202020204" pitchFamily="34" charset="0"/>
              </a:rPr>
              <a:t>browser.button(type: 'submit').click</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puts browser.title</a:t>
            </a:r>
            <a:endParaRPr lang="vi-VN">
              <a:latin typeface="Arial" panose="020B0604020202020204" pitchFamily="34" charset="0"/>
              <a:cs typeface="Arial" panose="020B0604020202020204" pitchFamily="34" charset="0"/>
            </a:endParaRPr>
          </a:p>
        </p:txBody>
      </p:sp>
      <p:sp>
        <p:nvSpPr>
          <p:cNvPr id="14" name="Hình chữ nhật: Góc Tròn 13">
            <a:extLst>
              <a:ext uri="{FF2B5EF4-FFF2-40B4-BE49-F238E27FC236}">
                <a16:creationId xmlns:a16="http://schemas.microsoft.com/office/drawing/2014/main" id="{64F4970B-59ED-48AE-8BC3-AF10E07A8644}"/>
              </a:ext>
            </a:extLst>
          </p:cNvPr>
          <p:cNvSpPr/>
          <p:nvPr/>
        </p:nvSpPr>
        <p:spPr>
          <a:xfrm>
            <a:off x="7133400" y="3645911"/>
            <a:ext cx="4325176" cy="721935"/>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Title = 'Hello World! - Google Search'</a:t>
            </a:r>
            <a:endParaRPr lang="vi-VN">
              <a:latin typeface="Arial" panose="020B0604020202020204" pitchFamily="34" charset="0"/>
              <a:cs typeface="Arial" panose="020B0604020202020204" pitchFamily="34" charset="0"/>
            </a:endParaRPr>
          </a:p>
        </p:txBody>
      </p:sp>
      <p:sp>
        <p:nvSpPr>
          <p:cNvPr id="2" name="Mũi tên: Phải 1">
            <a:extLst>
              <a:ext uri="{FF2B5EF4-FFF2-40B4-BE49-F238E27FC236}">
                <a16:creationId xmlns:a16="http://schemas.microsoft.com/office/drawing/2014/main" id="{99895B3C-26D9-41DE-A0FD-B5D21EE86C22}"/>
              </a:ext>
            </a:extLst>
          </p:cNvPr>
          <p:cNvSpPr/>
          <p:nvPr/>
        </p:nvSpPr>
        <p:spPr>
          <a:xfrm>
            <a:off x="6467475" y="3786721"/>
            <a:ext cx="590550" cy="4403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3084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2536</TotalTime>
  <Words>453</Words>
  <Application>Microsoft Office PowerPoint</Application>
  <PresentationFormat>Màn hình rộng</PresentationFormat>
  <Paragraphs>78</Paragraphs>
  <Slides>12</Slides>
  <Notes>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12</vt:i4>
      </vt:variant>
    </vt:vector>
  </HeadingPairs>
  <TitlesOfParts>
    <vt:vector size="20" baseType="lpstr">
      <vt:lpstr>#9Slide03 Ample</vt:lpstr>
      <vt:lpstr>#9Slide03 AmpleSoft</vt:lpstr>
      <vt:lpstr>#9Slide03 BoosterNextFYBlack</vt:lpstr>
      <vt:lpstr>Arial</vt:lpstr>
      <vt:lpstr>Calibri</vt:lpstr>
      <vt:lpstr>Calibri Light</vt:lpstr>
      <vt:lpstr>Raleway Black</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Phu Khuyen</dc:creator>
  <cp:lastModifiedBy>Itamino Hitoshi</cp:lastModifiedBy>
  <cp:revision>320</cp:revision>
  <cp:lastPrinted>2018-10-07T16:48:04Z</cp:lastPrinted>
  <dcterms:created xsi:type="dcterms:W3CDTF">2018-09-03T02:52:20Z</dcterms:created>
  <dcterms:modified xsi:type="dcterms:W3CDTF">2020-06-26T04:26:57Z</dcterms:modified>
</cp:coreProperties>
</file>