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jpg" ContentType="image/jp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Lst>
  <p:sldSz cx="7772400" cy="1005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g"/><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0135" y="899160"/>
            <a:ext cx="5105400" cy="4105275"/>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069339" y="5147309"/>
            <a:ext cx="5634990" cy="3707129"/>
          </a:xfrm>
          <a:prstGeom prst="rect">
            <a:avLst/>
          </a:prstGeom>
        </p:spPr>
        <p:txBody>
          <a:bodyPr wrap="square" lIns="0" tIns="8890" rIns="0" bIns="0" rtlCol="0" vert="horz">
            <a:spAutoFit/>
          </a:bodyPr>
          <a:lstStyle/>
          <a:p>
            <a:pPr algn="just" marL="12700" marR="5080">
              <a:lnSpc>
                <a:spcPct val="102299"/>
              </a:lnSpc>
              <a:spcBef>
                <a:spcPts val="70"/>
              </a:spcBef>
            </a:pPr>
            <a:r>
              <a:rPr dirty="0" sz="1100" spc="-5">
                <a:solidFill>
                  <a:srgbClr val="434343"/>
                </a:solidFill>
                <a:latin typeface="Arial"/>
                <a:cs typeface="Arial"/>
              </a:rPr>
              <a:t>Dentro de las operaciones unitarias el </a:t>
            </a:r>
            <a:r>
              <a:rPr dirty="0" sz="1100" spc="-5" b="1" i="1">
                <a:solidFill>
                  <a:srgbClr val="434343"/>
                </a:solidFill>
                <a:latin typeface="Arial"/>
                <a:cs typeface="Arial"/>
              </a:rPr>
              <a:t>carguío </a:t>
            </a:r>
            <a:r>
              <a:rPr dirty="0" sz="1100" b="1" i="1">
                <a:solidFill>
                  <a:srgbClr val="434343"/>
                </a:solidFill>
                <a:latin typeface="Arial"/>
                <a:cs typeface="Arial"/>
              </a:rPr>
              <a:t>y </a:t>
            </a:r>
            <a:r>
              <a:rPr dirty="0" sz="1100" spc="-5" b="1" i="1">
                <a:solidFill>
                  <a:srgbClr val="434343"/>
                </a:solidFill>
                <a:latin typeface="Arial"/>
                <a:cs typeface="Arial"/>
              </a:rPr>
              <a:t>transporte </a:t>
            </a:r>
            <a:r>
              <a:rPr dirty="0" sz="1100" spc="-5">
                <a:solidFill>
                  <a:srgbClr val="434343"/>
                </a:solidFill>
                <a:latin typeface="Arial"/>
                <a:cs typeface="Arial"/>
              </a:rPr>
              <a:t>es la que abarca mayor  cantidad de análisis, </a:t>
            </a:r>
            <a:r>
              <a:rPr dirty="0" sz="1100">
                <a:solidFill>
                  <a:srgbClr val="434343"/>
                </a:solidFill>
                <a:latin typeface="Arial"/>
                <a:cs typeface="Arial"/>
              </a:rPr>
              <a:t>ya </a:t>
            </a:r>
            <a:r>
              <a:rPr dirty="0" sz="1100" spc="-5">
                <a:solidFill>
                  <a:srgbClr val="434343"/>
                </a:solidFill>
                <a:latin typeface="Arial"/>
                <a:cs typeface="Arial"/>
              </a:rPr>
              <a:t>que </a:t>
            </a:r>
            <a:r>
              <a:rPr dirty="0" sz="1100">
                <a:solidFill>
                  <a:srgbClr val="434343"/>
                </a:solidFill>
                <a:latin typeface="Arial"/>
                <a:cs typeface="Arial"/>
              </a:rPr>
              <a:t>se </a:t>
            </a:r>
            <a:r>
              <a:rPr dirty="0" sz="1100" spc="-5">
                <a:solidFill>
                  <a:srgbClr val="434343"/>
                </a:solidFill>
                <a:latin typeface="Arial"/>
                <a:cs typeface="Arial"/>
              </a:rPr>
              <a:t>encuentran directamente ligadas entre sí, por lo tanto el  dimensionamiento de la flota considera las dos operaciones unitarias como un conjunto,  debiendo recurrir al análisis de distintas combinaciones de equipos compatibles entre sí </a:t>
            </a:r>
            <a:r>
              <a:rPr dirty="0" sz="1100">
                <a:solidFill>
                  <a:srgbClr val="434343"/>
                </a:solidFill>
                <a:latin typeface="Arial"/>
                <a:cs typeface="Arial"/>
              </a:rPr>
              <a:t>y  </a:t>
            </a:r>
            <a:r>
              <a:rPr dirty="0" sz="1100" spc="-5">
                <a:solidFill>
                  <a:srgbClr val="434343"/>
                </a:solidFill>
                <a:latin typeface="Arial"/>
                <a:cs typeface="Arial"/>
              </a:rPr>
              <a:t>con la</a:t>
            </a:r>
            <a:r>
              <a:rPr dirty="0" sz="1100">
                <a:solidFill>
                  <a:srgbClr val="434343"/>
                </a:solidFill>
                <a:latin typeface="Arial"/>
                <a:cs typeface="Arial"/>
              </a:rPr>
              <a:t> </a:t>
            </a:r>
            <a:r>
              <a:rPr dirty="0" sz="1100" spc="-5">
                <a:solidFill>
                  <a:srgbClr val="434343"/>
                </a:solidFill>
                <a:latin typeface="Arial"/>
                <a:cs typeface="Arial"/>
              </a:rPr>
              <a:t>operación.</a:t>
            </a:r>
            <a:endParaRPr sz="1100">
              <a:latin typeface="Arial"/>
              <a:cs typeface="Arial"/>
            </a:endParaRPr>
          </a:p>
          <a:p>
            <a:pPr>
              <a:lnSpc>
                <a:spcPct val="100000"/>
              </a:lnSpc>
              <a:spcBef>
                <a:spcPts val="25"/>
              </a:spcBef>
            </a:pPr>
            <a:endParaRPr sz="950">
              <a:latin typeface="Arial"/>
              <a:cs typeface="Arial"/>
            </a:endParaRPr>
          </a:p>
          <a:p>
            <a:pPr algn="just" marL="12700" marR="6350">
              <a:lnSpc>
                <a:spcPct val="102299"/>
              </a:lnSpc>
            </a:pPr>
            <a:r>
              <a:rPr dirty="0" sz="1100" spc="-5">
                <a:solidFill>
                  <a:srgbClr val="434343"/>
                </a:solidFill>
                <a:latin typeface="Arial"/>
                <a:cs typeface="Arial"/>
              </a:rPr>
              <a:t>Dependiendo de las características de la explotación, muchas alternativas de equipos  quedarán fuera del análisis, lo cual representa el primer paso de nuestro  dimensionamiento (definir límites técnicos </a:t>
            </a:r>
            <a:r>
              <a:rPr dirty="0" sz="1100">
                <a:solidFill>
                  <a:srgbClr val="434343"/>
                </a:solidFill>
                <a:latin typeface="Arial"/>
                <a:cs typeface="Arial"/>
              </a:rPr>
              <a:t>y/ o </a:t>
            </a:r>
            <a:r>
              <a:rPr dirty="0" sz="1100" spc="-5">
                <a:solidFill>
                  <a:srgbClr val="434343"/>
                </a:solidFill>
                <a:latin typeface="Arial"/>
                <a:cs typeface="Arial"/>
              </a:rPr>
              <a:t>económicos </a:t>
            </a:r>
            <a:r>
              <a:rPr dirty="0" sz="1100">
                <a:solidFill>
                  <a:srgbClr val="434343"/>
                </a:solidFill>
                <a:latin typeface="Arial"/>
                <a:cs typeface="Arial"/>
              </a:rPr>
              <a:t>a </a:t>
            </a:r>
            <a:r>
              <a:rPr dirty="0" sz="1100" spc="-5">
                <a:solidFill>
                  <a:srgbClr val="434343"/>
                </a:solidFill>
                <a:latin typeface="Arial"/>
                <a:cs typeface="Arial"/>
              </a:rPr>
              <a:t>los equipos </a:t>
            </a:r>
            <a:r>
              <a:rPr dirty="0" sz="1100">
                <a:solidFill>
                  <a:srgbClr val="434343"/>
                </a:solidFill>
                <a:latin typeface="Arial"/>
                <a:cs typeface="Arial"/>
              </a:rPr>
              <a:t>a </a:t>
            </a:r>
            <a:r>
              <a:rPr dirty="0" sz="1100" spc="-5">
                <a:solidFill>
                  <a:srgbClr val="434343"/>
                </a:solidFill>
                <a:latin typeface="Arial"/>
                <a:cs typeface="Arial"/>
              </a:rPr>
              <a:t>evaluar).  Muchas veces sólo es posible descartar una alternativa después de haber evaluado  económicamente la flota de </a:t>
            </a:r>
            <a:r>
              <a:rPr dirty="0" sz="1100" spc="-5" b="1" i="1">
                <a:solidFill>
                  <a:srgbClr val="434343"/>
                </a:solidFill>
                <a:latin typeface="Arial"/>
                <a:cs typeface="Arial"/>
              </a:rPr>
              <a:t>carguío </a:t>
            </a:r>
            <a:r>
              <a:rPr dirty="0" sz="1100" b="1" i="1">
                <a:solidFill>
                  <a:srgbClr val="434343"/>
                </a:solidFill>
                <a:latin typeface="Arial"/>
                <a:cs typeface="Arial"/>
              </a:rPr>
              <a:t>y </a:t>
            </a:r>
            <a:r>
              <a:rPr dirty="0" sz="1100" spc="-5" b="1" i="1">
                <a:solidFill>
                  <a:srgbClr val="434343"/>
                </a:solidFill>
                <a:latin typeface="Arial"/>
                <a:cs typeface="Arial"/>
              </a:rPr>
              <a:t>transporte</a:t>
            </a:r>
            <a:r>
              <a:rPr dirty="0" sz="1100" spc="-5">
                <a:solidFill>
                  <a:srgbClr val="434343"/>
                </a:solidFill>
                <a:latin typeface="Arial"/>
                <a:cs typeface="Arial"/>
              </a:rPr>
              <a:t>, lo cual introduce una dificultad  adicional al requerir una evaluación más acabada de una flota que finalmente sería  descartada.</a:t>
            </a:r>
            <a:endParaRPr sz="1100">
              <a:latin typeface="Arial"/>
              <a:cs typeface="Arial"/>
            </a:endParaRPr>
          </a:p>
          <a:p>
            <a:pPr>
              <a:lnSpc>
                <a:spcPct val="100000"/>
              </a:lnSpc>
              <a:spcBef>
                <a:spcPts val="35"/>
              </a:spcBef>
            </a:pPr>
            <a:endParaRPr sz="950">
              <a:latin typeface="Arial"/>
              <a:cs typeface="Arial"/>
            </a:endParaRPr>
          </a:p>
          <a:p>
            <a:pPr algn="just" marL="12700" marR="6350">
              <a:lnSpc>
                <a:spcPct val="102299"/>
              </a:lnSpc>
              <a:spcBef>
                <a:spcPts val="5"/>
              </a:spcBef>
            </a:pPr>
            <a:r>
              <a:rPr dirty="0" sz="1100" spc="-5">
                <a:solidFill>
                  <a:srgbClr val="434343"/>
                </a:solidFill>
                <a:latin typeface="Arial"/>
                <a:cs typeface="Arial"/>
              </a:rPr>
              <a:t>El rendimiento requerido por la explotación es el primer dato que permitirá diseñar la  operación unitaria </a:t>
            </a:r>
            <a:r>
              <a:rPr dirty="0" sz="1100">
                <a:solidFill>
                  <a:srgbClr val="434343"/>
                </a:solidFill>
                <a:latin typeface="Arial"/>
                <a:cs typeface="Arial"/>
              </a:rPr>
              <a:t>y </a:t>
            </a:r>
            <a:r>
              <a:rPr dirty="0" sz="1100" spc="-5">
                <a:solidFill>
                  <a:srgbClr val="434343"/>
                </a:solidFill>
                <a:latin typeface="Arial"/>
                <a:cs typeface="Arial"/>
              </a:rPr>
              <a:t>definir el rendimiento de los equipos para cumplir con el plan del  período. Junto con ello necesitamos las características básicas de la explotación  (dimensiones de diseño, perfiles de transporte, pendientes, áreas disponibles, resistencia  </a:t>
            </a:r>
            <a:r>
              <a:rPr dirty="0" sz="1100">
                <a:solidFill>
                  <a:srgbClr val="434343"/>
                </a:solidFill>
                <a:latin typeface="Arial"/>
                <a:cs typeface="Arial"/>
              </a:rPr>
              <a:t>a </a:t>
            </a:r>
            <a:r>
              <a:rPr dirty="0" sz="1100" spc="-5">
                <a:solidFill>
                  <a:srgbClr val="434343"/>
                </a:solidFill>
                <a:latin typeface="Arial"/>
                <a:cs typeface="Arial"/>
              </a:rPr>
              <a:t>la rodadura, limitantes de estabilidad por pesos máximos, otras limitantes,</a:t>
            </a:r>
            <a:r>
              <a:rPr dirty="0" sz="1100" spc="70">
                <a:solidFill>
                  <a:srgbClr val="434343"/>
                </a:solidFill>
                <a:latin typeface="Arial"/>
                <a:cs typeface="Arial"/>
              </a:rPr>
              <a:t> </a:t>
            </a:r>
            <a:r>
              <a:rPr dirty="0" sz="1100" spc="-5">
                <a:solidFill>
                  <a:srgbClr val="434343"/>
                </a:solidFill>
                <a:latin typeface="Arial"/>
                <a:cs typeface="Arial"/>
              </a:rPr>
              <a:t>etc.).</a:t>
            </a:r>
            <a:endParaRPr sz="1100">
              <a:latin typeface="Arial"/>
              <a:cs typeface="Arial"/>
            </a:endParaRPr>
          </a:p>
          <a:p>
            <a:pPr>
              <a:lnSpc>
                <a:spcPct val="100000"/>
              </a:lnSpc>
              <a:spcBef>
                <a:spcPts val="25"/>
              </a:spcBef>
            </a:pPr>
            <a:endParaRPr sz="950">
              <a:latin typeface="Arial"/>
              <a:cs typeface="Arial"/>
            </a:endParaRPr>
          </a:p>
          <a:p>
            <a:pPr algn="just" marL="12700" marR="12700">
              <a:lnSpc>
                <a:spcPct val="102299"/>
              </a:lnSpc>
            </a:pPr>
            <a:r>
              <a:rPr dirty="0" sz="1100" spc="-5">
                <a:solidFill>
                  <a:srgbClr val="434343"/>
                </a:solidFill>
                <a:latin typeface="Arial"/>
                <a:cs typeface="Arial"/>
              </a:rPr>
              <a:t>Antes de ser evaluada la flota de equipos para el carguío </a:t>
            </a:r>
            <a:r>
              <a:rPr dirty="0" sz="1100">
                <a:solidFill>
                  <a:srgbClr val="434343"/>
                </a:solidFill>
                <a:latin typeface="Arial"/>
                <a:cs typeface="Arial"/>
              </a:rPr>
              <a:t>y </a:t>
            </a:r>
            <a:r>
              <a:rPr dirty="0" sz="1100" spc="-5">
                <a:solidFill>
                  <a:srgbClr val="434343"/>
                </a:solidFill>
                <a:latin typeface="Arial"/>
                <a:cs typeface="Arial"/>
              </a:rPr>
              <a:t>transporte deberá cumplirse  inicialmente con lo</a:t>
            </a:r>
            <a:r>
              <a:rPr dirty="0" sz="1100" spc="15">
                <a:solidFill>
                  <a:srgbClr val="434343"/>
                </a:solidFill>
                <a:latin typeface="Arial"/>
                <a:cs typeface="Arial"/>
              </a:rPr>
              <a:t> </a:t>
            </a:r>
            <a:r>
              <a:rPr dirty="0" sz="1100" spc="-5">
                <a:solidFill>
                  <a:srgbClr val="434343"/>
                </a:solidFill>
                <a:latin typeface="Arial"/>
                <a:cs typeface="Arial"/>
              </a:rPr>
              <a:t>siguiente:</a:t>
            </a:r>
            <a:endParaRPr sz="11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69339" y="889000"/>
            <a:ext cx="5636260" cy="1365250"/>
          </a:xfrm>
          <a:prstGeom prst="rect">
            <a:avLst/>
          </a:prstGeom>
        </p:spPr>
        <p:txBody>
          <a:bodyPr wrap="square" lIns="0" tIns="8890" rIns="0" bIns="0" rtlCol="0" vert="horz">
            <a:spAutoFit/>
          </a:bodyPr>
          <a:lstStyle/>
          <a:p>
            <a:pPr algn="just" marL="12700" marR="5080">
              <a:lnSpc>
                <a:spcPct val="102299"/>
              </a:lnSpc>
              <a:spcBef>
                <a:spcPts val="70"/>
              </a:spcBef>
              <a:buChar char="*"/>
              <a:tabLst>
                <a:tab pos="185420" algn="l"/>
              </a:tabLst>
            </a:pPr>
            <a:r>
              <a:rPr dirty="0" sz="1100" spc="-5">
                <a:solidFill>
                  <a:srgbClr val="434343"/>
                </a:solidFill>
                <a:latin typeface="Arial"/>
                <a:cs typeface="Arial"/>
              </a:rPr>
              <a:t>Compatibilidad física entre los </a:t>
            </a:r>
            <a:r>
              <a:rPr dirty="0" sz="1100" spc="-5" b="1" i="1">
                <a:solidFill>
                  <a:srgbClr val="434343"/>
                </a:solidFill>
                <a:latin typeface="Arial"/>
                <a:cs typeface="Arial"/>
              </a:rPr>
              <a:t>equipos de carguío </a:t>
            </a:r>
            <a:r>
              <a:rPr dirty="0" sz="1100" b="1" i="1">
                <a:solidFill>
                  <a:srgbClr val="434343"/>
                </a:solidFill>
                <a:latin typeface="Arial"/>
                <a:cs typeface="Arial"/>
              </a:rPr>
              <a:t>y </a:t>
            </a:r>
            <a:r>
              <a:rPr dirty="0" sz="1100" spc="-5" b="1" i="1">
                <a:solidFill>
                  <a:srgbClr val="434343"/>
                </a:solidFill>
                <a:latin typeface="Arial"/>
                <a:cs typeface="Arial"/>
              </a:rPr>
              <a:t>transporte </a:t>
            </a:r>
            <a:r>
              <a:rPr dirty="0" sz="1100" spc="-5">
                <a:solidFill>
                  <a:srgbClr val="434343"/>
                </a:solidFill>
                <a:latin typeface="Arial"/>
                <a:cs typeface="Arial"/>
              </a:rPr>
              <a:t>con la explotación, es  decir que la flota de equipos sea capaz de operar en la faena en condiciones normales de  operación </a:t>
            </a:r>
            <a:r>
              <a:rPr dirty="0" sz="1100">
                <a:solidFill>
                  <a:srgbClr val="434343"/>
                </a:solidFill>
                <a:latin typeface="Arial"/>
                <a:cs typeface="Arial"/>
              </a:rPr>
              <a:t>y </a:t>
            </a:r>
            <a:r>
              <a:rPr dirty="0" sz="1100" spc="-5">
                <a:solidFill>
                  <a:srgbClr val="434343"/>
                </a:solidFill>
                <a:latin typeface="Arial"/>
                <a:cs typeface="Arial"/>
              </a:rPr>
              <a:t>seguridad (en función de la altura de bancos, dimensiones operacionales,  selectividad,</a:t>
            </a:r>
            <a:r>
              <a:rPr dirty="0" sz="1100" spc="10">
                <a:solidFill>
                  <a:srgbClr val="434343"/>
                </a:solidFill>
                <a:latin typeface="Arial"/>
                <a:cs typeface="Arial"/>
              </a:rPr>
              <a:t> </a:t>
            </a:r>
            <a:r>
              <a:rPr dirty="0" sz="1100" spc="-5">
                <a:solidFill>
                  <a:srgbClr val="434343"/>
                </a:solidFill>
                <a:latin typeface="Arial"/>
                <a:cs typeface="Arial"/>
              </a:rPr>
              <a:t>etc.).</a:t>
            </a:r>
            <a:endParaRPr sz="1100">
              <a:latin typeface="Arial"/>
              <a:cs typeface="Arial"/>
            </a:endParaRPr>
          </a:p>
          <a:p>
            <a:pPr>
              <a:lnSpc>
                <a:spcPct val="100000"/>
              </a:lnSpc>
              <a:spcBef>
                <a:spcPts val="35"/>
              </a:spcBef>
              <a:buClr>
                <a:srgbClr val="434343"/>
              </a:buClr>
              <a:buFont typeface="Arial"/>
              <a:buChar char="*"/>
            </a:pPr>
            <a:endParaRPr sz="950">
              <a:latin typeface="Arial"/>
              <a:cs typeface="Arial"/>
            </a:endParaRPr>
          </a:p>
          <a:p>
            <a:pPr algn="just" marL="12700" marR="5080">
              <a:lnSpc>
                <a:spcPct val="102299"/>
              </a:lnSpc>
              <a:buChar char="*"/>
              <a:tabLst>
                <a:tab pos="198120" algn="l"/>
              </a:tabLst>
            </a:pPr>
            <a:r>
              <a:rPr dirty="0" sz="1100" spc="-5">
                <a:solidFill>
                  <a:srgbClr val="434343"/>
                </a:solidFill>
                <a:latin typeface="Arial"/>
                <a:cs typeface="Arial"/>
              </a:rPr>
              <a:t>Compatibilidad física entre el </a:t>
            </a:r>
            <a:r>
              <a:rPr dirty="0" sz="1100" spc="-5" b="1" i="1">
                <a:solidFill>
                  <a:srgbClr val="434343"/>
                </a:solidFill>
                <a:latin typeface="Arial"/>
                <a:cs typeface="Arial"/>
              </a:rPr>
              <a:t>equipo de carguío </a:t>
            </a:r>
            <a:r>
              <a:rPr dirty="0" sz="1100" b="1" i="1">
                <a:solidFill>
                  <a:srgbClr val="434343"/>
                </a:solidFill>
                <a:latin typeface="Arial"/>
                <a:cs typeface="Arial"/>
              </a:rPr>
              <a:t>y </a:t>
            </a:r>
            <a:r>
              <a:rPr dirty="0" sz="1100" spc="-5" b="1" i="1">
                <a:solidFill>
                  <a:srgbClr val="434343"/>
                </a:solidFill>
                <a:latin typeface="Arial"/>
                <a:cs typeface="Arial"/>
              </a:rPr>
              <a:t>el de </a:t>
            </a:r>
            <a:r>
              <a:rPr dirty="0" sz="1100" b="1" i="1">
                <a:solidFill>
                  <a:srgbClr val="434343"/>
                </a:solidFill>
                <a:latin typeface="Arial"/>
                <a:cs typeface="Arial"/>
              </a:rPr>
              <a:t>transporte</a:t>
            </a:r>
            <a:r>
              <a:rPr dirty="0" sz="1100">
                <a:solidFill>
                  <a:srgbClr val="434343"/>
                </a:solidFill>
                <a:latin typeface="Arial"/>
                <a:cs typeface="Arial"/>
              </a:rPr>
              <a:t>, </a:t>
            </a:r>
            <a:r>
              <a:rPr dirty="0" sz="1100" spc="-5">
                <a:solidFill>
                  <a:srgbClr val="434343"/>
                </a:solidFill>
                <a:latin typeface="Arial"/>
                <a:cs typeface="Arial"/>
              </a:rPr>
              <a:t>es decir que el  equipo de carguío sea capaz de operar en conjunto con el equipo de transporte (altura de  descarga del carguío v/ </a:t>
            </a:r>
            <a:r>
              <a:rPr dirty="0" sz="1100">
                <a:solidFill>
                  <a:srgbClr val="434343"/>
                </a:solidFill>
                <a:latin typeface="Arial"/>
                <a:cs typeface="Arial"/>
              </a:rPr>
              <a:t>s </a:t>
            </a:r>
            <a:r>
              <a:rPr dirty="0" sz="1100" spc="-5">
                <a:solidFill>
                  <a:srgbClr val="434343"/>
                </a:solidFill>
                <a:latin typeface="Arial"/>
                <a:cs typeface="Arial"/>
              </a:rPr>
              <a:t>altura de carga del</a:t>
            </a:r>
            <a:r>
              <a:rPr dirty="0" sz="1100" spc="20">
                <a:solidFill>
                  <a:srgbClr val="434343"/>
                </a:solidFill>
                <a:latin typeface="Arial"/>
                <a:cs typeface="Arial"/>
              </a:rPr>
              <a:t> </a:t>
            </a:r>
            <a:r>
              <a:rPr dirty="0" sz="1100" spc="-5">
                <a:solidFill>
                  <a:srgbClr val="434343"/>
                </a:solidFill>
                <a:latin typeface="Arial"/>
                <a:cs typeface="Arial"/>
              </a:rPr>
              <a:t>transporte).</a:t>
            </a:r>
            <a:endParaRPr sz="1100">
              <a:latin typeface="Arial"/>
              <a:cs typeface="Arial"/>
            </a:endParaRPr>
          </a:p>
        </p:txBody>
      </p:sp>
      <p:sp>
        <p:nvSpPr>
          <p:cNvPr id="3" name="object 3"/>
          <p:cNvSpPr/>
          <p:nvPr/>
        </p:nvSpPr>
        <p:spPr>
          <a:xfrm>
            <a:off x="1080135" y="2385072"/>
            <a:ext cx="4010025" cy="2609837"/>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1069339" y="5128259"/>
            <a:ext cx="5633720" cy="364490"/>
          </a:xfrm>
          <a:prstGeom prst="rect">
            <a:avLst/>
          </a:prstGeom>
        </p:spPr>
        <p:txBody>
          <a:bodyPr wrap="square" lIns="0" tIns="8890" rIns="0" bIns="0" rtlCol="0" vert="horz">
            <a:spAutoFit/>
          </a:bodyPr>
          <a:lstStyle/>
          <a:p>
            <a:pPr marL="12700" marR="5080">
              <a:lnSpc>
                <a:spcPct val="102299"/>
              </a:lnSpc>
              <a:spcBef>
                <a:spcPts val="70"/>
              </a:spcBef>
            </a:pPr>
            <a:r>
              <a:rPr dirty="0" sz="1100" spc="-5">
                <a:solidFill>
                  <a:srgbClr val="434343"/>
                </a:solidFill>
                <a:latin typeface="Arial"/>
                <a:cs typeface="Arial"/>
              </a:rPr>
              <a:t>Verificadas estas condiciones (especificaciones técnicas básicas), podemos continuar  definiendo para el</a:t>
            </a:r>
            <a:r>
              <a:rPr dirty="0" sz="1100" spc="10">
                <a:solidFill>
                  <a:srgbClr val="434343"/>
                </a:solidFill>
                <a:latin typeface="Arial"/>
                <a:cs typeface="Arial"/>
              </a:rPr>
              <a:t> </a:t>
            </a:r>
            <a:r>
              <a:rPr dirty="0" sz="1100" spc="-5">
                <a:solidFill>
                  <a:srgbClr val="434343"/>
                </a:solidFill>
                <a:latin typeface="Arial"/>
                <a:cs typeface="Arial"/>
              </a:rPr>
              <a:t>carguío:</a:t>
            </a:r>
            <a:endParaRPr sz="1100">
              <a:latin typeface="Arial"/>
              <a:cs typeface="Arial"/>
            </a:endParaRPr>
          </a:p>
        </p:txBody>
      </p:sp>
      <p:sp>
        <p:nvSpPr>
          <p:cNvPr id="5" name="object 5"/>
          <p:cNvSpPr/>
          <p:nvPr/>
        </p:nvSpPr>
        <p:spPr>
          <a:xfrm>
            <a:off x="1896110" y="5623572"/>
            <a:ext cx="4010025" cy="2657462"/>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069339" y="8453119"/>
            <a:ext cx="4398645" cy="508000"/>
          </a:xfrm>
          <a:prstGeom prst="rect">
            <a:avLst/>
          </a:prstGeom>
        </p:spPr>
        <p:txBody>
          <a:bodyPr wrap="square" lIns="0" tIns="12700" rIns="0" bIns="0" rtlCol="0" vert="horz">
            <a:spAutoFit/>
          </a:bodyPr>
          <a:lstStyle/>
          <a:p>
            <a:pPr marL="12700">
              <a:lnSpc>
                <a:spcPct val="100000"/>
              </a:lnSpc>
              <a:spcBef>
                <a:spcPts val="100"/>
              </a:spcBef>
              <a:tabLst>
                <a:tab pos="367665" algn="l"/>
                <a:tab pos="720725" algn="l"/>
              </a:tabLst>
            </a:pPr>
            <a:r>
              <a:rPr dirty="0" sz="1100" b="1" i="1">
                <a:solidFill>
                  <a:srgbClr val="0000FF"/>
                </a:solidFill>
                <a:latin typeface="Arial"/>
                <a:cs typeface="Arial"/>
              </a:rPr>
              <a:t>T	</a:t>
            </a:r>
            <a:r>
              <a:rPr dirty="0" sz="1100">
                <a:solidFill>
                  <a:srgbClr val="434343"/>
                </a:solidFill>
                <a:latin typeface="Arial"/>
                <a:cs typeface="Arial"/>
              </a:rPr>
              <a:t>=	</a:t>
            </a:r>
            <a:r>
              <a:rPr dirty="0" sz="1100" spc="-5">
                <a:solidFill>
                  <a:srgbClr val="434343"/>
                </a:solidFill>
                <a:latin typeface="Arial"/>
                <a:cs typeface="Arial"/>
              </a:rPr>
              <a:t>Tonelaje total </a:t>
            </a:r>
            <a:r>
              <a:rPr dirty="0" sz="1100">
                <a:solidFill>
                  <a:srgbClr val="434343"/>
                </a:solidFill>
                <a:latin typeface="Arial"/>
                <a:cs typeface="Arial"/>
              </a:rPr>
              <a:t>a </a:t>
            </a:r>
            <a:r>
              <a:rPr dirty="0" sz="1100" spc="-5">
                <a:solidFill>
                  <a:srgbClr val="434343"/>
                </a:solidFill>
                <a:latin typeface="Arial"/>
                <a:cs typeface="Arial"/>
              </a:rPr>
              <a:t>mover por período</a:t>
            </a:r>
            <a:r>
              <a:rPr dirty="0" sz="1100" spc="25">
                <a:solidFill>
                  <a:srgbClr val="434343"/>
                </a:solidFill>
                <a:latin typeface="Arial"/>
                <a:cs typeface="Arial"/>
              </a:rPr>
              <a:t> </a:t>
            </a:r>
            <a:r>
              <a:rPr dirty="0" sz="1100" spc="-5">
                <a:solidFill>
                  <a:srgbClr val="434343"/>
                </a:solidFill>
                <a:latin typeface="Arial"/>
                <a:cs typeface="Arial"/>
              </a:rPr>
              <a:t>(toneladas).</a:t>
            </a:r>
            <a:endParaRPr sz="1100">
              <a:latin typeface="Arial"/>
              <a:cs typeface="Arial"/>
            </a:endParaRPr>
          </a:p>
          <a:p>
            <a:pPr>
              <a:lnSpc>
                <a:spcPct val="100000"/>
              </a:lnSpc>
              <a:spcBef>
                <a:spcPts val="10"/>
              </a:spcBef>
            </a:pPr>
            <a:endParaRPr sz="1000">
              <a:latin typeface="Arial"/>
              <a:cs typeface="Arial"/>
            </a:endParaRPr>
          </a:p>
          <a:p>
            <a:pPr marL="12700">
              <a:lnSpc>
                <a:spcPct val="100000"/>
              </a:lnSpc>
              <a:tabLst>
                <a:tab pos="384175" algn="l"/>
                <a:tab pos="737235" algn="l"/>
              </a:tabLst>
            </a:pPr>
            <a:r>
              <a:rPr dirty="0" sz="1100" spc="-5" b="1" i="1">
                <a:solidFill>
                  <a:srgbClr val="0000FF"/>
                </a:solidFill>
                <a:latin typeface="Arial"/>
                <a:cs typeface="Arial"/>
              </a:rPr>
              <a:t>Vb	</a:t>
            </a:r>
            <a:r>
              <a:rPr dirty="0" sz="1100">
                <a:solidFill>
                  <a:srgbClr val="434343"/>
                </a:solidFill>
                <a:latin typeface="Arial"/>
                <a:cs typeface="Arial"/>
              </a:rPr>
              <a:t>=	</a:t>
            </a:r>
            <a:r>
              <a:rPr dirty="0" sz="1100" spc="-5">
                <a:solidFill>
                  <a:srgbClr val="434343"/>
                </a:solidFill>
                <a:latin typeface="Arial"/>
                <a:cs typeface="Arial"/>
              </a:rPr>
              <a:t>Volumen del balde del equipo de carguío (metros</a:t>
            </a:r>
            <a:r>
              <a:rPr dirty="0" sz="1100" spc="40">
                <a:solidFill>
                  <a:srgbClr val="434343"/>
                </a:solidFill>
                <a:latin typeface="Arial"/>
                <a:cs typeface="Arial"/>
              </a:rPr>
              <a:t> </a:t>
            </a:r>
            <a:r>
              <a:rPr dirty="0" sz="1100" spc="-5">
                <a:solidFill>
                  <a:srgbClr val="434343"/>
                </a:solidFill>
                <a:latin typeface="Arial"/>
                <a:cs typeface="Arial"/>
              </a:rPr>
              <a:t>cúbicos).</a:t>
            </a:r>
            <a:endParaRPr sz="11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69339" y="889000"/>
            <a:ext cx="3460115" cy="193040"/>
          </a:xfrm>
          <a:prstGeom prst="rect">
            <a:avLst/>
          </a:prstGeom>
        </p:spPr>
        <p:txBody>
          <a:bodyPr wrap="square" lIns="0" tIns="12700" rIns="0" bIns="0" rtlCol="0" vert="horz">
            <a:spAutoFit/>
          </a:bodyPr>
          <a:lstStyle/>
          <a:p>
            <a:pPr marL="12700">
              <a:lnSpc>
                <a:spcPct val="100000"/>
              </a:lnSpc>
              <a:spcBef>
                <a:spcPts val="100"/>
              </a:spcBef>
              <a:tabLst>
                <a:tab pos="729615" algn="l"/>
              </a:tabLst>
            </a:pPr>
            <a:r>
              <a:rPr dirty="0" sz="1100" spc="-5" b="1" i="1">
                <a:solidFill>
                  <a:srgbClr val="0000FF"/>
                </a:solidFill>
                <a:latin typeface="Arial"/>
                <a:cs typeface="Arial"/>
              </a:rPr>
              <a:t>FLc  </a:t>
            </a:r>
            <a:r>
              <a:rPr dirty="0" sz="1100" spc="10" b="1" i="1">
                <a:solidFill>
                  <a:srgbClr val="0000FF"/>
                </a:solidFill>
                <a:latin typeface="Arial"/>
                <a:cs typeface="Arial"/>
              </a:rPr>
              <a:t> </a:t>
            </a:r>
            <a:r>
              <a:rPr dirty="0" sz="1100">
                <a:solidFill>
                  <a:srgbClr val="434343"/>
                </a:solidFill>
                <a:latin typeface="Arial"/>
                <a:cs typeface="Arial"/>
              </a:rPr>
              <a:t>=	</a:t>
            </a:r>
            <a:r>
              <a:rPr dirty="0" sz="1100" spc="-5">
                <a:solidFill>
                  <a:srgbClr val="434343"/>
                </a:solidFill>
                <a:latin typeface="Arial"/>
                <a:cs typeface="Arial"/>
              </a:rPr>
              <a:t>Factor de llenado del equipo de carguío</a:t>
            </a:r>
            <a:r>
              <a:rPr dirty="0" sz="1100" spc="10">
                <a:solidFill>
                  <a:srgbClr val="434343"/>
                </a:solidFill>
                <a:latin typeface="Arial"/>
                <a:cs typeface="Arial"/>
              </a:rPr>
              <a:t> </a:t>
            </a:r>
            <a:r>
              <a:rPr dirty="0" sz="1100" spc="-5">
                <a:solidFill>
                  <a:srgbClr val="434343"/>
                </a:solidFill>
                <a:latin typeface="Arial"/>
                <a:cs typeface="Arial"/>
              </a:rPr>
              <a:t>(%)</a:t>
            </a:r>
            <a:endParaRPr sz="1100">
              <a:latin typeface="Arial"/>
              <a:cs typeface="Arial"/>
            </a:endParaRPr>
          </a:p>
        </p:txBody>
      </p:sp>
      <p:sp>
        <p:nvSpPr>
          <p:cNvPr id="3" name="object 3"/>
          <p:cNvSpPr txBox="1"/>
          <p:nvPr/>
        </p:nvSpPr>
        <p:spPr>
          <a:xfrm>
            <a:off x="1069339" y="1203959"/>
            <a:ext cx="103505" cy="193040"/>
          </a:xfrm>
          <a:prstGeom prst="rect">
            <a:avLst/>
          </a:prstGeom>
        </p:spPr>
        <p:txBody>
          <a:bodyPr wrap="square" lIns="0" tIns="12700" rIns="0" bIns="0" rtlCol="0" vert="horz">
            <a:spAutoFit/>
          </a:bodyPr>
          <a:lstStyle/>
          <a:p>
            <a:pPr marL="12700">
              <a:lnSpc>
                <a:spcPct val="100000"/>
              </a:lnSpc>
              <a:spcBef>
                <a:spcPts val="100"/>
              </a:spcBef>
            </a:pPr>
            <a:r>
              <a:rPr dirty="0" sz="1100" b="1" i="1">
                <a:solidFill>
                  <a:srgbClr val="0000FF"/>
                </a:solidFill>
                <a:latin typeface="Arial"/>
                <a:cs typeface="Arial"/>
              </a:rPr>
              <a:t>e</a:t>
            </a:r>
            <a:endParaRPr sz="1100">
              <a:latin typeface="Arial"/>
              <a:cs typeface="Arial"/>
            </a:endParaRPr>
          </a:p>
        </p:txBody>
      </p:sp>
      <p:sp>
        <p:nvSpPr>
          <p:cNvPr id="4" name="object 4"/>
          <p:cNvSpPr txBox="1"/>
          <p:nvPr/>
        </p:nvSpPr>
        <p:spPr>
          <a:xfrm>
            <a:off x="1469428" y="1203959"/>
            <a:ext cx="2357120" cy="193040"/>
          </a:xfrm>
          <a:prstGeom prst="rect">
            <a:avLst/>
          </a:prstGeom>
        </p:spPr>
        <p:txBody>
          <a:bodyPr wrap="square" lIns="0" tIns="12700" rIns="0" bIns="0" rtlCol="0" vert="horz">
            <a:spAutoFit/>
          </a:bodyPr>
          <a:lstStyle/>
          <a:p>
            <a:pPr marL="12700">
              <a:lnSpc>
                <a:spcPct val="100000"/>
              </a:lnSpc>
              <a:spcBef>
                <a:spcPts val="100"/>
              </a:spcBef>
              <a:tabLst>
                <a:tab pos="365125" algn="l"/>
              </a:tabLst>
            </a:pPr>
            <a:r>
              <a:rPr dirty="0" sz="1100">
                <a:solidFill>
                  <a:srgbClr val="434343"/>
                </a:solidFill>
                <a:latin typeface="Arial"/>
                <a:cs typeface="Arial"/>
              </a:rPr>
              <a:t>=	</a:t>
            </a:r>
            <a:r>
              <a:rPr dirty="0" sz="1100" spc="-5">
                <a:solidFill>
                  <a:srgbClr val="434343"/>
                </a:solidFill>
                <a:latin typeface="Arial"/>
                <a:cs typeface="Arial"/>
              </a:rPr>
              <a:t>Esponjamiento del material</a:t>
            </a:r>
            <a:r>
              <a:rPr dirty="0" sz="1100" spc="-30">
                <a:solidFill>
                  <a:srgbClr val="434343"/>
                </a:solidFill>
                <a:latin typeface="Arial"/>
                <a:cs typeface="Arial"/>
              </a:rPr>
              <a:t> </a:t>
            </a:r>
            <a:r>
              <a:rPr dirty="0" sz="1100" spc="-5">
                <a:solidFill>
                  <a:srgbClr val="434343"/>
                </a:solidFill>
                <a:latin typeface="Arial"/>
                <a:cs typeface="Arial"/>
              </a:rPr>
              <a:t>(%).</a:t>
            </a:r>
            <a:endParaRPr sz="1100">
              <a:latin typeface="Arial"/>
              <a:cs typeface="Arial"/>
            </a:endParaRPr>
          </a:p>
        </p:txBody>
      </p:sp>
      <p:sp>
        <p:nvSpPr>
          <p:cNvPr id="5" name="object 5"/>
          <p:cNvSpPr txBox="1"/>
          <p:nvPr/>
        </p:nvSpPr>
        <p:spPr>
          <a:xfrm>
            <a:off x="1069339" y="1517650"/>
            <a:ext cx="5628005" cy="4136390"/>
          </a:xfrm>
          <a:prstGeom prst="rect">
            <a:avLst/>
          </a:prstGeom>
        </p:spPr>
        <p:txBody>
          <a:bodyPr wrap="square" lIns="0" tIns="8890" rIns="0" bIns="0" rtlCol="0" vert="horz">
            <a:spAutoFit/>
          </a:bodyPr>
          <a:lstStyle/>
          <a:p>
            <a:pPr marL="12700" marR="5080">
              <a:lnSpc>
                <a:spcPct val="102299"/>
              </a:lnSpc>
              <a:spcBef>
                <a:spcPts val="70"/>
              </a:spcBef>
              <a:tabLst>
                <a:tab pos="423545" algn="l"/>
                <a:tab pos="649605" algn="l"/>
              </a:tabLst>
            </a:pPr>
            <a:r>
              <a:rPr dirty="0" sz="1100" spc="-5" b="1" i="1">
                <a:solidFill>
                  <a:srgbClr val="0000FF"/>
                </a:solidFill>
                <a:latin typeface="Arial"/>
                <a:cs typeface="Arial"/>
              </a:rPr>
              <a:t>FM	</a:t>
            </a:r>
            <a:r>
              <a:rPr dirty="0" sz="1100">
                <a:solidFill>
                  <a:srgbClr val="434343"/>
                </a:solidFill>
                <a:latin typeface="Arial"/>
                <a:cs typeface="Arial"/>
              </a:rPr>
              <a:t>=	</a:t>
            </a:r>
            <a:r>
              <a:rPr dirty="0" sz="1100" spc="-5">
                <a:solidFill>
                  <a:srgbClr val="434343"/>
                </a:solidFill>
                <a:latin typeface="Arial"/>
                <a:cs typeface="Arial"/>
              </a:rPr>
              <a:t>Factor del material que castiga el tiempo del ciclo de carguío por causa de  alguna propiedad del material que haga más difícil </a:t>
            </a:r>
            <a:r>
              <a:rPr dirty="0" sz="1100">
                <a:solidFill>
                  <a:srgbClr val="434343"/>
                </a:solidFill>
                <a:latin typeface="Arial"/>
                <a:cs typeface="Arial"/>
              </a:rPr>
              <a:t>su </a:t>
            </a:r>
            <a:r>
              <a:rPr dirty="0" sz="1100" spc="-5">
                <a:solidFill>
                  <a:srgbClr val="434343"/>
                </a:solidFill>
                <a:latin typeface="Arial"/>
                <a:cs typeface="Arial"/>
              </a:rPr>
              <a:t>manipulación</a:t>
            </a:r>
            <a:r>
              <a:rPr dirty="0" sz="1100" spc="60">
                <a:solidFill>
                  <a:srgbClr val="434343"/>
                </a:solidFill>
                <a:latin typeface="Arial"/>
                <a:cs typeface="Arial"/>
              </a:rPr>
              <a:t> </a:t>
            </a:r>
            <a:r>
              <a:rPr dirty="0" sz="1100" spc="-5">
                <a:solidFill>
                  <a:srgbClr val="434343"/>
                </a:solidFill>
                <a:latin typeface="Arial"/>
                <a:cs typeface="Arial"/>
              </a:rPr>
              <a:t>(%).</a:t>
            </a:r>
            <a:endParaRPr sz="1100">
              <a:latin typeface="Arial"/>
              <a:cs typeface="Arial"/>
            </a:endParaRPr>
          </a:p>
          <a:p>
            <a:pPr>
              <a:lnSpc>
                <a:spcPct val="100000"/>
              </a:lnSpc>
              <a:spcBef>
                <a:spcPts val="5"/>
              </a:spcBef>
            </a:pPr>
            <a:endParaRPr sz="1000">
              <a:latin typeface="Arial"/>
              <a:cs typeface="Arial"/>
            </a:endParaRPr>
          </a:p>
          <a:p>
            <a:pPr marL="12700">
              <a:lnSpc>
                <a:spcPct val="100000"/>
              </a:lnSpc>
              <a:spcBef>
                <a:spcPts val="5"/>
              </a:spcBef>
              <a:tabLst>
                <a:tab pos="744855" algn="l"/>
              </a:tabLst>
            </a:pPr>
            <a:r>
              <a:rPr dirty="0" sz="1100" spc="-5" b="1" i="1">
                <a:solidFill>
                  <a:srgbClr val="0000FF"/>
                </a:solidFill>
                <a:latin typeface="Arial"/>
                <a:cs typeface="Arial"/>
              </a:rPr>
              <a:t>TCc  </a:t>
            </a:r>
            <a:r>
              <a:rPr dirty="0" sz="1100" spc="10" b="1" i="1">
                <a:solidFill>
                  <a:srgbClr val="0000FF"/>
                </a:solidFill>
                <a:latin typeface="Arial"/>
                <a:cs typeface="Arial"/>
              </a:rPr>
              <a:t> </a:t>
            </a:r>
            <a:r>
              <a:rPr dirty="0" sz="1100">
                <a:solidFill>
                  <a:srgbClr val="434343"/>
                </a:solidFill>
                <a:latin typeface="Arial"/>
                <a:cs typeface="Arial"/>
              </a:rPr>
              <a:t>=	</a:t>
            </a:r>
            <a:r>
              <a:rPr dirty="0" sz="1100" spc="-5">
                <a:solidFill>
                  <a:srgbClr val="434343"/>
                </a:solidFill>
                <a:latin typeface="Arial"/>
                <a:cs typeface="Arial"/>
              </a:rPr>
              <a:t>Tiempo de ciclo del carguío</a:t>
            </a:r>
            <a:r>
              <a:rPr dirty="0" sz="1100" spc="35">
                <a:solidFill>
                  <a:srgbClr val="434343"/>
                </a:solidFill>
                <a:latin typeface="Arial"/>
                <a:cs typeface="Arial"/>
              </a:rPr>
              <a:t> </a:t>
            </a:r>
            <a:r>
              <a:rPr dirty="0" sz="1100" spc="-5">
                <a:solidFill>
                  <a:srgbClr val="434343"/>
                </a:solidFill>
                <a:latin typeface="Arial"/>
                <a:cs typeface="Arial"/>
              </a:rPr>
              <a:t>(horas).</a:t>
            </a:r>
            <a:endParaRPr sz="1100">
              <a:latin typeface="Arial"/>
              <a:cs typeface="Arial"/>
            </a:endParaRPr>
          </a:p>
          <a:p>
            <a:pPr>
              <a:lnSpc>
                <a:spcPct val="100000"/>
              </a:lnSpc>
              <a:spcBef>
                <a:spcPts val="55"/>
              </a:spcBef>
            </a:pPr>
            <a:endParaRPr sz="950">
              <a:latin typeface="Arial"/>
              <a:cs typeface="Arial"/>
            </a:endParaRPr>
          </a:p>
          <a:p>
            <a:pPr marL="12700">
              <a:lnSpc>
                <a:spcPct val="100000"/>
              </a:lnSpc>
              <a:tabLst>
                <a:tab pos="405765" algn="l"/>
                <a:tab pos="758825" algn="l"/>
              </a:tabLst>
            </a:pPr>
            <a:r>
              <a:rPr dirty="0" sz="1100" spc="-5" b="1" i="1">
                <a:solidFill>
                  <a:srgbClr val="0000FF"/>
                </a:solidFill>
                <a:latin typeface="Arial"/>
                <a:cs typeface="Arial"/>
              </a:rPr>
              <a:t>DFc	</a:t>
            </a:r>
            <a:r>
              <a:rPr dirty="0" sz="1100">
                <a:solidFill>
                  <a:srgbClr val="434343"/>
                </a:solidFill>
                <a:latin typeface="Arial"/>
                <a:cs typeface="Arial"/>
              </a:rPr>
              <a:t>=	</a:t>
            </a:r>
            <a:r>
              <a:rPr dirty="0" sz="1100" spc="-5">
                <a:solidFill>
                  <a:srgbClr val="434343"/>
                </a:solidFill>
                <a:latin typeface="Arial"/>
                <a:cs typeface="Arial"/>
              </a:rPr>
              <a:t>Disponibilidad física del equipo de carguío</a:t>
            </a:r>
            <a:r>
              <a:rPr dirty="0" sz="1100" spc="25">
                <a:solidFill>
                  <a:srgbClr val="434343"/>
                </a:solidFill>
                <a:latin typeface="Arial"/>
                <a:cs typeface="Arial"/>
              </a:rPr>
              <a:t> </a:t>
            </a:r>
            <a:r>
              <a:rPr dirty="0" sz="1100" spc="-5">
                <a:solidFill>
                  <a:srgbClr val="434343"/>
                </a:solidFill>
                <a:latin typeface="Arial"/>
                <a:cs typeface="Arial"/>
              </a:rPr>
              <a:t>(%).</a:t>
            </a:r>
            <a:endParaRPr sz="1100">
              <a:latin typeface="Arial"/>
              <a:cs typeface="Arial"/>
            </a:endParaRPr>
          </a:p>
          <a:p>
            <a:pPr marL="12700" marR="1941830">
              <a:lnSpc>
                <a:spcPct val="187500"/>
              </a:lnSpc>
              <a:spcBef>
                <a:spcPts val="5"/>
              </a:spcBef>
              <a:tabLst>
                <a:tab pos="405765" algn="l"/>
                <a:tab pos="744855" algn="l"/>
                <a:tab pos="766445" algn="l"/>
              </a:tabLst>
            </a:pPr>
            <a:r>
              <a:rPr dirty="0" sz="1100" spc="-5" b="1" i="1">
                <a:solidFill>
                  <a:srgbClr val="0000FF"/>
                </a:solidFill>
                <a:latin typeface="Arial"/>
                <a:cs typeface="Arial"/>
              </a:rPr>
              <a:t>UTc	</a:t>
            </a:r>
            <a:r>
              <a:rPr dirty="0" sz="1100">
                <a:solidFill>
                  <a:srgbClr val="434343"/>
                </a:solidFill>
                <a:latin typeface="Arial"/>
                <a:cs typeface="Arial"/>
              </a:rPr>
              <a:t>=	</a:t>
            </a:r>
            <a:r>
              <a:rPr dirty="0" sz="1100" spc="-5">
                <a:solidFill>
                  <a:srgbClr val="434343"/>
                </a:solidFill>
                <a:latin typeface="Arial"/>
                <a:cs typeface="Arial"/>
              </a:rPr>
              <a:t>Factor de utilización del equipo de carguío (%).  </a:t>
            </a:r>
            <a:r>
              <a:rPr dirty="0" sz="1100" spc="-5" b="1" i="1">
                <a:solidFill>
                  <a:srgbClr val="0000FF"/>
                </a:solidFill>
                <a:latin typeface="Arial"/>
                <a:cs typeface="Arial"/>
              </a:rPr>
              <a:t>FOc	</a:t>
            </a:r>
            <a:r>
              <a:rPr dirty="0" sz="1100">
                <a:solidFill>
                  <a:srgbClr val="434343"/>
                </a:solidFill>
                <a:latin typeface="Arial"/>
                <a:cs typeface="Arial"/>
              </a:rPr>
              <a:t>=		</a:t>
            </a:r>
            <a:r>
              <a:rPr dirty="0" sz="1100" spc="-5">
                <a:solidFill>
                  <a:srgbClr val="434343"/>
                </a:solidFill>
                <a:latin typeface="Arial"/>
                <a:cs typeface="Arial"/>
              </a:rPr>
              <a:t>Factor operacional del equipo de carguío (%).  </a:t>
            </a:r>
            <a:r>
              <a:rPr dirty="0" sz="1100" spc="-5" b="1" i="1">
                <a:solidFill>
                  <a:srgbClr val="0000FF"/>
                </a:solidFill>
                <a:latin typeface="Arial"/>
                <a:cs typeface="Arial"/>
              </a:rPr>
              <a:t>HTc  </a:t>
            </a:r>
            <a:r>
              <a:rPr dirty="0" sz="1100" spc="10" b="1" i="1">
                <a:solidFill>
                  <a:srgbClr val="0000FF"/>
                </a:solidFill>
                <a:latin typeface="Arial"/>
                <a:cs typeface="Arial"/>
              </a:rPr>
              <a:t> </a:t>
            </a:r>
            <a:r>
              <a:rPr dirty="0" sz="1100">
                <a:solidFill>
                  <a:srgbClr val="434343"/>
                </a:solidFill>
                <a:latin typeface="Arial"/>
                <a:cs typeface="Arial"/>
              </a:rPr>
              <a:t>=	</a:t>
            </a:r>
            <a:r>
              <a:rPr dirty="0" sz="1100" spc="-5">
                <a:solidFill>
                  <a:srgbClr val="434343"/>
                </a:solidFill>
                <a:latin typeface="Arial"/>
                <a:cs typeface="Arial"/>
              </a:rPr>
              <a:t>Horas trabajadas por turno del carguío</a:t>
            </a:r>
            <a:r>
              <a:rPr dirty="0" sz="1100">
                <a:solidFill>
                  <a:srgbClr val="434343"/>
                </a:solidFill>
                <a:latin typeface="Arial"/>
                <a:cs typeface="Arial"/>
              </a:rPr>
              <a:t> </a:t>
            </a:r>
            <a:r>
              <a:rPr dirty="0" sz="1100" spc="-5">
                <a:solidFill>
                  <a:srgbClr val="434343"/>
                </a:solidFill>
                <a:latin typeface="Arial"/>
                <a:cs typeface="Arial"/>
              </a:rPr>
              <a:t>(horas).</a:t>
            </a:r>
            <a:endParaRPr sz="1100">
              <a:latin typeface="Arial"/>
              <a:cs typeface="Arial"/>
            </a:endParaRPr>
          </a:p>
          <a:p>
            <a:pPr>
              <a:lnSpc>
                <a:spcPct val="100000"/>
              </a:lnSpc>
            </a:pPr>
            <a:endParaRPr sz="1000">
              <a:latin typeface="Arial"/>
              <a:cs typeface="Arial"/>
            </a:endParaRPr>
          </a:p>
          <a:p>
            <a:pPr marL="12700">
              <a:lnSpc>
                <a:spcPct val="100000"/>
              </a:lnSpc>
              <a:tabLst>
                <a:tab pos="405765" algn="l"/>
                <a:tab pos="758825" algn="l"/>
              </a:tabLst>
            </a:pPr>
            <a:r>
              <a:rPr dirty="0" sz="1100" spc="-5" b="1" i="1">
                <a:solidFill>
                  <a:srgbClr val="0000FF"/>
                </a:solidFill>
                <a:latin typeface="Arial"/>
                <a:cs typeface="Arial"/>
              </a:rPr>
              <a:t>TDc	</a:t>
            </a:r>
            <a:r>
              <a:rPr dirty="0" sz="1100">
                <a:solidFill>
                  <a:srgbClr val="434343"/>
                </a:solidFill>
                <a:latin typeface="Arial"/>
                <a:cs typeface="Arial"/>
              </a:rPr>
              <a:t>=	</a:t>
            </a:r>
            <a:r>
              <a:rPr dirty="0" sz="1100" spc="-5">
                <a:solidFill>
                  <a:srgbClr val="434343"/>
                </a:solidFill>
                <a:latin typeface="Arial"/>
                <a:cs typeface="Arial"/>
              </a:rPr>
              <a:t>Turnos trabajados por día para el carguío</a:t>
            </a:r>
            <a:r>
              <a:rPr dirty="0" sz="1100" spc="35">
                <a:solidFill>
                  <a:srgbClr val="434343"/>
                </a:solidFill>
                <a:latin typeface="Arial"/>
                <a:cs typeface="Arial"/>
              </a:rPr>
              <a:t> </a:t>
            </a:r>
            <a:r>
              <a:rPr dirty="0" sz="1100" spc="-5">
                <a:solidFill>
                  <a:srgbClr val="434343"/>
                </a:solidFill>
                <a:latin typeface="Arial"/>
                <a:cs typeface="Arial"/>
              </a:rPr>
              <a:t>(turnos/día).</a:t>
            </a:r>
            <a:endParaRPr sz="1100">
              <a:latin typeface="Arial"/>
              <a:cs typeface="Arial"/>
            </a:endParaRPr>
          </a:p>
          <a:p>
            <a:pPr>
              <a:lnSpc>
                <a:spcPct val="100000"/>
              </a:lnSpc>
              <a:spcBef>
                <a:spcPts val="10"/>
              </a:spcBef>
            </a:pPr>
            <a:endParaRPr sz="1000">
              <a:latin typeface="Arial"/>
              <a:cs typeface="Arial"/>
            </a:endParaRPr>
          </a:p>
          <a:p>
            <a:pPr marL="12700">
              <a:lnSpc>
                <a:spcPct val="100000"/>
              </a:lnSpc>
              <a:tabLst>
                <a:tab pos="752475" algn="l"/>
              </a:tabLst>
            </a:pPr>
            <a:r>
              <a:rPr dirty="0" sz="1100" spc="-5" b="1" i="1">
                <a:solidFill>
                  <a:srgbClr val="0000FF"/>
                </a:solidFill>
                <a:latin typeface="Arial"/>
                <a:cs typeface="Arial"/>
              </a:rPr>
              <a:t>DPc  </a:t>
            </a:r>
            <a:r>
              <a:rPr dirty="0" sz="1100" spc="10" b="1" i="1">
                <a:solidFill>
                  <a:srgbClr val="0000FF"/>
                </a:solidFill>
                <a:latin typeface="Arial"/>
                <a:cs typeface="Arial"/>
              </a:rPr>
              <a:t> </a:t>
            </a:r>
            <a:r>
              <a:rPr dirty="0" sz="1100">
                <a:solidFill>
                  <a:srgbClr val="434343"/>
                </a:solidFill>
                <a:latin typeface="Arial"/>
                <a:cs typeface="Arial"/>
              </a:rPr>
              <a:t>=	</a:t>
            </a:r>
            <a:r>
              <a:rPr dirty="0" sz="1100" spc="-5">
                <a:solidFill>
                  <a:srgbClr val="434343"/>
                </a:solidFill>
                <a:latin typeface="Arial"/>
                <a:cs typeface="Arial"/>
              </a:rPr>
              <a:t>Días por período para el carguío</a:t>
            </a:r>
            <a:r>
              <a:rPr dirty="0" sz="1100" spc="25">
                <a:solidFill>
                  <a:srgbClr val="434343"/>
                </a:solidFill>
                <a:latin typeface="Arial"/>
                <a:cs typeface="Arial"/>
              </a:rPr>
              <a:t> </a:t>
            </a:r>
            <a:r>
              <a:rPr dirty="0" sz="1100" spc="-5">
                <a:solidFill>
                  <a:srgbClr val="434343"/>
                </a:solidFill>
                <a:latin typeface="Arial"/>
                <a:cs typeface="Arial"/>
              </a:rPr>
              <a:t>(días).</a:t>
            </a:r>
            <a:endParaRPr sz="1100">
              <a:latin typeface="Arial"/>
              <a:cs typeface="Arial"/>
            </a:endParaRPr>
          </a:p>
          <a:p>
            <a:pPr>
              <a:lnSpc>
                <a:spcPct val="100000"/>
              </a:lnSpc>
            </a:pPr>
            <a:endParaRPr sz="1000">
              <a:latin typeface="Arial"/>
              <a:cs typeface="Arial"/>
            </a:endParaRPr>
          </a:p>
          <a:p>
            <a:pPr marL="12700">
              <a:lnSpc>
                <a:spcPct val="100000"/>
              </a:lnSpc>
              <a:tabLst>
                <a:tab pos="407034" algn="l"/>
                <a:tab pos="760095" algn="l"/>
              </a:tabLst>
            </a:pPr>
            <a:r>
              <a:rPr dirty="0" sz="1100" b="1" i="1">
                <a:solidFill>
                  <a:srgbClr val="0000FF"/>
                </a:solidFill>
                <a:latin typeface="Arial"/>
                <a:cs typeface="Arial"/>
              </a:rPr>
              <a:t>d	</a:t>
            </a:r>
            <a:r>
              <a:rPr dirty="0" sz="1100">
                <a:solidFill>
                  <a:srgbClr val="434343"/>
                </a:solidFill>
                <a:latin typeface="Arial"/>
                <a:cs typeface="Arial"/>
              </a:rPr>
              <a:t>=	</a:t>
            </a:r>
            <a:r>
              <a:rPr dirty="0" sz="1100" spc="-5">
                <a:solidFill>
                  <a:srgbClr val="434343"/>
                </a:solidFill>
                <a:latin typeface="Arial"/>
                <a:cs typeface="Arial"/>
              </a:rPr>
              <a:t>Densidad del material (toneladas </a:t>
            </a:r>
            <a:r>
              <a:rPr dirty="0" sz="1100">
                <a:solidFill>
                  <a:srgbClr val="434343"/>
                </a:solidFill>
                <a:latin typeface="Arial"/>
                <a:cs typeface="Arial"/>
              </a:rPr>
              <a:t>/ </a:t>
            </a:r>
            <a:r>
              <a:rPr dirty="0" sz="1100" spc="-5">
                <a:solidFill>
                  <a:srgbClr val="434343"/>
                </a:solidFill>
                <a:latin typeface="Arial"/>
                <a:cs typeface="Arial"/>
              </a:rPr>
              <a:t>metro</a:t>
            </a:r>
            <a:r>
              <a:rPr dirty="0" sz="1100" spc="20">
                <a:solidFill>
                  <a:srgbClr val="434343"/>
                </a:solidFill>
                <a:latin typeface="Arial"/>
                <a:cs typeface="Arial"/>
              </a:rPr>
              <a:t> </a:t>
            </a:r>
            <a:r>
              <a:rPr dirty="0" sz="1100" spc="-5">
                <a:solidFill>
                  <a:srgbClr val="434343"/>
                </a:solidFill>
                <a:latin typeface="Arial"/>
                <a:cs typeface="Arial"/>
              </a:rPr>
              <a:t>cúbico).</a:t>
            </a:r>
            <a:endParaRPr sz="1100">
              <a:latin typeface="Arial"/>
              <a:cs typeface="Arial"/>
            </a:endParaRPr>
          </a:p>
          <a:p>
            <a:pPr marL="12700" marR="1163320">
              <a:lnSpc>
                <a:spcPct val="187400"/>
              </a:lnSpc>
              <a:spcBef>
                <a:spcPts val="5"/>
              </a:spcBef>
              <a:tabLst>
                <a:tab pos="384175" algn="l"/>
                <a:tab pos="721995" algn="l"/>
              </a:tabLst>
            </a:pPr>
            <a:r>
              <a:rPr dirty="0" sz="1100" spc="-5" b="1" i="1">
                <a:solidFill>
                  <a:srgbClr val="0000FF"/>
                </a:solidFill>
                <a:latin typeface="Arial"/>
                <a:cs typeface="Arial"/>
              </a:rPr>
              <a:t>Cc	</a:t>
            </a:r>
            <a:r>
              <a:rPr dirty="0" sz="1100">
                <a:solidFill>
                  <a:srgbClr val="434343"/>
                </a:solidFill>
                <a:latin typeface="Arial"/>
                <a:cs typeface="Arial"/>
              </a:rPr>
              <a:t>=	</a:t>
            </a:r>
            <a:r>
              <a:rPr dirty="0" sz="1100" spc="-5">
                <a:solidFill>
                  <a:srgbClr val="434343"/>
                </a:solidFill>
                <a:latin typeface="Arial"/>
                <a:cs typeface="Arial"/>
              </a:rPr>
              <a:t>Capacidad del equipo de carguío (toneladas por palada).  </a:t>
            </a:r>
            <a:r>
              <a:rPr dirty="0" sz="1100" spc="-5" b="1" i="1">
                <a:solidFill>
                  <a:srgbClr val="0000FF"/>
                </a:solidFill>
                <a:latin typeface="Arial"/>
                <a:cs typeface="Arial"/>
              </a:rPr>
              <a:t>RHc </a:t>
            </a:r>
            <a:r>
              <a:rPr dirty="0" sz="1100" spc="10" b="1" i="1">
                <a:solidFill>
                  <a:srgbClr val="0000FF"/>
                </a:solidFill>
                <a:latin typeface="Arial"/>
                <a:cs typeface="Arial"/>
              </a:rPr>
              <a:t> </a:t>
            </a:r>
            <a:r>
              <a:rPr dirty="0" sz="1100">
                <a:solidFill>
                  <a:srgbClr val="434343"/>
                </a:solidFill>
                <a:latin typeface="Arial"/>
                <a:cs typeface="Arial"/>
              </a:rPr>
              <a:t>=	</a:t>
            </a:r>
            <a:r>
              <a:rPr dirty="0" sz="1100" spc="-5">
                <a:solidFill>
                  <a:srgbClr val="434343"/>
                </a:solidFill>
                <a:latin typeface="Arial"/>
                <a:cs typeface="Arial"/>
              </a:rPr>
              <a:t>Rendimiento horario del equipo de carguío (toneladas/hora).  </a:t>
            </a:r>
            <a:r>
              <a:rPr dirty="0" sz="1100" spc="-5" b="1" i="1">
                <a:solidFill>
                  <a:srgbClr val="0000FF"/>
                </a:solidFill>
                <a:latin typeface="Arial"/>
                <a:cs typeface="Arial"/>
              </a:rPr>
              <a:t>RDc </a:t>
            </a:r>
            <a:r>
              <a:rPr dirty="0" sz="1100" spc="10" b="1" i="1">
                <a:solidFill>
                  <a:srgbClr val="0000FF"/>
                </a:solidFill>
                <a:latin typeface="Arial"/>
                <a:cs typeface="Arial"/>
              </a:rPr>
              <a:t> </a:t>
            </a:r>
            <a:r>
              <a:rPr dirty="0" sz="1100">
                <a:solidFill>
                  <a:srgbClr val="434343"/>
                </a:solidFill>
                <a:latin typeface="Arial"/>
                <a:cs typeface="Arial"/>
              </a:rPr>
              <a:t>=	</a:t>
            </a:r>
            <a:r>
              <a:rPr dirty="0" sz="1100" spc="-5">
                <a:solidFill>
                  <a:srgbClr val="434343"/>
                </a:solidFill>
                <a:latin typeface="Arial"/>
                <a:cs typeface="Arial"/>
              </a:rPr>
              <a:t>Rendimiento diario del equipo de carguío (toneladas </a:t>
            </a:r>
            <a:r>
              <a:rPr dirty="0" sz="1100">
                <a:solidFill>
                  <a:srgbClr val="434343"/>
                </a:solidFill>
                <a:latin typeface="Arial"/>
                <a:cs typeface="Arial"/>
              </a:rPr>
              <a:t>/ </a:t>
            </a:r>
            <a:r>
              <a:rPr dirty="0" sz="1100" spc="-5">
                <a:solidFill>
                  <a:srgbClr val="434343"/>
                </a:solidFill>
                <a:latin typeface="Arial"/>
                <a:cs typeface="Arial"/>
              </a:rPr>
              <a:t>día).  La capacidad del equipo de carguío resulta</a:t>
            </a:r>
            <a:r>
              <a:rPr dirty="0" sz="1100" spc="30">
                <a:solidFill>
                  <a:srgbClr val="434343"/>
                </a:solidFill>
                <a:latin typeface="Arial"/>
                <a:cs typeface="Arial"/>
              </a:rPr>
              <a:t> </a:t>
            </a:r>
            <a:r>
              <a:rPr dirty="0" sz="1100" spc="-5">
                <a:solidFill>
                  <a:srgbClr val="434343"/>
                </a:solidFill>
                <a:latin typeface="Arial"/>
                <a:cs typeface="Arial"/>
              </a:rPr>
              <a:t>de:</a:t>
            </a:r>
            <a:endParaRPr sz="1100">
              <a:latin typeface="Arial"/>
              <a:cs typeface="Arial"/>
            </a:endParaRPr>
          </a:p>
        </p:txBody>
      </p:sp>
      <p:sp>
        <p:nvSpPr>
          <p:cNvPr id="6" name="object 6"/>
          <p:cNvSpPr txBox="1"/>
          <p:nvPr/>
        </p:nvSpPr>
        <p:spPr>
          <a:xfrm>
            <a:off x="1080135" y="5785484"/>
            <a:ext cx="5612130" cy="171450"/>
          </a:xfrm>
          <a:prstGeom prst="rect">
            <a:avLst/>
          </a:prstGeom>
          <a:solidFill>
            <a:srgbClr val="EDEDED"/>
          </a:solidFill>
        </p:spPr>
        <p:txBody>
          <a:bodyPr wrap="square" lIns="0" tIns="3175" rIns="0" bIns="0" rtlCol="0" vert="horz">
            <a:spAutoFit/>
          </a:bodyPr>
          <a:lstStyle/>
          <a:p>
            <a:pPr algn="ctr" marR="3810">
              <a:lnSpc>
                <a:spcPct val="100000"/>
              </a:lnSpc>
              <a:spcBef>
                <a:spcPts val="25"/>
              </a:spcBef>
            </a:pPr>
            <a:r>
              <a:rPr dirty="0" sz="1100" spc="-5" b="1" i="1">
                <a:solidFill>
                  <a:srgbClr val="0000FF"/>
                </a:solidFill>
                <a:latin typeface="Arial"/>
                <a:cs typeface="Arial"/>
              </a:rPr>
              <a:t>Cc </a:t>
            </a:r>
            <a:r>
              <a:rPr dirty="0" sz="1100" b="1" i="1">
                <a:solidFill>
                  <a:srgbClr val="0000FF"/>
                </a:solidFill>
                <a:latin typeface="Arial"/>
                <a:cs typeface="Arial"/>
              </a:rPr>
              <a:t>= </a:t>
            </a:r>
            <a:r>
              <a:rPr dirty="0" sz="1100" spc="-5" b="1" i="1">
                <a:solidFill>
                  <a:srgbClr val="0000FF"/>
                </a:solidFill>
                <a:latin typeface="Arial"/>
                <a:cs typeface="Arial"/>
              </a:rPr>
              <a:t>Vb </a:t>
            </a:r>
            <a:r>
              <a:rPr dirty="0" sz="1100" b="1" i="1">
                <a:solidFill>
                  <a:srgbClr val="0000FF"/>
                </a:solidFill>
                <a:latin typeface="Arial"/>
                <a:cs typeface="Arial"/>
              </a:rPr>
              <a:t>x </a:t>
            </a:r>
            <a:r>
              <a:rPr dirty="0" sz="1100" spc="-5" b="1" i="1">
                <a:solidFill>
                  <a:srgbClr val="0000FF"/>
                </a:solidFill>
                <a:latin typeface="Arial"/>
                <a:cs typeface="Arial"/>
              </a:rPr>
              <a:t>FLc </a:t>
            </a:r>
            <a:r>
              <a:rPr dirty="0" sz="1100" b="1" i="1">
                <a:solidFill>
                  <a:srgbClr val="0000FF"/>
                </a:solidFill>
                <a:latin typeface="Arial"/>
                <a:cs typeface="Arial"/>
              </a:rPr>
              <a:t>x d / </a:t>
            </a:r>
            <a:r>
              <a:rPr dirty="0" sz="1100" spc="-5" b="1" i="1">
                <a:solidFill>
                  <a:srgbClr val="0000FF"/>
                </a:solidFill>
                <a:latin typeface="Arial"/>
                <a:cs typeface="Arial"/>
              </a:rPr>
              <a:t>(100 </a:t>
            </a:r>
            <a:r>
              <a:rPr dirty="0" sz="1100" b="1" i="1">
                <a:solidFill>
                  <a:srgbClr val="0000FF"/>
                </a:solidFill>
                <a:latin typeface="Arial"/>
                <a:cs typeface="Arial"/>
              </a:rPr>
              <a:t>+ </a:t>
            </a:r>
            <a:r>
              <a:rPr dirty="0" sz="1100" spc="-5" b="1" i="1">
                <a:solidFill>
                  <a:srgbClr val="0000FF"/>
                </a:solidFill>
                <a:latin typeface="Arial"/>
                <a:cs typeface="Arial"/>
              </a:rPr>
              <a:t>e) </a:t>
            </a:r>
            <a:r>
              <a:rPr dirty="0" sz="1100" spc="-5" i="1">
                <a:solidFill>
                  <a:srgbClr val="0000FF"/>
                </a:solidFill>
                <a:latin typeface="Arial"/>
                <a:cs typeface="Arial"/>
              </a:rPr>
              <a:t>(ton </a:t>
            </a:r>
            <a:r>
              <a:rPr dirty="0" sz="1100" i="1">
                <a:solidFill>
                  <a:srgbClr val="0000FF"/>
                </a:solidFill>
                <a:latin typeface="Arial"/>
                <a:cs typeface="Arial"/>
              </a:rPr>
              <a:t>/</a:t>
            </a:r>
            <a:r>
              <a:rPr dirty="0" sz="1100" spc="15" i="1">
                <a:solidFill>
                  <a:srgbClr val="0000FF"/>
                </a:solidFill>
                <a:latin typeface="Arial"/>
                <a:cs typeface="Arial"/>
              </a:rPr>
              <a:t> </a:t>
            </a:r>
            <a:r>
              <a:rPr dirty="0" sz="1100" spc="-5" i="1">
                <a:solidFill>
                  <a:srgbClr val="0000FF"/>
                </a:solidFill>
                <a:latin typeface="Arial"/>
                <a:cs typeface="Arial"/>
              </a:rPr>
              <a:t>palada)</a:t>
            </a:r>
            <a:endParaRPr sz="1100">
              <a:latin typeface="Arial"/>
              <a:cs typeface="Arial"/>
            </a:endParaRPr>
          </a:p>
        </p:txBody>
      </p:sp>
      <p:sp>
        <p:nvSpPr>
          <p:cNvPr id="7" name="object 7"/>
          <p:cNvSpPr txBox="1"/>
          <p:nvPr/>
        </p:nvSpPr>
        <p:spPr>
          <a:xfrm>
            <a:off x="1069339" y="6089650"/>
            <a:ext cx="3627754"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El rendimiento horario de un equipo de carguío resulta</a:t>
            </a:r>
            <a:r>
              <a:rPr dirty="0" sz="1100" spc="40">
                <a:solidFill>
                  <a:srgbClr val="434343"/>
                </a:solidFill>
                <a:latin typeface="Arial"/>
                <a:cs typeface="Arial"/>
              </a:rPr>
              <a:t> </a:t>
            </a:r>
            <a:r>
              <a:rPr dirty="0" sz="1100" spc="-5">
                <a:solidFill>
                  <a:srgbClr val="434343"/>
                </a:solidFill>
                <a:latin typeface="Arial"/>
                <a:cs typeface="Arial"/>
              </a:rPr>
              <a:t>de:</a:t>
            </a:r>
            <a:endParaRPr sz="1100">
              <a:latin typeface="Arial"/>
              <a:cs typeface="Arial"/>
            </a:endParaRPr>
          </a:p>
        </p:txBody>
      </p:sp>
      <p:sp>
        <p:nvSpPr>
          <p:cNvPr id="8" name="object 8"/>
          <p:cNvSpPr txBox="1"/>
          <p:nvPr/>
        </p:nvSpPr>
        <p:spPr>
          <a:xfrm>
            <a:off x="1080135" y="6414134"/>
            <a:ext cx="5612130" cy="171450"/>
          </a:xfrm>
          <a:prstGeom prst="rect">
            <a:avLst/>
          </a:prstGeom>
          <a:solidFill>
            <a:srgbClr val="EDEDED"/>
          </a:solidFill>
        </p:spPr>
        <p:txBody>
          <a:bodyPr wrap="square" lIns="0" tIns="3175" rIns="0" bIns="0" rtlCol="0" vert="horz">
            <a:spAutoFit/>
          </a:bodyPr>
          <a:lstStyle/>
          <a:p>
            <a:pPr algn="ctr" marR="3175">
              <a:lnSpc>
                <a:spcPct val="100000"/>
              </a:lnSpc>
              <a:spcBef>
                <a:spcPts val="25"/>
              </a:spcBef>
            </a:pPr>
            <a:r>
              <a:rPr dirty="0" sz="1100" spc="-5" b="1" i="1">
                <a:solidFill>
                  <a:srgbClr val="0000FF"/>
                </a:solidFill>
                <a:latin typeface="Arial"/>
                <a:cs typeface="Arial"/>
              </a:rPr>
              <a:t>RHc </a:t>
            </a:r>
            <a:r>
              <a:rPr dirty="0" sz="1100" b="1" i="1">
                <a:solidFill>
                  <a:srgbClr val="0000FF"/>
                </a:solidFill>
                <a:latin typeface="Arial"/>
                <a:cs typeface="Arial"/>
              </a:rPr>
              <a:t>= </a:t>
            </a:r>
            <a:r>
              <a:rPr dirty="0" sz="1100" spc="-5" b="1" i="1">
                <a:solidFill>
                  <a:srgbClr val="0000FF"/>
                </a:solidFill>
                <a:latin typeface="Arial"/>
                <a:cs typeface="Arial"/>
              </a:rPr>
              <a:t>(Cc </a:t>
            </a:r>
            <a:r>
              <a:rPr dirty="0" sz="1100" b="1" i="1">
                <a:solidFill>
                  <a:srgbClr val="0000FF"/>
                </a:solidFill>
                <a:latin typeface="Arial"/>
                <a:cs typeface="Arial"/>
              </a:rPr>
              <a:t>x </a:t>
            </a:r>
            <a:r>
              <a:rPr dirty="0" sz="1100" spc="-5" b="1" i="1">
                <a:solidFill>
                  <a:srgbClr val="0000FF"/>
                </a:solidFill>
                <a:latin typeface="Arial"/>
                <a:cs typeface="Arial"/>
              </a:rPr>
              <a:t>DFc </a:t>
            </a:r>
            <a:r>
              <a:rPr dirty="0" sz="1100" b="1" i="1">
                <a:solidFill>
                  <a:srgbClr val="0000FF"/>
                </a:solidFill>
                <a:latin typeface="Arial"/>
                <a:cs typeface="Arial"/>
              </a:rPr>
              <a:t>x </a:t>
            </a:r>
            <a:r>
              <a:rPr dirty="0" sz="1100" spc="-5" b="1" i="1">
                <a:solidFill>
                  <a:srgbClr val="0000FF"/>
                </a:solidFill>
                <a:latin typeface="Arial"/>
                <a:cs typeface="Arial"/>
              </a:rPr>
              <a:t>UTc </a:t>
            </a:r>
            <a:r>
              <a:rPr dirty="0" sz="1100" b="1" i="1">
                <a:solidFill>
                  <a:srgbClr val="0000FF"/>
                </a:solidFill>
                <a:latin typeface="Arial"/>
                <a:cs typeface="Arial"/>
              </a:rPr>
              <a:t>x </a:t>
            </a:r>
            <a:r>
              <a:rPr dirty="0" sz="1100" spc="-5" b="1" i="1">
                <a:solidFill>
                  <a:srgbClr val="0000FF"/>
                </a:solidFill>
                <a:latin typeface="Arial"/>
                <a:cs typeface="Arial"/>
              </a:rPr>
              <a:t>FOc </a:t>
            </a:r>
            <a:r>
              <a:rPr dirty="0" sz="1100" b="1" i="1">
                <a:solidFill>
                  <a:srgbClr val="0000FF"/>
                </a:solidFill>
                <a:latin typeface="Arial"/>
                <a:cs typeface="Arial"/>
              </a:rPr>
              <a:t>x </a:t>
            </a:r>
            <a:r>
              <a:rPr dirty="0" sz="1100" spc="-5" b="1" i="1">
                <a:solidFill>
                  <a:srgbClr val="0000FF"/>
                </a:solidFill>
                <a:latin typeface="Arial"/>
                <a:cs typeface="Arial"/>
              </a:rPr>
              <a:t>FM </a:t>
            </a:r>
            <a:r>
              <a:rPr dirty="0" sz="1100" b="1" i="1">
                <a:solidFill>
                  <a:srgbClr val="0000FF"/>
                </a:solidFill>
                <a:latin typeface="Arial"/>
                <a:cs typeface="Arial"/>
              </a:rPr>
              <a:t>x </a:t>
            </a:r>
            <a:r>
              <a:rPr dirty="0" sz="1100" spc="-5" b="1" i="1">
                <a:solidFill>
                  <a:srgbClr val="0000FF"/>
                </a:solidFill>
                <a:latin typeface="Arial"/>
                <a:cs typeface="Arial"/>
              </a:rPr>
              <a:t>10</a:t>
            </a:r>
            <a:r>
              <a:rPr dirty="0" baseline="38461" sz="975" spc="-7" b="1" i="1">
                <a:solidFill>
                  <a:srgbClr val="0000FF"/>
                </a:solidFill>
                <a:latin typeface="Arial"/>
                <a:cs typeface="Arial"/>
              </a:rPr>
              <a:t>-8</a:t>
            </a:r>
            <a:r>
              <a:rPr dirty="0" sz="1100" spc="-5" b="1" i="1">
                <a:solidFill>
                  <a:srgbClr val="0000FF"/>
                </a:solidFill>
                <a:latin typeface="Arial"/>
                <a:cs typeface="Arial"/>
              </a:rPr>
              <a:t>) </a:t>
            </a:r>
            <a:r>
              <a:rPr dirty="0" sz="1100" b="1" i="1">
                <a:solidFill>
                  <a:srgbClr val="0000FF"/>
                </a:solidFill>
                <a:latin typeface="Arial"/>
                <a:cs typeface="Arial"/>
              </a:rPr>
              <a:t>/ </a:t>
            </a:r>
            <a:r>
              <a:rPr dirty="0" sz="1100" spc="-5" b="1" i="1">
                <a:solidFill>
                  <a:srgbClr val="0000FF"/>
                </a:solidFill>
                <a:latin typeface="Arial"/>
                <a:cs typeface="Arial"/>
              </a:rPr>
              <a:t>TCc</a:t>
            </a:r>
            <a:r>
              <a:rPr dirty="0" sz="1100" spc="225" b="1" i="1">
                <a:solidFill>
                  <a:srgbClr val="0000FF"/>
                </a:solidFill>
                <a:latin typeface="Arial"/>
                <a:cs typeface="Arial"/>
              </a:rPr>
              <a:t> </a:t>
            </a:r>
            <a:r>
              <a:rPr dirty="0" sz="1100" spc="-5" i="1">
                <a:solidFill>
                  <a:srgbClr val="0000FF"/>
                </a:solidFill>
                <a:latin typeface="Arial"/>
                <a:cs typeface="Arial"/>
              </a:rPr>
              <a:t>(ton/hra)</a:t>
            </a:r>
            <a:endParaRPr sz="1100">
              <a:latin typeface="Arial"/>
              <a:cs typeface="Arial"/>
            </a:endParaRPr>
          </a:p>
        </p:txBody>
      </p:sp>
      <p:sp>
        <p:nvSpPr>
          <p:cNvPr id="9" name="object 9"/>
          <p:cNvSpPr txBox="1"/>
          <p:nvPr/>
        </p:nvSpPr>
        <p:spPr>
          <a:xfrm>
            <a:off x="1107439" y="6718300"/>
            <a:ext cx="3535045"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El rendimiento diario de un equipo de carguío resulta</a:t>
            </a:r>
            <a:r>
              <a:rPr dirty="0" sz="1100" spc="45">
                <a:solidFill>
                  <a:srgbClr val="434343"/>
                </a:solidFill>
                <a:latin typeface="Arial"/>
                <a:cs typeface="Arial"/>
              </a:rPr>
              <a:t> </a:t>
            </a:r>
            <a:r>
              <a:rPr dirty="0" sz="1100" spc="-5">
                <a:solidFill>
                  <a:srgbClr val="434343"/>
                </a:solidFill>
                <a:latin typeface="Arial"/>
                <a:cs typeface="Arial"/>
              </a:rPr>
              <a:t>de:</a:t>
            </a:r>
            <a:endParaRPr sz="1100">
              <a:latin typeface="Arial"/>
              <a:cs typeface="Arial"/>
            </a:endParaRPr>
          </a:p>
        </p:txBody>
      </p:sp>
      <p:sp>
        <p:nvSpPr>
          <p:cNvPr id="10" name="object 10"/>
          <p:cNvSpPr txBox="1"/>
          <p:nvPr/>
        </p:nvSpPr>
        <p:spPr>
          <a:xfrm>
            <a:off x="1080135" y="7042784"/>
            <a:ext cx="5612130" cy="171450"/>
          </a:xfrm>
          <a:prstGeom prst="rect">
            <a:avLst/>
          </a:prstGeom>
          <a:solidFill>
            <a:srgbClr val="EDEDED"/>
          </a:solidFill>
        </p:spPr>
        <p:txBody>
          <a:bodyPr wrap="square" lIns="0" tIns="3175" rIns="0" bIns="0" rtlCol="0" vert="horz">
            <a:spAutoFit/>
          </a:bodyPr>
          <a:lstStyle/>
          <a:p>
            <a:pPr algn="ctr" marR="3175">
              <a:lnSpc>
                <a:spcPct val="100000"/>
              </a:lnSpc>
              <a:spcBef>
                <a:spcPts val="25"/>
              </a:spcBef>
            </a:pPr>
            <a:r>
              <a:rPr dirty="0" sz="1100" spc="-5" b="1" i="1">
                <a:solidFill>
                  <a:srgbClr val="0000FF"/>
                </a:solidFill>
                <a:latin typeface="Arial"/>
                <a:cs typeface="Arial"/>
              </a:rPr>
              <a:t>RDc </a:t>
            </a:r>
            <a:r>
              <a:rPr dirty="0" sz="1100" b="1" i="1">
                <a:solidFill>
                  <a:srgbClr val="0000FF"/>
                </a:solidFill>
                <a:latin typeface="Arial"/>
                <a:cs typeface="Arial"/>
              </a:rPr>
              <a:t>= </a:t>
            </a:r>
            <a:r>
              <a:rPr dirty="0" sz="1100" spc="-5" b="1" i="1">
                <a:solidFill>
                  <a:srgbClr val="0000FF"/>
                </a:solidFill>
                <a:latin typeface="Arial"/>
                <a:cs typeface="Arial"/>
              </a:rPr>
              <a:t>RHc </a:t>
            </a:r>
            <a:r>
              <a:rPr dirty="0" sz="1100" b="1" i="1">
                <a:solidFill>
                  <a:srgbClr val="0000FF"/>
                </a:solidFill>
                <a:latin typeface="Arial"/>
                <a:cs typeface="Arial"/>
              </a:rPr>
              <a:t>x </a:t>
            </a:r>
            <a:r>
              <a:rPr dirty="0" sz="1100" spc="-5" b="1" i="1">
                <a:solidFill>
                  <a:srgbClr val="0000FF"/>
                </a:solidFill>
                <a:latin typeface="Arial"/>
                <a:cs typeface="Arial"/>
              </a:rPr>
              <a:t>HTc </a:t>
            </a:r>
            <a:r>
              <a:rPr dirty="0" sz="1100" b="1" i="1">
                <a:solidFill>
                  <a:srgbClr val="0000FF"/>
                </a:solidFill>
                <a:latin typeface="Arial"/>
                <a:cs typeface="Arial"/>
              </a:rPr>
              <a:t>x </a:t>
            </a:r>
            <a:r>
              <a:rPr dirty="0" sz="1100" spc="-5" b="1" i="1">
                <a:solidFill>
                  <a:srgbClr val="0000FF"/>
                </a:solidFill>
                <a:latin typeface="Arial"/>
                <a:cs typeface="Arial"/>
              </a:rPr>
              <a:t>TDc</a:t>
            </a:r>
            <a:r>
              <a:rPr dirty="0" sz="1100" spc="120" b="1" i="1">
                <a:solidFill>
                  <a:srgbClr val="0000FF"/>
                </a:solidFill>
                <a:latin typeface="Arial"/>
                <a:cs typeface="Arial"/>
              </a:rPr>
              <a:t> </a:t>
            </a:r>
            <a:r>
              <a:rPr dirty="0" sz="1100" spc="-5" i="1">
                <a:solidFill>
                  <a:srgbClr val="0000FF"/>
                </a:solidFill>
                <a:latin typeface="Arial"/>
                <a:cs typeface="Arial"/>
              </a:rPr>
              <a:t>(ton/día)</a:t>
            </a:r>
            <a:endParaRPr sz="1100">
              <a:latin typeface="Arial"/>
              <a:cs typeface="Arial"/>
            </a:endParaRPr>
          </a:p>
        </p:txBody>
      </p:sp>
      <p:sp>
        <p:nvSpPr>
          <p:cNvPr id="11" name="object 11"/>
          <p:cNvSpPr txBox="1"/>
          <p:nvPr/>
        </p:nvSpPr>
        <p:spPr>
          <a:xfrm>
            <a:off x="1069339" y="7346950"/>
            <a:ext cx="3906520"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El rendimiento por período de un equipo de carguío resulta</a:t>
            </a:r>
            <a:r>
              <a:rPr dirty="0" sz="1100" spc="55">
                <a:solidFill>
                  <a:srgbClr val="434343"/>
                </a:solidFill>
                <a:latin typeface="Arial"/>
                <a:cs typeface="Arial"/>
              </a:rPr>
              <a:t> </a:t>
            </a:r>
            <a:r>
              <a:rPr dirty="0" sz="1100" spc="-10">
                <a:solidFill>
                  <a:srgbClr val="434343"/>
                </a:solidFill>
                <a:latin typeface="Arial"/>
                <a:cs typeface="Arial"/>
              </a:rPr>
              <a:t>de:</a:t>
            </a:r>
            <a:endParaRPr sz="1100">
              <a:latin typeface="Arial"/>
              <a:cs typeface="Arial"/>
            </a:endParaRPr>
          </a:p>
        </p:txBody>
      </p:sp>
      <p:sp>
        <p:nvSpPr>
          <p:cNvPr id="12" name="object 12"/>
          <p:cNvSpPr txBox="1"/>
          <p:nvPr/>
        </p:nvSpPr>
        <p:spPr>
          <a:xfrm>
            <a:off x="1080135" y="7671434"/>
            <a:ext cx="5612130" cy="171450"/>
          </a:xfrm>
          <a:prstGeom prst="rect">
            <a:avLst/>
          </a:prstGeom>
          <a:solidFill>
            <a:srgbClr val="EDEDED"/>
          </a:solidFill>
        </p:spPr>
        <p:txBody>
          <a:bodyPr wrap="square" lIns="0" tIns="3175" rIns="0" bIns="0" rtlCol="0" vert="horz">
            <a:spAutoFit/>
          </a:bodyPr>
          <a:lstStyle/>
          <a:p>
            <a:pPr algn="ctr" marR="3175">
              <a:lnSpc>
                <a:spcPct val="100000"/>
              </a:lnSpc>
              <a:spcBef>
                <a:spcPts val="25"/>
              </a:spcBef>
            </a:pPr>
            <a:r>
              <a:rPr dirty="0" sz="1100" spc="-5" b="1" i="1">
                <a:solidFill>
                  <a:srgbClr val="0000FF"/>
                </a:solidFill>
                <a:latin typeface="Arial"/>
                <a:cs typeface="Arial"/>
              </a:rPr>
              <a:t>RPc </a:t>
            </a:r>
            <a:r>
              <a:rPr dirty="0" sz="1100" b="1" i="1">
                <a:solidFill>
                  <a:srgbClr val="0000FF"/>
                </a:solidFill>
                <a:latin typeface="Arial"/>
                <a:cs typeface="Arial"/>
              </a:rPr>
              <a:t>= </a:t>
            </a:r>
            <a:r>
              <a:rPr dirty="0" sz="1100" spc="-5" b="1" i="1">
                <a:solidFill>
                  <a:srgbClr val="0000FF"/>
                </a:solidFill>
                <a:latin typeface="Arial"/>
                <a:cs typeface="Arial"/>
              </a:rPr>
              <a:t>RDc </a:t>
            </a:r>
            <a:r>
              <a:rPr dirty="0" sz="1100" b="1" i="1">
                <a:solidFill>
                  <a:srgbClr val="0000FF"/>
                </a:solidFill>
                <a:latin typeface="Arial"/>
                <a:cs typeface="Arial"/>
              </a:rPr>
              <a:t>x </a:t>
            </a:r>
            <a:r>
              <a:rPr dirty="0" sz="1100" spc="-5" b="1" i="1">
                <a:solidFill>
                  <a:srgbClr val="0000FF"/>
                </a:solidFill>
                <a:latin typeface="Arial"/>
                <a:cs typeface="Arial"/>
              </a:rPr>
              <a:t>DPc</a:t>
            </a:r>
            <a:r>
              <a:rPr dirty="0" sz="1100" spc="110" b="1" i="1">
                <a:solidFill>
                  <a:srgbClr val="0000FF"/>
                </a:solidFill>
                <a:latin typeface="Arial"/>
                <a:cs typeface="Arial"/>
              </a:rPr>
              <a:t> </a:t>
            </a:r>
            <a:r>
              <a:rPr dirty="0" sz="1100" spc="-5" i="1">
                <a:solidFill>
                  <a:srgbClr val="0000FF"/>
                </a:solidFill>
                <a:latin typeface="Arial"/>
                <a:cs typeface="Arial"/>
              </a:rPr>
              <a:t>(ton/período)</a:t>
            </a:r>
            <a:endParaRPr sz="1100">
              <a:latin typeface="Arial"/>
              <a:cs typeface="Arial"/>
            </a:endParaRPr>
          </a:p>
        </p:txBody>
      </p:sp>
      <p:sp>
        <p:nvSpPr>
          <p:cNvPr id="13" name="object 13"/>
          <p:cNvSpPr txBox="1"/>
          <p:nvPr/>
        </p:nvSpPr>
        <p:spPr>
          <a:xfrm>
            <a:off x="1069339" y="7975600"/>
            <a:ext cx="5452110"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El número de equipos requeridos para cumplir con la producción del período resulta</a:t>
            </a:r>
            <a:r>
              <a:rPr dirty="0" sz="1100" spc="110">
                <a:solidFill>
                  <a:srgbClr val="434343"/>
                </a:solidFill>
                <a:latin typeface="Arial"/>
                <a:cs typeface="Arial"/>
              </a:rPr>
              <a:t> </a:t>
            </a:r>
            <a:r>
              <a:rPr dirty="0" sz="1100" spc="-5">
                <a:solidFill>
                  <a:srgbClr val="434343"/>
                </a:solidFill>
                <a:latin typeface="Arial"/>
                <a:cs typeface="Arial"/>
              </a:rPr>
              <a:t>de:</a:t>
            </a:r>
            <a:endParaRPr sz="1100">
              <a:latin typeface="Arial"/>
              <a:cs typeface="Arial"/>
            </a:endParaRPr>
          </a:p>
        </p:txBody>
      </p:sp>
      <p:sp>
        <p:nvSpPr>
          <p:cNvPr id="14" name="object 14"/>
          <p:cNvSpPr txBox="1"/>
          <p:nvPr/>
        </p:nvSpPr>
        <p:spPr>
          <a:xfrm>
            <a:off x="1080135" y="8300084"/>
            <a:ext cx="5612130" cy="171450"/>
          </a:xfrm>
          <a:prstGeom prst="rect">
            <a:avLst/>
          </a:prstGeom>
          <a:solidFill>
            <a:srgbClr val="EDEDED"/>
          </a:solidFill>
        </p:spPr>
        <p:txBody>
          <a:bodyPr wrap="square" lIns="0" tIns="3175" rIns="0" bIns="0" rtlCol="0" vert="horz">
            <a:spAutoFit/>
          </a:bodyPr>
          <a:lstStyle/>
          <a:p>
            <a:pPr algn="ctr" marR="3810">
              <a:lnSpc>
                <a:spcPct val="100000"/>
              </a:lnSpc>
              <a:spcBef>
                <a:spcPts val="25"/>
              </a:spcBef>
            </a:pPr>
            <a:r>
              <a:rPr dirty="0" sz="1100" spc="-5" b="1" i="1">
                <a:solidFill>
                  <a:srgbClr val="0000FF"/>
                </a:solidFill>
                <a:latin typeface="Arial"/>
                <a:cs typeface="Arial"/>
              </a:rPr>
              <a:t>NºEquipos Carguío </a:t>
            </a:r>
            <a:r>
              <a:rPr dirty="0" sz="1100" b="1" i="1">
                <a:solidFill>
                  <a:srgbClr val="0000FF"/>
                </a:solidFill>
                <a:latin typeface="Arial"/>
                <a:cs typeface="Arial"/>
              </a:rPr>
              <a:t>= T /</a:t>
            </a:r>
            <a:r>
              <a:rPr dirty="0" sz="1100" spc="5" b="1" i="1">
                <a:solidFill>
                  <a:srgbClr val="0000FF"/>
                </a:solidFill>
                <a:latin typeface="Arial"/>
                <a:cs typeface="Arial"/>
              </a:rPr>
              <a:t> </a:t>
            </a:r>
            <a:r>
              <a:rPr dirty="0" sz="1100" spc="-5" b="1" i="1">
                <a:solidFill>
                  <a:srgbClr val="0000FF"/>
                </a:solidFill>
                <a:latin typeface="Arial"/>
                <a:cs typeface="Arial"/>
              </a:rPr>
              <a:t>RPc</a:t>
            </a:r>
            <a:endParaRPr sz="1100">
              <a:latin typeface="Arial"/>
              <a:cs typeface="Arial"/>
            </a:endParaRPr>
          </a:p>
        </p:txBody>
      </p:sp>
      <p:sp>
        <p:nvSpPr>
          <p:cNvPr id="15" name="object 15"/>
          <p:cNvSpPr txBox="1"/>
          <p:nvPr/>
        </p:nvSpPr>
        <p:spPr>
          <a:xfrm>
            <a:off x="1069339" y="8604250"/>
            <a:ext cx="5626735" cy="364490"/>
          </a:xfrm>
          <a:prstGeom prst="rect">
            <a:avLst/>
          </a:prstGeom>
        </p:spPr>
        <p:txBody>
          <a:bodyPr wrap="square" lIns="0" tIns="8890" rIns="0" bIns="0" rtlCol="0" vert="horz">
            <a:spAutoFit/>
          </a:bodyPr>
          <a:lstStyle/>
          <a:p>
            <a:pPr marL="12700" marR="5080">
              <a:lnSpc>
                <a:spcPct val="102299"/>
              </a:lnSpc>
              <a:spcBef>
                <a:spcPts val="70"/>
              </a:spcBef>
            </a:pPr>
            <a:r>
              <a:rPr dirty="0" sz="1100" spc="-5">
                <a:solidFill>
                  <a:srgbClr val="434343"/>
                </a:solidFill>
                <a:latin typeface="Arial"/>
                <a:cs typeface="Arial"/>
              </a:rPr>
              <a:t>Resultado al cual </a:t>
            </a:r>
            <a:r>
              <a:rPr dirty="0" sz="1100">
                <a:solidFill>
                  <a:srgbClr val="434343"/>
                </a:solidFill>
                <a:latin typeface="Arial"/>
                <a:cs typeface="Arial"/>
              </a:rPr>
              <a:t>se </a:t>
            </a:r>
            <a:r>
              <a:rPr dirty="0" sz="1100" spc="-5">
                <a:solidFill>
                  <a:srgbClr val="434343"/>
                </a:solidFill>
                <a:latin typeface="Arial"/>
                <a:cs typeface="Arial"/>
              </a:rPr>
              <a:t>tendrá que someter </a:t>
            </a:r>
            <a:r>
              <a:rPr dirty="0" sz="1100">
                <a:solidFill>
                  <a:srgbClr val="434343"/>
                </a:solidFill>
                <a:latin typeface="Arial"/>
                <a:cs typeface="Arial"/>
              </a:rPr>
              <a:t>a </a:t>
            </a:r>
            <a:r>
              <a:rPr dirty="0" sz="1100" spc="-5">
                <a:solidFill>
                  <a:srgbClr val="434343"/>
                </a:solidFill>
                <a:latin typeface="Arial"/>
                <a:cs typeface="Arial"/>
              </a:rPr>
              <a:t>un análisis criterios </a:t>
            </a:r>
            <a:r>
              <a:rPr dirty="0" sz="1100">
                <a:solidFill>
                  <a:srgbClr val="434343"/>
                </a:solidFill>
                <a:latin typeface="Arial"/>
                <a:cs typeface="Arial"/>
              </a:rPr>
              <a:t>o </a:t>
            </a:r>
            <a:r>
              <a:rPr dirty="0" sz="1100" spc="-5">
                <a:solidFill>
                  <a:srgbClr val="434343"/>
                </a:solidFill>
                <a:latin typeface="Arial"/>
                <a:cs typeface="Arial"/>
              </a:rPr>
              <a:t>que permita definir un  número entero de equipos para la operación de</a:t>
            </a:r>
            <a:r>
              <a:rPr dirty="0" sz="1100" spc="30">
                <a:solidFill>
                  <a:srgbClr val="434343"/>
                </a:solidFill>
                <a:latin typeface="Arial"/>
                <a:cs typeface="Arial"/>
              </a:rPr>
              <a:t> </a:t>
            </a:r>
            <a:r>
              <a:rPr dirty="0" sz="1100" spc="-5">
                <a:solidFill>
                  <a:srgbClr val="434343"/>
                </a:solidFill>
                <a:latin typeface="Arial"/>
                <a:cs typeface="Arial"/>
              </a:rPr>
              <a:t>carguío.</a:t>
            </a:r>
            <a:endParaRPr sz="11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69339" y="889000"/>
            <a:ext cx="5634990" cy="2165350"/>
          </a:xfrm>
          <a:prstGeom prst="rect">
            <a:avLst/>
          </a:prstGeom>
        </p:spPr>
        <p:txBody>
          <a:bodyPr wrap="square" lIns="0" tIns="12700" rIns="0" bIns="0" rtlCol="0" vert="horz">
            <a:spAutoFit/>
          </a:bodyPr>
          <a:lstStyle/>
          <a:p>
            <a:pPr algn="just" marL="12700">
              <a:lnSpc>
                <a:spcPct val="100000"/>
              </a:lnSpc>
              <a:spcBef>
                <a:spcPts val="100"/>
              </a:spcBef>
            </a:pPr>
            <a:r>
              <a:rPr dirty="0" sz="1100" spc="-5">
                <a:solidFill>
                  <a:srgbClr val="434343"/>
                </a:solidFill>
                <a:latin typeface="Arial"/>
                <a:cs typeface="Arial"/>
              </a:rPr>
              <a:t>Para el caso del transporte debemos considerar lo</a:t>
            </a:r>
            <a:r>
              <a:rPr dirty="0" sz="1100" spc="35">
                <a:solidFill>
                  <a:srgbClr val="434343"/>
                </a:solidFill>
                <a:latin typeface="Arial"/>
                <a:cs typeface="Arial"/>
              </a:rPr>
              <a:t> </a:t>
            </a:r>
            <a:r>
              <a:rPr dirty="0" sz="1100" spc="-5">
                <a:solidFill>
                  <a:srgbClr val="434343"/>
                </a:solidFill>
                <a:latin typeface="Arial"/>
                <a:cs typeface="Arial"/>
              </a:rPr>
              <a:t>siguiente:</a:t>
            </a:r>
            <a:endParaRPr sz="1100">
              <a:latin typeface="Arial"/>
              <a:cs typeface="Arial"/>
            </a:endParaRPr>
          </a:p>
          <a:p>
            <a:pPr>
              <a:lnSpc>
                <a:spcPct val="100000"/>
              </a:lnSpc>
              <a:spcBef>
                <a:spcPts val="35"/>
              </a:spcBef>
            </a:pPr>
            <a:endParaRPr sz="950">
              <a:latin typeface="Arial"/>
              <a:cs typeface="Arial"/>
            </a:endParaRPr>
          </a:p>
          <a:p>
            <a:pPr algn="just" marL="12700" marR="6985">
              <a:lnSpc>
                <a:spcPct val="102299"/>
              </a:lnSpc>
              <a:buChar char="*"/>
              <a:tabLst>
                <a:tab pos="280670" algn="l"/>
              </a:tabLst>
            </a:pPr>
            <a:r>
              <a:rPr dirty="0" sz="1100" spc="-5">
                <a:solidFill>
                  <a:srgbClr val="434343"/>
                </a:solidFill>
                <a:latin typeface="Arial"/>
                <a:cs typeface="Arial"/>
              </a:rPr>
              <a:t>El número de horas, turnos </a:t>
            </a:r>
            <a:r>
              <a:rPr dirty="0" sz="1100">
                <a:solidFill>
                  <a:srgbClr val="434343"/>
                </a:solidFill>
                <a:latin typeface="Arial"/>
                <a:cs typeface="Arial"/>
              </a:rPr>
              <a:t>y </a:t>
            </a:r>
            <a:r>
              <a:rPr dirty="0" sz="1100" spc="-5">
                <a:solidFill>
                  <a:srgbClr val="434343"/>
                </a:solidFill>
                <a:latin typeface="Arial"/>
                <a:cs typeface="Arial"/>
              </a:rPr>
              <a:t>días por período en que opera el transporte, son los  mismos que en el caso del carguío (no puede operar uno sin el</a:t>
            </a:r>
            <a:r>
              <a:rPr dirty="0" sz="1100" spc="55">
                <a:solidFill>
                  <a:srgbClr val="434343"/>
                </a:solidFill>
                <a:latin typeface="Arial"/>
                <a:cs typeface="Arial"/>
              </a:rPr>
              <a:t> </a:t>
            </a:r>
            <a:r>
              <a:rPr dirty="0" sz="1100" spc="-5">
                <a:solidFill>
                  <a:srgbClr val="434343"/>
                </a:solidFill>
                <a:latin typeface="Arial"/>
                <a:cs typeface="Arial"/>
              </a:rPr>
              <a:t>otro).</a:t>
            </a:r>
            <a:endParaRPr sz="1100">
              <a:latin typeface="Arial"/>
              <a:cs typeface="Arial"/>
            </a:endParaRPr>
          </a:p>
          <a:p>
            <a:pPr>
              <a:lnSpc>
                <a:spcPct val="100000"/>
              </a:lnSpc>
              <a:spcBef>
                <a:spcPts val="25"/>
              </a:spcBef>
              <a:buClr>
                <a:srgbClr val="434343"/>
              </a:buClr>
              <a:buFont typeface="Arial"/>
              <a:buChar char="*"/>
            </a:pPr>
            <a:endParaRPr sz="950">
              <a:latin typeface="Arial"/>
              <a:cs typeface="Arial"/>
            </a:endParaRPr>
          </a:p>
          <a:p>
            <a:pPr algn="just" marL="12700" marR="5080">
              <a:lnSpc>
                <a:spcPct val="102299"/>
              </a:lnSpc>
              <a:spcBef>
                <a:spcPts val="5"/>
              </a:spcBef>
              <a:buChar char="*"/>
              <a:tabLst>
                <a:tab pos="265430" algn="l"/>
              </a:tabLst>
            </a:pPr>
            <a:r>
              <a:rPr dirty="0" sz="1100" spc="-5">
                <a:solidFill>
                  <a:srgbClr val="434343"/>
                </a:solidFill>
                <a:latin typeface="Arial"/>
                <a:cs typeface="Arial"/>
              </a:rPr>
              <a:t>Se tendrá que maximizar la utilización de la capacidad del transporte en función de la  capacidad del carguío </a:t>
            </a:r>
            <a:r>
              <a:rPr dirty="0" sz="1100">
                <a:solidFill>
                  <a:srgbClr val="434343"/>
                </a:solidFill>
                <a:latin typeface="Arial"/>
                <a:cs typeface="Arial"/>
              </a:rPr>
              <a:t>o </a:t>
            </a:r>
            <a:r>
              <a:rPr dirty="0" sz="1100" spc="-5">
                <a:solidFill>
                  <a:srgbClr val="434343"/>
                </a:solidFill>
                <a:latin typeface="Arial"/>
                <a:cs typeface="Arial"/>
              </a:rPr>
              <a:t>viceversa (garantizar que el número de paladas para llenar el  equipo de transporte sea lo más próximo </a:t>
            </a:r>
            <a:r>
              <a:rPr dirty="0" sz="1100">
                <a:solidFill>
                  <a:srgbClr val="434343"/>
                </a:solidFill>
                <a:latin typeface="Arial"/>
                <a:cs typeface="Arial"/>
              </a:rPr>
              <a:t>a </a:t>
            </a:r>
            <a:r>
              <a:rPr dirty="0" sz="1100" spc="-5">
                <a:solidFill>
                  <a:srgbClr val="434343"/>
                </a:solidFill>
                <a:latin typeface="Arial"/>
                <a:cs typeface="Arial"/>
              </a:rPr>
              <a:t>un número entero, de modo de maximizar el  factor de llenado </a:t>
            </a:r>
            <a:r>
              <a:rPr dirty="0" sz="1100">
                <a:solidFill>
                  <a:srgbClr val="434343"/>
                </a:solidFill>
                <a:latin typeface="Arial"/>
                <a:cs typeface="Arial"/>
              </a:rPr>
              <a:t>o </a:t>
            </a:r>
            <a:r>
              <a:rPr dirty="0" sz="1100" spc="-5">
                <a:solidFill>
                  <a:srgbClr val="434343"/>
                </a:solidFill>
                <a:latin typeface="Arial"/>
                <a:cs typeface="Arial"/>
              </a:rPr>
              <a:t>aprovechamiento de la capacidad del</a:t>
            </a:r>
            <a:r>
              <a:rPr dirty="0" sz="1100" spc="45">
                <a:solidFill>
                  <a:srgbClr val="434343"/>
                </a:solidFill>
                <a:latin typeface="Arial"/>
                <a:cs typeface="Arial"/>
              </a:rPr>
              <a:t> </a:t>
            </a:r>
            <a:r>
              <a:rPr dirty="0" sz="1100" spc="-5">
                <a:solidFill>
                  <a:srgbClr val="434343"/>
                </a:solidFill>
                <a:latin typeface="Arial"/>
                <a:cs typeface="Arial"/>
              </a:rPr>
              <a:t>transporte).</a:t>
            </a:r>
            <a:endParaRPr sz="1100">
              <a:latin typeface="Arial"/>
              <a:cs typeface="Arial"/>
            </a:endParaRPr>
          </a:p>
          <a:p>
            <a:pPr>
              <a:lnSpc>
                <a:spcPct val="100000"/>
              </a:lnSpc>
              <a:spcBef>
                <a:spcPts val="35"/>
              </a:spcBef>
              <a:buClr>
                <a:srgbClr val="434343"/>
              </a:buClr>
              <a:buFont typeface="Arial"/>
              <a:buChar char="*"/>
            </a:pPr>
            <a:endParaRPr sz="950">
              <a:latin typeface="Arial"/>
              <a:cs typeface="Arial"/>
            </a:endParaRPr>
          </a:p>
          <a:p>
            <a:pPr algn="just" marL="12700" marR="10160">
              <a:lnSpc>
                <a:spcPct val="102299"/>
              </a:lnSpc>
              <a:buChar char="*"/>
              <a:tabLst>
                <a:tab pos="269240" algn="l"/>
              </a:tabLst>
            </a:pPr>
            <a:r>
              <a:rPr dirty="0" sz="1100" spc="-5">
                <a:solidFill>
                  <a:srgbClr val="434343"/>
                </a:solidFill>
                <a:latin typeface="Arial"/>
                <a:cs typeface="Arial"/>
              </a:rPr>
              <a:t>Se tendrá que optimizar el tiempo de llenado del transporte en función del tiempo de  carguío, es decir que el número de paladas para llenar al equipo de transporte sea tal que  no perjudique el rendimiento global de la</a:t>
            </a:r>
            <a:r>
              <a:rPr dirty="0" sz="1100" spc="45">
                <a:solidFill>
                  <a:srgbClr val="434343"/>
                </a:solidFill>
                <a:latin typeface="Arial"/>
                <a:cs typeface="Arial"/>
              </a:rPr>
              <a:t> </a:t>
            </a:r>
            <a:r>
              <a:rPr dirty="0" sz="1100" spc="-5">
                <a:solidFill>
                  <a:srgbClr val="434343"/>
                </a:solidFill>
                <a:latin typeface="Arial"/>
                <a:cs typeface="Arial"/>
              </a:rPr>
              <a:t>flota.</a:t>
            </a:r>
            <a:endParaRPr sz="1100">
              <a:latin typeface="Arial"/>
              <a:cs typeface="Arial"/>
            </a:endParaRPr>
          </a:p>
        </p:txBody>
      </p:sp>
      <p:sp>
        <p:nvSpPr>
          <p:cNvPr id="3" name="object 3"/>
          <p:cNvSpPr/>
          <p:nvPr/>
        </p:nvSpPr>
        <p:spPr>
          <a:xfrm>
            <a:off x="1080135" y="3499484"/>
            <a:ext cx="4953000" cy="3924300"/>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1069339" y="7871459"/>
            <a:ext cx="2353945"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Considerando lo anterior</a:t>
            </a:r>
            <a:r>
              <a:rPr dirty="0" sz="1100" spc="-10">
                <a:solidFill>
                  <a:srgbClr val="434343"/>
                </a:solidFill>
                <a:latin typeface="Arial"/>
                <a:cs typeface="Arial"/>
              </a:rPr>
              <a:t> </a:t>
            </a:r>
            <a:r>
              <a:rPr dirty="0" sz="1100" spc="-5">
                <a:solidFill>
                  <a:srgbClr val="434343"/>
                </a:solidFill>
                <a:latin typeface="Arial"/>
                <a:cs typeface="Arial"/>
              </a:rPr>
              <a:t>definiremos:</a:t>
            </a:r>
            <a:endParaRPr sz="1100">
              <a:latin typeface="Arial"/>
              <a:cs typeface="Arial"/>
            </a:endParaRPr>
          </a:p>
        </p:txBody>
      </p:sp>
      <p:graphicFrame>
        <p:nvGraphicFramePr>
          <p:cNvPr id="5" name="object 5"/>
          <p:cNvGraphicFramePr>
            <a:graphicFrameLocks noGrp="1"/>
          </p:cNvGraphicFramePr>
          <p:nvPr/>
        </p:nvGraphicFramePr>
        <p:xfrm>
          <a:off x="1050289" y="8211083"/>
          <a:ext cx="4150360" cy="784860"/>
        </p:xfrm>
        <a:graphic>
          <a:graphicData uri="http://schemas.openxmlformats.org/drawingml/2006/table">
            <a:tbl>
              <a:tblPr firstRow="1" bandRow="1">
                <a:tableStyleId>{2D5ABB26-0587-4C30-8999-92F81FD0307C}</a:tableStyleId>
              </a:tblPr>
              <a:tblGrid>
                <a:gridCol w="314325"/>
                <a:gridCol w="311150"/>
                <a:gridCol w="3522979"/>
              </a:tblGrid>
              <a:tr h="235515">
                <a:tc>
                  <a:txBody>
                    <a:bodyPr/>
                    <a:lstStyle/>
                    <a:p>
                      <a:pPr marL="31750">
                        <a:lnSpc>
                          <a:spcPts val="1215"/>
                        </a:lnSpc>
                      </a:pPr>
                      <a:r>
                        <a:rPr dirty="0" sz="1100" b="1" i="1">
                          <a:solidFill>
                            <a:srgbClr val="0000FF"/>
                          </a:solidFill>
                          <a:latin typeface="Arial"/>
                          <a:cs typeface="Arial"/>
                        </a:rPr>
                        <a:t>T</a:t>
                      </a:r>
                      <a:endParaRPr sz="1100">
                        <a:latin typeface="Arial"/>
                        <a:cs typeface="Arial"/>
                      </a:endParaRPr>
                    </a:p>
                  </a:txBody>
                  <a:tcPr marL="0" marR="0" marB="0" marT="0"/>
                </a:tc>
                <a:tc>
                  <a:txBody>
                    <a:bodyPr/>
                    <a:lstStyle/>
                    <a:p>
                      <a:pPr marL="99060">
                        <a:lnSpc>
                          <a:spcPts val="1215"/>
                        </a:lnSpc>
                      </a:pPr>
                      <a:r>
                        <a:rPr dirty="0" sz="1100">
                          <a:solidFill>
                            <a:srgbClr val="434343"/>
                          </a:solidFill>
                          <a:latin typeface="Arial"/>
                          <a:cs typeface="Arial"/>
                        </a:rPr>
                        <a:t>=</a:t>
                      </a:r>
                      <a:endParaRPr sz="1100">
                        <a:latin typeface="Arial"/>
                        <a:cs typeface="Arial"/>
                      </a:endParaRPr>
                    </a:p>
                  </a:txBody>
                  <a:tcPr marL="0" marR="0" marB="0" marT="0"/>
                </a:tc>
                <a:tc>
                  <a:txBody>
                    <a:bodyPr/>
                    <a:lstStyle/>
                    <a:p>
                      <a:pPr marL="140335">
                        <a:lnSpc>
                          <a:spcPts val="1215"/>
                        </a:lnSpc>
                      </a:pPr>
                      <a:r>
                        <a:rPr dirty="0" sz="1100" spc="-5">
                          <a:solidFill>
                            <a:srgbClr val="434343"/>
                          </a:solidFill>
                          <a:latin typeface="Arial"/>
                          <a:cs typeface="Arial"/>
                        </a:rPr>
                        <a:t>Tonelaje total </a:t>
                      </a:r>
                      <a:r>
                        <a:rPr dirty="0" sz="1100">
                          <a:solidFill>
                            <a:srgbClr val="434343"/>
                          </a:solidFill>
                          <a:latin typeface="Arial"/>
                          <a:cs typeface="Arial"/>
                        </a:rPr>
                        <a:t>a </a:t>
                      </a:r>
                      <a:r>
                        <a:rPr dirty="0" sz="1100" spc="-5">
                          <a:solidFill>
                            <a:srgbClr val="434343"/>
                          </a:solidFill>
                          <a:latin typeface="Arial"/>
                          <a:cs typeface="Arial"/>
                        </a:rPr>
                        <a:t>mover por período</a:t>
                      </a:r>
                      <a:r>
                        <a:rPr dirty="0" sz="1100" spc="20">
                          <a:solidFill>
                            <a:srgbClr val="434343"/>
                          </a:solidFill>
                          <a:latin typeface="Arial"/>
                          <a:cs typeface="Arial"/>
                        </a:rPr>
                        <a:t> </a:t>
                      </a:r>
                      <a:r>
                        <a:rPr dirty="0" sz="1100" spc="-5">
                          <a:solidFill>
                            <a:srgbClr val="434343"/>
                          </a:solidFill>
                          <a:latin typeface="Arial"/>
                          <a:cs typeface="Arial"/>
                        </a:rPr>
                        <a:t>(toneladas).</a:t>
                      </a:r>
                      <a:endParaRPr sz="1100">
                        <a:latin typeface="Arial"/>
                        <a:cs typeface="Arial"/>
                      </a:endParaRPr>
                    </a:p>
                  </a:txBody>
                  <a:tcPr marL="0" marR="0" marB="0" marT="0"/>
                </a:tc>
              </a:tr>
              <a:tr h="314325">
                <a:tc>
                  <a:txBody>
                    <a:bodyPr/>
                    <a:lstStyle/>
                    <a:p>
                      <a:pPr marL="31750">
                        <a:lnSpc>
                          <a:spcPct val="100000"/>
                        </a:lnSpc>
                        <a:spcBef>
                          <a:spcPts val="520"/>
                        </a:spcBef>
                      </a:pPr>
                      <a:r>
                        <a:rPr dirty="0" sz="1100" spc="-5" b="1" i="1">
                          <a:solidFill>
                            <a:srgbClr val="0000FF"/>
                          </a:solidFill>
                          <a:latin typeface="Arial"/>
                          <a:cs typeface="Arial"/>
                        </a:rPr>
                        <a:t>Cc</a:t>
                      </a:r>
                      <a:endParaRPr sz="1100">
                        <a:latin typeface="Arial"/>
                        <a:cs typeface="Arial"/>
                      </a:endParaRPr>
                    </a:p>
                  </a:txBody>
                  <a:tcPr marL="0" marR="0" marB="0" marT="66040"/>
                </a:tc>
                <a:tc>
                  <a:txBody>
                    <a:bodyPr/>
                    <a:lstStyle/>
                    <a:p>
                      <a:pPr marL="88900">
                        <a:lnSpc>
                          <a:spcPct val="100000"/>
                        </a:lnSpc>
                        <a:spcBef>
                          <a:spcPts val="520"/>
                        </a:spcBef>
                      </a:pPr>
                      <a:r>
                        <a:rPr dirty="0" sz="1100">
                          <a:solidFill>
                            <a:srgbClr val="434343"/>
                          </a:solidFill>
                          <a:latin typeface="Arial"/>
                          <a:cs typeface="Arial"/>
                        </a:rPr>
                        <a:t>=</a:t>
                      </a:r>
                      <a:endParaRPr sz="1100">
                        <a:latin typeface="Arial"/>
                        <a:cs typeface="Arial"/>
                      </a:endParaRPr>
                    </a:p>
                  </a:txBody>
                  <a:tcPr marL="0" marR="0" marB="0" marT="66040"/>
                </a:tc>
                <a:tc>
                  <a:txBody>
                    <a:bodyPr/>
                    <a:lstStyle/>
                    <a:p>
                      <a:pPr marL="130175">
                        <a:lnSpc>
                          <a:spcPct val="100000"/>
                        </a:lnSpc>
                        <a:spcBef>
                          <a:spcPts val="520"/>
                        </a:spcBef>
                      </a:pPr>
                      <a:r>
                        <a:rPr dirty="0" sz="1100" spc="-5">
                          <a:solidFill>
                            <a:srgbClr val="434343"/>
                          </a:solidFill>
                          <a:latin typeface="Arial"/>
                          <a:cs typeface="Arial"/>
                        </a:rPr>
                        <a:t>Capacidad del equipo de carguío (toneladas </a:t>
                      </a:r>
                      <a:r>
                        <a:rPr dirty="0" sz="1100">
                          <a:solidFill>
                            <a:srgbClr val="434343"/>
                          </a:solidFill>
                          <a:latin typeface="Arial"/>
                          <a:cs typeface="Arial"/>
                        </a:rPr>
                        <a:t>/</a:t>
                      </a:r>
                      <a:r>
                        <a:rPr dirty="0" sz="1100" spc="15">
                          <a:solidFill>
                            <a:srgbClr val="434343"/>
                          </a:solidFill>
                          <a:latin typeface="Arial"/>
                          <a:cs typeface="Arial"/>
                        </a:rPr>
                        <a:t> </a:t>
                      </a:r>
                      <a:r>
                        <a:rPr dirty="0" sz="1100" spc="-5">
                          <a:solidFill>
                            <a:srgbClr val="434343"/>
                          </a:solidFill>
                          <a:latin typeface="Arial"/>
                          <a:cs typeface="Arial"/>
                        </a:rPr>
                        <a:t>palada).</a:t>
                      </a:r>
                      <a:endParaRPr sz="1100">
                        <a:latin typeface="Arial"/>
                        <a:cs typeface="Arial"/>
                      </a:endParaRPr>
                    </a:p>
                  </a:txBody>
                  <a:tcPr marL="0" marR="0" marB="0" marT="66040"/>
                </a:tc>
              </a:tr>
              <a:tr h="234880">
                <a:tc>
                  <a:txBody>
                    <a:bodyPr/>
                    <a:lstStyle/>
                    <a:p>
                      <a:pPr marL="31750">
                        <a:lnSpc>
                          <a:spcPts val="1235"/>
                        </a:lnSpc>
                        <a:spcBef>
                          <a:spcPts val="515"/>
                        </a:spcBef>
                      </a:pPr>
                      <a:r>
                        <a:rPr dirty="0" sz="1100" spc="-5" b="1" i="1">
                          <a:solidFill>
                            <a:srgbClr val="0000FF"/>
                          </a:solidFill>
                          <a:latin typeface="Arial"/>
                          <a:cs typeface="Arial"/>
                        </a:rPr>
                        <a:t>Ctt</a:t>
                      </a:r>
                      <a:endParaRPr sz="1100">
                        <a:latin typeface="Arial"/>
                        <a:cs typeface="Arial"/>
                      </a:endParaRPr>
                    </a:p>
                  </a:txBody>
                  <a:tcPr marL="0" marR="0" marB="0" marT="65405"/>
                </a:tc>
                <a:tc>
                  <a:txBody>
                    <a:bodyPr/>
                    <a:lstStyle/>
                    <a:p>
                      <a:pPr marL="92710">
                        <a:lnSpc>
                          <a:spcPts val="1235"/>
                        </a:lnSpc>
                        <a:spcBef>
                          <a:spcPts val="515"/>
                        </a:spcBef>
                      </a:pPr>
                      <a:r>
                        <a:rPr dirty="0" sz="1100">
                          <a:solidFill>
                            <a:srgbClr val="434343"/>
                          </a:solidFill>
                          <a:latin typeface="Arial"/>
                          <a:cs typeface="Arial"/>
                        </a:rPr>
                        <a:t>=</a:t>
                      </a:r>
                      <a:endParaRPr sz="1100">
                        <a:latin typeface="Arial"/>
                        <a:cs typeface="Arial"/>
                      </a:endParaRPr>
                    </a:p>
                  </a:txBody>
                  <a:tcPr marL="0" marR="0" marB="0" marT="65405"/>
                </a:tc>
                <a:tc>
                  <a:txBody>
                    <a:bodyPr/>
                    <a:lstStyle/>
                    <a:p>
                      <a:pPr marL="133985">
                        <a:lnSpc>
                          <a:spcPts val="1235"/>
                        </a:lnSpc>
                        <a:spcBef>
                          <a:spcPts val="515"/>
                        </a:spcBef>
                      </a:pPr>
                      <a:r>
                        <a:rPr dirty="0" sz="1100" spc="-5">
                          <a:solidFill>
                            <a:srgbClr val="434343"/>
                          </a:solidFill>
                          <a:latin typeface="Arial"/>
                          <a:cs typeface="Arial"/>
                        </a:rPr>
                        <a:t>Capacidad del equipo de transporte</a:t>
                      </a:r>
                      <a:r>
                        <a:rPr dirty="0" sz="1100" spc="15">
                          <a:solidFill>
                            <a:srgbClr val="434343"/>
                          </a:solidFill>
                          <a:latin typeface="Arial"/>
                          <a:cs typeface="Arial"/>
                        </a:rPr>
                        <a:t> </a:t>
                      </a:r>
                      <a:r>
                        <a:rPr dirty="0" sz="1100" spc="-5">
                          <a:solidFill>
                            <a:srgbClr val="434343"/>
                          </a:solidFill>
                          <a:latin typeface="Arial"/>
                          <a:cs typeface="Arial"/>
                        </a:rPr>
                        <a:t>(toneladas)</a:t>
                      </a:r>
                      <a:endParaRPr sz="1100">
                        <a:latin typeface="Arial"/>
                        <a:cs typeface="Arial"/>
                      </a:endParaRPr>
                    </a:p>
                  </a:txBody>
                  <a:tcPr marL="0" marR="0" marB="0" marT="6540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69339" y="889000"/>
            <a:ext cx="4157979" cy="1136650"/>
          </a:xfrm>
          <a:prstGeom prst="rect">
            <a:avLst/>
          </a:prstGeom>
        </p:spPr>
        <p:txBody>
          <a:bodyPr wrap="square" lIns="0" tIns="12700" rIns="0" bIns="0" rtlCol="0" vert="horz">
            <a:spAutoFit/>
          </a:bodyPr>
          <a:lstStyle/>
          <a:p>
            <a:pPr marL="12700">
              <a:lnSpc>
                <a:spcPct val="100000"/>
              </a:lnSpc>
              <a:spcBef>
                <a:spcPts val="100"/>
              </a:spcBef>
              <a:tabLst>
                <a:tab pos="384175" algn="l"/>
                <a:tab pos="737235" algn="l"/>
              </a:tabLst>
            </a:pPr>
            <a:r>
              <a:rPr dirty="0" sz="1100" spc="-5" b="1" i="1">
                <a:solidFill>
                  <a:srgbClr val="0000FF"/>
                </a:solidFill>
                <a:latin typeface="Arial"/>
                <a:cs typeface="Arial"/>
              </a:rPr>
              <a:t>FLt	</a:t>
            </a:r>
            <a:r>
              <a:rPr dirty="0" sz="1100">
                <a:solidFill>
                  <a:srgbClr val="434343"/>
                </a:solidFill>
                <a:latin typeface="Arial"/>
                <a:cs typeface="Arial"/>
              </a:rPr>
              <a:t>=	</a:t>
            </a:r>
            <a:r>
              <a:rPr dirty="0" sz="1100" spc="-5">
                <a:solidFill>
                  <a:srgbClr val="434343"/>
                </a:solidFill>
                <a:latin typeface="Arial"/>
                <a:cs typeface="Arial"/>
              </a:rPr>
              <a:t>Factor de llenado del equipo de transporte</a:t>
            </a:r>
            <a:r>
              <a:rPr dirty="0" sz="1100" spc="20">
                <a:solidFill>
                  <a:srgbClr val="434343"/>
                </a:solidFill>
                <a:latin typeface="Arial"/>
                <a:cs typeface="Arial"/>
              </a:rPr>
              <a:t> </a:t>
            </a:r>
            <a:r>
              <a:rPr dirty="0" sz="1100" spc="-5">
                <a:solidFill>
                  <a:srgbClr val="434343"/>
                </a:solidFill>
                <a:latin typeface="Arial"/>
                <a:cs typeface="Arial"/>
              </a:rPr>
              <a:t>(%).</a:t>
            </a:r>
            <a:endParaRPr sz="1100">
              <a:latin typeface="Arial"/>
              <a:cs typeface="Arial"/>
            </a:endParaRPr>
          </a:p>
          <a:p>
            <a:pPr>
              <a:lnSpc>
                <a:spcPct val="100000"/>
              </a:lnSpc>
              <a:spcBef>
                <a:spcPts val="10"/>
              </a:spcBef>
            </a:pPr>
            <a:endParaRPr sz="1000">
              <a:latin typeface="Arial"/>
              <a:cs typeface="Arial"/>
            </a:endParaRPr>
          </a:p>
          <a:p>
            <a:pPr marL="12700">
              <a:lnSpc>
                <a:spcPct val="100000"/>
              </a:lnSpc>
              <a:tabLst>
                <a:tab pos="744855" algn="l"/>
              </a:tabLst>
            </a:pPr>
            <a:r>
              <a:rPr dirty="0" sz="1100" spc="-5" b="1" i="1">
                <a:solidFill>
                  <a:srgbClr val="0000FF"/>
                </a:solidFill>
                <a:latin typeface="Arial"/>
                <a:cs typeface="Arial"/>
              </a:rPr>
              <a:t>TCc  </a:t>
            </a:r>
            <a:r>
              <a:rPr dirty="0" sz="1100" spc="10" b="1" i="1">
                <a:solidFill>
                  <a:srgbClr val="0000FF"/>
                </a:solidFill>
                <a:latin typeface="Arial"/>
                <a:cs typeface="Arial"/>
              </a:rPr>
              <a:t> </a:t>
            </a:r>
            <a:r>
              <a:rPr dirty="0" sz="1100">
                <a:solidFill>
                  <a:srgbClr val="434343"/>
                </a:solidFill>
                <a:latin typeface="Arial"/>
                <a:cs typeface="Arial"/>
              </a:rPr>
              <a:t>=	</a:t>
            </a:r>
            <a:r>
              <a:rPr dirty="0" sz="1100" spc="-5">
                <a:solidFill>
                  <a:srgbClr val="434343"/>
                </a:solidFill>
                <a:latin typeface="Arial"/>
                <a:cs typeface="Arial"/>
              </a:rPr>
              <a:t>Tiempo de ciclo del carguío</a:t>
            </a:r>
            <a:r>
              <a:rPr dirty="0" sz="1100" spc="30">
                <a:solidFill>
                  <a:srgbClr val="434343"/>
                </a:solidFill>
                <a:latin typeface="Arial"/>
                <a:cs typeface="Arial"/>
              </a:rPr>
              <a:t> </a:t>
            </a:r>
            <a:r>
              <a:rPr dirty="0" sz="1100" spc="-5">
                <a:solidFill>
                  <a:srgbClr val="434343"/>
                </a:solidFill>
                <a:latin typeface="Arial"/>
                <a:cs typeface="Arial"/>
              </a:rPr>
              <a:t>(horas).</a:t>
            </a:r>
            <a:endParaRPr sz="1100">
              <a:latin typeface="Arial"/>
              <a:cs typeface="Arial"/>
            </a:endParaRPr>
          </a:p>
          <a:p>
            <a:pPr>
              <a:lnSpc>
                <a:spcPct val="100000"/>
              </a:lnSpc>
            </a:pPr>
            <a:endParaRPr sz="1000">
              <a:latin typeface="Arial"/>
              <a:cs typeface="Arial"/>
            </a:endParaRPr>
          </a:p>
          <a:p>
            <a:pPr marL="12700">
              <a:lnSpc>
                <a:spcPct val="100000"/>
              </a:lnSpc>
              <a:tabLst>
                <a:tab pos="374015" algn="l"/>
                <a:tab pos="727075" algn="l"/>
              </a:tabLst>
            </a:pPr>
            <a:r>
              <a:rPr dirty="0" sz="1100" spc="-5" b="1" i="1">
                <a:solidFill>
                  <a:srgbClr val="0000FF"/>
                </a:solidFill>
                <a:latin typeface="Arial"/>
                <a:cs typeface="Arial"/>
              </a:rPr>
              <a:t>TCt	</a:t>
            </a:r>
            <a:r>
              <a:rPr dirty="0" sz="1100">
                <a:solidFill>
                  <a:srgbClr val="434343"/>
                </a:solidFill>
                <a:latin typeface="Arial"/>
                <a:cs typeface="Arial"/>
              </a:rPr>
              <a:t>=	</a:t>
            </a:r>
            <a:r>
              <a:rPr dirty="0" sz="1100" spc="-5">
                <a:solidFill>
                  <a:srgbClr val="434343"/>
                </a:solidFill>
                <a:latin typeface="Arial"/>
                <a:cs typeface="Arial"/>
              </a:rPr>
              <a:t>Tiempo de ciclo del transporte</a:t>
            </a:r>
            <a:r>
              <a:rPr dirty="0" sz="1100" spc="20">
                <a:solidFill>
                  <a:srgbClr val="434343"/>
                </a:solidFill>
                <a:latin typeface="Arial"/>
                <a:cs typeface="Arial"/>
              </a:rPr>
              <a:t> </a:t>
            </a:r>
            <a:r>
              <a:rPr dirty="0" sz="1100" spc="-5">
                <a:solidFill>
                  <a:srgbClr val="434343"/>
                </a:solidFill>
                <a:latin typeface="Arial"/>
                <a:cs typeface="Arial"/>
              </a:rPr>
              <a:t>(horas).</a:t>
            </a:r>
            <a:endParaRPr sz="1100">
              <a:latin typeface="Arial"/>
              <a:cs typeface="Arial"/>
            </a:endParaRPr>
          </a:p>
          <a:p>
            <a:pPr>
              <a:lnSpc>
                <a:spcPct val="100000"/>
              </a:lnSpc>
              <a:spcBef>
                <a:spcPts val="10"/>
              </a:spcBef>
            </a:pPr>
            <a:endParaRPr sz="1000">
              <a:latin typeface="Arial"/>
              <a:cs typeface="Arial"/>
            </a:endParaRPr>
          </a:p>
          <a:p>
            <a:pPr marL="12700">
              <a:lnSpc>
                <a:spcPct val="100000"/>
              </a:lnSpc>
              <a:tabLst>
                <a:tab pos="729615" algn="l"/>
              </a:tabLst>
            </a:pPr>
            <a:r>
              <a:rPr dirty="0" sz="1100" spc="-5" b="1" i="1">
                <a:solidFill>
                  <a:srgbClr val="0000FF"/>
                </a:solidFill>
                <a:latin typeface="Arial"/>
                <a:cs typeface="Arial"/>
              </a:rPr>
              <a:t>TMt  </a:t>
            </a:r>
            <a:r>
              <a:rPr dirty="0" sz="1100" spc="15" b="1" i="1">
                <a:solidFill>
                  <a:srgbClr val="0000FF"/>
                </a:solidFill>
                <a:latin typeface="Arial"/>
                <a:cs typeface="Arial"/>
              </a:rPr>
              <a:t> </a:t>
            </a:r>
            <a:r>
              <a:rPr dirty="0" sz="1100">
                <a:solidFill>
                  <a:srgbClr val="434343"/>
                </a:solidFill>
                <a:latin typeface="Arial"/>
                <a:cs typeface="Arial"/>
              </a:rPr>
              <a:t>=	</a:t>
            </a:r>
            <a:r>
              <a:rPr dirty="0" sz="1100" spc="-5">
                <a:solidFill>
                  <a:srgbClr val="434343"/>
                </a:solidFill>
                <a:latin typeface="Arial"/>
                <a:cs typeface="Arial"/>
              </a:rPr>
              <a:t>Tiempo de maniobras del equipo de transporte</a:t>
            </a:r>
            <a:r>
              <a:rPr dirty="0" sz="1100" spc="15">
                <a:solidFill>
                  <a:srgbClr val="434343"/>
                </a:solidFill>
                <a:latin typeface="Arial"/>
                <a:cs typeface="Arial"/>
              </a:rPr>
              <a:t> </a:t>
            </a:r>
            <a:r>
              <a:rPr dirty="0" sz="1100" spc="-5">
                <a:solidFill>
                  <a:srgbClr val="434343"/>
                </a:solidFill>
                <a:latin typeface="Arial"/>
                <a:cs typeface="Arial"/>
              </a:rPr>
              <a:t>(horas).</a:t>
            </a:r>
            <a:endParaRPr sz="1100">
              <a:latin typeface="Arial"/>
              <a:cs typeface="Arial"/>
            </a:endParaRPr>
          </a:p>
        </p:txBody>
      </p:sp>
      <p:sp>
        <p:nvSpPr>
          <p:cNvPr id="3" name="object 3"/>
          <p:cNvSpPr txBox="1"/>
          <p:nvPr/>
        </p:nvSpPr>
        <p:spPr>
          <a:xfrm>
            <a:off x="1069339" y="2146300"/>
            <a:ext cx="448945" cy="508000"/>
          </a:xfrm>
          <a:prstGeom prst="rect">
            <a:avLst/>
          </a:prstGeom>
        </p:spPr>
        <p:txBody>
          <a:bodyPr wrap="square" lIns="0" tIns="12700" rIns="0" bIns="0" rtlCol="0" vert="horz">
            <a:spAutoFit/>
          </a:bodyPr>
          <a:lstStyle/>
          <a:p>
            <a:pPr marL="12700">
              <a:lnSpc>
                <a:spcPct val="100000"/>
              </a:lnSpc>
              <a:spcBef>
                <a:spcPts val="100"/>
              </a:spcBef>
            </a:pPr>
            <a:r>
              <a:rPr dirty="0" sz="1100" spc="-5" b="1" i="1">
                <a:solidFill>
                  <a:srgbClr val="0000FF"/>
                </a:solidFill>
                <a:latin typeface="Arial"/>
                <a:cs typeface="Arial"/>
              </a:rPr>
              <a:t>TVt </a:t>
            </a:r>
            <a:r>
              <a:rPr dirty="0" sz="1100" spc="210" b="1" i="1">
                <a:solidFill>
                  <a:srgbClr val="0000FF"/>
                </a:solidFill>
                <a:latin typeface="Arial"/>
                <a:cs typeface="Arial"/>
              </a:rPr>
              <a:t> </a:t>
            </a:r>
            <a:r>
              <a:rPr dirty="0" sz="1100">
                <a:solidFill>
                  <a:srgbClr val="434343"/>
                </a:solidFill>
                <a:latin typeface="Arial"/>
                <a:cs typeface="Arial"/>
              </a:rPr>
              <a:t>=</a:t>
            </a:r>
            <a:endParaRPr sz="1100">
              <a:latin typeface="Arial"/>
              <a:cs typeface="Arial"/>
            </a:endParaRPr>
          </a:p>
          <a:p>
            <a:pPr>
              <a:lnSpc>
                <a:spcPct val="100000"/>
              </a:lnSpc>
              <a:spcBef>
                <a:spcPts val="10"/>
              </a:spcBef>
            </a:pPr>
            <a:endParaRPr sz="1000">
              <a:latin typeface="Arial"/>
              <a:cs typeface="Arial"/>
            </a:endParaRPr>
          </a:p>
          <a:p>
            <a:pPr marL="12700">
              <a:lnSpc>
                <a:spcPct val="100000"/>
              </a:lnSpc>
            </a:pPr>
            <a:r>
              <a:rPr dirty="0" sz="1100" spc="-5" b="1" i="1">
                <a:solidFill>
                  <a:srgbClr val="0000FF"/>
                </a:solidFill>
                <a:latin typeface="Arial"/>
                <a:cs typeface="Arial"/>
              </a:rPr>
              <a:t>TVct</a:t>
            </a:r>
            <a:r>
              <a:rPr dirty="0" sz="1100" spc="-90" b="1" i="1">
                <a:solidFill>
                  <a:srgbClr val="0000FF"/>
                </a:solidFill>
                <a:latin typeface="Arial"/>
                <a:cs typeface="Arial"/>
              </a:rPr>
              <a:t> </a:t>
            </a:r>
            <a:r>
              <a:rPr dirty="0" sz="1100">
                <a:solidFill>
                  <a:srgbClr val="434343"/>
                </a:solidFill>
                <a:latin typeface="Arial"/>
                <a:cs typeface="Arial"/>
              </a:rPr>
              <a:t>=</a:t>
            </a:r>
            <a:endParaRPr sz="1100">
              <a:latin typeface="Arial"/>
              <a:cs typeface="Arial"/>
            </a:endParaRPr>
          </a:p>
        </p:txBody>
      </p:sp>
      <p:sp>
        <p:nvSpPr>
          <p:cNvPr id="4" name="object 4"/>
          <p:cNvSpPr txBox="1"/>
          <p:nvPr/>
        </p:nvSpPr>
        <p:spPr>
          <a:xfrm>
            <a:off x="1762798" y="2146300"/>
            <a:ext cx="2424430"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Tiempo de viaje del transporte</a:t>
            </a:r>
            <a:r>
              <a:rPr dirty="0" sz="1100">
                <a:solidFill>
                  <a:srgbClr val="434343"/>
                </a:solidFill>
                <a:latin typeface="Arial"/>
                <a:cs typeface="Arial"/>
              </a:rPr>
              <a:t> </a:t>
            </a:r>
            <a:r>
              <a:rPr dirty="0" sz="1100" spc="-5">
                <a:solidFill>
                  <a:srgbClr val="434343"/>
                </a:solidFill>
                <a:latin typeface="Arial"/>
                <a:cs typeface="Arial"/>
              </a:rPr>
              <a:t>(horas).</a:t>
            </a:r>
            <a:endParaRPr sz="1100">
              <a:latin typeface="Arial"/>
              <a:cs typeface="Arial"/>
            </a:endParaRPr>
          </a:p>
        </p:txBody>
      </p:sp>
      <p:sp>
        <p:nvSpPr>
          <p:cNvPr id="5" name="object 5"/>
          <p:cNvSpPr txBox="1"/>
          <p:nvPr/>
        </p:nvSpPr>
        <p:spPr>
          <a:xfrm>
            <a:off x="1763915" y="2461259"/>
            <a:ext cx="2966720"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Tiempo de viaje del transporte cargado</a:t>
            </a:r>
            <a:r>
              <a:rPr dirty="0" sz="1100" spc="10">
                <a:solidFill>
                  <a:srgbClr val="434343"/>
                </a:solidFill>
                <a:latin typeface="Arial"/>
                <a:cs typeface="Arial"/>
              </a:rPr>
              <a:t> </a:t>
            </a:r>
            <a:r>
              <a:rPr dirty="0" sz="1100" spc="-5">
                <a:solidFill>
                  <a:srgbClr val="434343"/>
                </a:solidFill>
                <a:latin typeface="Arial"/>
                <a:cs typeface="Arial"/>
              </a:rPr>
              <a:t>(horas).</a:t>
            </a:r>
            <a:endParaRPr sz="1100">
              <a:latin typeface="Arial"/>
              <a:cs typeface="Arial"/>
            </a:endParaRPr>
          </a:p>
        </p:txBody>
      </p:sp>
      <p:sp>
        <p:nvSpPr>
          <p:cNvPr id="6" name="object 6"/>
          <p:cNvSpPr txBox="1"/>
          <p:nvPr/>
        </p:nvSpPr>
        <p:spPr>
          <a:xfrm>
            <a:off x="1069339" y="2774950"/>
            <a:ext cx="501015" cy="3022600"/>
          </a:xfrm>
          <a:prstGeom prst="rect">
            <a:avLst/>
          </a:prstGeom>
        </p:spPr>
        <p:txBody>
          <a:bodyPr wrap="square" lIns="0" tIns="12700" rIns="0" bIns="0" rtlCol="0" vert="horz">
            <a:spAutoFit/>
          </a:bodyPr>
          <a:lstStyle/>
          <a:p>
            <a:pPr marL="12700">
              <a:lnSpc>
                <a:spcPct val="100000"/>
              </a:lnSpc>
              <a:spcBef>
                <a:spcPts val="100"/>
              </a:spcBef>
            </a:pPr>
            <a:r>
              <a:rPr dirty="0" sz="1100" spc="-5" b="1" i="1">
                <a:solidFill>
                  <a:srgbClr val="0000FF"/>
                </a:solidFill>
                <a:latin typeface="Arial"/>
                <a:cs typeface="Arial"/>
              </a:rPr>
              <a:t>TVdt</a:t>
            </a:r>
            <a:r>
              <a:rPr dirty="0" sz="1100" spc="-90" b="1" i="1">
                <a:solidFill>
                  <a:srgbClr val="0000FF"/>
                </a:solidFill>
                <a:latin typeface="Arial"/>
                <a:cs typeface="Arial"/>
              </a:rPr>
              <a:t> </a:t>
            </a:r>
            <a:r>
              <a:rPr dirty="0" sz="1100">
                <a:solidFill>
                  <a:srgbClr val="434343"/>
                </a:solidFill>
                <a:latin typeface="Arial"/>
                <a:cs typeface="Arial"/>
              </a:rPr>
              <a:t>=</a:t>
            </a:r>
            <a:endParaRPr sz="1100">
              <a:latin typeface="Arial"/>
              <a:cs typeface="Arial"/>
            </a:endParaRPr>
          </a:p>
          <a:p>
            <a:pPr>
              <a:lnSpc>
                <a:spcPct val="100000"/>
              </a:lnSpc>
              <a:spcBef>
                <a:spcPts val="10"/>
              </a:spcBef>
            </a:pPr>
            <a:endParaRPr sz="1000">
              <a:latin typeface="Arial"/>
              <a:cs typeface="Arial"/>
            </a:endParaRPr>
          </a:p>
          <a:p>
            <a:pPr marL="12700">
              <a:lnSpc>
                <a:spcPct val="100000"/>
              </a:lnSpc>
              <a:tabLst>
                <a:tab pos="374015" algn="l"/>
              </a:tabLst>
            </a:pPr>
            <a:r>
              <a:rPr dirty="0" sz="1100" spc="-5" b="1" i="1">
                <a:solidFill>
                  <a:srgbClr val="0000FF"/>
                </a:solidFill>
                <a:latin typeface="Arial"/>
                <a:cs typeface="Arial"/>
              </a:rPr>
              <a:t>DFt	</a:t>
            </a:r>
            <a:r>
              <a:rPr dirty="0" sz="1100">
                <a:solidFill>
                  <a:srgbClr val="434343"/>
                </a:solidFill>
                <a:latin typeface="Arial"/>
                <a:cs typeface="Arial"/>
              </a:rPr>
              <a:t>=</a:t>
            </a:r>
            <a:endParaRPr sz="1100">
              <a:latin typeface="Arial"/>
              <a:cs typeface="Arial"/>
            </a:endParaRPr>
          </a:p>
          <a:p>
            <a:pPr>
              <a:lnSpc>
                <a:spcPct val="100000"/>
              </a:lnSpc>
            </a:pPr>
            <a:endParaRPr sz="1000">
              <a:latin typeface="Arial"/>
              <a:cs typeface="Arial"/>
            </a:endParaRPr>
          </a:p>
          <a:p>
            <a:pPr marL="12700">
              <a:lnSpc>
                <a:spcPct val="100000"/>
              </a:lnSpc>
            </a:pPr>
            <a:r>
              <a:rPr dirty="0" sz="1100" spc="-5" b="1" i="1">
                <a:solidFill>
                  <a:srgbClr val="0000FF"/>
                </a:solidFill>
                <a:latin typeface="Arial"/>
                <a:cs typeface="Arial"/>
              </a:rPr>
              <a:t>UTt </a:t>
            </a:r>
            <a:r>
              <a:rPr dirty="0" sz="1100" spc="220" b="1" i="1">
                <a:solidFill>
                  <a:srgbClr val="0000FF"/>
                </a:solidFill>
                <a:latin typeface="Arial"/>
                <a:cs typeface="Arial"/>
              </a:rPr>
              <a:t> </a:t>
            </a:r>
            <a:r>
              <a:rPr dirty="0" sz="1100">
                <a:solidFill>
                  <a:srgbClr val="434343"/>
                </a:solidFill>
                <a:latin typeface="Arial"/>
                <a:cs typeface="Arial"/>
              </a:rPr>
              <a:t>=</a:t>
            </a:r>
            <a:endParaRPr sz="1100">
              <a:latin typeface="Arial"/>
              <a:cs typeface="Arial"/>
            </a:endParaRPr>
          </a:p>
          <a:p>
            <a:pPr>
              <a:lnSpc>
                <a:spcPct val="100000"/>
              </a:lnSpc>
              <a:spcBef>
                <a:spcPts val="10"/>
              </a:spcBef>
            </a:pPr>
            <a:endParaRPr sz="1000">
              <a:latin typeface="Arial"/>
              <a:cs typeface="Arial"/>
            </a:endParaRPr>
          </a:p>
          <a:p>
            <a:pPr marL="12700">
              <a:lnSpc>
                <a:spcPct val="100000"/>
              </a:lnSpc>
            </a:pPr>
            <a:r>
              <a:rPr dirty="0" sz="1100" spc="-5" b="1" i="1">
                <a:solidFill>
                  <a:srgbClr val="0000FF"/>
                </a:solidFill>
                <a:latin typeface="Arial"/>
                <a:cs typeface="Arial"/>
              </a:rPr>
              <a:t>FOt </a:t>
            </a:r>
            <a:r>
              <a:rPr dirty="0" sz="1100" spc="215" b="1" i="1">
                <a:solidFill>
                  <a:srgbClr val="0000FF"/>
                </a:solidFill>
                <a:latin typeface="Arial"/>
                <a:cs typeface="Arial"/>
              </a:rPr>
              <a:t> </a:t>
            </a:r>
            <a:r>
              <a:rPr dirty="0" sz="1100">
                <a:solidFill>
                  <a:srgbClr val="434343"/>
                </a:solidFill>
                <a:latin typeface="Arial"/>
                <a:cs typeface="Arial"/>
              </a:rPr>
              <a:t>=</a:t>
            </a:r>
            <a:endParaRPr sz="1100">
              <a:latin typeface="Arial"/>
              <a:cs typeface="Arial"/>
            </a:endParaRPr>
          </a:p>
          <a:p>
            <a:pPr>
              <a:lnSpc>
                <a:spcPct val="100000"/>
              </a:lnSpc>
            </a:pPr>
            <a:endParaRPr sz="1000">
              <a:latin typeface="Arial"/>
              <a:cs typeface="Arial"/>
            </a:endParaRPr>
          </a:p>
          <a:p>
            <a:pPr marL="12700">
              <a:lnSpc>
                <a:spcPct val="100000"/>
              </a:lnSpc>
              <a:tabLst>
                <a:tab pos="405765" algn="l"/>
              </a:tabLst>
            </a:pPr>
            <a:r>
              <a:rPr dirty="0" sz="1100" spc="-5" b="1" i="1">
                <a:solidFill>
                  <a:srgbClr val="0000FF"/>
                </a:solidFill>
                <a:latin typeface="Arial"/>
                <a:cs typeface="Arial"/>
              </a:rPr>
              <a:t>HT</a:t>
            </a:r>
            <a:r>
              <a:rPr dirty="0" sz="1100" b="1" i="1">
                <a:solidFill>
                  <a:srgbClr val="0000FF"/>
                </a:solidFill>
                <a:latin typeface="Arial"/>
                <a:cs typeface="Arial"/>
              </a:rPr>
              <a:t>c	</a:t>
            </a:r>
            <a:r>
              <a:rPr dirty="0" sz="1100">
                <a:solidFill>
                  <a:srgbClr val="434343"/>
                </a:solidFill>
                <a:latin typeface="Arial"/>
                <a:cs typeface="Arial"/>
              </a:rPr>
              <a:t>=</a:t>
            </a:r>
            <a:endParaRPr sz="1100">
              <a:latin typeface="Arial"/>
              <a:cs typeface="Arial"/>
            </a:endParaRPr>
          </a:p>
          <a:p>
            <a:pPr>
              <a:lnSpc>
                <a:spcPct val="100000"/>
              </a:lnSpc>
              <a:spcBef>
                <a:spcPts val="10"/>
              </a:spcBef>
            </a:pPr>
            <a:endParaRPr sz="1000">
              <a:latin typeface="Arial"/>
              <a:cs typeface="Arial"/>
            </a:endParaRPr>
          </a:p>
          <a:p>
            <a:pPr marL="12700">
              <a:lnSpc>
                <a:spcPct val="100000"/>
              </a:lnSpc>
              <a:tabLst>
                <a:tab pos="405765" algn="l"/>
              </a:tabLst>
            </a:pPr>
            <a:r>
              <a:rPr dirty="0" sz="1100" spc="-5" b="1" i="1">
                <a:solidFill>
                  <a:srgbClr val="0000FF"/>
                </a:solidFill>
                <a:latin typeface="Arial"/>
                <a:cs typeface="Arial"/>
              </a:rPr>
              <a:t>TD</a:t>
            </a:r>
            <a:r>
              <a:rPr dirty="0" sz="1100" b="1" i="1">
                <a:solidFill>
                  <a:srgbClr val="0000FF"/>
                </a:solidFill>
                <a:latin typeface="Arial"/>
                <a:cs typeface="Arial"/>
              </a:rPr>
              <a:t>c	</a:t>
            </a:r>
            <a:r>
              <a:rPr dirty="0" sz="1100">
                <a:solidFill>
                  <a:srgbClr val="434343"/>
                </a:solidFill>
                <a:latin typeface="Arial"/>
                <a:cs typeface="Arial"/>
              </a:rPr>
              <a:t>=</a:t>
            </a:r>
            <a:endParaRPr sz="1100">
              <a:latin typeface="Arial"/>
              <a:cs typeface="Arial"/>
            </a:endParaRPr>
          </a:p>
          <a:p>
            <a:pPr>
              <a:lnSpc>
                <a:spcPct val="100000"/>
              </a:lnSpc>
            </a:pPr>
            <a:endParaRPr sz="1000">
              <a:latin typeface="Arial"/>
              <a:cs typeface="Arial"/>
            </a:endParaRPr>
          </a:p>
          <a:p>
            <a:pPr marL="12700">
              <a:lnSpc>
                <a:spcPct val="100000"/>
              </a:lnSpc>
            </a:pPr>
            <a:r>
              <a:rPr dirty="0" sz="1100" spc="-5" b="1" i="1">
                <a:solidFill>
                  <a:srgbClr val="0000FF"/>
                </a:solidFill>
                <a:latin typeface="Arial"/>
                <a:cs typeface="Arial"/>
              </a:rPr>
              <a:t>DPc </a:t>
            </a:r>
            <a:r>
              <a:rPr dirty="0" sz="1100" spc="215" b="1" i="1">
                <a:solidFill>
                  <a:srgbClr val="0000FF"/>
                </a:solidFill>
                <a:latin typeface="Arial"/>
                <a:cs typeface="Arial"/>
              </a:rPr>
              <a:t> </a:t>
            </a:r>
            <a:r>
              <a:rPr dirty="0" sz="1100">
                <a:solidFill>
                  <a:srgbClr val="434343"/>
                </a:solidFill>
                <a:latin typeface="Arial"/>
                <a:cs typeface="Arial"/>
              </a:rPr>
              <a:t>=</a:t>
            </a:r>
            <a:endParaRPr sz="1100">
              <a:latin typeface="Arial"/>
              <a:cs typeface="Arial"/>
            </a:endParaRPr>
          </a:p>
          <a:p>
            <a:pPr>
              <a:lnSpc>
                <a:spcPct val="100000"/>
              </a:lnSpc>
              <a:spcBef>
                <a:spcPts val="10"/>
              </a:spcBef>
            </a:pPr>
            <a:endParaRPr sz="1000">
              <a:latin typeface="Arial"/>
              <a:cs typeface="Arial"/>
            </a:endParaRPr>
          </a:p>
          <a:p>
            <a:pPr marL="12700">
              <a:lnSpc>
                <a:spcPct val="100000"/>
              </a:lnSpc>
              <a:tabLst>
                <a:tab pos="361315" algn="l"/>
              </a:tabLst>
            </a:pPr>
            <a:r>
              <a:rPr dirty="0" sz="1100" spc="-5" b="1" i="1">
                <a:solidFill>
                  <a:srgbClr val="0000FF"/>
                </a:solidFill>
                <a:latin typeface="Arial"/>
                <a:cs typeface="Arial"/>
              </a:rPr>
              <a:t>NP	</a:t>
            </a:r>
            <a:r>
              <a:rPr dirty="0" sz="1100">
                <a:solidFill>
                  <a:srgbClr val="434343"/>
                </a:solidFill>
                <a:latin typeface="Arial"/>
                <a:cs typeface="Arial"/>
              </a:rPr>
              <a:t>=</a:t>
            </a:r>
            <a:endParaRPr sz="1100">
              <a:latin typeface="Arial"/>
              <a:cs typeface="Arial"/>
            </a:endParaRPr>
          </a:p>
          <a:p>
            <a:pPr>
              <a:lnSpc>
                <a:spcPct val="100000"/>
              </a:lnSpc>
            </a:pPr>
            <a:endParaRPr sz="1000">
              <a:latin typeface="Arial"/>
              <a:cs typeface="Arial"/>
            </a:endParaRPr>
          </a:p>
          <a:p>
            <a:pPr marL="12700">
              <a:lnSpc>
                <a:spcPct val="100000"/>
              </a:lnSpc>
              <a:tabLst>
                <a:tab pos="389255" algn="l"/>
              </a:tabLst>
            </a:pPr>
            <a:r>
              <a:rPr dirty="0" sz="1100" spc="-5" b="1" i="1">
                <a:solidFill>
                  <a:srgbClr val="0000FF"/>
                </a:solidFill>
                <a:latin typeface="Arial"/>
                <a:cs typeface="Arial"/>
              </a:rPr>
              <a:t>RHt	</a:t>
            </a:r>
            <a:r>
              <a:rPr dirty="0" sz="1100">
                <a:solidFill>
                  <a:srgbClr val="434343"/>
                </a:solidFill>
                <a:latin typeface="Arial"/>
                <a:cs typeface="Arial"/>
              </a:rPr>
              <a:t>=</a:t>
            </a:r>
            <a:endParaRPr sz="1100">
              <a:latin typeface="Arial"/>
              <a:cs typeface="Arial"/>
            </a:endParaRPr>
          </a:p>
          <a:p>
            <a:pPr>
              <a:lnSpc>
                <a:spcPct val="100000"/>
              </a:lnSpc>
              <a:spcBef>
                <a:spcPts val="10"/>
              </a:spcBef>
            </a:pPr>
            <a:endParaRPr sz="1000">
              <a:latin typeface="Arial"/>
              <a:cs typeface="Arial"/>
            </a:endParaRPr>
          </a:p>
          <a:p>
            <a:pPr marL="12700">
              <a:lnSpc>
                <a:spcPct val="100000"/>
              </a:lnSpc>
            </a:pPr>
            <a:r>
              <a:rPr dirty="0" sz="1100" spc="-5" b="1" i="1">
                <a:solidFill>
                  <a:srgbClr val="0000FF"/>
                </a:solidFill>
                <a:latin typeface="Arial"/>
                <a:cs typeface="Arial"/>
              </a:rPr>
              <a:t>RDt </a:t>
            </a:r>
            <a:r>
              <a:rPr dirty="0" sz="1100" spc="220" b="1" i="1">
                <a:solidFill>
                  <a:srgbClr val="0000FF"/>
                </a:solidFill>
                <a:latin typeface="Arial"/>
                <a:cs typeface="Arial"/>
              </a:rPr>
              <a:t> </a:t>
            </a:r>
            <a:r>
              <a:rPr dirty="0" sz="1100">
                <a:solidFill>
                  <a:srgbClr val="434343"/>
                </a:solidFill>
                <a:latin typeface="Arial"/>
                <a:cs typeface="Arial"/>
              </a:rPr>
              <a:t>=</a:t>
            </a:r>
            <a:endParaRPr sz="1100">
              <a:latin typeface="Arial"/>
              <a:cs typeface="Arial"/>
            </a:endParaRPr>
          </a:p>
        </p:txBody>
      </p:sp>
      <p:sp>
        <p:nvSpPr>
          <p:cNvPr id="7" name="object 7"/>
          <p:cNvSpPr txBox="1"/>
          <p:nvPr/>
        </p:nvSpPr>
        <p:spPr>
          <a:xfrm>
            <a:off x="1771535" y="2774950"/>
            <a:ext cx="3192780"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Tiempo de viaje del transporte descargado</a:t>
            </a:r>
            <a:r>
              <a:rPr dirty="0" sz="1100" spc="25">
                <a:solidFill>
                  <a:srgbClr val="434343"/>
                </a:solidFill>
                <a:latin typeface="Arial"/>
                <a:cs typeface="Arial"/>
              </a:rPr>
              <a:t> </a:t>
            </a:r>
            <a:r>
              <a:rPr dirty="0" sz="1100" spc="-5">
                <a:solidFill>
                  <a:srgbClr val="434343"/>
                </a:solidFill>
                <a:latin typeface="Arial"/>
                <a:cs typeface="Arial"/>
              </a:rPr>
              <a:t>(horas).</a:t>
            </a:r>
            <a:endParaRPr sz="1100">
              <a:latin typeface="Arial"/>
              <a:cs typeface="Arial"/>
            </a:endParaRPr>
          </a:p>
        </p:txBody>
      </p:sp>
      <p:sp>
        <p:nvSpPr>
          <p:cNvPr id="8" name="object 8"/>
          <p:cNvSpPr txBox="1"/>
          <p:nvPr/>
        </p:nvSpPr>
        <p:spPr>
          <a:xfrm>
            <a:off x="1784388" y="3089909"/>
            <a:ext cx="3100070"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Disponibilidad física del equipo de transporte</a:t>
            </a:r>
            <a:r>
              <a:rPr dirty="0" sz="1100" spc="35">
                <a:solidFill>
                  <a:srgbClr val="434343"/>
                </a:solidFill>
                <a:latin typeface="Arial"/>
                <a:cs typeface="Arial"/>
              </a:rPr>
              <a:t> </a:t>
            </a:r>
            <a:r>
              <a:rPr dirty="0" sz="1100" spc="-5">
                <a:solidFill>
                  <a:srgbClr val="434343"/>
                </a:solidFill>
                <a:latin typeface="Arial"/>
                <a:cs typeface="Arial"/>
              </a:rPr>
              <a:t>(%).</a:t>
            </a:r>
            <a:endParaRPr sz="1100">
              <a:latin typeface="Arial"/>
              <a:cs typeface="Arial"/>
            </a:endParaRPr>
          </a:p>
        </p:txBody>
      </p:sp>
      <p:sp>
        <p:nvSpPr>
          <p:cNvPr id="9" name="object 9"/>
          <p:cNvSpPr txBox="1"/>
          <p:nvPr/>
        </p:nvSpPr>
        <p:spPr>
          <a:xfrm>
            <a:off x="1771535" y="3403600"/>
            <a:ext cx="3106420"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Factor de utilización del equipo de transporte</a:t>
            </a:r>
            <a:r>
              <a:rPr dirty="0" sz="1100" spc="25">
                <a:solidFill>
                  <a:srgbClr val="434343"/>
                </a:solidFill>
                <a:latin typeface="Arial"/>
                <a:cs typeface="Arial"/>
              </a:rPr>
              <a:t> </a:t>
            </a:r>
            <a:r>
              <a:rPr dirty="0" sz="1100" spc="-5">
                <a:solidFill>
                  <a:srgbClr val="434343"/>
                </a:solidFill>
                <a:latin typeface="Arial"/>
                <a:cs typeface="Arial"/>
              </a:rPr>
              <a:t>(%).</a:t>
            </a:r>
            <a:endParaRPr sz="1100">
              <a:latin typeface="Arial"/>
              <a:cs typeface="Arial"/>
            </a:endParaRPr>
          </a:p>
        </p:txBody>
      </p:sp>
      <p:sp>
        <p:nvSpPr>
          <p:cNvPr id="10" name="object 10"/>
          <p:cNvSpPr txBox="1"/>
          <p:nvPr/>
        </p:nvSpPr>
        <p:spPr>
          <a:xfrm>
            <a:off x="1779155" y="3718559"/>
            <a:ext cx="3021965"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Factor operacional del equipo de transporte</a:t>
            </a:r>
            <a:r>
              <a:rPr dirty="0" sz="1100" spc="5">
                <a:solidFill>
                  <a:srgbClr val="434343"/>
                </a:solidFill>
                <a:latin typeface="Arial"/>
                <a:cs typeface="Arial"/>
              </a:rPr>
              <a:t> </a:t>
            </a:r>
            <a:r>
              <a:rPr dirty="0" sz="1100" spc="-5">
                <a:solidFill>
                  <a:srgbClr val="434343"/>
                </a:solidFill>
                <a:latin typeface="Arial"/>
                <a:cs typeface="Arial"/>
              </a:rPr>
              <a:t>(%).</a:t>
            </a:r>
            <a:endParaRPr sz="1100">
              <a:latin typeface="Arial"/>
              <a:cs typeface="Arial"/>
            </a:endParaRPr>
          </a:p>
        </p:txBody>
      </p:sp>
      <p:sp>
        <p:nvSpPr>
          <p:cNvPr id="11" name="object 11"/>
          <p:cNvSpPr txBox="1"/>
          <p:nvPr/>
        </p:nvSpPr>
        <p:spPr>
          <a:xfrm>
            <a:off x="1815985" y="4032250"/>
            <a:ext cx="3721100"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Horas trabajadas por turno del carguío </a:t>
            </a:r>
            <a:r>
              <a:rPr dirty="0" sz="1100">
                <a:solidFill>
                  <a:srgbClr val="434343"/>
                </a:solidFill>
                <a:latin typeface="Arial"/>
                <a:cs typeface="Arial"/>
              </a:rPr>
              <a:t>o </a:t>
            </a:r>
            <a:r>
              <a:rPr dirty="0" sz="1100" spc="-5">
                <a:solidFill>
                  <a:srgbClr val="434343"/>
                </a:solidFill>
                <a:latin typeface="Arial"/>
                <a:cs typeface="Arial"/>
              </a:rPr>
              <a:t>transporte</a:t>
            </a:r>
            <a:r>
              <a:rPr dirty="0" sz="1100" spc="25">
                <a:solidFill>
                  <a:srgbClr val="434343"/>
                </a:solidFill>
                <a:latin typeface="Arial"/>
                <a:cs typeface="Arial"/>
              </a:rPr>
              <a:t> </a:t>
            </a:r>
            <a:r>
              <a:rPr dirty="0" sz="1100" spc="-5">
                <a:solidFill>
                  <a:srgbClr val="434343"/>
                </a:solidFill>
                <a:latin typeface="Arial"/>
                <a:cs typeface="Arial"/>
              </a:rPr>
              <a:t>(horas).</a:t>
            </a:r>
            <a:endParaRPr sz="1100">
              <a:latin typeface="Arial"/>
              <a:cs typeface="Arial"/>
            </a:endParaRPr>
          </a:p>
        </p:txBody>
      </p:sp>
      <p:sp>
        <p:nvSpPr>
          <p:cNvPr id="12" name="object 12"/>
          <p:cNvSpPr txBox="1"/>
          <p:nvPr/>
        </p:nvSpPr>
        <p:spPr>
          <a:xfrm>
            <a:off x="1815985" y="4347209"/>
            <a:ext cx="4170045"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Turnos trabajados por día para el carguío </a:t>
            </a:r>
            <a:r>
              <a:rPr dirty="0" sz="1100">
                <a:solidFill>
                  <a:srgbClr val="434343"/>
                </a:solidFill>
                <a:latin typeface="Arial"/>
                <a:cs typeface="Arial"/>
              </a:rPr>
              <a:t>o </a:t>
            </a:r>
            <a:r>
              <a:rPr dirty="0" sz="1100" spc="-5">
                <a:solidFill>
                  <a:srgbClr val="434343"/>
                </a:solidFill>
                <a:latin typeface="Arial"/>
                <a:cs typeface="Arial"/>
              </a:rPr>
              <a:t>transporte</a:t>
            </a:r>
            <a:r>
              <a:rPr dirty="0" sz="1100" spc="30">
                <a:solidFill>
                  <a:srgbClr val="434343"/>
                </a:solidFill>
                <a:latin typeface="Arial"/>
                <a:cs typeface="Arial"/>
              </a:rPr>
              <a:t> </a:t>
            </a:r>
            <a:r>
              <a:rPr dirty="0" sz="1100" spc="-5">
                <a:solidFill>
                  <a:srgbClr val="434343"/>
                </a:solidFill>
                <a:latin typeface="Arial"/>
                <a:cs typeface="Arial"/>
              </a:rPr>
              <a:t>(turnos/día).</a:t>
            </a:r>
            <a:endParaRPr sz="1100">
              <a:latin typeface="Arial"/>
              <a:cs typeface="Arial"/>
            </a:endParaRPr>
          </a:p>
        </p:txBody>
      </p:sp>
      <p:sp>
        <p:nvSpPr>
          <p:cNvPr id="13" name="object 13"/>
          <p:cNvSpPr txBox="1"/>
          <p:nvPr/>
        </p:nvSpPr>
        <p:spPr>
          <a:xfrm>
            <a:off x="1809788" y="4660900"/>
            <a:ext cx="3247390"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Días por período para el carguío </a:t>
            </a:r>
            <a:r>
              <a:rPr dirty="0" sz="1100">
                <a:solidFill>
                  <a:srgbClr val="434343"/>
                </a:solidFill>
                <a:latin typeface="Arial"/>
                <a:cs typeface="Arial"/>
              </a:rPr>
              <a:t>y </a:t>
            </a:r>
            <a:r>
              <a:rPr dirty="0" sz="1100" spc="-5">
                <a:solidFill>
                  <a:srgbClr val="434343"/>
                </a:solidFill>
                <a:latin typeface="Arial"/>
                <a:cs typeface="Arial"/>
              </a:rPr>
              <a:t>transporte</a:t>
            </a:r>
            <a:r>
              <a:rPr dirty="0" sz="1100" spc="10">
                <a:solidFill>
                  <a:srgbClr val="434343"/>
                </a:solidFill>
                <a:latin typeface="Arial"/>
                <a:cs typeface="Arial"/>
              </a:rPr>
              <a:t> </a:t>
            </a:r>
            <a:r>
              <a:rPr dirty="0" sz="1100" spc="-5">
                <a:solidFill>
                  <a:srgbClr val="434343"/>
                </a:solidFill>
                <a:latin typeface="Arial"/>
                <a:cs typeface="Arial"/>
              </a:rPr>
              <a:t>(días).</a:t>
            </a:r>
            <a:endParaRPr sz="1100">
              <a:latin typeface="Arial"/>
              <a:cs typeface="Arial"/>
            </a:endParaRPr>
          </a:p>
        </p:txBody>
      </p:sp>
      <p:sp>
        <p:nvSpPr>
          <p:cNvPr id="14" name="object 14"/>
          <p:cNvSpPr txBox="1"/>
          <p:nvPr/>
        </p:nvSpPr>
        <p:spPr>
          <a:xfrm>
            <a:off x="1771535" y="4975859"/>
            <a:ext cx="3502660"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Número de paladas para cargar al equipo de</a:t>
            </a:r>
            <a:r>
              <a:rPr dirty="0" sz="1100" spc="20">
                <a:solidFill>
                  <a:srgbClr val="434343"/>
                </a:solidFill>
                <a:latin typeface="Arial"/>
                <a:cs typeface="Arial"/>
              </a:rPr>
              <a:t> </a:t>
            </a:r>
            <a:r>
              <a:rPr dirty="0" sz="1100" spc="-5">
                <a:solidFill>
                  <a:srgbClr val="434343"/>
                </a:solidFill>
                <a:latin typeface="Arial"/>
                <a:cs typeface="Arial"/>
              </a:rPr>
              <a:t>transporte.</a:t>
            </a:r>
            <a:endParaRPr sz="1100">
              <a:latin typeface="Arial"/>
              <a:cs typeface="Arial"/>
            </a:endParaRPr>
          </a:p>
        </p:txBody>
      </p:sp>
      <p:sp>
        <p:nvSpPr>
          <p:cNvPr id="15" name="object 15"/>
          <p:cNvSpPr txBox="1"/>
          <p:nvPr/>
        </p:nvSpPr>
        <p:spPr>
          <a:xfrm>
            <a:off x="1799628" y="5289550"/>
            <a:ext cx="3923029"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Rendimiento horario del equipo de transporte</a:t>
            </a:r>
            <a:r>
              <a:rPr dirty="0" sz="1100" spc="35">
                <a:solidFill>
                  <a:srgbClr val="434343"/>
                </a:solidFill>
                <a:latin typeface="Arial"/>
                <a:cs typeface="Arial"/>
              </a:rPr>
              <a:t> </a:t>
            </a:r>
            <a:r>
              <a:rPr dirty="0" sz="1100" spc="-5">
                <a:solidFill>
                  <a:srgbClr val="434343"/>
                </a:solidFill>
                <a:latin typeface="Arial"/>
                <a:cs typeface="Arial"/>
              </a:rPr>
              <a:t>(toneladas/hora).</a:t>
            </a:r>
            <a:endParaRPr sz="1100">
              <a:latin typeface="Arial"/>
              <a:cs typeface="Arial"/>
            </a:endParaRPr>
          </a:p>
        </p:txBody>
      </p:sp>
      <p:sp>
        <p:nvSpPr>
          <p:cNvPr id="16" name="object 16"/>
          <p:cNvSpPr txBox="1"/>
          <p:nvPr/>
        </p:nvSpPr>
        <p:spPr>
          <a:xfrm>
            <a:off x="1786775" y="5604509"/>
            <a:ext cx="3821429"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Rendimiento diario del equipo de transporte (toneladas </a:t>
            </a:r>
            <a:r>
              <a:rPr dirty="0" sz="1100">
                <a:solidFill>
                  <a:srgbClr val="434343"/>
                </a:solidFill>
                <a:latin typeface="Arial"/>
                <a:cs typeface="Arial"/>
              </a:rPr>
              <a:t>/</a:t>
            </a:r>
            <a:r>
              <a:rPr dirty="0" sz="1100" spc="35">
                <a:solidFill>
                  <a:srgbClr val="434343"/>
                </a:solidFill>
                <a:latin typeface="Arial"/>
                <a:cs typeface="Arial"/>
              </a:rPr>
              <a:t> </a:t>
            </a:r>
            <a:r>
              <a:rPr dirty="0" sz="1100" spc="-5">
                <a:solidFill>
                  <a:srgbClr val="434343"/>
                </a:solidFill>
                <a:latin typeface="Arial"/>
                <a:cs typeface="Arial"/>
              </a:rPr>
              <a:t>día).</a:t>
            </a:r>
            <a:endParaRPr sz="1100">
              <a:latin typeface="Arial"/>
              <a:cs typeface="Arial"/>
            </a:endParaRPr>
          </a:p>
        </p:txBody>
      </p:sp>
      <p:sp>
        <p:nvSpPr>
          <p:cNvPr id="17" name="object 17"/>
          <p:cNvSpPr txBox="1"/>
          <p:nvPr/>
        </p:nvSpPr>
        <p:spPr>
          <a:xfrm>
            <a:off x="1069339" y="6233159"/>
            <a:ext cx="4676140" cy="82169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Además tendremos que</a:t>
            </a:r>
            <a:r>
              <a:rPr dirty="0" sz="1100" spc="5">
                <a:solidFill>
                  <a:srgbClr val="434343"/>
                </a:solidFill>
                <a:latin typeface="Arial"/>
                <a:cs typeface="Arial"/>
              </a:rPr>
              <a:t> </a:t>
            </a:r>
            <a:r>
              <a:rPr dirty="0" sz="1100" spc="-5">
                <a:solidFill>
                  <a:srgbClr val="434343"/>
                </a:solidFill>
                <a:latin typeface="Arial"/>
                <a:cs typeface="Arial"/>
              </a:rPr>
              <a:t>definir:</a:t>
            </a:r>
            <a:endParaRPr sz="1100">
              <a:latin typeface="Arial"/>
              <a:cs typeface="Arial"/>
            </a:endParaRPr>
          </a:p>
          <a:p>
            <a:pPr>
              <a:lnSpc>
                <a:spcPct val="100000"/>
              </a:lnSpc>
            </a:pPr>
            <a:endParaRPr sz="1000">
              <a:latin typeface="Arial"/>
              <a:cs typeface="Arial"/>
            </a:endParaRPr>
          </a:p>
          <a:p>
            <a:pPr marL="12700">
              <a:lnSpc>
                <a:spcPct val="100000"/>
              </a:lnSpc>
              <a:tabLst>
                <a:tab pos="729615" algn="l"/>
              </a:tabLst>
            </a:pPr>
            <a:r>
              <a:rPr dirty="0" sz="1100" spc="-5" b="1" i="1">
                <a:solidFill>
                  <a:srgbClr val="0000FF"/>
                </a:solidFill>
                <a:latin typeface="Arial"/>
                <a:cs typeface="Arial"/>
              </a:rPr>
              <a:t>RD%</a:t>
            </a:r>
            <a:r>
              <a:rPr dirty="0" sz="1100" spc="5" b="1" i="1">
                <a:solidFill>
                  <a:srgbClr val="0000FF"/>
                </a:solidFill>
                <a:latin typeface="Arial"/>
                <a:cs typeface="Arial"/>
              </a:rPr>
              <a:t> </a:t>
            </a:r>
            <a:r>
              <a:rPr dirty="0" sz="1100">
                <a:solidFill>
                  <a:srgbClr val="434343"/>
                </a:solidFill>
                <a:latin typeface="Arial"/>
                <a:cs typeface="Arial"/>
              </a:rPr>
              <a:t>=	</a:t>
            </a:r>
            <a:r>
              <a:rPr dirty="0" sz="1100" spc="-5">
                <a:solidFill>
                  <a:srgbClr val="434343"/>
                </a:solidFill>
                <a:latin typeface="Arial"/>
                <a:cs typeface="Arial"/>
              </a:rPr>
              <a:t>Resistencia </a:t>
            </a:r>
            <a:r>
              <a:rPr dirty="0" sz="1100">
                <a:solidFill>
                  <a:srgbClr val="434343"/>
                </a:solidFill>
                <a:latin typeface="Arial"/>
                <a:cs typeface="Arial"/>
              </a:rPr>
              <a:t>a </a:t>
            </a:r>
            <a:r>
              <a:rPr dirty="0" sz="1100" spc="-5">
                <a:solidFill>
                  <a:srgbClr val="434343"/>
                </a:solidFill>
                <a:latin typeface="Arial"/>
                <a:cs typeface="Arial"/>
              </a:rPr>
              <a:t>la Rodadura del equipo de transporte</a:t>
            </a:r>
            <a:r>
              <a:rPr dirty="0" sz="1100" spc="45">
                <a:solidFill>
                  <a:srgbClr val="434343"/>
                </a:solidFill>
                <a:latin typeface="Arial"/>
                <a:cs typeface="Arial"/>
              </a:rPr>
              <a:t> </a:t>
            </a:r>
            <a:r>
              <a:rPr dirty="0" sz="1100" spc="-5">
                <a:solidFill>
                  <a:srgbClr val="434343"/>
                </a:solidFill>
                <a:latin typeface="Arial"/>
                <a:cs typeface="Arial"/>
              </a:rPr>
              <a:t>(%).</a:t>
            </a:r>
            <a:endParaRPr sz="1100">
              <a:latin typeface="Arial"/>
              <a:cs typeface="Arial"/>
            </a:endParaRPr>
          </a:p>
          <a:p>
            <a:pPr>
              <a:lnSpc>
                <a:spcPct val="100000"/>
              </a:lnSpc>
              <a:spcBef>
                <a:spcPts val="10"/>
              </a:spcBef>
            </a:pPr>
            <a:endParaRPr sz="1000">
              <a:latin typeface="Arial"/>
              <a:cs typeface="Arial"/>
            </a:endParaRPr>
          </a:p>
          <a:p>
            <a:pPr marL="12700">
              <a:lnSpc>
                <a:spcPct val="100000"/>
              </a:lnSpc>
              <a:tabLst>
                <a:tab pos="436245" algn="l"/>
                <a:tab pos="789305" algn="l"/>
              </a:tabLst>
            </a:pPr>
            <a:r>
              <a:rPr dirty="0" sz="1100" spc="-5" b="1" i="1">
                <a:solidFill>
                  <a:srgbClr val="0000FF"/>
                </a:solidFill>
                <a:latin typeface="Arial"/>
                <a:cs typeface="Arial"/>
              </a:rPr>
              <a:t>P%	</a:t>
            </a:r>
            <a:r>
              <a:rPr dirty="0" sz="1100">
                <a:solidFill>
                  <a:srgbClr val="434343"/>
                </a:solidFill>
                <a:latin typeface="Arial"/>
                <a:cs typeface="Arial"/>
              </a:rPr>
              <a:t>=	</a:t>
            </a:r>
            <a:r>
              <a:rPr dirty="0" sz="1100" spc="-5">
                <a:solidFill>
                  <a:srgbClr val="434343"/>
                </a:solidFill>
                <a:latin typeface="Arial"/>
                <a:cs typeface="Arial"/>
              </a:rPr>
              <a:t>Pendientes máximas </a:t>
            </a:r>
            <a:r>
              <a:rPr dirty="0" sz="1100">
                <a:solidFill>
                  <a:srgbClr val="434343"/>
                </a:solidFill>
                <a:latin typeface="Arial"/>
                <a:cs typeface="Arial"/>
              </a:rPr>
              <a:t>a </a:t>
            </a:r>
            <a:r>
              <a:rPr dirty="0" sz="1100" spc="-5">
                <a:solidFill>
                  <a:srgbClr val="434343"/>
                </a:solidFill>
                <a:latin typeface="Arial"/>
                <a:cs typeface="Arial"/>
              </a:rPr>
              <a:t>vencer por el equipo de transporte</a:t>
            </a:r>
            <a:r>
              <a:rPr dirty="0" sz="1100" spc="30">
                <a:solidFill>
                  <a:srgbClr val="434343"/>
                </a:solidFill>
                <a:latin typeface="Arial"/>
                <a:cs typeface="Arial"/>
              </a:rPr>
              <a:t> </a:t>
            </a:r>
            <a:r>
              <a:rPr dirty="0" sz="1100" spc="-5">
                <a:solidFill>
                  <a:srgbClr val="434343"/>
                </a:solidFill>
                <a:latin typeface="Arial"/>
                <a:cs typeface="Arial"/>
              </a:rPr>
              <a:t>(%).</a:t>
            </a:r>
            <a:endParaRPr sz="1100">
              <a:latin typeface="Arial"/>
              <a:cs typeface="Arial"/>
            </a:endParaRPr>
          </a:p>
        </p:txBody>
      </p:sp>
      <p:sp>
        <p:nvSpPr>
          <p:cNvPr id="18" name="object 18"/>
          <p:cNvSpPr txBox="1"/>
          <p:nvPr/>
        </p:nvSpPr>
        <p:spPr>
          <a:xfrm>
            <a:off x="1069339" y="7490459"/>
            <a:ext cx="4963160" cy="14503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Perfiles de transporte del período para el equipo cargado (en Kilómetros)</a:t>
            </a:r>
            <a:r>
              <a:rPr dirty="0" sz="1100" spc="85">
                <a:solidFill>
                  <a:srgbClr val="434343"/>
                </a:solidFill>
                <a:latin typeface="Arial"/>
                <a:cs typeface="Arial"/>
              </a:rPr>
              <a:t> </a:t>
            </a:r>
            <a:r>
              <a:rPr dirty="0" sz="1100" spc="-5">
                <a:solidFill>
                  <a:srgbClr val="434343"/>
                </a:solidFill>
                <a:latin typeface="Arial"/>
                <a:cs typeface="Arial"/>
              </a:rPr>
              <a:t>como:</a:t>
            </a:r>
            <a:endParaRPr sz="1100">
              <a:latin typeface="Arial"/>
              <a:cs typeface="Arial"/>
            </a:endParaRPr>
          </a:p>
          <a:p>
            <a:pPr>
              <a:lnSpc>
                <a:spcPct val="100000"/>
              </a:lnSpc>
            </a:pPr>
            <a:endParaRPr sz="1000">
              <a:latin typeface="Arial"/>
              <a:cs typeface="Arial"/>
            </a:endParaRPr>
          </a:p>
          <a:p>
            <a:pPr marL="12700">
              <a:lnSpc>
                <a:spcPct val="100000"/>
              </a:lnSpc>
            </a:pPr>
            <a:r>
              <a:rPr dirty="0" sz="1100" spc="-5" b="1" i="1">
                <a:solidFill>
                  <a:srgbClr val="0000FF"/>
                </a:solidFill>
                <a:latin typeface="Arial"/>
                <a:cs typeface="Arial"/>
              </a:rPr>
              <a:t>Dcht </a:t>
            </a:r>
            <a:r>
              <a:rPr dirty="0" sz="1100">
                <a:solidFill>
                  <a:srgbClr val="434343"/>
                </a:solidFill>
                <a:latin typeface="Arial"/>
                <a:cs typeface="Arial"/>
              </a:rPr>
              <a:t>=   </a:t>
            </a:r>
            <a:r>
              <a:rPr dirty="0" sz="1100" spc="-5">
                <a:solidFill>
                  <a:srgbClr val="434343"/>
                </a:solidFill>
                <a:latin typeface="Arial"/>
                <a:cs typeface="Arial"/>
              </a:rPr>
              <a:t>Distancias Horizontales (pendiente</a:t>
            </a:r>
            <a:r>
              <a:rPr dirty="0" sz="1100">
                <a:solidFill>
                  <a:srgbClr val="434343"/>
                </a:solidFill>
                <a:latin typeface="Arial"/>
                <a:cs typeface="Arial"/>
              </a:rPr>
              <a:t> </a:t>
            </a:r>
            <a:r>
              <a:rPr dirty="0" sz="1100" spc="-5">
                <a:solidFill>
                  <a:srgbClr val="434343"/>
                </a:solidFill>
                <a:latin typeface="Arial"/>
                <a:cs typeface="Arial"/>
              </a:rPr>
              <a:t>0%).</a:t>
            </a:r>
            <a:endParaRPr sz="1100">
              <a:latin typeface="Arial"/>
              <a:cs typeface="Arial"/>
            </a:endParaRPr>
          </a:p>
          <a:p>
            <a:pPr>
              <a:lnSpc>
                <a:spcPct val="100000"/>
              </a:lnSpc>
              <a:spcBef>
                <a:spcPts val="10"/>
              </a:spcBef>
            </a:pPr>
            <a:endParaRPr sz="1000">
              <a:latin typeface="Arial"/>
              <a:cs typeface="Arial"/>
            </a:endParaRPr>
          </a:p>
          <a:p>
            <a:pPr marL="12700">
              <a:lnSpc>
                <a:spcPct val="100000"/>
              </a:lnSpc>
            </a:pPr>
            <a:r>
              <a:rPr dirty="0" sz="1100" spc="-5" b="1" i="1">
                <a:solidFill>
                  <a:srgbClr val="0000FF"/>
                </a:solidFill>
                <a:latin typeface="Arial"/>
                <a:cs typeface="Arial"/>
              </a:rPr>
              <a:t>Dcst  </a:t>
            </a:r>
            <a:r>
              <a:rPr dirty="0" sz="1100">
                <a:solidFill>
                  <a:srgbClr val="434343"/>
                </a:solidFill>
                <a:latin typeface="Arial"/>
                <a:cs typeface="Arial"/>
              </a:rPr>
              <a:t>=   </a:t>
            </a:r>
            <a:r>
              <a:rPr dirty="0" sz="1100" spc="-5">
                <a:solidFill>
                  <a:srgbClr val="434343"/>
                </a:solidFill>
                <a:latin typeface="Arial"/>
                <a:cs typeface="Arial"/>
              </a:rPr>
              <a:t>Distancias en Subida (pendiente </a:t>
            </a:r>
            <a:r>
              <a:rPr dirty="0" sz="1100">
                <a:solidFill>
                  <a:srgbClr val="434343"/>
                </a:solidFill>
                <a:latin typeface="Arial"/>
                <a:cs typeface="Arial"/>
              </a:rPr>
              <a:t>&gt;</a:t>
            </a:r>
            <a:r>
              <a:rPr dirty="0" sz="1100" spc="15">
                <a:solidFill>
                  <a:srgbClr val="434343"/>
                </a:solidFill>
                <a:latin typeface="Arial"/>
                <a:cs typeface="Arial"/>
              </a:rPr>
              <a:t> </a:t>
            </a:r>
            <a:r>
              <a:rPr dirty="0" sz="1100" spc="-5">
                <a:solidFill>
                  <a:srgbClr val="434343"/>
                </a:solidFill>
                <a:latin typeface="Arial"/>
                <a:cs typeface="Arial"/>
              </a:rPr>
              <a:t>0%).</a:t>
            </a:r>
            <a:endParaRPr sz="1100">
              <a:latin typeface="Arial"/>
              <a:cs typeface="Arial"/>
            </a:endParaRPr>
          </a:p>
          <a:p>
            <a:pPr>
              <a:lnSpc>
                <a:spcPct val="100000"/>
              </a:lnSpc>
            </a:pPr>
            <a:endParaRPr sz="1000">
              <a:latin typeface="Arial"/>
              <a:cs typeface="Arial"/>
            </a:endParaRPr>
          </a:p>
          <a:p>
            <a:pPr marL="12700">
              <a:lnSpc>
                <a:spcPct val="100000"/>
              </a:lnSpc>
            </a:pPr>
            <a:r>
              <a:rPr dirty="0" sz="1100" spc="-5" b="1" i="1">
                <a:solidFill>
                  <a:srgbClr val="0000FF"/>
                </a:solidFill>
                <a:latin typeface="Arial"/>
                <a:cs typeface="Arial"/>
              </a:rPr>
              <a:t>Dcbt </a:t>
            </a:r>
            <a:r>
              <a:rPr dirty="0" sz="1100">
                <a:solidFill>
                  <a:srgbClr val="434343"/>
                </a:solidFill>
                <a:latin typeface="Arial"/>
                <a:cs typeface="Arial"/>
              </a:rPr>
              <a:t>= </a:t>
            </a:r>
            <a:r>
              <a:rPr dirty="0" sz="1100" spc="-5">
                <a:solidFill>
                  <a:srgbClr val="434343"/>
                </a:solidFill>
                <a:latin typeface="Arial"/>
                <a:cs typeface="Arial"/>
              </a:rPr>
              <a:t>Distancias en Bajada (pendiente </a:t>
            </a:r>
            <a:r>
              <a:rPr dirty="0" sz="1100">
                <a:solidFill>
                  <a:srgbClr val="434343"/>
                </a:solidFill>
                <a:latin typeface="Arial"/>
                <a:cs typeface="Arial"/>
              </a:rPr>
              <a:t>&lt;</a:t>
            </a:r>
            <a:r>
              <a:rPr dirty="0" sz="1100" spc="50">
                <a:solidFill>
                  <a:srgbClr val="434343"/>
                </a:solidFill>
                <a:latin typeface="Arial"/>
                <a:cs typeface="Arial"/>
              </a:rPr>
              <a:t> </a:t>
            </a:r>
            <a:r>
              <a:rPr dirty="0" sz="1100" spc="-5">
                <a:solidFill>
                  <a:srgbClr val="434343"/>
                </a:solidFill>
                <a:latin typeface="Arial"/>
                <a:cs typeface="Arial"/>
              </a:rPr>
              <a:t>0%).</a:t>
            </a:r>
            <a:endParaRPr sz="1100">
              <a:latin typeface="Arial"/>
              <a:cs typeface="Arial"/>
            </a:endParaRPr>
          </a:p>
          <a:p>
            <a:pPr>
              <a:lnSpc>
                <a:spcPct val="100000"/>
              </a:lnSpc>
              <a:spcBef>
                <a:spcPts val="10"/>
              </a:spcBef>
            </a:pPr>
            <a:endParaRPr sz="1000">
              <a:latin typeface="Arial"/>
              <a:cs typeface="Arial"/>
            </a:endParaRPr>
          </a:p>
          <a:p>
            <a:pPr marL="12700">
              <a:lnSpc>
                <a:spcPct val="100000"/>
              </a:lnSpc>
            </a:pPr>
            <a:r>
              <a:rPr dirty="0" sz="1100" spc="-5" b="1" i="1">
                <a:solidFill>
                  <a:srgbClr val="0000FF"/>
                </a:solidFill>
                <a:latin typeface="Arial"/>
                <a:cs typeface="Arial"/>
              </a:rPr>
              <a:t>Dcct </a:t>
            </a:r>
            <a:r>
              <a:rPr dirty="0" sz="1100">
                <a:solidFill>
                  <a:srgbClr val="434343"/>
                </a:solidFill>
                <a:latin typeface="Arial"/>
                <a:cs typeface="Arial"/>
              </a:rPr>
              <a:t>= </a:t>
            </a:r>
            <a:r>
              <a:rPr dirty="0" sz="1100" spc="-5">
                <a:solidFill>
                  <a:srgbClr val="434343"/>
                </a:solidFill>
                <a:latin typeface="Arial"/>
                <a:cs typeface="Arial"/>
              </a:rPr>
              <a:t>Distancias en Curvas (con </a:t>
            </a:r>
            <a:r>
              <a:rPr dirty="0" sz="1100">
                <a:solidFill>
                  <a:srgbClr val="434343"/>
                </a:solidFill>
                <a:latin typeface="Arial"/>
                <a:cs typeface="Arial"/>
              </a:rPr>
              <a:t>su </a:t>
            </a:r>
            <a:r>
              <a:rPr dirty="0" sz="1100" spc="-5">
                <a:solidFill>
                  <a:srgbClr val="434343"/>
                </a:solidFill>
                <a:latin typeface="Arial"/>
                <a:cs typeface="Arial"/>
              </a:rPr>
              <a:t>respectiva</a:t>
            </a:r>
            <a:r>
              <a:rPr dirty="0" sz="1100" spc="45">
                <a:solidFill>
                  <a:srgbClr val="434343"/>
                </a:solidFill>
                <a:latin typeface="Arial"/>
                <a:cs typeface="Arial"/>
              </a:rPr>
              <a:t> </a:t>
            </a:r>
            <a:r>
              <a:rPr dirty="0" sz="1100" spc="-5">
                <a:solidFill>
                  <a:srgbClr val="434343"/>
                </a:solidFill>
                <a:latin typeface="Arial"/>
                <a:cs typeface="Arial"/>
              </a:rPr>
              <a:t>pendiente).</a:t>
            </a:r>
            <a:endParaRPr sz="11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69339" y="1203959"/>
            <a:ext cx="5187315" cy="14503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Perfiles de transporte del período para el equipo descargado (en Kilómetros)</a:t>
            </a:r>
            <a:r>
              <a:rPr dirty="0" sz="1100" spc="90">
                <a:solidFill>
                  <a:srgbClr val="434343"/>
                </a:solidFill>
                <a:latin typeface="Arial"/>
                <a:cs typeface="Arial"/>
              </a:rPr>
              <a:t> </a:t>
            </a:r>
            <a:r>
              <a:rPr dirty="0" sz="1100" spc="-5">
                <a:solidFill>
                  <a:srgbClr val="434343"/>
                </a:solidFill>
                <a:latin typeface="Arial"/>
                <a:cs typeface="Arial"/>
              </a:rPr>
              <a:t>como:</a:t>
            </a:r>
            <a:endParaRPr sz="1100">
              <a:latin typeface="Arial"/>
              <a:cs typeface="Arial"/>
            </a:endParaRPr>
          </a:p>
          <a:p>
            <a:pPr>
              <a:lnSpc>
                <a:spcPct val="100000"/>
              </a:lnSpc>
            </a:pPr>
            <a:endParaRPr sz="1000">
              <a:latin typeface="Arial"/>
              <a:cs typeface="Arial"/>
            </a:endParaRPr>
          </a:p>
          <a:p>
            <a:pPr marL="12700">
              <a:lnSpc>
                <a:spcPct val="100000"/>
              </a:lnSpc>
            </a:pPr>
            <a:r>
              <a:rPr dirty="0" sz="1100" spc="-5" b="1" i="1">
                <a:solidFill>
                  <a:srgbClr val="0000FF"/>
                </a:solidFill>
                <a:latin typeface="Arial"/>
                <a:cs typeface="Arial"/>
              </a:rPr>
              <a:t>Ddht </a:t>
            </a:r>
            <a:r>
              <a:rPr dirty="0" sz="1100">
                <a:solidFill>
                  <a:srgbClr val="434343"/>
                </a:solidFill>
                <a:latin typeface="Arial"/>
                <a:cs typeface="Arial"/>
              </a:rPr>
              <a:t>= </a:t>
            </a:r>
            <a:r>
              <a:rPr dirty="0" sz="1100" spc="-5">
                <a:solidFill>
                  <a:srgbClr val="434343"/>
                </a:solidFill>
                <a:latin typeface="Arial"/>
                <a:cs typeface="Arial"/>
              </a:rPr>
              <a:t>Distancias Horizontales (pendiente</a:t>
            </a:r>
            <a:r>
              <a:rPr dirty="0" sz="1100" spc="30">
                <a:solidFill>
                  <a:srgbClr val="434343"/>
                </a:solidFill>
                <a:latin typeface="Arial"/>
                <a:cs typeface="Arial"/>
              </a:rPr>
              <a:t> </a:t>
            </a:r>
            <a:r>
              <a:rPr dirty="0" sz="1100" spc="-5">
                <a:solidFill>
                  <a:srgbClr val="434343"/>
                </a:solidFill>
                <a:latin typeface="Arial"/>
                <a:cs typeface="Arial"/>
              </a:rPr>
              <a:t>0%).</a:t>
            </a:r>
            <a:endParaRPr sz="1100">
              <a:latin typeface="Arial"/>
              <a:cs typeface="Arial"/>
            </a:endParaRPr>
          </a:p>
          <a:p>
            <a:pPr>
              <a:lnSpc>
                <a:spcPct val="100000"/>
              </a:lnSpc>
              <a:spcBef>
                <a:spcPts val="10"/>
              </a:spcBef>
            </a:pPr>
            <a:endParaRPr sz="1000">
              <a:latin typeface="Arial"/>
              <a:cs typeface="Arial"/>
            </a:endParaRPr>
          </a:p>
          <a:p>
            <a:pPr marL="12700">
              <a:lnSpc>
                <a:spcPct val="100000"/>
              </a:lnSpc>
            </a:pPr>
            <a:r>
              <a:rPr dirty="0" sz="1100" spc="-5" b="1" i="1">
                <a:solidFill>
                  <a:srgbClr val="0000FF"/>
                </a:solidFill>
                <a:latin typeface="Arial"/>
                <a:cs typeface="Arial"/>
              </a:rPr>
              <a:t>Ddst </a:t>
            </a:r>
            <a:r>
              <a:rPr dirty="0" sz="1100">
                <a:solidFill>
                  <a:srgbClr val="434343"/>
                </a:solidFill>
                <a:latin typeface="Arial"/>
                <a:cs typeface="Arial"/>
              </a:rPr>
              <a:t>=   </a:t>
            </a:r>
            <a:r>
              <a:rPr dirty="0" sz="1100" spc="-5">
                <a:solidFill>
                  <a:srgbClr val="434343"/>
                </a:solidFill>
                <a:latin typeface="Arial"/>
                <a:cs typeface="Arial"/>
              </a:rPr>
              <a:t>Distancias en Subida (pendiente </a:t>
            </a:r>
            <a:r>
              <a:rPr dirty="0" sz="1100">
                <a:solidFill>
                  <a:srgbClr val="434343"/>
                </a:solidFill>
                <a:latin typeface="Arial"/>
                <a:cs typeface="Arial"/>
              </a:rPr>
              <a:t>&gt; </a:t>
            </a:r>
            <a:r>
              <a:rPr dirty="0" sz="1100" spc="-5">
                <a:solidFill>
                  <a:srgbClr val="434343"/>
                </a:solidFill>
                <a:latin typeface="Arial"/>
                <a:cs typeface="Arial"/>
              </a:rPr>
              <a:t>0%).</a:t>
            </a:r>
            <a:endParaRPr sz="1100">
              <a:latin typeface="Arial"/>
              <a:cs typeface="Arial"/>
            </a:endParaRPr>
          </a:p>
          <a:p>
            <a:pPr>
              <a:lnSpc>
                <a:spcPct val="100000"/>
              </a:lnSpc>
            </a:pPr>
            <a:endParaRPr sz="1000">
              <a:latin typeface="Arial"/>
              <a:cs typeface="Arial"/>
            </a:endParaRPr>
          </a:p>
          <a:p>
            <a:pPr marL="12700">
              <a:lnSpc>
                <a:spcPct val="100000"/>
              </a:lnSpc>
            </a:pPr>
            <a:r>
              <a:rPr dirty="0" sz="1100" spc="-5" b="1" i="1">
                <a:solidFill>
                  <a:srgbClr val="0000FF"/>
                </a:solidFill>
                <a:latin typeface="Arial"/>
                <a:cs typeface="Arial"/>
              </a:rPr>
              <a:t>Ddbt </a:t>
            </a:r>
            <a:r>
              <a:rPr dirty="0" sz="1100">
                <a:solidFill>
                  <a:srgbClr val="434343"/>
                </a:solidFill>
                <a:latin typeface="Arial"/>
                <a:cs typeface="Arial"/>
              </a:rPr>
              <a:t>=   </a:t>
            </a:r>
            <a:r>
              <a:rPr dirty="0" sz="1100" spc="-5">
                <a:solidFill>
                  <a:srgbClr val="434343"/>
                </a:solidFill>
                <a:latin typeface="Arial"/>
                <a:cs typeface="Arial"/>
              </a:rPr>
              <a:t>Distancias en Bajada (pendiente </a:t>
            </a:r>
            <a:r>
              <a:rPr dirty="0" sz="1100">
                <a:solidFill>
                  <a:srgbClr val="434343"/>
                </a:solidFill>
                <a:latin typeface="Arial"/>
                <a:cs typeface="Arial"/>
              </a:rPr>
              <a:t>&lt; </a:t>
            </a:r>
            <a:r>
              <a:rPr dirty="0" sz="1100" spc="-5">
                <a:solidFill>
                  <a:srgbClr val="434343"/>
                </a:solidFill>
                <a:latin typeface="Arial"/>
                <a:cs typeface="Arial"/>
              </a:rPr>
              <a:t>0%).</a:t>
            </a:r>
            <a:endParaRPr sz="1100">
              <a:latin typeface="Arial"/>
              <a:cs typeface="Arial"/>
            </a:endParaRPr>
          </a:p>
          <a:p>
            <a:pPr>
              <a:lnSpc>
                <a:spcPct val="100000"/>
              </a:lnSpc>
              <a:spcBef>
                <a:spcPts val="10"/>
              </a:spcBef>
            </a:pPr>
            <a:endParaRPr sz="1000">
              <a:latin typeface="Arial"/>
              <a:cs typeface="Arial"/>
            </a:endParaRPr>
          </a:p>
          <a:p>
            <a:pPr marL="12700">
              <a:lnSpc>
                <a:spcPct val="100000"/>
              </a:lnSpc>
            </a:pPr>
            <a:r>
              <a:rPr dirty="0" sz="1100" spc="-5" b="1" i="1">
                <a:solidFill>
                  <a:srgbClr val="0000FF"/>
                </a:solidFill>
                <a:latin typeface="Arial"/>
                <a:cs typeface="Arial"/>
              </a:rPr>
              <a:t>Ddct </a:t>
            </a:r>
            <a:r>
              <a:rPr dirty="0" sz="1100">
                <a:solidFill>
                  <a:srgbClr val="434343"/>
                </a:solidFill>
                <a:latin typeface="Arial"/>
                <a:cs typeface="Arial"/>
              </a:rPr>
              <a:t>= </a:t>
            </a:r>
            <a:r>
              <a:rPr dirty="0" sz="1100" spc="-5">
                <a:solidFill>
                  <a:srgbClr val="434343"/>
                </a:solidFill>
                <a:latin typeface="Arial"/>
                <a:cs typeface="Arial"/>
              </a:rPr>
              <a:t>Distancias en Curvas (con </a:t>
            </a:r>
            <a:r>
              <a:rPr dirty="0" sz="1100">
                <a:solidFill>
                  <a:srgbClr val="434343"/>
                </a:solidFill>
                <a:latin typeface="Arial"/>
                <a:cs typeface="Arial"/>
              </a:rPr>
              <a:t>su </a:t>
            </a:r>
            <a:r>
              <a:rPr dirty="0" sz="1100" spc="-5">
                <a:solidFill>
                  <a:srgbClr val="434343"/>
                </a:solidFill>
                <a:latin typeface="Arial"/>
                <a:cs typeface="Arial"/>
              </a:rPr>
              <a:t>respectiva</a:t>
            </a:r>
            <a:r>
              <a:rPr dirty="0" sz="1100" spc="30">
                <a:solidFill>
                  <a:srgbClr val="434343"/>
                </a:solidFill>
                <a:latin typeface="Arial"/>
                <a:cs typeface="Arial"/>
              </a:rPr>
              <a:t> </a:t>
            </a:r>
            <a:r>
              <a:rPr dirty="0" sz="1100" spc="-5">
                <a:solidFill>
                  <a:srgbClr val="434343"/>
                </a:solidFill>
                <a:latin typeface="Arial"/>
                <a:cs typeface="Arial"/>
              </a:rPr>
              <a:t>pendiente).</a:t>
            </a:r>
            <a:endParaRPr sz="1100">
              <a:latin typeface="Arial"/>
              <a:cs typeface="Arial"/>
            </a:endParaRPr>
          </a:p>
        </p:txBody>
      </p:sp>
      <p:sp>
        <p:nvSpPr>
          <p:cNvPr id="3" name="object 3"/>
          <p:cNvSpPr txBox="1"/>
          <p:nvPr/>
        </p:nvSpPr>
        <p:spPr>
          <a:xfrm>
            <a:off x="1069339" y="3089909"/>
            <a:ext cx="5078730" cy="14503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Velocidades desarrolladas por el equipo cargado (según catálogo, Km/hra)</a:t>
            </a:r>
            <a:r>
              <a:rPr dirty="0" sz="1100" spc="85">
                <a:solidFill>
                  <a:srgbClr val="434343"/>
                </a:solidFill>
                <a:latin typeface="Arial"/>
                <a:cs typeface="Arial"/>
              </a:rPr>
              <a:t> </a:t>
            </a:r>
            <a:r>
              <a:rPr dirty="0" sz="1100" spc="-5">
                <a:solidFill>
                  <a:srgbClr val="434343"/>
                </a:solidFill>
                <a:latin typeface="Arial"/>
                <a:cs typeface="Arial"/>
              </a:rPr>
              <a:t>como:</a:t>
            </a:r>
            <a:endParaRPr sz="1100">
              <a:latin typeface="Arial"/>
              <a:cs typeface="Arial"/>
            </a:endParaRPr>
          </a:p>
          <a:p>
            <a:pPr>
              <a:lnSpc>
                <a:spcPct val="100000"/>
              </a:lnSpc>
            </a:pPr>
            <a:endParaRPr sz="1000">
              <a:latin typeface="Arial"/>
              <a:cs typeface="Arial"/>
            </a:endParaRPr>
          </a:p>
          <a:p>
            <a:pPr marL="12700">
              <a:lnSpc>
                <a:spcPct val="100000"/>
              </a:lnSpc>
            </a:pPr>
            <a:r>
              <a:rPr dirty="0" sz="1100" spc="-5" b="1" i="1">
                <a:solidFill>
                  <a:srgbClr val="0000FF"/>
                </a:solidFill>
                <a:latin typeface="Arial"/>
                <a:cs typeface="Arial"/>
              </a:rPr>
              <a:t>Vcht </a:t>
            </a:r>
            <a:r>
              <a:rPr dirty="0" sz="1100">
                <a:solidFill>
                  <a:srgbClr val="434343"/>
                </a:solidFill>
                <a:latin typeface="Arial"/>
                <a:cs typeface="Arial"/>
              </a:rPr>
              <a:t>= </a:t>
            </a:r>
            <a:r>
              <a:rPr dirty="0" sz="1100" spc="-5">
                <a:solidFill>
                  <a:srgbClr val="434343"/>
                </a:solidFill>
                <a:latin typeface="Arial"/>
                <a:cs typeface="Arial"/>
              </a:rPr>
              <a:t>Velocidades en distancias horizontales (pendiente</a:t>
            </a:r>
            <a:r>
              <a:rPr dirty="0" sz="1100" spc="45">
                <a:solidFill>
                  <a:srgbClr val="434343"/>
                </a:solidFill>
                <a:latin typeface="Arial"/>
                <a:cs typeface="Arial"/>
              </a:rPr>
              <a:t> </a:t>
            </a:r>
            <a:r>
              <a:rPr dirty="0" sz="1100" spc="-5">
                <a:solidFill>
                  <a:srgbClr val="434343"/>
                </a:solidFill>
                <a:latin typeface="Arial"/>
                <a:cs typeface="Arial"/>
              </a:rPr>
              <a:t>0%+RD%).</a:t>
            </a:r>
            <a:endParaRPr sz="1100">
              <a:latin typeface="Arial"/>
              <a:cs typeface="Arial"/>
            </a:endParaRPr>
          </a:p>
          <a:p>
            <a:pPr marL="12700" marR="2124075">
              <a:lnSpc>
                <a:spcPct val="187500"/>
              </a:lnSpc>
              <a:spcBef>
                <a:spcPts val="5"/>
              </a:spcBef>
            </a:pPr>
            <a:r>
              <a:rPr dirty="0" sz="1100" spc="-5" b="1" i="1">
                <a:solidFill>
                  <a:srgbClr val="0000FF"/>
                </a:solidFill>
                <a:latin typeface="Arial"/>
                <a:cs typeface="Arial"/>
              </a:rPr>
              <a:t>Vcst </a:t>
            </a:r>
            <a:r>
              <a:rPr dirty="0" sz="1100">
                <a:solidFill>
                  <a:srgbClr val="434343"/>
                </a:solidFill>
                <a:latin typeface="Arial"/>
                <a:cs typeface="Arial"/>
              </a:rPr>
              <a:t>= </a:t>
            </a:r>
            <a:r>
              <a:rPr dirty="0" sz="1100" spc="-5">
                <a:solidFill>
                  <a:srgbClr val="434343"/>
                </a:solidFill>
                <a:latin typeface="Arial"/>
                <a:cs typeface="Arial"/>
              </a:rPr>
              <a:t>Velocidades en subida (P% </a:t>
            </a:r>
            <a:r>
              <a:rPr dirty="0" sz="1100">
                <a:solidFill>
                  <a:srgbClr val="434343"/>
                </a:solidFill>
                <a:latin typeface="Arial"/>
                <a:cs typeface="Arial"/>
              </a:rPr>
              <a:t>+ </a:t>
            </a:r>
            <a:r>
              <a:rPr dirty="0" sz="1100" spc="-5">
                <a:solidFill>
                  <a:srgbClr val="434343"/>
                </a:solidFill>
                <a:latin typeface="Arial"/>
                <a:cs typeface="Arial"/>
              </a:rPr>
              <a:t>RD%).  </a:t>
            </a:r>
            <a:r>
              <a:rPr dirty="0" sz="1100" spc="-5" b="1" i="1">
                <a:solidFill>
                  <a:srgbClr val="0000FF"/>
                </a:solidFill>
                <a:latin typeface="Arial"/>
                <a:cs typeface="Arial"/>
              </a:rPr>
              <a:t>Vcbt </a:t>
            </a:r>
            <a:r>
              <a:rPr dirty="0" sz="1100">
                <a:solidFill>
                  <a:srgbClr val="434343"/>
                </a:solidFill>
                <a:latin typeface="Arial"/>
                <a:cs typeface="Arial"/>
              </a:rPr>
              <a:t>= </a:t>
            </a:r>
            <a:r>
              <a:rPr dirty="0" sz="1100" spc="-5">
                <a:solidFill>
                  <a:srgbClr val="434343"/>
                </a:solidFill>
                <a:latin typeface="Arial"/>
                <a:cs typeface="Arial"/>
              </a:rPr>
              <a:t>Velocidades en bajada (P% </a:t>
            </a:r>
            <a:r>
              <a:rPr dirty="0" sz="1100">
                <a:solidFill>
                  <a:srgbClr val="434343"/>
                </a:solidFill>
                <a:latin typeface="Arial"/>
                <a:cs typeface="Arial"/>
              </a:rPr>
              <a:t>– </a:t>
            </a:r>
            <a:r>
              <a:rPr dirty="0" sz="1100" spc="-5">
                <a:solidFill>
                  <a:srgbClr val="434343"/>
                </a:solidFill>
                <a:latin typeface="Arial"/>
                <a:cs typeface="Arial"/>
              </a:rPr>
              <a:t>RD%).  </a:t>
            </a:r>
            <a:r>
              <a:rPr dirty="0" sz="1100" spc="-5" b="1" i="1">
                <a:solidFill>
                  <a:srgbClr val="0000FF"/>
                </a:solidFill>
                <a:latin typeface="Arial"/>
                <a:cs typeface="Arial"/>
              </a:rPr>
              <a:t>Vcct </a:t>
            </a:r>
            <a:r>
              <a:rPr dirty="0" sz="1100">
                <a:solidFill>
                  <a:srgbClr val="434343"/>
                </a:solidFill>
                <a:latin typeface="Arial"/>
                <a:cs typeface="Arial"/>
              </a:rPr>
              <a:t>= </a:t>
            </a:r>
            <a:r>
              <a:rPr dirty="0" sz="1100" spc="-5">
                <a:solidFill>
                  <a:srgbClr val="434343"/>
                </a:solidFill>
                <a:latin typeface="Arial"/>
                <a:cs typeface="Arial"/>
              </a:rPr>
              <a:t>Velocidades en curvas (P% +/-</a:t>
            </a:r>
            <a:r>
              <a:rPr dirty="0" sz="1100" spc="5">
                <a:solidFill>
                  <a:srgbClr val="434343"/>
                </a:solidFill>
                <a:latin typeface="Arial"/>
                <a:cs typeface="Arial"/>
              </a:rPr>
              <a:t> </a:t>
            </a:r>
            <a:r>
              <a:rPr dirty="0" sz="1100" spc="-5">
                <a:solidFill>
                  <a:srgbClr val="434343"/>
                </a:solidFill>
                <a:latin typeface="Arial"/>
                <a:cs typeface="Arial"/>
              </a:rPr>
              <a:t>RD%).</a:t>
            </a:r>
            <a:endParaRPr sz="1100">
              <a:latin typeface="Arial"/>
              <a:cs typeface="Arial"/>
            </a:endParaRPr>
          </a:p>
        </p:txBody>
      </p:sp>
      <p:sp>
        <p:nvSpPr>
          <p:cNvPr id="4" name="object 4"/>
          <p:cNvSpPr txBox="1"/>
          <p:nvPr/>
        </p:nvSpPr>
        <p:spPr>
          <a:xfrm>
            <a:off x="1069339" y="4975859"/>
            <a:ext cx="5305425" cy="1450340"/>
          </a:xfrm>
          <a:prstGeom prst="rect">
            <a:avLst/>
          </a:prstGeom>
        </p:spPr>
        <p:txBody>
          <a:bodyPr wrap="square" lIns="0" tIns="12700" rIns="0" bIns="0" rtlCol="0" vert="horz">
            <a:spAutoFit/>
          </a:bodyPr>
          <a:lstStyle/>
          <a:p>
            <a:pPr algn="just" marL="12700">
              <a:lnSpc>
                <a:spcPct val="100000"/>
              </a:lnSpc>
              <a:spcBef>
                <a:spcPts val="100"/>
              </a:spcBef>
            </a:pPr>
            <a:r>
              <a:rPr dirty="0" sz="1100" spc="-5">
                <a:solidFill>
                  <a:srgbClr val="434343"/>
                </a:solidFill>
                <a:latin typeface="Arial"/>
                <a:cs typeface="Arial"/>
              </a:rPr>
              <a:t>Velocidades desarrolladas por el equipo descargado (según catálogo, Km/hra)</a:t>
            </a:r>
            <a:r>
              <a:rPr dirty="0" sz="1100" spc="95">
                <a:solidFill>
                  <a:srgbClr val="434343"/>
                </a:solidFill>
                <a:latin typeface="Arial"/>
                <a:cs typeface="Arial"/>
              </a:rPr>
              <a:t> </a:t>
            </a:r>
            <a:r>
              <a:rPr dirty="0" sz="1100" spc="-5">
                <a:solidFill>
                  <a:srgbClr val="434343"/>
                </a:solidFill>
                <a:latin typeface="Arial"/>
                <a:cs typeface="Arial"/>
              </a:rPr>
              <a:t>como:</a:t>
            </a:r>
            <a:endParaRPr sz="1100">
              <a:latin typeface="Arial"/>
              <a:cs typeface="Arial"/>
            </a:endParaRPr>
          </a:p>
          <a:p>
            <a:pPr>
              <a:lnSpc>
                <a:spcPct val="100000"/>
              </a:lnSpc>
            </a:pPr>
            <a:endParaRPr sz="1000">
              <a:latin typeface="Arial"/>
              <a:cs typeface="Arial"/>
            </a:endParaRPr>
          </a:p>
          <a:p>
            <a:pPr algn="just" marL="12700">
              <a:lnSpc>
                <a:spcPct val="100000"/>
              </a:lnSpc>
            </a:pPr>
            <a:r>
              <a:rPr dirty="0" sz="1100" spc="-5" b="1" i="1">
                <a:solidFill>
                  <a:srgbClr val="0000FF"/>
                </a:solidFill>
                <a:latin typeface="Arial"/>
                <a:cs typeface="Arial"/>
              </a:rPr>
              <a:t>Vdht </a:t>
            </a:r>
            <a:r>
              <a:rPr dirty="0" sz="1100">
                <a:solidFill>
                  <a:srgbClr val="434343"/>
                </a:solidFill>
                <a:latin typeface="Arial"/>
                <a:cs typeface="Arial"/>
              </a:rPr>
              <a:t>= </a:t>
            </a:r>
            <a:r>
              <a:rPr dirty="0" sz="1100" spc="-5">
                <a:solidFill>
                  <a:srgbClr val="434343"/>
                </a:solidFill>
                <a:latin typeface="Arial"/>
                <a:cs typeface="Arial"/>
              </a:rPr>
              <a:t>Velocidades en distancias horizontales (pendiente</a:t>
            </a:r>
            <a:r>
              <a:rPr dirty="0" sz="1100" spc="45">
                <a:solidFill>
                  <a:srgbClr val="434343"/>
                </a:solidFill>
                <a:latin typeface="Arial"/>
                <a:cs typeface="Arial"/>
              </a:rPr>
              <a:t> </a:t>
            </a:r>
            <a:r>
              <a:rPr dirty="0" sz="1100" spc="-5">
                <a:solidFill>
                  <a:srgbClr val="434343"/>
                </a:solidFill>
                <a:latin typeface="Arial"/>
                <a:cs typeface="Arial"/>
              </a:rPr>
              <a:t>0%+RD%).</a:t>
            </a:r>
            <a:endParaRPr sz="1100">
              <a:latin typeface="Arial"/>
              <a:cs typeface="Arial"/>
            </a:endParaRPr>
          </a:p>
          <a:p>
            <a:pPr algn="just" marL="12700" marR="2381885">
              <a:lnSpc>
                <a:spcPct val="187500"/>
              </a:lnSpc>
              <a:spcBef>
                <a:spcPts val="5"/>
              </a:spcBef>
            </a:pPr>
            <a:r>
              <a:rPr dirty="0" sz="1100" spc="-5" b="1" i="1">
                <a:solidFill>
                  <a:srgbClr val="0000FF"/>
                </a:solidFill>
                <a:latin typeface="Arial"/>
                <a:cs typeface="Arial"/>
              </a:rPr>
              <a:t>Vdst </a:t>
            </a:r>
            <a:r>
              <a:rPr dirty="0" sz="1100">
                <a:solidFill>
                  <a:srgbClr val="434343"/>
                </a:solidFill>
                <a:latin typeface="Arial"/>
                <a:cs typeface="Arial"/>
              </a:rPr>
              <a:t>= </a:t>
            </a:r>
            <a:r>
              <a:rPr dirty="0" sz="1100" spc="-5">
                <a:solidFill>
                  <a:srgbClr val="434343"/>
                </a:solidFill>
                <a:latin typeface="Arial"/>
                <a:cs typeface="Arial"/>
              </a:rPr>
              <a:t>Velocidades en subida (P% </a:t>
            </a:r>
            <a:r>
              <a:rPr dirty="0" sz="1100">
                <a:solidFill>
                  <a:srgbClr val="434343"/>
                </a:solidFill>
                <a:latin typeface="Arial"/>
                <a:cs typeface="Arial"/>
              </a:rPr>
              <a:t>+ </a:t>
            </a:r>
            <a:r>
              <a:rPr dirty="0" sz="1100" spc="-5">
                <a:solidFill>
                  <a:srgbClr val="434343"/>
                </a:solidFill>
                <a:latin typeface="Arial"/>
                <a:cs typeface="Arial"/>
              </a:rPr>
              <a:t>RD%).  </a:t>
            </a:r>
            <a:r>
              <a:rPr dirty="0" sz="1100" spc="-5" b="1">
                <a:solidFill>
                  <a:srgbClr val="0000FF"/>
                </a:solidFill>
                <a:latin typeface="Arial"/>
                <a:cs typeface="Arial"/>
              </a:rPr>
              <a:t>Vdbt </a:t>
            </a:r>
            <a:r>
              <a:rPr dirty="0" sz="1100">
                <a:solidFill>
                  <a:srgbClr val="434343"/>
                </a:solidFill>
                <a:latin typeface="Arial"/>
                <a:cs typeface="Arial"/>
              </a:rPr>
              <a:t>= </a:t>
            </a:r>
            <a:r>
              <a:rPr dirty="0" sz="1100" spc="-5">
                <a:solidFill>
                  <a:srgbClr val="434343"/>
                </a:solidFill>
                <a:latin typeface="Arial"/>
                <a:cs typeface="Arial"/>
              </a:rPr>
              <a:t>Velocidades en bajada (P% </a:t>
            </a:r>
            <a:r>
              <a:rPr dirty="0" sz="1100">
                <a:solidFill>
                  <a:srgbClr val="434343"/>
                </a:solidFill>
                <a:latin typeface="Arial"/>
                <a:cs typeface="Arial"/>
              </a:rPr>
              <a:t>– </a:t>
            </a:r>
            <a:r>
              <a:rPr dirty="0" sz="1100" spc="-5">
                <a:solidFill>
                  <a:srgbClr val="434343"/>
                </a:solidFill>
                <a:latin typeface="Arial"/>
                <a:cs typeface="Arial"/>
              </a:rPr>
              <a:t>RD%).  </a:t>
            </a:r>
            <a:r>
              <a:rPr dirty="0" sz="1100" spc="-5" b="1" i="1">
                <a:solidFill>
                  <a:srgbClr val="0000FF"/>
                </a:solidFill>
                <a:latin typeface="Arial"/>
                <a:cs typeface="Arial"/>
              </a:rPr>
              <a:t>Vdct </a:t>
            </a:r>
            <a:r>
              <a:rPr dirty="0" sz="1100">
                <a:solidFill>
                  <a:srgbClr val="434343"/>
                </a:solidFill>
                <a:latin typeface="Arial"/>
                <a:cs typeface="Arial"/>
              </a:rPr>
              <a:t>= </a:t>
            </a:r>
            <a:r>
              <a:rPr dirty="0" sz="1100" spc="-5">
                <a:solidFill>
                  <a:srgbClr val="434343"/>
                </a:solidFill>
                <a:latin typeface="Arial"/>
                <a:cs typeface="Arial"/>
              </a:rPr>
              <a:t>Velocidades en curvas (P% +/-</a:t>
            </a:r>
            <a:r>
              <a:rPr dirty="0" sz="1100" spc="5">
                <a:solidFill>
                  <a:srgbClr val="434343"/>
                </a:solidFill>
                <a:latin typeface="Arial"/>
                <a:cs typeface="Arial"/>
              </a:rPr>
              <a:t> </a:t>
            </a:r>
            <a:r>
              <a:rPr dirty="0" sz="1100" spc="-5">
                <a:solidFill>
                  <a:srgbClr val="434343"/>
                </a:solidFill>
                <a:latin typeface="Arial"/>
                <a:cs typeface="Arial"/>
              </a:rPr>
              <a:t>RD%).</a:t>
            </a:r>
            <a:endParaRPr sz="1100">
              <a:latin typeface="Arial"/>
              <a:cs typeface="Arial"/>
            </a:endParaRPr>
          </a:p>
        </p:txBody>
      </p:sp>
      <p:sp>
        <p:nvSpPr>
          <p:cNvPr id="5" name="object 5"/>
          <p:cNvSpPr txBox="1"/>
          <p:nvPr/>
        </p:nvSpPr>
        <p:spPr>
          <a:xfrm>
            <a:off x="1069339" y="6861809"/>
            <a:ext cx="1119505"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de lo cual</a:t>
            </a:r>
            <a:r>
              <a:rPr dirty="0" sz="1100" spc="-50">
                <a:solidFill>
                  <a:srgbClr val="434343"/>
                </a:solidFill>
                <a:latin typeface="Arial"/>
                <a:cs typeface="Arial"/>
              </a:rPr>
              <a:t> </a:t>
            </a:r>
            <a:r>
              <a:rPr dirty="0" sz="1100" spc="-5">
                <a:solidFill>
                  <a:srgbClr val="434343"/>
                </a:solidFill>
                <a:latin typeface="Arial"/>
                <a:cs typeface="Arial"/>
              </a:rPr>
              <a:t>resulta:</a:t>
            </a:r>
            <a:endParaRPr sz="1100">
              <a:latin typeface="Arial"/>
              <a:cs typeface="Arial"/>
            </a:endParaRPr>
          </a:p>
        </p:txBody>
      </p:sp>
      <p:sp>
        <p:nvSpPr>
          <p:cNvPr id="6" name="object 6"/>
          <p:cNvSpPr txBox="1"/>
          <p:nvPr/>
        </p:nvSpPr>
        <p:spPr>
          <a:xfrm>
            <a:off x="1080135" y="7186294"/>
            <a:ext cx="5612130" cy="800100"/>
          </a:xfrm>
          <a:prstGeom prst="rect">
            <a:avLst/>
          </a:prstGeom>
          <a:solidFill>
            <a:srgbClr val="EDEDED"/>
          </a:solidFill>
        </p:spPr>
        <p:txBody>
          <a:bodyPr wrap="square" lIns="0" tIns="1905" rIns="0" bIns="0" rtlCol="0" vert="horz">
            <a:spAutoFit/>
          </a:bodyPr>
          <a:lstStyle/>
          <a:p>
            <a:pPr algn="ctr" marR="3175">
              <a:lnSpc>
                <a:spcPct val="100000"/>
              </a:lnSpc>
              <a:spcBef>
                <a:spcPts val="15"/>
              </a:spcBef>
            </a:pPr>
            <a:r>
              <a:rPr dirty="0" sz="1100" spc="-5" b="1" i="1">
                <a:solidFill>
                  <a:srgbClr val="0000FF"/>
                </a:solidFill>
                <a:latin typeface="Arial"/>
                <a:cs typeface="Arial"/>
              </a:rPr>
              <a:t>TVct </a:t>
            </a:r>
            <a:r>
              <a:rPr dirty="0" sz="1100" b="1" i="1">
                <a:solidFill>
                  <a:srgbClr val="0000FF"/>
                </a:solidFill>
                <a:latin typeface="Arial"/>
                <a:cs typeface="Arial"/>
              </a:rPr>
              <a:t>= </a:t>
            </a:r>
            <a:r>
              <a:rPr dirty="0" sz="1100" spc="-5" b="1" i="1">
                <a:solidFill>
                  <a:srgbClr val="0000FF"/>
                </a:solidFill>
                <a:latin typeface="Arial"/>
                <a:cs typeface="Arial"/>
              </a:rPr>
              <a:t>(Dcht </a:t>
            </a:r>
            <a:r>
              <a:rPr dirty="0" sz="1100" b="1" i="1">
                <a:solidFill>
                  <a:srgbClr val="0000FF"/>
                </a:solidFill>
                <a:latin typeface="Arial"/>
                <a:cs typeface="Arial"/>
              </a:rPr>
              <a:t>/ </a:t>
            </a:r>
            <a:r>
              <a:rPr dirty="0" sz="1100" spc="-5" b="1" i="1">
                <a:solidFill>
                  <a:srgbClr val="0000FF"/>
                </a:solidFill>
                <a:latin typeface="Arial"/>
                <a:cs typeface="Arial"/>
              </a:rPr>
              <a:t>Vcht) </a:t>
            </a:r>
            <a:r>
              <a:rPr dirty="0" sz="1100" b="1" i="1">
                <a:solidFill>
                  <a:srgbClr val="0000FF"/>
                </a:solidFill>
                <a:latin typeface="Arial"/>
                <a:cs typeface="Arial"/>
              </a:rPr>
              <a:t>+ </a:t>
            </a:r>
            <a:r>
              <a:rPr dirty="0" sz="1100" spc="-5" b="1" i="1">
                <a:solidFill>
                  <a:srgbClr val="0000FF"/>
                </a:solidFill>
                <a:latin typeface="Arial"/>
                <a:cs typeface="Arial"/>
              </a:rPr>
              <a:t>(Dcst </a:t>
            </a:r>
            <a:r>
              <a:rPr dirty="0" sz="1100" b="1" i="1">
                <a:solidFill>
                  <a:srgbClr val="0000FF"/>
                </a:solidFill>
                <a:latin typeface="Arial"/>
                <a:cs typeface="Arial"/>
              </a:rPr>
              <a:t>/ </a:t>
            </a:r>
            <a:r>
              <a:rPr dirty="0" sz="1100" spc="-5" b="1" i="1">
                <a:solidFill>
                  <a:srgbClr val="0000FF"/>
                </a:solidFill>
                <a:latin typeface="Arial"/>
                <a:cs typeface="Arial"/>
              </a:rPr>
              <a:t>Vcst) </a:t>
            </a:r>
            <a:r>
              <a:rPr dirty="0" sz="1100" b="1" i="1">
                <a:solidFill>
                  <a:srgbClr val="0000FF"/>
                </a:solidFill>
                <a:latin typeface="Arial"/>
                <a:cs typeface="Arial"/>
              </a:rPr>
              <a:t>+ </a:t>
            </a:r>
            <a:r>
              <a:rPr dirty="0" sz="1100" spc="-5" b="1" i="1">
                <a:solidFill>
                  <a:srgbClr val="0000FF"/>
                </a:solidFill>
                <a:latin typeface="Arial"/>
                <a:cs typeface="Arial"/>
              </a:rPr>
              <a:t>(Dcbt </a:t>
            </a:r>
            <a:r>
              <a:rPr dirty="0" sz="1100" b="1" i="1">
                <a:solidFill>
                  <a:srgbClr val="0000FF"/>
                </a:solidFill>
                <a:latin typeface="Arial"/>
                <a:cs typeface="Arial"/>
              </a:rPr>
              <a:t>/ </a:t>
            </a:r>
            <a:r>
              <a:rPr dirty="0" sz="1100" spc="-5" b="1" i="1">
                <a:solidFill>
                  <a:srgbClr val="0000FF"/>
                </a:solidFill>
                <a:latin typeface="Arial"/>
                <a:cs typeface="Arial"/>
              </a:rPr>
              <a:t>Vcbt) </a:t>
            </a:r>
            <a:r>
              <a:rPr dirty="0" sz="1100" b="1" i="1">
                <a:solidFill>
                  <a:srgbClr val="0000FF"/>
                </a:solidFill>
                <a:latin typeface="Arial"/>
                <a:cs typeface="Arial"/>
              </a:rPr>
              <a:t>+ </a:t>
            </a:r>
            <a:r>
              <a:rPr dirty="0" sz="1100" spc="-5" b="1" i="1">
                <a:solidFill>
                  <a:srgbClr val="0000FF"/>
                </a:solidFill>
                <a:latin typeface="Arial"/>
                <a:cs typeface="Arial"/>
              </a:rPr>
              <a:t>(Dcct </a:t>
            </a:r>
            <a:r>
              <a:rPr dirty="0" sz="1100" b="1" i="1">
                <a:solidFill>
                  <a:srgbClr val="0000FF"/>
                </a:solidFill>
                <a:latin typeface="Arial"/>
                <a:cs typeface="Arial"/>
              </a:rPr>
              <a:t>/ </a:t>
            </a:r>
            <a:r>
              <a:rPr dirty="0" sz="1100" spc="-5" b="1" i="1">
                <a:solidFill>
                  <a:srgbClr val="0000FF"/>
                </a:solidFill>
                <a:latin typeface="Arial"/>
                <a:cs typeface="Arial"/>
              </a:rPr>
              <a:t>Vcct)</a:t>
            </a:r>
            <a:r>
              <a:rPr dirty="0" sz="1100" spc="155" b="1" i="1">
                <a:solidFill>
                  <a:srgbClr val="0000FF"/>
                </a:solidFill>
                <a:latin typeface="Arial"/>
                <a:cs typeface="Arial"/>
              </a:rPr>
              <a:t> </a:t>
            </a:r>
            <a:r>
              <a:rPr dirty="0" sz="1100" spc="-5" i="1">
                <a:solidFill>
                  <a:srgbClr val="0000FF"/>
                </a:solidFill>
                <a:latin typeface="Arial"/>
                <a:cs typeface="Arial"/>
              </a:rPr>
              <a:t>(hrs)</a:t>
            </a:r>
            <a:endParaRPr sz="1100">
              <a:latin typeface="Arial"/>
              <a:cs typeface="Arial"/>
            </a:endParaRPr>
          </a:p>
          <a:p>
            <a:pPr>
              <a:lnSpc>
                <a:spcPct val="100000"/>
              </a:lnSpc>
              <a:spcBef>
                <a:spcPts val="10"/>
              </a:spcBef>
            </a:pPr>
            <a:endParaRPr sz="1000">
              <a:latin typeface="Arial"/>
              <a:cs typeface="Arial"/>
            </a:endParaRPr>
          </a:p>
          <a:p>
            <a:pPr algn="ctr" marR="3175">
              <a:lnSpc>
                <a:spcPct val="100000"/>
              </a:lnSpc>
            </a:pPr>
            <a:r>
              <a:rPr dirty="0" sz="1100" spc="-5" b="1" i="1">
                <a:solidFill>
                  <a:srgbClr val="0000FF"/>
                </a:solidFill>
                <a:latin typeface="Arial"/>
                <a:cs typeface="Arial"/>
              </a:rPr>
              <a:t>TVdt </a:t>
            </a:r>
            <a:r>
              <a:rPr dirty="0" sz="1100" b="1" i="1">
                <a:solidFill>
                  <a:srgbClr val="0000FF"/>
                </a:solidFill>
                <a:latin typeface="Arial"/>
                <a:cs typeface="Arial"/>
              </a:rPr>
              <a:t>= </a:t>
            </a:r>
            <a:r>
              <a:rPr dirty="0" sz="1100" spc="-5" b="1" i="1">
                <a:solidFill>
                  <a:srgbClr val="0000FF"/>
                </a:solidFill>
                <a:latin typeface="Arial"/>
                <a:cs typeface="Arial"/>
              </a:rPr>
              <a:t>(Ddht </a:t>
            </a:r>
            <a:r>
              <a:rPr dirty="0" sz="1100" b="1" i="1">
                <a:solidFill>
                  <a:srgbClr val="0000FF"/>
                </a:solidFill>
                <a:latin typeface="Arial"/>
                <a:cs typeface="Arial"/>
              </a:rPr>
              <a:t>/ </a:t>
            </a:r>
            <a:r>
              <a:rPr dirty="0" sz="1100" spc="-5" b="1" i="1">
                <a:solidFill>
                  <a:srgbClr val="0000FF"/>
                </a:solidFill>
                <a:latin typeface="Arial"/>
                <a:cs typeface="Arial"/>
              </a:rPr>
              <a:t>Vdht) </a:t>
            </a:r>
            <a:r>
              <a:rPr dirty="0" sz="1100" b="1" i="1">
                <a:solidFill>
                  <a:srgbClr val="0000FF"/>
                </a:solidFill>
                <a:latin typeface="Arial"/>
                <a:cs typeface="Arial"/>
              </a:rPr>
              <a:t>+ </a:t>
            </a:r>
            <a:r>
              <a:rPr dirty="0" sz="1100" spc="-5" b="1" i="1">
                <a:solidFill>
                  <a:srgbClr val="0000FF"/>
                </a:solidFill>
                <a:latin typeface="Arial"/>
                <a:cs typeface="Arial"/>
              </a:rPr>
              <a:t>(Ddst </a:t>
            </a:r>
            <a:r>
              <a:rPr dirty="0" sz="1100" b="1" i="1">
                <a:solidFill>
                  <a:srgbClr val="0000FF"/>
                </a:solidFill>
                <a:latin typeface="Arial"/>
                <a:cs typeface="Arial"/>
              </a:rPr>
              <a:t>/ </a:t>
            </a:r>
            <a:r>
              <a:rPr dirty="0" sz="1100" spc="-5" b="1" i="1">
                <a:solidFill>
                  <a:srgbClr val="0000FF"/>
                </a:solidFill>
                <a:latin typeface="Arial"/>
                <a:cs typeface="Arial"/>
              </a:rPr>
              <a:t>Vdst) </a:t>
            </a:r>
            <a:r>
              <a:rPr dirty="0" sz="1100" b="1" i="1">
                <a:solidFill>
                  <a:srgbClr val="0000FF"/>
                </a:solidFill>
                <a:latin typeface="Arial"/>
                <a:cs typeface="Arial"/>
              </a:rPr>
              <a:t>+ </a:t>
            </a:r>
            <a:r>
              <a:rPr dirty="0" sz="1100" spc="-5" b="1" i="1">
                <a:solidFill>
                  <a:srgbClr val="0000FF"/>
                </a:solidFill>
                <a:latin typeface="Arial"/>
                <a:cs typeface="Arial"/>
              </a:rPr>
              <a:t>(Ddbt </a:t>
            </a:r>
            <a:r>
              <a:rPr dirty="0" sz="1100" b="1" i="1">
                <a:solidFill>
                  <a:srgbClr val="0000FF"/>
                </a:solidFill>
                <a:latin typeface="Arial"/>
                <a:cs typeface="Arial"/>
              </a:rPr>
              <a:t>/ </a:t>
            </a:r>
            <a:r>
              <a:rPr dirty="0" sz="1100" spc="-5" b="1" i="1">
                <a:solidFill>
                  <a:srgbClr val="0000FF"/>
                </a:solidFill>
                <a:latin typeface="Arial"/>
                <a:cs typeface="Arial"/>
              </a:rPr>
              <a:t>Vdbt) </a:t>
            </a:r>
            <a:r>
              <a:rPr dirty="0" sz="1100" b="1" i="1">
                <a:solidFill>
                  <a:srgbClr val="0000FF"/>
                </a:solidFill>
                <a:latin typeface="Arial"/>
                <a:cs typeface="Arial"/>
              </a:rPr>
              <a:t>+ </a:t>
            </a:r>
            <a:r>
              <a:rPr dirty="0" sz="1100" spc="-5" b="1" i="1">
                <a:solidFill>
                  <a:srgbClr val="0000FF"/>
                </a:solidFill>
                <a:latin typeface="Arial"/>
                <a:cs typeface="Arial"/>
              </a:rPr>
              <a:t>(Ddct </a:t>
            </a:r>
            <a:r>
              <a:rPr dirty="0" sz="1100" b="1" i="1">
                <a:solidFill>
                  <a:srgbClr val="0000FF"/>
                </a:solidFill>
                <a:latin typeface="Arial"/>
                <a:cs typeface="Arial"/>
              </a:rPr>
              <a:t>/ </a:t>
            </a:r>
            <a:r>
              <a:rPr dirty="0" sz="1100" spc="-5" b="1" i="1">
                <a:solidFill>
                  <a:srgbClr val="0000FF"/>
                </a:solidFill>
                <a:latin typeface="Arial"/>
                <a:cs typeface="Arial"/>
              </a:rPr>
              <a:t>Vdct)</a:t>
            </a:r>
            <a:r>
              <a:rPr dirty="0" sz="1100" spc="160" b="1" i="1">
                <a:solidFill>
                  <a:srgbClr val="0000FF"/>
                </a:solidFill>
                <a:latin typeface="Arial"/>
                <a:cs typeface="Arial"/>
              </a:rPr>
              <a:t> </a:t>
            </a:r>
            <a:r>
              <a:rPr dirty="0" sz="1100" spc="-5" i="1">
                <a:solidFill>
                  <a:srgbClr val="0000FF"/>
                </a:solidFill>
                <a:latin typeface="Arial"/>
                <a:cs typeface="Arial"/>
              </a:rPr>
              <a:t>(hrs)</a:t>
            </a:r>
            <a:endParaRPr sz="1100">
              <a:latin typeface="Arial"/>
              <a:cs typeface="Arial"/>
            </a:endParaRPr>
          </a:p>
          <a:p>
            <a:pPr>
              <a:lnSpc>
                <a:spcPct val="100000"/>
              </a:lnSpc>
            </a:pPr>
            <a:endParaRPr sz="1000">
              <a:latin typeface="Arial"/>
              <a:cs typeface="Arial"/>
            </a:endParaRPr>
          </a:p>
          <a:p>
            <a:pPr algn="ctr" marR="3175">
              <a:lnSpc>
                <a:spcPct val="100000"/>
              </a:lnSpc>
            </a:pPr>
            <a:r>
              <a:rPr dirty="0" sz="1100" spc="-5" b="1" i="1">
                <a:solidFill>
                  <a:srgbClr val="0000FF"/>
                </a:solidFill>
                <a:latin typeface="Arial"/>
                <a:cs typeface="Arial"/>
              </a:rPr>
              <a:t>TVt </a:t>
            </a:r>
            <a:r>
              <a:rPr dirty="0" sz="1100" b="1" i="1">
                <a:solidFill>
                  <a:srgbClr val="0000FF"/>
                </a:solidFill>
                <a:latin typeface="Arial"/>
                <a:cs typeface="Arial"/>
              </a:rPr>
              <a:t>= </a:t>
            </a:r>
            <a:r>
              <a:rPr dirty="0" sz="1100" spc="-5" b="1" i="1">
                <a:solidFill>
                  <a:srgbClr val="0000FF"/>
                </a:solidFill>
                <a:latin typeface="Arial"/>
                <a:cs typeface="Arial"/>
              </a:rPr>
              <a:t>TVct </a:t>
            </a:r>
            <a:r>
              <a:rPr dirty="0" sz="1100" b="1" i="1">
                <a:solidFill>
                  <a:srgbClr val="0000FF"/>
                </a:solidFill>
                <a:latin typeface="Arial"/>
                <a:cs typeface="Arial"/>
              </a:rPr>
              <a:t>+ </a:t>
            </a:r>
            <a:r>
              <a:rPr dirty="0" sz="1100" spc="-5" b="1" i="1">
                <a:solidFill>
                  <a:srgbClr val="0000FF"/>
                </a:solidFill>
                <a:latin typeface="Arial"/>
                <a:cs typeface="Arial"/>
              </a:rPr>
              <a:t>TVdt</a:t>
            </a:r>
            <a:r>
              <a:rPr dirty="0" sz="1100" spc="120" b="1" i="1">
                <a:solidFill>
                  <a:srgbClr val="0000FF"/>
                </a:solidFill>
                <a:latin typeface="Arial"/>
                <a:cs typeface="Arial"/>
              </a:rPr>
              <a:t> </a:t>
            </a:r>
            <a:r>
              <a:rPr dirty="0" sz="1100" spc="-5" i="1">
                <a:solidFill>
                  <a:srgbClr val="0000FF"/>
                </a:solidFill>
                <a:latin typeface="Arial"/>
                <a:cs typeface="Arial"/>
              </a:rPr>
              <a:t>(hrs)</a:t>
            </a:r>
            <a:endParaRPr sz="1100">
              <a:latin typeface="Arial"/>
              <a:cs typeface="Arial"/>
            </a:endParaRPr>
          </a:p>
        </p:txBody>
      </p:sp>
      <p:sp>
        <p:nvSpPr>
          <p:cNvPr id="7" name="object 7"/>
          <p:cNvSpPr txBox="1"/>
          <p:nvPr/>
        </p:nvSpPr>
        <p:spPr>
          <a:xfrm>
            <a:off x="1069339" y="8119109"/>
            <a:ext cx="646430"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Entonces:</a:t>
            </a:r>
            <a:endParaRPr sz="1100">
              <a:latin typeface="Arial"/>
              <a:cs typeface="Arial"/>
            </a:endParaRPr>
          </a:p>
        </p:txBody>
      </p:sp>
      <p:sp>
        <p:nvSpPr>
          <p:cNvPr id="8" name="object 8"/>
          <p:cNvSpPr txBox="1"/>
          <p:nvPr/>
        </p:nvSpPr>
        <p:spPr>
          <a:xfrm>
            <a:off x="1080135" y="8443594"/>
            <a:ext cx="5612130" cy="171450"/>
          </a:xfrm>
          <a:prstGeom prst="rect">
            <a:avLst/>
          </a:prstGeom>
          <a:solidFill>
            <a:srgbClr val="EDEDED"/>
          </a:solidFill>
        </p:spPr>
        <p:txBody>
          <a:bodyPr wrap="square" lIns="0" tIns="1905" rIns="0" bIns="0" rtlCol="0" vert="horz">
            <a:spAutoFit/>
          </a:bodyPr>
          <a:lstStyle/>
          <a:p>
            <a:pPr algn="ctr" marR="1905">
              <a:lnSpc>
                <a:spcPct val="100000"/>
              </a:lnSpc>
              <a:spcBef>
                <a:spcPts val="15"/>
              </a:spcBef>
            </a:pPr>
            <a:r>
              <a:rPr dirty="0" sz="1100" spc="-5" b="1" i="1">
                <a:solidFill>
                  <a:srgbClr val="0000FF"/>
                </a:solidFill>
                <a:latin typeface="Arial"/>
                <a:cs typeface="Arial"/>
              </a:rPr>
              <a:t>TCt </a:t>
            </a:r>
            <a:r>
              <a:rPr dirty="0" sz="1100" b="1" i="1">
                <a:solidFill>
                  <a:srgbClr val="0000FF"/>
                </a:solidFill>
                <a:latin typeface="Arial"/>
                <a:cs typeface="Arial"/>
              </a:rPr>
              <a:t>= </a:t>
            </a:r>
            <a:r>
              <a:rPr dirty="0" sz="1100" spc="-5" b="1" i="1">
                <a:solidFill>
                  <a:srgbClr val="0000FF"/>
                </a:solidFill>
                <a:latin typeface="Arial"/>
                <a:cs typeface="Arial"/>
              </a:rPr>
              <a:t>TMt </a:t>
            </a:r>
            <a:r>
              <a:rPr dirty="0" sz="1100" b="1" i="1">
                <a:solidFill>
                  <a:srgbClr val="0000FF"/>
                </a:solidFill>
                <a:latin typeface="Arial"/>
                <a:cs typeface="Arial"/>
              </a:rPr>
              <a:t>+ </a:t>
            </a:r>
            <a:r>
              <a:rPr dirty="0" sz="1100" spc="-5" b="1" i="1">
                <a:solidFill>
                  <a:srgbClr val="0000FF"/>
                </a:solidFill>
                <a:latin typeface="Arial"/>
                <a:cs typeface="Arial"/>
              </a:rPr>
              <a:t>NP </a:t>
            </a:r>
            <a:r>
              <a:rPr dirty="0" sz="1100" b="1" i="1">
                <a:solidFill>
                  <a:srgbClr val="0000FF"/>
                </a:solidFill>
                <a:latin typeface="Arial"/>
                <a:cs typeface="Arial"/>
              </a:rPr>
              <a:t>x </a:t>
            </a:r>
            <a:r>
              <a:rPr dirty="0" sz="1100" spc="-5" b="1" i="1">
                <a:solidFill>
                  <a:srgbClr val="0000FF"/>
                </a:solidFill>
                <a:latin typeface="Arial"/>
                <a:cs typeface="Arial"/>
              </a:rPr>
              <a:t>TCc </a:t>
            </a:r>
            <a:r>
              <a:rPr dirty="0" sz="1100" b="1" i="1">
                <a:solidFill>
                  <a:srgbClr val="0000FF"/>
                </a:solidFill>
                <a:latin typeface="Arial"/>
                <a:cs typeface="Arial"/>
              </a:rPr>
              <a:t>+ </a:t>
            </a:r>
            <a:r>
              <a:rPr dirty="0" sz="1100" spc="-5" b="1" i="1">
                <a:solidFill>
                  <a:srgbClr val="0000FF"/>
                </a:solidFill>
                <a:latin typeface="Arial"/>
                <a:cs typeface="Arial"/>
              </a:rPr>
              <a:t>TVt</a:t>
            </a:r>
            <a:r>
              <a:rPr dirty="0" sz="1100" spc="120" b="1" i="1">
                <a:solidFill>
                  <a:srgbClr val="0000FF"/>
                </a:solidFill>
                <a:latin typeface="Arial"/>
                <a:cs typeface="Arial"/>
              </a:rPr>
              <a:t> </a:t>
            </a:r>
            <a:r>
              <a:rPr dirty="0" sz="1100" spc="-5" i="1">
                <a:solidFill>
                  <a:srgbClr val="0000FF"/>
                </a:solidFill>
                <a:latin typeface="Arial"/>
                <a:cs typeface="Arial"/>
              </a:rPr>
              <a:t>(hrs),</a:t>
            </a:r>
            <a:endParaRPr sz="1100">
              <a:latin typeface="Arial"/>
              <a:cs typeface="Arial"/>
            </a:endParaRPr>
          </a:p>
        </p:txBody>
      </p:sp>
      <p:sp>
        <p:nvSpPr>
          <p:cNvPr id="9" name="object 9"/>
          <p:cNvSpPr txBox="1"/>
          <p:nvPr/>
        </p:nvSpPr>
        <p:spPr>
          <a:xfrm>
            <a:off x="1107439" y="8747759"/>
            <a:ext cx="5236845"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el número de paladas necesarias para cargar al equipo de transporte está dado</a:t>
            </a:r>
            <a:r>
              <a:rPr dirty="0" sz="1100" spc="100">
                <a:solidFill>
                  <a:srgbClr val="434343"/>
                </a:solidFill>
                <a:latin typeface="Arial"/>
                <a:cs typeface="Arial"/>
              </a:rPr>
              <a:t> </a:t>
            </a:r>
            <a:r>
              <a:rPr dirty="0" sz="1100" spc="-5">
                <a:solidFill>
                  <a:srgbClr val="434343"/>
                </a:solidFill>
                <a:latin typeface="Arial"/>
                <a:cs typeface="Arial"/>
              </a:rPr>
              <a:t>por:</a:t>
            </a:r>
            <a:endParaRPr sz="11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80135" y="899794"/>
            <a:ext cx="5612130" cy="171450"/>
          </a:xfrm>
          <a:prstGeom prst="rect">
            <a:avLst/>
          </a:prstGeom>
          <a:solidFill>
            <a:srgbClr val="EDEDED"/>
          </a:solidFill>
        </p:spPr>
        <p:txBody>
          <a:bodyPr wrap="square" lIns="0" tIns="1905" rIns="0" bIns="0" rtlCol="0" vert="horz">
            <a:spAutoFit/>
          </a:bodyPr>
          <a:lstStyle/>
          <a:p>
            <a:pPr algn="ctr" marR="3175">
              <a:lnSpc>
                <a:spcPct val="100000"/>
              </a:lnSpc>
              <a:spcBef>
                <a:spcPts val="15"/>
              </a:spcBef>
            </a:pPr>
            <a:r>
              <a:rPr dirty="0" sz="1100" spc="-5" b="1" i="1">
                <a:solidFill>
                  <a:srgbClr val="0000FF"/>
                </a:solidFill>
                <a:latin typeface="Arial"/>
                <a:cs typeface="Arial"/>
              </a:rPr>
              <a:t>NP </a:t>
            </a:r>
            <a:r>
              <a:rPr dirty="0" sz="1100" b="1" i="1">
                <a:solidFill>
                  <a:srgbClr val="0000FF"/>
                </a:solidFill>
                <a:latin typeface="Arial"/>
                <a:cs typeface="Arial"/>
              </a:rPr>
              <a:t>= </a:t>
            </a:r>
            <a:r>
              <a:rPr dirty="0" sz="1100" spc="-5" b="1" i="1">
                <a:solidFill>
                  <a:srgbClr val="0000FF"/>
                </a:solidFill>
                <a:latin typeface="Arial"/>
                <a:cs typeface="Arial"/>
              </a:rPr>
              <a:t>Ct </a:t>
            </a:r>
            <a:r>
              <a:rPr dirty="0" sz="1100" b="1" i="1">
                <a:solidFill>
                  <a:srgbClr val="0000FF"/>
                </a:solidFill>
                <a:latin typeface="Arial"/>
                <a:cs typeface="Arial"/>
              </a:rPr>
              <a:t>/ </a:t>
            </a:r>
            <a:r>
              <a:rPr dirty="0" sz="1100" spc="-5" b="1" i="1">
                <a:solidFill>
                  <a:srgbClr val="0000FF"/>
                </a:solidFill>
                <a:latin typeface="Arial"/>
                <a:cs typeface="Arial"/>
              </a:rPr>
              <a:t>Cc</a:t>
            </a:r>
            <a:r>
              <a:rPr dirty="0" sz="1100" spc="105" b="1" i="1">
                <a:solidFill>
                  <a:srgbClr val="0000FF"/>
                </a:solidFill>
                <a:latin typeface="Arial"/>
                <a:cs typeface="Arial"/>
              </a:rPr>
              <a:t> </a:t>
            </a:r>
            <a:r>
              <a:rPr dirty="0" sz="1100" spc="-5" i="1">
                <a:solidFill>
                  <a:srgbClr val="0000FF"/>
                </a:solidFill>
                <a:latin typeface="Arial"/>
                <a:cs typeface="Arial"/>
              </a:rPr>
              <a:t>(paladas),</a:t>
            </a:r>
            <a:endParaRPr sz="1100">
              <a:latin typeface="Arial"/>
              <a:cs typeface="Arial"/>
            </a:endParaRPr>
          </a:p>
        </p:txBody>
      </p:sp>
      <p:sp>
        <p:nvSpPr>
          <p:cNvPr id="3" name="object 3"/>
          <p:cNvSpPr txBox="1"/>
          <p:nvPr/>
        </p:nvSpPr>
        <p:spPr>
          <a:xfrm>
            <a:off x="1069339" y="1203959"/>
            <a:ext cx="5634355" cy="849630"/>
          </a:xfrm>
          <a:prstGeom prst="rect">
            <a:avLst/>
          </a:prstGeom>
        </p:spPr>
        <p:txBody>
          <a:bodyPr wrap="square" lIns="0" tIns="8890" rIns="0" bIns="0" rtlCol="0" vert="horz">
            <a:spAutoFit/>
          </a:bodyPr>
          <a:lstStyle/>
          <a:p>
            <a:pPr algn="just" marL="12700" marR="5080">
              <a:lnSpc>
                <a:spcPct val="102299"/>
              </a:lnSpc>
              <a:spcBef>
                <a:spcPts val="70"/>
              </a:spcBef>
            </a:pPr>
            <a:r>
              <a:rPr dirty="0" sz="1100" spc="-5">
                <a:solidFill>
                  <a:srgbClr val="434343"/>
                </a:solidFill>
                <a:latin typeface="Arial"/>
                <a:cs typeface="Arial"/>
              </a:rPr>
              <a:t>cuyo resultado tendrá que ser analizado de modo que </a:t>
            </a:r>
            <a:r>
              <a:rPr dirty="0" sz="1100" spc="-5" b="1" i="1">
                <a:solidFill>
                  <a:srgbClr val="0000FF"/>
                </a:solidFill>
                <a:latin typeface="Arial"/>
                <a:cs typeface="Arial"/>
              </a:rPr>
              <a:t>NP </a:t>
            </a:r>
            <a:r>
              <a:rPr dirty="0" sz="1100" spc="-5">
                <a:solidFill>
                  <a:srgbClr val="434343"/>
                </a:solidFill>
                <a:latin typeface="Arial"/>
                <a:cs typeface="Arial"/>
              </a:rPr>
              <a:t>sea un número entero  operacionalmente aceptable, es decir compatible con la operación </a:t>
            </a:r>
            <a:r>
              <a:rPr dirty="0" sz="1100">
                <a:solidFill>
                  <a:srgbClr val="434343"/>
                </a:solidFill>
                <a:latin typeface="Arial"/>
                <a:cs typeface="Arial"/>
              </a:rPr>
              <a:t>y </a:t>
            </a:r>
            <a:r>
              <a:rPr dirty="0" sz="1100" spc="-5">
                <a:solidFill>
                  <a:srgbClr val="434343"/>
                </a:solidFill>
                <a:latin typeface="Arial"/>
                <a:cs typeface="Arial"/>
              </a:rPr>
              <a:t>los criterios de  selección (análisis del</a:t>
            </a:r>
            <a:r>
              <a:rPr dirty="0" sz="1100" spc="25">
                <a:solidFill>
                  <a:srgbClr val="434343"/>
                </a:solidFill>
                <a:latin typeface="Arial"/>
                <a:cs typeface="Arial"/>
              </a:rPr>
              <a:t> </a:t>
            </a:r>
            <a:r>
              <a:rPr dirty="0" sz="1100" spc="-5" b="1" i="1">
                <a:solidFill>
                  <a:srgbClr val="0000FF"/>
                </a:solidFill>
                <a:latin typeface="Arial"/>
                <a:cs typeface="Arial"/>
              </a:rPr>
              <a:t>FLt</a:t>
            </a:r>
            <a:r>
              <a:rPr dirty="0" sz="1100" spc="-5">
                <a:solidFill>
                  <a:srgbClr val="434343"/>
                </a:solidFill>
                <a:latin typeface="Arial"/>
                <a:cs typeface="Arial"/>
              </a:rPr>
              <a:t>).</a:t>
            </a:r>
            <a:endParaRPr sz="1100">
              <a:latin typeface="Arial"/>
              <a:cs typeface="Arial"/>
            </a:endParaRPr>
          </a:p>
          <a:p>
            <a:pPr>
              <a:lnSpc>
                <a:spcPct val="100000"/>
              </a:lnSpc>
              <a:spcBef>
                <a:spcPts val="55"/>
              </a:spcBef>
            </a:pPr>
            <a:endParaRPr sz="950">
              <a:latin typeface="Arial"/>
              <a:cs typeface="Arial"/>
            </a:endParaRPr>
          </a:p>
          <a:p>
            <a:pPr algn="just" marL="12700">
              <a:lnSpc>
                <a:spcPct val="100000"/>
              </a:lnSpc>
            </a:pPr>
            <a:r>
              <a:rPr dirty="0" sz="1100" spc="-5">
                <a:solidFill>
                  <a:srgbClr val="434343"/>
                </a:solidFill>
                <a:latin typeface="Arial"/>
                <a:cs typeface="Arial"/>
              </a:rPr>
              <a:t>El rendimiento horario de un equipo de transporte resulta</a:t>
            </a:r>
            <a:r>
              <a:rPr dirty="0" sz="1100" spc="45">
                <a:solidFill>
                  <a:srgbClr val="434343"/>
                </a:solidFill>
                <a:latin typeface="Arial"/>
                <a:cs typeface="Arial"/>
              </a:rPr>
              <a:t> </a:t>
            </a:r>
            <a:r>
              <a:rPr dirty="0" sz="1100" spc="-5">
                <a:solidFill>
                  <a:srgbClr val="434343"/>
                </a:solidFill>
                <a:latin typeface="Arial"/>
                <a:cs typeface="Arial"/>
              </a:rPr>
              <a:t>de:</a:t>
            </a:r>
            <a:endParaRPr sz="1100">
              <a:latin typeface="Arial"/>
              <a:cs typeface="Arial"/>
            </a:endParaRPr>
          </a:p>
        </p:txBody>
      </p:sp>
      <p:sp>
        <p:nvSpPr>
          <p:cNvPr id="4" name="object 4"/>
          <p:cNvSpPr txBox="1"/>
          <p:nvPr/>
        </p:nvSpPr>
        <p:spPr>
          <a:xfrm>
            <a:off x="1080135" y="2185035"/>
            <a:ext cx="5612130" cy="171450"/>
          </a:xfrm>
          <a:prstGeom prst="rect">
            <a:avLst/>
          </a:prstGeom>
          <a:solidFill>
            <a:srgbClr val="EDEDED"/>
          </a:solidFill>
        </p:spPr>
        <p:txBody>
          <a:bodyPr wrap="square" lIns="0" tIns="3175" rIns="0" bIns="0" rtlCol="0" vert="horz">
            <a:spAutoFit/>
          </a:bodyPr>
          <a:lstStyle/>
          <a:p>
            <a:pPr algn="ctr" marR="3175">
              <a:lnSpc>
                <a:spcPct val="100000"/>
              </a:lnSpc>
              <a:spcBef>
                <a:spcPts val="25"/>
              </a:spcBef>
            </a:pPr>
            <a:r>
              <a:rPr dirty="0" sz="1100" spc="-5" b="1" i="1">
                <a:solidFill>
                  <a:srgbClr val="0000FF"/>
                </a:solidFill>
                <a:latin typeface="Arial"/>
                <a:cs typeface="Arial"/>
              </a:rPr>
              <a:t>RHt </a:t>
            </a:r>
            <a:r>
              <a:rPr dirty="0" sz="1100" b="1" i="1">
                <a:solidFill>
                  <a:srgbClr val="0000FF"/>
                </a:solidFill>
                <a:latin typeface="Arial"/>
                <a:cs typeface="Arial"/>
              </a:rPr>
              <a:t>= </a:t>
            </a:r>
            <a:r>
              <a:rPr dirty="0" sz="1100" spc="-5" b="1" i="1">
                <a:solidFill>
                  <a:srgbClr val="0000FF"/>
                </a:solidFill>
                <a:latin typeface="Arial"/>
                <a:cs typeface="Arial"/>
              </a:rPr>
              <a:t>NP </a:t>
            </a:r>
            <a:r>
              <a:rPr dirty="0" sz="1100" b="1" i="1">
                <a:solidFill>
                  <a:srgbClr val="0000FF"/>
                </a:solidFill>
                <a:latin typeface="Arial"/>
                <a:cs typeface="Arial"/>
              </a:rPr>
              <a:t>x </a:t>
            </a:r>
            <a:r>
              <a:rPr dirty="0" sz="1100" spc="-5" b="1" i="1">
                <a:solidFill>
                  <a:srgbClr val="0000FF"/>
                </a:solidFill>
                <a:latin typeface="Arial"/>
                <a:cs typeface="Arial"/>
              </a:rPr>
              <a:t>Cc </a:t>
            </a:r>
            <a:r>
              <a:rPr dirty="0" sz="1100" b="1" i="1">
                <a:solidFill>
                  <a:srgbClr val="0000FF"/>
                </a:solidFill>
                <a:latin typeface="Arial"/>
                <a:cs typeface="Arial"/>
              </a:rPr>
              <a:t>x </a:t>
            </a:r>
            <a:r>
              <a:rPr dirty="0" sz="1100" spc="-5" b="1" i="1">
                <a:solidFill>
                  <a:srgbClr val="0000FF"/>
                </a:solidFill>
                <a:latin typeface="Arial"/>
                <a:cs typeface="Arial"/>
              </a:rPr>
              <a:t>DFt </a:t>
            </a:r>
            <a:r>
              <a:rPr dirty="0" sz="1100" b="1" i="1">
                <a:solidFill>
                  <a:srgbClr val="0000FF"/>
                </a:solidFill>
                <a:latin typeface="Arial"/>
                <a:cs typeface="Arial"/>
              </a:rPr>
              <a:t>x </a:t>
            </a:r>
            <a:r>
              <a:rPr dirty="0" sz="1100" spc="-5" b="1" i="1">
                <a:solidFill>
                  <a:srgbClr val="0000FF"/>
                </a:solidFill>
                <a:latin typeface="Arial"/>
                <a:cs typeface="Arial"/>
              </a:rPr>
              <a:t>UTt </a:t>
            </a:r>
            <a:r>
              <a:rPr dirty="0" sz="1100" b="1" i="1">
                <a:solidFill>
                  <a:srgbClr val="0000FF"/>
                </a:solidFill>
                <a:latin typeface="Arial"/>
                <a:cs typeface="Arial"/>
              </a:rPr>
              <a:t>x </a:t>
            </a:r>
            <a:r>
              <a:rPr dirty="0" sz="1100" spc="-5" b="1" i="1">
                <a:solidFill>
                  <a:srgbClr val="0000FF"/>
                </a:solidFill>
                <a:latin typeface="Arial"/>
                <a:cs typeface="Arial"/>
              </a:rPr>
              <a:t>FOt </a:t>
            </a:r>
            <a:r>
              <a:rPr dirty="0" sz="1100" b="1" i="1">
                <a:solidFill>
                  <a:srgbClr val="0000FF"/>
                </a:solidFill>
                <a:latin typeface="Arial"/>
                <a:cs typeface="Arial"/>
              </a:rPr>
              <a:t>x </a:t>
            </a:r>
            <a:r>
              <a:rPr dirty="0" sz="1100" spc="-5" b="1" i="1">
                <a:solidFill>
                  <a:srgbClr val="0000FF"/>
                </a:solidFill>
                <a:latin typeface="Arial"/>
                <a:cs typeface="Arial"/>
              </a:rPr>
              <a:t>10</a:t>
            </a:r>
            <a:r>
              <a:rPr dirty="0" baseline="38461" sz="975" spc="-7" b="1" i="1">
                <a:solidFill>
                  <a:srgbClr val="0000FF"/>
                </a:solidFill>
                <a:latin typeface="Arial"/>
                <a:cs typeface="Arial"/>
              </a:rPr>
              <a:t>-6 </a:t>
            </a:r>
            <a:r>
              <a:rPr dirty="0" sz="1100" b="1" i="1">
                <a:solidFill>
                  <a:srgbClr val="0000FF"/>
                </a:solidFill>
                <a:latin typeface="Arial"/>
                <a:cs typeface="Arial"/>
              </a:rPr>
              <a:t>/ </a:t>
            </a:r>
            <a:r>
              <a:rPr dirty="0" sz="1100" spc="-5" b="1" i="1">
                <a:solidFill>
                  <a:srgbClr val="0000FF"/>
                </a:solidFill>
                <a:latin typeface="Arial"/>
                <a:cs typeface="Arial"/>
              </a:rPr>
              <a:t>TCt</a:t>
            </a:r>
            <a:r>
              <a:rPr dirty="0" sz="1100" spc="170" b="1" i="1">
                <a:solidFill>
                  <a:srgbClr val="0000FF"/>
                </a:solidFill>
                <a:latin typeface="Arial"/>
                <a:cs typeface="Arial"/>
              </a:rPr>
              <a:t> </a:t>
            </a:r>
            <a:r>
              <a:rPr dirty="0" sz="1100" spc="-5" i="1">
                <a:solidFill>
                  <a:srgbClr val="0000FF"/>
                </a:solidFill>
                <a:latin typeface="Arial"/>
                <a:cs typeface="Arial"/>
              </a:rPr>
              <a:t>(ton/hra),</a:t>
            </a:r>
            <a:endParaRPr sz="1100">
              <a:latin typeface="Arial"/>
              <a:cs typeface="Arial"/>
            </a:endParaRPr>
          </a:p>
        </p:txBody>
      </p:sp>
      <p:sp>
        <p:nvSpPr>
          <p:cNvPr id="5" name="object 5"/>
          <p:cNvSpPr txBox="1"/>
          <p:nvPr/>
        </p:nvSpPr>
        <p:spPr>
          <a:xfrm>
            <a:off x="1069339" y="2489200"/>
            <a:ext cx="902969"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sabiendo</a:t>
            </a:r>
            <a:r>
              <a:rPr dirty="0" sz="1100" spc="-50">
                <a:solidFill>
                  <a:srgbClr val="434343"/>
                </a:solidFill>
                <a:latin typeface="Arial"/>
                <a:cs typeface="Arial"/>
              </a:rPr>
              <a:t> </a:t>
            </a:r>
            <a:r>
              <a:rPr dirty="0" sz="1100" spc="-5">
                <a:solidFill>
                  <a:srgbClr val="434343"/>
                </a:solidFill>
                <a:latin typeface="Arial"/>
                <a:cs typeface="Arial"/>
              </a:rPr>
              <a:t>que:</a:t>
            </a:r>
            <a:endParaRPr sz="1100">
              <a:latin typeface="Arial"/>
              <a:cs typeface="Arial"/>
            </a:endParaRPr>
          </a:p>
        </p:txBody>
      </p:sp>
      <p:sp>
        <p:nvSpPr>
          <p:cNvPr id="6" name="object 6"/>
          <p:cNvSpPr txBox="1"/>
          <p:nvPr/>
        </p:nvSpPr>
        <p:spPr>
          <a:xfrm>
            <a:off x="1080135" y="2813685"/>
            <a:ext cx="5612130" cy="171450"/>
          </a:xfrm>
          <a:prstGeom prst="rect">
            <a:avLst/>
          </a:prstGeom>
          <a:solidFill>
            <a:srgbClr val="EDEDED"/>
          </a:solidFill>
        </p:spPr>
        <p:txBody>
          <a:bodyPr wrap="square" lIns="0" tIns="3175" rIns="0" bIns="0" rtlCol="0" vert="horz">
            <a:spAutoFit/>
          </a:bodyPr>
          <a:lstStyle/>
          <a:p>
            <a:pPr algn="ctr" marR="1905">
              <a:lnSpc>
                <a:spcPct val="100000"/>
              </a:lnSpc>
              <a:spcBef>
                <a:spcPts val="25"/>
              </a:spcBef>
            </a:pPr>
            <a:r>
              <a:rPr dirty="0" sz="1100" spc="-5" b="1" i="1">
                <a:solidFill>
                  <a:srgbClr val="0000FF"/>
                </a:solidFill>
                <a:latin typeface="Arial"/>
                <a:cs typeface="Arial"/>
              </a:rPr>
              <a:t>FLt </a:t>
            </a:r>
            <a:r>
              <a:rPr dirty="0" sz="1100" b="1" i="1">
                <a:solidFill>
                  <a:srgbClr val="0000FF"/>
                </a:solidFill>
                <a:latin typeface="Arial"/>
                <a:cs typeface="Arial"/>
              </a:rPr>
              <a:t>= </a:t>
            </a:r>
            <a:r>
              <a:rPr dirty="0" sz="1100" spc="-5" b="1" i="1">
                <a:solidFill>
                  <a:srgbClr val="0000FF"/>
                </a:solidFill>
                <a:latin typeface="Arial"/>
                <a:cs typeface="Arial"/>
              </a:rPr>
              <a:t>NP </a:t>
            </a:r>
            <a:r>
              <a:rPr dirty="0" sz="1100" b="1" i="1">
                <a:solidFill>
                  <a:srgbClr val="0000FF"/>
                </a:solidFill>
                <a:latin typeface="Arial"/>
                <a:cs typeface="Arial"/>
              </a:rPr>
              <a:t>x </a:t>
            </a:r>
            <a:r>
              <a:rPr dirty="0" sz="1100" spc="-5" b="1" i="1">
                <a:solidFill>
                  <a:srgbClr val="0000FF"/>
                </a:solidFill>
                <a:latin typeface="Arial"/>
                <a:cs typeface="Arial"/>
              </a:rPr>
              <a:t>Cc </a:t>
            </a:r>
            <a:r>
              <a:rPr dirty="0" sz="1100" b="1" i="1">
                <a:solidFill>
                  <a:srgbClr val="0000FF"/>
                </a:solidFill>
                <a:latin typeface="Arial"/>
                <a:cs typeface="Arial"/>
              </a:rPr>
              <a:t>x </a:t>
            </a:r>
            <a:r>
              <a:rPr dirty="0" sz="1100" spc="-5" b="1" i="1">
                <a:solidFill>
                  <a:srgbClr val="0000FF"/>
                </a:solidFill>
                <a:latin typeface="Arial"/>
                <a:cs typeface="Arial"/>
              </a:rPr>
              <a:t>100 </a:t>
            </a:r>
            <a:r>
              <a:rPr dirty="0" sz="1100" b="1" i="1">
                <a:solidFill>
                  <a:srgbClr val="0000FF"/>
                </a:solidFill>
                <a:latin typeface="Arial"/>
                <a:cs typeface="Arial"/>
              </a:rPr>
              <a:t>/ </a:t>
            </a:r>
            <a:r>
              <a:rPr dirty="0" sz="1100" spc="-5" b="1" i="1">
                <a:solidFill>
                  <a:srgbClr val="0000FF"/>
                </a:solidFill>
                <a:latin typeface="Arial"/>
                <a:cs typeface="Arial"/>
              </a:rPr>
              <a:t>Ct</a:t>
            </a:r>
            <a:r>
              <a:rPr dirty="0" sz="1100" spc="110" b="1" i="1">
                <a:solidFill>
                  <a:srgbClr val="0000FF"/>
                </a:solidFill>
                <a:latin typeface="Arial"/>
                <a:cs typeface="Arial"/>
              </a:rPr>
              <a:t> </a:t>
            </a:r>
            <a:r>
              <a:rPr dirty="0" sz="1100" spc="-5" i="1">
                <a:solidFill>
                  <a:srgbClr val="0000FF"/>
                </a:solidFill>
                <a:latin typeface="Arial"/>
                <a:cs typeface="Arial"/>
              </a:rPr>
              <a:t>(%),</a:t>
            </a:r>
            <a:endParaRPr sz="1100">
              <a:latin typeface="Arial"/>
              <a:cs typeface="Arial"/>
            </a:endParaRPr>
          </a:p>
        </p:txBody>
      </p:sp>
      <p:sp>
        <p:nvSpPr>
          <p:cNvPr id="7" name="object 7"/>
          <p:cNvSpPr txBox="1"/>
          <p:nvPr/>
        </p:nvSpPr>
        <p:spPr>
          <a:xfrm>
            <a:off x="1107439" y="3117850"/>
            <a:ext cx="5267325"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entonces el rendimiento horario de un equipo de transporte puede expresarse</a:t>
            </a:r>
            <a:r>
              <a:rPr dirty="0" sz="1100" spc="95">
                <a:solidFill>
                  <a:srgbClr val="434343"/>
                </a:solidFill>
                <a:latin typeface="Arial"/>
                <a:cs typeface="Arial"/>
              </a:rPr>
              <a:t> </a:t>
            </a:r>
            <a:r>
              <a:rPr dirty="0" sz="1100" spc="-5">
                <a:solidFill>
                  <a:srgbClr val="434343"/>
                </a:solidFill>
                <a:latin typeface="Arial"/>
                <a:cs typeface="Arial"/>
              </a:rPr>
              <a:t>como:</a:t>
            </a:r>
            <a:endParaRPr sz="1100">
              <a:latin typeface="Arial"/>
              <a:cs typeface="Arial"/>
            </a:endParaRPr>
          </a:p>
        </p:txBody>
      </p:sp>
      <p:sp>
        <p:nvSpPr>
          <p:cNvPr id="8" name="object 8"/>
          <p:cNvSpPr txBox="1"/>
          <p:nvPr/>
        </p:nvSpPr>
        <p:spPr>
          <a:xfrm>
            <a:off x="1080135" y="3442334"/>
            <a:ext cx="5612130" cy="171450"/>
          </a:xfrm>
          <a:prstGeom prst="rect">
            <a:avLst/>
          </a:prstGeom>
          <a:solidFill>
            <a:srgbClr val="EDEDED"/>
          </a:solidFill>
        </p:spPr>
        <p:txBody>
          <a:bodyPr wrap="square" lIns="0" tIns="3175" rIns="0" bIns="0" rtlCol="0" vert="horz">
            <a:spAutoFit/>
          </a:bodyPr>
          <a:lstStyle/>
          <a:p>
            <a:pPr algn="ctr" marR="3175">
              <a:lnSpc>
                <a:spcPct val="100000"/>
              </a:lnSpc>
              <a:spcBef>
                <a:spcPts val="25"/>
              </a:spcBef>
            </a:pPr>
            <a:r>
              <a:rPr dirty="0" sz="1100" spc="-5" b="1" i="1">
                <a:solidFill>
                  <a:srgbClr val="0000FF"/>
                </a:solidFill>
                <a:latin typeface="Arial"/>
                <a:cs typeface="Arial"/>
              </a:rPr>
              <a:t>RHt </a:t>
            </a:r>
            <a:r>
              <a:rPr dirty="0" sz="1100" b="1" i="1">
                <a:solidFill>
                  <a:srgbClr val="0000FF"/>
                </a:solidFill>
                <a:latin typeface="Arial"/>
                <a:cs typeface="Arial"/>
              </a:rPr>
              <a:t>= </a:t>
            </a:r>
            <a:r>
              <a:rPr dirty="0" sz="1100" spc="-5" b="1" i="1">
                <a:solidFill>
                  <a:srgbClr val="0000FF"/>
                </a:solidFill>
                <a:latin typeface="Arial"/>
                <a:cs typeface="Arial"/>
              </a:rPr>
              <a:t>FLt </a:t>
            </a:r>
            <a:r>
              <a:rPr dirty="0" sz="1100" b="1" i="1">
                <a:solidFill>
                  <a:srgbClr val="0000FF"/>
                </a:solidFill>
                <a:latin typeface="Arial"/>
                <a:cs typeface="Arial"/>
              </a:rPr>
              <a:t>x </a:t>
            </a:r>
            <a:r>
              <a:rPr dirty="0" sz="1100" spc="-5" b="1" i="1">
                <a:solidFill>
                  <a:srgbClr val="0000FF"/>
                </a:solidFill>
                <a:latin typeface="Arial"/>
                <a:cs typeface="Arial"/>
              </a:rPr>
              <a:t>Ct </a:t>
            </a:r>
            <a:r>
              <a:rPr dirty="0" sz="1100" b="1" i="1">
                <a:solidFill>
                  <a:srgbClr val="0000FF"/>
                </a:solidFill>
                <a:latin typeface="Arial"/>
                <a:cs typeface="Arial"/>
              </a:rPr>
              <a:t>x </a:t>
            </a:r>
            <a:r>
              <a:rPr dirty="0" sz="1100" spc="-5" b="1" i="1">
                <a:solidFill>
                  <a:srgbClr val="0000FF"/>
                </a:solidFill>
                <a:latin typeface="Arial"/>
                <a:cs typeface="Arial"/>
              </a:rPr>
              <a:t>DFt </a:t>
            </a:r>
            <a:r>
              <a:rPr dirty="0" sz="1100" b="1" i="1">
                <a:solidFill>
                  <a:srgbClr val="0000FF"/>
                </a:solidFill>
                <a:latin typeface="Arial"/>
                <a:cs typeface="Arial"/>
              </a:rPr>
              <a:t>x </a:t>
            </a:r>
            <a:r>
              <a:rPr dirty="0" sz="1100" spc="-5" b="1" i="1">
                <a:solidFill>
                  <a:srgbClr val="0000FF"/>
                </a:solidFill>
                <a:latin typeface="Arial"/>
                <a:cs typeface="Arial"/>
              </a:rPr>
              <a:t>UTt </a:t>
            </a:r>
            <a:r>
              <a:rPr dirty="0" sz="1100" b="1" i="1">
                <a:solidFill>
                  <a:srgbClr val="0000FF"/>
                </a:solidFill>
                <a:latin typeface="Arial"/>
                <a:cs typeface="Arial"/>
              </a:rPr>
              <a:t>x </a:t>
            </a:r>
            <a:r>
              <a:rPr dirty="0" sz="1100" spc="-5" b="1" i="1">
                <a:solidFill>
                  <a:srgbClr val="0000FF"/>
                </a:solidFill>
                <a:latin typeface="Arial"/>
                <a:cs typeface="Arial"/>
              </a:rPr>
              <a:t>FOt </a:t>
            </a:r>
            <a:r>
              <a:rPr dirty="0" sz="1100" b="1" i="1">
                <a:solidFill>
                  <a:srgbClr val="0000FF"/>
                </a:solidFill>
                <a:latin typeface="Arial"/>
                <a:cs typeface="Arial"/>
              </a:rPr>
              <a:t>x </a:t>
            </a:r>
            <a:r>
              <a:rPr dirty="0" sz="1100" spc="-5" b="1" i="1">
                <a:solidFill>
                  <a:srgbClr val="0000FF"/>
                </a:solidFill>
                <a:latin typeface="Arial"/>
                <a:cs typeface="Arial"/>
              </a:rPr>
              <a:t>10</a:t>
            </a:r>
            <a:r>
              <a:rPr dirty="0" baseline="38461" sz="975" spc="-7" b="1" i="1">
                <a:solidFill>
                  <a:srgbClr val="0000FF"/>
                </a:solidFill>
                <a:latin typeface="Arial"/>
                <a:cs typeface="Arial"/>
              </a:rPr>
              <a:t>-8 </a:t>
            </a:r>
            <a:r>
              <a:rPr dirty="0" sz="1100" b="1" i="1">
                <a:solidFill>
                  <a:srgbClr val="0000FF"/>
                </a:solidFill>
                <a:latin typeface="Arial"/>
                <a:cs typeface="Arial"/>
              </a:rPr>
              <a:t>/ </a:t>
            </a:r>
            <a:r>
              <a:rPr dirty="0" sz="1100" spc="-5" b="1" i="1">
                <a:solidFill>
                  <a:srgbClr val="0000FF"/>
                </a:solidFill>
                <a:latin typeface="Arial"/>
                <a:cs typeface="Arial"/>
              </a:rPr>
              <a:t>TCt</a:t>
            </a:r>
            <a:r>
              <a:rPr dirty="0" sz="1100" spc="175" b="1" i="1">
                <a:solidFill>
                  <a:srgbClr val="0000FF"/>
                </a:solidFill>
                <a:latin typeface="Arial"/>
                <a:cs typeface="Arial"/>
              </a:rPr>
              <a:t> </a:t>
            </a:r>
            <a:r>
              <a:rPr dirty="0" sz="1100" spc="-5" i="1">
                <a:solidFill>
                  <a:srgbClr val="0000FF"/>
                </a:solidFill>
                <a:latin typeface="Arial"/>
                <a:cs typeface="Arial"/>
              </a:rPr>
              <a:t>(ton/hra),</a:t>
            </a:r>
            <a:endParaRPr sz="1100">
              <a:latin typeface="Arial"/>
              <a:cs typeface="Arial"/>
            </a:endParaRPr>
          </a:p>
        </p:txBody>
      </p:sp>
      <p:sp>
        <p:nvSpPr>
          <p:cNvPr id="9" name="object 9"/>
          <p:cNvSpPr txBox="1"/>
          <p:nvPr/>
        </p:nvSpPr>
        <p:spPr>
          <a:xfrm>
            <a:off x="1069339" y="3746500"/>
            <a:ext cx="4055745" cy="82169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34343"/>
                </a:solidFill>
                <a:latin typeface="Arial"/>
                <a:cs typeface="Arial"/>
              </a:rPr>
              <a:t>el rendimiento diario de un equipo de transporte resulta</a:t>
            </a:r>
            <a:r>
              <a:rPr dirty="0" sz="1100" spc="35">
                <a:solidFill>
                  <a:srgbClr val="434343"/>
                </a:solidFill>
                <a:latin typeface="Arial"/>
                <a:cs typeface="Arial"/>
              </a:rPr>
              <a:t> </a:t>
            </a:r>
            <a:r>
              <a:rPr dirty="0" sz="1100" spc="-5">
                <a:solidFill>
                  <a:srgbClr val="434343"/>
                </a:solidFill>
                <a:latin typeface="Arial"/>
                <a:cs typeface="Arial"/>
              </a:rPr>
              <a:t>de:</a:t>
            </a:r>
            <a:endParaRPr sz="1100">
              <a:latin typeface="Arial"/>
              <a:cs typeface="Arial"/>
            </a:endParaRPr>
          </a:p>
          <a:p>
            <a:pPr>
              <a:lnSpc>
                <a:spcPct val="100000"/>
              </a:lnSpc>
              <a:spcBef>
                <a:spcPts val="10"/>
              </a:spcBef>
            </a:pPr>
            <a:endParaRPr sz="1000">
              <a:latin typeface="Arial"/>
              <a:cs typeface="Arial"/>
            </a:endParaRPr>
          </a:p>
          <a:p>
            <a:pPr marL="1758950">
              <a:lnSpc>
                <a:spcPct val="100000"/>
              </a:lnSpc>
            </a:pPr>
            <a:r>
              <a:rPr dirty="0" sz="1100" spc="-5" b="1" i="1">
                <a:solidFill>
                  <a:srgbClr val="0000FF"/>
                </a:solidFill>
                <a:latin typeface="Arial"/>
                <a:cs typeface="Arial"/>
              </a:rPr>
              <a:t>RDt </a:t>
            </a:r>
            <a:r>
              <a:rPr dirty="0" sz="1100" b="1" i="1">
                <a:solidFill>
                  <a:srgbClr val="0000FF"/>
                </a:solidFill>
                <a:latin typeface="Arial"/>
                <a:cs typeface="Arial"/>
              </a:rPr>
              <a:t>= </a:t>
            </a:r>
            <a:r>
              <a:rPr dirty="0" sz="1100" spc="-5" b="1" i="1">
                <a:solidFill>
                  <a:srgbClr val="0000FF"/>
                </a:solidFill>
                <a:latin typeface="Arial"/>
                <a:cs typeface="Arial"/>
              </a:rPr>
              <a:t>RHt </a:t>
            </a:r>
            <a:r>
              <a:rPr dirty="0" sz="1100" b="1" i="1">
                <a:solidFill>
                  <a:srgbClr val="0000FF"/>
                </a:solidFill>
                <a:latin typeface="Arial"/>
                <a:cs typeface="Arial"/>
              </a:rPr>
              <a:t>x </a:t>
            </a:r>
            <a:r>
              <a:rPr dirty="0" sz="1100" spc="-5" b="1" i="1">
                <a:solidFill>
                  <a:srgbClr val="0000FF"/>
                </a:solidFill>
                <a:latin typeface="Arial"/>
                <a:cs typeface="Arial"/>
              </a:rPr>
              <a:t>HTc </a:t>
            </a:r>
            <a:r>
              <a:rPr dirty="0" sz="1100" b="1" i="1">
                <a:solidFill>
                  <a:srgbClr val="0000FF"/>
                </a:solidFill>
                <a:latin typeface="Arial"/>
                <a:cs typeface="Arial"/>
              </a:rPr>
              <a:t>x </a:t>
            </a:r>
            <a:r>
              <a:rPr dirty="0" sz="1100" spc="-5" b="1" i="1">
                <a:solidFill>
                  <a:srgbClr val="0000FF"/>
                </a:solidFill>
                <a:latin typeface="Arial"/>
                <a:cs typeface="Arial"/>
              </a:rPr>
              <a:t>TDc</a:t>
            </a:r>
            <a:r>
              <a:rPr dirty="0" sz="1100" spc="95" b="1" i="1">
                <a:solidFill>
                  <a:srgbClr val="0000FF"/>
                </a:solidFill>
                <a:latin typeface="Arial"/>
                <a:cs typeface="Arial"/>
              </a:rPr>
              <a:t> </a:t>
            </a:r>
            <a:r>
              <a:rPr dirty="0" sz="1100" spc="-5" i="1">
                <a:solidFill>
                  <a:srgbClr val="0000FF"/>
                </a:solidFill>
                <a:latin typeface="Arial"/>
                <a:cs typeface="Arial"/>
              </a:rPr>
              <a:t>(ton/día),</a:t>
            </a:r>
            <a:endParaRPr sz="1100">
              <a:latin typeface="Arial"/>
              <a:cs typeface="Arial"/>
            </a:endParaRPr>
          </a:p>
          <a:p>
            <a:pPr>
              <a:lnSpc>
                <a:spcPct val="100000"/>
              </a:lnSpc>
            </a:pPr>
            <a:endParaRPr sz="1000">
              <a:latin typeface="Arial"/>
              <a:cs typeface="Arial"/>
            </a:endParaRPr>
          </a:p>
          <a:p>
            <a:pPr marL="12700">
              <a:lnSpc>
                <a:spcPct val="100000"/>
              </a:lnSpc>
            </a:pPr>
            <a:r>
              <a:rPr dirty="0" sz="1100" spc="-5">
                <a:solidFill>
                  <a:srgbClr val="434343"/>
                </a:solidFill>
                <a:latin typeface="Arial"/>
                <a:cs typeface="Arial"/>
              </a:rPr>
              <a:t>el rendimiento por período de un equipo de transporte resulta</a:t>
            </a:r>
            <a:r>
              <a:rPr dirty="0" sz="1100" spc="55">
                <a:solidFill>
                  <a:srgbClr val="434343"/>
                </a:solidFill>
                <a:latin typeface="Arial"/>
                <a:cs typeface="Arial"/>
              </a:rPr>
              <a:t> </a:t>
            </a:r>
            <a:r>
              <a:rPr dirty="0" sz="1100" spc="-5">
                <a:solidFill>
                  <a:srgbClr val="434343"/>
                </a:solidFill>
                <a:latin typeface="Arial"/>
                <a:cs typeface="Arial"/>
              </a:rPr>
              <a:t>de:</a:t>
            </a:r>
            <a:endParaRPr sz="1100">
              <a:latin typeface="Arial"/>
              <a:cs typeface="Arial"/>
            </a:endParaRPr>
          </a:p>
        </p:txBody>
      </p:sp>
      <p:sp>
        <p:nvSpPr>
          <p:cNvPr id="10" name="object 10"/>
          <p:cNvSpPr txBox="1"/>
          <p:nvPr/>
        </p:nvSpPr>
        <p:spPr>
          <a:xfrm>
            <a:off x="1080135" y="4699634"/>
            <a:ext cx="5612130" cy="171450"/>
          </a:xfrm>
          <a:prstGeom prst="rect">
            <a:avLst/>
          </a:prstGeom>
          <a:solidFill>
            <a:srgbClr val="EDEDED"/>
          </a:solidFill>
        </p:spPr>
        <p:txBody>
          <a:bodyPr wrap="square" lIns="0" tIns="3175" rIns="0" bIns="0" rtlCol="0" vert="horz">
            <a:spAutoFit/>
          </a:bodyPr>
          <a:lstStyle/>
          <a:p>
            <a:pPr algn="ctr" marR="3175">
              <a:lnSpc>
                <a:spcPct val="100000"/>
              </a:lnSpc>
              <a:spcBef>
                <a:spcPts val="25"/>
              </a:spcBef>
            </a:pPr>
            <a:r>
              <a:rPr dirty="0" sz="1100" spc="-5" b="1" i="1">
                <a:solidFill>
                  <a:srgbClr val="0000FF"/>
                </a:solidFill>
                <a:latin typeface="Arial"/>
                <a:cs typeface="Arial"/>
              </a:rPr>
              <a:t>RPt </a:t>
            </a:r>
            <a:r>
              <a:rPr dirty="0" sz="1100" b="1" i="1">
                <a:solidFill>
                  <a:srgbClr val="0000FF"/>
                </a:solidFill>
                <a:latin typeface="Arial"/>
                <a:cs typeface="Arial"/>
              </a:rPr>
              <a:t>= </a:t>
            </a:r>
            <a:r>
              <a:rPr dirty="0" sz="1100" spc="-5" b="1" i="1">
                <a:solidFill>
                  <a:srgbClr val="0000FF"/>
                </a:solidFill>
                <a:latin typeface="Arial"/>
                <a:cs typeface="Arial"/>
              </a:rPr>
              <a:t>RDt </a:t>
            </a:r>
            <a:r>
              <a:rPr dirty="0" sz="1100" b="1" i="1">
                <a:solidFill>
                  <a:srgbClr val="0000FF"/>
                </a:solidFill>
                <a:latin typeface="Arial"/>
                <a:cs typeface="Arial"/>
              </a:rPr>
              <a:t>x </a:t>
            </a:r>
            <a:r>
              <a:rPr dirty="0" sz="1100" spc="-5" b="1" i="1">
                <a:solidFill>
                  <a:srgbClr val="0000FF"/>
                </a:solidFill>
                <a:latin typeface="Arial"/>
                <a:cs typeface="Arial"/>
              </a:rPr>
              <a:t>DPc</a:t>
            </a:r>
            <a:r>
              <a:rPr dirty="0" sz="1100" spc="125" b="1" i="1">
                <a:solidFill>
                  <a:srgbClr val="0000FF"/>
                </a:solidFill>
                <a:latin typeface="Arial"/>
                <a:cs typeface="Arial"/>
              </a:rPr>
              <a:t> </a:t>
            </a:r>
            <a:r>
              <a:rPr dirty="0" sz="1100" spc="-5" i="1">
                <a:solidFill>
                  <a:srgbClr val="0000FF"/>
                </a:solidFill>
                <a:latin typeface="Arial"/>
                <a:cs typeface="Arial"/>
              </a:rPr>
              <a:t>(ton/período),</a:t>
            </a:r>
            <a:endParaRPr sz="1100">
              <a:latin typeface="Arial"/>
              <a:cs typeface="Arial"/>
            </a:endParaRPr>
          </a:p>
        </p:txBody>
      </p:sp>
      <p:sp>
        <p:nvSpPr>
          <p:cNvPr id="11" name="object 11"/>
          <p:cNvSpPr txBox="1"/>
          <p:nvPr/>
        </p:nvSpPr>
        <p:spPr>
          <a:xfrm>
            <a:off x="1069339" y="5003800"/>
            <a:ext cx="5631815" cy="364490"/>
          </a:xfrm>
          <a:prstGeom prst="rect">
            <a:avLst/>
          </a:prstGeom>
        </p:spPr>
        <p:txBody>
          <a:bodyPr wrap="square" lIns="0" tIns="8890" rIns="0" bIns="0" rtlCol="0" vert="horz">
            <a:spAutoFit/>
          </a:bodyPr>
          <a:lstStyle/>
          <a:p>
            <a:pPr marL="12700" marR="5080">
              <a:lnSpc>
                <a:spcPct val="102299"/>
              </a:lnSpc>
              <a:spcBef>
                <a:spcPts val="70"/>
              </a:spcBef>
            </a:pPr>
            <a:r>
              <a:rPr dirty="0" sz="1100" spc="-5">
                <a:solidFill>
                  <a:srgbClr val="434343"/>
                </a:solidFill>
                <a:latin typeface="Arial"/>
                <a:cs typeface="Arial"/>
              </a:rPr>
              <a:t>por lo tanto el número de equipos requeridos para cumplir con la producción del período  resulta </a:t>
            </a:r>
            <a:r>
              <a:rPr dirty="0" sz="1100" spc="-10">
                <a:solidFill>
                  <a:srgbClr val="434343"/>
                </a:solidFill>
                <a:latin typeface="Arial"/>
                <a:cs typeface="Arial"/>
              </a:rPr>
              <a:t>de:</a:t>
            </a:r>
            <a:endParaRPr sz="1100">
              <a:latin typeface="Arial"/>
              <a:cs typeface="Arial"/>
            </a:endParaRPr>
          </a:p>
        </p:txBody>
      </p:sp>
      <p:sp>
        <p:nvSpPr>
          <p:cNvPr id="12" name="object 12"/>
          <p:cNvSpPr txBox="1"/>
          <p:nvPr/>
        </p:nvSpPr>
        <p:spPr>
          <a:xfrm>
            <a:off x="1080135" y="5499734"/>
            <a:ext cx="5612130" cy="171450"/>
          </a:xfrm>
          <a:prstGeom prst="rect">
            <a:avLst/>
          </a:prstGeom>
          <a:solidFill>
            <a:srgbClr val="EDEDED"/>
          </a:solidFill>
        </p:spPr>
        <p:txBody>
          <a:bodyPr wrap="square" lIns="0" tIns="3175" rIns="0" bIns="0" rtlCol="0" vert="horz">
            <a:spAutoFit/>
          </a:bodyPr>
          <a:lstStyle/>
          <a:p>
            <a:pPr algn="ctr" marR="3810">
              <a:lnSpc>
                <a:spcPct val="100000"/>
              </a:lnSpc>
              <a:spcBef>
                <a:spcPts val="25"/>
              </a:spcBef>
            </a:pPr>
            <a:r>
              <a:rPr dirty="0" sz="1100" spc="-5" b="1" i="1">
                <a:solidFill>
                  <a:srgbClr val="0000FF"/>
                </a:solidFill>
                <a:latin typeface="Arial"/>
                <a:cs typeface="Arial"/>
              </a:rPr>
              <a:t>NºEquipos Transporte </a:t>
            </a:r>
            <a:r>
              <a:rPr dirty="0" sz="1100" b="1" i="1">
                <a:solidFill>
                  <a:srgbClr val="0000FF"/>
                </a:solidFill>
                <a:latin typeface="Arial"/>
                <a:cs typeface="Arial"/>
              </a:rPr>
              <a:t>= T /</a:t>
            </a:r>
            <a:r>
              <a:rPr dirty="0" sz="1100" spc="5" b="1" i="1">
                <a:solidFill>
                  <a:srgbClr val="0000FF"/>
                </a:solidFill>
                <a:latin typeface="Arial"/>
                <a:cs typeface="Arial"/>
              </a:rPr>
              <a:t> </a:t>
            </a:r>
            <a:r>
              <a:rPr dirty="0" sz="1100" spc="-5" b="1" i="1">
                <a:solidFill>
                  <a:srgbClr val="0000FF"/>
                </a:solidFill>
                <a:latin typeface="Arial"/>
                <a:cs typeface="Arial"/>
              </a:rPr>
              <a:t>RPt</a:t>
            </a:r>
            <a:endParaRPr sz="1100">
              <a:latin typeface="Arial"/>
              <a:cs typeface="Arial"/>
            </a:endParaRPr>
          </a:p>
        </p:txBody>
      </p:sp>
      <p:sp>
        <p:nvSpPr>
          <p:cNvPr id="13" name="object 13"/>
          <p:cNvSpPr txBox="1"/>
          <p:nvPr/>
        </p:nvSpPr>
        <p:spPr>
          <a:xfrm>
            <a:off x="1069339" y="5803900"/>
            <a:ext cx="5382895" cy="364490"/>
          </a:xfrm>
          <a:prstGeom prst="rect">
            <a:avLst/>
          </a:prstGeom>
        </p:spPr>
        <p:txBody>
          <a:bodyPr wrap="square" lIns="0" tIns="8890" rIns="0" bIns="0" rtlCol="0" vert="horz">
            <a:spAutoFit/>
          </a:bodyPr>
          <a:lstStyle/>
          <a:p>
            <a:pPr marL="12700" marR="5080">
              <a:lnSpc>
                <a:spcPct val="102299"/>
              </a:lnSpc>
              <a:spcBef>
                <a:spcPts val="70"/>
              </a:spcBef>
            </a:pPr>
            <a:r>
              <a:rPr dirty="0" sz="1100" spc="-5">
                <a:solidFill>
                  <a:srgbClr val="434343"/>
                </a:solidFill>
                <a:latin typeface="Arial"/>
                <a:cs typeface="Arial"/>
              </a:rPr>
              <a:t>Resultado al cual </a:t>
            </a:r>
            <a:r>
              <a:rPr dirty="0" sz="1100">
                <a:solidFill>
                  <a:srgbClr val="434343"/>
                </a:solidFill>
                <a:latin typeface="Arial"/>
                <a:cs typeface="Arial"/>
              </a:rPr>
              <a:t>se </a:t>
            </a:r>
            <a:r>
              <a:rPr dirty="0" sz="1100" spc="-5">
                <a:solidFill>
                  <a:srgbClr val="434343"/>
                </a:solidFill>
                <a:latin typeface="Arial"/>
                <a:cs typeface="Arial"/>
              </a:rPr>
              <a:t>tendrá que someter </a:t>
            </a:r>
            <a:r>
              <a:rPr dirty="0" sz="1100">
                <a:solidFill>
                  <a:srgbClr val="434343"/>
                </a:solidFill>
                <a:latin typeface="Arial"/>
                <a:cs typeface="Arial"/>
              </a:rPr>
              <a:t>a </a:t>
            </a:r>
            <a:r>
              <a:rPr dirty="0" sz="1100" spc="-5">
                <a:solidFill>
                  <a:srgbClr val="434343"/>
                </a:solidFill>
                <a:latin typeface="Arial"/>
                <a:cs typeface="Arial"/>
              </a:rPr>
              <a:t>un análisis criterios </a:t>
            </a:r>
            <a:r>
              <a:rPr dirty="0" sz="1100">
                <a:solidFill>
                  <a:srgbClr val="434343"/>
                </a:solidFill>
                <a:latin typeface="Arial"/>
                <a:cs typeface="Arial"/>
              </a:rPr>
              <a:t>o </a:t>
            </a:r>
            <a:r>
              <a:rPr dirty="0" sz="1100" spc="-5">
                <a:solidFill>
                  <a:srgbClr val="434343"/>
                </a:solidFill>
                <a:latin typeface="Arial"/>
                <a:cs typeface="Arial"/>
              </a:rPr>
              <a:t>que permita definir un  número entero de equipos para la operación de</a:t>
            </a:r>
            <a:r>
              <a:rPr dirty="0" sz="1100" spc="30">
                <a:solidFill>
                  <a:srgbClr val="434343"/>
                </a:solidFill>
                <a:latin typeface="Arial"/>
                <a:cs typeface="Arial"/>
              </a:rPr>
              <a:t> </a:t>
            </a:r>
            <a:r>
              <a:rPr dirty="0" sz="1100" spc="-5">
                <a:solidFill>
                  <a:srgbClr val="434343"/>
                </a:solidFill>
                <a:latin typeface="Arial"/>
                <a:cs typeface="Arial"/>
              </a:rPr>
              <a:t>transporte.</a:t>
            </a:r>
            <a:endParaRPr sz="11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juvenal</dc:creator>
  <dcterms:created xsi:type="dcterms:W3CDTF">2020-05-25T15:17:08Z</dcterms:created>
  <dcterms:modified xsi:type="dcterms:W3CDTF">2020-05-25T15:17:08Z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2020-05-25T00:00:00Z</vt:filetime>
  </property>
  <property fmtid="{D5CDD505-2E9C-101B-9397-08002B2CF9AE}" pid="3" name="Creator">
    <vt:lpwstr>Writer</vt:lpwstr>
  </property>
  <property fmtid="{D5CDD505-2E9C-101B-9397-08002B2CF9AE}" pid="4" name="LastSaved">
    <vt:filetime>2020-05-25T00:00:00Z</vt:filetime>
  </property>
</Properties>
</file>