
<file path=[Content_Types].xml><?xml version="1.0" encoding="utf-8"?>
<Types xmlns="http://schemas.openxmlformats.org/package/2006/content-types">
  <Default Extension="png" ContentType="image/png"/>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3"/>
  </p:sldMasterIdLst>
  <p:notesMasterIdLst>
    <p:notesMasterId r:id="rId27"/>
  </p:notesMasterIdLst>
  <p:sldIdLst>
    <p:sldId id="256" r:id="rId4"/>
    <p:sldId id="401" r:id="rId5"/>
    <p:sldId id="426" r:id="rId6"/>
    <p:sldId id="428" r:id="rId7"/>
    <p:sldId id="429" r:id="rId8"/>
    <p:sldId id="430" r:id="rId9"/>
    <p:sldId id="431" r:id="rId10"/>
    <p:sldId id="432" r:id="rId11"/>
    <p:sldId id="436" r:id="rId12"/>
    <p:sldId id="435" r:id="rId13"/>
    <p:sldId id="446" r:id="rId14"/>
    <p:sldId id="437" r:id="rId15"/>
    <p:sldId id="438" r:id="rId16"/>
    <p:sldId id="440" r:id="rId17"/>
    <p:sldId id="447" r:id="rId18"/>
    <p:sldId id="441" r:id="rId19"/>
    <p:sldId id="450" r:id="rId20"/>
    <p:sldId id="442" r:id="rId21"/>
    <p:sldId id="448" r:id="rId22"/>
    <p:sldId id="443" r:id="rId23"/>
    <p:sldId id="449" r:id="rId24"/>
    <p:sldId id="444"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varScale="1">
        <p:scale>
          <a:sx n="82" d="100"/>
          <a:sy n="82" d="100"/>
        </p:scale>
        <p:origin x="126"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0.png"/><Relationship Id="rId8" Type="http://schemas.microsoft.com/office/2007/relationships/hdphoto" Target="../media/image9.wdp"/><Relationship Id="rId7" Type="http://schemas.openxmlformats.org/officeDocument/2006/relationships/image" Target="../media/image8.png"/><Relationship Id="rId6" Type="http://schemas.microsoft.com/office/2007/relationships/hdphoto" Target="../media/image7.wdp"/><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1.png"/><Relationship Id="rId10" Type="http://schemas.microsoft.com/office/2007/relationships/hdphoto" Target="../media/image11.wd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0.png"/><Relationship Id="rId8" Type="http://schemas.microsoft.com/office/2007/relationships/hdphoto" Target="../media/image9.wdp"/><Relationship Id="rId7" Type="http://schemas.openxmlformats.org/officeDocument/2006/relationships/image" Target="../media/image8.png"/><Relationship Id="rId6" Type="http://schemas.microsoft.com/office/2007/relationships/hdphoto" Target="../media/image7.wdp"/><Relationship Id="rId5" Type="http://schemas.openxmlformats.org/officeDocument/2006/relationships/image" Target="../media/image6.png"/><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1.png"/><Relationship Id="rId10" Type="http://schemas.microsoft.com/office/2007/relationships/hdphoto" Target="../media/image11.wdp"/><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nvGrpSpPr>
          <p:cNvPr id="8" name="Group 7"/>
          <p:cNvGrpSpPr/>
          <p:nvPr userDrawn="1"/>
        </p:nvGrpSpPr>
        <p:grpSpPr>
          <a:xfrm>
            <a:off x="7088441" y="1109225"/>
            <a:ext cx="5103559" cy="372734"/>
            <a:chOff x="3103" y="0"/>
            <a:chExt cx="2409882" cy="148336"/>
          </a:xfrm>
        </p:grpSpPr>
        <p:sp>
          <p:nvSpPr>
            <p:cNvPr id="9" name="Rectangle 8"/>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ight Triangle 9"/>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grpSp>
        <p:nvGrpSpPr>
          <p:cNvPr id="11" name="Group 10"/>
          <p:cNvGrpSpPr/>
          <p:nvPr userDrawn="1"/>
        </p:nvGrpSpPr>
        <p:grpSpPr>
          <a:xfrm>
            <a:off x="0" y="6504305"/>
            <a:ext cx="12192000" cy="359044"/>
            <a:chOff x="0" y="0"/>
            <a:chExt cx="6997148" cy="359152"/>
          </a:xfrm>
        </p:grpSpPr>
        <p:sp>
          <p:nvSpPr>
            <p:cNvPr id="12" name="Rectangle 11"/>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sp>
        <p:nvSpPr>
          <p:cNvPr id="15" name="Rectangle 14"/>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1" name="Slide Number Placeholder 55"/>
          <p:cNvSpPr txBox="1"/>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fld>
            <a:endParaRPr lang="en-US" sz="1800" dirty="0">
              <a:solidFill>
                <a:schemeClr val="bg1"/>
              </a:solidFill>
            </a:endParaRPr>
          </a:p>
        </p:txBody>
      </p:sp>
      <p:pic>
        <p:nvPicPr>
          <p:cNvPr id="22" name="Picture 21"/>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p:cNvGrpSpPr/>
          <p:nvPr userDrawn="1"/>
        </p:nvGrpSpPr>
        <p:grpSpPr>
          <a:xfrm>
            <a:off x="9429751" y="214411"/>
            <a:ext cx="2387182" cy="709328"/>
            <a:chOff x="0" y="0"/>
            <a:chExt cx="1724274" cy="54356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0" y="0"/>
              <a:ext cx="405130" cy="543560"/>
            </a:xfrm>
            <a:prstGeom prst="rect">
              <a:avLst/>
            </a:prstGeom>
            <a:ln>
              <a:no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405517" y="0"/>
              <a:ext cx="405130" cy="543560"/>
            </a:xfrm>
            <a:prstGeom prst="rect">
              <a:avLst/>
            </a:prstGeom>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8" name="Rectangle 7"/>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9" name="Right Triangle 8"/>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ectangle 9"/>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1" name="Rectangle 10"/>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Right Triangle 11"/>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14" name="Slide Number Placeholder 55"/>
          <p:cNvSpPr txBox="1"/>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fld>
            <a:endParaRPr lang="en-US" sz="1800" dirty="0">
              <a:solidFill>
                <a:schemeClr val="bg1"/>
              </a:solidFill>
            </a:endParaRPr>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p:cNvGrpSpPr/>
          <p:nvPr userDrawn="1"/>
        </p:nvGrpSpPr>
        <p:grpSpPr>
          <a:xfrm>
            <a:off x="-1321" y="5682669"/>
            <a:ext cx="12193321" cy="725488"/>
            <a:chOff x="24939" y="6173782"/>
            <a:chExt cx="12142123" cy="725488"/>
          </a:xfrm>
        </p:grpSpPr>
        <p:sp>
          <p:nvSpPr>
            <p:cNvPr id="3" name="Freeform 640"/>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ln>
          </p:spPr>
          <p:txBody>
            <a:bodyPr vert="horz" wrap="square" lIns="91440" tIns="45720" rIns="91440" bIns="45720" numCol="1" anchor="t" anchorCtr="0" compatLnSpc="1"/>
            <a:lstStyle/>
            <a:p>
              <a:endParaRPr lang="en-US"/>
            </a:p>
          </p:txBody>
        </p:sp>
        <p:sp>
          <p:nvSpPr>
            <p:cNvPr id="4" name="Freeform 641"/>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ln>
          </p:spPr>
          <p:txBody>
            <a:bodyPr vert="horz" wrap="square" lIns="91440" tIns="45720" rIns="91440" bIns="45720" numCol="1" anchor="t" anchorCtr="0" compatLnSpc="1"/>
            <a:lstStyle/>
            <a:p>
              <a:endParaRPr lang="en-US"/>
            </a:p>
          </p:txBody>
        </p:sp>
        <p:sp>
          <p:nvSpPr>
            <p:cNvPr id="5" name="Freeform 642"/>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ln>
          </p:spPr>
          <p:txBody>
            <a:bodyPr vert="horz" wrap="square" lIns="91440" tIns="45720" rIns="91440" bIns="45720" numCol="1" anchor="t" anchorCtr="0" compatLnSpc="1"/>
            <a:lstStyle/>
            <a:p>
              <a:endParaRPr lang="en-US"/>
            </a:p>
          </p:txBody>
        </p:sp>
        <p:sp>
          <p:nvSpPr>
            <p:cNvPr id="6" name="Freeform 643"/>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ln>
          </p:spPr>
          <p:txBody>
            <a:bodyPr vert="horz" wrap="square" lIns="91440" tIns="45720" rIns="91440" bIns="45720" numCol="1" anchor="t" anchorCtr="0" compatLnSpc="1"/>
            <a:lstStyle/>
            <a:p>
              <a:endParaRPr lang="en-US"/>
            </a:p>
          </p:txBody>
        </p:sp>
      </p:grpSp>
      <p:sp>
        <p:nvSpPr>
          <p:cNvPr id="7" name="Rectangle 6"/>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Cảm</a:t>
            </a:r>
            <a:r>
              <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rPr>
              <a:t> </a:t>
            </a: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ơn</a:t>
            </a:r>
            <a:endPar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endParaRPr>
          </a:p>
        </p:txBody>
      </p:sp>
      <p:sp>
        <p:nvSpPr>
          <p:cNvPr id="12" name="Rectangle 11"/>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p:cNvPicPr>
            <a:picLocks noChangeAspect="1"/>
          </p:cNvPicPr>
          <p:nvPr userDrawn="1"/>
        </p:nvPicPr>
        <p:blipFill>
          <a:blip r:embed="rId7">
            <a:extLst>
              <a:ext uri="{BEBA8EAE-BF5A-486C-A8C5-ECC9F3942E4B}">
                <a14:imgProps xmlns:a14="http://schemas.microsoft.com/office/drawing/2010/main">
                  <a14:imgLayer r:embed="rId8">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2" name="Rectangle 21"/>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3" name="Right Triangle 22"/>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4" name="Rectangle 23"/>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5" name="Slide Number Placeholder 55"/>
          <p:cNvSpPr txBox="1"/>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fld>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nvGrpSpPr>
          <p:cNvPr id="8" name="Group 7"/>
          <p:cNvGrpSpPr/>
          <p:nvPr userDrawn="1"/>
        </p:nvGrpSpPr>
        <p:grpSpPr>
          <a:xfrm>
            <a:off x="7088441" y="1109225"/>
            <a:ext cx="5103559" cy="372734"/>
            <a:chOff x="3103" y="0"/>
            <a:chExt cx="2409882" cy="148336"/>
          </a:xfrm>
        </p:grpSpPr>
        <p:sp>
          <p:nvSpPr>
            <p:cNvPr id="9" name="Rectangle 8"/>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ight Triangle 9"/>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grpSp>
        <p:nvGrpSpPr>
          <p:cNvPr id="11" name="Group 10"/>
          <p:cNvGrpSpPr/>
          <p:nvPr userDrawn="1"/>
        </p:nvGrpSpPr>
        <p:grpSpPr>
          <a:xfrm>
            <a:off x="0" y="6504305"/>
            <a:ext cx="12192000" cy="359044"/>
            <a:chOff x="0" y="0"/>
            <a:chExt cx="6997148" cy="359152"/>
          </a:xfrm>
        </p:grpSpPr>
        <p:sp>
          <p:nvSpPr>
            <p:cNvPr id="12" name="Rectangle 11"/>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sp>
        <p:nvSpPr>
          <p:cNvPr id="15" name="Rectangle 14"/>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1" name="Slide Number Placeholder 55"/>
          <p:cNvSpPr txBox="1"/>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fld>
            <a:endParaRPr lang="en-US" sz="1800" dirty="0">
              <a:solidFill>
                <a:schemeClr val="bg1"/>
              </a:solidFill>
            </a:endParaRPr>
          </a:p>
        </p:txBody>
      </p:sp>
      <p:pic>
        <p:nvPicPr>
          <p:cNvPr id="22" name="Picture 21"/>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p:cNvGrpSpPr/>
          <p:nvPr userDrawn="1"/>
        </p:nvGrpSpPr>
        <p:grpSpPr>
          <a:xfrm>
            <a:off x="9429751" y="214411"/>
            <a:ext cx="2387182" cy="709328"/>
            <a:chOff x="0" y="0"/>
            <a:chExt cx="1724274" cy="54356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0" y="0"/>
              <a:ext cx="405130" cy="543560"/>
            </a:xfrm>
            <a:prstGeom prst="rect">
              <a:avLst/>
            </a:prstGeom>
            <a:ln>
              <a:no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405517" y="0"/>
              <a:ext cx="405130" cy="543560"/>
            </a:xfrm>
            <a:prstGeom prst="rect">
              <a:avLst/>
            </a:prstGeom>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8" name="Rectangle 7"/>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9" name="Right Triangle 8"/>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ectangle 9"/>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1" name="Rectangle 10"/>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Right Triangle 11"/>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14" name="Slide Number Placeholder 55"/>
          <p:cNvSpPr txBox="1"/>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fld>
            <a:endParaRPr lang="en-US" sz="1800" dirty="0">
              <a:solidFill>
                <a:schemeClr val="bg1"/>
              </a:solidFill>
            </a:endParaRPr>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p:cNvGrpSpPr/>
          <p:nvPr userDrawn="1"/>
        </p:nvGrpSpPr>
        <p:grpSpPr>
          <a:xfrm>
            <a:off x="-1321" y="5682669"/>
            <a:ext cx="12193321" cy="725488"/>
            <a:chOff x="24939" y="6173782"/>
            <a:chExt cx="12142123" cy="725488"/>
          </a:xfrm>
        </p:grpSpPr>
        <p:sp>
          <p:nvSpPr>
            <p:cNvPr id="3" name="Freeform 640"/>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ln>
          </p:spPr>
          <p:txBody>
            <a:bodyPr vert="horz" wrap="square" lIns="91440" tIns="45720" rIns="91440" bIns="45720" numCol="1" anchor="t" anchorCtr="0" compatLnSpc="1"/>
            <a:lstStyle/>
            <a:p>
              <a:endParaRPr lang="en-US"/>
            </a:p>
          </p:txBody>
        </p:sp>
        <p:sp>
          <p:nvSpPr>
            <p:cNvPr id="4" name="Freeform 641"/>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ln>
          </p:spPr>
          <p:txBody>
            <a:bodyPr vert="horz" wrap="square" lIns="91440" tIns="45720" rIns="91440" bIns="45720" numCol="1" anchor="t" anchorCtr="0" compatLnSpc="1"/>
            <a:lstStyle/>
            <a:p>
              <a:endParaRPr lang="en-US"/>
            </a:p>
          </p:txBody>
        </p:sp>
        <p:sp>
          <p:nvSpPr>
            <p:cNvPr id="5" name="Freeform 642"/>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ln>
          </p:spPr>
          <p:txBody>
            <a:bodyPr vert="horz" wrap="square" lIns="91440" tIns="45720" rIns="91440" bIns="45720" numCol="1" anchor="t" anchorCtr="0" compatLnSpc="1"/>
            <a:lstStyle/>
            <a:p>
              <a:endParaRPr lang="en-US"/>
            </a:p>
          </p:txBody>
        </p:sp>
        <p:sp>
          <p:nvSpPr>
            <p:cNvPr id="6" name="Freeform 643"/>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ln>
          </p:spPr>
          <p:txBody>
            <a:bodyPr vert="horz" wrap="square" lIns="91440" tIns="45720" rIns="91440" bIns="45720" numCol="1" anchor="t" anchorCtr="0" compatLnSpc="1"/>
            <a:lstStyle/>
            <a:p>
              <a:endParaRPr lang="en-US"/>
            </a:p>
          </p:txBody>
        </p:sp>
      </p:grpSp>
      <p:sp>
        <p:nvSpPr>
          <p:cNvPr id="7" name="Rectangle 6"/>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Cảm</a:t>
            </a:r>
            <a:r>
              <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rPr>
              <a:t> </a:t>
            </a: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ơn</a:t>
            </a:r>
            <a:endPar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endParaRPr>
          </a:p>
        </p:txBody>
      </p:sp>
      <p:sp>
        <p:nvSpPr>
          <p:cNvPr id="12" name="Rectangle 11"/>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p:cNvPicPr>
            <a:picLocks noChangeAspect="1"/>
          </p:cNvPicPr>
          <p:nvPr userDrawn="1"/>
        </p:nvPicPr>
        <p:blipFill>
          <a:blip r:embed="rId7">
            <a:extLst>
              <a:ext uri="{BEBA8EAE-BF5A-486C-A8C5-ECC9F3942E4B}">
                <a14:imgProps xmlns:a14="http://schemas.microsoft.com/office/drawing/2010/main">
                  <a14:imgLayer r:embed="rId8">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2" name="Rectangle 21"/>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3" name="Right Triangle 22"/>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4" name="Rectangle 23"/>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5" name="Slide Number Placeholder 55"/>
          <p:cNvSpPr txBox="1"/>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fld>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hyperlink" Target="http://fb.com/groups/tailieu.hutech/" TargetMode="External"/><Relationship Id="rId4" Type="http://schemas.openxmlformats.org/officeDocument/2006/relationships/image" Target="../media/image12.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hyperlink" Target="http://fb.com/groups/tailieu.hutech/" TargetMode="External"/><Relationship Id="rId4" Type="http://schemas.openxmlformats.org/officeDocument/2006/relationships/image" Target="../media/image12.png"/><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2529789" y="7014767"/>
            <a:ext cx="6830863" cy="1422501"/>
            <a:chOff x="1441218" y="6971225"/>
            <a:chExt cx="6830863" cy="1422501"/>
          </a:xfrm>
        </p:grpSpPr>
        <p:pic>
          <p:nvPicPr>
            <p:cNvPr id="3" name="Picture 2"/>
            <p:cNvPicPr>
              <a:picLocks noChangeAspect="1"/>
            </p:cNvPicPr>
            <p:nvPr userDrawn="1"/>
          </p:nvPicPr>
          <p:blipFill>
            <a:blip r:embed="rId4">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5"/>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2529789" y="7014767"/>
            <a:ext cx="6830863" cy="1422501"/>
            <a:chOff x="1441218" y="6971225"/>
            <a:chExt cx="6830863" cy="1422501"/>
          </a:xfrm>
        </p:grpSpPr>
        <p:pic>
          <p:nvPicPr>
            <p:cNvPr id="3" name="Picture 2"/>
            <p:cNvPicPr>
              <a:picLocks noChangeAspect="1"/>
            </p:cNvPicPr>
            <p:nvPr userDrawn="1"/>
          </p:nvPicPr>
          <p:blipFill>
            <a:blip r:embed="rId4">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5"/>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endPar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endParaRPr lang="en-US" sz="2000" i="1">
              <a:solidFill>
                <a:srgbClr val="002060"/>
              </a:solidFill>
              <a:latin typeface="+mj-lt"/>
              <a:cs typeface="Times New Roman" panose="02020603050405020304" pitchFamily="18" charset="0"/>
            </a:endParaRPr>
          </a:p>
          <a:p>
            <a:r>
              <a:rPr lang="en-US" sz="2000" i="1">
                <a:solidFill>
                  <a:srgbClr val="002060"/>
                </a:solidFill>
                <a:latin typeface="+mj-lt"/>
                <a:cs typeface="Times New Roman" panose="02020603050405020304" pitchFamily="18" charset="0"/>
              </a:rPr>
              <a:t>Nguyễn Kiều Thái Hoà</a:t>
            </a:r>
            <a:endParaRPr lang="en-US" sz="2000" i="1">
              <a:solidFill>
                <a:srgbClr val="002060"/>
              </a:solidFill>
              <a:latin typeface="+mj-lt"/>
              <a:cs typeface="Times New Roman" panose="02020603050405020304" pitchFamily="18" charset="0"/>
            </a:endParaRPr>
          </a:p>
          <a:p>
            <a:r>
              <a:rPr lang="en-US" sz="2000" i="1">
                <a:solidFill>
                  <a:srgbClr val="002060"/>
                </a:solidFill>
                <a:latin typeface="+mj-lt"/>
                <a:cs typeface="Times New Roman" panose="02020603050405020304" pitchFamily="18" charset="0"/>
              </a:rPr>
              <a:t>Trần Thanh Hậu</a:t>
            </a:r>
            <a:endParaRPr lang="en-US" sz="2000" i="1">
              <a:solidFill>
                <a:srgbClr val="002060"/>
              </a:solidFill>
              <a:latin typeface="+mj-lt"/>
              <a:cs typeface="Times New Roman" panose="02020603050405020304" pitchFamily="18" charset="0"/>
            </a:endParaRPr>
          </a:p>
          <a:p>
            <a:r>
              <a:rPr lang="en-US" sz="2000" i="1">
                <a:solidFill>
                  <a:srgbClr val="002060"/>
                </a:solidFill>
                <a:latin typeface="+mj-lt"/>
                <a:cs typeface="Times New Roman" panose="02020603050405020304" pitchFamily="18" charset="0"/>
              </a:rPr>
              <a:t>Lý Thanh Hùng</a:t>
            </a:r>
            <a:endParaRPr lang="en-US" sz="2000" i="1">
              <a:solidFill>
                <a:srgbClr val="002060"/>
              </a:solidFill>
              <a:latin typeface="+mj-lt"/>
              <a:cs typeface="Times New Roman" panose="02020603050405020304" pitchFamily="18" charset="0"/>
            </a:endParaRPr>
          </a:p>
          <a:p>
            <a:r>
              <a:rPr lang="en-US" sz="2000" i="1">
                <a:solidFill>
                  <a:srgbClr val="002060"/>
                </a:solidFill>
                <a:latin typeface="+mj-lt"/>
                <a:cs typeface="Times New Roman" panose="02020603050405020304" pitchFamily="18" charset="0"/>
              </a:rPr>
              <a:t>Trần Hoàng</a:t>
            </a:r>
            <a:endParaRPr lang="en-US" sz="2000" i="1">
              <a:solidFill>
                <a:srgbClr val="002060"/>
              </a:solidFill>
              <a:latin typeface="+mj-lt"/>
              <a:cs typeface="Times New Roman" panose="02020603050405020304" pitchFamily="18" charset="0"/>
            </a:endParaRPr>
          </a:p>
          <a:p>
            <a:r>
              <a:rPr lang="en-US" sz="2000" i="1">
                <a:solidFill>
                  <a:srgbClr val="002060"/>
                </a:solidFill>
                <a:latin typeface="+mj-lt"/>
                <a:cs typeface="Times New Roman" panose="02020603050405020304" pitchFamily="18" charset="0"/>
              </a:rPr>
              <a:t>Phạm Nguyễn Hoàng Vĩnh Phúc</a:t>
            </a:r>
            <a:endParaRPr lang="en-US" sz="2000" i="1">
              <a:solidFill>
                <a:srgbClr val="002060"/>
              </a:solidFill>
              <a:latin typeface="+mj-lt"/>
              <a:cs typeface="Times New Roman" panose="02020603050405020304" pitchFamily="18" charset="0"/>
            </a:endParaRPr>
          </a:p>
        </p:txBody>
      </p:sp>
      <p:sp>
        <p:nvSpPr>
          <p:cNvPr id="55" name="TextBox 54"/>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endParaRPr lang="en-US" sz="2000" b="1" i="1" u="sng" dirty="0">
              <a:solidFill>
                <a:srgbClr val="C00000"/>
              </a:solidFill>
              <a:latin typeface="+mj-lt"/>
            </a:endParaRP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3" name="Text Box 2"/>
          <p:cNvSpPr txBox="1"/>
          <p:nvPr/>
        </p:nvSpPr>
        <p:spPr>
          <a:xfrm>
            <a:off x="431800" y="1894205"/>
            <a:ext cx="11657965" cy="3415030"/>
          </a:xfrm>
          <a:prstGeom prst="rect">
            <a:avLst/>
          </a:prstGeom>
          <a:noFill/>
        </p:spPr>
        <p:txBody>
          <a:bodyPr wrap="square" rtlCol="0" anchor="t">
            <a:spAutoFit/>
          </a:bodyPr>
          <a:lstStyle/>
          <a:p>
            <a:r>
              <a:rPr lang="en-US" sz="3000" b="1" i="1">
                <a:latin typeface="Times New Roman" panose="02020603050405020304" pitchFamily="18" charset="0"/>
                <a:cs typeface="Times New Roman" panose="02020603050405020304" pitchFamily="18" charset="0"/>
              </a:rPr>
              <a:t>• Cách cài đặt trên Windows :</a:t>
            </a:r>
            <a:endParaRPr lang="en-US" sz="3000" b="1" i="1">
              <a:latin typeface="Times New Roman" panose="02020603050405020304" pitchFamily="18" charset="0"/>
              <a:cs typeface="Times New Roman" panose="02020603050405020304" pitchFamily="18" charset="0"/>
            </a:endParaRPr>
          </a:p>
          <a:p>
            <a:r>
              <a:rPr lang="en-US" sz="3000" b="1">
                <a:latin typeface="Times New Roman" panose="02020603050405020304" pitchFamily="18" charset="0"/>
                <a:cs typeface="Times New Roman" panose="02020603050405020304" pitchFamily="18" charset="0"/>
              </a:rPr>
              <a:t>Bước 1: Cài đặt RUBY và gem WATIR</a:t>
            </a:r>
            <a:endParaRPr lang="en-US" sz="3000" b="1">
              <a:latin typeface="Times New Roman" panose="02020603050405020304" pitchFamily="18" charset="0"/>
              <a:cs typeface="Times New Roman" panose="02020603050405020304" pitchFamily="18" charset="0"/>
            </a:endParaRPr>
          </a:p>
          <a:p>
            <a:endParaRPr lang="en-US" sz="3000" b="1">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Trước khi cài Watir, cần tải và cài đặt ruby+devkit lên máy . Truy cập trang: https://rubyinstaller.org/downloads/</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Chọn phiên bản ruby phù hợp với hệ điều hành máy tính của bạn.</a:t>
            </a:r>
            <a:endParaRPr lang="en-US" sz="30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21690" y="1455420"/>
            <a:ext cx="6235700" cy="2724785"/>
          </a:xfrm>
          <a:prstGeom prst="rect">
            <a:avLst/>
          </a:prstGeom>
        </p:spPr>
      </p:pic>
      <p:sp>
        <p:nvSpPr>
          <p:cNvPr id="3" name="Text Box 2"/>
          <p:cNvSpPr txBox="1"/>
          <p:nvPr/>
        </p:nvSpPr>
        <p:spPr>
          <a:xfrm>
            <a:off x="167005" y="4324350"/>
            <a:ext cx="11931650" cy="2245360"/>
          </a:xfrm>
          <a:prstGeom prst="rect">
            <a:avLst/>
          </a:prstGeom>
          <a:noFill/>
        </p:spPr>
        <p:txBody>
          <a:bodyPr wrap="square" rtlCol="0" anchor="t">
            <a:spAutoFit/>
          </a:bodyPr>
          <a:p>
            <a:r>
              <a:rPr lang="en-US" sz="2800">
                <a:latin typeface="Times New Roman" panose="02020603050405020304" pitchFamily="18" charset="0"/>
                <a:cs typeface="Times New Roman" panose="02020603050405020304" pitchFamily="18" charset="0"/>
              </a:rPr>
              <a:t>Ví dụ : Windows 10 64 bit sẽ download phiên bản: Ruby+Devkit 2.5.1-1 (x64)</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Cài đặt Ruby sau khi đã tải về</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Chạy trình cài đặt Ruby:</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5" name="Text Box 4"/>
          <p:cNvSpPr txBox="1"/>
          <p:nvPr/>
        </p:nvSpPr>
        <p:spPr>
          <a:xfrm>
            <a:off x="1562100" y="5191125"/>
            <a:ext cx="2973070" cy="1014730"/>
          </a:xfrm>
          <a:prstGeom prst="rect">
            <a:avLst/>
          </a:prstGeom>
          <a:noFill/>
        </p:spPr>
        <p:txBody>
          <a:bodyPr wrap="square" rtlCol="0" anchor="t">
            <a:spAutoFit/>
          </a:bodyPr>
          <a:lstStyle/>
          <a:p>
            <a:r>
              <a:rPr lang="en-US" sz="3000">
                <a:latin typeface="Times New Roman" panose="02020603050405020304" pitchFamily="18" charset="0"/>
                <a:cs typeface="Times New Roman" panose="02020603050405020304" pitchFamily="18" charset="0"/>
              </a:rPr>
              <a:t>Chọn thư mục cài đặt và ấn Install</a:t>
            </a:r>
            <a:endParaRPr lang="en-US" sz="30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143635" y="2089785"/>
            <a:ext cx="3810000" cy="2933700"/>
          </a:xfrm>
          <a:prstGeom prst="rect">
            <a:avLst/>
          </a:prstGeom>
        </p:spPr>
      </p:pic>
      <p:pic>
        <p:nvPicPr>
          <p:cNvPr id="7" name="Picture 6"/>
          <p:cNvPicPr>
            <a:picLocks noChangeAspect="1"/>
          </p:cNvPicPr>
          <p:nvPr/>
        </p:nvPicPr>
        <p:blipFill>
          <a:blip r:embed="rId2"/>
          <a:stretch>
            <a:fillRect/>
          </a:stretch>
        </p:blipFill>
        <p:spPr>
          <a:xfrm>
            <a:off x="6858635" y="2089785"/>
            <a:ext cx="3794760" cy="2933700"/>
          </a:xfrm>
          <a:prstGeom prst="rect">
            <a:avLst/>
          </a:prstGeom>
        </p:spPr>
      </p:pic>
      <p:sp>
        <p:nvSpPr>
          <p:cNvPr id="8" name="Text Box 7"/>
          <p:cNvSpPr txBox="1"/>
          <p:nvPr/>
        </p:nvSpPr>
        <p:spPr>
          <a:xfrm>
            <a:off x="7275195" y="5037455"/>
            <a:ext cx="3087370" cy="1014730"/>
          </a:xfrm>
          <a:prstGeom prst="rect">
            <a:avLst/>
          </a:prstGeom>
          <a:noFill/>
        </p:spPr>
        <p:txBody>
          <a:bodyPr wrap="square" rtlCol="0" anchor="t">
            <a:spAutoFit/>
          </a:bodyPr>
          <a:lstStyle/>
          <a:p>
            <a:r>
              <a:rPr lang="en-US" sz="3000"/>
              <a:t>Đợi quá trình cài đặt kết thúc</a:t>
            </a:r>
            <a:endParaRPr lang="en-US" sz="3000"/>
          </a:p>
        </p:txBody>
      </p:sp>
      <p:cxnSp>
        <p:nvCxnSpPr>
          <p:cNvPr id="35" name="Đường kết nối Mũi tên Thẳng 34"/>
          <p:cNvCxnSpPr>
            <a:stCxn id="6" idx="3"/>
            <a:endCxn id="7" idx="1"/>
          </p:cNvCxnSpPr>
          <p:nvPr/>
        </p:nvCxnSpPr>
        <p:spPr>
          <a:xfrm>
            <a:off x="4953635" y="3556635"/>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pic>
        <p:nvPicPr>
          <p:cNvPr id="3" name="Picture 2"/>
          <p:cNvPicPr>
            <a:picLocks noChangeAspect="1"/>
          </p:cNvPicPr>
          <p:nvPr/>
        </p:nvPicPr>
        <p:blipFill>
          <a:blip r:embed="rId1"/>
          <a:stretch>
            <a:fillRect/>
          </a:stretch>
        </p:blipFill>
        <p:spPr>
          <a:xfrm>
            <a:off x="827405" y="1640840"/>
            <a:ext cx="5152390" cy="3933190"/>
          </a:xfrm>
          <a:prstGeom prst="rect">
            <a:avLst/>
          </a:prstGeom>
        </p:spPr>
      </p:pic>
      <p:sp>
        <p:nvSpPr>
          <p:cNvPr id="4" name="Text Box 3"/>
          <p:cNvSpPr txBox="1"/>
          <p:nvPr/>
        </p:nvSpPr>
        <p:spPr>
          <a:xfrm>
            <a:off x="93345" y="5574030"/>
            <a:ext cx="7238365" cy="983615"/>
          </a:xfrm>
          <a:prstGeom prst="rect">
            <a:avLst/>
          </a:prstGeom>
          <a:noFill/>
        </p:spPr>
        <p:txBody>
          <a:bodyPr wrap="square" rtlCol="0" anchor="t">
            <a:spAutoFit/>
          </a:bodyPr>
          <a:lstStyle/>
          <a:p>
            <a:r>
              <a:rPr lang="en-US" sz="2900">
                <a:latin typeface="Times New Roman" panose="02020603050405020304" pitchFamily="18" charset="0"/>
                <a:cs typeface="Times New Roman" panose="02020603050405020304" pitchFamily="18" charset="0"/>
              </a:rPr>
              <a:t>Chọn option 3 - MSYS2 and MINGW development toolchain</a:t>
            </a:r>
            <a:endParaRPr lang="en-US" sz="2900">
              <a:latin typeface="Times New Roman" panose="02020603050405020304" pitchFamily="18" charset="0"/>
              <a:cs typeface="Times New Roman" panose="02020603050405020304" pitchFamily="18" charset="0"/>
            </a:endParaRPr>
          </a:p>
        </p:txBody>
      </p:sp>
      <p:sp>
        <p:nvSpPr>
          <p:cNvPr id="9" name="Text Box 8"/>
          <p:cNvSpPr txBox="1"/>
          <p:nvPr/>
        </p:nvSpPr>
        <p:spPr>
          <a:xfrm>
            <a:off x="7734300" y="2176780"/>
            <a:ext cx="4004310" cy="2861310"/>
          </a:xfrm>
          <a:prstGeom prst="rect">
            <a:avLst/>
          </a:prstGeom>
          <a:noFill/>
        </p:spPr>
        <p:txBody>
          <a:bodyPr wrap="square" rtlCol="0" anchor="t">
            <a:spAutoFit/>
          </a:bodyPr>
          <a:lstStyle/>
          <a:p>
            <a:pPr algn="just"/>
            <a:r>
              <a:rPr lang="en-US" sz="3000">
                <a:latin typeface="Times New Roman" panose="02020603050405020304" pitchFamily="18" charset="0"/>
                <a:cs typeface="Times New Roman" panose="02020603050405020304" pitchFamily="18" charset="0"/>
              </a:rPr>
              <a:t>Sau khi cài xong ruby bạn có thể kiểm tra lại xem ruby đã đươc cài thành công hay chưa bằng cách gõ đoạn lệnh ruby -v</a:t>
            </a:r>
            <a:endParaRPr lang="en-US" sz="3000">
              <a:latin typeface="Times New Roman" panose="02020603050405020304" pitchFamily="18" charset="0"/>
              <a:cs typeface="Times New Roman" panose="02020603050405020304" pitchFamily="18" charset="0"/>
            </a:endParaRPr>
          </a:p>
        </p:txBody>
      </p:sp>
      <p:cxnSp>
        <p:nvCxnSpPr>
          <p:cNvPr id="10" name="Đường kết nối Mũi tên Thẳng 34"/>
          <p:cNvCxnSpPr>
            <a:stCxn id="3" idx="3"/>
            <a:endCxn id="9" idx="1"/>
          </p:cNvCxnSpPr>
          <p:nvPr/>
        </p:nvCxnSpPr>
        <p:spPr>
          <a:xfrm>
            <a:off x="5979795" y="3607435"/>
            <a:ext cx="1754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7734300" y="4977130"/>
            <a:ext cx="4516120" cy="1401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130" y="121348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3" name="Text Box 2"/>
          <p:cNvSpPr txBox="1"/>
          <p:nvPr/>
        </p:nvSpPr>
        <p:spPr>
          <a:xfrm>
            <a:off x="177165" y="2199005"/>
            <a:ext cx="11838305" cy="2245360"/>
          </a:xfrm>
          <a:prstGeom prst="rect">
            <a:avLst/>
          </a:prstGeom>
          <a:noFill/>
        </p:spPr>
        <p:txBody>
          <a:bodyPr wrap="square" rtlCol="0" anchor="t">
            <a:spAutoFit/>
          </a:bodyPr>
          <a:lstStyle/>
          <a:p>
            <a:r>
              <a:rPr lang="en-US" sz="3500" b="1">
                <a:latin typeface="Times New Roman" panose="02020603050405020304" pitchFamily="18" charset="0"/>
                <a:cs typeface="Times New Roman" panose="02020603050405020304" pitchFamily="18" charset="0"/>
              </a:rPr>
              <a:t>Bước 2: Cài đặt Devkit</a:t>
            </a:r>
            <a:endParaRPr lang="en-US" sz="3500" b="1">
              <a:latin typeface="Times New Roman" panose="02020603050405020304" pitchFamily="18" charset="0"/>
              <a:cs typeface="Times New Roman" panose="02020603050405020304" pitchFamily="18" charset="0"/>
            </a:endParaRPr>
          </a:p>
          <a:p>
            <a:r>
              <a:rPr lang="en-US" sz="3500">
                <a:latin typeface="Times New Roman" panose="02020603050405020304" pitchFamily="18" charset="0"/>
                <a:cs typeface="Times New Roman" panose="02020603050405020304" pitchFamily="18" charset="0"/>
              </a:rPr>
              <a:t>Trước khi cài devkit bạn cần chuyển đổi thư mục lưu sang C:\devkit -&gt; mở command prompt -&gt; gõ lệnh cd c:\devkit Run devkit:</a:t>
            </a:r>
            <a:endParaRPr lang="en-US" sz="35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60680" y="1590675"/>
            <a:ext cx="11663680" cy="3300730"/>
          </a:xfrm>
          <a:prstGeom prst="rect">
            <a:avLst/>
          </a:prstGeom>
        </p:spPr>
      </p:pic>
      <p:sp>
        <p:nvSpPr>
          <p:cNvPr id="2" name="Text Box 1"/>
          <p:cNvSpPr txBox="1"/>
          <p:nvPr/>
        </p:nvSpPr>
        <p:spPr>
          <a:xfrm>
            <a:off x="136525" y="5194935"/>
            <a:ext cx="10173335" cy="1076325"/>
          </a:xfrm>
          <a:prstGeom prst="rect">
            <a:avLst/>
          </a:prstGeom>
          <a:noFill/>
        </p:spPr>
        <p:txBody>
          <a:bodyPr wrap="square" rtlCol="0" anchor="t">
            <a:spAutoFit/>
          </a:bodyPr>
          <a:p>
            <a:r>
              <a:rPr lang="en-US" sz="3200">
                <a:latin typeface="Times New Roman" panose="02020603050405020304" pitchFamily="18" charset="0"/>
                <a:cs typeface="Times New Roman" panose="02020603050405020304" pitchFamily="18" charset="0"/>
                <a:sym typeface="+mn-ea"/>
              </a:rPr>
              <a:t>gõ đoạn lệnh: ruby dk.rb init -&gt; [nhấn Enter] -&gt; ruby dk.rb install -&gt; [nhấn Enter] -&gt; cài đặt devkit thành công</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3" name="Text Box 2"/>
          <p:cNvSpPr txBox="1"/>
          <p:nvPr/>
        </p:nvSpPr>
        <p:spPr>
          <a:xfrm>
            <a:off x="93345" y="1692910"/>
            <a:ext cx="11733530" cy="1076325"/>
          </a:xfrm>
          <a:prstGeom prst="rect">
            <a:avLst/>
          </a:prstGeom>
          <a:noFill/>
        </p:spPr>
        <p:txBody>
          <a:bodyPr wrap="square" rtlCol="0" anchor="t">
            <a:spAutoFit/>
          </a:bodyPr>
          <a:lstStyle/>
          <a:p>
            <a:r>
              <a:rPr lang="en-US" sz="3200" b="1">
                <a:latin typeface="Times New Roman" panose="02020603050405020304" pitchFamily="18" charset="0"/>
                <a:cs typeface="Times New Roman" panose="02020603050405020304" pitchFamily="18" charset="0"/>
              </a:rPr>
              <a:t>Bước 3: Cài đặt Watir</a:t>
            </a:r>
            <a:endParaRPr lang="en-US" sz="3200" b="1">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Mở command prompt gõ đoạn lệnh: gem install watir --no-ri --no-rdoc</a:t>
            </a:r>
            <a:endParaRPr lang="en-US" sz="3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93345" y="2948305"/>
            <a:ext cx="11571605" cy="32912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725" y="1496695"/>
            <a:ext cx="11679555" cy="553085"/>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chạy đoạn lệnh gem install rspec để cài đặt rspec hỗ trợ việc test sau này</a:t>
            </a:r>
            <a:endParaRPr lang="en-US" sz="3000"/>
          </a:p>
        </p:txBody>
      </p:sp>
      <p:pic>
        <p:nvPicPr>
          <p:cNvPr id="3" name="Picture 2" descr="123"/>
          <p:cNvPicPr>
            <a:picLocks noChangeAspect="1"/>
          </p:cNvPicPr>
          <p:nvPr/>
        </p:nvPicPr>
        <p:blipFill>
          <a:blip r:embed="rId1"/>
          <a:stretch>
            <a:fillRect/>
          </a:stretch>
        </p:blipFill>
        <p:spPr>
          <a:xfrm>
            <a:off x="85725" y="2157095"/>
            <a:ext cx="11115040" cy="43618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2458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3" name="Text Box 2"/>
          <p:cNvSpPr txBox="1"/>
          <p:nvPr/>
        </p:nvSpPr>
        <p:spPr>
          <a:xfrm>
            <a:off x="93345" y="1708150"/>
            <a:ext cx="12240895" cy="5292725"/>
          </a:xfrm>
          <a:prstGeom prst="rect">
            <a:avLst/>
          </a:prstGeom>
          <a:noFill/>
        </p:spPr>
        <p:txBody>
          <a:bodyPr wrap="square" rtlCol="0" anchor="t">
            <a:spAutoFit/>
          </a:bodyPr>
          <a:lstStyle/>
          <a:p>
            <a:r>
              <a:rPr lang="en-US" sz="2600" b="1" i="1">
                <a:latin typeface="Times New Roman" panose="02020603050405020304" pitchFamily="18" charset="0"/>
                <a:cs typeface="Times New Roman" panose="02020603050405020304" pitchFamily="18" charset="0"/>
              </a:rPr>
              <a:t>• Cách cài đặt trên Ubuntu :</a:t>
            </a:r>
            <a:endParaRPr lang="en-US" sz="2600" b="1" i="1">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Trước khi cài Watir, cần cài đặt ruby lên máy. Bạn có thể chạy trên Terminal những câu lệnh sau:</a:t>
            </a:r>
            <a:endParaRPr lang="en-US" sz="2600">
              <a:latin typeface="Times New Roman" panose="02020603050405020304" pitchFamily="18" charset="0"/>
              <a:cs typeface="Times New Roman" panose="02020603050405020304" pitchFamily="18" charset="0"/>
            </a:endParaRPr>
          </a:p>
          <a:p>
            <a:r>
              <a:rPr lang="en-US" sz="2600" b="1">
                <a:latin typeface="Times New Roman" panose="02020603050405020304" pitchFamily="18" charset="0"/>
                <a:cs typeface="Times New Roman" panose="02020603050405020304" pitchFamily="18" charset="0"/>
              </a:rPr>
              <a:t>▪Cài đặt git nếu chưa có:</a:t>
            </a:r>
            <a:endParaRPr lang="en-US" sz="2600" b="1">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sudo apt-get install git</a:t>
            </a:r>
            <a:endParaRPr lang="en-US" sz="2600">
              <a:solidFill>
                <a:srgbClr val="FF0000"/>
              </a:solidFill>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▪Cài đặt ruby-install</a:t>
            </a:r>
            <a:endParaRPr lang="en-US" sz="2600">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wget -O ruby-install-0.6.0.tar.gz https://github.com/postmodern/ruby-install/archive/v0.6.0.tar.gz</a:t>
            </a:r>
            <a:endParaRPr lang="en-US" sz="2600">
              <a:solidFill>
                <a:srgbClr val="FF0000"/>
              </a:solidFill>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tar -xzvf ruby-install-0.6.0.tar.gz</a:t>
            </a:r>
            <a:endParaRPr lang="en-US" sz="2600">
              <a:solidFill>
                <a:srgbClr val="FF0000"/>
              </a:solidFill>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cd ruby-install-0.6.0/</a:t>
            </a:r>
            <a:endParaRPr lang="en-US" sz="2600">
              <a:solidFill>
                <a:srgbClr val="FF0000"/>
              </a:solidFill>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sudo make install</a:t>
            </a:r>
            <a:endParaRPr lang="en-US" sz="2600">
              <a:solidFill>
                <a:srgbClr val="FF0000"/>
              </a:solidFill>
              <a:latin typeface="Times New Roman" panose="02020603050405020304" pitchFamily="18" charset="0"/>
              <a:cs typeface="Times New Roman" panose="02020603050405020304" pitchFamily="18" charset="0"/>
            </a:endParaRPr>
          </a:p>
          <a:p>
            <a:r>
              <a:rPr lang="en-US" sz="2600">
                <a:solidFill>
                  <a:srgbClr val="FF0000"/>
                </a:solidFill>
                <a:latin typeface="Times New Roman" panose="02020603050405020304" pitchFamily="18" charset="0"/>
                <a:cs typeface="Times New Roman" panose="02020603050405020304" pitchFamily="18" charset="0"/>
              </a:rPr>
              <a:t>ruby-install ruby 2.x</a:t>
            </a:r>
            <a:endParaRPr lang="en-US" sz="2600">
              <a:solidFill>
                <a:srgbClr val="FF0000"/>
              </a:solidFill>
              <a:latin typeface="Times New Roman" panose="02020603050405020304" pitchFamily="18" charset="0"/>
              <a:cs typeface="Times New Roman" panose="02020603050405020304" pitchFamily="18" charset="0"/>
            </a:endParaRPr>
          </a:p>
          <a:p>
            <a:endParaRPr lang="en-US" sz="2600">
              <a:solidFill>
                <a:srgbClr val="FF0000"/>
              </a:solidFill>
              <a:latin typeface="Arial Narrow" panose="020B0606020202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8805" y="1827530"/>
            <a:ext cx="10771505" cy="4707890"/>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x là phiên bản ruby</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▪Sau khi các câu lệnh chạy hoàn thành. Kiểm tra xem ruby đã được cài thành công chưa:</a:t>
            </a:r>
            <a:endParaRPr lang="en-US" sz="3000">
              <a:latin typeface="Times New Roman" panose="02020603050405020304" pitchFamily="18" charset="0"/>
              <a:cs typeface="Times New Roman" panose="02020603050405020304" pitchFamily="18" charset="0"/>
            </a:endParaRPr>
          </a:p>
          <a:p>
            <a:r>
              <a:rPr lang="en-US" sz="3000">
                <a:solidFill>
                  <a:srgbClr val="FF0000"/>
                </a:solidFill>
                <a:latin typeface="Times New Roman" panose="02020603050405020304" pitchFamily="18" charset="0"/>
                <a:cs typeface="Times New Roman" panose="02020603050405020304" pitchFamily="18" charset="0"/>
                <a:sym typeface="+mn-ea"/>
              </a:rPr>
              <a:t>ruby --version</a:t>
            </a:r>
            <a:endParaRPr lang="en-US" sz="3000">
              <a:solidFill>
                <a:srgbClr val="FF0000"/>
              </a:solidFill>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▪Câu lệnh này sẽ trả về dạng</a:t>
            </a:r>
            <a:endParaRPr lang="en-US" sz="3000">
              <a:latin typeface="Times New Roman" panose="02020603050405020304" pitchFamily="18" charset="0"/>
              <a:cs typeface="Times New Roman" panose="02020603050405020304" pitchFamily="18" charset="0"/>
            </a:endParaRPr>
          </a:p>
          <a:p>
            <a:r>
              <a:rPr lang="en-US" sz="3000">
                <a:solidFill>
                  <a:srgbClr val="FF0000"/>
                </a:solidFill>
                <a:latin typeface="Times New Roman" panose="02020603050405020304" pitchFamily="18" charset="0"/>
                <a:cs typeface="Times New Roman" panose="02020603050405020304" pitchFamily="18" charset="0"/>
                <a:sym typeface="+mn-ea"/>
              </a:rPr>
              <a:t>ruby 2.x (yyyy-mm-dd) [x86_64-linux-gnu]</a:t>
            </a:r>
            <a:endParaRPr lang="en-US" sz="3000">
              <a:solidFill>
                <a:srgbClr val="FF0000"/>
              </a:solidFill>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Khi đã cài ruby hoàn tất, tiếp theo bạn cần cài Watir</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Câu lệnh chạy trên Terminal để cài đặt Watir</a:t>
            </a:r>
            <a:r>
              <a:rPr lang="en-US" sz="3000">
                <a:solidFill>
                  <a:srgbClr val="FF0000"/>
                </a:solidFill>
                <a:latin typeface="Times New Roman" panose="02020603050405020304" pitchFamily="18" charset="0"/>
                <a:cs typeface="Times New Roman" panose="02020603050405020304" pitchFamily="18" charset="0"/>
                <a:sym typeface="+mn-ea"/>
              </a:rPr>
              <a:t> gem install watir</a:t>
            </a:r>
            <a:endParaRPr lang="en-US" sz="3000">
              <a:solidFill>
                <a:srgbClr val="FF0000"/>
              </a:solidFill>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589855" y="2337773"/>
            <a:ext cx="3104386" cy="3069253"/>
            <a:chOff x="3318600" y="1855286"/>
            <a:chExt cx="2506802" cy="2469064"/>
          </a:xfrm>
          <a:solidFill>
            <a:schemeClr val="tx1">
              <a:lumMod val="75000"/>
              <a:lumOff val="25000"/>
            </a:schemeClr>
          </a:solidFill>
        </p:grpSpPr>
        <p:sp>
          <p:nvSpPr>
            <p:cNvPr id="41" name="Freeform 6"/>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ln>
          </p:spPr>
          <p:txBody>
            <a:bodyPr vert="horz" wrap="square" lIns="91440" tIns="45720" rIns="91440" bIns="45720" numCol="1" anchor="t" anchorCtr="0" compatLnSpc="1"/>
            <a:lstStyle/>
            <a:p>
              <a:endParaRPr lang="en-US" b="1"/>
            </a:p>
          </p:txBody>
        </p:sp>
        <p:sp>
          <p:nvSpPr>
            <p:cNvPr id="42" name="Freeform 7"/>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ln>
          </p:spPr>
          <p:txBody>
            <a:bodyPr vert="horz" wrap="square" lIns="91440" tIns="45720" rIns="91440" bIns="45720" numCol="1" anchor="t" anchorCtr="0" compatLnSpc="1"/>
            <a:lstStyle/>
            <a:p>
              <a:endParaRPr lang="en-US" b="1"/>
            </a:p>
          </p:txBody>
        </p:sp>
      </p:grpSp>
      <p:grpSp>
        <p:nvGrpSpPr>
          <p:cNvPr id="52" name="Group 51"/>
          <p:cNvGrpSpPr/>
          <p:nvPr/>
        </p:nvGrpSpPr>
        <p:grpSpPr>
          <a:xfrm>
            <a:off x="4848888" y="2597789"/>
            <a:ext cx="2586322" cy="2549221"/>
            <a:chOff x="3527770" y="2064456"/>
            <a:chExt cx="2088463" cy="2050724"/>
          </a:xfrm>
          <a:solidFill>
            <a:schemeClr val="bg1"/>
          </a:solidFill>
        </p:grpSpPr>
        <p:sp>
          <p:nvSpPr>
            <p:cNvPr id="53" name="Freeform 12"/>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54" name="Freeform 13"/>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55" name="Group 54"/>
          <p:cNvGrpSpPr/>
          <p:nvPr/>
        </p:nvGrpSpPr>
        <p:grpSpPr>
          <a:xfrm>
            <a:off x="5117267" y="2867185"/>
            <a:ext cx="2049563" cy="2010428"/>
            <a:chOff x="3744487" y="2281172"/>
            <a:chExt cx="1655029" cy="1617291"/>
          </a:xfrm>
          <a:solidFill>
            <a:srgbClr val="0070C0"/>
          </a:solidFill>
        </p:grpSpPr>
        <p:sp>
          <p:nvSpPr>
            <p:cNvPr id="56" name="Freeform 11"/>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57" name="Freeform 14"/>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58" name="Group 57"/>
          <p:cNvGrpSpPr/>
          <p:nvPr/>
        </p:nvGrpSpPr>
        <p:grpSpPr>
          <a:xfrm>
            <a:off x="5428372" y="3104417"/>
            <a:ext cx="1426014" cy="1435443"/>
            <a:chOff x="3995705" y="2472014"/>
            <a:chExt cx="1151511" cy="1154744"/>
          </a:xfrm>
          <a:solidFill>
            <a:srgbClr val="75DBFF"/>
          </a:solidFill>
        </p:grpSpPr>
        <p:sp>
          <p:nvSpPr>
            <p:cNvPr id="59" name="Freeform 10"/>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61" name="Freeform 15"/>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62" name="Group 61"/>
          <p:cNvGrpSpPr/>
          <p:nvPr/>
        </p:nvGrpSpPr>
        <p:grpSpPr>
          <a:xfrm>
            <a:off x="5744820" y="3396603"/>
            <a:ext cx="794456" cy="849736"/>
            <a:chOff x="4251238" y="2707063"/>
            <a:chExt cx="641526" cy="683571"/>
          </a:xfrm>
          <a:solidFill>
            <a:schemeClr val="bg1"/>
          </a:solidFill>
        </p:grpSpPr>
        <p:sp>
          <p:nvSpPr>
            <p:cNvPr id="63" name="Freeform 9"/>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64" name="Freeform 16"/>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ln>
          </p:spPr>
          <p:txBody>
            <a:bodyPr vert="horz" wrap="square" lIns="91440" tIns="45720" rIns="91440" bIns="45720" numCol="1" anchor="t" anchorCtr="0" compatLnSpc="1"/>
            <a:lstStyle/>
            <a:p>
              <a:endParaRPr lang="en-US" b="1"/>
            </a:p>
          </p:txBody>
        </p:sp>
      </p:grpSp>
      <p:cxnSp>
        <p:nvCxnSpPr>
          <p:cNvPr id="66" name="Elbow Connector 32"/>
          <p:cNvCxnSpPr>
            <a:stCxn id="77" idx="3"/>
          </p:cNvCxnSpPr>
          <p:nvPr/>
        </p:nvCxnSpPr>
        <p:spPr>
          <a:xfrm>
            <a:off x="3690684" y="2708462"/>
            <a:ext cx="1130254" cy="327223"/>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p:cNvCxnSpPr>
            <a:stCxn id="73" idx="1"/>
          </p:cNvCxnSpPr>
          <p:nvPr/>
        </p:nvCxnSpPr>
        <p:spPr>
          <a:xfrm rot="10800000" flipV="1">
            <a:off x="7402830" y="2539365"/>
            <a:ext cx="1405255" cy="857250"/>
          </a:xfrm>
          <a:prstGeom prst="bentConnector3">
            <a:avLst>
              <a:gd name="adj1" fmla="val 49977"/>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p:cNvCxnSpPr/>
          <p:nvPr/>
        </p:nvCxnSpPr>
        <p:spPr>
          <a:xfrm flipV="1">
            <a:off x="3111500" y="4281805"/>
            <a:ext cx="1835150" cy="483235"/>
          </a:xfrm>
          <a:prstGeom prst="bentConnector3">
            <a:avLst>
              <a:gd name="adj1" fmla="val 50035"/>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37"/>
          <p:cNvCxnSpPr/>
          <p:nvPr/>
        </p:nvCxnSpPr>
        <p:spPr>
          <a:xfrm rot="10800000">
            <a:off x="7167245" y="4764405"/>
            <a:ext cx="1677670" cy="641985"/>
          </a:xfrm>
          <a:prstGeom prst="bentConnector3">
            <a:avLst>
              <a:gd name="adj1" fmla="val 45193"/>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111354" y="1321629"/>
            <a:ext cx="5813066"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SLIDE NỘI </a:t>
            </a:r>
            <a:r>
              <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p:cNvSpPr txBox="1"/>
          <p:nvPr/>
        </p:nvSpPr>
        <p:spPr>
          <a:xfrm>
            <a:off x="8808707" y="2124479"/>
            <a:ext cx="2453489" cy="82994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a:solidFill>
                  <a:srgbClr val="002060"/>
                </a:solidFill>
              </a:rPr>
              <a:t>3. CÁC BƯỚC CÀI ĐẶT </a:t>
            </a:r>
            <a:endParaRPr lang="en-US" sz="2400" b="1" dirty="0">
              <a:solidFill>
                <a:srgbClr val="002060"/>
              </a:solidFill>
            </a:endParaRPr>
          </a:p>
        </p:txBody>
      </p:sp>
      <p:sp>
        <p:nvSpPr>
          <p:cNvPr id="74" name="TextBox 73"/>
          <p:cNvSpPr txBox="1"/>
          <p:nvPr/>
        </p:nvSpPr>
        <p:spPr>
          <a:xfrm>
            <a:off x="8913495" y="5037455"/>
            <a:ext cx="3263265" cy="82994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a:solidFill>
                  <a:srgbClr val="002060"/>
                </a:solidFill>
              </a:rPr>
              <a:t>4. ỨNG DỤNG VÀO VIỆC KIỂM THỬ</a:t>
            </a:r>
            <a:endParaRPr lang="en-US" sz="2400" b="1" dirty="0">
              <a:solidFill>
                <a:srgbClr val="002060"/>
              </a:solidFill>
            </a:endParaRPr>
          </a:p>
        </p:txBody>
      </p:sp>
      <p:sp>
        <p:nvSpPr>
          <p:cNvPr id="76" name="TextBox 75"/>
          <p:cNvSpPr txBox="1"/>
          <p:nvPr/>
        </p:nvSpPr>
        <p:spPr>
          <a:xfrm>
            <a:off x="97111" y="4281732"/>
            <a:ext cx="3104386"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2. WATIR HOẠT ĐỘNG NHƯ THẾ NÀO ?</a:t>
            </a:r>
            <a:endParaRPr lang="en-US" sz="2400" b="1" dirty="0">
              <a:solidFill>
                <a:srgbClr val="002060"/>
              </a:solidFill>
            </a:endParaRPr>
          </a:p>
        </p:txBody>
      </p:sp>
      <p:sp>
        <p:nvSpPr>
          <p:cNvPr id="2" name="TextBox 76"/>
          <p:cNvSpPr txBox="1"/>
          <p:nvPr/>
        </p:nvSpPr>
        <p:spPr>
          <a:xfrm>
            <a:off x="1811172" y="2405239"/>
            <a:ext cx="2298612"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1. WATIR LÀ GÌ ?</a:t>
            </a:r>
            <a:endParaRPr lang="en-US" sz="24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p:cTn id="29" dur="1000" fill="hold"/>
                                        <p:tgtEl>
                                          <p:spTgt spid="67"/>
                                        </p:tgtEl>
                                        <p:attrNameLst>
                                          <p:attrName>ppt_w</p:attrName>
                                        </p:attrNameLst>
                                      </p:cBhvr>
                                      <p:tavLst>
                                        <p:tav tm="0">
                                          <p:val>
                                            <p:strVal val="#ppt_w*0.70"/>
                                          </p:val>
                                        </p:tav>
                                        <p:tav tm="100000">
                                          <p:val>
                                            <p:strVal val="#ppt_w"/>
                                          </p:val>
                                        </p:tav>
                                      </p:tavLst>
                                    </p:anim>
                                    <p:anim calcmode="lin" valueType="num">
                                      <p:cBhvr>
                                        <p:cTn id="30" dur="1000" fill="hold"/>
                                        <p:tgtEl>
                                          <p:spTgt spid="67"/>
                                        </p:tgtEl>
                                        <p:attrNameLst>
                                          <p:attrName>ppt_h</p:attrName>
                                        </p:attrNameLst>
                                      </p:cBhvr>
                                      <p:tavLst>
                                        <p:tav tm="0">
                                          <p:val>
                                            <p:strVal val="#ppt_h"/>
                                          </p:val>
                                        </p:tav>
                                        <p:tav tm="100000">
                                          <p:val>
                                            <p:strVal val="#ppt_h"/>
                                          </p:val>
                                        </p:tav>
                                      </p:tavLst>
                                    </p:anim>
                                    <p:animEffect transition="in" filter="fade">
                                      <p:cBhvr>
                                        <p:cTn id="31" dur="1000"/>
                                        <p:tgtEl>
                                          <p:spTgt spid="67"/>
                                        </p:tgtEl>
                                      </p:cBhvr>
                                    </p:animEffect>
                                  </p:childTnLst>
                                </p:cTn>
                              </p:par>
                              <p:par>
                                <p:cTn id="32" presetID="55"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1000" fill="hold"/>
                                        <p:tgtEl>
                                          <p:spTgt spid="71"/>
                                        </p:tgtEl>
                                        <p:attrNameLst>
                                          <p:attrName>ppt_w</p:attrName>
                                        </p:attrNameLst>
                                      </p:cBhvr>
                                      <p:tavLst>
                                        <p:tav tm="0">
                                          <p:val>
                                            <p:strVal val="#ppt_w*0.70"/>
                                          </p:val>
                                        </p:tav>
                                        <p:tav tm="100000">
                                          <p:val>
                                            <p:strVal val="#ppt_w"/>
                                          </p:val>
                                        </p:tav>
                                      </p:tavLst>
                                    </p:anim>
                                    <p:anim calcmode="lin" valueType="num">
                                      <p:cBhvr>
                                        <p:cTn id="35" dur="1000" fill="hold"/>
                                        <p:tgtEl>
                                          <p:spTgt spid="71"/>
                                        </p:tgtEl>
                                        <p:attrNameLst>
                                          <p:attrName>ppt_h</p:attrName>
                                        </p:attrNameLst>
                                      </p:cBhvr>
                                      <p:tavLst>
                                        <p:tav tm="0">
                                          <p:val>
                                            <p:strVal val="#ppt_h"/>
                                          </p:val>
                                        </p:tav>
                                        <p:tav tm="100000">
                                          <p:val>
                                            <p:strVal val="#ppt_h"/>
                                          </p:val>
                                        </p:tav>
                                      </p:tavLst>
                                    </p:anim>
                                    <p:animEffect transition="in" filter="fade">
                                      <p:cBhvr>
                                        <p:cTn id="36" dur="1000"/>
                                        <p:tgtEl>
                                          <p:spTgt spid="71"/>
                                        </p:tgtEl>
                                      </p:cBhvr>
                                    </p:animEffect>
                                  </p:childTnLst>
                                </p:cTn>
                              </p:par>
                              <p:par>
                                <p:cTn id="37" presetID="23" presetClass="entr" presetSubtype="16"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 calcmode="lin" valueType="num">
                                      <p:cBhvr>
                                        <p:cTn id="39" dur="500" fill="hold"/>
                                        <p:tgtEl>
                                          <p:spTgt spid="73"/>
                                        </p:tgtEl>
                                        <p:attrNameLst>
                                          <p:attrName>ppt_w</p:attrName>
                                        </p:attrNameLst>
                                      </p:cBhvr>
                                      <p:tavLst>
                                        <p:tav tm="0">
                                          <p:val>
                                            <p:fltVal val="0"/>
                                          </p:val>
                                        </p:tav>
                                        <p:tav tm="100000">
                                          <p:val>
                                            <p:strVal val="#ppt_w"/>
                                          </p:val>
                                        </p:tav>
                                      </p:tavLst>
                                    </p:anim>
                                    <p:anim calcmode="lin" valueType="num">
                                      <p:cBhvr>
                                        <p:cTn id="40" dur="500" fill="hold"/>
                                        <p:tgtEl>
                                          <p:spTgt spid="73"/>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6"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endParaRPr lang="en-US" sz="3200" b="1">
              <a:solidFill>
                <a:srgbClr val="FF0000"/>
              </a:solidFill>
              <a:latin typeface="#9Slide03 BoosterNextFYBlack" panose="02000A03000000020004" pitchFamily="2" charset="77"/>
            </a:endParaRPr>
          </a:p>
        </p:txBody>
      </p:sp>
      <p:sp>
        <p:nvSpPr>
          <p:cNvPr id="3" name="Text Box 2"/>
          <p:cNvSpPr txBox="1"/>
          <p:nvPr/>
        </p:nvSpPr>
        <p:spPr>
          <a:xfrm>
            <a:off x="93345" y="1692910"/>
            <a:ext cx="12045950" cy="922020"/>
          </a:xfrm>
          <a:prstGeom prst="rect">
            <a:avLst/>
          </a:prstGeom>
          <a:noFill/>
        </p:spPr>
        <p:txBody>
          <a:bodyPr wrap="square" rtlCol="0" anchor="t">
            <a:spAutoFit/>
          </a:bodyPr>
          <a:lstStyle/>
          <a:p>
            <a:r>
              <a:rPr lang="en-US" sz="2700" b="1">
                <a:latin typeface="Times New Roman" panose="02020603050405020304" pitchFamily="18" charset="0"/>
                <a:cs typeface="Times New Roman" panose="02020603050405020304" pitchFamily="18" charset="0"/>
              </a:rPr>
              <a:t> Cuối cùng, cài đặt các driver hỗ trợ các trình duyệt (áp dụng cho cả 2 hệ điều hành)</a:t>
            </a:r>
            <a:endParaRPr lang="en-US" sz="2700" b="1">
              <a:latin typeface="Times New Roman" panose="02020603050405020304" pitchFamily="18" charset="0"/>
              <a:cs typeface="Times New Roman" panose="02020603050405020304" pitchFamily="18" charset="0"/>
            </a:endParaRPr>
          </a:p>
        </p:txBody>
      </p:sp>
      <p:sp>
        <p:nvSpPr>
          <p:cNvPr id="5" name="Text Box 4"/>
          <p:cNvSpPr txBox="1"/>
          <p:nvPr/>
        </p:nvSpPr>
        <p:spPr>
          <a:xfrm>
            <a:off x="93345" y="2614930"/>
            <a:ext cx="11744325" cy="3646170"/>
          </a:xfrm>
          <a:prstGeom prst="rect">
            <a:avLst/>
          </a:prstGeom>
          <a:noFill/>
        </p:spPr>
        <p:txBody>
          <a:bodyPr wrap="square" rtlCol="0" anchor="t">
            <a:spAutoFit/>
          </a:bodyPr>
          <a:lstStyle/>
          <a:p>
            <a:r>
              <a:rPr lang="en-US" sz="3300">
                <a:latin typeface="Times New Roman" panose="02020603050405020304" pitchFamily="18" charset="0"/>
                <a:cs typeface="Times New Roman" panose="02020603050405020304" pitchFamily="18" charset="0"/>
              </a:rPr>
              <a:t>Tải drivers tương ứng với các trình duyệt tại đây:</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Google Chrome: chromedriver</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Mozilla Firefox: geckodriver</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Microsoft Edge: Microsoft WebDriver</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Microsoft Internet Explorer: IEDriver</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Apple Safari: safaridriver (nếu bạn có Safari 10 thì nó đã được tích hợp sẵn)</a:t>
            </a:r>
            <a:endParaRPr lang="en-US" sz="33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090" y="1671320"/>
            <a:ext cx="12022455" cy="4707890"/>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sym typeface="+mn-ea"/>
              </a:rPr>
              <a:t>Với Windows bạn chỉ cần bỏ cái tập tin .exe này vào thư mục cài đặt ruby. Riêng đôi với Ubuntu sau khi tải file về bạn cần thêm các file driver này vào PATH, sử dụng câu lệnh:</a:t>
            </a:r>
            <a:endParaRPr lang="en-US" sz="3000">
              <a:latin typeface="Times New Roman" panose="02020603050405020304" pitchFamily="18" charset="0"/>
              <a:cs typeface="Times New Roman" panose="02020603050405020304" pitchFamily="18" charset="0"/>
            </a:endParaRPr>
          </a:p>
          <a:p>
            <a:r>
              <a:rPr lang="en-US" sz="3000">
                <a:solidFill>
                  <a:srgbClr val="FF0000"/>
                </a:solidFill>
                <a:latin typeface="Times New Roman" panose="02020603050405020304" pitchFamily="18" charset="0"/>
                <a:cs typeface="Times New Roman" panose="02020603050405020304" pitchFamily="18" charset="0"/>
                <a:sym typeface="+mn-ea"/>
              </a:rPr>
              <a:t>export PATH=${HOME}/drivers:${PATH}</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/drivers là tên folder chứa các file driver</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Ngoài ra bạn có thể sử dụng một số online service như:</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 </a:t>
            </a:r>
            <a:r>
              <a:rPr lang="en-US" sz="3000">
                <a:solidFill>
                  <a:srgbClr val="FF0000"/>
                </a:solidFill>
                <a:latin typeface="Times New Roman" panose="02020603050405020304" pitchFamily="18" charset="0"/>
                <a:cs typeface="Times New Roman" panose="02020603050405020304" pitchFamily="18" charset="0"/>
                <a:sym typeface="+mn-ea"/>
              </a:rPr>
              <a:t>Sauce Labs</a:t>
            </a:r>
            <a:endParaRPr lang="en-US" sz="3000">
              <a:solidFill>
                <a:srgbClr val="FF0000"/>
              </a:solidFill>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 </a:t>
            </a:r>
            <a:r>
              <a:rPr lang="en-US" sz="3000">
                <a:solidFill>
                  <a:srgbClr val="FF0000"/>
                </a:solidFill>
                <a:latin typeface="Times New Roman" panose="02020603050405020304" pitchFamily="18" charset="0"/>
                <a:cs typeface="Times New Roman" panose="02020603050405020304" pitchFamily="18" charset="0"/>
                <a:sym typeface="+mn-ea"/>
              </a:rPr>
              <a:t>Browser Stack</a:t>
            </a:r>
            <a:endParaRPr lang="en-US" sz="3000">
              <a:solidFill>
                <a:srgbClr val="FF0000"/>
              </a:solidFill>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sym typeface="+mn-ea"/>
              </a:rPr>
              <a:t>Vậy là bạn đã hoàn thành các bước cài đặt. Bạn có thể sử dụng terminal hoặc IDE để bắt đầu chạy các đoạn script test</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564" y="1100031"/>
            <a:ext cx="10756566" cy="706755"/>
          </a:xfrm>
          <a:prstGeom prst="rect">
            <a:avLst/>
          </a:prstGeom>
        </p:spPr>
        <p:txBody>
          <a:bodyPr wrap="square">
            <a:spAutoFit/>
          </a:bodyPr>
          <a:lstStyle/>
          <a:p>
            <a:pPr algn="ctr"/>
            <a:r>
              <a:rPr lang="en-US" sz="4000" b="1">
                <a:solidFill>
                  <a:srgbClr val="FF0000"/>
                </a:solidFill>
              </a:rPr>
              <a:t>4. ỨNG DỤNG VÀO VIỆC KIỂM THỬ</a:t>
            </a:r>
            <a:endParaRPr lang="en-US" sz="4000" b="1">
              <a:solidFill>
                <a:srgbClr val="FF0000"/>
              </a:solidFill>
            </a:endParaRPr>
          </a:p>
        </p:txBody>
      </p:sp>
      <p:pic>
        <p:nvPicPr>
          <p:cNvPr id="3" name="Picture 2"/>
          <p:cNvPicPr>
            <a:picLocks noChangeAspect="1"/>
          </p:cNvPicPr>
          <p:nvPr/>
        </p:nvPicPr>
        <p:blipFill>
          <a:blip r:embed="rId1"/>
          <a:stretch>
            <a:fillRect/>
          </a:stretch>
        </p:blipFill>
        <p:spPr>
          <a:xfrm>
            <a:off x="10028349" y="3678887"/>
            <a:ext cx="2163651" cy="253552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 Box 5"/>
          <p:cNvSpPr txBox="1"/>
          <p:nvPr/>
        </p:nvSpPr>
        <p:spPr>
          <a:xfrm>
            <a:off x="408305" y="1965325"/>
            <a:ext cx="9454515" cy="1106805"/>
          </a:xfrm>
          <a:prstGeom prst="rect">
            <a:avLst/>
          </a:prstGeom>
          <a:noFill/>
        </p:spPr>
        <p:txBody>
          <a:bodyPr wrap="square" rtlCol="0" anchor="t">
            <a:spAutoFit/>
          </a:bodyPr>
          <a:lstStyle/>
          <a:p>
            <a:r>
              <a:rPr lang="en-US" sz="3300" b="1">
                <a:latin typeface="Times New Roman" panose="02020603050405020304" pitchFamily="18" charset="0"/>
                <a:cs typeface="Times New Roman" panose="02020603050405020304" pitchFamily="18" charset="0"/>
              </a:rPr>
              <a:t>Để thao tác được với Watir, cần có môi trường phát triển hay còn gọi là IDE sau:</a:t>
            </a:r>
            <a:endParaRPr lang="en-US" sz="3300" b="1">
              <a:latin typeface="Times New Roman" panose="02020603050405020304" pitchFamily="18" charset="0"/>
              <a:cs typeface="Times New Roman" panose="02020603050405020304" pitchFamily="18" charset="0"/>
            </a:endParaRPr>
          </a:p>
        </p:txBody>
      </p:sp>
      <p:sp>
        <p:nvSpPr>
          <p:cNvPr id="8" name="Text Box 7"/>
          <p:cNvSpPr txBox="1"/>
          <p:nvPr/>
        </p:nvSpPr>
        <p:spPr>
          <a:xfrm>
            <a:off x="146050" y="3377565"/>
            <a:ext cx="8778240" cy="2630170"/>
          </a:xfrm>
          <a:prstGeom prst="rect">
            <a:avLst/>
          </a:prstGeom>
          <a:noFill/>
        </p:spPr>
        <p:txBody>
          <a:bodyPr wrap="square" rtlCol="0" anchor="t">
            <a:spAutoFit/>
          </a:bodyPr>
          <a:lstStyle/>
          <a:p>
            <a:r>
              <a:rPr lang="en-US" sz="3300">
                <a:latin typeface="Times New Roman" panose="02020603050405020304" pitchFamily="18" charset="0"/>
                <a:cs typeface="Times New Roman" panose="02020603050405020304" pitchFamily="18" charset="0"/>
              </a:rPr>
              <a:t>• ScITE (Free) : đã có khi tải ruby</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Notepad ++ (Free)</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Eclipse</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Ruby in Steel (Free - $199) (Add-on to VS.Net)</a:t>
            </a:r>
            <a:endParaRPr lang="en-US" sz="3300">
              <a:latin typeface="Times New Roman" panose="02020603050405020304" pitchFamily="18" charset="0"/>
              <a:cs typeface="Times New Roman" panose="02020603050405020304" pitchFamily="18" charset="0"/>
            </a:endParaRPr>
          </a:p>
          <a:p>
            <a:r>
              <a:rPr lang="en-US" sz="3300">
                <a:latin typeface="Times New Roman" panose="02020603050405020304" pitchFamily="18" charset="0"/>
                <a:cs typeface="Times New Roman" panose="02020603050405020304" pitchFamily="18" charset="0"/>
              </a:rPr>
              <a:t>• Komodo IDE ($295) / Komodo Edit (Free)</a:t>
            </a:r>
            <a:endParaRPr lang="en-US" sz="33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p:cNvSpPr/>
          <p:nvPr/>
        </p:nvSpPr>
        <p:spPr>
          <a:xfrm>
            <a:off x="-106045" y="4078605"/>
            <a:ext cx="6136005" cy="1476375"/>
          </a:xfrm>
          <a:prstGeom prst="rect">
            <a:avLst/>
          </a:prstGeom>
          <a:noFill/>
          <a:ln>
            <a:noFill/>
          </a:ln>
        </p:spPr>
        <p:txBody>
          <a:bodyPr wrap="square">
            <a:spAutoFit/>
          </a:bodyPr>
          <a:lstStyle/>
          <a:p>
            <a:pPr algn="ct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Thầy và</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các</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bạn,</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đã</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chú</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ý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lắng</a:t>
            </a:r>
            <a:r>
              <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rPr>
              <a:t> </a:t>
            </a:r>
            <a:r>
              <a:rPr lang="en-US" sz="4500" b="1" dirty="0" err="1">
                <a:solidFill>
                  <a:srgbClr val="002060"/>
                </a:solidFill>
                <a:latin typeface="Times New Roman" panose="02020603050405020304" pitchFamily="18" charset="0"/>
                <a:ea typeface="Arial" panose="020B0604020202020204" pitchFamily="34" charset="0"/>
                <a:cs typeface="Times New Roman" panose="02020603050405020304" pitchFamily="18" charset="0"/>
              </a:rPr>
              <a:t>nghe</a:t>
            </a:r>
            <a:endParaRPr lang="en-US" sz="4500" b="1" dirty="0">
              <a:solidFill>
                <a:srgbClr val="002060"/>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pic>
        <p:nvPicPr>
          <p:cNvPr id="3" name="Picture 2"/>
          <p:cNvPicPr>
            <a:picLocks noChangeAspect="1"/>
          </p:cNvPicPr>
          <p:nvPr/>
        </p:nvPicPr>
        <p:blipFill>
          <a:blip r:embed="rId1"/>
          <a:stretch>
            <a:fillRect/>
          </a:stretch>
        </p:blipFill>
        <p:spPr>
          <a:xfrm>
            <a:off x="10028349" y="3678887"/>
            <a:ext cx="2163651" cy="253552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15" y="1181735"/>
            <a:ext cx="5920105" cy="1322070"/>
          </a:xfrm>
          <a:prstGeom prst="rect">
            <a:avLst/>
          </a:prstGeom>
        </p:spPr>
        <p:txBody>
          <a:bodyPr wrap="square">
            <a:spAutoFit/>
          </a:bodyPr>
          <a:lstStyle/>
          <a:p>
            <a:pPr algn="just"/>
            <a:r>
              <a:rPr lang="en-US" sz="4000" b="1">
                <a:solidFill>
                  <a:srgbClr val="FF0000"/>
                </a:solidFill>
                <a:latin typeface="#9Slide03 BoosterNextFYBlack" panose="02000A03000000020004" pitchFamily="2" charset="77"/>
              </a:rPr>
              <a:t>1. WATIR LÀ </a:t>
            </a:r>
            <a:r>
              <a:rPr lang="en-US" sz="4000" b="1">
                <a:solidFill>
                  <a:srgbClr val="FF0000"/>
                </a:solidFill>
                <a:latin typeface="#9Slide03 BoosterNextFYBlack" panose="02000A03000000020004" pitchFamily="2" charset="77"/>
                <a:sym typeface="+mn-ea"/>
              </a:rPr>
              <a:t>GÌ ?</a:t>
            </a:r>
            <a:endParaRPr lang="en-US" sz="4000" b="1">
              <a:solidFill>
                <a:srgbClr val="FF0000"/>
              </a:solidFill>
            </a:endParaRPr>
          </a:p>
          <a:p>
            <a:pPr algn="ctr"/>
            <a:endParaRPr lang="en-US" sz="4000" b="1">
              <a:solidFill>
                <a:srgbClr val="FF0000"/>
              </a:solidFill>
            </a:endParaRPr>
          </a:p>
        </p:txBody>
      </p:sp>
      <p:sp>
        <p:nvSpPr>
          <p:cNvPr id="5" name="Hình chữ nhật: Góc Tròn 4"/>
          <p:cNvSpPr/>
          <p:nvPr/>
        </p:nvSpPr>
        <p:spPr>
          <a:xfrm>
            <a:off x="233324" y="2142527"/>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p:cNvSpPr/>
          <p:nvPr/>
        </p:nvSpPr>
        <p:spPr>
          <a:xfrm>
            <a:off x="4184501" y="2152053"/>
            <a:ext cx="3454806"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Web Application Testing in Ruby</a:t>
            </a:r>
            <a:endParaRPr lang="vi-VN"/>
          </a:p>
        </p:txBody>
      </p:sp>
      <p:sp>
        <p:nvSpPr>
          <p:cNvPr id="7" name="Hình chữ nhật: Góc Tròn 6"/>
          <p:cNvSpPr/>
          <p:nvPr/>
        </p:nvSpPr>
        <p:spPr>
          <a:xfrm>
            <a:off x="3118415" y="2928139"/>
            <a:ext cx="5586978" cy="6746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Thư viện Ruby mã nguồn mở dành cho kiểm thử tự động</a:t>
            </a:r>
            <a:endParaRPr lang="vi-VN"/>
          </a:p>
        </p:txBody>
      </p:sp>
      <p:sp>
        <p:nvSpPr>
          <p:cNvPr id="9" name="Hình chữ nhật: Góc Tròn 8"/>
          <p:cNvSpPr/>
          <p:nvPr/>
        </p:nvSpPr>
        <p:spPr>
          <a:xfrm>
            <a:off x="9073586" y="2769628"/>
            <a:ext cx="2885089"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 mô phỏng việc sử dụng website trong thực tế</a:t>
            </a:r>
            <a:endParaRPr lang="vi-VN"/>
          </a:p>
        </p:txBody>
      </p:sp>
      <p:sp>
        <p:nvSpPr>
          <p:cNvPr id="10" name="Hình chữ nhật: Góc Tròn 9"/>
          <p:cNvSpPr/>
          <p:nvPr/>
        </p:nvSpPr>
        <p:spPr>
          <a:xfrm>
            <a:off x="9812632" y="1260381"/>
            <a:ext cx="1406997"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Testcase:</a:t>
            </a:r>
            <a:endParaRPr lang="en-US"/>
          </a:p>
          <a:p>
            <a:pPr algn="ctr"/>
            <a:r>
              <a:rPr lang="en-US"/>
              <a:t>Dễ đọc</a:t>
            </a:r>
            <a:endParaRPr lang="en-US"/>
          </a:p>
          <a:p>
            <a:pPr algn="ctr"/>
            <a:r>
              <a:rPr lang="en-US"/>
              <a:t>Dễ quản lí</a:t>
            </a:r>
            <a:endParaRPr lang="vi-VN"/>
          </a:p>
        </p:txBody>
      </p:sp>
      <p:sp>
        <p:nvSpPr>
          <p:cNvPr id="11" name="Hình chữ nhật: Góc Tròn 10"/>
          <p:cNvSpPr/>
          <p:nvPr/>
        </p:nvSpPr>
        <p:spPr>
          <a:xfrm>
            <a:off x="233325" y="4383034"/>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 gồm 2 phần</a:t>
            </a:r>
            <a:endParaRPr lang="vi-VN"/>
          </a:p>
        </p:txBody>
      </p:sp>
      <p:sp>
        <p:nvSpPr>
          <p:cNvPr id="13" name="Hình chữ nhật: Góc Tròn 12"/>
          <p:cNvSpPr/>
          <p:nvPr/>
        </p:nvSpPr>
        <p:spPr>
          <a:xfrm>
            <a:off x="3821372" y="4093259"/>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Watir-classic</a:t>
            </a:r>
            <a:endParaRPr lang="vi-VN"/>
          </a:p>
        </p:txBody>
      </p:sp>
      <p:sp>
        <p:nvSpPr>
          <p:cNvPr id="14" name="Hình chữ nhật: Góc Tròn 13"/>
          <p:cNvSpPr/>
          <p:nvPr/>
        </p:nvSpPr>
        <p:spPr>
          <a:xfrm>
            <a:off x="3821372" y="5071480"/>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Watir-Webdriver</a:t>
            </a:r>
            <a:endParaRPr lang="vi-VN"/>
          </a:p>
        </p:txBody>
      </p:sp>
      <p:sp>
        <p:nvSpPr>
          <p:cNvPr id="15" name="Hộp chú thích: Mũi tên Trái 14"/>
          <p:cNvSpPr/>
          <p:nvPr/>
        </p:nvSpPr>
        <p:spPr>
          <a:xfrm>
            <a:off x="6095999" y="4023615"/>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Internet Explorer</a:t>
            </a:r>
            <a:endParaRPr lang="vi-VN"/>
          </a:p>
        </p:txBody>
      </p:sp>
      <p:sp>
        <p:nvSpPr>
          <p:cNvPr id="16" name="Hộp chú thích: Mũi tên Trái 15"/>
          <p:cNvSpPr/>
          <p:nvPr/>
        </p:nvSpPr>
        <p:spPr>
          <a:xfrm>
            <a:off x="6096000" y="4967648"/>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a:t>các trình duyệt phổ biến</a:t>
            </a:r>
            <a:endParaRPr lang="vi-VN"/>
          </a:p>
        </p:txBody>
      </p:sp>
      <p:grpSp>
        <p:nvGrpSpPr>
          <p:cNvPr id="31" name="Nhóm 30"/>
          <p:cNvGrpSpPr/>
          <p:nvPr/>
        </p:nvGrpSpPr>
        <p:grpSpPr>
          <a:xfrm>
            <a:off x="9524568" y="4585705"/>
            <a:ext cx="2434107" cy="1482723"/>
            <a:chOff x="9524568" y="4107116"/>
            <a:chExt cx="2434107" cy="1482723"/>
          </a:xfrm>
        </p:grpSpPr>
        <p:sp>
          <p:nvSpPr>
            <p:cNvPr id="30" name="Hình chữ nhật 29"/>
            <p:cNvSpPr/>
            <p:nvPr/>
          </p:nvSpPr>
          <p:spPr>
            <a:xfrm>
              <a:off x="9524568" y="4107116"/>
              <a:ext cx="2434107" cy="1482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19" name="Hình ảnh 18"/>
            <p:cNvPicPr>
              <a:picLocks noChangeAspect="1"/>
            </p:cNvPicPr>
            <p:nvPr/>
          </p:nvPicPr>
          <p:blipFill>
            <a:blip r:embed="rId1"/>
            <a:stretch>
              <a:fillRect/>
            </a:stretch>
          </p:blipFill>
          <p:spPr>
            <a:xfrm>
              <a:off x="10896951" y="4929837"/>
              <a:ext cx="684683" cy="639866"/>
            </a:xfrm>
            <a:prstGeom prst="rect">
              <a:avLst/>
            </a:prstGeom>
          </p:spPr>
        </p:pic>
        <p:pic>
          <p:nvPicPr>
            <p:cNvPr id="21" name="Hình ảnh 20"/>
            <p:cNvPicPr>
              <a:picLocks noChangeAspect="1"/>
            </p:cNvPicPr>
            <p:nvPr/>
          </p:nvPicPr>
          <p:blipFill>
            <a:blip r:embed="rId2"/>
            <a:stretch>
              <a:fillRect/>
            </a:stretch>
          </p:blipFill>
          <p:spPr>
            <a:xfrm>
              <a:off x="9944773" y="4886670"/>
              <a:ext cx="662596" cy="639866"/>
            </a:xfrm>
            <a:prstGeom prst="rect">
              <a:avLst/>
            </a:prstGeom>
          </p:spPr>
        </p:pic>
        <p:pic>
          <p:nvPicPr>
            <p:cNvPr id="23" name="Hình ảnh 22"/>
            <p:cNvPicPr>
              <a:picLocks noChangeAspect="1"/>
            </p:cNvPicPr>
            <p:nvPr/>
          </p:nvPicPr>
          <p:blipFill>
            <a:blip r:embed="rId3"/>
            <a:stretch>
              <a:fillRect/>
            </a:stretch>
          </p:blipFill>
          <p:spPr>
            <a:xfrm>
              <a:off x="10332247" y="4150592"/>
              <a:ext cx="818750" cy="765157"/>
            </a:xfrm>
            <a:prstGeom prst="rect">
              <a:avLst/>
            </a:prstGeom>
          </p:spPr>
        </p:pic>
      </p:grpSp>
      <p:cxnSp>
        <p:nvCxnSpPr>
          <p:cNvPr id="33" name="Đường kết nối Mũi tên Thẳng 32"/>
          <p:cNvCxnSpPr>
            <a:stCxn id="16" idx="3"/>
            <a:endCxn id="30" idx="1"/>
          </p:cNvCxnSpPr>
          <p:nvPr/>
        </p:nvCxnSpPr>
        <p:spPr>
          <a:xfrm>
            <a:off x="9234986" y="5327067"/>
            <a:ext cx="28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p:cNvCxnSpPr>
            <a:stCxn id="5" idx="3"/>
            <a:endCxn id="6" idx="1"/>
          </p:cNvCxnSpPr>
          <p:nvPr/>
        </p:nvCxnSpPr>
        <p:spPr>
          <a:xfrm flipV="1">
            <a:off x="2667431" y="2441828"/>
            <a:ext cx="1517070" cy="19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p:cNvCxnSpPr>
            <a:stCxn id="5" idx="2"/>
            <a:endCxn id="11" idx="0"/>
          </p:cNvCxnSpPr>
          <p:nvPr/>
        </p:nvCxnSpPr>
        <p:spPr>
          <a:xfrm>
            <a:off x="1450378" y="3134200"/>
            <a:ext cx="1" cy="124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p:cNvCxnSpPr>
            <a:stCxn id="11" idx="3"/>
            <a:endCxn id="13" idx="1"/>
          </p:cNvCxnSpPr>
          <p:nvPr/>
        </p:nvCxnSpPr>
        <p:spPr>
          <a:xfrm flipV="1">
            <a:off x="2667432" y="4383034"/>
            <a:ext cx="1153940" cy="49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Đường kết nối Mũi tên Thẳng 41"/>
          <p:cNvCxnSpPr>
            <a:stCxn id="11" idx="3"/>
            <a:endCxn id="14" idx="1"/>
          </p:cNvCxnSpPr>
          <p:nvPr/>
        </p:nvCxnSpPr>
        <p:spPr>
          <a:xfrm>
            <a:off x="2667432" y="4878871"/>
            <a:ext cx="1153940" cy="48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Đường kết nối Mũi tên Thẳng 44"/>
          <p:cNvCxnSpPr>
            <a:stCxn id="7" idx="3"/>
            <a:endCxn id="9" idx="1"/>
          </p:cNvCxnSpPr>
          <p:nvPr/>
        </p:nvCxnSpPr>
        <p:spPr>
          <a:xfrm flipV="1">
            <a:off x="8705393" y="3265465"/>
            <a:ext cx="368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Đường kết nối Mũi tên Thẳng 47"/>
          <p:cNvCxnSpPr>
            <a:stCxn id="5" idx="3"/>
            <a:endCxn id="7" idx="1"/>
          </p:cNvCxnSpPr>
          <p:nvPr/>
        </p:nvCxnSpPr>
        <p:spPr>
          <a:xfrm>
            <a:off x="2667431" y="2638364"/>
            <a:ext cx="450984" cy="6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Mũi tên Thẳng 51"/>
          <p:cNvCxnSpPr>
            <a:stCxn id="9" idx="0"/>
            <a:endCxn id="10" idx="2"/>
          </p:cNvCxnSpPr>
          <p:nvPr/>
        </p:nvCxnSpPr>
        <p:spPr>
          <a:xfrm flipV="1">
            <a:off x="10516131" y="2252054"/>
            <a:ext cx="0" cy="51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pic>
        <p:nvPicPr>
          <p:cNvPr id="3" name="Picture 2"/>
          <p:cNvPicPr>
            <a:picLocks noChangeAspect="1"/>
          </p:cNvPicPr>
          <p:nvPr/>
        </p:nvPicPr>
        <p:blipFill>
          <a:blip r:embed="rId1"/>
          <a:stretch>
            <a:fillRect/>
          </a:stretch>
        </p:blipFill>
        <p:spPr>
          <a:xfrm>
            <a:off x="10028349" y="3678887"/>
            <a:ext cx="2163651" cy="253552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45" y="974725"/>
            <a:ext cx="4020820" cy="1568450"/>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2. WATIR HOẠT ĐỘNG NH</a:t>
            </a:r>
            <a:r>
              <a:rPr lang="vi-VN" sz="3200" b="1">
                <a:solidFill>
                  <a:srgbClr val="FF0000"/>
                </a:solidFill>
                <a:latin typeface="#9Slide03 BoosterNextFYBlack" panose="02000A03000000020004" pitchFamily="2" charset="77"/>
              </a:rPr>
              <a:t>Ư</a:t>
            </a:r>
            <a:r>
              <a:rPr lang="en-US" sz="3200" b="1">
                <a:solidFill>
                  <a:srgbClr val="FF0000"/>
                </a:solidFill>
                <a:latin typeface="#9Slide03 BoosterNextFYBlack" panose="02000A03000000020004" pitchFamily="2" charset="77"/>
              </a:rPr>
              <a:t> THẾ NÀO ?</a:t>
            </a:r>
            <a:endParaRPr lang="en-US" sz="3200" b="1">
              <a:solidFill>
                <a:srgbClr val="FF0000"/>
              </a:solidFill>
            </a:endParaRPr>
          </a:p>
        </p:txBody>
      </p:sp>
      <p:sp>
        <p:nvSpPr>
          <p:cNvPr id="5" name="Hình chữ nhật: Góc Tròn 4"/>
          <p:cNvSpPr/>
          <p:nvPr/>
        </p:nvSpPr>
        <p:spPr>
          <a:xfrm>
            <a:off x="422275" y="3853815"/>
            <a:ext cx="1821180" cy="99187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p:cNvSpPr/>
          <p:nvPr/>
        </p:nvSpPr>
        <p:spPr>
          <a:xfrm>
            <a:off x="6443345" y="2142490"/>
            <a:ext cx="3038475" cy="5797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Selenium web-driver</a:t>
            </a:r>
            <a:endParaRPr lang="vi-VN"/>
          </a:p>
        </p:txBody>
      </p:sp>
      <p:grpSp>
        <p:nvGrpSpPr>
          <p:cNvPr id="11" name="Nhóm 10"/>
          <p:cNvGrpSpPr/>
          <p:nvPr/>
        </p:nvGrpSpPr>
        <p:grpSpPr>
          <a:xfrm>
            <a:off x="2861302" y="2972011"/>
            <a:ext cx="1028496" cy="914400"/>
            <a:chOff x="3134072" y="2058333"/>
            <a:chExt cx="1028496" cy="914400"/>
          </a:xfrm>
        </p:grpSpPr>
        <p:sp>
          <p:nvSpPr>
            <p:cNvPr id="10" name="Hình chữ nhật 9"/>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Sử dụng</a:t>
              </a:r>
              <a:endParaRPr lang="vi-VN"/>
            </a:p>
          </p:txBody>
        </p:sp>
        <p:grpSp>
          <p:nvGrpSpPr>
            <p:cNvPr id="9" name="Nhóm 8"/>
            <p:cNvGrpSpPr/>
            <p:nvPr/>
          </p:nvGrpSpPr>
          <p:grpSpPr>
            <a:xfrm>
              <a:off x="3134072" y="2058333"/>
              <a:ext cx="1001200" cy="914400"/>
              <a:chOff x="3134072" y="2058333"/>
              <a:chExt cx="446027" cy="914400"/>
            </a:xfrm>
          </p:grpSpPr>
          <p:sp>
            <p:nvSpPr>
              <p:cNvPr id="7" name="Dấu ngoặc vuông Trái 6"/>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Ngoặc ôm Phải 7"/>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grpSp>
        <p:nvGrpSpPr>
          <p:cNvPr id="13" name="Nhóm 12"/>
          <p:cNvGrpSpPr/>
          <p:nvPr/>
        </p:nvGrpSpPr>
        <p:grpSpPr>
          <a:xfrm>
            <a:off x="2861302" y="4642849"/>
            <a:ext cx="1028496" cy="914400"/>
            <a:chOff x="3134072" y="2058333"/>
            <a:chExt cx="1028496" cy="914400"/>
          </a:xfrm>
        </p:grpSpPr>
        <p:sp>
          <p:nvSpPr>
            <p:cNvPr id="14" name="Hình chữ nhật 13"/>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a:t>
              </a:r>
              <a:endParaRPr lang="vi-VN"/>
            </a:p>
          </p:txBody>
        </p:sp>
        <p:grpSp>
          <p:nvGrpSpPr>
            <p:cNvPr id="15" name="Nhóm 14"/>
            <p:cNvGrpSpPr/>
            <p:nvPr/>
          </p:nvGrpSpPr>
          <p:grpSpPr>
            <a:xfrm>
              <a:off x="3134072" y="2058333"/>
              <a:ext cx="1001200" cy="914400"/>
              <a:chOff x="3134072" y="2058333"/>
              <a:chExt cx="446027" cy="914400"/>
            </a:xfrm>
          </p:grpSpPr>
          <p:sp>
            <p:nvSpPr>
              <p:cNvPr id="16" name="Dấu ngoặc vuông Trái 15"/>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7" name="Ngoặc ôm Phải 16"/>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sp>
        <p:nvSpPr>
          <p:cNvPr id="18" name="Hình chữ nhật: Góc Tròn 17"/>
          <p:cNvSpPr/>
          <p:nvPr/>
        </p:nvSpPr>
        <p:spPr>
          <a:xfrm>
            <a:off x="6443517" y="2971734"/>
            <a:ext cx="4494462"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 theo h</a:t>
            </a:r>
            <a:r>
              <a:rPr lang="vi-VN"/>
              <a:t>ướng dữ liệu </a:t>
            </a:r>
            <a:r>
              <a:rPr lang="en-US"/>
              <a:t>(</a:t>
            </a:r>
            <a:r>
              <a:rPr lang="vi-VN"/>
              <a:t>data-driven</a:t>
            </a:r>
            <a:r>
              <a:rPr lang="en-US"/>
              <a:t>)</a:t>
            </a:r>
            <a:endParaRPr lang="vi-VN"/>
          </a:p>
        </p:txBody>
      </p:sp>
      <p:sp>
        <p:nvSpPr>
          <p:cNvPr id="19" name="Hình chữ nhật: Góc Tròn 18"/>
          <p:cNvSpPr/>
          <p:nvPr/>
        </p:nvSpPr>
        <p:spPr>
          <a:xfrm>
            <a:off x="6039485" y="4520565"/>
            <a:ext cx="5565775" cy="5797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a:t>
            </a:r>
            <a:r>
              <a:rPr lang="vi-VN"/>
              <a:t>ích hợp với các công cụ BBD như Rspec, Cucumber, Test/Unit</a:t>
            </a:r>
            <a:endParaRPr lang="vi-VN"/>
          </a:p>
        </p:txBody>
      </p:sp>
      <p:grpSp>
        <p:nvGrpSpPr>
          <p:cNvPr id="22" name="Nhóm 21"/>
          <p:cNvGrpSpPr/>
          <p:nvPr/>
        </p:nvGrpSpPr>
        <p:grpSpPr>
          <a:xfrm>
            <a:off x="6419386" y="3719488"/>
            <a:ext cx="3793838" cy="579550"/>
            <a:chOff x="4349286" y="4720836"/>
            <a:chExt cx="2905225" cy="579550"/>
          </a:xfrm>
        </p:grpSpPr>
        <p:sp>
          <p:nvSpPr>
            <p:cNvPr id="20" name="Hình chữ nhật: Góc Tròn 19"/>
            <p:cNvSpPr/>
            <p:nvPr/>
          </p:nvSpPr>
          <p:spPr>
            <a:xfrm>
              <a:off x="4349286" y="4720836"/>
              <a:ext cx="2679311"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Chạy ở chế độ headless browser</a:t>
              </a:r>
              <a:endParaRPr lang="vi-VN"/>
            </a:p>
          </p:txBody>
        </p:sp>
        <p:sp>
          <p:nvSpPr>
            <p:cNvPr id="21" name="Hình Bầu dục 20"/>
            <p:cNvSpPr/>
            <p:nvPr/>
          </p:nvSpPr>
          <p:spPr>
            <a:xfrm>
              <a:off x="6933063" y="4785423"/>
              <a:ext cx="321448" cy="450376"/>
            </a:xfrm>
            <a:prstGeom prst="ellipse">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endParaRPr lang="vi-VN"/>
            </a:p>
          </p:txBody>
        </p:sp>
      </p:grpSp>
      <p:cxnSp>
        <p:nvCxnSpPr>
          <p:cNvPr id="24" name="Đường kết nối Mũi tên Thẳng 23"/>
          <p:cNvCxnSpPr>
            <a:stCxn id="5" idx="3"/>
            <a:endCxn id="7" idx="1"/>
          </p:cNvCxnSpPr>
          <p:nvPr/>
        </p:nvCxnSpPr>
        <p:spPr>
          <a:xfrm flipV="1">
            <a:off x="2243694" y="3428781"/>
            <a:ext cx="617855" cy="92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p:cNvCxnSpPr>
            <a:stCxn id="5" idx="3"/>
            <a:endCxn id="16" idx="1"/>
          </p:cNvCxnSpPr>
          <p:nvPr/>
        </p:nvCxnSpPr>
        <p:spPr>
          <a:xfrm>
            <a:off x="2243694" y="4349531"/>
            <a:ext cx="617855" cy="75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p:cNvCxnSpPr>
            <a:stCxn id="8" idx="2"/>
            <a:endCxn id="6" idx="1"/>
          </p:cNvCxnSpPr>
          <p:nvPr/>
        </p:nvCxnSpPr>
        <p:spPr>
          <a:xfrm flipV="1">
            <a:off x="3862502" y="2432896"/>
            <a:ext cx="2580640" cy="996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Mũi tên Thẳng 30"/>
          <p:cNvCxnSpPr>
            <a:stCxn id="17" idx="2"/>
            <a:endCxn id="18" idx="1"/>
          </p:cNvCxnSpPr>
          <p:nvPr/>
        </p:nvCxnSpPr>
        <p:spPr>
          <a:xfrm flipV="1">
            <a:off x="3862502" y="3261724"/>
            <a:ext cx="2580640" cy="183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p:cNvCxnSpPr>
            <a:stCxn id="17" idx="2"/>
            <a:endCxn id="19" idx="1"/>
          </p:cNvCxnSpPr>
          <p:nvPr/>
        </p:nvCxnSpPr>
        <p:spPr>
          <a:xfrm flipV="1">
            <a:off x="3862502" y="4810489"/>
            <a:ext cx="217678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36"/>
          <p:cNvCxnSpPr>
            <a:stCxn id="17" idx="2"/>
            <a:endCxn id="20" idx="1"/>
          </p:cNvCxnSpPr>
          <p:nvPr/>
        </p:nvCxnSpPr>
        <p:spPr>
          <a:xfrm flipV="1">
            <a:off x="3862502" y="4009119"/>
            <a:ext cx="2556510" cy="1090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Hình chữ nhật: Góc Tròn 48"/>
          <p:cNvSpPr/>
          <p:nvPr/>
        </p:nvSpPr>
        <p:spPr>
          <a:xfrm>
            <a:off x="5624195" y="5294630"/>
            <a:ext cx="6396355" cy="931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a:t>
            </a:r>
            <a:r>
              <a:rPr lang="vi-VN"/>
              <a:t>ho phép người dùng kết nối tới cơ sở dữ liệu, đọc tập tin dữ liệu, truy xuất tập tin XML và cấu trúc những đoạn code thành những thư viện để phục vụ mục đích tái sử dụng</a:t>
            </a:r>
            <a:endParaRPr lang="vi-VN"/>
          </a:p>
        </p:txBody>
      </p:sp>
      <p:cxnSp>
        <p:nvCxnSpPr>
          <p:cNvPr id="56" name="Đường kết nối Mũi tên Thẳng 55"/>
          <p:cNvCxnSpPr>
            <a:stCxn id="17" idx="2"/>
            <a:endCxn id="49" idx="1"/>
          </p:cNvCxnSpPr>
          <p:nvPr/>
        </p:nvCxnSpPr>
        <p:spPr>
          <a:xfrm>
            <a:off x="3862502" y="5100049"/>
            <a:ext cx="176149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Hình chữ nhật 70"/>
          <p:cNvSpPr/>
          <p:nvPr/>
        </p:nvSpPr>
        <p:spPr>
          <a:xfrm>
            <a:off x="4088711" y="1606186"/>
            <a:ext cx="7849747" cy="3494134"/>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
            </a:pPr>
            <a:r>
              <a:rPr lang="vi-VN" sz="1400"/>
              <a:t>Headless Browser là một trình duyệt web không có giao diện đồ họa người dùng. </a:t>
            </a:r>
            <a:endParaRPr lang="en-US" sz="1400"/>
          </a:p>
          <a:p>
            <a:pPr marL="285750" indent="-285750" algn="just">
              <a:buFontTx/>
              <a:buChar char="-"/>
            </a:pPr>
            <a:endParaRPr lang="en-US" sz="1400"/>
          </a:p>
          <a:p>
            <a:pPr marL="285750" indent="-285750" algn="just">
              <a:buFontTx/>
              <a:buChar char="-"/>
            </a:pPr>
            <a:r>
              <a:rPr lang="vi-VN" sz="1400"/>
              <a:t>Các headless browser cung cấp tương tác tự động một trang web trong một môi trường giống như các trình duyệt web phổ biến khác, nhưng nó được thực hiện thông qua giao diện dòng lệnh hoặc qua một mạng truyền thông. </a:t>
            </a:r>
            <a:endParaRPr lang="en-US" sz="1400"/>
          </a:p>
          <a:p>
            <a:pPr marL="285750" indent="-285750" algn="just">
              <a:buFontTx/>
              <a:buChar char="-"/>
            </a:pPr>
            <a:endParaRPr lang="en-US" sz="1400"/>
          </a:p>
          <a:p>
            <a:pPr marL="285750" indent="-285750" algn="just">
              <a:buFontTx/>
              <a:buChar char="-"/>
            </a:pPr>
            <a:r>
              <a:rPr lang="vi-VN" sz="1400"/>
              <a:t>Chúng đặc biệt hữu ích cho việc kiểm thử các trang web vì chúng có thể hiển thị và hiểu HTML giống như các trình duyệt thông thường, bao gồm các cả styling như bố cục trang, màu sắc, font chữ và thực thi Javascript và AJAX mà thường không có sẵn khi sử dụng các phương pháp kiểm thử khác. </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1" restart="whenNotActive" fill="hold" evtFilter="cancelBubble" nodeType="interactiveSeq">
                <p:stCondLst>
                  <p:cond evt="onClick" delay="0">
                    <p:tgtEl>
                      <p:spTgt spid="22"/>
                    </p:tgtEl>
                  </p:cond>
                </p:stCondLst>
                <p:endSync evt="end" delay="0">
                  <p:rtn val="all"/>
                </p:endSync>
                <p:childTnLst>
                  <p:par>
                    <p:cTn id="72" fill="hold">
                      <p:stCondLst>
                        <p:cond delay="0"/>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xit" presetSubtype="32" fill="hold" grpId="1" nodeType="clickEffect">
                                  <p:stCondLst>
                                    <p:cond delay="0"/>
                                  </p:stCondLst>
                                  <p:childTnLst>
                                    <p:anim calcmode="lin" valueType="num">
                                      <p:cBhvr>
                                        <p:cTn id="82" dur="500"/>
                                        <p:tgtEl>
                                          <p:spTgt spid="71"/>
                                        </p:tgtEl>
                                        <p:attrNameLst>
                                          <p:attrName>ppt_w</p:attrName>
                                        </p:attrNameLst>
                                      </p:cBhvr>
                                      <p:tavLst>
                                        <p:tav tm="0">
                                          <p:val>
                                            <p:strVal val="ppt_w"/>
                                          </p:val>
                                        </p:tav>
                                        <p:tav tm="100000">
                                          <p:val>
                                            <p:fltVal val="0"/>
                                          </p:val>
                                        </p:tav>
                                      </p:tavLst>
                                    </p:anim>
                                    <p:anim calcmode="lin" valueType="num">
                                      <p:cBhvr>
                                        <p:cTn id="83" dur="500"/>
                                        <p:tgtEl>
                                          <p:spTgt spid="71"/>
                                        </p:tgtEl>
                                        <p:attrNameLst>
                                          <p:attrName>ppt_h</p:attrName>
                                        </p:attrNameLst>
                                      </p:cBhvr>
                                      <p:tavLst>
                                        <p:tav tm="0">
                                          <p:val>
                                            <p:strVal val="ppt_h"/>
                                          </p:val>
                                        </p:tav>
                                        <p:tav tm="100000">
                                          <p:val>
                                            <p:fltVal val="0"/>
                                          </p:val>
                                        </p:tav>
                                      </p:tavLst>
                                    </p:anim>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86" restart="whenNotActive" fill="hold" evtFilter="cancelBubble" nodeType="interactiveSeq">
                <p:stCondLst>
                  <p:cond evt="onClick" delay="0">
                    <p:tgtEl>
                      <p:spTgt spid="71"/>
                    </p:tgtEl>
                  </p:cond>
                </p:stCondLst>
                <p:endSync evt="end" delay="0">
                  <p:rtn val="all"/>
                </p:endSync>
                <p:childTnLst>
                  <p:par>
                    <p:cTn id="87" fill="hold">
                      <p:stCondLst>
                        <p:cond delay="0"/>
                      </p:stCondLst>
                      <p:childTnLst>
                        <p:par>
                          <p:cTn id="88" fill="hold">
                            <p:stCondLst>
                              <p:cond delay="0"/>
                            </p:stCondLst>
                            <p:childTnLst>
                              <p:par>
                                <p:cTn id="89" presetID="26" presetClass="exit" presetSubtype="0" fill="hold" grpId="2" nodeType="clickEffect">
                                  <p:stCondLst>
                                    <p:cond delay="0"/>
                                  </p:stCondLst>
                                  <p:childTnLst>
                                    <p:animEffect transition="out" filter="wipe(down)">
                                      <p:cBhvr>
                                        <p:cTn id="90" dur="180" accel="50000">
                                          <p:stCondLst>
                                            <p:cond delay="1820"/>
                                          </p:stCondLst>
                                        </p:cTn>
                                        <p:tgtEl>
                                          <p:spTgt spid="71"/>
                                        </p:tgtEl>
                                      </p:cBhvr>
                                    </p:animEffect>
                                    <p:anim calcmode="lin" valueType="num">
                                      <p:cBhvr>
                                        <p:cTn id="91" dur="1822" tmFilter="0,0; 0.14,0.31; 0.43,0.73; 0.71,0.91; 1.0,1.0">
                                          <p:stCondLst>
                                            <p:cond delay="0"/>
                                          </p:stCondLst>
                                        </p:cTn>
                                        <p:tgtEl>
                                          <p:spTgt spid="71"/>
                                        </p:tgtEl>
                                        <p:attrNameLst>
                                          <p:attrName>ppt_x</p:attrName>
                                        </p:attrNameLst>
                                      </p:cBhvr>
                                      <p:tavLst>
                                        <p:tav tm="0">
                                          <p:val>
                                            <p:strVal val="ppt_x"/>
                                          </p:val>
                                        </p:tav>
                                        <p:tav tm="100000">
                                          <p:val>
                                            <p:strVal val="#ppt_x+0.25"/>
                                          </p:val>
                                        </p:tav>
                                      </p:tavLst>
                                    </p:anim>
                                    <p:anim calcmode="lin" valueType="num">
                                      <p:cBhvr>
                                        <p:cTn id="92" dur="178">
                                          <p:stCondLst>
                                            <p:cond delay="1822"/>
                                          </p:stCondLst>
                                        </p:cTn>
                                        <p:tgtEl>
                                          <p:spTgt spid="71"/>
                                        </p:tgtEl>
                                        <p:attrNameLst>
                                          <p:attrName>ppt_x</p:attrName>
                                        </p:attrNameLst>
                                      </p:cBhvr>
                                      <p:tavLst>
                                        <p:tav tm="0">
                                          <p:val>
                                            <p:strVal val="ppt_x"/>
                                          </p:val>
                                        </p:tav>
                                        <p:tav tm="100000">
                                          <p:val>
                                            <p:strVal val="ppt_x"/>
                                          </p:val>
                                        </p:tav>
                                      </p:tavLst>
                                    </p:anim>
                                    <p:anim calcmode="lin" valueType="num">
                                      <p:cBhvr>
                                        <p:cTn id="93" dur="664" tmFilter="0.0,0.0;0.25,0.07;0.50,0.2;0.75,0.467;1.0,1.0">
                                          <p:stCondLst>
                                            <p:cond delay="0"/>
                                          </p:stCondLst>
                                        </p:cTn>
                                        <p:tgtEl>
                                          <p:spTgt spid="7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4" dur="664" tmFilter="0, 0; 0.125,0.2665; 0.25,0.4; 0.375,0.465; 0.5,0.5;  0.625,0.535; 0.75,0.6; 0.875,0.7335; 1,1">
                                          <p:stCondLst>
                                            <p:cond delay="664"/>
                                          </p:stCondLst>
                                        </p:cTn>
                                        <p:tgtEl>
                                          <p:spTgt spid="7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5" dur="332" tmFilter="0, 0; 0.125,0.2665; 0.25,0.4; 0.375,0.465; 0.5,0.5;  0.625,0.535; 0.75,0.6; 0.875,0.7335; 1,1">
                                          <p:stCondLst>
                                            <p:cond delay="1324"/>
                                          </p:stCondLst>
                                        </p:cTn>
                                        <p:tgtEl>
                                          <p:spTgt spid="7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6" dur="164" tmFilter="0, 0; 0.125,0.2665; 0.25,0.4; 0.375,0.465; 0.5,0.5;  0.625,0.535; 0.75,0.6; 0.875,0.7335; 1,1">
                                          <p:stCondLst>
                                            <p:cond delay="1656"/>
                                          </p:stCondLst>
                                        </p:cTn>
                                        <p:tgtEl>
                                          <p:spTgt spid="7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7" dur="180" accel="50000">
                                          <p:stCondLst>
                                            <p:cond delay="1820"/>
                                          </p:stCondLst>
                                        </p:cTn>
                                        <p:tgtEl>
                                          <p:spTgt spid="71"/>
                                        </p:tgtEl>
                                        <p:attrNameLst>
                                          <p:attrName>ppt_y</p:attrName>
                                        </p:attrNameLst>
                                      </p:cBhvr>
                                      <p:tavLst>
                                        <p:tav tm="0">
                                          <p:val>
                                            <p:strVal val="ppt_y"/>
                                          </p:val>
                                        </p:tav>
                                        <p:tav tm="100000">
                                          <p:val>
                                            <p:strVal val="ppt_y+ppt_h"/>
                                          </p:val>
                                        </p:tav>
                                      </p:tavLst>
                                    </p:anim>
                                    <p:animScale>
                                      <p:cBhvr>
                                        <p:cTn id="98" dur="26">
                                          <p:stCondLst>
                                            <p:cond delay="620"/>
                                          </p:stCondLst>
                                        </p:cTn>
                                        <p:tgtEl>
                                          <p:spTgt spid="71"/>
                                        </p:tgtEl>
                                      </p:cBhvr>
                                      <p:to x="100000" y="60000"/>
                                    </p:animScale>
                                    <p:animScale>
                                      <p:cBhvr>
                                        <p:cTn id="99" dur="166" decel="50000">
                                          <p:stCondLst>
                                            <p:cond delay="646"/>
                                          </p:stCondLst>
                                        </p:cTn>
                                        <p:tgtEl>
                                          <p:spTgt spid="71"/>
                                        </p:tgtEl>
                                      </p:cBhvr>
                                      <p:to x="100000" y="100000"/>
                                    </p:animScale>
                                    <p:animScale>
                                      <p:cBhvr>
                                        <p:cTn id="100" dur="26">
                                          <p:stCondLst>
                                            <p:cond delay="1312"/>
                                          </p:stCondLst>
                                        </p:cTn>
                                        <p:tgtEl>
                                          <p:spTgt spid="71"/>
                                        </p:tgtEl>
                                      </p:cBhvr>
                                      <p:to x="100000" y="80000"/>
                                    </p:animScale>
                                    <p:animScale>
                                      <p:cBhvr>
                                        <p:cTn id="101" dur="166" decel="50000">
                                          <p:stCondLst>
                                            <p:cond delay="1338"/>
                                          </p:stCondLst>
                                        </p:cTn>
                                        <p:tgtEl>
                                          <p:spTgt spid="71"/>
                                        </p:tgtEl>
                                      </p:cBhvr>
                                      <p:to x="100000" y="100000"/>
                                    </p:animScale>
                                    <p:animScale>
                                      <p:cBhvr>
                                        <p:cTn id="102" dur="26">
                                          <p:stCondLst>
                                            <p:cond delay="1642"/>
                                          </p:stCondLst>
                                        </p:cTn>
                                        <p:tgtEl>
                                          <p:spTgt spid="71"/>
                                        </p:tgtEl>
                                      </p:cBhvr>
                                      <p:to x="100000" y="90000"/>
                                    </p:animScale>
                                    <p:animScale>
                                      <p:cBhvr>
                                        <p:cTn id="103" dur="166" decel="50000">
                                          <p:stCondLst>
                                            <p:cond delay="1668"/>
                                          </p:stCondLst>
                                        </p:cTn>
                                        <p:tgtEl>
                                          <p:spTgt spid="71"/>
                                        </p:tgtEl>
                                      </p:cBhvr>
                                      <p:to x="100000" y="100000"/>
                                    </p:animScale>
                                    <p:animScale>
                                      <p:cBhvr>
                                        <p:cTn id="104" dur="26">
                                          <p:stCondLst>
                                            <p:cond delay="1808"/>
                                          </p:stCondLst>
                                        </p:cTn>
                                        <p:tgtEl>
                                          <p:spTgt spid="71"/>
                                        </p:tgtEl>
                                      </p:cBhvr>
                                      <p:to x="100000" y="95000"/>
                                    </p:animScale>
                                    <p:animScale>
                                      <p:cBhvr>
                                        <p:cTn id="105" dur="166" decel="50000">
                                          <p:stCondLst>
                                            <p:cond delay="1834"/>
                                          </p:stCondLst>
                                        </p:cTn>
                                        <p:tgtEl>
                                          <p:spTgt spid="71"/>
                                        </p:tgtEl>
                                      </p:cBhvr>
                                      <p:to x="100000" y="100000"/>
                                    </p:animScale>
                                    <p:set>
                                      <p:cBhvr>
                                        <p:cTn id="106" dur="1" fill="hold">
                                          <p:stCondLst>
                                            <p:cond delay="19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71"/>
                  </p:tgtEl>
                </p:cond>
              </p:nextCondLst>
            </p:seq>
          </p:childTnLst>
        </p:cTn>
      </p:par>
    </p:tnLst>
    <p:bldLst>
      <p:bldP spid="5" grpId="0" bldLvl="0" animBg="1"/>
      <p:bldP spid="6" grpId="0" bldLvl="0" animBg="1"/>
      <p:bldP spid="18" grpId="0" bldLvl="0" animBg="1"/>
      <p:bldP spid="19" grpId="0" bldLvl="0" animBg="1"/>
      <p:bldP spid="49" grpId="0" bldLvl="0" animBg="1"/>
      <p:bldP spid="71" grpId="0" bldLvl="0" animBg="1"/>
      <p:bldP spid="71" grpId="1" bldLvl="0" animBg="1"/>
      <p:bldP spid="71" grpId="2"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6" y="1186022"/>
            <a:ext cx="8639033"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p:cNvSpPr txBox="1"/>
          <p:nvPr/>
        </p:nvSpPr>
        <p:spPr>
          <a:xfrm>
            <a:off x="123825" y="2696845"/>
            <a:ext cx="10661650" cy="2861310"/>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Cách thức hoạt động:</a:t>
            </a:r>
            <a:endParaRPr lang="en-US" sz="3000">
              <a:latin typeface="Arial" panose="020B0604020202020204" pitchFamily="34" charset="0"/>
              <a:cs typeface="Arial" panose="020B0604020202020204" pitchFamily="34" charset="0"/>
            </a:endParaRPr>
          </a:p>
          <a:p>
            <a:pPr marL="285750" indent="-285750">
              <a:buFontTx/>
              <a:buChar char="-"/>
            </a:pPr>
            <a:r>
              <a:rPr lang="en-US" sz="3000">
                <a:latin typeface="Arial" panose="020B0604020202020204" pitchFamily="34" charset="0"/>
                <a:cs typeface="Arial" panose="020B0604020202020204" pitchFamily="34" charset="0"/>
              </a:rPr>
              <a:t>Ng</a:t>
            </a:r>
            <a:r>
              <a:rPr lang="vi-VN" sz="3000">
                <a:latin typeface="Arial" panose="020B0604020202020204" pitchFamily="34" charset="0"/>
                <a:cs typeface="Arial" panose="020B0604020202020204" pitchFamily="34" charset="0"/>
              </a:rPr>
              <a:t>ư</a:t>
            </a:r>
            <a:r>
              <a:rPr lang="en-US" sz="3000">
                <a:latin typeface="Arial" panose="020B0604020202020204" pitchFamily="34" charset="0"/>
                <a:cs typeface="Arial" panose="020B0604020202020204" pitchFamily="34" charset="0"/>
              </a:rPr>
              <a:t>ời dùng viết câu lệnh</a:t>
            </a:r>
            <a:endParaRPr lang="en-US" sz="3000">
              <a:latin typeface="Arial" panose="020B0604020202020204" pitchFamily="34" charset="0"/>
              <a:cs typeface="Arial" panose="020B0604020202020204" pitchFamily="34" charset="0"/>
            </a:endParaRPr>
          </a:p>
          <a:p>
            <a:pPr marL="285750" indent="-285750">
              <a:buFontTx/>
              <a:buChar char="-"/>
            </a:pPr>
            <a:r>
              <a:rPr lang="en-US" sz="3000">
                <a:latin typeface="Arial" panose="020B0604020202020204" pitchFamily="34" charset="0"/>
                <a:cs typeface="Arial" panose="020B0604020202020204" pitchFamily="34" charset="0"/>
              </a:rPr>
              <a:t>Watir xử lí câu lệnh</a:t>
            </a:r>
            <a:endParaRPr lang="en-US" sz="3000">
              <a:latin typeface="Arial" panose="020B0604020202020204" pitchFamily="34" charset="0"/>
              <a:cs typeface="Arial" panose="020B0604020202020204" pitchFamily="34" charset="0"/>
            </a:endParaRPr>
          </a:p>
          <a:p>
            <a:pPr marL="285750" indent="-285750">
              <a:buFontTx/>
              <a:buChar char="-"/>
            </a:pPr>
            <a:r>
              <a:rPr lang="en-US" sz="3000">
                <a:latin typeface="Arial" panose="020B0604020202020204" pitchFamily="34" charset="0"/>
                <a:cs typeface="Arial" panose="020B0604020202020204" pitchFamily="34" charset="0"/>
              </a:rPr>
              <a:t>Watir </a:t>
            </a:r>
            <a:r>
              <a:rPr lang="vi-VN" sz="3000">
                <a:latin typeface="Arial" panose="020B0604020202020204" pitchFamily="34" charset="0"/>
                <a:cs typeface="Arial" panose="020B0604020202020204" pitchFamily="34" charset="0"/>
              </a:rPr>
              <a:t>thực thi chúng thông qua giao diện của các trình duyệt web giống như các tương tác giữa người dùng và trang web đó</a:t>
            </a:r>
            <a:endParaRPr lang="vi-VN" sz="30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135" y="1186180"/>
            <a:ext cx="10953115" cy="1322070"/>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a:t>
            </a:r>
            <a:r>
              <a:rPr lang="en-US" sz="4000" b="1">
                <a:solidFill>
                  <a:srgbClr val="FF0000"/>
                </a:solidFill>
                <a:latin typeface="#9Slide03 BoosterNextFYBlack" panose="02000A03000000020004" pitchFamily="2" charset="77"/>
                <a:sym typeface="+mn-ea"/>
              </a:rPr>
              <a:t>NÀO ?</a:t>
            </a:r>
            <a:endParaRPr lang="en-US" sz="4000" b="1">
              <a:solidFill>
                <a:srgbClr val="FF0000"/>
              </a:solidFill>
            </a:endParaRPr>
          </a:p>
          <a:p>
            <a:pPr algn="ctr"/>
            <a:endParaRPr lang="en-US" sz="4000" b="1">
              <a:solidFill>
                <a:srgbClr val="FF0000"/>
              </a:solidFill>
            </a:endParaRPr>
          </a:p>
        </p:txBody>
      </p:sp>
      <p:sp>
        <p:nvSpPr>
          <p:cNvPr id="3" name="Hộp Văn bản 2"/>
          <p:cNvSpPr txBox="1"/>
          <p:nvPr/>
        </p:nvSpPr>
        <p:spPr>
          <a:xfrm>
            <a:off x="191135" y="1907540"/>
            <a:ext cx="11694795" cy="3784600"/>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Ví dụ:</a:t>
            </a:r>
            <a:endParaRPr lang="en-US" sz="3000">
              <a:latin typeface="Arial" panose="020B0604020202020204" pitchFamily="34" charset="0"/>
              <a:cs typeface="Arial" panose="020B0604020202020204" pitchFamily="34" charset="0"/>
            </a:endParaRP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 = Watir::Browser.new :</a:t>
            </a:r>
            <a:r>
              <a:rPr lang="en-US" sz="3000">
                <a:solidFill>
                  <a:srgbClr val="FF0000"/>
                </a:solidFill>
                <a:latin typeface="Arial" panose="020B0604020202020204" pitchFamily="34" charset="0"/>
                <a:cs typeface="Arial" panose="020B0604020202020204" pitchFamily="34" charset="0"/>
              </a:rPr>
              <a:t>chrome</a:t>
            </a:r>
            <a:endParaRPr lang="en-US" sz="3000">
              <a:solidFill>
                <a:srgbClr val="FF0000"/>
              </a:solidFill>
              <a:latin typeface="Arial" panose="020B0604020202020204" pitchFamily="34" charset="0"/>
              <a:cs typeface="Arial" panose="020B0604020202020204" pitchFamily="34" charset="0"/>
            </a:endParaRP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.goto \'google.com\</a:t>
            </a:r>
            <a:endParaRPr lang="en-US" sz="3000">
              <a:latin typeface="Arial" panose="020B0604020202020204" pitchFamily="34" charset="0"/>
              <a:cs typeface="Arial" panose="020B0604020202020204" pitchFamily="34" charset="0"/>
            </a:endParaRP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.text_field(title: \</a:t>
            </a:r>
            <a:r>
              <a:rPr lang="en-US" sz="3000">
                <a:solidFill>
                  <a:schemeClr val="accent6">
                    <a:lumMod val="50000"/>
                  </a:schemeClr>
                </a:solidFill>
                <a:latin typeface="Arial" panose="020B0604020202020204" pitchFamily="34" charset="0"/>
                <a:cs typeface="Arial" panose="020B0604020202020204" pitchFamily="34" charset="0"/>
              </a:rPr>
              <a:t>'Search</a:t>
            </a:r>
            <a:r>
              <a:rPr lang="en-US" sz="3000">
                <a:latin typeface="Arial" panose="020B0604020202020204" pitchFamily="34" charset="0"/>
                <a:cs typeface="Arial" panose="020B0604020202020204" pitchFamily="34" charset="0"/>
              </a:rPr>
              <a:t>\').set \</a:t>
            </a:r>
            <a:r>
              <a:rPr lang="en-US" sz="3000">
                <a:solidFill>
                  <a:schemeClr val="accent1"/>
                </a:solidFill>
                <a:latin typeface="Arial" panose="020B0604020202020204" pitchFamily="34" charset="0"/>
                <a:cs typeface="Arial" panose="020B0604020202020204" pitchFamily="34" charset="0"/>
              </a:rPr>
              <a:t>'Hello World!</a:t>
            </a:r>
            <a:r>
              <a:rPr lang="en-US" sz="3000">
                <a:latin typeface="Arial" panose="020B0604020202020204" pitchFamily="34" charset="0"/>
                <a:cs typeface="Arial" panose="020B0604020202020204" pitchFamily="34" charset="0"/>
              </a:rPr>
              <a:t>\’</a:t>
            </a:r>
            <a:endParaRPr lang="en-US" sz="3000">
              <a:latin typeface="Arial" panose="020B0604020202020204" pitchFamily="34" charset="0"/>
              <a:cs typeface="Arial" panose="020B0604020202020204" pitchFamily="34" charset="0"/>
            </a:endParaRP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.button(type: \</a:t>
            </a:r>
            <a:r>
              <a:rPr lang="en-US" sz="3000">
                <a:solidFill>
                  <a:schemeClr val="accent6">
                    <a:lumMod val="50000"/>
                  </a:schemeClr>
                </a:solidFill>
                <a:latin typeface="Arial" panose="020B0604020202020204" pitchFamily="34" charset="0"/>
                <a:cs typeface="Arial" panose="020B0604020202020204" pitchFamily="34" charset="0"/>
              </a:rPr>
              <a:t>'submit</a:t>
            </a:r>
            <a:r>
              <a:rPr lang="en-US" sz="3000">
                <a:latin typeface="Arial" panose="020B0604020202020204" pitchFamily="34" charset="0"/>
                <a:cs typeface="Arial" panose="020B0604020202020204" pitchFamily="34" charset="0"/>
              </a:rPr>
              <a:t>\').click</a:t>
            </a:r>
            <a:endParaRPr lang="en-US" sz="3000">
              <a:latin typeface="Arial" panose="020B0604020202020204" pitchFamily="34" charset="0"/>
              <a:cs typeface="Arial" panose="020B0604020202020204" pitchFamily="34" charset="0"/>
            </a:endParaRPr>
          </a:p>
          <a:p>
            <a:pPr marL="285750" indent="-285750">
              <a:buFontTx/>
              <a:buChar char="-"/>
            </a:pPr>
            <a:r>
              <a:rPr lang="vi-VN" sz="3000">
                <a:cs typeface="Arial" panose="020B0604020202020204" pitchFamily="34" charset="0"/>
              </a:rPr>
              <a:t>puts </a:t>
            </a:r>
            <a:r>
              <a:rPr lang="vi-VN" sz="3000">
                <a:solidFill>
                  <a:schemeClr val="bg1">
                    <a:lumMod val="50000"/>
                  </a:schemeClr>
                </a:solidFill>
                <a:cs typeface="Arial" panose="020B0604020202020204" pitchFamily="34" charset="0"/>
              </a:rPr>
              <a:t>browser</a:t>
            </a:r>
            <a:r>
              <a:rPr lang="vi-VN" sz="3000">
                <a:cs typeface="Arial" panose="020B0604020202020204" pitchFamily="34" charset="0"/>
              </a:rPr>
              <a:t>.title</a:t>
            </a:r>
            <a:endParaRPr lang="en-US" sz="3000">
              <a:cs typeface="Arial" panose="020B0604020202020204" pitchFamily="34" charset="0"/>
            </a:endParaRPr>
          </a:p>
          <a:p>
            <a:pPr marL="285750" indent="-285750">
              <a:buFontTx/>
              <a:buChar char="-"/>
            </a:pPr>
            <a:endParaRPr lang="en-US" sz="3000">
              <a:cs typeface="Arial" panose="020B0604020202020204" pitchFamily="34" charset="0"/>
            </a:endParaRPr>
          </a:p>
          <a:p>
            <a:r>
              <a:rPr lang="en-US" sz="3000">
                <a:solidFill>
                  <a:srgbClr val="FF0000"/>
                </a:solidFill>
                <a:latin typeface="Arial" panose="020B0604020202020204" pitchFamily="34" charset="0"/>
                <a:cs typeface="Arial" panose="020B0604020202020204" pitchFamily="34" charset="0"/>
              </a:rPr>
              <a:t>=&gt; \'</a:t>
            </a:r>
            <a:r>
              <a:rPr lang="en-US" sz="3000">
                <a:solidFill>
                  <a:schemeClr val="accent5"/>
                </a:solidFill>
                <a:latin typeface="Arial" panose="020B0604020202020204" pitchFamily="34" charset="0"/>
                <a:cs typeface="Arial" panose="020B0604020202020204" pitchFamily="34" charset="0"/>
              </a:rPr>
              <a:t>Hello World!</a:t>
            </a:r>
            <a:r>
              <a:rPr lang="en-US" sz="3000">
                <a:solidFill>
                  <a:srgbClr val="FF0000"/>
                </a:solidFill>
                <a:latin typeface="Arial" panose="020B0604020202020204" pitchFamily="34" charset="0"/>
                <a:cs typeface="Arial" panose="020B0604020202020204" pitchFamily="34" charset="0"/>
              </a:rPr>
              <a:t> - Google Search\' browser.quit</a:t>
            </a:r>
            <a:endParaRPr lang="vi-VN" sz="300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69" y="1134321"/>
            <a:ext cx="10756566" cy="706755"/>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3. CÁC BƯỚC CÀI ĐẶT</a:t>
            </a:r>
            <a:endParaRPr lang="en-US" sz="4000" b="1">
              <a:solidFill>
                <a:srgbClr val="FF0000"/>
              </a:solidFill>
            </a:endParaRPr>
          </a:p>
        </p:txBody>
      </p:sp>
      <p:pic>
        <p:nvPicPr>
          <p:cNvPr id="3" name="Picture 2"/>
          <p:cNvPicPr>
            <a:picLocks noChangeAspect="1"/>
          </p:cNvPicPr>
          <p:nvPr/>
        </p:nvPicPr>
        <p:blipFill>
          <a:blip r:embed="rId1"/>
          <a:stretch>
            <a:fillRect/>
          </a:stretch>
        </p:blipFill>
        <p:spPr>
          <a:xfrm>
            <a:off x="10028349" y="3678887"/>
            <a:ext cx="2163651" cy="253552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 Box 5"/>
          <p:cNvSpPr txBox="1"/>
          <p:nvPr/>
        </p:nvSpPr>
        <p:spPr>
          <a:xfrm>
            <a:off x="1287780" y="2727325"/>
            <a:ext cx="5507355" cy="1938020"/>
          </a:xfrm>
          <a:prstGeom prst="rect">
            <a:avLst/>
          </a:prstGeom>
          <a:noFill/>
        </p:spPr>
        <p:txBody>
          <a:bodyPr wrap="square" rtlCol="0" anchor="t">
            <a:spAutoFit/>
          </a:bodyPr>
          <a:lstStyle/>
          <a:p>
            <a:r>
              <a:rPr lang="en-US" sz="4000" b="1" i="1">
                <a:latin typeface="Times New Roman" panose="02020603050405020304" pitchFamily="18" charset="0"/>
                <a:cs typeface="Times New Roman" panose="02020603050405020304" pitchFamily="18" charset="0"/>
              </a:rPr>
              <a:t>▪ Có 2 cách cài đặt: </a:t>
            </a:r>
            <a:endParaRPr lang="en-US" sz="4000" b="1" i="1">
              <a:latin typeface="Times New Roman" panose="02020603050405020304" pitchFamily="18" charset="0"/>
              <a:cs typeface="Times New Roman" panose="02020603050405020304" pitchFamily="18" charset="0"/>
            </a:endParaRPr>
          </a:p>
          <a:p>
            <a:r>
              <a:rPr lang="en-US" sz="4000">
                <a:latin typeface="Times New Roman" panose="02020603050405020304" pitchFamily="18" charset="0"/>
                <a:cs typeface="Times New Roman" panose="02020603050405020304" pitchFamily="18" charset="0"/>
              </a:rPr>
              <a:t>_Cài đặt trên Windows</a:t>
            </a:r>
            <a:endParaRPr lang="en-US" sz="4000">
              <a:latin typeface="Times New Roman" panose="02020603050405020304" pitchFamily="18" charset="0"/>
              <a:cs typeface="Times New Roman" panose="02020603050405020304" pitchFamily="18" charset="0"/>
            </a:endParaRPr>
          </a:p>
          <a:p>
            <a:r>
              <a:rPr lang="en-US" sz="4000">
                <a:latin typeface="Times New Roman" panose="02020603050405020304" pitchFamily="18" charset="0"/>
                <a:cs typeface="Times New Roman" panose="02020603050405020304" pitchFamily="18" charset="0"/>
              </a:rPr>
              <a:t>_Cài đặt trên Ubuntu</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5092</Words>
  <Application>WPS Presentation</Application>
  <PresentationFormat>Màn hình rộng</PresentationFormat>
  <Paragraphs>206</Paragraphs>
  <Slides>23</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23</vt:i4>
      </vt:variant>
    </vt:vector>
  </HeadingPairs>
  <TitlesOfParts>
    <vt:vector size="42" baseType="lpstr">
      <vt:lpstr>Arial</vt:lpstr>
      <vt:lpstr>SimSun</vt:lpstr>
      <vt:lpstr>Wingdings</vt:lpstr>
      <vt:lpstr>Raleway Black</vt:lpstr>
      <vt:lpstr>#9Slide03 AmpleSoft</vt:lpstr>
      <vt:lpstr>Wide Latin</vt:lpstr>
      <vt:lpstr>Times New Roman</vt:lpstr>
      <vt:lpstr>Lato Black</vt:lpstr>
      <vt:lpstr>Segoe Print</vt:lpstr>
      <vt:lpstr>#9Slide03 BoosterNextFYBlack</vt:lpstr>
      <vt:lpstr>Kozuka Mincho Pro H</vt:lpstr>
      <vt:lpstr>Calibri</vt:lpstr>
      <vt:lpstr>Calibri Light</vt:lpstr>
      <vt:lpstr>Microsoft YaHei</vt:lpstr>
      <vt:lpstr/>
      <vt:lpstr>Arial Unicode MS</vt:lpstr>
      <vt:lpstr>Arial Narrow</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Cá mèo</dc:creator>
  <cp:keywords>Testing a WEB</cp:keywords>
  <cp:lastModifiedBy>Asus</cp:lastModifiedBy>
  <cp:revision>288</cp:revision>
  <cp:lastPrinted>2018-10-07T16:48:00Z</cp:lastPrinted>
  <dcterms:created xsi:type="dcterms:W3CDTF">2018-09-03T02:52:00Z</dcterms:created>
  <dcterms:modified xsi:type="dcterms:W3CDTF">2020-06-20T17:06:35Z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