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2"/>
  </p:notesMasterIdLst>
  <p:handoutMasterIdLst>
    <p:handoutMasterId r:id="rId23"/>
  </p:handoutMasterIdLst>
  <p:sldIdLst>
    <p:sldId id="257" r:id="rId2"/>
    <p:sldId id="6725" r:id="rId3"/>
    <p:sldId id="6723" r:id="rId4"/>
    <p:sldId id="6752" r:id="rId5"/>
    <p:sldId id="6730" r:id="rId6"/>
    <p:sldId id="6737" r:id="rId7"/>
    <p:sldId id="6731" r:id="rId8"/>
    <p:sldId id="6745" r:id="rId9"/>
    <p:sldId id="6746" r:id="rId10"/>
    <p:sldId id="6749" r:id="rId11"/>
    <p:sldId id="6751" r:id="rId12"/>
    <p:sldId id="6736" r:id="rId13"/>
    <p:sldId id="6732" r:id="rId14"/>
    <p:sldId id="6733" r:id="rId15"/>
    <p:sldId id="6734" r:id="rId16"/>
    <p:sldId id="6735" r:id="rId17"/>
    <p:sldId id="6721" r:id="rId18"/>
    <p:sldId id="262" r:id="rId19"/>
    <p:sldId id="6728" r:id="rId20"/>
    <p:sldId id="6729" r:id="rId21"/>
  </p:sldIdLst>
  <p:sldSz cx="12188825" cy="6858000"/>
  <p:notesSz cx="7315200" cy="9601200"/>
  <p:defaultTextStyle>
    <a:defPPr>
      <a:defRPr lang="en-US"/>
    </a:defPPr>
    <a:lvl1pPr algn="l" rtl="0" fontAlgn="base">
      <a:spcBef>
        <a:spcPct val="0"/>
      </a:spcBef>
      <a:spcAft>
        <a:spcPct val="0"/>
      </a:spcAft>
      <a:defRPr sz="4799" kern="1200">
        <a:solidFill>
          <a:schemeClr val="tx1"/>
        </a:solidFill>
        <a:latin typeface="Arial" charset="0"/>
        <a:ea typeface="+mn-ea"/>
        <a:cs typeface="+mn-cs"/>
      </a:defRPr>
    </a:lvl1pPr>
    <a:lvl2pPr marL="609493" algn="l" rtl="0" fontAlgn="base">
      <a:spcBef>
        <a:spcPct val="0"/>
      </a:spcBef>
      <a:spcAft>
        <a:spcPct val="0"/>
      </a:spcAft>
      <a:defRPr sz="4799" kern="1200">
        <a:solidFill>
          <a:schemeClr val="tx1"/>
        </a:solidFill>
        <a:latin typeface="Arial" charset="0"/>
        <a:ea typeface="+mn-ea"/>
        <a:cs typeface="+mn-cs"/>
      </a:defRPr>
    </a:lvl2pPr>
    <a:lvl3pPr marL="1218987" algn="l" rtl="0" fontAlgn="base">
      <a:spcBef>
        <a:spcPct val="0"/>
      </a:spcBef>
      <a:spcAft>
        <a:spcPct val="0"/>
      </a:spcAft>
      <a:defRPr sz="4799" kern="1200">
        <a:solidFill>
          <a:schemeClr val="tx1"/>
        </a:solidFill>
        <a:latin typeface="Arial" charset="0"/>
        <a:ea typeface="+mn-ea"/>
        <a:cs typeface="+mn-cs"/>
      </a:defRPr>
    </a:lvl3pPr>
    <a:lvl4pPr marL="1828480" algn="l" rtl="0" fontAlgn="base">
      <a:spcBef>
        <a:spcPct val="0"/>
      </a:spcBef>
      <a:spcAft>
        <a:spcPct val="0"/>
      </a:spcAft>
      <a:defRPr sz="4799" kern="1200">
        <a:solidFill>
          <a:schemeClr val="tx1"/>
        </a:solidFill>
        <a:latin typeface="Arial" charset="0"/>
        <a:ea typeface="+mn-ea"/>
        <a:cs typeface="+mn-cs"/>
      </a:defRPr>
    </a:lvl4pPr>
    <a:lvl5pPr marL="2437973" algn="l" rtl="0" fontAlgn="base">
      <a:spcBef>
        <a:spcPct val="0"/>
      </a:spcBef>
      <a:spcAft>
        <a:spcPct val="0"/>
      </a:spcAft>
      <a:defRPr sz="4799" kern="1200">
        <a:solidFill>
          <a:schemeClr val="tx1"/>
        </a:solidFill>
        <a:latin typeface="Arial" charset="0"/>
        <a:ea typeface="+mn-ea"/>
        <a:cs typeface="+mn-cs"/>
      </a:defRPr>
    </a:lvl5pPr>
    <a:lvl6pPr marL="3047467" algn="l" defTabSz="1218987" rtl="0" eaLnBrk="1" latinLnBrk="0" hangingPunct="1">
      <a:defRPr sz="4799" kern="1200">
        <a:solidFill>
          <a:schemeClr val="tx1"/>
        </a:solidFill>
        <a:latin typeface="Arial" charset="0"/>
        <a:ea typeface="+mn-ea"/>
        <a:cs typeface="+mn-cs"/>
      </a:defRPr>
    </a:lvl6pPr>
    <a:lvl7pPr marL="3656960" algn="l" defTabSz="1218987" rtl="0" eaLnBrk="1" latinLnBrk="0" hangingPunct="1">
      <a:defRPr sz="4799" kern="1200">
        <a:solidFill>
          <a:schemeClr val="tx1"/>
        </a:solidFill>
        <a:latin typeface="Arial" charset="0"/>
        <a:ea typeface="+mn-ea"/>
        <a:cs typeface="+mn-cs"/>
      </a:defRPr>
    </a:lvl7pPr>
    <a:lvl8pPr marL="4266453" algn="l" defTabSz="1218987" rtl="0" eaLnBrk="1" latinLnBrk="0" hangingPunct="1">
      <a:defRPr sz="4799" kern="1200">
        <a:solidFill>
          <a:schemeClr val="tx1"/>
        </a:solidFill>
        <a:latin typeface="Arial" charset="0"/>
        <a:ea typeface="+mn-ea"/>
        <a:cs typeface="+mn-cs"/>
      </a:defRPr>
    </a:lvl8pPr>
    <a:lvl9pPr marL="4875947" algn="l" defTabSz="1218987" rtl="0" eaLnBrk="1" latinLnBrk="0" hangingPunct="1">
      <a:defRPr sz="47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orient="horz" pos="672" userDrawn="1">
          <p15:clr>
            <a:srgbClr val="A4A3A4"/>
          </p15:clr>
        </p15:guide>
        <p15:guide id="3" pos="256" userDrawn="1">
          <p15:clr>
            <a:srgbClr val="A4A3A4"/>
          </p15:clr>
        </p15:guide>
        <p15:guide id="4" pos="7422"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h kumar Panchatcharam-ERS, HCLTech" initials="HkPEH" lastIdx="1" clrIdx="0">
    <p:extLst>
      <p:ext uri="{19B8F6BF-5375-455C-9EA6-DF929625EA0E}">
        <p15:presenceInfo xmlns:p15="http://schemas.microsoft.com/office/powerpoint/2012/main" userId="S::hemanthp@hcl.com::567b42a7-43d0-45d1-bf15-5d33116f74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F18"/>
    <a:srgbClr val="00529B"/>
    <a:srgbClr val="CCECFF"/>
    <a:srgbClr val="FFFF99"/>
    <a:srgbClr val="850909"/>
    <a:srgbClr val="F3C844"/>
    <a:srgbClr val="006666"/>
    <a:srgbClr val="C31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3DE03-3142-4C62-854C-33268CE31E84}" v="34" dt="2021-05-18T14:23:57.8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06" autoAdjust="0"/>
    <p:restoredTop sz="93792" autoAdjust="0"/>
  </p:normalViewPr>
  <p:slideViewPr>
    <p:cSldViewPr snapToGrid="0" snapToObjects="1" showGuides="1">
      <p:cViewPr varScale="1">
        <p:scale>
          <a:sx n="72" d="100"/>
          <a:sy n="72" d="100"/>
        </p:scale>
        <p:origin x="876" y="66"/>
      </p:cViewPr>
      <p:guideLst>
        <p:guide orient="horz" pos="3936"/>
        <p:guide orient="horz" pos="672"/>
        <p:guide pos="256"/>
        <p:guide pos="742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C5858-4329-4D6E-AD80-86E90E15091B}"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US"/>
        </a:p>
      </dgm:t>
    </dgm:pt>
    <dgm:pt modelId="{A73B4737-3471-4F64-98A5-91B19E7FC269}">
      <dgm:prSet phldrT="[Text]" custT="1"/>
      <dgm:spPr/>
      <dgm:t>
        <a:bodyPr/>
        <a:lstStyle/>
        <a:p>
          <a:r>
            <a:rPr lang="en-US" sz="1800" dirty="0"/>
            <a:t>MVP #1 – Aug’21</a:t>
          </a:r>
        </a:p>
      </dgm:t>
    </dgm:pt>
    <dgm:pt modelId="{07549D5D-D06C-42EF-8907-8043ACDA1E6B}" type="parTrans" cxnId="{2E918D11-C0D1-4570-B46B-9998F3499854}">
      <dgm:prSet/>
      <dgm:spPr/>
      <dgm:t>
        <a:bodyPr/>
        <a:lstStyle/>
        <a:p>
          <a:endParaRPr lang="en-US" sz="1100"/>
        </a:p>
      </dgm:t>
    </dgm:pt>
    <dgm:pt modelId="{8FA9BDA1-F08F-4896-84A2-77567F38F1B7}" type="sibTrans" cxnId="{2E918D11-C0D1-4570-B46B-9998F3499854}">
      <dgm:prSet custT="1"/>
      <dgm:spPr/>
      <dgm:t>
        <a:bodyPr/>
        <a:lstStyle/>
        <a:p>
          <a:endParaRPr lang="en-US" sz="1200"/>
        </a:p>
      </dgm:t>
    </dgm:pt>
    <dgm:pt modelId="{95167D3E-3D34-47A2-B35E-DAB35D3B2EA8}">
      <dgm:prSet phldrT="[Text]" custT="1"/>
      <dgm:spPr/>
      <dgm:t>
        <a:bodyPr/>
        <a:lstStyle/>
        <a:p>
          <a:pPr>
            <a:lnSpc>
              <a:spcPct val="100000"/>
            </a:lnSpc>
            <a:spcBef>
              <a:spcPts val="600"/>
            </a:spcBef>
            <a:spcAft>
              <a:spcPts val="600"/>
            </a:spcAft>
          </a:pPr>
          <a:r>
            <a:rPr lang="en-US" sz="1800" dirty="0"/>
            <a:t>Base platform setup</a:t>
          </a:r>
        </a:p>
      </dgm:t>
    </dgm:pt>
    <dgm:pt modelId="{59B93A47-EC19-459A-9444-359A660ABD53}" type="parTrans" cxnId="{B6BCBE3F-0B3D-47F7-B4C9-2444B0286EDE}">
      <dgm:prSet/>
      <dgm:spPr/>
      <dgm:t>
        <a:bodyPr/>
        <a:lstStyle/>
        <a:p>
          <a:endParaRPr lang="en-US" sz="1100"/>
        </a:p>
      </dgm:t>
    </dgm:pt>
    <dgm:pt modelId="{B12C4F54-6EF0-4F58-9F52-8B66FF90A2BF}" type="sibTrans" cxnId="{B6BCBE3F-0B3D-47F7-B4C9-2444B0286EDE}">
      <dgm:prSet/>
      <dgm:spPr/>
      <dgm:t>
        <a:bodyPr/>
        <a:lstStyle/>
        <a:p>
          <a:endParaRPr lang="en-US" sz="1100"/>
        </a:p>
      </dgm:t>
    </dgm:pt>
    <dgm:pt modelId="{87856D2C-F0DA-4482-952E-19BA43AFCC23}">
      <dgm:prSet phldrT="[Text]" custT="1"/>
      <dgm:spPr/>
      <dgm:t>
        <a:bodyPr/>
        <a:lstStyle/>
        <a:p>
          <a:r>
            <a:rPr lang="en-US" sz="1800" dirty="0"/>
            <a:t>MVP #2 – Oct’21</a:t>
          </a:r>
        </a:p>
      </dgm:t>
    </dgm:pt>
    <dgm:pt modelId="{7C505361-4DC6-4F69-87EF-D297D043C8BA}" type="parTrans" cxnId="{B3C29355-AAFA-4E93-90CA-1A3B88503B3E}">
      <dgm:prSet/>
      <dgm:spPr/>
      <dgm:t>
        <a:bodyPr/>
        <a:lstStyle/>
        <a:p>
          <a:endParaRPr lang="en-US" sz="1100"/>
        </a:p>
      </dgm:t>
    </dgm:pt>
    <dgm:pt modelId="{68EC3E15-63B3-4095-9622-693588AF786D}" type="sibTrans" cxnId="{B3C29355-AAFA-4E93-90CA-1A3B88503B3E}">
      <dgm:prSet custT="1"/>
      <dgm:spPr/>
      <dgm:t>
        <a:bodyPr/>
        <a:lstStyle/>
        <a:p>
          <a:endParaRPr lang="en-US" sz="1200"/>
        </a:p>
      </dgm:t>
    </dgm:pt>
    <dgm:pt modelId="{E56AC80C-4CBD-4C72-95E4-9E23B2E99D81}">
      <dgm:prSet phldrT="[Text]" custT="1"/>
      <dgm:spPr/>
      <dgm:t>
        <a:bodyPr/>
        <a:lstStyle/>
        <a:p>
          <a:pPr>
            <a:spcBef>
              <a:spcPts val="600"/>
            </a:spcBef>
            <a:spcAft>
              <a:spcPts val="600"/>
            </a:spcAft>
          </a:pPr>
          <a:r>
            <a:rPr lang="en-US" sz="1800" dirty="0"/>
            <a:t>Data aggregation </a:t>
          </a:r>
        </a:p>
      </dgm:t>
    </dgm:pt>
    <dgm:pt modelId="{BA9D68A4-7F14-4A24-A9E1-823BBD2FE51A}" type="parTrans" cxnId="{CF32305F-5FE4-4FFA-8BB6-39708C977DB1}">
      <dgm:prSet/>
      <dgm:spPr/>
      <dgm:t>
        <a:bodyPr/>
        <a:lstStyle/>
        <a:p>
          <a:endParaRPr lang="en-US" sz="1100"/>
        </a:p>
      </dgm:t>
    </dgm:pt>
    <dgm:pt modelId="{ADE01859-5BC6-4C9B-8BD1-C85411818447}" type="sibTrans" cxnId="{CF32305F-5FE4-4FFA-8BB6-39708C977DB1}">
      <dgm:prSet/>
      <dgm:spPr/>
      <dgm:t>
        <a:bodyPr/>
        <a:lstStyle/>
        <a:p>
          <a:endParaRPr lang="en-US" sz="1100"/>
        </a:p>
      </dgm:t>
    </dgm:pt>
    <dgm:pt modelId="{6ECB6BAA-7DBB-40A5-A9C6-61E6DC3971AE}">
      <dgm:prSet phldrT="[Text]" custT="1"/>
      <dgm:spPr/>
      <dgm:t>
        <a:bodyPr/>
        <a:lstStyle/>
        <a:p>
          <a:r>
            <a:rPr lang="en-US" sz="1800" dirty="0"/>
            <a:t>MVP#3 – Jan’22</a:t>
          </a:r>
        </a:p>
      </dgm:t>
    </dgm:pt>
    <dgm:pt modelId="{47B77A3F-B4B3-46C4-96CE-82C0C9FC5700}" type="parTrans" cxnId="{CB049AFE-F7E1-4F06-AEE8-24B720B7E6B5}">
      <dgm:prSet/>
      <dgm:spPr/>
      <dgm:t>
        <a:bodyPr/>
        <a:lstStyle/>
        <a:p>
          <a:endParaRPr lang="en-US" sz="1100"/>
        </a:p>
      </dgm:t>
    </dgm:pt>
    <dgm:pt modelId="{9549F724-CC2B-41F1-ACBC-91A135BEBE30}" type="sibTrans" cxnId="{CB049AFE-F7E1-4F06-AEE8-24B720B7E6B5}">
      <dgm:prSet/>
      <dgm:spPr/>
      <dgm:t>
        <a:bodyPr/>
        <a:lstStyle/>
        <a:p>
          <a:endParaRPr lang="en-US" sz="1100"/>
        </a:p>
      </dgm:t>
    </dgm:pt>
    <dgm:pt modelId="{D2A3EC2A-C2DD-4307-9B92-10A059940036}">
      <dgm:prSet phldrT="[Text]" custT="1"/>
      <dgm:spPr/>
      <dgm:t>
        <a:bodyPr/>
        <a:lstStyle/>
        <a:p>
          <a:pPr>
            <a:spcBef>
              <a:spcPts val="600"/>
            </a:spcBef>
            <a:spcAft>
              <a:spcPts val="600"/>
            </a:spcAft>
          </a:pPr>
          <a:r>
            <a:rPr lang="en-US" sz="1800" dirty="0"/>
            <a:t>Vascular apps development</a:t>
          </a:r>
        </a:p>
      </dgm:t>
    </dgm:pt>
    <dgm:pt modelId="{6056A5AC-507A-4EF1-BD3A-81D1DDF12DE3}" type="parTrans" cxnId="{1732A931-6346-47F9-9AD5-B5A7411C25E0}">
      <dgm:prSet/>
      <dgm:spPr/>
      <dgm:t>
        <a:bodyPr/>
        <a:lstStyle/>
        <a:p>
          <a:endParaRPr lang="en-US" sz="1100"/>
        </a:p>
      </dgm:t>
    </dgm:pt>
    <dgm:pt modelId="{4AD4C12B-83BA-4F90-A520-7196BF85012B}" type="sibTrans" cxnId="{1732A931-6346-47F9-9AD5-B5A7411C25E0}">
      <dgm:prSet/>
      <dgm:spPr/>
      <dgm:t>
        <a:bodyPr/>
        <a:lstStyle/>
        <a:p>
          <a:endParaRPr lang="en-US" sz="1100"/>
        </a:p>
      </dgm:t>
    </dgm:pt>
    <dgm:pt modelId="{496E6C95-25AA-4154-AD73-42EE2F159E5A}">
      <dgm:prSet phldrT="[Text]" custT="1"/>
      <dgm:spPr/>
      <dgm:t>
        <a:bodyPr/>
        <a:lstStyle/>
        <a:p>
          <a:pPr>
            <a:lnSpc>
              <a:spcPct val="100000"/>
            </a:lnSpc>
            <a:spcBef>
              <a:spcPts val="600"/>
            </a:spcBef>
            <a:spcAft>
              <a:spcPts val="600"/>
            </a:spcAft>
          </a:pPr>
          <a:r>
            <a:rPr lang="en-US" sz="1800" dirty="0"/>
            <a:t>Catalog initial view </a:t>
          </a:r>
        </a:p>
      </dgm:t>
    </dgm:pt>
    <dgm:pt modelId="{21F29A26-9E8F-4E7B-817F-DDB0D8CD60D9}" type="parTrans" cxnId="{CF9B5994-17AB-4DB7-9083-5F98398F8159}">
      <dgm:prSet/>
      <dgm:spPr/>
      <dgm:t>
        <a:bodyPr/>
        <a:lstStyle/>
        <a:p>
          <a:endParaRPr lang="en-US"/>
        </a:p>
      </dgm:t>
    </dgm:pt>
    <dgm:pt modelId="{EE5DDE31-CADC-4274-9114-B429ECD0C4D1}" type="sibTrans" cxnId="{CF9B5994-17AB-4DB7-9083-5F98398F8159}">
      <dgm:prSet/>
      <dgm:spPr/>
      <dgm:t>
        <a:bodyPr/>
        <a:lstStyle/>
        <a:p>
          <a:endParaRPr lang="en-US"/>
        </a:p>
      </dgm:t>
    </dgm:pt>
    <dgm:pt modelId="{A3B62D76-AE32-4B15-B945-41835C924694}">
      <dgm:prSet phldrT="[Text]" custT="1"/>
      <dgm:spPr/>
      <dgm:t>
        <a:bodyPr/>
        <a:lstStyle/>
        <a:p>
          <a:pPr>
            <a:lnSpc>
              <a:spcPct val="100000"/>
            </a:lnSpc>
            <a:spcBef>
              <a:spcPts val="600"/>
            </a:spcBef>
            <a:spcAft>
              <a:spcPts val="600"/>
            </a:spcAft>
          </a:pPr>
          <a:r>
            <a:rPr lang="en-US" sz="1800" dirty="0"/>
            <a:t>Data sources connectivity and ingestion</a:t>
          </a:r>
        </a:p>
      </dgm:t>
    </dgm:pt>
    <dgm:pt modelId="{F6D87146-3B4C-482B-8161-F5764CDC7805}" type="parTrans" cxnId="{50FBB63C-018C-4742-A804-F0DDAD463879}">
      <dgm:prSet/>
      <dgm:spPr/>
      <dgm:t>
        <a:bodyPr/>
        <a:lstStyle/>
        <a:p>
          <a:endParaRPr lang="en-US"/>
        </a:p>
      </dgm:t>
    </dgm:pt>
    <dgm:pt modelId="{453A363A-2F41-4B95-BF3F-B5042C69CFCF}" type="sibTrans" cxnId="{50FBB63C-018C-4742-A804-F0DDAD463879}">
      <dgm:prSet/>
      <dgm:spPr/>
      <dgm:t>
        <a:bodyPr/>
        <a:lstStyle/>
        <a:p>
          <a:endParaRPr lang="en-US"/>
        </a:p>
      </dgm:t>
    </dgm:pt>
    <dgm:pt modelId="{C6A2D5EA-F969-4DB2-8193-55A3EA1374CA}">
      <dgm:prSet phldrT="[Text]" custT="1"/>
      <dgm:spPr/>
      <dgm:t>
        <a:bodyPr/>
        <a:lstStyle/>
        <a:p>
          <a:pPr>
            <a:spcBef>
              <a:spcPct val="0"/>
            </a:spcBef>
            <a:spcAft>
              <a:spcPct val="15000"/>
            </a:spcAft>
          </a:pPr>
          <a:endParaRPr lang="en-US" sz="1800" dirty="0"/>
        </a:p>
      </dgm:t>
    </dgm:pt>
    <dgm:pt modelId="{83278195-D293-40A1-B7FC-CCF7A1616F46}" type="parTrans" cxnId="{E82E2E45-AACC-4DAA-BFDC-B9655CEFA1DA}">
      <dgm:prSet/>
      <dgm:spPr/>
      <dgm:t>
        <a:bodyPr/>
        <a:lstStyle/>
        <a:p>
          <a:endParaRPr lang="en-US"/>
        </a:p>
      </dgm:t>
    </dgm:pt>
    <dgm:pt modelId="{8E567AC4-BECF-40A9-8D72-31FE822310B1}" type="sibTrans" cxnId="{E82E2E45-AACC-4DAA-BFDC-B9655CEFA1DA}">
      <dgm:prSet/>
      <dgm:spPr/>
      <dgm:t>
        <a:bodyPr/>
        <a:lstStyle/>
        <a:p>
          <a:endParaRPr lang="en-US"/>
        </a:p>
      </dgm:t>
    </dgm:pt>
    <dgm:pt modelId="{33938573-90B6-46F5-9AFD-1985AE5CF0C6}">
      <dgm:prSet phldrT="[Text]" custT="1"/>
      <dgm:spPr/>
      <dgm:t>
        <a:bodyPr/>
        <a:lstStyle/>
        <a:p>
          <a:pPr>
            <a:spcBef>
              <a:spcPts val="600"/>
            </a:spcBef>
            <a:spcAft>
              <a:spcPts val="600"/>
            </a:spcAft>
          </a:pPr>
          <a:r>
            <a:rPr lang="en-US" sz="1800" dirty="0"/>
            <a:t>Catalog and Data API </a:t>
          </a:r>
        </a:p>
      </dgm:t>
    </dgm:pt>
    <dgm:pt modelId="{7B9BFF7D-230B-40D3-B325-DB511EE960AF}" type="parTrans" cxnId="{F420E936-6A61-451C-9716-173453A63861}">
      <dgm:prSet/>
      <dgm:spPr/>
      <dgm:t>
        <a:bodyPr/>
        <a:lstStyle/>
        <a:p>
          <a:endParaRPr lang="en-US"/>
        </a:p>
      </dgm:t>
    </dgm:pt>
    <dgm:pt modelId="{4E4D3AFD-1E7D-4C3E-A9BD-6ABBB69D23F3}" type="sibTrans" cxnId="{F420E936-6A61-451C-9716-173453A63861}">
      <dgm:prSet/>
      <dgm:spPr/>
      <dgm:t>
        <a:bodyPr/>
        <a:lstStyle/>
        <a:p>
          <a:endParaRPr lang="en-US"/>
        </a:p>
      </dgm:t>
    </dgm:pt>
    <dgm:pt modelId="{F5564B8B-C4C3-4143-89DF-2EB2F5E882D1}">
      <dgm:prSet phldrT="[Text]" custT="1"/>
      <dgm:spPr/>
      <dgm:t>
        <a:bodyPr/>
        <a:lstStyle/>
        <a:p>
          <a:pPr>
            <a:spcBef>
              <a:spcPts val="600"/>
            </a:spcBef>
            <a:spcAft>
              <a:spcPts val="600"/>
            </a:spcAft>
          </a:pPr>
          <a:endParaRPr lang="en-US" sz="1800" dirty="0"/>
        </a:p>
      </dgm:t>
    </dgm:pt>
    <dgm:pt modelId="{EF6DCED5-DD66-4CD9-A219-64A937D87D5A}" type="parTrans" cxnId="{E1D24E14-CF70-4679-8017-C92145861025}">
      <dgm:prSet/>
      <dgm:spPr/>
      <dgm:t>
        <a:bodyPr/>
        <a:lstStyle/>
        <a:p>
          <a:endParaRPr lang="en-US"/>
        </a:p>
      </dgm:t>
    </dgm:pt>
    <dgm:pt modelId="{22288589-F633-4A1D-9F77-6D62B1D31B75}" type="sibTrans" cxnId="{E1D24E14-CF70-4679-8017-C92145861025}">
      <dgm:prSet/>
      <dgm:spPr/>
      <dgm:t>
        <a:bodyPr/>
        <a:lstStyle/>
        <a:p>
          <a:endParaRPr lang="en-US"/>
        </a:p>
      </dgm:t>
    </dgm:pt>
    <dgm:pt modelId="{6E8533A4-EB8D-43A8-9E7E-87AF5AFC5388}">
      <dgm:prSet phldrT="[Text]" custT="1"/>
      <dgm:spPr/>
      <dgm:t>
        <a:bodyPr/>
        <a:lstStyle/>
        <a:p>
          <a:pPr>
            <a:spcBef>
              <a:spcPts val="600"/>
            </a:spcBef>
            <a:spcAft>
              <a:spcPts val="600"/>
            </a:spcAft>
          </a:pPr>
          <a:r>
            <a:rPr lang="en-US" sz="1800" dirty="0"/>
            <a:t>Rule Engine </a:t>
          </a:r>
        </a:p>
      </dgm:t>
    </dgm:pt>
    <dgm:pt modelId="{3F82F626-8DD4-46CE-B9A4-891430AEC2EA}" type="parTrans" cxnId="{D8F2B8B4-17D4-4CF9-823F-F1619A10C482}">
      <dgm:prSet/>
      <dgm:spPr/>
      <dgm:t>
        <a:bodyPr/>
        <a:lstStyle/>
        <a:p>
          <a:endParaRPr lang="en-US"/>
        </a:p>
      </dgm:t>
    </dgm:pt>
    <dgm:pt modelId="{456EDDA4-C6F1-463E-8A1C-C5FB1771BEA9}" type="sibTrans" cxnId="{D8F2B8B4-17D4-4CF9-823F-F1619A10C482}">
      <dgm:prSet/>
      <dgm:spPr/>
      <dgm:t>
        <a:bodyPr/>
        <a:lstStyle/>
        <a:p>
          <a:endParaRPr lang="en-US"/>
        </a:p>
      </dgm:t>
    </dgm:pt>
    <dgm:pt modelId="{CC506B91-A993-425A-A981-05750060CE7A}">
      <dgm:prSet phldrT="[Text]" custT="1"/>
      <dgm:spPr/>
      <dgm:t>
        <a:bodyPr/>
        <a:lstStyle/>
        <a:p>
          <a:pPr>
            <a:spcBef>
              <a:spcPts val="600"/>
            </a:spcBef>
            <a:spcAft>
              <a:spcPts val="600"/>
            </a:spcAft>
          </a:pPr>
          <a:r>
            <a:rPr lang="en-US" sz="1800" dirty="0"/>
            <a:t>Analytical services development</a:t>
          </a:r>
        </a:p>
      </dgm:t>
    </dgm:pt>
    <dgm:pt modelId="{6B54EC13-89BF-41BC-895B-A4069D11799E}" type="parTrans" cxnId="{58BA740F-C329-4CA4-A7E7-DD979A6D70FE}">
      <dgm:prSet/>
      <dgm:spPr/>
      <dgm:t>
        <a:bodyPr/>
        <a:lstStyle/>
        <a:p>
          <a:endParaRPr lang="en-US"/>
        </a:p>
      </dgm:t>
    </dgm:pt>
    <dgm:pt modelId="{D621E476-1AC5-41E5-A6BD-F901448B5BE4}" type="sibTrans" cxnId="{58BA740F-C329-4CA4-A7E7-DD979A6D70FE}">
      <dgm:prSet/>
      <dgm:spPr/>
      <dgm:t>
        <a:bodyPr/>
        <a:lstStyle/>
        <a:p>
          <a:endParaRPr lang="en-US"/>
        </a:p>
      </dgm:t>
    </dgm:pt>
    <dgm:pt modelId="{69526DA6-F5FD-416E-BFA4-8945EAB0647E}">
      <dgm:prSet phldrT="[Text]" custT="1"/>
      <dgm:spPr/>
      <dgm:t>
        <a:bodyPr/>
        <a:lstStyle/>
        <a:p>
          <a:pPr>
            <a:spcBef>
              <a:spcPts val="600"/>
            </a:spcBef>
            <a:spcAft>
              <a:spcPts val="600"/>
            </a:spcAft>
          </a:pPr>
          <a:r>
            <a:rPr lang="en-US" sz="1800" dirty="0"/>
            <a:t>Demo  - One Vascular  application &amp; one AI Model</a:t>
          </a:r>
        </a:p>
      </dgm:t>
    </dgm:pt>
    <dgm:pt modelId="{9BD36CA4-5BF7-4E6E-8A98-11561D92FA2C}" type="parTrans" cxnId="{BCDDC3BB-CAD4-4C90-ACE6-037E68FF031D}">
      <dgm:prSet/>
      <dgm:spPr/>
      <dgm:t>
        <a:bodyPr/>
        <a:lstStyle/>
        <a:p>
          <a:endParaRPr lang="en-US"/>
        </a:p>
      </dgm:t>
    </dgm:pt>
    <dgm:pt modelId="{3611180C-6C02-4FE5-AD45-AF2FF0B6CD06}" type="sibTrans" cxnId="{BCDDC3BB-CAD4-4C90-ACE6-037E68FF031D}">
      <dgm:prSet/>
      <dgm:spPr/>
      <dgm:t>
        <a:bodyPr/>
        <a:lstStyle/>
        <a:p>
          <a:endParaRPr lang="en-US"/>
        </a:p>
      </dgm:t>
    </dgm:pt>
    <dgm:pt modelId="{192EB65E-DD14-4C0E-99A3-51BFCAF8BF0E}">
      <dgm:prSet phldrT="[Text]" custT="1"/>
      <dgm:spPr/>
      <dgm:t>
        <a:bodyPr/>
        <a:lstStyle/>
        <a:p>
          <a:pPr>
            <a:spcBef>
              <a:spcPts val="600"/>
            </a:spcBef>
            <a:spcAft>
              <a:spcPts val="600"/>
            </a:spcAft>
          </a:pPr>
          <a:r>
            <a:rPr lang="en-US" sz="1800" dirty="0"/>
            <a:t>Demo  - Catalog final view </a:t>
          </a:r>
        </a:p>
      </dgm:t>
    </dgm:pt>
    <dgm:pt modelId="{D9B74A3A-7FE4-4C98-90EB-A9E5E4FA1A73}" type="parTrans" cxnId="{B141359C-5E2B-404C-AAB2-FC0966EB56A0}">
      <dgm:prSet/>
      <dgm:spPr/>
      <dgm:t>
        <a:bodyPr/>
        <a:lstStyle/>
        <a:p>
          <a:endParaRPr lang="en-US"/>
        </a:p>
      </dgm:t>
    </dgm:pt>
    <dgm:pt modelId="{8767D3C4-C58A-4E6D-B1A2-A93419929674}" type="sibTrans" cxnId="{B141359C-5E2B-404C-AAB2-FC0966EB56A0}">
      <dgm:prSet/>
      <dgm:spPr/>
      <dgm:t>
        <a:bodyPr/>
        <a:lstStyle/>
        <a:p>
          <a:endParaRPr lang="en-US"/>
        </a:p>
      </dgm:t>
    </dgm:pt>
    <dgm:pt modelId="{A936BB16-6EFF-4599-86AA-25C9E5F1FC7A}">
      <dgm:prSet phldrT="[Text]" custT="1"/>
      <dgm:spPr/>
      <dgm:t>
        <a:bodyPr/>
        <a:lstStyle/>
        <a:p>
          <a:pPr>
            <a:lnSpc>
              <a:spcPct val="100000"/>
            </a:lnSpc>
            <a:spcBef>
              <a:spcPts val="600"/>
            </a:spcBef>
            <a:spcAft>
              <a:spcPts val="600"/>
            </a:spcAft>
          </a:pPr>
          <a:r>
            <a:rPr lang="en-US" sz="1800" dirty="0"/>
            <a:t>Demo  - Data ingestions and Catalog Initial View</a:t>
          </a:r>
        </a:p>
      </dgm:t>
    </dgm:pt>
    <dgm:pt modelId="{7575E4E1-9FDE-4EAC-AB4C-E480A8D954A6}" type="parTrans" cxnId="{7A153611-FAC4-4209-91C3-A340DFD567FD}">
      <dgm:prSet/>
      <dgm:spPr/>
      <dgm:t>
        <a:bodyPr/>
        <a:lstStyle/>
        <a:p>
          <a:endParaRPr lang="en-US"/>
        </a:p>
      </dgm:t>
    </dgm:pt>
    <dgm:pt modelId="{8BDA0716-09C4-4790-AC59-40A437429ACB}" type="sibTrans" cxnId="{7A153611-FAC4-4209-91C3-A340DFD567FD}">
      <dgm:prSet/>
      <dgm:spPr/>
      <dgm:t>
        <a:bodyPr/>
        <a:lstStyle/>
        <a:p>
          <a:endParaRPr lang="en-US"/>
        </a:p>
      </dgm:t>
    </dgm:pt>
    <dgm:pt modelId="{11B7E771-8F49-4372-9052-873FAE2828E6}">
      <dgm:prSet phldrT="[Text]" custT="1"/>
      <dgm:spPr/>
      <dgm:t>
        <a:bodyPr/>
        <a:lstStyle/>
        <a:p>
          <a:pPr>
            <a:lnSpc>
              <a:spcPct val="100000"/>
            </a:lnSpc>
            <a:spcBef>
              <a:spcPts val="600"/>
            </a:spcBef>
            <a:spcAft>
              <a:spcPts val="600"/>
            </a:spcAft>
          </a:pPr>
          <a:r>
            <a:rPr lang="en-US" sz="1800" dirty="0"/>
            <a:t>Data Structure Definition for Solution</a:t>
          </a:r>
        </a:p>
      </dgm:t>
    </dgm:pt>
    <dgm:pt modelId="{AAC84D5F-225B-48D6-9BA7-268990411017}" type="parTrans" cxnId="{5AFB34C1-7167-45F8-A90F-5C3351302628}">
      <dgm:prSet/>
      <dgm:spPr/>
      <dgm:t>
        <a:bodyPr/>
        <a:lstStyle/>
        <a:p>
          <a:endParaRPr lang="en-US"/>
        </a:p>
      </dgm:t>
    </dgm:pt>
    <dgm:pt modelId="{D85D6BDC-8D92-4269-BF1A-D8F87DAF532D}" type="sibTrans" cxnId="{5AFB34C1-7167-45F8-A90F-5C3351302628}">
      <dgm:prSet/>
      <dgm:spPr/>
      <dgm:t>
        <a:bodyPr/>
        <a:lstStyle/>
        <a:p>
          <a:endParaRPr lang="en-US"/>
        </a:p>
      </dgm:t>
    </dgm:pt>
    <dgm:pt modelId="{CF3EC7CF-2AE9-44DC-BB54-FC6DE3DE4059}">
      <dgm:prSet phldrT="[Text]" custT="1"/>
      <dgm:spPr/>
      <dgm:t>
        <a:bodyPr/>
        <a:lstStyle/>
        <a:p>
          <a:pPr>
            <a:lnSpc>
              <a:spcPct val="100000"/>
            </a:lnSpc>
            <a:spcBef>
              <a:spcPts val="600"/>
            </a:spcBef>
            <a:spcAft>
              <a:spcPts val="600"/>
            </a:spcAft>
          </a:pPr>
          <a:endParaRPr lang="en-US" sz="1800" dirty="0"/>
        </a:p>
      </dgm:t>
    </dgm:pt>
    <dgm:pt modelId="{E424393A-D511-4407-9AE7-9E47F6EDADF1}" type="parTrans" cxnId="{C78EA158-13DD-4778-896F-13119AB3F13A}">
      <dgm:prSet/>
      <dgm:spPr/>
    </dgm:pt>
    <dgm:pt modelId="{C8584B69-C31B-473B-9816-382BC17158FC}" type="sibTrans" cxnId="{C78EA158-13DD-4778-896F-13119AB3F13A}">
      <dgm:prSet/>
      <dgm:spPr/>
    </dgm:pt>
    <dgm:pt modelId="{D379E0F6-F6F5-452E-823B-523A4E1233FC}">
      <dgm:prSet phldrT="[Text]" custT="1"/>
      <dgm:spPr/>
      <dgm:t>
        <a:bodyPr/>
        <a:lstStyle/>
        <a:p>
          <a:pPr>
            <a:spcBef>
              <a:spcPts val="600"/>
            </a:spcBef>
            <a:spcAft>
              <a:spcPts val="600"/>
            </a:spcAft>
          </a:pPr>
          <a:endParaRPr lang="en-US" sz="1800" dirty="0"/>
        </a:p>
      </dgm:t>
    </dgm:pt>
    <dgm:pt modelId="{563724E7-DDC0-425C-AD3C-14486AA0A7DD}" type="parTrans" cxnId="{0DD10438-579A-4C41-B4EC-144F03540D6C}">
      <dgm:prSet/>
      <dgm:spPr/>
    </dgm:pt>
    <dgm:pt modelId="{34097450-A45E-4256-9C57-171BFE58F125}" type="sibTrans" cxnId="{0DD10438-579A-4C41-B4EC-144F03540D6C}">
      <dgm:prSet/>
      <dgm:spPr/>
    </dgm:pt>
    <dgm:pt modelId="{3F1285D5-521D-4063-9DD2-369D34CACBBC}">
      <dgm:prSet phldrT="[Text]" custT="1"/>
      <dgm:spPr/>
      <dgm:t>
        <a:bodyPr/>
        <a:lstStyle/>
        <a:p>
          <a:pPr>
            <a:spcBef>
              <a:spcPts val="600"/>
            </a:spcBef>
            <a:spcAft>
              <a:spcPts val="600"/>
            </a:spcAft>
          </a:pPr>
          <a:endParaRPr lang="en-US" sz="1800" dirty="0"/>
        </a:p>
      </dgm:t>
    </dgm:pt>
    <dgm:pt modelId="{AEA363BC-6BC5-47DC-935E-7E9DBE65BD76}" type="parTrans" cxnId="{E3F430E2-B269-4C28-B489-A4AA210E1249}">
      <dgm:prSet/>
      <dgm:spPr/>
    </dgm:pt>
    <dgm:pt modelId="{4910211C-98D4-447A-8646-918AA612941B}" type="sibTrans" cxnId="{E3F430E2-B269-4C28-B489-A4AA210E1249}">
      <dgm:prSet/>
      <dgm:spPr/>
    </dgm:pt>
    <dgm:pt modelId="{1874E517-1D38-41BC-B698-38F06E6CEAB2}" type="pres">
      <dgm:prSet presAssocID="{2DBC5858-4329-4D6E-AD80-86E90E15091B}" presName="linearFlow" presStyleCnt="0">
        <dgm:presLayoutVars>
          <dgm:dir/>
          <dgm:animLvl val="lvl"/>
          <dgm:resizeHandles val="exact"/>
        </dgm:presLayoutVars>
      </dgm:prSet>
      <dgm:spPr/>
    </dgm:pt>
    <dgm:pt modelId="{CB930C96-7C3E-415F-AF0D-F6A703835549}" type="pres">
      <dgm:prSet presAssocID="{A73B4737-3471-4F64-98A5-91B19E7FC269}" presName="composite" presStyleCnt="0"/>
      <dgm:spPr/>
    </dgm:pt>
    <dgm:pt modelId="{FECBBE9C-C58F-416C-9007-088275E26BC2}" type="pres">
      <dgm:prSet presAssocID="{A73B4737-3471-4F64-98A5-91B19E7FC269}" presName="parTx" presStyleLbl="node1" presStyleIdx="0" presStyleCnt="3">
        <dgm:presLayoutVars>
          <dgm:chMax val="0"/>
          <dgm:chPref val="0"/>
          <dgm:bulletEnabled val="1"/>
        </dgm:presLayoutVars>
      </dgm:prSet>
      <dgm:spPr/>
    </dgm:pt>
    <dgm:pt modelId="{6A75A946-04FE-41A2-AFC8-E2743CB5F8D4}" type="pres">
      <dgm:prSet presAssocID="{A73B4737-3471-4F64-98A5-91B19E7FC269}" presName="parSh" presStyleLbl="node1" presStyleIdx="0" presStyleCnt="3"/>
      <dgm:spPr/>
    </dgm:pt>
    <dgm:pt modelId="{1E39D24A-AA1C-449E-A4FE-990D4FF9F695}" type="pres">
      <dgm:prSet presAssocID="{A73B4737-3471-4F64-98A5-91B19E7FC269}" presName="desTx" presStyleLbl="fgAcc1" presStyleIdx="0" presStyleCnt="3" custScaleX="117796" custScaleY="100000">
        <dgm:presLayoutVars>
          <dgm:bulletEnabled val="1"/>
        </dgm:presLayoutVars>
      </dgm:prSet>
      <dgm:spPr/>
    </dgm:pt>
    <dgm:pt modelId="{9EE0F7C5-A223-4D03-9259-DABA9BC84455}" type="pres">
      <dgm:prSet presAssocID="{8FA9BDA1-F08F-4896-84A2-77567F38F1B7}" presName="sibTrans" presStyleLbl="sibTrans2D1" presStyleIdx="0" presStyleCnt="2"/>
      <dgm:spPr/>
    </dgm:pt>
    <dgm:pt modelId="{304EB29C-0203-4E11-955C-34893F96F1D3}" type="pres">
      <dgm:prSet presAssocID="{8FA9BDA1-F08F-4896-84A2-77567F38F1B7}" presName="connTx" presStyleLbl="sibTrans2D1" presStyleIdx="0" presStyleCnt="2"/>
      <dgm:spPr/>
    </dgm:pt>
    <dgm:pt modelId="{330095B9-0EE7-4AEB-A2DF-CA6FBF87BEEA}" type="pres">
      <dgm:prSet presAssocID="{87856D2C-F0DA-4482-952E-19BA43AFCC23}" presName="composite" presStyleCnt="0"/>
      <dgm:spPr/>
    </dgm:pt>
    <dgm:pt modelId="{EB1801E6-809F-47A2-83D8-8967A8053976}" type="pres">
      <dgm:prSet presAssocID="{87856D2C-F0DA-4482-952E-19BA43AFCC23}" presName="parTx" presStyleLbl="node1" presStyleIdx="0" presStyleCnt="3">
        <dgm:presLayoutVars>
          <dgm:chMax val="0"/>
          <dgm:chPref val="0"/>
          <dgm:bulletEnabled val="1"/>
        </dgm:presLayoutVars>
      </dgm:prSet>
      <dgm:spPr/>
    </dgm:pt>
    <dgm:pt modelId="{4D3D542A-9F2A-4087-B077-36DFE825C369}" type="pres">
      <dgm:prSet presAssocID="{87856D2C-F0DA-4482-952E-19BA43AFCC23}" presName="parSh" presStyleLbl="node1" presStyleIdx="1" presStyleCnt="3"/>
      <dgm:spPr/>
    </dgm:pt>
    <dgm:pt modelId="{0C2806D0-C37A-4AB9-B04F-E47870B438CB}" type="pres">
      <dgm:prSet presAssocID="{87856D2C-F0DA-4482-952E-19BA43AFCC23}" presName="desTx" presStyleLbl="fgAcc1" presStyleIdx="1" presStyleCnt="3" custScaleX="123174">
        <dgm:presLayoutVars>
          <dgm:bulletEnabled val="1"/>
        </dgm:presLayoutVars>
      </dgm:prSet>
      <dgm:spPr/>
    </dgm:pt>
    <dgm:pt modelId="{A4705B35-2CB4-426F-B905-D6B3B7760258}" type="pres">
      <dgm:prSet presAssocID="{68EC3E15-63B3-4095-9622-693588AF786D}" presName="sibTrans" presStyleLbl="sibTrans2D1" presStyleIdx="1" presStyleCnt="2"/>
      <dgm:spPr/>
    </dgm:pt>
    <dgm:pt modelId="{2956CF43-8083-40C2-9361-1A5680438712}" type="pres">
      <dgm:prSet presAssocID="{68EC3E15-63B3-4095-9622-693588AF786D}" presName="connTx" presStyleLbl="sibTrans2D1" presStyleIdx="1" presStyleCnt="2"/>
      <dgm:spPr/>
    </dgm:pt>
    <dgm:pt modelId="{65EE4BD7-FB17-46EE-9FF3-4AD049916991}" type="pres">
      <dgm:prSet presAssocID="{6ECB6BAA-7DBB-40A5-A9C6-61E6DC3971AE}" presName="composite" presStyleCnt="0"/>
      <dgm:spPr/>
    </dgm:pt>
    <dgm:pt modelId="{2B84216F-3E66-471C-AC35-08BDF7AF9CAF}" type="pres">
      <dgm:prSet presAssocID="{6ECB6BAA-7DBB-40A5-A9C6-61E6DC3971AE}" presName="parTx" presStyleLbl="node1" presStyleIdx="1" presStyleCnt="3">
        <dgm:presLayoutVars>
          <dgm:chMax val="0"/>
          <dgm:chPref val="0"/>
          <dgm:bulletEnabled val="1"/>
        </dgm:presLayoutVars>
      </dgm:prSet>
      <dgm:spPr/>
    </dgm:pt>
    <dgm:pt modelId="{72305A23-94C2-4EB8-9622-574240EE35BF}" type="pres">
      <dgm:prSet presAssocID="{6ECB6BAA-7DBB-40A5-A9C6-61E6DC3971AE}" presName="parSh" presStyleLbl="node1" presStyleIdx="2" presStyleCnt="3"/>
      <dgm:spPr/>
    </dgm:pt>
    <dgm:pt modelId="{BD79CCDE-534E-4AB3-ABA5-0FD60D058DED}" type="pres">
      <dgm:prSet presAssocID="{6ECB6BAA-7DBB-40A5-A9C6-61E6DC3971AE}" presName="desTx" presStyleLbl="fgAcc1" presStyleIdx="2" presStyleCnt="3" custScaleX="118568">
        <dgm:presLayoutVars>
          <dgm:bulletEnabled val="1"/>
        </dgm:presLayoutVars>
      </dgm:prSet>
      <dgm:spPr/>
    </dgm:pt>
  </dgm:ptLst>
  <dgm:cxnLst>
    <dgm:cxn modelId="{2FAB9302-3018-4F20-A6A6-E841F3A09C33}" type="presOf" srcId="{33938573-90B6-46F5-9AFD-1985AE5CF0C6}" destId="{0C2806D0-C37A-4AB9-B04F-E47870B438CB}" srcOrd="0" destOrd="2" presId="urn:microsoft.com/office/officeart/2005/8/layout/process3"/>
    <dgm:cxn modelId="{58BA740F-C329-4CA4-A7E7-DD979A6D70FE}" srcId="{6ECB6BAA-7DBB-40A5-A9C6-61E6DC3971AE}" destId="{CC506B91-A993-425A-A981-05750060CE7A}" srcOrd="1" destOrd="0" parTransId="{6B54EC13-89BF-41BC-895B-A4069D11799E}" sibTransId="{D621E476-1AC5-41E5-A6BD-F901448B5BE4}"/>
    <dgm:cxn modelId="{7A153611-FAC4-4209-91C3-A340DFD567FD}" srcId="{A73B4737-3471-4F64-98A5-91B19E7FC269}" destId="{A936BB16-6EFF-4599-86AA-25C9E5F1FC7A}" srcOrd="5" destOrd="0" parTransId="{7575E4E1-9FDE-4EAC-AB4C-E480A8D954A6}" sibTransId="{8BDA0716-09C4-4790-AC59-40A437429ACB}"/>
    <dgm:cxn modelId="{2E918D11-C0D1-4570-B46B-9998F3499854}" srcId="{2DBC5858-4329-4D6E-AD80-86E90E15091B}" destId="{A73B4737-3471-4F64-98A5-91B19E7FC269}" srcOrd="0" destOrd="0" parTransId="{07549D5D-D06C-42EF-8907-8043ACDA1E6B}" sibTransId="{8FA9BDA1-F08F-4896-84A2-77567F38F1B7}"/>
    <dgm:cxn modelId="{E1D24E14-CF70-4679-8017-C92145861025}" srcId="{87856D2C-F0DA-4482-952E-19BA43AFCC23}" destId="{F5564B8B-C4C3-4143-89DF-2EB2F5E882D1}" srcOrd="5" destOrd="0" parTransId="{EF6DCED5-DD66-4CD9-A219-64A937D87D5A}" sibTransId="{22288589-F633-4A1D-9F77-6D62B1D31B75}"/>
    <dgm:cxn modelId="{4624F020-92FE-46AA-965C-8EBFCA22D8A5}" type="presOf" srcId="{192EB65E-DD14-4C0E-99A3-51BFCAF8BF0E}" destId="{0C2806D0-C37A-4AB9-B04F-E47870B438CB}" srcOrd="0" destOrd="4" presId="urn:microsoft.com/office/officeart/2005/8/layout/process3"/>
    <dgm:cxn modelId="{665ADB22-F086-4459-9241-7621C0232C51}" type="presOf" srcId="{68EC3E15-63B3-4095-9622-693588AF786D}" destId="{2956CF43-8083-40C2-9361-1A5680438712}" srcOrd="1" destOrd="0" presId="urn:microsoft.com/office/officeart/2005/8/layout/process3"/>
    <dgm:cxn modelId="{D8D3722C-2D9B-451A-9BC2-1CDE1BAC82F5}" type="presOf" srcId="{D2A3EC2A-C2DD-4307-9B92-10A059940036}" destId="{BD79CCDE-534E-4AB3-ABA5-0FD60D058DED}" srcOrd="0" destOrd="0" presId="urn:microsoft.com/office/officeart/2005/8/layout/process3"/>
    <dgm:cxn modelId="{675A822D-5219-42D7-85A7-DA46095D7AC4}" type="presOf" srcId="{C6A2D5EA-F969-4DB2-8193-55A3EA1374CA}" destId="{BD79CCDE-534E-4AB3-ABA5-0FD60D058DED}" srcOrd="0" destOrd="4" presId="urn:microsoft.com/office/officeart/2005/8/layout/process3"/>
    <dgm:cxn modelId="{1732A931-6346-47F9-9AD5-B5A7411C25E0}" srcId="{6ECB6BAA-7DBB-40A5-A9C6-61E6DC3971AE}" destId="{D2A3EC2A-C2DD-4307-9B92-10A059940036}" srcOrd="0" destOrd="0" parTransId="{6056A5AC-507A-4EF1-BD3A-81D1DDF12DE3}" sibTransId="{4AD4C12B-83BA-4F90-A520-7196BF85012B}"/>
    <dgm:cxn modelId="{F420E936-6A61-451C-9716-173453A63861}" srcId="{87856D2C-F0DA-4482-952E-19BA43AFCC23}" destId="{33938573-90B6-46F5-9AFD-1985AE5CF0C6}" srcOrd="2" destOrd="0" parTransId="{7B9BFF7D-230B-40D3-B325-DB511EE960AF}" sibTransId="{4E4D3AFD-1E7D-4C3E-A9BD-6ABBB69D23F3}"/>
    <dgm:cxn modelId="{0DD10438-579A-4C41-B4EC-144F03540D6C}" srcId="{87856D2C-F0DA-4482-952E-19BA43AFCC23}" destId="{D379E0F6-F6F5-452E-823B-523A4E1233FC}" srcOrd="3" destOrd="0" parTransId="{563724E7-DDC0-425C-AD3C-14486AA0A7DD}" sibTransId="{34097450-A45E-4256-9C57-171BFE58F125}"/>
    <dgm:cxn modelId="{50FBB63C-018C-4742-A804-F0DDAD463879}" srcId="{A73B4737-3471-4F64-98A5-91B19E7FC269}" destId="{A3B62D76-AE32-4B15-B945-41835C924694}" srcOrd="2" destOrd="0" parTransId="{F6D87146-3B4C-482B-8161-F5764CDC7805}" sibTransId="{453A363A-2F41-4B95-BF3F-B5042C69CFCF}"/>
    <dgm:cxn modelId="{6C3DB53D-1F43-4B67-9781-761E65BC7777}" type="presOf" srcId="{2DBC5858-4329-4D6E-AD80-86E90E15091B}" destId="{1874E517-1D38-41BC-B698-38F06E6CEAB2}" srcOrd="0" destOrd="0" presId="urn:microsoft.com/office/officeart/2005/8/layout/process3"/>
    <dgm:cxn modelId="{819AD43D-6308-47D1-9379-0EBB013879A0}" type="presOf" srcId="{6ECB6BAA-7DBB-40A5-A9C6-61E6DC3971AE}" destId="{72305A23-94C2-4EB8-9622-574240EE35BF}" srcOrd="1" destOrd="0" presId="urn:microsoft.com/office/officeart/2005/8/layout/process3"/>
    <dgm:cxn modelId="{B6BCBE3F-0B3D-47F7-B4C9-2444B0286EDE}" srcId="{A73B4737-3471-4F64-98A5-91B19E7FC269}" destId="{95167D3E-3D34-47A2-B35E-DAB35D3B2EA8}" srcOrd="0" destOrd="0" parTransId="{59B93A47-EC19-459A-9444-359A660ABD53}" sibTransId="{B12C4F54-6EF0-4F58-9F52-8B66FF90A2BF}"/>
    <dgm:cxn modelId="{92C1CE5D-D3F9-4A49-9C19-3EB8706AACD5}" type="presOf" srcId="{8FA9BDA1-F08F-4896-84A2-77567F38F1B7}" destId="{304EB29C-0203-4E11-955C-34893F96F1D3}" srcOrd="1" destOrd="0" presId="urn:microsoft.com/office/officeart/2005/8/layout/process3"/>
    <dgm:cxn modelId="{9806265E-AD9C-434B-8427-8B1F9A4233C9}" type="presOf" srcId="{A936BB16-6EFF-4599-86AA-25C9E5F1FC7A}" destId="{1E39D24A-AA1C-449E-A4FE-990D4FF9F695}" srcOrd="0" destOrd="5" presId="urn:microsoft.com/office/officeart/2005/8/layout/process3"/>
    <dgm:cxn modelId="{CF32305F-5FE4-4FFA-8BB6-39708C977DB1}" srcId="{87856D2C-F0DA-4482-952E-19BA43AFCC23}" destId="{E56AC80C-4CBD-4C72-95E4-9E23B2E99D81}" srcOrd="1" destOrd="0" parTransId="{BA9D68A4-7F14-4A24-A9E1-823BBD2FE51A}" sibTransId="{ADE01859-5BC6-4C9B-8BD1-C85411818447}"/>
    <dgm:cxn modelId="{E82E2E45-AACC-4DAA-BFDC-B9655CEFA1DA}" srcId="{6ECB6BAA-7DBB-40A5-A9C6-61E6DC3971AE}" destId="{C6A2D5EA-F969-4DB2-8193-55A3EA1374CA}" srcOrd="4" destOrd="0" parTransId="{83278195-D293-40A1-B7FC-CCF7A1616F46}" sibTransId="{8E567AC4-BECF-40A9-8D72-31FE822310B1}"/>
    <dgm:cxn modelId="{ABC5FF45-B3B7-4F7E-A69D-3F4BD3396391}" type="presOf" srcId="{E56AC80C-4CBD-4C72-95E4-9E23B2E99D81}" destId="{0C2806D0-C37A-4AB9-B04F-E47870B438CB}" srcOrd="0" destOrd="1" presId="urn:microsoft.com/office/officeart/2005/8/layout/process3"/>
    <dgm:cxn modelId="{28603A46-EC62-4E5B-B1F0-AB66638CD9F2}" type="presOf" srcId="{11B7E771-8F49-4372-9052-873FAE2828E6}" destId="{1E39D24A-AA1C-449E-A4FE-990D4FF9F695}" srcOrd="0" destOrd="1" presId="urn:microsoft.com/office/officeart/2005/8/layout/process3"/>
    <dgm:cxn modelId="{82031D49-868F-4C8B-9D19-532379CD1228}" type="presOf" srcId="{87856D2C-F0DA-4482-952E-19BA43AFCC23}" destId="{EB1801E6-809F-47A2-83D8-8967A8053976}" srcOrd="0" destOrd="0" presId="urn:microsoft.com/office/officeart/2005/8/layout/process3"/>
    <dgm:cxn modelId="{F2D1A14B-A1FA-4924-B4D3-B7195EDFF203}" type="presOf" srcId="{A3B62D76-AE32-4B15-B945-41835C924694}" destId="{1E39D24A-AA1C-449E-A4FE-990D4FF9F695}" srcOrd="0" destOrd="2" presId="urn:microsoft.com/office/officeart/2005/8/layout/process3"/>
    <dgm:cxn modelId="{C144FE50-37DB-4405-B416-B60B29586587}" type="presOf" srcId="{87856D2C-F0DA-4482-952E-19BA43AFCC23}" destId="{4D3D542A-9F2A-4087-B077-36DFE825C369}" srcOrd="1" destOrd="0" presId="urn:microsoft.com/office/officeart/2005/8/layout/process3"/>
    <dgm:cxn modelId="{B3C29355-AAFA-4E93-90CA-1A3B88503B3E}" srcId="{2DBC5858-4329-4D6E-AD80-86E90E15091B}" destId="{87856D2C-F0DA-4482-952E-19BA43AFCC23}" srcOrd="1" destOrd="0" parTransId="{7C505361-4DC6-4F69-87EF-D297D043C8BA}" sibTransId="{68EC3E15-63B3-4095-9622-693588AF786D}"/>
    <dgm:cxn modelId="{C78EA158-13DD-4778-896F-13119AB3F13A}" srcId="{A73B4737-3471-4F64-98A5-91B19E7FC269}" destId="{CF3EC7CF-2AE9-44DC-BB54-FC6DE3DE4059}" srcOrd="4" destOrd="0" parTransId="{E424393A-D511-4407-9AE7-9E47F6EDADF1}" sibTransId="{C8584B69-C31B-473B-9816-382BC17158FC}"/>
    <dgm:cxn modelId="{961FDD5A-0740-4D70-A259-5454B95769AD}" type="presOf" srcId="{3F1285D5-521D-4063-9DD2-369D34CACBBC}" destId="{BD79CCDE-534E-4AB3-ABA5-0FD60D058DED}" srcOrd="0" destOrd="2" presId="urn:microsoft.com/office/officeart/2005/8/layout/process3"/>
    <dgm:cxn modelId="{D2B4027D-1D40-417C-8895-5778E52A816B}" type="presOf" srcId="{A73B4737-3471-4F64-98A5-91B19E7FC269}" destId="{FECBBE9C-C58F-416C-9007-088275E26BC2}" srcOrd="0" destOrd="0" presId="urn:microsoft.com/office/officeart/2005/8/layout/process3"/>
    <dgm:cxn modelId="{3DA27A82-0416-437A-A903-8AFBFDE2953E}" type="presOf" srcId="{69526DA6-F5FD-416E-BFA4-8945EAB0647E}" destId="{BD79CCDE-534E-4AB3-ABA5-0FD60D058DED}" srcOrd="0" destOrd="3" presId="urn:microsoft.com/office/officeart/2005/8/layout/process3"/>
    <dgm:cxn modelId="{DF8E0987-1450-4DDA-9BA4-407004D14B2D}" type="presOf" srcId="{A73B4737-3471-4F64-98A5-91B19E7FC269}" destId="{6A75A946-04FE-41A2-AFC8-E2743CB5F8D4}" srcOrd="1" destOrd="0" presId="urn:microsoft.com/office/officeart/2005/8/layout/process3"/>
    <dgm:cxn modelId="{1E95AC8D-96D8-4904-9E25-B58581D3327D}" type="presOf" srcId="{95167D3E-3D34-47A2-B35E-DAB35D3B2EA8}" destId="{1E39D24A-AA1C-449E-A4FE-990D4FF9F695}" srcOrd="0" destOrd="0" presId="urn:microsoft.com/office/officeart/2005/8/layout/process3"/>
    <dgm:cxn modelId="{078D4F8E-DB0B-4ECB-90A1-2A1196DB0E55}" type="presOf" srcId="{CF3EC7CF-2AE9-44DC-BB54-FC6DE3DE4059}" destId="{1E39D24A-AA1C-449E-A4FE-990D4FF9F695}" srcOrd="0" destOrd="4" presId="urn:microsoft.com/office/officeart/2005/8/layout/process3"/>
    <dgm:cxn modelId="{D68A5690-3FAC-447E-92BC-B068D13D5340}" type="presOf" srcId="{68EC3E15-63B3-4095-9622-693588AF786D}" destId="{A4705B35-2CB4-426F-B905-D6B3B7760258}" srcOrd="0" destOrd="0" presId="urn:microsoft.com/office/officeart/2005/8/layout/process3"/>
    <dgm:cxn modelId="{CF9B5994-17AB-4DB7-9083-5F98398F8159}" srcId="{A73B4737-3471-4F64-98A5-91B19E7FC269}" destId="{496E6C95-25AA-4154-AD73-42EE2F159E5A}" srcOrd="3" destOrd="0" parTransId="{21F29A26-9E8F-4E7B-817F-DDB0D8CD60D9}" sibTransId="{EE5DDE31-CADC-4274-9114-B429ECD0C4D1}"/>
    <dgm:cxn modelId="{B141359C-5E2B-404C-AAB2-FC0966EB56A0}" srcId="{87856D2C-F0DA-4482-952E-19BA43AFCC23}" destId="{192EB65E-DD14-4C0E-99A3-51BFCAF8BF0E}" srcOrd="4" destOrd="0" parTransId="{D9B74A3A-7FE4-4C98-90EB-A9E5E4FA1A73}" sibTransId="{8767D3C4-C58A-4E6D-B1A2-A93419929674}"/>
    <dgm:cxn modelId="{8B899EA1-77E0-4B32-9873-9AC6D0675E5B}" type="presOf" srcId="{D379E0F6-F6F5-452E-823B-523A4E1233FC}" destId="{0C2806D0-C37A-4AB9-B04F-E47870B438CB}" srcOrd="0" destOrd="3" presId="urn:microsoft.com/office/officeart/2005/8/layout/process3"/>
    <dgm:cxn modelId="{D8F2B8B4-17D4-4CF9-823F-F1619A10C482}" srcId="{87856D2C-F0DA-4482-952E-19BA43AFCC23}" destId="{6E8533A4-EB8D-43A8-9E7E-87AF5AFC5388}" srcOrd="0" destOrd="0" parTransId="{3F82F626-8DD4-46CE-B9A4-891430AEC2EA}" sibTransId="{456EDDA4-C6F1-463E-8A1C-C5FB1771BEA9}"/>
    <dgm:cxn modelId="{BCDDC3BB-CAD4-4C90-ACE6-037E68FF031D}" srcId="{6ECB6BAA-7DBB-40A5-A9C6-61E6DC3971AE}" destId="{69526DA6-F5FD-416E-BFA4-8945EAB0647E}" srcOrd="3" destOrd="0" parTransId="{9BD36CA4-5BF7-4E6E-8A98-11561D92FA2C}" sibTransId="{3611180C-6C02-4FE5-AD45-AF2FF0B6CD06}"/>
    <dgm:cxn modelId="{5AFB34C1-7167-45F8-A90F-5C3351302628}" srcId="{A73B4737-3471-4F64-98A5-91B19E7FC269}" destId="{11B7E771-8F49-4372-9052-873FAE2828E6}" srcOrd="1" destOrd="0" parTransId="{AAC84D5F-225B-48D6-9BA7-268990411017}" sibTransId="{D85D6BDC-8D92-4269-BF1A-D8F87DAF532D}"/>
    <dgm:cxn modelId="{0412CAC2-202D-44A7-8EB3-F6CFA52BB2EB}" type="presOf" srcId="{8FA9BDA1-F08F-4896-84A2-77567F38F1B7}" destId="{9EE0F7C5-A223-4D03-9259-DABA9BC84455}" srcOrd="0" destOrd="0" presId="urn:microsoft.com/office/officeart/2005/8/layout/process3"/>
    <dgm:cxn modelId="{3A0D3DD9-5445-40EC-B030-9982ADAF7EE4}" type="presOf" srcId="{CC506B91-A993-425A-A981-05750060CE7A}" destId="{BD79CCDE-534E-4AB3-ABA5-0FD60D058DED}" srcOrd="0" destOrd="1" presId="urn:microsoft.com/office/officeart/2005/8/layout/process3"/>
    <dgm:cxn modelId="{E3F430E2-B269-4C28-B489-A4AA210E1249}" srcId="{6ECB6BAA-7DBB-40A5-A9C6-61E6DC3971AE}" destId="{3F1285D5-521D-4063-9DD2-369D34CACBBC}" srcOrd="2" destOrd="0" parTransId="{AEA363BC-6BC5-47DC-935E-7E9DBE65BD76}" sibTransId="{4910211C-98D4-447A-8646-918AA612941B}"/>
    <dgm:cxn modelId="{234E73E4-A73D-4C76-B0FD-38C3B60CD56F}" type="presOf" srcId="{496E6C95-25AA-4154-AD73-42EE2F159E5A}" destId="{1E39D24A-AA1C-449E-A4FE-990D4FF9F695}" srcOrd="0" destOrd="3" presId="urn:microsoft.com/office/officeart/2005/8/layout/process3"/>
    <dgm:cxn modelId="{014F77EA-8C5D-4DA5-8133-FADD1A1E73B8}" type="presOf" srcId="{6ECB6BAA-7DBB-40A5-A9C6-61E6DC3971AE}" destId="{2B84216F-3E66-471C-AC35-08BDF7AF9CAF}" srcOrd="0" destOrd="0" presId="urn:microsoft.com/office/officeart/2005/8/layout/process3"/>
    <dgm:cxn modelId="{CB049AFE-F7E1-4F06-AEE8-24B720B7E6B5}" srcId="{2DBC5858-4329-4D6E-AD80-86E90E15091B}" destId="{6ECB6BAA-7DBB-40A5-A9C6-61E6DC3971AE}" srcOrd="2" destOrd="0" parTransId="{47B77A3F-B4B3-46C4-96CE-82C0C9FC5700}" sibTransId="{9549F724-CC2B-41F1-ACBC-91A135BEBE30}"/>
    <dgm:cxn modelId="{4AD353FF-4E6A-4481-B80E-A4B97B382529}" type="presOf" srcId="{F5564B8B-C4C3-4143-89DF-2EB2F5E882D1}" destId="{0C2806D0-C37A-4AB9-B04F-E47870B438CB}" srcOrd="0" destOrd="5" presId="urn:microsoft.com/office/officeart/2005/8/layout/process3"/>
    <dgm:cxn modelId="{C3F9FDFF-4EF1-4504-8309-0F2068F92F46}" type="presOf" srcId="{6E8533A4-EB8D-43A8-9E7E-87AF5AFC5388}" destId="{0C2806D0-C37A-4AB9-B04F-E47870B438CB}" srcOrd="0" destOrd="0" presId="urn:microsoft.com/office/officeart/2005/8/layout/process3"/>
    <dgm:cxn modelId="{2F1D8629-3FB5-4939-B8D8-E30C0ACBF0CE}" type="presParOf" srcId="{1874E517-1D38-41BC-B698-38F06E6CEAB2}" destId="{CB930C96-7C3E-415F-AF0D-F6A703835549}" srcOrd="0" destOrd="0" presId="urn:microsoft.com/office/officeart/2005/8/layout/process3"/>
    <dgm:cxn modelId="{F94FD379-1015-4AEE-BE28-F36B89937080}" type="presParOf" srcId="{CB930C96-7C3E-415F-AF0D-F6A703835549}" destId="{FECBBE9C-C58F-416C-9007-088275E26BC2}" srcOrd="0" destOrd="0" presId="urn:microsoft.com/office/officeart/2005/8/layout/process3"/>
    <dgm:cxn modelId="{0B92AA1E-935E-4126-BBFC-06FF8D49E64A}" type="presParOf" srcId="{CB930C96-7C3E-415F-AF0D-F6A703835549}" destId="{6A75A946-04FE-41A2-AFC8-E2743CB5F8D4}" srcOrd="1" destOrd="0" presId="urn:microsoft.com/office/officeart/2005/8/layout/process3"/>
    <dgm:cxn modelId="{4332FD60-BD8A-4975-ABAE-D661FD397CF5}" type="presParOf" srcId="{CB930C96-7C3E-415F-AF0D-F6A703835549}" destId="{1E39D24A-AA1C-449E-A4FE-990D4FF9F695}" srcOrd="2" destOrd="0" presId="urn:microsoft.com/office/officeart/2005/8/layout/process3"/>
    <dgm:cxn modelId="{9F29EED9-8A79-4D50-ACBC-25C1FD033E64}" type="presParOf" srcId="{1874E517-1D38-41BC-B698-38F06E6CEAB2}" destId="{9EE0F7C5-A223-4D03-9259-DABA9BC84455}" srcOrd="1" destOrd="0" presId="urn:microsoft.com/office/officeart/2005/8/layout/process3"/>
    <dgm:cxn modelId="{B0C29085-6D22-4DEB-B2E4-3BDD297391EB}" type="presParOf" srcId="{9EE0F7C5-A223-4D03-9259-DABA9BC84455}" destId="{304EB29C-0203-4E11-955C-34893F96F1D3}" srcOrd="0" destOrd="0" presId="urn:microsoft.com/office/officeart/2005/8/layout/process3"/>
    <dgm:cxn modelId="{D1FD0B7E-D343-434E-9204-51D3D247F7CD}" type="presParOf" srcId="{1874E517-1D38-41BC-B698-38F06E6CEAB2}" destId="{330095B9-0EE7-4AEB-A2DF-CA6FBF87BEEA}" srcOrd="2" destOrd="0" presId="urn:microsoft.com/office/officeart/2005/8/layout/process3"/>
    <dgm:cxn modelId="{EC7365F6-8567-498A-946A-E6D9DF2AE94E}" type="presParOf" srcId="{330095B9-0EE7-4AEB-A2DF-CA6FBF87BEEA}" destId="{EB1801E6-809F-47A2-83D8-8967A8053976}" srcOrd="0" destOrd="0" presId="urn:microsoft.com/office/officeart/2005/8/layout/process3"/>
    <dgm:cxn modelId="{2330D6DC-1746-4139-BB4A-CCE014E5DF99}" type="presParOf" srcId="{330095B9-0EE7-4AEB-A2DF-CA6FBF87BEEA}" destId="{4D3D542A-9F2A-4087-B077-36DFE825C369}" srcOrd="1" destOrd="0" presId="urn:microsoft.com/office/officeart/2005/8/layout/process3"/>
    <dgm:cxn modelId="{4D220E72-1746-4F89-B175-3D816785BF9C}" type="presParOf" srcId="{330095B9-0EE7-4AEB-A2DF-CA6FBF87BEEA}" destId="{0C2806D0-C37A-4AB9-B04F-E47870B438CB}" srcOrd="2" destOrd="0" presId="urn:microsoft.com/office/officeart/2005/8/layout/process3"/>
    <dgm:cxn modelId="{DB03092D-2626-4861-96FB-F52EF6637A6B}" type="presParOf" srcId="{1874E517-1D38-41BC-B698-38F06E6CEAB2}" destId="{A4705B35-2CB4-426F-B905-D6B3B7760258}" srcOrd="3" destOrd="0" presId="urn:microsoft.com/office/officeart/2005/8/layout/process3"/>
    <dgm:cxn modelId="{EDC5A85D-3BA3-42F7-8F4B-1C0E7583549A}" type="presParOf" srcId="{A4705B35-2CB4-426F-B905-D6B3B7760258}" destId="{2956CF43-8083-40C2-9361-1A5680438712}" srcOrd="0" destOrd="0" presId="urn:microsoft.com/office/officeart/2005/8/layout/process3"/>
    <dgm:cxn modelId="{4DB30511-A450-45E8-9309-4188C26E6A8D}" type="presParOf" srcId="{1874E517-1D38-41BC-B698-38F06E6CEAB2}" destId="{65EE4BD7-FB17-46EE-9FF3-4AD049916991}" srcOrd="4" destOrd="0" presId="urn:microsoft.com/office/officeart/2005/8/layout/process3"/>
    <dgm:cxn modelId="{72F734F4-AC1A-4BD2-8C80-55B105E59DB0}" type="presParOf" srcId="{65EE4BD7-FB17-46EE-9FF3-4AD049916991}" destId="{2B84216F-3E66-471C-AC35-08BDF7AF9CAF}" srcOrd="0" destOrd="0" presId="urn:microsoft.com/office/officeart/2005/8/layout/process3"/>
    <dgm:cxn modelId="{05C040F7-F0B6-4CFA-AB61-9768EB5A7B41}" type="presParOf" srcId="{65EE4BD7-FB17-46EE-9FF3-4AD049916991}" destId="{72305A23-94C2-4EB8-9622-574240EE35BF}" srcOrd="1" destOrd="0" presId="urn:microsoft.com/office/officeart/2005/8/layout/process3"/>
    <dgm:cxn modelId="{210C00C7-B30A-4D39-8FE3-8CBEAEC5E67A}" type="presParOf" srcId="{65EE4BD7-FB17-46EE-9FF3-4AD049916991}" destId="{BD79CCDE-534E-4AB3-ABA5-0FD60D058DE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5A946-04FE-41A2-AFC8-E2743CB5F8D4}">
      <dsp:nvSpPr>
        <dsp:cNvPr id="0" name=""/>
        <dsp:cNvSpPr/>
      </dsp:nvSpPr>
      <dsp:spPr>
        <a:xfrm>
          <a:off x="3089" y="309148"/>
          <a:ext cx="2344896" cy="28080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MVP #1 – Aug’21</a:t>
          </a:r>
        </a:p>
      </dsp:txBody>
      <dsp:txXfrm>
        <a:off x="3089" y="309148"/>
        <a:ext cx="2344896" cy="937958"/>
      </dsp:txXfrm>
    </dsp:sp>
    <dsp:sp modelId="{1E39D24A-AA1C-449E-A4FE-990D4FF9F695}">
      <dsp:nvSpPr>
        <dsp:cNvPr id="0" name=""/>
        <dsp:cNvSpPr/>
      </dsp:nvSpPr>
      <dsp:spPr>
        <a:xfrm>
          <a:off x="274720" y="1247107"/>
          <a:ext cx="2762194" cy="3861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100000"/>
            </a:lnSpc>
            <a:spcBef>
              <a:spcPct val="0"/>
            </a:spcBef>
            <a:spcAft>
              <a:spcPts val="600"/>
            </a:spcAft>
            <a:buChar char="•"/>
          </a:pPr>
          <a:r>
            <a:rPr lang="en-US" sz="1800" kern="1200" dirty="0"/>
            <a:t>Base platform setup</a:t>
          </a:r>
        </a:p>
        <a:p>
          <a:pPr marL="171450" lvl="1" indent="-171450" algn="l" defTabSz="800100">
            <a:lnSpc>
              <a:spcPct val="100000"/>
            </a:lnSpc>
            <a:spcBef>
              <a:spcPct val="0"/>
            </a:spcBef>
            <a:spcAft>
              <a:spcPts val="600"/>
            </a:spcAft>
            <a:buChar char="•"/>
          </a:pPr>
          <a:r>
            <a:rPr lang="en-US" sz="1800" kern="1200" dirty="0"/>
            <a:t>Data Structure Definition for Solution</a:t>
          </a:r>
        </a:p>
        <a:p>
          <a:pPr marL="171450" lvl="1" indent="-171450" algn="l" defTabSz="800100">
            <a:lnSpc>
              <a:spcPct val="100000"/>
            </a:lnSpc>
            <a:spcBef>
              <a:spcPct val="0"/>
            </a:spcBef>
            <a:spcAft>
              <a:spcPts val="600"/>
            </a:spcAft>
            <a:buChar char="•"/>
          </a:pPr>
          <a:r>
            <a:rPr lang="en-US" sz="1800" kern="1200" dirty="0"/>
            <a:t>Data sources connectivity and ingestion</a:t>
          </a:r>
        </a:p>
        <a:p>
          <a:pPr marL="171450" lvl="1" indent="-171450" algn="l" defTabSz="800100">
            <a:lnSpc>
              <a:spcPct val="100000"/>
            </a:lnSpc>
            <a:spcBef>
              <a:spcPct val="0"/>
            </a:spcBef>
            <a:spcAft>
              <a:spcPts val="600"/>
            </a:spcAft>
            <a:buChar char="•"/>
          </a:pPr>
          <a:r>
            <a:rPr lang="en-US" sz="1800" kern="1200" dirty="0"/>
            <a:t>Catalog initial view </a:t>
          </a:r>
        </a:p>
        <a:p>
          <a:pPr marL="171450" lvl="1" indent="-171450" algn="l" defTabSz="800100">
            <a:lnSpc>
              <a:spcPct val="100000"/>
            </a:lnSpc>
            <a:spcBef>
              <a:spcPct val="0"/>
            </a:spcBef>
            <a:spcAft>
              <a:spcPts val="600"/>
            </a:spcAft>
            <a:buChar char="•"/>
          </a:pPr>
          <a:endParaRPr lang="en-US" sz="1800" kern="1200" dirty="0"/>
        </a:p>
        <a:p>
          <a:pPr marL="171450" lvl="1" indent="-171450" algn="l" defTabSz="800100">
            <a:lnSpc>
              <a:spcPct val="100000"/>
            </a:lnSpc>
            <a:spcBef>
              <a:spcPct val="0"/>
            </a:spcBef>
            <a:spcAft>
              <a:spcPts val="600"/>
            </a:spcAft>
            <a:buChar char="•"/>
          </a:pPr>
          <a:r>
            <a:rPr lang="en-US" sz="1800" kern="1200" dirty="0"/>
            <a:t>Demo  - Data ingestions and Catalog Initial View</a:t>
          </a:r>
        </a:p>
      </dsp:txBody>
      <dsp:txXfrm>
        <a:off x="355622" y="1328009"/>
        <a:ext cx="2600390" cy="3699196"/>
      </dsp:txXfrm>
    </dsp:sp>
    <dsp:sp modelId="{9EE0F7C5-A223-4D03-9259-DABA9BC84455}">
      <dsp:nvSpPr>
        <dsp:cNvPr id="0" name=""/>
        <dsp:cNvSpPr/>
      </dsp:nvSpPr>
      <dsp:spPr>
        <a:xfrm>
          <a:off x="2755626" y="486222"/>
          <a:ext cx="864197" cy="5838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55626" y="602984"/>
        <a:ext cx="689054" cy="350287"/>
      </dsp:txXfrm>
    </dsp:sp>
    <dsp:sp modelId="{4D3D542A-9F2A-4087-B077-36DFE825C369}">
      <dsp:nvSpPr>
        <dsp:cNvPr id="0" name=""/>
        <dsp:cNvSpPr/>
      </dsp:nvSpPr>
      <dsp:spPr>
        <a:xfrm>
          <a:off x="3978546" y="309148"/>
          <a:ext cx="2344896" cy="28080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MVP #2 – Oct’21</a:t>
          </a:r>
        </a:p>
      </dsp:txBody>
      <dsp:txXfrm>
        <a:off x="3978546" y="309148"/>
        <a:ext cx="2344896" cy="937958"/>
      </dsp:txXfrm>
    </dsp:sp>
    <dsp:sp modelId="{0C2806D0-C37A-4AB9-B04F-E47870B438CB}">
      <dsp:nvSpPr>
        <dsp:cNvPr id="0" name=""/>
        <dsp:cNvSpPr/>
      </dsp:nvSpPr>
      <dsp:spPr>
        <a:xfrm>
          <a:off x="4187123" y="1247107"/>
          <a:ext cx="2888303" cy="38610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ts val="600"/>
            </a:spcAft>
            <a:buChar char="•"/>
          </a:pPr>
          <a:r>
            <a:rPr lang="en-US" sz="1800" kern="1200" dirty="0"/>
            <a:t>Rule Engine </a:t>
          </a:r>
        </a:p>
        <a:p>
          <a:pPr marL="171450" lvl="1" indent="-171450" algn="l" defTabSz="800100">
            <a:lnSpc>
              <a:spcPct val="90000"/>
            </a:lnSpc>
            <a:spcBef>
              <a:spcPct val="0"/>
            </a:spcBef>
            <a:spcAft>
              <a:spcPts val="600"/>
            </a:spcAft>
            <a:buChar char="•"/>
          </a:pPr>
          <a:r>
            <a:rPr lang="en-US" sz="1800" kern="1200" dirty="0"/>
            <a:t>Data aggregation </a:t>
          </a:r>
        </a:p>
        <a:p>
          <a:pPr marL="171450" lvl="1" indent="-171450" algn="l" defTabSz="800100">
            <a:lnSpc>
              <a:spcPct val="90000"/>
            </a:lnSpc>
            <a:spcBef>
              <a:spcPct val="0"/>
            </a:spcBef>
            <a:spcAft>
              <a:spcPts val="600"/>
            </a:spcAft>
            <a:buChar char="•"/>
          </a:pPr>
          <a:r>
            <a:rPr lang="en-US" sz="1800" kern="1200" dirty="0"/>
            <a:t>Catalog and Data API </a:t>
          </a:r>
        </a:p>
        <a:p>
          <a:pPr marL="171450" lvl="1" indent="-171450" algn="l" defTabSz="800100">
            <a:lnSpc>
              <a:spcPct val="90000"/>
            </a:lnSpc>
            <a:spcBef>
              <a:spcPct val="0"/>
            </a:spcBef>
            <a:spcAft>
              <a:spcPts val="600"/>
            </a:spcAft>
            <a:buChar char="•"/>
          </a:pPr>
          <a:endParaRPr lang="en-US" sz="1800" kern="1200" dirty="0"/>
        </a:p>
        <a:p>
          <a:pPr marL="171450" lvl="1" indent="-171450" algn="l" defTabSz="800100">
            <a:lnSpc>
              <a:spcPct val="90000"/>
            </a:lnSpc>
            <a:spcBef>
              <a:spcPct val="0"/>
            </a:spcBef>
            <a:spcAft>
              <a:spcPts val="600"/>
            </a:spcAft>
            <a:buChar char="•"/>
          </a:pPr>
          <a:r>
            <a:rPr lang="en-US" sz="1800" kern="1200" dirty="0"/>
            <a:t>Demo  - Catalog final view </a:t>
          </a:r>
        </a:p>
        <a:p>
          <a:pPr marL="171450" lvl="1" indent="-171450" algn="l" defTabSz="800100">
            <a:lnSpc>
              <a:spcPct val="90000"/>
            </a:lnSpc>
            <a:spcBef>
              <a:spcPct val="0"/>
            </a:spcBef>
            <a:spcAft>
              <a:spcPts val="600"/>
            </a:spcAft>
            <a:buChar char="•"/>
          </a:pPr>
          <a:endParaRPr lang="en-US" sz="1800" kern="1200" dirty="0"/>
        </a:p>
      </dsp:txBody>
      <dsp:txXfrm>
        <a:off x="4271719" y="1331703"/>
        <a:ext cx="2719111" cy="3691808"/>
      </dsp:txXfrm>
    </dsp:sp>
    <dsp:sp modelId="{A4705B35-2CB4-426F-B905-D6B3B7760258}">
      <dsp:nvSpPr>
        <dsp:cNvPr id="0" name=""/>
        <dsp:cNvSpPr/>
      </dsp:nvSpPr>
      <dsp:spPr>
        <a:xfrm>
          <a:off x="6746847" y="486222"/>
          <a:ext cx="897615" cy="58381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746847" y="602984"/>
        <a:ext cx="722472" cy="350287"/>
      </dsp:txXfrm>
    </dsp:sp>
    <dsp:sp modelId="{72305A23-94C2-4EB8-9622-574240EE35BF}">
      <dsp:nvSpPr>
        <dsp:cNvPr id="0" name=""/>
        <dsp:cNvSpPr/>
      </dsp:nvSpPr>
      <dsp:spPr>
        <a:xfrm>
          <a:off x="8017058" y="309148"/>
          <a:ext cx="2344896" cy="28080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MVP#3 – Jan’22</a:t>
          </a:r>
        </a:p>
      </dsp:txBody>
      <dsp:txXfrm>
        <a:off x="8017058" y="309148"/>
        <a:ext cx="2344896" cy="937958"/>
      </dsp:txXfrm>
    </dsp:sp>
    <dsp:sp modelId="{BD79CCDE-534E-4AB3-ABA5-0FD60D058DED}">
      <dsp:nvSpPr>
        <dsp:cNvPr id="0" name=""/>
        <dsp:cNvSpPr/>
      </dsp:nvSpPr>
      <dsp:spPr>
        <a:xfrm>
          <a:off x="8279638" y="1247107"/>
          <a:ext cx="2780297" cy="386100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ts val="600"/>
            </a:spcAft>
            <a:buChar char="•"/>
          </a:pPr>
          <a:r>
            <a:rPr lang="en-US" sz="1800" kern="1200" dirty="0"/>
            <a:t>Vascular apps development</a:t>
          </a:r>
        </a:p>
        <a:p>
          <a:pPr marL="171450" lvl="1" indent="-171450" algn="l" defTabSz="800100">
            <a:lnSpc>
              <a:spcPct val="90000"/>
            </a:lnSpc>
            <a:spcBef>
              <a:spcPct val="0"/>
            </a:spcBef>
            <a:spcAft>
              <a:spcPts val="600"/>
            </a:spcAft>
            <a:buChar char="•"/>
          </a:pPr>
          <a:r>
            <a:rPr lang="en-US" sz="1800" kern="1200" dirty="0"/>
            <a:t>Analytical services development</a:t>
          </a:r>
        </a:p>
        <a:p>
          <a:pPr marL="171450" lvl="1" indent="-171450" algn="l" defTabSz="800100">
            <a:lnSpc>
              <a:spcPct val="90000"/>
            </a:lnSpc>
            <a:spcBef>
              <a:spcPct val="0"/>
            </a:spcBef>
            <a:spcAft>
              <a:spcPts val="600"/>
            </a:spcAft>
            <a:buChar char="•"/>
          </a:pPr>
          <a:endParaRPr lang="en-US" sz="1800" kern="1200" dirty="0"/>
        </a:p>
        <a:p>
          <a:pPr marL="171450" lvl="1" indent="-171450" algn="l" defTabSz="800100">
            <a:lnSpc>
              <a:spcPct val="90000"/>
            </a:lnSpc>
            <a:spcBef>
              <a:spcPct val="0"/>
            </a:spcBef>
            <a:spcAft>
              <a:spcPts val="600"/>
            </a:spcAft>
            <a:buChar char="•"/>
          </a:pPr>
          <a:r>
            <a:rPr lang="en-US" sz="1800" kern="1200" dirty="0"/>
            <a:t>Demo  - One Vascular  application &amp; one AI Model</a:t>
          </a:r>
        </a:p>
        <a:p>
          <a:pPr marL="171450" lvl="1" indent="-171450" algn="l" defTabSz="800100">
            <a:lnSpc>
              <a:spcPct val="90000"/>
            </a:lnSpc>
            <a:spcBef>
              <a:spcPct val="0"/>
            </a:spcBef>
            <a:spcAft>
              <a:spcPct val="15000"/>
            </a:spcAft>
            <a:buChar char="•"/>
          </a:pPr>
          <a:endParaRPr lang="en-US" sz="1800" kern="1200" dirty="0"/>
        </a:p>
      </dsp:txBody>
      <dsp:txXfrm>
        <a:off x="8361070" y="1328539"/>
        <a:ext cx="2617433" cy="36981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5"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49156"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7"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6742F716-0326-4B36-8912-FC624362C3D5}" type="slidenum">
              <a:rPr lang="en-US"/>
              <a:pPr>
                <a:defRPr/>
              </a:pPr>
              <a:t>‹#›</a:t>
            </a:fld>
            <a:endParaRPr lang="en-US"/>
          </a:p>
        </p:txBody>
      </p:sp>
    </p:spTree>
    <p:extLst>
      <p:ext uri="{BB962C8B-B14F-4D97-AF65-F5344CB8AC3E}">
        <p14:creationId xmlns:p14="http://schemas.microsoft.com/office/powerpoint/2010/main" val="3192209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458788" y="719138"/>
            <a:ext cx="6397625"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AABDC78B-03EC-4896-B864-3D56C6E3FF48}" type="slidenum">
              <a:rPr lang="en-US"/>
              <a:pPr>
                <a:defRPr/>
              </a:pPr>
              <a:t>‹#›</a:t>
            </a:fld>
            <a:endParaRPr lang="en-US"/>
          </a:p>
        </p:txBody>
      </p:sp>
    </p:spTree>
    <p:extLst>
      <p:ext uri="{BB962C8B-B14F-4D97-AF65-F5344CB8AC3E}">
        <p14:creationId xmlns:p14="http://schemas.microsoft.com/office/powerpoint/2010/main" val="1363687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609493"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1218987"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82848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2437973"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3</a:t>
            </a:fld>
            <a:endParaRPr lang="en-US"/>
          </a:p>
        </p:txBody>
      </p:sp>
    </p:spTree>
    <p:extLst>
      <p:ext uri="{BB962C8B-B14F-4D97-AF65-F5344CB8AC3E}">
        <p14:creationId xmlns:p14="http://schemas.microsoft.com/office/powerpoint/2010/main" val="299103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5</a:t>
            </a:fld>
            <a:endParaRPr lang="en-US"/>
          </a:p>
        </p:txBody>
      </p:sp>
    </p:spTree>
    <p:extLst>
      <p:ext uri="{BB962C8B-B14F-4D97-AF65-F5344CB8AC3E}">
        <p14:creationId xmlns:p14="http://schemas.microsoft.com/office/powerpoint/2010/main" val="89357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6</a:t>
            </a:fld>
            <a:endParaRPr lang="en-US"/>
          </a:p>
        </p:txBody>
      </p:sp>
    </p:spTree>
    <p:extLst>
      <p:ext uri="{BB962C8B-B14F-4D97-AF65-F5344CB8AC3E}">
        <p14:creationId xmlns:p14="http://schemas.microsoft.com/office/powerpoint/2010/main" val="152082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7</a:t>
            </a:fld>
            <a:endParaRPr lang="en-US"/>
          </a:p>
        </p:txBody>
      </p:sp>
    </p:spTree>
    <p:extLst>
      <p:ext uri="{BB962C8B-B14F-4D97-AF65-F5344CB8AC3E}">
        <p14:creationId xmlns:p14="http://schemas.microsoft.com/office/powerpoint/2010/main" val="135167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10</a:t>
            </a:fld>
            <a:endParaRPr lang="en-US"/>
          </a:p>
        </p:txBody>
      </p:sp>
    </p:spTree>
    <p:extLst>
      <p:ext uri="{BB962C8B-B14F-4D97-AF65-F5344CB8AC3E}">
        <p14:creationId xmlns:p14="http://schemas.microsoft.com/office/powerpoint/2010/main" val="173414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11</a:t>
            </a:fld>
            <a:endParaRPr lang="en-US"/>
          </a:p>
        </p:txBody>
      </p:sp>
    </p:spTree>
    <p:extLst>
      <p:ext uri="{BB962C8B-B14F-4D97-AF65-F5344CB8AC3E}">
        <p14:creationId xmlns:p14="http://schemas.microsoft.com/office/powerpoint/2010/main" val="426289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12</a:t>
            </a:fld>
            <a:endParaRPr lang="en-US"/>
          </a:p>
        </p:txBody>
      </p:sp>
    </p:spTree>
    <p:extLst>
      <p:ext uri="{BB962C8B-B14F-4D97-AF65-F5344CB8AC3E}">
        <p14:creationId xmlns:p14="http://schemas.microsoft.com/office/powerpoint/2010/main" val="414309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16</a:t>
            </a:fld>
            <a:endParaRPr lang="en-US"/>
          </a:p>
        </p:txBody>
      </p:sp>
    </p:spTree>
    <p:extLst>
      <p:ext uri="{BB962C8B-B14F-4D97-AF65-F5344CB8AC3E}">
        <p14:creationId xmlns:p14="http://schemas.microsoft.com/office/powerpoint/2010/main" val="251317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17</a:t>
            </a:fld>
            <a:endParaRPr lang="en-US"/>
          </a:p>
        </p:txBody>
      </p:sp>
    </p:spTree>
    <p:extLst>
      <p:ext uri="{BB962C8B-B14F-4D97-AF65-F5344CB8AC3E}">
        <p14:creationId xmlns:p14="http://schemas.microsoft.com/office/powerpoint/2010/main" val="327038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433603" name="Rectangle 3"/>
          <p:cNvSpPr>
            <a:spLocks noGrp="1" noChangeArrowheads="1"/>
          </p:cNvSpPr>
          <p:nvPr>
            <p:ph type="ctrTitle"/>
          </p:nvPr>
        </p:nvSpPr>
        <p:spPr>
          <a:xfrm>
            <a:off x="402230" y="4999224"/>
            <a:ext cx="8383181" cy="623889"/>
          </a:xfrm>
        </p:spPr>
        <p:txBody>
          <a:bodyPr wrap="square" lIns="0" tIns="0" rIns="0" bIns="0" anchor="t" anchorCtr="0">
            <a:spAutoFit/>
          </a:bodyPr>
          <a:lstStyle>
            <a:lvl1pPr>
              <a:lnSpc>
                <a:spcPct val="125000"/>
              </a:lnSpc>
              <a:defRPr sz="3600" b="1">
                <a:solidFill>
                  <a:schemeClr val="bg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433605" name="Rectangle 5"/>
          <p:cNvSpPr>
            <a:spLocks noGrp="1" noChangeArrowheads="1"/>
          </p:cNvSpPr>
          <p:nvPr>
            <p:ph type="subTitle" sz="quarter" idx="1"/>
          </p:nvPr>
        </p:nvSpPr>
        <p:spPr>
          <a:xfrm>
            <a:off x="402231" y="5868808"/>
            <a:ext cx="8383181" cy="307777"/>
          </a:xfrm>
        </p:spPr>
        <p:txBody>
          <a:bodyPr wrap="square" lIns="0" tIns="0" rIns="0" bIns="0" anchor="t" anchorCtr="0">
            <a:spAutoFit/>
          </a:bodyPr>
          <a:lstStyle>
            <a:lvl1pPr marL="0" indent="0">
              <a:buFont typeface="Wingdings 2" pitchFamily="18" charset="2"/>
              <a:buNone/>
              <a:defRPr sz="2000" b="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subtitle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2005"/>
            <a:ext cx="12188815" cy="4867815"/>
          </a:xfrm>
          <a:prstGeom prst="rect">
            <a:avLst/>
          </a:prstGeom>
        </p:spPr>
      </p:pic>
      <p:cxnSp>
        <p:nvCxnSpPr>
          <p:cNvPr id="12" name="Straight Connector 11">
            <a:extLst>
              <a:ext uri="{FF2B5EF4-FFF2-40B4-BE49-F238E27FC236}">
                <a16:creationId xmlns:a16="http://schemas.microsoft.com/office/drawing/2014/main" id="{F452B7F7-E045-3241-B719-64FF65254D8D}"/>
              </a:ext>
            </a:extLst>
          </p:cNvPr>
          <p:cNvCxnSpPr/>
          <p:nvPr userDrawn="1"/>
        </p:nvCxnSpPr>
        <p:spPr bwMode="auto">
          <a:xfrm flipH="1">
            <a:off x="0" y="6297023"/>
            <a:ext cx="12188952"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3" name="Rectangle 12">
            <a:extLst>
              <a:ext uri="{FF2B5EF4-FFF2-40B4-BE49-F238E27FC236}">
                <a16:creationId xmlns:a16="http://schemas.microsoft.com/office/drawing/2014/main" id="{99C9E3E2-02C7-0347-9DDF-A35EC69C0B14}"/>
              </a:ext>
            </a:extLst>
          </p:cNvPr>
          <p:cNvSpPr>
            <a:spLocks/>
          </p:cNvSpPr>
          <p:nvPr userDrawn="1"/>
        </p:nvSpPr>
        <p:spPr>
          <a:xfrm>
            <a:off x="402231" y="6502796"/>
            <a:ext cx="3788858"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Copyright © 2021 HCL Technologies Limited  |  www.hcltech.com</a:t>
            </a:r>
          </a:p>
        </p:txBody>
      </p:sp>
      <p:grpSp>
        <p:nvGrpSpPr>
          <p:cNvPr id="11" name="Group 10">
            <a:extLst>
              <a:ext uri="{FF2B5EF4-FFF2-40B4-BE49-F238E27FC236}">
                <a16:creationId xmlns:a16="http://schemas.microsoft.com/office/drawing/2014/main" id="{63BC2AD9-2E86-6E41-AA80-D078D5A306EA}"/>
              </a:ext>
            </a:extLst>
          </p:cNvPr>
          <p:cNvGrpSpPr/>
          <p:nvPr userDrawn="1"/>
        </p:nvGrpSpPr>
        <p:grpSpPr>
          <a:xfrm>
            <a:off x="10543493" y="6525761"/>
            <a:ext cx="1219277" cy="186117"/>
            <a:chOff x="10543493" y="6380401"/>
            <a:chExt cx="1219277" cy="186117"/>
          </a:xfrm>
        </p:grpSpPr>
        <p:sp>
          <p:nvSpPr>
            <p:cNvPr id="18" name="Freeform 6">
              <a:extLst>
                <a:ext uri="{FF2B5EF4-FFF2-40B4-BE49-F238E27FC236}">
                  <a16:creationId xmlns:a16="http://schemas.microsoft.com/office/drawing/2014/main" id="{F7755638-37EB-A243-B01A-EAF1A91509F6}"/>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a:latin typeface="+mj-lt"/>
              </a:endParaRPr>
            </a:p>
          </p:txBody>
        </p:sp>
        <p:sp>
          <p:nvSpPr>
            <p:cNvPr id="19" name="Freeform 7">
              <a:extLst>
                <a:ext uri="{FF2B5EF4-FFF2-40B4-BE49-F238E27FC236}">
                  <a16:creationId xmlns:a16="http://schemas.microsoft.com/office/drawing/2014/main" id="{30400DE9-5B4A-A543-ADDC-2B85C2081853}"/>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a:latin typeface="+mj-lt"/>
              </a:endParaRPr>
            </a:p>
          </p:txBody>
        </p:sp>
        <p:sp>
          <p:nvSpPr>
            <p:cNvPr id="20" name="Freeform 8">
              <a:extLst>
                <a:ext uri="{FF2B5EF4-FFF2-40B4-BE49-F238E27FC236}">
                  <a16:creationId xmlns:a16="http://schemas.microsoft.com/office/drawing/2014/main" id="{B3FFCFE4-E31A-354A-88A1-1773B464886C}"/>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a:latin typeface="+mj-lt"/>
              </a:endParaRPr>
            </a:p>
          </p:txBody>
        </p:sp>
      </p:grpSp>
    </p:spTree>
    <p:extLst>
      <p:ext uri="{BB962C8B-B14F-4D97-AF65-F5344CB8AC3E}">
        <p14:creationId xmlns:p14="http://schemas.microsoft.com/office/powerpoint/2010/main" val="12633938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307488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7475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052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bwMode="auto">
          <a:xfrm>
            <a:off x="0" y="735106"/>
            <a:ext cx="12188825"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086427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9899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5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CCD806-A2DF-B94A-AA96-777D2291400E}"/>
              </a:ext>
            </a:extLst>
          </p:cNvPr>
          <p:cNvPicPr>
            <a:picLocks noChangeAspect="1"/>
          </p:cNvPicPr>
          <p:nvPr userDrawn="1"/>
        </p:nvPicPr>
        <p:blipFill rotWithShape="1">
          <a:blip r:embed="rId2"/>
          <a:srcRect b="31372"/>
          <a:stretch/>
        </p:blipFill>
        <p:spPr>
          <a:xfrm>
            <a:off x="0" y="0"/>
            <a:ext cx="12192000" cy="4706471"/>
          </a:xfrm>
          <a:prstGeom prst="rect">
            <a:avLst/>
          </a:prstGeom>
        </p:spPr>
      </p:pic>
      <p:sp>
        <p:nvSpPr>
          <p:cNvPr id="54" name="TextBox 48"/>
          <p:cNvSpPr txBox="1">
            <a:spLocks noChangeArrowheads="1"/>
          </p:cNvSpPr>
          <p:nvPr userDrawn="1"/>
        </p:nvSpPr>
        <p:spPr bwMode="auto">
          <a:xfrm>
            <a:off x="2848973" y="4800610"/>
            <a:ext cx="6490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800" b="0" kern="1200" dirty="0">
                <a:solidFill>
                  <a:schemeClr val="bg1"/>
                </a:solidFill>
                <a:latin typeface="Arial" charset="0"/>
                <a:ea typeface="+mn-ea"/>
                <a:cs typeface="Arial" charset="0"/>
              </a:rPr>
              <a:t>$10 BILLION | 159,000+ IDEAPRENEURS | 50 COUNTRIES</a:t>
            </a:r>
          </a:p>
        </p:txBody>
      </p:sp>
    </p:spTree>
    <p:extLst>
      <p:ext uri="{BB962C8B-B14F-4D97-AF65-F5344CB8AC3E}">
        <p14:creationId xmlns:p14="http://schemas.microsoft.com/office/powerpoint/2010/main" val="4138361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294" y="836561"/>
            <a:ext cx="11376237" cy="535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294" y="57076"/>
            <a:ext cx="11376237" cy="48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dirty="0"/>
              <a:t>Click to edit Master title style</a:t>
            </a:r>
          </a:p>
        </p:txBody>
      </p:sp>
      <p:cxnSp>
        <p:nvCxnSpPr>
          <p:cNvPr id="3" name="Straight Connector 2"/>
          <p:cNvCxnSpPr/>
          <p:nvPr userDrawn="1"/>
        </p:nvCxnSpPr>
        <p:spPr bwMode="auto">
          <a:xfrm>
            <a:off x="-127" y="687705"/>
            <a:ext cx="12188952"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
        <p:nvSpPr>
          <p:cNvPr id="10" name="Rectangle 9">
            <a:extLst>
              <a:ext uri="{FF2B5EF4-FFF2-40B4-BE49-F238E27FC236}">
                <a16:creationId xmlns:a16="http://schemas.microsoft.com/office/drawing/2014/main" id="{26C4F007-E495-2A48-8205-03C46499765F}"/>
              </a:ext>
            </a:extLst>
          </p:cNvPr>
          <p:cNvSpPr/>
          <p:nvPr userDrawn="1"/>
        </p:nvSpPr>
        <p:spPr>
          <a:xfrm>
            <a:off x="406294" y="6573379"/>
            <a:ext cx="267702"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fld id="{6859F80E-620D-49A1-BE04-AB53E30ABC2A}" type="slidenum">
              <a:rPr lang="it-IT" sz="900">
                <a:solidFill>
                  <a:srgbClr val="404040"/>
                </a:solidFill>
                <a:latin typeface="+mj-lt"/>
                <a:cs typeface="Segoe UI" panose="020B0502040204020203" pitchFamily="34" charset="0"/>
              </a:rPr>
              <a:pPr eaLnBrk="1" hangingPunct="1"/>
              <a:t>‹#›</a:t>
            </a:fld>
            <a:r>
              <a:rPr lang="it-IT" sz="900" dirty="0">
                <a:solidFill>
                  <a:srgbClr val="404040"/>
                </a:solidFill>
                <a:latin typeface="+mj-lt"/>
                <a:cs typeface="Segoe UI" panose="020B0502040204020203" pitchFamily="34" charset="0"/>
              </a:rPr>
              <a:t>  | </a:t>
            </a:r>
            <a:endParaRPr lang="en-US" sz="900" dirty="0">
              <a:solidFill>
                <a:srgbClr val="404040"/>
              </a:solidFill>
              <a:latin typeface="+mj-lt"/>
              <a:cs typeface="Segoe UI" panose="020B0502040204020203" pitchFamily="34" charset="0"/>
            </a:endParaRPr>
          </a:p>
        </p:txBody>
      </p:sp>
      <p:sp>
        <p:nvSpPr>
          <p:cNvPr id="11" name="Rectangle 10">
            <a:extLst>
              <a:ext uri="{FF2B5EF4-FFF2-40B4-BE49-F238E27FC236}">
                <a16:creationId xmlns:a16="http://schemas.microsoft.com/office/drawing/2014/main" id="{C123D2F8-42A7-784F-BE24-62676B48FEF6}"/>
              </a:ext>
            </a:extLst>
          </p:cNvPr>
          <p:cNvSpPr>
            <a:spLocks/>
          </p:cNvSpPr>
          <p:nvPr userDrawn="1"/>
        </p:nvSpPr>
        <p:spPr>
          <a:xfrm>
            <a:off x="4841664" y="6573379"/>
            <a:ext cx="2284280" cy="138499"/>
          </a:xfrm>
          <a:prstGeom prst="rect">
            <a:avLst/>
          </a:prstGeom>
          <a:noFill/>
          <a:ln>
            <a:noFill/>
          </a:ln>
        </p:spPr>
        <p:txBody>
          <a:bodyPr wrap="none" lIns="0" tIns="0" rIns="0" bIns="0" anchor="ctr" anchorCtr="0">
            <a:spAutoFit/>
          </a:bodyPr>
          <a:lstStyle/>
          <a:p>
            <a:pPr lvl="0" algn="r" defTabSz="1217613" rtl="0" eaLnBrk="1" fontAlgn="base" hangingPunct="1">
              <a:spcBef>
                <a:spcPct val="0"/>
              </a:spcBef>
              <a:spcAft>
                <a:spcPct val="0"/>
              </a:spcAft>
            </a:pPr>
            <a:r>
              <a:rPr lang="en-US" sz="900" kern="1200" dirty="0">
                <a:solidFill>
                  <a:schemeClr val="tx1">
                    <a:lumMod val="65000"/>
                    <a:lumOff val="35000"/>
                  </a:schemeClr>
                </a:solidFill>
                <a:latin typeface="+mj-lt"/>
                <a:ea typeface="+mn-ea"/>
                <a:cs typeface="Segoe UI" panose="020B0502040204020203" pitchFamily="34" charset="0"/>
              </a:rPr>
              <a:t>Copyright © 2021 HCL Technologies Limited</a:t>
            </a:r>
          </a:p>
        </p:txBody>
      </p:sp>
      <p:grpSp>
        <p:nvGrpSpPr>
          <p:cNvPr id="15" name="Group 14">
            <a:extLst>
              <a:ext uri="{FF2B5EF4-FFF2-40B4-BE49-F238E27FC236}">
                <a16:creationId xmlns:a16="http://schemas.microsoft.com/office/drawing/2014/main" id="{B0108CD9-D4CF-AF47-80F1-E35AEF97AF14}"/>
              </a:ext>
            </a:extLst>
          </p:cNvPr>
          <p:cNvGrpSpPr/>
          <p:nvPr userDrawn="1"/>
        </p:nvGrpSpPr>
        <p:grpSpPr>
          <a:xfrm>
            <a:off x="10543493" y="6525761"/>
            <a:ext cx="1219277" cy="186117"/>
            <a:chOff x="10543493" y="6380401"/>
            <a:chExt cx="1219277" cy="186117"/>
          </a:xfrm>
        </p:grpSpPr>
        <p:sp>
          <p:nvSpPr>
            <p:cNvPr id="17" name="Freeform 6">
              <a:extLst>
                <a:ext uri="{FF2B5EF4-FFF2-40B4-BE49-F238E27FC236}">
                  <a16:creationId xmlns:a16="http://schemas.microsoft.com/office/drawing/2014/main" id="{832C83E0-D98E-4142-81BB-2DE17C5F6DB0}"/>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a:latin typeface="+mj-lt"/>
              </a:endParaRPr>
            </a:p>
          </p:txBody>
        </p:sp>
        <p:sp>
          <p:nvSpPr>
            <p:cNvPr id="18" name="Freeform 7">
              <a:extLst>
                <a:ext uri="{FF2B5EF4-FFF2-40B4-BE49-F238E27FC236}">
                  <a16:creationId xmlns:a16="http://schemas.microsoft.com/office/drawing/2014/main" id="{889C8AE8-EFA2-7643-820D-6BA34B5EC624}"/>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a:latin typeface="+mj-lt"/>
              </a:endParaRPr>
            </a:p>
          </p:txBody>
        </p:sp>
        <p:sp>
          <p:nvSpPr>
            <p:cNvPr id="19" name="Freeform 8">
              <a:extLst>
                <a:ext uri="{FF2B5EF4-FFF2-40B4-BE49-F238E27FC236}">
                  <a16:creationId xmlns:a16="http://schemas.microsoft.com/office/drawing/2014/main" id="{7AB526B4-D62E-C34B-8C6E-CD0BC15BEB26}"/>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a:latin typeface="+mj-lt"/>
              </a:endParaRPr>
            </a:p>
          </p:txBody>
        </p:sp>
      </p:grpSp>
      <p:sp>
        <p:nvSpPr>
          <p:cNvPr id="20" name="Rectangle 19">
            <a:extLst>
              <a:ext uri="{FF2B5EF4-FFF2-40B4-BE49-F238E27FC236}">
                <a16:creationId xmlns:a16="http://schemas.microsoft.com/office/drawing/2014/main" id="{2570F327-163C-6E4E-8F75-10451F3147BB}"/>
              </a:ext>
            </a:extLst>
          </p:cNvPr>
          <p:cNvSpPr/>
          <p:nvPr userDrawn="1"/>
        </p:nvSpPr>
        <p:spPr>
          <a:xfrm>
            <a:off x="406294" y="6573379"/>
            <a:ext cx="2122376"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fld id="{6859F80E-620D-49A1-BE04-AB53E30ABC2A}" type="slidenum">
              <a:rPr lang="en-US" sz="900" noProof="0" smtClean="0">
                <a:solidFill>
                  <a:srgbClr val="404040"/>
                </a:solidFill>
                <a:latin typeface="+mj-lt"/>
                <a:cs typeface="Segoe UI" panose="020B0502040204020203" pitchFamily="34" charset="0"/>
              </a:rPr>
              <a:pPr eaLnBrk="1" hangingPunct="1"/>
              <a:t>‹#›</a:t>
            </a:fld>
            <a:r>
              <a:rPr lang="en-US" sz="900" noProof="0">
                <a:solidFill>
                  <a:srgbClr val="404040"/>
                </a:solidFill>
                <a:latin typeface="+mj-lt"/>
                <a:cs typeface="Segoe UI" panose="020B0502040204020203" pitchFamily="34" charset="0"/>
              </a:rPr>
              <a:t>  |  Technology for the next decade, today</a:t>
            </a:r>
          </a:p>
        </p:txBody>
      </p:sp>
    </p:spTree>
    <p:extLst>
      <p:ext uri="{BB962C8B-B14F-4D97-AF65-F5344CB8AC3E}">
        <p14:creationId xmlns:p14="http://schemas.microsoft.com/office/powerpoint/2010/main" val="4159386252"/>
      </p:ext>
    </p:extLst>
  </p:cSld>
  <p:clrMap bg1="lt1" tx1="dk1" bg2="lt2" tx2="dk2" accent1="accent1" accent2="accent2" accent3="accent3" accent4="accent4" accent5="accent5" accent6="accent6" hlink="hlink" folHlink="folHlink"/>
  <p:sldLayoutIdLst>
    <p:sldLayoutId id="2147483697" r:id="rId1"/>
    <p:sldLayoutId id="2147483691" r:id="rId2"/>
    <p:sldLayoutId id="2147483692" r:id="rId3"/>
    <p:sldLayoutId id="2147483693" r:id="rId4"/>
    <p:sldLayoutId id="2147483698" r:id="rId5"/>
    <p:sldLayoutId id="2147483694" r:id="rId6"/>
    <p:sldLayoutId id="2147483700" r:id="rId7"/>
  </p:sldLayoutIdLst>
  <p:transition/>
  <p:hf hdr="0" ftr="0" dt="0"/>
  <p:txStyles>
    <p:titleStyle>
      <a:lvl1pPr algn="l" rtl="0" eaLnBrk="1" fontAlgn="base" hangingPunct="1">
        <a:spcBef>
          <a:spcPct val="0"/>
        </a:spcBef>
        <a:spcAft>
          <a:spcPct val="0"/>
        </a:spcAft>
        <a:defRPr sz="2400" b="1" cap="none" baseline="0">
          <a:solidFill>
            <a:schemeClr val="bg2"/>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33363" indent="-233363" algn="l" rtl="0" eaLnBrk="1" fontAlgn="base" hangingPunct="1">
        <a:spcBef>
          <a:spcPct val="100000"/>
        </a:spcBef>
        <a:spcAft>
          <a:spcPct val="0"/>
        </a:spcAft>
        <a:buClr>
          <a:schemeClr val="tx1"/>
        </a:buClr>
        <a:buFont typeface="Arial" panose="020B0604020202020204" pitchFamily="34" charset="0"/>
        <a:buChar char="•"/>
        <a:defRPr sz="1600">
          <a:solidFill>
            <a:schemeClr val="tx1"/>
          </a:solidFill>
          <a:latin typeface="Segoe UI" panose="020B0502040204020203" pitchFamily="34" charset="0"/>
          <a:ea typeface="+mn-ea"/>
          <a:cs typeface="Segoe UI" panose="020B0502040204020203" pitchFamily="34" charset="0"/>
        </a:defRPr>
      </a:lvl1pPr>
      <a:lvl2pPr marL="457200" indent="-228600" algn="l" rtl="0" eaLnBrk="1" fontAlgn="base" hangingPunct="1">
        <a:spcBef>
          <a:spcPct val="50000"/>
        </a:spcBef>
        <a:spcAft>
          <a:spcPct val="0"/>
        </a:spcAft>
        <a:buClr>
          <a:schemeClr val="tx1"/>
        </a:buClr>
        <a:buFont typeface="Calibri" panose="020F0502020204030204" pitchFamily="34" charset="0"/>
        <a:buChar char="−"/>
        <a:defRPr sz="1400">
          <a:solidFill>
            <a:schemeClr val="tx1"/>
          </a:solidFill>
          <a:latin typeface="Segoe UI" panose="020B0502040204020203" pitchFamily="34" charset="0"/>
          <a:cs typeface="Segoe UI" panose="020B0502040204020203" pitchFamily="34" charset="0"/>
        </a:defRPr>
      </a:lvl2pPr>
      <a:lvl3pPr marL="690563" indent="-233363" algn="l" rtl="0" eaLnBrk="1" fontAlgn="base" hangingPunct="1">
        <a:spcBef>
          <a:spcPct val="50000"/>
        </a:spcBef>
        <a:spcAft>
          <a:spcPct val="0"/>
        </a:spcAft>
        <a:buClr>
          <a:schemeClr val="tx1"/>
        </a:buClr>
        <a:buFont typeface="Calibri" panose="020F0502020204030204" pitchFamily="34" charset="0"/>
        <a:buChar char="▫"/>
        <a:defRPr sz="1400">
          <a:solidFill>
            <a:schemeClr val="tx1"/>
          </a:solidFill>
          <a:latin typeface="Segoe UI" panose="020B0502040204020203" pitchFamily="34" charset="0"/>
          <a:cs typeface="Segoe UI" panose="020B0502040204020203"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hyperlink" Target="https://technofaq.org/posts/2018/06/top-5-tools-used-in-digital-marketing/" TargetMode="External"/><Relationship Id="rId13"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5.png"/><Relationship Id="rId12" Type="http://schemas.openxmlformats.org/officeDocument/2006/relationships/hyperlink" Target="https://www.enterpriseintegrationpatterns.com/patterns/messaging/Aggregator.html" TargetMode="Externa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scoap3.org/scoap3-repository/" TargetMode="External"/><Relationship Id="rId11" Type="http://schemas.openxmlformats.org/officeDocument/2006/relationships/image" Target="../media/image7.gif"/><Relationship Id="rId5" Type="http://schemas.openxmlformats.org/officeDocument/2006/relationships/image" Target="../media/image4.jpg"/><Relationship Id="rId15" Type="http://schemas.openxmlformats.org/officeDocument/2006/relationships/image" Target="../media/image10.png"/><Relationship Id="rId10" Type="http://schemas.openxmlformats.org/officeDocument/2006/relationships/hyperlink" Target="https://technofaq.org/posts/2019/05/how-to-choose-a-mobile-app-development-company/" TargetMode="External"/><Relationship Id="rId4" Type="http://schemas.openxmlformats.org/officeDocument/2006/relationships/hyperlink" Target="https://zenodo.org/record/22561" TargetMode="External"/><Relationship Id="rId9" Type="http://schemas.openxmlformats.org/officeDocument/2006/relationships/image" Target="../media/image6.jpe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png"/><Relationship Id="rId3" Type="http://schemas.openxmlformats.org/officeDocument/2006/relationships/hyperlink" Target="https://zenodo.org/record/22561" TargetMode="External"/><Relationship Id="rId7" Type="http://schemas.openxmlformats.org/officeDocument/2006/relationships/hyperlink" Target="https://technofaq.org/posts/2018/06/top-5-tools-used-in-digital-marketing/" TargetMode="External"/><Relationship Id="rId12" Type="http://schemas.openxmlformats.org/officeDocument/2006/relationships/image" Target="../media/image8.png"/><Relationship Id="rId2" Type="http://schemas.openxmlformats.org/officeDocument/2006/relationships/image" Target="../media/image3.jpeg"/><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hyperlink" Target="https://www.enterpriseintegrationpatterns.com/patterns/messaging/Aggregator.html" TargetMode="External"/><Relationship Id="rId5" Type="http://schemas.openxmlformats.org/officeDocument/2006/relationships/hyperlink" Target="https://scoap3.org/scoap3-repository/" TargetMode="External"/><Relationship Id="rId15" Type="http://schemas.openxmlformats.org/officeDocument/2006/relationships/image" Target="../media/image11.png"/><Relationship Id="rId10" Type="http://schemas.openxmlformats.org/officeDocument/2006/relationships/image" Target="../media/image7.gif"/><Relationship Id="rId4" Type="http://schemas.openxmlformats.org/officeDocument/2006/relationships/image" Target="../media/image4.jpg"/><Relationship Id="rId9" Type="http://schemas.openxmlformats.org/officeDocument/2006/relationships/hyperlink" Target="https://technofaq.org/posts/2019/05/how-to-choose-a-mobile-app-development-company/" TargetMode="External"/><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2229" y="4999224"/>
            <a:ext cx="11273956" cy="877613"/>
          </a:xfrm>
        </p:spPr>
        <p:txBody>
          <a:bodyPr/>
          <a:lstStyle/>
          <a:p>
            <a:pPr algn="r" defTabSz="609448">
              <a:spcAft>
                <a:spcPts val="600"/>
              </a:spcAft>
            </a:pPr>
            <a:r>
              <a:rPr lang="en-US" sz="2400" dirty="0">
                <a:solidFill>
                  <a:schemeClr val="bg2">
                    <a:lumMod val="75000"/>
                  </a:schemeClr>
                </a:solidFill>
                <a:latin typeface="Segoe UI" panose="020B0502040204020203" pitchFamily="34" charset="0"/>
                <a:cs typeface="Segoe UI" panose="020B0502040204020203" pitchFamily="34" charset="0"/>
              </a:rPr>
              <a:t>Abbott Vascular</a:t>
            </a:r>
            <a:br>
              <a:rPr lang="en-US" sz="2400" dirty="0">
                <a:solidFill>
                  <a:schemeClr val="bg2">
                    <a:lumMod val="75000"/>
                  </a:schemeClr>
                </a:solidFill>
                <a:latin typeface="Segoe UI" panose="020B0502040204020203" pitchFamily="34" charset="0"/>
                <a:cs typeface="Segoe UI" panose="020B0502040204020203" pitchFamily="34" charset="0"/>
              </a:rPr>
            </a:br>
            <a:r>
              <a:rPr lang="en-US" sz="2400" i="1" dirty="0">
                <a:solidFill>
                  <a:schemeClr val="bg2">
                    <a:lumMod val="75000"/>
                  </a:schemeClr>
                </a:solidFill>
                <a:latin typeface="Segoe UI" panose="020B0502040204020203" pitchFamily="34" charset="0"/>
                <a:cs typeface="Segoe UI" panose="020B0502040204020203" pitchFamily="34" charset="0"/>
              </a:rPr>
              <a:t>Digital and Analytics Application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Functional Assumptions and Dependencies </a:t>
            </a:r>
          </a:p>
        </p:txBody>
      </p:sp>
      <p:graphicFrame>
        <p:nvGraphicFramePr>
          <p:cNvPr id="3" name="Table 4">
            <a:extLst>
              <a:ext uri="{FF2B5EF4-FFF2-40B4-BE49-F238E27FC236}">
                <a16:creationId xmlns:a16="http://schemas.microsoft.com/office/drawing/2014/main" id="{7DAA20CC-7B2B-46DF-A4A4-2666F050D103}"/>
              </a:ext>
            </a:extLst>
          </p:cNvPr>
          <p:cNvGraphicFramePr>
            <a:graphicFrameLocks noGrp="1"/>
          </p:cNvGraphicFramePr>
          <p:nvPr>
            <p:extLst>
              <p:ext uri="{D42A27DB-BD31-4B8C-83A1-F6EECF244321}">
                <p14:modId xmlns:p14="http://schemas.microsoft.com/office/powerpoint/2010/main" val="3997524982"/>
              </p:ext>
            </p:extLst>
          </p:nvPr>
        </p:nvGraphicFramePr>
        <p:xfrm>
          <a:off x="556591" y="799884"/>
          <a:ext cx="11065566" cy="5399014"/>
        </p:xfrm>
        <a:graphic>
          <a:graphicData uri="http://schemas.openxmlformats.org/drawingml/2006/table">
            <a:tbl>
              <a:tblPr firstRow="1" bandRow="1">
                <a:tableStyleId>{00A15C55-8517-42AA-B614-E9B94910E393}</a:tableStyleId>
              </a:tblPr>
              <a:tblGrid>
                <a:gridCol w="5532783">
                  <a:extLst>
                    <a:ext uri="{9D8B030D-6E8A-4147-A177-3AD203B41FA5}">
                      <a16:colId xmlns:a16="http://schemas.microsoft.com/office/drawing/2014/main" val="1673420089"/>
                    </a:ext>
                  </a:extLst>
                </a:gridCol>
                <a:gridCol w="5532783">
                  <a:extLst>
                    <a:ext uri="{9D8B030D-6E8A-4147-A177-3AD203B41FA5}">
                      <a16:colId xmlns:a16="http://schemas.microsoft.com/office/drawing/2014/main" val="3724783978"/>
                    </a:ext>
                  </a:extLst>
                </a:gridCol>
              </a:tblGrid>
              <a:tr h="461254">
                <a:tc>
                  <a:txBody>
                    <a:bodyPr/>
                    <a:lstStyle/>
                    <a:p>
                      <a:pPr algn="ctr"/>
                      <a:r>
                        <a:rPr lang="en-US" sz="1600" dirty="0"/>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Dependencies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822274"/>
                  </a:ext>
                </a:extLst>
              </a:tr>
              <a:tr h="461254">
                <a:tc>
                  <a:txBody>
                    <a:bodyPr/>
                    <a:lstStyle/>
                    <a:p>
                      <a:pPr marL="285750" indent="-285750">
                        <a:buFont typeface="Arial" panose="020B0604020202020204" pitchFamily="34" charset="0"/>
                        <a:buChar char="•"/>
                      </a:pPr>
                      <a:r>
                        <a:rPr lang="en-US" sz="1600" dirty="0" err="1"/>
                        <a:t>Dataverse</a:t>
                      </a:r>
                      <a:r>
                        <a:rPr lang="en-US" sz="1600" dirty="0"/>
                        <a:t> will be used for obtaining procedure details performed on the patient. </a:t>
                      </a:r>
                    </a:p>
                    <a:p>
                      <a:pPr marL="285750" indent="-285750">
                        <a:buFont typeface="Arial" panose="020B0604020202020204" pitchFamily="34" charset="0"/>
                        <a:buChar char="•"/>
                      </a:pPr>
                      <a:r>
                        <a:rPr lang="en-US" sz="1600" dirty="0"/>
                        <a:t>It is understood that this data is originating in the provider as PowerApps data and is made available via </a:t>
                      </a:r>
                      <a:r>
                        <a:rPr lang="en-US" sz="1600" dirty="0" err="1"/>
                        <a:t>Dataverse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err="1"/>
                        <a:t>Dataverse</a:t>
                      </a:r>
                      <a:r>
                        <a:rPr lang="en-US" sz="1600" dirty="0"/>
                        <a:t> schema definition and interface details need to provided.</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032926"/>
                  </a:ext>
                </a:extLst>
              </a:tr>
              <a:tr h="461254">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Patient EMR related information will be available  Case Information Repository.</a:t>
                      </a: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This information will be exposed through IOT Hub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IOT Hub integration details and schema details will be provided.</a:t>
                      </a:r>
                      <a:endParaRPr lang="en-US" sz="1600" dirty="0"/>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708713"/>
                  </a:ext>
                </a:extLst>
              </a:tr>
              <a:tr h="461254">
                <a:tc>
                  <a:txBody>
                    <a:bodyPr/>
                    <a:lstStyle/>
                    <a:p>
                      <a:pPr marL="285750" indent="-285750" algn="l" defTabSz="914400" rtl="0" eaLnBrk="1" latinLnBrk="0" hangingPunct="1">
                        <a:buFont typeface="Arial" panose="020B0604020202020204" pitchFamily="34" charset="0"/>
                        <a:buChar char="•"/>
                      </a:pPr>
                      <a:r>
                        <a:rPr lang="en-US" sz="1600" dirty="0">
                          <a:latin typeface="Segoe UI" panose="020B0502040204020203" pitchFamily="34" charset="0"/>
                          <a:cs typeface="Segoe UI" panose="020B0502040204020203" pitchFamily="34" charset="0"/>
                        </a:rPr>
                        <a:t>Post procedure data to track patient’s recovery</a:t>
                      </a:r>
                      <a:r>
                        <a:rPr lang="en-US" sz="1600" kern="1200" dirty="0">
                          <a:solidFill>
                            <a:schemeClr val="dk1"/>
                          </a:solidFill>
                          <a:latin typeface="+mn-lt"/>
                          <a:ea typeface="+mn-ea"/>
                          <a:cs typeface="+mn-cs"/>
                        </a:rPr>
                        <a:t> will be provided from Mobile App Data source through API Gateway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API Gateway details and schema definition will be made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727815"/>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SFDC and marketing tool data will be used by the sales/marketing teams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SFDC and marketing tool integration details and data schema details need to be shared.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926777"/>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It is understood that in future the data may come from Other Abbott applications and system should be provisioned to handle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Needs to work with Abbott for future other Abbott applications data collection.</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0896719"/>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Data Aggregation will be driven by Workflow and Rule Engine definitions.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kern="1200" dirty="0">
                          <a:solidFill>
                            <a:schemeClr val="dk1"/>
                          </a:solidFill>
                          <a:latin typeface="+mn-lt"/>
                          <a:ea typeface="+mn-ea"/>
                          <a:cs typeface="+mn-cs"/>
                        </a:rPr>
                        <a:t>Workflow and Rule Engine definitions need to be agreed and finalized.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788304"/>
                  </a:ext>
                </a:extLst>
              </a:tr>
            </a:tbl>
          </a:graphicData>
        </a:graphic>
      </p:graphicFrame>
    </p:spTree>
    <p:extLst>
      <p:ext uri="{BB962C8B-B14F-4D97-AF65-F5344CB8AC3E}">
        <p14:creationId xmlns:p14="http://schemas.microsoft.com/office/powerpoint/2010/main" val="29233785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Functional Assumptions and Dependencies </a:t>
            </a:r>
          </a:p>
        </p:txBody>
      </p:sp>
      <p:graphicFrame>
        <p:nvGraphicFramePr>
          <p:cNvPr id="3" name="Table 4">
            <a:extLst>
              <a:ext uri="{FF2B5EF4-FFF2-40B4-BE49-F238E27FC236}">
                <a16:creationId xmlns:a16="http://schemas.microsoft.com/office/drawing/2014/main" id="{7DAA20CC-7B2B-46DF-A4A4-2666F050D103}"/>
              </a:ext>
            </a:extLst>
          </p:cNvPr>
          <p:cNvGraphicFramePr>
            <a:graphicFrameLocks noGrp="1"/>
          </p:cNvGraphicFramePr>
          <p:nvPr>
            <p:extLst>
              <p:ext uri="{D42A27DB-BD31-4B8C-83A1-F6EECF244321}">
                <p14:modId xmlns:p14="http://schemas.microsoft.com/office/powerpoint/2010/main" val="2608877963"/>
              </p:ext>
            </p:extLst>
          </p:nvPr>
        </p:nvGraphicFramePr>
        <p:xfrm>
          <a:off x="556591" y="799884"/>
          <a:ext cx="11065566" cy="2930134"/>
        </p:xfrm>
        <a:graphic>
          <a:graphicData uri="http://schemas.openxmlformats.org/drawingml/2006/table">
            <a:tbl>
              <a:tblPr firstRow="1" bandRow="1">
                <a:tableStyleId>{00A15C55-8517-42AA-B614-E9B94910E393}</a:tableStyleId>
              </a:tblPr>
              <a:tblGrid>
                <a:gridCol w="5532783">
                  <a:extLst>
                    <a:ext uri="{9D8B030D-6E8A-4147-A177-3AD203B41FA5}">
                      <a16:colId xmlns:a16="http://schemas.microsoft.com/office/drawing/2014/main" val="1673420089"/>
                    </a:ext>
                  </a:extLst>
                </a:gridCol>
                <a:gridCol w="5532783">
                  <a:extLst>
                    <a:ext uri="{9D8B030D-6E8A-4147-A177-3AD203B41FA5}">
                      <a16:colId xmlns:a16="http://schemas.microsoft.com/office/drawing/2014/main" val="3724783978"/>
                    </a:ext>
                  </a:extLst>
                </a:gridCol>
              </a:tblGrid>
              <a:tr h="461254">
                <a:tc>
                  <a:txBody>
                    <a:bodyPr/>
                    <a:lstStyle/>
                    <a:p>
                      <a:pPr algn="ctr"/>
                      <a:r>
                        <a:rPr lang="en-US" sz="1600" dirty="0"/>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Dependencies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822274"/>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It is understood that the aggregated data will be stored  Multi tenant data 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kern="1200" dirty="0">
                          <a:solidFill>
                            <a:schemeClr val="dk1"/>
                          </a:solidFill>
                          <a:latin typeface="+mn-lt"/>
                          <a:ea typeface="+mn-ea"/>
                          <a:cs typeface="+mn-cs"/>
                        </a:rPr>
                        <a:t>The DB schema and definition should be finalized.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2415578"/>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Data catalog will be used to provide the details about the data reside in multi tenant data base.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This information will be utilized to south bound applications like Vascular and Analytics Applications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Catalog definition and tool needs to be finalized.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8172552"/>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It is assumed to build one Vascular application and one Analytics (AI) application from the aggregated data stored in the Multi tenant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Work with Abbott and finalize the sample vascular application and Analytics </a:t>
                      </a:r>
                      <a:r>
                        <a:rPr lang="en-US" sz="1600" kern="1200" dirty="0" err="1">
                          <a:solidFill>
                            <a:schemeClr val="dk1"/>
                          </a:solidFill>
                          <a:latin typeface="+mn-lt"/>
                          <a:ea typeface="+mn-ea"/>
                          <a:cs typeface="+mn-cs"/>
                        </a:rPr>
                        <a:t>applcation</a:t>
                      </a:r>
                      <a:r>
                        <a:rPr lang="en-US" sz="1600" kern="120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60994"/>
                  </a:ext>
                </a:extLst>
              </a:tr>
            </a:tbl>
          </a:graphicData>
        </a:graphic>
      </p:graphicFrame>
    </p:spTree>
    <p:extLst>
      <p:ext uri="{BB962C8B-B14F-4D97-AF65-F5344CB8AC3E}">
        <p14:creationId xmlns:p14="http://schemas.microsoft.com/office/powerpoint/2010/main" val="9422231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1242-3169-4BF2-B81C-3EE995C9E4BD}"/>
              </a:ext>
            </a:extLst>
          </p:cNvPr>
          <p:cNvSpPr>
            <a:spLocks noGrp="1"/>
          </p:cNvSpPr>
          <p:nvPr>
            <p:ph type="title"/>
          </p:nvPr>
        </p:nvSpPr>
        <p:spPr/>
        <p:txBody>
          <a:bodyPr/>
          <a:lstStyle/>
          <a:p>
            <a:r>
              <a:rPr lang="en-US" dirty="0"/>
              <a:t>Program Timeline</a:t>
            </a:r>
          </a:p>
        </p:txBody>
      </p:sp>
      <p:graphicFrame>
        <p:nvGraphicFramePr>
          <p:cNvPr id="4" name="Diagram 3">
            <a:extLst>
              <a:ext uri="{FF2B5EF4-FFF2-40B4-BE49-F238E27FC236}">
                <a16:creationId xmlns:a16="http://schemas.microsoft.com/office/drawing/2014/main" id="{321CE2DA-5983-445F-A097-4641FB475267}"/>
              </a:ext>
            </a:extLst>
          </p:cNvPr>
          <p:cNvGraphicFramePr/>
          <p:nvPr>
            <p:extLst>
              <p:ext uri="{D42A27DB-BD31-4B8C-83A1-F6EECF244321}">
                <p14:modId xmlns:p14="http://schemas.microsoft.com/office/powerpoint/2010/main" val="539713510"/>
              </p:ext>
            </p:extLst>
          </p:nvPr>
        </p:nvGraphicFramePr>
        <p:xfrm>
          <a:off x="719506" y="852894"/>
          <a:ext cx="11063025"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75408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14D-6D51-492E-96E2-56EA5B2F3814}"/>
              </a:ext>
            </a:extLst>
          </p:cNvPr>
          <p:cNvSpPr>
            <a:spLocks noGrp="1"/>
          </p:cNvSpPr>
          <p:nvPr>
            <p:ph type="title"/>
          </p:nvPr>
        </p:nvSpPr>
        <p:spPr/>
        <p:txBody>
          <a:bodyPr/>
          <a:lstStyle/>
          <a:p>
            <a:r>
              <a:rPr lang="en-US" dirty="0"/>
              <a:t>Detailed Program Timeline</a:t>
            </a:r>
          </a:p>
        </p:txBody>
      </p:sp>
      <p:cxnSp>
        <p:nvCxnSpPr>
          <p:cNvPr id="3" name="Straight Arrow Connector 2">
            <a:extLst>
              <a:ext uri="{FF2B5EF4-FFF2-40B4-BE49-F238E27FC236}">
                <a16:creationId xmlns:a16="http://schemas.microsoft.com/office/drawing/2014/main" id="{0A51D9E1-41EE-4592-958D-1231490605C5}"/>
              </a:ext>
            </a:extLst>
          </p:cNvPr>
          <p:cNvCxnSpPr>
            <a:cxnSpLocks/>
          </p:cNvCxnSpPr>
          <p:nvPr/>
        </p:nvCxnSpPr>
        <p:spPr>
          <a:xfrm>
            <a:off x="4844497" y="3717541"/>
            <a:ext cx="0" cy="48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A5F33E-830C-4D39-8D20-206BE347CEE4}"/>
              </a:ext>
            </a:extLst>
          </p:cNvPr>
          <p:cNvCxnSpPr>
            <a:cxnSpLocks/>
          </p:cNvCxnSpPr>
          <p:nvPr/>
        </p:nvCxnSpPr>
        <p:spPr>
          <a:xfrm>
            <a:off x="1674133" y="3710407"/>
            <a:ext cx="895492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8D1835A-F3C5-4400-AF62-28BA9FB5C247}"/>
              </a:ext>
            </a:extLst>
          </p:cNvPr>
          <p:cNvSpPr txBox="1"/>
          <p:nvPr/>
        </p:nvSpPr>
        <p:spPr>
          <a:xfrm>
            <a:off x="5806415" y="2442181"/>
            <a:ext cx="1113812"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structure for the application</a:t>
            </a:r>
          </a:p>
        </p:txBody>
      </p:sp>
      <p:sp>
        <p:nvSpPr>
          <p:cNvPr id="6" name="TextBox 5">
            <a:extLst>
              <a:ext uri="{FF2B5EF4-FFF2-40B4-BE49-F238E27FC236}">
                <a16:creationId xmlns:a16="http://schemas.microsoft.com/office/drawing/2014/main" id="{DA1A0049-1DF1-4AFC-90B2-46A51AF94B85}"/>
              </a:ext>
            </a:extLst>
          </p:cNvPr>
          <p:cNvSpPr txBox="1"/>
          <p:nvPr/>
        </p:nvSpPr>
        <p:spPr>
          <a:xfrm>
            <a:off x="1739594" y="4779454"/>
            <a:ext cx="1029541" cy="400006"/>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Base Platform setup initiation</a:t>
            </a:r>
          </a:p>
        </p:txBody>
      </p:sp>
      <p:cxnSp>
        <p:nvCxnSpPr>
          <p:cNvPr id="7" name="Straight Arrow Connector 6">
            <a:extLst>
              <a:ext uri="{FF2B5EF4-FFF2-40B4-BE49-F238E27FC236}">
                <a16:creationId xmlns:a16="http://schemas.microsoft.com/office/drawing/2014/main" id="{B25B6C1F-456D-4CF4-9C5B-32D07E8484AF}"/>
              </a:ext>
            </a:extLst>
          </p:cNvPr>
          <p:cNvCxnSpPr>
            <a:cxnSpLocks/>
          </p:cNvCxnSpPr>
          <p:nvPr/>
        </p:nvCxnSpPr>
        <p:spPr>
          <a:xfrm>
            <a:off x="2219821" y="3795082"/>
            <a:ext cx="0" cy="93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AECA88-57B2-40A0-975C-F2683CAB1E64}"/>
              </a:ext>
            </a:extLst>
          </p:cNvPr>
          <p:cNvSpPr txBox="1"/>
          <p:nvPr/>
        </p:nvSpPr>
        <p:spPr>
          <a:xfrm>
            <a:off x="1266368" y="5736180"/>
            <a:ext cx="1029541" cy="246157"/>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Team ramp up</a:t>
            </a:r>
          </a:p>
        </p:txBody>
      </p:sp>
      <p:sp>
        <p:nvSpPr>
          <p:cNvPr id="11" name="TextBox 10">
            <a:extLst>
              <a:ext uri="{FF2B5EF4-FFF2-40B4-BE49-F238E27FC236}">
                <a16:creationId xmlns:a16="http://schemas.microsoft.com/office/drawing/2014/main" id="{B07F5433-C9B1-4641-BBB8-55A77366649A}"/>
              </a:ext>
            </a:extLst>
          </p:cNvPr>
          <p:cNvSpPr txBox="1"/>
          <p:nvPr/>
        </p:nvSpPr>
        <p:spPr>
          <a:xfrm>
            <a:off x="8436082" y="2147786"/>
            <a:ext cx="953623"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Engines definitions</a:t>
            </a:r>
          </a:p>
        </p:txBody>
      </p:sp>
      <p:cxnSp>
        <p:nvCxnSpPr>
          <p:cNvPr id="12" name="Straight Arrow Connector 11">
            <a:extLst>
              <a:ext uri="{FF2B5EF4-FFF2-40B4-BE49-F238E27FC236}">
                <a16:creationId xmlns:a16="http://schemas.microsoft.com/office/drawing/2014/main" id="{31300956-DAB6-4523-ADDE-2D7BC37E10A7}"/>
              </a:ext>
            </a:extLst>
          </p:cNvPr>
          <p:cNvCxnSpPr>
            <a:cxnSpLocks/>
            <a:endCxn id="30" idx="2"/>
          </p:cNvCxnSpPr>
          <p:nvPr/>
        </p:nvCxnSpPr>
        <p:spPr>
          <a:xfrm flipV="1">
            <a:off x="2219821" y="2358962"/>
            <a:ext cx="18502" cy="126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1A86B11-608F-4422-8F6B-CC954A730920}"/>
              </a:ext>
            </a:extLst>
          </p:cNvPr>
          <p:cNvCxnSpPr>
            <a:cxnSpLocks/>
          </p:cNvCxnSpPr>
          <p:nvPr/>
        </p:nvCxnSpPr>
        <p:spPr>
          <a:xfrm>
            <a:off x="3143193" y="3738350"/>
            <a:ext cx="0" cy="53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DB4644-6A00-4A1A-9D7D-D2ED88AD2802}"/>
              </a:ext>
            </a:extLst>
          </p:cNvPr>
          <p:cNvSpPr txBox="1"/>
          <p:nvPr/>
        </p:nvSpPr>
        <p:spPr>
          <a:xfrm>
            <a:off x="2768487" y="4276152"/>
            <a:ext cx="1035369" cy="400006"/>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Mobile app data acquisition plan</a:t>
            </a:r>
          </a:p>
        </p:txBody>
      </p:sp>
      <p:cxnSp>
        <p:nvCxnSpPr>
          <p:cNvPr id="15" name="Straight Arrow Connector 14">
            <a:extLst>
              <a:ext uri="{FF2B5EF4-FFF2-40B4-BE49-F238E27FC236}">
                <a16:creationId xmlns:a16="http://schemas.microsoft.com/office/drawing/2014/main" id="{71018ED1-F956-45EB-9944-FE7EDAB17138}"/>
              </a:ext>
            </a:extLst>
          </p:cNvPr>
          <p:cNvCxnSpPr>
            <a:cxnSpLocks/>
          </p:cNvCxnSpPr>
          <p:nvPr/>
        </p:nvCxnSpPr>
        <p:spPr>
          <a:xfrm>
            <a:off x="8651867" y="6160245"/>
            <a:ext cx="2532968" cy="0"/>
          </a:xfrm>
          <a:prstGeom prst="straightConnector1">
            <a:avLst/>
          </a:prstGeom>
          <a:ln>
            <a:headEnd type="triangle"/>
            <a:tailEnd type="non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8A0A737A-4CFE-420B-9267-3CBDB8118856}"/>
              </a:ext>
            </a:extLst>
          </p:cNvPr>
          <p:cNvSpPr txBox="1"/>
          <p:nvPr/>
        </p:nvSpPr>
        <p:spPr>
          <a:xfrm>
            <a:off x="10171404" y="6208481"/>
            <a:ext cx="1150913" cy="369204"/>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MVP 2</a:t>
            </a:r>
          </a:p>
        </p:txBody>
      </p:sp>
      <p:cxnSp>
        <p:nvCxnSpPr>
          <p:cNvPr id="17" name="Straight Arrow Connector 16">
            <a:extLst>
              <a:ext uri="{FF2B5EF4-FFF2-40B4-BE49-F238E27FC236}">
                <a16:creationId xmlns:a16="http://schemas.microsoft.com/office/drawing/2014/main" id="{E04C9FBD-FC77-436D-846A-1149A96BEC68}"/>
              </a:ext>
            </a:extLst>
          </p:cNvPr>
          <p:cNvCxnSpPr>
            <a:cxnSpLocks/>
          </p:cNvCxnSpPr>
          <p:nvPr/>
        </p:nvCxnSpPr>
        <p:spPr>
          <a:xfrm flipH="1" flipV="1">
            <a:off x="2861462" y="2927491"/>
            <a:ext cx="1" cy="80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E8D8CF-922D-47C2-A2D0-BF8833F05ABA}"/>
              </a:ext>
            </a:extLst>
          </p:cNvPr>
          <p:cNvSpPr/>
          <p:nvPr/>
        </p:nvSpPr>
        <p:spPr>
          <a:xfrm>
            <a:off x="4416397" y="4214564"/>
            <a:ext cx="1142693" cy="556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prstClr val="black"/>
                </a:solidFill>
                <a:latin typeface="Calibri" panose="020F0502020204030204"/>
              </a:rPr>
              <a:t>IOT Hub Setup in AKS</a:t>
            </a:r>
          </a:p>
        </p:txBody>
      </p:sp>
      <p:cxnSp>
        <p:nvCxnSpPr>
          <p:cNvPr id="19" name="Straight Arrow Connector 18">
            <a:extLst>
              <a:ext uri="{FF2B5EF4-FFF2-40B4-BE49-F238E27FC236}">
                <a16:creationId xmlns:a16="http://schemas.microsoft.com/office/drawing/2014/main" id="{098BEF42-AF3F-4CE5-9810-EAF31FEF9911}"/>
              </a:ext>
            </a:extLst>
          </p:cNvPr>
          <p:cNvCxnSpPr>
            <a:cxnSpLocks/>
          </p:cNvCxnSpPr>
          <p:nvPr/>
        </p:nvCxnSpPr>
        <p:spPr>
          <a:xfrm flipH="1" flipV="1">
            <a:off x="5515373" y="2261687"/>
            <a:ext cx="10345" cy="143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C05A56-9BE4-4020-ADD3-129713FD44EF}"/>
              </a:ext>
            </a:extLst>
          </p:cNvPr>
          <p:cNvCxnSpPr>
            <a:cxnSpLocks/>
          </p:cNvCxnSpPr>
          <p:nvPr/>
        </p:nvCxnSpPr>
        <p:spPr>
          <a:xfrm flipH="1">
            <a:off x="6351012" y="3771095"/>
            <a:ext cx="1" cy="60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E3088D-BD45-474B-8884-1E79B4994FC5}"/>
              </a:ext>
            </a:extLst>
          </p:cNvPr>
          <p:cNvCxnSpPr>
            <a:cxnSpLocks/>
          </p:cNvCxnSpPr>
          <p:nvPr/>
        </p:nvCxnSpPr>
        <p:spPr>
          <a:xfrm flipV="1">
            <a:off x="6345919" y="2967149"/>
            <a:ext cx="17402" cy="80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87BD2B-B180-42B7-A2EB-4D94DA6A28CC}"/>
              </a:ext>
            </a:extLst>
          </p:cNvPr>
          <p:cNvCxnSpPr>
            <a:cxnSpLocks/>
          </p:cNvCxnSpPr>
          <p:nvPr/>
        </p:nvCxnSpPr>
        <p:spPr>
          <a:xfrm>
            <a:off x="8078472" y="3729732"/>
            <a:ext cx="0" cy="70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0F5327-1E1F-4034-A828-6956D0D82183}"/>
              </a:ext>
            </a:extLst>
          </p:cNvPr>
          <p:cNvCxnSpPr>
            <a:cxnSpLocks/>
          </p:cNvCxnSpPr>
          <p:nvPr/>
        </p:nvCxnSpPr>
        <p:spPr>
          <a:xfrm flipV="1">
            <a:off x="8698580" y="2722962"/>
            <a:ext cx="0" cy="95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FE1BFA-3D84-4F66-A38E-01855E499B44}"/>
              </a:ext>
            </a:extLst>
          </p:cNvPr>
          <p:cNvCxnSpPr/>
          <p:nvPr/>
        </p:nvCxnSpPr>
        <p:spPr>
          <a:xfrm>
            <a:off x="5505039" y="3735044"/>
            <a:ext cx="0" cy="1163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0E3DCB-60C6-4135-9951-6CD3DED9B305}"/>
              </a:ext>
            </a:extLst>
          </p:cNvPr>
          <p:cNvCxnSpPr>
            <a:cxnSpLocks/>
          </p:cNvCxnSpPr>
          <p:nvPr/>
        </p:nvCxnSpPr>
        <p:spPr>
          <a:xfrm>
            <a:off x="2238323" y="5892118"/>
            <a:ext cx="7815691" cy="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8" name="Rectangle 27">
            <a:extLst>
              <a:ext uri="{FF2B5EF4-FFF2-40B4-BE49-F238E27FC236}">
                <a16:creationId xmlns:a16="http://schemas.microsoft.com/office/drawing/2014/main" id="{689A3B9E-D27E-4C4E-A4AC-6CD95DB2FCA6}"/>
              </a:ext>
            </a:extLst>
          </p:cNvPr>
          <p:cNvSpPr/>
          <p:nvPr/>
        </p:nvSpPr>
        <p:spPr>
          <a:xfrm>
            <a:off x="5839104" y="5909274"/>
            <a:ext cx="966710"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 1</a:t>
            </a:r>
          </a:p>
        </p:txBody>
      </p:sp>
      <p:sp>
        <p:nvSpPr>
          <p:cNvPr id="30" name="TextBox 29">
            <a:extLst>
              <a:ext uri="{FF2B5EF4-FFF2-40B4-BE49-F238E27FC236}">
                <a16:creationId xmlns:a16="http://schemas.microsoft.com/office/drawing/2014/main" id="{CC54FAD6-D976-45C5-B127-114163A6FAA1}"/>
              </a:ext>
            </a:extLst>
          </p:cNvPr>
          <p:cNvSpPr txBox="1"/>
          <p:nvPr/>
        </p:nvSpPr>
        <p:spPr>
          <a:xfrm>
            <a:off x="1723552" y="1958852"/>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Requirements </a:t>
            </a:r>
          </a:p>
          <a:p>
            <a:pPr defTabSz="914126" fontAlgn="auto">
              <a:spcBef>
                <a:spcPts val="0"/>
              </a:spcBef>
              <a:spcAft>
                <a:spcPts val="0"/>
              </a:spcAft>
            </a:pPr>
            <a:r>
              <a:rPr lang="en-US" sz="1000" dirty="0">
                <a:solidFill>
                  <a:prstClr val="black"/>
                </a:solidFill>
                <a:latin typeface="Calibri" panose="020F0502020204030204"/>
              </a:rPr>
              <a:t>Definition</a:t>
            </a:r>
          </a:p>
        </p:txBody>
      </p:sp>
      <p:sp>
        <p:nvSpPr>
          <p:cNvPr id="31" name="TextBox 30">
            <a:extLst>
              <a:ext uri="{FF2B5EF4-FFF2-40B4-BE49-F238E27FC236}">
                <a16:creationId xmlns:a16="http://schemas.microsoft.com/office/drawing/2014/main" id="{4E38195E-677A-41FA-A2E0-0E2742FE5B7F}"/>
              </a:ext>
            </a:extLst>
          </p:cNvPr>
          <p:cNvSpPr txBox="1"/>
          <p:nvPr/>
        </p:nvSpPr>
        <p:spPr>
          <a:xfrm>
            <a:off x="5944606" y="4325482"/>
            <a:ext cx="1029541" cy="400006"/>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CARE Setup in AKS</a:t>
            </a:r>
          </a:p>
        </p:txBody>
      </p:sp>
      <p:sp>
        <p:nvSpPr>
          <p:cNvPr id="32" name="TextBox 31">
            <a:extLst>
              <a:ext uri="{FF2B5EF4-FFF2-40B4-BE49-F238E27FC236}">
                <a16:creationId xmlns:a16="http://schemas.microsoft.com/office/drawing/2014/main" id="{7BDF05D6-DCA7-4A2C-84DC-B0060F5DC2F7}"/>
              </a:ext>
            </a:extLst>
          </p:cNvPr>
          <p:cNvSpPr txBox="1"/>
          <p:nvPr/>
        </p:nvSpPr>
        <p:spPr>
          <a:xfrm>
            <a:off x="2474485" y="2567039"/>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Integrations </a:t>
            </a:r>
          </a:p>
          <a:p>
            <a:pPr defTabSz="914126" fontAlgn="auto">
              <a:spcBef>
                <a:spcPts val="0"/>
              </a:spcBef>
              <a:spcAft>
                <a:spcPts val="0"/>
              </a:spcAft>
            </a:pPr>
            <a:r>
              <a:rPr lang="en-US" sz="1000" dirty="0">
                <a:solidFill>
                  <a:prstClr val="black"/>
                </a:solidFill>
                <a:latin typeface="Calibri" panose="020F0502020204030204"/>
              </a:rPr>
              <a:t>Review</a:t>
            </a:r>
          </a:p>
        </p:txBody>
      </p:sp>
      <p:sp>
        <p:nvSpPr>
          <p:cNvPr id="33" name="TextBox 32">
            <a:extLst>
              <a:ext uri="{FF2B5EF4-FFF2-40B4-BE49-F238E27FC236}">
                <a16:creationId xmlns:a16="http://schemas.microsoft.com/office/drawing/2014/main" id="{45676F5F-69AD-4BCB-B90D-7592FDF8699E}"/>
              </a:ext>
            </a:extLst>
          </p:cNvPr>
          <p:cNvSpPr txBox="1"/>
          <p:nvPr/>
        </p:nvSpPr>
        <p:spPr>
          <a:xfrm>
            <a:off x="5043523" y="1726019"/>
            <a:ext cx="1168412"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verse design understanding and Review</a:t>
            </a:r>
          </a:p>
        </p:txBody>
      </p:sp>
      <p:sp>
        <p:nvSpPr>
          <p:cNvPr id="34" name="TextBox 33">
            <a:extLst>
              <a:ext uri="{FF2B5EF4-FFF2-40B4-BE49-F238E27FC236}">
                <a16:creationId xmlns:a16="http://schemas.microsoft.com/office/drawing/2014/main" id="{76D98DE5-8756-442B-BBD7-8176448A27D3}"/>
              </a:ext>
            </a:extLst>
          </p:cNvPr>
          <p:cNvSpPr txBox="1"/>
          <p:nvPr/>
        </p:nvSpPr>
        <p:spPr>
          <a:xfrm>
            <a:off x="6591851" y="4896269"/>
            <a:ext cx="1029541" cy="400110"/>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Data verse  configuration   </a:t>
            </a:r>
          </a:p>
        </p:txBody>
      </p:sp>
      <p:cxnSp>
        <p:nvCxnSpPr>
          <p:cNvPr id="35" name="Straight Connector 34">
            <a:extLst>
              <a:ext uri="{FF2B5EF4-FFF2-40B4-BE49-F238E27FC236}">
                <a16:creationId xmlns:a16="http://schemas.microsoft.com/office/drawing/2014/main" id="{D6CB65DD-F716-45A4-B8EA-D5C009A3669D}"/>
              </a:ext>
            </a:extLst>
          </p:cNvPr>
          <p:cNvCxnSpPr/>
          <p:nvPr/>
        </p:nvCxnSpPr>
        <p:spPr>
          <a:xfrm>
            <a:off x="2251787" y="3478203"/>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DF8DDE2-2706-485A-8EC4-FB8C44AC129E}"/>
              </a:ext>
            </a:extLst>
          </p:cNvPr>
          <p:cNvCxnSpPr/>
          <p:nvPr/>
        </p:nvCxnSpPr>
        <p:spPr>
          <a:xfrm>
            <a:off x="4805462" y="3484828"/>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AD0899A-D160-4DC8-83DA-FEDA71DEDF85}"/>
              </a:ext>
            </a:extLst>
          </p:cNvPr>
          <p:cNvCxnSpPr/>
          <p:nvPr/>
        </p:nvCxnSpPr>
        <p:spPr>
          <a:xfrm>
            <a:off x="7369739" y="3517950"/>
            <a:ext cx="0" cy="56979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0C53028-BF71-46FB-9F6E-3E464471151B}"/>
              </a:ext>
            </a:extLst>
          </p:cNvPr>
          <p:cNvCxnSpPr/>
          <p:nvPr/>
        </p:nvCxnSpPr>
        <p:spPr>
          <a:xfrm>
            <a:off x="9771109" y="3458332"/>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FA492F6-0554-4480-943F-145C50D86225}"/>
              </a:ext>
            </a:extLst>
          </p:cNvPr>
          <p:cNvSpPr txBox="1"/>
          <p:nvPr/>
        </p:nvSpPr>
        <p:spPr>
          <a:xfrm>
            <a:off x="3191962" y="3709550"/>
            <a:ext cx="501930" cy="369236"/>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Jun</a:t>
            </a:r>
          </a:p>
        </p:txBody>
      </p:sp>
      <p:sp>
        <p:nvSpPr>
          <p:cNvPr id="40" name="TextBox 39">
            <a:extLst>
              <a:ext uri="{FF2B5EF4-FFF2-40B4-BE49-F238E27FC236}">
                <a16:creationId xmlns:a16="http://schemas.microsoft.com/office/drawing/2014/main" id="{8875212D-48E4-43F7-BB7B-2DDD95FA6B8A}"/>
              </a:ext>
            </a:extLst>
          </p:cNvPr>
          <p:cNvSpPr txBox="1"/>
          <p:nvPr/>
        </p:nvSpPr>
        <p:spPr>
          <a:xfrm>
            <a:off x="5616194" y="3663782"/>
            <a:ext cx="432367" cy="369236"/>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Jul</a:t>
            </a:r>
          </a:p>
        </p:txBody>
      </p:sp>
      <p:sp>
        <p:nvSpPr>
          <p:cNvPr id="41" name="TextBox 40">
            <a:extLst>
              <a:ext uri="{FF2B5EF4-FFF2-40B4-BE49-F238E27FC236}">
                <a16:creationId xmlns:a16="http://schemas.microsoft.com/office/drawing/2014/main" id="{6F096DC2-CFBB-4311-B607-8E55ABABE5DF}"/>
              </a:ext>
            </a:extLst>
          </p:cNvPr>
          <p:cNvSpPr txBox="1"/>
          <p:nvPr/>
        </p:nvSpPr>
        <p:spPr>
          <a:xfrm>
            <a:off x="8494980" y="3669824"/>
            <a:ext cx="548405" cy="369236"/>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Aug</a:t>
            </a:r>
          </a:p>
        </p:txBody>
      </p:sp>
      <p:sp>
        <p:nvSpPr>
          <p:cNvPr id="42" name="TextBox 41">
            <a:extLst>
              <a:ext uri="{FF2B5EF4-FFF2-40B4-BE49-F238E27FC236}">
                <a16:creationId xmlns:a16="http://schemas.microsoft.com/office/drawing/2014/main" id="{E5739DF1-C756-4C47-9F11-F3661C473EE8}"/>
              </a:ext>
            </a:extLst>
          </p:cNvPr>
          <p:cNvSpPr txBox="1"/>
          <p:nvPr/>
        </p:nvSpPr>
        <p:spPr>
          <a:xfrm>
            <a:off x="10101488" y="3676450"/>
            <a:ext cx="527572" cy="369236"/>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Sep</a:t>
            </a:r>
          </a:p>
        </p:txBody>
      </p:sp>
      <p:cxnSp>
        <p:nvCxnSpPr>
          <p:cNvPr id="43" name="Straight Connector 42">
            <a:extLst>
              <a:ext uri="{FF2B5EF4-FFF2-40B4-BE49-F238E27FC236}">
                <a16:creationId xmlns:a16="http://schemas.microsoft.com/office/drawing/2014/main" id="{EBFAA03B-8DA2-4178-8946-5CA786FD9CD6}"/>
              </a:ext>
            </a:extLst>
          </p:cNvPr>
          <p:cNvCxnSpPr/>
          <p:nvPr/>
        </p:nvCxnSpPr>
        <p:spPr>
          <a:xfrm>
            <a:off x="2905126" y="355372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99DA2121-6EAD-47DE-B18C-4B7FDAAC6FD8}"/>
              </a:ext>
            </a:extLst>
          </p:cNvPr>
          <p:cNvCxnSpPr/>
          <p:nvPr/>
        </p:nvCxnSpPr>
        <p:spPr>
          <a:xfrm>
            <a:off x="3600684" y="3573599"/>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2C73A797-40C6-4429-B2DC-521329C949ED}"/>
              </a:ext>
            </a:extLst>
          </p:cNvPr>
          <p:cNvCxnSpPr/>
          <p:nvPr/>
        </p:nvCxnSpPr>
        <p:spPr>
          <a:xfrm>
            <a:off x="4216749" y="3553727"/>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452B162C-1EE2-413A-9143-9F291D278214}"/>
              </a:ext>
            </a:extLst>
          </p:cNvPr>
          <p:cNvCxnSpPr/>
          <p:nvPr/>
        </p:nvCxnSpPr>
        <p:spPr>
          <a:xfrm>
            <a:off x="5362764" y="354710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A40A0ABF-A45A-416D-B3F0-879D7137AD01}"/>
              </a:ext>
            </a:extLst>
          </p:cNvPr>
          <p:cNvCxnSpPr/>
          <p:nvPr/>
        </p:nvCxnSpPr>
        <p:spPr>
          <a:xfrm>
            <a:off x="5978828" y="3527233"/>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8" name="Straight Connector 47">
            <a:extLst>
              <a:ext uri="{FF2B5EF4-FFF2-40B4-BE49-F238E27FC236}">
                <a16:creationId xmlns:a16="http://schemas.microsoft.com/office/drawing/2014/main" id="{E14D45CE-8291-438D-975D-5377462FEB11}"/>
              </a:ext>
            </a:extLst>
          </p:cNvPr>
          <p:cNvCxnSpPr/>
          <p:nvPr/>
        </p:nvCxnSpPr>
        <p:spPr>
          <a:xfrm>
            <a:off x="6714132" y="3547108"/>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9" name="Straight Connector 48">
            <a:extLst>
              <a:ext uri="{FF2B5EF4-FFF2-40B4-BE49-F238E27FC236}">
                <a16:creationId xmlns:a16="http://schemas.microsoft.com/office/drawing/2014/main" id="{7E203297-E9A6-4BAD-8046-60246F4A28AD}"/>
              </a:ext>
            </a:extLst>
          </p:cNvPr>
          <p:cNvCxnSpPr/>
          <p:nvPr/>
        </p:nvCxnSpPr>
        <p:spPr>
          <a:xfrm>
            <a:off x="7913142" y="3540485"/>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0" name="Straight Connector 49">
            <a:extLst>
              <a:ext uri="{FF2B5EF4-FFF2-40B4-BE49-F238E27FC236}">
                <a16:creationId xmlns:a16="http://schemas.microsoft.com/office/drawing/2014/main" id="{94707CDA-7549-4B3B-92BB-30FBE1D35D4C}"/>
              </a:ext>
            </a:extLst>
          </p:cNvPr>
          <p:cNvCxnSpPr/>
          <p:nvPr/>
        </p:nvCxnSpPr>
        <p:spPr>
          <a:xfrm>
            <a:off x="8462965" y="3547111"/>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1" name="Straight Connector 50">
            <a:extLst>
              <a:ext uri="{FF2B5EF4-FFF2-40B4-BE49-F238E27FC236}">
                <a16:creationId xmlns:a16="http://schemas.microsoft.com/office/drawing/2014/main" id="{C221F12D-2D7F-4B26-A4CB-7B4820A1E1A1}"/>
              </a:ext>
            </a:extLst>
          </p:cNvPr>
          <p:cNvCxnSpPr/>
          <p:nvPr/>
        </p:nvCxnSpPr>
        <p:spPr>
          <a:xfrm>
            <a:off x="9079031" y="3527240"/>
            <a:ext cx="0" cy="341327"/>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A28EF7A-F56E-4B66-A14B-D9F900506380}"/>
              </a:ext>
            </a:extLst>
          </p:cNvPr>
          <p:cNvSpPr txBox="1"/>
          <p:nvPr/>
        </p:nvSpPr>
        <p:spPr>
          <a:xfrm>
            <a:off x="7698533" y="4478606"/>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IOT Hub Integration</a:t>
            </a:r>
          </a:p>
        </p:txBody>
      </p:sp>
      <p:sp>
        <p:nvSpPr>
          <p:cNvPr id="55" name="TextBox 54">
            <a:extLst>
              <a:ext uri="{FF2B5EF4-FFF2-40B4-BE49-F238E27FC236}">
                <a16:creationId xmlns:a16="http://schemas.microsoft.com/office/drawing/2014/main" id="{23356FAA-0C37-4009-BACB-5077B4CCD814}"/>
              </a:ext>
            </a:extLst>
          </p:cNvPr>
          <p:cNvSpPr txBox="1"/>
          <p:nvPr/>
        </p:nvSpPr>
        <p:spPr>
          <a:xfrm>
            <a:off x="4969625" y="4912248"/>
            <a:ext cx="1029541" cy="246221"/>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Design</a:t>
            </a:r>
          </a:p>
        </p:txBody>
      </p:sp>
      <p:sp>
        <p:nvSpPr>
          <p:cNvPr id="56" name="TextBox 55">
            <a:extLst>
              <a:ext uri="{FF2B5EF4-FFF2-40B4-BE49-F238E27FC236}">
                <a16:creationId xmlns:a16="http://schemas.microsoft.com/office/drawing/2014/main" id="{19E35C0C-16A3-4771-BBA8-40426B1A157C}"/>
              </a:ext>
            </a:extLst>
          </p:cNvPr>
          <p:cNvSpPr txBox="1"/>
          <p:nvPr/>
        </p:nvSpPr>
        <p:spPr>
          <a:xfrm>
            <a:off x="3754708" y="4840672"/>
            <a:ext cx="1161909" cy="55385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Use case identification and planning</a:t>
            </a:r>
          </a:p>
        </p:txBody>
      </p:sp>
      <p:cxnSp>
        <p:nvCxnSpPr>
          <p:cNvPr id="57" name="Straight Arrow Connector 56">
            <a:extLst>
              <a:ext uri="{FF2B5EF4-FFF2-40B4-BE49-F238E27FC236}">
                <a16:creationId xmlns:a16="http://schemas.microsoft.com/office/drawing/2014/main" id="{2D140E4C-BBF2-441B-BC4B-4359556F971C}"/>
              </a:ext>
            </a:extLst>
          </p:cNvPr>
          <p:cNvCxnSpPr>
            <a:cxnSpLocks/>
          </p:cNvCxnSpPr>
          <p:nvPr/>
        </p:nvCxnSpPr>
        <p:spPr>
          <a:xfrm>
            <a:off x="4175063" y="3700592"/>
            <a:ext cx="0" cy="107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9E9137-BE1B-48D6-922C-AA5CA759613B}"/>
              </a:ext>
            </a:extLst>
          </p:cNvPr>
          <p:cNvCxnSpPr>
            <a:cxnSpLocks/>
          </p:cNvCxnSpPr>
          <p:nvPr/>
        </p:nvCxnSpPr>
        <p:spPr>
          <a:xfrm flipV="1">
            <a:off x="3948643" y="2234526"/>
            <a:ext cx="0" cy="153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7CF2540-E771-42A6-B1DB-FCB5B08EE9AB}"/>
              </a:ext>
            </a:extLst>
          </p:cNvPr>
          <p:cNvSpPr txBox="1"/>
          <p:nvPr/>
        </p:nvSpPr>
        <p:spPr>
          <a:xfrm>
            <a:off x="3484376" y="1730825"/>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IOT Hub Design understanding and Review</a:t>
            </a:r>
          </a:p>
        </p:txBody>
      </p:sp>
      <p:sp>
        <p:nvSpPr>
          <p:cNvPr id="62" name="Wave 61">
            <a:extLst>
              <a:ext uri="{FF2B5EF4-FFF2-40B4-BE49-F238E27FC236}">
                <a16:creationId xmlns:a16="http://schemas.microsoft.com/office/drawing/2014/main" id="{19094016-BADC-43A8-9824-64D5304B8D2C}"/>
              </a:ext>
            </a:extLst>
          </p:cNvPr>
          <p:cNvSpPr/>
          <p:nvPr/>
        </p:nvSpPr>
        <p:spPr bwMode="auto">
          <a:xfrm>
            <a:off x="9680336" y="2770684"/>
            <a:ext cx="373678" cy="428248"/>
          </a:xfrm>
          <a:prstGeom prst="wave">
            <a:avLst/>
          </a:prstGeom>
          <a:solidFill>
            <a:srgbClr val="00B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70" name="TextBox 69">
            <a:extLst>
              <a:ext uri="{FF2B5EF4-FFF2-40B4-BE49-F238E27FC236}">
                <a16:creationId xmlns:a16="http://schemas.microsoft.com/office/drawing/2014/main" id="{280BB469-E251-4638-8F55-3504642462F5}"/>
              </a:ext>
            </a:extLst>
          </p:cNvPr>
          <p:cNvSpPr txBox="1"/>
          <p:nvPr/>
        </p:nvSpPr>
        <p:spPr>
          <a:xfrm>
            <a:off x="9777173" y="2193374"/>
            <a:ext cx="1110268"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MVP1 Milestone Demo</a:t>
            </a:r>
          </a:p>
          <a:p>
            <a:pPr defTabSz="914126" fontAlgn="auto">
              <a:spcBef>
                <a:spcPts val="0"/>
              </a:spcBef>
              <a:spcAft>
                <a:spcPts val="0"/>
              </a:spcAft>
            </a:pPr>
            <a:r>
              <a:rPr lang="en-US" sz="1000" dirty="0">
                <a:solidFill>
                  <a:prstClr val="black"/>
                </a:solidFill>
                <a:latin typeface="Calibri" panose="020F0502020204030204"/>
              </a:rPr>
              <a:t>8/27/2021</a:t>
            </a:r>
          </a:p>
        </p:txBody>
      </p:sp>
      <p:cxnSp>
        <p:nvCxnSpPr>
          <p:cNvPr id="71" name="Straight Connector 70">
            <a:extLst>
              <a:ext uri="{FF2B5EF4-FFF2-40B4-BE49-F238E27FC236}">
                <a16:creationId xmlns:a16="http://schemas.microsoft.com/office/drawing/2014/main" id="{BF05EDFA-F13C-4EE4-9297-89E6C4AC188D}"/>
              </a:ext>
            </a:extLst>
          </p:cNvPr>
          <p:cNvCxnSpPr>
            <a:cxnSpLocks/>
          </p:cNvCxnSpPr>
          <p:nvPr/>
        </p:nvCxnSpPr>
        <p:spPr>
          <a:xfrm>
            <a:off x="9667164" y="2796687"/>
            <a:ext cx="0" cy="927700"/>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0E07B83B-A4DB-4539-BB12-2FF47F9E8FF9}"/>
              </a:ext>
            </a:extLst>
          </p:cNvPr>
          <p:cNvSpPr/>
          <p:nvPr/>
        </p:nvSpPr>
        <p:spPr>
          <a:xfrm>
            <a:off x="375510" y="939792"/>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6" name="Rectangle 75">
            <a:extLst>
              <a:ext uri="{FF2B5EF4-FFF2-40B4-BE49-F238E27FC236}">
                <a16:creationId xmlns:a16="http://schemas.microsoft.com/office/drawing/2014/main" id="{98C450F0-523F-4BAA-978D-65F8C212186F}"/>
              </a:ext>
            </a:extLst>
          </p:cNvPr>
          <p:cNvSpPr/>
          <p:nvPr/>
        </p:nvSpPr>
        <p:spPr>
          <a:xfrm>
            <a:off x="422502" y="5632724"/>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sp>
        <p:nvSpPr>
          <p:cNvPr id="73" name="TextBox 72">
            <a:extLst>
              <a:ext uri="{FF2B5EF4-FFF2-40B4-BE49-F238E27FC236}">
                <a16:creationId xmlns:a16="http://schemas.microsoft.com/office/drawing/2014/main" id="{B80E3FF2-8560-4C21-BF4A-FC93C538ED20}"/>
              </a:ext>
            </a:extLst>
          </p:cNvPr>
          <p:cNvSpPr txBox="1"/>
          <p:nvPr/>
        </p:nvSpPr>
        <p:spPr>
          <a:xfrm>
            <a:off x="11158653" y="5936812"/>
            <a:ext cx="966710"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FF0000"/>
                </a:solidFill>
                <a:latin typeface="Calibri" panose="020F0502020204030204"/>
              </a:rPr>
              <a:t>…….</a:t>
            </a:r>
            <a:r>
              <a:rPr lang="en-US" sz="1100" dirty="0">
                <a:solidFill>
                  <a:srgbClr val="FF0000"/>
                </a:solidFill>
                <a:latin typeface="Calibri" panose="020F0502020204030204"/>
              </a:rPr>
              <a:t>Cont.</a:t>
            </a:r>
            <a:endParaRPr lang="en-US" sz="1799" dirty="0">
              <a:solidFill>
                <a:srgbClr val="FF0000"/>
              </a:solidFill>
              <a:latin typeface="Calibri" panose="020F0502020204030204"/>
            </a:endParaRPr>
          </a:p>
        </p:txBody>
      </p:sp>
      <p:sp>
        <p:nvSpPr>
          <p:cNvPr id="74" name="TextBox 73">
            <a:extLst>
              <a:ext uri="{FF2B5EF4-FFF2-40B4-BE49-F238E27FC236}">
                <a16:creationId xmlns:a16="http://schemas.microsoft.com/office/drawing/2014/main" id="{76D181C4-D5F1-4599-B006-30693A3E7549}"/>
              </a:ext>
            </a:extLst>
          </p:cNvPr>
          <p:cNvSpPr txBox="1"/>
          <p:nvPr/>
        </p:nvSpPr>
        <p:spPr>
          <a:xfrm>
            <a:off x="10563982" y="3468837"/>
            <a:ext cx="1150913"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00B050"/>
                </a:solidFill>
                <a:latin typeface="Calibri" panose="020F0502020204030204"/>
              </a:rPr>
              <a:t>……. </a:t>
            </a:r>
            <a:r>
              <a:rPr lang="en-US" sz="1200" dirty="0">
                <a:solidFill>
                  <a:srgbClr val="00B050"/>
                </a:solidFill>
                <a:latin typeface="Calibri" panose="020F0502020204030204"/>
              </a:rPr>
              <a:t>Cont.….</a:t>
            </a:r>
            <a:endParaRPr lang="en-US" sz="1799" dirty="0">
              <a:solidFill>
                <a:srgbClr val="00B050"/>
              </a:solidFill>
              <a:latin typeface="Calibri" panose="020F0502020204030204"/>
            </a:endParaRPr>
          </a:p>
        </p:txBody>
      </p:sp>
      <p:pic>
        <p:nvPicPr>
          <p:cNvPr id="79" name="Picture 78" descr="http://satra.lk/wp-content/uploads/2014/12/team_contact_1.png">
            <a:extLst>
              <a:ext uri="{FF2B5EF4-FFF2-40B4-BE49-F238E27FC236}">
                <a16:creationId xmlns:a16="http://schemas.microsoft.com/office/drawing/2014/main" id="{3CA6CC1B-CB9E-48EC-835B-D64B0174D7DC}"/>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55561" y="5197318"/>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778E4869-5925-4846-A8E2-638FDBB6967D}"/>
              </a:ext>
            </a:extLst>
          </p:cNvPr>
          <p:cNvSpPr txBox="1"/>
          <p:nvPr/>
        </p:nvSpPr>
        <p:spPr>
          <a:xfrm>
            <a:off x="5980291" y="5521570"/>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-16</a:t>
            </a:r>
          </a:p>
        </p:txBody>
      </p:sp>
      <p:pic>
        <p:nvPicPr>
          <p:cNvPr id="81" name="Picture 80" descr="http://satra.lk/wp-content/uploads/2014/12/team_contact_1.png">
            <a:extLst>
              <a:ext uri="{FF2B5EF4-FFF2-40B4-BE49-F238E27FC236}">
                <a16:creationId xmlns:a16="http://schemas.microsoft.com/office/drawing/2014/main" id="{888E1BDC-4D0B-4C10-ABF4-559BE40A79AE}"/>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19859" y="5177440"/>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07B78BA9-DF45-4872-9702-24EB82E559B7}"/>
              </a:ext>
            </a:extLst>
          </p:cNvPr>
          <p:cNvSpPr txBox="1"/>
          <p:nvPr/>
        </p:nvSpPr>
        <p:spPr>
          <a:xfrm>
            <a:off x="8544589" y="5501692"/>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-16</a:t>
            </a:r>
          </a:p>
        </p:txBody>
      </p:sp>
      <p:cxnSp>
        <p:nvCxnSpPr>
          <p:cNvPr id="86" name="Straight Arrow Connector 85">
            <a:extLst>
              <a:ext uri="{FF2B5EF4-FFF2-40B4-BE49-F238E27FC236}">
                <a16:creationId xmlns:a16="http://schemas.microsoft.com/office/drawing/2014/main" id="{C945C22F-D693-4D8E-9E58-A0FFDB410D8A}"/>
              </a:ext>
            </a:extLst>
          </p:cNvPr>
          <p:cNvCxnSpPr>
            <a:cxnSpLocks/>
          </p:cNvCxnSpPr>
          <p:nvPr/>
        </p:nvCxnSpPr>
        <p:spPr>
          <a:xfrm>
            <a:off x="7022179" y="3650987"/>
            <a:ext cx="0" cy="1229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2" name="Picture 71" descr="http://satra.lk/wp-content/uploads/2014/12/team_contact_1.png">
            <a:extLst>
              <a:ext uri="{FF2B5EF4-FFF2-40B4-BE49-F238E27FC236}">
                <a16:creationId xmlns:a16="http://schemas.microsoft.com/office/drawing/2014/main" id="{BA8F7242-0AFC-4280-84CE-23ABF369DF80}"/>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14288" y="5221090"/>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69C5FF37-BDAE-40BF-8340-04D404AD93DC}"/>
              </a:ext>
            </a:extLst>
          </p:cNvPr>
          <p:cNvSpPr txBox="1"/>
          <p:nvPr/>
        </p:nvSpPr>
        <p:spPr>
          <a:xfrm>
            <a:off x="2830464" y="5535284"/>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-5</a:t>
            </a:r>
          </a:p>
        </p:txBody>
      </p:sp>
      <p:sp>
        <p:nvSpPr>
          <p:cNvPr id="84" name="TextBox 83">
            <a:extLst>
              <a:ext uri="{FF2B5EF4-FFF2-40B4-BE49-F238E27FC236}">
                <a16:creationId xmlns:a16="http://schemas.microsoft.com/office/drawing/2014/main" id="{310C2A41-9E3D-4AC3-815A-38E6980BACE9}"/>
              </a:ext>
            </a:extLst>
          </p:cNvPr>
          <p:cNvSpPr txBox="1"/>
          <p:nvPr/>
        </p:nvSpPr>
        <p:spPr>
          <a:xfrm>
            <a:off x="9534441" y="4148947"/>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requirements</a:t>
            </a:r>
          </a:p>
        </p:txBody>
      </p:sp>
      <p:cxnSp>
        <p:nvCxnSpPr>
          <p:cNvPr id="85" name="Straight Arrow Connector 84">
            <a:extLst>
              <a:ext uri="{FF2B5EF4-FFF2-40B4-BE49-F238E27FC236}">
                <a16:creationId xmlns:a16="http://schemas.microsoft.com/office/drawing/2014/main" id="{179EA1B4-630A-4BD2-B535-B9FF7F00E203}"/>
              </a:ext>
            </a:extLst>
          </p:cNvPr>
          <p:cNvCxnSpPr>
            <a:cxnSpLocks/>
          </p:cNvCxnSpPr>
          <p:nvPr/>
        </p:nvCxnSpPr>
        <p:spPr>
          <a:xfrm flipH="1" flipV="1">
            <a:off x="4851188" y="2840401"/>
            <a:ext cx="767" cy="89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FD291F3-D53B-4B33-ADB4-F84926E28C39}"/>
              </a:ext>
            </a:extLst>
          </p:cNvPr>
          <p:cNvSpPr txBox="1"/>
          <p:nvPr/>
        </p:nvSpPr>
        <p:spPr>
          <a:xfrm>
            <a:off x="4475498" y="2405087"/>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Catalogue Definition</a:t>
            </a:r>
          </a:p>
        </p:txBody>
      </p:sp>
      <p:pic>
        <p:nvPicPr>
          <p:cNvPr id="94" name="Picture 93" descr="http://satra.lk/wp-content/uploads/2014/12/team_contact_1.png">
            <a:extLst>
              <a:ext uri="{FF2B5EF4-FFF2-40B4-BE49-F238E27FC236}">
                <a16:creationId xmlns:a16="http://schemas.microsoft.com/office/drawing/2014/main" id="{E961B29E-0F84-45E4-B667-00AFC5FE07EA}"/>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1260" y="1105783"/>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C16074FA-F978-425D-8670-BE7A2F923346}"/>
              </a:ext>
            </a:extLst>
          </p:cNvPr>
          <p:cNvSpPr txBox="1"/>
          <p:nvPr/>
        </p:nvSpPr>
        <p:spPr>
          <a:xfrm>
            <a:off x="3019685" y="1473490"/>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96" name="Picture 95" descr="http://satra.lk/wp-content/uploads/2014/12/team_contact_1.png">
            <a:extLst>
              <a:ext uri="{FF2B5EF4-FFF2-40B4-BE49-F238E27FC236}">
                <a16:creationId xmlns:a16="http://schemas.microsoft.com/office/drawing/2014/main" id="{2CCEFE0C-843E-469E-8DE4-F9C2B295B0EB}"/>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90" y="993140"/>
            <a:ext cx="338277" cy="338277"/>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740D75FE-966B-42D7-918C-ACBF211795C7}"/>
              </a:ext>
            </a:extLst>
          </p:cNvPr>
          <p:cNvSpPr txBox="1"/>
          <p:nvPr/>
        </p:nvSpPr>
        <p:spPr>
          <a:xfrm>
            <a:off x="5729757" y="1360847"/>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98" name="Picture 97" descr="http://satra.lk/wp-content/uploads/2014/12/team_contact_1.png">
            <a:extLst>
              <a:ext uri="{FF2B5EF4-FFF2-40B4-BE49-F238E27FC236}">
                <a16:creationId xmlns:a16="http://schemas.microsoft.com/office/drawing/2014/main" id="{57C2B31A-F6DA-4F37-8F80-69F8CE89CC98}"/>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3200" y="1013015"/>
            <a:ext cx="338277" cy="338277"/>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26BF27BB-8C3C-4BD1-A01D-B8F66B44DA51}"/>
              </a:ext>
            </a:extLst>
          </p:cNvPr>
          <p:cNvSpPr txBox="1"/>
          <p:nvPr/>
        </p:nvSpPr>
        <p:spPr>
          <a:xfrm>
            <a:off x="8651867" y="1380722"/>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grpSp>
        <p:nvGrpSpPr>
          <p:cNvPr id="29" name="Group 28">
            <a:extLst>
              <a:ext uri="{FF2B5EF4-FFF2-40B4-BE49-F238E27FC236}">
                <a16:creationId xmlns:a16="http://schemas.microsoft.com/office/drawing/2014/main" id="{3078B5D7-D080-4F6E-A3F1-48C66E6506A7}"/>
              </a:ext>
            </a:extLst>
          </p:cNvPr>
          <p:cNvGrpSpPr/>
          <p:nvPr/>
        </p:nvGrpSpPr>
        <p:grpSpPr>
          <a:xfrm>
            <a:off x="10865841" y="1086066"/>
            <a:ext cx="1543228" cy="1311442"/>
            <a:chOff x="10684488" y="4478607"/>
            <a:chExt cx="1543228" cy="1311442"/>
          </a:xfrm>
        </p:grpSpPr>
        <p:pic>
          <p:nvPicPr>
            <p:cNvPr id="100" name="Picture 99" descr="http://satra.lk/wp-content/uploads/2014/12/team_contact_1.png">
              <a:extLst>
                <a:ext uri="{FF2B5EF4-FFF2-40B4-BE49-F238E27FC236}">
                  <a16:creationId xmlns:a16="http://schemas.microsoft.com/office/drawing/2014/main" id="{9EBE649D-70F5-481A-94C9-D62970B26CBA}"/>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8884" y="4816683"/>
              <a:ext cx="378460" cy="37846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0" descr="http://satra.lk/wp-content/uploads/2014/12/team_contact_1.png">
              <a:extLst>
                <a:ext uri="{FF2B5EF4-FFF2-40B4-BE49-F238E27FC236}">
                  <a16:creationId xmlns:a16="http://schemas.microsoft.com/office/drawing/2014/main" id="{36E1EF21-987D-4385-9E2A-69AE1126EA6D}"/>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97683" y="532739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454A9E59-F71E-4906-982E-29829A8D9885}"/>
                </a:ext>
              </a:extLst>
            </p:cNvPr>
            <p:cNvSpPr txBox="1"/>
            <p:nvPr/>
          </p:nvSpPr>
          <p:spPr>
            <a:xfrm>
              <a:off x="11347638" y="49723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Abbott </a:t>
              </a:r>
            </a:p>
          </p:txBody>
        </p:sp>
        <p:sp>
          <p:nvSpPr>
            <p:cNvPr id="103" name="TextBox 102">
              <a:extLst>
                <a:ext uri="{FF2B5EF4-FFF2-40B4-BE49-F238E27FC236}">
                  <a16:creationId xmlns:a16="http://schemas.microsoft.com/office/drawing/2014/main" id="{2BC39F35-7A82-4FA1-867B-5FB8D5E775D7}"/>
                </a:ext>
              </a:extLst>
            </p:cNvPr>
            <p:cNvSpPr txBox="1"/>
            <p:nvPr/>
          </p:nvSpPr>
          <p:spPr>
            <a:xfrm>
              <a:off x="11407273" y="54295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HCL</a:t>
              </a:r>
            </a:p>
          </p:txBody>
        </p:sp>
        <p:sp>
          <p:nvSpPr>
            <p:cNvPr id="22" name="TextBox 21">
              <a:extLst>
                <a:ext uri="{FF2B5EF4-FFF2-40B4-BE49-F238E27FC236}">
                  <a16:creationId xmlns:a16="http://schemas.microsoft.com/office/drawing/2014/main" id="{391C90A0-91EE-4260-BAEB-F5BEEC459BD5}"/>
                </a:ext>
              </a:extLst>
            </p:cNvPr>
            <p:cNvSpPr txBox="1"/>
            <p:nvPr/>
          </p:nvSpPr>
          <p:spPr>
            <a:xfrm>
              <a:off x="10684488" y="4515566"/>
              <a:ext cx="626390" cy="276999"/>
            </a:xfrm>
            <a:prstGeom prst="rect">
              <a:avLst/>
            </a:prstGeom>
            <a:noFill/>
          </p:spPr>
          <p:txBody>
            <a:bodyPr wrap="none" rtlCol="0">
              <a:spAutoFit/>
            </a:bodyPr>
            <a:lstStyle/>
            <a:p>
              <a:r>
                <a:rPr lang="en-US" sz="1200" b="1" dirty="0">
                  <a:latin typeface="Abadi Extra Light" panose="020B0604020202020204" pitchFamily="34" charset="0"/>
                </a:rPr>
                <a:t>Legend</a:t>
              </a:r>
            </a:p>
          </p:txBody>
        </p:sp>
        <p:sp>
          <p:nvSpPr>
            <p:cNvPr id="23" name="Rectangle 22">
              <a:extLst>
                <a:ext uri="{FF2B5EF4-FFF2-40B4-BE49-F238E27FC236}">
                  <a16:creationId xmlns:a16="http://schemas.microsoft.com/office/drawing/2014/main" id="{45322AD1-D983-41C8-A7A7-F44B6860CFE6}"/>
                </a:ext>
              </a:extLst>
            </p:cNvPr>
            <p:cNvSpPr/>
            <p:nvPr/>
          </p:nvSpPr>
          <p:spPr bwMode="auto">
            <a:xfrm>
              <a:off x="10772597" y="4478607"/>
              <a:ext cx="1150914" cy="1311442"/>
            </a:xfrm>
            <a:custGeom>
              <a:avLst/>
              <a:gdLst>
                <a:gd name="connsiteX0" fmla="*/ 0 w 1150914"/>
                <a:gd name="connsiteY0" fmla="*/ 0 h 1311442"/>
                <a:gd name="connsiteX1" fmla="*/ 552439 w 1150914"/>
                <a:gd name="connsiteY1" fmla="*/ 0 h 1311442"/>
                <a:gd name="connsiteX2" fmla="*/ 1150914 w 1150914"/>
                <a:gd name="connsiteY2" fmla="*/ 0 h 1311442"/>
                <a:gd name="connsiteX3" fmla="*/ 1150914 w 1150914"/>
                <a:gd name="connsiteY3" fmla="*/ 668835 h 1311442"/>
                <a:gd name="connsiteX4" fmla="*/ 1150914 w 1150914"/>
                <a:gd name="connsiteY4" fmla="*/ 1311442 h 1311442"/>
                <a:gd name="connsiteX5" fmla="*/ 575457 w 1150914"/>
                <a:gd name="connsiteY5" fmla="*/ 1311442 h 1311442"/>
                <a:gd name="connsiteX6" fmla="*/ 0 w 1150914"/>
                <a:gd name="connsiteY6" fmla="*/ 1311442 h 1311442"/>
                <a:gd name="connsiteX7" fmla="*/ 0 w 1150914"/>
                <a:gd name="connsiteY7" fmla="*/ 655721 h 1311442"/>
                <a:gd name="connsiteX8" fmla="*/ 0 w 1150914"/>
                <a:gd name="connsiteY8" fmla="*/ 0 h 13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14" h="1311442" extrusionOk="0">
                  <a:moveTo>
                    <a:pt x="0" y="0"/>
                  </a:moveTo>
                  <a:cubicBezTo>
                    <a:pt x="132426" y="-18494"/>
                    <a:pt x="396334" y="-19696"/>
                    <a:pt x="552439" y="0"/>
                  </a:cubicBezTo>
                  <a:cubicBezTo>
                    <a:pt x="708544" y="19696"/>
                    <a:pt x="889988" y="-14863"/>
                    <a:pt x="1150914" y="0"/>
                  </a:cubicBezTo>
                  <a:cubicBezTo>
                    <a:pt x="1145408" y="254119"/>
                    <a:pt x="1167819" y="393874"/>
                    <a:pt x="1150914" y="668835"/>
                  </a:cubicBezTo>
                  <a:cubicBezTo>
                    <a:pt x="1134009" y="943796"/>
                    <a:pt x="1181733" y="1140752"/>
                    <a:pt x="1150914" y="1311442"/>
                  </a:cubicBezTo>
                  <a:cubicBezTo>
                    <a:pt x="864624" y="1328490"/>
                    <a:pt x="797412" y="1327525"/>
                    <a:pt x="575457" y="1311442"/>
                  </a:cubicBezTo>
                  <a:cubicBezTo>
                    <a:pt x="353502" y="1295359"/>
                    <a:pt x="165663" y="1319363"/>
                    <a:pt x="0" y="1311442"/>
                  </a:cubicBezTo>
                  <a:cubicBezTo>
                    <a:pt x="16349" y="994415"/>
                    <a:pt x="24196" y="940498"/>
                    <a:pt x="0" y="655721"/>
                  </a:cubicBezTo>
                  <a:cubicBezTo>
                    <a:pt x="-24196" y="370944"/>
                    <a:pt x="-13228" y="144623"/>
                    <a:pt x="0" y="0"/>
                  </a:cubicBezTo>
                  <a:close/>
                </a:path>
              </a:pathLst>
            </a:custGeom>
            <a:noFill/>
            <a:ln w="3175" cap="flat" cmpd="sng" algn="ctr">
              <a:solidFill>
                <a:srgbClr val="850909"/>
              </a:solidFill>
              <a:prstDash val="solid"/>
              <a:miter lim="800000"/>
              <a:headEnd type="none" w="sm" len="sm"/>
              <a:tailEnd type="triangle" w="med" len="med"/>
              <a:extLst>
                <a:ext uri="{C807C97D-BFC1-408E-A445-0C87EB9F89A2}">
                  <ask:lineSketchStyleProps xmlns:ask="http://schemas.microsoft.com/office/drawing/2018/sketchyshapes" sd="2211452188">
                    <a:prstGeom prst="rect">
                      <a:avLst/>
                    </a:prstGeom>
                    <ask:type>
                      <ask:lineSketchFreehand/>
                    </ask:type>
                  </ask:lineSketchStyleProps>
                </a:ext>
              </a:extLst>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9055211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14D-6D51-492E-96E2-56EA5B2F3814}"/>
              </a:ext>
            </a:extLst>
          </p:cNvPr>
          <p:cNvSpPr>
            <a:spLocks noGrp="1"/>
          </p:cNvSpPr>
          <p:nvPr>
            <p:ph type="title"/>
          </p:nvPr>
        </p:nvSpPr>
        <p:spPr/>
        <p:txBody>
          <a:bodyPr/>
          <a:lstStyle/>
          <a:p>
            <a:r>
              <a:rPr lang="en-US" dirty="0"/>
              <a:t>Detailed Program Timeline – </a:t>
            </a:r>
            <a:r>
              <a:rPr lang="en-US" dirty="0" err="1"/>
              <a:t>contd</a:t>
            </a:r>
            <a:r>
              <a:rPr lang="en-US" dirty="0"/>
              <a:t>…</a:t>
            </a:r>
          </a:p>
        </p:txBody>
      </p:sp>
      <p:cxnSp>
        <p:nvCxnSpPr>
          <p:cNvPr id="3" name="Straight Arrow Connector 2">
            <a:extLst>
              <a:ext uri="{FF2B5EF4-FFF2-40B4-BE49-F238E27FC236}">
                <a16:creationId xmlns:a16="http://schemas.microsoft.com/office/drawing/2014/main" id="{0A51D9E1-41EE-4592-958D-1231490605C5}"/>
              </a:ext>
            </a:extLst>
          </p:cNvPr>
          <p:cNvCxnSpPr>
            <a:cxnSpLocks/>
          </p:cNvCxnSpPr>
          <p:nvPr/>
        </p:nvCxnSpPr>
        <p:spPr>
          <a:xfrm>
            <a:off x="5531810" y="3717541"/>
            <a:ext cx="0" cy="48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A5F33E-830C-4D39-8D20-206BE347CEE4}"/>
              </a:ext>
            </a:extLst>
          </p:cNvPr>
          <p:cNvCxnSpPr>
            <a:cxnSpLocks/>
          </p:cNvCxnSpPr>
          <p:nvPr/>
        </p:nvCxnSpPr>
        <p:spPr>
          <a:xfrm>
            <a:off x="1198485" y="3717541"/>
            <a:ext cx="9254470" cy="3457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1A0049-1DF1-4AFC-90B2-46A51AF94B85}"/>
              </a:ext>
            </a:extLst>
          </p:cNvPr>
          <p:cNvSpPr txBox="1"/>
          <p:nvPr/>
        </p:nvSpPr>
        <p:spPr>
          <a:xfrm>
            <a:off x="2890727" y="4964986"/>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 Design</a:t>
            </a:r>
          </a:p>
        </p:txBody>
      </p:sp>
      <p:cxnSp>
        <p:nvCxnSpPr>
          <p:cNvPr id="7" name="Straight Arrow Connector 6">
            <a:extLst>
              <a:ext uri="{FF2B5EF4-FFF2-40B4-BE49-F238E27FC236}">
                <a16:creationId xmlns:a16="http://schemas.microsoft.com/office/drawing/2014/main" id="{B25B6C1F-456D-4CF4-9C5B-32D07E8484AF}"/>
              </a:ext>
            </a:extLst>
          </p:cNvPr>
          <p:cNvCxnSpPr>
            <a:cxnSpLocks/>
          </p:cNvCxnSpPr>
          <p:nvPr/>
        </p:nvCxnSpPr>
        <p:spPr>
          <a:xfrm>
            <a:off x="3119166" y="3742074"/>
            <a:ext cx="0" cy="1121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AECA88-57B2-40A0-975C-F2683CAB1E64}"/>
              </a:ext>
            </a:extLst>
          </p:cNvPr>
          <p:cNvSpPr txBox="1"/>
          <p:nvPr/>
        </p:nvSpPr>
        <p:spPr>
          <a:xfrm>
            <a:off x="1807909" y="6001225"/>
            <a:ext cx="1029541" cy="246157"/>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Team ramp up</a:t>
            </a:r>
          </a:p>
        </p:txBody>
      </p:sp>
      <p:cxnSp>
        <p:nvCxnSpPr>
          <p:cNvPr id="9" name="Straight Arrow Connector 8">
            <a:extLst>
              <a:ext uri="{FF2B5EF4-FFF2-40B4-BE49-F238E27FC236}">
                <a16:creationId xmlns:a16="http://schemas.microsoft.com/office/drawing/2014/main" id="{81AE6B00-0BA7-4477-BC2E-9F05B6C56461}"/>
              </a:ext>
            </a:extLst>
          </p:cNvPr>
          <p:cNvCxnSpPr>
            <a:cxnSpLocks/>
          </p:cNvCxnSpPr>
          <p:nvPr/>
        </p:nvCxnSpPr>
        <p:spPr>
          <a:xfrm flipV="1">
            <a:off x="2360647" y="2364253"/>
            <a:ext cx="0" cy="137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BF58359-CCC9-4B9D-9310-50378DCE4315}"/>
              </a:ext>
            </a:extLst>
          </p:cNvPr>
          <p:cNvSpPr txBox="1"/>
          <p:nvPr/>
        </p:nvSpPr>
        <p:spPr>
          <a:xfrm>
            <a:off x="1939877" y="1923238"/>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 </a:t>
            </a:r>
          </a:p>
          <a:p>
            <a:pPr defTabSz="914126" fontAlgn="auto">
              <a:spcBef>
                <a:spcPts val="0"/>
              </a:spcBef>
              <a:spcAft>
                <a:spcPts val="0"/>
              </a:spcAft>
            </a:pPr>
            <a:r>
              <a:rPr lang="en-US" sz="1000" dirty="0">
                <a:solidFill>
                  <a:prstClr val="black"/>
                </a:solidFill>
                <a:latin typeface="Calibri" panose="020F0502020204030204"/>
              </a:rPr>
              <a:t>Tool finalization</a:t>
            </a:r>
          </a:p>
        </p:txBody>
      </p:sp>
      <p:cxnSp>
        <p:nvCxnSpPr>
          <p:cNvPr id="13" name="Straight Arrow Connector 12">
            <a:extLst>
              <a:ext uri="{FF2B5EF4-FFF2-40B4-BE49-F238E27FC236}">
                <a16:creationId xmlns:a16="http://schemas.microsoft.com/office/drawing/2014/main" id="{C1A86B11-608F-4422-8F6B-CC954A730920}"/>
              </a:ext>
            </a:extLst>
          </p:cNvPr>
          <p:cNvCxnSpPr>
            <a:cxnSpLocks/>
          </p:cNvCxnSpPr>
          <p:nvPr/>
        </p:nvCxnSpPr>
        <p:spPr>
          <a:xfrm>
            <a:off x="4423857" y="3724624"/>
            <a:ext cx="0" cy="108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DB4644-6A00-4A1A-9D7D-D2ED88AD2802}"/>
              </a:ext>
            </a:extLst>
          </p:cNvPr>
          <p:cNvSpPr txBox="1"/>
          <p:nvPr/>
        </p:nvSpPr>
        <p:spPr>
          <a:xfrm>
            <a:off x="3908632" y="4820164"/>
            <a:ext cx="1035369"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Aggregator Design</a:t>
            </a:r>
          </a:p>
        </p:txBody>
      </p:sp>
      <p:cxnSp>
        <p:nvCxnSpPr>
          <p:cNvPr id="17" name="Straight Arrow Connector 16">
            <a:extLst>
              <a:ext uri="{FF2B5EF4-FFF2-40B4-BE49-F238E27FC236}">
                <a16:creationId xmlns:a16="http://schemas.microsoft.com/office/drawing/2014/main" id="{E04C9FBD-FC77-436D-846A-1149A96BEC68}"/>
              </a:ext>
            </a:extLst>
          </p:cNvPr>
          <p:cNvCxnSpPr>
            <a:cxnSpLocks/>
          </p:cNvCxnSpPr>
          <p:nvPr/>
        </p:nvCxnSpPr>
        <p:spPr>
          <a:xfrm flipV="1">
            <a:off x="3865422" y="2323348"/>
            <a:ext cx="0" cy="131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E8D8CF-922D-47C2-A2D0-BF8833F05ABA}"/>
              </a:ext>
            </a:extLst>
          </p:cNvPr>
          <p:cNvSpPr/>
          <p:nvPr/>
        </p:nvSpPr>
        <p:spPr>
          <a:xfrm>
            <a:off x="5037450" y="4307328"/>
            <a:ext cx="1142693" cy="556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prstClr val="black"/>
                </a:solidFill>
                <a:latin typeface="Calibri" panose="020F0502020204030204"/>
              </a:rPr>
              <a:t>Data Aggregator </a:t>
            </a:r>
          </a:p>
          <a:p>
            <a:pPr algn="ctr" defTabSz="914126" fontAlgn="auto">
              <a:spcBef>
                <a:spcPts val="0"/>
              </a:spcBef>
              <a:spcAft>
                <a:spcPts val="0"/>
              </a:spcAft>
            </a:pPr>
            <a:r>
              <a:rPr lang="en-US" sz="1000" dirty="0">
                <a:solidFill>
                  <a:prstClr val="black"/>
                </a:solidFill>
                <a:latin typeface="Calibri" panose="020F0502020204030204"/>
              </a:rPr>
              <a:t>Implementation</a:t>
            </a:r>
          </a:p>
        </p:txBody>
      </p:sp>
      <p:cxnSp>
        <p:nvCxnSpPr>
          <p:cNvPr id="20" name="Straight Arrow Connector 19">
            <a:extLst>
              <a:ext uri="{FF2B5EF4-FFF2-40B4-BE49-F238E27FC236}">
                <a16:creationId xmlns:a16="http://schemas.microsoft.com/office/drawing/2014/main" id="{3DC05A56-9BE4-4020-ADD3-129713FD44EF}"/>
              </a:ext>
            </a:extLst>
          </p:cNvPr>
          <p:cNvCxnSpPr>
            <a:cxnSpLocks/>
          </p:cNvCxnSpPr>
          <p:nvPr/>
        </p:nvCxnSpPr>
        <p:spPr>
          <a:xfrm flipH="1">
            <a:off x="6534744" y="3717540"/>
            <a:ext cx="1" cy="129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E96D7F2-23B2-4592-B280-ADF596BCF05E}"/>
              </a:ext>
            </a:extLst>
          </p:cNvPr>
          <p:cNvCxnSpPr>
            <a:cxnSpLocks/>
          </p:cNvCxnSpPr>
          <p:nvPr/>
        </p:nvCxnSpPr>
        <p:spPr>
          <a:xfrm>
            <a:off x="8051105" y="3752120"/>
            <a:ext cx="0" cy="79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FE1BFA-3D84-4F66-A38E-01855E499B44}"/>
              </a:ext>
            </a:extLst>
          </p:cNvPr>
          <p:cNvCxnSpPr>
            <a:cxnSpLocks/>
          </p:cNvCxnSpPr>
          <p:nvPr/>
        </p:nvCxnSpPr>
        <p:spPr>
          <a:xfrm>
            <a:off x="9703948" y="3692142"/>
            <a:ext cx="0" cy="644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0E3DCB-60C6-4135-9951-6CD3DED9B305}"/>
              </a:ext>
            </a:extLst>
          </p:cNvPr>
          <p:cNvCxnSpPr>
            <a:cxnSpLocks/>
            <a:endCxn id="72" idx="2"/>
          </p:cNvCxnSpPr>
          <p:nvPr/>
        </p:nvCxnSpPr>
        <p:spPr>
          <a:xfrm flipV="1">
            <a:off x="2360647" y="5901803"/>
            <a:ext cx="5053641" cy="3202"/>
          </a:xfrm>
          <a:prstGeom prst="straightConnector1">
            <a:avLst/>
          </a:prstGeom>
          <a:ln w="12700">
            <a:headEnd type="triangle"/>
            <a:tailEnd type="triangle"/>
          </a:ln>
        </p:spPr>
        <p:style>
          <a:lnRef idx="1">
            <a:schemeClr val="accent6"/>
          </a:lnRef>
          <a:fillRef idx="0">
            <a:schemeClr val="accent6"/>
          </a:fillRef>
          <a:effectRef idx="0">
            <a:schemeClr val="accent6"/>
          </a:effectRef>
          <a:fontRef idx="minor">
            <a:schemeClr val="tx1"/>
          </a:fontRef>
        </p:style>
      </p:cxnSp>
      <p:sp>
        <p:nvSpPr>
          <p:cNvPr id="28" name="Rectangle 27">
            <a:extLst>
              <a:ext uri="{FF2B5EF4-FFF2-40B4-BE49-F238E27FC236}">
                <a16:creationId xmlns:a16="http://schemas.microsoft.com/office/drawing/2014/main" id="{689A3B9E-D27E-4C4E-A4AC-6CD95DB2FCA6}"/>
              </a:ext>
            </a:extLst>
          </p:cNvPr>
          <p:cNvSpPr/>
          <p:nvPr/>
        </p:nvSpPr>
        <p:spPr>
          <a:xfrm>
            <a:off x="4124687" y="5968752"/>
            <a:ext cx="792389"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MVP2</a:t>
            </a:r>
          </a:p>
        </p:txBody>
      </p:sp>
      <p:sp>
        <p:nvSpPr>
          <p:cNvPr id="31" name="TextBox 30">
            <a:extLst>
              <a:ext uri="{FF2B5EF4-FFF2-40B4-BE49-F238E27FC236}">
                <a16:creationId xmlns:a16="http://schemas.microsoft.com/office/drawing/2014/main" id="{4E38195E-677A-41FA-A2E0-0E2742FE5B7F}"/>
              </a:ext>
            </a:extLst>
          </p:cNvPr>
          <p:cNvSpPr txBox="1"/>
          <p:nvPr/>
        </p:nvSpPr>
        <p:spPr>
          <a:xfrm>
            <a:off x="6075331" y="5107361"/>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Final View implementation</a:t>
            </a:r>
          </a:p>
        </p:txBody>
      </p:sp>
      <p:sp>
        <p:nvSpPr>
          <p:cNvPr id="32" name="TextBox 31">
            <a:extLst>
              <a:ext uri="{FF2B5EF4-FFF2-40B4-BE49-F238E27FC236}">
                <a16:creationId xmlns:a16="http://schemas.microsoft.com/office/drawing/2014/main" id="{7BDF05D6-DCA7-4A2C-84DC-B0060F5DC2F7}"/>
              </a:ext>
            </a:extLst>
          </p:cNvPr>
          <p:cNvSpPr txBox="1"/>
          <p:nvPr/>
        </p:nvSpPr>
        <p:spPr>
          <a:xfrm>
            <a:off x="3482586" y="1916105"/>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finalization</a:t>
            </a:r>
          </a:p>
        </p:txBody>
      </p:sp>
      <p:sp>
        <p:nvSpPr>
          <p:cNvPr id="34" name="TextBox 33">
            <a:extLst>
              <a:ext uri="{FF2B5EF4-FFF2-40B4-BE49-F238E27FC236}">
                <a16:creationId xmlns:a16="http://schemas.microsoft.com/office/drawing/2014/main" id="{76D98DE5-8756-442B-BBD7-8176448A27D3}"/>
              </a:ext>
            </a:extLst>
          </p:cNvPr>
          <p:cNvSpPr txBox="1"/>
          <p:nvPr/>
        </p:nvSpPr>
        <p:spPr>
          <a:xfrm>
            <a:off x="7648162" y="4592920"/>
            <a:ext cx="1029541" cy="553998"/>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One Analytics Application Requirements</a:t>
            </a:r>
          </a:p>
        </p:txBody>
      </p:sp>
      <p:cxnSp>
        <p:nvCxnSpPr>
          <p:cNvPr id="35" name="Straight Connector 34">
            <a:extLst>
              <a:ext uri="{FF2B5EF4-FFF2-40B4-BE49-F238E27FC236}">
                <a16:creationId xmlns:a16="http://schemas.microsoft.com/office/drawing/2014/main" id="{D6CB65DD-F716-45A4-B8EA-D5C009A3669D}"/>
              </a:ext>
            </a:extLst>
          </p:cNvPr>
          <p:cNvCxnSpPr/>
          <p:nvPr/>
        </p:nvCxnSpPr>
        <p:spPr>
          <a:xfrm>
            <a:off x="2793328" y="3478203"/>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DF8DDE2-2706-485A-8EC4-FB8C44AC129E}"/>
              </a:ext>
            </a:extLst>
          </p:cNvPr>
          <p:cNvCxnSpPr/>
          <p:nvPr/>
        </p:nvCxnSpPr>
        <p:spPr>
          <a:xfrm>
            <a:off x="5386759" y="3484828"/>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AD0899A-D160-4DC8-83DA-FEDA71DEDF85}"/>
              </a:ext>
            </a:extLst>
          </p:cNvPr>
          <p:cNvCxnSpPr/>
          <p:nvPr/>
        </p:nvCxnSpPr>
        <p:spPr>
          <a:xfrm>
            <a:off x="7911280" y="3517950"/>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0C53028-BF71-46FB-9F6E-3E464471151B}"/>
              </a:ext>
            </a:extLst>
          </p:cNvPr>
          <p:cNvCxnSpPr/>
          <p:nvPr/>
        </p:nvCxnSpPr>
        <p:spPr>
          <a:xfrm>
            <a:off x="10258717" y="3458332"/>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FA492F6-0554-4480-943F-145C50D86225}"/>
              </a:ext>
            </a:extLst>
          </p:cNvPr>
          <p:cNvSpPr txBox="1"/>
          <p:nvPr/>
        </p:nvSpPr>
        <p:spPr>
          <a:xfrm>
            <a:off x="3733503" y="3709550"/>
            <a:ext cx="527709" cy="369204"/>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Sep</a:t>
            </a:r>
          </a:p>
        </p:txBody>
      </p:sp>
      <p:sp>
        <p:nvSpPr>
          <p:cNvPr id="40" name="TextBox 39">
            <a:extLst>
              <a:ext uri="{FF2B5EF4-FFF2-40B4-BE49-F238E27FC236}">
                <a16:creationId xmlns:a16="http://schemas.microsoft.com/office/drawing/2014/main" id="{8875212D-48E4-43F7-BB7B-2DDD95FA6B8A}"/>
              </a:ext>
            </a:extLst>
          </p:cNvPr>
          <p:cNvSpPr txBox="1"/>
          <p:nvPr/>
        </p:nvSpPr>
        <p:spPr>
          <a:xfrm>
            <a:off x="6069635" y="3663782"/>
            <a:ext cx="593047" cy="369204"/>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Oct</a:t>
            </a:r>
          </a:p>
        </p:txBody>
      </p:sp>
      <p:sp>
        <p:nvSpPr>
          <p:cNvPr id="41" name="TextBox 40">
            <a:extLst>
              <a:ext uri="{FF2B5EF4-FFF2-40B4-BE49-F238E27FC236}">
                <a16:creationId xmlns:a16="http://schemas.microsoft.com/office/drawing/2014/main" id="{6F096DC2-CFBB-4311-B607-8E55ABABE5DF}"/>
              </a:ext>
            </a:extLst>
          </p:cNvPr>
          <p:cNvSpPr txBox="1"/>
          <p:nvPr/>
        </p:nvSpPr>
        <p:spPr>
          <a:xfrm>
            <a:off x="9036521" y="3669824"/>
            <a:ext cx="558743" cy="369204"/>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Nov</a:t>
            </a:r>
          </a:p>
        </p:txBody>
      </p:sp>
      <p:cxnSp>
        <p:nvCxnSpPr>
          <p:cNvPr id="43" name="Straight Connector 42">
            <a:extLst>
              <a:ext uri="{FF2B5EF4-FFF2-40B4-BE49-F238E27FC236}">
                <a16:creationId xmlns:a16="http://schemas.microsoft.com/office/drawing/2014/main" id="{EBFAA03B-8DA2-4178-8946-5CA786FD9CD6}"/>
              </a:ext>
            </a:extLst>
          </p:cNvPr>
          <p:cNvCxnSpPr/>
          <p:nvPr/>
        </p:nvCxnSpPr>
        <p:spPr>
          <a:xfrm>
            <a:off x="3446667" y="355372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99DA2121-6EAD-47DE-B18C-4B7FDAAC6FD8}"/>
              </a:ext>
            </a:extLst>
          </p:cNvPr>
          <p:cNvCxnSpPr/>
          <p:nvPr/>
        </p:nvCxnSpPr>
        <p:spPr>
          <a:xfrm>
            <a:off x="4142225" y="3573599"/>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2C73A797-40C6-4429-B2DC-521329C949ED}"/>
              </a:ext>
            </a:extLst>
          </p:cNvPr>
          <p:cNvCxnSpPr/>
          <p:nvPr/>
        </p:nvCxnSpPr>
        <p:spPr>
          <a:xfrm>
            <a:off x="4758290" y="3553727"/>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452B162C-1EE2-413A-9143-9F291D278214}"/>
              </a:ext>
            </a:extLst>
          </p:cNvPr>
          <p:cNvCxnSpPr/>
          <p:nvPr/>
        </p:nvCxnSpPr>
        <p:spPr>
          <a:xfrm>
            <a:off x="5904305" y="354710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A40A0ABF-A45A-416D-B3F0-879D7137AD01}"/>
              </a:ext>
            </a:extLst>
          </p:cNvPr>
          <p:cNvCxnSpPr/>
          <p:nvPr/>
        </p:nvCxnSpPr>
        <p:spPr>
          <a:xfrm>
            <a:off x="6520369" y="3527233"/>
            <a:ext cx="0" cy="341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14D45CE-8291-438D-975D-5377462FEB11}"/>
              </a:ext>
            </a:extLst>
          </p:cNvPr>
          <p:cNvCxnSpPr/>
          <p:nvPr/>
        </p:nvCxnSpPr>
        <p:spPr>
          <a:xfrm>
            <a:off x="7255673" y="3547108"/>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9" name="Straight Connector 48">
            <a:extLst>
              <a:ext uri="{FF2B5EF4-FFF2-40B4-BE49-F238E27FC236}">
                <a16:creationId xmlns:a16="http://schemas.microsoft.com/office/drawing/2014/main" id="{7E203297-E9A6-4BAD-8046-60246F4A28AD}"/>
              </a:ext>
            </a:extLst>
          </p:cNvPr>
          <p:cNvCxnSpPr/>
          <p:nvPr/>
        </p:nvCxnSpPr>
        <p:spPr>
          <a:xfrm>
            <a:off x="8454683" y="3540485"/>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0" name="Straight Connector 49">
            <a:extLst>
              <a:ext uri="{FF2B5EF4-FFF2-40B4-BE49-F238E27FC236}">
                <a16:creationId xmlns:a16="http://schemas.microsoft.com/office/drawing/2014/main" id="{94707CDA-7549-4B3B-92BB-30FBE1D35D4C}"/>
              </a:ext>
            </a:extLst>
          </p:cNvPr>
          <p:cNvCxnSpPr/>
          <p:nvPr/>
        </p:nvCxnSpPr>
        <p:spPr>
          <a:xfrm>
            <a:off x="9004506" y="3547111"/>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1" name="Straight Connector 50">
            <a:extLst>
              <a:ext uri="{FF2B5EF4-FFF2-40B4-BE49-F238E27FC236}">
                <a16:creationId xmlns:a16="http://schemas.microsoft.com/office/drawing/2014/main" id="{C221F12D-2D7F-4B26-A4CB-7B4820A1E1A1}"/>
              </a:ext>
            </a:extLst>
          </p:cNvPr>
          <p:cNvCxnSpPr/>
          <p:nvPr/>
        </p:nvCxnSpPr>
        <p:spPr>
          <a:xfrm>
            <a:off x="9620572" y="3527240"/>
            <a:ext cx="0" cy="341327"/>
          </a:xfrm>
          <a:prstGeom prst="line">
            <a:avLst/>
          </a:prstGeom>
        </p:spPr>
        <p:style>
          <a:lnRef idx="1">
            <a:schemeClr val="accent5"/>
          </a:lnRef>
          <a:fillRef idx="0">
            <a:schemeClr val="accent5"/>
          </a:fillRef>
          <a:effectRef idx="0">
            <a:schemeClr val="accent5"/>
          </a:effectRef>
          <a:fontRef idx="minor">
            <a:schemeClr val="tx1"/>
          </a:fontRef>
        </p:style>
      </p:cxnSp>
      <p:sp>
        <p:nvSpPr>
          <p:cNvPr id="54" name="TextBox 53">
            <a:extLst>
              <a:ext uri="{FF2B5EF4-FFF2-40B4-BE49-F238E27FC236}">
                <a16:creationId xmlns:a16="http://schemas.microsoft.com/office/drawing/2014/main" id="{1A28EF7A-F56E-4B66-A14B-D9F900506380}"/>
              </a:ext>
            </a:extLst>
          </p:cNvPr>
          <p:cNvSpPr txBox="1"/>
          <p:nvPr/>
        </p:nvSpPr>
        <p:spPr>
          <a:xfrm>
            <a:off x="9416742" y="4532315"/>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Design Analytics Application</a:t>
            </a:r>
          </a:p>
        </p:txBody>
      </p:sp>
      <p:sp>
        <p:nvSpPr>
          <p:cNvPr id="56" name="TextBox 55">
            <a:extLst>
              <a:ext uri="{FF2B5EF4-FFF2-40B4-BE49-F238E27FC236}">
                <a16:creationId xmlns:a16="http://schemas.microsoft.com/office/drawing/2014/main" id="{19E35C0C-16A3-4771-BBA8-40426B1A157C}"/>
              </a:ext>
            </a:extLst>
          </p:cNvPr>
          <p:cNvSpPr txBox="1"/>
          <p:nvPr/>
        </p:nvSpPr>
        <p:spPr>
          <a:xfrm>
            <a:off x="3099303" y="4336903"/>
            <a:ext cx="1161909"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 Implementation</a:t>
            </a:r>
          </a:p>
        </p:txBody>
      </p:sp>
      <p:cxnSp>
        <p:nvCxnSpPr>
          <p:cNvPr id="57" name="Straight Arrow Connector 56">
            <a:extLst>
              <a:ext uri="{FF2B5EF4-FFF2-40B4-BE49-F238E27FC236}">
                <a16:creationId xmlns:a16="http://schemas.microsoft.com/office/drawing/2014/main" id="{2D140E4C-BBF2-441B-BC4B-4359556F971C}"/>
              </a:ext>
            </a:extLst>
          </p:cNvPr>
          <p:cNvCxnSpPr>
            <a:cxnSpLocks/>
          </p:cNvCxnSpPr>
          <p:nvPr/>
        </p:nvCxnSpPr>
        <p:spPr>
          <a:xfrm>
            <a:off x="3443825" y="3767068"/>
            <a:ext cx="0" cy="52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Wave 67">
            <a:extLst>
              <a:ext uri="{FF2B5EF4-FFF2-40B4-BE49-F238E27FC236}">
                <a16:creationId xmlns:a16="http://schemas.microsoft.com/office/drawing/2014/main" id="{A78C6D43-C57C-4190-A645-3BE2ACC5D6EF}"/>
              </a:ext>
            </a:extLst>
          </p:cNvPr>
          <p:cNvSpPr/>
          <p:nvPr/>
        </p:nvSpPr>
        <p:spPr bwMode="auto">
          <a:xfrm>
            <a:off x="7359394" y="2770684"/>
            <a:ext cx="373678" cy="428248"/>
          </a:xfrm>
          <a:prstGeom prst="wave">
            <a:avLst/>
          </a:prstGeom>
          <a:solidFill>
            <a:srgbClr val="00B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B91E094C-8DF0-4598-B9BB-FA07F613FC4F}"/>
              </a:ext>
            </a:extLst>
          </p:cNvPr>
          <p:cNvSpPr txBox="1"/>
          <p:nvPr/>
        </p:nvSpPr>
        <p:spPr>
          <a:xfrm>
            <a:off x="6958525" y="2273897"/>
            <a:ext cx="1110268" cy="553998"/>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MVP2 Milestone Demo</a:t>
            </a:r>
          </a:p>
          <a:p>
            <a:pPr defTabSz="914126" fontAlgn="auto">
              <a:spcBef>
                <a:spcPts val="0"/>
              </a:spcBef>
              <a:spcAft>
                <a:spcPts val="0"/>
              </a:spcAft>
            </a:pPr>
            <a:r>
              <a:rPr lang="en-US" sz="1000" dirty="0">
                <a:solidFill>
                  <a:prstClr val="black"/>
                </a:solidFill>
                <a:latin typeface="Calibri" panose="020F0502020204030204"/>
              </a:rPr>
              <a:t>15/10/2021</a:t>
            </a:r>
          </a:p>
        </p:txBody>
      </p:sp>
      <p:cxnSp>
        <p:nvCxnSpPr>
          <p:cNvPr id="75" name="Straight Connector 74">
            <a:extLst>
              <a:ext uri="{FF2B5EF4-FFF2-40B4-BE49-F238E27FC236}">
                <a16:creationId xmlns:a16="http://schemas.microsoft.com/office/drawing/2014/main" id="{2F6F36BD-4E5A-4525-B244-32E25411B669}"/>
              </a:ext>
            </a:extLst>
          </p:cNvPr>
          <p:cNvCxnSpPr>
            <a:cxnSpLocks/>
          </p:cNvCxnSpPr>
          <p:nvPr/>
        </p:nvCxnSpPr>
        <p:spPr>
          <a:xfrm flipH="1">
            <a:off x="7329311" y="2861806"/>
            <a:ext cx="14015" cy="889972"/>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A474E936-1DF3-4459-93A7-FE34EBC6E6B4}"/>
              </a:ext>
            </a:extLst>
          </p:cNvPr>
          <p:cNvSpPr/>
          <p:nvPr/>
        </p:nvSpPr>
        <p:spPr>
          <a:xfrm>
            <a:off x="917051" y="939792"/>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7" name="Rectangle 76">
            <a:extLst>
              <a:ext uri="{FF2B5EF4-FFF2-40B4-BE49-F238E27FC236}">
                <a16:creationId xmlns:a16="http://schemas.microsoft.com/office/drawing/2014/main" id="{0CC5DC7A-8DA1-443C-88BE-27F36C68B282}"/>
              </a:ext>
            </a:extLst>
          </p:cNvPr>
          <p:cNvSpPr/>
          <p:nvPr/>
        </p:nvSpPr>
        <p:spPr>
          <a:xfrm>
            <a:off x="917051" y="5603633"/>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pic>
        <p:nvPicPr>
          <p:cNvPr id="64" name="Picture 63" descr="http://satra.lk/wp-content/uploads/2014/12/team_contact_1.png">
            <a:extLst>
              <a:ext uri="{FF2B5EF4-FFF2-40B4-BE49-F238E27FC236}">
                <a16:creationId xmlns:a16="http://schemas.microsoft.com/office/drawing/2014/main" id="{40B42BF8-AB5B-4380-A789-13B14F241501}"/>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9586" y="5197318"/>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B282D6D8-F2C5-4763-ADFD-7B87D205D697}"/>
              </a:ext>
            </a:extLst>
          </p:cNvPr>
          <p:cNvSpPr txBox="1"/>
          <p:nvPr/>
        </p:nvSpPr>
        <p:spPr>
          <a:xfrm>
            <a:off x="3394316" y="5521570"/>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-22</a:t>
            </a:r>
          </a:p>
        </p:txBody>
      </p:sp>
      <p:pic>
        <p:nvPicPr>
          <p:cNvPr id="66" name="Picture 65" descr="http://satra.lk/wp-content/uploads/2014/12/team_contact_1.png">
            <a:extLst>
              <a:ext uri="{FF2B5EF4-FFF2-40B4-BE49-F238E27FC236}">
                <a16:creationId xmlns:a16="http://schemas.microsoft.com/office/drawing/2014/main" id="{8E468420-867F-4585-86AD-C23A3CEA95B9}"/>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74787" y="5177441"/>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C3ECB901-A9DA-4FC3-968F-B040AAFCE2FB}"/>
              </a:ext>
            </a:extLst>
          </p:cNvPr>
          <p:cNvSpPr txBox="1"/>
          <p:nvPr/>
        </p:nvSpPr>
        <p:spPr>
          <a:xfrm>
            <a:off x="6899517" y="5501693"/>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-18</a:t>
            </a:r>
          </a:p>
        </p:txBody>
      </p:sp>
      <p:cxnSp>
        <p:nvCxnSpPr>
          <p:cNvPr id="73" name="Straight Arrow Connector 72">
            <a:extLst>
              <a:ext uri="{FF2B5EF4-FFF2-40B4-BE49-F238E27FC236}">
                <a16:creationId xmlns:a16="http://schemas.microsoft.com/office/drawing/2014/main" id="{C9A4989F-A451-4997-8579-BABF78EB60C7}"/>
              </a:ext>
            </a:extLst>
          </p:cNvPr>
          <p:cNvCxnSpPr>
            <a:cxnSpLocks/>
            <a:endCxn id="74" idx="1"/>
          </p:cNvCxnSpPr>
          <p:nvPr/>
        </p:nvCxnSpPr>
        <p:spPr>
          <a:xfrm>
            <a:off x="6520369" y="6001225"/>
            <a:ext cx="3956016"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AD3F693-4374-42D3-8801-E2D7CB9A9051}"/>
              </a:ext>
            </a:extLst>
          </p:cNvPr>
          <p:cNvSpPr txBox="1"/>
          <p:nvPr/>
        </p:nvSpPr>
        <p:spPr>
          <a:xfrm>
            <a:off x="10476385" y="5816623"/>
            <a:ext cx="966710"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FF0000"/>
                </a:solidFill>
                <a:latin typeface="Calibri" panose="020F0502020204030204"/>
              </a:rPr>
              <a:t>…….</a:t>
            </a:r>
            <a:r>
              <a:rPr lang="en-US" sz="1100" dirty="0">
                <a:solidFill>
                  <a:srgbClr val="FF0000"/>
                </a:solidFill>
                <a:latin typeface="Calibri" panose="020F0502020204030204"/>
              </a:rPr>
              <a:t>Cont.</a:t>
            </a:r>
            <a:endParaRPr lang="en-US" sz="1799" dirty="0">
              <a:solidFill>
                <a:srgbClr val="FF0000"/>
              </a:solidFill>
              <a:latin typeface="Calibri" panose="020F0502020204030204"/>
            </a:endParaRPr>
          </a:p>
        </p:txBody>
      </p:sp>
      <p:sp>
        <p:nvSpPr>
          <p:cNvPr id="78" name="Rectangle 77">
            <a:extLst>
              <a:ext uri="{FF2B5EF4-FFF2-40B4-BE49-F238E27FC236}">
                <a16:creationId xmlns:a16="http://schemas.microsoft.com/office/drawing/2014/main" id="{FDD4EB39-2B83-4FC5-81C0-C5B417A81295}"/>
              </a:ext>
            </a:extLst>
          </p:cNvPr>
          <p:cNvSpPr/>
          <p:nvPr/>
        </p:nvSpPr>
        <p:spPr>
          <a:xfrm>
            <a:off x="8348010" y="6035170"/>
            <a:ext cx="792389"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MVP3</a:t>
            </a:r>
          </a:p>
        </p:txBody>
      </p:sp>
      <p:pic>
        <p:nvPicPr>
          <p:cNvPr id="79" name="Picture 78" descr="http://satra.lk/wp-content/uploads/2014/12/team_contact_1.png">
            <a:extLst>
              <a:ext uri="{FF2B5EF4-FFF2-40B4-BE49-F238E27FC236}">
                <a16:creationId xmlns:a16="http://schemas.microsoft.com/office/drawing/2014/main" id="{8E302B08-E6DD-4C00-A132-D572241093A0}"/>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30631" y="519731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E3CA6D2F-5CBF-43D3-AE9B-E269DC31060F}"/>
              </a:ext>
            </a:extLst>
          </p:cNvPr>
          <p:cNvSpPr txBox="1"/>
          <p:nvPr/>
        </p:nvSpPr>
        <p:spPr>
          <a:xfrm>
            <a:off x="9755361" y="5521571"/>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-19</a:t>
            </a:r>
          </a:p>
        </p:txBody>
      </p:sp>
      <p:pic>
        <p:nvPicPr>
          <p:cNvPr id="62" name="Picture 61" descr="http://satra.lk/wp-content/uploads/2014/12/team_contact_1.png">
            <a:extLst>
              <a:ext uri="{FF2B5EF4-FFF2-40B4-BE49-F238E27FC236}">
                <a16:creationId xmlns:a16="http://schemas.microsoft.com/office/drawing/2014/main" id="{32959981-41A2-4FE3-9D1E-EAAB3A70BF5E}"/>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2801" y="1105783"/>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96C941E2-B642-4B17-94C0-70937EDE704E}"/>
              </a:ext>
            </a:extLst>
          </p:cNvPr>
          <p:cNvSpPr txBox="1"/>
          <p:nvPr/>
        </p:nvSpPr>
        <p:spPr>
          <a:xfrm>
            <a:off x="3561226" y="1473490"/>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67" name="Picture 66" descr="http://satra.lk/wp-content/uploads/2014/12/team_contact_1.png">
            <a:extLst>
              <a:ext uri="{FF2B5EF4-FFF2-40B4-BE49-F238E27FC236}">
                <a16:creationId xmlns:a16="http://schemas.microsoft.com/office/drawing/2014/main" id="{B453700D-7861-4D66-BF4D-F58FCE26B651}"/>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06610" y="1032897"/>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BC69BCA2-C20C-46E6-8872-6699C7BAE9E6}"/>
              </a:ext>
            </a:extLst>
          </p:cNvPr>
          <p:cNvSpPr txBox="1"/>
          <p:nvPr/>
        </p:nvSpPr>
        <p:spPr>
          <a:xfrm>
            <a:off x="6205035" y="1400604"/>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70" name="Picture 69" descr="http://satra.lk/wp-content/uploads/2014/12/team_contact_1.png">
            <a:extLst>
              <a:ext uri="{FF2B5EF4-FFF2-40B4-BE49-F238E27FC236}">
                <a16:creationId xmlns:a16="http://schemas.microsoft.com/office/drawing/2014/main" id="{F903B051-ED9D-49FD-A55C-DAD252F183BE}"/>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19662" y="1032897"/>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339BBB02-A341-4878-825D-5233165295D9}"/>
              </a:ext>
            </a:extLst>
          </p:cNvPr>
          <p:cNvSpPr txBox="1"/>
          <p:nvPr/>
        </p:nvSpPr>
        <p:spPr>
          <a:xfrm>
            <a:off x="9518087" y="1400604"/>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cxnSp>
        <p:nvCxnSpPr>
          <p:cNvPr id="82" name="Straight Arrow Connector 81">
            <a:extLst>
              <a:ext uri="{FF2B5EF4-FFF2-40B4-BE49-F238E27FC236}">
                <a16:creationId xmlns:a16="http://schemas.microsoft.com/office/drawing/2014/main" id="{61F8A879-B315-467F-8FE2-73A973BCD48B}"/>
              </a:ext>
            </a:extLst>
          </p:cNvPr>
          <p:cNvCxnSpPr>
            <a:cxnSpLocks/>
          </p:cNvCxnSpPr>
          <p:nvPr/>
        </p:nvCxnSpPr>
        <p:spPr>
          <a:xfrm flipV="1">
            <a:off x="5091247" y="2396236"/>
            <a:ext cx="0" cy="131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010157A-DE36-47C2-8F67-6BB8B0FD3B61}"/>
              </a:ext>
            </a:extLst>
          </p:cNvPr>
          <p:cNvSpPr txBox="1"/>
          <p:nvPr/>
        </p:nvSpPr>
        <p:spPr>
          <a:xfrm>
            <a:off x="4708411" y="1988993"/>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Aggregator Design Review</a:t>
            </a:r>
          </a:p>
        </p:txBody>
      </p:sp>
      <p:cxnSp>
        <p:nvCxnSpPr>
          <p:cNvPr id="84" name="Straight Arrow Connector 83">
            <a:extLst>
              <a:ext uri="{FF2B5EF4-FFF2-40B4-BE49-F238E27FC236}">
                <a16:creationId xmlns:a16="http://schemas.microsoft.com/office/drawing/2014/main" id="{32A6CAED-CD32-4453-9ED2-E4D395BE104E}"/>
              </a:ext>
            </a:extLst>
          </p:cNvPr>
          <p:cNvCxnSpPr>
            <a:cxnSpLocks/>
          </p:cNvCxnSpPr>
          <p:nvPr/>
        </p:nvCxnSpPr>
        <p:spPr>
          <a:xfrm flipV="1">
            <a:off x="3226514" y="2840401"/>
            <a:ext cx="0" cy="877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CEF0AC1-0B13-4936-A9FC-ECBDDBD9BD8F}"/>
              </a:ext>
            </a:extLst>
          </p:cNvPr>
          <p:cNvSpPr txBox="1"/>
          <p:nvPr/>
        </p:nvSpPr>
        <p:spPr>
          <a:xfrm>
            <a:off x="2901783" y="2079390"/>
            <a:ext cx="1085323" cy="86177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SFDC and marketing Tool Design understanding and review</a:t>
            </a:r>
          </a:p>
        </p:txBody>
      </p:sp>
      <p:sp>
        <p:nvSpPr>
          <p:cNvPr id="86" name="TextBox 85">
            <a:extLst>
              <a:ext uri="{FF2B5EF4-FFF2-40B4-BE49-F238E27FC236}">
                <a16:creationId xmlns:a16="http://schemas.microsoft.com/office/drawing/2014/main" id="{17BD1E08-69C2-4C6C-A550-67E5B1DC52AF}"/>
              </a:ext>
            </a:extLst>
          </p:cNvPr>
          <p:cNvSpPr txBox="1"/>
          <p:nvPr/>
        </p:nvSpPr>
        <p:spPr>
          <a:xfrm>
            <a:off x="2035962" y="4322260"/>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SFDC toll data integration design</a:t>
            </a:r>
          </a:p>
        </p:txBody>
      </p:sp>
      <p:cxnSp>
        <p:nvCxnSpPr>
          <p:cNvPr id="87" name="Straight Arrow Connector 86">
            <a:extLst>
              <a:ext uri="{FF2B5EF4-FFF2-40B4-BE49-F238E27FC236}">
                <a16:creationId xmlns:a16="http://schemas.microsoft.com/office/drawing/2014/main" id="{23F533EB-8435-4EAC-892A-5ECBEF0A0E08}"/>
              </a:ext>
            </a:extLst>
          </p:cNvPr>
          <p:cNvCxnSpPr>
            <a:cxnSpLocks/>
          </p:cNvCxnSpPr>
          <p:nvPr/>
        </p:nvCxnSpPr>
        <p:spPr>
          <a:xfrm>
            <a:off x="2476433" y="3708946"/>
            <a:ext cx="0" cy="62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720BF9C-A612-4455-9684-155D819869F9}"/>
              </a:ext>
            </a:extLst>
          </p:cNvPr>
          <p:cNvSpPr txBox="1"/>
          <p:nvPr/>
        </p:nvSpPr>
        <p:spPr>
          <a:xfrm>
            <a:off x="10440790" y="3499865"/>
            <a:ext cx="966710"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00B050"/>
                </a:solidFill>
                <a:latin typeface="Calibri" panose="020F0502020204030204"/>
              </a:rPr>
              <a:t>…….</a:t>
            </a:r>
            <a:r>
              <a:rPr lang="en-US" sz="1100" dirty="0">
                <a:solidFill>
                  <a:srgbClr val="00B050"/>
                </a:solidFill>
                <a:latin typeface="Calibri" panose="020F0502020204030204"/>
              </a:rPr>
              <a:t>Cont.</a:t>
            </a:r>
            <a:endParaRPr lang="en-US" sz="1799" dirty="0">
              <a:solidFill>
                <a:srgbClr val="00B050"/>
              </a:solidFill>
              <a:latin typeface="Calibri" panose="020F0502020204030204"/>
            </a:endParaRPr>
          </a:p>
        </p:txBody>
      </p:sp>
      <p:grpSp>
        <p:nvGrpSpPr>
          <p:cNvPr id="89" name="Group 88">
            <a:extLst>
              <a:ext uri="{FF2B5EF4-FFF2-40B4-BE49-F238E27FC236}">
                <a16:creationId xmlns:a16="http://schemas.microsoft.com/office/drawing/2014/main" id="{E39F37C6-8BC0-48A8-8F5F-ED53344ECFEB}"/>
              </a:ext>
            </a:extLst>
          </p:cNvPr>
          <p:cNvGrpSpPr/>
          <p:nvPr/>
        </p:nvGrpSpPr>
        <p:grpSpPr>
          <a:xfrm>
            <a:off x="10865841" y="1086066"/>
            <a:ext cx="1543228" cy="1311442"/>
            <a:chOff x="10684488" y="4478607"/>
            <a:chExt cx="1543228" cy="1311442"/>
          </a:xfrm>
        </p:grpSpPr>
        <p:pic>
          <p:nvPicPr>
            <p:cNvPr id="90" name="Picture 89" descr="http://satra.lk/wp-content/uploads/2014/12/team_contact_1.png">
              <a:extLst>
                <a:ext uri="{FF2B5EF4-FFF2-40B4-BE49-F238E27FC236}">
                  <a16:creationId xmlns:a16="http://schemas.microsoft.com/office/drawing/2014/main" id="{68A45D85-25FA-48BA-8A50-299D325D822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8884" y="4816683"/>
              <a:ext cx="378460" cy="37846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descr="http://satra.lk/wp-content/uploads/2014/12/team_contact_1.png">
              <a:extLst>
                <a:ext uri="{FF2B5EF4-FFF2-40B4-BE49-F238E27FC236}">
                  <a16:creationId xmlns:a16="http://schemas.microsoft.com/office/drawing/2014/main" id="{59A83F7F-9CEF-4426-8032-6A4AE2EFC94E}"/>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97683" y="532739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CBA5D3FE-1204-4D36-AB36-6E0F6639BF22}"/>
                </a:ext>
              </a:extLst>
            </p:cNvPr>
            <p:cNvSpPr txBox="1"/>
            <p:nvPr/>
          </p:nvSpPr>
          <p:spPr>
            <a:xfrm>
              <a:off x="11347638" y="49723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Abbott </a:t>
              </a:r>
            </a:p>
          </p:txBody>
        </p:sp>
        <p:sp>
          <p:nvSpPr>
            <p:cNvPr id="93" name="TextBox 92">
              <a:extLst>
                <a:ext uri="{FF2B5EF4-FFF2-40B4-BE49-F238E27FC236}">
                  <a16:creationId xmlns:a16="http://schemas.microsoft.com/office/drawing/2014/main" id="{D5AB906B-933F-484E-BAE9-33DC914C6B14}"/>
                </a:ext>
              </a:extLst>
            </p:cNvPr>
            <p:cNvSpPr txBox="1"/>
            <p:nvPr/>
          </p:nvSpPr>
          <p:spPr>
            <a:xfrm>
              <a:off x="11407273" y="54295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HCL</a:t>
              </a:r>
            </a:p>
          </p:txBody>
        </p:sp>
        <p:sp>
          <p:nvSpPr>
            <p:cNvPr id="94" name="TextBox 93">
              <a:extLst>
                <a:ext uri="{FF2B5EF4-FFF2-40B4-BE49-F238E27FC236}">
                  <a16:creationId xmlns:a16="http://schemas.microsoft.com/office/drawing/2014/main" id="{3AC745CD-B28E-481F-875C-EEFC99DD5B0A}"/>
                </a:ext>
              </a:extLst>
            </p:cNvPr>
            <p:cNvSpPr txBox="1"/>
            <p:nvPr/>
          </p:nvSpPr>
          <p:spPr>
            <a:xfrm>
              <a:off x="10684488" y="4515566"/>
              <a:ext cx="626390" cy="276999"/>
            </a:xfrm>
            <a:prstGeom prst="rect">
              <a:avLst/>
            </a:prstGeom>
            <a:noFill/>
          </p:spPr>
          <p:txBody>
            <a:bodyPr wrap="none" rtlCol="0">
              <a:spAutoFit/>
            </a:bodyPr>
            <a:lstStyle/>
            <a:p>
              <a:r>
                <a:rPr lang="en-US" sz="1200" b="1" dirty="0">
                  <a:latin typeface="Abadi Extra Light" panose="020B0604020202020204" pitchFamily="34" charset="0"/>
                </a:rPr>
                <a:t>Legend</a:t>
              </a:r>
            </a:p>
          </p:txBody>
        </p:sp>
        <p:sp>
          <p:nvSpPr>
            <p:cNvPr id="95" name="Rectangle 94">
              <a:extLst>
                <a:ext uri="{FF2B5EF4-FFF2-40B4-BE49-F238E27FC236}">
                  <a16:creationId xmlns:a16="http://schemas.microsoft.com/office/drawing/2014/main" id="{44308833-0A74-4625-B1CE-692A6DD79F7C}"/>
                </a:ext>
              </a:extLst>
            </p:cNvPr>
            <p:cNvSpPr/>
            <p:nvPr/>
          </p:nvSpPr>
          <p:spPr bwMode="auto">
            <a:xfrm>
              <a:off x="10772597" y="4478607"/>
              <a:ext cx="1150914" cy="1311442"/>
            </a:xfrm>
            <a:custGeom>
              <a:avLst/>
              <a:gdLst>
                <a:gd name="connsiteX0" fmla="*/ 0 w 1150914"/>
                <a:gd name="connsiteY0" fmla="*/ 0 h 1311442"/>
                <a:gd name="connsiteX1" fmla="*/ 552439 w 1150914"/>
                <a:gd name="connsiteY1" fmla="*/ 0 h 1311442"/>
                <a:gd name="connsiteX2" fmla="*/ 1150914 w 1150914"/>
                <a:gd name="connsiteY2" fmla="*/ 0 h 1311442"/>
                <a:gd name="connsiteX3" fmla="*/ 1150914 w 1150914"/>
                <a:gd name="connsiteY3" fmla="*/ 668835 h 1311442"/>
                <a:gd name="connsiteX4" fmla="*/ 1150914 w 1150914"/>
                <a:gd name="connsiteY4" fmla="*/ 1311442 h 1311442"/>
                <a:gd name="connsiteX5" fmla="*/ 575457 w 1150914"/>
                <a:gd name="connsiteY5" fmla="*/ 1311442 h 1311442"/>
                <a:gd name="connsiteX6" fmla="*/ 0 w 1150914"/>
                <a:gd name="connsiteY6" fmla="*/ 1311442 h 1311442"/>
                <a:gd name="connsiteX7" fmla="*/ 0 w 1150914"/>
                <a:gd name="connsiteY7" fmla="*/ 655721 h 1311442"/>
                <a:gd name="connsiteX8" fmla="*/ 0 w 1150914"/>
                <a:gd name="connsiteY8" fmla="*/ 0 h 13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14" h="1311442" extrusionOk="0">
                  <a:moveTo>
                    <a:pt x="0" y="0"/>
                  </a:moveTo>
                  <a:cubicBezTo>
                    <a:pt x="132426" y="-18494"/>
                    <a:pt x="396334" y="-19696"/>
                    <a:pt x="552439" y="0"/>
                  </a:cubicBezTo>
                  <a:cubicBezTo>
                    <a:pt x="708544" y="19696"/>
                    <a:pt x="889988" y="-14863"/>
                    <a:pt x="1150914" y="0"/>
                  </a:cubicBezTo>
                  <a:cubicBezTo>
                    <a:pt x="1145408" y="254119"/>
                    <a:pt x="1167819" y="393874"/>
                    <a:pt x="1150914" y="668835"/>
                  </a:cubicBezTo>
                  <a:cubicBezTo>
                    <a:pt x="1134009" y="943796"/>
                    <a:pt x="1181733" y="1140752"/>
                    <a:pt x="1150914" y="1311442"/>
                  </a:cubicBezTo>
                  <a:cubicBezTo>
                    <a:pt x="864624" y="1328490"/>
                    <a:pt x="797412" y="1327525"/>
                    <a:pt x="575457" y="1311442"/>
                  </a:cubicBezTo>
                  <a:cubicBezTo>
                    <a:pt x="353502" y="1295359"/>
                    <a:pt x="165663" y="1319363"/>
                    <a:pt x="0" y="1311442"/>
                  </a:cubicBezTo>
                  <a:cubicBezTo>
                    <a:pt x="16349" y="994415"/>
                    <a:pt x="24196" y="940498"/>
                    <a:pt x="0" y="655721"/>
                  </a:cubicBezTo>
                  <a:cubicBezTo>
                    <a:pt x="-24196" y="370944"/>
                    <a:pt x="-13228" y="144623"/>
                    <a:pt x="0" y="0"/>
                  </a:cubicBezTo>
                  <a:close/>
                </a:path>
              </a:pathLst>
            </a:custGeom>
            <a:noFill/>
            <a:ln w="3175" cap="flat" cmpd="sng" algn="ctr">
              <a:solidFill>
                <a:srgbClr val="850909"/>
              </a:solidFill>
              <a:prstDash val="solid"/>
              <a:miter lim="800000"/>
              <a:headEnd type="none" w="sm" len="sm"/>
              <a:tailEnd type="triangle" w="med" len="med"/>
              <a:extLst>
                <a:ext uri="{C807C97D-BFC1-408E-A445-0C87EB9F89A2}">
                  <ask:lineSketchStyleProps xmlns:ask="http://schemas.microsoft.com/office/drawing/2018/sketchyshapes" sd="2211452188">
                    <a:prstGeom prst="rect">
                      <a:avLst/>
                    </a:prstGeom>
                    <ask:type>
                      <ask:lineSketchFreehand/>
                    </ask:type>
                  </ask:lineSketchStyleProps>
                </a:ext>
              </a:extLst>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cxnSp>
        <p:nvCxnSpPr>
          <p:cNvPr id="96" name="Straight Arrow Connector 95">
            <a:extLst>
              <a:ext uri="{FF2B5EF4-FFF2-40B4-BE49-F238E27FC236}">
                <a16:creationId xmlns:a16="http://schemas.microsoft.com/office/drawing/2014/main" id="{EBD3AE6D-8B63-4C71-9D76-915EE98A4F16}"/>
              </a:ext>
            </a:extLst>
          </p:cNvPr>
          <p:cNvCxnSpPr>
            <a:cxnSpLocks/>
          </p:cNvCxnSpPr>
          <p:nvPr/>
        </p:nvCxnSpPr>
        <p:spPr>
          <a:xfrm flipV="1">
            <a:off x="8159655" y="2770684"/>
            <a:ext cx="0" cy="996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2314CB9-7044-4404-AA3C-377A9DC8BF7E}"/>
              </a:ext>
            </a:extLst>
          </p:cNvPr>
          <p:cNvSpPr txBox="1"/>
          <p:nvPr/>
        </p:nvSpPr>
        <p:spPr>
          <a:xfrm>
            <a:off x="7929058" y="2446204"/>
            <a:ext cx="1029541" cy="553998"/>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One Analytics Application Requirements</a:t>
            </a:r>
          </a:p>
        </p:txBody>
      </p:sp>
    </p:spTree>
    <p:extLst>
      <p:ext uri="{BB962C8B-B14F-4D97-AF65-F5344CB8AC3E}">
        <p14:creationId xmlns:p14="http://schemas.microsoft.com/office/powerpoint/2010/main" val="1587725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14D-6D51-492E-96E2-56EA5B2F3814}"/>
              </a:ext>
            </a:extLst>
          </p:cNvPr>
          <p:cNvSpPr>
            <a:spLocks noGrp="1"/>
          </p:cNvSpPr>
          <p:nvPr>
            <p:ph type="title"/>
          </p:nvPr>
        </p:nvSpPr>
        <p:spPr/>
        <p:txBody>
          <a:bodyPr/>
          <a:lstStyle/>
          <a:p>
            <a:r>
              <a:rPr lang="en-US" dirty="0"/>
              <a:t>Detailed Program Timeline – cont.…</a:t>
            </a:r>
          </a:p>
        </p:txBody>
      </p:sp>
      <p:cxnSp>
        <p:nvCxnSpPr>
          <p:cNvPr id="3" name="Straight Arrow Connector 2">
            <a:extLst>
              <a:ext uri="{FF2B5EF4-FFF2-40B4-BE49-F238E27FC236}">
                <a16:creationId xmlns:a16="http://schemas.microsoft.com/office/drawing/2014/main" id="{0A51D9E1-41EE-4592-958D-1231490605C5}"/>
              </a:ext>
            </a:extLst>
          </p:cNvPr>
          <p:cNvCxnSpPr>
            <a:cxnSpLocks/>
          </p:cNvCxnSpPr>
          <p:nvPr/>
        </p:nvCxnSpPr>
        <p:spPr>
          <a:xfrm>
            <a:off x="6661477" y="3698618"/>
            <a:ext cx="0" cy="48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A5F33E-830C-4D39-8D20-206BE347CEE4}"/>
              </a:ext>
            </a:extLst>
          </p:cNvPr>
          <p:cNvCxnSpPr>
            <a:cxnSpLocks/>
          </p:cNvCxnSpPr>
          <p:nvPr/>
        </p:nvCxnSpPr>
        <p:spPr>
          <a:xfrm flipV="1">
            <a:off x="2972846" y="3710407"/>
            <a:ext cx="6581971" cy="1"/>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1A0049-1DF1-4AFC-90B2-46A51AF94B85}"/>
              </a:ext>
            </a:extLst>
          </p:cNvPr>
          <p:cNvSpPr txBox="1"/>
          <p:nvPr/>
        </p:nvSpPr>
        <p:spPr>
          <a:xfrm>
            <a:off x="3108493" y="5034322"/>
            <a:ext cx="1499436"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Analytics – One AI Model Requirements</a:t>
            </a:r>
          </a:p>
        </p:txBody>
      </p:sp>
      <p:cxnSp>
        <p:nvCxnSpPr>
          <p:cNvPr id="7" name="Straight Arrow Connector 6">
            <a:extLst>
              <a:ext uri="{FF2B5EF4-FFF2-40B4-BE49-F238E27FC236}">
                <a16:creationId xmlns:a16="http://schemas.microsoft.com/office/drawing/2014/main" id="{B25B6C1F-456D-4CF4-9C5B-32D07E8484AF}"/>
              </a:ext>
            </a:extLst>
          </p:cNvPr>
          <p:cNvCxnSpPr>
            <a:cxnSpLocks/>
          </p:cNvCxnSpPr>
          <p:nvPr/>
        </p:nvCxnSpPr>
        <p:spPr>
          <a:xfrm>
            <a:off x="3773010" y="3738350"/>
            <a:ext cx="0" cy="123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AE6B00-0BA7-4477-BC2E-9F05B6C56461}"/>
              </a:ext>
            </a:extLst>
          </p:cNvPr>
          <p:cNvCxnSpPr>
            <a:cxnSpLocks/>
          </p:cNvCxnSpPr>
          <p:nvPr/>
        </p:nvCxnSpPr>
        <p:spPr>
          <a:xfrm flipV="1">
            <a:off x="3518534" y="2298895"/>
            <a:ext cx="0" cy="137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BF58359-CCC9-4B9D-9310-50378DCE4315}"/>
              </a:ext>
            </a:extLst>
          </p:cNvPr>
          <p:cNvSpPr txBox="1"/>
          <p:nvPr/>
        </p:nvSpPr>
        <p:spPr>
          <a:xfrm>
            <a:off x="3037659" y="1830324"/>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Vascular Application UI Wireframe </a:t>
            </a:r>
          </a:p>
        </p:txBody>
      </p:sp>
      <p:cxnSp>
        <p:nvCxnSpPr>
          <p:cNvPr id="13" name="Straight Arrow Connector 12">
            <a:extLst>
              <a:ext uri="{FF2B5EF4-FFF2-40B4-BE49-F238E27FC236}">
                <a16:creationId xmlns:a16="http://schemas.microsoft.com/office/drawing/2014/main" id="{C1A86B11-608F-4422-8F6B-CC954A730920}"/>
              </a:ext>
            </a:extLst>
          </p:cNvPr>
          <p:cNvCxnSpPr>
            <a:cxnSpLocks/>
          </p:cNvCxnSpPr>
          <p:nvPr/>
        </p:nvCxnSpPr>
        <p:spPr>
          <a:xfrm>
            <a:off x="5618343" y="3717541"/>
            <a:ext cx="0" cy="84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E8D8CF-922D-47C2-A2D0-BF8833F05ABA}"/>
              </a:ext>
            </a:extLst>
          </p:cNvPr>
          <p:cNvSpPr/>
          <p:nvPr/>
        </p:nvSpPr>
        <p:spPr>
          <a:xfrm>
            <a:off x="6181492" y="4205346"/>
            <a:ext cx="1142693" cy="556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prstClr val="black"/>
                </a:solidFill>
                <a:latin typeface="Calibri" panose="020F0502020204030204"/>
              </a:rPr>
              <a:t>Model Training Complete</a:t>
            </a:r>
          </a:p>
        </p:txBody>
      </p:sp>
      <p:cxnSp>
        <p:nvCxnSpPr>
          <p:cNvPr id="20" name="Straight Arrow Connector 19">
            <a:extLst>
              <a:ext uri="{FF2B5EF4-FFF2-40B4-BE49-F238E27FC236}">
                <a16:creationId xmlns:a16="http://schemas.microsoft.com/office/drawing/2014/main" id="{3DC05A56-9BE4-4020-ADD3-129713FD44EF}"/>
              </a:ext>
            </a:extLst>
          </p:cNvPr>
          <p:cNvCxnSpPr>
            <a:cxnSpLocks/>
          </p:cNvCxnSpPr>
          <p:nvPr/>
        </p:nvCxnSpPr>
        <p:spPr>
          <a:xfrm flipH="1">
            <a:off x="8010054" y="3682188"/>
            <a:ext cx="1" cy="129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0E3DCB-60C6-4135-9951-6CD3DED9B305}"/>
              </a:ext>
            </a:extLst>
          </p:cNvPr>
          <p:cNvCxnSpPr>
            <a:cxnSpLocks/>
          </p:cNvCxnSpPr>
          <p:nvPr/>
        </p:nvCxnSpPr>
        <p:spPr>
          <a:xfrm flipV="1">
            <a:off x="3518534" y="6117256"/>
            <a:ext cx="52889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89A3B9E-D27E-4C4E-A4AC-6CD95DB2FCA6}"/>
              </a:ext>
            </a:extLst>
          </p:cNvPr>
          <p:cNvSpPr/>
          <p:nvPr/>
        </p:nvSpPr>
        <p:spPr>
          <a:xfrm>
            <a:off x="5714588" y="6134543"/>
            <a:ext cx="792389"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MVP3</a:t>
            </a:r>
          </a:p>
        </p:txBody>
      </p:sp>
      <p:sp>
        <p:nvSpPr>
          <p:cNvPr id="31" name="TextBox 30">
            <a:extLst>
              <a:ext uri="{FF2B5EF4-FFF2-40B4-BE49-F238E27FC236}">
                <a16:creationId xmlns:a16="http://schemas.microsoft.com/office/drawing/2014/main" id="{4E38195E-677A-41FA-A2E0-0E2742FE5B7F}"/>
              </a:ext>
            </a:extLst>
          </p:cNvPr>
          <p:cNvSpPr txBox="1"/>
          <p:nvPr/>
        </p:nvSpPr>
        <p:spPr>
          <a:xfrm>
            <a:off x="7453631" y="4987710"/>
            <a:ext cx="1562340"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Model Testing / Development Complete</a:t>
            </a:r>
          </a:p>
        </p:txBody>
      </p:sp>
      <p:cxnSp>
        <p:nvCxnSpPr>
          <p:cNvPr id="35" name="Straight Connector 34">
            <a:extLst>
              <a:ext uri="{FF2B5EF4-FFF2-40B4-BE49-F238E27FC236}">
                <a16:creationId xmlns:a16="http://schemas.microsoft.com/office/drawing/2014/main" id="{D6CB65DD-F716-45A4-B8EA-D5C009A3669D}"/>
              </a:ext>
            </a:extLst>
          </p:cNvPr>
          <p:cNvCxnSpPr/>
          <p:nvPr/>
        </p:nvCxnSpPr>
        <p:spPr>
          <a:xfrm>
            <a:off x="3550500" y="3478203"/>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DF8DDE2-2706-485A-8EC4-FB8C44AC129E}"/>
              </a:ext>
            </a:extLst>
          </p:cNvPr>
          <p:cNvCxnSpPr/>
          <p:nvPr/>
        </p:nvCxnSpPr>
        <p:spPr>
          <a:xfrm>
            <a:off x="6143931" y="3484828"/>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AD0899A-D160-4DC8-83DA-FEDA71DEDF85}"/>
              </a:ext>
            </a:extLst>
          </p:cNvPr>
          <p:cNvCxnSpPr/>
          <p:nvPr/>
        </p:nvCxnSpPr>
        <p:spPr>
          <a:xfrm>
            <a:off x="8668452" y="3517950"/>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FA492F6-0554-4480-943F-145C50D86225}"/>
              </a:ext>
            </a:extLst>
          </p:cNvPr>
          <p:cNvSpPr txBox="1"/>
          <p:nvPr/>
        </p:nvSpPr>
        <p:spPr>
          <a:xfrm>
            <a:off x="4490675" y="3709550"/>
            <a:ext cx="540533" cy="369204"/>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Dec</a:t>
            </a:r>
          </a:p>
        </p:txBody>
      </p:sp>
      <p:sp>
        <p:nvSpPr>
          <p:cNvPr id="40" name="TextBox 39">
            <a:extLst>
              <a:ext uri="{FF2B5EF4-FFF2-40B4-BE49-F238E27FC236}">
                <a16:creationId xmlns:a16="http://schemas.microsoft.com/office/drawing/2014/main" id="{8875212D-48E4-43F7-BB7B-2DDD95FA6B8A}"/>
              </a:ext>
            </a:extLst>
          </p:cNvPr>
          <p:cNvSpPr txBox="1"/>
          <p:nvPr/>
        </p:nvSpPr>
        <p:spPr>
          <a:xfrm>
            <a:off x="6826807" y="3663782"/>
            <a:ext cx="593047" cy="369204"/>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Jan</a:t>
            </a:r>
          </a:p>
        </p:txBody>
      </p:sp>
      <p:cxnSp>
        <p:nvCxnSpPr>
          <p:cNvPr id="43" name="Straight Connector 42">
            <a:extLst>
              <a:ext uri="{FF2B5EF4-FFF2-40B4-BE49-F238E27FC236}">
                <a16:creationId xmlns:a16="http://schemas.microsoft.com/office/drawing/2014/main" id="{EBFAA03B-8DA2-4178-8946-5CA786FD9CD6}"/>
              </a:ext>
            </a:extLst>
          </p:cNvPr>
          <p:cNvCxnSpPr/>
          <p:nvPr/>
        </p:nvCxnSpPr>
        <p:spPr>
          <a:xfrm>
            <a:off x="4203839" y="355372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99DA2121-6EAD-47DE-B18C-4B7FDAAC6FD8}"/>
              </a:ext>
            </a:extLst>
          </p:cNvPr>
          <p:cNvCxnSpPr/>
          <p:nvPr/>
        </p:nvCxnSpPr>
        <p:spPr>
          <a:xfrm>
            <a:off x="4899397" y="3573599"/>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2C73A797-40C6-4429-B2DC-521329C949ED}"/>
              </a:ext>
            </a:extLst>
          </p:cNvPr>
          <p:cNvCxnSpPr/>
          <p:nvPr/>
        </p:nvCxnSpPr>
        <p:spPr>
          <a:xfrm>
            <a:off x="5515462" y="3553727"/>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452B162C-1EE2-413A-9143-9F291D278214}"/>
              </a:ext>
            </a:extLst>
          </p:cNvPr>
          <p:cNvCxnSpPr/>
          <p:nvPr/>
        </p:nvCxnSpPr>
        <p:spPr>
          <a:xfrm>
            <a:off x="6661477" y="354710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A40A0ABF-A45A-416D-B3F0-879D7137AD01}"/>
              </a:ext>
            </a:extLst>
          </p:cNvPr>
          <p:cNvCxnSpPr/>
          <p:nvPr/>
        </p:nvCxnSpPr>
        <p:spPr>
          <a:xfrm>
            <a:off x="7277541" y="3527233"/>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8" name="Straight Connector 47">
            <a:extLst>
              <a:ext uri="{FF2B5EF4-FFF2-40B4-BE49-F238E27FC236}">
                <a16:creationId xmlns:a16="http://schemas.microsoft.com/office/drawing/2014/main" id="{E14D45CE-8291-438D-975D-5377462FEB11}"/>
              </a:ext>
            </a:extLst>
          </p:cNvPr>
          <p:cNvCxnSpPr/>
          <p:nvPr/>
        </p:nvCxnSpPr>
        <p:spPr>
          <a:xfrm>
            <a:off x="8012845" y="3547108"/>
            <a:ext cx="0" cy="341327"/>
          </a:xfrm>
          <a:prstGeom prst="line">
            <a:avLst/>
          </a:prstGeom>
        </p:spPr>
        <p:style>
          <a:lnRef idx="1">
            <a:schemeClr val="accent5"/>
          </a:lnRef>
          <a:fillRef idx="0">
            <a:schemeClr val="accent5"/>
          </a:fillRef>
          <a:effectRef idx="0">
            <a:schemeClr val="accent5"/>
          </a:effectRef>
          <a:fontRef idx="minor">
            <a:schemeClr val="tx1"/>
          </a:fontRef>
        </p:style>
      </p:cxnSp>
      <p:sp>
        <p:nvSpPr>
          <p:cNvPr id="56" name="TextBox 55">
            <a:extLst>
              <a:ext uri="{FF2B5EF4-FFF2-40B4-BE49-F238E27FC236}">
                <a16:creationId xmlns:a16="http://schemas.microsoft.com/office/drawing/2014/main" id="{19E35C0C-16A3-4771-BBA8-40426B1A157C}"/>
              </a:ext>
            </a:extLst>
          </p:cNvPr>
          <p:cNvSpPr txBox="1"/>
          <p:nvPr/>
        </p:nvSpPr>
        <p:spPr>
          <a:xfrm>
            <a:off x="4940054" y="5012890"/>
            <a:ext cx="142588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Vascular Application development Complete</a:t>
            </a:r>
          </a:p>
        </p:txBody>
      </p:sp>
      <p:cxnSp>
        <p:nvCxnSpPr>
          <p:cNvPr id="57" name="Straight Arrow Connector 56">
            <a:extLst>
              <a:ext uri="{FF2B5EF4-FFF2-40B4-BE49-F238E27FC236}">
                <a16:creationId xmlns:a16="http://schemas.microsoft.com/office/drawing/2014/main" id="{2D140E4C-BBF2-441B-BC4B-4359556F971C}"/>
              </a:ext>
            </a:extLst>
          </p:cNvPr>
          <p:cNvCxnSpPr>
            <a:cxnSpLocks/>
          </p:cNvCxnSpPr>
          <p:nvPr/>
        </p:nvCxnSpPr>
        <p:spPr>
          <a:xfrm>
            <a:off x="5473776" y="3755112"/>
            <a:ext cx="0" cy="122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3F0B7D54-9BE9-45B4-9D2A-5DEBF33262AE}"/>
              </a:ext>
            </a:extLst>
          </p:cNvPr>
          <p:cNvSpPr/>
          <p:nvPr/>
        </p:nvSpPr>
        <p:spPr>
          <a:xfrm>
            <a:off x="375510" y="939787"/>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61" name="Rectangle 60">
            <a:extLst>
              <a:ext uri="{FF2B5EF4-FFF2-40B4-BE49-F238E27FC236}">
                <a16:creationId xmlns:a16="http://schemas.microsoft.com/office/drawing/2014/main" id="{64C3EB20-4783-425A-BA79-C1C8C4C7CC03}"/>
              </a:ext>
            </a:extLst>
          </p:cNvPr>
          <p:cNvSpPr/>
          <p:nvPr/>
        </p:nvSpPr>
        <p:spPr>
          <a:xfrm>
            <a:off x="406294" y="5617440"/>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pic>
        <p:nvPicPr>
          <p:cNvPr id="64" name="Picture 63" descr="http://satra.lk/wp-content/uploads/2014/12/team_contact_1.png">
            <a:extLst>
              <a:ext uri="{FF2B5EF4-FFF2-40B4-BE49-F238E27FC236}">
                <a16:creationId xmlns:a16="http://schemas.microsoft.com/office/drawing/2014/main" id="{083F6594-1A0A-4FC0-A471-E2A306224775}"/>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5570" y="5369580"/>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9E1C2821-0ACE-4106-97AD-DDD4E5C664B4}"/>
              </a:ext>
            </a:extLst>
          </p:cNvPr>
          <p:cNvSpPr txBox="1"/>
          <p:nvPr/>
        </p:nvSpPr>
        <p:spPr>
          <a:xfrm>
            <a:off x="4570300" y="5693832"/>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-19</a:t>
            </a:r>
          </a:p>
        </p:txBody>
      </p:sp>
      <p:pic>
        <p:nvPicPr>
          <p:cNvPr id="66" name="Picture 65" descr="http://satra.lk/wp-content/uploads/2014/12/team_contact_1.png">
            <a:extLst>
              <a:ext uri="{FF2B5EF4-FFF2-40B4-BE49-F238E27FC236}">
                <a16:creationId xmlns:a16="http://schemas.microsoft.com/office/drawing/2014/main" id="{4905E941-F828-4D7B-92CA-D5D902DFA059}"/>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01313" y="5352905"/>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C257E162-B794-4553-9729-FCE384662D4D}"/>
              </a:ext>
            </a:extLst>
          </p:cNvPr>
          <p:cNvSpPr txBox="1"/>
          <p:nvPr/>
        </p:nvSpPr>
        <p:spPr>
          <a:xfrm>
            <a:off x="7626043" y="5677157"/>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-19</a:t>
            </a:r>
          </a:p>
        </p:txBody>
      </p:sp>
      <p:pic>
        <p:nvPicPr>
          <p:cNvPr id="38" name="Picture 37" descr="http://satra.lk/wp-content/uploads/2014/12/team_contact_1.png">
            <a:extLst>
              <a:ext uri="{FF2B5EF4-FFF2-40B4-BE49-F238E27FC236}">
                <a16:creationId xmlns:a16="http://schemas.microsoft.com/office/drawing/2014/main" id="{6CCE595A-96A6-41CE-86CA-A3A0CF92BF78}"/>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1278" y="1105783"/>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AA97060-3A6F-4CA2-BD7C-C0384B595E8C}"/>
              </a:ext>
            </a:extLst>
          </p:cNvPr>
          <p:cNvSpPr txBox="1"/>
          <p:nvPr/>
        </p:nvSpPr>
        <p:spPr>
          <a:xfrm>
            <a:off x="4649703" y="1473490"/>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cxnSp>
        <p:nvCxnSpPr>
          <p:cNvPr id="50" name="Straight Arrow Connector 49">
            <a:extLst>
              <a:ext uri="{FF2B5EF4-FFF2-40B4-BE49-F238E27FC236}">
                <a16:creationId xmlns:a16="http://schemas.microsoft.com/office/drawing/2014/main" id="{419C5DE6-C8AD-4849-B643-12724C9268E4}"/>
              </a:ext>
            </a:extLst>
          </p:cNvPr>
          <p:cNvCxnSpPr>
            <a:cxnSpLocks/>
          </p:cNvCxnSpPr>
          <p:nvPr/>
        </p:nvCxnSpPr>
        <p:spPr>
          <a:xfrm flipV="1">
            <a:off x="3773010" y="2654423"/>
            <a:ext cx="0" cy="106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D386084-BD15-4156-AF23-60E6567DC102}"/>
              </a:ext>
            </a:extLst>
          </p:cNvPr>
          <p:cNvSpPr txBox="1"/>
          <p:nvPr/>
        </p:nvSpPr>
        <p:spPr>
          <a:xfrm>
            <a:off x="3740981" y="2374204"/>
            <a:ext cx="847822"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for the AI Model</a:t>
            </a:r>
          </a:p>
        </p:txBody>
      </p:sp>
      <p:sp>
        <p:nvSpPr>
          <p:cNvPr id="14" name="TextBox 13">
            <a:extLst>
              <a:ext uri="{FF2B5EF4-FFF2-40B4-BE49-F238E27FC236}">
                <a16:creationId xmlns:a16="http://schemas.microsoft.com/office/drawing/2014/main" id="{1DDB4644-6A00-4A1A-9D7D-D2ED88AD2802}"/>
              </a:ext>
            </a:extLst>
          </p:cNvPr>
          <p:cNvSpPr txBox="1"/>
          <p:nvPr/>
        </p:nvSpPr>
        <p:spPr>
          <a:xfrm>
            <a:off x="5432871" y="4480641"/>
            <a:ext cx="1035369"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AI Model  Design</a:t>
            </a:r>
          </a:p>
        </p:txBody>
      </p:sp>
      <p:sp>
        <p:nvSpPr>
          <p:cNvPr id="52" name="Wave 51">
            <a:extLst>
              <a:ext uri="{FF2B5EF4-FFF2-40B4-BE49-F238E27FC236}">
                <a16:creationId xmlns:a16="http://schemas.microsoft.com/office/drawing/2014/main" id="{28F08BFD-C8E5-45E2-8520-EE83E4BA4637}"/>
              </a:ext>
            </a:extLst>
          </p:cNvPr>
          <p:cNvSpPr/>
          <p:nvPr/>
        </p:nvSpPr>
        <p:spPr bwMode="auto">
          <a:xfrm>
            <a:off x="8668452" y="2788514"/>
            <a:ext cx="373678" cy="428248"/>
          </a:xfrm>
          <a:prstGeom prst="wave">
            <a:avLst/>
          </a:prstGeom>
          <a:solidFill>
            <a:srgbClr val="00B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53" name="TextBox 52">
            <a:extLst>
              <a:ext uri="{FF2B5EF4-FFF2-40B4-BE49-F238E27FC236}">
                <a16:creationId xmlns:a16="http://schemas.microsoft.com/office/drawing/2014/main" id="{EACCA438-12A9-486B-9D61-8ABA8FBC5C77}"/>
              </a:ext>
            </a:extLst>
          </p:cNvPr>
          <p:cNvSpPr txBox="1"/>
          <p:nvPr/>
        </p:nvSpPr>
        <p:spPr>
          <a:xfrm>
            <a:off x="8765289" y="2211204"/>
            <a:ext cx="1110268"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MVP3 Milestone Demo</a:t>
            </a:r>
          </a:p>
          <a:p>
            <a:pPr defTabSz="914126" fontAlgn="auto">
              <a:spcBef>
                <a:spcPts val="0"/>
              </a:spcBef>
              <a:spcAft>
                <a:spcPts val="0"/>
              </a:spcAft>
            </a:pPr>
            <a:r>
              <a:rPr lang="en-US" sz="1000" dirty="0">
                <a:solidFill>
                  <a:prstClr val="black"/>
                </a:solidFill>
                <a:latin typeface="Calibri" panose="020F0502020204030204"/>
              </a:rPr>
              <a:t>01/28/2022</a:t>
            </a:r>
          </a:p>
        </p:txBody>
      </p:sp>
      <p:cxnSp>
        <p:nvCxnSpPr>
          <p:cNvPr id="54" name="Straight Connector 53">
            <a:extLst>
              <a:ext uri="{FF2B5EF4-FFF2-40B4-BE49-F238E27FC236}">
                <a16:creationId xmlns:a16="http://schemas.microsoft.com/office/drawing/2014/main" id="{C49365D7-583E-4645-A758-E193640F8153}"/>
              </a:ext>
            </a:extLst>
          </p:cNvPr>
          <p:cNvCxnSpPr>
            <a:cxnSpLocks/>
          </p:cNvCxnSpPr>
          <p:nvPr/>
        </p:nvCxnSpPr>
        <p:spPr>
          <a:xfrm>
            <a:off x="8655280" y="2814517"/>
            <a:ext cx="0" cy="9277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0ECEC4-CA6C-4550-B7B7-9D02E8C161B0}"/>
              </a:ext>
            </a:extLst>
          </p:cNvPr>
          <p:cNvSpPr txBox="1"/>
          <p:nvPr/>
        </p:nvSpPr>
        <p:spPr>
          <a:xfrm>
            <a:off x="9538903" y="3588328"/>
            <a:ext cx="1090363" cy="307777"/>
          </a:xfrm>
          <a:prstGeom prst="rect">
            <a:avLst/>
          </a:prstGeom>
          <a:noFill/>
        </p:spPr>
        <p:txBody>
          <a:bodyPr wrap="none" rtlCol="0">
            <a:spAutoFit/>
          </a:bodyPr>
          <a:lstStyle/>
          <a:p>
            <a:r>
              <a:rPr lang="en-US" sz="1400" dirty="0"/>
              <a:t>Production </a:t>
            </a:r>
          </a:p>
        </p:txBody>
      </p:sp>
      <p:grpSp>
        <p:nvGrpSpPr>
          <p:cNvPr id="55" name="Group 54">
            <a:extLst>
              <a:ext uri="{FF2B5EF4-FFF2-40B4-BE49-F238E27FC236}">
                <a16:creationId xmlns:a16="http://schemas.microsoft.com/office/drawing/2014/main" id="{0DC3CBE2-67E1-465E-9F60-54D5B50B41AC}"/>
              </a:ext>
            </a:extLst>
          </p:cNvPr>
          <p:cNvGrpSpPr/>
          <p:nvPr/>
        </p:nvGrpSpPr>
        <p:grpSpPr>
          <a:xfrm>
            <a:off x="10865841" y="1086066"/>
            <a:ext cx="1543228" cy="1311442"/>
            <a:chOff x="10684488" y="4478607"/>
            <a:chExt cx="1543228" cy="1311442"/>
          </a:xfrm>
        </p:grpSpPr>
        <p:pic>
          <p:nvPicPr>
            <p:cNvPr id="58" name="Picture 57" descr="http://satra.lk/wp-content/uploads/2014/12/team_contact_1.png">
              <a:extLst>
                <a:ext uri="{FF2B5EF4-FFF2-40B4-BE49-F238E27FC236}">
                  <a16:creationId xmlns:a16="http://schemas.microsoft.com/office/drawing/2014/main" id="{0FD8BEF7-5337-48BB-9BE7-16FCA7C988DF}"/>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8884" y="4816683"/>
              <a:ext cx="378460" cy="37846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descr="http://satra.lk/wp-content/uploads/2014/12/team_contact_1.png">
              <a:extLst>
                <a:ext uri="{FF2B5EF4-FFF2-40B4-BE49-F238E27FC236}">
                  <a16:creationId xmlns:a16="http://schemas.microsoft.com/office/drawing/2014/main" id="{BA39EEC8-693A-4A62-83CB-5B2E70B0EB03}"/>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97683" y="532739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6CD8A4ED-7271-4FB0-88A5-3AD0CA163783}"/>
                </a:ext>
              </a:extLst>
            </p:cNvPr>
            <p:cNvSpPr txBox="1"/>
            <p:nvPr/>
          </p:nvSpPr>
          <p:spPr>
            <a:xfrm>
              <a:off x="11347638" y="49723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Abbott </a:t>
              </a:r>
            </a:p>
          </p:txBody>
        </p:sp>
        <p:sp>
          <p:nvSpPr>
            <p:cNvPr id="63" name="TextBox 62">
              <a:extLst>
                <a:ext uri="{FF2B5EF4-FFF2-40B4-BE49-F238E27FC236}">
                  <a16:creationId xmlns:a16="http://schemas.microsoft.com/office/drawing/2014/main" id="{BF2846CE-1007-42DE-BA9C-2826DF4559D9}"/>
                </a:ext>
              </a:extLst>
            </p:cNvPr>
            <p:cNvSpPr txBox="1"/>
            <p:nvPr/>
          </p:nvSpPr>
          <p:spPr>
            <a:xfrm>
              <a:off x="11407273" y="54295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HCL</a:t>
              </a:r>
            </a:p>
          </p:txBody>
        </p:sp>
        <p:sp>
          <p:nvSpPr>
            <p:cNvPr id="67" name="TextBox 66">
              <a:extLst>
                <a:ext uri="{FF2B5EF4-FFF2-40B4-BE49-F238E27FC236}">
                  <a16:creationId xmlns:a16="http://schemas.microsoft.com/office/drawing/2014/main" id="{3FBDDB68-D4CB-4FBB-80AB-89A3D2EF5A50}"/>
                </a:ext>
              </a:extLst>
            </p:cNvPr>
            <p:cNvSpPr txBox="1"/>
            <p:nvPr/>
          </p:nvSpPr>
          <p:spPr>
            <a:xfrm>
              <a:off x="10684488" y="4515566"/>
              <a:ext cx="626390" cy="276999"/>
            </a:xfrm>
            <a:prstGeom prst="rect">
              <a:avLst/>
            </a:prstGeom>
            <a:noFill/>
          </p:spPr>
          <p:txBody>
            <a:bodyPr wrap="none" rtlCol="0">
              <a:spAutoFit/>
            </a:bodyPr>
            <a:lstStyle/>
            <a:p>
              <a:r>
                <a:rPr lang="en-US" sz="1200" b="1" dirty="0">
                  <a:latin typeface="Abadi Extra Light" panose="020B0604020202020204" pitchFamily="34" charset="0"/>
                </a:rPr>
                <a:t>Legend</a:t>
              </a:r>
            </a:p>
          </p:txBody>
        </p:sp>
        <p:sp>
          <p:nvSpPr>
            <p:cNvPr id="68" name="Rectangle 67">
              <a:extLst>
                <a:ext uri="{FF2B5EF4-FFF2-40B4-BE49-F238E27FC236}">
                  <a16:creationId xmlns:a16="http://schemas.microsoft.com/office/drawing/2014/main" id="{18474289-C212-47B7-B1C9-979662A261AB}"/>
                </a:ext>
              </a:extLst>
            </p:cNvPr>
            <p:cNvSpPr/>
            <p:nvPr/>
          </p:nvSpPr>
          <p:spPr bwMode="auto">
            <a:xfrm>
              <a:off x="10772597" y="4478607"/>
              <a:ext cx="1150914" cy="1311442"/>
            </a:xfrm>
            <a:custGeom>
              <a:avLst/>
              <a:gdLst>
                <a:gd name="connsiteX0" fmla="*/ 0 w 1150914"/>
                <a:gd name="connsiteY0" fmla="*/ 0 h 1311442"/>
                <a:gd name="connsiteX1" fmla="*/ 552439 w 1150914"/>
                <a:gd name="connsiteY1" fmla="*/ 0 h 1311442"/>
                <a:gd name="connsiteX2" fmla="*/ 1150914 w 1150914"/>
                <a:gd name="connsiteY2" fmla="*/ 0 h 1311442"/>
                <a:gd name="connsiteX3" fmla="*/ 1150914 w 1150914"/>
                <a:gd name="connsiteY3" fmla="*/ 668835 h 1311442"/>
                <a:gd name="connsiteX4" fmla="*/ 1150914 w 1150914"/>
                <a:gd name="connsiteY4" fmla="*/ 1311442 h 1311442"/>
                <a:gd name="connsiteX5" fmla="*/ 575457 w 1150914"/>
                <a:gd name="connsiteY5" fmla="*/ 1311442 h 1311442"/>
                <a:gd name="connsiteX6" fmla="*/ 0 w 1150914"/>
                <a:gd name="connsiteY6" fmla="*/ 1311442 h 1311442"/>
                <a:gd name="connsiteX7" fmla="*/ 0 w 1150914"/>
                <a:gd name="connsiteY7" fmla="*/ 655721 h 1311442"/>
                <a:gd name="connsiteX8" fmla="*/ 0 w 1150914"/>
                <a:gd name="connsiteY8" fmla="*/ 0 h 13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14" h="1311442" extrusionOk="0">
                  <a:moveTo>
                    <a:pt x="0" y="0"/>
                  </a:moveTo>
                  <a:cubicBezTo>
                    <a:pt x="132426" y="-18494"/>
                    <a:pt x="396334" y="-19696"/>
                    <a:pt x="552439" y="0"/>
                  </a:cubicBezTo>
                  <a:cubicBezTo>
                    <a:pt x="708544" y="19696"/>
                    <a:pt x="889988" y="-14863"/>
                    <a:pt x="1150914" y="0"/>
                  </a:cubicBezTo>
                  <a:cubicBezTo>
                    <a:pt x="1145408" y="254119"/>
                    <a:pt x="1167819" y="393874"/>
                    <a:pt x="1150914" y="668835"/>
                  </a:cubicBezTo>
                  <a:cubicBezTo>
                    <a:pt x="1134009" y="943796"/>
                    <a:pt x="1181733" y="1140752"/>
                    <a:pt x="1150914" y="1311442"/>
                  </a:cubicBezTo>
                  <a:cubicBezTo>
                    <a:pt x="864624" y="1328490"/>
                    <a:pt x="797412" y="1327525"/>
                    <a:pt x="575457" y="1311442"/>
                  </a:cubicBezTo>
                  <a:cubicBezTo>
                    <a:pt x="353502" y="1295359"/>
                    <a:pt x="165663" y="1319363"/>
                    <a:pt x="0" y="1311442"/>
                  </a:cubicBezTo>
                  <a:cubicBezTo>
                    <a:pt x="16349" y="994415"/>
                    <a:pt x="24196" y="940498"/>
                    <a:pt x="0" y="655721"/>
                  </a:cubicBezTo>
                  <a:cubicBezTo>
                    <a:pt x="-24196" y="370944"/>
                    <a:pt x="-13228" y="144623"/>
                    <a:pt x="0" y="0"/>
                  </a:cubicBezTo>
                  <a:close/>
                </a:path>
              </a:pathLst>
            </a:custGeom>
            <a:noFill/>
            <a:ln w="3175" cap="flat" cmpd="sng" algn="ctr">
              <a:solidFill>
                <a:srgbClr val="850909"/>
              </a:solidFill>
              <a:prstDash val="solid"/>
              <a:miter lim="800000"/>
              <a:headEnd type="none" w="sm" len="sm"/>
              <a:tailEnd type="triangle" w="med" len="med"/>
              <a:extLst>
                <a:ext uri="{C807C97D-BFC1-408E-A445-0C87EB9F89A2}">
                  <ask:lineSketchStyleProps xmlns:ask="http://schemas.microsoft.com/office/drawing/2018/sketchyshapes" sd="2211452188">
                    <a:prstGeom prst="rect">
                      <a:avLst/>
                    </a:prstGeom>
                    <ask:type>
                      <ask:lineSketchFreehand/>
                    </ask:type>
                  </ask:lineSketchStyleProps>
                </a:ext>
              </a:extLst>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cxnSp>
        <p:nvCxnSpPr>
          <p:cNvPr id="69" name="Straight Arrow Connector 68">
            <a:extLst>
              <a:ext uri="{FF2B5EF4-FFF2-40B4-BE49-F238E27FC236}">
                <a16:creationId xmlns:a16="http://schemas.microsoft.com/office/drawing/2014/main" id="{6B11755C-1E64-4E2B-8ABA-CE9C3C9B790B}"/>
              </a:ext>
            </a:extLst>
          </p:cNvPr>
          <p:cNvCxnSpPr>
            <a:cxnSpLocks/>
          </p:cNvCxnSpPr>
          <p:nvPr/>
        </p:nvCxnSpPr>
        <p:spPr>
          <a:xfrm flipV="1">
            <a:off x="4304593" y="3009530"/>
            <a:ext cx="0" cy="74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6855A4-BFA4-40EB-B6AF-2EED1C084CF3}"/>
              </a:ext>
            </a:extLst>
          </p:cNvPr>
          <p:cNvSpPr txBox="1"/>
          <p:nvPr/>
        </p:nvSpPr>
        <p:spPr>
          <a:xfrm>
            <a:off x="4291422" y="2799838"/>
            <a:ext cx="1031175"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AI Model requirements</a:t>
            </a:r>
          </a:p>
        </p:txBody>
      </p:sp>
    </p:spTree>
    <p:extLst>
      <p:ext uri="{BB962C8B-B14F-4D97-AF65-F5344CB8AC3E}">
        <p14:creationId xmlns:p14="http://schemas.microsoft.com/office/powerpoint/2010/main" val="12512320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1242-3169-4BF2-B81C-3EE995C9E4BD}"/>
              </a:ext>
            </a:extLst>
          </p:cNvPr>
          <p:cNvSpPr>
            <a:spLocks noGrp="1"/>
          </p:cNvSpPr>
          <p:nvPr>
            <p:ph type="title"/>
          </p:nvPr>
        </p:nvSpPr>
        <p:spPr/>
        <p:txBody>
          <a:bodyPr/>
          <a:lstStyle/>
          <a:p>
            <a:r>
              <a:rPr lang="en-US" dirty="0"/>
              <a:t>MVP Features and Dependencies</a:t>
            </a:r>
          </a:p>
        </p:txBody>
      </p:sp>
      <p:graphicFrame>
        <p:nvGraphicFramePr>
          <p:cNvPr id="3" name="Table 2">
            <a:extLst>
              <a:ext uri="{FF2B5EF4-FFF2-40B4-BE49-F238E27FC236}">
                <a16:creationId xmlns:a16="http://schemas.microsoft.com/office/drawing/2014/main" id="{2C0B52FD-1F11-4B64-9F60-5FC4D940DA9E}"/>
              </a:ext>
            </a:extLst>
          </p:cNvPr>
          <p:cNvGraphicFramePr>
            <a:graphicFrameLocks noGrp="1"/>
          </p:cNvGraphicFramePr>
          <p:nvPr>
            <p:extLst>
              <p:ext uri="{D42A27DB-BD31-4B8C-83A1-F6EECF244321}">
                <p14:modId xmlns:p14="http://schemas.microsoft.com/office/powerpoint/2010/main" val="2923597587"/>
              </p:ext>
            </p:extLst>
          </p:nvPr>
        </p:nvGraphicFramePr>
        <p:xfrm>
          <a:off x="145775" y="967409"/>
          <a:ext cx="11184834" cy="3143286"/>
        </p:xfrm>
        <a:graphic>
          <a:graphicData uri="http://schemas.openxmlformats.org/drawingml/2006/table">
            <a:tbl>
              <a:tblPr firstRow="1">
                <a:tableStyleId>{00A15C55-8517-42AA-B614-E9B94910E393}</a:tableStyleId>
              </a:tblPr>
              <a:tblGrid>
                <a:gridCol w="1118302">
                  <a:extLst>
                    <a:ext uri="{9D8B030D-6E8A-4147-A177-3AD203B41FA5}">
                      <a16:colId xmlns:a16="http://schemas.microsoft.com/office/drawing/2014/main" val="362076331"/>
                    </a:ext>
                  </a:extLst>
                </a:gridCol>
                <a:gridCol w="3130370">
                  <a:extLst>
                    <a:ext uri="{9D8B030D-6E8A-4147-A177-3AD203B41FA5}">
                      <a16:colId xmlns:a16="http://schemas.microsoft.com/office/drawing/2014/main" val="3838109418"/>
                    </a:ext>
                  </a:extLst>
                </a:gridCol>
                <a:gridCol w="4449239">
                  <a:extLst>
                    <a:ext uri="{9D8B030D-6E8A-4147-A177-3AD203B41FA5}">
                      <a16:colId xmlns:a16="http://schemas.microsoft.com/office/drawing/2014/main" val="3215843503"/>
                    </a:ext>
                  </a:extLst>
                </a:gridCol>
                <a:gridCol w="2486923">
                  <a:extLst>
                    <a:ext uri="{9D8B030D-6E8A-4147-A177-3AD203B41FA5}">
                      <a16:colId xmlns:a16="http://schemas.microsoft.com/office/drawing/2014/main" val="2398145802"/>
                    </a:ext>
                  </a:extLst>
                </a:gridCol>
              </a:tblGrid>
              <a:tr h="253378">
                <a:tc>
                  <a:txBody>
                    <a:bodyPr/>
                    <a:lstStyle/>
                    <a:p>
                      <a:pPr marL="0" algn="l" defTabSz="914400" rtl="0" eaLnBrk="1" fontAlgn="b" latinLnBrk="0" hangingPunct="1"/>
                      <a:r>
                        <a:rPr lang="en-US" sz="1400" b="0" i="0" u="none" strike="noStrike" kern="1200" dirty="0">
                          <a:solidFill>
                            <a:srgbClr val="000000"/>
                          </a:solidFill>
                          <a:effectLst/>
                          <a:latin typeface="+mn-lt"/>
                          <a:ea typeface="+mn-ea"/>
                          <a:cs typeface="+mn-cs"/>
                        </a:rPr>
                        <a:t>Phase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mn-lt"/>
                          <a:ea typeface="+mn-ea"/>
                          <a:cs typeface="+mn-cs"/>
                        </a:rPr>
                        <a:t>Feature/functionality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Dependency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mn-lt"/>
                          <a:ea typeface="+mn-ea"/>
                          <a:cs typeface="+mn-cs"/>
                        </a:rPr>
                        <a:t>Complexity level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234018"/>
                  </a:ext>
                </a:extLst>
              </a:tr>
              <a:tr h="458614">
                <a:tc>
                  <a:txBody>
                    <a:bodyPr/>
                    <a:lstStyle/>
                    <a:p>
                      <a:pPr algn="ctr" fontAlgn="b"/>
                      <a:r>
                        <a:rPr lang="en-US" sz="1400" b="0" u="none" strike="noStrike" dirty="0">
                          <a:effectLst/>
                          <a:latin typeface="+mn-lt"/>
                        </a:rPr>
                        <a:t>MVP1</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err="1">
                          <a:effectLst/>
                          <a:latin typeface="+mn-lt"/>
                        </a:rPr>
                        <a:t>Dataverse</a:t>
                      </a:r>
                      <a:r>
                        <a:rPr lang="en-US" sz="1400" b="0" u="none" strike="noStrike" dirty="0">
                          <a:effectLst/>
                          <a:latin typeface="+mn-lt"/>
                        </a:rPr>
                        <a:t> Integration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Data Structure definition and types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59749"/>
                  </a:ext>
                </a:extLst>
              </a:tr>
              <a:tr h="328780">
                <a:tc>
                  <a:txBody>
                    <a:bodyPr/>
                    <a:lstStyle/>
                    <a:p>
                      <a:pPr algn="ctr" fontAlgn="b"/>
                      <a:r>
                        <a:rPr lang="en-US" sz="1400" b="0" u="none" strike="noStrike" dirty="0">
                          <a:effectLst/>
                          <a:latin typeface="+mn-lt"/>
                        </a:rPr>
                        <a:t>MVP1</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IOT Hub Integration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Data Structure definition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007383"/>
                  </a:ext>
                </a:extLst>
              </a:tr>
              <a:tr h="328780">
                <a:tc>
                  <a:txBody>
                    <a:bodyPr/>
                    <a:lstStyle/>
                    <a:p>
                      <a:pPr algn="ctr" fontAlgn="b"/>
                      <a:r>
                        <a:rPr lang="en-US" sz="1400" b="0" u="none" strike="noStrike" dirty="0">
                          <a:effectLst/>
                          <a:latin typeface="+mn-lt"/>
                        </a:rPr>
                        <a:t>MVP1</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Mobile App Data Collection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Availability of standard interface to acquire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Low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2689"/>
                  </a:ext>
                </a:extLst>
              </a:tr>
              <a:tr h="328780">
                <a:tc>
                  <a:txBody>
                    <a:bodyPr/>
                    <a:lstStyle/>
                    <a:p>
                      <a:pPr algn="ctr" fontAlgn="b"/>
                      <a:r>
                        <a:rPr lang="en-US" sz="1400" b="0" u="none" strike="noStrike" dirty="0">
                          <a:effectLst/>
                          <a:latin typeface="+mn-lt"/>
                        </a:rPr>
                        <a:t>MVP2</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Rule engine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Rules definitions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7345312"/>
                  </a:ext>
                </a:extLst>
              </a:tr>
              <a:tr h="328780">
                <a:tc>
                  <a:txBody>
                    <a:bodyPr/>
                    <a:lstStyle/>
                    <a:p>
                      <a:pPr algn="ctr" fontAlgn="b"/>
                      <a:r>
                        <a:rPr lang="en-US" sz="1400" b="0" u="none" strike="noStrike" dirty="0">
                          <a:effectLst/>
                          <a:latin typeface="+mn-lt"/>
                        </a:rPr>
                        <a:t>MVP2</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Catalog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Catalog definition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Medium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3769283"/>
                  </a:ext>
                </a:extLst>
              </a:tr>
              <a:tr h="328780">
                <a:tc>
                  <a:txBody>
                    <a:bodyPr/>
                    <a:lstStyle/>
                    <a:p>
                      <a:pPr algn="ctr" fontAlgn="b"/>
                      <a:r>
                        <a:rPr lang="en-US" sz="1400" b="0" u="none" strike="noStrike" dirty="0">
                          <a:effectLst/>
                          <a:latin typeface="+mn-lt"/>
                        </a:rPr>
                        <a:t>MVP2</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Data aggregator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Rules definitions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397845"/>
                  </a:ext>
                </a:extLst>
              </a:tr>
              <a:tr h="328780">
                <a:tc>
                  <a:txBody>
                    <a:bodyPr/>
                    <a:lstStyle/>
                    <a:p>
                      <a:pPr algn="ctr" fontAlgn="b"/>
                      <a:r>
                        <a:rPr lang="en-US" sz="1400" b="0" u="none" strike="noStrike" dirty="0">
                          <a:effectLst/>
                          <a:latin typeface="+mn-lt"/>
                        </a:rPr>
                        <a:t>MVP3</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Vascular apps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Details around Vascular Apps and Review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Medium - 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795449"/>
                  </a:ext>
                </a:extLst>
              </a:tr>
              <a:tr h="458614">
                <a:tc>
                  <a:txBody>
                    <a:bodyPr/>
                    <a:lstStyle/>
                    <a:p>
                      <a:pPr algn="ctr" fontAlgn="b"/>
                      <a:r>
                        <a:rPr lang="en-US" sz="1400" b="0" u="none" strike="noStrike" dirty="0">
                          <a:effectLst/>
                          <a:latin typeface="+mn-lt"/>
                        </a:rPr>
                        <a:t>MVP3</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Analytics Sample Application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Identify Sample AI Model/application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Medium - 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061122"/>
                  </a:ext>
                </a:extLst>
              </a:tr>
            </a:tbl>
          </a:graphicData>
        </a:graphic>
      </p:graphicFrame>
    </p:spTree>
    <p:extLst>
      <p:ext uri="{BB962C8B-B14F-4D97-AF65-F5344CB8AC3E}">
        <p14:creationId xmlns:p14="http://schemas.microsoft.com/office/powerpoint/2010/main" val="30471022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570D-39E9-43D0-8953-7408C6A5E2AB}"/>
              </a:ext>
            </a:extLst>
          </p:cNvPr>
          <p:cNvSpPr>
            <a:spLocks noGrp="1"/>
          </p:cNvSpPr>
          <p:nvPr>
            <p:ph type="title"/>
          </p:nvPr>
        </p:nvSpPr>
        <p:spPr/>
        <p:txBody>
          <a:bodyPr/>
          <a:lstStyle/>
          <a:p>
            <a:r>
              <a:rPr lang="en-US" dirty="0"/>
              <a:t>Commercials – Indicative Costing</a:t>
            </a:r>
          </a:p>
        </p:txBody>
      </p:sp>
      <p:sp>
        <p:nvSpPr>
          <p:cNvPr id="3" name="TextBox 2">
            <a:extLst>
              <a:ext uri="{FF2B5EF4-FFF2-40B4-BE49-F238E27FC236}">
                <a16:creationId xmlns:a16="http://schemas.microsoft.com/office/drawing/2014/main" id="{ECD0E321-FD8C-45A8-A561-7E39EDEE6E34}"/>
              </a:ext>
            </a:extLst>
          </p:cNvPr>
          <p:cNvSpPr txBox="1"/>
          <p:nvPr/>
        </p:nvSpPr>
        <p:spPr>
          <a:xfrm>
            <a:off x="343657" y="5830979"/>
            <a:ext cx="11401361" cy="461665"/>
          </a:xfrm>
          <a:prstGeom prst="rect">
            <a:avLst/>
          </a:prstGeom>
          <a:noFill/>
        </p:spPr>
        <p:txBody>
          <a:bodyPr wrap="square" rtlCol="0">
            <a:spAutoFit/>
          </a:bodyPr>
          <a:lstStyle/>
          <a:p>
            <a:r>
              <a:rPr lang="en-US" sz="1200" b="1" u="sng" dirty="0"/>
              <a:t>Note</a:t>
            </a:r>
            <a:r>
              <a:rPr lang="en-US" sz="1200" dirty="0"/>
              <a:t>: This is only indicative cost structure based on the requirement assumptions. Accurate estimate will be derived once the requirements are thoroughly hashed out with Abbott SMEs as part of MVP1 phase.</a:t>
            </a:r>
          </a:p>
        </p:txBody>
      </p:sp>
      <p:graphicFrame>
        <p:nvGraphicFramePr>
          <p:cNvPr id="5" name="Table 4">
            <a:extLst>
              <a:ext uri="{FF2B5EF4-FFF2-40B4-BE49-F238E27FC236}">
                <a16:creationId xmlns:a16="http://schemas.microsoft.com/office/drawing/2014/main" id="{6EBB9798-4EFC-4D2D-A2F9-A889981FD54B}"/>
              </a:ext>
            </a:extLst>
          </p:cNvPr>
          <p:cNvGraphicFramePr>
            <a:graphicFrameLocks noGrp="1"/>
          </p:cNvGraphicFramePr>
          <p:nvPr>
            <p:extLst>
              <p:ext uri="{D42A27DB-BD31-4B8C-83A1-F6EECF244321}">
                <p14:modId xmlns:p14="http://schemas.microsoft.com/office/powerpoint/2010/main" val="1864001622"/>
              </p:ext>
            </p:extLst>
          </p:nvPr>
        </p:nvGraphicFramePr>
        <p:xfrm>
          <a:off x="343658" y="808384"/>
          <a:ext cx="11251995" cy="4747047"/>
        </p:xfrm>
        <a:graphic>
          <a:graphicData uri="http://schemas.openxmlformats.org/drawingml/2006/table">
            <a:tbl>
              <a:tblPr/>
              <a:tblGrid>
                <a:gridCol w="480512">
                  <a:extLst>
                    <a:ext uri="{9D8B030D-6E8A-4147-A177-3AD203B41FA5}">
                      <a16:colId xmlns:a16="http://schemas.microsoft.com/office/drawing/2014/main" val="1795605915"/>
                    </a:ext>
                  </a:extLst>
                </a:gridCol>
                <a:gridCol w="2534702">
                  <a:extLst>
                    <a:ext uri="{9D8B030D-6E8A-4147-A177-3AD203B41FA5}">
                      <a16:colId xmlns:a16="http://schemas.microsoft.com/office/drawing/2014/main" val="2479749768"/>
                    </a:ext>
                  </a:extLst>
                </a:gridCol>
                <a:gridCol w="1329417">
                  <a:extLst>
                    <a:ext uri="{9D8B030D-6E8A-4147-A177-3AD203B41FA5}">
                      <a16:colId xmlns:a16="http://schemas.microsoft.com/office/drawing/2014/main" val="2865234605"/>
                    </a:ext>
                  </a:extLst>
                </a:gridCol>
                <a:gridCol w="756807">
                  <a:extLst>
                    <a:ext uri="{9D8B030D-6E8A-4147-A177-3AD203B41FA5}">
                      <a16:colId xmlns:a16="http://schemas.microsoft.com/office/drawing/2014/main" val="3813477271"/>
                    </a:ext>
                  </a:extLst>
                </a:gridCol>
                <a:gridCol w="564601">
                  <a:extLst>
                    <a:ext uri="{9D8B030D-6E8A-4147-A177-3AD203B41FA5}">
                      <a16:colId xmlns:a16="http://schemas.microsoft.com/office/drawing/2014/main" val="1158832123"/>
                    </a:ext>
                  </a:extLst>
                </a:gridCol>
                <a:gridCol w="516550">
                  <a:extLst>
                    <a:ext uri="{9D8B030D-6E8A-4147-A177-3AD203B41FA5}">
                      <a16:colId xmlns:a16="http://schemas.microsoft.com/office/drawing/2014/main" val="519579406"/>
                    </a:ext>
                  </a:extLst>
                </a:gridCol>
                <a:gridCol w="608649">
                  <a:extLst>
                    <a:ext uri="{9D8B030D-6E8A-4147-A177-3AD203B41FA5}">
                      <a16:colId xmlns:a16="http://schemas.microsoft.com/office/drawing/2014/main" val="1329859751"/>
                    </a:ext>
                  </a:extLst>
                </a:gridCol>
                <a:gridCol w="592632">
                  <a:extLst>
                    <a:ext uri="{9D8B030D-6E8A-4147-A177-3AD203B41FA5}">
                      <a16:colId xmlns:a16="http://schemas.microsoft.com/office/drawing/2014/main" val="549397512"/>
                    </a:ext>
                  </a:extLst>
                </a:gridCol>
                <a:gridCol w="564601">
                  <a:extLst>
                    <a:ext uri="{9D8B030D-6E8A-4147-A177-3AD203B41FA5}">
                      <a16:colId xmlns:a16="http://schemas.microsoft.com/office/drawing/2014/main" val="874927361"/>
                    </a:ext>
                  </a:extLst>
                </a:gridCol>
                <a:gridCol w="612654">
                  <a:extLst>
                    <a:ext uri="{9D8B030D-6E8A-4147-A177-3AD203B41FA5}">
                      <a16:colId xmlns:a16="http://schemas.microsoft.com/office/drawing/2014/main" val="1262400358"/>
                    </a:ext>
                  </a:extLst>
                </a:gridCol>
                <a:gridCol w="592632">
                  <a:extLst>
                    <a:ext uri="{9D8B030D-6E8A-4147-A177-3AD203B41FA5}">
                      <a16:colId xmlns:a16="http://schemas.microsoft.com/office/drawing/2014/main" val="530810670"/>
                    </a:ext>
                  </a:extLst>
                </a:gridCol>
                <a:gridCol w="560598">
                  <a:extLst>
                    <a:ext uri="{9D8B030D-6E8A-4147-A177-3AD203B41FA5}">
                      <a16:colId xmlns:a16="http://schemas.microsoft.com/office/drawing/2014/main" val="2103956648"/>
                    </a:ext>
                  </a:extLst>
                </a:gridCol>
                <a:gridCol w="464496">
                  <a:extLst>
                    <a:ext uri="{9D8B030D-6E8A-4147-A177-3AD203B41FA5}">
                      <a16:colId xmlns:a16="http://schemas.microsoft.com/office/drawing/2014/main" val="596320996"/>
                    </a:ext>
                  </a:extLst>
                </a:gridCol>
                <a:gridCol w="1073144">
                  <a:extLst>
                    <a:ext uri="{9D8B030D-6E8A-4147-A177-3AD203B41FA5}">
                      <a16:colId xmlns:a16="http://schemas.microsoft.com/office/drawing/2014/main" val="3910425989"/>
                    </a:ext>
                  </a:extLst>
                </a:gridCol>
              </a:tblGrid>
              <a:tr h="239489">
                <a:tc>
                  <a:txBody>
                    <a:bodyPr/>
                    <a:lstStyle/>
                    <a:p>
                      <a:pPr algn="l" fontAlgn="b"/>
                      <a:r>
                        <a:rPr lang="en-US" sz="1400" b="0" i="0" u="none" strike="noStrike">
                          <a:solidFill>
                            <a:srgbClr val="000000"/>
                          </a:solidFill>
                          <a:effectLst/>
                          <a:latin typeface="Calibri" panose="020F0502020204030204" pitchFamily="34" charset="0"/>
                        </a:rPr>
                        <a:t>Sl.No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Role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Onsite/Offshore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RateCard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Jun-21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Jul-21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Aug-21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Sep-21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Oct-21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Nov-21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Dec-21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Jan-22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094206002"/>
                  </a:ext>
                </a:extLst>
              </a:tr>
              <a:tr h="239489">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Solution Architect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$153,600.00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5532731"/>
                  </a:ext>
                </a:extLst>
              </a:tr>
              <a:tr h="239489">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Technical Co-ordinator (Onsite)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$153,600.00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9612205"/>
                  </a:ext>
                </a:extLst>
              </a:tr>
              <a:tr h="239489">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Business Analyst/SCRUM 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796218"/>
                  </a:ext>
                </a:extLst>
              </a:tr>
              <a:tr h="239489">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Dotnet SME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$51,040.00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1477801"/>
                  </a:ext>
                </a:extLst>
              </a:tr>
              <a:tr h="239489">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CARE SME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$18,560.00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228247"/>
                  </a:ext>
                </a:extLst>
              </a:tr>
              <a:tr h="239489">
                <a:tc>
                  <a:txBody>
                    <a:bodyPr/>
                    <a:lstStyle/>
                    <a:p>
                      <a:pPr algn="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Devops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$69,600.00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481292"/>
                  </a:ext>
                </a:extLst>
              </a:tr>
              <a:tr h="239489">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.Net Senior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$64,960.00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992829"/>
                  </a:ext>
                </a:extLst>
              </a:tr>
              <a:tr h="239489">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.Net Junior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$60,480.00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6408"/>
                  </a:ext>
                </a:extLst>
              </a:tr>
              <a:tr h="239489">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Angular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$64,960.00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506936"/>
                  </a:ext>
                </a:extLst>
              </a:tr>
              <a:tr h="239489">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Test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$30,240.00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399094"/>
                  </a:ext>
                </a:extLst>
              </a:tr>
              <a:tr h="239489">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Manual Testers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$38,400.00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187618"/>
                  </a:ext>
                </a:extLst>
              </a:tr>
              <a:tr h="239489">
                <a:tc>
                  <a:txBody>
                    <a:bodyPr/>
                    <a:lstStyle/>
                    <a:p>
                      <a:pPr algn="r" fontAlgn="b"/>
                      <a:r>
                        <a:rPr lang="en-US"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Tes Automation Engineers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$38,400.00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223675"/>
                  </a:ext>
                </a:extLst>
              </a:tr>
              <a:tr h="239489">
                <a:tc>
                  <a:txBody>
                    <a:bodyPr/>
                    <a:lstStyle/>
                    <a:p>
                      <a:pPr algn="r" fontAlgn="b"/>
                      <a:r>
                        <a:rPr lang="en-US"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Data </a:t>
                      </a:r>
                      <a:r>
                        <a:rPr lang="en-US" sz="1400" b="0" i="0" u="none" strike="noStrike" dirty="0" err="1">
                          <a:solidFill>
                            <a:srgbClr val="000000"/>
                          </a:solidFill>
                          <a:effectLst/>
                          <a:latin typeface="Calibri" panose="020F0502020204030204" pitchFamily="34" charset="0"/>
                        </a:rPr>
                        <a:t>Sciense</a:t>
                      </a:r>
                      <a:r>
                        <a:rPr lang="en-US" sz="1400" b="0" i="0" u="none" strike="noStrike" dirty="0">
                          <a:solidFill>
                            <a:srgbClr val="000000"/>
                          </a:solidFill>
                          <a:effectLst/>
                          <a:latin typeface="Calibri" panose="020F0502020204030204" pitchFamily="34" charset="0"/>
                        </a:rPr>
                        <a:t> Analyst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023022"/>
                  </a:ext>
                </a:extLst>
              </a:tr>
              <a:tr h="239489">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DB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723340"/>
                  </a:ext>
                </a:extLst>
              </a:tr>
              <a:tr h="239489">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Cloud Infra Architect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$13,920.00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236790"/>
                  </a:ext>
                </a:extLst>
              </a:tr>
              <a:tr h="433476">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Enginering Manager/Project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$34,720.00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748827"/>
                  </a:ext>
                </a:extLst>
              </a:tr>
              <a:tr h="239489">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Technical Writer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$34,560.00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670026"/>
                  </a:ext>
                </a:extLst>
              </a:tr>
              <a:tr h="23948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$910,560.00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0335912"/>
                  </a:ext>
                </a:extLst>
              </a:tr>
            </a:tbl>
          </a:graphicData>
        </a:graphic>
      </p:graphicFrame>
    </p:spTree>
    <p:extLst>
      <p:ext uri="{BB962C8B-B14F-4D97-AF65-F5344CB8AC3E}">
        <p14:creationId xmlns:p14="http://schemas.microsoft.com/office/powerpoint/2010/main" val="14607162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8936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C541-8688-4E61-8736-1125CBE31273}"/>
              </a:ext>
            </a:extLst>
          </p:cNvPr>
          <p:cNvSpPr>
            <a:spLocks noGrp="1"/>
          </p:cNvSpPr>
          <p:nvPr>
            <p:ph type="title"/>
          </p:nvPr>
        </p:nvSpPr>
        <p:spPr/>
        <p:txBody>
          <a:bodyPr/>
          <a:lstStyle/>
          <a:p>
            <a:r>
              <a:rPr lang="en-US" sz="2400" b="1" dirty="0">
                <a:solidFill>
                  <a:schemeClr val="bg2"/>
                </a:solidFill>
              </a:rPr>
              <a:t>Industry View – Monetizing Lab Data</a:t>
            </a:r>
            <a:endParaRPr lang="en-US" dirty="0"/>
          </a:p>
        </p:txBody>
      </p:sp>
      <p:pic>
        <p:nvPicPr>
          <p:cNvPr id="44" name="Picture 43">
            <a:extLst>
              <a:ext uri="{FF2B5EF4-FFF2-40B4-BE49-F238E27FC236}">
                <a16:creationId xmlns:a16="http://schemas.microsoft.com/office/drawing/2014/main" id="{7C22DBB0-8C2F-47F5-B200-5ECECB887AF8}"/>
              </a:ext>
            </a:extLst>
          </p:cNvPr>
          <p:cNvPicPr>
            <a:picLocks noChangeAspect="1"/>
          </p:cNvPicPr>
          <p:nvPr/>
        </p:nvPicPr>
        <p:blipFill rotWithShape="1">
          <a:blip r:embed="rId2"/>
          <a:srcRect t="21610"/>
          <a:stretch/>
        </p:blipFill>
        <p:spPr>
          <a:xfrm>
            <a:off x="374240" y="3029747"/>
            <a:ext cx="1743768" cy="950351"/>
          </a:xfrm>
          <a:prstGeom prst="rect">
            <a:avLst/>
          </a:prstGeom>
        </p:spPr>
      </p:pic>
      <p:sp>
        <p:nvSpPr>
          <p:cNvPr id="45" name="object 17">
            <a:extLst>
              <a:ext uri="{FF2B5EF4-FFF2-40B4-BE49-F238E27FC236}">
                <a16:creationId xmlns:a16="http://schemas.microsoft.com/office/drawing/2014/main" id="{DACB76E5-D006-4435-8B99-3EE14A570C17}"/>
              </a:ext>
            </a:extLst>
          </p:cNvPr>
          <p:cNvSpPr txBox="1"/>
          <p:nvPr/>
        </p:nvSpPr>
        <p:spPr>
          <a:xfrm>
            <a:off x="435611" y="4188302"/>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Digital Enablement</a:t>
            </a:r>
            <a:endParaRPr sz="1244" b="1" kern="0" dirty="0">
              <a:solidFill>
                <a:prstClr val="black"/>
              </a:solidFill>
              <a:latin typeface="Segoe UI" panose="020B0502040204020203" pitchFamily="34" charset="0"/>
              <a:cs typeface="Segoe UI" panose="020B0502040204020203" pitchFamily="34" charset="0"/>
            </a:endParaRPr>
          </a:p>
        </p:txBody>
      </p:sp>
      <p:sp>
        <p:nvSpPr>
          <p:cNvPr id="46" name="object 17">
            <a:extLst>
              <a:ext uri="{FF2B5EF4-FFF2-40B4-BE49-F238E27FC236}">
                <a16:creationId xmlns:a16="http://schemas.microsoft.com/office/drawing/2014/main" id="{3821AC1C-3786-49A5-8482-3EC4BAB65138}"/>
              </a:ext>
            </a:extLst>
          </p:cNvPr>
          <p:cNvSpPr txBox="1"/>
          <p:nvPr/>
        </p:nvSpPr>
        <p:spPr>
          <a:xfrm>
            <a:off x="410603" y="4739079"/>
            <a:ext cx="1595379" cy="610834"/>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Data Management Solution –Segregating Data Processing from Instrument Management</a:t>
            </a:r>
            <a:endParaRPr sz="978" kern="0" dirty="0">
              <a:solidFill>
                <a:prstClr val="black"/>
              </a:solidFill>
              <a:latin typeface="Segoe UI" panose="020B0502040204020203" pitchFamily="34" charset="0"/>
              <a:cs typeface="Segoe UI" panose="020B0502040204020203" pitchFamily="34" charset="0"/>
            </a:endParaRPr>
          </a:p>
        </p:txBody>
      </p:sp>
      <p:sp>
        <p:nvSpPr>
          <p:cNvPr id="47" name="Rectangle 46">
            <a:extLst>
              <a:ext uri="{FF2B5EF4-FFF2-40B4-BE49-F238E27FC236}">
                <a16:creationId xmlns:a16="http://schemas.microsoft.com/office/drawing/2014/main" id="{AC7F7DBE-89C5-433F-9EE1-161D475EE3BE}"/>
              </a:ext>
            </a:extLst>
          </p:cNvPr>
          <p:cNvSpPr/>
          <p:nvPr/>
        </p:nvSpPr>
        <p:spPr>
          <a:xfrm>
            <a:off x="545354" y="5666039"/>
            <a:ext cx="1828933"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5M per upgrade saving</a:t>
            </a:r>
          </a:p>
        </p:txBody>
      </p:sp>
      <p:sp>
        <p:nvSpPr>
          <p:cNvPr id="48" name="object 17">
            <a:extLst>
              <a:ext uri="{FF2B5EF4-FFF2-40B4-BE49-F238E27FC236}">
                <a16:creationId xmlns:a16="http://schemas.microsoft.com/office/drawing/2014/main" id="{41B0F7AF-26DB-4631-B135-50ECEB40324D}"/>
              </a:ext>
            </a:extLst>
          </p:cNvPr>
          <p:cNvSpPr txBox="1"/>
          <p:nvPr/>
        </p:nvSpPr>
        <p:spPr>
          <a:xfrm>
            <a:off x="2841588" y="4207878"/>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Dynamic Assay</a:t>
            </a:r>
            <a:endParaRPr sz="1244" b="1" kern="0" dirty="0">
              <a:solidFill>
                <a:prstClr val="black"/>
              </a:solidFill>
              <a:latin typeface="Segoe UI" panose="020B0502040204020203" pitchFamily="34" charset="0"/>
              <a:cs typeface="Segoe UI" panose="020B0502040204020203" pitchFamily="34" charset="0"/>
            </a:endParaRPr>
          </a:p>
        </p:txBody>
      </p:sp>
      <p:sp>
        <p:nvSpPr>
          <p:cNvPr id="49" name="object 17">
            <a:extLst>
              <a:ext uri="{FF2B5EF4-FFF2-40B4-BE49-F238E27FC236}">
                <a16:creationId xmlns:a16="http://schemas.microsoft.com/office/drawing/2014/main" id="{DE55EDE7-44F7-4085-928D-6E3933FF5DE2}"/>
              </a:ext>
            </a:extLst>
          </p:cNvPr>
          <p:cNvSpPr txBox="1"/>
          <p:nvPr/>
        </p:nvSpPr>
        <p:spPr>
          <a:xfrm>
            <a:off x="2816580" y="4811853"/>
            <a:ext cx="1595379" cy="457139"/>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Decouple Calculations and  Assay development from device – Deliver Assays OTA</a:t>
            </a:r>
            <a:endParaRPr sz="978" kern="0" dirty="0">
              <a:solidFill>
                <a:prstClr val="black"/>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E9AFD6BF-60F5-4359-8C5B-A02FFF7E73A1}"/>
              </a:ext>
            </a:extLst>
          </p:cNvPr>
          <p:cNvSpPr/>
          <p:nvPr/>
        </p:nvSpPr>
        <p:spPr>
          <a:xfrm>
            <a:off x="2816580" y="5663463"/>
            <a:ext cx="1947055"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Maximize Return on R&amp;D</a:t>
            </a:r>
          </a:p>
        </p:txBody>
      </p:sp>
      <p:pic>
        <p:nvPicPr>
          <p:cNvPr id="51" name="Picture 50">
            <a:extLst>
              <a:ext uri="{FF2B5EF4-FFF2-40B4-BE49-F238E27FC236}">
                <a16:creationId xmlns:a16="http://schemas.microsoft.com/office/drawing/2014/main" id="{EA5C8B5F-B0B6-43F4-BA59-573FC031839C}"/>
              </a:ext>
            </a:extLst>
          </p:cNvPr>
          <p:cNvPicPr>
            <a:picLocks noChangeAspect="1"/>
          </p:cNvPicPr>
          <p:nvPr/>
        </p:nvPicPr>
        <p:blipFill>
          <a:blip r:embed="rId3"/>
          <a:stretch>
            <a:fillRect/>
          </a:stretch>
        </p:blipFill>
        <p:spPr>
          <a:xfrm>
            <a:off x="2889385" y="3133314"/>
            <a:ext cx="1526524" cy="854853"/>
          </a:xfrm>
          <a:prstGeom prst="rect">
            <a:avLst/>
          </a:prstGeom>
        </p:spPr>
      </p:pic>
      <p:sp>
        <p:nvSpPr>
          <p:cNvPr id="52" name="object 17">
            <a:extLst>
              <a:ext uri="{FF2B5EF4-FFF2-40B4-BE49-F238E27FC236}">
                <a16:creationId xmlns:a16="http://schemas.microsoft.com/office/drawing/2014/main" id="{62254377-2F53-47AC-973D-CFEB79EAEE3F}"/>
              </a:ext>
            </a:extLst>
          </p:cNvPr>
          <p:cNvSpPr txBox="1"/>
          <p:nvPr/>
        </p:nvSpPr>
        <p:spPr>
          <a:xfrm>
            <a:off x="7567907" y="4186128"/>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AI Enablement</a:t>
            </a:r>
            <a:endParaRPr sz="1244" b="1" kern="0" dirty="0">
              <a:solidFill>
                <a:prstClr val="black"/>
              </a:solidFill>
              <a:latin typeface="Segoe UI" panose="020B0502040204020203" pitchFamily="34" charset="0"/>
              <a:cs typeface="Segoe UI" panose="020B0502040204020203" pitchFamily="34" charset="0"/>
            </a:endParaRPr>
          </a:p>
        </p:txBody>
      </p:sp>
      <p:sp>
        <p:nvSpPr>
          <p:cNvPr id="53" name="object 17">
            <a:extLst>
              <a:ext uri="{FF2B5EF4-FFF2-40B4-BE49-F238E27FC236}">
                <a16:creationId xmlns:a16="http://schemas.microsoft.com/office/drawing/2014/main" id="{F528684B-526C-4FCD-8E3E-26BF1E5BEC51}"/>
              </a:ext>
            </a:extLst>
          </p:cNvPr>
          <p:cNvSpPr txBox="1"/>
          <p:nvPr/>
        </p:nvSpPr>
        <p:spPr>
          <a:xfrm>
            <a:off x="7542899" y="4739079"/>
            <a:ext cx="1595379" cy="467077"/>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Remote Information Systems Platform for Bio-information Research and AI</a:t>
            </a:r>
            <a:endParaRPr sz="978" kern="0" dirty="0">
              <a:solidFill>
                <a:prstClr val="black"/>
              </a:solidFill>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5F574E1D-1DC0-48FC-961D-4424CE6389DF}"/>
              </a:ext>
            </a:extLst>
          </p:cNvPr>
          <p:cNvSpPr/>
          <p:nvPr/>
        </p:nvSpPr>
        <p:spPr>
          <a:xfrm>
            <a:off x="7477358" y="5666039"/>
            <a:ext cx="1990395" cy="382925"/>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Integrate Internal-External Data Ontologies</a:t>
            </a:r>
          </a:p>
        </p:txBody>
      </p:sp>
      <p:pic>
        <p:nvPicPr>
          <p:cNvPr id="55" name="Picture 6" descr="AI Tool Dramatically Speeds Up the Study of Protein Dynamics">
            <a:extLst>
              <a:ext uri="{FF2B5EF4-FFF2-40B4-BE49-F238E27FC236}">
                <a16:creationId xmlns:a16="http://schemas.microsoft.com/office/drawing/2014/main" id="{7761DE49-B135-48CA-BB1B-39649C284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2941" y="3029747"/>
            <a:ext cx="1482220" cy="91899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3A0C6959-5B85-48A4-BD40-2516B37A781B}"/>
              </a:ext>
            </a:extLst>
          </p:cNvPr>
          <p:cNvPicPr>
            <a:picLocks noChangeAspect="1"/>
          </p:cNvPicPr>
          <p:nvPr/>
        </p:nvPicPr>
        <p:blipFill>
          <a:blip r:embed="rId5"/>
          <a:stretch>
            <a:fillRect/>
          </a:stretch>
        </p:blipFill>
        <p:spPr>
          <a:xfrm>
            <a:off x="10005457" y="3085148"/>
            <a:ext cx="1955800" cy="778933"/>
          </a:xfrm>
          <a:prstGeom prst="rect">
            <a:avLst/>
          </a:prstGeom>
        </p:spPr>
      </p:pic>
      <p:sp>
        <p:nvSpPr>
          <p:cNvPr id="57" name="object 17">
            <a:extLst>
              <a:ext uri="{FF2B5EF4-FFF2-40B4-BE49-F238E27FC236}">
                <a16:creationId xmlns:a16="http://schemas.microsoft.com/office/drawing/2014/main" id="{025E9B1A-F0BC-4C5A-B6B7-72F6E1A5F7B9}"/>
              </a:ext>
            </a:extLst>
          </p:cNvPr>
          <p:cNvSpPr txBox="1"/>
          <p:nvPr/>
        </p:nvSpPr>
        <p:spPr>
          <a:xfrm>
            <a:off x="10063861" y="4082584"/>
            <a:ext cx="1545360" cy="38468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Clinical Decision Support</a:t>
            </a:r>
            <a:endParaRPr sz="1244" b="1" kern="0" dirty="0">
              <a:solidFill>
                <a:prstClr val="black"/>
              </a:solidFill>
              <a:latin typeface="Segoe UI" panose="020B0502040204020203" pitchFamily="34" charset="0"/>
              <a:cs typeface="Segoe UI" panose="020B0502040204020203" pitchFamily="34" charset="0"/>
            </a:endParaRPr>
          </a:p>
        </p:txBody>
      </p:sp>
      <p:sp>
        <p:nvSpPr>
          <p:cNvPr id="58" name="object 17">
            <a:extLst>
              <a:ext uri="{FF2B5EF4-FFF2-40B4-BE49-F238E27FC236}">
                <a16:creationId xmlns:a16="http://schemas.microsoft.com/office/drawing/2014/main" id="{DF294D3C-037A-453E-8F95-12372A77A0D1}"/>
              </a:ext>
            </a:extLst>
          </p:cNvPr>
          <p:cNvSpPr txBox="1"/>
          <p:nvPr/>
        </p:nvSpPr>
        <p:spPr>
          <a:xfrm>
            <a:off x="10062412" y="4739079"/>
            <a:ext cx="1595379" cy="303827"/>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Laboratory Test data based clinical intelligence</a:t>
            </a:r>
            <a:endParaRPr sz="978" kern="0" dirty="0">
              <a:solidFill>
                <a:prstClr val="black"/>
              </a:solidFill>
              <a:latin typeface="Segoe UI" panose="020B0502040204020203"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id="{ACDF58FA-7BBF-423B-BC8A-6C8E749FC898}"/>
              </a:ext>
            </a:extLst>
          </p:cNvPr>
          <p:cNvCxnSpPr/>
          <p:nvPr/>
        </p:nvCxnSpPr>
        <p:spPr>
          <a:xfrm>
            <a:off x="2530450" y="1812992"/>
            <a:ext cx="0" cy="3946203"/>
          </a:xfrm>
          <a:prstGeom prst="line">
            <a:avLst/>
          </a:prstGeom>
          <a:noFill/>
          <a:ln w="9525" cap="flat" cmpd="sng" algn="ctr">
            <a:solidFill>
              <a:srgbClr val="CDDC0A">
                <a:lumMod val="75000"/>
              </a:srgbClr>
            </a:solidFill>
            <a:prstDash val="lgDash"/>
          </a:ln>
          <a:effectLst/>
        </p:spPr>
      </p:cxnSp>
      <p:cxnSp>
        <p:nvCxnSpPr>
          <p:cNvPr id="60" name="Straight Connector 59">
            <a:extLst>
              <a:ext uri="{FF2B5EF4-FFF2-40B4-BE49-F238E27FC236}">
                <a16:creationId xmlns:a16="http://schemas.microsoft.com/office/drawing/2014/main" id="{D12E4E55-5E3F-4084-9460-FB85C582A138}"/>
              </a:ext>
            </a:extLst>
          </p:cNvPr>
          <p:cNvCxnSpPr/>
          <p:nvPr/>
        </p:nvCxnSpPr>
        <p:spPr>
          <a:xfrm>
            <a:off x="4957579" y="1886906"/>
            <a:ext cx="0" cy="3946203"/>
          </a:xfrm>
          <a:prstGeom prst="line">
            <a:avLst/>
          </a:prstGeom>
          <a:noFill/>
          <a:ln w="9525" cap="flat" cmpd="sng" algn="ctr">
            <a:solidFill>
              <a:srgbClr val="CDDC0A">
                <a:lumMod val="75000"/>
              </a:srgbClr>
            </a:solidFill>
            <a:prstDash val="lgDash"/>
          </a:ln>
          <a:effectLst/>
        </p:spPr>
      </p:cxnSp>
      <p:cxnSp>
        <p:nvCxnSpPr>
          <p:cNvPr id="61" name="Straight Connector 60">
            <a:extLst>
              <a:ext uri="{FF2B5EF4-FFF2-40B4-BE49-F238E27FC236}">
                <a16:creationId xmlns:a16="http://schemas.microsoft.com/office/drawing/2014/main" id="{2AB79E97-902B-4957-8F90-E616186D9EDB}"/>
              </a:ext>
            </a:extLst>
          </p:cNvPr>
          <p:cNvCxnSpPr/>
          <p:nvPr/>
        </p:nvCxnSpPr>
        <p:spPr>
          <a:xfrm>
            <a:off x="9636376" y="1812992"/>
            <a:ext cx="0" cy="3946203"/>
          </a:xfrm>
          <a:prstGeom prst="line">
            <a:avLst/>
          </a:prstGeom>
          <a:noFill/>
          <a:ln w="9525" cap="flat" cmpd="sng" algn="ctr">
            <a:solidFill>
              <a:srgbClr val="CDDC0A">
                <a:lumMod val="75000"/>
              </a:srgbClr>
            </a:solidFill>
            <a:prstDash val="lgDash"/>
          </a:ln>
          <a:effectLst/>
        </p:spPr>
      </p:cxnSp>
      <p:sp>
        <p:nvSpPr>
          <p:cNvPr id="62" name="Rectangle 61">
            <a:extLst>
              <a:ext uri="{FF2B5EF4-FFF2-40B4-BE49-F238E27FC236}">
                <a16:creationId xmlns:a16="http://schemas.microsoft.com/office/drawing/2014/main" id="{0C81C787-2ED2-4309-8012-24AAAE470D76}"/>
              </a:ext>
            </a:extLst>
          </p:cNvPr>
          <p:cNvSpPr/>
          <p:nvPr/>
        </p:nvSpPr>
        <p:spPr>
          <a:xfrm>
            <a:off x="9849225" y="5666039"/>
            <a:ext cx="1990395" cy="382925"/>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&gt; 700 Million USD in Revenue</a:t>
            </a:r>
          </a:p>
        </p:txBody>
      </p:sp>
      <p:sp>
        <p:nvSpPr>
          <p:cNvPr id="63" name="Rectangle 62">
            <a:extLst>
              <a:ext uri="{FF2B5EF4-FFF2-40B4-BE49-F238E27FC236}">
                <a16:creationId xmlns:a16="http://schemas.microsoft.com/office/drawing/2014/main" id="{57D0A480-68EB-4A88-ABA6-D0173241709E}"/>
              </a:ext>
            </a:extLst>
          </p:cNvPr>
          <p:cNvSpPr/>
          <p:nvPr/>
        </p:nvSpPr>
        <p:spPr>
          <a:xfrm>
            <a:off x="410603" y="1353735"/>
            <a:ext cx="2091348"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SERVICE INTELLIGENCE</a:t>
            </a:r>
          </a:p>
        </p:txBody>
      </p:sp>
      <p:sp>
        <p:nvSpPr>
          <p:cNvPr id="64" name="Rectangle 63">
            <a:extLst>
              <a:ext uri="{FF2B5EF4-FFF2-40B4-BE49-F238E27FC236}">
                <a16:creationId xmlns:a16="http://schemas.microsoft.com/office/drawing/2014/main" id="{9F28D132-649E-402C-8380-959B976B7F42}"/>
              </a:ext>
            </a:extLst>
          </p:cNvPr>
          <p:cNvSpPr/>
          <p:nvPr/>
        </p:nvSpPr>
        <p:spPr>
          <a:xfrm>
            <a:off x="2804123" y="1350706"/>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PROCESS INTELLIGENCE</a:t>
            </a:r>
          </a:p>
        </p:txBody>
      </p:sp>
      <p:sp>
        <p:nvSpPr>
          <p:cNvPr id="65" name="Rectangle 64">
            <a:extLst>
              <a:ext uri="{FF2B5EF4-FFF2-40B4-BE49-F238E27FC236}">
                <a16:creationId xmlns:a16="http://schemas.microsoft.com/office/drawing/2014/main" id="{6A6411E9-36E5-419B-A7B1-00EEC24DEBAD}"/>
              </a:ext>
            </a:extLst>
          </p:cNvPr>
          <p:cNvSpPr/>
          <p:nvPr/>
        </p:nvSpPr>
        <p:spPr>
          <a:xfrm>
            <a:off x="9788486" y="1331163"/>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CLINICAL INTERVENTION</a:t>
            </a:r>
          </a:p>
        </p:txBody>
      </p:sp>
      <p:sp>
        <p:nvSpPr>
          <p:cNvPr id="66" name="Rectangle 65">
            <a:extLst>
              <a:ext uri="{FF2B5EF4-FFF2-40B4-BE49-F238E27FC236}">
                <a16:creationId xmlns:a16="http://schemas.microsoft.com/office/drawing/2014/main" id="{6D234A4D-2016-469F-857A-58CD323A0C62}"/>
              </a:ext>
            </a:extLst>
          </p:cNvPr>
          <p:cNvSpPr/>
          <p:nvPr/>
        </p:nvSpPr>
        <p:spPr>
          <a:xfrm>
            <a:off x="7460365" y="1326492"/>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DATA CORE</a:t>
            </a:r>
          </a:p>
        </p:txBody>
      </p:sp>
      <p:sp>
        <p:nvSpPr>
          <p:cNvPr id="67" name="object 17">
            <a:extLst>
              <a:ext uri="{FF2B5EF4-FFF2-40B4-BE49-F238E27FC236}">
                <a16:creationId xmlns:a16="http://schemas.microsoft.com/office/drawing/2014/main" id="{3E4B7619-2203-4AD2-B770-CF91AF69E776}"/>
              </a:ext>
            </a:extLst>
          </p:cNvPr>
          <p:cNvSpPr txBox="1"/>
          <p:nvPr/>
        </p:nvSpPr>
        <p:spPr>
          <a:xfrm>
            <a:off x="444954" y="5455786"/>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Remote Servicing</a:t>
            </a:r>
            <a:endParaRPr sz="1244" b="1" kern="0" dirty="0">
              <a:solidFill>
                <a:prstClr val="black"/>
              </a:solidFill>
              <a:latin typeface="Segoe UI" panose="020B0502040204020203" pitchFamily="34" charset="0"/>
              <a:cs typeface="Segoe UI" panose="020B0502040204020203" pitchFamily="34" charset="0"/>
            </a:endParaRPr>
          </a:p>
        </p:txBody>
      </p:sp>
      <p:cxnSp>
        <p:nvCxnSpPr>
          <p:cNvPr id="68" name="Straight Connector 67">
            <a:extLst>
              <a:ext uri="{FF2B5EF4-FFF2-40B4-BE49-F238E27FC236}">
                <a16:creationId xmlns:a16="http://schemas.microsoft.com/office/drawing/2014/main" id="{FE6BD6C9-EAA3-41C6-9030-6A0D13E8EE24}"/>
              </a:ext>
            </a:extLst>
          </p:cNvPr>
          <p:cNvCxnSpPr/>
          <p:nvPr/>
        </p:nvCxnSpPr>
        <p:spPr>
          <a:xfrm>
            <a:off x="7256291" y="1834585"/>
            <a:ext cx="0" cy="3946203"/>
          </a:xfrm>
          <a:prstGeom prst="line">
            <a:avLst/>
          </a:prstGeom>
          <a:noFill/>
          <a:ln w="9525" cap="flat" cmpd="sng" algn="ctr">
            <a:solidFill>
              <a:srgbClr val="CDDC0A">
                <a:lumMod val="75000"/>
              </a:srgbClr>
            </a:solidFill>
            <a:prstDash val="lgDash"/>
          </a:ln>
          <a:effectLst/>
        </p:spPr>
      </p:cxnSp>
      <p:sp>
        <p:nvSpPr>
          <p:cNvPr id="69" name="Rectangle 68">
            <a:extLst>
              <a:ext uri="{FF2B5EF4-FFF2-40B4-BE49-F238E27FC236}">
                <a16:creationId xmlns:a16="http://schemas.microsoft.com/office/drawing/2014/main" id="{92173769-CB3D-46FD-B355-F9CB1FDD5E89}"/>
              </a:ext>
            </a:extLst>
          </p:cNvPr>
          <p:cNvSpPr/>
          <p:nvPr/>
        </p:nvSpPr>
        <p:spPr>
          <a:xfrm>
            <a:off x="5132244" y="1347034"/>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EFFICIENT WORKFLOW</a:t>
            </a:r>
          </a:p>
        </p:txBody>
      </p:sp>
      <p:sp>
        <p:nvSpPr>
          <p:cNvPr id="70" name="object 17">
            <a:extLst>
              <a:ext uri="{FF2B5EF4-FFF2-40B4-BE49-F238E27FC236}">
                <a16:creationId xmlns:a16="http://schemas.microsoft.com/office/drawing/2014/main" id="{5AFEBA18-F64D-4E4D-8876-876C1376BA6D}"/>
              </a:ext>
            </a:extLst>
          </p:cNvPr>
          <p:cNvSpPr txBox="1"/>
          <p:nvPr/>
        </p:nvSpPr>
        <p:spPr>
          <a:xfrm>
            <a:off x="5186582" y="4739079"/>
            <a:ext cx="1595379" cy="620581"/>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Track the Sample and Data over the entire Sequencing flow to increase efficiency of lab processes</a:t>
            </a:r>
            <a:endParaRPr sz="978" kern="0" dirty="0">
              <a:solidFill>
                <a:prstClr val="black"/>
              </a:solidFill>
              <a:latin typeface="Segoe UI" panose="020B0502040204020203" pitchFamily="34" charset="0"/>
              <a:cs typeface="Segoe UI" panose="020B0502040204020203" pitchFamily="34" charset="0"/>
            </a:endParaRPr>
          </a:p>
        </p:txBody>
      </p:sp>
      <p:sp>
        <p:nvSpPr>
          <p:cNvPr id="71" name="Rectangle 70">
            <a:extLst>
              <a:ext uri="{FF2B5EF4-FFF2-40B4-BE49-F238E27FC236}">
                <a16:creationId xmlns:a16="http://schemas.microsoft.com/office/drawing/2014/main" id="{DF8AE217-1947-476B-9A89-6B0E27CF703E}"/>
              </a:ext>
            </a:extLst>
          </p:cNvPr>
          <p:cNvSpPr/>
          <p:nvPr/>
        </p:nvSpPr>
        <p:spPr>
          <a:xfrm>
            <a:off x="5205296" y="5666039"/>
            <a:ext cx="1828933" cy="382925"/>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Increase Operational Efficiency </a:t>
            </a:r>
          </a:p>
        </p:txBody>
      </p:sp>
      <p:grpSp>
        <p:nvGrpSpPr>
          <p:cNvPr id="72" name="Group 71">
            <a:extLst>
              <a:ext uri="{FF2B5EF4-FFF2-40B4-BE49-F238E27FC236}">
                <a16:creationId xmlns:a16="http://schemas.microsoft.com/office/drawing/2014/main" id="{10D9CEFF-79C1-41B1-8BEA-AC0A7E637714}"/>
              </a:ext>
            </a:extLst>
          </p:cNvPr>
          <p:cNvGrpSpPr/>
          <p:nvPr/>
        </p:nvGrpSpPr>
        <p:grpSpPr>
          <a:xfrm>
            <a:off x="920681" y="2018324"/>
            <a:ext cx="10150907" cy="591309"/>
            <a:chOff x="920681" y="2018324"/>
            <a:chExt cx="10150907" cy="591309"/>
          </a:xfrm>
        </p:grpSpPr>
        <p:sp>
          <p:nvSpPr>
            <p:cNvPr id="73" name="object 16">
              <a:extLst>
                <a:ext uri="{FF2B5EF4-FFF2-40B4-BE49-F238E27FC236}">
                  <a16:creationId xmlns:a16="http://schemas.microsoft.com/office/drawing/2014/main" id="{83B8D457-70C0-445A-8322-3C03BFA0BD56}"/>
                </a:ext>
              </a:extLst>
            </p:cNvPr>
            <p:cNvSpPr txBox="1"/>
            <p:nvPr/>
          </p:nvSpPr>
          <p:spPr>
            <a:xfrm>
              <a:off x="920681"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00AFBE"/>
                  </a:solidFill>
                  <a:effectLst/>
                  <a:uLnTx/>
                  <a:uFillTx/>
                  <a:latin typeface="Segoe UI" panose="020B0502040204020203" pitchFamily="34" charset="0"/>
                </a:rPr>
                <a:t>1</a:t>
              </a:r>
              <a:endParaRPr kumimoji="0" sz="1422" b="1" i="0" u="none" strike="noStrike" kern="0" cap="none" spc="0" normalizeH="0" baseline="0" noProof="0" dirty="0">
                <a:ln>
                  <a:noFill/>
                </a:ln>
                <a:solidFill>
                  <a:srgbClr val="00AFBE"/>
                </a:solidFill>
                <a:effectLst/>
                <a:uLnTx/>
                <a:uFillTx/>
                <a:latin typeface="Segoe UI" panose="020B0502040204020203" pitchFamily="34" charset="0"/>
              </a:endParaRPr>
            </a:p>
          </p:txBody>
        </p:sp>
        <p:sp>
          <p:nvSpPr>
            <p:cNvPr id="74" name="Arc 73">
              <a:extLst>
                <a:ext uri="{FF2B5EF4-FFF2-40B4-BE49-F238E27FC236}">
                  <a16:creationId xmlns:a16="http://schemas.microsoft.com/office/drawing/2014/main" id="{32D3A0DF-0215-4F41-8C0F-DE80FDFF0E01}"/>
                </a:ext>
              </a:extLst>
            </p:cNvPr>
            <p:cNvSpPr/>
            <p:nvPr/>
          </p:nvSpPr>
          <p:spPr bwMode="auto">
            <a:xfrm rot="16200000">
              <a:off x="914521" y="2024484"/>
              <a:ext cx="591308" cy="578988"/>
            </a:xfrm>
            <a:prstGeom prst="arc">
              <a:avLst>
                <a:gd name="adj1" fmla="val 16200000"/>
                <a:gd name="adj2" fmla="val 12002793"/>
              </a:avLst>
            </a:prstGeom>
            <a:noFill/>
            <a:ln w="76200" cap="flat" cmpd="sng" algn="ctr">
              <a:solidFill>
                <a:srgbClr val="00AFBE"/>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75" name="object 16">
              <a:extLst>
                <a:ext uri="{FF2B5EF4-FFF2-40B4-BE49-F238E27FC236}">
                  <a16:creationId xmlns:a16="http://schemas.microsoft.com/office/drawing/2014/main" id="{6C40E9CA-BB14-4C56-B3FB-EB970A4BA617}"/>
                </a:ext>
              </a:extLst>
            </p:cNvPr>
            <p:cNvSpPr txBox="1"/>
            <p:nvPr/>
          </p:nvSpPr>
          <p:spPr>
            <a:xfrm>
              <a:off x="3391793"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993F98">
                      <a:lumMod val="75000"/>
                    </a:srgbClr>
                  </a:solidFill>
                  <a:effectLst/>
                  <a:uLnTx/>
                  <a:uFillTx/>
                  <a:latin typeface="Segoe UI" panose="020B0502040204020203" pitchFamily="34" charset="0"/>
                </a:rPr>
                <a:t>2</a:t>
              </a:r>
              <a:endParaRPr kumimoji="0" sz="1422" b="1" i="0" u="none" strike="noStrike" kern="0" cap="none" spc="0" normalizeH="0" baseline="0" noProof="0" dirty="0">
                <a:ln>
                  <a:noFill/>
                </a:ln>
                <a:solidFill>
                  <a:srgbClr val="993F98">
                    <a:lumMod val="75000"/>
                  </a:srgbClr>
                </a:solidFill>
                <a:effectLst/>
                <a:uLnTx/>
                <a:uFillTx/>
                <a:latin typeface="Segoe UI" panose="020B0502040204020203" pitchFamily="34" charset="0"/>
              </a:endParaRPr>
            </a:p>
          </p:txBody>
        </p:sp>
        <p:sp>
          <p:nvSpPr>
            <p:cNvPr id="76" name="Arc 75">
              <a:extLst>
                <a:ext uri="{FF2B5EF4-FFF2-40B4-BE49-F238E27FC236}">
                  <a16:creationId xmlns:a16="http://schemas.microsoft.com/office/drawing/2014/main" id="{F209A426-C7B1-4CCB-AE94-A588548EE5FD}"/>
                </a:ext>
              </a:extLst>
            </p:cNvPr>
            <p:cNvSpPr/>
            <p:nvPr/>
          </p:nvSpPr>
          <p:spPr bwMode="auto">
            <a:xfrm rot="16200000">
              <a:off x="3385633" y="2024485"/>
              <a:ext cx="591308" cy="578988"/>
            </a:xfrm>
            <a:prstGeom prst="arc">
              <a:avLst>
                <a:gd name="adj1" fmla="val 16200000"/>
                <a:gd name="adj2" fmla="val 12002793"/>
              </a:avLst>
            </a:prstGeom>
            <a:noFill/>
            <a:ln w="76200" cap="flat" cmpd="sng" algn="ctr">
              <a:solidFill>
                <a:srgbClr val="993F98"/>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77" name="object 16">
              <a:extLst>
                <a:ext uri="{FF2B5EF4-FFF2-40B4-BE49-F238E27FC236}">
                  <a16:creationId xmlns:a16="http://schemas.microsoft.com/office/drawing/2014/main" id="{571BB0B0-C4CF-4B94-A82E-52F0D108DD71}"/>
                </a:ext>
              </a:extLst>
            </p:cNvPr>
            <p:cNvSpPr txBox="1"/>
            <p:nvPr/>
          </p:nvSpPr>
          <p:spPr>
            <a:xfrm>
              <a:off x="8002546"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FAB914">
                      <a:lumMod val="75000"/>
                    </a:srgbClr>
                  </a:solidFill>
                  <a:effectLst/>
                  <a:uLnTx/>
                  <a:uFillTx/>
                  <a:latin typeface="Segoe UI" panose="020B0502040204020203" pitchFamily="34" charset="0"/>
                </a:rPr>
                <a:t>4</a:t>
              </a:r>
              <a:endParaRPr kumimoji="0" sz="1422" b="1" i="0" u="none" strike="noStrike" kern="0" cap="none" spc="0" normalizeH="0" baseline="0" noProof="0" dirty="0">
                <a:ln>
                  <a:noFill/>
                </a:ln>
                <a:solidFill>
                  <a:srgbClr val="FAB914">
                    <a:lumMod val="75000"/>
                  </a:srgbClr>
                </a:solidFill>
                <a:effectLst/>
                <a:uLnTx/>
                <a:uFillTx/>
                <a:latin typeface="Segoe UI" panose="020B0502040204020203" pitchFamily="34" charset="0"/>
              </a:endParaRPr>
            </a:p>
          </p:txBody>
        </p:sp>
        <p:sp>
          <p:nvSpPr>
            <p:cNvPr id="78" name="Arc 77">
              <a:extLst>
                <a:ext uri="{FF2B5EF4-FFF2-40B4-BE49-F238E27FC236}">
                  <a16:creationId xmlns:a16="http://schemas.microsoft.com/office/drawing/2014/main" id="{AF2AB6E6-77C0-4FE5-A4EA-FCAF3AB6256C}"/>
                </a:ext>
              </a:extLst>
            </p:cNvPr>
            <p:cNvSpPr/>
            <p:nvPr/>
          </p:nvSpPr>
          <p:spPr bwMode="auto">
            <a:xfrm rot="16200000">
              <a:off x="10486440" y="2024484"/>
              <a:ext cx="591308" cy="578988"/>
            </a:xfrm>
            <a:prstGeom prst="arc">
              <a:avLst>
                <a:gd name="adj1" fmla="val 16200000"/>
                <a:gd name="adj2" fmla="val 12002793"/>
              </a:avLst>
            </a:prstGeom>
            <a:noFill/>
            <a:ln w="76200" cap="flat" cmpd="sng" algn="ctr">
              <a:solidFill>
                <a:srgbClr val="FAB914">
                  <a:lumMod val="50000"/>
                </a:srgbClr>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79" name="object 16">
              <a:extLst>
                <a:ext uri="{FF2B5EF4-FFF2-40B4-BE49-F238E27FC236}">
                  <a16:creationId xmlns:a16="http://schemas.microsoft.com/office/drawing/2014/main" id="{593A9B83-F7A1-4901-9410-9AFD7906953F}"/>
                </a:ext>
              </a:extLst>
            </p:cNvPr>
            <p:cNvSpPr txBox="1"/>
            <p:nvPr/>
          </p:nvSpPr>
          <p:spPr>
            <a:xfrm>
              <a:off x="10490033"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FAB914">
                      <a:lumMod val="75000"/>
                    </a:srgbClr>
                  </a:solidFill>
                  <a:effectLst/>
                  <a:uLnTx/>
                  <a:uFillTx/>
                  <a:latin typeface="Segoe UI" panose="020B0502040204020203" pitchFamily="34" charset="0"/>
                </a:rPr>
                <a:t>5</a:t>
              </a:r>
              <a:endParaRPr kumimoji="0" sz="1422" b="1" i="0" u="none" strike="noStrike" kern="0" cap="none" spc="0" normalizeH="0" baseline="0" noProof="0" dirty="0">
                <a:ln>
                  <a:noFill/>
                </a:ln>
                <a:solidFill>
                  <a:srgbClr val="FAB914">
                    <a:lumMod val="75000"/>
                  </a:srgbClr>
                </a:solidFill>
                <a:effectLst/>
                <a:uLnTx/>
                <a:uFillTx/>
                <a:latin typeface="Segoe UI" panose="020B0502040204020203" pitchFamily="34" charset="0"/>
              </a:endParaRPr>
            </a:p>
          </p:txBody>
        </p:sp>
        <p:sp>
          <p:nvSpPr>
            <p:cNvPr id="80" name="Arc 79">
              <a:extLst>
                <a:ext uri="{FF2B5EF4-FFF2-40B4-BE49-F238E27FC236}">
                  <a16:creationId xmlns:a16="http://schemas.microsoft.com/office/drawing/2014/main" id="{01757E94-7D2A-411A-B1E9-26D94052CB6C}"/>
                </a:ext>
              </a:extLst>
            </p:cNvPr>
            <p:cNvSpPr/>
            <p:nvPr/>
          </p:nvSpPr>
          <p:spPr bwMode="auto">
            <a:xfrm rot="16200000">
              <a:off x="8026099" y="2024484"/>
              <a:ext cx="591308" cy="578988"/>
            </a:xfrm>
            <a:prstGeom prst="arc">
              <a:avLst>
                <a:gd name="adj1" fmla="val 16200000"/>
                <a:gd name="adj2" fmla="val 12002793"/>
              </a:avLst>
            </a:prstGeom>
            <a:noFill/>
            <a:ln w="76200" cap="flat" cmpd="sng" algn="ctr">
              <a:solidFill>
                <a:srgbClr val="F58220">
                  <a:lumMod val="75000"/>
                </a:srgbClr>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81" name="Arc 80">
              <a:extLst>
                <a:ext uri="{FF2B5EF4-FFF2-40B4-BE49-F238E27FC236}">
                  <a16:creationId xmlns:a16="http://schemas.microsoft.com/office/drawing/2014/main" id="{FB380ADD-E034-4BC3-AAEE-42C3BAC452C1}"/>
                </a:ext>
              </a:extLst>
            </p:cNvPr>
            <p:cNvSpPr/>
            <p:nvPr/>
          </p:nvSpPr>
          <p:spPr bwMode="auto">
            <a:xfrm rot="16200000">
              <a:off x="5884870" y="2024485"/>
              <a:ext cx="591308" cy="578988"/>
            </a:xfrm>
            <a:prstGeom prst="arc">
              <a:avLst>
                <a:gd name="adj1" fmla="val 16200000"/>
                <a:gd name="adj2" fmla="val 12002793"/>
              </a:avLst>
            </a:prstGeom>
            <a:noFill/>
            <a:ln w="76200" cap="flat" cmpd="sng" algn="ctr">
              <a:solidFill>
                <a:srgbClr val="FAB914">
                  <a:lumMod val="75000"/>
                </a:srgbClr>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82" name="object 16">
              <a:extLst>
                <a:ext uri="{FF2B5EF4-FFF2-40B4-BE49-F238E27FC236}">
                  <a16:creationId xmlns:a16="http://schemas.microsoft.com/office/drawing/2014/main" id="{FEF5EABF-F026-4132-A68A-5F78C07B27BA}"/>
                </a:ext>
              </a:extLst>
            </p:cNvPr>
            <p:cNvSpPr txBox="1"/>
            <p:nvPr/>
          </p:nvSpPr>
          <p:spPr>
            <a:xfrm>
              <a:off x="5952373" y="2203203"/>
              <a:ext cx="456301"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FAB914">
                      <a:lumMod val="75000"/>
                    </a:srgbClr>
                  </a:solidFill>
                  <a:effectLst/>
                  <a:uLnTx/>
                  <a:uFillTx/>
                  <a:latin typeface="Segoe UI" panose="020B0502040204020203" pitchFamily="34" charset="0"/>
                </a:rPr>
                <a:t>3</a:t>
              </a:r>
              <a:endParaRPr kumimoji="0" sz="1422" b="1" i="0" u="none" strike="noStrike" kern="0" cap="none" spc="0" normalizeH="0" baseline="0" noProof="0" dirty="0">
                <a:ln>
                  <a:noFill/>
                </a:ln>
                <a:solidFill>
                  <a:srgbClr val="FAB914">
                    <a:lumMod val="75000"/>
                  </a:srgbClr>
                </a:solidFill>
                <a:effectLst/>
                <a:uLnTx/>
                <a:uFillTx/>
                <a:latin typeface="Segoe UI" panose="020B0502040204020203" pitchFamily="34" charset="0"/>
              </a:endParaRPr>
            </a:p>
          </p:txBody>
        </p:sp>
      </p:grpSp>
      <p:pic>
        <p:nvPicPr>
          <p:cNvPr id="83" name="Picture 82">
            <a:extLst>
              <a:ext uri="{FF2B5EF4-FFF2-40B4-BE49-F238E27FC236}">
                <a16:creationId xmlns:a16="http://schemas.microsoft.com/office/drawing/2014/main" id="{22EB348B-F8C6-4BEA-8DFE-0E51D9806C57}"/>
              </a:ext>
            </a:extLst>
          </p:cNvPr>
          <p:cNvPicPr>
            <a:picLocks noChangeAspect="1"/>
          </p:cNvPicPr>
          <p:nvPr/>
        </p:nvPicPr>
        <p:blipFill>
          <a:blip r:embed="rId6"/>
          <a:stretch>
            <a:fillRect/>
          </a:stretch>
        </p:blipFill>
        <p:spPr>
          <a:xfrm>
            <a:off x="5210431" y="3163317"/>
            <a:ext cx="1709661" cy="903678"/>
          </a:xfrm>
          <a:prstGeom prst="rect">
            <a:avLst/>
          </a:prstGeom>
        </p:spPr>
      </p:pic>
      <p:sp>
        <p:nvSpPr>
          <p:cNvPr id="84" name="object 17">
            <a:extLst>
              <a:ext uri="{FF2B5EF4-FFF2-40B4-BE49-F238E27FC236}">
                <a16:creationId xmlns:a16="http://schemas.microsoft.com/office/drawing/2014/main" id="{1DE2806F-948B-4DFE-B0ED-8D7F2BE52340}"/>
              </a:ext>
            </a:extLst>
          </p:cNvPr>
          <p:cNvSpPr txBox="1"/>
          <p:nvPr/>
        </p:nvSpPr>
        <p:spPr>
          <a:xfrm>
            <a:off x="5317795" y="4111022"/>
            <a:ext cx="1545360" cy="38468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Workflow Management</a:t>
            </a:r>
            <a:endParaRPr sz="1244" b="1" kern="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321535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7BCC-1741-4F07-A36F-3225BDC9735C}"/>
              </a:ext>
            </a:extLst>
          </p:cNvPr>
          <p:cNvSpPr>
            <a:spLocks noGrp="1"/>
          </p:cNvSpPr>
          <p:nvPr>
            <p:ph type="title"/>
          </p:nvPr>
        </p:nvSpPr>
        <p:spPr/>
        <p:txBody>
          <a:bodyPr/>
          <a:lstStyle/>
          <a:p>
            <a:r>
              <a:rPr lang="en-US" dirty="0"/>
              <a:t>HCL’s understanding of the </a:t>
            </a:r>
            <a:r>
              <a:rPr lang="en-US" sz="2400" dirty="0"/>
              <a:t>Vascular Digital and Analytics Application</a:t>
            </a:r>
            <a:endParaRPr lang="en-US" dirty="0"/>
          </a:p>
        </p:txBody>
      </p:sp>
      <p:sp>
        <p:nvSpPr>
          <p:cNvPr id="4" name="Rectangle: Rounded Corners 3">
            <a:extLst>
              <a:ext uri="{FF2B5EF4-FFF2-40B4-BE49-F238E27FC236}">
                <a16:creationId xmlns:a16="http://schemas.microsoft.com/office/drawing/2014/main" id="{542873AF-B35C-45F7-8517-F5B630515498}"/>
              </a:ext>
            </a:extLst>
          </p:cNvPr>
          <p:cNvSpPr/>
          <p:nvPr/>
        </p:nvSpPr>
        <p:spPr bwMode="auto">
          <a:xfrm>
            <a:off x="547052" y="944880"/>
            <a:ext cx="11207764" cy="646986"/>
          </a:xfrm>
          <a:prstGeom prst="roundRect">
            <a:avLst/>
          </a:prstGeom>
          <a:solidFill>
            <a:schemeClr val="bg1">
              <a:lumMod val="85000"/>
            </a:schemeClr>
          </a:solidFill>
          <a:ln w="3175" cap="flat" cmpd="sng" algn="ctr">
            <a:noFill/>
            <a:prstDash val="solid"/>
            <a:miter lim="800000"/>
            <a:headEnd type="none" w="sm" len="sm"/>
            <a:tailEnd type="triangle" w="med" len="med"/>
          </a:ln>
          <a:effectLst/>
        </p:spPr>
        <p:txBody>
          <a:bodyPr vert="horz" wrap="square" lIns="91440" tIns="45720" rIns="91440" bIns="45720" numCol="1" rtlCol="0" anchor="t" anchorCtr="0" compatLnSpc="1">
            <a:prstTxWarp prst="textNoShape">
              <a:avLst/>
            </a:prstTxWarp>
            <a:spAutoFit/>
          </a:bodyPr>
          <a:lstStyle/>
          <a:p>
            <a:pPr lvl="1"/>
            <a:r>
              <a:rPr lang="en-US" sz="1600" b="1" dirty="0">
                <a:latin typeface="Segoe UI" panose="020B0502040204020203" pitchFamily="34" charset="0"/>
                <a:cs typeface="Segoe UI" panose="020B0502040204020203" pitchFamily="34" charset="0"/>
              </a:rPr>
              <a:t>As part of Digital health initiative to build a Scalable Digital infrastructure and host the vascular data from the providers to enable development and roll out of digital and analytics applications.</a:t>
            </a:r>
            <a:endParaRPr kumimoji="0" 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1C4D74E3-41DE-4E02-9461-776D2A636AFE}"/>
              </a:ext>
            </a:extLst>
          </p:cNvPr>
          <p:cNvSpPr txBox="1"/>
          <p:nvPr/>
        </p:nvSpPr>
        <p:spPr>
          <a:xfrm>
            <a:off x="603574" y="1857401"/>
            <a:ext cx="11094719" cy="4524315"/>
          </a:xfrm>
          <a:prstGeom prst="rect">
            <a:avLst/>
          </a:prstGeom>
          <a:solidFill>
            <a:schemeClr val="accent4">
              <a:lumMod val="20000"/>
              <a:lumOff val="80000"/>
            </a:schemeClr>
          </a:solidFill>
        </p:spPr>
        <p:txBody>
          <a:bodyPr wrap="square">
            <a:spAutoFit/>
          </a:bodyPr>
          <a:lstStyle/>
          <a:p>
            <a:pPr lvl="1"/>
            <a:r>
              <a:rPr lang="en-US" sz="1600" b="1" i="1" dirty="0">
                <a:solidFill>
                  <a:srgbClr val="002060"/>
                </a:solidFill>
                <a:latin typeface="Segoe UI" panose="020B0502040204020203" pitchFamily="34" charset="0"/>
                <a:cs typeface="Segoe UI" panose="020B0502040204020203" pitchFamily="34" charset="0"/>
              </a:rPr>
              <a:t>Data Sources</a:t>
            </a:r>
          </a:p>
          <a:p>
            <a:pPr lvl="1"/>
            <a:endParaRPr lang="en-US" sz="1600" b="1" i="1" dirty="0">
              <a:solidFill>
                <a:srgbClr val="002060"/>
              </a:solidFill>
              <a:latin typeface="Segoe UI" panose="020B0502040204020203" pitchFamily="34" charset="0"/>
              <a:cs typeface="Segoe UI" panose="020B0502040204020203" pitchFamily="34" charset="0"/>
            </a:endParaRPr>
          </a:p>
          <a:p>
            <a:pPr lvl="1"/>
            <a:r>
              <a:rPr lang="en-US" sz="1600" i="1" dirty="0">
                <a:latin typeface="Segoe UI" panose="020B0502040204020203" pitchFamily="34" charset="0"/>
                <a:cs typeface="Segoe UI" panose="020B0502040204020203" pitchFamily="34" charset="0"/>
              </a:rPr>
              <a:t>From </a:t>
            </a:r>
            <a:r>
              <a:rPr lang="en-US" sz="1600" i="1" dirty="0" err="1">
                <a:latin typeface="Segoe UI" panose="020B0502040204020203" pitchFamily="34" charset="0"/>
                <a:cs typeface="Segoe UI" panose="020B0502040204020203" pitchFamily="34" charset="0"/>
              </a:rPr>
              <a:t>Cathlabs</a:t>
            </a:r>
            <a:r>
              <a:rPr lang="en-US" sz="1600" i="1" dirty="0">
                <a:latin typeface="Segoe UI" panose="020B0502040204020203" pitchFamily="34" charset="0"/>
                <a:cs typeface="Segoe UI" panose="020B0502040204020203" pitchFamily="34" charset="0"/>
              </a:rPr>
              <a:t> using the IoT based ingestion that will contain the following:</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Case Information/Repository (Patient details, demographics, medical history, co-</a:t>
            </a:r>
            <a:r>
              <a:rPr lang="en-US" sz="1600" dirty="0" err="1">
                <a:latin typeface="Segoe UI" panose="020B0502040204020203" pitchFamily="34" charset="0"/>
                <a:cs typeface="Segoe UI" panose="020B0502040204020203" pitchFamily="34" charset="0"/>
              </a:rPr>
              <a:t>morbodities</a:t>
            </a:r>
            <a:r>
              <a:rPr lang="en-US" sz="1600" dirty="0">
                <a:latin typeface="Segoe UI" panose="020B0502040204020203" pitchFamily="34" charset="0"/>
                <a:cs typeface="Segoe UI" panose="020B0502040204020203" pitchFamily="34" charset="0"/>
              </a:rPr>
              <a:t>, Images etc.)</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Information from the </a:t>
            </a:r>
            <a:r>
              <a:rPr lang="en-US" sz="1600" dirty="0" err="1">
                <a:latin typeface="Segoe UI" panose="020B0502040204020203" pitchFamily="34" charset="0"/>
                <a:cs typeface="Segoe UI" panose="020B0502040204020203" pitchFamily="34" charset="0"/>
              </a:rPr>
              <a:t>Powerapp</a:t>
            </a:r>
            <a:r>
              <a:rPr lang="en-US" sz="1600" dirty="0">
                <a:latin typeface="Segoe UI" panose="020B0502040204020203" pitchFamily="34" charset="0"/>
                <a:cs typeface="Segoe UI" panose="020B0502040204020203" pitchFamily="34" charset="0"/>
              </a:rPr>
              <a:t> applications that contain the clinical procedures followed for the patient. This is obtained using the Data verse integration available</a:t>
            </a:r>
          </a:p>
          <a:p>
            <a:pPr marL="895243" lvl="1" indent="-28575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lvl="1"/>
            <a:r>
              <a:rPr lang="en-US" sz="1600" i="1" dirty="0">
                <a:latin typeface="Segoe UI" panose="020B0502040204020203" pitchFamily="34" charset="0"/>
                <a:cs typeface="Segoe UI" panose="020B0502040204020203" pitchFamily="34" charset="0"/>
              </a:rPr>
              <a:t>Additional data that needs to be acquired and used for analytics include</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Data from the SFDC and marketing tool used by the sales/marketing teams</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Mobile application that is being in trial now to obtain the post procedure data to track patient’s recovery</a:t>
            </a:r>
          </a:p>
          <a:p>
            <a:pPr marL="952393" lvl="1" indent="-34290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marL="952393" lvl="1" indent="-34290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lvl="1"/>
            <a:r>
              <a:rPr lang="en-US" sz="1600" b="1" i="1" dirty="0">
                <a:solidFill>
                  <a:srgbClr val="002060"/>
                </a:solidFill>
                <a:latin typeface="Segoe UI" panose="020B0502040204020203" pitchFamily="34" charset="0"/>
                <a:cs typeface="Segoe UI" panose="020B0502040204020203" pitchFamily="34" charset="0"/>
              </a:rPr>
              <a:t>Provide information on :</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Architecture and Solution visualization for the platform (similar to EP cloud and </a:t>
            </a:r>
            <a:r>
              <a:rPr lang="en-US" sz="1600" dirty="0" err="1">
                <a:latin typeface="Segoe UI" panose="020B0502040204020203" pitchFamily="34" charset="0"/>
                <a:cs typeface="Segoe UI" panose="020B0502040204020203" pitchFamily="34" charset="0"/>
              </a:rPr>
              <a:t>Merlin.Net</a:t>
            </a:r>
            <a:r>
              <a:rPr lang="en-US" sz="1600" dirty="0">
                <a:latin typeface="Segoe UI" panose="020B0502040204020203" pitchFamily="34" charset="0"/>
                <a:cs typeface="Segoe UI" panose="020B0502040204020203" pitchFamily="34" charset="0"/>
              </a:rPr>
              <a:t> programs)</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Data Aggregator and Data Catalog design thoughts for Data Scientists and Domain experts to build solutions.</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Handle around 2500 patients with larger dataset from the marketing tools.</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Resources required to build the solution, data engineers etc., to build the platform</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Proposal encompassing the solution, resources and the business model for engagement</a:t>
            </a:r>
          </a:p>
        </p:txBody>
      </p:sp>
    </p:spTree>
    <p:extLst>
      <p:ext uri="{BB962C8B-B14F-4D97-AF65-F5344CB8AC3E}">
        <p14:creationId xmlns:p14="http://schemas.microsoft.com/office/powerpoint/2010/main" val="15032488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089D-08A7-4D97-ABFA-F5170DD59B19}"/>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r>
              <a:rPr lang="en-US" dirty="0">
                <a:sym typeface="Arial"/>
              </a:rPr>
              <a:t>Data As A Service based Rapid Collaboration Platform</a:t>
            </a:r>
            <a:endParaRPr lang="en-US" dirty="0"/>
          </a:p>
        </p:txBody>
      </p:sp>
      <p:sp>
        <p:nvSpPr>
          <p:cNvPr id="3" name="Rectangle 2">
            <a:extLst>
              <a:ext uri="{FF2B5EF4-FFF2-40B4-BE49-F238E27FC236}">
                <a16:creationId xmlns:a16="http://schemas.microsoft.com/office/drawing/2014/main" id="{73BEE825-A353-40A1-9F29-959ADA913A33}"/>
              </a:ext>
            </a:extLst>
          </p:cNvPr>
          <p:cNvSpPr/>
          <p:nvPr/>
        </p:nvSpPr>
        <p:spPr bwMode="auto">
          <a:xfrm>
            <a:off x="1730328" y="1004553"/>
            <a:ext cx="9544105" cy="5217275"/>
          </a:xfrm>
          <a:prstGeom prst="rect">
            <a:avLst/>
          </a:prstGeom>
          <a:noFill/>
          <a:ln w="12700" cap="flat" cmpd="sng" algn="ctr">
            <a:solidFill>
              <a:schemeClr val="accent6">
                <a:lumMod val="75000"/>
              </a:schemeClr>
            </a:solidFill>
            <a:prstDash val="lgDash"/>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4" name="TextBox 35">
            <a:extLst>
              <a:ext uri="{FF2B5EF4-FFF2-40B4-BE49-F238E27FC236}">
                <a16:creationId xmlns:a16="http://schemas.microsoft.com/office/drawing/2014/main" id="{34435F06-FACE-4ADD-853C-5F2B675AABEC}"/>
              </a:ext>
            </a:extLst>
          </p:cNvPr>
          <p:cNvSpPr txBox="1"/>
          <p:nvPr/>
        </p:nvSpPr>
        <p:spPr>
          <a:xfrm>
            <a:off x="2267612" y="982821"/>
            <a:ext cx="877556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buClr>
                <a:srgbClr val="000000"/>
              </a:buClr>
            </a:pPr>
            <a:r>
              <a:rPr lang="en-US" sz="1600" b="1" dirty="0">
                <a:solidFill>
                  <a:srgbClr val="002060"/>
                </a:solidFill>
                <a:latin typeface="Segoe UI" panose="020B0502040204020203" pitchFamily="34" charset="0"/>
                <a:cs typeface="Segoe UI" panose="020B0502040204020203" pitchFamily="34" charset="0"/>
                <a:sym typeface="Arial"/>
              </a:rPr>
              <a:t>Build and Operate a cloud based Data Ontology platform for collaborative bio-informatics research</a:t>
            </a:r>
          </a:p>
        </p:txBody>
      </p:sp>
      <p:sp>
        <p:nvSpPr>
          <p:cNvPr id="5" name="Rectangle 4">
            <a:extLst>
              <a:ext uri="{FF2B5EF4-FFF2-40B4-BE49-F238E27FC236}">
                <a16:creationId xmlns:a16="http://schemas.microsoft.com/office/drawing/2014/main" id="{C8FC3B87-273F-42BA-AB87-BC90E477AAA4}"/>
              </a:ext>
            </a:extLst>
          </p:cNvPr>
          <p:cNvSpPr/>
          <p:nvPr/>
        </p:nvSpPr>
        <p:spPr>
          <a:xfrm>
            <a:off x="9382269" y="2106786"/>
            <a:ext cx="1672264" cy="2965400"/>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defRPr/>
            </a:pPr>
            <a:endParaRPr lang="en-US" sz="1200" dirty="0">
              <a:solidFill>
                <a:srgbClr val="FFFFFF"/>
              </a:solidFill>
              <a:latin typeface="Segoe UI" panose="020B0502040204020203" pitchFamily="34" charset="0"/>
              <a:cs typeface="Segoe UI" panose="020B0502040204020203" pitchFamily="34" charset="0"/>
              <a:sym typeface="Arial"/>
            </a:endParaRPr>
          </a:p>
        </p:txBody>
      </p:sp>
      <p:sp>
        <p:nvSpPr>
          <p:cNvPr id="6" name="Rectangle 5">
            <a:extLst>
              <a:ext uri="{FF2B5EF4-FFF2-40B4-BE49-F238E27FC236}">
                <a16:creationId xmlns:a16="http://schemas.microsoft.com/office/drawing/2014/main" id="{A62EC223-CDFE-4725-8D7F-F1B2EACB9D8E}"/>
              </a:ext>
            </a:extLst>
          </p:cNvPr>
          <p:cNvSpPr/>
          <p:nvPr/>
        </p:nvSpPr>
        <p:spPr bwMode="auto">
          <a:xfrm>
            <a:off x="2419284" y="2180223"/>
            <a:ext cx="979635" cy="2891963"/>
          </a:xfrm>
          <a:prstGeom prst="rect">
            <a:avLst/>
          </a:prstGeom>
          <a:solidFill>
            <a:schemeClr val="bg2">
              <a:lumMod val="40000"/>
              <a:lumOff val="60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7" name="Rectangle 6">
            <a:extLst>
              <a:ext uri="{FF2B5EF4-FFF2-40B4-BE49-F238E27FC236}">
                <a16:creationId xmlns:a16="http://schemas.microsoft.com/office/drawing/2014/main" id="{C06D43C9-B4AC-44F3-82CA-DCF07D610E0B}"/>
              </a:ext>
            </a:extLst>
          </p:cNvPr>
          <p:cNvSpPr/>
          <p:nvPr/>
        </p:nvSpPr>
        <p:spPr>
          <a:xfrm>
            <a:off x="2331406" y="2093732"/>
            <a:ext cx="1217721"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067" b="1" dirty="0">
                <a:solidFill>
                  <a:srgbClr val="FFFFFF"/>
                </a:solidFill>
                <a:latin typeface="Segoe UI" panose="020B0502040204020203" pitchFamily="34" charset="0"/>
                <a:cs typeface="Segoe UI" panose="020B0502040204020203" pitchFamily="34" charset="0"/>
                <a:sym typeface="Arial"/>
              </a:rPr>
              <a:t>Short Term HUB</a:t>
            </a:r>
          </a:p>
        </p:txBody>
      </p:sp>
      <p:pic>
        <p:nvPicPr>
          <p:cNvPr id="8" name="Picture 7">
            <a:extLst>
              <a:ext uri="{FF2B5EF4-FFF2-40B4-BE49-F238E27FC236}">
                <a16:creationId xmlns:a16="http://schemas.microsoft.com/office/drawing/2014/main" id="{B04AA9C4-225F-4E8A-98C9-570A8ED10141}"/>
              </a:ext>
            </a:extLst>
          </p:cNvPr>
          <p:cNvPicPr>
            <a:picLocks noChangeAspect="1"/>
          </p:cNvPicPr>
          <p:nvPr/>
        </p:nvPicPr>
        <p:blipFill>
          <a:blip r:embed="rId2"/>
          <a:stretch>
            <a:fillRect/>
          </a:stretch>
        </p:blipFill>
        <p:spPr>
          <a:xfrm>
            <a:off x="2453339" y="3158695"/>
            <a:ext cx="944732" cy="695929"/>
          </a:xfrm>
          <a:prstGeom prst="rect">
            <a:avLst/>
          </a:prstGeom>
        </p:spPr>
      </p:pic>
      <p:sp>
        <p:nvSpPr>
          <p:cNvPr id="9" name="Rectangle 8">
            <a:extLst>
              <a:ext uri="{FF2B5EF4-FFF2-40B4-BE49-F238E27FC236}">
                <a16:creationId xmlns:a16="http://schemas.microsoft.com/office/drawing/2014/main" id="{18F0F3F7-CFE7-4CE1-B5C5-9E3D21B84C2C}"/>
              </a:ext>
            </a:extLst>
          </p:cNvPr>
          <p:cNvSpPr/>
          <p:nvPr/>
        </p:nvSpPr>
        <p:spPr>
          <a:xfrm>
            <a:off x="2336123" y="4302364"/>
            <a:ext cx="1256089" cy="708091"/>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900" b="1" dirty="0">
                <a:solidFill>
                  <a:srgbClr val="FFFFFF"/>
                </a:solidFill>
                <a:latin typeface="Segoe UI" panose="020B0502040204020203" pitchFamily="34" charset="0"/>
                <a:cs typeface="Segoe UI" panose="020B0502040204020203" pitchFamily="34" charset="0"/>
                <a:sym typeface="Arial"/>
              </a:rPr>
              <a:t>HETEROGENOUS CONNECTIVITY</a:t>
            </a:r>
          </a:p>
        </p:txBody>
      </p:sp>
      <p:sp>
        <p:nvSpPr>
          <p:cNvPr id="10" name="Rectangle 9">
            <a:extLst>
              <a:ext uri="{FF2B5EF4-FFF2-40B4-BE49-F238E27FC236}">
                <a16:creationId xmlns:a16="http://schemas.microsoft.com/office/drawing/2014/main" id="{4CC2B18C-0FBA-4C12-8658-AEB19AE1C93D}"/>
              </a:ext>
            </a:extLst>
          </p:cNvPr>
          <p:cNvSpPr/>
          <p:nvPr/>
        </p:nvSpPr>
        <p:spPr bwMode="auto">
          <a:xfrm>
            <a:off x="8099713" y="2103148"/>
            <a:ext cx="1075973" cy="2944855"/>
          </a:xfrm>
          <a:prstGeom prst="rect">
            <a:avLst/>
          </a:prstGeom>
          <a:solidFill>
            <a:schemeClr val="bg2">
              <a:lumMod val="75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11" name="Rectangle 10">
            <a:extLst>
              <a:ext uri="{FF2B5EF4-FFF2-40B4-BE49-F238E27FC236}">
                <a16:creationId xmlns:a16="http://schemas.microsoft.com/office/drawing/2014/main" id="{D7755CDF-D6C7-4CDE-9A94-5BC20C966DF7}"/>
              </a:ext>
            </a:extLst>
          </p:cNvPr>
          <p:cNvSpPr/>
          <p:nvPr/>
        </p:nvSpPr>
        <p:spPr>
          <a:xfrm>
            <a:off x="8106004" y="2107902"/>
            <a:ext cx="1078483"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067" dirty="0">
                <a:solidFill>
                  <a:srgbClr val="FFFFFF"/>
                </a:solidFill>
                <a:latin typeface="Segoe UI" panose="020B0502040204020203" pitchFamily="34" charset="0"/>
                <a:cs typeface="Segoe UI" panose="020B0502040204020203" pitchFamily="34" charset="0"/>
                <a:sym typeface="Arial"/>
              </a:rPr>
              <a:t>Integration</a:t>
            </a:r>
          </a:p>
          <a:p>
            <a:pPr algn="ctr" defTabSz="914377"/>
            <a:r>
              <a:rPr lang="en-US" sz="1067" dirty="0">
                <a:solidFill>
                  <a:srgbClr val="FFFFFF"/>
                </a:solidFill>
                <a:latin typeface="Segoe UI" panose="020B0502040204020203" pitchFamily="34" charset="0"/>
                <a:cs typeface="Segoe UI" panose="020B0502040204020203" pitchFamily="34" charset="0"/>
                <a:sym typeface="Arial"/>
              </a:rPr>
              <a:t>Hub</a:t>
            </a:r>
          </a:p>
        </p:txBody>
      </p:sp>
      <p:pic>
        <p:nvPicPr>
          <p:cNvPr id="12" name="Picture 11">
            <a:extLst>
              <a:ext uri="{FF2B5EF4-FFF2-40B4-BE49-F238E27FC236}">
                <a16:creationId xmlns:a16="http://schemas.microsoft.com/office/drawing/2014/main" id="{E203075E-BDD5-4E84-8A67-BA4C61325744}"/>
              </a:ext>
            </a:extLst>
          </p:cNvPr>
          <p:cNvPicPr>
            <a:picLocks noChangeAspect="1"/>
          </p:cNvPicPr>
          <p:nvPr/>
        </p:nvPicPr>
        <p:blipFill>
          <a:blip r:embed="rId3"/>
          <a:stretch>
            <a:fillRect/>
          </a:stretch>
        </p:blipFill>
        <p:spPr>
          <a:xfrm>
            <a:off x="8139244" y="3350685"/>
            <a:ext cx="938591" cy="636259"/>
          </a:xfrm>
          <a:prstGeom prst="rect">
            <a:avLst/>
          </a:prstGeom>
        </p:spPr>
      </p:pic>
      <p:sp>
        <p:nvSpPr>
          <p:cNvPr id="13" name="Rectangle 12">
            <a:extLst>
              <a:ext uri="{FF2B5EF4-FFF2-40B4-BE49-F238E27FC236}">
                <a16:creationId xmlns:a16="http://schemas.microsoft.com/office/drawing/2014/main" id="{68B682D5-2DC3-47A6-B3D1-8C768EB9C080}"/>
              </a:ext>
            </a:extLst>
          </p:cNvPr>
          <p:cNvSpPr/>
          <p:nvPr/>
        </p:nvSpPr>
        <p:spPr>
          <a:xfrm>
            <a:off x="8112131" y="4339912"/>
            <a:ext cx="1035006" cy="708091"/>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100" b="1" dirty="0">
                <a:solidFill>
                  <a:srgbClr val="FFFFFF"/>
                </a:solidFill>
                <a:latin typeface="Segoe UI" panose="020B0502040204020203" pitchFamily="34" charset="0"/>
                <a:cs typeface="Segoe UI" panose="020B0502040204020203" pitchFamily="34" charset="0"/>
                <a:sym typeface="Arial"/>
              </a:rPr>
              <a:t>Data Visibility &amp; Access</a:t>
            </a:r>
          </a:p>
        </p:txBody>
      </p:sp>
      <p:sp>
        <p:nvSpPr>
          <p:cNvPr id="14" name="Rectangle 13">
            <a:extLst>
              <a:ext uri="{FF2B5EF4-FFF2-40B4-BE49-F238E27FC236}">
                <a16:creationId xmlns:a16="http://schemas.microsoft.com/office/drawing/2014/main" id="{0471AADF-CA4B-43D4-B5D1-15962A9319F2}"/>
              </a:ext>
            </a:extLst>
          </p:cNvPr>
          <p:cNvSpPr/>
          <p:nvPr/>
        </p:nvSpPr>
        <p:spPr bwMode="auto">
          <a:xfrm>
            <a:off x="3645040" y="2079131"/>
            <a:ext cx="2926908" cy="2978187"/>
          </a:xfrm>
          <a:prstGeom prst="rect">
            <a:avLst/>
          </a:prstGeom>
          <a:solidFill>
            <a:schemeClr val="accent3">
              <a:lumMod val="65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pic>
        <p:nvPicPr>
          <p:cNvPr id="15" name="Picture 14">
            <a:extLst>
              <a:ext uri="{FF2B5EF4-FFF2-40B4-BE49-F238E27FC236}">
                <a16:creationId xmlns:a16="http://schemas.microsoft.com/office/drawing/2014/main" id="{A2D2165A-FCF0-486C-84F8-AB998EDDFEB1}"/>
              </a:ext>
            </a:extLst>
          </p:cNvPr>
          <p:cNvPicPr>
            <a:picLocks noChangeAspect="1"/>
          </p:cNvPicPr>
          <p:nvPr/>
        </p:nvPicPr>
        <p:blipFill>
          <a:blip r:embed="rId4"/>
          <a:stretch>
            <a:fillRect/>
          </a:stretch>
        </p:blipFill>
        <p:spPr>
          <a:xfrm>
            <a:off x="3658902" y="2527718"/>
            <a:ext cx="2926908" cy="1070409"/>
          </a:xfrm>
          <a:prstGeom prst="rect">
            <a:avLst/>
          </a:prstGeom>
        </p:spPr>
      </p:pic>
      <p:sp>
        <p:nvSpPr>
          <p:cNvPr id="16" name="Rectangle 15">
            <a:extLst>
              <a:ext uri="{FF2B5EF4-FFF2-40B4-BE49-F238E27FC236}">
                <a16:creationId xmlns:a16="http://schemas.microsoft.com/office/drawing/2014/main" id="{D35E8C73-5A8E-4765-848E-4BABEE3EB8A4}"/>
              </a:ext>
            </a:extLst>
          </p:cNvPr>
          <p:cNvSpPr/>
          <p:nvPr/>
        </p:nvSpPr>
        <p:spPr>
          <a:xfrm>
            <a:off x="3672053" y="2076353"/>
            <a:ext cx="2945253"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200" b="1" dirty="0">
                <a:solidFill>
                  <a:srgbClr val="FFFFFF"/>
                </a:solidFill>
                <a:latin typeface="Segoe UI" panose="020B0502040204020203" pitchFamily="34" charset="0"/>
                <a:cs typeface="Segoe UI" panose="020B0502040204020203" pitchFamily="34" charset="0"/>
                <a:sym typeface="Arial"/>
              </a:rPr>
              <a:t>Data Enrichment Hub</a:t>
            </a:r>
          </a:p>
        </p:txBody>
      </p:sp>
      <p:pic>
        <p:nvPicPr>
          <p:cNvPr id="17" name="Picture 16">
            <a:extLst>
              <a:ext uri="{FF2B5EF4-FFF2-40B4-BE49-F238E27FC236}">
                <a16:creationId xmlns:a16="http://schemas.microsoft.com/office/drawing/2014/main" id="{1940E355-F385-4183-BA25-B1A68BCF28E8}"/>
              </a:ext>
            </a:extLst>
          </p:cNvPr>
          <p:cNvPicPr>
            <a:picLocks noChangeAspect="1"/>
          </p:cNvPicPr>
          <p:nvPr/>
        </p:nvPicPr>
        <p:blipFill>
          <a:blip r:embed="rId5"/>
          <a:stretch>
            <a:fillRect/>
          </a:stretch>
        </p:blipFill>
        <p:spPr>
          <a:xfrm>
            <a:off x="3658902" y="4022347"/>
            <a:ext cx="2926908" cy="1034971"/>
          </a:xfrm>
          <a:prstGeom prst="rect">
            <a:avLst/>
          </a:prstGeom>
        </p:spPr>
      </p:pic>
      <p:sp>
        <p:nvSpPr>
          <p:cNvPr id="18" name="Rectangle 17">
            <a:extLst>
              <a:ext uri="{FF2B5EF4-FFF2-40B4-BE49-F238E27FC236}">
                <a16:creationId xmlns:a16="http://schemas.microsoft.com/office/drawing/2014/main" id="{47F16227-EC1C-464C-B76F-B273599C10A2}"/>
              </a:ext>
            </a:extLst>
          </p:cNvPr>
          <p:cNvSpPr/>
          <p:nvPr/>
        </p:nvSpPr>
        <p:spPr>
          <a:xfrm>
            <a:off x="3683790" y="3629911"/>
            <a:ext cx="2903688"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200" b="1" dirty="0">
                <a:solidFill>
                  <a:srgbClr val="FFFFFF"/>
                </a:solidFill>
                <a:latin typeface="Segoe UI" panose="020B0502040204020203" pitchFamily="34" charset="0"/>
                <a:cs typeface="Segoe UI" panose="020B0502040204020203" pitchFamily="34" charset="0"/>
                <a:sym typeface="Arial"/>
              </a:rPr>
              <a:t>Data Lake [</a:t>
            </a:r>
            <a:r>
              <a:rPr lang="en-US" sz="1200" b="1" dirty="0" err="1">
                <a:solidFill>
                  <a:srgbClr val="FFFFFF"/>
                </a:solidFill>
                <a:latin typeface="Segoe UI" panose="020B0502040204020203" pitchFamily="34" charset="0"/>
                <a:cs typeface="Segoe UI" panose="020B0502040204020203" pitchFamily="34" charset="0"/>
                <a:sym typeface="Arial"/>
              </a:rPr>
              <a:t>ePHI</a:t>
            </a:r>
            <a:r>
              <a:rPr lang="en-US" sz="1200" b="1" dirty="0">
                <a:solidFill>
                  <a:srgbClr val="FFFFFF"/>
                </a:solidFill>
                <a:latin typeface="Segoe UI" panose="020B0502040204020203" pitchFamily="34" charset="0"/>
                <a:cs typeface="Segoe UI" panose="020B0502040204020203" pitchFamily="34" charset="0"/>
                <a:sym typeface="Arial"/>
              </a:rPr>
              <a:t> &amp; non-</a:t>
            </a:r>
            <a:r>
              <a:rPr lang="en-US" sz="1200" b="1" dirty="0" err="1">
                <a:solidFill>
                  <a:srgbClr val="FFFFFF"/>
                </a:solidFill>
                <a:latin typeface="Segoe UI" panose="020B0502040204020203" pitchFamily="34" charset="0"/>
                <a:cs typeface="Segoe UI" panose="020B0502040204020203" pitchFamily="34" charset="0"/>
                <a:sym typeface="Arial"/>
              </a:rPr>
              <a:t>ePHI</a:t>
            </a:r>
            <a:r>
              <a:rPr lang="en-US" sz="1200" b="1" dirty="0">
                <a:solidFill>
                  <a:srgbClr val="FFFFFF"/>
                </a:solidFill>
                <a:latin typeface="Segoe UI" panose="020B0502040204020203" pitchFamily="34" charset="0"/>
                <a:cs typeface="Segoe UI" panose="020B0502040204020203" pitchFamily="34" charset="0"/>
                <a:sym typeface="Arial"/>
              </a:rPr>
              <a:t>]</a:t>
            </a:r>
          </a:p>
        </p:txBody>
      </p:sp>
      <p:sp>
        <p:nvSpPr>
          <p:cNvPr id="19" name="Rectangle 18">
            <a:extLst>
              <a:ext uri="{FF2B5EF4-FFF2-40B4-BE49-F238E27FC236}">
                <a16:creationId xmlns:a16="http://schemas.microsoft.com/office/drawing/2014/main" id="{3B6811C8-07CB-4EB5-873A-FB2FB0E5ADC2}"/>
              </a:ext>
            </a:extLst>
          </p:cNvPr>
          <p:cNvSpPr/>
          <p:nvPr/>
        </p:nvSpPr>
        <p:spPr>
          <a:xfrm>
            <a:off x="9376142" y="2107924"/>
            <a:ext cx="1678390" cy="433288"/>
          </a:xfrm>
          <a:prstGeom prst="rect">
            <a:avLst/>
          </a:prstGeom>
          <a:solidFill>
            <a:schemeClr val="tx1">
              <a:lumMod val="50000"/>
              <a:lumOff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IN" sz="1200" b="1" dirty="0">
                <a:solidFill>
                  <a:srgbClr val="FFFFFF"/>
                </a:solidFill>
                <a:latin typeface="Segoe UI" panose="020B0502040204020203" pitchFamily="34" charset="0"/>
                <a:cs typeface="Segoe UI" panose="020B0502040204020203" pitchFamily="34" charset="0"/>
                <a:sym typeface="Arial"/>
              </a:rPr>
              <a:t>VISUALIZATION</a:t>
            </a:r>
          </a:p>
        </p:txBody>
      </p:sp>
      <p:pic>
        <p:nvPicPr>
          <p:cNvPr id="20" name="Picture 19">
            <a:extLst>
              <a:ext uri="{FF2B5EF4-FFF2-40B4-BE49-F238E27FC236}">
                <a16:creationId xmlns:a16="http://schemas.microsoft.com/office/drawing/2014/main" id="{D95DB749-249A-4903-868D-AFA984CC1B0F}"/>
              </a:ext>
            </a:extLst>
          </p:cNvPr>
          <p:cNvPicPr>
            <a:picLocks noChangeAspect="1"/>
          </p:cNvPicPr>
          <p:nvPr/>
        </p:nvPicPr>
        <p:blipFill>
          <a:blip r:embed="rId6"/>
          <a:stretch>
            <a:fillRect/>
          </a:stretch>
        </p:blipFill>
        <p:spPr>
          <a:xfrm>
            <a:off x="9836476" y="2711769"/>
            <a:ext cx="604679" cy="579057"/>
          </a:xfrm>
          <a:prstGeom prst="rect">
            <a:avLst/>
          </a:prstGeom>
        </p:spPr>
      </p:pic>
      <p:grpSp>
        <p:nvGrpSpPr>
          <p:cNvPr id="21" name="Group 20">
            <a:extLst>
              <a:ext uri="{FF2B5EF4-FFF2-40B4-BE49-F238E27FC236}">
                <a16:creationId xmlns:a16="http://schemas.microsoft.com/office/drawing/2014/main" id="{4D93F31A-2F01-42E3-B160-F7C7FDF677B8}"/>
              </a:ext>
            </a:extLst>
          </p:cNvPr>
          <p:cNvGrpSpPr/>
          <p:nvPr/>
        </p:nvGrpSpPr>
        <p:grpSpPr>
          <a:xfrm>
            <a:off x="9515035" y="3433118"/>
            <a:ext cx="1406525" cy="792489"/>
            <a:chOff x="3283050" y="1929493"/>
            <a:chExt cx="1406525" cy="792489"/>
          </a:xfrm>
        </p:grpSpPr>
        <p:cxnSp>
          <p:nvCxnSpPr>
            <p:cNvPr id="22" name="Straight Connector 21">
              <a:extLst>
                <a:ext uri="{FF2B5EF4-FFF2-40B4-BE49-F238E27FC236}">
                  <a16:creationId xmlns:a16="http://schemas.microsoft.com/office/drawing/2014/main" id="{CA41EB53-1B7A-4857-89F3-CB1B9073370F}"/>
                </a:ext>
              </a:extLst>
            </p:cNvPr>
            <p:cNvCxnSpPr/>
            <p:nvPr/>
          </p:nvCxnSpPr>
          <p:spPr bwMode="auto">
            <a:xfrm flipH="1" flipV="1">
              <a:off x="3290755" y="1929493"/>
              <a:ext cx="1398820" cy="13811"/>
            </a:xfrm>
            <a:prstGeom prst="line">
              <a:avLst/>
            </a:prstGeom>
            <a:solidFill>
              <a:schemeClr val="accent1"/>
            </a:solidFill>
            <a:ln w="28575" cap="flat" cmpd="sng" algn="ctr">
              <a:solidFill>
                <a:srgbClr val="7030A0"/>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CFAFF1DA-AB31-4626-8DAB-6DF7EC346B24}"/>
                </a:ext>
              </a:extLst>
            </p:cNvPr>
            <p:cNvCxnSpPr/>
            <p:nvPr/>
          </p:nvCxnSpPr>
          <p:spPr bwMode="auto">
            <a:xfrm flipH="1">
              <a:off x="3283050" y="2309065"/>
              <a:ext cx="1393578" cy="0"/>
            </a:xfrm>
            <a:prstGeom prst="line">
              <a:avLst/>
            </a:prstGeom>
            <a:solidFill>
              <a:schemeClr val="accent1"/>
            </a:solidFill>
            <a:ln w="28575" cap="flat" cmpd="sng" algn="ctr">
              <a:solidFill>
                <a:srgbClr val="7030A0"/>
              </a:solidFill>
              <a:prstDash val="solid"/>
              <a:miter lim="800000"/>
              <a:headEnd type="none" w="med" len="med"/>
              <a:tailEnd type="none" w="med" len="med"/>
            </a:ln>
            <a:effectLst/>
          </p:spPr>
        </p:cxnSp>
        <p:sp>
          <p:nvSpPr>
            <p:cNvPr id="24" name="Cube 23">
              <a:extLst>
                <a:ext uri="{FF2B5EF4-FFF2-40B4-BE49-F238E27FC236}">
                  <a16:creationId xmlns:a16="http://schemas.microsoft.com/office/drawing/2014/main" id="{0FFA2A9C-591B-4141-833C-2D9317E6DAE9}"/>
                </a:ext>
              </a:extLst>
            </p:cNvPr>
            <p:cNvSpPr/>
            <p:nvPr/>
          </p:nvSpPr>
          <p:spPr bwMode="auto">
            <a:xfrm>
              <a:off x="3297289" y="2015354"/>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5" name="Cube 24">
              <a:extLst>
                <a:ext uri="{FF2B5EF4-FFF2-40B4-BE49-F238E27FC236}">
                  <a16:creationId xmlns:a16="http://schemas.microsoft.com/office/drawing/2014/main" id="{E253B4D9-C7AF-4691-98A0-87CFADB76338}"/>
                </a:ext>
              </a:extLst>
            </p:cNvPr>
            <p:cNvSpPr/>
            <p:nvPr/>
          </p:nvSpPr>
          <p:spPr bwMode="auto">
            <a:xfrm>
              <a:off x="3462752" y="2010998"/>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6" name="Cube 25">
              <a:extLst>
                <a:ext uri="{FF2B5EF4-FFF2-40B4-BE49-F238E27FC236}">
                  <a16:creationId xmlns:a16="http://schemas.microsoft.com/office/drawing/2014/main" id="{4C443DA0-C161-4180-A8D1-FA659F51F24D}"/>
                </a:ext>
              </a:extLst>
            </p:cNvPr>
            <p:cNvSpPr/>
            <p:nvPr/>
          </p:nvSpPr>
          <p:spPr bwMode="auto">
            <a:xfrm>
              <a:off x="3619508" y="2010998"/>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7" name="Cube 26">
              <a:extLst>
                <a:ext uri="{FF2B5EF4-FFF2-40B4-BE49-F238E27FC236}">
                  <a16:creationId xmlns:a16="http://schemas.microsoft.com/office/drawing/2014/main" id="{9C972069-98E0-46DD-A580-6D7DE6512D17}"/>
                </a:ext>
              </a:extLst>
            </p:cNvPr>
            <p:cNvSpPr/>
            <p:nvPr/>
          </p:nvSpPr>
          <p:spPr bwMode="auto">
            <a:xfrm>
              <a:off x="3784971" y="2006642"/>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8" name="Cube 27">
              <a:extLst>
                <a:ext uri="{FF2B5EF4-FFF2-40B4-BE49-F238E27FC236}">
                  <a16:creationId xmlns:a16="http://schemas.microsoft.com/office/drawing/2014/main" id="{6800F64E-68C1-41C1-AE4D-892C166330BE}"/>
                </a:ext>
              </a:extLst>
            </p:cNvPr>
            <p:cNvSpPr/>
            <p:nvPr/>
          </p:nvSpPr>
          <p:spPr bwMode="auto">
            <a:xfrm>
              <a:off x="3928664" y="2006642"/>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9" name="Cube 28">
              <a:extLst>
                <a:ext uri="{FF2B5EF4-FFF2-40B4-BE49-F238E27FC236}">
                  <a16:creationId xmlns:a16="http://schemas.microsoft.com/office/drawing/2014/main" id="{4C886FD4-A51B-4924-9CE4-FC7B58D9CBE7}"/>
                </a:ext>
              </a:extLst>
            </p:cNvPr>
            <p:cNvSpPr/>
            <p:nvPr/>
          </p:nvSpPr>
          <p:spPr bwMode="auto">
            <a:xfrm>
              <a:off x="4094127" y="2015152"/>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30" name="Cube 29">
              <a:extLst>
                <a:ext uri="{FF2B5EF4-FFF2-40B4-BE49-F238E27FC236}">
                  <a16:creationId xmlns:a16="http://schemas.microsoft.com/office/drawing/2014/main" id="{E90C01E6-5364-4F8E-8BDD-F5A0BB495CE3}"/>
                </a:ext>
              </a:extLst>
            </p:cNvPr>
            <p:cNvSpPr/>
            <p:nvPr/>
          </p:nvSpPr>
          <p:spPr bwMode="auto">
            <a:xfrm>
              <a:off x="4250883" y="2015349"/>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31" name="Cube 30">
              <a:extLst>
                <a:ext uri="{FF2B5EF4-FFF2-40B4-BE49-F238E27FC236}">
                  <a16:creationId xmlns:a16="http://schemas.microsoft.com/office/drawing/2014/main" id="{336568B0-0A13-4D1B-8A70-5F7E69DAE5F4}"/>
                </a:ext>
              </a:extLst>
            </p:cNvPr>
            <p:cNvSpPr/>
            <p:nvPr/>
          </p:nvSpPr>
          <p:spPr bwMode="auto">
            <a:xfrm>
              <a:off x="4416346" y="2010993"/>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32" name="Rectangle 31">
              <a:extLst>
                <a:ext uri="{FF2B5EF4-FFF2-40B4-BE49-F238E27FC236}">
                  <a16:creationId xmlns:a16="http://schemas.microsoft.com/office/drawing/2014/main" id="{7A27C218-7D50-4D28-9F98-41B8C2A8A87C}"/>
                </a:ext>
              </a:extLst>
            </p:cNvPr>
            <p:cNvSpPr/>
            <p:nvPr/>
          </p:nvSpPr>
          <p:spPr bwMode="auto">
            <a:xfrm>
              <a:off x="3333668" y="2357041"/>
              <a:ext cx="1149531" cy="364941"/>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fontAlgn="base">
                <a:spcBef>
                  <a:spcPct val="0"/>
                </a:spcBef>
                <a:spcAft>
                  <a:spcPct val="0"/>
                </a:spcAft>
              </a:pPr>
              <a:endParaRPr lang="en-IN" sz="1000" b="1" dirty="0">
                <a:solidFill>
                  <a:prstClr val="black"/>
                </a:solidFill>
                <a:latin typeface="Segoe UI" panose="020B0502040204020203" pitchFamily="34" charset="0"/>
                <a:cs typeface="Segoe UI" panose="020B0502040204020203" pitchFamily="34" charset="0"/>
                <a:sym typeface="Arial"/>
              </a:endParaRPr>
            </a:p>
          </p:txBody>
        </p:sp>
      </p:grpSp>
      <p:grpSp>
        <p:nvGrpSpPr>
          <p:cNvPr id="33" name="Group 32">
            <a:extLst>
              <a:ext uri="{FF2B5EF4-FFF2-40B4-BE49-F238E27FC236}">
                <a16:creationId xmlns:a16="http://schemas.microsoft.com/office/drawing/2014/main" id="{7119CD7C-FE44-41CE-93A5-0C0E5B45210A}"/>
              </a:ext>
            </a:extLst>
          </p:cNvPr>
          <p:cNvGrpSpPr/>
          <p:nvPr/>
        </p:nvGrpSpPr>
        <p:grpSpPr>
          <a:xfrm>
            <a:off x="9930781" y="4090266"/>
            <a:ext cx="535577" cy="615145"/>
            <a:chOff x="6389906" y="3004082"/>
            <a:chExt cx="535577" cy="615145"/>
          </a:xfrm>
        </p:grpSpPr>
        <p:cxnSp>
          <p:nvCxnSpPr>
            <p:cNvPr id="34" name="Straight Connector 33">
              <a:extLst>
                <a:ext uri="{FF2B5EF4-FFF2-40B4-BE49-F238E27FC236}">
                  <a16:creationId xmlns:a16="http://schemas.microsoft.com/office/drawing/2014/main" id="{D2607180-4038-4207-83E1-45A66E977678}"/>
                </a:ext>
              </a:extLst>
            </p:cNvPr>
            <p:cNvCxnSpPr/>
            <p:nvPr/>
          </p:nvCxnSpPr>
          <p:spPr bwMode="auto">
            <a:xfrm flipV="1">
              <a:off x="6394258" y="3074530"/>
              <a:ext cx="485505" cy="453258"/>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980A7507-A2CC-4815-8D95-E63F2F779A99}"/>
                </a:ext>
              </a:extLst>
            </p:cNvPr>
            <p:cNvCxnSpPr/>
            <p:nvPr/>
          </p:nvCxnSpPr>
          <p:spPr bwMode="auto">
            <a:xfrm>
              <a:off x="6389906" y="3083031"/>
              <a:ext cx="535577" cy="418010"/>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E34F85AE-E95A-4764-9701-E42AE64F9D31}"/>
                </a:ext>
              </a:extLst>
            </p:cNvPr>
            <p:cNvCxnSpPr/>
            <p:nvPr/>
          </p:nvCxnSpPr>
          <p:spPr bwMode="auto">
            <a:xfrm flipH="1" flipV="1">
              <a:off x="6630308" y="3004082"/>
              <a:ext cx="14323" cy="615145"/>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DBA41279-D477-4D97-9680-194C75ADF164}"/>
                </a:ext>
              </a:extLst>
            </p:cNvPr>
            <p:cNvCxnSpPr/>
            <p:nvPr/>
          </p:nvCxnSpPr>
          <p:spPr bwMode="auto">
            <a:xfrm flipV="1">
              <a:off x="6400790" y="3278786"/>
              <a:ext cx="499490" cy="5544"/>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grpSp>
      <p:sp>
        <p:nvSpPr>
          <p:cNvPr id="38" name="Rectangle 37">
            <a:extLst>
              <a:ext uri="{FF2B5EF4-FFF2-40B4-BE49-F238E27FC236}">
                <a16:creationId xmlns:a16="http://schemas.microsoft.com/office/drawing/2014/main" id="{353FFD11-EFCD-4D31-BCB3-2E9A86F9D14A}"/>
              </a:ext>
            </a:extLst>
          </p:cNvPr>
          <p:cNvSpPr/>
          <p:nvPr/>
        </p:nvSpPr>
        <p:spPr bwMode="auto">
          <a:xfrm>
            <a:off x="9636864" y="4811907"/>
            <a:ext cx="1149531" cy="364941"/>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fontAlgn="base">
              <a:spcBef>
                <a:spcPct val="0"/>
              </a:spcBef>
              <a:spcAft>
                <a:spcPct val="0"/>
              </a:spcAft>
            </a:pPr>
            <a:r>
              <a:rPr lang="en-IN" sz="1000" b="1" dirty="0">
                <a:solidFill>
                  <a:prstClr val="black"/>
                </a:solidFill>
                <a:latin typeface="Segoe UI" panose="020B0502040204020203" pitchFamily="34" charset="0"/>
                <a:cs typeface="Segoe UI" panose="020B0502040204020203" pitchFamily="34" charset="0"/>
                <a:sym typeface="Arial"/>
              </a:rPr>
              <a:t>Analytics</a:t>
            </a:r>
          </a:p>
        </p:txBody>
      </p:sp>
      <p:sp>
        <p:nvSpPr>
          <p:cNvPr id="39" name="Rectangle 38">
            <a:extLst>
              <a:ext uri="{FF2B5EF4-FFF2-40B4-BE49-F238E27FC236}">
                <a16:creationId xmlns:a16="http://schemas.microsoft.com/office/drawing/2014/main" id="{F274E135-072C-4B5F-83BD-7D1676E95B05}"/>
              </a:ext>
            </a:extLst>
          </p:cNvPr>
          <p:cNvSpPr/>
          <p:nvPr/>
        </p:nvSpPr>
        <p:spPr bwMode="auto">
          <a:xfrm>
            <a:off x="1871337" y="2237435"/>
            <a:ext cx="407241" cy="2718165"/>
          </a:xfrm>
          <a:prstGeom prst="rect">
            <a:avLst/>
          </a:prstGeom>
          <a:solidFill>
            <a:srgbClr val="00B0F0"/>
          </a:solidFill>
          <a:ln w="3175" cap="flat" cmpd="sng" algn="ctr">
            <a:noFill/>
            <a:prstDash val="solid"/>
            <a:miter lim="800000"/>
            <a:headEnd type="none" w="sm" len="sm"/>
            <a:tailEnd type="triangle" w="med" len="med"/>
          </a:ln>
          <a:effectLst/>
        </p:spPr>
        <p:txBody>
          <a:bodyPr vert="vert270" wrap="none" lIns="91440" tIns="45720" rIns="91440" bIns="45720" numCol="1" rtlCol="0" anchor="t" anchorCtr="1" compatLnSpc="1">
            <a:prstTxWarp prst="textNoShape">
              <a:avLst/>
            </a:prstTxWarp>
          </a:bodyPr>
          <a:lstStyle/>
          <a:p>
            <a:pPr defTabSz="914377" fontAlgn="base">
              <a:spcBef>
                <a:spcPct val="0"/>
              </a:spcBef>
              <a:spcAft>
                <a:spcPct val="0"/>
              </a:spcAft>
            </a:pPr>
            <a:r>
              <a:rPr lang="en-IN" sz="1400" b="1" dirty="0">
                <a:solidFill>
                  <a:srgbClr val="FFFFFF"/>
                </a:solidFill>
                <a:latin typeface="Segoe UI" panose="020B0502040204020203" pitchFamily="34" charset="0"/>
                <a:cs typeface="Segoe UI" panose="020B0502040204020203" pitchFamily="34" charset="0"/>
                <a:sym typeface="Arial"/>
              </a:rPr>
              <a:t>&gt; 1TB GENOME DATA RIVER </a:t>
            </a:r>
          </a:p>
        </p:txBody>
      </p:sp>
      <p:grpSp>
        <p:nvGrpSpPr>
          <p:cNvPr id="40" name="Group 39">
            <a:extLst>
              <a:ext uri="{FF2B5EF4-FFF2-40B4-BE49-F238E27FC236}">
                <a16:creationId xmlns:a16="http://schemas.microsoft.com/office/drawing/2014/main" id="{00E4373F-72B9-4584-BC12-50AD7620C186}"/>
              </a:ext>
            </a:extLst>
          </p:cNvPr>
          <p:cNvGrpSpPr/>
          <p:nvPr/>
        </p:nvGrpSpPr>
        <p:grpSpPr>
          <a:xfrm rot="16200000">
            <a:off x="5642607" y="1462898"/>
            <a:ext cx="740664" cy="8311996"/>
            <a:chOff x="3673475" y="1135857"/>
            <a:chExt cx="4175125" cy="4586287"/>
          </a:xfrm>
        </p:grpSpPr>
        <p:sp>
          <p:nvSpPr>
            <p:cNvPr id="41" name="Rectangle 40">
              <a:extLst>
                <a:ext uri="{FF2B5EF4-FFF2-40B4-BE49-F238E27FC236}">
                  <a16:creationId xmlns:a16="http://schemas.microsoft.com/office/drawing/2014/main" id="{C1E20673-EFA4-49B1-BDF6-E0DD2BA5AB9B}"/>
                </a:ext>
              </a:extLst>
            </p:cNvPr>
            <p:cNvSpPr>
              <a:spLocks noChangeArrowheads="1"/>
            </p:cNvSpPr>
            <p:nvPr/>
          </p:nvSpPr>
          <p:spPr bwMode="auto">
            <a:xfrm>
              <a:off x="5273675" y="4772819"/>
              <a:ext cx="981075" cy="949325"/>
            </a:xfrm>
            <a:prstGeom prst="rect">
              <a:avLst/>
            </a:prstGeom>
            <a:solidFill>
              <a:schemeClr val="accent6">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2" name="Freeform 54">
              <a:extLst>
                <a:ext uri="{FF2B5EF4-FFF2-40B4-BE49-F238E27FC236}">
                  <a16:creationId xmlns:a16="http://schemas.microsoft.com/office/drawing/2014/main" id="{54480336-54E5-4423-9B7E-C0B1D52D76FD}"/>
                </a:ext>
              </a:extLst>
            </p:cNvPr>
            <p:cNvSpPr>
              <a:spLocks/>
            </p:cNvSpPr>
            <p:nvPr/>
          </p:nvSpPr>
          <p:spPr bwMode="gray">
            <a:xfrm>
              <a:off x="5761037" y="2613819"/>
              <a:ext cx="1085850" cy="193675"/>
            </a:xfrm>
            <a:custGeom>
              <a:avLst/>
              <a:gdLst>
                <a:gd name="T0" fmla="*/ 1170 w 1170"/>
                <a:gd name="T1" fmla="*/ 0 h 224"/>
                <a:gd name="T2" fmla="*/ 0 w 1170"/>
                <a:gd name="T3" fmla="*/ 224 h 224"/>
                <a:gd name="T4" fmla="*/ 1170 w 1170"/>
                <a:gd name="T5" fmla="*/ 0 h 224"/>
              </a:gdLst>
              <a:ahLst/>
              <a:cxnLst>
                <a:cxn ang="0">
                  <a:pos x="T0" y="T1"/>
                </a:cxn>
                <a:cxn ang="0">
                  <a:pos x="T2" y="T3"/>
                </a:cxn>
                <a:cxn ang="0">
                  <a:pos x="T4" y="T5"/>
                </a:cxn>
              </a:cxnLst>
              <a:rect l="0" t="0" r="r" b="b"/>
              <a:pathLst>
                <a:path w="1170" h="224">
                  <a:moveTo>
                    <a:pt x="1170" y="0"/>
                  </a:moveTo>
                  <a:lnTo>
                    <a:pt x="0" y="224"/>
                  </a:lnTo>
                  <a:lnTo>
                    <a:pt x="1170" y="0"/>
                  </a:lnTo>
                  <a:close/>
                </a:path>
              </a:pathLst>
            </a:custGeom>
            <a:gradFill rotWithShape="1">
              <a:gsLst>
                <a:gs pos="0">
                  <a:srgbClr val="C4C2C2"/>
                </a:gs>
                <a:gs pos="100000">
                  <a:srgbClr val="C4C2C2">
                    <a:gamma/>
                    <a:tint val="34510"/>
                    <a:invGamma/>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3" name="Oval 42">
              <a:extLst>
                <a:ext uri="{FF2B5EF4-FFF2-40B4-BE49-F238E27FC236}">
                  <a16:creationId xmlns:a16="http://schemas.microsoft.com/office/drawing/2014/main" id="{28B5A391-6158-4CB1-82D9-33845A6591E2}"/>
                </a:ext>
              </a:extLst>
            </p:cNvPr>
            <p:cNvSpPr>
              <a:spLocks noChangeArrowheads="1"/>
            </p:cNvSpPr>
            <p:nvPr/>
          </p:nvSpPr>
          <p:spPr bwMode="auto">
            <a:xfrm>
              <a:off x="3673475" y="1135857"/>
              <a:ext cx="4175125" cy="454025"/>
            </a:xfrm>
            <a:prstGeom prst="ellipse">
              <a:avLst/>
            </a:prstGeom>
            <a:gradFill rotWithShape="1">
              <a:gsLst>
                <a:gs pos="0">
                  <a:srgbClr val="C0C0C0">
                    <a:gamma/>
                    <a:shade val="62745"/>
                    <a:invGamma/>
                  </a:srgbClr>
                </a:gs>
                <a:gs pos="100000">
                  <a:srgbClr val="C0C0C0"/>
                </a:gs>
              </a:gsLst>
              <a:lin ang="5400000" scaled="1"/>
            </a:gradFill>
            <a:ln>
              <a:noFill/>
            </a:ln>
            <a:extLst>
              <a:ext uri="{91240B29-F687-4F45-9708-019B960494DF}">
                <a14:hiddenLine xmlns:a14="http://schemas.microsoft.com/office/drawing/2010/main" w="9525">
                  <a:solidFill>
                    <a:srgbClr val="004074"/>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4" name="Freeform 56">
              <a:extLst>
                <a:ext uri="{FF2B5EF4-FFF2-40B4-BE49-F238E27FC236}">
                  <a16:creationId xmlns:a16="http://schemas.microsoft.com/office/drawing/2014/main" id="{D22A5726-F638-420C-86B8-F9E8F3C3B95D}"/>
                </a:ext>
              </a:extLst>
            </p:cNvPr>
            <p:cNvSpPr>
              <a:spLocks/>
            </p:cNvSpPr>
            <p:nvPr/>
          </p:nvSpPr>
          <p:spPr bwMode="auto">
            <a:xfrm>
              <a:off x="5272087" y="4131469"/>
              <a:ext cx="976313" cy="701675"/>
            </a:xfrm>
            <a:custGeom>
              <a:avLst/>
              <a:gdLst>
                <a:gd name="T0" fmla="*/ 115 w 228"/>
                <a:gd name="T1" fmla="*/ 14 h 163"/>
                <a:gd name="T2" fmla="*/ 1 w 228"/>
                <a:gd name="T3" fmla="*/ 0 h 163"/>
                <a:gd name="T4" fmla="*/ 0 w 228"/>
                <a:gd name="T5" fmla="*/ 0 h 163"/>
                <a:gd name="T6" fmla="*/ 0 w 228"/>
                <a:gd name="T7" fmla="*/ 0 h 163"/>
                <a:gd name="T8" fmla="*/ 0 w 228"/>
                <a:gd name="T9" fmla="*/ 0 h 163"/>
                <a:gd name="T10" fmla="*/ 0 w 228"/>
                <a:gd name="T11" fmla="*/ 163 h 163"/>
                <a:gd name="T12" fmla="*/ 228 w 228"/>
                <a:gd name="T13" fmla="*/ 163 h 163"/>
                <a:gd name="T14" fmla="*/ 228 w 228"/>
                <a:gd name="T15" fmla="*/ 1 h 163"/>
                <a:gd name="T16" fmla="*/ 115 w 228"/>
                <a:gd name="T17" fmla="*/ 1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163">
                  <a:moveTo>
                    <a:pt x="115" y="14"/>
                  </a:moveTo>
                  <a:cubicBezTo>
                    <a:pt x="55" y="14"/>
                    <a:pt x="6" y="8"/>
                    <a:pt x="1" y="0"/>
                  </a:cubicBezTo>
                  <a:cubicBezTo>
                    <a:pt x="0" y="0"/>
                    <a:pt x="0" y="0"/>
                    <a:pt x="0" y="0"/>
                  </a:cubicBezTo>
                  <a:cubicBezTo>
                    <a:pt x="0" y="0"/>
                    <a:pt x="0" y="0"/>
                    <a:pt x="0" y="0"/>
                  </a:cubicBezTo>
                  <a:cubicBezTo>
                    <a:pt x="0" y="0"/>
                    <a:pt x="0" y="0"/>
                    <a:pt x="0" y="0"/>
                  </a:cubicBezTo>
                  <a:cubicBezTo>
                    <a:pt x="0" y="163"/>
                    <a:pt x="0" y="163"/>
                    <a:pt x="0" y="163"/>
                  </a:cubicBezTo>
                  <a:cubicBezTo>
                    <a:pt x="228" y="163"/>
                    <a:pt x="228" y="163"/>
                    <a:pt x="228" y="163"/>
                  </a:cubicBezTo>
                  <a:cubicBezTo>
                    <a:pt x="228" y="1"/>
                    <a:pt x="228" y="1"/>
                    <a:pt x="228" y="1"/>
                  </a:cubicBezTo>
                  <a:cubicBezTo>
                    <a:pt x="222" y="8"/>
                    <a:pt x="173" y="14"/>
                    <a:pt x="115" y="14"/>
                  </a:cubicBezTo>
                  <a:close/>
                </a:path>
              </a:pathLst>
            </a:cu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5" name="Oval 44">
              <a:extLst>
                <a:ext uri="{FF2B5EF4-FFF2-40B4-BE49-F238E27FC236}">
                  <a16:creationId xmlns:a16="http://schemas.microsoft.com/office/drawing/2014/main" id="{BFAE3AAA-FCAB-4D9B-B9F7-C1BB8D61BD24}"/>
                </a:ext>
              </a:extLst>
            </p:cNvPr>
            <p:cNvSpPr>
              <a:spLocks noChangeArrowheads="1"/>
            </p:cNvSpPr>
            <p:nvPr/>
          </p:nvSpPr>
          <p:spPr bwMode="auto">
            <a:xfrm>
              <a:off x="5272087" y="4772819"/>
              <a:ext cx="976313" cy="128588"/>
            </a:xfrm>
            <a:prstGeom prst="ellipse">
              <a:avLst/>
            </a:prstGeom>
            <a:gradFill rotWithShape="1">
              <a:gsLst>
                <a:gs pos="0">
                  <a:srgbClr val="C0C0C0"/>
                </a:gs>
                <a:gs pos="50000">
                  <a:srgbClr val="C0C0C0">
                    <a:gamma/>
                    <a:tint val="26275"/>
                    <a:invGamma/>
                  </a:srgbClr>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6" name="Freeform 58">
              <a:extLst>
                <a:ext uri="{FF2B5EF4-FFF2-40B4-BE49-F238E27FC236}">
                  <a16:creationId xmlns:a16="http://schemas.microsoft.com/office/drawing/2014/main" id="{E2205AD5-DFAA-4659-8942-93AF71417560}"/>
                </a:ext>
              </a:extLst>
            </p:cNvPr>
            <p:cNvSpPr>
              <a:spLocks/>
            </p:cNvSpPr>
            <p:nvPr/>
          </p:nvSpPr>
          <p:spPr bwMode="auto">
            <a:xfrm>
              <a:off x="4748212" y="3225007"/>
              <a:ext cx="2022475" cy="966787"/>
            </a:xfrm>
            <a:custGeom>
              <a:avLst/>
              <a:gdLst>
                <a:gd name="T0" fmla="*/ 0 w 472"/>
                <a:gd name="T1" fmla="*/ 0 h 225"/>
                <a:gd name="T2" fmla="*/ 122 w 472"/>
                <a:gd name="T3" fmla="*/ 210 h 225"/>
                <a:gd name="T4" fmla="*/ 123 w 472"/>
                <a:gd name="T5" fmla="*/ 212 h 225"/>
                <a:gd name="T6" fmla="*/ 124 w 472"/>
                <a:gd name="T7" fmla="*/ 213 h 225"/>
                <a:gd name="T8" fmla="*/ 125 w 472"/>
                <a:gd name="T9" fmla="*/ 213 h 225"/>
                <a:gd name="T10" fmla="*/ 127 w 472"/>
                <a:gd name="T11" fmla="*/ 214 h 225"/>
                <a:gd name="T12" fmla="*/ 128 w 472"/>
                <a:gd name="T13" fmla="*/ 215 h 225"/>
                <a:gd name="T14" fmla="*/ 130 w 472"/>
                <a:gd name="T15" fmla="*/ 215 h 225"/>
                <a:gd name="T16" fmla="*/ 132 w 472"/>
                <a:gd name="T17" fmla="*/ 216 h 225"/>
                <a:gd name="T18" fmla="*/ 134 w 472"/>
                <a:gd name="T19" fmla="*/ 216 h 225"/>
                <a:gd name="T20" fmla="*/ 137 w 472"/>
                <a:gd name="T21" fmla="*/ 217 h 225"/>
                <a:gd name="T22" fmla="*/ 139 w 472"/>
                <a:gd name="T23" fmla="*/ 218 h 225"/>
                <a:gd name="T24" fmla="*/ 159 w 472"/>
                <a:gd name="T25" fmla="*/ 221 h 225"/>
                <a:gd name="T26" fmla="*/ 162 w 472"/>
                <a:gd name="T27" fmla="*/ 221 h 225"/>
                <a:gd name="T28" fmla="*/ 166 w 472"/>
                <a:gd name="T29" fmla="*/ 222 h 225"/>
                <a:gd name="T30" fmla="*/ 170 w 472"/>
                <a:gd name="T31" fmla="*/ 222 h 225"/>
                <a:gd name="T32" fmla="*/ 174 w 472"/>
                <a:gd name="T33" fmla="*/ 222 h 225"/>
                <a:gd name="T34" fmla="*/ 179 w 472"/>
                <a:gd name="T35" fmla="*/ 223 h 225"/>
                <a:gd name="T36" fmla="*/ 184 w 472"/>
                <a:gd name="T37" fmla="*/ 223 h 225"/>
                <a:gd name="T38" fmla="*/ 188 w 472"/>
                <a:gd name="T39" fmla="*/ 223 h 225"/>
                <a:gd name="T40" fmla="*/ 193 w 472"/>
                <a:gd name="T41" fmla="*/ 224 h 225"/>
                <a:gd name="T42" fmla="*/ 198 w 472"/>
                <a:gd name="T43" fmla="*/ 224 h 225"/>
                <a:gd name="T44" fmla="*/ 204 w 472"/>
                <a:gd name="T45" fmla="*/ 224 h 225"/>
                <a:gd name="T46" fmla="*/ 209 w 472"/>
                <a:gd name="T47" fmla="*/ 224 h 225"/>
                <a:gd name="T48" fmla="*/ 214 w 472"/>
                <a:gd name="T49" fmla="*/ 224 h 225"/>
                <a:gd name="T50" fmla="*/ 220 w 472"/>
                <a:gd name="T51" fmla="*/ 225 h 225"/>
                <a:gd name="T52" fmla="*/ 225 w 472"/>
                <a:gd name="T53" fmla="*/ 225 h 225"/>
                <a:gd name="T54" fmla="*/ 231 w 472"/>
                <a:gd name="T55" fmla="*/ 225 h 225"/>
                <a:gd name="T56" fmla="*/ 242 w 472"/>
                <a:gd name="T57" fmla="*/ 225 h 225"/>
                <a:gd name="T58" fmla="*/ 248 w 472"/>
                <a:gd name="T59" fmla="*/ 225 h 225"/>
                <a:gd name="T60" fmla="*/ 254 w 472"/>
                <a:gd name="T61" fmla="*/ 225 h 225"/>
                <a:gd name="T62" fmla="*/ 259 w 472"/>
                <a:gd name="T63" fmla="*/ 224 h 225"/>
                <a:gd name="T64" fmla="*/ 264 w 472"/>
                <a:gd name="T65" fmla="*/ 224 h 225"/>
                <a:gd name="T66" fmla="*/ 270 w 472"/>
                <a:gd name="T67" fmla="*/ 224 h 225"/>
                <a:gd name="T68" fmla="*/ 275 w 472"/>
                <a:gd name="T69" fmla="*/ 224 h 225"/>
                <a:gd name="T70" fmla="*/ 280 w 472"/>
                <a:gd name="T71" fmla="*/ 224 h 225"/>
                <a:gd name="T72" fmla="*/ 285 w 472"/>
                <a:gd name="T73" fmla="*/ 223 h 225"/>
                <a:gd name="T74" fmla="*/ 289 w 472"/>
                <a:gd name="T75" fmla="*/ 223 h 225"/>
                <a:gd name="T76" fmla="*/ 294 w 472"/>
                <a:gd name="T77" fmla="*/ 223 h 225"/>
                <a:gd name="T78" fmla="*/ 298 w 472"/>
                <a:gd name="T79" fmla="*/ 222 h 225"/>
                <a:gd name="T80" fmla="*/ 301 w 472"/>
                <a:gd name="T81" fmla="*/ 222 h 225"/>
                <a:gd name="T82" fmla="*/ 313 w 472"/>
                <a:gd name="T83" fmla="*/ 221 h 225"/>
                <a:gd name="T84" fmla="*/ 317 w 472"/>
                <a:gd name="T85" fmla="*/ 220 h 225"/>
                <a:gd name="T86" fmla="*/ 321 w 472"/>
                <a:gd name="T87" fmla="*/ 220 h 225"/>
                <a:gd name="T88" fmla="*/ 324 w 472"/>
                <a:gd name="T89" fmla="*/ 219 h 225"/>
                <a:gd name="T90" fmla="*/ 327 w 472"/>
                <a:gd name="T91" fmla="*/ 219 h 225"/>
                <a:gd name="T92" fmla="*/ 330 w 472"/>
                <a:gd name="T93" fmla="*/ 218 h 225"/>
                <a:gd name="T94" fmla="*/ 333 w 472"/>
                <a:gd name="T95" fmla="*/ 218 h 225"/>
                <a:gd name="T96" fmla="*/ 336 w 472"/>
                <a:gd name="T97" fmla="*/ 217 h 225"/>
                <a:gd name="T98" fmla="*/ 338 w 472"/>
                <a:gd name="T99" fmla="*/ 217 h 225"/>
                <a:gd name="T100" fmla="*/ 350 w 472"/>
                <a:gd name="T101" fmla="*/ 211 h 225"/>
                <a:gd name="T102" fmla="*/ 351 w 472"/>
                <a:gd name="T103" fmla="*/ 210 h 225"/>
                <a:gd name="T104" fmla="*/ 351 w 472"/>
                <a:gd name="T105" fmla="*/ 210 h 225"/>
                <a:gd name="T106" fmla="*/ 236 w 472"/>
                <a:gd name="T107" fmla="*/ 2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2" h="225">
                  <a:moveTo>
                    <a:pt x="236" y="27"/>
                  </a:moveTo>
                  <a:cubicBezTo>
                    <a:pt x="117" y="27"/>
                    <a:pt x="18" y="15"/>
                    <a:pt x="0" y="0"/>
                  </a:cubicBezTo>
                  <a:cubicBezTo>
                    <a:pt x="121" y="210"/>
                    <a:pt x="121" y="210"/>
                    <a:pt x="121" y="210"/>
                  </a:cubicBezTo>
                  <a:cubicBezTo>
                    <a:pt x="122" y="210"/>
                    <a:pt x="122" y="210"/>
                    <a:pt x="122" y="210"/>
                  </a:cubicBezTo>
                  <a:cubicBezTo>
                    <a:pt x="122" y="210"/>
                    <a:pt x="122" y="211"/>
                    <a:pt x="123" y="211"/>
                  </a:cubicBezTo>
                  <a:cubicBezTo>
                    <a:pt x="123" y="211"/>
                    <a:pt x="123" y="212"/>
                    <a:pt x="123" y="212"/>
                  </a:cubicBezTo>
                  <a:cubicBezTo>
                    <a:pt x="123" y="212"/>
                    <a:pt x="123" y="212"/>
                    <a:pt x="123" y="212"/>
                  </a:cubicBezTo>
                  <a:cubicBezTo>
                    <a:pt x="124" y="212"/>
                    <a:pt x="124" y="212"/>
                    <a:pt x="124" y="213"/>
                  </a:cubicBezTo>
                  <a:cubicBezTo>
                    <a:pt x="124" y="213"/>
                    <a:pt x="124" y="213"/>
                    <a:pt x="124" y="213"/>
                  </a:cubicBezTo>
                  <a:cubicBezTo>
                    <a:pt x="125" y="213"/>
                    <a:pt x="125" y="213"/>
                    <a:pt x="125" y="213"/>
                  </a:cubicBezTo>
                  <a:cubicBezTo>
                    <a:pt x="125" y="213"/>
                    <a:pt x="125" y="213"/>
                    <a:pt x="125" y="213"/>
                  </a:cubicBezTo>
                  <a:cubicBezTo>
                    <a:pt x="126" y="214"/>
                    <a:pt x="126" y="214"/>
                    <a:pt x="127" y="214"/>
                  </a:cubicBezTo>
                  <a:cubicBezTo>
                    <a:pt x="127" y="214"/>
                    <a:pt x="127" y="214"/>
                    <a:pt x="127" y="214"/>
                  </a:cubicBezTo>
                  <a:cubicBezTo>
                    <a:pt x="127" y="214"/>
                    <a:pt x="128" y="214"/>
                    <a:pt x="128" y="215"/>
                  </a:cubicBezTo>
                  <a:cubicBezTo>
                    <a:pt x="128" y="215"/>
                    <a:pt x="128" y="215"/>
                    <a:pt x="128" y="215"/>
                  </a:cubicBezTo>
                  <a:cubicBezTo>
                    <a:pt x="129" y="215"/>
                    <a:pt x="129" y="215"/>
                    <a:pt x="130" y="215"/>
                  </a:cubicBezTo>
                  <a:cubicBezTo>
                    <a:pt x="130" y="215"/>
                    <a:pt x="130" y="215"/>
                    <a:pt x="130" y="215"/>
                  </a:cubicBezTo>
                  <a:cubicBezTo>
                    <a:pt x="131" y="215"/>
                    <a:pt x="131" y="216"/>
                    <a:pt x="132" y="216"/>
                  </a:cubicBezTo>
                  <a:cubicBezTo>
                    <a:pt x="132" y="216"/>
                    <a:pt x="132" y="216"/>
                    <a:pt x="132" y="216"/>
                  </a:cubicBezTo>
                  <a:cubicBezTo>
                    <a:pt x="133" y="216"/>
                    <a:pt x="134" y="216"/>
                    <a:pt x="134" y="216"/>
                  </a:cubicBezTo>
                  <a:cubicBezTo>
                    <a:pt x="134" y="216"/>
                    <a:pt x="134" y="217"/>
                    <a:pt x="135" y="217"/>
                  </a:cubicBezTo>
                  <a:cubicBezTo>
                    <a:pt x="135" y="217"/>
                    <a:pt x="136" y="217"/>
                    <a:pt x="137" y="217"/>
                  </a:cubicBezTo>
                  <a:cubicBezTo>
                    <a:pt x="137" y="217"/>
                    <a:pt x="137" y="217"/>
                    <a:pt x="137" y="217"/>
                  </a:cubicBezTo>
                  <a:cubicBezTo>
                    <a:pt x="138" y="217"/>
                    <a:pt x="139" y="217"/>
                    <a:pt x="139" y="218"/>
                  </a:cubicBezTo>
                  <a:cubicBezTo>
                    <a:pt x="139" y="218"/>
                    <a:pt x="140" y="218"/>
                    <a:pt x="140" y="218"/>
                  </a:cubicBezTo>
                  <a:cubicBezTo>
                    <a:pt x="145" y="219"/>
                    <a:pt x="152" y="220"/>
                    <a:pt x="159" y="221"/>
                  </a:cubicBezTo>
                  <a:cubicBezTo>
                    <a:pt x="159" y="221"/>
                    <a:pt x="159" y="221"/>
                    <a:pt x="159" y="221"/>
                  </a:cubicBezTo>
                  <a:cubicBezTo>
                    <a:pt x="160" y="221"/>
                    <a:pt x="161" y="221"/>
                    <a:pt x="162" y="221"/>
                  </a:cubicBezTo>
                  <a:cubicBezTo>
                    <a:pt x="163" y="221"/>
                    <a:pt x="163" y="221"/>
                    <a:pt x="163" y="221"/>
                  </a:cubicBezTo>
                  <a:cubicBezTo>
                    <a:pt x="164" y="221"/>
                    <a:pt x="165" y="221"/>
                    <a:pt x="166" y="222"/>
                  </a:cubicBezTo>
                  <a:cubicBezTo>
                    <a:pt x="167" y="222"/>
                    <a:pt x="167" y="222"/>
                    <a:pt x="168" y="222"/>
                  </a:cubicBezTo>
                  <a:cubicBezTo>
                    <a:pt x="168" y="222"/>
                    <a:pt x="169" y="222"/>
                    <a:pt x="170" y="222"/>
                  </a:cubicBezTo>
                  <a:cubicBezTo>
                    <a:pt x="171" y="222"/>
                    <a:pt x="171" y="222"/>
                    <a:pt x="172" y="222"/>
                  </a:cubicBezTo>
                  <a:cubicBezTo>
                    <a:pt x="173" y="222"/>
                    <a:pt x="174" y="222"/>
                    <a:pt x="174" y="222"/>
                  </a:cubicBezTo>
                  <a:cubicBezTo>
                    <a:pt x="175" y="222"/>
                    <a:pt x="176" y="222"/>
                    <a:pt x="176" y="222"/>
                  </a:cubicBezTo>
                  <a:cubicBezTo>
                    <a:pt x="177" y="223"/>
                    <a:pt x="178" y="223"/>
                    <a:pt x="179" y="223"/>
                  </a:cubicBezTo>
                  <a:cubicBezTo>
                    <a:pt x="180" y="223"/>
                    <a:pt x="180" y="223"/>
                    <a:pt x="181" y="223"/>
                  </a:cubicBezTo>
                  <a:cubicBezTo>
                    <a:pt x="182" y="223"/>
                    <a:pt x="183" y="223"/>
                    <a:pt x="184" y="223"/>
                  </a:cubicBezTo>
                  <a:cubicBezTo>
                    <a:pt x="184" y="223"/>
                    <a:pt x="185" y="223"/>
                    <a:pt x="186" y="223"/>
                  </a:cubicBezTo>
                  <a:cubicBezTo>
                    <a:pt x="187" y="223"/>
                    <a:pt x="188" y="223"/>
                    <a:pt x="188" y="223"/>
                  </a:cubicBezTo>
                  <a:cubicBezTo>
                    <a:pt x="189" y="223"/>
                    <a:pt x="190" y="223"/>
                    <a:pt x="191" y="223"/>
                  </a:cubicBezTo>
                  <a:cubicBezTo>
                    <a:pt x="192" y="223"/>
                    <a:pt x="192" y="224"/>
                    <a:pt x="193" y="224"/>
                  </a:cubicBezTo>
                  <a:cubicBezTo>
                    <a:pt x="194" y="224"/>
                    <a:pt x="195" y="224"/>
                    <a:pt x="196" y="224"/>
                  </a:cubicBezTo>
                  <a:cubicBezTo>
                    <a:pt x="197" y="224"/>
                    <a:pt x="198" y="224"/>
                    <a:pt x="198" y="224"/>
                  </a:cubicBezTo>
                  <a:cubicBezTo>
                    <a:pt x="199" y="224"/>
                    <a:pt x="200" y="224"/>
                    <a:pt x="201" y="224"/>
                  </a:cubicBezTo>
                  <a:cubicBezTo>
                    <a:pt x="202" y="224"/>
                    <a:pt x="203" y="224"/>
                    <a:pt x="204" y="224"/>
                  </a:cubicBezTo>
                  <a:cubicBezTo>
                    <a:pt x="205" y="224"/>
                    <a:pt x="205" y="224"/>
                    <a:pt x="206" y="224"/>
                  </a:cubicBezTo>
                  <a:cubicBezTo>
                    <a:pt x="207" y="224"/>
                    <a:pt x="208" y="224"/>
                    <a:pt x="209" y="224"/>
                  </a:cubicBezTo>
                  <a:cubicBezTo>
                    <a:pt x="210" y="224"/>
                    <a:pt x="211" y="224"/>
                    <a:pt x="212" y="224"/>
                  </a:cubicBezTo>
                  <a:cubicBezTo>
                    <a:pt x="213" y="224"/>
                    <a:pt x="213" y="224"/>
                    <a:pt x="214" y="224"/>
                  </a:cubicBezTo>
                  <a:cubicBezTo>
                    <a:pt x="215" y="224"/>
                    <a:pt x="216" y="224"/>
                    <a:pt x="217" y="224"/>
                  </a:cubicBezTo>
                  <a:cubicBezTo>
                    <a:pt x="218" y="224"/>
                    <a:pt x="219" y="225"/>
                    <a:pt x="220" y="225"/>
                  </a:cubicBezTo>
                  <a:cubicBezTo>
                    <a:pt x="221" y="225"/>
                    <a:pt x="222" y="225"/>
                    <a:pt x="223" y="225"/>
                  </a:cubicBezTo>
                  <a:cubicBezTo>
                    <a:pt x="224" y="225"/>
                    <a:pt x="225" y="225"/>
                    <a:pt x="225" y="225"/>
                  </a:cubicBezTo>
                  <a:cubicBezTo>
                    <a:pt x="227" y="225"/>
                    <a:pt x="228" y="225"/>
                    <a:pt x="229" y="225"/>
                  </a:cubicBezTo>
                  <a:cubicBezTo>
                    <a:pt x="230" y="225"/>
                    <a:pt x="230" y="225"/>
                    <a:pt x="231" y="225"/>
                  </a:cubicBezTo>
                  <a:cubicBezTo>
                    <a:pt x="233" y="225"/>
                    <a:pt x="235" y="225"/>
                    <a:pt x="237" y="225"/>
                  </a:cubicBezTo>
                  <a:cubicBezTo>
                    <a:pt x="239" y="225"/>
                    <a:pt x="241" y="225"/>
                    <a:pt x="242" y="225"/>
                  </a:cubicBezTo>
                  <a:cubicBezTo>
                    <a:pt x="243" y="225"/>
                    <a:pt x="244" y="225"/>
                    <a:pt x="244" y="225"/>
                  </a:cubicBezTo>
                  <a:cubicBezTo>
                    <a:pt x="245" y="225"/>
                    <a:pt x="247" y="225"/>
                    <a:pt x="248" y="225"/>
                  </a:cubicBezTo>
                  <a:cubicBezTo>
                    <a:pt x="249" y="225"/>
                    <a:pt x="249" y="225"/>
                    <a:pt x="250" y="225"/>
                  </a:cubicBezTo>
                  <a:cubicBezTo>
                    <a:pt x="251" y="225"/>
                    <a:pt x="252" y="225"/>
                    <a:pt x="254" y="225"/>
                  </a:cubicBezTo>
                  <a:cubicBezTo>
                    <a:pt x="254" y="225"/>
                    <a:pt x="255" y="224"/>
                    <a:pt x="256" y="224"/>
                  </a:cubicBezTo>
                  <a:cubicBezTo>
                    <a:pt x="257" y="224"/>
                    <a:pt x="258" y="224"/>
                    <a:pt x="259" y="224"/>
                  </a:cubicBezTo>
                  <a:cubicBezTo>
                    <a:pt x="260" y="224"/>
                    <a:pt x="261" y="224"/>
                    <a:pt x="261" y="224"/>
                  </a:cubicBezTo>
                  <a:cubicBezTo>
                    <a:pt x="262" y="224"/>
                    <a:pt x="263" y="224"/>
                    <a:pt x="264" y="224"/>
                  </a:cubicBezTo>
                  <a:cubicBezTo>
                    <a:pt x="265" y="224"/>
                    <a:pt x="266" y="224"/>
                    <a:pt x="267" y="224"/>
                  </a:cubicBezTo>
                  <a:cubicBezTo>
                    <a:pt x="268" y="224"/>
                    <a:pt x="269" y="224"/>
                    <a:pt x="270" y="224"/>
                  </a:cubicBezTo>
                  <a:cubicBezTo>
                    <a:pt x="270" y="224"/>
                    <a:pt x="271" y="224"/>
                    <a:pt x="272" y="224"/>
                  </a:cubicBezTo>
                  <a:cubicBezTo>
                    <a:pt x="273" y="224"/>
                    <a:pt x="274" y="224"/>
                    <a:pt x="275" y="224"/>
                  </a:cubicBezTo>
                  <a:cubicBezTo>
                    <a:pt x="276" y="224"/>
                    <a:pt x="276" y="224"/>
                    <a:pt x="277" y="224"/>
                  </a:cubicBezTo>
                  <a:cubicBezTo>
                    <a:pt x="278" y="224"/>
                    <a:pt x="279" y="224"/>
                    <a:pt x="280" y="224"/>
                  </a:cubicBezTo>
                  <a:cubicBezTo>
                    <a:pt x="281" y="224"/>
                    <a:pt x="281" y="224"/>
                    <a:pt x="282" y="223"/>
                  </a:cubicBezTo>
                  <a:cubicBezTo>
                    <a:pt x="283" y="223"/>
                    <a:pt x="284" y="223"/>
                    <a:pt x="285" y="223"/>
                  </a:cubicBezTo>
                  <a:cubicBezTo>
                    <a:pt x="286" y="223"/>
                    <a:pt x="286" y="223"/>
                    <a:pt x="287" y="223"/>
                  </a:cubicBezTo>
                  <a:cubicBezTo>
                    <a:pt x="288" y="223"/>
                    <a:pt x="289" y="223"/>
                    <a:pt x="289" y="223"/>
                  </a:cubicBezTo>
                  <a:cubicBezTo>
                    <a:pt x="290" y="223"/>
                    <a:pt x="291" y="223"/>
                    <a:pt x="292" y="223"/>
                  </a:cubicBezTo>
                  <a:cubicBezTo>
                    <a:pt x="293" y="223"/>
                    <a:pt x="293" y="223"/>
                    <a:pt x="294" y="223"/>
                  </a:cubicBezTo>
                  <a:cubicBezTo>
                    <a:pt x="295" y="223"/>
                    <a:pt x="296" y="223"/>
                    <a:pt x="297" y="223"/>
                  </a:cubicBezTo>
                  <a:cubicBezTo>
                    <a:pt x="297" y="222"/>
                    <a:pt x="298" y="222"/>
                    <a:pt x="298" y="222"/>
                  </a:cubicBezTo>
                  <a:cubicBezTo>
                    <a:pt x="299" y="222"/>
                    <a:pt x="300" y="222"/>
                    <a:pt x="301" y="222"/>
                  </a:cubicBezTo>
                  <a:cubicBezTo>
                    <a:pt x="301" y="222"/>
                    <a:pt x="301" y="222"/>
                    <a:pt x="301" y="222"/>
                  </a:cubicBezTo>
                  <a:cubicBezTo>
                    <a:pt x="305" y="222"/>
                    <a:pt x="309" y="221"/>
                    <a:pt x="313" y="221"/>
                  </a:cubicBezTo>
                  <a:cubicBezTo>
                    <a:pt x="313" y="221"/>
                    <a:pt x="313" y="221"/>
                    <a:pt x="313" y="221"/>
                  </a:cubicBezTo>
                  <a:cubicBezTo>
                    <a:pt x="314" y="221"/>
                    <a:pt x="315" y="221"/>
                    <a:pt x="316" y="221"/>
                  </a:cubicBezTo>
                  <a:cubicBezTo>
                    <a:pt x="316" y="220"/>
                    <a:pt x="317" y="220"/>
                    <a:pt x="317" y="220"/>
                  </a:cubicBezTo>
                  <a:cubicBezTo>
                    <a:pt x="318" y="220"/>
                    <a:pt x="319" y="220"/>
                    <a:pt x="320" y="220"/>
                  </a:cubicBezTo>
                  <a:cubicBezTo>
                    <a:pt x="320" y="220"/>
                    <a:pt x="320" y="220"/>
                    <a:pt x="321" y="220"/>
                  </a:cubicBezTo>
                  <a:cubicBezTo>
                    <a:pt x="322" y="220"/>
                    <a:pt x="322" y="220"/>
                    <a:pt x="323" y="220"/>
                  </a:cubicBezTo>
                  <a:cubicBezTo>
                    <a:pt x="324" y="220"/>
                    <a:pt x="324" y="219"/>
                    <a:pt x="324" y="219"/>
                  </a:cubicBezTo>
                  <a:cubicBezTo>
                    <a:pt x="325" y="219"/>
                    <a:pt x="326" y="219"/>
                    <a:pt x="327" y="219"/>
                  </a:cubicBezTo>
                  <a:cubicBezTo>
                    <a:pt x="327" y="219"/>
                    <a:pt x="327" y="219"/>
                    <a:pt x="327" y="219"/>
                  </a:cubicBezTo>
                  <a:cubicBezTo>
                    <a:pt x="328" y="219"/>
                    <a:pt x="329" y="219"/>
                    <a:pt x="330" y="219"/>
                  </a:cubicBezTo>
                  <a:cubicBezTo>
                    <a:pt x="330" y="218"/>
                    <a:pt x="330" y="218"/>
                    <a:pt x="330" y="218"/>
                  </a:cubicBezTo>
                  <a:cubicBezTo>
                    <a:pt x="331" y="218"/>
                    <a:pt x="332" y="218"/>
                    <a:pt x="333" y="218"/>
                  </a:cubicBezTo>
                  <a:cubicBezTo>
                    <a:pt x="333" y="218"/>
                    <a:pt x="333" y="218"/>
                    <a:pt x="333" y="218"/>
                  </a:cubicBezTo>
                  <a:cubicBezTo>
                    <a:pt x="334" y="218"/>
                    <a:pt x="335" y="218"/>
                    <a:pt x="336" y="217"/>
                  </a:cubicBezTo>
                  <a:cubicBezTo>
                    <a:pt x="336" y="217"/>
                    <a:pt x="336" y="217"/>
                    <a:pt x="336" y="217"/>
                  </a:cubicBezTo>
                  <a:cubicBezTo>
                    <a:pt x="337" y="217"/>
                    <a:pt x="337" y="217"/>
                    <a:pt x="338" y="217"/>
                  </a:cubicBezTo>
                  <a:cubicBezTo>
                    <a:pt x="338" y="217"/>
                    <a:pt x="338" y="217"/>
                    <a:pt x="338" y="217"/>
                  </a:cubicBezTo>
                  <a:cubicBezTo>
                    <a:pt x="345" y="215"/>
                    <a:pt x="349" y="213"/>
                    <a:pt x="350" y="212"/>
                  </a:cubicBezTo>
                  <a:cubicBezTo>
                    <a:pt x="350" y="211"/>
                    <a:pt x="350" y="211"/>
                    <a:pt x="350" y="211"/>
                  </a:cubicBezTo>
                  <a:cubicBezTo>
                    <a:pt x="350" y="211"/>
                    <a:pt x="350" y="211"/>
                    <a:pt x="350" y="211"/>
                  </a:cubicBezTo>
                  <a:cubicBezTo>
                    <a:pt x="351" y="210"/>
                    <a:pt x="351" y="210"/>
                    <a:pt x="351" y="210"/>
                  </a:cubicBezTo>
                  <a:cubicBezTo>
                    <a:pt x="351" y="210"/>
                    <a:pt x="351" y="210"/>
                    <a:pt x="351" y="210"/>
                  </a:cubicBezTo>
                  <a:cubicBezTo>
                    <a:pt x="351" y="210"/>
                    <a:pt x="351" y="210"/>
                    <a:pt x="351" y="210"/>
                  </a:cubicBezTo>
                  <a:cubicBezTo>
                    <a:pt x="472" y="0"/>
                    <a:pt x="472" y="0"/>
                    <a:pt x="472" y="0"/>
                  </a:cubicBezTo>
                  <a:cubicBezTo>
                    <a:pt x="454" y="15"/>
                    <a:pt x="355" y="27"/>
                    <a:pt x="236" y="27"/>
                  </a:cubicBezTo>
                  <a:close/>
                </a:path>
              </a:pathLst>
            </a:custGeom>
            <a:gradFill rotWithShape="1">
              <a:gsLst>
                <a:gs pos="0">
                  <a:srgbClr val="FEA501"/>
                </a:gs>
                <a:gs pos="50000">
                  <a:srgbClr val="FEA501">
                    <a:gamma/>
                    <a:tint val="10196"/>
                    <a:invGamma/>
                  </a:srgbClr>
                </a:gs>
                <a:gs pos="100000">
                  <a:srgbClr val="FEA501"/>
                </a:gs>
              </a:gsLst>
              <a:lin ang="0" scaled="1"/>
            </a:gradFill>
            <a:ln w="9525">
              <a:solidFill>
                <a:srgbClr val="EAEAEA"/>
              </a:solidFill>
              <a:miter lim="800000"/>
              <a:headEnd/>
              <a:tailEnd/>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7" name="Freeform 59">
              <a:extLst>
                <a:ext uri="{FF2B5EF4-FFF2-40B4-BE49-F238E27FC236}">
                  <a16:creationId xmlns:a16="http://schemas.microsoft.com/office/drawing/2014/main" id="{B13F68FA-86FE-49AA-B89F-A626E0D30A39}"/>
                </a:ext>
              </a:extLst>
            </p:cNvPr>
            <p:cNvSpPr>
              <a:spLocks/>
            </p:cNvSpPr>
            <p:nvPr/>
          </p:nvSpPr>
          <p:spPr bwMode="gray">
            <a:xfrm>
              <a:off x="4221162" y="2312194"/>
              <a:ext cx="3076575" cy="1031875"/>
            </a:xfrm>
            <a:custGeom>
              <a:avLst/>
              <a:gdLst>
                <a:gd name="T0" fmla="*/ 359 w 718"/>
                <a:gd name="T1" fmla="*/ 39 h 240"/>
                <a:gd name="T2" fmla="*/ 0 w 718"/>
                <a:gd name="T3" fmla="*/ 0 h 240"/>
                <a:gd name="T4" fmla="*/ 59 w 718"/>
                <a:gd name="T5" fmla="*/ 101 h 240"/>
                <a:gd name="T6" fmla="*/ 60 w 718"/>
                <a:gd name="T7" fmla="*/ 104 h 240"/>
                <a:gd name="T8" fmla="*/ 62 w 718"/>
                <a:gd name="T9" fmla="*/ 107 h 240"/>
                <a:gd name="T10" fmla="*/ 120 w 718"/>
                <a:gd name="T11" fmla="*/ 208 h 240"/>
                <a:gd name="T12" fmla="*/ 120 w 718"/>
                <a:gd name="T13" fmla="*/ 208 h 240"/>
                <a:gd name="T14" fmla="*/ 123 w 718"/>
                <a:gd name="T15" fmla="*/ 213 h 240"/>
                <a:gd name="T16" fmla="*/ 359 w 718"/>
                <a:gd name="T17" fmla="*/ 240 h 240"/>
                <a:gd name="T18" fmla="*/ 595 w 718"/>
                <a:gd name="T19" fmla="*/ 213 h 240"/>
                <a:gd name="T20" fmla="*/ 598 w 718"/>
                <a:gd name="T21" fmla="*/ 208 h 240"/>
                <a:gd name="T22" fmla="*/ 598 w 718"/>
                <a:gd name="T23" fmla="*/ 208 h 240"/>
                <a:gd name="T24" fmla="*/ 656 w 718"/>
                <a:gd name="T25" fmla="*/ 107 h 240"/>
                <a:gd name="T26" fmla="*/ 658 w 718"/>
                <a:gd name="T27" fmla="*/ 104 h 240"/>
                <a:gd name="T28" fmla="*/ 660 w 718"/>
                <a:gd name="T29" fmla="*/ 101 h 240"/>
                <a:gd name="T30" fmla="*/ 718 w 718"/>
                <a:gd name="T31" fmla="*/ 0 h 240"/>
                <a:gd name="T32" fmla="*/ 359 w 718"/>
                <a:gd name="T33" fmla="*/ 3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8" h="240">
                  <a:moveTo>
                    <a:pt x="359" y="39"/>
                  </a:moveTo>
                  <a:cubicBezTo>
                    <a:pt x="176" y="39"/>
                    <a:pt x="25" y="22"/>
                    <a:pt x="0" y="0"/>
                  </a:cubicBezTo>
                  <a:cubicBezTo>
                    <a:pt x="59" y="101"/>
                    <a:pt x="59" y="101"/>
                    <a:pt x="59" y="101"/>
                  </a:cubicBezTo>
                  <a:cubicBezTo>
                    <a:pt x="60" y="104"/>
                    <a:pt x="60" y="104"/>
                    <a:pt x="60" y="104"/>
                  </a:cubicBezTo>
                  <a:cubicBezTo>
                    <a:pt x="62" y="107"/>
                    <a:pt x="62" y="107"/>
                    <a:pt x="62" y="107"/>
                  </a:cubicBezTo>
                  <a:cubicBezTo>
                    <a:pt x="120" y="208"/>
                    <a:pt x="120" y="208"/>
                    <a:pt x="120" y="208"/>
                  </a:cubicBezTo>
                  <a:cubicBezTo>
                    <a:pt x="120" y="208"/>
                    <a:pt x="120" y="208"/>
                    <a:pt x="120" y="208"/>
                  </a:cubicBezTo>
                  <a:cubicBezTo>
                    <a:pt x="123" y="213"/>
                    <a:pt x="123" y="213"/>
                    <a:pt x="123" y="213"/>
                  </a:cubicBezTo>
                  <a:cubicBezTo>
                    <a:pt x="141" y="228"/>
                    <a:pt x="240" y="240"/>
                    <a:pt x="359" y="240"/>
                  </a:cubicBezTo>
                  <a:cubicBezTo>
                    <a:pt x="478" y="240"/>
                    <a:pt x="577" y="228"/>
                    <a:pt x="595" y="213"/>
                  </a:cubicBezTo>
                  <a:cubicBezTo>
                    <a:pt x="598" y="208"/>
                    <a:pt x="598" y="208"/>
                    <a:pt x="598" y="208"/>
                  </a:cubicBezTo>
                  <a:cubicBezTo>
                    <a:pt x="598" y="208"/>
                    <a:pt x="598" y="208"/>
                    <a:pt x="598" y="208"/>
                  </a:cubicBezTo>
                  <a:cubicBezTo>
                    <a:pt x="656" y="107"/>
                    <a:pt x="656" y="107"/>
                    <a:pt x="656" y="107"/>
                  </a:cubicBezTo>
                  <a:cubicBezTo>
                    <a:pt x="658" y="104"/>
                    <a:pt x="658" y="104"/>
                    <a:pt x="658" y="104"/>
                  </a:cubicBezTo>
                  <a:cubicBezTo>
                    <a:pt x="660" y="101"/>
                    <a:pt x="660" y="101"/>
                    <a:pt x="660" y="101"/>
                  </a:cubicBezTo>
                  <a:cubicBezTo>
                    <a:pt x="718" y="0"/>
                    <a:pt x="718" y="0"/>
                    <a:pt x="718" y="0"/>
                  </a:cubicBezTo>
                  <a:cubicBezTo>
                    <a:pt x="693" y="22"/>
                    <a:pt x="542" y="39"/>
                    <a:pt x="359" y="39"/>
                  </a:cubicBezTo>
                  <a:close/>
                </a:path>
              </a:pathLst>
            </a:custGeom>
            <a:solidFill>
              <a:srgbClr val="FFC000"/>
            </a:solidFill>
            <a:ln>
              <a:noFill/>
            </a:ln>
            <a:extLst>
              <a:ext uri="{91240B29-F687-4F45-9708-019B960494DF}">
                <a14:hiddenLine xmlns:a14="http://schemas.microsoft.com/office/drawing/2010/main" w="12700">
                  <a:solidFill>
                    <a:srgbClr val="464646"/>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8" name="Freeform 60">
              <a:extLst>
                <a:ext uri="{FF2B5EF4-FFF2-40B4-BE49-F238E27FC236}">
                  <a16:creationId xmlns:a16="http://schemas.microsoft.com/office/drawing/2014/main" id="{924F7F2E-7B3B-491A-AB04-D55DB981C563}"/>
                </a:ext>
              </a:extLst>
            </p:cNvPr>
            <p:cNvSpPr>
              <a:spLocks/>
            </p:cNvSpPr>
            <p:nvPr/>
          </p:nvSpPr>
          <p:spPr bwMode="auto">
            <a:xfrm>
              <a:off x="3694112" y="1397794"/>
              <a:ext cx="4129088" cy="1081088"/>
            </a:xfrm>
            <a:custGeom>
              <a:avLst/>
              <a:gdLst>
                <a:gd name="T0" fmla="*/ 482 w 963"/>
                <a:gd name="T1" fmla="*/ 45 h 252"/>
                <a:gd name="T2" fmla="*/ 0 w 963"/>
                <a:gd name="T3" fmla="*/ 0 h 252"/>
                <a:gd name="T4" fmla="*/ 120 w 963"/>
                <a:gd name="T5" fmla="*/ 207 h 252"/>
                <a:gd name="T6" fmla="*/ 123 w 963"/>
                <a:gd name="T7" fmla="*/ 213 h 252"/>
                <a:gd name="T8" fmla="*/ 482 w 963"/>
                <a:gd name="T9" fmla="*/ 252 h 252"/>
                <a:gd name="T10" fmla="*/ 841 w 963"/>
                <a:gd name="T11" fmla="*/ 213 h 252"/>
                <a:gd name="T12" fmla="*/ 844 w 963"/>
                <a:gd name="T13" fmla="*/ 207 h 252"/>
                <a:gd name="T14" fmla="*/ 844 w 963"/>
                <a:gd name="T15" fmla="*/ 207 h 252"/>
                <a:gd name="T16" fmla="*/ 963 w 963"/>
                <a:gd name="T17" fmla="*/ 0 h 252"/>
                <a:gd name="T18" fmla="*/ 482 w 963"/>
                <a:gd name="T19" fmla="*/ 4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3" h="252">
                  <a:moveTo>
                    <a:pt x="482" y="45"/>
                  </a:moveTo>
                  <a:cubicBezTo>
                    <a:pt x="238" y="45"/>
                    <a:pt x="35" y="25"/>
                    <a:pt x="0" y="0"/>
                  </a:cubicBezTo>
                  <a:cubicBezTo>
                    <a:pt x="120" y="207"/>
                    <a:pt x="120" y="207"/>
                    <a:pt x="120" y="207"/>
                  </a:cubicBezTo>
                  <a:cubicBezTo>
                    <a:pt x="123" y="213"/>
                    <a:pt x="123" y="213"/>
                    <a:pt x="123" y="213"/>
                  </a:cubicBezTo>
                  <a:cubicBezTo>
                    <a:pt x="148" y="235"/>
                    <a:pt x="299" y="252"/>
                    <a:pt x="482" y="252"/>
                  </a:cubicBezTo>
                  <a:cubicBezTo>
                    <a:pt x="665" y="252"/>
                    <a:pt x="816" y="235"/>
                    <a:pt x="841" y="213"/>
                  </a:cubicBezTo>
                  <a:cubicBezTo>
                    <a:pt x="844" y="207"/>
                    <a:pt x="844" y="207"/>
                    <a:pt x="844" y="207"/>
                  </a:cubicBezTo>
                  <a:cubicBezTo>
                    <a:pt x="844" y="207"/>
                    <a:pt x="844" y="207"/>
                    <a:pt x="844" y="207"/>
                  </a:cubicBezTo>
                  <a:cubicBezTo>
                    <a:pt x="963" y="0"/>
                    <a:pt x="963" y="0"/>
                    <a:pt x="963" y="0"/>
                  </a:cubicBezTo>
                  <a:cubicBezTo>
                    <a:pt x="928" y="25"/>
                    <a:pt x="726" y="45"/>
                    <a:pt x="482" y="45"/>
                  </a:cubicBezTo>
                  <a:close/>
                </a:path>
              </a:pathLst>
            </a:custGeom>
            <a:gradFill rotWithShape="1">
              <a:gsLst>
                <a:gs pos="0">
                  <a:srgbClr val="C0C0C0"/>
                </a:gs>
                <a:gs pos="50000">
                  <a:srgbClr val="C0C0C0">
                    <a:gamma/>
                    <a:tint val="26275"/>
                    <a:invGamma/>
                  </a:srgbClr>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9" name="Oval 48">
              <a:extLst>
                <a:ext uri="{FF2B5EF4-FFF2-40B4-BE49-F238E27FC236}">
                  <a16:creationId xmlns:a16="http://schemas.microsoft.com/office/drawing/2014/main" id="{E93399FC-54EF-4F71-9343-AF42A80618CF}"/>
                </a:ext>
              </a:extLst>
            </p:cNvPr>
            <p:cNvSpPr>
              <a:spLocks noChangeArrowheads="1"/>
            </p:cNvSpPr>
            <p:nvPr/>
          </p:nvSpPr>
          <p:spPr bwMode="gray">
            <a:xfrm>
              <a:off x="5272087" y="4063207"/>
              <a:ext cx="981075" cy="128587"/>
            </a:xfrm>
            <a:prstGeom prst="ellipse">
              <a:avLst/>
            </a:prstGeom>
            <a:gradFill rotWithShape="1">
              <a:gsLst>
                <a:gs pos="0">
                  <a:srgbClr val="FF8001">
                    <a:gamma/>
                    <a:tint val="18039"/>
                    <a:invGamma/>
                  </a:srgbClr>
                </a:gs>
                <a:gs pos="100000">
                  <a:srgbClr val="FF8001"/>
                </a:gs>
              </a:gsLst>
              <a:lin ang="0" scaled="1"/>
            </a:gradFill>
            <a:ln>
              <a:noFill/>
            </a:ln>
            <a:extLst>
              <a:ext uri="{91240B29-F687-4F45-9708-019B960494DF}">
                <a14:hiddenLine xmlns:a14="http://schemas.microsoft.com/office/drawing/2010/main" w="12700">
                  <a:solidFill>
                    <a:srgbClr val="464646"/>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50" name="Oval 49">
              <a:extLst>
                <a:ext uri="{FF2B5EF4-FFF2-40B4-BE49-F238E27FC236}">
                  <a16:creationId xmlns:a16="http://schemas.microsoft.com/office/drawing/2014/main" id="{B95B5699-CC92-40EC-BC43-8DFC7FDC4400}"/>
                </a:ext>
              </a:extLst>
            </p:cNvPr>
            <p:cNvSpPr>
              <a:spLocks noChangeArrowheads="1"/>
            </p:cNvSpPr>
            <p:nvPr/>
          </p:nvSpPr>
          <p:spPr bwMode="gray">
            <a:xfrm>
              <a:off x="4735512" y="3071019"/>
              <a:ext cx="2047875" cy="273050"/>
            </a:xfrm>
            <a:prstGeom prst="ellipse">
              <a:avLst/>
            </a:prstGeom>
            <a:solidFill>
              <a:srgbClr val="FFC000"/>
            </a:solidFill>
            <a:ln>
              <a:noFill/>
            </a:ln>
            <a:extLst>
              <a:ext uri="{91240B29-F687-4F45-9708-019B960494DF}">
                <a14:hiddenLine xmlns:a14="http://schemas.microsoft.com/office/drawing/2010/main" w="12700">
                  <a:solidFill>
                    <a:srgbClr val="464646"/>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51" name="Oval 50">
              <a:extLst>
                <a:ext uri="{FF2B5EF4-FFF2-40B4-BE49-F238E27FC236}">
                  <a16:creationId xmlns:a16="http://schemas.microsoft.com/office/drawing/2014/main" id="{3FAB0C8B-B3A1-45C1-8CE2-AD85933BC0AF}"/>
                </a:ext>
              </a:extLst>
            </p:cNvPr>
            <p:cNvSpPr>
              <a:spLocks noChangeArrowheads="1"/>
            </p:cNvSpPr>
            <p:nvPr/>
          </p:nvSpPr>
          <p:spPr bwMode="auto">
            <a:xfrm>
              <a:off x="4208462" y="2093119"/>
              <a:ext cx="3101975" cy="385763"/>
            </a:xfrm>
            <a:prstGeom prst="ellipse">
              <a:avLst/>
            </a:prstGeom>
            <a:gradFill rotWithShape="1">
              <a:gsLst>
                <a:gs pos="0">
                  <a:srgbClr val="969696">
                    <a:gamma/>
                    <a:tint val="38431"/>
                    <a:invGamma/>
                  </a:srgbClr>
                </a:gs>
                <a:gs pos="100000">
                  <a:srgbClr val="969696"/>
                </a:gs>
              </a:gsLst>
              <a:lin ang="0" scaled="1"/>
            </a:gradFill>
            <a:ln>
              <a:noFill/>
            </a:ln>
            <a:extLst>
              <a:ext uri="{91240B29-F687-4F45-9708-019B960494DF}">
                <a14:hiddenLine xmlns:a14="http://schemas.microsoft.com/office/drawing/2010/main" w="9525">
                  <a:solidFill>
                    <a:srgbClr val="004074"/>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grpSp>
      <p:sp>
        <p:nvSpPr>
          <p:cNvPr id="52" name="TextBox 35">
            <a:extLst>
              <a:ext uri="{FF2B5EF4-FFF2-40B4-BE49-F238E27FC236}">
                <a16:creationId xmlns:a16="http://schemas.microsoft.com/office/drawing/2014/main" id="{4C68FF9B-0764-48B4-96C7-1F2662ECC444}"/>
              </a:ext>
            </a:extLst>
          </p:cNvPr>
          <p:cNvSpPr txBox="1"/>
          <p:nvPr/>
        </p:nvSpPr>
        <p:spPr>
          <a:xfrm>
            <a:off x="4629790" y="5917196"/>
            <a:ext cx="636980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15">
              <a:defRPr/>
            </a:pPr>
            <a:r>
              <a:rPr lang="en-US" sz="1200" b="1" dirty="0">
                <a:solidFill>
                  <a:prstClr val="black">
                    <a:lumMod val="50000"/>
                    <a:lumOff val="50000"/>
                  </a:prstClr>
                </a:solidFill>
                <a:latin typeface="Segoe UI" panose="020B0502040204020203" pitchFamily="34" charset="0"/>
                <a:cs typeface="Segoe UI" panose="020B0502040204020203" pitchFamily="34" charset="0"/>
                <a:sym typeface="Arial"/>
              </a:rPr>
              <a:t>Data Lineage – Guaranteed Data Management Governance Integrity &amp; Traceability</a:t>
            </a:r>
          </a:p>
        </p:txBody>
      </p:sp>
      <p:sp>
        <p:nvSpPr>
          <p:cNvPr id="53" name="TextBox 35">
            <a:extLst>
              <a:ext uri="{FF2B5EF4-FFF2-40B4-BE49-F238E27FC236}">
                <a16:creationId xmlns:a16="http://schemas.microsoft.com/office/drawing/2014/main" id="{722E5DE3-1C97-4D71-ABAB-0D78D81593AA}"/>
              </a:ext>
            </a:extLst>
          </p:cNvPr>
          <p:cNvSpPr txBox="1"/>
          <p:nvPr/>
        </p:nvSpPr>
        <p:spPr>
          <a:xfrm>
            <a:off x="9024149" y="3832197"/>
            <a:ext cx="244193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r>
              <a:rPr lang="en-IN" sz="1200" b="1" dirty="0">
                <a:latin typeface="Segoe UI" panose="020B0502040204020203" pitchFamily="34" charset="0"/>
                <a:cs typeface="Segoe UI" panose="020B0502040204020203" pitchFamily="34" charset="0"/>
                <a:sym typeface="Arial"/>
              </a:rPr>
              <a:t>AI/ML/DL PIPELINE</a:t>
            </a:r>
          </a:p>
        </p:txBody>
      </p:sp>
      <p:pic>
        <p:nvPicPr>
          <p:cNvPr id="54" name="Picture 53">
            <a:extLst>
              <a:ext uri="{FF2B5EF4-FFF2-40B4-BE49-F238E27FC236}">
                <a16:creationId xmlns:a16="http://schemas.microsoft.com/office/drawing/2014/main" id="{7FF8FD8A-8087-40A1-95A0-8E1864E63962}"/>
              </a:ext>
            </a:extLst>
          </p:cNvPr>
          <p:cNvPicPr>
            <a:picLocks noChangeAspect="1"/>
          </p:cNvPicPr>
          <p:nvPr/>
        </p:nvPicPr>
        <p:blipFill>
          <a:blip r:embed="rId7"/>
          <a:stretch>
            <a:fillRect/>
          </a:stretch>
        </p:blipFill>
        <p:spPr>
          <a:xfrm>
            <a:off x="4424978" y="1377292"/>
            <a:ext cx="469609" cy="546372"/>
          </a:xfrm>
          <a:prstGeom prst="rect">
            <a:avLst/>
          </a:prstGeom>
        </p:spPr>
      </p:pic>
      <p:pic>
        <p:nvPicPr>
          <p:cNvPr id="55" name="Picture 54">
            <a:extLst>
              <a:ext uri="{FF2B5EF4-FFF2-40B4-BE49-F238E27FC236}">
                <a16:creationId xmlns:a16="http://schemas.microsoft.com/office/drawing/2014/main" id="{A53DBDB1-0B5E-4D3C-8865-DF674DB20A3B}"/>
              </a:ext>
            </a:extLst>
          </p:cNvPr>
          <p:cNvPicPr>
            <a:picLocks noChangeAspect="1"/>
          </p:cNvPicPr>
          <p:nvPr/>
        </p:nvPicPr>
        <p:blipFill>
          <a:blip r:embed="rId7"/>
          <a:stretch>
            <a:fillRect/>
          </a:stretch>
        </p:blipFill>
        <p:spPr>
          <a:xfrm>
            <a:off x="5715866" y="1374895"/>
            <a:ext cx="469609" cy="546372"/>
          </a:xfrm>
          <a:prstGeom prst="rect">
            <a:avLst/>
          </a:prstGeom>
        </p:spPr>
      </p:pic>
      <p:pic>
        <p:nvPicPr>
          <p:cNvPr id="56" name="Picture 55">
            <a:extLst>
              <a:ext uri="{FF2B5EF4-FFF2-40B4-BE49-F238E27FC236}">
                <a16:creationId xmlns:a16="http://schemas.microsoft.com/office/drawing/2014/main" id="{FF44FB03-42EE-4CE7-9C2C-EF6A06E748D8}"/>
              </a:ext>
            </a:extLst>
          </p:cNvPr>
          <p:cNvPicPr>
            <a:picLocks noChangeAspect="1"/>
          </p:cNvPicPr>
          <p:nvPr/>
        </p:nvPicPr>
        <p:blipFill>
          <a:blip r:embed="rId7"/>
          <a:stretch>
            <a:fillRect/>
          </a:stretch>
        </p:blipFill>
        <p:spPr>
          <a:xfrm>
            <a:off x="6902679" y="1364437"/>
            <a:ext cx="469609" cy="546372"/>
          </a:xfrm>
          <a:prstGeom prst="rect">
            <a:avLst/>
          </a:prstGeom>
        </p:spPr>
      </p:pic>
      <p:sp>
        <p:nvSpPr>
          <p:cNvPr id="57" name="TextBox 35">
            <a:extLst>
              <a:ext uri="{FF2B5EF4-FFF2-40B4-BE49-F238E27FC236}">
                <a16:creationId xmlns:a16="http://schemas.microsoft.com/office/drawing/2014/main" id="{8A49558D-A85C-413D-9D0A-3D3270A621AE}"/>
              </a:ext>
            </a:extLst>
          </p:cNvPr>
          <p:cNvSpPr txBox="1"/>
          <p:nvPr/>
        </p:nvSpPr>
        <p:spPr>
          <a:xfrm>
            <a:off x="4735761" y="1800676"/>
            <a:ext cx="175685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15">
              <a:defRPr/>
            </a:pPr>
            <a:r>
              <a:rPr lang="en-US" sz="1200" b="1" dirty="0">
                <a:solidFill>
                  <a:prstClr val="black">
                    <a:lumMod val="50000"/>
                    <a:lumOff val="50000"/>
                  </a:prstClr>
                </a:solidFill>
                <a:latin typeface="Segoe UI" panose="020B0502040204020203" pitchFamily="34" charset="0"/>
                <a:cs typeface="Segoe UI" panose="020B0502040204020203" pitchFamily="34" charset="0"/>
                <a:sym typeface="Arial"/>
              </a:rPr>
              <a:t>Micro Services</a:t>
            </a:r>
          </a:p>
        </p:txBody>
      </p:sp>
      <p:sp>
        <p:nvSpPr>
          <p:cNvPr id="58" name="TextBox 35">
            <a:extLst>
              <a:ext uri="{FF2B5EF4-FFF2-40B4-BE49-F238E27FC236}">
                <a16:creationId xmlns:a16="http://schemas.microsoft.com/office/drawing/2014/main" id="{338C1ACC-CF44-48F6-920C-4C4F71071F50}"/>
              </a:ext>
            </a:extLst>
          </p:cNvPr>
          <p:cNvSpPr txBox="1"/>
          <p:nvPr/>
        </p:nvSpPr>
        <p:spPr>
          <a:xfrm>
            <a:off x="6305178" y="1814090"/>
            <a:ext cx="68141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15">
              <a:defRPr/>
            </a:pPr>
            <a:r>
              <a:rPr lang="en-US" sz="1200" b="1" dirty="0">
                <a:solidFill>
                  <a:prstClr val="black">
                    <a:lumMod val="50000"/>
                    <a:lumOff val="50000"/>
                  </a:prstClr>
                </a:solidFill>
                <a:latin typeface="Segoe UI" panose="020B0502040204020203" pitchFamily="34" charset="0"/>
                <a:cs typeface="Segoe UI" panose="020B0502040204020203" pitchFamily="34" charset="0"/>
                <a:sym typeface="Arial"/>
              </a:rPr>
              <a:t>APIS</a:t>
            </a:r>
          </a:p>
        </p:txBody>
      </p:sp>
      <p:sp>
        <p:nvSpPr>
          <p:cNvPr id="59" name="Rectangle 58">
            <a:extLst>
              <a:ext uri="{FF2B5EF4-FFF2-40B4-BE49-F238E27FC236}">
                <a16:creationId xmlns:a16="http://schemas.microsoft.com/office/drawing/2014/main" id="{7E05AA40-4A23-4779-ACFA-A1F90D4F4B4C}"/>
              </a:ext>
            </a:extLst>
          </p:cNvPr>
          <p:cNvSpPr/>
          <p:nvPr/>
        </p:nvSpPr>
        <p:spPr bwMode="auto">
          <a:xfrm rot="10800000" flipH="1" flipV="1">
            <a:off x="-9821" y="6390150"/>
            <a:ext cx="12213297" cy="469057"/>
          </a:xfrm>
          <a:prstGeom prst="rect">
            <a:avLst/>
          </a:prstGeom>
          <a:solidFill>
            <a:srgbClr val="00B0F0"/>
          </a:solidFill>
          <a:ln w="3175" cap="flat" cmpd="sng" algn="ctr">
            <a:noFill/>
            <a:prstDash val="solid"/>
            <a:miter lim="800000"/>
            <a:headEnd type="none" w="sm" len="sm"/>
            <a:tailEnd type="triangl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defTabSz="914377"/>
            <a:endParaRPr lang="en-IN" sz="2400" b="1" dirty="0">
              <a:solidFill>
                <a:srgbClr val="FFFFFF"/>
              </a:solidFill>
              <a:latin typeface="Segoe UI" panose="020B0502040204020203" pitchFamily="34" charset="0"/>
              <a:cs typeface="Segoe UI" panose="020B0502040204020203" pitchFamily="34" charset="0"/>
              <a:sym typeface="Arial"/>
            </a:endParaRPr>
          </a:p>
        </p:txBody>
      </p:sp>
      <p:sp>
        <p:nvSpPr>
          <p:cNvPr id="60" name="Rectangle 59">
            <a:extLst>
              <a:ext uri="{FF2B5EF4-FFF2-40B4-BE49-F238E27FC236}">
                <a16:creationId xmlns:a16="http://schemas.microsoft.com/office/drawing/2014/main" id="{FF54860F-DE18-4E85-83A8-585E433549E3}"/>
              </a:ext>
            </a:extLst>
          </p:cNvPr>
          <p:cNvSpPr/>
          <p:nvPr/>
        </p:nvSpPr>
        <p:spPr bwMode="auto">
          <a:xfrm>
            <a:off x="1" y="6426925"/>
            <a:ext cx="24291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Guaranteed Data Veracity</a:t>
            </a:r>
          </a:p>
        </p:txBody>
      </p:sp>
      <p:sp>
        <p:nvSpPr>
          <p:cNvPr id="61" name="Cloud 60">
            <a:extLst>
              <a:ext uri="{FF2B5EF4-FFF2-40B4-BE49-F238E27FC236}">
                <a16:creationId xmlns:a16="http://schemas.microsoft.com/office/drawing/2014/main" id="{B6B9D76E-9173-4358-B653-48F606374294}"/>
              </a:ext>
            </a:extLst>
          </p:cNvPr>
          <p:cNvSpPr/>
          <p:nvPr/>
        </p:nvSpPr>
        <p:spPr>
          <a:xfrm>
            <a:off x="883634" y="982821"/>
            <a:ext cx="1269514" cy="1083888"/>
          </a:xfrm>
          <a:prstGeom prst="clou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dirty="0">
              <a:solidFill>
                <a:prstClr val="white"/>
              </a:solidFill>
              <a:latin typeface="Segoe UI" panose="020B0502040204020203" pitchFamily="34" charset="0"/>
              <a:cs typeface="Segoe UI" panose="020B0502040204020203" pitchFamily="34" charset="0"/>
              <a:sym typeface="Arial"/>
            </a:endParaRPr>
          </a:p>
        </p:txBody>
      </p:sp>
      <p:cxnSp>
        <p:nvCxnSpPr>
          <p:cNvPr id="62" name="Straight Arrow Connector 61">
            <a:extLst>
              <a:ext uri="{FF2B5EF4-FFF2-40B4-BE49-F238E27FC236}">
                <a16:creationId xmlns:a16="http://schemas.microsoft.com/office/drawing/2014/main" id="{B2EFF199-EBC3-4F98-BDB1-CAE97A47410B}"/>
              </a:ext>
            </a:extLst>
          </p:cNvPr>
          <p:cNvCxnSpPr>
            <a:cxnSpLocks/>
          </p:cNvCxnSpPr>
          <p:nvPr/>
        </p:nvCxnSpPr>
        <p:spPr bwMode="auto">
          <a:xfrm>
            <a:off x="994207" y="4611015"/>
            <a:ext cx="664369"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A3F224C-F8C0-4E89-A6B9-59F556806700}"/>
              </a:ext>
            </a:extLst>
          </p:cNvPr>
          <p:cNvCxnSpPr>
            <a:cxnSpLocks/>
          </p:cNvCxnSpPr>
          <p:nvPr/>
        </p:nvCxnSpPr>
        <p:spPr bwMode="auto">
          <a:xfrm>
            <a:off x="991863" y="3863083"/>
            <a:ext cx="664369"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922178FF-7914-4600-8D39-93B3E68DC469}"/>
              </a:ext>
            </a:extLst>
          </p:cNvPr>
          <p:cNvCxnSpPr>
            <a:cxnSpLocks/>
          </p:cNvCxnSpPr>
          <p:nvPr/>
        </p:nvCxnSpPr>
        <p:spPr bwMode="auto">
          <a:xfrm>
            <a:off x="1034066" y="3159697"/>
            <a:ext cx="664369"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AAAC68FF-583B-441A-B81D-2F7A03A98EE0}"/>
              </a:ext>
            </a:extLst>
          </p:cNvPr>
          <p:cNvSpPr/>
          <p:nvPr/>
        </p:nvSpPr>
        <p:spPr>
          <a:xfrm rot="20770867">
            <a:off x="628644" y="1270251"/>
            <a:ext cx="1762239" cy="4513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200" b="1" dirty="0">
                <a:solidFill>
                  <a:prstClr val="black"/>
                </a:solidFill>
                <a:latin typeface="Segoe UI" panose="020B0502040204020203" pitchFamily="34" charset="0"/>
                <a:cs typeface="Segoe UI" panose="020B0502040204020203" pitchFamily="34" charset="0"/>
                <a:sym typeface="Arial"/>
              </a:rPr>
              <a:t>Cloud Digital Platform </a:t>
            </a:r>
          </a:p>
        </p:txBody>
      </p:sp>
      <p:pic>
        <p:nvPicPr>
          <p:cNvPr id="66" name="Picture 65">
            <a:extLst>
              <a:ext uri="{FF2B5EF4-FFF2-40B4-BE49-F238E27FC236}">
                <a16:creationId xmlns:a16="http://schemas.microsoft.com/office/drawing/2014/main" id="{A29866CD-47B0-4308-88A8-7065695C6E09}"/>
              </a:ext>
            </a:extLst>
          </p:cNvPr>
          <p:cNvPicPr>
            <a:picLocks noChangeAspect="1"/>
          </p:cNvPicPr>
          <p:nvPr/>
        </p:nvPicPr>
        <p:blipFill>
          <a:blip r:embed="rId8"/>
          <a:stretch>
            <a:fillRect/>
          </a:stretch>
        </p:blipFill>
        <p:spPr>
          <a:xfrm>
            <a:off x="162115" y="3008583"/>
            <a:ext cx="685884" cy="530099"/>
          </a:xfrm>
          <a:prstGeom prst="rect">
            <a:avLst/>
          </a:prstGeom>
        </p:spPr>
      </p:pic>
      <p:pic>
        <p:nvPicPr>
          <p:cNvPr id="67" name="Picture 66">
            <a:extLst>
              <a:ext uri="{FF2B5EF4-FFF2-40B4-BE49-F238E27FC236}">
                <a16:creationId xmlns:a16="http://schemas.microsoft.com/office/drawing/2014/main" id="{212FA087-6012-42FF-948A-080F8FA07B6D}"/>
              </a:ext>
            </a:extLst>
          </p:cNvPr>
          <p:cNvPicPr>
            <a:picLocks noChangeAspect="1"/>
          </p:cNvPicPr>
          <p:nvPr/>
        </p:nvPicPr>
        <p:blipFill>
          <a:blip r:embed="rId8"/>
          <a:stretch>
            <a:fillRect/>
          </a:stretch>
        </p:blipFill>
        <p:spPr>
          <a:xfrm>
            <a:off x="227724" y="3657400"/>
            <a:ext cx="685884" cy="530099"/>
          </a:xfrm>
          <a:prstGeom prst="rect">
            <a:avLst/>
          </a:prstGeom>
        </p:spPr>
      </p:pic>
      <p:sp>
        <p:nvSpPr>
          <p:cNvPr id="68" name="Rectangle 67">
            <a:extLst>
              <a:ext uri="{FF2B5EF4-FFF2-40B4-BE49-F238E27FC236}">
                <a16:creationId xmlns:a16="http://schemas.microsoft.com/office/drawing/2014/main" id="{4FB1F7DB-5CB0-4077-AB9D-41B17CC0C577}"/>
              </a:ext>
            </a:extLst>
          </p:cNvPr>
          <p:cNvSpPr/>
          <p:nvPr/>
        </p:nvSpPr>
        <p:spPr>
          <a:xfrm>
            <a:off x="8120705" y="2750053"/>
            <a:ext cx="1054981" cy="306811"/>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600" kern="0" dirty="0">
                <a:solidFill>
                  <a:srgbClr val="002060"/>
                </a:solidFill>
                <a:latin typeface="Segoe UI" panose="020B0502040204020203" pitchFamily="34" charset="0"/>
                <a:cs typeface="Segoe UI" panose="020B0502040204020203" pitchFamily="34" charset="0"/>
                <a:sym typeface="Arial"/>
              </a:rPr>
              <a:t>Catalog</a:t>
            </a:r>
          </a:p>
        </p:txBody>
      </p:sp>
      <p:sp>
        <p:nvSpPr>
          <p:cNvPr id="69" name="Rectangle 68">
            <a:extLst>
              <a:ext uri="{FF2B5EF4-FFF2-40B4-BE49-F238E27FC236}">
                <a16:creationId xmlns:a16="http://schemas.microsoft.com/office/drawing/2014/main" id="{10A6F1C6-7007-49BB-BD22-3C7CAB7F3AC7}"/>
              </a:ext>
            </a:extLst>
          </p:cNvPr>
          <p:cNvSpPr/>
          <p:nvPr/>
        </p:nvSpPr>
        <p:spPr bwMode="auto">
          <a:xfrm>
            <a:off x="2478593" y="6426925"/>
            <a:ext cx="1366576"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Multi Tenancy</a:t>
            </a:r>
          </a:p>
        </p:txBody>
      </p:sp>
      <p:sp>
        <p:nvSpPr>
          <p:cNvPr id="70" name="Rectangle 69">
            <a:extLst>
              <a:ext uri="{FF2B5EF4-FFF2-40B4-BE49-F238E27FC236}">
                <a16:creationId xmlns:a16="http://schemas.microsoft.com/office/drawing/2014/main" id="{7763EA35-53C7-4198-B69D-98591FBCA674}"/>
              </a:ext>
            </a:extLst>
          </p:cNvPr>
          <p:cNvSpPr/>
          <p:nvPr/>
        </p:nvSpPr>
        <p:spPr bwMode="auto">
          <a:xfrm>
            <a:off x="3845170" y="6426925"/>
            <a:ext cx="1127647"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Security</a:t>
            </a:r>
          </a:p>
        </p:txBody>
      </p:sp>
      <p:sp>
        <p:nvSpPr>
          <p:cNvPr id="71" name="Rectangle 70">
            <a:extLst>
              <a:ext uri="{FF2B5EF4-FFF2-40B4-BE49-F238E27FC236}">
                <a16:creationId xmlns:a16="http://schemas.microsoft.com/office/drawing/2014/main" id="{57001A81-3A4E-4FB6-BB7B-21DE3082AC9A}"/>
              </a:ext>
            </a:extLst>
          </p:cNvPr>
          <p:cNvSpPr/>
          <p:nvPr/>
        </p:nvSpPr>
        <p:spPr bwMode="auto">
          <a:xfrm>
            <a:off x="4852238" y="6426925"/>
            <a:ext cx="1190172"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Catalog</a:t>
            </a:r>
          </a:p>
        </p:txBody>
      </p:sp>
      <p:sp>
        <p:nvSpPr>
          <p:cNvPr id="72" name="Rectangle 71">
            <a:extLst>
              <a:ext uri="{FF2B5EF4-FFF2-40B4-BE49-F238E27FC236}">
                <a16:creationId xmlns:a16="http://schemas.microsoft.com/office/drawing/2014/main" id="{8DA2D558-F8EE-4828-A8A3-BDA7BCF77F36}"/>
              </a:ext>
            </a:extLst>
          </p:cNvPr>
          <p:cNvSpPr/>
          <p:nvPr/>
        </p:nvSpPr>
        <p:spPr bwMode="auto">
          <a:xfrm>
            <a:off x="6031245"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Privacy</a:t>
            </a:r>
          </a:p>
        </p:txBody>
      </p:sp>
      <p:sp>
        <p:nvSpPr>
          <p:cNvPr id="73" name="Rectangle 72">
            <a:extLst>
              <a:ext uri="{FF2B5EF4-FFF2-40B4-BE49-F238E27FC236}">
                <a16:creationId xmlns:a16="http://schemas.microsoft.com/office/drawing/2014/main" id="{69A3CCD4-6B19-47FD-94FD-0DD81A031074}"/>
              </a:ext>
            </a:extLst>
          </p:cNvPr>
          <p:cNvSpPr/>
          <p:nvPr/>
        </p:nvSpPr>
        <p:spPr bwMode="auto">
          <a:xfrm>
            <a:off x="7464809"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High Volume</a:t>
            </a:r>
          </a:p>
        </p:txBody>
      </p:sp>
      <p:sp>
        <p:nvSpPr>
          <p:cNvPr id="74" name="Rectangle 73">
            <a:extLst>
              <a:ext uri="{FF2B5EF4-FFF2-40B4-BE49-F238E27FC236}">
                <a16:creationId xmlns:a16="http://schemas.microsoft.com/office/drawing/2014/main" id="{54B778E8-F721-45D2-AF45-5CB985AC6C17}"/>
              </a:ext>
            </a:extLst>
          </p:cNvPr>
          <p:cNvSpPr/>
          <p:nvPr/>
        </p:nvSpPr>
        <p:spPr bwMode="auto">
          <a:xfrm>
            <a:off x="8831385"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Leniency</a:t>
            </a:r>
          </a:p>
        </p:txBody>
      </p:sp>
      <p:sp>
        <p:nvSpPr>
          <p:cNvPr id="75" name="Rectangle 74">
            <a:extLst>
              <a:ext uri="{FF2B5EF4-FFF2-40B4-BE49-F238E27FC236}">
                <a16:creationId xmlns:a16="http://schemas.microsoft.com/office/drawing/2014/main" id="{443375D3-0310-4A43-8078-C69E69E0CD1C}"/>
              </a:ext>
            </a:extLst>
          </p:cNvPr>
          <p:cNvSpPr/>
          <p:nvPr/>
        </p:nvSpPr>
        <p:spPr bwMode="auto">
          <a:xfrm>
            <a:off x="10358734"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Archiving</a:t>
            </a:r>
          </a:p>
        </p:txBody>
      </p:sp>
      <p:sp>
        <p:nvSpPr>
          <p:cNvPr id="76" name="Rectangle 75">
            <a:extLst>
              <a:ext uri="{FF2B5EF4-FFF2-40B4-BE49-F238E27FC236}">
                <a16:creationId xmlns:a16="http://schemas.microsoft.com/office/drawing/2014/main" id="{19722C8F-B5F3-432C-81B7-A5A7B35FD986}"/>
              </a:ext>
            </a:extLst>
          </p:cNvPr>
          <p:cNvSpPr/>
          <p:nvPr/>
        </p:nvSpPr>
        <p:spPr bwMode="auto">
          <a:xfrm>
            <a:off x="6737686" y="2089984"/>
            <a:ext cx="1147887" cy="2944855"/>
          </a:xfrm>
          <a:prstGeom prst="rect">
            <a:avLst/>
          </a:prstGeom>
          <a:solidFill>
            <a:schemeClr val="bg2">
              <a:lumMod val="75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77" name="Rectangle 76">
            <a:extLst>
              <a:ext uri="{FF2B5EF4-FFF2-40B4-BE49-F238E27FC236}">
                <a16:creationId xmlns:a16="http://schemas.microsoft.com/office/drawing/2014/main" id="{C2895EFC-19E0-43C9-9D27-D24E4DBE1037}"/>
              </a:ext>
            </a:extLst>
          </p:cNvPr>
          <p:cNvSpPr/>
          <p:nvPr/>
        </p:nvSpPr>
        <p:spPr>
          <a:xfrm>
            <a:off x="6751549" y="2094738"/>
            <a:ext cx="1143954"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067" dirty="0">
                <a:solidFill>
                  <a:srgbClr val="FFFFFF"/>
                </a:solidFill>
                <a:latin typeface="Segoe UI" panose="020B0502040204020203" pitchFamily="34" charset="0"/>
                <a:cs typeface="Segoe UI" panose="020B0502040204020203" pitchFamily="34" charset="0"/>
                <a:sym typeface="Arial"/>
              </a:rPr>
              <a:t>Secure Compute Platform</a:t>
            </a:r>
          </a:p>
        </p:txBody>
      </p:sp>
      <p:sp>
        <p:nvSpPr>
          <p:cNvPr id="78" name="Rectangle 77">
            <a:extLst>
              <a:ext uri="{FF2B5EF4-FFF2-40B4-BE49-F238E27FC236}">
                <a16:creationId xmlns:a16="http://schemas.microsoft.com/office/drawing/2014/main" id="{2F7C3C22-A742-42F2-AB58-92560421DC08}"/>
              </a:ext>
            </a:extLst>
          </p:cNvPr>
          <p:cNvSpPr/>
          <p:nvPr/>
        </p:nvSpPr>
        <p:spPr>
          <a:xfrm>
            <a:off x="6776160" y="4326748"/>
            <a:ext cx="1125470" cy="708091"/>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100" b="1" dirty="0">
                <a:solidFill>
                  <a:srgbClr val="FFFFFF"/>
                </a:solidFill>
                <a:latin typeface="Segoe UI" panose="020B0502040204020203" pitchFamily="34" charset="0"/>
                <a:cs typeface="Segoe UI" panose="020B0502040204020203" pitchFamily="34" charset="0"/>
                <a:sym typeface="Arial"/>
              </a:rPr>
              <a:t>Bio-informatics Pipelines</a:t>
            </a:r>
          </a:p>
        </p:txBody>
      </p:sp>
      <p:sp>
        <p:nvSpPr>
          <p:cNvPr id="79" name="Rectangle 78">
            <a:extLst>
              <a:ext uri="{FF2B5EF4-FFF2-40B4-BE49-F238E27FC236}">
                <a16:creationId xmlns:a16="http://schemas.microsoft.com/office/drawing/2014/main" id="{3F450B6C-BCCD-4978-8AEC-FC61B85E93B5}"/>
              </a:ext>
            </a:extLst>
          </p:cNvPr>
          <p:cNvSpPr/>
          <p:nvPr/>
        </p:nvSpPr>
        <p:spPr>
          <a:xfrm>
            <a:off x="6770032" y="2736592"/>
            <a:ext cx="1098334" cy="307108"/>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600" kern="0" dirty="0">
                <a:solidFill>
                  <a:srgbClr val="002060"/>
                </a:solidFill>
                <a:latin typeface="Segoe UI" panose="020B0502040204020203" pitchFamily="34" charset="0"/>
                <a:cs typeface="Segoe UI" panose="020B0502040204020203" pitchFamily="34" charset="0"/>
                <a:sym typeface="Arial"/>
              </a:rPr>
              <a:t>HPC</a:t>
            </a:r>
          </a:p>
        </p:txBody>
      </p:sp>
      <p:pic>
        <p:nvPicPr>
          <p:cNvPr id="80" name="Picture 79">
            <a:extLst>
              <a:ext uri="{FF2B5EF4-FFF2-40B4-BE49-F238E27FC236}">
                <a16:creationId xmlns:a16="http://schemas.microsoft.com/office/drawing/2014/main" id="{319C0585-25F6-4237-91E5-5894DA14735E}"/>
              </a:ext>
            </a:extLst>
          </p:cNvPr>
          <p:cNvPicPr>
            <a:picLocks noChangeAspect="1"/>
          </p:cNvPicPr>
          <p:nvPr/>
        </p:nvPicPr>
        <p:blipFill>
          <a:blip r:embed="rId9"/>
          <a:stretch>
            <a:fillRect/>
          </a:stretch>
        </p:blipFill>
        <p:spPr>
          <a:xfrm>
            <a:off x="6893184" y="3251334"/>
            <a:ext cx="813416" cy="876736"/>
          </a:xfrm>
          <a:prstGeom prst="rect">
            <a:avLst/>
          </a:prstGeom>
        </p:spPr>
      </p:pic>
      <p:sp>
        <p:nvSpPr>
          <p:cNvPr id="81" name="TextBox 80">
            <a:extLst>
              <a:ext uri="{FF2B5EF4-FFF2-40B4-BE49-F238E27FC236}">
                <a16:creationId xmlns:a16="http://schemas.microsoft.com/office/drawing/2014/main" id="{686FBFC2-C86E-4255-BA6E-8A047F0EABE5}"/>
              </a:ext>
            </a:extLst>
          </p:cNvPr>
          <p:cNvSpPr txBox="1"/>
          <p:nvPr/>
        </p:nvSpPr>
        <p:spPr>
          <a:xfrm>
            <a:off x="10559" y="2328432"/>
            <a:ext cx="1650791"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Collaborators Device &amp; Software Systems</a:t>
            </a:r>
          </a:p>
        </p:txBody>
      </p:sp>
      <p:pic>
        <p:nvPicPr>
          <p:cNvPr id="82" name="Picture 81">
            <a:extLst>
              <a:ext uri="{FF2B5EF4-FFF2-40B4-BE49-F238E27FC236}">
                <a16:creationId xmlns:a16="http://schemas.microsoft.com/office/drawing/2014/main" id="{D30C70D8-94F6-4219-AC54-8DD22C4DC178}"/>
              </a:ext>
            </a:extLst>
          </p:cNvPr>
          <p:cNvPicPr>
            <a:picLocks noChangeAspect="1"/>
          </p:cNvPicPr>
          <p:nvPr/>
        </p:nvPicPr>
        <p:blipFill>
          <a:blip r:embed="rId10"/>
          <a:stretch>
            <a:fillRect/>
          </a:stretch>
        </p:blipFill>
        <p:spPr>
          <a:xfrm>
            <a:off x="266873" y="4286044"/>
            <a:ext cx="618464" cy="618464"/>
          </a:xfrm>
          <a:prstGeom prst="rect">
            <a:avLst/>
          </a:prstGeom>
        </p:spPr>
      </p:pic>
    </p:spTree>
    <p:extLst>
      <p:ext uri="{BB962C8B-B14F-4D97-AF65-F5344CB8AC3E}">
        <p14:creationId xmlns:p14="http://schemas.microsoft.com/office/powerpoint/2010/main" val="6019741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570D-39E9-43D0-8953-7408C6A5E2AB}"/>
              </a:ext>
            </a:extLst>
          </p:cNvPr>
          <p:cNvSpPr>
            <a:spLocks noGrp="1"/>
          </p:cNvSpPr>
          <p:nvPr>
            <p:ph type="title"/>
          </p:nvPr>
        </p:nvSpPr>
        <p:spPr/>
        <p:txBody>
          <a:bodyPr/>
          <a:lstStyle/>
          <a:p>
            <a:r>
              <a:rPr lang="en-US" dirty="0"/>
              <a:t>Solution Overview</a:t>
            </a:r>
          </a:p>
        </p:txBody>
      </p:sp>
      <p:grpSp>
        <p:nvGrpSpPr>
          <p:cNvPr id="23" name="Group 22">
            <a:extLst>
              <a:ext uri="{FF2B5EF4-FFF2-40B4-BE49-F238E27FC236}">
                <a16:creationId xmlns:a16="http://schemas.microsoft.com/office/drawing/2014/main" id="{32636E72-46F1-4398-A650-117553B27E3A}"/>
              </a:ext>
            </a:extLst>
          </p:cNvPr>
          <p:cNvGrpSpPr/>
          <p:nvPr/>
        </p:nvGrpSpPr>
        <p:grpSpPr>
          <a:xfrm>
            <a:off x="375632" y="3152121"/>
            <a:ext cx="1500636" cy="808938"/>
            <a:chOff x="406294" y="5153511"/>
            <a:chExt cx="833570" cy="1578307"/>
          </a:xfrm>
        </p:grpSpPr>
        <p:pic>
          <p:nvPicPr>
            <p:cNvPr id="16" name="Picture 15">
              <a:extLst>
                <a:ext uri="{FF2B5EF4-FFF2-40B4-BE49-F238E27FC236}">
                  <a16:creationId xmlns:a16="http://schemas.microsoft.com/office/drawing/2014/main" id="{4F9A0816-EDD1-4E53-88A3-C4EE4008A76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8202" y="5153511"/>
              <a:ext cx="625923" cy="766663"/>
            </a:xfrm>
            <a:prstGeom prst="rect">
              <a:avLst/>
            </a:prstGeom>
          </p:spPr>
        </p:pic>
        <p:sp>
          <p:nvSpPr>
            <p:cNvPr id="17" name="TextBox 16">
              <a:extLst>
                <a:ext uri="{FF2B5EF4-FFF2-40B4-BE49-F238E27FC236}">
                  <a16:creationId xmlns:a16="http://schemas.microsoft.com/office/drawing/2014/main" id="{94D0394B-3DC4-480E-A8CF-462E1AB65048}"/>
                </a:ext>
              </a:extLst>
            </p:cNvPr>
            <p:cNvSpPr txBox="1"/>
            <p:nvPr/>
          </p:nvSpPr>
          <p:spPr>
            <a:xfrm>
              <a:off x="406294" y="5951169"/>
              <a:ext cx="833570" cy="780649"/>
            </a:xfrm>
            <a:prstGeom prst="rect">
              <a:avLst/>
            </a:prstGeom>
            <a:noFill/>
          </p:spPr>
          <p:txBody>
            <a:bodyPr wrap="square" rtlCol="0">
              <a:spAutoFit/>
            </a:bodyPr>
            <a:lstStyle/>
            <a:p>
              <a:pPr algn="ctr"/>
              <a:r>
                <a:rPr lang="en-US" sz="1000" dirty="0">
                  <a:latin typeface="Segoe UI" panose="020B0502040204020203" pitchFamily="34" charset="0"/>
                  <a:cs typeface="Segoe UI" panose="020B0502040204020203" pitchFamily="34" charset="0"/>
                </a:rPr>
                <a:t>Case Information Repository</a:t>
              </a:r>
            </a:p>
          </p:txBody>
        </p:sp>
      </p:grpSp>
      <p:grpSp>
        <p:nvGrpSpPr>
          <p:cNvPr id="24" name="Group 23">
            <a:extLst>
              <a:ext uri="{FF2B5EF4-FFF2-40B4-BE49-F238E27FC236}">
                <a16:creationId xmlns:a16="http://schemas.microsoft.com/office/drawing/2014/main" id="{4648B68F-5471-44C9-A301-CA6B6843FA8D}"/>
              </a:ext>
            </a:extLst>
          </p:cNvPr>
          <p:cNvGrpSpPr/>
          <p:nvPr/>
        </p:nvGrpSpPr>
        <p:grpSpPr>
          <a:xfrm>
            <a:off x="2974789" y="2037794"/>
            <a:ext cx="1759802" cy="765997"/>
            <a:chOff x="1413181" y="5119577"/>
            <a:chExt cx="833570" cy="1162851"/>
          </a:xfrm>
        </p:grpSpPr>
        <p:pic>
          <p:nvPicPr>
            <p:cNvPr id="13" name="Picture 12" descr="A high angle view of a city&#10;&#10;Description automatically generated with low confidence">
              <a:extLst>
                <a:ext uri="{FF2B5EF4-FFF2-40B4-BE49-F238E27FC236}">
                  <a16:creationId xmlns:a16="http://schemas.microsoft.com/office/drawing/2014/main" id="{35C8FF6C-BEAA-4FE9-AD84-71FBB73BDF3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450851" y="5119577"/>
              <a:ext cx="625923" cy="766662"/>
            </a:xfrm>
            <a:prstGeom prst="rect">
              <a:avLst/>
            </a:prstGeom>
          </p:spPr>
        </p:pic>
        <p:sp>
          <p:nvSpPr>
            <p:cNvPr id="18" name="TextBox 17">
              <a:extLst>
                <a:ext uri="{FF2B5EF4-FFF2-40B4-BE49-F238E27FC236}">
                  <a16:creationId xmlns:a16="http://schemas.microsoft.com/office/drawing/2014/main" id="{0E17A396-8443-4BBC-AEFC-FE4030523DF4}"/>
                </a:ext>
              </a:extLst>
            </p:cNvPr>
            <p:cNvSpPr txBox="1"/>
            <p:nvPr/>
          </p:nvSpPr>
          <p:spPr>
            <a:xfrm>
              <a:off x="1413181" y="5908643"/>
              <a:ext cx="833570" cy="373785"/>
            </a:xfrm>
            <a:prstGeom prst="rect">
              <a:avLst/>
            </a:prstGeom>
            <a:noFill/>
          </p:spPr>
          <p:txBody>
            <a:bodyPr wrap="square" rtlCol="0">
              <a:spAutoFit/>
            </a:bodyPr>
            <a:lstStyle/>
            <a:p>
              <a:r>
                <a:rPr lang="en-US" sz="1000" dirty="0" err="1">
                  <a:latin typeface="Segoe UI" panose="020B0502040204020203" pitchFamily="34" charset="0"/>
                  <a:cs typeface="Segoe UI" panose="020B0502040204020203" pitchFamily="34" charset="0"/>
                </a:rPr>
                <a:t>Dataverse</a:t>
              </a:r>
              <a:r>
                <a:rPr lang="en-US" sz="1000" dirty="0">
                  <a:latin typeface="Segoe UI" panose="020B0502040204020203" pitchFamily="34" charset="0"/>
                  <a:cs typeface="Segoe UI" panose="020B0502040204020203" pitchFamily="34" charset="0"/>
                </a:rPr>
                <a:t> (PowerApps)</a:t>
              </a:r>
            </a:p>
          </p:txBody>
        </p:sp>
      </p:grpSp>
      <p:grpSp>
        <p:nvGrpSpPr>
          <p:cNvPr id="25" name="Group 24">
            <a:extLst>
              <a:ext uri="{FF2B5EF4-FFF2-40B4-BE49-F238E27FC236}">
                <a16:creationId xmlns:a16="http://schemas.microsoft.com/office/drawing/2014/main" id="{9F2D1B02-FFCE-4AF7-8A67-16E4E546D8B7}"/>
              </a:ext>
            </a:extLst>
          </p:cNvPr>
          <p:cNvGrpSpPr/>
          <p:nvPr/>
        </p:nvGrpSpPr>
        <p:grpSpPr>
          <a:xfrm>
            <a:off x="4385930" y="778298"/>
            <a:ext cx="1645248" cy="807679"/>
            <a:chOff x="2464271" y="5119575"/>
            <a:chExt cx="1097673" cy="1196282"/>
          </a:xfrm>
        </p:grpSpPr>
        <p:pic>
          <p:nvPicPr>
            <p:cNvPr id="20" name="Picture 19">
              <a:extLst>
                <a:ext uri="{FF2B5EF4-FFF2-40B4-BE49-F238E27FC236}">
                  <a16:creationId xmlns:a16="http://schemas.microsoft.com/office/drawing/2014/main" id="{EEC94B89-6DBC-45A4-BAB3-3C9040071D53}"/>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533234" y="5119575"/>
              <a:ext cx="860452" cy="766664"/>
            </a:xfrm>
            <a:prstGeom prst="rect">
              <a:avLst/>
            </a:prstGeom>
          </p:spPr>
        </p:pic>
        <p:sp>
          <p:nvSpPr>
            <p:cNvPr id="22" name="TextBox 21">
              <a:extLst>
                <a:ext uri="{FF2B5EF4-FFF2-40B4-BE49-F238E27FC236}">
                  <a16:creationId xmlns:a16="http://schemas.microsoft.com/office/drawing/2014/main" id="{1DADF5FE-7055-432F-92E0-FAC6FF2DDA8D}"/>
                </a:ext>
              </a:extLst>
            </p:cNvPr>
            <p:cNvSpPr txBox="1"/>
            <p:nvPr/>
          </p:nvSpPr>
          <p:spPr>
            <a:xfrm>
              <a:off x="2464271" y="5951170"/>
              <a:ext cx="1097673" cy="364687"/>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SFDC and marketing tool</a:t>
              </a:r>
            </a:p>
          </p:txBody>
        </p:sp>
      </p:grpSp>
      <p:grpSp>
        <p:nvGrpSpPr>
          <p:cNvPr id="27" name="Group 26">
            <a:extLst>
              <a:ext uri="{FF2B5EF4-FFF2-40B4-BE49-F238E27FC236}">
                <a16:creationId xmlns:a16="http://schemas.microsoft.com/office/drawing/2014/main" id="{CD20FA60-D0BD-4DF8-8E2C-4222EE5D17E4}"/>
              </a:ext>
            </a:extLst>
          </p:cNvPr>
          <p:cNvGrpSpPr/>
          <p:nvPr/>
        </p:nvGrpSpPr>
        <p:grpSpPr>
          <a:xfrm>
            <a:off x="669891" y="4188092"/>
            <a:ext cx="1378335" cy="965813"/>
            <a:chOff x="1704814" y="5247255"/>
            <a:chExt cx="1378335" cy="965813"/>
          </a:xfrm>
        </p:grpSpPr>
        <p:pic>
          <p:nvPicPr>
            <p:cNvPr id="4" name="Picture 3" descr="Graphical user interface, application&#10;&#10;Description automatically generated">
              <a:extLst>
                <a:ext uri="{FF2B5EF4-FFF2-40B4-BE49-F238E27FC236}">
                  <a16:creationId xmlns:a16="http://schemas.microsoft.com/office/drawing/2014/main" id="{43CAA14B-48CC-4E17-8FA8-0F4A67CA8EED}"/>
                </a:ext>
              </a:extLst>
            </p:cNvPr>
            <p:cNvPicPr>
              <a:picLocks noChangeAspect="1"/>
            </p:cNvPicPr>
            <p:nvPr/>
          </p:nvPicPr>
          <p:blipFill rotWithShape="1">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l="21020" r="51746"/>
            <a:stretch/>
          </p:blipFill>
          <p:spPr>
            <a:xfrm>
              <a:off x="1932610" y="5247255"/>
              <a:ext cx="309966" cy="719592"/>
            </a:xfrm>
            <a:prstGeom prst="rect">
              <a:avLst/>
            </a:prstGeom>
          </p:spPr>
        </p:pic>
        <p:sp>
          <p:nvSpPr>
            <p:cNvPr id="26" name="TextBox 25">
              <a:extLst>
                <a:ext uri="{FF2B5EF4-FFF2-40B4-BE49-F238E27FC236}">
                  <a16:creationId xmlns:a16="http://schemas.microsoft.com/office/drawing/2014/main" id="{1B759B55-7441-4B1C-ADC4-193D8C1B381F}"/>
                </a:ext>
              </a:extLst>
            </p:cNvPr>
            <p:cNvSpPr txBox="1"/>
            <p:nvPr/>
          </p:nvSpPr>
          <p:spPr>
            <a:xfrm>
              <a:off x="1704814" y="5966847"/>
              <a:ext cx="1378335"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Mobile App</a:t>
              </a:r>
            </a:p>
          </p:txBody>
        </p:sp>
      </p:grpSp>
      <p:sp>
        <p:nvSpPr>
          <p:cNvPr id="28" name="Rectangle: Rounded Corners 27">
            <a:extLst>
              <a:ext uri="{FF2B5EF4-FFF2-40B4-BE49-F238E27FC236}">
                <a16:creationId xmlns:a16="http://schemas.microsoft.com/office/drawing/2014/main" id="{33AAF317-5FBD-4D57-93C0-2B7CCE57847B}"/>
              </a:ext>
            </a:extLst>
          </p:cNvPr>
          <p:cNvSpPr/>
          <p:nvPr/>
        </p:nvSpPr>
        <p:spPr bwMode="auto">
          <a:xfrm>
            <a:off x="139484" y="1766656"/>
            <a:ext cx="2092271" cy="4465468"/>
          </a:xfrm>
          <a:prstGeom prst="roundRect">
            <a:avLst/>
          </a:prstGeom>
          <a:noFill/>
          <a:ln w="12700" cap="flat" cmpd="sng" algn="ctr">
            <a:solidFill>
              <a:schemeClr val="bg2"/>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224C4296-693B-407D-89F3-E9DE7599FBAA}"/>
              </a:ext>
            </a:extLst>
          </p:cNvPr>
          <p:cNvGrpSpPr/>
          <p:nvPr/>
        </p:nvGrpSpPr>
        <p:grpSpPr>
          <a:xfrm>
            <a:off x="242712" y="5560452"/>
            <a:ext cx="1805514" cy="461665"/>
            <a:chOff x="414965" y="5817399"/>
            <a:chExt cx="1805514" cy="461665"/>
          </a:xfrm>
        </p:grpSpPr>
        <p:sp>
          <p:nvSpPr>
            <p:cNvPr id="29" name="TextBox 28">
              <a:extLst>
                <a:ext uri="{FF2B5EF4-FFF2-40B4-BE49-F238E27FC236}">
                  <a16:creationId xmlns:a16="http://schemas.microsoft.com/office/drawing/2014/main" id="{BF1CB596-359E-44CB-84E2-72BBECACFB50}"/>
                </a:ext>
              </a:extLst>
            </p:cNvPr>
            <p:cNvSpPr txBox="1"/>
            <p:nvPr/>
          </p:nvSpPr>
          <p:spPr>
            <a:xfrm>
              <a:off x="414965" y="5817399"/>
              <a:ext cx="1766476" cy="461665"/>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Hospital / Clinical / Patient Data Providers</a:t>
              </a:r>
            </a:p>
          </p:txBody>
        </p:sp>
        <p:sp>
          <p:nvSpPr>
            <p:cNvPr id="30" name="Rectangle: Rounded Corners 29">
              <a:extLst>
                <a:ext uri="{FF2B5EF4-FFF2-40B4-BE49-F238E27FC236}">
                  <a16:creationId xmlns:a16="http://schemas.microsoft.com/office/drawing/2014/main" id="{9C092BA2-0414-470E-9A60-9B2DF8848CC2}"/>
                </a:ext>
              </a:extLst>
            </p:cNvPr>
            <p:cNvSpPr/>
            <p:nvPr/>
          </p:nvSpPr>
          <p:spPr bwMode="auto">
            <a:xfrm>
              <a:off x="454003" y="5817399"/>
              <a:ext cx="1766476"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nvGrpSpPr>
          <p:cNvPr id="51" name="Group 50">
            <a:extLst>
              <a:ext uri="{FF2B5EF4-FFF2-40B4-BE49-F238E27FC236}">
                <a16:creationId xmlns:a16="http://schemas.microsoft.com/office/drawing/2014/main" id="{629BCE0E-9615-4E1D-B49A-F2F7F9E1A337}"/>
              </a:ext>
            </a:extLst>
          </p:cNvPr>
          <p:cNvGrpSpPr/>
          <p:nvPr/>
        </p:nvGrpSpPr>
        <p:grpSpPr>
          <a:xfrm>
            <a:off x="4314819" y="3703884"/>
            <a:ext cx="1787470" cy="925272"/>
            <a:chOff x="6749074" y="2548631"/>
            <a:chExt cx="1787470" cy="925272"/>
          </a:xfrm>
        </p:grpSpPr>
        <p:pic>
          <p:nvPicPr>
            <p:cNvPr id="32" name="Picture 31" descr="Diagram&#10;&#10;Description automatically generated">
              <a:extLst>
                <a:ext uri="{FF2B5EF4-FFF2-40B4-BE49-F238E27FC236}">
                  <a16:creationId xmlns:a16="http://schemas.microsoft.com/office/drawing/2014/main" id="{01A1FF15-1454-47DE-8F18-E0DC62D1C4AE}"/>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220345" y="2548631"/>
              <a:ext cx="819150" cy="514350"/>
            </a:xfrm>
            <a:prstGeom prst="rect">
              <a:avLst/>
            </a:prstGeom>
          </p:spPr>
        </p:pic>
        <p:sp>
          <p:nvSpPr>
            <p:cNvPr id="34" name="TextBox 33">
              <a:extLst>
                <a:ext uri="{FF2B5EF4-FFF2-40B4-BE49-F238E27FC236}">
                  <a16:creationId xmlns:a16="http://schemas.microsoft.com/office/drawing/2014/main" id="{363E7256-8249-4D39-AED3-F7175408F063}"/>
                </a:ext>
              </a:extLst>
            </p:cNvPr>
            <p:cNvSpPr txBox="1"/>
            <p:nvPr/>
          </p:nvSpPr>
          <p:spPr>
            <a:xfrm>
              <a:off x="6749074" y="3012238"/>
              <a:ext cx="1787470"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Data Aggregator/ Workflow/Rule Engine</a:t>
              </a:r>
            </a:p>
          </p:txBody>
        </p:sp>
      </p:grpSp>
      <p:cxnSp>
        <p:nvCxnSpPr>
          <p:cNvPr id="36" name="Straight Arrow Connector 35">
            <a:extLst>
              <a:ext uri="{FF2B5EF4-FFF2-40B4-BE49-F238E27FC236}">
                <a16:creationId xmlns:a16="http://schemas.microsoft.com/office/drawing/2014/main" id="{E4088F70-F2BA-4A77-A0A3-C40F4C761D5B}"/>
              </a:ext>
            </a:extLst>
          </p:cNvPr>
          <p:cNvCxnSpPr>
            <a:cxnSpLocks/>
            <a:stCxn id="92" idx="3"/>
            <a:endCxn id="13" idx="1"/>
          </p:cNvCxnSpPr>
          <p:nvPr/>
        </p:nvCxnSpPr>
        <p:spPr bwMode="auto">
          <a:xfrm>
            <a:off x="1496659" y="2288980"/>
            <a:ext cx="1557658" cy="132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37" name="Straight Arrow Connector 36">
            <a:extLst>
              <a:ext uri="{FF2B5EF4-FFF2-40B4-BE49-F238E27FC236}">
                <a16:creationId xmlns:a16="http://schemas.microsoft.com/office/drawing/2014/main" id="{98552786-1AB2-40CD-960D-322D2BBD5FC3}"/>
              </a:ext>
            </a:extLst>
          </p:cNvPr>
          <p:cNvCxnSpPr>
            <a:cxnSpLocks/>
            <a:stCxn id="16" idx="3"/>
            <a:endCxn id="50" idx="1"/>
          </p:cNvCxnSpPr>
          <p:nvPr/>
        </p:nvCxnSpPr>
        <p:spPr bwMode="auto">
          <a:xfrm>
            <a:off x="1613901" y="3348592"/>
            <a:ext cx="1547400" cy="3383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40" name="Straight Arrow Connector 39">
            <a:extLst>
              <a:ext uri="{FF2B5EF4-FFF2-40B4-BE49-F238E27FC236}">
                <a16:creationId xmlns:a16="http://schemas.microsoft.com/office/drawing/2014/main" id="{B3B79532-D0DE-40D1-885D-EFD99BFF6A68}"/>
              </a:ext>
            </a:extLst>
          </p:cNvPr>
          <p:cNvCxnSpPr>
            <a:cxnSpLocks/>
            <a:stCxn id="22" idx="2"/>
            <a:endCxn id="32" idx="0"/>
          </p:cNvCxnSpPr>
          <p:nvPr/>
        </p:nvCxnSpPr>
        <p:spPr bwMode="auto">
          <a:xfrm flipH="1">
            <a:off x="5195665" y="1585977"/>
            <a:ext cx="12889" cy="2117907"/>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44" name="Straight Arrow Connector 43">
            <a:extLst>
              <a:ext uri="{FF2B5EF4-FFF2-40B4-BE49-F238E27FC236}">
                <a16:creationId xmlns:a16="http://schemas.microsoft.com/office/drawing/2014/main" id="{87BEB231-F149-4E37-9EF3-535FFE22AF5B}"/>
              </a:ext>
            </a:extLst>
          </p:cNvPr>
          <p:cNvCxnSpPr>
            <a:cxnSpLocks/>
            <a:stCxn id="4" idx="3"/>
            <a:endCxn id="45" idx="1"/>
          </p:cNvCxnSpPr>
          <p:nvPr/>
        </p:nvCxnSpPr>
        <p:spPr bwMode="auto">
          <a:xfrm flipV="1">
            <a:off x="1207653" y="4539693"/>
            <a:ext cx="1976808" cy="819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49" name="Straight Arrow Connector 48">
            <a:extLst>
              <a:ext uri="{FF2B5EF4-FFF2-40B4-BE49-F238E27FC236}">
                <a16:creationId xmlns:a16="http://schemas.microsoft.com/office/drawing/2014/main" id="{EF5AE8FD-831E-4DDD-82D8-30F6F7F572EA}"/>
              </a:ext>
            </a:extLst>
          </p:cNvPr>
          <p:cNvCxnSpPr>
            <a:cxnSpLocks/>
            <a:stCxn id="50" idx="3"/>
            <a:endCxn id="32" idx="1"/>
          </p:cNvCxnSpPr>
          <p:nvPr/>
        </p:nvCxnSpPr>
        <p:spPr bwMode="auto">
          <a:xfrm>
            <a:off x="4280901" y="3382425"/>
            <a:ext cx="50518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55" name="TextBox 54">
            <a:extLst>
              <a:ext uri="{FF2B5EF4-FFF2-40B4-BE49-F238E27FC236}">
                <a16:creationId xmlns:a16="http://schemas.microsoft.com/office/drawing/2014/main" id="{7B5A4D20-F862-40D2-940B-6E0051080F44}"/>
              </a:ext>
            </a:extLst>
          </p:cNvPr>
          <p:cNvSpPr txBox="1"/>
          <p:nvPr/>
        </p:nvSpPr>
        <p:spPr>
          <a:xfrm>
            <a:off x="5487842" y="5316270"/>
            <a:ext cx="2817024" cy="253916"/>
          </a:xfrm>
          <a:prstGeom prst="rect">
            <a:avLst/>
          </a:prstGeom>
          <a:noFill/>
        </p:spPr>
        <p:txBody>
          <a:bodyPr wrap="square">
            <a:spAutoFit/>
          </a:bodyPr>
          <a:lstStyle/>
          <a:p>
            <a:r>
              <a:rPr lang="en-US" sz="1050" b="1" dirty="0">
                <a:solidFill>
                  <a:srgbClr val="00529B"/>
                </a:solidFill>
                <a:latin typeface="Segoe UI" panose="020B0502040204020203" pitchFamily="34" charset="0"/>
                <a:cs typeface="Segoe UI" panose="020B0502040204020203" pitchFamily="34" charset="0"/>
              </a:rPr>
              <a:t>Vascular Digital and Analytics Platform</a:t>
            </a:r>
          </a:p>
        </p:txBody>
      </p:sp>
      <p:sp>
        <p:nvSpPr>
          <p:cNvPr id="56" name="Rectangle: Rounded Corners 55">
            <a:extLst>
              <a:ext uri="{FF2B5EF4-FFF2-40B4-BE49-F238E27FC236}">
                <a16:creationId xmlns:a16="http://schemas.microsoft.com/office/drawing/2014/main" id="{CD6608FA-1EC2-4949-822A-6E108E2B3499}"/>
              </a:ext>
            </a:extLst>
          </p:cNvPr>
          <p:cNvSpPr/>
          <p:nvPr/>
        </p:nvSpPr>
        <p:spPr bwMode="auto">
          <a:xfrm>
            <a:off x="5981435" y="2956449"/>
            <a:ext cx="129446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Authentication &amp;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Authorization</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F75F3229-7A61-4AA3-A46A-EDAF16F82F6B}"/>
              </a:ext>
            </a:extLst>
          </p:cNvPr>
          <p:cNvSpPr/>
          <p:nvPr/>
        </p:nvSpPr>
        <p:spPr bwMode="auto">
          <a:xfrm>
            <a:off x="8766450" y="4268338"/>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Analytics Service</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9" name="Rectangle: Rounded Corners 58">
            <a:extLst>
              <a:ext uri="{FF2B5EF4-FFF2-40B4-BE49-F238E27FC236}">
                <a16:creationId xmlns:a16="http://schemas.microsoft.com/office/drawing/2014/main" id="{EBB101AF-35DC-417C-AFBB-99D4516094E6}"/>
              </a:ext>
            </a:extLst>
          </p:cNvPr>
          <p:cNvSpPr/>
          <p:nvPr/>
        </p:nvSpPr>
        <p:spPr bwMode="auto">
          <a:xfrm>
            <a:off x="2666626" y="1815685"/>
            <a:ext cx="7525906" cy="3839391"/>
          </a:xfrm>
          <a:prstGeom prst="roundRect">
            <a:avLst/>
          </a:prstGeom>
          <a:noFill/>
          <a:ln w="1905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63" name="Straight Arrow Connector 62">
            <a:extLst>
              <a:ext uri="{FF2B5EF4-FFF2-40B4-BE49-F238E27FC236}">
                <a16:creationId xmlns:a16="http://schemas.microsoft.com/office/drawing/2014/main" id="{29DDD4CC-0FA1-4FEB-B1C1-13FBF16362BD}"/>
              </a:ext>
            </a:extLst>
          </p:cNvPr>
          <p:cNvCxnSpPr>
            <a:cxnSpLocks/>
            <a:stCxn id="57" idx="3"/>
            <a:endCxn id="65" idx="1"/>
          </p:cNvCxnSpPr>
          <p:nvPr/>
        </p:nvCxnSpPr>
        <p:spPr bwMode="auto">
          <a:xfrm>
            <a:off x="10076495" y="4498642"/>
            <a:ext cx="699345" cy="464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68" name="Straight Arrow Connector 67">
            <a:extLst>
              <a:ext uri="{FF2B5EF4-FFF2-40B4-BE49-F238E27FC236}">
                <a16:creationId xmlns:a16="http://schemas.microsoft.com/office/drawing/2014/main" id="{2E3669FA-8162-4999-A99A-67CF41E49714}"/>
              </a:ext>
            </a:extLst>
          </p:cNvPr>
          <p:cNvCxnSpPr>
            <a:cxnSpLocks/>
            <a:stCxn id="73" idx="3"/>
            <a:endCxn id="43" idx="1"/>
          </p:cNvCxnSpPr>
          <p:nvPr/>
        </p:nvCxnSpPr>
        <p:spPr bwMode="auto">
          <a:xfrm>
            <a:off x="10090430" y="3308851"/>
            <a:ext cx="507424" cy="22021"/>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sp>
        <p:nvSpPr>
          <p:cNvPr id="73" name="Rectangle: Rounded Corners 72">
            <a:extLst>
              <a:ext uri="{FF2B5EF4-FFF2-40B4-BE49-F238E27FC236}">
                <a16:creationId xmlns:a16="http://schemas.microsoft.com/office/drawing/2014/main" id="{508D15FD-7587-4880-AC8A-6D6E03D54293}"/>
              </a:ext>
            </a:extLst>
          </p:cNvPr>
          <p:cNvSpPr/>
          <p:nvPr/>
        </p:nvSpPr>
        <p:spPr bwMode="auto">
          <a:xfrm>
            <a:off x="8780385" y="3078547"/>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Vascular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Applications</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82" name="Rectangle: Rounded Corners 81">
            <a:extLst>
              <a:ext uri="{FF2B5EF4-FFF2-40B4-BE49-F238E27FC236}">
                <a16:creationId xmlns:a16="http://schemas.microsoft.com/office/drawing/2014/main" id="{5FAACC7A-BEF5-44EA-A2C4-B560CB233803}"/>
              </a:ext>
            </a:extLst>
          </p:cNvPr>
          <p:cNvSpPr/>
          <p:nvPr/>
        </p:nvSpPr>
        <p:spPr bwMode="auto">
          <a:xfrm>
            <a:off x="10484165" y="1880397"/>
            <a:ext cx="1565176" cy="4193556"/>
          </a:xfrm>
          <a:prstGeom prst="roundRect">
            <a:avLst/>
          </a:prstGeom>
          <a:noFill/>
          <a:ln w="1270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45" name="Rectangle: Rounded Corners 56">
            <a:extLst>
              <a:ext uri="{FF2B5EF4-FFF2-40B4-BE49-F238E27FC236}">
                <a16:creationId xmlns:a16="http://schemas.microsoft.com/office/drawing/2014/main" id="{F75F3229-7A61-4AA3-A46A-EDAF16F82F6B}"/>
              </a:ext>
            </a:extLst>
          </p:cNvPr>
          <p:cNvSpPr/>
          <p:nvPr/>
        </p:nvSpPr>
        <p:spPr bwMode="auto">
          <a:xfrm>
            <a:off x="3184461" y="4309389"/>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API Gateway</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0" name="Rectangle: Rounded Corners 56">
            <a:extLst>
              <a:ext uri="{FF2B5EF4-FFF2-40B4-BE49-F238E27FC236}">
                <a16:creationId xmlns:a16="http://schemas.microsoft.com/office/drawing/2014/main" id="{F75F3229-7A61-4AA3-A46A-EDAF16F82F6B}"/>
              </a:ext>
            </a:extLst>
          </p:cNvPr>
          <p:cNvSpPr/>
          <p:nvPr/>
        </p:nvSpPr>
        <p:spPr bwMode="auto">
          <a:xfrm>
            <a:off x="3161301" y="3152121"/>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IOT Hub</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Flowchart: Magnetic Disk 10"/>
          <p:cNvSpPr/>
          <p:nvPr/>
        </p:nvSpPr>
        <p:spPr bwMode="auto">
          <a:xfrm>
            <a:off x="6104683" y="3662550"/>
            <a:ext cx="1046657" cy="605788"/>
          </a:xfrm>
          <a:prstGeom prst="flowChartMagneticDisk">
            <a:avLst/>
          </a:prstGeom>
          <a:solidFill>
            <a:schemeClr val="accent3">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DB</a:t>
            </a:r>
          </a:p>
        </p:txBody>
      </p:sp>
      <p:cxnSp>
        <p:nvCxnSpPr>
          <p:cNvPr id="52" name="Straight Arrow Connector 51">
            <a:extLst>
              <a:ext uri="{FF2B5EF4-FFF2-40B4-BE49-F238E27FC236}">
                <a16:creationId xmlns:a16="http://schemas.microsoft.com/office/drawing/2014/main" id="{EF5AE8FD-831E-4DDD-82D8-30F6F7F572EA}"/>
              </a:ext>
            </a:extLst>
          </p:cNvPr>
          <p:cNvCxnSpPr>
            <a:cxnSpLocks/>
            <a:stCxn id="45" idx="3"/>
            <a:endCxn id="32" idx="1"/>
          </p:cNvCxnSpPr>
          <p:nvPr/>
        </p:nvCxnSpPr>
        <p:spPr bwMode="auto">
          <a:xfrm flipV="1">
            <a:off x="4304061" y="3961059"/>
            <a:ext cx="48202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54" name="Straight Arrow Connector 53">
            <a:extLst>
              <a:ext uri="{FF2B5EF4-FFF2-40B4-BE49-F238E27FC236}">
                <a16:creationId xmlns:a16="http://schemas.microsoft.com/office/drawing/2014/main" id="{EF5AE8FD-831E-4DDD-82D8-30F6F7F572EA}"/>
              </a:ext>
            </a:extLst>
          </p:cNvPr>
          <p:cNvCxnSpPr>
            <a:cxnSpLocks/>
            <a:stCxn id="32" idx="3"/>
            <a:endCxn id="11" idx="2"/>
          </p:cNvCxnSpPr>
          <p:nvPr/>
        </p:nvCxnSpPr>
        <p:spPr bwMode="auto">
          <a:xfrm>
            <a:off x="5605240" y="3961059"/>
            <a:ext cx="499443" cy="438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31" name="TextBox 30"/>
          <p:cNvSpPr txBox="1"/>
          <p:nvPr/>
        </p:nvSpPr>
        <p:spPr>
          <a:xfrm>
            <a:off x="6171175" y="4022599"/>
            <a:ext cx="972126"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Multitenant</a:t>
            </a:r>
          </a:p>
        </p:txBody>
      </p:sp>
      <p:grpSp>
        <p:nvGrpSpPr>
          <p:cNvPr id="5" name="Group 4">
            <a:extLst>
              <a:ext uri="{FF2B5EF4-FFF2-40B4-BE49-F238E27FC236}">
                <a16:creationId xmlns:a16="http://schemas.microsoft.com/office/drawing/2014/main" id="{804C8204-773F-451D-9192-AD92B402298E}"/>
              </a:ext>
            </a:extLst>
          </p:cNvPr>
          <p:cNvGrpSpPr/>
          <p:nvPr/>
        </p:nvGrpSpPr>
        <p:grpSpPr>
          <a:xfrm>
            <a:off x="10597854" y="2770935"/>
            <a:ext cx="1119874" cy="1119874"/>
            <a:chOff x="10329442" y="2571523"/>
            <a:chExt cx="1119874" cy="1119874"/>
          </a:xfrm>
        </p:grpSpPr>
        <p:pic>
          <p:nvPicPr>
            <p:cNvPr id="43" name="Picture 42"/>
            <p:cNvPicPr>
              <a:picLocks noChangeAspect="1"/>
            </p:cNvPicPr>
            <p:nvPr/>
          </p:nvPicPr>
          <p:blipFill>
            <a:blip r:embed="rId13"/>
            <a:stretch>
              <a:fillRect/>
            </a:stretch>
          </p:blipFill>
          <p:spPr>
            <a:xfrm>
              <a:off x="10329442" y="2571523"/>
              <a:ext cx="1119874" cy="1119874"/>
            </a:xfrm>
            <a:prstGeom prst="rect">
              <a:avLst/>
            </a:prstGeom>
          </p:spPr>
        </p:pic>
        <p:sp>
          <p:nvSpPr>
            <p:cNvPr id="67" name="TextBox 66">
              <a:extLst>
                <a:ext uri="{FF2B5EF4-FFF2-40B4-BE49-F238E27FC236}">
                  <a16:creationId xmlns:a16="http://schemas.microsoft.com/office/drawing/2014/main" id="{08C4E362-358A-4A78-91A5-36DB5C8A6E68}"/>
                </a:ext>
              </a:extLst>
            </p:cNvPr>
            <p:cNvSpPr txBox="1"/>
            <p:nvPr/>
          </p:nvSpPr>
          <p:spPr>
            <a:xfrm>
              <a:off x="10508804" y="3413475"/>
              <a:ext cx="76115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Surgeons</a:t>
              </a:r>
            </a:p>
          </p:txBody>
        </p:sp>
      </p:grpSp>
      <p:cxnSp>
        <p:nvCxnSpPr>
          <p:cNvPr id="69" name="Straight Arrow Connector 68">
            <a:extLst>
              <a:ext uri="{FF2B5EF4-FFF2-40B4-BE49-F238E27FC236}">
                <a16:creationId xmlns:a16="http://schemas.microsoft.com/office/drawing/2014/main" id="{EF5AE8FD-831E-4DDD-82D8-30F6F7F572EA}"/>
              </a:ext>
            </a:extLst>
          </p:cNvPr>
          <p:cNvCxnSpPr>
            <a:cxnSpLocks/>
            <a:stCxn id="61" idx="3"/>
            <a:endCxn id="73" idx="1"/>
          </p:cNvCxnSpPr>
          <p:nvPr/>
        </p:nvCxnSpPr>
        <p:spPr bwMode="auto">
          <a:xfrm flipV="1">
            <a:off x="8525705" y="3308851"/>
            <a:ext cx="254680" cy="645675"/>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70" name="Straight Arrow Connector 69">
            <a:extLst>
              <a:ext uri="{FF2B5EF4-FFF2-40B4-BE49-F238E27FC236}">
                <a16:creationId xmlns:a16="http://schemas.microsoft.com/office/drawing/2014/main" id="{EF5AE8FD-831E-4DDD-82D8-30F6F7F572EA}"/>
              </a:ext>
            </a:extLst>
          </p:cNvPr>
          <p:cNvCxnSpPr>
            <a:cxnSpLocks/>
            <a:stCxn id="61" idx="3"/>
            <a:endCxn id="57" idx="1"/>
          </p:cNvCxnSpPr>
          <p:nvPr/>
        </p:nvCxnSpPr>
        <p:spPr bwMode="auto">
          <a:xfrm>
            <a:off x="8525705" y="3954526"/>
            <a:ext cx="240745" cy="54411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72" name="Straight Arrow Connector 71">
            <a:extLst>
              <a:ext uri="{FF2B5EF4-FFF2-40B4-BE49-F238E27FC236}">
                <a16:creationId xmlns:a16="http://schemas.microsoft.com/office/drawing/2014/main" id="{EF5AE8FD-831E-4DDD-82D8-30F6F7F572EA}"/>
              </a:ext>
            </a:extLst>
          </p:cNvPr>
          <p:cNvCxnSpPr>
            <a:cxnSpLocks/>
            <a:stCxn id="56" idx="2"/>
            <a:endCxn id="11" idx="1"/>
          </p:cNvCxnSpPr>
          <p:nvPr/>
        </p:nvCxnSpPr>
        <p:spPr bwMode="auto">
          <a:xfrm flipH="1">
            <a:off x="6628012" y="3417057"/>
            <a:ext cx="656" cy="245493"/>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3" name="Group 2">
            <a:extLst>
              <a:ext uri="{FF2B5EF4-FFF2-40B4-BE49-F238E27FC236}">
                <a16:creationId xmlns:a16="http://schemas.microsoft.com/office/drawing/2014/main" id="{DB3B16B7-6C90-48E5-A94E-A02690830D39}"/>
              </a:ext>
            </a:extLst>
          </p:cNvPr>
          <p:cNvGrpSpPr/>
          <p:nvPr/>
        </p:nvGrpSpPr>
        <p:grpSpPr>
          <a:xfrm>
            <a:off x="10750258" y="4063124"/>
            <a:ext cx="1267713" cy="1197319"/>
            <a:chOff x="10445962" y="4070878"/>
            <a:chExt cx="1267713" cy="1197319"/>
          </a:xfrm>
        </p:grpSpPr>
        <p:sp>
          <p:nvSpPr>
            <p:cNvPr id="62" name="TextBox 61">
              <a:extLst>
                <a:ext uri="{FF2B5EF4-FFF2-40B4-BE49-F238E27FC236}">
                  <a16:creationId xmlns:a16="http://schemas.microsoft.com/office/drawing/2014/main" id="{08CA3E0A-FAA8-4DCB-842F-646C4675637B}"/>
                </a:ext>
              </a:extLst>
            </p:cNvPr>
            <p:cNvSpPr txBox="1"/>
            <p:nvPr/>
          </p:nvSpPr>
          <p:spPr>
            <a:xfrm>
              <a:off x="10445962" y="5037365"/>
              <a:ext cx="1267713"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Data Scientists</a:t>
              </a:r>
            </a:p>
          </p:txBody>
        </p:sp>
        <p:pic>
          <p:nvPicPr>
            <p:cNvPr id="65" name="Picture 64"/>
            <p:cNvPicPr>
              <a:picLocks noChangeAspect="1"/>
            </p:cNvPicPr>
            <p:nvPr/>
          </p:nvPicPr>
          <p:blipFill>
            <a:blip r:embed="rId14"/>
            <a:stretch>
              <a:fillRect/>
            </a:stretch>
          </p:blipFill>
          <p:spPr>
            <a:xfrm>
              <a:off x="10471544" y="4070878"/>
              <a:ext cx="880327" cy="880327"/>
            </a:xfrm>
            <a:prstGeom prst="rect">
              <a:avLst/>
            </a:prstGeom>
          </p:spPr>
        </p:pic>
      </p:grpSp>
      <p:sp>
        <p:nvSpPr>
          <p:cNvPr id="71" name="TextBox 70"/>
          <p:cNvSpPr txBox="1"/>
          <p:nvPr/>
        </p:nvSpPr>
        <p:spPr>
          <a:xfrm>
            <a:off x="4267179" y="6054298"/>
            <a:ext cx="391588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Handle &lt; 2500 patients, ~100K Prospects</a:t>
            </a:r>
          </a:p>
        </p:txBody>
      </p:sp>
      <p:sp>
        <p:nvSpPr>
          <p:cNvPr id="61" name="Rectangle: Rounded Corners 60">
            <a:extLst>
              <a:ext uri="{FF2B5EF4-FFF2-40B4-BE49-F238E27FC236}">
                <a16:creationId xmlns:a16="http://schemas.microsoft.com/office/drawing/2014/main" id="{ACC7AB24-155A-4ABF-BD03-D91C5CE5C37A}"/>
              </a:ext>
            </a:extLst>
          </p:cNvPr>
          <p:cNvSpPr/>
          <p:nvPr/>
        </p:nvSpPr>
        <p:spPr bwMode="auto">
          <a:xfrm>
            <a:off x="7374061" y="3724222"/>
            <a:ext cx="1151644"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Catalog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Module</a:t>
            </a:r>
          </a:p>
        </p:txBody>
      </p:sp>
      <p:cxnSp>
        <p:nvCxnSpPr>
          <p:cNvPr id="66" name="Straight Arrow Connector 65">
            <a:extLst>
              <a:ext uri="{FF2B5EF4-FFF2-40B4-BE49-F238E27FC236}">
                <a16:creationId xmlns:a16="http://schemas.microsoft.com/office/drawing/2014/main" id="{F921F2FC-A765-4E87-BE40-956630639E96}"/>
              </a:ext>
            </a:extLst>
          </p:cNvPr>
          <p:cNvCxnSpPr>
            <a:cxnSpLocks/>
            <a:stCxn id="11" idx="4"/>
            <a:endCxn id="61" idx="1"/>
          </p:cNvCxnSpPr>
          <p:nvPr/>
        </p:nvCxnSpPr>
        <p:spPr bwMode="auto">
          <a:xfrm flipV="1">
            <a:off x="7151340" y="3954526"/>
            <a:ext cx="222721" cy="10918"/>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104" name="Straight Arrow Connector 103">
            <a:extLst>
              <a:ext uri="{FF2B5EF4-FFF2-40B4-BE49-F238E27FC236}">
                <a16:creationId xmlns:a16="http://schemas.microsoft.com/office/drawing/2014/main" id="{50747C7D-6E32-460C-A954-B90F8424C42C}"/>
              </a:ext>
            </a:extLst>
          </p:cNvPr>
          <p:cNvCxnSpPr>
            <a:cxnSpLocks/>
            <a:stCxn id="13" idx="3"/>
            <a:endCxn id="32" idx="0"/>
          </p:cNvCxnSpPr>
          <p:nvPr/>
        </p:nvCxnSpPr>
        <p:spPr bwMode="auto">
          <a:xfrm>
            <a:off x="4375742" y="2290303"/>
            <a:ext cx="819923" cy="1413581"/>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grpSp>
        <p:nvGrpSpPr>
          <p:cNvPr id="110" name="Group 109">
            <a:extLst>
              <a:ext uri="{FF2B5EF4-FFF2-40B4-BE49-F238E27FC236}">
                <a16:creationId xmlns:a16="http://schemas.microsoft.com/office/drawing/2014/main" id="{DB148A7B-57A3-472C-98E4-5676D99EF1C4}"/>
              </a:ext>
            </a:extLst>
          </p:cNvPr>
          <p:cNvGrpSpPr/>
          <p:nvPr/>
        </p:nvGrpSpPr>
        <p:grpSpPr>
          <a:xfrm>
            <a:off x="436737" y="1958897"/>
            <a:ext cx="1383712" cy="886139"/>
            <a:chOff x="494184" y="1133478"/>
            <a:chExt cx="1383712" cy="886139"/>
          </a:xfrm>
        </p:grpSpPr>
        <p:grpSp>
          <p:nvGrpSpPr>
            <p:cNvPr id="94" name="Group 93">
              <a:extLst>
                <a:ext uri="{FF2B5EF4-FFF2-40B4-BE49-F238E27FC236}">
                  <a16:creationId xmlns:a16="http://schemas.microsoft.com/office/drawing/2014/main" id="{C25B98E0-6AAB-43DA-8961-38C6C10B6ED0}"/>
                </a:ext>
              </a:extLst>
            </p:cNvPr>
            <p:cNvGrpSpPr/>
            <p:nvPr/>
          </p:nvGrpSpPr>
          <p:grpSpPr>
            <a:xfrm>
              <a:off x="817974" y="1133478"/>
              <a:ext cx="736132" cy="669469"/>
              <a:chOff x="776235" y="1133478"/>
              <a:chExt cx="736132" cy="669469"/>
            </a:xfrm>
          </p:grpSpPr>
          <p:pic>
            <p:nvPicPr>
              <p:cNvPr id="92" name="Picture 91">
                <a:extLst>
                  <a:ext uri="{FF2B5EF4-FFF2-40B4-BE49-F238E27FC236}">
                    <a16:creationId xmlns:a16="http://schemas.microsoft.com/office/drawing/2014/main" id="{778DAE9B-B3A1-4BC6-A1F8-52FF5D117337}"/>
                  </a:ext>
                </a:extLst>
              </p:cNvPr>
              <p:cNvPicPr>
                <a:picLocks noChangeAspect="1"/>
              </p:cNvPicPr>
              <p:nvPr/>
            </p:nvPicPr>
            <p:blipFill>
              <a:blip r:embed="rId15"/>
              <a:stretch>
                <a:fillRect/>
              </a:stretch>
            </p:blipFill>
            <p:spPr>
              <a:xfrm>
                <a:off x="818971" y="1133478"/>
                <a:ext cx="693396" cy="660166"/>
              </a:xfrm>
              <a:prstGeom prst="rect">
                <a:avLst/>
              </a:prstGeom>
            </p:spPr>
          </p:pic>
          <p:pic>
            <p:nvPicPr>
              <p:cNvPr id="93" name="Picture 92">
                <a:extLst>
                  <a:ext uri="{FF2B5EF4-FFF2-40B4-BE49-F238E27FC236}">
                    <a16:creationId xmlns:a16="http://schemas.microsoft.com/office/drawing/2014/main" id="{E9D61E99-F76B-4CA7-81A9-272A2E519F63}"/>
                  </a:ext>
                </a:extLst>
              </p:cNvPr>
              <p:cNvPicPr>
                <a:picLocks noChangeAspect="1"/>
              </p:cNvPicPr>
              <p:nvPr/>
            </p:nvPicPr>
            <p:blipFill>
              <a:blip r:embed="rId16">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109" name="TextBox 108">
              <a:extLst>
                <a:ext uri="{FF2B5EF4-FFF2-40B4-BE49-F238E27FC236}">
                  <a16:creationId xmlns:a16="http://schemas.microsoft.com/office/drawing/2014/main" id="{29D72093-28C3-454F-8928-9B34164DFA8F}"/>
                </a:ext>
              </a:extLst>
            </p:cNvPr>
            <p:cNvSpPr txBox="1"/>
            <p:nvPr/>
          </p:nvSpPr>
          <p:spPr>
            <a:xfrm>
              <a:off x="494184" y="1773396"/>
              <a:ext cx="1383712" cy="246221"/>
            </a:xfrm>
            <a:prstGeom prst="rect">
              <a:avLst/>
            </a:prstGeom>
            <a:noFill/>
          </p:spPr>
          <p:txBody>
            <a:bodyPr wrap="none" rtlCol="0">
              <a:spAutoFit/>
            </a:bodyPr>
            <a:lstStyle/>
            <a:p>
              <a:r>
                <a:rPr lang="en-US" sz="1000" dirty="0"/>
                <a:t>Provider Applications</a:t>
              </a:r>
            </a:p>
          </p:txBody>
        </p:sp>
      </p:grpSp>
      <p:grpSp>
        <p:nvGrpSpPr>
          <p:cNvPr id="116" name="Group 115">
            <a:extLst>
              <a:ext uri="{FF2B5EF4-FFF2-40B4-BE49-F238E27FC236}">
                <a16:creationId xmlns:a16="http://schemas.microsoft.com/office/drawing/2014/main" id="{352F6B1E-99BB-4871-AC60-E64CB909A76A}"/>
              </a:ext>
            </a:extLst>
          </p:cNvPr>
          <p:cNvGrpSpPr/>
          <p:nvPr/>
        </p:nvGrpSpPr>
        <p:grpSpPr>
          <a:xfrm>
            <a:off x="6026427" y="741749"/>
            <a:ext cx="1628972" cy="886139"/>
            <a:chOff x="494184" y="1133478"/>
            <a:chExt cx="1628972" cy="886139"/>
          </a:xfrm>
        </p:grpSpPr>
        <p:grpSp>
          <p:nvGrpSpPr>
            <p:cNvPr id="117" name="Group 116">
              <a:extLst>
                <a:ext uri="{FF2B5EF4-FFF2-40B4-BE49-F238E27FC236}">
                  <a16:creationId xmlns:a16="http://schemas.microsoft.com/office/drawing/2014/main" id="{4DB002F7-B4BC-4E1C-AE2D-D5ACF4653878}"/>
                </a:ext>
              </a:extLst>
            </p:cNvPr>
            <p:cNvGrpSpPr/>
            <p:nvPr/>
          </p:nvGrpSpPr>
          <p:grpSpPr>
            <a:xfrm>
              <a:off x="817974" y="1133478"/>
              <a:ext cx="736132" cy="669469"/>
              <a:chOff x="776235" y="1133478"/>
              <a:chExt cx="736132" cy="669469"/>
            </a:xfrm>
          </p:grpSpPr>
          <p:pic>
            <p:nvPicPr>
              <p:cNvPr id="119" name="Picture 118">
                <a:extLst>
                  <a:ext uri="{FF2B5EF4-FFF2-40B4-BE49-F238E27FC236}">
                    <a16:creationId xmlns:a16="http://schemas.microsoft.com/office/drawing/2014/main" id="{D221C8D3-3225-496D-A664-8A1765101E1E}"/>
                  </a:ext>
                </a:extLst>
              </p:cNvPr>
              <p:cNvPicPr>
                <a:picLocks noChangeAspect="1"/>
              </p:cNvPicPr>
              <p:nvPr/>
            </p:nvPicPr>
            <p:blipFill>
              <a:blip r:embed="rId15"/>
              <a:stretch>
                <a:fillRect/>
              </a:stretch>
            </p:blipFill>
            <p:spPr>
              <a:xfrm>
                <a:off x="818971" y="1133478"/>
                <a:ext cx="693396" cy="660166"/>
              </a:xfrm>
              <a:prstGeom prst="rect">
                <a:avLst/>
              </a:prstGeom>
            </p:spPr>
          </p:pic>
          <p:pic>
            <p:nvPicPr>
              <p:cNvPr id="120" name="Picture 119">
                <a:extLst>
                  <a:ext uri="{FF2B5EF4-FFF2-40B4-BE49-F238E27FC236}">
                    <a16:creationId xmlns:a16="http://schemas.microsoft.com/office/drawing/2014/main" id="{C2C74229-BC80-4238-89C9-129A09B3A631}"/>
                  </a:ext>
                </a:extLst>
              </p:cNvPr>
              <p:cNvPicPr>
                <a:picLocks noChangeAspect="1"/>
              </p:cNvPicPr>
              <p:nvPr/>
            </p:nvPicPr>
            <p:blipFill>
              <a:blip r:embed="rId16">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118" name="TextBox 117">
              <a:extLst>
                <a:ext uri="{FF2B5EF4-FFF2-40B4-BE49-F238E27FC236}">
                  <a16:creationId xmlns:a16="http://schemas.microsoft.com/office/drawing/2014/main" id="{B17FD54F-EB4C-43A3-B904-686F8DFAD12C}"/>
                </a:ext>
              </a:extLst>
            </p:cNvPr>
            <p:cNvSpPr txBox="1"/>
            <p:nvPr/>
          </p:nvSpPr>
          <p:spPr>
            <a:xfrm>
              <a:off x="494184" y="1773396"/>
              <a:ext cx="1628972" cy="246221"/>
            </a:xfrm>
            <a:prstGeom prst="rect">
              <a:avLst/>
            </a:prstGeom>
            <a:noFill/>
          </p:spPr>
          <p:txBody>
            <a:bodyPr wrap="none" rtlCol="0">
              <a:spAutoFit/>
            </a:bodyPr>
            <a:lstStyle/>
            <a:p>
              <a:r>
                <a:rPr lang="en-US" sz="1000" dirty="0"/>
                <a:t>Other Abbott Applications</a:t>
              </a:r>
            </a:p>
          </p:txBody>
        </p:sp>
      </p:grpSp>
      <p:cxnSp>
        <p:nvCxnSpPr>
          <p:cNvPr id="122" name="Straight Arrow Connector 121">
            <a:extLst>
              <a:ext uri="{FF2B5EF4-FFF2-40B4-BE49-F238E27FC236}">
                <a16:creationId xmlns:a16="http://schemas.microsoft.com/office/drawing/2014/main" id="{B4C352A3-759F-4591-9993-720352A94289}"/>
              </a:ext>
            </a:extLst>
          </p:cNvPr>
          <p:cNvCxnSpPr>
            <a:cxnSpLocks/>
            <a:stCxn id="118" idx="2"/>
            <a:endCxn id="32" idx="0"/>
          </p:cNvCxnSpPr>
          <p:nvPr/>
        </p:nvCxnSpPr>
        <p:spPr bwMode="auto">
          <a:xfrm flipH="1">
            <a:off x="5195665" y="1627888"/>
            <a:ext cx="1645248" cy="207599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pic>
        <p:nvPicPr>
          <p:cNvPr id="171" name="Picture 170">
            <a:extLst>
              <a:ext uri="{FF2B5EF4-FFF2-40B4-BE49-F238E27FC236}">
                <a16:creationId xmlns:a16="http://schemas.microsoft.com/office/drawing/2014/main" id="{BC590661-2F6F-46CE-A479-ACFBA6AD7A81}"/>
              </a:ext>
            </a:extLst>
          </p:cNvPr>
          <p:cNvPicPr>
            <a:picLocks noChangeAspect="1"/>
          </p:cNvPicPr>
          <p:nvPr/>
        </p:nvPicPr>
        <p:blipFill>
          <a:blip r:embed="rId17"/>
          <a:stretch>
            <a:fillRect/>
          </a:stretch>
        </p:blipFill>
        <p:spPr>
          <a:xfrm>
            <a:off x="8855534" y="1411218"/>
            <a:ext cx="804105" cy="804105"/>
          </a:xfrm>
          <a:prstGeom prst="rect">
            <a:avLst/>
          </a:prstGeom>
        </p:spPr>
      </p:pic>
      <p:sp>
        <p:nvSpPr>
          <p:cNvPr id="172" name="Rectangle: Rounded Corners 171">
            <a:extLst>
              <a:ext uri="{FF2B5EF4-FFF2-40B4-BE49-F238E27FC236}">
                <a16:creationId xmlns:a16="http://schemas.microsoft.com/office/drawing/2014/main" id="{E82DAD58-4525-41B8-B58A-CE3C1EA6A6CB}"/>
              </a:ext>
            </a:extLst>
          </p:cNvPr>
          <p:cNvSpPr/>
          <p:nvPr/>
        </p:nvSpPr>
        <p:spPr bwMode="auto">
          <a:xfrm>
            <a:off x="6081416" y="4548958"/>
            <a:ext cx="1151644" cy="512803"/>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Audit / Logging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Module</a:t>
            </a:r>
          </a:p>
        </p:txBody>
      </p:sp>
      <p:cxnSp>
        <p:nvCxnSpPr>
          <p:cNvPr id="173" name="Straight Arrow Connector 172">
            <a:extLst>
              <a:ext uri="{FF2B5EF4-FFF2-40B4-BE49-F238E27FC236}">
                <a16:creationId xmlns:a16="http://schemas.microsoft.com/office/drawing/2014/main" id="{1EA66D9D-59EE-4C67-92D4-F90D61C6AA7A}"/>
              </a:ext>
            </a:extLst>
          </p:cNvPr>
          <p:cNvCxnSpPr>
            <a:cxnSpLocks/>
            <a:stCxn id="31" idx="2"/>
            <a:endCxn id="172" idx="0"/>
          </p:cNvCxnSpPr>
          <p:nvPr/>
        </p:nvCxnSpPr>
        <p:spPr bwMode="auto">
          <a:xfrm>
            <a:off x="6657238" y="4299598"/>
            <a:ext cx="0" cy="249360"/>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178" name="Group 177">
            <a:extLst>
              <a:ext uri="{FF2B5EF4-FFF2-40B4-BE49-F238E27FC236}">
                <a16:creationId xmlns:a16="http://schemas.microsoft.com/office/drawing/2014/main" id="{53CC540E-59DE-4B28-91E0-55AF4A6403E6}"/>
              </a:ext>
            </a:extLst>
          </p:cNvPr>
          <p:cNvGrpSpPr/>
          <p:nvPr/>
        </p:nvGrpSpPr>
        <p:grpSpPr>
          <a:xfrm>
            <a:off x="10363996" y="5470670"/>
            <a:ext cx="1766476" cy="461665"/>
            <a:chOff x="414965" y="5736785"/>
            <a:chExt cx="1766476" cy="461665"/>
          </a:xfrm>
        </p:grpSpPr>
        <p:sp>
          <p:nvSpPr>
            <p:cNvPr id="179" name="TextBox 178">
              <a:extLst>
                <a:ext uri="{FF2B5EF4-FFF2-40B4-BE49-F238E27FC236}">
                  <a16:creationId xmlns:a16="http://schemas.microsoft.com/office/drawing/2014/main" id="{975E4808-3F72-4797-BC39-9D5647AEF9FF}"/>
                </a:ext>
              </a:extLst>
            </p:cNvPr>
            <p:cNvSpPr txBox="1"/>
            <p:nvPr/>
          </p:nvSpPr>
          <p:spPr>
            <a:xfrm>
              <a:off x="414965" y="5817399"/>
              <a:ext cx="1766476" cy="276999"/>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Platform Users</a:t>
              </a:r>
            </a:p>
          </p:txBody>
        </p:sp>
        <p:sp>
          <p:nvSpPr>
            <p:cNvPr id="180" name="Rectangle: Rounded Corners 179">
              <a:extLst>
                <a:ext uri="{FF2B5EF4-FFF2-40B4-BE49-F238E27FC236}">
                  <a16:creationId xmlns:a16="http://schemas.microsoft.com/office/drawing/2014/main" id="{736D734B-0EF0-4342-9082-338F95D9CC8C}"/>
                </a:ext>
              </a:extLst>
            </p:cNvPr>
            <p:cNvSpPr/>
            <p:nvPr/>
          </p:nvSpPr>
          <p:spPr bwMode="auto">
            <a:xfrm>
              <a:off x="621575" y="5736785"/>
              <a:ext cx="1392294"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08409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F3D7-71F4-4C4B-BF01-145F4C682A45}"/>
              </a:ext>
            </a:extLst>
          </p:cNvPr>
          <p:cNvSpPr>
            <a:spLocks noGrp="1"/>
          </p:cNvSpPr>
          <p:nvPr>
            <p:ph type="title"/>
          </p:nvPr>
        </p:nvSpPr>
        <p:spPr/>
        <p:txBody>
          <a:bodyPr/>
          <a:lstStyle/>
          <a:p>
            <a:r>
              <a:rPr lang="en-US" dirty="0"/>
              <a:t>Component Flow </a:t>
            </a:r>
          </a:p>
        </p:txBody>
      </p:sp>
      <p:pic>
        <p:nvPicPr>
          <p:cNvPr id="4" name="Picture 3">
            <a:extLst>
              <a:ext uri="{FF2B5EF4-FFF2-40B4-BE49-F238E27FC236}">
                <a16:creationId xmlns:a16="http://schemas.microsoft.com/office/drawing/2014/main" id="{E8CFC200-4477-421F-88A5-B9D06DB5139C}"/>
              </a:ext>
            </a:extLst>
          </p:cNvPr>
          <p:cNvPicPr>
            <a:picLocks noChangeAspect="1"/>
          </p:cNvPicPr>
          <p:nvPr/>
        </p:nvPicPr>
        <p:blipFill>
          <a:blip r:embed="rId2"/>
          <a:stretch>
            <a:fillRect/>
          </a:stretch>
        </p:blipFill>
        <p:spPr>
          <a:xfrm>
            <a:off x="785337" y="795130"/>
            <a:ext cx="10015185" cy="5433392"/>
          </a:xfrm>
          <a:prstGeom prst="rect">
            <a:avLst/>
          </a:prstGeom>
        </p:spPr>
      </p:pic>
    </p:spTree>
    <p:extLst>
      <p:ext uri="{BB962C8B-B14F-4D97-AF65-F5344CB8AC3E}">
        <p14:creationId xmlns:p14="http://schemas.microsoft.com/office/powerpoint/2010/main" val="22777838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783-A11D-45A6-9C0C-0AF3A731FB75}"/>
              </a:ext>
            </a:extLst>
          </p:cNvPr>
          <p:cNvSpPr>
            <a:spLocks noGrp="1"/>
          </p:cNvSpPr>
          <p:nvPr>
            <p:ph type="title"/>
          </p:nvPr>
        </p:nvSpPr>
        <p:spPr/>
        <p:txBody>
          <a:bodyPr/>
          <a:lstStyle/>
          <a:p>
            <a:r>
              <a:rPr lang="en-US" dirty="0"/>
              <a:t>Engagement Model – Option 1 (Abbott managed T&amp;M) </a:t>
            </a:r>
          </a:p>
        </p:txBody>
      </p:sp>
      <p:sp>
        <p:nvSpPr>
          <p:cNvPr id="63" name="Rectangle 62">
            <a:extLst>
              <a:ext uri="{FF2B5EF4-FFF2-40B4-BE49-F238E27FC236}">
                <a16:creationId xmlns:a16="http://schemas.microsoft.com/office/drawing/2014/main" id="{98BFABDF-1181-4E11-B652-71B17B74564D}"/>
              </a:ext>
            </a:extLst>
          </p:cNvPr>
          <p:cNvSpPr/>
          <p:nvPr/>
        </p:nvSpPr>
        <p:spPr>
          <a:xfrm>
            <a:off x="615878" y="1018653"/>
            <a:ext cx="3181962" cy="2889204"/>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69" name="Group 68">
            <a:extLst>
              <a:ext uri="{FF2B5EF4-FFF2-40B4-BE49-F238E27FC236}">
                <a16:creationId xmlns:a16="http://schemas.microsoft.com/office/drawing/2014/main" id="{780E6844-AD98-4F2B-9E62-BF6702A838DC}"/>
              </a:ext>
            </a:extLst>
          </p:cNvPr>
          <p:cNvGrpSpPr/>
          <p:nvPr/>
        </p:nvGrpSpPr>
        <p:grpSpPr>
          <a:xfrm>
            <a:off x="1718642" y="1164233"/>
            <a:ext cx="1586589" cy="1134606"/>
            <a:chOff x="1329112" y="3323472"/>
            <a:chExt cx="1628516" cy="1164590"/>
          </a:xfrm>
        </p:grpSpPr>
        <p:pic>
          <p:nvPicPr>
            <p:cNvPr id="70" name="Picture 69" descr="http://satra.lk/wp-content/uploads/2014/12/team_contact_1.png">
              <a:extLst>
                <a:ext uri="{FF2B5EF4-FFF2-40B4-BE49-F238E27FC236}">
                  <a16:creationId xmlns:a16="http://schemas.microsoft.com/office/drawing/2014/main" id="{26D37002-50C8-45EC-8D7A-698E78120ACD}"/>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2941" y="3323472"/>
              <a:ext cx="658792" cy="65879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D845C97-ECEC-4139-9E5A-5CE71FC31C80}"/>
                </a:ext>
              </a:extLst>
            </p:cNvPr>
            <p:cNvSpPr/>
            <p:nvPr/>
          </p:nvSpPr>
          <p:spPr>
            <a:xfrm>
              <a:off x="1329112" y="3962335"/>
              <a:ext cx="1628516" cy="52572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Program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grpSp>
      <p:sp>
        <p:nvSpPr>
          <p:cNvPr id="72" name="Rectangle 71">
            <a:extLst>
              <a:ext uri="{FF2B5EF4-FFF2-40B4-BE49-F238E27FC236}">
                <a16:creationId xmlns:a16="http://schemas.microsoft.com/office/drawing/2014/main" id="{3702FED8-D306-47F3-81E4-952B79F6E3D0}"/>
              </a:ext>
            </a:extLst>
          </p:cNvPr>
          <p:cNvSpPr/>
          <p:nvPr/>
        </p:nvSpPr>
        <p:spPr>
          <a:xfrm>
            <a:off x="683771" y="1092720"/>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8" name="Rectangle 77">
            <a:extLst>
              <a:ext uri="{FF2B5EF4-FFF2-40B4-BE49-F238E27FC236}">
                <a16:creationId xmlns:a16="http://schemas.microsoft.com/office/drawing/2014/main" id="{379AD19D-985F-446E-986F-44521FCC6BBF}"/>
              </a:ext>
            </a:extLst>
          </p:cNvPr>
          <p:cNvSpPr/>
          <p:nvPr/>
        </p:nvSpPr>
        <p:spPr>
          <a:xfrm>
            <a:off x="4268854" y="978415"/>
            <a:ext cx="7223539" cy="2929442"/>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99E2B494-F1F6-4238-BF56-C68C3476353F}"/>
              </a:ext>
            </a:extLst>
          </p:cNvPr>
          <p:cNvSpPr/>
          <p:nvPr/>
        </p:nvSpPr>
        <p:spPr>
          <a:xfrm>
            <a:off x="9870891" y="1161192"/>
            <a:ext cx="109111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grpSp>
        <p:nvGrpSpPr>
          <p:cNvPr id="87" name="Group 86">
            <a:extLst>
              <a:ext uri="{FF2B5EF4-FFF2-40B4-BE49-F238E27FC236}">
                <a16:creationId xmlns:a16="http://schemas.microsoft.com/office/drawing/2014/main" id="{0E39E6A6-8524-4234-A940-D0882C570657}"/>
              </a:ext>
            </a:extLst>
          </p:cNvPr>
          <p:cNvGrpSpPr/>
          <p:nvPr/>
        </p:nvGrpSpPr>
        <p:grpSpPr>
          <a:xfrm>
            <a:off x="9969119" y="1694248"/>
            <a:ext cx="1057199" cy="315273"/>
            <a:chOff x="11199293" y="5031434"/>
            <a:chExt cx="1085137" cy="323605"/>
          </a:xfrm>
        </p:grpSpPr>
        <p:pic>
          <p:nvPicPr>
            <p:cNvPr id="88" name="Picture 87" descr="http://satra.lk/wp-content/uploads/2014/12/team_contact_1.png">
              <a:extLst>
                <a:ext uri="{FF2B5EF4-FFF2-40B4-BE49-F238E27FC236}">
                  <a16:creationId xmlns:a16="http://schemas.microsoft.com/office/drawing/2014/main" id="{E58CEEED-9A00-4F2A-8B90-D0718E4B4DCF}"/>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99293" y="5031434"/>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59">
              <a:extLst>
                <a:ext uri="{FF2B5EF4-FFF2-40B4-BE49-F238E27FC236}">
                  <a16:creationId xmlns:a16="http://schemas.microsoft.com/office/drawing/2014/main" id="{46CD284F-5B86-486E-8C35-CD748862867B}"/>
                </a:ext>
              </a:extLst>
            </p:cNvPr>
            <p:cNvSpPr txBox="1"/>
            <p:nvPr/>
          </p:nvSpPr>
          <p:spPr>
            <a:xfrm>
              <a:off x="11400540" y="5062431"/>
              <a:ext cx="883890"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a:t>
              </a:r>
            </a:p>
          </p:txBody>
        </p:sp>
      </p:grpSp>
      <p:grpSp>
        <p:nvGrpSpPr>
          <p:cNvPr id="90" name="Group 89">
            <a:extLst>
              <a:ext uri="{FF2B5EF4-FFF2-40B4-BE49-F238E27FC236}">
                <a16:creationId xmlns:a16="http://schemas.microsoft.com/office/drawing/2014/main" id="{354BE8CC-C1FD-4E23-BDF6-57424BDF6049}"/>
              </a:ext>
            </a:extLst>
          </p:cNvPr>
          <p:cNvGrpSpPr/>
          <p:nvPr/>
        </p:nvGrpSpPr>
        <p:grpSpPr>
          <a:xfrm>
            <a:off x="9893166" y="2263770"/>
            <a:ext cx="1218503" cy="339896"/>
            <a:chOff x="11171937" y="4977667"/>
            <a:chExt cx="1250704" cy="348879"/>
          </a:xfrm>
        </p:grpSpPr>
        <p:pic>
          <p:nvPicPr>
            <p:cNvPr id="91" name="Picture 90" descr="http://satra.lk/wp-content/uploads/2014/12/team_contact_1.png">
              <a:extLst>
                <a:ext uri="{FF2B5EF4-FFF2-40B4-BE49-F238E27FC236}">
                  <a16:creationId xmlns:a16="http://schemas.microsoft.com/office/drawing/2014/main" id="{C26A2513-8207-4D07-9A23-87150D69132C}"/>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71937" y="4977667"/>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62">
              <a:extLst>
                <a:ext uri="{FF2B5EF4-FFF2-40B4-BE49-F238E27FC236}">
                  <a16:creationId xmlns:a16="http://schemas.microsoft.com/office/drawing/2014/main" id="{C55E08B7-38AD-4E05-86F9-0CC4F63ED909}"/>
                </a:ext>
              </a:extLst>
            </p:cNvPr>
            <p:cNvSpPr txBox="1"/>
            <p:nvPr/>
          </p:nvSpPr>
          <p:spPr>
            <a:xfrm>
              <a:off x="11400540" y="5062431"/>
              <a:ext cx="1022101"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a:t>
              </a:r>
            </a:p>
          </p:txBody>
        </p:sp>
      </p:grpSp>
      <p:cxnSp>
        <p:nvCxnSpPr>
          <p:cNvPr id="102" name="Straight Arrow Connector 101">
            <a:extLst>
              <a:ext uri="{FF2B5EF4-FFF2-40B4-BE49-F238E27FC236}">
                <a16:creationId xmlns:a16="http://schemas.microsoft.com/office/drawing/2014/main" id="{2B4FBA5F-8B7A-4241-8596-9A8512C75786}"/>
              </a:ext>
            </a:extLst>
          </p:cNvPr>
          <p:cNvCxnSpPr>
            <a:cxnSpLocks/>
          </p:cNvCxnSpPr>
          <p:nvPr/>
        </p:nvCxnSpPr>
        <p:spPr>
          <a:xfrm flipV="1">
            <a:off x="2962748" y="1551005"/>
            <a:ext cx="3089880" cy="2"/>
          </a:xfrm>
          <a:prstGeom prst="straightConnector1">
            <a:avLst/>
          </a:prstGeom>
          <a:noFill/>
          <a:ln w="9525" cap="flat" cmpd="sng" algn="ctr">
            <a:solidFill>
              <a:srgbClr val="4F81BD">
                <a:shade val="95000"/>
                <a:satMod val="105000"/>
              </a:srgbClr>
            </a:solidFill>
            <a:prstDash val="lgDash"/>
            <a:headEnd type="triangle"/>
            <a:tailEnd type="triangle"/>
          </a:ln>
          <a:effectLst/>
        </p:spPr>
      </p:cxnSp>
      <p:sp>
        <p:nvSpPr>
          <p:cNvPr id="124" name="Rectangle 123">
            <a:extLst>
              <a:ext uri="{FF2B5EF4-FFF2-40B4-BE49-F238E27FC236}">
                <a16:creationId xmlns:a16="http://schemas.microsoft.com/office/drawing/2014/main" id="{B303C5CB-5671-4E59-8CE4-A626199C7C05}"/>
              </a:ext>
            </a:extLst>
          </p:cNvPr>
          <p:cNvSpPr/>
          <p:nvPr/>
        </p:nvSpPr>
        <p:spPr>
          <a:xfrm>
            <a:off x="1925231" y="3367003"/>
            <a:ext cx="1183337" cy="30226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Abbott SMEs</a:t>
            </a:r>
          </a:p>
        </p:txBody>
      </p:sp>
      <p:cxnSp>
        <p:nvCxnSpPr>
          <p:cNvPr id="127" name="Straight Arrow Connector 126">
            <a:extLst>
              <a:ext uri="{FF2B5EF4-FFF2-40B4-BE49-F238E27FC236}">
                <a16:creationId xmlns:a16="http://schemas.microsoft.com/office/drawing/2014/main" id="{ED416706-8DB1-44EA-B836-A826E59E3244}"/>
              </a:ext>
            </a:extLst>
          </p:cNvPr>
          <p:cNvCxnSpPr>
            <a:cxnSpLocks/>
          </p:cNvCxnSpPr>
          <p:nvPr/>
        </p:nvCxnSpPr>
        <p:spPr>
          <a:xfrm flipH="1">
            <a:off x="2554316" y="2042684"/>
            <a:ext cx="0" cy="773153"/>
          </a:xfrm>
          <a:prstGeom prst="straightConnector1">
            <a:avLst/>
          </a:prstGeom>
          <a:noFill/>
          <a:ln w="9525" cap="flat" cmpd="sng" algn="ctr">
            <a:solidFill>
              <a:srgbClr val="4F81BD">
                <a:shade val="95000"/>
                <a:satMod val="105000"/>
              </a:srgbClr>
            </a:solidFill>
            <a:prstDash val="solid"/>
            <a:headEnd type="triangle"/>
            <a:tailEnd type="triangle"/>
          </a:ln>
          <a:effectLst/>
        </p:spPr>
      </p:cxnSp>
      <p:pic>
        <p:nvPicPr>
          <p:cNvPr id="130" name="Picture 129" descr="http://satra.lk/wp-content/uploads/2014/12/team_contact_1.png">
            <a:extLst>
              <a:ext uri="{FF2B5EF4-FFF2-40B4-BE49-F238E27FC236}">
                <a16:creationId xmlns:a16="http://schemas.microsoft.com/office/drawing/2014/main" id="{F0701AD7-C136-48F2-B6B1-55B42CC3DCFA}"/>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3407" y="1281302"/>
            <a:ext cx="505346" cy="50534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satra.lk/wp-content/uploads/2014/12/team_contact_1.png">
            <a:extLst>
              <a:ext uri="{FF2B5EF4-FFF2-40B4-BE49-F238E27FC236}">
                <a16:creationId xmlns:a16="http://schemas.microsoft.com/office/drawing/2014/main" id="{4D91E078-D0D2-4D78-87B5-75E48EA4B7BE}"/>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198737" y="2959241"/>
            <a:ext cx="338492" cy="3384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satra.lk/wp-content/uploads/2014/12/team_contact_1.png">
            <a:extLst>
              <a:ext uri="{FF2B5EF4-FFF2-40B4-BE49-F238E27FC236}">
                <a16:creationId xmlns:a16="http://schemas.microsoft.com/office/drawing/2014/main" id="{A0525F47-230D-4C14-AD7A-9FF8A3EA5339}"/>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537229" y="2959241"/>
            <a:ext cx="338492" cy="33849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32" descr="http://satra.lk/wp-content/uploads/2014/12/team_contact_1.png">
            <a:extLst>
              <a:ext uri="{FF2B5EF4-FFF2-40B4-BE49-F238E27FC236}">
                <a16:creationId xmlns:a16="http://schemas.microsoft.com/office/drawing/2014/main" id="{958C3432-E3C8-4913-9B67-91032394800B}"/>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92672" y="2919615"/>
            <a:ext cx="422528" cy="422528"/>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descr="http://satra.lk/wp-content/uploads/2014/12/team_contact_1.png">
            <a:extLst>
              <a:ext uri="{FF2B5EF4-FFF2-40B4-BE49-F238E27FC236}">
                <a16:creationId xmlns:a16="http://schemas.microsoft.com/office/drawing/2014/main" id="{0EFCF731-8DA2-4E8F-B067-18773AA37D48}"/>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15200" y="2932166"/>
            <a:ext cx="422528" cy="422528"/>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descr="http://satra.lk/wp-content/uploads/2014/12/team_contact_1.png">
            <a:extLst>
              <a:ext uri="{FF2B5EF4-FFF2-40B4-BE49-F238E27FC236}">
                <a16:creationId xmlns:a16="http://schemas.microsoft.com/office/drawing/2014/main" id="{5A904957-293A-4EAC-9650-1AB98283830F}"/>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7728" y="2921750"/>
            <a:ext cx="422528" cy="422528"/>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51E1E9F4-EBF7-4771-9086-96D1E1295F17}"/>
              </a:ext>
            </a:extLst>
          </p:cNvPr>
          <p:cNvSpPr/>
          <p:nvPr/>
        </p:nvSpPr>
        <p:spPr>
          <a:xfrm>
            <a:off x="4966040" y="3334850"/>
            <a:ext cx="1097367" cy="7221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 engineers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581B7943-3E4A-4746-BCC9-08BFCCFD4515}"/>
              </a:ext>
            </a:extLst>
          </p:cNvPr>
          <p:cNvSpPr/>
          <p:nvPr/>
        </p:nvSpPr>
        <p:spPr>
          <a:xfrm>
            <a:off x="6310527" y="3405291"/>
            <a:ext cx="1644915"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 team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8" name="Rectangle 137">
            <a:extLst>
              <a:ext uri="{FF2B5EF4-FFF2-40B4-BE49-F238E27FC236}">
                <a16:creationId xmlns:a16="http://schemas.microsoft.com/office/drawing/2014/main" id="{30704258-438D-4724-BE03-4D03030EF1A8}"/>
              </a:ext>
            </a:extLst>
          </p:cNvPr>
          <p:cNvSpPr/>
          <p:nvPr/>
        </p:nvSpPr>
        <p:spPr>
          <a:xfrm>
            <a:off x="5409924" y="1762152"/>
            <a:ext cx="1892860"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cxnSp>
        <p:nvCxnSpPr>
          <p:cNvPr id="139" name="Straight Arrow Connector 138">
            <a:extLst>
              <a:ext uri="{FF2B5EF4-FFF2-40B4-BE49-F238E27FC236}">
                <a16:creationId xmlns:a16="http://schemas.microsoft.com/office/drawing/2014/main" id="{86B9AA10-15D7-4570-A7A4-E18226A991E9}"/>
              </a:ext>
            </a:extLst>
          </p:cNvPr>
          <p:cNvCxnSpPr>
            <a:cxnSpLocks/>
          </p:cNvCxnSpPr>
          <p:nvPr/>
        </p:nvCxnSpPr>
        <p:spPr>
          <a:xfrm>
            <a:off x="6316079" y="2042684"/>
            <a:ext cx="0" cy="624618"/>
          </a:xfrm>
          <a:prstGeom prst="straightConnector1">
            <a:avLst/>
          </a:prstGeom>
          <a:noFill/>
          <a:ln w="9525" cap="flat" cmpd="sng" algn="ctr">
            <a:solidFill>
              <a:srgbClr val="4F81BD">
                <a:shade val="95000"/>
                <a:satMod val="105000"/>
              </a:srgbClr>
            </a:solidFill>
            <a:prstDash val="lgDash"/>
            <a:headEnd type="triangle"/>
            <a:tailEnd type="triangle"/>
          </a:ln>
          <a:effectLst/>
        </p:spPr>
      </p:cxnSp>
      <p:sp>
        <p:nvSpPr>
          <p:cNvPr id="141" name="TextBox 140">
            <a:extLst>
              <a:ext uri="{FF2B5EF4-FFF2-40B4-BE49-F238E27FC236}">
                <a16:creationId xmlns:a16="http://schemas.microsoft.com/office/drawing/2014/main" id="{3F9F6BDF-A9D6-4813-966D-0B962BBBCABF}"/>
              </a:ext>
            </a:extLst>
          </p:cNvPr>
          <p:cNvSpPr txBox="1"/>
          <p:nvPr/>
        </p:nvSpPr>
        <p:spPr>
          <a:xfrm>
            <a:off x="615878" y="4311232"/>
            <a:ext cx="11001815" cy="1477328"/>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Program management will be owned by Abbott</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Work assignation designed and decided by Abbott program manager</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will deploy the skilled resources based on the program need</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team members will participate in Abbott SCRUM process and deliver as per the project plan formulated by Abbott PM</a:t>
            </a:r>
          </a:p>
        </p:txBody>
      </p:sp>
      <p:sp>
        <p:nvSpPr>
          <p:cNvPr id="142" name="Rectangle 141">
            <a:extLst>
              <a:ext uri="{FF2B5EF4-FFF2-40B4-BE49-F238E27FC236}">
                <a16:creationId xmlns:a16="http://schemas.microsoft.com/office/drawing/2014/main" id="{1DF55B30-7709-4337-B2C7-A77784257CBF}"/>
              </a:ext>
            </a:extLst>
          </p:cNvPr>
          <p:cNvSpPr/>
          <p:nvPr/>
        </p:nvSpPr>
        <p:spPr bwMode="auto">
          <a:xfrm>
            <a:off x="4966040" y="2677718"/>
            <a:ext cx="3089880" cy="1114636"/>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143" name="Straight Arrow Connector 142">
            <a:extLst>
              <a:ext uri="{FF2B5EF4-FFF2-40B4-BE49-F238E27FC236}">
                <a16:creationId xmlns:a16="http://schemas.microsoft.com/office/drawing/2014/main" id="{41099D66-120B-433D-A932-CEFEB5DA9813}"/>
              </a:ext>
            </a:extLst>
          </p:cNvPr>
          <p:cNvCxnSpPr>
            <a:cxnSpLocks/>
            <a:endCxn id="142" idx="1"/>
          </p:cNvCxnSpPr>
          <p:nvPr/>
        </p:nvCxnSpPr>
        <p:spPr>
          <a:xfrm>
            <a:off x="3588804" y="3213901"/>
            <a:ext cx="1377236" cy="0"/>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151" name="Connector: Elbow 150">
            <a:extLst>
              <a:ext uri="{FF2B5EF4-FFF2-40B4-BE49-F238E27FC236}">
                <a16:creationId xmlns:a16="http://schemas.microsoft.com/office/drawing/2014/main" id="{30BDD929-43E0-47AC-AA57-78EF35C5A164}"/>
              </a:ext>
            </a:extLst>
          </p:cNvPr>
          <p:cNvCxnSpPr>
            <a:cxnSpLocks/>
          </p:cNvCxnSpPr>
          <p:nvPr/>
        </p:nvCxnSpPr>
        <p:spPr bwMode="auto">
          <a:xfrm>
            <a:off x="3005957" y="1709901"/>
            <a:ext cx="1960083" cy="1209714"/>
          </a:xfrm>
          <a:prstGeom prst="bentConnector3">
            <a:avLst/>
          </a:prstGeom>
          <a:noFill/>
          <a:ln w="9525" cap="flat" cmpd="sng" algn="ctr">
            <a:solidFill>
              <a:srgbClr val="4F81BD">
                <a:shade val="95000"/>
                <a:satMod val="105000"/>
              </a:srgbClr>
            </a:solidFill>
            <a:prstDash val="solid"/>
            <a:headEnd type="triangle"/>
            <a:tailEnd type="triangle"/>
          </a:ln>
          <a:effectLst/>
        </p:spPr>
      </p:cxnSp>
      <p:grpSp>
        <p:nvGrpSpPr>
          <p:cNvPr id="153" name="Group 152">
            <a:extLst>
              <a:ext uri="{FF2B5EF4-FFF2-40B4-BE49-F238E27FC236}">
                <a16:creationId xmlns:a16="http://schemas.microsoft.com/office/drawing/2014/main" id="{0960BC61-B601-4F3B-83FB-DDF453C1C839}"/>
              </a:ext>
            </a:extLst>
          </p:cNvPr>
          <p:cNvGrpSpPr/>
          <p:nvPr/>
        </p:nvGrpSpPr>
        <p:grpSpPr>
          <a:xfrm>
            <a:off x="1780911" y="2870612"/>
            <a:ext cx="1336880" cy="515749"/>
            <a:chOff x="1780911" y="2698152"/>
            <a:chExt cx="1336880" cy="515749"/>
          </a:xfrm>
        </p:grpSpPr>
        <p:pic>
          <p:nvPicPr>
            <p:cNvPr id="95" name="Picture 94" descr="http://satra.lk/wp-content/uploads/2014/12/team_contact_1.png">
              <a:extLst>
                <a:ext uri="{FF2B5EF4-FFF2-40B4-BE49-F238E27FC236}">
                  <a16:creationId xmlns:a16="http://schemas.microsoft.com/office/drawing/2014/main" id="{087560DF-2FE9-47E9-9870-72649FBFD19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7678" y="2735620"/>
              <a:ext cx="435944" cy="4359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http://satra.lk/wp-content/uploads/2014/12/team_contact_1.png">
              <a:extLst>
                <a:ext uri="{FF2B5EF4-FFF2-40B4-BE49-F238E27FC236}">
                  <a16:creationId xmlns:a16="http://schemas.microsoft.com/office/drawing/2014/main" id="{FC05C4D0-4803-453B-9165-EA66550D7FB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10308" y="2737988"/>
              <a:ext cx="435944" cy="4359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descr="http://satra.lk/wp-content/uploads/2014/12/team_contact_1.png">
              <a:extLst>
                <a:ext uri="{FF2B5EF4-FFF2-40B4-BE49-F238E27FC236}">
                  <a16:creationId xmlns:a16="http://schemas.microsoft.com/office/drawing/2014/main" id="{962B7960-09BA-4E67-9B62-427AC41139C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7780" y="2737988"/>
              <a:ext cx="435944" cy="435944"/>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a:extLst>
                <a:ext uri="{FF2B5EF4-FFF2-40B4-BE49-F238E27FC236}">
                  <a16:creationId xmlns:a16="http://schemas.microsoft.com/office/drawing/2014/main" id="{3C28ACF8-FB85-4E40-91FE-873DC7E5937B}"/>
                </a:ext>
              </a:extLst>
            </p:cNvPr>
            <p:cNvSpPr/>
            <p:nvPr/>
          </p:nvSpPr>
          <p:spPr bwMode="auto">
            <a:xfrm>
              <a:off x="1780911" y="2698152"/>
              <a:ext cx="1336880" cy="515749"/>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75105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570D-39E9-43D0-8953-7408C6A5E2AB}"/>
              </a:ext>
            </a:extLst>
          </p:cNvPr>
          <p:cNvSpPr>
            <a:spLocks noGrp="1"/>
          </p:cNvSpPr>
          <p:nvPr>
            <p:ph type="title"/>
          </p:nvPr>
        </p:nvSpPr>
        <p:spPr/>
        <p:txBody>
          <a:bodyPr/>
          <a:lstStyle/>
          <a:p>
            <a:r>
              <a:rPr lang="en-US" dirty="0"/>
              <a:t>Option #1 Commercials – Rate card</a:t>
            </a:r>
          </a:p>
        </p:txBody>
      </p:sp>
      <p:graphicFrame>
        <p:nvGraphicFramePr>
          <p:cNvPr id="4" name="Table 3">
            <a:extLst>
              <a:ext uri="{FF2B5EF4-FFF2-40B4-BE49-F238E27FC236}">
                <a16:creationId xmlns:a16="http://schemas.microsoft.com/office/drawing/2014/main" id="{FD22960A-030B-402F-8CA2-A0642E64B5A3}"/>
              </a:ext>
            </a:extLst>
          </p:cNvPr>
          <p:cNvGraphicFramePr>
            <a:graphicFrameLocks noGrp="1"/>
          </p:cNvGraphicFramePr>
          <p:nvPr>
            <p:extLst>
              <p:ext uri="{D42A27DB-BD31-4B8C-83A1-F6EECF244321}">
                <p14:modId xmlns:p14="http://schemas.microsoft.com/office/powerpoint/2010/main" val="2531591654"/>
              </p:ext>
            </p:extLst>
          </p:nvPr>
        </p:nvGraphicFramePr>
        <p:xfrm>
          <a:off x="170481" y="905700"/>
          <a:ext cx="11612050" cy="4874370"/>
        </p:xfrm>
        <a:graphic>
          <a:graphicData uri="http://schemas.openxmlformats.org/drawingml/2006/table">
            <a:tbl>
              <a:tblPr/>
              <a:tblGrid>
                <a:gridCol w="795284">
                  <a:extLst>
                    <a:ext uri="{9D8B030D-6E8A-4147-A177-3AD203B41FA5}">
                      <a16:colId xmlns:a16="http://schemas.microsoft.com/office/drawing/2014/main" val="2526377932"/>
                    </a:ext>
                  </a:extLst>
                </a:gridCol>
                <a:gridCol w="2621953">
                  <a:extLst>
                    <a:ext uri="{9D8B030D-6E8A-4147-A177-3AD203B41FA5}">
                      <a16:colId xmlns:a16="http://schemas.microsoft.com/office/drawing/2014/main" val="3006223700"/>
                    </a:ext>
                  </a:extLst>
                </a:gridCol>
                <a:gridCol w="4771707">
                  <a:extLst>
                    <a:ext uri="{9D8B030D-6E8A-4147-A177-3AD203B41FA5}">
                      <a16:colId xmlns:a16="http://schemas.microsoft.com/office/drawing/2014/main" val="3767776983"/>
                    </a:ext>
                  </a:extLst>
                </a:gridCol>
                <a:gridCol w="1165776">
                  <a:extLst>
                    <a:ext uri="{9D8B030D-6E8A-4147-A177-3AD203B41FA5}">
                      <a16:colId xmlns:a16="http://schemas.microsoft.com/office/drawing/2014/main" val="1480190807"/>
                    </a:ext>
                  </a:extLst>
                </a:gridCol>
                <a:gridCol w="1240669">
                  <a:extLst>
                    <a:ext uri="{9D8B030D-6E8A-4147-A177-3AD203B41FA5}">
                      <a16:colId xmlns:a16="http://schemas.microsoft.com/office/drawing/2014/main" val="255674110"/>
                    </a:ext>
                  </a:extLst>
                </a:gridCol>
                <a:gridCol w="1016661">
                  <a:extLst>
                    <a:ext uri="{9D8B030D-6E8A-4147-A177-3AD203B41FA5}">
                      <a16:colId xmlns:a16="http://schemas.microsoft.com/office/drawing/2014/main" val="3157029407"/>
                    </a:ext>
                  </a:extLst>
                </a:gridCol>
              </a:tblGrid>
              <a:tr h="319677">
                <a:tc>
                  <a:txBody>
                    <a:bodyPr/>
                    <a:lstStyle/>
                    <a:p>
                      <a:pPr algn="l" fontAlgn="b"/>
                      <a:r>
                        <a:rPr lang="en-US" sz="1200" b="0" i="0" u="none" strike="noStrike">
                          <a:solidFill>
                            <a:srgbClr val="000000"/>
                          </a:solidFill>
                          <a:effectLst/>
                          <a:latin typeface="Calibri" panose="020F0502020204030204" pitchFamily="34" charset="0"/>
                        </a:rPr>
                        <a:t>Sl.No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Role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Skill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No.Of . Persons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Exp.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Rate Card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51725533"/>
                  </a:ext>
                </a:extLst>
              </a:tr>
              <a:tr h="163329">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baseline="0" dirty="0">
                          <a:solidFill>
                            <a:schemeClr val="tx1"/>
                          </a:solidFill>
                          <a:effectLst/>
                          <a:latin typeface="Calibri" panose="020F0502020204030204" pitchFamily="34" charset="0"/>
                        </a:rPr>
                        <a:t>Azure Solution Architect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IAAS solution development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15+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177446"/>
                  </a:ext>
                </a:extLst>
              </a:tr>
              <a:tr h="476025">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Technical Co-</a:t>
                      </a:r>
                      <a:r>
                        <a:rPr lang="en-US" sz="1200" b="0" i="0" u="none" strike="noStrike" dirty="0" err="1">
                          <a:solidFill>
                            <a:schemeClr val="tx1"/>
                          </a:solidFill>
                          <a:effectLst/>
                          <a:latin typeface="Calibri" panose="020F0502020204030204" pitchFamily="34" charset="0"/>
                        </a:rPr>
                        <a:t>ordinator</a:t>
                      </a:r>
                      <a:r>
                        <a:rPr lang="en-US" sz="1200" b="0" i="0" u="none" strike="noStrike" dirty="0">
                          <a:solidFill>
                            <a:schemeClr val="tx1"/>
                          </a:solidFill>
                          <a:effectLst/>
                          <a:latin typeface="Calibri" panose="020F0502020204030204" pitchFamily="34" charset="0"/>
                        </a:rPr>
                        <a:t> (Onsite)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Bridge the Offshore and Onsite teams and getting requirements clarity from Product owners. Technical Skills : C# and </a:t>
                      </a:r>
                      <a:r>
                        <a:rPr lang="en-US" sz="1200" b="0" i="0" u="none" strike="noStrike" dirty="0" err="1">
                          <a:solidFill>
                            <a:srgbClr val="000000"/>
                          </a:solidFill>
                          <a:effectLst/>
                          <a:latin typeface="Calibri" panose="020F0502020204030204" pitchFamily="34" charset="0"/>
                        </a:rPr>
                        <a:t>.Net</a:t>
                      </a:r>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15 +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58324"/>
                  </a:ext>
                </a:extLst>
              </a:tr>
              <a:tr h="163329">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Technical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Core Azure Services, C#, .Net (Backend)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263223"/>
                  </a:ext>
                </a:extLst>
              </a:tr>
              <a:tr h="319677">
                <a:tc>
                  <a:txBody>
                    <a:bodyPr/>
                    <a:lstStyle/>
                    <a:p>
                      <a:pPr algn="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Technical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IOT Hub, Application API integration, C# and .Net (Backend)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394473"/>
                  </a:ext>
                </a:extLst>
              </a:tr>
              <a:tr h="163329">
                <a:tc>
                  <a:txBody>
                    <a:bodyPr/>
                    <a:lstStyle/>
                    <a:p>
                      <a:pPr algn="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Software Developer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 </a:t>
                      </a:r>
                      <a:r>
                        <a:rPr lang="en-US" sz="1200" b="0" i="0" u="none" strike="noStrike" dirty="0" err="1">
                          <a:solidFill>
                            <a:srgbClr val="000000"/>
                          </a:solidFill>
                          <a:effectLst/>
                          <a:latin typeface="Calibri" panose="020F0502020204030204" pitchFamily="34" charset="0"/>
                        </a:rPr>
                        <a:t>.Net</a:t>
                      </a:r>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862327"/>
                  </a:ext>
                </a:extLst>
              </a:tr>
              <a:tr h="163329">
                <a:tc>
                  <a:txBody>
                    <a:bodyPr/>
                    <a:lstStyle/>
                    <a:p>
                      <a:pPr algn="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UI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Angular/React experience , CSS, HTML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851793"/>
                  </a:ext>
                </a:extLst>
              </a:tr>
              <a:tr h="163329">
                <a:tc>
                  <a:txBody>
                    <a:bodyPr/>
                    <a:lstStyle/>
                    <a:p>
                      <a:pPr algn="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UX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User Experience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3888190"/>
                  </a:ext>
                </a:extLst>
              </a:tr>
              <a:tr h="163329">
                <a:tc>
                  <a:txBody>
                    <a:bodyPr/>
                    <a:lstStyle/>
                    <a:p>
                      <a:pPr algn="r" fontAlgn="b"/>
                      <a:r>
                        <a:rPr lang="en-US"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UI Developers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Angular/React experience , CSS, HTML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323911"/>
                  </a:ext>
                </a:extLst>
              </a:tr>
              <a:tr h="163329">
                <a:tc>
                  <a:txBody>
                    <a:bodyPr/>
                    <a:lstStyle/>
                    <a:p>
                      <a:pPr algn="r" fontAlgn="b"/>
                      <a:r>
                        <a:rPr lang="en-US"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Test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Testing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12 +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584164"/>
                  </a:ext>
                </a:extLst>
              </a:tr>
              <a:tr h="163329">
                <a:tc>
                  <a:txBody>
                    <a:bodyPr/>
                    <a:lstStyle/>
                    <a:p>
                      <a:pPr algn="r" fontAlgn="b"/>
                      <a:r>
                        <a:rPr lang="en-US"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Test 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Manual Testers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500975"/>
                  </a:ext>
                </a:extLst>
              </a:tr>
              <a:tr h="163329">
                <a:tc>
                  <a:txBody>
                    <a:bodyPr/>
                    <a:lstStyle/>
                    <a:p>
                      <a:pPr algn="r" fontAlgn="b"/>
                      <a:r>
                        <a:rPr lang="en-US"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Test 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Automation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768341"/>
                  </a:ext>
                </a:extLst>
              </a:tr>
              <a:tr h="163329">
                <a:tc>
                  <a:txBody>
                    <a:bodyPr/>
                    <a:lstStyle/>
                    <a:p>
                      <a:pPr algn="r" fontAlgn="b"/>
                      <a:r>
                        <a:rPr lang="en-US"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DevOps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DevOps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8758526"/>
                  </a:ext>
                </a:extLst>
              </a:tr>
              <a:tr h="163329">
                <a:tc>
                  <a:txBody>
                    <a:bodyPr/>
                    <a:lstStyle/>
                    <a:p>
                      <a:pPr algn="r" fontAlgn="b"/>
                      <a:r>
                        <a:rPr lang="en-US"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DevOps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DevOps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106231"/>
                  </a:ext>
                </a:extLst>
              </a:tr>
              <a:tr h="272815">
                <a:tc>
                  <a:txBody>
                    <a:bodyPr/>
                    <a:lstStyle/>
                    <a:p>
                      <a:pPr algn="r" fontAlgn="b"/>
                      <a:r>
                        <a:rPr lang="en-US"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Data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Big Data Experience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723221"/>
                  </a:ext>
                </a:extLst>
              </a:tr>
              <a:tr h="163329">
                <a:tc>
                  <a:txBody>
                    <a:bodyPr/>
                    <a:lstStyle/>
                    <a:p>
                      <a:pPr algn="r" fontAlgn="b"/>
                      <a:r>
                        <a:rPr lang="en-US"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Cloud Infra Architect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cloud Infra Architect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29431"/>
                  </a:ext>
                </a:extLst>
              </a:tr>
              <a:tr h="163329">
                <a:tc>
                  <a:txBody>
                    <a:bodyPr/>
                    <a:lstStyle/>
                    <a:p>
                      <a:pPr algn="r" fontAlgn="b"/>
                      <a:r>
                        <a:rPr lang="en-US"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Engineering/Project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12+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0363232"/>
                  </a:ext>
                </a:extLst>
              </a:tr>
              <a:tr h="280424">
                <a:tc>
                  <a:txBody>
                    <a:bodyPr/>
                    <a:lstStyle/>
                    <a:p>
                      <a:pPr algn="r" fontAlgn="b"/>
                      <a:r>
                        <a:rPr lang="en-US"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Business Analyst/SCRUM 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9423518"/>
                  </a:ext>
                </a:extLst>
              </a:tr>
              <a:tr h="163329">
                <a:tc>
                  <a:txBody>
                    <a:bodyPr/>
                    <a:lstStyle/>
                    <a:p>
                      <a:pPr algn="r" fontAlgn="b"/>
                      <a:r>
                        <a:rPr lang="en-US"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Technical Writer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207792"/>
                  </a:ext>
                </a:extLst>
              </a:tr>
              <a:tr h="163329">
                <a:tc>
                  <a:txBody>
                    <a:bodyPr/>
                    <a:lstStyle/>
                    <a:p>
                      <a:pPr algn="r" fontAlgn="b"/>
                      <a:r>
                        <a:rPr lang="en-US" sz="1200" b="0" i="0" u="none" strike="noStrike" dirty="0">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Data Scientist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AI / 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17422"/>
                  </a:ext>
                </a:extLst>
              </a:tr>
              <a:tr h="319677">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Infrastruture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11775"/>
                  </a:ext>
                </a:extLst>
              </a:tr>
            </a:tbl>
          </a:graphicData>
        </a:graphic>
      </p:graphicFrame>
    </p:spTree>
    <p:extLst>
      <p:ext uri="{BB962C8B-B14F-4D97-AF65-F5344CB8AC3E}">
        <p14:creationId xmlns:p14="http://schemas.microsoft.com/office/powerpoint/2010/main" val="35434247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783-A11D-45A6-9C0C-0AF3A731FB75}"/>
              </a:ext>
            </a:extLst>
          </p:cNvPr>
          <p:cNvSpPr>
            <a:spLocks noGrp="1"/>
          </p:cNvSpPr>
          <p:nvPr>
            <p:ph type="title"/>
          </p:nvPr>
        </p:nvSpPr>
        <p:spPr/>
        <p:txBody>
          <a:bodyPr/>
          <a:lstStyle/>
          <a:p>
            <a:r>
              <a:rPr lang="en-US" dirty="0"/>
              <a:t>Engagement Model – Option 2 (HCL managed T&amp;M) </a:t>
            </a:r>
          </a:p>
        </p:txBody>
      </p:sp>
      <p:sp>
        <p:nvSpPr>
          <p:cNvPr id="63" name="Rectangle 62">
            <a:extLst>
              <a:ext uri="{FF2B5EF4-FFF2-40B4-BE49-F238E27FC236}">
                <a16:creationId xmlns:a16="http://schemas.microsoft.com/office/drawing/2014/main" id="{98BFABDF-1181-4E11-B652-71B17B74564D}"/>
              </a:ext>
            </a:extLst>
          </p:cNvPr>
          <p:cNvSpPr/>
          <p:nvPr/>
        </p:nvSpPr>
        <p:spPr>
          <a:xfrm>
            <a:off x="615878" y="1262112"/>
            <a:ext cx="3180747" cy="2859729"/>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69" name="Group 68">
            <a:extLst>
              <a:ext uri="{FF2B5EF4-FFF2-40B4-BE49-F238E27FC236}">
                <a16:creationId xmlns:a16="http://schemas.microsoft.com/office/drawing/2014/main" id="{780E6844-AD98-4F2B-9E62-BF6702A838DC}"/>
              </a:ext>
            </a:extLst>
          </p:cNvPr>
          <p:cNvGrpSpPr/>
          <p:nvPr/>
        </p:nvGrpSpPr>
        <p:grpSpPr>
          <a:xfrm>
            <a:off x="1718642" y="1407692"/>
            <a:ext cx="1585983" cy="1123031"/>
            <a:chOff x="1329112" y="3323472"/>
            <a:chExt cx="1628516" cy="1164590"/>
          </a:xfrm>
        </p:grpSpPr>
        <p:pic>
          <p:nvPicPr>
            <p:cNvPr id="70" name="Picture 69" descr="http://satra.lk/wp-content/uploads/2014/12/team_contact_1.png">
              <a:extLst>
                <a:ext uri="{FF2B5EF4-FFF2-40B4-BE49-F238E27FC236}">
                  <a16:creationId xmlns:a16="http://schemas.microsoft.com/office/drawing/2014/main" id="{26D37002-50C8-45EC-8D7A-698E78120ACD}"/>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2941" y="3323472"/>
              <a:ext cx="658792" cy="65879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D845C97-ECEC-4139-9E5A-5CE71FC31C80}"/>
                </a:ext>
              </a:extLst>
            </p:cNvPr>
            <p:cNvSpPr/>
            <p:nvPr/>
          </p:nvSpPr>
          <p:spPr>
            <a:xfrm>
              <a:off x="1329112" y="3962335"/>
              <a:ext cx="1628516" cy="52572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Program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grpSp>
      <p:sp>
        <p:nvSpPr>
          <p:cNvPr id="72" name="Rectangle 71">
            <a:extLst>
              <a:ext uri="{FF2B5EF4-FFF2-40B4-BE49-F238E27FC236}">
                <a16:creationId xmlns:a16="http://schemas.microsoft.com/office/drawing/2014/main" id="{3702FED8-D306-47F3-81E4-952B79F6E3D0}"/>
              </a:ext>
            </a:extLst>
          </p:cNvPr>
          <p:cNvSpPr/>
          <p:nvPr/>
        </p:nvSpPr>
        <p:spPr>
          <a:xfrm>
            <a:off x="683771" y="1336179"/>
            <a:ext cx="890518" cy="282572"/>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8" name="Rectangle 77">
            <a:extLst>
              <a:ext uri="{FF2B5EF4-FFF2-40B4-BE49-F238E27FC236}">
                <a16:creationId xmlns:a16="http://schemas.microsoft.com/office/drawing/2014/main" id="{379AD19D-985F-446E-986F-44521FCC6BBF}"/>
              </a:ext>
            </a:extLst>
          </p:cNvPr>
          <p:cNvSpPr/>
          <p:nvPr/>
        </p:nvSpPr>
        <p:spPr>
          <a:xfrm>
            <a:off x="4268854" y="1235125"/>
            <a:ext cx="7220781" cy="2899557"/>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99E2B494-F1F6-4238-BF56-C68C3476353F}"/>
              </a:ext>
            </a:extLst>
          </p:cNvPr>
          <p:cNvSpPr/>
          <p:nvPr/>
        </p:nvSpPr>
        <p:spPr>
          <a:xfrm>
            <a:off x="9870891" y="1404651"/>
            <a:ext cx="890518" cy="282572"/>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grpSp>
        <p:nvGrpSpPr>
          <p:cNvPr id="87" name="Group 86">
            <a:extLst>
              <a:ext uri="{FF2B5EF4-FFF2-40B4-BE49-F238E27FC236}">
                <a16:creationId xmlns:a16="http://schemas.microsoft.com/office/drawing/2014/main" id="{0E39E6A6-8524-4234-A940-D0882C570657}"/>
              </a:ext>
            </a:extLst>
          </p:cNvPr>
          <p:cNvGrpSpPr/>
          <p:nvPr/>
        </p:nvGrpSpPr>
        <p:grpSpPr>
          <a:xfrm>
            <a:off x="9969119" y="1937707"/>
            <a:ext cx="1056795" cy="312057"/>
            <a:chOff x="11199293" y="5031434"/>
            <a:chExt cx="1085137" cy="323605"/>
          </a:xfrm>
        </p:grpSpPr>
        <p:pic>
          <p:nvPicPr>
            <p:cNvPr id="88" name="Picture 87" descr="http://satra.lk/wp-content/uploads/2014/12/team_contact_1.png">
              <a:extLst>
                <a:ext uri="{FF2B5EF4-FFF2-40B4-BE49-F238E27FC236}">
                  <a16:creationId xmlns:a16="http://schemas.microsoft.com/office/drawing/2014/main" id="{E58CEEED-9A00-4F2A-8B90-D0718E4B4DCF}"/>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99293" y="5031434"/>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59">
              <a:extLst>
                <a:ext uri="{FF2B5EF4-FFF2-40B4-BE49-F238E27FC236}">
                  <a16:creationId xmlns:a16="http://schemas.microsoft.com/office/drawing/2014/main" id="{46CD284F-5B86-486E-8C35-CD748862867B}"/>
                </a:ext>
              </a:extLst>
            </p:cNvPr>
            <p:cNvSpPr txBox="1"/>
            <p:nvPr/>
          </p:nvSpPr>
          <p:spPr>
            <a:xfrm>
              <a:off x="11400540" y="5062431"/>
              <a:ext cx="883890"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a:t>
              </a:r>
            </a:p>
          </p:txBody>
        </p:sp>
      </p:grpSp>
      <p:grpSp>
        <p:nvGrpSpPr>
          <p:cNvPr id="90" name="Group 89">
            <a:extLst>
              <a:ext uri="{FF2B5EF4-FFF2-40B4-BE49-F238E27FC236}">
                <a16:creationId xmlns:a16="http://schemas.microsoft.com/office/drawing/2014/main" id="{354BE8CC-C1FD-4E23-BDF6-57424BDF6049}"/>
              </a:ext>
            </a:extLst>
          </p:cNvPr>
          <p:cNvGrpSpPr/>
          <p:nvPr/>
        </p:nvGrpSpPr>
        <p:grpSpPr>
          <a:xfrm>
            <a:off x="9893167" y="2507229"/>
            <a:ext cx="1218038" cy="336428"/>
            <a:chOff x="11171937" y="4977667"/>
            <a:chExt cx="1250704" cy="348879"/>
          </a:xfrm>
        </p:grpSpPr>
        <p:pic>
          <p:nvPicPr>
            <p:cNvPr id="91" name="Picture 90" descr="http://satra.lk/wp-content/uploads/2014/12/team_contact_1.png">
              <a:extLst>
                <a:ext uri="{FF2B5EF4-FFF2-40B4-BE49-F238E27FC236}">
                  <a16:creationId xmlns:a16="http://schemas.microsoft.com/office/drawing/2014/main" id="{C26A2513-8207-4D07-9A23-87150D69132C}"/>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71937" y="4977667"/>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62">
              <a:extLst>
                <a:ext uri="{FF2B5EF4-FFF2-40B4-BE49-F238E27FC236}">
                  <a16:creationId xmlns:a16="http://schemas.microsoft.com/office/drawing/2014/main" id="{C55E08B7-38AD-4E05-86F9-0CC4F63ED909}"/>
                </a:ext>
              </a:extLst>
            </p:cNvPr>
            <p:cNvSpPr txBox="1"/>
            <p:nvPr/>
          </p:nvSpPr>
          <p:spPr>
            <a:xfrm>
              <a:off x="11400540" y="5062431"/>
              <a:ext cx="1022101"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a:t>
              </a:r>
            </a:p>
          </p:txBody>
        </p:sp>
      </p:grpSp>
      <p:pic>
        <p:nvPicPr>
          <p:cNvPr id="95" name="Picture 94" descr="http://satra.lk/wp-content/uploads/2014/12/team_contact_1.png">
            <a:extLst>
              <a:ext uri="{FF2B5EF4-FFF2-40B4-BE49-F238E27FC236}">
                <a16:creationId xmlns:a16="http://schemas.microsoft.com/office/drawing/2014/main" id="{087560DF-2FE9-47E9-9870-72649FBFD19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1991" y="3148568"/>
            <a:ext cx="435774" cy="43577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http://satra.lk/wp-content/uploads/2014/12/team_contact_1.png">
            <a:extLst>
              <a:ext uri="{FF2B5EF4-FFF2-40B4-BE49-F238E27FC236}">
                <a16:creationId xmlns:a16="http://schemas.microsoft.com/office/drawing/2014/main" id="{FC05C4D0-4803-453B-9165-EA66550D7FB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20238" y="3155326"/>
            <a:ext cx="435774" cy="43577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Arrow Connector 101">
            <a:extLst>
              <a:ext uri="{FF2B5EF4-FFF2-40B4-BE49-F238E27FC236}">
                <a16:creationId xmlns:a16="http://schemas.microsoft.com/office/drawing/2014/main" id="{2B4FBA5F-8B7A-4241-8596-9A8512C75786}"/>
              </a:ext>
            </a:extLst>
          </p:cNvPr>
          <p:cNvCxnSpPr>
            <a:cxnSpLocks/>
          </p:cNvCxnSpPr>
          <p:nvPr/>
        </p:nvCxnSpPr>
        <p:spPr>
          <a:xfrm>
            <a:off x="2962748" y="1794466"/>
            <a:ext cx="3088700" cy="0"/>
          </a:xfrm>
          <a:prstGeom prst="straightConnector1">
            <a:avLst/>
          </a:prstGeom>
          <a:noFill/>
          <a:ln w="9525" cap="flat" cmpd="sng" algn="ctr">
            <a:solidFill>
              <a:srgbClr val="4F81BD">
                <a:shade val="95000"/>
                <a:satMod val="105000"/>
              </a:srgbClr>
            </a:solidFill>
            <a:prstDash val="solid"/>
            <a:headEnd type="triangle"/>
            <a:tailEnd type="triangle"/>
          </a:ln>
          <a:effectLst/>
        </p:spPr>
      </p:cxnSp>
      <p:pic>
        <p:nvPicPr>
          <p:cNvPr id="104" name="Picture 103" descr="http://satra.lk/wp-content/uploads/2014/12/team_contact_1.png">
            <a:extLst>
              <a:ext uri="{FF2B5EF4-FFF2-40B4-BE49-F238E27FC236}">
                <a16:creationId xmlns:a16="http://schemas.microsoft.com/office/drawing/2014/main" id="{962B7960-09BA-4E67-9B62-427AC41139C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50418" y="3148568"/>
            <a:ext cx="435774" cy="435774"/>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B303C5CB-5671-4E59-8CE4-A626199C7C05}"/>
              </a:ext>
            </a:extLst>
          </p:cNvPr>
          <p:cNvSpPr/>
          <p:nvPr/>
        </p:nvSpPr>
        <p:spPr>
          <a:xfrm>
            <a:off x="1658230" y="3619759"/>
            <a:ext cx="1546885" cy="302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Abbott SME team</a:t>
            </a:r>
          </a:p>
        </p:txBody>
      </p:sp>
      <p:cxnSp>
        <p:nvCxnSpPr>
          <p:cNvPr id="127" name="Straight Arrow Connector 126">
            <a:extLst>
              <a:ext uri="{FF2B5EF4-FFF2-40B4-BE49-F238E27FC236}">
                <a16:creationId xmlns:a16="http://schemas.microsoft.com/office/drawing/2014/main" id="{ED416706-8DB1-44EA-B836-A826E59E3244}"/>
              </a:ext>
            </a:extLst>
          </p:cNvPr>
          <p:cNvCxnSpPr>
            <a:cxnSpLocks/>
          </p:cNvCxnSpPr>
          <p:nvPr/>
        </p:nvCxnSpPr>
        <p:spPr>
          <a:xfrm>
            <a:off x="2438208" y="2304623"/>
            <a:ext cx="0" cy="599954"/>
          </a:xfrm>
          <a:prstGeom prst="straightConnector1">
            <a:avLst/>
          </a:prstGeom>
          <a:noFill/>
          <a:ln w="9525" cap="flat" cmpd="sng" algn="ctr">
            <a:solidFill>
              <a:srgbClr val="4F81BD">
                <a:shade val="95000"/>
                <a:satMod val="105000"/>
              </a:srgbClr>
            </a:solidFill>
            <a:prstDash val="solid"/>
            <a:headEnd type="triangle"/>
            <a:tailEnd type="triangle"/>
          </a:ln>
          <a:effectLst/>
        </p:spPr>
      </p:cxnSp>
      <p:pic>
        <p:nvPicPr>
          <p:cNvPr id="130" name="Picture 129" descr="http://satra.lk/wp-content/uploads/2014/12/team_contact_1.png">
            <a:extLst>
              <a:ext uri="{FF2B5EF4-FFF2-40B4-BE49-F238E27FC236}">
                <a16:creationId xmlns:a16="http://schemas.microsoft.com/office/drawing/2014/main" id="{F0701AD7-C136-48F2-B6B1-55B42CC3DCFA}"/>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3407" y="1524761"/>
            <a:ext cx="505153" cy="505153"/>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satra.lk/wp-content/uploads/2014/12/team_contact_1.png">
            <a:extLst>
              <a:ext uri="{FF2B5EF4-FFF2-40B4-BE49-F238E27FC236}">
                <a16:creationId xmlns:a16="http://schemas.microsoft.com/office/drawing/2014/main" id="{4D91E078-D0D2-4D78-87B5-75E48EA4B7BE}"/>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198737" y="2932278"/>
            <a:ext cx="338363" cy="33836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satra.lk/wp-content/uploads/2014/12/team_contact_1.png">
            <a:extLst>
              <a:ext uri="{FF2B5EF4-FFF2-40B4-BE49-F238E27FC236}">
                <a16:creationId xmlns:a16="http://schemas.microsoft.com/office/drawing/2014/main" id="{A0525F47-230D-4C14-AD7A-9FF8A3EA5339}"/>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537229" y="2932278"/>
            <a:ext cx="338363" cy="338363"/>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32" descr="http://satra.lk/wp-content/uploads/2014/12/team_contact_1.png">
            <a:extLst>
              <a:ext uri="{FF2B5EF4-FFF2-40B4-BE49-F238E27FC236}">
                <a16:creationId xmlns:a16="http://schemas.microsoft.com/office/drawing/2014/main" id="{958C3432-E3C8-4913-9B67-91032394800B}"/>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6453" y="2892652"/>
            <a:ext cx="422367" cy="422367"/>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descr="http://satra.lk/wp-content/uploads/2014/12/team_contact_1.png">
            <a:extLst>
              <a:ext uri="{FF2B5EF4-FFF2-40B4-BE49-F238E27FC236}">
                <a16:creationId xmlns:a16="http://schemas.microsoft.com/office/drawing/2014/main" id="{0EFCF731-8DA2-4E8F-B067-18773AA37D48}"/>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8981" y="2905203"/>
            <a:ext cx="422367" cy="422367"/>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descr="http://satra.lk/wp-content/uploads/2014/12/team_contact_1.png">
            <a:extLst>
              <a:ext uri="{FF2B5EF4-FFF2-40B4-BE49-F238E27FC236}">
                <a16:creationId xmlns:a16="http://schemas.microsoft.com/office/drawing/2014/main" id="{5A904957-293A-4EAC-9650-1AB98283830F}"/>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51509" y="2894787"/>
            <a:ext cx="422367" cy="422367"/>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51E1E9F4-EBF7-4771-9086-96D1E1295F17}"/>
              </a:ext>
            </a:extLst>
          </p:cNvPr>
          <p:cNvSpPr/>
          <p:nvPr/>
        </p:nvSpPr>
        <p:spPr>
          <a:xfrm>
            <a:off x="4966041" y="3307888"/>
            <a:ext cx="1096948" cy="7221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 engineers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581B7943-3E4A-4746-BCC9-08BFCCFD4515}"/>
              </a:ext>
            </a:extLst>
          </p:cNvPr>
          <p:cNvSpPr/>
          <p:nvPr/>
        </p:nvSpPr>
        <p:spPr>
          <a:xfrm>
            <a:off x="6824308" y="3378329"/>
            <a:ext cx="1644287"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 team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8" name="Rectangle 137">
            <a:extLst>
              <a:ext uri="{FF2B5EF4-FFF2-40B4-BE49-F238E27FC236}">
                <a16:creationId xmlns:a16="http://schemas.microsoft.com/office/drawing/2014/main" id="{30704258-438D-4724-BE03-4D03030EF1A8}"/>
              </a:ext>
            </a:extLst>
          </p:cNvPr>
          <p:cNvSpPr/>
          <p:nvPr/>
        </p:nvSpPr>
        <p:spPr>
          <a:xfrm>
            <a:off x="5434374" y="1986499"/>
            <a:ext cx="2009050"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2" name="Rectangle 141">
            <a:extLst>
              <a:ext uri="{FF2B5EF4-FFF2-40B4-BE49-F238E27FC236}">
                <a16:creationId xmlns:a16="http://schemas.microsoft.com/office/drawing/2014/main" id="{1DF55B30-7709-4337-B2C7-A77784257CBF}"/>
              </a:ext>
            </a:extLst>
          </p:cNvPr>
          <p:cNvSpPr/>
          <p:nvPr/>
        </p:nvSpPr>
        <p:spPr bwMode="auto">
          <a:xfrm>
            <a:off x="4966040" y="2650755"/>
            <a:ext cx="1127941" cy="1103265"/>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B2894202-8C7E-4905-8B3B-BA5E6F4D6D3C}"/>
              </a:ext>
            </a:extLst>
          </p:cNvPr>
          <p:cNvSpPr/>
          <p:nvPr/>
        </p:nvSpPr>
        <p:spPr bwMode="auto">
          <a:xfrm>
            <a:off x="6760593" y="2640187"/>
            <a:ext cx="1707978" cy="1103265"/>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09EA15ED-E1F1-4718-AC06-7AB754637F57}"/>
              </a:ext>
            </a:extLst>
          </p:cNvPr>
          <p:cNvSpPr/>
          <p:nvPr/>
        </p:nvSpPr>
        <p:spPr bwMode="auto">
          <a:xfrm>
            <a:off x="4822257" y="2536199"/>
            <a:ext cx="4011318" cy="1357037"/>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44" name="Straight Arrow Connector 43">
            <a:extLst>
              <a:ext uri="{FF2B5EF4-FFF2-40B4-BE49-F238E27FC236}">
                <a16:creationId xmlns:a16="http://schemas.microsoft.com/office/drawing/2014/main" id="{B867937C-FAAD-4AD9-9D52-F48577EAEAD5}"/>
              </a:ext>
            </a:extLst>
          </p:cNvPr>
          <p:cNvCxnSpPr>
            <a:cxnSpLocks/>
          </p:cNvCxnSpPr>
          <p:nvPr/>
        </p:nvCxnSpPr>
        <p:spPr>
          <a:xfrm>
            <a:off x="6246812" y="2225161"/>
            <a:ext cx="0" cy="323590"/>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47" name="Straight Arrow Connector 46">
            <a:extLst>
              <a:ext uri="{FF2B5EF4-FFF2-40B4-BE49-F238E27FC236}">
                <a16:creationId xmlns:a16="http://schemas.microsoft.com/office/drawing/2014/main" id="{CCF0CD1C-7AE7-4014-92D1-EF400F6F9942}"/>
              </a:ext>
            </a:extLst>
          </p:cNvPr>
          <p:cNvCxnSpPr>
            <a:cxnSpLocks/>
            <a:stCxn id="59" idx="1"/>
          </p:cNvCxnSpPr>
          <p:nvPr/>
        </p:nvCxnSpPr>
        <p:spPr>
          <a:xfrm flipV="1">
            <a:off x="3128078" y="3327570"/>
            <a:ext cx="1837963" cy="10213"/>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49" name="Straight Arrow Connector 48">
            <a:extLst>
              <a:ext uri="{FF2B5EF4-FFF2-40B4-BE49-F238E27FC236}">
                <a16:creationId xmlns:a16="http://schemas.microsoft.com/office/drawing/2014/main" id="{9BC6FE4E-4336-49A6-8083-236F5AFF176F}"/>
              </a:ext>
            </a:extLst>
          </p:cNvPr>
          <p:cNvCxnSpPr>
            <a:cxnSpLocks/>
            <a:stCxn id="142" idx="3"/>
            <a:endCxn id="37" idx="1"/>
          </p:cNvCxnSpPr>
          <p:nvPr/>
        </p:nvCxnSpPr>
        <p:spPr>
          <a:xfrm flipV="1">
            <a:off x="6093981" y="3191820"/>
            <a:ext cx="666612" cy="10568"/>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14" name="Connector: Elbow 13">
            <a:extLst>
              <a:ext uri="{FF2B5EF4-FFF2-40B4-BE49-F238E27FC236}">
                <a16:creationId xmlns:a16="http://schemas.microsoft.com/office/drawing/2014/main" id="{0E91BBCE-B3B3-4CD3-ABD6-C89911932C7C}"/>
              </a:ext>
            </a:extLst>
          </p:cNvPr>
          <p:cNvCxnSpPr>
            <a:cxnSpLocks/>
            <a:stCxn id="37" idx="0"/>
          </p:cNvCxnSpPr>
          <p:nvPr/>
        </p:nvCxnSpPr>
        <p:spPr bwMode="auto">
          <a:xfrm rot="16200000" flipH="1" flipV="1">
            <a:off x="5262497" y="553118"/>
            <a:ext cx="265016" cy="4439154"/>
          </a:xfrm>
          <a:prstGeom prst="bentConnector4">
            <a:avLst>
              <a:gd name="adj1" fmla="val -86259"/>
              <a:gd name="adj2" fmla="val 59619"/>
            </a:avLst>
          </a:prstGeom>
          <a:solidFill>
            <a:schemeClr val="accent1"/>
          </a:solidFill>
          <a:ln w="3175" cap="flat" cmpd="sng" algn="ctr">
            <a:solidFill>
              <a:schemeClr val="bg2"/>
            </a:solidFill>
            <a:prstDash val="dash"/>
            <a:miter lim="800000"/>
            <a:headEnd type="triangle"/>
            <a:tailEnd type="triangle"/>
          </a:ln>
          <a:effectLst/>
        </p:spPr>
      </p:cxnSp>
      <p:sp>
        <p:nvSpPr>
          <p:cNvPr id="59" name="Rectangle 58">
            <a:extLst>
              <a:ext uri="{FF2B5EF4-FFF2-40B4-BE49-F238E27FC236}">
                <a16:creationId xmlns:a16="http://schemas.microsoft.com/office/drawing/2014/main" id="{02395262-89DC-4D83-9766-87E59C2ADFB6}"/>
              </a:ext>
            </a:extLst>
          </p:cNvPr>
          <p:cNvSpPr/>
          <p:nvPr/>
        </p:nvSpPr>
        <p:spPr bwMode="auto">
          <a:xfrm flipH="1">
            <a:off x="1735325" y="3042526"/>
            <a:ext cx="1392753" cy="590513"/>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106" name="TextBox 105">
            <a:extLst>
              <a:ext uri="{FF2B5EF4-FFF2-40B4-BE49-F238E27FC236}">
                <a16:creationId xmlns:a16="http://schemas.microsoft.com/office/drawing/2014/main" id="{11C08D27-E054-46BA-854D-2AF22A118279}"/>
              </a:ext>
            </a:extLst>
          </p:cNvPr>
          <p:cNvSpPr txBox="1"/>
          <p:nvPr/>
        </p:nvSpPr>
        <p:spPr>
          <a:xfrm>
            <a:off x="7795874" y="6349892"/>
            <a:ext cx="1126072" cy="253916"/>
          </a:xfrm>
          <a:prstGeom prst="rect">
            <a:avLst/>
          </a:prstGeom>
          <a:noFill/>
        </p:spPr>
        <p:txBody>
          <a:bodyPr wrap="square" rtlCol="0">
            <a:spAutoFit/>
          </a:bodyPr>
          <a:lstStyle/>
          <a:p>
            <a:pPr algn="ctr"/>
            <a:r>
              <a:rPr lang="en-US" sz="1050" b="1" dirty="0">
                <a:solidFill>
                  <a:schemeClr val="bg1">
                    <a:lumMod val="50000"/>
                  </a:schemeClr>
                </a:solidFill>
                <a:latin typeface="Segoe UI" panose="020B0502040204020203" pitchFamily="34" charset="0"/>
                <a:cs typeface="Segoe UI" panose="020B0502040204020203" pitchFamily="34" charset="0"/>
              </a:rPr>
              <a:t>HCL – team</a:t>
            </a:r>
          </a:p>
        </p:txBody>
      </p:sp>
      <p:sp>
        <p:nvSpPr>
          <p:cNvPr id="40" name="TextBox 39">
            <a:extLst>
              <a:ext uri="{FF2B5EF4-FFF2-40B4-BE49-F238E27FC236}">
                <a16:creationId xmlns:a16="http://schemas.microsoft.com/office/drawing/2014/main" id="{65114DAC-B960-4309-A97E-514C4BDC6E29}"/>
              </a:ext>
            </a:extLst>
          </p:cNvPr>
          <p:cNvSpPr txBox="1"/>
          <p:nvPr/>
        </p:nvSpPr>
        <p:spPr>
          <a:xfrm>
            <a:off x="615878" y="4311232"/>
            <a:ext cx="11001815" cy="1200329"/>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Program management will be owned by HCL</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Work assignation designed and decided by HCL program manager</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will deploy all the skilled resources required for this program</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will drive SCRUM meetings along with Abbott SMEs and deliver as per the project plan</a:t>
            </a:r>
          </a:p>
        </p:txBody>
      </p:sp>
    </p:spTree>
    <p:extLst>
      <p:ext uri="{BB962C8B-B14F-4D97-AF65-F5344CB8AC3E}">
        <p14:creationId xmlns:p14="http://schemas.microsoft.com/office/powerpoint/2010/main" val="2480895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Key Architectural and Technical Considerations</a:t>
            </a:r>
          </a:p>
        </p:txBody>
      </p:sp>
      <p:grpSp>
        <p:nvGrpSpPr>
          <p:cNvPr id="3" name="Group 2">
            <a:extLst>
              <a:ext uri="{FF2B5EF4-FFF2-40B4-BE49-F238E27FC236}">
                <a16:creationId xmlns:a16="http://schemas.microsoft.com/office/drawing/2014/main" id="{F0752BA9-CD76-45B4-B087-000E701D339E}"/>
              </a:ext>
            </a:extLst>
          </p:cNvPr>
          <p:cNvGrpSpPr/>
          <p:nvPr/>
        </p:nvGrpSpPr>
        <p:grpSpPr>
          <a:xfrm>
            <a:off x="375632" y="3152121"/>
            <a:ext cx="1500636" cy="808938"/>
            <a:chOff x="406294" y="5153511"/>
            <a:chExt cx="833570" cy="1578307"/>
          </a:xfrm>
        </p:grpSpPr>
        <p:pic>
          <p:nvPicPr>
            <p:cNvPr id="4" name="Picture 3">
              <a:extLst>
                <a:ext uri="{FF2B5EF4-FFF2-40B4-BE49-F238E27FC236}">
                  <a16:creationId xmlns:a16="http://schemas.microsoft.com/office/drawing/2014/main" id="{AD96AC02-BC52-4C64-B7A3-FAD74A0EC82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8202" y="5153511"/>
              <a:ext cx="625923" cy="766663"/>
            </a:xfrm>
            <a:prstGeom prst="rect">
              <a:avLst/>
            </a:prstGeom>
          </p:spPr>
        </p:pic>
        <p:sp>
          <p:nvSpPr>
            <p:cNvPr id="5" name="TextBox 4">
              <a:extLst>
                <a:ext uri="{FF2B5EF4-FFF2-40B4-BE49-F238E27FC236}">
                  <a16:creationId xmlns:a16="http://schemas.microsoft.com/office/drawing/2014/main" id="{7D1ACA4F-8B53-40CF-A216-ABB263F53A41}"/>
                </a:ext>
              </a:extLst>
            </p:cNvPr>
            <p:cNvSpPr txBox="1"/>
            <p:nvPr/>
          </p:nvSpPr>
          <p:spPr>
            <a:xfrm>
              <a:off x="406294" y="5951169"/>
              <a:ext cx="833570" cy="780649"/>
            </a:xfrm>
            <a:prstGeom prst="rect">
              <a:avLst/>
            </a:prstGeom>
            <a:noFill/>
          </p:spPr>
          <p:txBody>
            <a:bodyPr wrap="square" rtlCol="0">
              <a:spAutoFit/>
            </a:bodyPr>
            <a:lstStyle/>
            <a:p>
              <a:pPr algn="ctr"/>
              <a:r>
                <a:rPr lang="en-US" sz="1000" dirty="0">
                  <a:latin typeface="Segoe UI" panose="020B0502040204020203" pitchFamily="34" charset="0"/>
                  <a:cs typeface="Segoe UI" panose="020B0502040204020203" pitchFamily="34" charset="0"/>
                </a:rPr>
                <a:t>Case Information Repository</a:t>
              </a:r>
            </a:p>
          </p:txBody>
        </p:sp>
      </p:grpSp>
      <p:grpSp>
        <p:nvGrpSpPr>
          <p:cNvPr id="6" name="Group 5">
            <a:extLst>
              <a:ext uri="{FF2B5EF4-FFF2-40B4-BE49-F238E27FC236}">
                <a16:creationId xmlns:a16="http://schemas.microsoft.com/office/drawing/2014/main" id="{40E49926-D15E-4777-AEEB-74BA21700C00}"/>
              </a:ext>
            </a:extLst>
          </p:cNvPr>
          <p:cNvGrpSpPr/>
          <p:nvPr/>
        </p:nvGrpSpPr>
        <p:grpSpPr>
          <a:xfrm>
            <a:off x="2974789" y="2037794"/>
            <a:ext cx="1759802" cy="765997"/>
            <a:chOff x="1413181" y="5119577"/>
            <a:chExt cx="833570" cy="1162851"/>
          </a:xfrm>
        </p:grpSpPr>
        <p:pic>
          <p:nvPicPr>
            <p:cNvPr id="7" name="Picture 6" descr="A high angle view of a city&#10;&#10;Description automatically generated with low confidence">
              <a:extLst>
                <a:ext uri="{FF2B5EF4-FFF2-40B4-BE49-F238E27FC236}">
                  <a16:creationId xmlns:a16="http://schemas.microsoft.com/office/drawing/2014/main" id="{AEB5AB74-3F72-46D7-B650-EBCC86BDAE5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50851" y="5119577"/>
              <a:ext cx="625923" cy="766662"/>
            </a:xfrm>
            <a:prstGeom prst="rect">
              <a:avLst/>
            </a:prstGeom>
          </p:spPr>
        </p:pic>
        <p:sp>
          <p:nvSpPr>
            <p:cNvPr id="8" name="TextBox 7">
              <a:extLst>
                <a:ext uri="{FF2B5EF4-FFF2-40B4-BE49-F238E27FC236}">
                  <a16:creationId xmlns:a16="http://schemas.microsoft.com/office/drawing/2014/main" id="{816AA3A3-17F4-49C5-9D8E-CE0EB31CCA16}"/>
                </a:ext>
              </a:extLst>
            </p:cNvPr>
            <p:cNvSpPr txBox="1"/>
            <p:nvPr/>
          </p:nvSpPr>
          <p:spPr>
            <a:xfrm>
              <a:off x="1413181" y="5908643"/>
              <a:ext cx="833570" cy="373785"/>
            </a:xfrm>
            <a:prstGeom prst="rect">
              <a:avLst/>
            </a:prstGeom>
            <a:noFill/>
          </p:spPr>
          <p:txBody>
            <a:bodyPr wrap="square" rtlCol="0">
              <a:spAutoFit/>
            </a:bodyPr>
            <a:lstStyle/>
            <a:p>
              <a:r>
                <a:rPr lang="en-US" sz="1000" dirty="0" err="1">
                  <a:latin typeface="Segoe UI" panose="020B0502040204020203" pitchFamily="34" charset="0"/>
                  <a:cs typeface="Segoe UI" panose="020B0502040204020203" pitchFamily="34" charset="0"/>
                </a:rPr>
                <a:t>Dataverse</a:t>
              </a:r>
              <a:r>
                <a:rPr lang="en-US" sz="1000" dirty="0">
                  <a:latin typeface="Segoe UI" panose="020B0502040204020203" pitchFamily="34" charset="0"/>
                  <a:cs typeface="Segoe UI" panose="020B0502040204020203" pitchFamily="34" charset="0"/>
                </a:rPr>
                <a:t> (PowerApps)</a:t>
              </a:r>
            </a:p>
          </p:txBody>
        </p:sp>
      </p:grpSp>
      <p:grpSp>
        <p:nvGrpSpPr>
          <p:cNvPr id="9" name="Group 8">
            <a:extLst>
              <a:ext uri="{FF2B5EF4-FFF2-40B4-BE49-F238E27FC236}">
                <a16:creationId xmlns:a16="http://schemas.microsoft.com/office/drawing/2014/main" id="{DDE993A7-FD9D-4AB8-B2C2-8CF917922FCD}"/>
              </a:ext>
            </a:extLst>
          </p:cNvPr>
          <p:cNvGrpSpPr/>
          <p:nvPr/>
        </p:nvGrpSpPr>
        <p:grpSpPr>
          <a:xfrm>
            <a:off x="4385930" y="778298"/>
            <a:ext cx="1645248" cy="807679"/>
            <a:chOff x="2464271" y="5119575"/>
            <a:chExt cx="1097673" cy="1196282"/>
          </a:xfrm>
        </p:grpSpPr>
        <p:pic>
          <p:nvPicPr>
            <p:cNvPr id="10" name="Picture 9">
              <a:extLst>
                <a:ext uri="{FF2B5EF4-FFF2-40B4-BE49-F238E27FC236}">
                  <a16:creationId xmlns:a16="http://schemas.microsoft.com/office/drawing/2014/main" id="{EA90BEDB-E535-46BB-BA61-0C39173C173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533234" y="5119575"/>
              <a:ext cx="860452" cy="766664"/>
            </a:xfrm>
            <a:prstGeom prst="rect">
              <a:avLst/>
            </a:prstGeom>
          </p:spPr>
        </p:pic>
        <p:sp>
          <p:nvSpPr>
            <p:cNvPr id="11" name="TextBox 10">
              <a:extLst>
                <a:ext uri="{FF2B5EF4-FFF2-40B4-BE49-F238E27FC236}">
                  <a16:creationId xmlns:a16="http://schemas.microsoft.com/office/drawing/2014/main" id="{2098AA74-06C2-454F-93B1-B83918F45DFB}"/>
                </a:ext>
              </a:extLst>
            </p:cNvPr>
            <p:cNvSpPr txBox="1"/>
            <p:nvPr/>
          </p:nvSpPr>
          <p:spPr>
            <a:xfrm>
              <a:off x="2464271" y="5951170"/>
              <a:ext cx="1097673" cy="364687"/>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SFDC and marketing tool</a:t>
              </a:r>
            </a:p>
          </p:txBody>
        </p:sp>
      </p:grpSp>
      <p:grpSp>
        <p:nvGrpSpPr>
          <p:cNvPr id="12" name="Group 11">
            <a:extLst>
              <a:ext uri="{FF2B5EF4-FFF2-40B4-BE49-F238E27FC236}">
                <a16:creationId xmlns:a16="http://schemas.microsoft.com/office/drawing/2014/main" id="{A764CEA2-6FB3-490E-B1D1-0922D1963C72}"/>
              </a:ext>
            </a:extLst>
          </p:cNvPr>
          <p:cNvGrpSpPr/>
          <p:nvPr/>
        </p:nvGrpSpPr>
        <p:grpSpPr>
          <a:xfrm>
            <a:off x="669891" y="4188092"/>
            <a:ext cx="1378335" cy="965813"/>
            <a:chOff x="1704814" y="5247255"/>
            <a:chExt cx="1378335" cy="965813"/>
          </a:xfrm>
        </p:grpSpPr>
        <p:pic>
          <p:nvPicPr>
            <p:cNvPr id="13" name="Picture 12" descr="Graphical user interface, application&#10;&#10;Description automatically generated">
              <a:extLst>
                <a:ext uri="{FF2B5EF4-FFF2-40B4-BE49-F238E27FC236}">
                  <a16:creationId xmlns:a16="http://schemas.microsoft.com/office/drawing/2014/main" id="{3830CF3B-A18E-46EA-9BD9-B071E45CC23A}"/>
                </a:ext>
              </a:extLst>
            </p:cNvPr>
            <p:cNvPicPr>
              <a:picLocks noChangeAspect="1"/>
            </p:cNvPicPr>
            <p:nvPr/>
          </p:nvPicPr>
          <p:blipFill rotWithShape="1">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1020" r="51746"/>
            <a:stretch/>
          </p:blipFill>
          <p:spPr>
            <a:xfrm>
              <a:off x="1932610" y="5247255"/>
              <a:ext cx="309966" cy="719592"/>
            </a:xfrm>
            <a:prstGeom prst="rect">
              <a:avLst/>
            </a:prstGeom>
          </p:spPr>
        </p:pic>
        <p:sp>
          <p:nvSpPr>
            <p:cNvPr id="14" name="TextBox 13">
              <a:extLst>
                <a:ext uri="{FF2B5EF4-FFF2-40B4-BE49-F238E27FC236}">
                  <a16:creationId xmlns:a16="http://schemas.microsoft.com/office/drawing/2014/main" id="{303B164C-EA37-40F1-A3A2-5592104D4511}"/>
                </a:ext>
              </a:extLst>
            </p:cNvPr>
            <p:cNvSpPr txBox="1"/>
            <p:nvPr/>
          </p:nvSpPr>
          <p:spPr>
            <a:xfrm>
              <a:off x="1704814" y="5966847"/>
              <a:ext cx="1378335"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Mobile App</a:t>
              </a:r>
            </a:p>
          </p:txBody>
        </p:sp>
      </p:grpSp>
      <p:sp>
        <p:nvSpPr>
          <p:cNvPr id="15" name="Rectangle: Rounded Corners 14">
            <a:extLst>
              <a:ext uri="{FF2B5EF4-FFF2-40B4-BE49-F238E27FC236}">
                <a16:creationId xmlns:a16="http://schemas.microsoft.com/office/drawing/2014/main" id="{8C11296A-67DB-4539-8355-4AA171D7D9D2}"/>
              </a:ext>
            </a:extLst>
          </p:cNvPr>
          <p:cNvSpPr/>
          <p:nvPr/>
        </p:nvSpPr>
        <p:spPr bwMode="auto">
          <a:xfrm>
            <a:off x="139484" y="1766656"/>
            <a:ext cx="2092271" cy="4465468"/>
          </a:xfrm>
          <a:prstGeom prst="roundRect">
            <a:avLst/>
          </a:prstGeom>
          <a:noFill/>
          <a:ln w="12700" cap="flat" cmpd="sng" algn="ctr">
            <a:solidFill>
              <a:schemeClr val="bg2"/>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nvGrpSpPr>
          <p:cNvPr id="16" name="Group 15">
            <a:extLst>
              <a:ext uri="{FF2B5EF4-FFF2-40B4-BE49-F238E27FC236}">
                <a16:creationId xmlns:a16="http://schemas.microsoft.com/office/drawing/2014/main" id="{CA837C93-BD5F-43F3-9DD5-286308A62662}"/>
              </a:ext>
            </a:extLst>
          </p:cNvPr>
          <p:cNvGrpSpPr/>
          <p:nvPr/>
        </p:nvGrpSpPr>
        <p:grpSpPr>
          <a:xfrm>
            <a:off x="242712" y="5560452"/>
            <a:ext cx="1805514" cy="461665"/>
            <a:chOff x="414965" y="5817399"/>
            <a:chExt cx="1805514" cy="461665"/>
          </a:xfrm>
        </p:grpSpPr>
        <p:sp>
          <p:nvSpPr>
            <p:cNvPr id="17" name="TextBox 16">
              <a:extLst>
                <a:ext uri="{FF2B5EF4-FFF2-40B4-BE49-F238E27FC236}">
                  <a16:creationId xmlns:a16="http://schemas.microsoft.com/office/drawing/2014/main" id="{2A4D62EE-A08F-4A0E-B2EF-FDE980D3688E}"/>
                </a:ext>
              </a:extLst>
            </p:cNvPr>
            <p:cNvSpPr txBox="1"/>
            <p:nvPr/>
          </p:nvSpPr>
          <p:spPr>
            <a:xfrm>
              <a:off x="414965" y="5817399"/>
              <a:ext cx="1766476" cy="461665"/>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Hospital / Clinical / Patient Data Providers</a:t>
              </a:r>
            </a:p>
          </p:txBody>
        </p:sp>
        <p:sp>
          <p:nvSpPr>
            <p:cNvPr id="18" name="Rectangle: Rounded Corners 17">
              <a:extLst>
                <a:ext uri="{FF2B5EF4-FFF2-40B4-BE49-F238E27FC236}">
                  <a16:creationId xmlns:a16="http://schemas.microsoft.com/office/drawing/2014/main" id="{D9D97451-FFE0-4EC9-BB92-B95DCD27F05A}"/>
                </a:ext>
              </a:extLst>
            </p:cNvPr>
            <p:cNvSpPr/>
            <p:nvPr/>
          </p:nvSpPr>
          <p:spPr bwMode="auto">
            <a:xfrm>
              <a:off x="454003" y="5817399"/>
              <a:ext cx="1766476"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nvGrpSpPr>
          <p:cNvPr id="19" name="Group 18">
            <a:extLst>
              <a:ext uri="{FF2B5EF4-FFF2-40B4-BE49-F238E27FC236}">
                <a16:creationId xmlns:a16="http://schemas.microsoft.com/office/drawing/2014/main" id="{ACDB6757-86BF-489E-9BAE-092B4D2F4638}"/>
              </a:ext>
            </a:extLst>
          </p:cNvPr>
          <p:cNvGrpSpPr/>
          <p:nvPr/>
        </p:nvGrpSpPr>
        <p:grpSpPr>
          <a:xfrm>
            <a:off x="4314819" y="3703884"/>
            <a:ext cx="1787470" cy="925272"/>
            <a:chOff x="6749074" y="2548631"/>
            <a:chExt cx="1787470" cy="925272"/>
          </a:xfrm>
        </p:grpSpPr>
        <p:pic>
          <p:nvPicPr>
            <p:cNvPr id="20" name="Picture 19" descr="Diagram&#10;&#10;Description automatically generated">
              <a:extLst>
                <a:ext uri="{FF2B5EF4-FFF2-40B4-BE49-F238E27FC236}">
                  <a16:creationId xmlns:a16="http://schemas.microsoft.com/office/drawing/2014/main" id="{E62198FF-5683-43DC-8D75-77857388BAE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220345" y="2548631"/>
              <a:ext cx="819150" cy="514350"/>
            </a:xfrm>
            <a:prstGeom prst="rect">
              <a:avLst/>
            </a:prstGeom>
          </p:spPr>
        </p:pic>
        <p:sp>
          <p:nvSpPr>
            <p:cNvPr id="21" name="TextBox 20">
              <a:extLst>
                <a:ext uri="{FF2B5EF4-FFF2-40B4-BE49-F238E27FC236}">
                  <a16:creationId xmlns:a16="http://schemas.microsoft.com/office/drawing/2014/main" id="{43DFE0F9-87FF-4016-8A00-DF79360D594D}"/>
                </a:ext>
              </a:extLst>
            </p:cNvPr>
            <p:cNvSpPr txBox="1"/>
            <p:nvPr/>
          </p:nvSpPr>
          <p:spPr>
            <a:xfrm>
              <a:off x="6749074" y="3012238"/>
              <a:ext cx="1787470"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Data Aggregator/ Workflow/Rule Engine</a:t>
              </a:r>
            </a:p>
          </p:txBody>
        </p:sp>
      </p:grpSp>
      <p:cxnSp>
        <p:nvCxnSpPr>
          <p:cNvPr id="22" name="Straight Arrow Connector 21">
            <a:extLst>
              <a:ext uri="{FF2B5EF4-FFF2-40B4-BE49-F238E27FC236}">
                <a16:creationId xmlns:a16="http://schemas.microsoft.com/office/drawing/2014/main" id="{88551402-AB26-407C-B943-DB5121171582}"/>
              </a:ext>
            </a:extLst>
          </p:cNvPr>
          <p:cNvCxnSpPr>
            <a:cxnSpLocks/>
            <a:stCxn id="57" idx="3"/>
            <a:endCxn id="7" idx="1"/>
          </p:cNvCxnSpPr>
          <p:nvPr/>
        </p:nvCxnSpPr>
        <p:spPr bwMode="auto">
          <a:xfrm>
            <a:off x="1496659" y="2288980"/>
            <a:ext cx="1557658" cy="132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23" name="Straight Arrow Connector 22">
            <a:extLst>
              <a:ext uri="{FF2B5EF4-FFF2-40B4-BE49-F238E27FC236}">
                <a16:creationId xmlns:a16="http://schemas.microsoft.com/office/drawing/2014/main" id="{E4AE191D-5097-4150-ADDD-43F76EC57B0B}"/>
              </a:ext>
            </a:extLst>
          </p:cNvPr>
          <p:cNvCxnSpPr>
            <a:cxnSpLocks/>
            <a:stCxn id="4" idx="3"/>
            <a:endCxn id="36" idx="1"/>
          </p:cNvCxnSpPr>
          <p:nvPr/>
        </p:nvCxnSpPr>
        <p:spPr bwMode="auto">
          <a:xfrm>
            <a:off x="1613901" y="3348592"/>
            <a:ext cx="1547400" cy="3383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24" name="Straight Arrow Connector 23">
            <a:extLst>
              <a:ext uri="{FF2B5EF4-FFF2-40B4-BE49-F238E27FC236}">
                <a16:creationId xmlns:a16="http://schemas.microsoft.com/office/drawing/2014/main" id="{644B658F-92FE-40C4-A2A2-A5B014ED6425}"/>
              </a:ext>
            </a:extLst>
          </p:cNvPr>
          <p:cNvCxnSpPr>
            <a:cxnSpLocks/>
            <a:stCxn id="11" idx="2"/>
            <a:endCxn id="20" idx="0"/>
          </p:cNvCxnSpPr>
          <p:nvPr/>
        </p:nvCxnSpPr>
        <p:spPr bwMode="auto">
          <a:xfrm flipH="1">
            <a:off x="5195665" y="1585977"/>
            <a:ext cx="12889" cy="2117907"/>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25" name="Straight Arrow Connector 24">
            <a:extLst>
              <a:ext uri="{FF2B5EF4-FFF2-40B4-BE49-F238E27FC236}">
                <a16:creationId xmlns:a16="http://schemas.microsoft.com/office/drawing/2014/main" id="{784200F4-3109-4F79-9165-86A1EF707B74}"/>
              </a:ext>
            </a:extLst>
          </p:cNvPr>
          <p:cNvCxnSpPr>
            <a:cxnSpLocks/>
            <a:stCxn id="13" idx="3"/>
            <a:endCxn id="35" idx="1"/>
          </p:cNvCxnSpPr>
          <p:nvPr/>
        </p:nvCxnSpPr>
        <p:spPr bwMode="auto">
          <a:xfrm flipV="1">
            <a:off x="1207653" y="4539693"/>
            <a:ext cx="1976808" cy="819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26" name="Straight Arrow Connector 25">
            <a:extLst>
              <a:ext uri="{FF2B5EF4-FFF2-40B4-BE49-F238E27FC236}">
                <a16:creationId xmlns:a16="http://schemas.microsoft.com/office/drawing/2014/main" id="{4B1EA652-EEF9-4D2B-B626-E948ABD4659B}"/>
              </a:ext>
            </a:extLst>
          </p:cNvPr>
          <p:cNvCxnSpPr>
            <a:cxnSpLocks/>
            <a:stCxn id="36" idx="3"/>
            <a:endCxn id="20" idx="1"/>
          </p:cNvCxnSpPr>
          <p:nvPr/>
        </p:nvCxnSpPr>
        <p:spPr bwMode="auto">
          <a:xfrm>
            <a:off x="4280901" y="3382425"/>
            <a:ext cx="50518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27" name="TextBox 26">
            <a:extLst>
              <a:ext uri="{FF2B5EF4-FFF2-40B4-BE49-F238E27FC236}">
                <a16:creationId xmlns:a16="http://schemas.microsoft.com/office/drawing/2014/main" id="{37325AA7-5010-43F9-B756-DC4AB4C3057F}"/>
              </a:ext>
            </a:extLst>
          </p:cNvPr>
          <p:cNvSpPr txBox="1"/>
          <p:nvPr/>
        </p:nvSpPr>
        <p:spPr>
          <a:xfrm>
            <a:off x="5487842" y="5316270"/>
            <a:ext cx="2817024" cy="253916"/>
          </a:xfrm>
          <a:prstGeom prst="rect">
            <a:avLst/>
          </a:prstGeom>
          <a:noFill/>
        </p:spPr>
        <p:txBody>
          <a:bodyPr wrap="square">
            <a:spAutoFit/>
          </a:bodyPr>
          <a:lstStyle/>
          <a:p>
            <a:r>
              <a:rPr lang="en-US" sz="1050" b="1" dirty="0">
                <a:solidFill>
                  <a:srgbClr val="00529B"/>
                </a:solidFill>
                <a:latin typeface="Segoe UI" panose="020B0502040204020203" pitchFamily="34" charset="0"/>
                <a:cs typeface="Segoe UI" panose="020B0502040204020203" pitchFamily="34" charset="0"/>
              </a:rPr>
              <a:t>Vascular Digital and Analytics Platform</a:t>
            </a:r>
          </a:p>
        </p:txBody>
      </p:sp>
      <p:sp>
        <p:nvSpPr>
          <p:cNvPr id="28" name="Rectangle: Rounded Corners 27">
            <a:extLst>
              <a:ext uri="{FF2B5EF4-FFF2-40B4-BE49-F238E27FC236}">
                <a16:creationId xmlns:a16="http://schemas.microsoft.com/office/drawing/2014/main" id="{7B7A34E5-0818-4814-98E2-2D987A2FE27B}"/>
              </a:ext>
            </a:extLst>
          </p:cNvPr>
          <p:cNvSpPr/>
          <p:nvPr/>
        </p:nvSpPr>
        <p:spPr bwMode="auto">
          <a:xfrm>
            <a:off x="5981435" y="2956449"/>
            <a:ext cx="129446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Authentication &amp;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Authorization</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29" name="Rectangle: Rounded Corners 28">
            <a:extLst>
              <a:ext uri="{FF2B5EF4-FFF2-40B4-BE49-F238E27FC236}">
                <a16:creationId xmlns:a16="http://schemas.microsoft.com/office/drawing/2014/main" id="{C349AC03-0E1D-46AD-9BA7-15F4B9B3AABB}"/>
              </a:ext>
            </a:extLst>
          </p:cNvPr>
          <p:cNvSpPr/>
          <p:nvPr/>
        </p:nvSpPr>
        <p:spPr bwMode="auto">
          <a:xfrm>
            <a:off x="8766450" y="4268338"/>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Analytics Service</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0" name="Rectangle: Rounded Corners 29">
            <a:extLst>
              <a:ext uri="{FF2B5EF4-FFF2-40B4-BE49-F238E27FC236}">
                <a16:creationId xmlns:a16="http://schemas.microsoft.com/office/drawing/2014/main" id="{3E0D10A3-529D-4244-B5B5-A25132C44757}"/>
              </a:ext>
            </a:extLst>
          </p:cNvPr>
          <p:cNvSpPr/>
          <p:nvPr/>
        </p:nvSpPr>
        <p:spPr bwMode="auto">
          <a:xfrm>
            <a:off x="2666626" y="1815685"/>
            <a:ext cx="7525906" cy="3839391"/>
          </a:xfrm>
          <a:prstGeom prst="roundRect">
            <a:avLst/>
          </a:prstGeom>
          <a:noFill/>
          <a:ln w="1905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F3CB7F19-38E5-4F3F-83DA-B1095F22C71E}"/>
              </a:ext>
            </a:extLst>
          </p:cNvPr>
          <p:cNvCxnSpPr>
            <a:cxnSpLocks/>
            <a:stCxn id="29" idx="3"/>
            <a:endCxn id="49" idx="1"/>
          </p:cNvCxnSpPr>
          <p:nvPr/>
        </p:nvCxnSpPr>
        <p:spPr bwMode="auto">
          <a:xfrm>
            <a:off x="10076495" y="4498642"/>
            <a:ext cx="699345" cy="464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32" name="Straight Arrow Connector 31">
            <a:extLst>
              <a:ext uri="{FF2B5EF4-FFF2-40B4-BE49-F238E27FC236}">
                <a16:creationId xmlns:a16="http://schemas.microsoft.com/office/drawing/2014/main" id="{924B6FC4-527C-4981-9527-4B857004249A}"/>
              </a:ext>
            </a:extLst>
          </p:cNvPr>
          <p:cNvCxnSpPr>
            <a:cxnSpLocks/>
            <a:stCxn id="33" idx="3"/>
            <a:endCxn id="42" idx="1"/>
          </p:cNvCxnSpPr>
          <p:nvPr/>
        </p:nvCxnSpPr>
        <p:spPr bwMode="auto">
          <a:xfrm>
            <a:off x="10090430" y="3308851"/>
            <a:ext cx="507424" cy="22021"/>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sp>
        <p:nvSpPr>
          <p:cNvPr id="33" name="Rectangle: Rounded Corners 32">
            <a:extLst>
              <a:ext uri="{FF2B5EF4-FFF2-40B4-BE49-F238E27FC236}">
                <a16:creationId xmlns:a16="http://schemas.microsoft.com/office/drawing/2014/main" id="{16D99356-7726-4D8B-907D-201824600B9B}"/>
              </a:ext>
            </a:extLst>
          </p:cNvPr>
          <p:cNvSpPr/>
          <p:nvPr/>
        </p:nvSpPr>
        <p:spPr bwMode="auto">
          <a:xfrm>
            <a:off x="8780385" y="3078547"/>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Vascular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Applications</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4" name="Rectangle: Rounded Corners 33">
            <a:extLst>
              <a:ext uri="{FF2B5EF4-FFF2-40B4-BE49-F238E27FC236}">
                <a16:creationId xmlns:a16="http://schemas.microsoft.com/office/drawing/2014/main" id="{D034C80B-147A-4E71-82EE-19DFB3EEA53D}"/>
              </a:ext>
            </a:extLst>
          </p:cNvPr>
          <p:cNvSpPr/>
          <p:nvPr/>
        </p:nvSpPr>
        <p:spPr bwMode="auto">
          <a:xfrm>
            <a:off x="10484165" y="1880397"/>
            <a:ext cx="1565176" cy="4193556"/>
          </a:xfrm>
          <a:prstGeom prst="roundRect">
            <a:avLst/>
          </a:prstGeom>
          <a:noFill/>
          <a:ln w="1270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35" name="Rectangle: Rounded Corners 56">
            <a:extLst>
              <a:ext uri="{FF2B5EF4-FFF2-40B4-BE49-F238E27FC236}">
                <a16:creationId xmlns:a16="http://schemas.microsoft.com/office/drawing/2014/main" id="{4E8552BF-67E0-4044-BA42-F8FF0C86CEC4}"/>
              </a:ext>
            </a:extLst>
          </p:cNvPr>
          <p:cNvSpPr/>
          <p:nvPr/>
        </p:nvSpPr>
        <p:spPr bwMode="auto">
          <a:xfrm>
            <a:off x="3184461" y="4309389"/>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API Gateway</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6" name="Rectangle: Rounded Corners 56">
            <a:extLst>
              <a:ext uri="{FF2B5EF4-FFF2-40B4-BE49-F238E27FC236}">
                <a16:creationId xmlns:a16="http://schemas.microsoft.com/office/drawing/2014/main" id="{372F550C-39E2-44F2-BE66-0A8FD6AC818A}"/>
              </a:ext>
            </a:extLst>
          </p:cNvPr>
          <p:cNvSpPr/>
          <p:nvPr/>
        </p:nvSpPr>
        <p:spPr bwMode="auto">
          <a:xfrm>
            <a:off x="3161301" y="3152121"/>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IOT Hub</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7" name="Flowchart: Magnetic Disk 36">
            <a:extLst>
              <a:ext uri="{FF2B5EF4-FFF2-40B4-BE49-F238E27FC236}">
                <a16:creationId xmlns:a16="http://schemas.microsoft.com/office/drawing/2014/main" id="{EE219775-1882-45F1-A7DD-17AE3A8433C9}"/>
              </a:ext>
            </a:extLst>
          </p:cNvPr>
          <p:cNvSpPr/>
          <p:nvPr/>
        </p:nvSpPr>
        <p:spPr bwMode="auto">
          <a:xfrm>
            <a:off x="6104683" y="3662550"/>
            <a:ext cx="1046657" cy="605788"/>
          </a:xfrm>
          <a:prstGeom prst="flowChartMagneticDisk">
            <a:avLst/>
          </a:prstGeom>
          <a:solidFill>
            <a:schemeClr val="accent3">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DB</a:t>
            </a:r>
          </a:p>
        </p:txBody>
      </p:sp>
      <p:cxnSp>
        <p:nvCxnSpPr>
          <p:cNvPr id="38" name="Straight Arrow Connector 37">
            <a:extLst>
              <a:ext uri="{FF2B5EF4-FFF2-40B4-BE49-F238E27FC236}">
                <a16:creationId xmlns:a16="http://schemas.microsoft.com/office/drawing/2014/main" id="{A4BE9771-A94E-4AC6-981B-4CBB4FAEC716}"/>
              </a:ext>
            </a:extLst>
          </p:cNvPr>
          <p:cNvCxnSpPr>
            <a:cxnSpLocks/>
            <a:stCxn id="35" idx="3"/>
            <a:endCxn id="20" idx="1"/>
          </p:cNvCxnSpPr>
          <p:nvPr/>
        </p:nvCxnSpPr>
        <p:spPr bwMode="auto">
          <a:xfrm flipV="1">
            <a:off x="4304061" y="3961059"/>
            <a:ext cx="48202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39" name="Straight Arrow Connector 38">
            <a:extLst>
              <a:ext uri="{FF2B5EF4-FFF2-40B4-BE49-F238E27FC236}">
                <a16:creationId xmlns:a16="http://schemas.microsoft.com/office/drawing/2014/main" id="{B6A70B41-84FC-425E-94C2-C3604546B343}"/>
              </a:ext>
            </a:extLst>
          </p:cNvPr>
          <p:cNvCxnSpPr>
            <a:cxnSpLocks/>
            <a:stCxn id="20" idx="3"/>
            <a:endCxn id="37" idx="2"/>
          </p:cNvCxnSpPr>
          <p:nvPr/>
        </p:nvCxnSpPr>
        <p:spPr bwMode="auto">
          <a:xfrm>
            <a:off x="5605240" y="3961059"/>
            <a:ext cx="499443" cy="438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40" name="TextBox 39">
            <a:extLst>
              <a:ext uri="{FF2B5EF4-FFF2-40B4-BE49-F238E27FC236}">
                <a16:creationId xmlns:a16="http://schemas.microsoft.com/office/drawing/2014/main" id="{A5F41D71-8262-480F-8BA6-1C9036D4E894}"/>
              </a:ext>
            </a:extLst>
          </p:cNvPr>
          <p:cNvSpPr txBox="1"/>
          <p:nvPr/>
        </p:nvSpPr>
        <p:spPr>
          <a:xfrm>
            <a:off x="6171175" y="4022599"/>
            <a:ext cx="972126"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Multitenant</a:t>
            </a:r>
          </a:p>
        </p:txBody>
      </p:sp>
      <p:grpSp>
        <p:nvGrpSpPr>
          <p:cNvPr id="41" name="Group 40">
            <a:extLst>
              <a:ext uri="{FF2B5EF4-FFF2-40B4-BE49-F238E27FC236}">
                <a16:creationId xmlns:a16="http://schemas.microsoft.com/office/drawing/2014/main" id="{E6D52347-0640-4AEC-A572-8AA2E8234A71}"/>
              </a:ext>
            </a:extLst>
          </p:cNvPr>
          <p:cNvGrpSpPr/>
          <p:nvPr/>
        </p:nvGrpSpPr>
        <p:grpSpPr>
          <a:xfrm>
            <a:off x="10597854" y="2770935"/>
            <a:ext cx="1119874" cy="1119874"/>
            <a:chOff x="10329442" y="2571523"/>
            <a:chExt cx="1119874" cy="1119874"/>
          </a:xfrm>
        </p:grpSpPr>
        <p:pic>
          <p:nvPicPr>
            <p:cNvPr id="42" name="Picture 41">
              <a:extLst>
                <a:ext uri="{FF2B5EF4-FFF2-40B4-BE49-F238E27FC236}">
                  <a16:creationId xmlns:a16="http://schemas.microsoft.com/office/drawing/2014/main" id="{5CFDE459-1809-4F12-B9DB-C0FCBFAD7594}"/>
                </a:ext>
              </a:extLst>
            </p:cNvPr>
            <p:cNvPicPr>
              <a:picLocks noChangeAspect="1"/>
            </p:cNvPicPr>
            <p:nvPr/>
          </p:nvPicPr>
          <p:blipFill>
            <a:blip r:embed="rId12"/>
            <a:stretch>
              <a:fillRect/>
            </a:stretch>
          </p:blipFill>
          <p:spPr>
            <a:xfrm>
              <a:off x="10329442" y="2571523"/>
              <a:ext cx="1119874" cy="1119874"/>
            </a:xfrm>
            <a:prstGeom prst="rect">
              <a:avLst/>
            </a:prstGeom>
          </p:spPr>
        </p:pic>
        <p:sp>
          <p:nvSpPr>
            <p:cNvPr id="43" name="TextBox 42">
              <a:extLst>
                <a:ext uri="{FF2B5EF4-FFF2-40B4-BE49-F238E27FC236}">
                  <a16:creationId xmlns:a16="http://schemas.microsoft.com/office/drawing/2014/main" id="{F65303A0-D47D-42A6-B49C-6674AEFFD6CC}"/>
                </a:ext>
              </a:extLst>
            </p:cNvPr>
            <p:cNvSpPr txBox="1"/>
            <p:nvPr/>
          </p:nvSpPr>
          <p:spPr>
            <a:xfrm>
              <a:off x="10508804" y="3413475"/>
              <a:ext cx="76115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Surgeons</a:t>
              </a:r>
            </a:p>
          </p:txBody>
        </p:sp>
      </p:grpSp>
      <p:cxnSp>
        <p:nvCxnSpPr>
          <p:cNvPr id="44" name="Straight Arrow Connector 43">
            <a:extLst>
              <a:ext uri="{FF2B5EF4-FFF2-40B4-BE49-F238E27FC236}">
                <a16:creationId xmlns:a16="http://schemas.microsoft.com/office/drawing/2014/main" id="{073B0D2F-D837-4E72-853E-0D24D671E1D5}"/>
              </a:ext>
            </a:extLst>
          </p:cNvPr>
          <p:cNvCxnSpPr>
            <a:cxnSpLocks/>
            <a:stCxn id="51" idx="3"/>
            <a:endCxn id="33" idx="1"/>
          </p:cNvCxnSpPr>
          <p:nvPr/>
        </p:nvCxnSpPr>
        <p:spPr bwMode="auto">
          <a:xfrm flipV="1">
            <a:off x="8525705" y="3308851"/>
            <a:ext cx="254680" cy="645675"/>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45" name="Straight Arrow Connector 44">
            <a:extLst>
              <a:ext uri="{FF2B5EF4-FFF2-40B4-BE49-F238E27FC236}">
                <a16:creationId xmlns:a16="http://schemas.microsoft.com/office/drawing/2014/main" id="{05399EE4-2344-46B0-95EB-CC641AC837FA}"/>
              </a:ext>
            </a:extLst>
          </p:cNvPr>
          <p:cNvCxnSpPr>
            <a:cxnSpLocks/>
            <a:stCxn id="51" idx="3"/>
            <a:endCxn id="29" idx="1"/>
          </p:cNvCxnSpPr>
          <p:nvPr/>
        </p:nvCxnSpPr>
        <p:spPr bwMode="auto">
          <a:xfrm>
            <a:off x="8525705" y="3954526"/>
            <a:ext cx="240745" cy="54411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46" name="Straight Arrow Connector 45">
            <a:extLst>
              <a:ext uri="{FF2B5EF4-FFF2-40B4-BE49-F238E27FC236}">
                <a16:creationId xmlns:a16="http://schemas.microsoft.com/office/drawing/2014/main" id="{9B675B1F-7FEE-4B2E-8884-E07C4EACECD9}"/>
              </a:ext>
            </a:extLst>
          </p:cNvPr>
          <p:cNvCxnSpPr>
            <a:cxnSpLocks/>
            <a:stCxn id="28" idx="2"/>
            <a:endCxn id="37" idx="1"/>
          </p:cNvCxnSpPr>
          <p:nvPr/>
        </p:nvCxnSpPr>
        <p:spPr bwMode="auto">
          <a:xfrm flipH="1">
            <a:off x="6628012" y="3417057"/>
            <a:ext cx="656" cy="245493"/>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47" name="Group 46">
            <a:extLst>
              <a:ext uri="{FF2B5EF4-FFF2-40B4-BE49-F238E27FC236}">
                <a16:creationId xmlns:a16="http://schemas.microsoft.com/office/drawing/2014/main" id="{9A765CA9-8704-4454-AB33-1ABA6B3D6584}"/>
              </a:ext>
            </a:extLst>
          </p:cNvPr>
          <p:cNvGrpSpPr/>
          <p:nvPr/>
        </p:nvGrpSpPr>
        <p:grpSpPr>
          <a:xfrm>
            <a:off x="10750258" y="4063124"/>
            <a:ext cx="1267713" cy="1197319"/>
            <a:chOff x="10445962" y="4070878"/>
            <a:chExt cx="1267713" cy="1197319"/>
          </a:xfrm>
        </p:grpSpPr>
        <p:sp>
          <p:nvSpPr>
            <p:cNvPr id="48" name="TextBox 47">
              <a:extLst>
                <a:ext uri="{FF2B5EF4-FFF2-40B4-BE49-F238E27FC236}">
                  <a16:creationId xmlns:a16="http://schemas.microsoft.com/office/drawing/2014/main" id="{40541478-456C-459D-8189-21698F21C341}"/>
                </a:ext>
              </a:extLst>
            </p:cNvPr>
            <p:cNvSpPr txBox="1"/>
            <p:nvPr/>
          </p:nvSpPr>
          <p:spPr>
            <a:xfrm>
              <a:off x="10445962" y="5037365"/>
              <a:ext cx="1267713"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Data Scientists</a:t>
              </a:r>
            </a:p>
          </p:txBody>
        </p:sp>
        <p:pic>
          <p:nvPicPr>
            <p:cNvPr id="49" name="Picture 48">
              <a:extLst>
                <a:ext uri="{FF2B5EF4-FFF2-40B4-BE49-F238E27FC236}">
                  <a16:creationId xmlns:a16="http://schemas.microsoft.com/office/drawing/2014/main" id="{678BADC9-8996-4CF2-8041-F5CEF260D779}"/>
                </a:ext>
              </a:extLst>
            </p:cNvPr>
            <p:cNvPicPr>
              <a:picLocks noChangeAspect="1"/>
            </p:cNvPicPr>
            <p:nvPr/>
          </p:nvPicPr>
          <p:blipFill>
            <a:blip r:embed="rId13"/>
            <a:stretch>
              <a:fillRect/>
            </a:stretch>
          </p:blipFill>
          <p:spPr>
            <a:xfrm>
              <a:off x="10471544" y="4070878"/>
              <a:ext cx="880327" cy="880327"/>
            </a:xfrm>
            <a:prstGeom prst="rect">
              <a:avLst/>
            </a:prstGeom>
          </p:spPr>
        </p:pic>
      </p:grpSp>
      <p:sp>
        <p:nvSpPr>
          <p:cNvPr id="50" name="TextBox 49">
            <a:extLst>
              <a:ext uri="{FF2B5EF4-FFF2-40B4-BE49-F238E27FC236}">
                <a16:creationId xmlns:a16="http://schemas.microsoft.com/office/drawing/2014/main" id="{FD8C2385-E0D5-4A82-BFDA-2FB5DAABC960}"/>
              </a:ext>
            </a:extLst>
          </p:cNvPr>
          <p:cNvSpPr txBox="1"/>
          <p:nvPr/>
        </p:nvSpPr>
        <p:spPr>
          <a:xfrm>
            <a:off x="4267179" y="6054298"/>
            <a:ext cx="391588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Handle &lt; 2500 patients, ~100K Prospects</a:t>
            </a:r>
          </a:p>
        </p:txBody>
      </p:sp>
      <p:sp>
        <p:nvSpPr>
          <p:cNvPr id="51" name="Rectangle: Rounded Corners 50">
            <a:extLst>
              <a:ext uri="{FF2B5EF4-FFF2-40B4-BE49-F238E27FC236}">
                <a16:creationId xmlns:a16="http://schemas.microsoft.com/office/drawing/2014/main" id="{3ED05347-5070-409A-A7FC-397A1DF8DC9C}"/>
              </a:ext>
            </a:extLst>
          </p:cNvPr>
          <p:cNvSpPr/>
          <p:nvPr/>
        </p:nvSpPr>
        <p:spPr bwMode="auto">
          <a:xfrm>
            <a:off x="7374061" y="3724222"/>
            <a:ext cx="1151644"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Catalog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Module</a:t>
            </a:r>
          </a:p>
        </p:txBody>
      </p:sp>
      <p:cxnSp>
        <p:nvCxnSpPr>
          <p:cNvPr id="52" name="Straight Arrow Connector 51">
            <a:extLst>
              <a:ext uri="{FF2B5EF4-FFF2-40B4-BE49-F238E27FC236}">
                <a16:creationId xmlns:a16="http://schemas.microsoft.com/office/drawing/2014/main" id="{9EA97B25-E24B-44A7-BF17-C741139829C6}"/>
              </a:ext>
            </a:extLst>
          </p:cNvPr>
          <p:cNvCxnSpPr>
            <a:cxnSpLocks/>
            <a:stCxn id="37" idx="4"/>
            <a:endCxn id="51" idx="1"/>
          </p:cNvCxnSpPr>
          <p:nvPr/>
        </p:nvCxnSpPr>
        <p:spPr bwMode="auto">
          <a:xfrm flipV="1">
            <a:off x="7151340" y="3954526"/>
            <a:ext cx="222721" cy="10918"/>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53" name="Straight Arrow Connector 52">
            <a:extLst>
              <a:ext uri="{FF2B5EF4-FFF2-40B4-BE49-F238E27FC236}">
                <a16:creationId xmlns:a16="http://schemas.microsoft.com/office/drawing/2014/main" id="{9C77F7C4-838C-4496-81A1-B8095067A04F}"/>
              </a:ext>
            </a:extLst>
          </p:cNvPr>
          <p:cNvCxnSpPr>
            <a:cxnSpLocks/>
            <a:stCxn id="7" idx="3"/>
            <a:endCxn id="20" idx="0"/>
          </p:cNvCxnSpPr>
          <p:nvPr/>
        </p:nvCxnSpPr>
        <p:spPr bwMode="auto">
          <a:xfrm>
            <a:off x="4375742" y="2290303"/>
            <a:ext cx="819923" cy="1413581"/>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grpSp>
        <p:nvGrpSpPr>
          <p:cNvPr id="54" name="Group 53">
            <a:extLst>
              <a:ext uri="{FF2B5EF4-FFF2-40B4-BE49-F238E27FC236}">
                <a16:creationId xmlns:a16="http://schemas.microsoft.com/office/drawing/2014/main" id="{5EB5A59D-D9E6-4CB1-AFC6-573F9CF6311B}"/>
              </a:ext>
            </a:extLst>
          </p:cNvPr>
          <p:cNvGrpSpPr/>
          <p:nvPr/>
        </p:nvGrpSpPr>
        <p:grpSpPr>
          <a:xfrm>
            <a:off x="436737" y="1958897"/>
            <a:ext cx="1383712" cy="886139"/>
            <a:chOff x="494184" y="1133478"/>
            <a:chExt cx="1383712" cy="886139"/>
          </a:xfrm>
        </p:grpSpPr>
        <p:grpSp>
          <p:nvGrpSpPr>
            <p:cNvPr id="55" name="Group 54">
              <a:extLst>
                <a:ext uri="{FF2B5EF4-FFF2-40B4-BE49-F238E27FC236}">
                  <a16:creationId xmlns:a16="http://schemas.microsoft.com/office/drawing/2014/main" id="{917D3317-13F3-4D16-9CE0-C342EFD2A05D}"/>
                </a:ext>
              </a:extLst>
            </p:cNvPr>
            <p:cNvGrpSpPr/>
            <p:nvPr/>
          </p:nvGrpSpPr>
          <p:grpSpPr>
            <a:xfrm>
              <a:off x="817974" y="1133478"/>
              <a:ext cx="736132" cy="669469"/>
              <a:chOff x="776235" y="1133478"/>
              <a:chExt cx="736132" cy="669469"/>
            </a:xfrm>
          </p:grpSpPr>
          <p:pic>
            <p:nvPicPr>
              <p:cNvPr id="57" name="Picture 56">
                <a:extLst>
                  <a:ext uri="{FF2B5EF4-FFF2-40B4-BE49-F238E27FC236}">
                    <a16:creationId xmlns:a16="http://schemas.microsoft.com/office/drawing/2014/main" id="{69DE8A6B-1E4B-4634-861A-C137336AC74D}"/>
                  </a:ext>
                </a:extLst>
              </p:cNvPr>
              <p:cNvPicPr>
                <a:picLocks noChangeAspect="1"/>
              </p:cNvPicPr>
              <p:nvPr/>
            </p:nvPicPr>
            <p:blipFill>
              <a:blip r:embed="rId14"/>
              <a:stretch>
                <a:fillRect/>
              </a:stretch>
            </p:blipFill>
            <p:spPr>
              <a:xfrm>
                <a:off x="818971" y="1133478"/>
                <a:ext cx="693396" cy="660166"/>
              </a:xfrm>
              <a:prstGeom prst="rect">
                <a:avLst/>
              </a:prstGeom>
            </p:spPr>
          </p:pic>
          <p:pic>
            <p:nvPicPr>
              <p:cNvPr id="58" name="Picture 57">
                <a:extLst>
                  <a:ext uri="{FF2B5EF4-FFF2-40B4-BE49-F238E27FC236}">
                    <a16:creationId xmlns:a16="http://schemas.microsoft.com/office/drawing/2014/main" id="{63F93D50-0FF9-4E9F-BA9D-75CF99CF995C}"/>
                  </a:ext>
                </a:extLst>
              </p:cNvPr>
              <p:cNvPicPr>
                <a:picLocks noChangeAspect="1"/>
              </p:cNvPicPr>
              <p:nvPr/>
            </p:nvPicPr>
            <p:blipFill>
              <a:blip r:embed="rId15">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56" name="TextBox 55">
              <a:extLst>
                <a:ext uri="{FF2B5EF4-FFF2-40B4-BE49-F238E27FC236}">
                  <a16:creationId xmlns:a16="http://schemas.microsoft.com/office/drawing/2014/main" id="{08D130E5-0758-49A5-9048-1C2139227BD9}"/>
                </a:ext>
              </a:extLst>
            </p:cNvPr>
            <p:cNvSpPr txBox="1"/>
            <p:nvPr/>
          </p:nvSpPr>
          <p:spPr>
            <a:xfrm>
              <a:off x="494184" y="1773396"/>
              <a:ext cx="1383712" cy="246221"/>
            </a:xfrm>
            <a:prstGeom prst="rect">
              <a:avLst/>
            </a:prstGeom>
            <a:noFill/>
          </p:spPr>
          <p:txBody>
            <a:bodyPr wrap="none" rtlCol="0">
              <a:spAutoFit/>
            </a:bodyPr>
            <a:lstStyle/>
            <a:p>
              <a:r>
                <a:rPr lang="en-US" sz="1000" dirty="0"/>
                <a:t>Provider Applications</a:t>
              </a:r>
            </a:p>
          </p:txBody>
        </p:sp>
      </p:grpSp>
      <p:grpSp>
        <p:nvGrpSpPr>
          <p:cNvPr id="59" name="Group 58">
            <a:extLst>
              <a:ext uri="{FF2B5EF4-FFF2-40B4-BE49-F238E27FC236}">
                <a16:creationId xmlns:a16="http://schemas.microsoft.com/office/drawing/2014/main" id="{FC0D5A69-1B0C-4BD2-88A3-2992BAC5B948}"/>
              </a:ext>
            </a:extLst>
          </p:cNvPr>
          <p:cNvGrpSpPr/>
          <p:nvPr/>
        </p:nvGrpSpPr>
        <p:grpSpPr>
          <a:xfrm>
            <a:off x="6026427" y="741749"/>
            <a:ext cx="1628972" cy="886139"/>
            <a:chOff x="494184" y="1133478"/>
            <a:chExt cx="1628972" cy="886139"/>
          </a:xfrm>
        </p:grpSpPr>
        <p:grpSp>
          <p:nvGrpSpPr>
            <p:cNvPr id="60" name="Group 59">
              <a:extLst>
                <a:ext uri="{FF2B5EF4-FFF2-40B4-BE49-F238E27FC236}">
                  <a16:creationId xmlns:a16="http://schemas.microsoft.com/office/drawing/2014/main" id="{E537E8B7-75A3-40D2-9222-E669485A5528}"/>
                </a:ext>
              </a:extLst>
            </p:cNvPr>
            <p:cNvGrpSpPr/>
            <p:nvPr/>
          </p:nvGrpSpPr>
          <p:grpSpPr>
            <a:xfrm>
              <a:off x="817974" y="1133478"/>
              <a:ext cx="736132" cy="669469"/>
              <a:chOff x="776235" y="1133478"/>
              <a:chExt cx="736132" cy="669469"/>
            </a:xfrm>
          </p:grpSpPr>
          <p:pic>
            <p:nvPicPr>
              <p:cNvPr id="62" name="Picture 61">
                <a:extLst>
                  <a:ext uri="{FF2B5EF4-FFF2-40B4-BE49-F238E27FC236}">
                    <a16:creationId xmlns:a16="http://schemas.microsoft.com/office/drawing/2014/main" id="{C6DA6713-5458-4AA5-B618-32F126FDAB92}"/>
                  </a:ext>
                </a:extLst>
              </p:cNvPr>
              <p:cNvPicPr>
                <a:picLocks noChangeAspect="1"/>
              </p:cNvPicPr>
              <p:nvPr/>
            </p:nvPicPr>
            <p:blipFill>
              <a:blip r:embed="rId14"/>
              <a:stretch>
                <a:fillRect/>
              </a:stretch>
            </p:blipFill>
            <p:spPr>
              <a:xfrm>
                <a:off x="818971" y="1133478"/>
                <a:ext cx="693396" cy="660166"/>
              </a:xfrm>
              <a:prstGeom prst="rect">
                <a:avLst/>
              </a:prstGeom>
            </p:spPr>
          </p:pic>
          <p:pic>
            <p:nvPicPr>
              <p:cNvPr id="63" name="Picture 62">
                <a:extLst>
                  <a:ext uri="{FF2B5EF4-FFF2-40B4-BE49-F238E27FC236}">
                    <a16:creationId xmlns:a16="http://schemas.microsoft.com/office/drawing/2014/main" id="{DA911D35-7C58-49BC-B25E-8F2B37FE0347}"/>
                  </a:ext>
                </a:extLst>
              </p:cNvPr>
              <p:cNvPicPr>
                <a:picLocks noChangeAspect="1"/>
              </p:cNvPicPr>
              <p:nvPr/>
            </p:nvPicPr>
            <p:blipFill>
              <a:blip r:embed="rId15">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61" name="TextBox 60">
              <a:extLst>
                <a:ext uri="{FF2B5EF4-FFF2-40B4-BE49-F238E27FC236}">
                  <a16:creationId xmlns:a16="http://schemas.microsoft.com/office/drawing/2014/main" id="{882B158A-2136-4ECB-AB66-809F2FD74627}"/>
                </a:ext>
              </a:extLst>
            </p:cNvPr>
            <p:cNvSpPr txBox="1"/>
            <p:nvPr/>
          </p:nvSpPr>
          <p:spPr>
            <a:xfrm>
              <a:off x="494184" y="1773396"/>
              <a:ext cx="1628972" cy="246221"/>
            </a:xfrm>
            <a:prstGeom prst="rect">
              <a:avLst/>
            </a:prstGeom>
            <a:noFill/>
          </p:spPr>
          <p:txBody>
            <a:bodyPr wrap="none" rtlCol="0">
              <a:spAutoFit/>
            </a:bodyPr>
            <a:lstStyle/>
            <a:p>
              <a:r>
                <a:rPr lang="en-US" sz="1000" dirty="0"/>
                <a:t>Other Abbott Applications</a:t>
              </a:r>
            </a:p>
          </p:txBody>
        </p:sp>
      </p:grpSp>
      <p:cxnSp>
        <p:nvCxnSpPr>
          <p:cNvPr id="64" name="Straight Arrow Connector 63">
            <a:extLst>
              <a:ext uri="{FF2B5EF4-FFF2-40B4-BE49-F238E27FC236}">
                <a16:creationId xmlns:a16="http://schemas.microsoft.com/office/drawing/2014/main" id="{2FCF0251-A2AD-449F-8EB1-731C2E4CB10C}"/>
              </a:ext>
            </a:extLst>
          </p:cNvPr>
          <p:cNvCxnSpPr>
            <a:cxnSpLocks/>
            <a:stCxn id="61" idx="2"/>
            <a:endCxn id="20" idx="0"/>
          </p:cNvCxnSpPr>
          <p:nvPr/>
        </p:nvCxnSpPr>
        <p:spPr bwMode="auto">
          <a:xfrm flipH="1">
            <a:off x="5195665" y="1627888"/>
            <a:ext cx="1645248" cy="207599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pic>
        <p:nvPicPr>
          <p:cNvPr id="65" name="Picture 64">
            <a:extLst>
              <a:ext uri="{FF2B5EF4-FFF2-40B4-BE49-F238E27FC236}">
                <a16:creationId xmlns:a16="http://schemas.microsoft.com/office/drawing/2014/main" id="{62920DAB-A565-4531-82D0-7E55D6BD0D6A}"/>
              </a:ext>
            </a:extLst>
          </p:cNvPr>
          <p:cNvPicPr>
            <a:picLocks noChangeAspect="1"/>
          </p:cNvPicPr>
          <p:nvPr/>
        </p:nvPicPr>
        <p:blipFill>
          <a:blip r:embed="rId16"/>
          <a:stretch>
            <a:fillRect/>
          </a:stretch>
        </p:blipFill>
        <p:spPr>
          <a:xfrm>
            <a:off x="8855534" y="1411218"/>
            <a:ext cx="804105" cy="804105"/>
          </a:xfrm>
          <a:prstGeom prst="rect">
            <a:avLst/>
          </a:prstGeom>
        </p:spPr>
      </p:pic>
      <p:sp>
        <p:nvSpPr>
          <p:cNvPr id="66" name="Rectangle: Rounded Corners 65">
            <a:extLst>
              <a:ext uri="{FF2B5EF4-FFF2-40B4-BE49-F238E27FC236}">
                <a16:creationId xmlns:a16="http://schemas.microsoft.com/office/drawing/2014/main" id="{F6E86A19-ADBA-42D7-A321-AE39339F6A32}"/>
              </a:ext>
            </a:extLst>
          </p:cNvPr>
          <p:cNvSpPr/>
          <p:nvPr/>
        </p:nvSpPr>
        <p:spPr bwMode="auto">
          <a:xfrm>
            <a:off x="6081416" y="4548958"/>
            <a:ext cx="1151644" cy="512803"/>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Audit / Logging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Module</a:t>
            </a:r>
          </a:p>
        </p:txBody>
      </p:sp>
      <p:cxnSp>
        <p:nvCxnSpPr>
          <p:cNvPr id="67" name="Straight Arrow Connector 66">
            <a:extLst>
              <a:ext uri="{FF2B5EF4-FFF2-40B4-BE49-F238E27FC236}">
                <a16:creationId xmlns:a16="http://schemas.microsoft.com/office/drawing/2014/main" id="{13AD4272-FFE0-43EC-858C-BAAF4126E8CC}"/>
              </a:ext>
            </a:extLst>
          </p:cNvPr>
          <p:cNvCxnSpPr>
            <a:cxnSpLocks/>
            <a:stCxn id="40" idx="2"/>
            <a:endCxn id="66" idx="0"/>
          </p:cNvCxnSpPr>
          <p:nvPr/>
        </p:nvCxnSpPr>
        <p:spPr bwMode="auto">
          <a:xfrm>
            <a:off x="6657238" y="4299598"/>
            <a:ext cx="0" cy="249360"/>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68" name="Group 67">
            <a:extLst>
              <a:ext uri="{FF2B5EF4-FFF2-40B4-BE49-F238E27FC236}">
                <a16:creationId xmlns:a16="http://schemas.microsoft.com/office/drawing/2014/main" id="{FBBBCC03-501D-496F-B852-EC80AC3F739C}"/>
              </a:ext>
            </a:extLst>
          </p:cNvPr>
          <p:cNvGrpSpPr/>
          <p:nvPr/>
        </p:nvGrpSpPr>
        <p:grpSpPr>
          <a:xfrm>
            <a:off x="10363996" y="5470670"/>
            <a:ext cx="1766476" cy="461665"/>
            <a:chOff x="414965" y="5736785"/>
            <a:chExt cx="1766476" cy="461665"/>
          </a:xfrm>
        </p:grpSpPr>
        <p:sp>
          <p:nvSpPr>
            <p:cNvPr id="69" name="TextBox 68">
              <a:extLst>
                <a:ext uri="{FF2B5EF4-FFF2-40B4-BE49-F238E27FC236}">
                  <a16:creationId xmlns:a16="http://schemas.microsoft.com/office/drawing/2014/main" id="{DACEF6FD-B2C7-4EB7-9844-3B7F537BD0E6}"/>
                </a:ext>
              </a:extLst>
            </p:cNvPr>
            <p:cNvSpPr txBox="1"/>
            <p:nvPr/>
          </p:nvSpPr>
          <p:spPr>
            <a:xfrm>
              <a:off x="414965" y="5817399"/>
              <a:ext cx="1766476" cy="276999"/>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Platform Users</a:t>
              </a:r>
            </a:p>
          </p:txBody>
        </p:sp>
        <p:sp>
          <p:nvSpPr>
            <p:cNvPr id="70" name="Rectangle: Rounded Corners 69">
              <a:extLst>
                <a:ext uri="{FF2B5EF4-FFF2-40B4-BE49-F238E27FC236}">
                  <a16:creationId xmlns:a16="http://schemas.microsoft.com/office/drawing/2014/main" id="{15EBB747-5A81-421F-BE8B-E08625C4B3F3}"/>
                </a:ext>
              </a:extLst>
            </p:cNvPr>
            <p:cNvSpPr/>
            <p:nvPr/>
          </p:nvSpPr>
          <p:spPr bwMode="auto">
            <a:xfrm>
              <a:off x="621575" y="5736785"/>
              <a:ext cx="1392294"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sp>
        <p:nvSpPr>
          <p:cNvPr id="71" name="Speech Bubble: Rectangle 70">
            <a:extLst>
              <a:ext uri="{FF2B5EF4-FFF2-40B4-BE49-F238E27FC236}">
                <a16:creationId xmlns:a16="http://schemas.microsoft.com/office/drawing/2014/main" id="{7914D539-23BE-4C89-93D2-AB29784C1932}"/>
              </a:ext>
            </a:extLst>
          </p:cNvPr>
          <p:cNvSpPr/>
          <p:nvPr/>
        </p:nvSpPr>
        <p:spPr bwMode="auto">
          <a:xfrm>
            <a:off x="9541564" y="790644"/>
            <a:ext cx="2421335" cy="612648"/>
          </a:xfrm>
          <a:prstGeom prst="wedgeRectCallout">
            <a:avLst>
              <a:gd name="adj1" fmla="val -49620"/>
              <a:gd name="adj2" fmla="val 120904"/>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Data Perimeter Security Policies</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Horizontal Scaling as per Surge</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Ease of Operatio</a:t>
            </a:r>
            <a:r>
              <a:rPr lang="en-US" sz="1100" dirty="0">
                <a:solidFill>
                  <a:schemeClr val="tx1"/>
                </a:solidFill>
                <a:latin typeface="Arial" charset="0"/>
              </a:rPr>
              <a:t>ns</a:t>
            </a:r>
            <a:endParaRPr kumimoji="0" lang="en-US" sz="1100" b="0" i="0" u="none" strike="noStrike" cap="none" normalizeH="0" baseline="0" dirty="0">
              <a:ln>
                <a:noFill/>
              </a:ln>
              <a:solidFill>
                <a:schemeClr val="tx1"/>
              </a:solidFill>
              <a:effectLst/>
              <a:latin typeface="Arial" charset="0"/>
            </a:endParaRPr>
          </a:p>
        </p:txBody>
      </p:sp>
      <p:sp>
        <p:nvSpPr>
          <p:cNvPr id="72" name="Speech Bubble: Rectangle 71">
            <a:extLst>
              <a:ext uri="{FF2B5EF4-FFF2-40B4-BE49-F238E27FC236}">
                <a16:creationId xmlns:a16="http://schemas.microsoft.com/office/drawing/2014/main" id="{6C2981C6-80BD-44FE-8A50-A0C076FD3CEA}"/>
              </a:ext>
            </a:extLst>
          </p:cNvPr>
          <p:cNvSpPr/>
          <p:nvPr/>
        </p:nvSpPr>
        <p:spPr bwMode="auto">
          <a:xfrm>
            <a:off x="257225" y="850218"/>
            <a:ext cx="3125167" cy="311534"/>
          </a:xfrm>
          <a:prstGeom prst="wedgeRectCallout">
            <a:avLst>
              <a:gd name="adj1" fmla="val 87211"/>
              <a:gd name="adj2" fmla="val 524172"/>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Batch Processing with Incremental </a:t>
            </a:r>
            <a:r>
              <a:rPr lang="en-US" sz="1100" dirty="0">
                <a:solidFill>
                  <a:schemeClr val="tx1"/>
                </a:solidFill>
                <a:latin typeface="Arial" charset="0"/>
              </a:rPr>
              <a:t>d</a:t>
            </a:r>
            <a:r>
              <a:rPr kumimoji="0" lang="en-US" sz="1100" b="0" i="0" u="none" strike="noStrike" cap="none" normalizeH="0" baseline="0" dirty="0">
                <a:ln>
                  <a:noFill/>
                </a:ln>
                <a:solidFill>
                  <a:schemeClr val="tx1"/>
                </a:solidFill>
                <a:effectLst/>
                <a:latin typeface="Arial" charset="0"/>
              </a:rPr>
              <a:t>ata fetch </a:t>
            </a:r>
          </a:p>
        </p:txBody>
      </p:sp>
      <p:sp>
        <p:nvSpPr>
          <p:cNvPr id="73" name="Speech Bubble: Rectangle 72">
            <a:extLst>
              <a:ext uri="{FF2B5EF4-FFF2-40B4-BE49-F238E27FC236}">
                <a16:creationId xmlns:a16="http://schemas.microsoft.com/office/drawing/2014/main" id="{513EB18D-B3ED-4C47-9BEE-BF3EB31DEDF5}"/>
              </a:ext>
            </a:extLst>
          </p:cNvPr>
          <p:cNvSpPr/>
          <p:nvPr/>
        </p:nvSpPr>
        <p:spPr bwMode="auto">
          <a:xfrm>
            <a:off x="244336" y="2705700"/>
            <a:ext cx="2904076" cy="612648"/>
          </a:xfrm>
          <a:prstGeom prst="wedgeRectCallout">
            <a:avLst>
              <a:gd name="adj1" fmla="val 92189"/>
              <a:gd name="adj2" fmla="val 86253"/>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Realtime Processing</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Async / Non-Blocking Processing</a:t>
            </a:r>
          </a:p>
        </p:txBody>
      </p:sp>
      <p:sp>
        <p:nvSpPr>
          <p:cNvPr id="74" name="Speech Bubble: Rectangle 73">
            <a:extLst>
              <a:ext uri="{FF2B5EF4-FFF2-40B4-BE49-F238E27FC236}">
                <a16:creationId xmlns:a16="http://schemas.microsoft.com/office/drawing/2014/main" id="{D1330BD7-F33D-4CA0-A3D8-E5A25E11D9F3}"/>
              </a:ext>
            </a:extLst>
          </p:cNvPr>
          <p:cNvSpPr/>
          <p:nvPr/>
        </p:nvSpPr>
        <p:spPr bwMode="auto">
          <a:xfrm>
            <a:off x="277678" y="3613079"/>
            <a:ext cx="2904076" cy="553279"/>
          </a:xfrm>
          <a:prstGeom prst="wedgeRectCallout">
            <a:avLst>
              <a:gd name="adj1" fmla="val 96756"/>
              <a:gd name="adj2" fmla="val 56211"/>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Secure – Third party integration with A&amp;A</a:t>
            </a:r>
            <a:endParaRPr lang="en-US" sz="1100" dirty="0">
              <a:solidFill>
                <a:schemeClr val="tx1"/>
              </a:solidFill>
              <a:latin typeface="Arial" charset="0"/>
            </a:endParaRPr>
          </a:p>
          <a:p>
            <a:pPr marR="0" algn="l" defTabSz="914400" rtl="0" eaLnBrk="1" fontAlgn="base" latinLnBrk="0" hangingPunct="1">
              <a:lnSpc>
                <a:spcPct val="100000"/>
              </a:lnSpc>
              <a:spcBef>
                <a:spcPct val="0"/>
              </a:spcBef>
              <a:spcAft>
                <a:spcPct val="0"/>
              </a:spcAft>
              <a:buClrTx/>
              <a:buSzTx/>
              <a:tabLst/>
            </a:pPr>
            <a:r>
              <a:rPr kumimoji="0" lang="en-US" sz="1100" b="0" i="0" u="none" strike="noStrike" cap="none" normalizeH="0" baseline="0" dirty="0">
                <a:ln>
                  <a:noFill/>
                </a:ln>
                <a:solidFill>
                  <a:schemeClr val="tx1"/>
                </a:solidFill>
                <a:effectLst/>
                <a:latin typeface="Arial" charset="0"/>
              </a:rPr>
              <a:t>2. Provide the separate topic to push </a:t>
            </a:r>
            <a:r>
              <a:rPr lang="en-US" sz="1100" dirty="0">
                <a:solidFill>
                  <a:schemeClr val="tx1"/>
                </a:solidFill>
                <a:latin typeface="Arial" charset="0"/>
              </a:rPr>
              <a:t>/ Notify </a:t>
            </a:r>
          </a:p>
          <a:p>
            <a:pPr marR="0" algn="l" defTabSz="914400" rtl="0" eaLnBrk="1" fontAlgn="base" latinLnBrk="0" hangingPunct="1">
              <a:lnSpc>
                <a:spcPct val="100000"/>
              </a:lnSpc>
              <a:spcBef>
                <a:spcPct val="0"/>
              </a:spcBef>
              <a:spcAft>
                <a:spcPct val="0"/>
              </a:spcAft>
              <a:buClrTx/>
              <a:buSzTx/>
              <a:tabLst/>
            </a:pPr>
            <a:r>
              <a:rPr lang="en-US" sz="1100" dirty="0">
                <a:solidFill>
                  <a:schemeClr val="tx1"/>
                </a:solidFill>
                <a:latin typeface="Arial" charset="0"/>
              </a:rPr>
              <a:t>for the new data</a:t>
            </a:r>
            <a:endParaRPr kumimoji="0" lang="en-US" sz="1100" b="0" i="0" u="none" strike="noStrike" cap="none" normalizeH="0" baseline="0" dirty="0">
              <a:ln>
                <a:noFill/>
              </a:ln>
              <a:solidFill>
                <a:schemeClr val="tx1"/>
              </a:solidFill>
              <a:effectLst/>
              <a:latin typeface="Arial" charset="0"/>
            </a:endParaRPr>
          </a:p>
        </p:txBody>
      </p:sp>
      <p:sp>
        <p:nvSpPr>
          <p:cNvPr id="75" name="Speech Bubble: Rectangle 74">
            <a:extLst>
              <a:ext uri="{FF2B5EF4-FFF2-40B4-BE49-F238E27FC236}">
                <a16:creationId xmlns:a16="http://schemas.microsoft.com/office/drawing/2014/main" id="{B6575B44-C8D5-4149-9758-23FD0DB59729}"/>
              </a:ext>
            </a:extLst>
          </p:cNvPr>
          <p:cNvSpPr/>
          <p:nvPr/>
        </p:nvSpPr>
        <p:spPr bwMode="auto">
          <a:xfrm>
            <a:off x="242712" y="5421284"/>
            <a:ext cx="4810259" cy="778593"/>
          </a:xfrm>
          <a:prstGeom prst="wedgeRectCallout">
            <a:avLst>
              <a:gd name="adj1" fmla="val 49286"/>
              <a:gd name="adj2" fmla="val -203755"/>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Rule based data aggregation. </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Workflow/Orchestration based data filtering – transformation – fulfilment</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Schema driven Data Validation</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Backpressure handling for the incoming messages</a:t>
            </a:r>
            <a:endParaRPr kumimoji="0" lang="en-US" sz="1100" b="0" i="0" u="none" strike="noStrike" cap="none" normalizeH="0" baseline="0" dirty="0">
              <a:ln>
                <a:noFill/>
              </a:ln>
              <a:solidFill>
                <a:schemeClr val="tx1"/>
              </a:solidFill>
              <a:effectLst/>
              <a:latin typeface="Arial" charset="0"/>
            </a:endParaRPr>
          </a:p>
        </p:txBody>
      </p:sp>
      <p:sp>
        <p:nvSpPr>
          <p:cNvPr id="76" name="Speech Bubble: Rectangle 75">
            <a:extLst>
              <a:ext uri="{FF2B5EF4-FFF2-40B4-BE49-F238E27FC236}">
                <a16:creationId xmlns:a16="http://schemas.microsoft.com/office/drawing/2014/main" id="{2C396A18-5987-44E5-BDE7-45B0F0068E4D}"/>
              </a:ext>
            </a:extLst>
          </p:cNvPr>
          <p:cNvSpPr/>
          <p:nvPr/>
        </p:nvSpPr>
        <p:spPr bwMode="auto">
          <a:xfrm>
            <a:off x="6130879" y="5336779"/>
            <a:ext cx="4280189" cy="730578"/>
          </a:xfrm>
          <a:prstGeom prst="wedgeRectCallout">
            <a:avLst>
              <a:gd name="adj1" fmla="val -40380"/>
              <a:gd name="adj2" fmla="val -202762"/>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Scalable - Horizontally w.r.t Storage and Processing. </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Multi-tenant – Logical separation of data across providers.</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To handle </a:t>
            </a:r>
            <a:r>
              <a:rPr lang="en-US" sz="1100" dirty="0" err="1">
                <a:solidFill>
                  <a:schemeClr val="tx1"/>
                </a:solidFill>
                <a:latin typeface="Arial" charset="0"/>
              </a:rPr>
              <a:t>mutli</a:t>
            </a:r>
            <a:r>
              <a:rPr lang="en-US" sz="1100" dirty="0">
                <a:solidFill>
                  <a:schemeClr val="tx1"/>
                </a:solidFill>
                <a:latin typeface="Arial" charset="0"/>
              </a:rPr>
              <a:t> data models(SQL, NoSQL, Timeseries etc.)</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Multi – Dimensional data storage</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endParaRPr lang="en-US" sz="1100" dirty="0">
              <a:solidFill>
                <a:schemeClr val="tx1"/>
              </a:solidFill>
              <a:latin typeface="Arial" charset="0"/>
            </a:endParaRPr>
          </a:p>
        </p:txBody>
      </p:sp>
      <p:sp>
        <p:nvSpPr>
          <p:cNvPr id="77" name="Speech Bubble: Rectangle 76">
            <a:extLst>
              <a:ext uri="{FF2B5EF4-FFF2-40B4-BE49-F238E27FC236}">
                <a16:creationId xmlns:a16="http://schemas.microsoft.com/office/drawing/2014/main" id="{431DE8AA-7866-4C92-A8C0-AF87041EF389}"/>
              </a:ext>
            </a:extLst>
          </p:cNvPr>
          <p:cNvSpPr/>
          <p:nvPr/>
        </p:nvSpPr>
        <p:spPr bwMode="auto">
          <a:xfrm>
            <a:off x="9604142" y="1962788"/>
            <a:ext cx="2421335" cy="612648"/>
          </a:xfrm>
          <a:prstGeom prst="wedgeRectCallout">
            <a:avLst>
              <a:gd name="adj1" fmla="val -122412"/>
              <a:gd name="adj2" fmla="val 246364"/>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Meta-Data driven data discovery</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Data API and visualization interface</a:t>
            </a:r>
          </a:p>
        </p:txBody>
      </p:sp>
      <p:sp>
        <p:nvSpPr>
          <p:cNvPr id="78" name="Speech Bubble: Rectangle 77">
            <a:extLst>
              <a:ext uri="{FF2B5EF4-FFF2-40B4-BE49-F238E27FC236}">
                <a16:creationId xmlns:a16="http://schemas.microsoft.com/office/drawing/2014/main" id="{ECD14D61-C692-43BE-A321-A1033748A6D4}"/>
              </a:ext>
            </a:extLst>
          </p:cNvPr>
          <p:cNvSpPr/>
          <p:nvPr/>
        </p:nvSpPr>
        <p:spPr bwMode="auto">
          <a:xfrm>
            <a:off x="6669798" y="2193932"/>
            <a:ext cx="2421335" cy="612648"/>
          </a:xfrm>
          <a:prstGeom prst="wedgeRectCallout">
            <a:avLst>
              <a:gd name="adj1" fmla="val -60018"/>
              <a:gd name="adj2" fmla="val 84132"/>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Enforcement of Data Access Policy</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Data Security During transit and </a:t>
            </a:r>
            <a:endParaRPr lang="en-US" sz="1100" dirty="0">
              <a:solidFill>
                <a:schemeClr val="tx1"/>
              </a:solidFill>
              <a:latin typeface="Arial" charset="0"/>
            </a:endParaRPr>
          </a:p>
          <a:p>
            <a:pPr marR="0" algn="l" defTabSz="914400" rtl="0" eaLnBrk="1" fontAlgn="base" latinLnBrk="0" hangingPunct="1">
              <a:lnSpc>
                <a:spcPct val="100000"/>
              </a:lnSpc>
              <a:spcBef>
                <a:spcPct val="0"/>
              </a:spcBef>
              <a:spcAft>
                <a:spcPct val="0"/>
              </a:spcAft>
              <a:buClrTx/>
              <a:buSzTx/>
              <a:tabLst/>
            </a:pPr>
            <a:r>
              <a:rPr kumimoji="0" lang="en-US" sz="1100" b="0" i="0" u="none" strike="noStrike" cap="none" normalizeH="0" baseline="0" dirty="0">
                <a:ln>
                  <a:noFill/>
                </a:ln>
                <a:solidFill>
                  <a:schemeClr val="tx1"/>
                </a:solidFill>
                <a:effectLst/>
                <a:latin typeface="Arial" charset="0"/>
              </a:rPr>
              <a:t>Storage</a:t>
            </a:r>
          </a:p>
        </p:txBody>
      </p:sp>
    </p:spTree>
    <p:extLst>
      <p:ext uri="{BB962C8B-B14F-4D97-AF65-F5344CB8AC3E}">
        <p14:creationId xmlns:p14="http://schemas.microsoft.com/office/powerpoint/2010/main" val="7679544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CARE Vs Azure native for Product Development</a:t>
            </a:r>
          </a:p>
        </p:txBody>
      </p:sp>
      <p:graphicFrame>
        <p:nvGraphicFramePr>
          <p:cNvPr id="3" name="Table 2">
            <a:extLst>
              <a:ext uri="{FF2B5EF4-FFF2-40B4-BE49-F238E27FC236}">
                <a16:creationId xmlns:a16="http://schemas.microsoft.com/office/drawing/2014/main" id="{B001FB4E-70E6-43D7-A174-4825541B0B47}"/>
              </a:ext>
            </a:extLst>
          </p:cNvPr>
          <p:cNvGraphicFramePr>
            <a:graphicFrameLocks noGrp="1"/>
          </p:cNvGraphicFramePr>
          <p:nvPr/>
        </p:nvGraphicFramePr>
        <p:xfrm>
          <a:off x="406400" y="836613"/>
          <a:ext cx="11376236" cy="370840"/>
        </p:xfrm>
        <a:graphic>
          <a:graphicData uri="http://schemas.openxmlformats.org/drawingml/2006/table">
            <a:tbl>
              <a:tblPr firstRow="1" bandRow="1">
                <a:tableStyleId>{5940675A-B579-460E-94D1-54222C63F5DA}</a:tableStyleId>
              </a:tblPr>
              <a:tblGrid>
                <a:gridCol w="809863">
                  <a:extLst>
                    <a:ext uri="{9D8B030D-6E8A-4147-A177-3AD203B41FA5}">
                      <a16:colId xmlns:a16="http://schemas.microsoft.com/office/drawing/2014/main" val="592263950"/>
                    </a:ext>
                  </a:extLst>
                </a:gridCol>
                <a:gridCol w="5000460">
                  <a:extLst>
                    <a:ext uri="{9D8B030D-6E8A-4147-A177-3AD203B41FA5}">
                      <a16:colId xmlns:a16="http://schemas.microsoft.com/office/drawing/2014/main" val="3138509461"/>
                    </a:ext>
                  </a:extLst>
                </a:gridCol>
                <a:gridCol w="5565913">
                  <a:extLst>
                    <a:ext uri="{9D8B030D-6E8A-4147-A177-3AD203B41FA5}">
                      <a16:colId xmlns:a16="http://schemas.microsoft.com/office/drawing/2014/main" val="3126235894"/>
                    </a:ext>
                  </a:extLst>
                </a:gridCol>
              </a:tblGrid>
              <a:tr h="370840">
                <a:tc>
                  <a:txBody>
                    <a:bodyPr/>
                    <a:lstStyle/>
                    <a:p>
                      <a:r>
                        <a:rPr lang="en-US" dirty="0"/>
                        <a:t>Sl. No</a:t>
                      </a:r>
                    </a:p>
                  </a:txBody>
                  <a:tcPr/>
                </a:tc>
                <a:tc>
                  <a:txBody>
                    <a:bodyPr/>
                    <a:lstStyle/>
                    <a:p>
                      <a:r>
                        <a:rPr lang="en-US" dirty="0"/>
                        <a:t>CARE</a:t>
                      </a:r>
                    </a:p>
                  </a:txBody>
                  <a:tcPr/>
                </a:tc>
                <a:tc>
                  <a:txBody>
                    <a:bodyPr/>
                    <a:lstStyle/>
                    <a:p>
                      <a:r>
                        <a:rPr lang="en-US" dirty="0"/>
                        <a:t>Azure Native</a:t>
                      </a:r>
                    </a:p>
                  </a:txBody>
                  <a:tcPr/>
                </a:tc>
                <a:extLst>
                  <a:ext uri="{0D108BD9-81ED-4DB2-BD59-A6C34878D82A}">
                    <a16:rowId xmlns:a16="http://schemas.microsoft.com/office/drawing/2014/main" val="1822994614"/>
                  </a:ext>
                </a:extLst>
              </a:tr>
            </a:tbl>
          </a:graphicData>
        </a:graphic>
      </p:graphicFrame>
      <p:graphicFrame>
        <p:nvGraphicFramePr>
          <p:cNvPr id="4" name="Table 3">
            <a:extLst>
              <a:ext uri="{FF2B5EF4-FFF2-40B4-BE49-F238E27FC236}">
                <a16:creationId xmlns:a16="http://schemas.microsoft.com/office/drawing/2014/main" id="{50517BFE-42E0-4C6C-822B-B4E0930809E5}"/>
              </a:ext>
            </a:extLst>
          </p:cNvPr>
          <p:cNvGraphicFramePr>
            <a:graphicFrameLocks noGrp="1"/>
          </p:cNvGraphicFramePr>
          <p:nvPr/>
        </p:nvGraphicFramePr>
        <p:xfrm>
          <a:off x="406400" y="836613"/>
          <a:ext cx="11376236" cy="5034280"/>
        </p:xfrm>
        <a:graphic>
          <a:graphicData uri="http://schemas.openxmlformats.org/drawingml/2006/table">
            <a:tbl>
              <a:tblPr firstRow="1" bandRow="1">
                <a:tableStyleId>{5940675A-B579-460E-94D1-54222C63F5DA}</a:tableStyleId>
              </a:tblPr>
              <a:tblGrid>
                <a:gridCol w="809863">
                  <a:extLst>
                    <a:ext uri="{9D8B030D-6E8A-4147-A177-3AD203B41FA5}">
                      <a16:colId xmlns:a16="http://schemas.microsoft.com/office/drawing/2014/main" val="3085110676"/>
                    </a:ext>
                  </a:extLst>
                </a:gridCol>
                <a:gridCol w="5000460">
                  <a:extLst>
                    <a:ext uri="{9D8B030D-6E8A-4147-A177-3AD203B41FA5}">
                      <a16:colId xmlns:a16="http://schemas.microsoft.com/office/drawing/2014/main" val="1807395569"/>
                    </a:ext>
                  </a:extLst>
                </a:gridCol>
                <a:gridCol w="5565913">
                  <a:extLst>
                    <a:ext uri="{9D8B030D-6E8A-4147-A177-3AD203B41FA5}">
                      <a16:colId xmlns:a16="http://schemas.microsoft.com/office/drawing/2014/main" val="456210168"/>
                    </a:ext>
                  </a:extLst>
                </a:gridCol>
              </a:tblGrid>
              <a:tr h="370840">
                <a:tc>
                  <a:txBody>
                    <a:bodyPr/>
                    <a:lstStyle/>
                    <a:p>
                      <a:r>
                        <a:rPr lang="en-US" dirty="0"/>
                        <a:t>Sl. No</a:t>
                      </a:r>
                    </a:p>
                  </a:txBody>
                  <a:tcPr/>
                </a:tc>
                <a:tc>
                  <a:txBody>
                    <a:bodyPr/>
                    <a:lstStyle/>
                    <a:p>
                      <a:r>
                        <a:rPr lang="en-US" dirty="0"/>
                        <a:t>CARE</a:t>
                      </a:r>
                    </a:p>
                  </a:txBody>
                  <a:tcPr/>
                </a:tc>
                <a:tc>
                  <a:txBody>
                    <a:bodyPr/>
                    <a:lstStyle/>
                    <a:p>
                      <a:r>
                        <a:rPr lang="en-US" dirty="0"/>
                        <a:t>Azure Native</a:t>
                      </a:r>
                    </a:p>
                  </a:txBody>
                  <a:tcPr/>
                </a:tc>
                <a:extLst>
                  <a:ext uri="{0D108BD9-81ED-4DB2-BD59-A6C34878D82A}">
                    <a16:rowId xmlns:a16="http://schemas.microsoft.com/office/drawing/2014/main" val="255582682"/>
                  </a:ext>
                </a:extLst>
              </a:tr>
              <a:tr h="370840">
                <a:tc>
                  <a:txBody>
                    <a:bodyPr/>
                    <a:lstStyle/>
                    <a:p>
                      <a:r>
                        <a:rPr lang="en-US" dirty="0"/>
                        <a:t>1</a:t>
                      </a:r>
                    </a:p>
                  </a:txBody>
                  <a:tcPr/>
                </a:tc>
                <a:tc>
                  <a:txBody>
                    <a:bodyPr/>
                    <a:lstStyle/>
                    <a:p>
                      <a:r>
                        <a:rPr lang="en-US" dirty="0"/>
                        <a:t>Have predefined Entity management, User management, Device Management features which can be readily usable</a:t>
                      </a:r>
                    </a:p>
                  </a:txBody>
                  <a:tcPr/>
                </a:tc>
                <a:tc>
                  <a:txBody>
                    <a:bodyPr/>
                    <a:lstStyle/>
                    <a:p>
                      <a:r>
                        <a:rPr lang="en-US" dirty="0"/>
                        <a:t>Need to write customized .NET code to implement Entity management, User management, Device management features</a:t>
                      </a:r>
                    </a:p>
                  </a:txBody>
                  <a:tcPr/>
                </a:tc>
                <a:extLst>
                  <a:ext uri="{0D108BD9-81ED-4DB2-BD59-A6C34878D82A}">
                    <a16:rowId xmlns:a16="http://schemas.microsoft.com/office/drawing/2014/main" val="2088979760"/>
                  </a:ext>
                </a:extLst>
              </a:tr>
              <a:tr h="370840">
                <a:tc>
                  <a:txBody>
                    <a:bodyPr/>
                    <a:lstStyle/>
                    <a:p>
                      <a:r>
                        <a:rPr lang="en-US" dirty="0"/>
                        <a:t>2</a:t>
                      </a:r>
                    </a:p>
                  </a:txBody>
                  <a:tcPr/>
                </a:tc>
                <a:tc>
                  <a:txBody>
                    <a:bodyPr/>
                    <a:lstStyle/>
                    <a:p>
                      <a:r>
                        <a:rPr lang="en-US" dirty="0"/>
                        <a:t>Entity relationship among various entities were already defined and owned by CARE team</a:t>
                      </a:r>
                    </a:p>
                  </a:txBody>
                  <a:tcPr/>
                </a:tc>
                <a:tc>
                  <a:txBody>
                    <a:bodyPr/>
                    <a:lstStyle/>
                    <a:p>
                      <a:r>
                        <a:rPr lang="en-US" dirty="0"/>
                        <a:t>We must define the ER relationship for each entity</a:t>
                      </a:r>
                    </a:p>
                  </a:txBody>
                  <a:tcPr/>
                </a:tc>
                <a:extLst>
                  <a:ext uri="{0D108BD9-81ED-4DB2-BD59-A6C34878D82A}">
                    <a16:rowId xmlns:a16="http://schemas.microsoft.com/office/drawing/2014/main" val="3285487126"/>
                  </a:ext>
                </a:extLst>
              </a:tr>
              <a:tr h="370840">
                <a:tc>
                  <a:txBody>
                    <a:bodyPr/>
                    <a:lstStyle/>
                    <a:p>
                      <a:r>
                        <a:rPr lang="en-US" dirty="0"/>
                        <a:t>3</a:t>
                      </a:r>
                    </a:p>
                  </a:txBody>
                  <a:tcPr/>
                </a:tc>
                <a:tc>
                  <a:txBody>
                    <a:bodyPr/>
                    <a:lstStyle/>
                    <a:p>
                      <a:r>
                        <a:rPr lang="en-US" dirty="0"/>
                        <a:t>CARE features are available as service </a:t>
                      </a:r>
                      <a:r>
                        <a:rPr lang="en-US" dirty="0" err="1"/>
                        <a:t>api’s</a:t>
                      </a:r>
                      <a:r>
                        <a:rPr lang="en-US" dirty="0"/>
                        <a:t> and can be </a:t>
                      </a:r>
                      <a:r>
                        <a:rPr lang="en-US" dirty="0" err="1"/>
                        <a:t>dockerized</a:t>
                      </a:r>
                      <a:r>
                        <a:rPr lang="en-US" dirty="0"/>
                        <a:t> and used in any cloud environment</a:t>
                      </a:r>
                    </a:p>
                  </a:txBody>
                  <a:tcPr/>
                </a:tc>
                <a:tc>
                  <a:txBody>
                    <a:bodyPr/>
                    <a:lstStyle/>
                    <a:p>
                      <a:r>
                        <a:rPr lang="en-US" dirty="0"/>
                        <a:t>Azure native code relies of Azure native libraries and works only in Azure environment and can’t be ported to any other cloud environment.</a:t>
                      </a:r>
                    </a:p>
                  </a:txBody>
                  <a:tcPr/>
                </a:tc>
                <a:extLst>
                  <a:ext uri="{0D108BD9-81ED-4DB2-BD59-A6C34878D82A}">
                    <a16:rowId xmlns:a16="http://schemas.microsoft.com/office/drawing/2014/main" val="1921203674"/>
                  </a:ext>
                </a:extLst>
              </a:tr>
              <a:tr h="370840">
                <a:tc>
                  <a:txBody>
                    <a:bodyPr/>
                    <a:lstStyle/>
                    <a:p>
                      <a:r>
                        <a:rPr lang="en-US" dirty="0"/>
                        <a:t>4</a:t>
                      </a:r>
                    </a:p>
                  </a:txBody>
                  <a:tcPr/>
                </a:tc>
                <a:tc>
                  <a:txBody>
                    <a:bodyPr/>
                    <a:lstStyle/>
                    <a:p>
                      <a:r>
                        <a:rPr lang="en-US" dirty="0"/>
                        <a:t>Wait time to use CARE service is nil</a:t>
                      </a:r>
                    </a:p>
                  </a:txBody>
                  <a:tcPr/>
                </a:tc>
                <a:tc>
                  <a:txBody>
                    <a:bodyPr/>
                    <a:lstStyle/>
                    <a:p>
                      <a:r>
                        <a:rPr lang="en-US" dirty="0"/>
                        <a:t>We have wait for the service to be built and available for project team to use</a:t>
                      </a:r>
                    </a:p>
                  </a:txBody>
                  <a:tcPr/>
                </a:tc>
                <a:extLst>
                  <a:ext uri="{0D108BD9-81ED-4DB2-BD59-A6C34878D82A}">
                    <a16:rowId xmlns:a16="http://schemas.microsoft.com/office/drawing/2014/main" val="3711427377"/>
                  </a:ext>
                </a:extLst>
              </a:tr>
              <a:tr h="370840">
                <a:tc>
                  <a:txBody>
                    <a:bodyPr/>
                    <a:lstStyle/>
                    <a:p>
                      <a:r>
                        <a:rPr lang="en-US" dirty="0"/>
                        <a:t>5</a:t>
                      </a:r>
                    </a:p>
                  </a:txBody>
                  <a:tcPr/>
                </a:tc>
                <a:tc>
                  <a:txBody>
                    <a:bodyPr/>
                    <a:lstStyle/>
                    <a:p>
                      <a:r>
                        <a:rPr lang="en-US" dirty="0"/>
                        <a:t>CARE relies on third party services like Microsoft communication service or SendGrid for MFA token deliver to end user mobile/email</a:t>
                      </a:r>
                    </a:p>
                  </a:txBody>
                  <a:tcPr/>
                </a:tc>
                <a:tc>
                  <a:txBody>
                    <a:bodyPr/>
                    <a:lstStyle/>
                    <a:p>
                      <a:r>
                        <a:rPr lang="en-US" dirty="0"/>
                        <a:t>Azure has its own services that can be used to deliver MFA token to end user mobile/email</a:t>
                      </a:r>
                    </a:p>
                  </a:txBody>
                  <a:tcPr/>
                </a:tc>
                <a:extLst>
                  <a:ext uri="{0D108BD9-81ED-4DB2-BD59-A6C34878D82A}">
                    <a16:rowId xmlns:a16="http://schemas.microsoft.com/office/drawing/2014/main" val="3195653316"/>
                  </a:ext>
                </a:extLst>
              </a:tr>
              <a:tr h="370840">
                <a:tc>
                  <a:txBody>
                    <a:bodyPr/>
                    <a:lstStyle/>
                    <a:p>
                      <a:r>
                        <a:rPr lang="en-US" dirty="0"/>
                        <a:t>6</a:t>
                      </a:r>
                    </a:p>
                  </a:txBody>
                  <a:tcPr/>
                </a:tc>
                <a:tc>
                  <a:txBody>
                    <a:bodyPr/>
                    <a:lstStyle/>
                    <a:p>
                      <a:r>
                        <a:rPr lang="en-US" dirty="0"/>
                        <a:t>CARE can be customized to any feasible extent based on user requirements</a:t>
                      </a:r>
                    </a:p>
                  </a:txBody>
                  <a:tcPr/>
                </a:tc>
                <a:tc>
                  <a:txBody>
                    <a:bodyPr/>
                    <a:lstStyle/>
                    <a:p>
                      <a:r>
                        <a:rPr lang="en-US" dirty="0"/>
                        <a:t>Azure native relies on native libraries to implement so we have limited scope for customization </a:t>
                      </a:r>
                    </a:p>
                  </a:txBody>
                  <a:tcPr/>
                </a:tc>
                <a:extLst>
                  <a:ext uri="{0D108BD9-81ED-4DB2-BD59-A6C34878D82A}">
                    <a16:rowId xmlns:a16="http://schemas.microsoft.com/office/drawing/2014/main" val="632063684"/>
                  </a:ext>
                </a:extLst>
              </a:tr>
            </a:tbl>
          </a:graphicData>
        </a:graphic>
      </p:graphicFrame>
    </p:spTree>
    <p:extLst>
      <p:ext uri="{BB962C8B-B14F-4D97-AF65-F5344CB8AC3E}">
        <p14:creationId xmlns:p14="http://schemas.microsoft.com/office/powerpoint/2010/main" val="2509575958"/>
      </p:ext>
    </p:extLst>
  </p:cSld>
  <p:clrMapOvr>
    <a:masterClrMapping/>
  </p:clrMapOvr>
  <p:transition/>
</p:sld>
</file>

<file path=ppt/theme/theme1.xml><?xml version="1.0" encoding="utf-8"?>
<a:theme xmlns:a="http://schemas.openxmlformats.org/drawingml/2006/main" name="HCL Template">
  <a:themeElements>
    <a:clrScheme name="HCL_RBtC">
      <a:dk1>
        <a:srgbClr val="000000"/>
      </a:dk1>
      <a:lt1>
        <a:srgbClr val="FFFFFF"/>
      </a:lt1>
      <a:dk2>
        <a:srgbClr val="F58220"/>
      </a:dk2>
      <a:lt2>
        <a:srgbClr val="0066B3"/>
      </a:lt2>
      <a:accent1>
        <a:srgbClr val="EB1946"/>
      </a:accent1>
      <a:accent2>
        <a:srgbClr val="5A2D91"/>
      </a:accent2>
      <a:accent3>
        <a:srgbClr val="00AFBE"/>
      </a:accent3>
      <a:accent4>
        <a:srgbClr val="5EC1EF"/>
      </a:accent4>
      <a:accent5>
        <a:srgbClr val="BED732"/>
      </a:accent5>
      <a:accent6>
        <a:srgbClr val="FAB914"/>
      </a:accent6>
      <a:hlink>
        <a:srgbClr val="0066FF"/>
      </a:hlink>
      <a:folHlink>
        <a:srgbClr val="FAB9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usiness Template" id="{77FEE5D5-0797-4245-8D9E-B7A5E0AC795A}" vid="{E4EC0449-A439-7844-B868-16A06724C8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Template</Template>
  <TotalTime>9789</TotalTime>
  <Words>2529</Words>
  <Application>Microsoft Office PowerPoint</Application>
  <PresentationFormat>Custom</PresentationFormat>
  <Paragraphs>801</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Abadi Extra Light</vt:lpstr>
      <vt:lpstr>Arial</vt:lpstr>
      <vt:lpstr>Calibri</vt:lpstr>
      <vt:lpstr>Novecento Book</vt:lpstr>
      <vt:lpstr>Segoe UI</vt:lpstr>
      <vt:lpstr>Times New Roman</vt:lpstr>
      <vt:lpstr>Wingdings</vt:lpstr>
      <vt:lpstr>Wingdings 2</vt:lpstr>
      <vt:lpstr>HCL Template</vt:lpstr>
      <vt:lpstr>Abbott Vascular Digital and Analytics Application</vt:lpstr>
      <vt:lpstr>HCL’s understanding of the Vascular Digital and Analytics Application</vt:lpstr>
      <vt:lpstr>Solution Overview</vt:lpstr>
      <vt:lpstr>Component Flow </vt:lpstr>
      <vt:lpstr>Engagement Model – Option 1 (Abbott managed T&amp;M) </vt:lpstr>
      <vt:lpstr>Option #1 Commercials – Rate card</vt:lpstr>
      <vt:lpstr>Engagement Model – Option 2 (HCL managed T&amp;M) </vt:lpstr>
      <vt:lpstr>Key Architectural and Technical Considerations</vt:lpstr>
      <vt:lpstr>CARE Vs Azure native for Product Development</vt:lpstr>
      <vt:lpstr>Functional Assumptions and Dependencies </vt:lpstr>
      <vt:lpstr>Functional Assumptions and Dependencies </vt:lpstr>
      <vt:lpstr>Program Timeline</vt:lpstr>
      <vt:lpstr>Detailed Program Timeline</vt:lpstr>
      <vt:lpstr>Detailed Program Timeline – contd…</vt:lpstr>
      <vt:lpstr>Detailed Program Timeline – cont.…</vt:lpstr>
      <vt:lpstr>MVP Features and Dependencies</vt:lpstr>
      <vt:lpstr>Commercials – Indicative Costing</vt:lpstr>
      <vt:lpstr>PowerPoint Presentation</vt:lpstr>
      <vt:lpstr>Industry View – Monetizing Lab Data</vt:lpstr>
      <vt:lpstr>Data As A Service based Rapid Collaboration Platform</vt:lpstr>
    </vt:vector>
  </TitlesOfParts>
  <Manager>Embedded Systems</Manager>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Title&gt;</dc:title>
  <dc:subject>Customer Presentation</dc:subject>
  <dc:creator>Jasvanth J (HCL Financial Services)</dc:creator>
  <cp:lastModifiedBy>Balamurugan Rajan</cp:lastModifiedBy>
  <cp:revision>782</cp:revision>
  <cp:lastPrinted>2002-02-08T05:45:16Z</cp:lastPrinted>
  <dcterms:created xsi:type="dcterms:W3CDTF">2021-03-24T13:34:24Z</dcterms:created>
  <dcterms:modified xsi:type="dcterms:W3CDTF">2021-07-07T16:04:59Z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26 June 2003</vt:lpwstr>
  </property>
  <property fmtid="{D5CDD505-2E9C-101B-9397-08002B2CF9AE}" pid="3" name="TitusGUID">
    <vt:lpwstr>bfb3126a-a077-4b93-b87a-a864777c84bd</vt:lpwstr>
  </property>
  <property fmtid="{D5CDD505-2E9C-101B-9397-08002B2CF9AE}" pid="4" name="HCLClassification">
    <vt:lpwstr>HCL_Cla5s_1nt3rnal</vt:lpwstr>
  </property>
  <property fmtid="{D5CDD505-2E9C-101B-9397-08002B2CF9AE}" pid="5" name="HCL_Cla5s_D6">
    <vt:lpwstr>False</vt:lpwstr>
  </property>
  <property fmtid="{D5CDD505-2E9C-101B-9397-08002B2CF9AE}" pid="6" name="HCLClassD6">
    <vt:lpwstr>False</vt:lpwstr>
  </property>
  <property fmtid="{D5CDD505-2E9C-101B-9397-08002B2CF9AE}" pid="7" name="MSIP_Label_0a23ef02-6db2-48db-ad71-4f0b889aac99_Enabled">
    <vt:lpwstr>true</vt:lpwstr>
  </property>
  <property fmtid="{D5CDD505-2E9C-101B-9397-08002B2CF9AE}" pid="8" name="MSIP_Label_0a23ef02-6db2-48db-ad71-4f0b889aac99_SetDate">
    <vt:lpwstr>2021-04-07T12:00:36Z</vt:lpwstr>
  </property>
  <property fmtid="{D5CDD505-2E9C-101B-9397-08002B2CF9AE}" pid="9" name="MSIP_Label_0a23ef02-6db2-48db-ad71-4f0b889aac99_Method">
    <vt:lpwstr>Privileged</vt:lpwstr>
  </property>
  <property fmtid="{D5CDD505-2E9C-101B-9397-08002B2CF9AE}" pid="10" name="MSIP_Label_0a23ef02-6db2-48db-ad71-4f0b889aac99_Name">
    <vt:lpwstr>General</vt:lpwstr>
  </property>
  <property fmtid="{D5CDD505-2E9C-101B-9397-08002B2CF9AE}" pid="11" name="MSIP_Label_0a23ef02-6db2-48db-ad71-4f0b889aac99_SiteId">
    <vt:lpwstr>189de737-c93a-4f5a-8b68-6f4ca9941912</vt:lpwstr>
  </property>
  <property fmtid="{D5CDD505-2E9C-101B-9397-08002B2CF9AE}" pid="12" name="MSIP_Label_0a23ef02-6db2-48db-ad71-4f0b889aac99_ActionId">
    <vt:lpwstr>83fdda85-0656-4ee1-8bf5-3f266d712376</vt:lpwstr>
  </property>
  <property fmtid="{D5CDD505-2E9C-101B-9397-08002B2CF9AE}" pid="13" name="MSIP_Label_0a23ef02-6db2-48db-ad71-4f0b889aac99_ContentBits">
    <vt:lpwstr>4</vt:lpwstr>
  </property>
  <property fmtid="{D5CDD505-2E9C-101B-9397-08002B2CF9AE}" pid="14" name="ClassificationWatermarkLocations">
    <vt:lpwstr>HCL Template:4</vt:lpwstr>
  </property>
  <property fmtid="{D5CDD505-2E9C-101B-9397-08002B2CF9AE}" pid="15" name="ClassificationWatermarkText">
    <vt:lpwstr>Confidential</vt:lpwstr>
  </property>
</Properties>
</file>