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109" d="100"/>
          <a:sy n="109" d="100"/>
        </p:scale>
        <p:origin x="112"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3658-CF96-4308-A9E7-A1AFC58AE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6A737-01D7-4065-A8D3-628DFFE63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6F0454-58CF-484A-B9FE-161F2022DBD4}"/>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90AAE428-2730-49BA-9892-A5DDC027E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4DB27-4EE4-4971-B6E0-242661FBA513}"/>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161584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60C2-B124-4E30-AE28-3681ED8946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26D59B-423B-48EE-BAB1-47619DF50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47422-0FD7-4347-87C5-47AB09676A4B}"/>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FE727EF3-AD77-45FE-8E9F-464E796F2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08E84-91A9-45B3-BB41-FCC0D849EFE3}"/>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270150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34439-E52A-4619-85E4-B6124A046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AB1143-BB80-43DB-ACEF-50D5C36A1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02DFB-57DD-41BF-B383-3356CF4A8D91}"/>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CAE143A0-146E-44C0-94B1-ADD558D6B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163DD-4A7C-45FF-B9AC-C2F2EF8C8377}"/>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122003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8B15-DCDD-42F2-BF8A-9490509A0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8400F-D163-43B4-A762-A8095AB71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01A76-994B-4359-9688-07C175221C78}"/>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4972750E-DF91-40C5-9685-87B1511A7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DCFD3-9A11-4B62-AD79-BADBE42A031D}"/>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385442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5FA9-E04B-4734-8962-C230F416C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C112D6-27B8-4D3B-9C63-8F1E48276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01A9F-819D-4FF1-BEC4-88B9CD8B96EA}"/>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14C5AFB6-91C7-42D6-A8ED-C36BA1EDF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F9ED6-7D25-4518-9E8E-AA45395E8E5E}"/>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362627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520F-1707-4714-9860-5DD189ED8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D8F5-68B2-48AD-B2BE-1925B5025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DE4714-B63A-4C70-8861-4E89F2D68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A3CF94-08EA-4400-ABF4-6849312AFD06}"/>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6" name="Footer Placeholder 5">
            <a:extLst>
              <a:ext uri="{FF2B5EF4-FFF2-40B4-BE49-F238E27FC236}">
                <a16:creationId xmlns:a16="http://schemas.microsoft.com/office/drawing/2014/main" id="{E49D44CE-EDDF-4029-A3AA-E02A1F2E8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3AD1D-503A-4E41-A400-E0DECACDF6DE}"/>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198286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7-32E3-4425-88FF-F5CEDACE5C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898E6-5D2C-483B-B293-8E2E4954E1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DB6B-D4B0-4AB8-A431-AA711C105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17C6B-EAB4-42C8-81E9-77751B24C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2DA27-3442-4876-9806-D9D15FC00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28742F-820B-4CB7-B7E2-97E6F16BB3B7}"/>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8" name="Footer Placeholder 7">
            <a:extLst>
              <a:ext uri="{FF2B5EF4-FFF2-40B4-BE49-F238E27FC236}">
                <a16:creationId xmlns:a16="http://schemas.microsoft.com/office/drawing/2014/main" id="{AB6C2654-3D81-47D9-ACBE-90DF384D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2201AE-4A3C-4728-91A8-72DD0CB719AA}"/>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91441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D296-3A8B-4446-A6C5-3B0E213CC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528AD2-ED3B-458E-A34C-3F684B401956}"/>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4" name="Footer Placeholder 3">
            <a:extLst>
              <a:ext uri="{FF2B5EF4-FFF2-40B4-BE49-F238E27FC236}">
                <a16:creationId xmlns:a16="http://schemas.microsoft.com/office/drawing/2014/main" id="{0E40C97D-047E-408F-B618-C1164B35CF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473F6-D747-4235-82B3-88FCD1092C64}"/>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56444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3EF5A-E35E-4E63-88B9-6358B9E29C4E}"/>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3" name="Footer Placeholder 2">
            <a:extLst>
              <a:ext uri="{FF2B5EF4-FFF2-40B4-BE49-F238E27FC236}">
                <a16:creationId xmlns:a16="http://schemas.microsoft.com/office/drawing/2014/main" id="{E05D7859-50AD-49BD-8747-9E673FAAC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AAF23F-1868-40C9-9458-70F4342C5BEB}"/>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239697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E799-5116-4F9A-A389-866106CC0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439D82-4B74-4C96-ABF9-DDBE7A876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91D80E-9D27-46FF-A6FF-F91ACDEB1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73A84-18E3-4FEE-B8CF-DC1676E8E4B5}"/>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6" name="Footer Placeholder 5">
            <a:extLst>
              <a:ext uri="{FF2B5EF4-FFF2-40B4-BE49-F238E27FC236}">
                <a16:creationId xmlns:a16="http://schemas.microsoft.com/office/drawing/2014/main" id="{22A89FB9-6A2F-4F6B-8A04-001AF1734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C8DEB-3DC8-4A06-951D-5F616F83FC21}"/>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22558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F39F-8D90-4EC5-933B-6C2B3684C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88AFE6-D164-4C74-B8C3-7910831A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922B7B-9454-4B8C-BAFB-09D8FA258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CF7C1-B72F-44CA-B1FC-84671288DA99}"/>
              </a:ext>
            </a:extLst>
          </p:cNvPr>
          <p:cNvSpPr>
            <a:spLocks noGrp="1"/>
          </p:cNvSpPr>
          <p:nvPr>
            <p:ph type="dt" sz="half" idx="10"/>
          </p:nvPr>
        </p:nvSpPr>
        <p:spPr/>
        <p:txBody>
          <a:bodyPr/>
          <a:lstStyle/>
          <a:p>
            <a:fld id="{D57CD275-CF84-44D2-B761-59BE7CEB0EB2}" type="datetimeFigureOut">
              <a:rPr lang="en-US" smtClean="0"/>
              <a:t>6/6/2021</a:t>
            </a:fld>
            <a:endParaRPr lang="en-US"/>
          </a:p>
        </p:txBody>
      </p:sp>
      <p:sp>
        <p:nvSpPr>
          <p:cNvPr id="6" name="Footer Placeholder 5">
            <a:extLst>
              <a:ext uri="{FF2B5EF4-FFF2-40B4-BE49-F238E27FC236}">
                <a16:creationId xmlns:a16="http://schemas.microsoft.com/office/drawing/2014/main" id="{C279F85A-89D7-4876-9047-4594D5ECD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13F93-E02C-4554-A52C-B0FE6B294C15}"/>
              </a:ext>
            </a:extLst>
          </p:cNvPr>
          <p:cNvSpPr>
            <a:spLocks noGrp="1"/>
          </p:cNvSpPr>
          <p:nvPr>
            <p:ph type="sldNum" sz="quarter" idx="12"/>
          </p:nvPr>
        </p:nvSpPr>
        <p:spPr/>
        <p:txBody>
          <a:bodyPr/>
          <a:lstStyle/>
          <a:p>
            <a:fld id="{F0DFBF90-BFCB-4A8C-BBDC-8AECB97311B0}" type="slidenum">
              <a:rPr lang="en-US" smtClean="0"/>
              <a:t>‹#›</a:t>
            </a:fld>
            <a:endParaRPr lang="en-US"/>
          </a:p>
        </p:txBody>
      </p:sp>
    </p:spTree>
    <p:extLst>
      <p:ext uri="{BB962C8B-B14F-4D97-AF65-F5344CB8AC3E}">
        <p14:creationId xmlns:p14="http://schemas.microsoft.com/office/powerpoint/2010/main" val="5336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362AF-C30F-4AF0-B2C3-C47FF964D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91A18-5768-4E61-B1AB-718DB023E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3233D-18E2-440B-BC6C-63CCA2879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CD275-CF84-44D2-B761-59BE7CEB0EB2}" type="datetimeFigureOut">
              <a:rPr lang="en-US" smtClean="0"/>
              <a:t>6/6/2021</a:t>
            </a:fld>
            <a:endParaRPr lang="en-US"/>
          </a:p>
        </p:txBody>
      </p:sp>
      <p:sp>
        <p:nvSpPr>
          <p:cNvPr id="5" name="Footer Placeholder 4">
            <a:extLst>
              <a:ext uri="{FF2B5EF4-FFF2-40B4-BE49-F238E27FC236}">
                <a16:creationId xmlns:a16="http://schemas.microsoft.com/office/drawing/2014/main" id="{8E2F4001-E80D-437C-B760-B5BB41AB5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7CFD14-6FDF-4C79-984B-1CE3BC2CC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FBF90-BFCB-4A8C-BBDC-8AECB97311B0}" type="slidenum">
              <a:rPr lang="en-US" smtClean="0"/>
              <a:t>‹#›</a:t>
            </a:fld>
            <a:endParaRPr lang="en-US"/>
          </a:p>
        </p:txBody>
      </p:sp>
    </p:spTree>
    <p:extLst>
      <p:ext uri="{BB962C8B-B14F-4D97-AF65-F5344CB8AC3E}">
        <p14:creationId xmlns:p14="http://schemas.microsoft.com/office/powerpoint/2010/main" val="198621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tnetcurry.com/patterns-practices/1461/command-query-separation-cqs" TargetMode="External"/><Relationship Id="rId2" Type="http://schemas.openxmlformats.org/officeDocument/2006/relationships/hyperlink" Target="https://github.com/zkavtaskin/Domain-Driven-Design-Examp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Value_object" TargetMode="External"/><Relationship Id="rId7" Type="http://schemas.openxmlformats.org/officeDocument/2006/relationships/hyperlink" Target="https://en.wikipedia.org/wiki/Domain-driven_design#:~:text=Domain-driven%20design%20%28%20DDD%29%20is%20the%20concept%20that,Customer%2C%20and%20methods%20such%20as%20AcceptOffer%20and%20Withdraw." TargetMode="External"/><Relationship Id="rId2" Type="http://schemas.openxmlformats.org/officeDocument/2006/relationships/hyperlink" Target="https://en.wikipedia.org/wiki/Identity_(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Factory_method_pattern" TargetMode="External"/><Relationship Id="rId5" Type="http://schemas.openxmlformats.org/officeDocument/2006/relationships/hyperlink" Target="https://en.wikipedia.org/w/index.php?title=Aggregate_root&amp;action=edit&amp;redlink=1" TargetMode="External"/><Relationship Id="rId4" Type="http://schemas.openxmlformats.org/officeDocument/2006/relationships/hyperlink" Target="https://en.wikipedia.org/wiki/Immutable_ob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5A4A-6268-4FB9-8D21-EED09F06BD73}"/>
              </a:ext>
            </a:extLst>
          </p:cNvPr>
          <p:cNvSpPr>
            <a:spLocks noGrp="1"/>
          </p:cNvSpPr>
          <p:nvPr>
            <p:ph type="ctrTitle"/>
          </p:nvPr>
        </p:nvSpPr>
        <p:spPr/>
        <p:txBody>
          <a:bodyPr/>
          <a:lstStyle/>
          <a:p>
            <a:r>
              <a:rPr lang="en-US" dirty="0"/>
              <a:t>Code Practice</a:t>
            </a:r>
          </a:p>
        </p:txBody>
      </p:sp>
      <p:sp>
        <p:nvSpPr>
          <p:cNvPr id="3" name="Subtitle 2">
            <a:extLst>
              <a:ext uri="{FF2B5EF4-FFF2-40B4-BE49-F238E27FC236}">
                <a16:creationId xmlns:a16="http://schemas.microsoft.com/office/drawing/2014/main" id="{7FA89A73-BFF9-4FBB-8730-CDAFCB436FCB}"/>
              </a:ext>
            </a:extLst>
          </p:cNvPr>
          <p:cNvSpPr>
            <a:spLocks noGrp="1"/>
          </p:cNvSpPr>
          <p:nvPr>
            <p:ph type="subTitle" idx="1"/>
          </p:nvPr>
        </p:nvSpPr>
        <p:spPr/>
        <p:txBody>
          <a:bodyPr/>
          <a:lstStyle/>
          <a:p>
            <a:r>
              <a:rPr lang="en-US" dirty="0"/>
              <a:t>David Chen</a:t>
            </a:r>
          </a:p>
        </p:txBody>
      </p:sp>
    </p:spTree>
    <p:extLst>
      <p:ext uri="{BB962C8B-B14F-4D97-AF65-F5344CB8AC3E}">
        <p14:creationId xmlns:p14="http://schemas.microsoft.com/office/powerpoint/2010/main" val="12536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6BFC-4D22-4520-9424-77BDA23D076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F809A40-121E-4A2F-A776-3F952FCD7F42}"/>
              </a:ext>
            </a:extLst>
          </p:cNvPr>
          <p:cNvSpPr>
            <a:spLocks noGrp="1"/>
          </p:cNvSpPr>
          <p:nvPr>
            <p:ph idx="1"/>
          </p:nvPr>
        </p:nvSpPr>
        <p:spPr/>
        <p:txBody>
          <a:bodyPr/>
          <a:lstStyle/>
          <a:p>
            <a:r>
              <a:rPr lang="en-US" dirty="0" err="1">
                <a:hlinkClick r:id="rId2"/>
              </a:rPr>
              <a:t>zkavtaskin</a:t>
            </a:r>
            <a:r>
              <a:rPr lang="en-US" dirty="0">
                <a:hlinkClick r:id="rId2"/>
              </a:rPr>
              <a:t>/Domain-Driven-Design-Example: Blog series supplementary domain-driven design C# repository that (hopefully) actually makes sense. (github.com)</a:t>
            </a:r>
            <a:endParaRPr lang="en-US" dirty="0"/>
          </a:p>
          <a:p>
            <a:r>
              <a:rPr lang="en-US" dirty="0">
                <a:hlinkClick r:id="rId3"/>
              </a:rPr>
              <a:t>Command Query Separation (CQS) - A simple but powerful pattern | </a:t>
            </a:r>
            <a:r>
              <a:rPr lang="en-US" dirty="0" err="1">
                <a:hlinkClick r:id="rId3"/>
              </a:rPr>
              <a:t>DotNetCurry</a:t>
            </a:r>
            <a:endParaRPr lang="en-US" dirty="0"/>
          </a:p>
        </p:txBody>
      </p:sp>
    </p:spTree>
    <p:extLst>
      <p:ext uri="{BB962C8B-B14F-4D97-AF65-F5344CB8AC3E}">
        <p14:creationId xmlns:p14="http://schemas.microsoft.com/office/powerpoint/2010/main" val="284168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086A-0585-4489-8FAB-8ABE8107EF1A}"/>
              </a:ext>
            </a:extLst>
          </p:cNvPr>
          <p:cNvSpPr>
            <a:spLocks noGrp="1"/>
          </p:cNvSpPr>
          <p:nvPr>
            <p:ph type="title"/>
          </p:nvPr>
        </p:nvSpPr>
        <p:spPr/>
        <p:txBody>
          <a:bodyPr/>
          <a:lstStyle/>
          <a:p>
            <a:r>
              <a:rPr lang="en-US" dirty="0"/>
              <a:t>SOLID Principles </a:t>
            </a:r>
          </a:p>
        </p:txBody>
      </p:sp>
      <p:sp>
        <p:nvSpPr>
          <p:cNvPr id="3" name="Content Placeholder 2">
            <a:extLst>
              <a:ext uri="{FF2B5EF4-FFF2-40B4-BE49-F238E27FC236}">
                <a16:creationId xmlns:a16="http://schemas.microsoft.com/office/drawing/2014/main" id="{40DD4219-D70A-4EA1-B0A9-A65B2F56BD7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292929"/>
                </a:solidFill>
                <a:effectLst/>
                <a:latin typeface="charter"/>
              </a:rPr>
              <a:t>S</a:t>
            </a:r>
            <a:r>
              <a:rPr lang="en-US" b="0" i="0" dirty="0">
                <a:solidFill>
                  <a:srgbClr val="292929"/>
                </a:solidFill>
                <a:effectLst/>
                <a:latin typeface="charter"/>
              </a:rPr>
              <a:t> - Single Responsibility Principle (known as SRP): </a:t>
            </a:r>
            <a:r>
              <a:rPr lang="en-US" b="0" i="0" dirty="0">
                <a:solidFill>
                  <a:srgbClr val="202122"/>
                </a:solidFill>
                <a:effectLst/>
                <a:latin typeface="Arial" panose="020B0604020202020204" pitchFamily="34" charset="0"/>
              </a:rPr>
              <a:t>every class should have only one responsibility.</a:t>
            </a: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O</a:t>
            </a:r>
            <a:r>
              <a:rPr lang="en-US" b="0" i="0" dirty="0">
                <a:solidFill>
                  <a:srgbClr val="292929"/>
                </a:solidFill>
                <a:effectLst/>
                <a:latin typeface="charter"/>
              </a:rPr>
              <a:t> - Open/Closed Principle: </a:t>
            </a:r>
            <a:r>
              <a:rPr lang="en-US" b="0" i="0" dirty="0">
                <a:solidFill>
                  <a:srgbClr val="202122"/>
                </a:solidFill>
                <a:effectLst/>
                <a:latin typeface="Arial" panose="020B0604020202020204" pitchFamily="34" charset="0"/>
              </a:rPr>
              <a:t>Software entities ... should be open for extension, but closed for modification</a:t>
            </a:r>
            <a:endParaRPr lang="en-US" b="0" i="0" dirty="0">
              <a:solidFill>
                <a:srgbClr val="292929"/>
              </a:solidFill>
              <a:effectLst/>
              <a:latin typeface="charter"/>
            </a:endParaRPr>
          </a:p>
          <a:p>
            <a:pPr algn="l">
              <a:buFont typeface="Arial" panose="020B0604020202020204" pitchFamily="34" charset="0"/>
              <a:buChar char="•"/>
            </a:pPr>
            <a:r>
              <a:rPr lang="en-US" b="1" i="0" dirty="0">
                <a:solidFill>
                  <a:srgbClr val="292929"/>
                </a:solidFill>
                <a:effectLst/>
                <a:latin typeface="charter"/>
              </a:rPr>
              <a:t>L</a:t>
            </a:r>
            <a:r>
              <a:rPr lang="en-US" b="0" i="0" dirty="0">
                <a:solidFill>
                  <a:srgbClr val="292929"/>
                </a:solidFill>
                <a:effectLst/>
                <a:latin typeface="charter"/>
              </a:rPr>
              <a:t> - </a:t>
            </a:r>
            <a:r>
              <a:rPr lang="en-US" b="0" i="0" dirty="0" err="1">
                <a:solidFill>
                  <a:srgbClr val="292929"/>
                </a:solidFill>
                <a:effectLst/>
                <a:latin typeface="charter"/>
              </a:rPr>
              <a:t>Liskov’s</a:t>
            </a:r>
            <a:r>
              <a:rPr lang="en-US" b="0" i="0" dirty="0">
                <a:solidFill>
                  <a:srgbClr val="292929"/>
                </a:solidFill>
                <a:effectLst/>
                <a:latin typeface="charter"/>
              </a:rPr>
              <a:t> Substitution Principle: This principle suggests that “parent classes should be easily substituted with their child classes without blowing up the application”.</a:t>
            </a:r>
          </a:p>
          <a:p>
            <a:pPr algn="l">
              <a:buFont typeface="Arial" panose="020B0604020202020204" pitchFamily="34" charset="0"/>
              <a:buChar char="•"/>
            </a:pPr>
            <a:r>
              <a:rPr lang="en-US" b="1" i="0" dirty="0">
                <a:solidFill>
                  <a:srgbClr val="292929"/>
                </a:solidFill>
                <a:effectLst/>
                <a:latin typeface="charter"/>
              </a:rPr>
              <a:t>I</a:t>
            </a:r>
            <a:r>
              <a:rPr lang="en-US" b="0" i="0" dirty="0">
                <a:solidFill>
                  <a:srgbClr val="292929"/>
                </a:solidFill>
                <a:effectLst/>
                <a:latin typeface="charter"/>
              </a:rPr>
              <a:t> - Interface Segregation Principle: This principle suggests that “many client specific interfaces are better than one general interface”.</a:t>
            </a:r>
          </a:p>
          <a:p>
            <a:pPr algn="l">
              <a:buFont typeface="Arial" panose="020B0604020202020204" pitchFamily="34" charset="0"/>
              <a:buChar char="•"/>
            </a:pPr>
            <a:r>
              <a:rPr lang="en-US" b="1" i="0" dirty="0">
                <a:solidFill>
                  <a:srgbClr val="292929"/>
                </a:solidFill>
                <a:effectLst/>
                <a:latin typeface="charter"/>
              </a:rPr>
              <a:t>D</a:t>
            </a:r>
            <a:r>
              <a:rPr lang="en-US" b="0" i="0" dirty="0">
                <a:solidFill>
                  <a:srgbClr val="292929"/>
                </a:solidFill>
                <a:effectLst/>
                <a:latin typeface="charter"/>
              </a:rPr>
              <a:t> - Dependency Inversion Principle: </a:t>
            </a:r>
            <a:r>
              <a:rPr lang="en-US" b="0" i="0" dirty="0">
                <a:solidFill>
                  <a:srgbClr val="202122"/>
                </a:solidFill>
                <a:effectLst/>
                <a:latin typeface="Arial" panose="020B0604020202020204" pitchFamily="34" charset="0"/>
              </a:rPr>
              <a:t>Depend upon abstractions, [not] concretions.</a:t>
            </a:r>
            <a:endParaRPr lang="en-US" b="0" i="0" dirty="0">
              <a:solidFill>
                <a:srgbClr val="292929"/>
              </a:solidFill>
              <a:effectLst/>
              <a:latin typeface="charter"/>
            </a:endParaRPr>
          </a:p>
          <a:p>
            <a:pPr marL="0" indent="0">
              <a:buNone/>
            </a:pPr>
            <a:endParaRPr lang="en-US" dirty="0"/>
          </a:p>
        </p:txBody>
      </p:sp>
    </p:spTree>
    <p:extLst>
      <p:ext uri="{BB962C8B-B14F-4D97-AF65-F5344CB8AC3E}">
        <p14:creationId xmlns:p14="http://schemas.microsoft.com/office/powerpoint/2010/main" val="192846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8DFC-A963-4155-BD4A-635355B8ED36}"/>
              </a:ext>
            </a:extLst>
          </p:cNvPr>
          <p:cNvSpPr>
            <a:spLocks noGrp="1"/>
          </p:cNvSpPr>
          <p:nvPr>
            <p:ph type="title"/>
          </p:nvPr>
        </p:nvSpPr>
        <p:spPr>
          <a:xfrm>
            <a:off x="838200" y="365125"/>
            <a:ext cx="10515600" cy="936137"/>
          </a:xfrm>
        </p:spPr>
        <p:txBody>
          <a:bodyPr/>
          <a:lstStyle/>
          <a:p>
            <a:endParaRPr lang="en-US" dirty="0"/>
          </a:p>
        </p:txBody>
      </p:sp>
      <p:pic>
        <p:nvPicPr>
          <p:cNvPr id="5" name="Content Placeholder 4">
            <a:extLst>
              <a:ext uri="{FF2B5EF4-FFF2-40B4-BE49-F238E27FC236}">
                <a16:creationId xmlns:a16="http://schemas.microsoft.com/office/drawing/2014/main" id="{9AE6C8FE-7275-4C04-ADBF-32A7DEEE011C}"/>
              </a:ext>
            </a:extLst>
          </p:cNvPr>
          <p:cNvPicPr>
            <a:picLocks noGrp="1" noChangeAspect="1"/>
          </p:cNvPicPr>
          <p:nvPr>
            <p:ph idx="1"/>
          </p:nvPr>
        </p:nvPicPr>
        <p:blipFill>
          <a:blip r:embed="rId2"/>
          <a:stretch>
            <a:fillRect/>
          </a:stretch>
        </p:blipFill>
        <p:spPr>
          <a:xfrm>
            <a:off x="1611923" y="1812614"/>
            <a:ext cx="6365631" cy="4617879"/>
          </a:xfrm>
        </p:spPr>
      </p:pic>
    </p:spTree>
    <p:extLst>
      <p:ext uri="{BB962C8B-B14F-4D97-AF65-F5344CB8AC3E}">
        <p14:creationId xmlns:p14="http://schemas.microsoft.com/office/powerpoint/2010/main" val="86901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977D-BCDE-4164-B0D1-D8B6CA66D2E9}"/>
              </a:ext>
            </a:extLst>
          </p:cNvPr>
          <p:cNvSpPr>
            <a:spLocks noGrp="1"/>
          </p:cNvSpPr>
          <p:nvPr>
            <p:ph type="title"/>
          </p:nvPr>
        </p:nvSpPr>
        <p:spPr>
          <a:xfrm>
            <a:off x="838200" y="365125"/>
            <a:ext cx="10515600" cy="877521"/>
          </a:xfrm>
        </p:spPr>
        <p:txBody>
          <a:bodyPr/>
          <a:lstStyle/>
          <a:p>
            <a:r>
              <a:rPr lang="en-US" dirty="0"/>
              <a:t>Concepts of Domain Driven Design</a:t>
            </a:r>
          </a:p>
        </p:txBody>
      </p:sp>
      <p:sp>
        <p:nvSpPr>
          <p:cNvPr id="3" name="Content Placeholder 2">
            <a:extLst>
              <a:ext uri="{FF2B5EF4-FFF2-40B4-BE49-F238E27FC236}">
                <a16:creationId xmlns:a16="http://schemas.microsoft.com/office/drawing/2014/main" id="{FA17C99B-DD5A-4B70-82EA-3553FB2093BD}"/>
              </a:ext>
            </a:extLst>
          </p:cNvPr>
          <p:cNvSpPr>
            <a:spLocks noGrp="1"/>
          </p:cNvSpPr>
          <p:nvPr>
            <p:ph idx="1"/>
          </p:nvPr>
        </p:nvSpPr>
        <p:spPr>
          <a:xfrm>
            <a:off x="762000" y="1547446"/>
            <a:ext cx="10591800" cy="4629517"/>
          </a:xfrm>
        </p:spPr>
        <p:txBody>
          <a:bodyPr>
            <a:normAutofit lnSpcReduction="10000"/>
          </a:bodyPr>
          <a:lstStyle/>
          <a:p>
            <a:r>
              <a:rPr lang="en-US" sz="2000" b="1" i="0" dirty="0">
                <a:solidFill>
                  <a:srgbClr val="202122"/>
                </a:solidFill>
                <a:effectLst/>
                <a:latin typeface="Arial" panose="020B0604020202020204" pitchFamily="34" charset="0"/>
              </a:rPr>
              <a:t>Entity: </a:t>
            </a:r>
            <a:r>
              <a:rPr lang="en-US" sz="2000" b="0" i="0" dirty="0">
                <a:solidFill>
                  <a:srgbClr val="202122"/>
                </a:solidFill>
                <a:effectLst/>
                <a:latin typeface="Arial" panose="020B0604020202020204" pitchFamily="34" charset="0"/>
              </a:rPr>
              <a:t>An object that is not defined by its attributes, but rather by a thread of continuity and its </a:t>
            </a:r>
            <a:r>
              <a:rPr lang="en-US" sz="2000" b="0" i="0" u="none" strike="noStrike" dirty="0">
                <a:solidFill>
                  <a:srgbClr val="0645AD"/>
                </a:solidFill>
                <a:effectLst/>
                <a:latin typeface="Arial" panose="020B0604020202020204" pitchFamily="34" charset="0"/>
                <a:hlinkClick r:id="rId2" tooltip="Identity (object-oriented programming)"/>
              </a:rPr>
              <a:t>identity</a:t>
            </a:r>
            <a:r>
              <a:rPr lang="en-US" sz="2000" b="0" i="0" dirty="0">
                <a:solidFill>
                  <a:srgbClr val="202122"/>
                </a:solidFill>
                <a:effectLst/>
                <a:latin typeface="Arial" panose="020B0604020202020204" pitchFamily="34" charset="0"/>
              </a:rPr>
              <a:t>.</a:t>
            </a:r>
          </a:p>
          <a:p>
            <a:r>
              <a:rPr lang="en-US" sz="2000" b="1" i="0" dirty="0">
                <a:solidFill>
                  <a:srgbClr val="202122"/>
                </a:solidFill>
                <a:effectLst/>
                <a:latin typeface="Arial" panose="020B0604020202020204" pitchFamily="34" charset="0"/>
              </a:rPr>
              <a:t>Value object</a:t>
            </a:r>
            <a:r>
              <a:rPr lang="en-US" sz="2000" dirty="0">
                <a:solidFill>
                  <a:srgbClr val="202122"/>
                </a:solidFill>
                <a:latin typeface="Arial" panose="020B0604020202020204" pitchFamily="34" charset="0"/>
              </a:rPr>
              <a:t>: </a:t>
            </a:r>
            <a:r>
              <a:rPr lang="en-US" sz="2000" b="0" i="0" dirty="0">
                <a:solidFill>
                  <a:srgbClr val="202122"/>
                </a:solidFill>
                <a:effectLst/>
                <a:latin typeface="Arial" panose="020B0604020202020204" pitchFamily="34" charset="0"/>
              </a:rPr>
              <a:t>A </a:t>
            </a:r>
            <a:r>
              <a:rPr lang="en-US" sz="2000" b="0" i="0" u="none" strike="noStrike" dirty="0">
                <a:solidFill>
                  <a:srgbClr val="0645AD"/>
                </a:solidFill>
                <a:effectLst/>
                <a:latin typeface="Arial" panose="020B0604020202020204" pitchFamily="34" charset="0"/>
                <a:hlinkClick r:id="rId3" tooltip="Value object"/>
              </a:rPr>
              <a:t>value object</a:t>
            </a:r>
            <a:r>
              <a:rPr lang="en-US" sz="2000" b="0" i="0" dirty="0">
                <a:solidFill>
                  <a:srgbClr val="202122"/>
                </a:solidFill>
                <a:effectLst/>
                <a:latin typeface="Arial" panose="020B0604020202020204" pitchFamily="34" charset="0"/>
              </a:rPr>
              <a:t> is an object that contains attributes but has no conceptual identity. They should be treated as </a:t>
            </a:r>
            <a:r>
              <a:rPr lang="en-US" sz="2000" b="0" i="0" u="none" strike="noStrike" dirty="0">
                <a:solidFill>
                  <a:srgbClr val="0645AD"/>
                </a:solidFill>
                <a:effectLst/>
                <a:latin typeface="Arial" panose="020B0604020202020204" pitchFamily="34" charset="0"/>
                <a:hlinkClick r:id="rId4" tooltip="Immutable object"/>
              </a:rPr>
              <a:t>immutable</a:t>
            </a:r>
            <a:r>
              <a:rPr lang="en-US" sz="2000" b="0" i="0" u="none" strike="noStrike" dirty="0">
                <a:solidFill>
                  <a:srgbClr val="0645AD"/>
                </a:solidFill>
                <a:effectLst/>
                <a:latin typeface="Arial" panose="020B0604020202020204" pitchFamily="34" charset="0"/>
              </a:rPr>
              <a:t>.</a:t>
            </a:r>
          </a:p>
          <a:p>
            <a:r>
              <a:rPr lang="en-US" sz="2000" b="1" i="0" dirty="0">
                <a:solidFill>
                  <a:srgbClr val="202122"/>
                </a:solidFill>
                <a:effectLst/>
                <a:latin typeface="Arial" panose="020B0604020202020204" pitchFamily="34" charset="0"/>
              </a:rPr>
              <a:t>Aggregate</a:t>
            </a:r>
            <a:r>
              <a:rPr lang="en-US" sz="2000" dirty="0">
                <a:solidFill>
                  <a:srgbClr val="0645AD"/>
                </a:solidFill>
                <a:latin typeface="Arial" panose="020B0604020202020204" pitchFamily="34" charset="0"/>
              </a:rPr>
              <a:t>: </a:t>
            </a:r>
            <a:r>
              <a:rPr lang="en-US" sz="2000" b="0" i="0" dirty="0">
                <a:solidFill>
                  <a:srgbClr val="202122"/>
                </a:solidFill>
                <a:effectLst/>
                <a:latin typeface="Arial" panose="020B0604020202020204" pitchFamily="34" charset="0"/>
              </a:rPr>
              <a:t>A group of objects that are bound together by a root entity: the </a:t>
            </a:r>
            <a:r>
              <a:rPr lang="en-US" sz="2000" b="0" i="0" u="none" strike="noStrike" dirty="0">
                <a:solidFill>
                  <a:srgbClr val="BA0000"/>
                </a:solidFill>
                <a:effectLst/>
                <a:latin typeface="Arial" panose="020B0604020202020204" pitchFamily="34" charset="0"/>
                <a:hlinkClick r:id="rId5" tooltip="Aggregate root (page does not exist)"/>
              </a:rPr>
              <a:t>aggregate root</a:t>
            </a:r>
            <a:r>
              <a:rPr lang="en-US" sz="2000" b="0" i="0" dirty="0">
                <a:solidFill>
                  <a:srgbClr val="202122"/>
                </a:solidFill>
                <a:effectLst/>
                <a:latin typeface="Arial" panose="020B0604020202020204" pitchFamily="34" charset="0"/>
              </a:rPr>
              <a:t>. Objects outside the aggregate are allowed to hold references to the root but not to any other object of the aggregate. </a:t>
            </a:r>
          </a:p>
          <a:p>
            <a:r>
              <a:rPr lang="en-US" sz="1400" b="1" i="0" dirty="0">
                <a:solidFill>
                  <a:srgbClr val="202122"/>
                </a:solidFill>
                <a:effectLst/>
                <a:latin typeface="Arial" panose="020B0604020202020204" pitchFamily="34" charset="0"/>
              </a:rPr>
              <a:t>Domain Event</a:t>
            </a:r>
            <a:r>
              <a:rPr lang="en-US" sz="20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A domain object that defines an event (something that happens). A domain event is an event that domain experts care about.</a:t>
            </a:r>
          </a:p>
          <a:p>
            <a:r>
              <a:rPr lang="en-US" sz="1400" b="1" i="0" dirty="0">
                <a:solidFill>
                  <a:srgbClr val="202122"/>
                </a:solidFill>
                <a:effectLst/>
                <a:latin typeface="Arial" panose="020B0604020202020204" pitchFamily="34" charset="0"/>
              </a:rPr>
              <a:t>Service</a:t>
            </a:r>
            <a:r>
              <a:rPr lang="en-US" sz="14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When an operation does not conceptually belong to any object. Following the natural contours of the problem, you can implement these operations in services.</a:t>
            </a:r>
            <a:endParaRPr lang="en-US" sz="1400" dirty="0">
              <a:solidFill>
                <a:srgbClr val="202122"/>
              </a:solidFill>
              <a:latin typeface="Arial" panose="020B0604020202020204" pitchFamily="34" charset="0"/>
            </a:endParaRPr>
          </a:p>
          <a:p>
            <a:r>
              <a:rPr lang="en-US" sz="1400" b="1" i="0" dirty="0">
                <a:solidFill>
                  <a:srgbClr val="202122"/>
                </a:solidFill>
                <a:effectLst/>
                <a:latin typeface="Arial" panose="020B0604020202020204" pitchFamily="34" charset="0"/>
              </a:rPr>
              <a:t>Repository: </a:t>
            </a:r>
            <a:r>
              <a:rPr lang="en-US" sz="1400" b="0" i="0" dirty="0">
                <a:solidFill>
                  <a:srgbClr val="202122"/>
                </a:solidFill>
                <a:effectLst/>
                <a:latin typeface="Arial" panose="020B0604020202020204" pitchFamily="34" charset="0"/>
              </a:rPr>
              <a:t>Methods for retrieving domain objects should delegate to a specialized Repository object such that alternative storage implementations may be easily interchanged.</a:t>
            </a:r>
          </a:p>
          <a:p>
            <a:r>
              <a:rPr lang="en-US" sz="1400" b="1" i="0" dirty="0">
                <a:solidFill>
                  <a:srgbClr val="202122"/>
                </a:solidFill>
                <a:effectLst/>
                <a:latin typeface="Arial" panose="020B0604020202020204" pitchFamily="34" charset="0"/>
              </a:rPr>
              <a:t>Factory</a:t>
            </a:r>
            <a:r>
              <a:rPr lang="en-US" sz="1400" dirty="0">
                <a:solidFill>
                  <a:srgbClr val="202122"/>
                </a:solidFill>
                <a:latin typeface="Arial" panose="020B0604020202020204" pitchFamily="34" charset="0"/>
              </a:rPr>
              <a:t>: </a:t>
            </a:r>
            <a:r>
              <a:rPr lang="en-US" sz="1400" b="0" i="0" dirty="0">
                <a:solidFill>
                  <a:srgbClr val="202122"/>
                </a:solidFill>
                <a:effectLst/>
                <a:latin typeface="Arial" panose="020B0604020202020204" pitchFamily="34" charset="0"/>
              </a:rPr>
              <a:t>Methods for creating domain objects should delegate to a specialized </a:t>
            </a:r>
            <a:r>
              <a:rPr lang="en-US" sz="1400" b="0" i="0" u="none" strike="noStrike" dirty="0">
                <a:solidFill>
                  <a:srgbClr val="0645AD"/>
                </a:solidFill>
                <a:effectLst/>
                <a:latin typeface="Arial" panose="020B0604020202020204" pitchFamily="34" charset="0"/>
                <a:hlinkClick r:id="rId6" tooltip="Factory method pattern"/>
              </a:rPr>
              <a:t>Factory</a:t>
            </a:r>
            <a:r>
              <a:rPr lang="en-US" sz="1400" b="0" i="0" dirty="0">
                <a:solidFill>
                  <a:srgbClr val="202122"/>
                </a:solidFill>
                <a:effectLst/>
                <a:latin typeface="Arial" panose="020B0604020202020204" pitchFamily="34" charset="0"/>
              </a:rPr>
              <a:t> object such that alternative implementations may be easily interchanged.</a:t>
            </a:r>
            <a:endParaRPr lang="en-US" sz="1400" dirty="0">
              <a:solidFill>
                <a:srgbClr val="202122"/>
              </a:solidFill>
              <a:latin typeface="Arial" panose="020B0604020202020204" pitchFamily="34" charset="0"/>
            </a:endParaRPr>
          </a:p>
          <a:p>
            <a:r>
              <a:rPr lang="en-US" sz="1400" b="0" i="0" dirty="0">
                <a:solidFill>
                  <a:srgbClr val="202122"/>
                </a:solidFill>
                <a:effectLst/>
                <a:latin typeface="Arial" panose="020B0604020202020204" pitchFamily="34" charset="0"/>
              </a:rPr>
              <a:t>Ref: </a:t>
            </a:r>
            <a:r>
              <a:rPr lang="en-US" sz="1400" dirty="0">
                <a:hlinkClick r:id="rId7"/>
              </a:rPr>
              <a:t>Domain-driven design - Wikipedia</a:t>
            </a:r>
            <a:endParaRPr lang="en-US" sz="2000" b="0" i="0" dirty="0">
              <a:solidFill>
                <a:srgbClr val="2021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76842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C9BC-7940-4964-9EBE-05FEDD4B1230}"/>
              </a:ext>
            </a:extLst>
          </p:cNvPr>
          <p:cNvSpPr>
            <a:spLocks noGrp="1"/>
          </p:cNvSpPr>
          <p:nvPr>
            <p:ph type="title"/>
          </p:nvPr>
        </p:nvSpPr>
        <p:spPr/>
        <p:txBody>
          <a:bodyPr/>
          <a:lstStyle/>
          <a:p>
            <a:r>
              <a:rPr lang="en-US" dirty="0"/>
              <a:t>Concepts of Domain Driven Design-1</a:t>
            </a:r>
          </a:p>
        </p:txBody>
      </p:sp>
      <p:sp>
        <p:nvSpPr>
          <p:cNvPr id="3" name="Content Placeholder 2">
            <a:extLst>
              <a:ext uri="{FF2B5EF4-FFF2-40B4-BE49-F238E27FC236}">
                <a16:creationId xmlns:a16="http://schemas.microsoft.com/office/drawing/2014/main" id="{64710D8B-EF7D-47C5-AC9F-995F57B84FC2}"/>
              </a:ext>
            </a:extLst>
          </p:cNvPr>
          <p:cNvSpPr>
            <a:spLocks noGrp="1"/>
          </p:cNvSpPr>
          <p:nvPr>
            <p:ph idx="1"/>
          </p:nvPr>
        </p:nvSpPr>
        <p:spPr/>
        <p:txBody>
          <a:bodyPr>
            <a:normAutofit fontScale="92500" lnSpcReduction="20000"/>
          </a:bodyPr>
          <a:lstStyle/>
          <a:p>
            <a:r>
              <a:rPr lang="en-US" b="1" dirty="0">
                <a:solidFill>
                  <a:srgbClr val="000000"/>
                </a:solidFill>
                <a:effectLst/>
                <a:latin typeface="Trebuchet MS" panose="020B0603020202020204" pitchFamily="34" charset="0"/>
              </a:rPr>
              <a:t>Specification Pattern: I</a:t>
            </a:r>
            <a:r>
              <a:rPr lang="en-US" b="0" i="0" dirty="0">
                <a:solidFill>
                  <a:srgbClr val="000000"/>
                </a:solidFill>
                <a:effectLst/>
                <a:latin typeface="Trebuchet MS" panose="020B0603020202020204" pitchFamily="34" charset="0"/>
              </a:rPr>
              <a:t>n short, specification pattern allows you to chain business queries.</a:t>
            </a:r>
          </a:p>
          <a:p>
            <a:r>
              <a:rPr lang="en-US" b="1" dirty="0">
                <a:solidFill>
                  <a:srgbClr val="000000"/>
                </a:solidFill>
                <a:effectLst/>
                <a:latin typeface="Trebuchet MS" panose="020B0603020202020204" pitchFamily="34" charset="0"/>
              </a:rPr>
              <a:t>Infrastructure:</a:t>
            </a:r>
          </a:p>
          <a:p>
            <a:pPr marL="514350" indent="-514350">
              <a:buFont typeface="+mj-lt"/>
              <a:buAutoNum type="arabicPeriod"/>
            </a:pPr>
            <a:r>
              <a:rPr lang="en-US" b="0" i="0" dirty="0">
                <a:solidFill>
                  <a:srgbClr val="000000"/>
                </a:solidFill>
                <a:effectLst/>
                <a:latin typeface="Trebuchet MS" panose="020B0603020202020204" pitchFamily="34" charset="0"/>
              </a:rPr>
              <a:t>Infrastructure contains implementation classes that actually talks to the infrastructure IO, </a:t>
            </a:r>
            <a:r>
              <a:rPr lang="en-US" b="0" i="0" dirty="0" err="1">
                <a:solidFill>
                  <a:srgbClr val="000000"/>
                </a:solidFill>
                <a:effectLst/>
                <a:latin typeface="Trebuchet MS" panose="020B0603020202020204" pitchFamily="34" charset="0"/>
              </a:rPr>
              <a:t>Sql</a:t>
            </a:r>
            <a:r>
              <a:rPr lang="en-US" b="0" i="0" dirty="0">
                <a:solidFill>
                  <a:srgbClr val="000000"/>
                </a:solidFill>
                <a:effectLst/>
                <a:latin typeface="Trebuchet MS" panose="020B0603020202020204" pitchFamily="34" charset="0"/>
              </a:rPr>
              <a:t>, </a:t>
            </a:r>
            <a:r>
              <a:rPr lang="en-US" b="0" i="0" dirty="0" err="1">
                <a:solidFill>
                  <a:srgbClr val="000000"/>
                </a:solidFill>
                <a:effectLst/>
                <a:latin typeface="Trebuchet MS" panose="020B0603020202020204" pitchFamily="34" charset="0"/>
              </a:rPr>
              <a:t>Msmq</a:t>
            </a:r>
            <a:r>
              <a:rPr lang="en-US" b="0" i="0" dirty="0">
                <a:solidFill>
                  <a:srgbClr val="000000"/>
                </a:solidFill>
                <a:effectLst/>
                <a:latin typeface="Trebuchet MS" panose="020B0603020202020204" pitchFamily="34" charset="0"/>
              </a:rPr>
              <a:t>, etc.</a:t>
            </a:r>
          </a:p>
          <a:p>
            <a:pPr marL="514350" indent="-514350">
              <a:buFont typeface="+mj-lt"/>
              <a:buAutoNum type="arabicPeriod"/>
            </a:pPr>
            <a:r>
              <a:rPr lang="en-US" b="0" i="0" dirty="0">
                <a:solidFill>
                  <a:srgbClr val="000000"/>
                </a:solidFill>
                <a:effectLst/>
                <a:latin typeface="Trebuchet MS" panose="020B0603020202020204" pitchFamily="34" charset="0"/>
              </a:rPr>
              <a:t>Domain is the heart of the application not the Infrastructure (this can be hard to grasp if you come from DBA background).</a:t>
            </a:r>
          </a:p>
          <a:p>
            <a:pPr marL="514350" indent="-514350">
              <a:buFont typeface="+mj-lt"/>
              <a:buAutoNum type="arabicPeriod"/>
            </a:pPr>
            <a:r>
              <a:rPr lang="en-US" b="0" i="0" dirty="0">
                <a:solidFill>
                  <a:srgbClr val="000000"/>
                </a:solidFill>
                <a:effectLst/>
                <a:latin typeface="Trebuchet MS" panose="020B0603020202020204" pitchFamily="34" charset="0"/>
              </a:rPr>
              <a:t>Infrastructure is not important in Domain-design design, it facilitates the application development doesn't lead it.</a:t>
            </a:r>
          </a:p>
          <a:p>
            <a:pPr marL="514350" indent="-514350">
              <a:buFont typeface="+mj-lt"/>
              <a:buAutoNum type="arabicPeriod"/>
            </a:pPr>
            <a:r>
              <a:rPr lang="en-US" b="0" i="0" dirty="0">
                <a:solidFill>
                  <a:srgbClr val="000000"/>
                </a:solidFill>
                <a:effectLst/>
                <a:latin typeface="Trebuchet MS" panose="020B0603020202020204" pitchFamily="34" charset="0"/>
              </a:rPr>
              <a:t>Infrastructure should not contain any domain logic, all domain logic should be in the domain. (i guarantee that when you first start out, you will put logic in there without knowing it)</a:t>
            </a:r>
          </a:p>
          <a:p>
            <a:endParaRPr lang="en-US" b="1" dirty="0">
              <a:solidFill>
                <a:srgbClr val="000000"/>
              </a:solidFill>
              <a:effectLst/>
              <a:latin typeface="Trebuchet MS" panose="020B0603020202020204" pitchFamily="34" charset="0"/>
            </a:endParaRPr>
          </a:p>
          <a:p>
            <a:endParaRPr lang="en-US" b="1" dirty="0">
              <a:solidFill>
                <a:srgbClr val="000000"/>
              </a:solidFill>
              <a:effectLst/>
              <a:latin typeface="Trebuchet MS" panose="020B0603020202020204" pitchFamily="34" charset="0"/>
            </a:endParaRPr>
          </a:p>
          <a:p>
            <a:endParaRPr lang="en-US" dirty="0"/>
          </a:p>
        </p:txBody>
      </p:sp>
    </p:spTree>
    <p:extLst>
      <p:ext uri="{BB962C8B-B14F-4D97-AF65-F5344CB8AC3E}">
        <p14:creationId xmlns:p14="http://schemas.microsoft.com/office/powerpoint/2010/main" val="339956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C9BC-7940-4964-9EBE-05FEDD4B1230}"/>
              </a:ext>
            </a:extLst>
          </p:cNvPr>
          <p:cNvSpPr>
            <a:spLocks noGrp="1"/>
          </p:cNvSpPr>
          <p:nvPr>
            <p:ph type="title"/>
          </p:nvPr>
        </p:nvSpPr>
        <p:spPr/>
        <p:txBody>
          <a:bodyPr/>
          <a:lstStyle/>
          <a:p>
            <a:r>
              <a:rPr lang="en-US" dirty="0"/>
              <a:t>Concepts of Domain Driven Design-2</a:t>
            </a:r>
          </a:p>
        </p:txBody>
      </p:sp>
      <p:sp>
        <p:nvSpPr>
          <p:cNvPr id="3" name="Content Placeholder 2">
            <a:extLst>
              <a:ext uri="{FF2B5EF4-FFF2-40B4-BE49-F238E27FC236}">
                <a16:creationId xmlns:a16="http://schemas.microsoft.com/office/drawing/2014/main" id="{64710D8B-EF7D-47C5-AC9F-995F57B84FC2}"/>
              </a:ext>
            </a:extLst>
          </p:cNvPr>
          <p:cNvSpPr>
            <a:spLocks noGrp="1"/>
          </p:cNvSpPr>
          <p:nvPr>
            <p:ph idx="1"/>
          </p:nvPr>
        </p:nvSpPr>
        <p:spPr/>
        <p:txBody>
          <a:bodyPr>
            <a:normAutofit fontScale="92500" lnSpcReduction="20000"/>
          </a:bodyPr>
          <a:lstStyle/>
          <a:p>
            <a:r>
              <a:rPr lang="en-US" b="1" dirty="0">
                <a:solidFill>
                  <a:srgbClr val="000000"/>
                </a:solidFill>
                <a:effectLst/>
                <a:latin typeface="Trebuchet MS" panose="020B0603020202020204" pitchFamily="34" charset="0"/>
              </a:rPr>
              <a:t>Domain Service</a:t>
            </a:r>
          </a:p>
          <a:p>
            <a:pPr marL="514350" indent="-514350">
              <a:buFont typeface="+mj-lt"/>
              <a:buAutoNum type="arabicPeriod"/>
            </a:pPr>
            <a:r>
              <a:rPr lang="en-US" b="0" i="0" dirty="0">
                <a:solidFill>
                  <a:srgbClr val="000000"/>
                </a:solidFill>
                <a:effectLst/>
                <a:latin typeface="Trebuchet MS" panose="020B0603020202020204" pitchFamily="34" charset="0"/>
              </a:rPr>
              <a:t>Domain Service allows you to capture logic that doesn't belong in the Domain Entity.</a:t>
            </a:r>
          </a:p>
          <a:p>
            <a:pPr marL="514350" indent="-514350">
              <a:buFont typeface="+mj-lt"/>
              <a:buAutoNum type="arabicPeriod"/>
            </a:pPr>
            <a:r>
              <a:rPr lang="en-US" b="0" i="0" dirty="0">
                <a:solidFill>
                  <a:srgbClr val="000000"/>
                </a:solidFill>
                <a:effectLst/>
                <a:latin typeface="Trebuchet MS" panose="020B0603020202020204" pitchFamily="34" charset="0"/>
              </a:rPr>
              <a:t>Domain Service allows you to orchestrate between different Domain Entities.</a:t>
            </a:r>
          </a:p>
          <a:p>
            <a:pPr marL="514350" indent="-514350">
              <a:buFont typeface="+mj-lt"/>
              <a:buAutoNum type="arabicPeriod"/>
            </a:pPr>
            <a:r>
              <a:rPr lang="en-US" b="0" i="0" dirty="0">
                <a:solidFill>
                  <a:srgbClr val="000000"/>
                </a:solidFill>
                <a:effectLst/>
                <a:latin typeface="Trebuchet MS" panose="020B0603020202020204" pitchFamily="34" charset="0"/>
              </a:rPr>
              <a:t>Don't create too many Domain Services, most of the logic should reside in the domain entities, event handlers, etc. </a:t>
            </a:r>
          </a:p>
          <a:p>
            <a:pPr marL="514350" indent="-514350">
              <a:buFont typeface="+mj-lt"/>
              <a:buAutoNum type="arabicPeriod"/>
            </a:pPr>
            <a:r>
              <a:rPr lang="en-US" b="0" i="0" dirty="0">
                <a:solidFill>
                  <a:srgbClr val="000000"/>
                </a:solidFill>
                <a:effectLst/>
                <a:latin typeface="Trebuchet MS" panose="020B0603020202020204" pitchFamily="34" charset="0"/>
              </a:rPr>
              <a:t>It's a great place for calculation and validation as it can access entities, and other kind of objects (e.g. Settings) that are not available via the entity graph.</a:t>
            </a:r>
          </a:p>
          <a:p>
            <a:pPr marL="514350" indent="-514350">
              <a:buFont typeface="+mj-lt"/>
              <a:buAutoNum type="arabicPeriod"/>
            </a:pPr>
            <a:r>
              <a:rPr lang="en-US" b="0" i="0" dirty="0">
                <a:solidFill>
                  <a:srgbClr val="000000"/>
                </a:solidFill>
                <a:effectLst/>
                <a:latin typeface="Trebuchet MS" panose="020B0603020202020204" pitchFamily="34" charset="0"/>
              </a:rPr>
              <a:t>Methods should return primitive types, custom </a:t>
            </a:r>
            <a:r>
              <a:rPr lang="en-US" b="0" i="0" dirty="0" err="1">
                <a:solidFill>
                  <a:srgbClr val="000000"/>
                </a:solidFill>
                <a:effectLst/>
                <a:latin typeface="Trebuchet MS" panose="020B0603020202020204" pitchFamily="34" charset="0"/>
              </a:rPr>
              <a:t>enums</a:t>
            </a:r>
            <a:r>
              <a:rPr lang="en-US" b="0" i="0" dirty="0">
                <a:solidFill>
                  <a:srgbClr val="000000"/>
                </a:solidFill>
                <a:effectLst/>
                <a:latin typeface="Trebuchet MS" panose="020B0603020202020204" pitchFamily="34" charset="0"/>
              </a:rPr>
              <a:t> are fine too.</a:t>
            </a:r>
          </a:p>
          <a:p>
            <a:endParaRPr lang="en-US" b="1" dirty="0">
              <a:solidFill>
                <a:srgbClr val="000000"/>
              </a:solidFill>
              <a:effectLst/>
              <a:latin typeface="Trebuchet MS" panose="020B0603020202020204" pitchFamily="34" charset="0"/>
            </a:endParaRPr>
          </a:p>
          <a:p>
            <a:endParaRPr lang="en-US" b="1" dirty="0">
              <a:solidFill>
                <a:srgbClr val="000000"/>
              </a:solidFill>
              <a:effectLst/>
              <a:latin typeface="Trebuchet MS" panose="020B0603020202020204" pitchFamily="34" charset="0"/>
            </a:endParaRPr>
          </a:p>
          <a:p>
            <a:endParaRPr lang="en-US" dirty="0"/>
          </a:p>
        </p:txBody>
      </p:sp>
    </p:spTree>
    <p:extLst>
      <p:ext uri="{BB962C8B-B14F-4D97-AF65-F5344CB8AC3E}">
        <p14:creationId xmlns:p14="http://schemas.microsoft.com/office/powerpoint/2010/main" val="283388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C9BC-7940-4964-9EBE-05FEDD4B1230}"/>
              </a:ext>
            </a:extLst>
          </p:cNvPr>
          <p:cNvSpPr>
            <a:spLocks noGrp="1"/>
          </p:cNvSpPr>
          <p:nvPr>
            <p:ph type="title"/>
          </p:nvPr>
        </p:nvSpPr>
        <p:spPr/>
        <p:txBody>
          <a:bodyPr/>
          <a:lstStyle/>
          <a:p>
            <a:r>
              <a:rPr lang="en-US" dirty="0"/>
              <a:t>Concepts of Domain Driven Design-3</a:t>
            </a:r>
          </a:p>
        </p:txBody>
      </p:sp>
      <p:sp>
        <p:nvSpPr>
          <p:cNvPr id="3" name="Content Placeholder 2">
            <a:extLst>
              <a:ext uri="{FF2B5EF4-FFF2-40B4-BE49-F238E27FC236}">
                <a16:creationId xmlns:a16="http://schemas.microsoft.com/office/drawing/2014/main" id="{64710D8B-EF7D-47C5-AC9F-995F57B84FC2}"/>
              </a:ext>
            </a:extLst>
          </p:cNvPr>
          <p:cNvSpPr>
            <a:spLocks noGrp="1"/>
          </p:cNvSpPr>
          <p:nvPr>
            <p:ph idx="1"/>
          </p:nvPr>
        </p:nvSpPr>
        <p:spPr/>
        <p:txBody>
          <a:bodyPr>
            <a:normAutofit fontScale="77500" lnSpcReduction="20000"/>
          </a:bodyPr>
          <a:lstStyle/>
          <a:p>
            <a:r>
              <a:rPr lang="en-US" b="1" dirty="0">
                <a:solidFill>
                  <a:srgbClr val="000000"/>
                </a:solidFill>
                <a:effectLst/>
                <a:latin typeface="Trebuchet MS" panose="020B0603020202020204" pitchFamily="34" charset="0"/>
              </a:rPr>
              <a:t>Application Service</a:t>
            </a:r>
          </a:p>
          <a:p>
            <a:pPr marL="514350" indent="-514350">
              <a:buFont typeface="+mj-lt"/>
              <a:buAutoNum type="arabicPeriod"/>
            </a:pPr>
            <a:r>
              <a:rPr lang="en-US" b="1" dirty="0">
                <a:solidFill>
                  <a:srgbClr val="000000"/>
                </a:solidFill>
                <a:effectLst/>
                <a:latin typeface="Trebuchet MS" panose="020B0603020202020204" pitchFamily="34" charset="0"/>
              </a:rPr>
              <a:t>Application Service is a gateway in to your Domain Model Layer via </a:t>
            </a:r>
            <a:r>
              <a:rPr lang="en-US" b="1" dirty="0" err="1">
                <a:solidFill>
                  <a:srgbClr val="000000"/>
                </a:solidFill>
                <a:effectLst/>
                <a:latin typeface="Trebuchet MS" panose="020B0603020202020204" pitchFamily="34" charset="0"/>
              </a:rPr>
              <a:t>Dto's</a:t>
            </a:r>
            <a:r>
              <a:rPr lang="en-US" b="1" dirty="0">
                <a:solidFill>
                  <a:srgbClr val="000000"/>
                </a:solidFill>
                <a:effectLst/>
                <a:latin typeface="Trebuchet MS" panose="020B0603020202020204" pitchFamily="34" charset="0"/>
              </a:rPr>
              <a:t> (Data Transfer Objects)</a:t>
            </a:r>
          </a:p>
          <a:p>
            <a:pPr marL="514350" indent="-514350">
              <a:buFont typeface="+mj-lt"/>
              <a:buAutoNum type="arabicPeriod"/>
            </a:pPr>
            <a:r>
              <a:rPr lang="en-US" b="1" dirty="0">
                <a:solidFill>
                  <a:srgbClr val="000000"/>
                </a:solidFill>
                <a:effectLst/>
                <a:latin typeface="Trebuchet MS" panose="020B0603020202020204" pitchFamily="34" charset="0"/>
              </a:rPr>
              <a:t>Application Service should not encapsulate any domain logic, it should be really thin </a:t>
            </a:r>
          </a:p>
          <a:p>
            <a:pPr marL="514350" indent="-514350">
              <a:buFont typeface="+mj-lt"/>
              <a:buAutoNum type="arabicPeriod"/>
            </a:pPr>
            <a:r>
              <a:rPr lang="en-US" b="1" dirty="0">
                <a:solidFill>
                  <a:srgbClr val="000000"/>
                </a:solidFill>
                <a:effectLst/>
                <a:latin typeface="Trebuchet MS" panose="020B0603020202020204" pitchFamily="34" charset="0"/>
              </a:rPr>
              <a:t>Application Service method should do only one thing and do it well with one region of the domain, don't mix it to "make it more performance efficient for the Application that's consuming it".</a:t>
            </a:r>
          </a:p>
          <a:p>
            <a:pPr marL="514350" indent="-514350">
              <a:buFont typeface="+mj-lt"/>
              <a:buAutoNum type="arabicPeriod"/>
            </a:pPr>
            <a:r>
              <a:rPr lang="en-US" b="1" dirty="0">
                <a:solidFill>
                  <a:srgbClr val="000000"/>
                </a:solidFill>
                <a:effectLst/>
                <a:latin typeface="Trebuchet MS" panose="020B0603020202020204" pitchFamily="34" charset="0"/>
              </a:rPr>
              <a:t>To access Application Service you expose interface and </a:t>
            </a:r>
            <a:r>
              <a:rPr lang="en-US" b="1" dirty="0" err="1">
                <a:solidFill>
                  <a:srgbClr val="000000"/>
                </a:solidFill>
                <a:effectLst/>
                <a:latin typeface="Trebuchet MS" panose="020B0603020202020204" pitchFamily="34" charset="0"/>
              </a:rPr>
              <a:t>Dto's</a:t>
            </a:r>
            <a:r>
              <a:rPr lang="en-US" b="1" dirty="0">
                <a:solidFill>
                  <a:srgbClr val="000000"/>
                </a:solidFill>
                <a:effectLst/>
                <a:latin typeface="Trebuchet MS" panose="020B0603020202020204" pitchFamily="34" charset="0"/>
              </a:rPr>
              <a:t> for inputs and outputs (it's important not to expose your Domain Entity in a raw format, </a:t>
            </a:r>
            <a:r>
              <a:rPr lang="en-US" b="1" dirty="0" err="1">
                <a:solidFill>
                  <a:srgbClr val="000000"/>
                </a:solidFill>
                <a:effectLst/>
                <a:latin typeface="Trebuchet MS" panose="020B0603020202020204" pitchFamily="34" charset="0"/>
              </a:rPr>
              <a:t>Dto</a:t>
            </a:r>
            <a:r>
              <a:rPr lang="en-US" b="1" dirty="0">
                <a:solidFill>
                  <a:srgbClr val="000000"/>
                </a:solidFill>
                <a:effectLst/>
                <a:latin typeface="Trebuchet MS" panose="020B0603020202020204" pitchFamily="34" charset="0"/>
              </a:rPr>
              <a:t> is a proxy and it protects your domain)</a:t>
            </a:r>
          </a:p>
          <a:p>
            <a:pPr marL="514350" indent="-514350">
              <a:buFont typeface="+mj-lt"/>
              <a:buAutoNum type="arabicPeriod"/>
            </a:pPr>
            <a:r>
              <a:rPr lang="en-US" b="1" dirty="0">
                <a:solidFill>
                  <a:srgbClr val="000000"/>
                </a:solidFill>
                <a:effectLst/>
                <a:latin typeface="Trebuchet MS" panose="020B0603020202020204" pitchFamily="34" charset="0"/>
              </a:rPr>
              <a:t>Presenter (mobile app, desktop or web), should call different services to get data it needs and manipulate it to suit the UI. This might seem inefficient, or wasteful at first. You will </a:t>
            </a:r>
            <a:r>
              <a:rPr lang="en-US" b="1" dirty="0" err="1">
                <a:solidFill>
                  <a:srgbClr val="000000"/>
                </a:solidFill>
                <a:effectLst/>
                <a:latin typeface="Trebuchet MS" panose="020B0603020202020204" pitchFamily="34" charset="0"/>
              </a:rPr>
              <a:t>realise</a:t>
            </a:r>
            <a:r>
              <a:rPr lang="en-US" b="1" dirty="0">
                <a:solidFill>
                  <a:srgbClr val="000000"/>
                </a:solidFill>
                <a:effectLst/>
                <a:latin typeface="Trebuchet MS" panose="020B0603020202020204" pitchFamily="34" charset="0"/>
              </a:rPr>
              <a:t> that actually it's just as fast (if not faster), easier to test and maintain. </a:t>
            </a:r>
          </a:p>
          <a:p>
            <a:endParaRPr lang="en-US" b="1" dirty="0">
              <a:solidFill>
                <a:srgbClr val="000000"/>
              </a:solidFill>
              <a:effectLst/>
              <a:latin typeface="Trebuchet MS" panose="020B0603020202020204" pitchFamily="34" charset="0"/>
            </a:endParaRPr>
          </a:p>
          <a:p>
            <a:endParaRPr lang="en-US" dirty="0"/>
          </a:p>
        </p:txBody>
      </p:sp>
    </p:spTree>
    <p:extLst>
      <p:ext uri="{BB962C8B-B14F-4D97-AF65-F5344CB8AC3E}">
        <p14:creationId xmlns:p14="http://schemas.microsoft.com/office/powerpoint/2010/main" val="39608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F25-85FD-4A2F-8AD2-26306D6ED2A1}"/>
              </a:ext>
            </a:extLst>
          </p:cNvPr>
          <p:cNvSpPr>
            <a:spLocks noGrp="1"/>
          </p:cNvSpPr>
          <p:nvPr>
            <p:ph type="title"/>
          </p:nvPr>
        </p:nvSpPr>
        <p:spPr/>
        <p:txBody>
          <a:bodyPr/>
          <a:lstStyle/>
          <a:p>
            <a:r>
              <a:rPr lang="en-US" b="1" i="0" dirty="0">
                <a:solidFill>
                  <a:srgbClr val="5B5B57"/>
                </a:solidFill>
                <a:effectLst/>
                <a:latin typeface="MuseoSans"/>
              </a:rPr>
              <a:t>Command Query Separation (CQS) </a:t>
            </a:r>
            <a:endParaRPr lang="en-US" dirty="0"/>
          </a:p>
        </p:txBody>
      </p:sp>
      <p:pic>
        <p:nvPicPr>
          <p:cNvPr id="5" name="Content Placeholder 4">
            <a:extLst>
              <a:ext uri="{FF2B5EF4-FFF2-40B4-BE49-F238E27FC236}">
                <a16:creationId xmlns:a16="http://schemas.microsoft.com/office/drawing/2014/main" id="{2BA9FE0C-898E-49C8-90E6-B7CDFDF719DD}"/>
              </a:ext>
            </a:extLst>
          </p:cNvPr>
          <p:cNvPicPr>
            <a:picLocks noGrp="1" noChangeAspect="1"/>
          </p:cNvPicPr>
          <p:nvPr>
            <p:ph idx="1"/>
          </p:nvPr>
        </p:nvPicPr>
        <p:blipFill>
          <a:blip r:embed="rId2"/>
          <a:stretch>
            <a:fillRect/>
          </a:stretch>
        </p:blipFill>
        <p:spPr>
          <a:xfrm>
            <a:off x="2461846" y="1825625"/>
            <a:ext cx="6881421" cy="4351338"/>
          </a:xfrm>
        </p:spPr>
      </p:pic>
    </p:spTree>
    <p:extLst>
      <p:ext uri="{BB962C8B-B14F-4D97-AF65-F5344CB8AC3E}">
        <p14:creationId xmlns:p14="http://schemas.microsoft.com/office/powerpoint/2010/main" val="358105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F25-85FD-4A2F-8AD2-26306D6ED2A1}"/>
              </a:ext>
            </a:extLst>
          </p:cNvPr>
          <p:cNvSpPr>
            <a:spLocks noGrp="1"/>
          </p:cNvSpPr>
          <p:nvPr>
            <p:ph type="title"/>
          </p:nvPr>
        </p:nvSpPr>
        <p:spPr/>
        <p:txBody>
          <a:bodyPr/>
          <a:lstStyle/>
          <a:p>
            <a:r>
              <a:rPr lang="en-US" b="1" i="0" dirty="0">
                <a:solidFill>
                  <a:srgbClr val="5B5B57"/>
                </a:solidFill>
                <a:effectLst/>
                <a:latin typeface="MuseoSans"/>
              </a:rPr>
              <a:t>Command Query Separation (CQS)-1 </a:t>
            </a:r>
            <a:endParaRPr lang="en-US" dirty="0"/>
          </a:p>
        </p:txBody>
      </p:sp>
      <p:pic>
        <p:nvPicPr>
          <p:cNvPr id="7" name="Content Placeholder 6">
            <a:extLst>
              <a:ext uri="{FF2B5EF4-FFF2-40B4-BE49-F238E27FC236}">
                <a16:creationId xmlns:a16="http://schemas.microsoft.com/office/drawing/2014/main" id="{D99DD537-F7B8-4492-AB3D-462CC9EF6275}"/>
              </a:ext>
            </a:extLst>
          </p:cNvPr>
          <p:cNvPicPr>
            <a:picLocks noGrp="1" noChangeAspect="1"/>
          </p:cNvPicPr>
          <p:nvPr>
            <p:ph idx="1"/>
          </p:nvPr>
        </p:nvPicPr>
        <p:blipFill>
          <a:blip r:embed="rId2"/>
          <a:stretch>
            <a:fillRect/>
          </a:stretch>
        </p:blipFill>
        <p:spPr>
          <a:xfrm>
            <a:off x="2292383" y="1825625"/>
            <a:ext cx="7607234" cy="4351338"/>
          </a:xfrm>
        </p:spPr>
      </p:pic>
    </p:spTree>
    <p:extLst>
      <p:ext uri="{BB962C8B-B14F-4D97-AF65-F5344CB8AC3E}">
        <p14:creationId xmlns:p14="http://schemas.microsoft.com/office/powerpoint/2010/main" val="411289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754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charter</vt:lpstr>
      <vt:lpstr>MuseoSans</vt:lpstr>
      <vt:lpstr>Arial</vt:lpstr>
      <vt:lpstr>Calibri</vt:lpstr>
      <vt:lpstr>Calibri Light</vt:lpstr>
      <vt:lpstr>Trebuchet MS</vt:lpstr>
      <vt:lpstr>Office Theme</vt:lpstr>
      <vt:lpstr>Code Practice</vt:lpstr>
      <vt:lpstr>SOLID Principles </vt:lpstr>
      <vt:lpstr>PowerPoint Presentation</vt:lpstr>
      <vt:lpstr>Concepts of Domain Driven Design</vt:lpstr>
      <vt:lpstr>Concepts of Domain Driven Design-1</vt:lpstr>
      <vt:lpstr>Concepts of Domain Driven Design-2</vt:lpstr>
      <vt:lpstr>Concepts of Domain Driven Design-3</vt:lpstr>
      <vt:lpstr>Command Query Separation (CQS) </vt:lpstr>
      <vt:lpstr>Command Query Separation (CQS)-1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Practice</dc:title>
  <dc:creator>xiangqian chen</dc:creator>
  <cp:lastModifiedBy>xiangqian chen</cp:lastModifiedBy>
  <cp:revision>11</cp:revision>
  <dcterms:created xsi:type="dcterms:W3CDTF">2021-06-06T18:14:59Z</dcterms:created>
  <dcterms:modified xsi:type="dcterms:W3CDTF">2021-06-06T19:39:38Z</dcterms:modified>
</cp:coreProperties>
</file>