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717"/>
  </p:normalViewPr>
  <p:slideViewPr>
    <p:cSldViewPr snapToGrid="0" snapToObjects="1">
      <p:cViewPr varScale="1">
        <p:scale>
          <a:sx n="107" d="100"/>
          <a:sy n="107" d="100"/>
        </p:scale>
        <p:origin x="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8AA7-1568-BF4D-AB21-66CE3784A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C4078-9AFE-2C45-A39D-CC10CF484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0BF90-E0B5-9B43-9165-C46BA8AB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4CF0-0A23-714A-A621-AF694F69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9C29-A8E4-C445-BA23-EC5494B5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E7FF-F822-3140-BB0E-B23C2AC0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99DAB-6ADB-7146-BBBD-B74000FEC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AE1E-7E50-8348-9852-3083B7DB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6130-55EE-F441-B61A-0EF87EA6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A7F7-E016-974C-BAAC-8B1BCD03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FE64C-3CCE-B64C-AE83-5E5E87005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0C597-FBB8-F742-82B5-E4F8BEDB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85A9-AAD7-7241-B441-BC90F2A9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9419-7D45-BB4C-A164-034C3DF9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2D551-AFDF-8A4D-8563-5AC2A61C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CE85-B259-994A-98A3-CFA046C7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3F0A-490B-0449-9DEF-F20C5A6D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2BA3-BD3A-E143-8C40-EE6D1786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31E4-A2B3-B34F-BF02-035F2B92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3DBF-95A8-2A47-8294-E857A599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962C-C079-3646-B427-DDBD619C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7BD1-0AFB-7545-9910-00070C79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E76E-325E-7745-B638-EC92F51B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4557-AF5A-A74D-8183-8C2A4AAC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424B-2ABC-D242-82C9-7906698D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8D64-5A06-E543-93A7-0EE8B525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2C26-A9AC-214A-B38E-44AB2E1F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48002-0C6C-4D45-8B9C-A1EE52D9E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C0D0A-ED2D-4347-B7C5-ADA110E1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1E1A7-8070-434C-9EA7-B9099ED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EF408-A629-9244-9E06-73FCFC4E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5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EF69-02F4-6A4C-B3A5-D6644C83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B70E0-F88F-654A-B45E-92DAC9B1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A56FB-8C99-8F4C-BB18-9CE7AEC4F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A137E-FCE1-4E47-8C82-A64F3317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B4EF5-063C-3E46-B2E6-7E956413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B191D-45F7-9A49-B6B8-5391D8C6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7CD0D-D7CB-3A47-8272-5FBEEBDC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33C45-19AC-914F-B36B-4C73937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9994-22E8-C642-9DD9-CFA4E1F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642DE-5CD8-9243-9E00-B2950B71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D43F0-D83C-8444-871C-27380439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3C325-967E-634D-9F84-F2C9E570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18226-D165-F34E-8876-4D0ECD5B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A013E-23E9-8641-B1A3-C81AB04A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F341D-A54F-374C-A9A8-F175C31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C31-AA97-CB4E-A25B-30909EDF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814F-8364-6D47-8287-5D1D2A2A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9B65B-AF29-B440-AF93-D8E00318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9A29D-1651-B549-8E02-735DFC33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1407D-A5F2-D34E-89B6-F8D21CD3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13364-7F15-3445-B4A3-8C514B0C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20FE-2602-064B-870B-F7A241C3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B5167-18D1-904A-95B1-156461AC5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329C3-CFD3-4644-8C53-29D99F5F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F48D8-BED9-6046-8A81-252B3710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89C35-C0E1-5149-A641-B7F25538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C6D2-E2F6-6644-AC7B-1359E8D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4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C1670-CECB-4F4B-805A-12B8400E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AEE7-39E4-CC4A-A2F6-4DE85110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1F95-C036-6341-B6F0-5AC23810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B4B1-2CC5-9349-89B5-24803CF9C35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D776-93B8-8247-A982-FB4AE66BB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5508-1F57-7049-8AB2-31D609671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CEB2-C927-DF4D-9FD6-5FEE1AD8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350B04-B4A2-7742-BF2A-5987DE2F6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Organoids RNA-seq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AD1D9F-9B5D-D648-84F8-FBC41241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50AB57-8D47-4B41-A467-7B2F14D2B99A}"/>
              </a:ext>
            </a:extLst>
          </p:cNvPr>
          <p:cNvCxnSpPr/>
          <p:nvPr/>
        </p:nvCxnSpPr>
        <p:spPr>
          <a:xfrm flipV="1">
            <a:off x="2581155" y="3983553"/>
            <a:ext cx="1724627" cy="10161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788484-3EE8-EA4C-BC17-FF2B49F90915}"/>
              </a:ext>
            </a:extLst>
          </p:cNvPr>
          <p:cNvCxnSpPr>
            <a:cxnSpLocks/>
          </p:cNvCxnSpPr>
          <p:nvPr/>
        </p:nvCxnSpPr>
        <p:spPr>
          <a:xfrm>
            <a:off x="2578260" y="1945494"/>
            <a:ext cx="2314937" cy="778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93B1B1-3CEB-824D-8B8F-154A1850D0B0}"/>
              </a:ext>
            </a:extLst>
          </p:cNvPr>
          <p:cNvSpPr/>
          <p:nvPr/>
        </p:nvSpPr>
        <p:spPr>
          <a:xfrm>
            <a:off x="3999051" y="2221440"/>
            <a:ext cx="3136740" cy="216406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 data </a:t>
            </a:r>
            <a:br>
              <a:rPr lang="en-US" dirty="0"/>
            </a:br>
            <a:r>
              <a:rPr lang="en-US" dirty="0"/>
              <a:t>(change names, filter by tissue selecting primary and normal, identify if sample missing in either matrix or annotation and exclude them, strip transcripts with low levels of expression 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EDC1B0-A430-1F4E-86A2-F4509B9F3109}"/>
              </a:ext>
            </a:extLst>
          </p:cNvPr>
          <p:cNvCxnSpPr>
            <a:cxnSpLocks/>
          </p:cNvCxnSpPr>
          <p:nvPr/>
        </p:nvCxnSpPr>
        <p:spPr>
          <a:xfrm>
            <a:off x="6873433" y="3243002"/>
            <a:ext cx="17574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734F-5F72-764B-85D0-B334E4100E35}"/>
              </a:ext>
            </a:extLst>
          </p:cNvPr>
          <p:cNvSpPr/>
          <p:nvPr/>
        </p:nvSpPr>
        <p:spPr>
          <a:xfrm>
            <a:off x="8674744" y="2428372"/>
            <a:ext cx="3136740" cy="165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Creation of DDS object using only tissue for the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55ACD-71F1-ED4A-A456-C62DD6564802}"/>
              </a:ext>
            </a:extLst>
          </p:cNvPr>
          <p:cNvSpPr/>
          <p:nvPr/>
        </p:nvSpPr>
        <p:spPr>
          <a:xfrm>
            <a:off x="335666" y="968215"/>
            <a:ext cx="2395959" cy="16551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counts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2795E-1951-DC45-88FF-D172727DEA7B}"/>
              </a:ext>
            </a:extLst>
          </p:cNvPr>
          <p:cNvSpPr/>
          <p:nvPr/>
        </p:nvSpPr>
        <p:spPr>
          <a:xfrm>
            <a:off x="335666" y="3883306"/>
            <a:ext cx="2523281" cy="1655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1417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92FE-03F0-7648-BB07-91B28055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F915-D1B2-9C4F-90F4-4F15D70D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B681F7-3C82-A14C-B527-BB853C9955E6}"/>
              </a:ext>
            </a:extLst>
          </p:cNvPr>
          <p:cNvCxnSpPr>
            <a:cxnSpLocks/>
          </p:cNvCxnSpPr>
          <p:nvPr/>
        </p:nvCxnSpPr>
        <p:spPr>
          <a:xfrm>
            <a:off x="2503314" y="2957994"/>
            <a:ext cx="1403668" cy="12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6E1994C-461E-534E-B3B9-F5A1192C909C}"/>
              </a:ext>
            </a:extLst>
          </p:cNvPr>
          <p:cNvSpPr/>
          <p:nvPr/>
        </p:nvSpPr>
        <p:spPr>
          <a:xfrm>
            <a:off x="183886" y="2143364"/>
            <a:ext cx="2547439" cy="165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Assigned “normal” as a reference samples in DSS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E7C13-84FA-BA4D-8A65-CBD285030AFC}"/>
              </a:ext>
            </a:extLst>
          </p:cNvPr>
          <p:cNvCxnSpPr>
            <a:cxnSpLocks/>
          </p:cNvCxnSpPr>
          <p:nvPr/>
        </p:nvCxnSpPr>
        <p:spPr>
          <a:xfrm>
            <a:off x="5921429" y="2970954"/>
            <a:ext cx="1403668" cy="12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EAF1B11-B3BA-3B46-B8BA-3268C8DBB402}"/>
              </a:ext>
            </a:extLst>
          </p:cNvPr>
          <p:cNvSpPr/>
          <p:nvPr/>
        </p:nvSpPr>
        <p:spPr>
          <a:xfrm>
            <a:off x="3906982" y="2143364"/>
            <a:ext cx="2547439" cy="16551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DESeq</a:t>
            </a:r>
            <a:r>
              <a:rPr lang="en-US" dirty="0"/>
              <a:t> algorithm to normalize the counts in DDS object and perform the differential expression analysis (data modelling)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5BF46-5FA0-BD40-A8CE-D0EF71CED506}"/>
              </a:ext>
            </a:extLst>
          </p:cNvPr>
          <p:cNvSpPr/>
          <p:nvPr/>
        </p:nvSpPr>
        <p:spPr>
          <a:xfrm>
            <a:off x="7336972" y="2129508"/>
            <a:ext cx="2547439" cy="16551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the results (transcripts with a statistically significant fold change) with p-value &lt;0.05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953F62-33AE-9E42-977C-6DADFE8FE732}"/>
              </a:ext>
            </a:extLst>
          </p:cNvPr>
          <p:cNvCxnSpPr>
            <a:cxnSpLocks/>
          </p:cNvCxnSpPr>
          <p:nvPr/>
        </p:nvCxnSpPr>
        <p:spPr>
          <a:xfrm>
            <a:off x="8071263" y="3798544"/>
            <a:ext cx="0" cy="987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72B80252-B326-DE48-B714-74751DB9EB65}"/>
              </a:ext>
            </a:extLst>
          </p:cNvPr>
          <p:cNvSpPr/>
          <p:nvPr/>
        </p:nvSpPr>
        <p:spPr>
          <a:xfrm>
            <a:off x="6696785" y="4785756"/>
            <a:ext cx="2748956" cy="102127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results (Table)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F92192-37B1-914E-B524-6AE85E21551C}"/>
              </a:ext>
            </a:extLst>
          </p:cNvPr>
          <p:cNvCxnSpPr>
            <a:cxnSpLocks/>
          </p:cNvCxnSpPr>
          <p:nvPr/>
        </p:nvCxnSpPr>
        <p:spPr>
          <a:xfrm flipV="1">
            <a:off x="6179332" y="1328734"/>
            <a:ext cx="850860" cy="783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7517F-E5B5-344B-A013-8BDD0675C6AF}"/>
              </a:ext>
            </a:extLst>
          </p:cNvPr>
          <p:cNvSpPr/>
          <p:nvPr/>
        </p:nvSpPr>
        <p:spPr>
          <a:xfrm>
            <a:off x="7133112" y="64800"/>
            <a:ext cx="2547439" cy="18848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the results using LFC shrinkage which adjust p-value and provide a inference of maximum likelihood LFC (so is possible rank the genes for </a:t>
            </a:r>
            <a:r>
              <a:rPr lang="en-US" dirty="0" err="1"/>
              <a:t>visualizarion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161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95CF-0A39-2D48-BA6C-FE4ABC37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C93E1-135C-8248-ACAF-7FE0169D6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600" y="53787"/>
            <a:ext cx="5257800" cy="6804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BA77B-D21E-2B44-A280-BFBD6773F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43" y="53787"/>
            <a:ext cx="4828257" cy="68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2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6F4-B8ED-1048-9FA8-AFB4F652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EA2B-21A5-5B42-A4E5-59AA4C75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0725-C628-D74F-8FA2-A1358287D341}"/>
              </a:ext>
            </a:extLst>
          </p:cNvPr>
          <p:cNvSpPr/>
          <p:nvPr/>
        </p:nvSpPr>
        <p:spPr>
          <a:xfrm>
            <a:off x="183886" y="2143363"/>
            <a:ext cx="2547439" cy="27255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variance stabilizing transform in </a:t>
            </a:r>
            <a:r>
              <a:rPr lang="en-US" dirty="0" err="1"/>
              <a:t>dds</a:t>
            </a:r>
            <a:r>
              <a:rPr lang="en-US" dirty="0"/>
              <a:t> after run </a:t>
            </a:r>
            <a:r>
              <a:rPr lang="en-US" dirty="0" err="1"/>
              <a:t>DEseq</a:t>
            </a:r>
            <a:r>
              <a:rPr lang="en-US" dirty="0"/>
              <a:t> algorithm (a way of “normalization” that given the data set create new values which variability is not related mean values)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1F737B-5C15-344E-BDB9-1D84A0B068A9}"/>
              </a:ext>
            </a:extLst>
          </p:cNvPr>
          <p:cNvCxnSpPr>
            <a:cxnSpLocks/>
          </p:cNvCxnSpPr>
          <p:nvPr/>
        </p:nvCxnSpPr>
        <p:spPr>
          <a:xfrm>
            <a:off x="2731325" y="3416040"/>
            <a:ext cx="1403668" cy="12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8C726-6409-3B42-A1E2-392CDD9A137B}"/>
              </a:ext>
            </a:extLst>
          </p:cNvPr>
          <p:cNvSpPr/>
          <p:nvPr/>
        </p:nvSpPr>
        <p:spPr>
          <a:xfrm>
            <a:off x="4134993" y="2053280"/>
            <a:ext cx="2547439" cy="272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clustering methods/dimensional data reduction (PCA)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2A9EB3-1464-9441-8E6B-8F9BE5525C46}"/>
              </a:ext>
            </a:extLst>
          </p:cNvPr>
          <p:cNvCxnSpPr>
            <a:cxnSpLocks/>
          </p:cNvCxnSpPr>
          <p:nvPr/>
        </p:nvCxnSpPr>
        <p:spPr>
          <a:xfrm>
            <a:off x="2109850" y="4814049"/>
            <a:ext cx="0" cy="987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ACB036F-3367-174A-B202-7EA571A77742}"/>
              </a:ext>
            </a:extLst>
          </p:cNvPr>
          <p:cNvSpPr/>
          <p:nvPr/>
        </p:nvSpPr>
        <p:spPr>
          <a:xfrm>
            <a:off x="735372" y="5801261"/>
            <a:ext cx="2748956" cy="102127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results (Table)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4E45D5-7948-C449-B200-7F278D57306C}"/>
              </a:ext>
            </a:extLst>
          </p:cNvPr>
          <p:cNvCxnSpPr>
            <a:cxnSpLocks/>
          </p:cNvCxnSpPr>
          <p:nvPr/>
        </p:nvCxnSpPr>
        <p:spPr>
          <a:xfrm>
            <a:off x="6682432" y="3380668"/>
            <a:ext cx="1403668" cy="12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A9A7E2-7E81-9249-8267-C053C3D047AA}"/>
              </a:ext>
            </a:extLst>
          </p:cNvPr>
          <p:cNvSpPr/>
          <p:nvPr/>
        </p:nvSpPr>
        <p:spPr>
          <a:xfrm>
            <a:off x="8117291" y="2017908"/>
            <a:ext cx="2547439" cy="272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 to identify how data is grouping</a:t>
            </a:r>
          </a:p>
        </p:txBody>
      </p:sp>
    </p:spTree>
    <p:extLst>
      <p:ext uri="{BB962C8B-B14F-4D97-AF65-F5344CB8AC3E}">
        <p14:creationId xmlns:p14="http://schemas.microsoft.com/office/powerpoint/2010/main" val="71069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B9B31-46FE-294F-9015-48FD88481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853" y="238525"/>
            <a:ext cx="5404072" cy="699350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C80053-A26B-2743-BEB4-465D330AE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5" y="374031"/>
            <a:ext cx="5299364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8E2A4D-6392-724A-85B2-D5D232061B78}"/>
              </a:ext>
            </a:extLst>
          </p:cNvPr>
          <p:cNvSpPr txBox="1"/>
          <p:nvPr/>
        </p:nvSpPr>
        <p:spPr>
          <a:xfrm>
            <a:off x="1140032" y="1027906"/>
            <a:ext cx="36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Tissue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DB062-9229-304D-B579-9CED9049D6BB}"/>
              </a:ext>
            </a:extLst>
          </p:cNvPr>
          <p:cNvSpPr txBox="1"/>
          <p:nvPr/>
        </p:nvSpPr>
        <p:spPr>
          <a:xfrm>
            <a:off x="7028214" y="814242"/>
            <a:ext cx="36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</a:t>
            </a:r>
          </a:p>
        </p:txBody>
      </p:sp>
    </p:spTree>
    <p:extLst>
      <p:ext uri="{BB962C8B-B14F-4D97-AF65-F5344CB8AC3E}">
        <p14:creationId xmlns:p14="http://schemas.microsoft.com/office/powerpoint/2010/main" val="342587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E0C6-4DD8-E54A-A5E9-531D6F90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F0E75-B396-1C4A-92BD-E0930EAA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3" y="344384"/>
            <a:ext cx="52993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607DC-A052-6645-A0B8-219D7034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17" y="344384"/>
            <a:ext cx="529936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58400-5B96-CC46-A500-5A72C6A8958F}"/>
              </a:ext>
            </a:extLst>
          </p:cNvPr>
          <p:cNvSpPr txBox="1"/>
          <p:nvPr/>
        </p:nvSpPr>
        <p:spPr>
          <a:xfrm>
            <a:off x="1140032" y="722416"/>
            <a:ext cx="36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71F46-3545-5646-9318-513886916B39}"/>
              </a:ext>
            </a:extLst>
          </p:cNvPr>
          <p:cNvSpPr txBox="1"/>
          <p:nvPr/>
        </p:nvSpPr>
        <p:spPr>
          <a:xfrm>
            <a:off x="6838209" y="681037"/>
            <a:ext cx="36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</a:t>
            </a:r>
          </a:p>
        </p:txBody>
      </p:sp>
    </p:spTree>
    <p:extLst>
      <p:ext uri="{BB962C8B-B14F-4D97-AF65-F5344CB8AC3E}">
        <p14:creationId xmlns:p14="http://schemas.microsoft.com/office/powerpoint/2010/main" val="308565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CE129-E2B5-5342-AAC2-0E3D06DD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867"/>
            <a:ext cx="5556663" cy="7190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4C9FC0-23C3-5C42-935A-1D6153DF0AB6}"/>
              </a:ext>
            </a:extLst>
          </p:cNvPr>
          <p:cNvSpPr txBox="1"/>
          <p:nvPr/>
        </p:nvSpPr>
        <p:spPr>
          <a:xfrm>
            <a:off x="1140032" y="722416"/>
            <a:ext cx="36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</a:p>
        </p:txBody>
      </p:sp>
    </p:spTree>
    <p:extLst>
      <p:ext uri="{BB962C8B-B14F-4D97-AF65-F5344CB8AC3E}">
        <p14:creationId xmlns:p14="http://schemas.microsoft.com/office/powerpoint/2010/main" val="347254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192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Organoids RNA-seq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Jared Ramirez Sanchez</dc:creator>
  <cp:lastModifiedBy>Leonardo Jared Ramirez Sanchez</cp:lastModifiedBy>
  <cp:revision>7</cp:revision>
  <dcterms:created xsi:type="dcterms:W3CDTF">2020-09-27T22:36:14Z</dcterms:created>
  <dcterms:modified xsi:type="dcterms:W3CDTF">2020-09-28T02:49:10Z</dcterms:modified>
</cp:coreProperties>
</file>