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0" r:id="rId5"/>
    <p:sldId id="263" r:id="rId6"/>
    <p:sldId id="265" r:id="rId7"/>
    <p:sldId id="267" r:id="rId8"/>
    <p:sldId id="264" r:id="rId9"/>
    <p:sldId id="257" r:id="rId10"/>
    <p:sldId id="268" r:id="rId11"/>
    <p:sldId id="26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61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65DBE-64F1-48DC-9EBB-4292DDF6D45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4D68DC2-ADB0-46F7-BF63-7726E54D90E3}">
      <dgm:prSet phldrT="[Текст]" custT="1"/>
      <dgm:spPr>
        <a:solidFill>
          <a:schemeClr val="accent1">
            <a:lumMod val="40000"/>
            <a:lumOff val="60000"/>
            <a:alpha val="85000"/>
          </a:schemeClr>
        </a:solidFill>
        <a:ln>
          <a:noFill/>
        </a:ln>
      </dgm:spPr>
      <dgm:t>
        <a:bodyPr/>
        <a:lstStyle/>
        <a:p>
          <a:r>
            <a:rPr lang="ru-RU" sz="1200" b="1" dirty="0" smtClean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Разработка</a:t>
          </a:r>
          <a:r>
            <a:rPr lang="ru-RU" sz="1200" dirty="0" smtClean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 дизайн-макетов</a:t>
          </a:r>
          <a:endParaRPr lang="ru-RU" sz="1200" dirty="0">
            <a:solidFill>
              <a:schemeClr val="tx1"/>
            </a:solidFill>
          </a:endParaRPr>
        </a:p>
      </dgm:t>
    </dgm:pt>
    <dgm:pt modelId="{D1898509-CD29-408D-A74F-C7B802F6A3F6}" type="parTrans" cxnId="{233ED85A-9229-42B3-AB88-D6B4375B96E8}">
      <dgm:prSet/>
      <dgm:spPr/>
      <dgm:t>
        <a:bodyPr/>
        <a:lstStyle/>
        <a:p>
          <a:endParaRPr lang="ru-RU"/>
        </a:p>
      </dgm:t>
    </dgm:pt>
    <dgm:pt modelId="{C7F16979-20E5-4F72-BB61-FFA3EE3DD544}" type="sibTrans" cxnId="{233ED85A-9229-42B3-AB88-D6B4375B96E8}">
      <dgm:prSet/>
      <dgm:spPr/>
      <dgm:t>
        <a:bodyPr/>
        <a:lstStyle/>
        <a:p>
          <a:endParaRPr lang="ru-RU"/>
        </a:p>
      </dgm:t>
    </dgm:pt>
    <dgm:pt modelId="{2D398DE4-3C1D-40AB-8189-EE62EDFBD4B8}">
      <dgm:prSet phldrT="[Текст]"/>
      <dgm:spPr>
        <a:solidFill>
          <a:schemeClr val="accent1">
            <a:lumMod val="40000"/>
            <a:lumOff val="60000"/>
            <a:alpha val="85000"/>
          </a:schemeClr>
        </a:solidFill>
        <a:ln>
          <a:noFill/>
        </a:ln>
      </dgm:spPr>
      <dgm:t>
        <a:bodyPr/>
        <a:lstStyle/>
        <a:p>
          <a:r>
            <a:rPr lang="ru-RU" dirty="0" smtClean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Программирование</a:t>
          </a:r>
          <a:endParaRPr lang="ru-RU" dirty="0">
            <a:solidFill>
              <a:schemeClr val="tx1"/>
            </a:solidFill>
          </a:endParaRPr>
        </a:p>
      </dgm:t>
    </dgm:pt>
    <dgm:pt modelId="{1DE19181-FDD6-47D2-A5CE-B59AC5D6D913}" type="parTrans" cxnId="{7BECA1D9-0C35-47BD-9B5D-25D182E2F9E5}">
      <dgm:prSet/>
      <dgm:spPr/>
      <dgm:t>
        <a:bodyPr/>
        <a:lstStyle/>
        <a:p>
          <a:endParaRPr lang="ru-RU"/>
        </a:p>
      </dgm:t>
    </dgm:pt>
    <dgm:pt modelId="{6988E800-E910-45CF-BE31-E64EDA9129E1}" type="sibTrans" cxnId="{7BECA1D9-0C35-47BD-9B5D-25D182E2F9E5}">
      <dgm:prSet/>
      <dgm:spPr/>
      <dgm:t>
        <a:bodyPr/>
        <a:lstStyle/>
        <a:p>
          <a:endParaRPr lang="ru-RU"/>
        </a:p>
      </dgm:t>
    </dgm:pt>
    <dgm:pt modelId="{D0298305-1330-463F-A42B-83949D5C395F}">
      <dgm:prSet phldrT="[Текст]"/>
      <dgm:spPr>
        <a:solidFill>
          <a:schemeClr val="accent1">
            <a:lumMod val="40000"/>
            <a:lumOff val="60000"/>
            <a:alpha val="85000"/>
          </a:schemeClr>
        </a:solidFill>
        <a:ln>
          <a:noFill/>
        </a:ln>
      </dgm:spPr>
      <dgm:t>
        <a:bodyPr/>
        <a:lstStyle/>
        <a:p>
          <a:r>
            <a:rPr lang="ru-RU" dirty="0" smtClean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Тестирование</a:t>
          </a:r>
          <a:endParaRPr lang="ru-RU" dirty="0">
            <a:solidFill>
              <a:schemeClr val="tx1"/>
            </a:solidFill>
          </a:endParaRPr>
        </a:p>
      </dgm:t>
    </dgm:pt>
    <dgm:pt modelId="{75A461FE-E9CE-4C60-B324-63C775E0930C}" type="parTrans" cxnId="{15E973F3-AFB6-4A0C-8DB2-0D94258276F5}">
      <dgm:prSet/>
      <dgm:spPr/>
      <dgm:t>
        <a:bodyPr/>
        <a:lstStyle/>
        <a:p>
          <a:endParaRPr lang="ru-RU"/>
        </a:p>
      </dgm:t>
    </dgm:pt>
    <dgm:pt modelId="{D3546AD9-6EBB-4053-A9A6-B3F5A6C4CD14}" type="sibTrans" cxnId="{15E973F3-AFB6-4A0C-8DB2-0D94258276F5}">
      <dgm:prSet/>
      <dgm:spPr/>
      <dgm:t>
        <a:bodyPr/>
        <a:lstStyle/>
        <a:p>
          <a:endParaRPr lang="ru-RU"/>
        </a:p>
      </dgm:t>
    </dgm:pt>
    <dgm:pt modelId="{ED74902F-084A-4C99-9C67-B5B0840A5A96}">
      <dgm:prSet phldrT="[Текст]"/>
      <dgm:spPr>
        <a:solidFill>
          <a:schemeClr val="accent1">
            <a:lumMod val="40000"/>
            <a:lumOff val="60000"/>
            <a:alpha val="85000"/>
          </a:schemeClr>
        </a:solidFill>
        <a:ln>
          <a:noFill/>
        </a:ln>
      </dgm:spPr>
      <dgm:t>
        <a:bodyPr/>
        <a:lstStyle/>
        <a:p>
          <a:r>
            <a:rPr lang="ru-RU" dirty="0" smtClean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Релиз сайта или </a:t>
          </a:r>
          <a:r>
            <a:rPr lang="ru-RU" b="1" dirty="0" smtClean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приложения</a:t>
          </a:r>
          <a:endParaRPr lang="ru-RU" dirty="0">
            <a:solidFill>
              <a:schemeClr val="tx1"/>
            </a:solidFill>
          </a:endParaRPr>
        </a:p>
      </dgm:t>
    </dgm:pt>
    <dgm:pt modelId="{E9C6F43C-081A-4DF8-ADB0-25A6F08455F4}" type="parTrans" cxnId="{A42FB09F-4EF6-4719-95D3-CCDE1E2F73AE}">
      <dgm:prSet/>
      <dgm:spPr/>
      <dgm:t>
        <a:bodyPr/>
        <a:lstStyle/>
        <a:p>
          <a:endParaRPr lang="ru-RU"/>
        </a:p>
      </dgm:t>
    </dgm:pt>
    <dgm:pt modelId="{BF680F57-668B-4976-B709-7D78E08622FB}" type="sibTrans" cxnId="{A42FB09F-4EF6-4719-95D3-CCDE1E2F73AE}">
      <dgm:prSet/>
      <dgm:spPr/>
      <dgm:t>
        <a:bodyPr/>
        <a:lstStyle/>
        <a:p>
          <a:endParaRPr lang="ru-RU"/>
        </a:p>
      </dgm:t>
    </dgm:pt>
    <dgm:pt modelId="{1BE525AE-BFE5-42EA-AD28-9802858E6693}">
      <dgm:prSet phldrT="[Текст]"/>
      <dgm:spPr>
        <a:solidFill>
          <a:schemeClr val="accent1">
            <a:lumMod val="40000"/>
            <a:lumOff val="60000"/>
            <a:alpha val="85000"/>
          </a:schemeClr>
        </a:solidFill>
        <a:ln>
          <a:noFill/>
        </a:ln>
      </dgm:spPr>
      <dgm:t>
        <a:bodyPr/>
        <a:lstStyle/>
        <a:p>
          <a:r>
            <a:rPr lang="ru-RU" dirty="0" smtClean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Развитие и поддержка</a:t>
          </a:r>
          <a:endParaRPr lang="ru-RU" dirty="0">
            <a:solidFill>
              <a:schemeClr val="tx1"/>
            </a:solidFill>
          </a:endParaRPr>
        </a:p>
      </dgm:t>
    </dgm:pt>
    <dgm:pt modelId="{AB63FFEB-338D-416E-B143-CC05F7CD1CF1}" type="parTrans" cxnId="{8C2201ED-78C7-4426-AC85-6E4DD936BDC6}">
      <dgm:prSet/>
      <dgm:spPr/>
      <dgm:t>
        <a:bodyPr/>
        <a:lstStyle/>
        <a:p>
          <a:endParaRPr lang="ru-RU"/>
        </a:p>
      </dgm:t>
    </dgm:pt>
    <dgm:pt modelId="{435E843B-7E3F-4049-90BB-62162BAED0AA}" type="sibTrans" cxnId="{8C2201ED-78C7-4426-AC85-6E4DD936BDC6}">
      <dgm:prSet/>
      <dgm:spPr/>
      <dgm:t>
        <a:bodyPr/>
        <a:lstStyle/>
        <a:p>
          <a:endParaRPr lang="ru-RU"/>
        </a:p>
      </dgm:t>
    </dgm:pt>
    <dgm:pt modelId="{0C5BA635-1C0B-45F9-B46B-8BF68B7A3805}" type="pres">
      <dgm:prSet presAssocID="{49F65DBE-64F1-48DC-9EBB-4292DDF6D45F}" presName="Name0" presStyleCnt="0">
        <dgm:presLayoutVars>
          <dgm:dir/>
          <dgm:resizeHandles val="exact"/>
        </dgm:presLayoutVars>
      </dgm:prSet>
      <dgm:spPr/>
    </dgm:pt>
    <dgm:pt modelId="{62226062-FBB2-418A-89EF-4794B02149ED}" type="pres">
      <dgm:prSet presAssocID="{F4D68DC2-ADB0-46F7-BF63-7726E54D90E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69D996-A3FB-442D-8F0F-F66D1E3EA54B}" type="pres">
      <dgm:prSet presAssocID="{C7F16979-20E5-4F72-BB61-FFA3EE3DD544}" presName="sibTrans" presStyleLbl="sibTrans2D1" presStyleIdx="0" presStyleCnt="4"/>
      <dgm:spPr/>
      <dgm:t>
        <a:bodyPr/>
        <a:lstStyle/>
        <a:p>
          <a:endParaRPr lang="ru-RU"/>
        </a:p>
      </dgm:t>
    </dgm:pt>
    <dgm:pt modelId="{25869767-B730-438B-8780-C27E7F6F108E}" type="pres">
      <dgm:prSet presAssocID="{C7F16979-20E5-4F72-BB61-FFA3EE3DD544}" presName="connectorText" presStyleLbl="sibTrans2D1" presStyleIdx="0" presStyleCnt="4"/>
      <dgm:spPr/>
      <dgm:t>
        <a:bodyPr/>
        <a:lstStyle/>
        <a:p>
          <a:endParaRPr lang="ru-RU"/>
        </a:p>
      </dgm:t>
    </dgm:pt>
    <dgm:pt modelId="{37A55DE6-7C54-4002-8548-88949B064DFC}" type="pres">
      <dgm:prSet presAssocID="{2D398DE4-3C1D-40AB-8189-EE62EDFBD4B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622F7E-C563-4BB8-9679-59E6066E7A46}" type="pres">
      <dgm:prSet presAssocID="{6988E800-E910-45CF-BE31-E64EDA9129E1}" presName="sibTrans" presStyleLbl="sibTrans2D1" presStyleIdx="1" presStyleCnt="4"/>
      <dgm:spPr/>
      <dgm:t>
        <a:bodyPr/>
        <a:lstStyle/>
        <a:p>
          <a:endParaRPr lang="ru-RU"/>
        </a:p>
      </dgm:t>
    </dgm:pt>
    <dgm:pt modelId="{02A130B5-4D40-4536-9304-F879B2C995B4}" type="pres">
      <dgm:prSet presAssocID="{6988E800-E910-45CF-BE31-E64EDA9129E1}" presName="connectorText" presStyleLbl="sibTrans2D1" presStyleIdx="1" presStyleCnt="4"/>
      <dgm:spPr/>
      <dgm:t>
        <a:bodyPr/>
        <a:lstStyle/>
        <a:p>
          <a:endParaRPr lang="ru-RU"/>
        </a:p>
      </dgm:t>
    </dgm:pt>
    <dgm:pt modelId="{C7782836-E9DC-4DE8-A925-5835AAD2B641}" type="pres">
      <dgm:prSet presAssocID="{D0298305-1330-463F-A42B-83949D5C395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91BA502-12E4-4310-821C-FE54CAF20774}" type="pres">
      <dgm:prSet presAssocID="{D3546AD9-6EBB-4053-A9A6-B3F5A6C4CD14}" presName="sibTrans" presStyleLbl="sibTrans2D1" presStyleIdx="2" presStyleCnt="4"/>
      <dgm:spPr/>
      <dgm:t>
        <a:bodyPr/>
        <a:lstStyle/>
        <a:p>
          <a:endParaRPr lang="ru-RU"/>
        </a:p>
      </dgm:t>
    </dgm:pt>
    <dgm:pt modelId="{8B04F7AF-9051-4264-A4CC-F25CD917A6C7}" type="pres">
      <dgm:prSet presAssocID="{D3546AD9-6EBB-4053-A9A6-B3F5A6C4CD14}" presName="connectorText" presStyleLbl="sibTrans2D1" presStyleIdx="2" presStyleCnt="4"/>
      <dgm:spPr/>
      <dgm:t>
        <a:bodyPr/>
        <a:lstStyle/>
        <a:p>
          <a:endParaRPr lang="ru-RU"/>
        </a:p>
      </dgm:t>
    </dgm:pt>
    <dgm:pt modelId="{22F2160C-5BC4-434C-8335-2672D2995DDB}" type="pres">
      <dgm:prSet presAssocID="{ED74902F-084A-4C99-9C67-B5B0840A5A9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F7829C-7AEC-42B7-B83C-39E211F8D756}" type="pres">
      <dgm:prSet presAssocID="{BF680F57-668B-4976-B709-7D78E08622FB}" presName="sibTrans" presStyleLbl="sibTrans2D1" presStyleIdx="3" presStyleCnt="4"/>
      <dgm:spPr/>
      <dgm:t>
        <a:bodyPr/>
        <a:lstStyle/>
        <a:p>
          <a:endParaRPr lang="ru-RU"/>
        </a:p>
      </dgm:t>
    </dgm:pt>
    <dgm:pt modelId="{515E17FF-2CC3-46CC-93D5-CF43734B373F}" type="pres">
      <dgm:prSet presAssocID="{BF680F57-668B-4976-B709-7D78E08622FB}" presName="connectorText" presStyleLbl="sibTrans2D1" presStyleIdx="3" presStyleCnt="4"/>
      <dgm:spPr/>
      <dgm:t>
        <a:bodyPr/>
        <a:lstStyle/>
        <a:p>
          <a:endParaRPr lang="ru-RU"/>
        </a:p>
      </dgm:t>
    </dgm:pt>
    <dgm:pt modelId="{A5DFE338-D5F0-41FC-AB3B-80B5B1104561}" type="pres">
      <dgm:prSet presAssocID="{1BE525AE-BFE5-42EA-AD28-9802858E669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25206AD-4D61-451B-8923-D208BFD380DB}" type="presOf" srcId="{ED74902F-084A-4C99-9C67-B5B0840A5A96}" destId="{22F2160C-5BC4-434C-8335-2672D2995DDB}" srcOrd="0" destOrd="0" presId="urn:microsoft.com/office/officeart/2005/8/layout/process1"/>
    <dgm:cxn modelId="{15E973F3-AFB6-4A0C-8DB2-0D94258276F5}" srcId="{49F65DBE-64F1-48DC-9EBB-4292DDF6D45F}" destId="{D0298305-1330-463F-A42B-83949D5C395F}" srcOrd="2" destOrd="0" parTransId="{75A461FE-E9CE-4C60-B324-63C775E0930C}" sibTransId="{D3546AD9-6EBB-4053-A9A6-B3F5A6C4CD14}"/>
    <dgm:cxn modelId="{FF22675F-943A-42CC-9958-470F5A5E547C}" type="presOf" srcId="{F4D68DC2-ADB0-46F7-BF63-7726E54D90E3}" destId="{62226062-FBB2-418A-89EF-4794B02149ED}" srcOrd="0" destOrd="0" presId="urn:microsoft.com/office/officeart/2005/8/layout/process1"/>
    <dgm:cxn modelId="{9D76B5A4-9D16-44BB-BE0B-9D30FB4C49AD}" type="presOf" srcId="{C7F16979-20E5-4F72-BB61-FFA3EE3DD544}" destId="{E269D996-A3FB-442D-8F0F-F66D1E3EA54B}" srcOrd="0" destOrd="0" presId="urn:microsoft.com/office/officeart/2005/8/layout/process1"/>
    <dgm:cxn modelId="{DAEEEF9F-5B65-441F-AC85-23B096BD53DF}" type="presOf" srcId="{BF680F57-668B-4976-B709-7D78E08622FB}" destId="{515E17FF-2CC3-46CC-93D5-CF43734B373F}" srcOrd="1" destOrd="0" presId="urn:microsoft.com/office/officeart/2005/8/layout/process1"/>
    <dgm:cxn modelId="{A8EAF732-86BC-4967-B708-7313E9E75FB3}" type="presOf" srcId="{6988E800-E910-45CF-BE31-E64EDA9129E1}" destId="{02A130B5-4D40-4536-9304-F879B2C995B4}" srcOrd="1" destOrd="0" presId="urn:microsoft.com/office/officeart/2005/8/layout/process1"/>
    <dgm:cxn modelId="{233ED85A-9229-42B3-AB88-D6B4375B96E8}" srcId="{49F65DBE-64F1-48DC-9EBB-4292DDF6D45F}" destId="{F4D68DC2-ADB0-46F7-BF63-7726E54D90E3}" srcOrd="0" destOrd="0" parTransId="{D1898509-CD29-408D-A74F-C7B802F6A3F6}" sibTransId="{C7F16979-20E5-4F72-BB61-FFA3EE3DD544}"/>
    <dgm:cxn modelId="{1B37AADD-41EB-476F-B3D7-D1C745592E6D}" type="presOf" srcId="{BF680F57-668B-4976-B709-7D78E08622FB}" destId="{C5F7829C-7AEC-42B7-B83C-39E211F8D756}" srcOrd="0" destOrd="0" presId="urn:microsoft.com/office/officeart/2005/8/layout/process1"/>
    <dgm:cxn modelId="{A42FB09F-4EF6-4719-95D3-CCDE1E2F73AE}" srcId="{49F65DBE-64F1-48DC-9EBB-4292DDF6D45F}" destId="{ED74902F-084A-4C99-9C67-B5B0840A5A96}" srcOrd="3" destOrd="0" parTransId="{E9C6F43C-081A-4DF8-ADB0-25A6F08455F4}" sibTransId="{BF680F57-668B-4976-B709-7D78E08622FB}"/>
    <dgm:cxn modelId="{D200E436-5D11-40AC-A14E-1CD6FB1DACF3}" type="presOf" srcId="{D0298305-1330-463F-A42B-83949D5C395F}" destId="{C7782836-E9DC-4DE8-A925-5835AAD2B641}" srcOrd="0" destOrd="0" presId="urn:microsoft.com/office/officeart/2005/8/layout/process1"/>
    <dgm:cxn modelId="{8C2201ED-78C7-4426-AC85-6E4DD936BDC6}" srcId="{49F65DBE-64F1-48DC-9EBB-4292DDF6D45F}" destId="{1BE525AE-BFE5-42EA-AD28-9802858E6693}" srcOrd="4" destOrd="0" parTransId="{AB63FFEB-338D-416E-B143-CC05F7CD1CF1}" sibTransId="{435E843B-7E3F-4049-90BB-62162BAED0AA}"/>
    <dgm:cxn modelId="{7BECA1D9-0C35-47BD-9B5D-25D182E2F9E5}" srcId="{49F65DBE-64F1-48DC-9EBB-4292DDF6D45F}" destId="{2D398DE4-3C1D-40AB-8189-EE62EDFBD4B8}" srcOrd="1" destOrd="0" parTransId="{1DE19181-FDD6-47D2-A5CE-B59AC5D6D913}" sibTransId="{6988E800-E910-45CF-BE31-E64EDA9129E1}"/>
    <dgm:cxn modelId="{9FB06D29-41BC-4285-AA9C-52CC79035BFB}" type="presOf" srcId="{6988E800-E910-45CF-BE31-E64EDA9129E1}" destId="{03622F7E-C563-4BB8-9679-59E6066E7A46}" srcOrd="0" destOrd="0" presId="urn:microsoft.com/office/officeart/2005/8/layout/process1"/>
    <dgm:cxn modelId="{3EF2DCFF-5012-41E6-AE80-4347C335D433}" type="presOf" srcId="{1BE525AE-BFE5-42EA-AD28-9802858E6693}" destId="{A5DFE338-D5F0-41FC-AB3B-80B5B1104561}" srcOrd="0" destOrd="0" presId="urn:microsoft.com/office/officeart/2005/8/layout/process1"/>
    <dgm:cxn modelId="{402E6FC5-BE51-45BD-82A4-E0A2FCEBDDA3}" type="presOf" srcId="{49F65DBE-64F1-48DC-9EBB-4292DDF6D45F}" destId="{0C5BA635-1C0B-45F9-B46B-8BF68B7A3805}" srcOrd="0" destOrd="0" presId="urn:microsoft.com/office/officeart/2005/8/layout/process1"/>
    <dgm:cxn modelId="{5FBAB5F0-296B-4DEE-8C2B-6C4892C0E514}" type="presOf" srcId="{D3546AD9-6EBB-4053-A9A6-B3F5A6C4CD14}" destId="{8B04F7AF-9051-4264-A4CC-F25CD917A6C7}" srcOrd="1" destOrd="0" presId="urn:microsoft.com/office/officeart/2005/8/layout/process1"/>
    <dgm:cxn modelId="{A274A525-539D-4420-A1C4-0FEC471E475F}" type="presOf" srcId="{2D398DE4-3C1D-40AB-8189-EE62EDFBD4B8}" destId="{37A55DE6-7C54-4002-8548-88949B064DFC}" srcOrd="0" destOrd="0" presId="urn:microsoft.com/office/officeart/2005/8/layout/process1"/>
    <dgm:cxn modelId="{8ECC183D-195B-4821-8451-2CE0C79923E0}" type="presOf" srcId="{D3546AD9-6EBB-4053-A9A6-B3F5A6C4CD14}" destId="{B91BA502-12E4-4310-821C-FE54CAF20774}" srcOrd="0" destOrd="0" presId="urn:microsoft.com/office/officeart/2005/8/layout/process1"/>
    <dgm:cxn modelId="{924A247E-E46F-4D97-9BA8-D6EE6140EA22}" type="presOf" srcId="{C7F16979-20E5-4F72-BB61-FFA3EE3DD544}" destId="{25869767-B730-438B-8780-C27E7F6F108E}" srcOrd="1" destOrd="0" presId="urn:microsoft.com/office/officeart/2005/8/layout/process1"/>
    <dgm:cxn modelId="{C9D90B28-909B-48ED-B159-DAB6EA5353BD}" type="presParOf" srcId="{0C5BA635-1C0B-45F9-B46B-8BF68B7A3805}" destId="{62226062-FBB2-418A-89EF-4794B02149ED}" srcOrd="0" destOrd="0" presId="urn:microsoft.com/office/officeart/2005/8/layout/process1"/>
    <dgm:cxn modelId="{9D69265B-1706-4F5E-905B-9988C7254709}" type="presParOf" srcId="{0C5BA635-1C0B-45F9-B46B-8BF68B7A3805}" destId="{E269D996-A3FB-442D-8F0F-F66D1E3EA54B}" srcOrd="1" destOrd="0" presId="urn:microsoft.com/office/officeart/2005/8/layout/process1"/>
    <dgm:cxn modelId="{49296CCA-40E7-4CB5-92A6-A9DBD4CF711B}" type="presParOf" srcId="{E269D996-A3FB-442D-8F0F-F66D1E3EA54B}" destId="{25869767-B730-438B-8780-C27E7F6F108E}" srcOrd="0" destOrd="0" presId="urn:microsoft.com/office/officeart/2005/8/layout/process1"/>
    <dgm:cxn modelId="{D95688E5-7DC3-4308-ADE1-A4CE72FA1515}" type="presParOf" srcId="{0C5BA635-1C0B-45F9-B46B-8BF68B7A3805}" destId="{37A55DE6-7C54-4002-8548-88949B064DFC}" srcOrd="2" destOrd="0" presId="urn:microsoft.com/office/officeart/2005/8/layout/process1"/>
    <dgm:cxn modelId="{0AB087F3-CBD0-437F-A131-BB89D3890509}" type="presParOf" srcId="{0C5BA635-1C0B-45F9-B46B-8BF68B7A3805}" destId="{03622F7E-C563-4BB8-9679-59E6066E7A46}" srcOrd="3" destOrd="0" presId="urn:microsoft.com/office/officeart/2005/8/layout/process1"/>
    <dgm:cxn modelId="{648CE75E-7B6B-489B-9B73-B2E5923409BC}" type="presParOf" srcId="{03622F7E-C563-4BB8-9679-59E6066E7A46}" destId="{02A130B5-4D40-4536-9304-F879B2C995B4}" srcOrd="0" destOrd="0" presId="urn:microsoft.com/office/officeart/2005/8/layout/process1"/>
    <dgm:cxn modelId="{8A12C1B7-9350-424F-B8A6-377FB5137A20}" type="presParOf" srcId="{0C5BA635-1C0B-45F9-B46B-8BF68B7A3805}" destId="{C7782836-E9DC-4DE8-A925-5835AAD2B641}" srcOrd="4" destOrd="0" presId="urn:microsoft.com/office/officeart/2005/8/layout/process1"/>
    <dgm:cxn modelId="{18866476-1C23-41FE-BB22-7BB875BD4C3C}" type="presParOf" srcId="{0C5BA635-1C0B-45F9-B46B-8BF68B7A3805}" destId="{B91BA502-12E4-4310-821C-FE54CAF20774}" srcOrd="5" destOrd="0" presId="urn:microsoft.com/office/officeart/2005/8/layout/process1"/>
    <dgm:cxn modelId="{80825BCA-1FE6-496A-8D42-AA3C57BE6CE2}" type="presParOf" srcId="{B91BA502-12E4-4310-821C-FE54CAF20774}" destId="{8B04F7AF-9051-4264-A4CC-F25CD917A6C7}" srcOrd="0" destOrd="0" presId="urn:microsoft.com/office/officeart/2005/8/layout/process1"/>
    <dgm:cxn modelId="{37914DF9-2B47-4EEA-8D93-38D5A8C2DCF0}" type="presParOf" srcId="{0C5BA635-1C0B-45F9-B46B-8BF68B7A3805}" destId="{22F2160C-5BC4-434C-8335-2672D2995DDB}" srcOrd="6" destOrd="0" presId="urn:microsoft.com/office/officeart/2005/8/layout/process1"/>
    <dgm:cxn modelId="{FECF2B7C-D060-4220-92FF-8EC61DFBD263}" type="presParOf" srcId="{0C5BA635-1C0B-45F9-B46B-8BF68B7A3805}" destId="{C5F7829C-7AEC-42B7-B83C-39E211F8D756}" srcOrd="7" destOrd="0" presId="urn:microsoft.com/office/officeart/2005/8/layout/process1"/>
    <dgm:cxn modelId="{D3EABF86-3C68-47C7-93FC-E6DDBF11B0AE}" type="presParOf" srcId="{C5F7829C-7AEC-42B7-B83C-39E211F8D756}" destId="{515E17FF-2CC3-46CC-93D5-CF43734B373F}" srcOrd="0" destOrd="0" presId="urn:microsoft.com/office/officeart/2005/8/layout/process1"/>
    <dgm:cxn modelId="{DF25B278-F7C1-425B-B9FA-1A6A73555169}" type="presParOf" srcId="{0C5BA635-1C0B-45F9-B46B-8BF68B7A3805}" destId="{A5DFE338-D5F0-41FC-AB3B-80B5B110456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26062-FBB2-418A-89EF-4794B02149ED}">
      <dsp:nvSpPr>
        <dsp:cNvPr id="0" name=""/>
        <dsp:cNvSpPr/>
      </dsp:nvSpPr>
      <dsp:spPr>
        <a:xfrm>
          <a:off x="5671" y="122344"/>
          <a:ext cx="1758241" cy="1054944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  <a:alpha val="8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Разработка</a:t>
          </a:r>
          <a:r>
            <a:rPr lang="ru-RU" sz="1200" kern="1200" dirty="0" smtClean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 дизайн-макетов</a:t>
          </a:r>
          <a:endParaRPr lang="ru-RU" sz="1200" kern="1200" dirty="0">
            <a:solidFill>
              <a:schemeClr val="tx1"/>
            </a:solidFill>
          </a:endParaRPr>
        </a:p>
      </dsp:txBody>
      <dsp:txXfrm>
        <a:off x="36569" y="153242"/>
        <a:ext cx="1696445" cy="993148"/>
      </dsp:txXfrm>
    </dsp:sp>
    <dsp:sp modelId="{E269D996-A3FB-442D-8F0F-F66D1E3EA54B}">
      <dsp:nvSpPr>
        <dsp:cNvPr id="0" name=""/>
        <dsp:cNvSpPr/>
      </dsp:nvSpPr>
      <dsp:spPr>
        <a:xfrm>
          <a:off x="1939737" y="431795"/>
          <a:ext cx="372747" cy="4360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1939737" y="519004"/>
        <a:ext cx="260923" cy="261625"/>
      </dsp:txXfrm>
    </dsp:sp>
    <dsp:sp modelId="{37A55DE6-7C54-4002-8548-88949B064DFC}">
      <dsp:nvSpPr>
        <dsp:cNvPr id="0" name=""/>
        <dsp:cNvSpPr/>
      </dsp:nvSpPr>
      <dsp:spPr>
        <a:xfrm>
          <a:off x="2467209" y="122344"/>
          <a:ext cx="1758241" cy="1054944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  <a:alpha val="8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Программирование</a:t>
          </a:r>
          <a:endParaRPr lang="ru-RU" sz="1300" kern="1200" dirty="0">
            <a:solidFill>
              <a:schemeClr val="tx1"/>
            </a:solidFill>
          </a:endParaRPr>
        </a:p>
      </dsp:txBody>
      <dsp:txXfrm>
        <a:off x="2498107" y="153242"/>
        <a:ext cx="1696445" cy="993148"/>
      </dsp:txXfrm>
    </dsp:sp>
    <dsp:sp modelId="{03622F7E-C563-4BB8-9679-59E6066E7A46}">
      <dsp:nvSpPr>
        <dsp:cNvPr id="0" name=""/>
        <dsp:cNvSpPr/>
      </dsp:nvSpPr>
      <dsp:spPr>
        <a:xfrm>
          <a:off x="4401275" y="431795"/>
          <a:ext cx="372747" cy="4360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4401275" y="519004"/>
        <a:ext cx="260923" cy="261625"/>
      </dsp:txXfrm>
    </dsp:sp>
    <dsp:sp modelId="{C7782836-E9DC-4DE8-A925-5835AAD2B641}">
      <dsp:nvSpPr>
        <dsp:cNvPr id="0" name=""/>
        <dsp:cNvSpPr/>
      </dsp:nvSpPr>
      <dsp:spPr>
        <a:xfrm>
          <a:off x="4928748" y="122344"/>
          <a:ext cx="1758241" cy="1054944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  <a:alpha val="8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Тестирование</a:t>
          </a:r>
          <a:endParaRPr lang="ru-RU" sz="1300" kern="1200" dirty="0">
            <a:solidFill>
              <a:schemeClr val="tx1"/>
            </a:solidFill>
          </a:endParaRPr>
        </a:p>
      </dsp:txBody>
      <dsp:txXfrm>
        <a:off x="4959646" y="153242"/>
        <a:ext cx="1696445" cy="993148"/>
      </dsp:txXfrm>
    </dsp:sp>
    <dsp:sp modelId="{B91BA502-12E4-4310-821C-FE54CAF20774}">
      <dsp:nvSpPr>
        <dsp:cNvPr id="0" name=""/>
        <dsp:cNvSpPr/>
      </dsp:nvSpPr>
      <dsp:spPr>
        <a:xfrm>
          <a:off x="6862813" y="431795"/>
          <a:ext cx="372747" cy="4360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6862813" y="519004"/>
        <a:ext cx="260923" cy="261625"/>
      </dsp:txXfrm>
    </dsp:sp>
    <dsp:sp modelId="{22F2160C-5BC4-434C-8335-2672D2995DDB}">
      <dsp:nvSpPr>
        <dsp:cNvPr id="0" name=""/>
        <dsp:cNvSpPr/>
      </dsp:nvSpPr>
      <dsp:spPr>
        <a:xfrm>
          <a:off x="7390286" y="122344"/>
          <a:ext cx="1758241" cy="1054944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  <a:alpha val="8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Релиз сайта или </a:t>
          </a:r>
          <a:r>
            <a:rPr lang="ru-RU" sz="1300" b="1" kern="1200" dirty="0" smtClean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приложения</a:t>
          </a:r>
          <a:endParaRPr lang="ru-RU" sz="1300" kern="1200" dirty="0">
            <a:solidFill>
              <a:schemeClr val="tx1"/>
            </a:solidFill>
          </a:endParaRPr>
        </a:p>
      </dsp:txBody>
      <dsp:txXfrm>
        <a:off x="7421184" y="153242"/>
        <a:ext cx="1696445" cy="993148"/>
      </dsp:txXfrm>
    </dsp:sp>
    <dsp:sp modelId="{C5F7829C-7AEC-42B7-B83C-39E211F8D756}">
      <dsp:nvSpPr>
        <dsp:cNvPr id="0" name=""/>
        <dsp:cNvSpPr/>
      </dsp:nvSpPr>
      <dsp:spPr>
        <a:xfrm>
          <a:off x="9324352" y="431795"/>
          <a:ext cx="372747" cy="4360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9324352" y="519004"/>
        <a:ext cx="260923" cy="261625"/>
      </dsp:txXfrm>
    </dsp:sp>
    <dsp:sp modelId="{A5DFE338-D5F0-41FC-AB3B-80B5B1104561}">
      <dsp:nvSpPr>
        <dsp:cNvPr id="0" name=""/>
        <dsp:cNvSpPr/>
      </dsp:nvSpPr>
      <dsp:spPr>
        <a:xfrm>
          <a:off x="9851824" y="122344"/>
          <a:ext cx="1758241" cy="1054944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  <a:alpha val="85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Развитие и поддержка</a:t>
          </a:r>
          <a:endParaRPr lang="ru-RU" sz="1300" kern="1200" dirty="0">
            <a:solidFill>
              <a:schemeClr val="tx1"/>
            </a:solidFill>
          </a:endParaRPr>
        </a:p>
      </dsp:txBody>
      <dsp:txXfrm>
        <a:off x="9882722" y="153242"/>
        <a:ext cx="1696445" cy="993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B30D-7292-403A-9434-B9DD7C6C7B3A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4383-82CB-4A5E-8677-619AD9D5D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07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B30D-7292-403A-9434-B9DD7C6C7B3A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4383-82CB-4A5E-8677-619AD9D5D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51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B30D-7292-403A-9434-B9DD7C6C7B3A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4383-82CB-4A5E-8677-619AD9D5D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68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B30D-7292-403A-9434-B9DD7C6C7B3A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4383-82CB-4A5E-8677-619AD9D5D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72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B30D-7292-403A-9434-B9DD7C6C7B3A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4383-82CB-4A5E-8677-619AD9D5D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4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B30D-7292-403A-9434-B9DD7C6C7B3A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4383-82CB-4A5E-8677-619AD9D5D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4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B30D-7292-403A-9434-B9DD7C6C7B3A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4383-82CB-4A5E-8677-619AD9D5D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72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B30D-7292-403A-9434-B9DD7C6C7B3A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4383-82CB-4A5E-8677-619AD9D5D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21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B30D-7292-403A-9434-B9DD7C6C7B3A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4383-82CB-4A5E-8677-619AD9D5D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55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B30D-7292-403A-9434-B9DD7C6C7B3A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4383-82CB-4A5E-8677-619AD9D5D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77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B30D-7292-403A-9434-B9DD7C6C7B3A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4383-82CB-4A5E-8677-619AD9D5D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99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4B30D-7292-403A-9434-B9DD7C6C7B3A}" type="datetimeFigureOut">
              <a:rPr lang="ru-RU" smtClean="0"/>
              <a:t>13.06.2023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24383-82CB-4A5E-8677-619AD9D5D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71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ru/icons" TargetMode="External"/><Relationship Id="rId3" Type="http://schemas.openxmlformats.org/officeDocument/2006/relationships/hyperlink" Target="https://developer.mozilla.org/ru/docs/Learn/HTML/Introduction_to_HTML/Getting_started" TargetMode="External"/><Relationship Id="rId7" Type="http://schemas.openxmlformats.org/officeDocument/2006/relationships/hyperlink" Target="https://coolors.co/654f6f-5c5d8d-99a1a6-ccf5ac-ffe156" TargetMode="External"/><Relationship Id="rId2" Type="http://schemas.openxmlformats.org/officeDocument/2006/relationships/hyperlink" Target="http://htmlbook.ru/html%20-%20&#1089;&#1087;&#1088;&#1072;&#1074;&#1086;&#1095;&#1085;&#1080;&#1082;%20HTML%2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ka.guide/" TargetMode="External"/><Relationship Id="rId5" Type="http://schemas.openxmlformats.org/officeDocument/2006/relationships/hyperlink" Target="https://learn.javascript.ru/" TargetMode="External"/><Relationship Id="rId4" Type="http://schemas.openxmlformats.org/officeDocument/2006/relationships/hyperlink" Target="https://developer.mozilla.org/ru/docs/Learn/CSS/First_steps/Getting_starte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jp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161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52474" y="330214"/>
            <a:ext cx="10687050" cy="3409950"/>
          </a:xfrm>
          <a:prstGeom prst="rect">
            <a:avLst/>
          </a:prstGeom>
          <a:solidFill>
            <a:srgbClr val="FF616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00236" y="949339"/>
            <a:ext cx="8391525" cy="2171700"/>
          </a:xfrm>
          <a:prstGeom prst="rect">
            <a:avLst/>
          </a:prstGeom>
          <a:solidFill>
            <a:srgbClr val="FF61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4051329"/>
            <a:ext cx="12192000" cy="280667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52748" y="1573524"/>
            <a:ext cx="6286500" cy="923330"/>
          </a:xfrm>
          <a:solidFill>
            <a:srgbClr val="FF6161">
              <a:alpha val="80000"/>
            </a:srgbClr>
          </a:solidFill>
          <a:effectLst/>
          <a:scene3d>
            <a:camera prst="orthographicFront"/>
            <a:lightRig rig="soft" dir="t"/>
          </a:scene3d>
          <a:sp3d extrusionH="76200">
            <a:extrusionClr>
              <a:schemeClr val="bg1"/>
            </a:extrusionClr>
          </a:sp3d>
        </p:spPr>
        <p:txBody>
          <a:bodyPr anchor="ctr">
            <a:normAutofit/>
            <a:sp3d/>
          </a:bodyPr>
          <a:lstStyle/>
          <a:p>
            <a:r>
              <a:rPr lang="ru-RU" b="1" dirty="0" smtClean="0">
                <a:solidFill>
                  <a:schemeClr val="bg1"/>
                </a:solidFill>
                <a:effectLst>
                  <a:outerShdw algn="tl">
                    <a:srgbClr val="000000">
                      <a:alpha val="42000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Веб</a:t>
            </a:r>
            <a:r>
              <a:rPr lang="en-US" b="1" dirty="0" smtClean="0">
                <a:solidFill>
                  <a:schemeClr val="bg1"/>
                </a:solidFill>
                <a:effectLst>
                  <a:outerShdw algn="tl">
                    <a:srgbClr val="000000">
                      <a:alpha val="42000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</a:t>
            </a:r>
            <a:r>
              <a:rPr lang="ru-RU" b="1" dirty="0" smtClean="0">
                <a:solidFill>
                  <a:schemeClr val="bg1"/>
                </a:solidFill>
                <a:effectLst>
                  <a:outerShdw algn="tl">
                    <a:srgbClr val="000000">
                      <a:alpha val="42000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дизайн</a:t>
            </a:r>
            <a:endParaRPr lang="ru-RU" b="1" dirty="0">
              <a:solidFill>
                <a:schemeClr val="bg1"/>
              </a:solidFill>
              <a:effectLst>
                <a:outerShdw algn="tl">
                  <a:srgbClr val="000000">
                    <a:alpha val="42000"/>
                  </a:srgbClr>
                </a:outerShdw>
              </a:effectLs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8" y="4440252"/>
            <a:ext cx="9144000" cy="2028824"/>
          </a:xfrm>
          <a:solidFill>
            <a:schemeClr val="accent1"/>
          </a:solidFill>
          <a:effectLst>
            <a:softEdge rad="76200"/>
          </a:effectLst>
        </p:spPr>
        <p:txBody>
          <a:bodyPr anchor="ctr"/>
          <a:lstStyle/>
          <a:p>
            <a:r>
              <a:rPr lang="ru-RU" dirty="0" smtClean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Веб-дизайн - </a:t>
            </a:r>
            <a:r>
              <a:rPr lang="ru-RU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отрасль веб-разработки и разновидность дизайна, в задачи которой входит проектирование пользовательских веб-интерфейсов для сайтов или веб-приложений.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209117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ый треугольник 11"/>
          <p:cNvSpPr/>
          <p:nvPr/>
        </p:nvSpPr>
        <p:spPr>
          <a:xfrm flipH="1">
            <a:off x="0" y="4638846"/>
            <a:ext cx="12192000" cy="2232022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ый треугольник 3"/>
          <p:cNvSpPr/>
          <p:nvPr/>
        </p:nvSpPr>
        <p:spPr>
          <a:xfrm rot="10800000">
            <a:off x="0" y="-1"/>
            <a:ext cx="12192000" cy="204787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0818" y="278898"/>
            <a:ext cx="5002127" cy="745039"/>
          </a:xfrm>
          <a:solidFill>
            <a:srgbClr val="FF6161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Полезные ссылки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Прямоугольный треугольник 5"/>
          <p:cNvSpPr/>
          <p:nvPr/>
        </p:nvSpPr>
        <p:spPr>
          <a:xfrm>
            <a:off x="0" y="4409907"/>
            <a:ext cx="12192000" cy="246096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4"/>
          <p:cNvSpPr txBox="1">
            <a:spLocks/>
          </p:cNvSpPr>
          <p:nvPr/>
        </p:nvSpPr>
        <p:spPr>
          <a:xfrm>
            <a:off x="420604" y="1530059"/>
            <a:ext cx="11302556" cy="4934909"/>
          </a:xfrm>
          <a:prstGeom prst="rect">
            <a:avLst/>
          </a:prstGeom>
          <a:solidFill>
            <a:srgbClr val="FF6161">
              <a:alpha val="80000"/>
            </a:srgb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  <a:hlinkClick r:id="rId2"/>
              </a:rPr>
              <a:t>http://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htmlbook.ru/html</a:t>
            </a:r>
            <a:r>
              <a:rPr lang="ru-RU" sz="1800" dirty="0" smtClean="0">
                <a:solidFill>
                  <a:schemeClr val="bg1"/>
                </a:solidFill>
                <a:hlinkClick r:id="rId2"/>
              </a:rPr>
              <a:t> </a:t>
            </a:r>
            <a:r>
              <a:rPr lang="ru-RU" sz="1800" dirty="0" smtClean="0">
                <a:solidFill>
                  <a:schemeClr val="bg1"/>
                </a:solidFill>
                <a:hlinkClick r:id="rId2"/>
              </a:rPr>
              <a:t>- справочник </a:t>
            </a:r>
            <a:r>
              <a:rPr lang="en-US" sz="1800" dirty="0" smtClean="0">
                <a:solidFill>
                  <a:schemeClr val="bg1"/>
                </a:solidFill>
                <a:hlinkClick r:id="rId2"/>
              </a:rPr>
              <a:t>HTML / CSS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sz="1800" dirty="0" smtClean="0">
                <a:solidFill>
                  <a:schemeClr val="bg1"/>
                </a:solidFill>
                <a:hlinkClick r:id="rId3"/>
              </a:rPr>
              <a:t>developer.mozilla.org/ru/docs/Learn/HTML/Introduction_to_HTML/Getting_started</a:t>
            </a:r>
            <a:r>
              <a:rPr lang="en-US" sz="1800" dirty="0" smtClean="0">
                <a:solidFill>
                  <a:schemeClr val="bg1"/>
                </a:solidFill>
              </a:rPr>
              <a:t> - </a:t>
            </a:r>
            <a:r>
              <a:rPr lang="ru-RU" sz="1800" dirty="0" smtClean="0">
                <a:solidFill>
                  <a:schemeClr val="bg1"/>
                </a:solidFill>
              </a:rPr>
              <a:t>начало работы с </a:t>
            </a:r>
            <a:r>
              <a:rPr lang="en-US" sz="1800" dirty="0" smtClean="0">
                <a:solidFill>
                  <a:schemeClr val="bg1"/>
                </a:solidFill>
              </a:rPr>
              <a:t>HTML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sz="1800" dirty="0" smtClean="0">
                <a:solidFill>
                  <a:schemeClr val="bg1"/>
                </a:solidFill>
                <a:hlinkClick r:id="rId4"/>
              </a:rPr>
              <a:t>developer.mozilla.org/ru/docs/Learn/CSS/First_steps/Getting_started</a:t>
            </a:r>
            <a:r>
              <a:rPr lang="en-US" sz="1800" dirty="0" smtClean="0">
                <a:solidFill>
                  <a:schemeClr val="bg1"/>
                </a:solidFill>
              </a:rPr>
              <a:t> - </a:t>
            </a:r>
            <a:r>
              <a:rPr lang="ru-RU" sz="1800" dirty="0" smtClean="0">
                <a:solidFill>
                  <a:schemeClr val="bg1"/>
                </a:solidFill>
              </a:rPr>
              <a:t>начало работы с</a:t>
            </a:r>
            <a:r>
              <a:rPr lang="en-US" sz="1800" dirty="0" smtClean="0">
                <a:solidFill>
                  <a:schemeClr val="bg1"/>
                </a:solidFill>
              </a:rPr>
              <a:t> CSS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  <a:hlinkClick r:id="rId5"/>
              </a:rPr>
              <a:t>https://learn.javascript.ru</a:t>
            </a:r>
            <a:r>
              <a:rPr lang="en-US" sz="1800" dirty="0" smtClean="0">
                <a:solidFill>
                  <a:schemeClr val="bg1"/>
                </a:solidFill>
                <a:hlinkClick r:id="rId5"/>
              </a:rPr>
              <a:t>/</a:t>
            </a:r>
            <a:r>
              <a:rPr lang="en-US" sz="1800" dirty="0" smtClean="0">
                <a:solidFill>
                  <a:schemeClr val="bg1"/>
                </a:solidFill>
              </a:rPr>
              <a:t> - </a:t>
            </a:r>
            <a:r>
              <a:rPr lang="ru-RU" sz="1800" dirty="0" smtClean="0">
                <a:solidFill>
                  <a:schemeClr val="bg1"/>
                </a:solidFill>
              </a:rPr>
              <a:t>учебник </a:t>
            </a:r>
            <a:r>
              <a:rPr lang="en-US" sz="1800" dirty="0" smtClean="0">
                <a:solidFill>
                  <a:schemeClr val="bg1"/>
                </a:solidFill>
              </a:rPr>
              <a:t>JavaScript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  <a:hlinkClick r:id="rId6"/>
              </a:rPr>
              <a:t>https://doka.guide</a:t>
            </a:r>
            <a:r>
              <a:rPr lang="en-US" sz="1800" dirty="0" smtClean="0">
                <a:solidFill>
                  <a:schemeClr val="bg1"/>
                </a:solidFill>
                <a:hlinkClick r:id="rId6"/>
              </a:rPr>
              <a:t>/</a:t>
            </a:r>
            <a:r>
              <a:rPr lang="en-US" sz="1800" dirty="0" smtClean="0">
                <a:solidFill>
                  <a:schemeClr val="bg1"/>
                </a:solidFill>
              </a:rPr>
              <a:t> - </a:t>
            </a:r>
            <a:r>
              <a:rPr lang="ru-RU" sz="1800" dirty="0" smtClean="0">
                <a:solidFill>
                  <a:schemeClr val="bg1"/>
                </a:solidFill>
              </a:rPr>
              <a:t>удобный сайт с документацией к языкам </a:t>
            </a:r>
            <a:r>
              <a:rPr lang="en-US" sz="1800" dirty="0" smtClean="0">
                <a:solidFill>
                  <a:schemeClr val="bg1"/>
                </a:solidFill>
              </a:rPr>
              <a:t>HTML</a:t>
            </a:r>
            <a:r>
              <a:rPr lang="ru-RU" sz="1800" dirty="0" smtClean="0">
                <a:solidFill>
                  <a:schemeClr val="bg1"/>
                </a:solidFill>
              </a:rPr>
              <a:t>, </a:t>
            </a:r>
            <a:r>
              <a:rPr lang="en-US" sz="1800" dirty="0" smtClean="0">
                <a:solidFill>
                  <a:schemeClr val="bg1"/>
                </a:solidFill>
              </a:rPr>
              <a:t>CSS, JavaScript</a:t>
            </a:r>
            <a:endParaRPr lang="ru-RU" sz="18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  <a:hlinkClick r:id="rId7"/>
              </a:rPr>
              <a:t>https://</a:t>
            </a:r>
            <a:r>
              <a:rPr lang="en-US" sz="1800" dirty="0" smtClean="0">
                <a:solidFill>
                  <a:schemeClr val="bg1"/>
                </a:solidFill>
                <a:hlinkClick r:id="rId7"/>
              </a:rPr>
              <a:t>coolors.co/654f6f-5c5d8d-99a1a6-ccf5ac-ffe156</a:t>
            </a:r>
            <a:r>
              <a:rPr lang="ru-RU" sz="1800" dirty="0" smtClean="0">
                <a:solidFill>
                  <a:schemeClr val="bg1"/>
                </a:solidFill>
              </a:rPr>
              <a:t> -  сервис для подбора цветовой палитры </a:t>
            </a:r>
            <a:r>
              <a:rPr lang="en-US" sz="1800" dirty="0" smtClean="0">
                <a:solidFill>
                  <a:schemeClr val="bg1"/>
                </a:solidFill>
              </a:rPr>
              <a:t>web-</a:t>
            </a:r>
            <a:r>
              <a:rPr lang="ru-RU" sz="1800" dirty="0" smtClean="0">
                <a:solidFill>
                  <a:schemeClr val="bg1"/>
                </a:solidFill>
              </a:rPr>
              <a:t>проекта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  <a:hlinkClick r:id="rId8"/>
              </a:rPr>
              <a:t>https://</a:t>
            </a:r>
            <a:r>
              <a:rPr lang="en-US" sz="1800" dirty="0" smtClean="0">
                <a:solidFill>
                  <a:schemeClr val="bg1"/>
                </a:solidFill>
                <a:hlinkClick r:id="rId8"/>
              </a:rPr>
              <a:t>www.flaticon.com/ru/icons</a:t>
            </a:r>
            <a:r>
              <a:rPr lang="ru-RU" sz="1800" dirty="0" smtClean="0">
                <a:solidFill>
                  <a:schemeClr val="bg1"/>
                </a:solidFill>
              </a:rPr>
              <a:t> - сервис с  иконками и </a:t>
            </a:r>
            <a:r>
              <a:rPr lang="ru-RU" sz="1800" dirty="0" err="1" smtClean="0">
                <a:solidFill>
                  <a:schemeClr val="bg1"/>
                </a:solidFill>
              </a:rPr>
              <a:t>фавиконами</a:t>
            </a:r>
            <a:r>
              <a:rPr lang="ru-RU" sz="1800" dirty="0" smtClean="0">
                <a:solidFill>
                  <a:schemeClr val="bg1"/>
                </a:solidFill>
              </a:rPr>
              <a:t> для </a:t>
            </a:r>
            <a:r>
              <a:rPr lang="en-US" sz="1800" dirty="0" smtClean="0">
                <a:solidFill>
                  <a:schemeClr val="bg1"/>
                </a:solidFill>
              </a:rPr>
              <a:t>web-</a:t>
            </a:r>
            <a:r>
              <a:rPr lang="ru-RU" sz="1800" dirty="0" smtClean="0">
                <a:solidFill>
                  <a:schemeClr val="bg1"/>
                </a:solidFill>
              </a:rPr>
              <a:t>проекта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341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ый треугольник 1"/>
          <p:cNvSpPr/>
          <p:nvPr/>
        </p:nvSpPr>
        <p:spPr>
          <a:xfrm rot="10800000" flipH="1">
            <a:off x="0" y="-1"/>
            <a:ext cx="12191999" cy="418147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ый треугольник 2"/>
          <p:cNvSpPr/>
          <p:nvPr/>
        </p:nvSpPr>
        <p:spPr>
          <a:xfrm rot="10800000" flipV="1">
            <a:off x="0" y="4686300"/>
            <a:ext cx="12192000" cy="21717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23899" y="1276350"/>
            <a:ext cx="10687050" cy="3409950"/>
          </a:xfrm>
          <a:prstGeom prst="rect">
            <a:avLst/>
          </a:prstGeom>
          <a:solidFill>
            <a:srgbClr val="FF616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871661" y="1895475"/>
            <a:ext cx="8391525" cy="2171700"/>
          </a:xfrm>
          <a:prstGeom prst="rect">
            <a:avLst/>
          </a:prstGeom>
          <a:solidFill>
            <a:srgbClr val="FF61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924173" y="2519660"/>
            <a:ext cx="6286500" cy="923330"/>
          </a:xfrm>
          <a:prstGeom prst="rect">
            <a:avLst/>
          </a:prstGeom>
          <a:solidFill>
            <a:srgbClr val="FF6161">
              <a:alpha val="80000"/>
            </a:srgbClr>
          </a:solidFill>
          <a:effectLst/>
          <a:scene3d>
            <a:camera prst="orthographicFront"/>
            <a:lightRig rig="soft" dir="t"/>
          </a:scene3d>
          <a:sp3d extrusionH="76200">
            <a:extrusionClr>
              <a:schemeClr val="bg1"/>
            </a:extrusionClr>
          </a:sp3d>
        </p:spPr>
        <p:txBody>
          <a:bodyPr vert="horz" lIns="91440" tIns="45720" rIns="91440" bIns="45720" rtlCol="0" anchor="ctr">
            <a:normAutofit/>
            <a:sp3d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 smtClean="0">
                <a:solidFill>
                  <a:schemeClr val="bg1"/>
                </a:solidFill>
                <a:effectLst>
                  <a:outerShdw algn="tl">
                    <a:srgbClr val="000000">
                      <a:alpha val="42000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Спасибо за внимание</a:t>
            </a:r>
            <a:endParaRPr lang="ru-RU" b="1" dirty="0">
              <a:solidFill>
                <a:schemeClr val="bg1"/>
              </a:solidFill>
              <a:effectLst>
                <a:outerShdw algn="tl">
                  <a:srgbClr val="000000">
                    <a:alpha val="42000"/>
                  </a:srgbClr>
                </a:outerShdw>
              </a:effectLs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540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3"/>
          <p:cNvSpPr/>
          <p:nvPr/>
        </p:nvSpPr>
        <p:spPr>
          <a:xfrm rot="10800000">
            <a:off x="0" y="-1"/>
            <a:ext cx="12192000" cy="204787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226" y="217487"/>
            <a:ext cx="6162674" cy="930275"/>
          </a:xfrm>
          <a:solidFill>
            <a:srgbClr val="FF6161"/>
          </a:solidFill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Языки веб-разработки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Прямоугольный треугольник 5"/>
          <p:cNvSpPr/>
          <p:nvPr/>
        </p:nvSpPr>
        <p:spPr>
          <a:xfrm>
            <a:off x="0" y="5321302"/>
            <a:ext cx="12192000" cy="153352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4433" y="5246860"/>
            <a:ext cx="3905250" cy="1404228"/>
          </a:xfrm>
          <a:solidFill>
            <a:schemeClr val="accent5">
              <a:lumMod val="40000"/>
              <a:lumOff val="60000"/>
              <a:alpha val="9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1400" b="1" dirty="0" err="1" smtClean="0">
                <a:solidFill>
                  <a:schemeClr val="bg1"/>
                </a:solidFill>
              </a:rPr>
              <a:t>JavaScript</a:t>
            </a:r>
            <a:endParaRPr lang="ru-RU" sz="1400" b="1" dirty="0">
              <a:solidFill>
                <a:schemeClr val="bg1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ru-RU" sz="1400" dirty="0" smtClean="0">
                <a:solidFill>
                  <a:schemeClr val="bg1"/>
                </a:solidFill>
              </a:rPr>
              <a:t>	</a:t>
            </a:r>
            <a:r>
              <a:rPr lang="ru-RU" sz="1400" dirty="0" smtClean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Один </a:t>
            </a:r>
            <a:r>
              <a:rPr lang="ru-RU" sz="1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из самых распространенных языков. </a:t>
            </a:r>
            <a:r>
              <a:rPr lang="ru-RU" sz="1400" dirty="0" smtClean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Область </a:t>
            </a:r>
            <a:r>
              <a:rPr lang="ru-RU" sz="1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его применения обширна и практически безгранична. На </a:t>
            </a:r>
            <a:r>
              <a:rPr lang="ru-RU" sz="1400" dirty="0" err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JavaScript</a:t>
            </a:r>
            <a:r>
              <a:rPr lang="ru-RU" sz="1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пишут серверные, мобильные и компьютерные приложения.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6822585" y="1347275"/>
            <a:ext cx="3905250" cy="1755774"/>
          </a:xfrm>
          <a:prstGeom prst="rect">
            <a:avLst/>
          </a:prstGeom>
          <a:solidFill>
            <a:srgbClr val="FF6161">
              <a:alpha val="90000"/>
            </a:srgbClr>
          </a:solidFill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300" b="1" dirty="0">
                <a:solidFill>
                  <a:schemeClr val="bg1"/>
                </a:solidFill>
              </a:rPr>
              <a:t>PHP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1400" dirty="0" smtClean="0">
                <a:solidFill>
                  <a:schemeClr val="bg1"/>
                </a:solidFill>
              </a:rPr>
              <a:t>	</a:t>
            </a:r>
            <a:r>
              <a:rPr lang="ru-RU" sz="3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Главное преимущество PHP – код языка не конфликтует с HTML версткой и может использоваться одновременно для разметки внешнего вида страницы с помощью HTML-тегов и функционала страницы </a:t>
            </a:r>
            <a:r>
              <a:rPr lang="ru-RU" sz="3400" dirty="0" err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php</a:t>
            </a:r>
            <a:r>
              <a:rPr lang="ru-RU" sz="3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-частью. </a:t>
            </a:r>
            <a:r>
              <a:rPr lang="ru-RU" sz="3400" dirty="0" smtClean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Этот </a:t>
            </a:r>
            <a:r>
              <a:rPr lang="ru-RU" sz="3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язык программирования предназначен специально для работы на стороне сервера. Библиотека языка подходит для задач, выполняемых многократно во время разработки сайта.</a:t>
            </a: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556954" y="1375816"/>
            <a:ext cx="3905250" cy="1593850"/>
          </a:xfrm>
          <a:prstGeom prst="rect">
            <a:avLst/>
          </a:prstGeom>
          <a:solidFill>
            <a:schemeClr val="accent6">
              <a:lumMod val="60000"/>
              <a:lumOff val="40000"/>
              <a:alpha val="90000"/>
            </a:schemeClr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500" b="1" dirty="0" smtClean="0">
                <a:solidFill>
                  <a:schemeClr val="bg1"/>
                </a:solidFill>
              </a:rPr>
              <a:t>HTML</a:t>
            </a:r>
            <a:endParaRPr lang="ru-RU" sz="3500" b="1" dirty="0" smtClean="0">
              <a:solidFill>
                <a:schemeClr val="bg1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1400" dirty="0" smtClean="0">
                <a:solidFill>
                  <a:schemeClr val="bg1"/>
                </a:solidFill>
              </a:rPr>
              <a:t>	</a:t>
            </a:r>
            <a:r>
              <a:rPr lang="ru-RU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Это язык разметки гипертекста образованный от английской аббревиатуры «</a:t>
            </a:r>
            <a:r>
              <a:rPr lang="ru-RU" dirty="0" err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Hyper</a:t>
            </a:r>
            <a:r>
              <a:rPr lang="ru-RU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Text</a:t>
            </a:r>
            <a:r>
              <a:rPr lang="ru-RU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Markup</a:t>
            </a:r>
            <a:r>
              <a:rPr lang="ru-RU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Language</a:t>
            </a:r>
            <a:r>
              <a:rPr lang="ru-RU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». Является самым первым языком в веб программировании, появившимся в начале зарождения интернета. Программы созданные на этом языке это статические страницы интерпретируемые (воспроизводящий) </a:t>
            </a:r>
            <a:r>
              <a:rPr lang="ru-RU" dirty="0" smtClean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интернет-браузерами</a:t>
            </a:r>
            <a:r>
              <a:rPr lang="ru-RU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endParaRPr lang="ru-RU" sz="34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2061558" y="3239412"/>
            <a:ext cx="3905250" cy="1593850"/>
          </a:xfrm>
          <a:prstGeom prst="rect">
            <a:avLst/>
          </a:prstGeom>
          <a:solidFill>
            <a:srgbClr val="FFC000">
              <a:alpha val="90000"/>
            </a:srgbClr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500" b="1" dirty="0" smtClean="0">
                <a:solidFill>
                  <a:schemeClr val="bg1"/>
                </a:solidFill>
              </a:rPr>
              <a:t>CSS</a:t>
            </a:r>
            <a:endParaRPr lang="ru-RU" sz="3500" b="1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ru-RU" sz="1400" dirty="0" smtClean="0">
                <a:solidFill>
                  <a:schemeClr val="bg1"/>
                </a:solidFill>
              </a:rPr>
              <a:t>	</a:t>
            </a:r>
            <a:r>
              <a:rPr lang="ru-RU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CSS «</a:t>
            </a:r>
            <a:r>
              <a:rPr lang="ru-RU" dirty="0" err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Cascading</a:t>
            </a:r>
            <a:r>
              <a:rPr lang="ru-RU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Style</a:t>
            </a:r>
            <a:r>
              <a:rPr lang="ru-RU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Sheets</a:t>
            </a:r>
            <a:r>
              <a:rPr lang="ru-RU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» в переводе с английского «каскадные таблицы стилей» можно назвать условным языком программирования, отвечает за внешний вид веб-страниц, написанного с помощью языка разметки (HTML, XHTML, SVG, XUL). Стандарт </a:t>
            </a:r>
            <a:r>
              <a:rPr lang="ru-RU" dirty="0" smtClean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CSS3 поддерживающий </a:t>
            </a:r>
            <a:r>
              <a:rPr lang="ru-RU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всеми современными браузерами способен воплотить самые смелые фантазии дизайнера, создавать потрясающие анимационные эффекты, при этом в отличии то </a:t>
            </a:r>
            <a:r>
              <a:rPr lang="ru-RU" dirty="0" err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JavaScript</a:t>
            </a:r>
            <a:r>
              <a:rPr lang="ru-RU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гораздо производительнее.</a:t>
            </a:r>
            <a:endParaRPr lang="ru-RU" sz="3400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7321348" y="4345222"/>
            <a:ext cx="3905250" cy="1755774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300" b="1" dirty="0" smtClean="0">
                <a:solidFill>
                  <a:schemeClr val="bg1"/>
                </a:solidFill>
              </a:rPr>
              <a:t>SQL</a:t>
            </a:r>
            <a:endParaRPr lang="en-US" sz="4300" b="1" dirty="0">
              <a:solidFill>
                <a:schemeClr val="bg1"/>
              </a:solidFill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1400" dirty="0" smtClean="0">
                <a:solidFill>
                  <a:schemeClr val="bg1"/>
                </a:solidFill>
              </a:rPr>
              <a:t>	</a:t>
            </a:r>
            <a:r>
              <a:rPr lang="ru-RU" sz="34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Язык SQL это основа многих СУБД (система управления базами данных), он отвечает за структурирование, запись и чтение данных с диска. Считается важной частью программирования. Используется не только программистами, но и админами БД. Это первый и пока что основной язык для работы с БД, получивший повсеместное распространение.</a:t>
            </a:r>
          </a:p>
        </p:txBody>
      </p:sp>
    </p:spTree>
    <p:extLst>
      <p:ext uri="{BB962C8B-B14F-4D97-AF65-F5344CB8AC3E}">
        <p14:creationId xmlns:p14="http://schemas.microsoft.com/office/powerpoint/2010/main" val="2339088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3"/>
          <p:cNvSpPr/>
          <p:nvPr/>
        </p:nvSpPr>
        <p:spPr>
          <a:xfrm>
            <a:off x="0" y="2676525"/>
            <a:ext cx="12192000" cy="4181475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ый треугольник 6"/>
          <p:cNvSpPr/>
          <p:nvPr/>
        </p:nvSpPr>
        <p:spPr>
          <a:xfrm>
            <a:off x="0" y="4572000"/>
            <a:ext cx="12192000" cy="2285999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1" y="1933575"/>
            <a:ext cx="5410199" cy="4619625"/>
          </a:xfrm>
          <a:solidFill>
            <a:srgbClr val="FF6161">
              <a:alpha val="80000"/>
            </a:srgbClr>
          </a:solidFill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dirty="0" smtClean="0"/>
              <a:t>	</a:t>
            </a:r>
            <a:r>
              <a:rPr lang="ru-RU" b="1" u="sng" dirty="0" smtClean="0">
                <a:solidFill>
                  <a:schemeClr val="accent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Сайты</a:t>
            </a:r>
            <a:r>
              <a:rPr lang="ru-RU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ru-RU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создаются для быстрой и удобной демонстрации продуктов, продвижения бренда, развития бизнеса, наибольшей доступности для клиентов. </a:t>
            </a:r>
            <a:r>
              <a:rPr lang="ru-RU" b="1" u="sng" dirty="0">
                <a:solidFill>
                  <a:schemeClr val="accent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Веб-приложение</a:t>
            </a:r>
            <a:r>
              <a:rPr lang="ru-RU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- полноценная программа, доступ к которой осуществляется через браузер. </a:t>
            </a:r>
            <a:r>
              <a:rPr lang="ru-RU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Другими </a:t>
            </a:r>
            <a:r>
              <a:rPr lang="ru-RU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словами, это сайт с обширным функционалом и множеством интерактивных элементов.</a:t>
            </a:r>
          </a:p>
        </p:txBody>
      </p:sp>
      <p:sp>
        <p:nvSpPr>
          <p:cNvPr id="6" name="Прямоугольный треугольник 5"/>
          <p:cNvSpPr/>
          <p:nvPr/>
        </p:nvSpPr>
        <p:spPr>
          <a:xfrm rot="10800000">
            <a:off x="0" y="-3"/>
            <a:ext cx="12191998" cy="1533525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737" y="2619374"/>
            <a:ext cx="5430967" cy="319468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449" y="165099"/>
            <a:ext cx="8401051" cy="1311274"/>
          </a:xfrm>
          <a:solidFill>
            <a:srgbClr val="FF6161"/>
          </a:solidFill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Разница между                      веб-приложением и сайтом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436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3"/>
          <p:cNvSpPr/>
          <p:nvPr/>
        </p:nvSpPr>
        <p:spPr>
          <a:xfrm rot="10800000">
            <a:off x="0" y="0"/>
            <a:ext cx="12192000" cy="4181475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ый треугольник 16"/>
          <p:cNvSpPr/>
          <p:nvPr/>
        </p:nvSpPr>
        <p:spPr>
          <a:xfrm rot="10800000">
            <a:off x="0" y="0"/>
            <a:ext cx="12192000" cy="2285999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/>
          <p:cNvGrpSpPr/>
          <p:nvPr/>
        </p:nvGrpSpPr>
        <p:grpSpPr>
          <a:xfrm>
            <a:off x="770308" y="1413243"/>
            <a:ext cx="4817315" cy="2292628"/>
            <a:chOff x="770308" y="1413243"/>
            <a:chExt cx="4817315" cy="2292628"/>
          </a:xfrm>
        </p:grpSpPr>
        <p:sp>
          <p:nvSpPr>
            <p:cNvPr id="11" name="Полилиния 10"/>
            <p:cNvSpPr/>
            <p:nvPr/>
          </p:nvSpPr>
          <p:spPr>
            <a:xfrm>
              <a:off x="2346704" y="1413243"/>
              <a:ext cx="1482346" cy="677484"/>
            </a:xfrm>
            <a:custGeom>
              <a:avLst/>
              <a:gdLst>
                <a:gd name="connsiteX0" fmla="*/ 0 w 1354968"/>
                <a:gd name="connsiteY0" fmla="*/ 67748 h 677484"/>
                <a:gd name="connsiteX1" fmla="*/ 67748 w 1354968"/>
                <a:gd name="connsiteY1" fmla="*/ 0 h 677484"/>
                <a:gd name="connsiteX2" fmla="*/ 1287220 w 1354968"/>
                <a:gd name="connsiteY2" fmla="*/ 0 h 677484"/>
                <a:gd name="connsiteX3" fmla="*/ 1354968 w 1354968"/>
                <a:gd name="connsiteY3" fmla="*/ 67748 h 677484"/>
                <a:gd name="connsiteX4" fmla="*/ 1354968 w 1354968"/>
                <a:gd name="connsiteY4" fmla="*/ 609736 h 677484"/>
                <a:gd name="connsiteX5" fmla="*/ 1287220 w 1354968"/>
                <a:gd name="connsiteY5" fmla="*/ 677484 h 677484"/>
                <a:gd name="connsiteX6" fmla="*/ 67748 w 1354968"/>
                <a:gd name="connsiteY6" fmla="*/ 677484 h 677484"/>
                <a:gd name="connsiteX7" fmla="*/ 0 w 1354968"/>
                <a:gd name="connsiteY7" fmla="*/ 609736 h 677484"/>
                <a:gd name="connsiteX8" fmla="*/ 0 w 1354968"/>
                <a:gd name="connsiteY8" fmla="*/ 67748 h 67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4968" h="677484">
                  <a:moveTo>
                    <a:pt x="0" y="67748"/>
                  </a:moveTo>
                  <a:cubicBezTo>
                    <a:pt x="0" y="30332"/>
                    <a:pt x="30332" y="0"/>
                    <a:pt x="67748" y="0"/>
                  </a:cubicBezTo>
                  <a:lnTo>
                    <a:pt x="1287220" y="0"/>
                  </a:lnTo>
                  <a:cubicBezTo>
                    <a:pt x="1324636" y="0"/>
                    <a:pt x="1354968" y="30332"/>
                    <a:pt x="1354968" y="67748"/>
                  </a:cubicBezTo>
                  <a:lnTo>
                    <a:pt x="1354968" y="609736"/>
                  </a:lnTo>
                  <a:cubicBezTo>
                    <a:pt x="1354968" y="647152"/>
                    <a:pt x="1324636" y="677484"/>
                    <a:pt x="1287220" y="677484"/>
                  </a:cubicBezTo>
                  <a:lnTo>
                    <a:pt x="67748" y="677484"/>
                  </a:lnTo>
                  <a:cubicBezTo>
                    <a:pt x="30332" y="677484"/>
                    <a:pt x="0" y="647152"/>
                    <a:pt x="0" y="609736"/>
                  </a:cubicBezTo>
                  <a:lnTo>
                    <a:pt x="0" y="67748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663" tIns="103663" rIns="103663" bIns="1036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200" b="1" kern="1200" dirty="0" smtClean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Интернет</a:t>
              </a:r>
              <a:endParaRPr lang="ru-RU" sz="2200" b="1" kern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2" name="Полилиния 11"/>
            <p:cNvSpPr/>
            <p:nvPr/>
          </p:nvSpPr>
          <p:spPr>
            <a:xfrm rot="2443218">
              <a:off x="3438305" y="2353775"/>
              <a:ext cx="1048193" cy="411558"/>
            </a:xfrm>
            <a:custGeom>
              <a:avLst/>
              <a:gdLst>
                <a:gd name="connsiteX0" fmla="*/ 0 w 1048193"/>
                <a:gd name="connsiteY0" fmla="*/ 205779 h 411558"/>
                <a:gd name="connsiteX1" fmla="*/ 205779 w 1048193"/>
                <a:gd name="connsiteY1" fmla="*/ 0 h 411558"/>
                <a:gd name="connsiteX2" fmla="*/ 205779 w 1048193"/>
                <a:gd name="connsiteY2" fmla="*/ 82312 h 411558"/>
                <a:gd name="connsiteX3" fmla="*/ 842414 w 1048193"/>
                <a:gd name="connsiteY3" fmla="*/ 82312 h 411558"/>
                <a:gd name="connsiteX4" fmla="*/ 842414 w 1048193"/>
                <a:gd name="connsiteY4" fmla="*/ 0 h 411558"/>
                <a:gd name="connsiteX5" fmla="*/ 1048193 w 1048193"/>
                <a:gd name="connsiteY5" fmla="*/ 205779 h 411558"/>
                <a:gd name="connsiteX6" fmla="*/ 842414 w 1048193"/>
                <a:gd name="connsiteY6" fmla="*/ 411558 h 411558"/>
                <a:gd name="connsiteX7" fmla="*/ 842414 w 1048193"/>
                <a:gd name="connsiteY7" fmla="*/ 329246 h 411558"/>
                <a:gd name="connsiteX8" fmla="*/ 205779 w 1048193"/>
                <a:gd name="connsiteY8" fmla="*/ 329246 h 411558"/>
                <a:gd name="connsiteX9" fmla="*/ 205779 w 1048193"/>
                <a:gd name="connsiteY9" fmla="*/ 411558 h 411558"/>
                <a:gd name="connsiteX10" fmla="*/ 0 w 1048193"/>
                <a:gd name="connsiteY10" fmla="*/ 205779 h 411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8193" h="411558">
                  <a:moveTo>
                    <a:pt x="0" y="205779"/>
                  </a:moveTo>
                  <a:lnTo>
                    <a:pt x="205779" y="0"/>
                  </a:lnTo>
                  <a:lnTo>
                    <a:pt x="205779" y="82312"/>
                  </a:lnTo>
                  <a:lnTo>
                    <a:pt x="842414" y="82312"/>
                  </a:lnTo>
                  <a:lnTo>
                    <a:pt x="842414" y="0"/>
                  </a:lnTo>
                  <a:lnTo>
                    <a:pt x="1048193" y="205779"/>
                  </a:lnTo>
                  <a:lnTo>
                    <a:pt x="842414" y="411558"/>
                  </a:lnTo>
                  <a:lnTo>
                    <a:pt x="842414" y="329246"/>
                  </a:lnTo>
                  <a:lnTo>
                    <a:pt x="205779" y="329246"/>
                  </a:lnTo>
                  <a:lnTo>
                    <a:pt x="205779" y="411558"/>
                  </a:lnTo>
                  <a:lnTo>
                    <a:pt x="0" y="20577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3466" tIns="82311" rIns="123467" bIns="82312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700" kern="1200"/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4223130" y="3028381"/>
              <a:ext cx="1354968" cy="677484"/>
            </a:xfrm>
            <a:custGeom>
              <a:avLst/>
              <a:gdLst>
                <a:gd name="connsiteX0" fmla="*/ 0 w 1354968"/>
                <a:gd name="connsiteY0" fmla="*/ 67748 h 677484"/>
                <a:gd name="connsiteX1" fmla="*/ 67748 w 1354968"/>
                <a:gd name="connsiteY1" fmla="*/ 0 h 677484"/>
                <a:gd name="connsiteX2" fmla="*/ 1287220 w 1354968"/>
                <a:gd name="connsiteY2" fmla="*/ 0 h 677484"/>
                <a:gd name="connsiteX3" fmla="*/ 1354968 w 1354968"/>
                <a:gd name="connsiteY3" fmla="*/ 67748 h 677484"/>
                <a:gd name="connsiteX4" fmla="*/ 1354968 w 1354968"/>
                <a:gd name="connsiteY4" fmla="*/ 609736 h 677484"/>
                <a:gd name="connsiteX5" fmla="*/ 1287220 w 1354968"/>
                <a:gd name="connsiteY5" fmla="*/ 677484 h 677484"/>
                <a:gd name="connsiteX6" fmla="*/ 67748 w 1354968"/>
                <a:gd name="connsiteY6" fmla="*/ 677484 h 677484"/>
                <a:gd name="connsiteX7" fmla="*/ 0 w 1354968"/>
                <a:gd name="connsiteY7" fmla="*/ 609736 h 677484"/>
                <a:gd name="connsiteX8" fmla="*/ 0 w 1354968"/>
                <a:gd name="connsiteY8" fmla="*/ 67748 h 67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4968" h="677484">
                  <a:moveTo>
                    <a:pt x="0" y="67748"/>
                  </a:moveTo>
                  <a:cubicBezTo>
                    <a:pt x="0" y="30332"/>
                    <a:pt x="30332" y="0"/>
                    <a:pt x="67748" y="0"/>
                  </a:cubicBezTo>
                  <a:lnTo>
                    <a:pt x="1287220" y="0"/>
                  </a:lnTo>
                  <a:cubicBezTo>
                    <a:pt x="1324636" y="0"/>
                    <a:pt x="1354968" y="30332"/>
                    <a:pt x="1354968" y="67748"/>
                  </a:cubicBezTo>
                  <a:lnTo>
                    <a:pt x="1354968" y="609736"/>
                  </a:lnTo>
                  <a:cubicBezTo>
                    <a:pt x="1354968" y="647152"/>
                    <a:pt x="1324636" y="677484"/>
                    <a:pt x="1287220" y="677484"/>
                  </a:cubicBezTo>
                  <a:lnTo>
                    <a:pt x="67748" y="677484"/>
                  </a:lnTo>
                  <a:cubicBezTo>
                    <a:pt x="30332" y="677484"/>
                    <a:pt x="0" y="647152"/>
                    <a:pt x="0" y="609736"/>
                  </a:cubicBezTo>
                  <a:lnTo>
                    <a:pt x="0" y="67748"/>
                  </a:lnTo>
                  <a:close/>
                </a:path>
              </a:pathLst>
            </a:custGeom>
            <a:solidFill>
              <a:srgbClr val="FF6161">
                <a:alpha val="80000"/>
              </a:srgb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663" tIns="103663" rIns="103663" bIns="1036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200" kern="1200" dirty="0" smtClean="0"/>
                <a:t>Клиент</a:t>
              </a:r>
              <a:endParaRPr lang="ru-RU" sz="2200" kern="1200" dirty="0"/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770308" y="3028387"/>
              <a:ext cx="1354968" cy="677484"/>
            </a:xfrm>
            <a:custGeom>
              <a:avLst/>
              <a:gdLst>
                <a:gd name="connsiteX0" fmla="*/ 0 w 1354968"/>
                <a:gd name="connsiteY0" fmla="*/ 67748 h 677484"/>
                <a:gd name="connsiteX1" fmla="*/ 67748 w 1354968"/>
                <a:gd name="connsiteY1" fmla="*/ 0 h 677484"/>
                <a:gd name="connsiteX2" fmla="*/ 1287220 w 1354968"/>
                <a:gd name="connsiteY2" fmla="*/ 0 h 677484"/>
                <a:gd name="connsiteX3" fmla="*/ 1354968 w 1354968"/>
                <a:gd name="connsiteY3" fmla="*/ 67748 h 677484"/>
                <a:gd name="connsiteX4" fmla="*/ 1354968 w 1354968"/>
                <a:gd name="connsiteY4" fmla="*/ 609736 h 677484"/>
                <a:gd name="connsiteX5" fmla="*/ 1287220 w 1354968"/>
                <a:gd name="connsiteY5" fmla="*/ 677484 h 677484"/>
                <a:gd name="connsiteX6" fmla="*/ 67748 w 1354968"/>
                <a:gd name="connsiteY6" fmla="*/ 677484 h 677484"/>
                <a:gd name="connsiteX7" fmla="*/ 0 w 1354968"/>
                <a:gd name="connsiteY7" fmla="*/ 609736 h 677484"/>
                <a:gd name="connsiteX8" fmla="*/ 0 w 1354968"/>
                <a:gd name="connsiteY8" fmla="*/ 67748 h 67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4968" h="677484">
                  <a:moveTo>
                    <a:pt x="0" y="67748"/>
                  </a:moveTo>
                  <a:cubicBezTo>
                    <a:pt x="0" y="30332"/>
                    <a:pt x="30332" y="0"/>
                    <a:pt x="67748" y="0"/>
                  </a:cubicBezTo>
                  <a:lnTo>
                    <a:pt x="1287220" y="0"/>
                  </a:lnTo>
                  <a:cubicBezTo>
                    <a:pt x="1324636" y="0"/>
                    <a:pt x="1354968" y="30332"/>
                    <a:pt x="1354968" y="67748"/>
                  </a:cubicBezTo>
                  <a:lnTo>
                    <a:pt x="1354968" y="609736"/>
                  </a:lnTo>
                  <a:cubicBezTo>
                    <a:pt x="1354968" y="647152"/>
                    <a:pt x="1324636" y="677484"/>
                    <a:pt x="1287220" y="677484"/>
                  </a:cubicBezTo>
                  <a:lnTo>
                    <a:pt x="67748" y="677484"/>
                  </a:lnTo>
                  <a:cubicBezTo>
                    <a:pt x="30332" y="677484"/>
                    <a:pt x="0" y="647152"/>
                    <a:pt x="0" y="609736"/>
                  </a:cubicBezTo>
                  <a:lnTo>
                    <a:pt x="0" y="67748"/>
                  </a:lnTo>
                  <a:close/>
                </a:path>
              </a:pathLst>
            </a:custGeom>
            <a:solidFill>
              <a:srgbClr val="FF6161">
                <a:alpha val="80000"/>
              </a:srgb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663" tIns="103663" rIns="103663" bIns="1036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200" kern="1200" dirty="0" smtClean="0"/>
                <a:t>Сервер</a:t>
              </a:r>
              <a:endParaRPr lang="ru-RU" sz="2200" kern="1200" dirty="0"/>
            </a:p>
          </p:txBody>
        </p:sp>
        <p:sp>
          <p:nvSpPr>
            <p:cNvPr id="16" name="Полилиния 15"/>
            <p:cNvSpPr/>
            <p:nvPr/>
          </p:nvSpPr>
          <p:spPr>
            <a:xfrm rot="18858265">
              <a:off x="1711894" y="2353778"/>
              <a:ext cx="1048193" cy="411558"/>
            </a:xfrm>
            <a:custGeom>
              <a:avLst/>
              <a:gdLst>
                <a:gd name="connsiteX0" fmla="*/ 0 w 1048193"/>
                <a:gd name="connsiteY0" fmla="*/ 205779 h 411558"/>
                <a:gd name="connsiteX1" fmla="*/ 205779 w 1048193"/>
                <a:gd name="connsiteY1" fmla="*/ 0 h 411558"/>
                <a:gd name="connsiteX2" fmla="*/ 205779 w 1048193"/>
                <a:gd name="connsiteY2" fmla="*/ 82312 h 411558"/>
                <a:gd name="connsiteX3" fmla="*/ 842414 w 1048193"/>
                <a:gd name="connsiteY3" fmla="*/ 82312 h 411558"/>
                <a:gd name="connsiteX4" fmla="*/ 842414 w 1048193"/>
                <a:gd name="connsiteY4" fmla="*/ 0 h 411558"/>
                <a:gd name="connsiteX5" fmla="*/ 1048193 w 1048193"/>
                <a:gd name="connsiteY5" fmla="*/ 205779 h 411558"/>
                <a:gd name="connsiteX6" fmla="*/ 842414 w 1048193"/>
                <a:gd name="connsiteY6" fmla="*/ 411558 h 411558"/>
                <a:gd name="connsiteX7" fmla="*/ 842414 w 1048193"/>
                <a:gd name="connsiteY7" fmla="*/ 329246 h 411558"/>
                <a:gd name="connsiteX8" fmla="*/ 205779 w 1048193"/>
                <a:gd name="connsiteY8" fmla="*/ 329246 h 411558"/>
                <a:gd name="connsiteX9" fmla="*/ 205779 w 1048193"/>
                <a:gd name="connsiteY9" fmla="*/ 411558 h 411558"/>
                <a:gd name="connsiteX10" fmla="*/ 0 w 1048193"/>
                <a:gd name="connsiteY10" fmla="*/ 205779 h 411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8193" h="411558">
                  <a:moveTo>
                    <a:pt x="0" y="205779"/>
                  </a:moveTo>
                  <a:lnTo>
                    <a:pt x="205779" y="0"/>
                  </a:lnTo>
                  <a:lnTo>
                    <a:pt x="205779" y="82312"/>
                  </a:lnTo>
                  <a:lnTo>
                    <a:pt x="842414" y="82312"/>
                  </a:lnTo>
                  <a:lnTo>
                    <a:pt x="842414" y="0"/>
                  </a:lnTo>
                  <a:lnTo>
                    <a:pt x="1048193" y="205779"/>
                  </a:lnTo>
                  <a:lnTo>
                    <a:pt x="842414" y="411558"/>
                  </a:lnTo>
                  <a:lnTo>
                    <a:pt x="842414" y="329246"/>
                  </a:lnTo>
                  <a:lnTo>
                    <a:pt x="205779" y="329246"/>
                  </a:lnTo>
                  <a:lnTo>
                    <a:pt x="205779" y="411558"/>
                  </a:lnTo>
                  <a:lnTo>
                    <a:pt x="0" y="205779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3466" tIns="82312" rIns="123467" bIns="82311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700" kern="1200"/>
            </a:p>
          </p:txBody>
        </p:sp>
        <p:sp>
          <p:nvSpPr>
            <p:cNvPr id="18" name="Полилиния 17"/>
            <p:cNvSpPr/>
            <p:nvPr/>
          </p:nvSpPr>
          <p:spPr>
            <a:xfrm>
              <a:off x="4232655" y="3026666"/>
              <a:ext cx="1354968" cy="677484"/>
            </a:xfrm>
            <a:custGeom>
              <a:avLst/>
              <a:gdLst>
                <a:gd name="connsiteX0" fmla="*/ 0 w 1354968"/>
                <a:gd name="connsiteY0" fmla="*/ 67748 h 677484"/>
                <a:gd name="connsiteX1" fmla="*/ 67748 w 1354968"/>
                <a:gd name="connsiteY1" fmla="*/ 0 h 677484"/>
                <a:gd name="connsiteX2" fmla="*/ 1287220 w 1354968"/>
                <a:gd name="connsiteY2" fmla="*/ 0 h 677484"/>
                <a:gd name="connsiteX3" fmla="*/ 1354968 w 1354968"/>
                <a:gd name="connsiteY3" fmla="*/ 67748 h 677484"/>
                <a:gd name="connsiteX4" fmla="*/ 1354968 w 1354968"/>
                <a:gd name="connsiteY4" fmla="*/ 609736 h 677484"/>
                <a:gd name="connsiteX5" fmla="*/ 1287220 w 1354968"/>
                <a:gd name="connsiteY5" fmla="*/ 677484 h 677484"/>
                <a:gd name="connsiteX6" fmla="*/ 67748 w 1354968"/>
                <a:gd name="connsiteY6" fmla="*/ 677484 h 677484"/>
                <a:gd name="connsiteX7" fmla="*/ 0 w 1354968"/>
                <a:gd name="connsiteY7" fmla="*/ 609736 h 677484"/>
                <a:gd name="connsiteX8" fmla="*/ 0 w 1354968"/>
                <a:gd name="connsiteY8" fmla="*/ 67748 h 67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4968" h="677484">
                  <a:moveTo>
                    <a:pt x="0" y="67748"/>
                  </a:moveTo>
                  <a:cubicBezTo>
                    <a:pt x="0" y="30332"/>
                    <a:pt x="30332" y="0"/>
                    <a:pt x="67748" y="0"/>
                  </a:cubicBezTo>
                  <a:lnTo>
                    <a:pt x="1287220" y="0"/>
                  </a:lnTo>
                  <a:cubicBezTo>
                    <a:pt x="1324636" y="0"/>
                    <a:pt x="1354968" y="30332"/>
                    <a:pt x="1354968" y="67748"/>
                  </a:cubicBezTo>
                  <a:lnTo>
                    <a:pt x="1354968" y="609736"/>
                  </a:lnTo>
                  <a:cubicBezTo>
                    <a:pt x="1354968" y="647152"/>
                    <a:pt x="1324636" y="677484"/>
                    <a:pt x="1287220" y="677484"/>
                  </a:cubicBezTo>
                  <a:lnTo>
                    <a:pt x="67748" y="677484"/>
                  </a:lnTo>
                  <a:cubicBezTo>
                    <a:pt x="30332" y="677484"/>
                    <a:pt x="0" y="647152"/>
                    <a:pt x="0" y="609736"/>
                  </a:cubicBezTo>
                  <a:lnTo>
                    <a:pt x="0" y="67748"/>
                  </a:lnTo>
                  <a:close/>
                </a:path>
              </a:pathLst>
            </a:custGeom>
            <a:solidFill>
              <a:srgbClr val="FF6161">
                <a:alpha val="8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663" tIns="103663" rIns="103663" bIns="1036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200" b="1" i="1" kern="1200" dirty="0" smtClean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Клиент</a:t>
              </a:r>
              <a:endParaRPr lang="ru-RU" sz="2200" b="1" i="1" kern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9" name="Полилиния 18"/>
            <p:cNvSpPr/>
            <p:nvPr/>
          </p:nvSpPr>
          <p:spPr>
            <a:xfrm>
              <a:off x="779833" y="3026672"/>
              <a:ext cx="1354968" cy="677484"/>
            </a:xfrm>
            <a:custGeom>
              <a:avLst/>
              <a:gdLst>
                <a:gd name="connsiteX0" fmla="*/ 0 w 1354968"/>
                <a:gd name="connsiteY0" fmla="*/ 67748 h 677484"/>
                <a:gd name="connsiteX1" fmla="*/ 67748 w 1354968"/>
                <a:gd name="connsiteY1" fmla="*/ 0 h 677484"/>
                <a:gd name="connsiteX2" fmla="*/ 1287220 w 1354968"/>
                <a:gd name="connsiteY2" fmla="*/ 0 h 677484"/>
                <a:gd name="connsiteX3" fmla="*/ 1354968 w 1354968"/>
                <a:gd name="connsiteY3" fmla="*/ 67748 h 677484"/>
                <a:gd name="connsiteX4" fmla="*/ 1354968 w 1354968"/>
                <a:gd name="connsiteY4" fmla="*/ 609736 h 677484"/>
                <a:gd name="connsiteX5" fmla="*/ 1287220 w 1354968"/>
                <a:gd name="connsiteY5" fmla="*/ 677484 h 677484"/>
                <a:gd name="connsiteX6" fmla="*/ 67748 w 1354968"/>
                <a:gd name="connsiteY6" fmla="*/ 677484 h 677484"/>
                <a:gd name="connsiteX7" fmla="*/ 0 w 1354968"/>
                <a:gd name="connsiteY7" fmla="*/ 609736 h 677484"/>
                <a:gd name="connsiteX8" fmla="*/ 0 w 1354968"/>
                <a:gd name="connsiteY8" fmla="*/ 67748 h 67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4968" h="677484">
                  <a:moveTo>
                    <a:pt x="0" y="67748"/>
                  </a:moveTo>
                  <a:cubicBezTo>
                    <a:pt x="0" y="30332"/>
                    <a:pt x="30332" y="0"/>
                    <a:pt x="67748" y="0"/>
                  </a:cubicBezTo>
                  <a:lnTo>
                    <a:pt x="1287220" y="0"/>
                  </a:lnTo>
                  <a:cubicBezTo>
                    <a:pt x="1324636" y="0"/>
                    <a:pt x="1354968" y="30332"/>
                    <a:pt x="1354968" y="67748"/>
                  </a:cubicBezTo>
                  <a:lnTo>
                    <a:pt x="1354968" y="609736"/>
                  </a:lnTo>
                  <a:cubicBezTo>
                    <a:pt x="1354968" y="647152"/>
                    <a:pt x="1324636" y="677484"/>
                    <a:pt x="1287220" y="677484"/>
                  </a:cubicBezTo>
                  <a:lnTo>
                    <a:pt x="67748" y="677484"/>
                  </a:lnTo>
                  <a:cubicBezTo>
                    <a:pt x="30332" y="677484"/>
                    <a:pt x="0" y="647152"/>
                    <a:pt x="0" y="609736"/>
                  </a:cubicBezTo>
                  <a:lnTo>
                    <a:pt x="0" y="67748"/>
                  </a:lnTo>
                  <a:close/>
                </a:path>
              </a:pathLst>
            </a:custGeom>
            <a:solidFill>
              <a:srgbClr val="FF6161">
                <a:alpha val="8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663" tIns="103663" rIns="103663" bIns="1036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200" b="1" i="1" kern="1200" dirty="0" smtClean="0"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Сервер</a:t>
              </a:r>
              <a:endParaRPr lang="ru-RU" sz="2200" b="1" i="1" kern="1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225" y="217487"/>
            <a:ext cx="4657725" cy="930275"/>
          </a:xfrm>
          <a:solidFill>
            <a:srgbClr val="FF6161"/>
          </a:solidFill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Веб-приложение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29888" y="857250"/>
            <a:ext cx="4981574" cy="4905375"/>
          </a:xfrm>
          <a:solidFill>
            <a:srgbClr val="FF6161">
              <a:alpha val="80000"/>
            </a:srgb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	</a:t>
            </a:r>
            <a:r>
              <a:rPr lang="ru-RU" sz="2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Веб-приложение — </a:t>
            </a:r>
            <a:r>
              <a:rPr lang="ru-RU" sz="2000" u="sng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клиент-серверное приложение</a:t>
            </a:r>
            <a:r>
              <a:rPr lang="ru-RU" sz="2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в котором </a:t>
            </a:r>
            <a:r>
              <a:rPr lang="ru-RU" sz="2000" u="sn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клиент</a:t>
            </a:r>
            <a:r>
              <a:rPr lang="ru-RU" sz="2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взаимодействует с </a:t>
            </a:r>
            <a:r>
              <a:rPr lang="ru-RU" sz="2000" u="sn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веб-сервером</a:t>
            </a:r>
            <a:r>
              <a:rPr lang="ru-RU" sz="2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при помощи браузера. </a:t>
            </a:r>
            <a:r>
              <a:rPr lang="ru-RU" sz="2000" u="sng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Логика веб-приложения распределена между сервером и клиентом</a:t>
            </a:r>
            <a:r>
              <a:rPr lang="ru-RU" sz="2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хранение данных осуществляется, преимущественно, на сервере, обмен информацией происходит по </a:t>
            </a:r>
            <a:r>
              <a:rPr lang="ru-RU" sz="2000" dirty="0" smtClean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сети. 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ru-RU" sz="2000" dirty="0" smtClean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Одним </a:t>
            </a:r>
            <a:r>
              <a:rPr lang="ru-RU" sz="2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из преимуществ такого подхода является тот факт, что клиенты не зависят от конкретной операционной системы пользователя, поэтому веб-приложения являются межплатформенными службами.</a:t>
            </a:r>
          </a:p>
        </p:txBody>
      </p:sp>
      <p:sp>
        <p:nvSpPr>
          <p:cNvPr id="6" name="Прямоугольный треугольник 5"/>
          <p:cNvSpPr/>
          <p:nvPr/>
        </p:nvSpPr>
        <p:spPr>
          <a:xfrm>
            <a:off x="1" y="5324476"/>
            <a:ext cx="5904000" cy="153352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5454"/>
            <a:ext cx="2895600" cy="28956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111" y="3938628"/>
            <a:ext cx="2709252" cy="270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88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ый треугольник 17"/>
          <p:cNvSpPr/>
          <p:nvPr/>
        </p:nvSpPr>
        <p:spPr>
          <a:xfrm rot="10800000">
            <a:off x="5892000" y="-7084"/>
            <a:ext cx="6300000" cy="1533600"/>
          </a:xfrm>
          <a:prstGeom prst="rt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7931727" cy="673100"/>
          </a:xfrm>
          <a:solidFill>
            <a:srgbClr val="FF6161"/>
          </a:solidFill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Стадии разработки веб-проекта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2052807430"/>
              </p:ext>
            </p:extLst>
          </p:nvPr>
        </p:nvGraphicFramePr>
        <p:xfrm>
          <a:off x="269081" y="5367867"/>
          <a:ext cx="11615738" cy="1299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" y="1451583"/>
            <a:ext cx="2533650" cy="276527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130" y="3504941"/>
            <a:ext cx="3078616" cy="172402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37" y="1225320"/>
            <a:ext cx="2867025" cy="1600200"/>
          </a:xfrm>
          <a:prstGeom prst="rect">
            <a:avLst/>
          </a:prstGeom>
        </p:spPr>
      </p:pic>
      <p:sp>
        <p:nvSpPr>
          <p:cNvPr id="12" name="Стрелка вниз 11"/>
          <p:cNvSpPr/>
          <p:nvPr/>
        </p:nvSpPr>
        <p:spPr>
          <a:xfrm rot="19000396">
            <a:off x="2785598" y="2879602"/>
            <a:ext cx="459592" cy="521305"/>
          </a:xfrm>
          <a:prstGeom prst="downArrow">
            <a:avLst/>
          </a:prstGeom>
          <a:solidFill>
            <a:srgbClr val="FF61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 rot="12967763">
            <a:off x="4537642" y="2926287"/>
            <a:ext cx="459592" cy="451572"/>
          </a:xfrm>
          <a:prstGeom prst="downArrow">
            <a:avLst/>
          </a:prstGeom>
          <a:solidFill>
            <a:srgbClr val="FF61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низ 13"/>
          <p:cNvSpPr/>
          <p:nvPr/>
        </p:nvSpPr>
        <p:spPr>
          <a:xfrm rot="16200000">
            <a:off x="7710023" y="1747121"/>
            <a:ext cx="459592" cy="521305"/>
          </a:xfrm>
          <a:prstGeom prst="downArrow">
            <a:avLst/>
          </a:prstGeom>
          <a:solidFill>
            <a:srgbClr val="FF61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385" y="1165002"/>
            <a:ext cx="3009900" cy="1685544"/>
          </a:xfrm>
          <a:prstGeom prst="rect">
            <a:avLst/>
          </a:prstGeom>
        </p:spPr>
      </p:pic>
      <p:sp>
        <p:nvSpPr>
          <p:cNvPr id="16" name="Стрелка вниз 15"/>
          <p:cNvSpPr/>
          <p:nvPr/>
        </p:nvSpPr>
        <p:spPr>
          <a:xfrm>
            <a:off x="9846539" y="2924575"/>
            <a:ext cx="459592" cy="521305"/>
          </a:xfrm>
          <a:prstGeom prst="downArrow">
            <a:avLst/>
          </a:prstGeom>
          <a:solidFill>
            <a:srgbClr val="FF61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876" y="3519909"/>
            <a:ext cx="2618260" cy="172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41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ый треугольник 11"/>
          <p:cNvSpPr/>
          <p:nvPr/>
        </p:nvSpPr>
        <p:spPr>
          <a:xfrm flipH="1">
            <a:off x="0" y="4638846"/>
            <a:ext cx="12192000" cy="2232022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ый треугольник 3"/>
          <p:cNvSpPr/>
          <p:nvPr/>
        </p:nvSpPr>
        <p:spPr>
          <a:xfrm rot="10800000">
            <a:off x="0" y="-1"/>
            <a:ext cx="12192000" cy="204787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226" y="217487"/>
            <a:ext cx="8707353" cy="745039"/>
          </a:xfrm>
          <a:solidFill>
            <a:srgbClr val="FF6161"/>
          </a:solidFill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Разработка дизайн-макета проекта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Прямоугольный треугольник 5"/>
          <p:cNvSpPr/>
          <p:nvPr/>
        </p:nvSpPr>
        <p:spPr>
          <a:xfrm>
            <a:off x="0" y="4409907"/>
            <a:ext cx="12192000" cy="246096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ый треугольник 10"/>
          <p:cNvSpPr/>
          <p:nvPr/>
        </p:nvSpPr>
        <p:spPr>
          <a:xfrm>
            <a:off x="0" y="5475205"/>
            <a:ext cx="12192000" cy="1395663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бъект 4"/>
          <p:cNvSpPr>
            <a:spLocks noGrp="1"/>
          </p:cNvSpPr>
          <p:nvPr>
            <p:ph idx="1"/>
          </p:nvPr>
        </p:nvSpPr>
        <p:spPr>
          <a:xfrm>
            <a:off x="420604" y="1798885"/>
            <a:ext cx="4857749" cy="1190625"/>
          </a:xfrm>
          <a:solidFill>
            <a:srgbClr val="FF6161">
              <a:alpha val="80000"/>
            </a:srgbClr>
          </a:solidFill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ru-RU" sz="1500" b="1" dirty="0"/>
              <a:t>Дизайн-макет сайта </a:t>
            </a:r>
            <a:r>
              <a:rPr lang="ru-RU" sz="1500" dirty="0">
                <a:solidFill>
                  <a:schemeClr val="bg1"/>
                </a:solidFill>
              </a:rPr>
              <a:t>– это визуальный образ будущего сайта, разработанный с учетом технических возможностей HTML верстки.  Такой макет является демонстрацией того, как визуально будет  выглядеть ваш сайт после верстки и наполнения.</a:t>
            </a:r>
            <a:endParaRPr lang="ru-RU" sz="1500" dirty="0">
              <a:solidFill>
                <a:schemeClr val="bg1"/>
              </a:solidFill>
            </a:endParaRPr>
          </a:p>
        </p:txBody>
      </p:sp>
      <p:sp>
        <p:nvSpPr>
          <p:cNvPr id="14" name="Объект 4"/>
          <p:cNvSpPr txBox="1">
            <a:spLocks/>
          </p:cNvSpPr>
          <p:nvPr/>
        </p:nvSpPr>
        <p:spPr>
          <a:xfrm>
            <a:off x="420605" y="3843334"/>
            <a:ext cx="4857749" cy="2120985"/>
          </a:xfrm>
          <a:prstGeom prst="rect">
            <a:avLst/>
          </a:prstGeom>
          <a:solidFill>
            <a:srgbClr val="FF6161">
              <a:alpha val="80000"/>
            </a:srgb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400" dirty="0" smtClean="0">
                <a:solidFill>
                  <a:schemeClr val="bg1"/>
                </a:solidFill>
              </a:rPr>
              <a:t>	</a:t>
            </a:r>
            <a:r>
              <a:rPr lang="ru-RU" sz="1400" b="1" dirty="0"/>
              <a:t>Структура сайта – </a:t>
            </a:r>
            <a:r>
              <a:rPr lang="ru-RU" sz="1400" b="1" dirty="0">
                <a:solidFill>
                  <a:schemeClr val="bg1"/>
                </a:solidFill>
              </a:rPr>
              <a:t>тщательно проработанное расположение всех элементов, с учетом принципов будущей верстки.  Есть 2 основных вида структуры :</a:t>
            </a:r>
          </a:p>
          <a:p>
            <a:pPr>
              <a:lnSpc>
                <a:spcPct val="100000"/>
              </a:lnSpc>
            </a:pPr>
            <a:r>
              <a:rPr lang="ru-RU" sz="1400" b="1" dirty="0" smtClean="0"/>
              <a:t>«</a:t>
            </a:r>
            <a:r>
              <a:rPr lang="ru-RU" sz="1400" b="1" dirty="0"/>
              <a:t>резиновый  сайт» </a:t>
            </a:r>
            <a:r>
              <a:rPr lang="ru-RU" sz="1400" b="1" dirty="0">
                <a:solidFill>
                  <a:schemeClr val="bg1"/>
                </a:solidFill>
              </a:rPr>
              <a:t>- все элементы сайта наполняют весь монитор по ширине и «тянутся»  при ее увеличении.</a:t>
            </a:r>
          </a:p>
          <a:p>
            <a:pPr>
              <a:lnSpc>
                <a:spcPct val="100000"/>
              </a:lnSpc>
            </a:pPr>
            <a:r>
              <a:rPr lang="ru-RU" sz="1400" b="1" dirty="0"/>
              <a:t>«центрированный сайт» </a:t>
            </a:r>
            <a:r>
              <a:rPr lang="ru-RU" sz="1400" b="1" dirty="0">
                <a:solidFill>
                  <a:schemeClr val="bg1"/>
                </a:solidFill>
              </a:rPr>
              <a:t>- все элементы расположены по центру на ширине 980px, на более широких мониторах расширяется только фон.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10078" y="3716965"/>
            <a:ext cx="213827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«Резиновый макет»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783333" y="3716965"/>
            <a:ext cx="276171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 smtClean="0"/>
              <a:t>«Центрированный макет»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01" y="1302291"/>
            <a:ext cx="5619750" cy="222364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458" y="4623306"/>
            <a:ext cx="56197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96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3"/>
          <p:cNvSpPr/>
          <p:nvPr/>
        </p:nvSpPr>
        <p:spPr>
          <a:xfrm rot="10800000">
            <a:off x="0" y="0"/>
            <a:ext cx="12192000" cy="204787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ый треугольник 7"/>
          <p:cNvSpPr/>
          <p:nvPr/>
        </p:nvSpPr>
        <p:spPr>
          <a:xfrm rot="10800000">
            <a:off x="0" y="-1"/>
            <a:ext cx="12192000" cy="1395663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226" y="217487"/>
            <a:ext cx="8305799" cy="930275"/>
          </a:xfrm>
          <a:solidFill>
            <a:srgbClr val="FF616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rontend 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и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backend 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разработка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Прямоугольный треугольник 5"/>
          <p:cNvSpPr/>
          <p:nvPr/>
        </p:nvSpPr>
        <p:spPr>
          <a:xfrm>
            <a:off x="0" y="5321302"/>
            <a:ext cx="12192000" cy="153352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76226" y="5321302"/>
            <a:ext cx="4857749" cy="1190625"/>
          </a:xfrm>
          <a:solidFill>
            <a:srgbClr val="FF6161">
              <a:alpha val="80000"/>
            </a:srgbClr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ru-RU" sz="1500" dirty="0" err="1" smtClean="0">
                <a:solidFill>
                  <a:schemeClr val="bg1"/>
                </a:solidFill>
              </a:rPr>
              <a:t>Бэкенд</a:t>
            </a:r>
            <a:r>
              <a:rPr lang="ru-RU" sz="1500" dirty="0" smtClean="0">
                <a:solidFill>
                  <a:schemeClr val="bg1"/>
                </a:solidFill>
              </a:rPr>
              <a:t> </a:t>
            </a:r>
            <a:r>
              <a:rPr lang="ru-RU" sz="1500" dirty="0">
                <a:solidFill>
                  <a:schemeClr val="bg1"/>
                </a:solidFill>
              </a:rPr>
              <a:t>(англ. </a:t>
            </a:r>
            <a:r>
              <a:rPr lang="ru-RU" sz="1500" dirty="0" err="1">
                <a:solidFill>
                  <a:schemeClr val="bg1"/>
                </a:solidFill>
              </a:rPr>
              <a:t>backend</a:t>
            </a:r>
            <a:r>
              <a:rPr lang="ru-RU" sz="1500" dirty="0">
                <a:solidFill>
                  <a:schemeClr val="bg1"/>
                </a:solidFill>
              </a:rPr>
              <a:t>) — это логика работы сайта, скрытая от пользователя. Именно там происходит то, что можно назвать работой сайта.</a:t>
            </a:r>
          </a:p>
        </p:txBody>
      </p:sp>
      <p:sp>
        <p:nvSpPr>
          <p:cNvPr id="20" name="Объект 4"/>
          <p:cNvSpPr txBox="1">
            <a:spLocks/>
          </p:cNvSpPr>
          <p:nvPr/>
        </p:nvSpPr>
        <p:spPr>
          <a:xfrm>
            <a:off x="6800850" y="5234784"/>
            <a:ext cx="4962526" cy="1363660"/>
          </a:xfrm>
          <a:prstGeom prst="rect">
            <a:avLst/>
          </a:prstGeom>
          <a:solidFill>
            <a:srgbClr val="FF6161">
              <a:alpha val="80000"/>
            </a:srgbClr>
          </a:solidFill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	</a:t>
            </a:r>
            <a:r>
              <a:rPr lang="ru-RU" dirty="0" err="1" smtClean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Фронтенд</a:t>
            </a:r>
            <a:r>
              <a:rPr lang="ru-RU" dirty="0" smtClean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(англ. </a:t>
            </a:r>
            <a:r>
              <a:rPr lang="ru-RU" dirty="0" err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frontend</a:t>
            </a:r>
            <a:r>
              <a:rPr lang="ru-RU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 — это разработка пользовательских функций и интерфейса. К ним относится всё, что пользователи видят на сайте или в приложении, и с чем можно взаимодействовать: картинки, выпадающие списки, меню, анимация, карточки товаров, кнопки, </a:t>
            </a:r>
            <a:r>
              <a:rPr lang="ru-RU" dirty="0" err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чекбоксы</a:t>
            </a:r>
            <a:r>
              <a:rPr lang="ru-RU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интерактивные элементы. 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1602985"/>
            <a:ext cx="8743950" cy="328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46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8124825" cy="673100"/>
          </a:xfrm>
          <a:solidFill>
            <a:srgbClr val="FF6161"/>
          </a:solidFill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Инструментарий веб-разработки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6237" y="1314450"/>
            <a:ext cx="4148138" cy="3657600"/>
          </a:xfrm>
          <a:solidFill>
            <a:srgbClr val="CCECFF"/>
          </a:solidFill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b="1" dirty="0" smtClean="0"/>
              <a:t>	</a:t>
            </a:r>
            <a:r>
              <a:rPr lang="ru-RU" sz="1500" dirty="0" smtClean="0">
                <a:solidFill>
                  <a:srgbClr val="FF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Фреймворки</a:t>
            </a:r>
            <a:r>
              <a:rPr lang="ru-RU" sz="15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ru-RU" sz="15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— это программные продукты, которые упрощают создание и поддержку технически сложных или нагруженных проектов. </a:t>
            </a:r>
            <a:r>
              <a:rPr lang="ru-RU" sz="1500" dirty="0">
                <a:solidFill>
                  <a:srgbClr val="FF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Фреймворк</a:t>
            </a:r>
            <a:r>
              <a:rPr lang="ru-RU" sz="15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как правило, содержит только базовые программные модули, а все специфичные для проекта компоненты реализуются разработчиком на их основе</a:t>
            </a:r>
            <a:r>
              <a:rPr lang="ru-RU" sz="15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15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ru-RU" sz="1500" dirty="0" smtClean="0">
                <a:solidFill>
                  <a:srgbClr val="FF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Библиотека</a:t>
            </a:r>
            <a:r>
              <a:rPr lang="ru-RU" sz="15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ru-RU" sz="15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— это более простой компонент архитектуры программного обеспечения.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9401175" y="2722563"/>
            <a:ext cx="2526506" cy="3906837"/>
          </a:xfrm>
          <a:prstGeom prst="rect">
            <a:avLst/>
          </a:prstGeom>
          <a:solidFill>
            <a:srgbClr val="CCECFF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ru-RU" sz="1400" dirty="0" smtClean="0"/>
              <a:t>Популярные </a:t>
            </a:r>
            <a:r>
              <a:rPr lang="ru-RU" sz="1400" dirty="0" err="1" smtClean="0"/>
              <a:t>фрейморки</a:t>
            </a:r>
            <a:r>
              <a:rPr lang="ru-RU" sz="1400" dirty="0" smtClean="0"/>
              <a:t> для </a:t>
            </a:r>
            <a:r>
              <a:rPr lang="en-US" sz="1400" dirty="0" smtClean="0"/>
              <a:t>frontend </a:t>
            </a:r>
            <a:r>
              <a:rPr lang="ru-RU" sz="1400" dirty="0" smtClean="0"/>
              <a:t>разработки</a:t>
            </a:r>
            <a:r>
              <a:rPr lang="en-US" sz="1400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React</a:t>
            </a:r>
            <a:r>
              <a:rPr lang="ru-RU" sz="1800" dirty="0" smtClean="0"/>
              <a:t> (</a:t>
            </a:r>
            <a:r>
              <a:rPr lang="en-US" sz="1800" dirty="0" err="1"/>
              <a:t>Javascript</a:t>
            </a:r>
            <a:r>
              <a:rPr lang="ru-RU" sz="1800" dirty="0" smtClean="0"/>
              <a:t>)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Vue.js</a:t>
            </a:r>
            <a:r>
              <a:rPr lang="ru-RU" sz="1800" dirty="0" smtClean="0"/>
              <a:t> (</a:t>
            </a:r>
            <a:r>
              <a:rPr lang="en-US" sz="1800" dirty="0" err="1"/>
              <a:t>Javascript</a:t>
            </a:r>
            <a:r>
              <a:rPr lang="ru-RU" sz="1800" dirty="0" smtClean="0"/>
              <a:t>)</a:t>
            </a:r>
            <a:endParaRPr lang="en-US" sz="1800" dirty="0"/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800" dirty="0" err="1" smtClean="0"/>
              <a:t>Jquery</a:t>
            </a:r>
            <a:r>
              <a:rPr lang="ru-RU" sz="1800" dirty="0" smtClean="0"/>
              <a:t> (</a:t>
            </a:r>
            <a:r>
              <a:rPr lang="en-US" sz="1800" dirty="0" err="1"/>
              <a:t>Javascript</a:t>
            </a:r>
            <a:r>
              <a:rPr lang="ru-RU" sz="1800" dirty="0" smtClean="0"/>
              <a:t>)</a:t>
            </a:r>
            <a:endParaRPr lang="en-US" sz="18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1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Популярные </a:t>
            </a:r>
            <a:r>
              <a:rPr lang="ru-RU" sz="14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фреймворки</a:t>
            </a:r>
            <a:r>
              <a:rPr lang="ru-RU" sz="1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для </a:t>
            </a:r>
            <a:r>
              <a:rPr lang="en-US" sz="1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backend </a:t>
            </a:r>
            <a:r>
              <a:rPr lang="ru-RU" sz="1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разработки</a:t>
            </a:r>
            <a:r>
              <a:rPr lang="en-US" sz="14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  <a:endParaRPr lang="ru-RU" sz="14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800" dirty="0" smtClean="0"/>
              <a:t>Django</a:t>
            </a:r>
            <a:r>
              <a:rPr lang="ru-RU" sz="1800" dirty="0" smtClean="0"/>
              <a:t> (</a:t>
            </a:r>
            <a:r>
              <a:rPr lang="en-US" sz="1800" dirty="0"/>
              <a:t>Python</a:t>
            </a:r>
            <a:r>
              <a:rPr lang="ru-RU" sz="1800" dirty="0" smtClean="0"/>
              <a:t>)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800" dirty="0" err="1" smtClean="0"/>
              <a:t>Laravel</a:t>
            </a:r>
            <a:r>
              <a:rPr lang="ru-RU" sz="1800" dirty="0" smtClean="0"/>
              <a:t> (</a:t>
            </a:r>
            <a:r>
              <a:rPr lang="en-US" sz="1800" dirty="0"/>
              <a:t>PHP</a:t>
            </a:r>
            <a:r>
              <a:rPr lang="ru-RU" sz="1800" dirty="0" smtClean="0"/>
              <a:t>)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Ruby on </a:t>
            </a:r>
            <a:r>
              <a:rPr lang="en-US" sz="1800" dirty="0" smtClean="0"/>
              <a:t>Rails</a:t>
            </a:r>
            <a:r>
              <a:rPr lang="ru-RU" sz="1800" dirty="0" smtClean="0"/>
              <a:t> (</a:t>
            </a:r>
            <a:r>
              <a:rPr lang="en-US" sz="1800" dirty="0" smtClean="0"/>
              <a:t>Ruby</a:t>
            </a:r>
            <a:r>
              <a:rPr lang="ru-RU" sz="1800" dirty="0" smtClean="0"/>
              <a:t>)</a:t>
            </a:r>
            <a:endParaRPr lang="en-US" sz="18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ru-RU" sz="1400" dirty="0">
              <a:solidFill>
                <a:srgbClr val="FF616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342" y="552450"/>
            <a:ext cx="1512310" cy="131444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025" y="1156653"/>
            <a:ext cx="2609850" cy="156591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7" y="4733611"/>
            <a:ext cx="4114800" cy="224443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42" y="736300"/>
            <a:ext cx="2609849" cy="260984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77" y="4751362"/>
            <a:ext cx="1805419" cy="180541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48" y="2840990"/>
            <a:ext cx="3419476" cy="128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0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619750" cy="673100"/>
          </a:xfrm>
          <a:solidFill>
            <a:srgbClr val="FF6161"/>
          </a:solidFill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Задачи веб дизайнера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9087" y="1454150"/>
            <a:ext cx="6657975" cy="2327275"/>
          </a:xfrm>
          <a:solidFill>
            <a:srgbClr val="CCECFF"/>
          </a:solidFill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rgbClr val="FF616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проектирование</a:t>
            </a:r>
            <a:r>
              <a:rPr lang="ru-RU" sz="2000" dirty="0">
                <a:solidFill>
                  <a:srgbClr val="FF616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</a:t>
            </a:r>
            <a:r>
              <a:rPr lang="ru-RU" sz="2000" dirty="0" smtClean="0">
                <a:solidFill>
                  <a:srgbClr val="FF616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логических</a:t>
            </a:r>
            <a:r>
              <a:rPr lang="ru-RU" sz="2000" dirty="0">
                <a:solidFill>
                  <a:srgbClr val="FF616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</a:t>
            </a:r>
            <a:r>
              <a:rPr lang="ru-RU" sz="2000" dirty="0" smtClean="0">
                <a:solidFill>
                  <a:srgbClr val="FF616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структур </a:t>
            </a:r>
            <a:r>
              <a:rPr lang="ru-RU" sz="2000" dirty="0">
                <a:solidFill>
                  <a:srgbClr val="FF616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веб-страниц;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rgbClr val="FF616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продумывание</a:t>
            </a:r>
            <a:r>
              <a:rPr lang="ru-RU" sz="2000" dirty="0">
                <a:solidFill>
                  <a:srgbClr val="FF616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наиболее </a:t>
            </a:r>
            <a:r>
              <a:rPr lang="ru-RU" sz="2000" dirty="0" smtClean="0">
                <a:solidFill>
                  <a:srgbClr val="FF616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удобных</a:t>
            </a:r>
            <a:r>
              <a:rPr lang="ru-RU" sz="2000" dirty="0">
                <a:solidFill>
                  <a:srgbClr val="FF616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</a:t>
            </a:r>
            <a:r>
              <a:rPr lang="ru-RU" sz="2000" dirty="0" smtClean="0">
                <a:solidFill>
                  <a:srgbClr val="FF616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решений </a:t>
            </a:r>
            <a:r>
              <a:rPr lang="ru-RU" sz="2000" dirty="0">
                <a:solidFill>
                  <a:srgbClr val="FF616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подачи информации;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000" dirty="0" smtClean="0">
                <a:solidFill>
                  <a:srgbClr val="FF616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художественное </a:t>
            </a:r>
            <a:r>
              <a:rPr lang="ru-RU" sz="2000" dirty="0">
                <a:solidFill>
                  <a:srgbClr val="FF616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оформлением веб-проекта.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10337"/>
            <a:ext cx="2948116" cy="22110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75" y="806826"/>
            <a:ext cx="3738562" cy="28039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4598193" y="4301480"/>
            <a:ext cx="7396163" cy="2327920"/>
          </a:xfrm>
          <a:prstGeom prst="rect">
            <a:avLst/>
          </a:prstGeom>
          <a:solidFill>
            <a:srgbClr val="CCECFF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dirty="0"/>
              <a:t>	</a:t>
            </a:r>
            <a:r>
              <a:rPr lang="ru-RU" dirty="0" smtClean="0">
                <a:solidFill>
                  <a:srgbClr val="FF616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В </a:t>
            </a:r>
            <a:r>
              <a:rPr lang="ru-RU" dirty="0">
                <a:solidFill>
                  <a:srgbClr val="FF616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результате пересечения двух отраслей человеческой деятельности </a:t>
            </a:r>
            <a:r>
              <a:rPr lang="ru-RU" b="1" dirty="0">
                <a:solidFill>
                  <a:schemeClr val="accent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грамотный веб-дизайнер должен быть знаком с новейшими веб-технологиями и обладать соответствующими художественными качествами</a:t>
            </a:r>
            <a:r>
              <a:rPr lang="ru-RU" dirty="0">
                <a:solidFill>
                  <a:schemeClr val="accent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 </a:t>
            </a:r>
            <a:r>
              <a:rPr lang="ru-RU" dirty="0">
                <a:solidFill>
                  <a:srgbClr val="FF616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Большая часть специалистов, работающих в области дизайна, обычно концентрирует в себе такое творческое образование, как студия дизайна.</a:t>
            </a:r>
          </a:p>
        </p:txBody>
      </p:sp>
    </p:spTree>
    <p:extLst>
      <p:ext uri="{BB962C8B-B14F-4D97-AF65-F5344CB8AC3E}">
        <p14:creationId xmlns:p14="http://schemas.microsoft.com/office/powerpoint/2010/main" val="84445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187</Words>
  <Application>Microsoft Office PowerPoint</Application>
  <PresentationFormat>Широкоэкранный</PresentationFormat>
  <Paragraphs>64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Microsoft Sans Serif</vt:lpstr>
      <vt:lpstr>Wingdings</vt:lpstr>
      <vt:lpstr>Тема Office</vt:lpstr>
      <vt:lpstr>Веб-дизайн</vt:lpstr>
      <vt:lpstr>Языки веб-разработки</vt:lpstr>
      <vt:lpstr>Разница между                      веб-приложением и сайтом</vt:lpstr>
      <vt:lpstr>Веб-приложение</vt:lpstr>
      <vt:lpstr>Стадии разработки веб-проекта</vt:lpstr>
      <vt:lpstr>Разработка дизайн-макета проекта</vt:lpstr>
      <vt:lpstr>Frontend и backend разработка</vt:lpstr>
      <vt:lpstr>Инструментарий веб-разработки</vt:lpstr>
      <vt:lpstr>Задачи веб дизайнера</vt:lpstr>
      <vt:lpstr>Полезные ссылки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Веб-дизайн</dc:title>
  <dc:creator>Professional</dc:creator>
  <cp:lastModifiedBy>Professional</cp:lastModifiedBy>
  <cp:revision>32</cp:revision>
  <dcterms:created xsi:type="dcterms:W3CDTF">2023-06-08T17:10:10Z</dcterms:created>
  <dcterms:modified xsi:type="dcterms:W3CDTF">2023-06-13T16:25:25Z</dcterms:modified>
</cp:coreProperties>
</file>