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21EB-F39F-479D-9E0D-3D41471C9506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EF70-C68C-4C7B-91BB-29601A3D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0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40C1-E16C-4A06-8569-455E02AB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CE5D9-1795-4F18-ABA6-39CFE6A1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78664-35CB-43D1-B9C4-CB30259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E33D4-406A-4E47-8B45-A2C1A4E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BAC08-7F1A-43D6-B10B-80E7F03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90F18-9839-47DD-A597-43E67D7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C3EEF-8ECA-4565-98EC-36E364BF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9842B-0FF4-428D-8577-EB5865F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A0C4-3ECE-4A6B-8065-C74CFB1B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AB9AE-6F13-4FC7-A9D3-EE059A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431FB-5E9F-44EF-A62F-B24F2CB1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9E0C8-3704-4260-AF7F-2E69E28B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78DE-F2A2-4734-BA31-1E8CC2B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2113B-6546-4416-81A1-4FFFDC4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B57DA-0F62-4E61-8F91-2BC2824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9A54-1182-4FCC-AE91-CB25EA4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03DE-C64F-417B-B851-F3856DB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CD3A-6FD8-4CC8-A9F6-DF70774D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5A185-2186-488B-A522-68756F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57812-7C72-4965-89E8-1D3758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D087-BD04-497C-8849-21CBBF0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DB23D-2A69-47F2-91EA-E4515B9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9F239-B271-4BF0-8F5C-79FD59F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8D78F-8B29-4D48-8A79-FEE7844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4469-287F-4854-9F77-633BD3B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6F66-ED16-4F16-97E9-F8677F3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27E0-53E9-4E54-BEBD-3AC5B03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279F-B7E0-4307-81ED-4479000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9D87B-DFB9-4276-9712-64FADAE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CA19F-4407-4AF6-8DFB-9AAF9E8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6EC2A-F4D1-4FE9-B199-9979EF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DCD5A-B60C-4BB2-A181-C613A15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7C7C1-F43D-4D6F-B75E-FD590BE0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9556C-A8D0-4473-AE40-28FFC47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037A-D0CC-42A4-A226-E1CCF539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AE7B7-4E66-420D-965B-309EBC23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2F8266-4FCE-4331-A1FF-EB14287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25F94E-F01D-4BF0-AF9A-6B7F934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C386DC-8E8D-4733-BD8B-6199EFD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76C2-8D3D-43F3-A9AC-845C271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E56A00-D074-4C3B-BD0F-873CA3F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61076-F07E-4132-92BE-0019780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64FC4-BDDE-440E-AA9D-F1930B9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24505-71CF-459B-B5A8-9FC19EC9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B5553-ADB7-4A2F-9A7E-39AC6DA5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6DDFE-DFFA-4145-BA2F-44E96BD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E5181-8C6E-4E31-BDA6-A3240CA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FFCB6-9AB2-4A05-9B08-151E9E2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0381-89AC-4AA3-9DFB-29A86F3A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238F6-7148-47D4-9E19-F5BDF26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56BF8-4ED2-4BBF-801B-919163A0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21E99-AE6C-442E-973D-A70E679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1B0AC-1A2F-43C6-83F9-33F492B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151D0-6C5A-4C00-9EC7-F34D1749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4DD31-DE7D-45CD-9DB2-B7637FED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70729-B9EF-4AF3-AEA2-66E6C2B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F2041-C293-48C6-BC08-74E9405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BAB61-90F3-4F75-985C-AC2F04A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916-3F98-4870-ACF9-30C4EB7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2782C-9396-455E-BA3E-30163585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F53566-F171-4922-B5A2-0794E764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4B0-22AE-4449-B403-D51F6FD7575F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66FBB-9094-4EDA-AC5B-DDB83437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E244-9F55-4A2F-88F6-41896D7A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ngeRedeng/Spring_2024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41258/" TargetMode="External"/><Relationship Id="rId2" Type="http://schemas.openxmlformats.org/officeDocument/2006/relationships/hyperlink" Target="https://habr.com/ru/sandbox/1565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spacedk/Git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ru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4725-4174-439A-8547-78004F0F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2387600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Система контроля версий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Version Control System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09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A71B-CC72-4D21-A7E6-A424B6E8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Ветки (</a:t>
            </a:r>
            <a:r>
              <a:rPr lang="en-US" dirty="0"/>
              <a:t>branch)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12606-0E43-4E34-990E-D0A099CDD588}"/>
              </a:ext>
            </a:extLst>
          </p:cNvPr>
          <p:cNvSpPr txBox="1"/>
          <p:nvPr/>
        </p:nvSpPr>
        <p:spPr>
          <a:xfrm>
            <a:off x="3177308" y="870840"/>
            <a:ext cx="881149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Представьте, что вам нужно внести множество изменений в файлы вашего рабочего каталога, но эта работа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экспериментальная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не факт, что всё получится хорошо. Вы бы не хотели, чтобы ваши изменения увидели другие сотрудники до тех пор, пока работа не будет закончена. Может просто ничего не коммитить до тех пор?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Это плохой вариант.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Частые коммиты и пуши – залог сохранности вашей работы,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возможность посмотреть историю изменений. К счастью,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механизм веток, который позволит нам коммитить и пушить, но не мешать другим сотрудникам.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 началом экспериментальных изменений вы должны создать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ветку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У ветки есть имя. Пусть она будет называться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Теперь все ваши коммиты будут идти именно туда. До этого они шли в основную ветку разработки – будем называть её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Другими словами, раньше вы были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(хоть и не знали этого), а сейчас переключились на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коммита «3» создана ветка и ваши новые коммиты «4»и «5» пошли в неё. А ваши коллеги остались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новые коммиты «6», «7», «8» добавляются в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История перестала быть линейной.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что это повлияло? Сотрудники теперь не видят изменений файлов, которые вы делаете. А вы не видите их изменений в своих рабочих файлах. Хотя историю изменений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все-таки посмотреть можете.</a:t>
            </a:r>
            <a:br>
              <a:rPr lang="ru-RU" dirty="0"/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7188BC-3B5B-4BD9-992C-26F1294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2" y="1908743"/>
            <a:ext cx="2656401" cy="3627269"/>
          </a:xfrm>
        </p:spPr>
      </p:pic>
    </p:spTree>
    <p:extLst>
      <p:ext uri="{BB962C8B-B14F-4D97-AF65-F5344CB8AC3E}">
        <p14:creationId xmlns:p14="http://schemas.microsoft.com/office/powerpoint/2010/main" val="31329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C32F-63AB-4528-AB11-C6F782E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3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Слияние веток</a:t>
            </a:r>
            <a:r>
              <a:rPr lang="en-US" dirty="0"/>
              <a:t> (merge)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6C8B0-D884-4EBA-B932-E9EF8C7C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153"/>
            <a:ext cx="11104419" cy="50709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мы знаем, что каждый может создать ветки и работать независимо. Можно по очереди работать то в одной ветке, то в другой – переключаясь между ними. Ветки переключает команда </a:t>
            </a:r>
            <a:r>
              <a:rPr lang="ru-RU" sz="1800" b="1" dirty="0" err="1">
                <a:solidFill>
                  <a:srgbClr val="111111"/>
                </a:solidFill>
                <a:effectLst/>
                <a:latin typeface="-apple-system"/>
              </a:rPr>
              <a:t>checkout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Но вернёмся к примеру с вашей экспериментальной работой. Допустим мы решили, что она не удалась. Вы вернулись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 потеряли изменения, сделанные в ветке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 А если все получилось? Вы хотите перенести свои изменения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чтобы их увидели сотрудники, которые с ней работают.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может помочь – выполним команду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ветки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3C051B-765B-4D45-95C7-779297B1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5" y="2942777"/>
            <a:ext cx="2958730" cy="351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DF07C-501A-44AB-BBC3-68AFA767CD34}"/>
              </a:ext>
            </a:extLst>
          </p:cNvPr>
          <p:cNvSpPr txBox="1"/>
          <p:nvPr/>
        </p:nvSpPr>
        <p:spPr>
          <a:xfrm>
            <a:off x="3244608" y="3016300"/>
            <a:ext cx="8698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Здесь коммит «8» – это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Когда мы выполняем команду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система сама создает этот коммит. В нём объединены изменения ваших коллег из коммитов «5», «6», «7», а также ваша работа из коммитов «3», «4».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Изменения из коммитов «1» и «2» объединять не нужно, ведь они были сделаны до создания ветки. А значит изначально были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Команда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ничего не посылает в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Единственный ее результат – это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(на рисунке кружок с номером 8), который появится у вас на компьютере. Его нужно запушить, как и ваши обычные коммиты. Только после этого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отправится на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тогда коллеги увидят результат вашей работы, сделав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3D18-A94E-4CA0-A10A-0A2F50F6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Несколько слияний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103C-0BB2-42BA-9A37-0961FF42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25" y="1714411"/>
            <a:ext cx="6469677" cy="3689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Мы уже узнали, как сделать новую ветку, поработать в ней и залить изменения в главную ветку. На картинке после объединения ветки слились вместе. Означает ли это, что в ветке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работать нельзя – она ведь уже объединилась с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? Нет, вы можете продолжать коммитить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и периодически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мержить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 главную ветку.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Можно ли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мержить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обратную сторону и есть ли в этом смысл? Можно. Есть.</a:t>
            </a: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r>
              <a:rPr lang="ru-RU" sz="1800" dirty="0">
                <a:solidFill>
                  <a:srgbClr val="111111"/>
                </a:solidFill>
                <a:latin typeface="-apple-system"/>
              </a:rPr>
              <a:t>Если вы долго работаете в своей ветке, рекомендуется периодически делать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неё из главной ветки. Это необходимо, чтобы вы работали с актуальными версиями файлов, которые меняют другие люди.</a:t>
            </a: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4BE14-13CB-46CC-88BE-57C53579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5" y="1413325"/>
            <a:ext cx="2641270" cy="429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5608FC-7A6B-414B-8643-96C0CA0B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5" y="1244873"/>
            <a:ext cx="2412698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7AD7-8C37-4566-B64F-A0387E4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178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/>
              <a:t>Коммиты и их </a:t>
            </a:r>
            <a:r>
              <a:rPr lang="ru-RU" dirty="0" err="1"/>
              <a:t>хеши</a:t>
            </a:r>
            <a:r>
              <a:rPr lang="en-US" dirty="0"/>
              <a:t>, 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79EF-AA83-409B-A5B4-1D75BBD3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0" y="972252"/>
            <a:ext cx="6087292" cy="5687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Как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различает коммиты? На картинках мы для простоты помечали их порядковыми номерами (или буквами). На самом деле каждый коммит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обозначается вот такой строкой: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e09844739f6f355e169f701a5b7ae02c214d5fb0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Это «названия» коммитов, которые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автоматически даёт им при создании. Вообще, такие строки принято называть «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». У каждого коммита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разный. Если вы хотите кому-то сообщить об определённом коммите, можно отправить человеку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этого коммита. Зная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он сможет найти этот коммит (если это ваш коммит, то, конечно, его надо сначала запушить).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1800" b="1" i="1" dirty="0">
                <a:solidFill>
                  <a:srgbClr val="111111"/>
                </a:solidFill>
                <a:latin typeface="-apple-system"/>
              </a:rPr>
              <a:t>Теги</a:t>
            </a:r>
            <a:r>
              <a:rPr lang="en-US" sz="1800" b="1" i="1" dirty="0">
                <a:solidFill>
                  <a:srgbClr val="111111"/>
                </a:solidFill>
                <a:latin typeface="-apple-system"/>
              </a:rPr>
              <a:t> (Tags)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 — это ссылки, указывающие на определенные точки в истории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Команда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tag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обычно используется для захвата некой точки в истории, которая используется для релиза нумерованной версии (например, v1.0.1). Теги похожи на неизменяемые ветки, но они, в отличие от веток, не имеют истории коммитов после создания.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Выше мы часто упоминали 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и (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push)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, так что же это такое?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Есть два варианта синхронизации изменений проекта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F32E90-8770-410C-BF93-359357E2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" y="1061245"/>
            <a:ext cx="532408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BFAE-A001-49A7-8757-9614E6A5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7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пулл</a:t>
            </a:r>
            <a:r>
              <a:rPr lang="ru-RU" dirty="0"/>
              <a:t> (</a:t>
            </a:r>
            <a:r>
              <a:rPr lang="en-US" dirty="0"/>
              <a:t>pull)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2578-2F2D-45A8-9BED-909D506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417" y="1478252"/>
            <a:ext cx="5347853" cy="441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слияние состояния удаленного репозитория и локального (обычно — в отдельной ветке).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может выполняться как для одной и той же ветки (с одинаковым именем), так и для разных.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являет собою обычный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но целевая ветка при этом находится не в том же репозитории, в котором выполняется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а в удаленном. Как следствие, при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так же создается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коммит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можно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отменить (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заревертить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в его процессе может возникнуть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конфликт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3A37C-DC80-44EA-90BF-12CC3DC1E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1690688"/>
            <a:ext cx="6148825" cy="3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E20F-D106-41DE-8118-7C92E9A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9327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F6F81-706F-4602-819E-ACA7F46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5318"/>
            <a:ext cx="6096000" cy="4309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обратный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пуллу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процесс. При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изменения из локального репозитория переносятся в удаленный.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обновляет состояние текущей ветки в удаленном репозитории и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не является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мерджем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(не создает дополнительные коммиты и не может привести к конфликтам). Если в ветке удаленного репозитория присутствуют коммиты, которых нет в локальном репозитории, сигнализируется ошибка о несовпадении истории изменений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non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fast-forward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выполнить не получится. В таком случае необходимо сначала синхронизировать состояние локального репозитория (получить недостающие коммиты с помощью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и только после этого повторить процесс пуша.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7A84F-D9E0-4B4A-AD38-F5E93D17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" y="1992844"/>
            <a:ext cx="5712018" cy="270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8929-4184-42E1-BBBD-BC4436A7F7E2}"/>
              </a:ext>
            </a:extLst>
          </p:cNvPr>
          <p:cNvSpPr txBox="1"/>
          <p:nvPr/>
        </p:nvSpPr>
        <p:spPr>
          <a:xfrm>
            <a:off x="430163" y="4918278"/>
            <a:ext cx="11623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Нередко возникает необходимость обновить информацию о состоянии удаленного репозитория (существующих ветках и коммитах в них) без выполнения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слияния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Такой процесс называется 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фетчем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fetch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является комбинаций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фетча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: сперва обновляется информация о состоянии целевой ветки в удаленном репозитории, а затем ее изменения вливаются в текущую ветку в локальном репозитории.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5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CAF9-19A1-4527-839A-219DFC2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Лабораторная работа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0D96-ED74-406C-8A63-7CCB8EAC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-apple-system"/>
              </a:rPr>
              <a:t>установить СКВ  </a:t>
            </a:r>
          </a:p>
          <a:p>
            <a:r>
              <a:rPr lang="ru-RU" sz="2400" dirty="0">
                <a:latin typeface="-apple-system"/>
              </a:rPr>
              <a:t>создать репозиторий, выполнить операции: добавление файлов и папок в </a:t>
            </a:r>
            <a:r>
              <a:rPr lang="en-US" sz="2400" dirty="0">
                <a:latin typeface="-apple-system"/>
              </a:rPr>
              <a:t>    </a:t>
            </a:r>
            <a:r>
              <a:rPr lang="ru-RU" sz="2400" dirty="0">
                <a:latin typeface="-apple-system"/>
              </a:rPr>
              <a:t>репозиторий, создание версий файлов</a:t>
            </a:r>
            <a:r>
              <a:rPr lang="en-US" sz="2400" dirty="0"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(подробнее в задании).</a:t>
            </a:r>
          </a:p>
          <a:p>
            <a:r>
              <a:rPr lang="ru-RU" sz="2400" dirty="0">
                <a:latin typeface="-apple-system"/>
              </a:rPr>
              <a:t>залить ваши лабораторные в репозиторий </a:t>
            </a:r>
            <a:r>
              <a:rPr lang="en-US" sz="2400" dirty="0">
                <a:latin typeface="-apple-system"/>
                <a:hlinkClick r:id="rId2"/>
              </a:rPr>
              <a:t>https://github.com/OrangeRedeng/Spring_2024.git</a:t>
            </a:r>
            <a:r>
              <a:rPr lang="en-US" sz="2400" dirty="0">
                <a:latin typeface="-apple-system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D26F-97D7-4DB7-9CED-B252D3F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4442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Установка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424D17-638C-4A0B-B63A-23A7FD3C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74" y="905534"/>
            <a:ext cx="9858647" cy="5285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1C212-09B5-4B3B-9AAB-A7C320CA7DA5}"/>
              </a:ext>
            </a:extLst>
          </p:cNvPr>
          <p:cNvSpPr txBox="1"/>
          <p:nvPr/>
        </p:nvSpPr>
        <p:spPr>
          <a:xfrm>
            <a:off x="397164" y="6255563"/>
            <a:ext cx="1145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200" dirty="0">
                <a:latin typeface="-apple-system"/>
              </a:rPr>
              <a:t>Официальный сайт: </a:t>
            </a:r>
            <a:r>
              <a:rPr lang="en-US" sz="2200" dirty="0">
                <a:latin typeface="-apple-system"/>
                <a:hlinkClick r:id="rId3"/>
              </a:rPr>
              <a:t>http://git-scm.com/</a:t>
            </a:r>
            <a:r>
              <a:rPr lang="ru-RU" sz="2200" dirty="0">
                <a:latin typeface="-apple-system"/>
              </a:rPr>
              <a:t> (установочные параметры стандартные)</a:t>
            </a:r>
            <a:endParaRPr lang="en-US" sz="2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90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A3580-9D90-4C8D-B5C9-216F980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Командная строка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56CB5-6BC4-4C1A-BB01-0C08AFB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565503"/>
            <a:ext cx="249555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CCBAC-F063-4DCF-92A7-723A809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9" y="961016"/>
            <a:ext cx="6415377" cy="40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42F5C-826D-4C1C-A4A9-B7834C4A612F}"/>
              </a:ext>
            </a:extLst>
          </p:cNvPr>
          <p:cNvSpPr txBox="1"/>
          <p:nvPr/>
        </p:nvSpPr>
        <p:spPr>
          <a:xfrm>
            <a:off x="674255" y="5173709"/>
            <a:ext cx="1137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200" dirty="0">
                <a:latin typeface="-apple-system"/>
              </a:rPr>
              <a:t>Навигация по файловой системе: команда </a:t>
            </a:r>
            <a:r>
              <a:rPr lang="en-US" sz="2200" b="1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(использование: </a:t>
            </a:r>
            <a:r>
              <a:rPr lang="en-US" sz="2200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&lt;путь к папке&gt;)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Посмотреть содержимое папки: команда </a:t>
            </a:r>
            <a:r>
              <a:rPr lang="en-US" sz="2200" b="1" dirty="0">
                <a:latin typeface="-apple-system"/>
              </a:rPr>
              <a:t>ls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папку: команда </a:t>
            </a:r>
            <a:r>
              <a:rPr lang="en-US" sz="2200" b="1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&lt;имя папки&gt;)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файл: команда </a:t>
            </a:r>
            <a:r>
              <a:rPr lang="en-US" sz="2200" b="1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&lt;имя файла&gt;)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F9C38C-0806-4ED9-9B8A-D6959EEC37E8}"/>
              </a:ext>
            </a:extLst>
          </p:cNvPr>
          <p:cNvCxnSpPr>
            <a:endCxn id="7" idx="1"/>
          </p:cNvCxnSpPr>
          <p:nvPr/>
        </p:nvCxnSpPr>
        <p:spPr>
          <a:xfrm flipV="1">
            <a:off x="3241387" y="3003778"/>
            <a:ext cx="1299872" cy="25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0F7-2E56-46E7-8CB2-E5BACEC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47B5-9806-4984-A732-8591F4FA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78680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clone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клонирование репозитория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i="0" dirty="0">
                <a:effectLst/>
                <a:latin typeface="-apple-system"/>
              </a:rPr>
              <a:t>git status</a:t>
            </a:r>
            <a:r>
              <a:rPr lang="ru-RU" sz="3000" b="1" i="0" dirty="0">
                <a:effectLst/>
                <a:latin typeface="-apple-system"/>
              </a:rPr>
              <a:t> </a:t>
            </a:r>
            <a:r>
              <a:rPr lang="ru-RU" sz="3000" b="0" i="0" dirty="0">
                <a:effectLst/>
                <a:latin typeface="-apple-system"/>
              </a:rPr>
              <a:t>– проверка статуса репозитория </a:t>
            </a:r>
            <a:endParaRPr lang="ru-RU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add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добавление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reset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удаление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commit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зафиксировать в коммите проиндексированные изменения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tag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создать тег с указанным именем на коммите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показать список веток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dirty="0"/>
              <a:t>&lt;name of new branch&gt; - </a:t>
            </a:r>
            <a:r>
              <a:rPr lang="ru-RU" dirty="0"/>
              <a:t>создать новую ветку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b="1" dirty="0"/>
              <a:t>git checkout &lt;name of branch&gt;</a:t>
            </a:r>
            <a:r>
              <a:rPr lang="ru-RU" b="1" dirty="0"/>
              <a:t> </a:t>
            </a:r>
            <a:r>
              <a:rPr lang="ru-RU" dirty="0"/>
              <a:t>- переключиться на ветку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merge</a:t>
            </a:r>
            <a:r>
              <a:rPr lang="ru-RU" sz="3000" b="1" dirty="0">
                <a:latin typeface="-apple-system"/>
              </a:rPr>
              <a:t> </a:t>
            </a:r>
            <a:r>
              <a:rPr lang="ru-RU" sz="3000" dirty="0">
                <a:latin typeface="-apple-system"/>
              </a:rPr>
              <a:t>– слияние веток </a:t>
            </a:r>
            <a:endParaRPr lang="en-US" sz="3000" dirty="0"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pull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влить изменения в локальный репозиторий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push </a:t>
            </a:r>
            <a:r>
              <a:rPr lang="ru-RU" sz="3000" dirty="0">
                <a:latin typeface="-apple-system"/>
              </a:rPr>
              <a:t>– влить изменения в удаленный репозиторий</a:t>
            </a:r>
            <a:endParaRPr lang="en-US" sz="30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49C6B-3932-465F-B51D-51363191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4120731" y="4082471"/>
            <a:ext cx="4689446" cy="26987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7ADC-74DA-46CA-BBBF-B298C454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Что такое система контроля версий?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B0D40-EA47-4470-8480-00DDD5DF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– это система, записывающая изменения в файл или набор файлов в течение времени и позволяющая вернуться позже к определенной версии.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Задачи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dirty="0">
                <a:latin typeface="-apple-system"/>
              </a:rPr>
              <a:t>хранение всех выполненных изменений, возможность посмотреть кем и когда они были выполнены, возможность «откатить» неудачные изменения</a:t>
            </a:r>
          </a:p>
          <a:p>
            <a:r>
              <a:rPr lang="ru-RU" sz="2200" dirty="0">
                <a:latin typeface="-apple-system"/>
              </a:rPr>
              <a:t>возможность параллельной и независимой работы над данными</a:t>
            </a:r>
          </a:p>
          <a:p>
            <a:r>
              <a:rPr lang="ru-RU" sz="2200" dirty="0">
                <a:latin typeface="-apple-system"/>
              </a:rPr>
              <a:t>возможность использовать изменения выполненные другими членами команды</a:t>
            </a:r>
          </a:p>
          <a:p>
            <a:pPr marL="0" indent="0">
              <a:buNone/>
            </a:pPr>
            <a:r>
              <a:rPr lang="ru-RU" sz="2200" dirty="0">
                <a:latin typeface="-apple-system"/>
              </a:rPr>
              <a:t>Основное применение систем контроля версий: </a:t>
            </a:r>
          </a:p>
          <a:p>
            <a:pPr marL="0" indent="0">
              <a:buNone/>
            </a:pPr>
            <a:r>
              <a:rPr lang="ru-RU" sz="2200" b="1" dirty="0">
                <a:latin typeface="-apple-system"/>
              </a:rPr>
              <a:t>организация работы группы программистов над проектом</a:t>
            </a:r>
            <a:endParaRPr lang="ru-RU" sz="2200" dirty="0">
              <a:latin typeface="-apple-system"/>
            </a:endParaRP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5470B364-9DAB-42B5-8BEB-0C511A4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9" y="1213834"/>
            <a:ext cx="4008583" cy="501073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15AE8E-E2E2-4D94-BAAC-9E64E1E2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633435"/>
            <a:ext cx="8368145" cy="5591129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31F87-DF6E-4EEF-901E-4CC05034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7958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се изменения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сохраняются в системной папке 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находящейся в корне репозитория, и ее лучше не трогать</a:t>
            </a:r>
            <a:endParaRPr lang="en-US" sz="2000" dirty="0">
              <a:latin typeface="-apple-system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</a:rPr>
              <a:t>Мы хотим хранить только исходный код и ничего другого в репозитории. А что может быть еще? Как минимум, скомпилированные классы и/или файлы, которые создают среды разработки. Чтобы гит их игнорировал, есть специальный файл, который нужно создать. Делаем это: создаем файл в корне проекта с названием </a:t>
            </a:r>
            <a:r>
              <a:rPr lang="ru-RU" sz="2000" b="1" dirty="0">
                <a:latin typeface="-apple-system"/>
              </a:rPr>
              <a:t>.</a:t>
            </a:r>
            <a:r>
              <a:rPr lang="ru-RU" sz="2000" b="1" dirty="0" err="1">
                <a:latin typeface="-apple-system"/>
              </a:rPr>
              <a:t>gitignore</a:t>
            </a:r>
            <a:r>
              <a:rPr lang="ru-RU" sz="2000" dirty="0">
                <a:latin typeface="-apple-system"/>
              </a:rPr>
              <a:t>, и в этом файле каждая строка будет шаблоном для игнорирования. Пример</a:t>
            </a:r>
            <a:r>
              <a:rPr lang="en-US" sz="2000" dirty="0">
                <a:latin typeface="-apple-system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*.class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target/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.idea/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первая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class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вторая строка — это игнорирование папки </a:t>
            </a:r>
            <a:r>
              <a:rPr lang="ru-RU" sz="2000" dirty="0" err="1">
                <a:latin typeface="-apple-system"/>
              </a:rPr>
              <a:t>target</a:t>
            </a:r>
            <a:r>
              <a:rPr lang="ru-RU" sz="2000" dirty="0">
                <a:latin typeface="-apple-system"/>
              </a:rPr>
              <a:t> и всего, что она содержит;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третья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iml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четвертая строка — это игнорирование папки .</a:t>
            </a:r>
            <a:r>
              <a:rPr lang="ru-RU" sz="2000" dirty="0" err="1">
                <a:latin typeface="-apple-system"/>
              </a:rPr>
              <a:t>idea</a:t>
            </a:r>
            <a:r>
              <a:rPr lang="ru-RU" sz="2000" dirty="0">
                <a:latin typeface="-apple-system"/>
              </a:rPr>
              <a:t>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ru-RU" dirty="0">
              <a:latin typeface="-apple-system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86BB55-1ABA-44F9-A7D9-A35ADCBA089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.git &amp;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2447-0F79-4F4C-AE4C-37DD605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494"/>
            <a:ext cx="10515600" cy="1325563"/>
          </a:xfrm>
        </p:spPr>
        <p:txBody>
          <a:bodyPr/>
          <a:lstStyle/>
          <a:p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57ACF-A6E5-4541-9EA1-39D1B729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9" y="901988"/>
            <a:ext cx="10843382" cy="5692775"/>
          </a:xfrm>
        </p:spPr>
      </p:pic>
    </p:spTree>
    <p:extLst>
      <p:ext uri="{BB962C8B-B14F-4D97-AF65-F5344CB8AC3E}">
        <p14:creationId xmlns:p14="http://schemas.microsoft.com/office/powerpoint/2010/main" val="16340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F3D8-B6DE-4797-AE80-34829B7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EEB0-0D3A-470E-BCF6-2C53FB91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https://habr.com/ru/sandbox/156522/</a:t>
            </a:r>
            <a:r>
              <a:rPr lang="ru-RU" dirty="0"/>
              <a:t> - основные понятия </a:t>
            </a:r>
          </a:p>
          <a:p>
            <a:r>
              <a:rPr lang="en-US" dirty="0">
                <a:hlinkClick r:id="rId3"/>
              </a:rPr>
              <a:t>https://habr.com/ru/post/541258/</a:t>
            </a:r>
            <a:r>
              <a:rPr lang="ru-RU" dirty="0"/>
              <a:t> - </a:t>
            </a:r>
            <a:r>
              <a:rPr lang="en-US" dirty="0"/>
              <a:t>Git </a:t>
            </a:r>
            <a:r>
              <a:rPr lang="ru-RU" dirty="0"/>
              <a:t>для новичков </a:t>
            </a:r>
          </a:p>
          <a:p>
            <a:r>
              <a:rPr lang="en-US" dirty="0">
                <a:hlinkClick r:id="rId4"/>
              </a:rPr>
              <a:t>https://github.com/cyberspacedk/Git-commands</a:t>
            </a:r>
            <a:r>
              <a:rPr lang="ru-RU" dirty="0"/>
              <a:t> - шпаргалка по командам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DD6-65F6-4A20-8186-215D05A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Виды СКВ</a:t>
            </a:r>
            <a:r>
              <a:rPr lang="en-US" sz="3600" dirty="0">
                <a:latin typeface="-apple-system"/>
              </a:rPr>
              <a:t>: 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-apple-system"/>
              </a:rPr>
              <a:t>Copy-paste</a:t>
            </a:r>
            <a:endParaRPr lang="ru-RU" sz="3600" b="1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C9DB-2D84-4918-B7BB-3AA54FBC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26" y="2021258"/>
            <a:ext cx="7573819" cy="281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Известный метод при применении к данной задаче может выглядеть следующим образом: будем называть файлы по шаблону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filename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_{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}, возможно с добавлением времени создания или изменения.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способ является очень простым, но он подвержен различным ошибкам: можно случайно изменить не тот файл, можно скопировать не из той директории (ведь именно так переносятся файлы в этой модели).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8FA4B-7AFC-4F54-B67B-0EFD1CC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6282" r="13604" b="20269"/>
          <a:stretch/>
        </p:blipFill>
        <p:spPr>
          <a:xfrm>
            <a:off x="838200" y="2190338"/>
            <a:ext cx="2676571" cy="2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E8F1-7546-4AB7-976B-F2DFB25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20F06-29A5-4112-9C1A-EBEDF19A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8" y="1376219"/>
            <a:ext cx="7779327" cy="548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Следующим шагом в развитии систем контроля -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локальные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представляли из себя простейшую базу данных, которая хранит записи обо всех изменениях в файлах.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Одним из примеров таких систем является система контроля версий RCS, которая была разработана в 1985 году (последний патч был написан в 2015 году) и хранит изменений в файлах (патчи), осуществляя контроль версий. Набор этих изменений позволяет восстановить любое состояние файла. RCS поставляется с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Linux'ом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 хорошо решает поставленную перед ней задачу, однако ее проблемой является основное свойство — локальность. Она совершенно не предназначена для коллективного использования.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27F8A-83F7-4892-9678-61FE40B6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353958"/>
            <a:ext cx="3650272" cy="31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D5F7-C8A8-46BF-9ADA-183271D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B629-6BD6-4F96-8BB3-1BB796E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019" y="1363447"/>
            <a:ext cx="6400800" cy="34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предназначена решает вышеописанную проблему.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организации такой системы контроля версий используется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единственный сервер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который содержит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все версии файлов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Клиенты, обращаясь к этому серверу, получают их из этого централизованного хранилища. На протяжении многих лет являлись стандартом. К ним относятся CVS,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Subversion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Perforce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F2B81-C446-4C78-9C75-71D59279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633659"/>
            <a:ext cx="5387110" cy="266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6E71D-1470-4537-93DA-DB4D7C63FCA3}"/>
              </a:ext>
            </a:extLst>
          </p:cNvPr>
          <p:cNvSpPr txBox="1"/>
          <p:nvPr/>
        </p:nvSpPr>
        <p:spPr>
          <a:xfrm>
            <a:off x="173181" y="4898229"/>
            <a:ext cx="11845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Такими системами легко управлять из-за наличия единственного сервера. Но это приводит к возникновению единой точки отказа в виде этого самого сервера. В случае отключения нельзя будет выкачивать файлы. В худшем сценарии (физическое уничтожение сервера или вылет жесткого диска) – полная потеря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91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5A01-1D97-496C-BF4A-EED0D93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Распределенная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3504-43A2-4775-BD2A-366060D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763" y="1173991"/>
            <a:ext cx="5763490" cy="462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устранения единой точки отказа используются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распределенные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подразумевают, что клиент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выкачает себе весь репозиторий целиком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заместо выкачки конкретных интересующих клиента файлов. Если умрет любая копия репозитория, то это не приведет к потере кодовой базы, поскольку она может быть восстановлена с компьютера любого разработчика. Каждая копия является полным бэкапом данных.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Все копии являются равноправным и могут синхронизироваться между собой. 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E52E2-C5ED-40A3-BAE3-796C875B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7" y="1173991"/>
            <a:ext cx="5525871" cy="4338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8B0FA-4CE3-4962-9BFB-7C4752CE0688}"/>
              </a:ext>
            </a:extLst>
          </p:cNvPr>
          <p:cNvSpPr txBox="1"/>
          <p:nvPr/>
        </p:nvSpPr>
        <p:spPr>
          <a:xfrm>
            <a:off x="145472" y="5650145"/>
            <a:ext cx="11704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 данному виду систем контроля версий относятся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Mercurial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Bazaar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Darcs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Последняя система контроля версий и будет рассмотрена нами далее более детально.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2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3745A-2DEE-496A-8751-AC87A64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Краткая история </a:t>
            </a:r>
            <a:r>
              <a:rPr lang="en-US" sz="3600" dirty="0">
                <a:latin typeface="-apple-system"/>
              </a:rPr>
              <a:t>Git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61823-E78B-4B6B-A9A9-D1A841F2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446898"/>
            <a:ext cx="11508509" cy="5240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Как и многие вещи в жизни, </a:t>
            </a:r>
            <a:r>
              <a:rPr lang="ru-RU" b="0" i="0" dirty="0" err="1">
                <a:effectLst/>
                <a:latin typeface="-apple-system"/>
              </a:rPr>
              <a:t>Git</a:t>
            </a:r>
            <a:r>
              <a:rPr lang="ru-RU" b="0" i="0" dirty="0">
                <a:effectLst/>
                <a:latin typeface="-apple-system"/>
              </a:rPr>
              <a:t> начинался с капелькой творческого хаоса и бурных споров.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Ядро </a:t>
            </a:r>
            <a:r>
              <a:rPr lang="ru-RU" b="1" i="0" dirty="0">
                <a:effectLst/>
                <a:latin typeface="-apple-system"/>
              </a:rPr>
              <a:t>Linux</a:t>
            </a:r>
            <a:r>
              <a:rPr lang="ru-RU" b="0" i="0" dirty="0">
                <a:effectLst/>
                <a:latin typeface="-apple-system"/>
              </a:rPr>
              <a:t> — это достаточно большой проект с открытым исходным кодом. Большую часть времени разработки ядра Linux (1991–2002 гг.) изменения передавались между разработчиками в виде патчей и архивов. В 2002 году проект ядра Linux начал использовать проприетарную децентрализованную СКВ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 2005 году отношения между сообществом разработчиков ядра Linux и коммерческой компанией, которая разрабатывала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, прекратились, и бесплатное использование утилиты стало невозможным. Это сподвигло сообщество разработчиков ядра Linux (а в частности </a:t>
            </a:r>
            <a:r>
              <a:rPr lang="ru-RU" b="0" i="0" dirty="0" err="1">
                <a:effectLst/>
                <a:latin typeface="-apple-system"/>
              </a:rPr>
              <a:t>Линуса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Торвальдса</a:t>
            </a:r>
            <a:r>
              <a:rPr lang="ru-RU" b="0" i="0" dirty="0">
                <a:effectLst/>
                <a:latin typeface="-apple-system"/>
              </a:rPr>
              <a:t> — создателя Linux) разработать свою собственную утилиту, учитывая уроки, полученные при работе с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 Некоторыми </a:t>
            </a:r>
            <a:r>
              <a:rPr lang="ru-RU" b="1" i="0" dirty="0">
                <a:effectLst/>
                <a:latin typeface="-apple-system"/>
              </a:rPr>
              <a:t>целями, которые преследовала новая система, были</a:t>
            </a:r>
            <a:r>
              <a:rPr lang="ru-RU" b="0" i="0" dirty="0">
                <a:effectLst/>
                <a:latin typeface="-apple-system"/>
              </a:rPr>
              <a:t>:</a:t>
            </a:r>
          </a:p>
          <a:p>
            <a:r>
              <a:rPr lang="ru-RU" b="0" i="0" dirty="0">
                <a:effectLst/>
                <a:latin typeface="-apple-system"/>
              </a:rPr>
              <a:t>Скорость</a:t>
            </a:r>
          </a:p>
          <a:p>
            <a:r>
              <a:rPr lang="ru-RU" b="0" i="0" dirty="0">
                <a:effectLst/>
                <a:latin typeface="-apple-system"/>
              </a:rPr>
              <a:t>Простая архитектура</a:t>
            </a:r>
          </a:p>
          <a:p>
            <a:r>
              <a:rPr lang="ru-RU" b="0" i="0" dirty="0">
                <a:effectLst/>
                <a:latin typeface="-apple-system"/>
              </a:rPr>
              <a:t>Хорошая поддержка нелинейной разработки (тысячи параллельных веток)</a:t>
            </a:r>
          </a:p>
          <a:p>
            <a:r>
              <a:rPr lang="ru-RU" b="0" i="0" dirty="0">
                <a:effectLst/>
                <a:latin typeface="-apple-system"/>
              </a:rPr>
              <a:t>Полная децентрализация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3D238-EABC-467B-BFE3-0929E11F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8" r="59910" b="34046"/>
          <a:stretch/>
        </p:blipFill>
        <p:spPr>
          <a:xfrm>
            <a:off x="637709" y="121335"/>
            <a:ext cx="2345636" cy="1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6FDC8E-0901-4692-A8DC-45586D5C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1" y="535708"/>
            <a:ext cx="11665527" cy="64469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- крайне полезный инструмент при командной разработке. Возможность вносить изменения в репозиторий нелинейно (независимые изменения в разных ветках) позволяет организовать коллективную работу над проектом. Каждый участник разработки имеет собственную копию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локальный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в которой может вести работу независимо от остальных. Для синхронизации внесенных изменений используется общая копия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удаленный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remote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которая размещается на отдельном сервере (GitHub, GitLab,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Bitbucket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собственный сервер и т.д.).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Какие бывают удаленные репозитории? 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2"/>
              </a:rPr>
              <a:t>GitHub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это крупнейшее хранилище для репозиториев и совместной разработки.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3"/>
              </a:rPr>
              <a:t>GitLab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веб-инструмент жизненного цикла DevOps с открытым исходным кодом,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представляющий систему управления репозиториями кода для </a:t>
            </a:r>
            <a:r>
              <a:rPr lang="ru-RU" sz="2000" dirty="0" err="1">
                <a:solidFill>
                  <a:srgbClr val="111111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с собственной вики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,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системой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отслеживания ошибок, CI/CD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пайплайн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другими функциями.</a:t>
            </a:r>
          </a:p>
          <a:p>
            <a:r>
              <a:rPr lang="ru-RU" sz="2000" b="1" dirty="0" err="1">
                <a:solidFill>
                  <a:srgbClr val="111111"/>
                </a:solidFill>
                <a:latin typeface="-apple-system"/>
                <a:hlinkClick r:id="rId5"/>
              </a:rPr>
              <a:t>BitBucket</a:t>
            </a:r>
            <a:r>
              <a:rPr lang="ru-RU" sz="2000" dirty="0">
                <a:solidFill>
                  <a:srgbClr val="111111"/>
                </a:solidFill>
                <a:latin typeface="-apple-system"/>
                <a:hlinkClick r:id="rId5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— веб-сервис для хостинга проектов и их совместной разработки, основанный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 системе контроля версий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Mercurial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. </a:t>
            </a:r>
          </a:p>
          <a:p>
            <a:r>
              <a:rPr lang="ru-RU" sz="2000" dirty="0">
                <a:solidFill>
                  <a:srgbClr val="111111"/>
                </a:solidFill>
                <a:latin typeface="-apple-system"/>
              </a:rPr>
              <a:t>И другие (зеркало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национальный репозиторий)</a:t>
            </a: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Наличие удаленного репозитория может быть полезным и при одиночной разработке: оно позволяет синхронизировать состояние проекта на разных компьютерах и просто сохранить проект на внешнем сервере.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4F902-9E94-472E-BBB1-95E592F75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7" y="2311973"/>
            <a:ext cx="2050473" cy="1384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1F5E3-9401-4084-A440-8FA69ECDC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71" y="3336953"/>
            <a:ext cx="1704498" cy="1545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377C1-8FD5-460C-8152-20D98CE2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8" y="4412583"/>
            <a:ext cx="2224712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82FE-84A9-401B-B070-5C6F566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3724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Основные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2136-C2B7-4052-A116-FA509D27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" y="868218"/>
            <a:ext cx="11869881" cy="5818909"/>
          </a:xfrm>
        </p:spPr>
        <p:txBody>
          <a:bodyPr>
            <a:normAutofit/>
          </a:bodyPr>
          <a:lstStyle/>
          <a:p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Репозиторий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совокупность файлов, состояние которых отслеживается, и история их изменений.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сохраненное состояние (версия) файлов репозитория.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Ветка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branch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последовательность коммитов (история изменения состояния репозитория). Каждый коммит в ветке имеет «родителя» (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parent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 — коммит, на основе которого был получен текущий. В репозитории может быть несколько веток (в случаях, когда к одной версии репозитория применяется несколько независимых изменений).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(слияние,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объединение двух или более веток. В процессе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изменения с указанной ветки переносятся (копируются) в текущую.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Мастер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основная ветка репозитория, создается автоматически при создании репозитория.</a:t>
            </a:r>
          </a:p>
          <a:p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коммит, который создается автоматически по завершению процесса слияния веток.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 содержит в себе все изменения целевой ветки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которые отсутствуют в текущей (все коммиты целевой ветки, которые начиная с базы слияния, но не включая её).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конфликт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ситуация, когда при слиянии веток в один или несколько файлов вносились независимые изменения. В некоторых случаях (например, если изменялись разные, не пересекающиеся части одного файла)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способен самостоятельно решить, как выполнять слияние таких файлов. Если автоматически это сделать не удалось — возникает конфликт. В таком случае необходимо самостоятельно указать, как выполнять слияние конфликтующих версий (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решить конфликт,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resolve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). Изменения, внесенные в процессе решения конфликта автоматически попадают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коммит.</a:t>
            </a:r>
          </a:p>
        </p:txBody>
      </p:sp>
    </p:spTree>
    <p:extLst>
      <p:ext uri="{BB962C8B-B14F-4D97-AF65-F5344CB8AC3E}">
        <p14:creationId xmlns:p14="http://schemas.microsoft.com/office/powerpoint/2010/main" val="2636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1269</Words>
  <Application>Microsoft Office PowerPoint</Application>
  <PresentationFormat>Широкоэкранный</PresentationFormat>
  <Paragraphs>105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Times New Roman</vt:lpstr>
      <vt:lpstr>Тема Office</vt:lpstr>
      <vt:lpstr>Система контроля версий (Version Control System</vt:lpstr>
      <vt:lpstr>Что такое система контроля версий? </vt:lpstr>
      <vt:lpstr>Виды СКВ: Copy-paste</vt:lpstr>
      <vt:lpstr>Локальная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Краткая история Git</vt:lpstr>
      <vt:lpstr>Презентация PowerPoint</vt:lpstr>
      <vt:lpstr>Основные термины</vt:lpstr>
      <vt:lpstr>Ветки (branch)</vt:lpstr>
      <vt:lpstr>Слияние веток (merge)</vt:lpstr>
      <vt:lpstr>Несколько слияний</vt:lpstr>
      <vt:lpstr> Коммиты и их хеши, теги</vt:lpstr>
      <vt:lpstr>пулл (pull) </vt:lpstr>
      <vt:lpstr>пуш (push) </vt:lpstr>
      <vt:lpstr>Лабораторная работа </vt:lpstr>
      <vt:lpstr>Установка </vt:lpstr>
      <vt:lpstr>Командная строка </vt:lpstr>
      <vt:lpstr>Основные команды</vt:lpstr>
      <vt:lpstr>Презентация PowerPoint</vt:lpstr>
      <vt:lpstr>Презентация PowerPoint</vt:lpstr>
      <vt:lpstr>GitHub Desktop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версий (Version Control System</dc:title>
  <dc:creator>Artyom Savkin</dc:creator>
  <cp:lastModifiedBy>Artyom Savkin</cp:lastModifiedBy>
  <cp:revision>33</cp:revision>
  <dcterms:created xsi:type="dcterms:W3CDTF">2022-10-30T17:45:11Z</dcterms:created>
  <dcterms:modified xsi:type="dcterms:W3CDTF">2024-04-08T19:14:08Z</dcterms:modified>
</cp:coreProperties>
</file>