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30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290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Cambria Math" panose="02040503050406030204" pitchFamily="18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32" autoAdjust="0"/>
    <p:restoredTop sz="95184" autoAdjust="0"/>
  </p:normalViewPr>
  <p:slideViewPr>
    <p:cSldViewPr snapToGrid="0">
      <p:cViewPr varScale="1">
        <p:scale>
          <a:sx n="85" d="100"/>
          <a:sy n="85" d="100"/>
        </p:scale>
        <p:origin x="13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B53D-227B-4039-9FB3-FDFB3C37236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Sorting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Decisions trees can be used to describe algorithms.</a:t>
            </a:r>
          </a:p>
          <a:p>
            <a:pPr lvl="1"/>
            <a:r>
              <a:rPr lang="en-US" sz="2000" dirty="0"/>
              <a:t>A decision tree is a tree.</a:t>
            </a:r>
          </a:p>
          <a:p>
            <a:pPr lvl="1"/>
            <a:r>
              <a:rPr lang="en-US" sz="2000" dirty="0"/>
              <a:t>Each internal node denotes a query the algorithm makes on input.</a:t>
            </a:r>
          </a:p>
          <a:p>
            <a:pPr lvl="1"/>
            <a:r>
              <a:rPr lang="en-US" sz="2000" dirty="0"/>
              <a:t>Outgoing edges denote the possible answers to that query.</a:t>
            </a:r>
          </a:p>
          <a:p>
            <a:pPr lvl="1"/>
            <a:r>
              <a:rPr lang="en-US" sz="2000" dirty="0"/>
              <a:t>Each leaf denotes an output.</a:t>
            </a:r>
          </a:p>
          <a:p>
            <a:r>
              <a:rPr lang="en-US" sz="2400" dirty="0"/>
              <a:t>One execution of the algorithm is a path from root to a leaf.</a:t>
            </a:r>
          </a:p>
          <a:p>
            <a:pPr lvl="1"/>
            <a:r>
              <a:rPr lang="en-US" sz="2000" dirty="0"/>
              <a:t>At each internal node, answer to query tells us where to go next.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The worst-case time complexity is at least the length of the longest path from root to some leaf. I.e., height of the tree!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741683" y="4363439"/>
            <a:ext cx="4773667" cy="2129642"/>
            <a:chOff x="3741683" y="4363439"/>
            <a:chExt cx="4773667" cy="212964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1683" y="4363439"/>
              <a:ext cx="4773667" cy="21296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3808740" y="4363439"/>
                  <a:ext cx="15358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/>
                    <a:t>Sort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740" y="4363439"/>
                  <a:ext cx="1535805" cy="27699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133159" y="4363439"/>
                <a:ext cx="2382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=6,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=8,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59" y="4363439"/>
                <a:ext cx="2382191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14" t="-128" r="-11675" b="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74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1.11111E-6 -0.3270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Decision tree in action:</a:t>
            </a:r>
            <a:br>
              <a:rPr lang="en-US" sz="3800" dirty="0"/>
            </a:br>
            <a:r>
              <a:rPr lang="en-US" sz="3800" dirty="0"/>
              <a:t>Comparison-based sorting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input items are distinct.</a:t>
                </a:r>
              </a:p>
              <a:p>
                <a:r>
                  <a:rPr lang="en-US" sz="2400" dirty="0"/>
                  <a:t>Assume the algorithm only uses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” to do comparison.</a:t>
                </a:r>
              </a:p>
              <a:p>
                <a:r>
                  <a:rPr lang="en-US" sz="2400" dirty="0"/>
                  <a:t>We can use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binary comparison tree</a:t>
                </a:r>
                <a:r>
                  <a:rPr lang="en-US" sz="2400" dirty="0"/>
                  <a:t> to describe the alg.</a:t>
                </a:r>
              </a:p>
              <a:p>
                <a:pPr lvl="1"/>
                <a:r>
                  <a:rPr lang="en-US" sz="2000" dirty="0"/>
                  <a:t>Each internal node has two outgoing edges.</a:t>
                </a:r>
              </a:p>
              <a:p>
                <a:pPr lvl="1"/>
                <a:r>
                  <a:rPr lang="en-US" sz="2000" dirty="0"/>
                  <a:t>Each internal node denotes a query of the form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”.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The tree must have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leaves.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The height of the tree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must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which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  <a:blipFill rotWithShape="1">
                <a:blip r:embed="rId2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862" t="2894" r="4446"/>
          <a:stretch>
            <a:fillRect/>
          </a:stretch>
        </p:blipFill>
        <p:spPr>
          <a:xfrm>
            <a:off x="4845050" y="4933315"/>
            <a:ext cx="3496945" cy="1634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549900" y="1296670"/>
                <a:ext cx="2868295" cy="739775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Any comparison-based sorting algorithm has time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in the worst case.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00" y="1296670"/>
                <a:ext cx="2868295" cy="739775"/>
              </a:xfrm>
              <a:prstGeom prst="rect">
                <a:avLst/>
              </a:prstGeom>
              <a:blipFill rotWithShape="1">
                <a:blip r:embed="rId4"/>
                <a:stretch>
                  <a:fillRect l="-1683" t="-3948" r="-1660" b="-9013"/>
                </a:stretch>
              </a:blip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942340" y="6199505"/>
            <a:ext cx="2706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*: 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基于信息论的下界证明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583876" y="6199759"/>
                <a:ext cx="115633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/>
                  <a:t> &gt;= n!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876" y="6199759"/>
                <a:ext cx="1156335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-49" t="-69" r="49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12129" y="2844225"/>
                <a:ext cx="63197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Can we sort faster than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29" y="2844225"/>
                <a:ext cx="6319743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14035" t="-10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322828" y="1967062"/>
                <a:ext cx="44983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/>
                    </a:solidFill>
                  </a:rPr>
                  <a:t>Sorting needs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28" y="1967062"/>
                <a:ext cx="4498347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14" t="-80" r="-32227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49272" y="3429000"/>
            <a:ext cx="704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No, at least not for comparison-based sorting…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1763" y="4275385"/>
            <a:ext cx="7340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Humm, maybe “non-comparison-based” sorting?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19044"/>
                <a:ext cx="7886700" cy="477382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we want to sort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integers, and we know each item is from the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[10]</m:t>
                    </m:r>
                  </m:oMath>
                </a14:m>
                <a:r>
                  <a:rPr lang="en-US" sz="2400" dirty="0"/>
                  <a:t>. Can we beat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Of course, very easy!</a:t>
                </a:r>
              </a:p>
              <a:p>
                <a:pPr lvl="1"/>
                <a:r>
                  <a:rPr lang="en-US" sz="2000" dirty="0"/>
                  <a:t>Create 10 empty lists. (These are the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buckets</a:t>
                </a:r>
                <a:r>
                  <a:rPr lang="en-US" sz="2000" dirty="0"/>
                  <a:t>.)</a:t>
                </a:r>
              </a:p>
              <a:p>
                <a:pPr lvl="1"/>
                <a:r>
                  <a:rPr lang="en-US" sz="2000" dirty="0"/>
                  <a:t>Scan through input, for each item, append it to the end of the corresponding list.</a:t>
                </a:r>
              </a:p>
              <a:p>
                <a:pPr lvl="1"/>
                <a:r>
                  <a:rPr lang="en-US" sz="2000" dirty="0"/>
                  <a:t>Concatenate all lists.</a:t>
                </a:r>
              </a:p>
              <a:p>
                <a:r>
                  <a:rPr lang="en-US" sz="2400" dirty="0"/>
                  <a:t>This algorithm only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time.</a:t>
                </a:r>
              </a:p>
              <a:p>
                <a:r>
                  <a:rPr lang="en-US" sz="2400" dirty="0"/>
                  <a:t>This is 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a comparison based algorithm.</a:t>
                </a:r>
              </a:p>
              <a:p>
                <a:pPr lvl="1"/>
                <a:r>
                  <a:rPr lang="en-US" sz="2000" dirty="0"/>
                  <a:t>No comparison between items are made.</a:t>
                </a:r>
              </a:p>
              <a:p>
                <a:pPr lvl="1"/>
                <a:r>
                  <a:rPr lang="en-US" sz="2000" dirty="0"/>
                  <a:t>Instead the algorithm uses actual values of the items.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19044"/>
                <a:ext cx="7886700" cy="4773829"/>
              </a:xfrm>
              <a:blipFill rotWithShape="1">
                <a:blip r:embed="rId2"/>
                <a:stretch>
                  <a:fillRect t="-2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general, if the input items are all from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/>
                  <a:t>, then we can use the following algorithm to sort them.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Total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 to create buckets.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 to assign items to buckets.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000" dirty="0"/>
                  <a:t> time to combine buckets.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2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942404" y="2469091"/>
            <a:ext cx="4449403" cy="1430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BucketSort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AssignToBucket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391807" y="4091780"/>
                <a:ext cx="32188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Say sort 1000 64-bit integers.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807" y="4091780"/>
                <a:ext cx="3218830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1" t="-67" r="-10948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If the range of items’ values is too large, allow each bucket to hold multiple values.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Allocate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buckets each responsible </a:t>
                </a:r>
                <a:br>
                  <a:rPr lang="en-US" sz="2400" dirty="0"/>
                </a:br>
                <a:r>
                  <a:rPr lang="en-US" sz="2400" dirty="0"/>
                  <a:t>for an interval of size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But now we need to sort each bucket</a:t>
                </a:r>
                <a:br>
                  <a:rPr lang="en-US" sz="2400" dirty="0"/>
                </a:br>
                <a:r>
                  <a:rPr lang="en-US" sz="2400" dirty="0"/>
                  <a:t>before combining them.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43" y="2406707"/>
            <a:ext cx="2648607" cy="1117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64652" y="3601184"/>
                <a:ext cx="24665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=8,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=50,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52" y="3601184"/>
                <a:ext cx="2466509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4" t="-25" r="-2152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42" y="4078390"/>
            <a:ext cx="2648608" cy="11173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022996" y="4395841"/>
            <a:ext cx="4305750" cy="191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BucketSort</a:t>
            </a:r>
            <a:r>
              <a:rPr lang="en-GB" b="1" u="sng" dirty="0">
                <a:solidFill>
                  <a:schemeClr val="tx1"/>
                </a:solidFill>
              </a:rPr>
              <a:t>(A, k):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AssignToBucket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(j=1 to k)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SortWithinBucket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, plus cost for sorting within buckets.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If items are uniformly distributed and we use insertion sort,</a:t>
                </a:r>
                <a:br>
                  <a:rPr lang="en-US" sz="2400" dirty="0"/>
                </a:br>
                <a:r>
                  <a:rPr lang="en-US" sz="2400" dirty="0"/>
                  <a:t>expected cost for sorting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Expected total runtime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,</a:t>
                </a:r>
                <a:br>
                  <a:rPr lang="en-US" sz="2400" dirty="0"/>
                </a:br>
                <a:r>
                  <a:rPr lang="en-US" sz="2400" dirty="0"/>
                  <a:t>which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when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buckets.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BucketSort</a:t>
                </a:r>
                <a:r>
                  <a:rPr lang="en-US" sz="2400" dirty="0"/>
                  <a:t> can be stable.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4214648" y="4573038"/>
            <a:ext cx="4300702" cy="191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BucketSort</a:t>
            </a:r>
            <a:r>
              <a:rPr lang="en-GB" b="1" u="sng" dirty="0">
                <a:solidFill>
                  <a:schemeClr val="tx1"/>
                </a:solidFill>
              </a:rPr>
              <a:t>(A, k):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AssignToBucket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(j=1 to k)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SortWithinBucket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we want to sort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decimal integers each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-digits.</a:t>
                </a:r>
              </a:p>
              <a:p>
                <a:r>
                  <a:rPr lang="en-US" sz="2400" dirty="0"/>
                  <a:t>How about recursive bucket sort?</a:t>
                </a:r>
              </a:p>
              <a:p>
                <a:pPr lvl="1"/>
                <a:r>
                  <a:rPr lang="en-US" sz="2000" dirty="0"/>
                  <a:t>Based on most significant bit, assign items to 10 buckets.</a:t>
                </a:r>
              </a:p>
              <a:p>
                <a:pPr lvl="1"/>
                <a:r>
                  <a:rPr lang="en-US" sz="2000" dirty="0"/>
                  <a:t>Sort recursively in each bucket (i.e., use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most significant bit).</a:t>
                </a:r>
              </a:p>
              <a:p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RadixSort</a:t>
                </a:r>
                <a:r>
                  <a:rPr lang="en-US" sz="2400" dirty="0"/>
                  <a:t>: iterative, starting from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least</a:t>
                </a:r>
                <a:r>
                  <a:rPr lang="en-US" sz="2400" dirty="0"/>
                  <a:t> significant bit.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 rotWithShape="1">
                <a:blip r:embed="rId2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75315" y="3744939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d)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use-a-stable-sort-to-sort-A-on-digit-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2041963" y="4325447"/>
            <a:ext cx="1534511" cy="27436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815" y="4685970"/>
            <a:ext cx="3639535" cy="18093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5096946" y="2104997"/>
            <a:ext cx="303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Valid but not for now…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4" name="矩形 3"/>
          <p:cNvSpPr/>
          <p:nvPr/>
        </p:nvSpPr>
        <p:spPr>
          <a:xfrm>
            <a:off x="628649" y="1782482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d)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use-a-stable-sort-to-sort-A-on-digit-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63442" y="2007221"/>
            <a:ext cx="2051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Why it works?!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28650" y="2785419"/>
                <a:ext cx="84170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Claim:</a:t>
                </a:r>
                <a:r>
                  <a:rPr lang="en-US" sz="2400" dirty="0"/>
                  <a:t> after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iteration, items are sorted by their rightmost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bits.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85419"/>
                <a:ext cx="8417048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6532" r="-12620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28650" y="3247084"/>
                <a:ext cx="7462107" cy="2908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200" dirty="0"/>
                  <a:t>Use induction to prove the claim.</a:t>
                </a:r>
              </a:p>
              <a:p>
                <a:pPr marL="215900" indent="-215900">
                  <a:spcAft>
                    <a:spcPts val="300"/>
                  </a:spcAft>
                  <a:buFont typeface="Arial" panose="02080604020202020204" pitchFamily="34" charset="0"/>
                  <a:buChar char="•"/>
                </a:pPr>
                <a:r>
                  <a:rPr lang="en-US" sz="2200" dirty="0"/>
                  <a:t>[</a:t>
                </a:r>
                <a:r>
                  <a:rPr lang="en-US" sz="2200" i="1" dirty="0"/>
                  <a:t>Basis</a:t>
                </a:r>
                <a:r>
                  <a:rPr lang="en-US" sz="2200" dirty="0"/>
                  <a:t>] Claim holds after the first iteration.</a:t>
                </a:r>
              </a:p>
              <a:p>
                <a:pPr marL="215900" indent="-215900">
                  <a:spcAft>
                    <a:spcPts val="300"/>
                  </a:spcAft>
                  <a:buFont typeface="Arial" panose="02080604020202020204" pitchFamily="34" charset="0"/>
                  <a:buChar char="•"/>
                </a:pPr>
                <a:r>
                  <a:rPr lang="en-US" sz="2200" dirty="0"/>
                  <a:t>[</a:t>
                </a:r>
                <a:r>
                  <a:rPr lang="en-US" sz="2200" i="1" dirty="0"/>
                  <a:t>Hypothesis</a:t>
                </a:r>
                <a:r>
                  <a:rPr lang="en-US" sz="2200" dirty="0"/>
                  <a:t>] Assume claim holds after first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200" dirty="0"/>
                  <a:t> iterations.</a:t>
                </a:r>
              </a:p>
              <a:p>
                <a:pPr marL="215900" indent="-215900">
                  <a:spcAft>
                    <a:spcPts val="300"/>
                  </a:spcAft>
                  <a:buFont typeface="Arial" panose="02080604020202020204" pitchFamily="34" charset="0"/>
                  <a:buChar char="•"/>
                </a:pPr>
                <a:r>
                  <a:rPr lang="en-US" sz="2200" dirty="0"/>
                  <a:t>[</a:t>
                </a:r>
                <a:r>
                  <a:rPr lang="en-US" sz="2200" i="1" dirty="0"/>
                  <a:t>Inductive Step</a:t>
                </a:r>
                <a:r>
                  <a:rPr lang="en-US" sz="2200" dirty="0"/>
                  <a:t>] Consider two items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after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iterations.</a:t>
                </a:r>
              </a:p>
              <a:p>
                <a:pPr marL="673100" lvl="1" indent="-215900">
                  <a:spcAft>
                    <a:spcPts val="300"/>
                  </a:spcAft>
                  <a:buFont typeface="Arial" panose="02080604020202020204" pitchFamily="34" charset="0"/>
                  <a:buChar char="•"/>
                </a:pPr>
                <a:r>
                  <a:rPr lang="en-US" sz="2000" dirty="0" err="1"/>
                  <a:t>W.l.o.g</a:t>
                </a:r>
                <a:r>
                  <a:rPr lang="en-US" sz="2000" dirty="0"/>
                  <a:t>., assume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. Thus,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673100" lvl="1" indent="-215900">
                  <a:spcAft>
                    <a:spcPts val="300"/>
                  </a:spcAft>
                  <a:buFont typeface="Arial" panose="0208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then it must be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673100" lvl="1" indent="-215900">
                  <a:spcAft>
                    <a:spcPts val="300"/>
                  </a:spcAft>
                  <a:buFont typeface="Arial" panose="0208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since we use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stable sort</a:t>
                </a:r>
                <a:r>
                  <a:rPr lang="en-US" sz="2000" dirty="0"/>
                  <a:t>, it must be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…1]</m:t>
                    </m:r>
                  </m:oMath>
                </a14:m>
                <a:r>
                  <a:rPr lang="en-US" sz="2000" dirty="0"/>
                  <a:t>. Again,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247084"/>
                <a:ext cx="7462107" cy="2908489"/>
              </a:xfrm>
              <a:prstGeom prst="rect">
                <a:avLst/>
              </a:prstGeom>
              <a:blipFill rotWithShape="1">
                <a:blip r:embed="rId3"/>
                <a:stretch>
                  <a:fillRect t="-11" r="-1362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529" y="186945"/>
            <a:ext cx="3024821" cy="1503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4" name="矩形 3"/>
          <p:cNvSpPr/>
          <p:nvPr/>
        </p:nvSpPr>
        <p:spPr>
          <a:xfrm>
            <a:off x="628649" y="1782482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d)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use-a-stable-sort-to-sort-A-on-digit-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63442" y="2007221"/>
            <a:ext cx="2309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How much time?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29" y="186945"/>
            <a:ext cx="3024821" cy="1503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628648" y="2785419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d)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use-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28648" y="3989005"/>
                <a:ext cx="79964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Since only considering decimal numbers, we only need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buckets.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3989005"/>
                <a:ext cx="799648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8" t="-142" r="-10348" b="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28648" y="4681557"/>
                <a:ext cx="82815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RadixSort</a:t>
                </a:r>
                <a:r>
                  <a:rPr lang="en-US" sz="2400" dirty="0"/>
                  <a:t> can sort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decimal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-digits numbers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time.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4681557"/>
                <a:ext cx="828156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8" t="-73" r="-6082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Can we sort faster than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14035" t="-59" r="-16216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Lower Bounds:</a:t>
                </a:r>
              </a:p>
              <a:p>
                <a:r>
                  <a:rPr lang="en-US" sz="2600" dirty="0"/>
                  <a:t>Sorting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time.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(adversary argument)</a:t>
                </a:r>
              </a:p>
              <a:p>
                <a:r>
                  <a:rPr lang="en-US" sz="2600" dirty="0"/>
                  <a:t>Comparison-based sorting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.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(decision tree)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Upper Bounds:</a:t>
                </a:r>
              </a:p>
              <a:p>
                <a:r>
                  <a:rPr lang="en-US" sz="2600" dirty="0"/>
                  <a:t>There are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comparison-based sorting algorithms.</a:t>
                </a:r>
              </a:p>
              <a:p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BucketSort</a:t>
                </a:r>
                <a:r>
                  <a:rPr lang="en-US" sz="2600" dirty="0"/>
                  <a:t>, </a:t>
                </a: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RadixSort</a:t>
                </a:r>
                <a:r>
                  <a:rPr lang="en-US" sz="2600" dirty="0"/>
                  <a:t> can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in many cases.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Ch.8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Complexity of a problem:</a:t>
            </a:r>
            <a:br>
              <a:rPr lang="en-US" dirty="0"/>
            </a:br>
            <a:r>
              <a:rPr lang="en-US" dirty="0"/>
              <a:t>Upper bound and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Consider a problem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. (Such as the sorting problem.)</a:t>
                </a:r>
              </a:p>
              <a:p>
                <a:r>
                  <a:rPr lang="en-US" sz="2400" b="1" dirty="0"/>
                  <a:t>Upper bound:</a:t>
                </a:r>
                <a:r>
                  <a:rPr lang="en-US" sz="2400" dirty="0"/>
                  <a:t> how fast can we solve the problem?</a:t>
                </a:r>
              </a:p>
              <a:p>
                <a:pPr lvl="1"/>
                <a:r>
                  <a:rPr lang="en-US" sz="2000" dirty="0"/>
                  <a:t>The (worst-case) runtime of an algorithm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/>
                  <a:t> on input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upper bounds</a:t>
                </a:r>
                <a:r>
                  <a:rPr lang="en-US" sz="2000" dirty="0"/>
                  <a:t> the complexity of solving 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Every valid algorithm gives an upper bound on the complexity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b="1" dirty="0"/>
                  <a:t>Lower bound:</a:t>
                </a:r>
                <a:r>
                  <a:rPr lang="en-US" sz="2400" dirty="0"/>
                  <a:t> how slow solving the problem has to be?</a:t>
                </a:r>
              </a:p>
              <a:p>
                <a:pPr lvl="1"/>
                <a:r>
                  <a:rPr lang="en-US" sz="2000" dirty="0"/>
                  <a:t>The worst-case complexity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 is the worst-case runtime of the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fastest</a:t>
                </a:r>
                <a:r>
                  <a:rPr lang="en-US" sz="2000" dirty="0"/>
                  <a:t> algorithm that solves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: </a:t>
                </a:r>
                <a:br>
                  <a:rPr lang="en-US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solves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𝒫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usually in the form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lower bounds</a:t>
                </a:r>
                <a:r>
                  <a:rPr lang="en-US" sz="2000" dirty="0"/>
                  <a:t> the complexity of solving 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 means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000" dirty="0"/>
                  <a:t> algorithm has to spend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 time to solve 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2"/>
                <a:stretch>
                  <a:fillRect t="-192" b="-4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 of a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lower bound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 for a problem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means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400" dirty="0"/>
                  <a:t> algorithm that solves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 has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worst-case</a:t>
                </a:r>
                <a:r>
                  <a:rPr lang="en-US" sz="2400" dirty="0"/>
                  <a:t> runtime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Larger lower bound is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stronger</a:t>
                </a:r>
                <a:r>
                  <a:rPr lang="en-US" sz="2400" dirty="0"/>
                  <a:t> lower bound.</a:t>
                </a:r>
                <a:br>
                  <a:rPr lang="en-US" sz="2400" dirty="0"/>
                </a:br>
                <a:r>
                  <a:rPr lang="en-US" sz="2400" dirty="0"/>
                  <a:t>(On the other hand, smaller upper bound is better.)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But how do we prove a lower bound?!</a:t>
                </a:r>
              </a:p>
              <a:p>
                <a:pPr lvl="1"/>
                <a:r>
                  <a:rPr lang="en-US" sz="2000" dirty="0"/>
                  <a:t>It is usually unpractical to examine all possible algorithms…</a:t>
                </a:r>
              </a:p>
              <a:p>
                <a:pPr lvl="1"/>
                <a:r>
                  <a:rPr lang="en-US" sz="2000" dirty="0"/>
                  <a:t>Instead, rely on structures/properties of the problem itself…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Techniques for proving lower bounds:</a:t>
            </a:r>
            <a:br>
              <a:rPr lang="en-US" dirty="0"/>
            </a:br>
            <a:r>
              <a:rPr lang="en-US" dirty="0"/>
              <a:t>The Adversary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Imagine an adversary Eve that determines the input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Whenever the algorithm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asks about the input, Eve answers.</a:t>
                </a:r>
              </a:p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does not ask enough questions, then there are two inputs that are both </a:t>
                </a:r>
                <a:r>
                  <a:rPr lang="en-US" sz="2200" i="1" dirty="0">
                    <a:solidFill>
                      <a:srgbClr val="7030A0"/>
                    </a:solidFill>
                  </a:rPr>
                  <a:t>consistent</a:t>
                </a:r>
                <a:r>
                  <a:rPr lang="en-US" sz="2200" dirty="0"/>
                  <a:t> with Eve’s answers, but result in </a:t>
                </a:r>
                <a:r>
                  <a:rPr lang="en-US" sz="2200" i="1" dirty="0">
                    <a:solidFill>
                      <a:srgbClr val="7030A0"/>
                    </a:solidFill>
                  </a:rPr>
                  <a:t>different</a:t>
                </a:r>
                <a:r>
                  <a:rPr lang="en-US" sz="2200" dirty="0"/>
                  <a:t> outputs.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are two such inputs.</a:t>
                </a:r>
              </a:p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outputs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(resp.,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), then Eve can “reveal” that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200" dirty="0"/>
                  <a:t> was actually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(resp.,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), making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’s output invalid.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is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not</a:t>
                </a:r>
                <a:r>
                  <a:rPr lang="en-US" sz="2200" dirty="0"/>
                  <a:t> an algorithm which solves the considered problem!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can be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200" dirty="0"/>
                  <a:t> algorithm: no restrictions posed on its behavior.</a:t>
                </a:r>
              </a:p>
              <a:p>
                <a:r>
                  <a:rPr lang="en-US" sz="2200" dirty="0"/>
                  <a:t>Any algorithm that does solve the problem must ask enough questions (i.e., do enough work), and this is a lower bound!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2"/>
                <a:stretch>
                  <a:fillRect t="-7" b="-23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adversa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1311" y="365125"/>
            <a:ext cx="1354038" cy="122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矩形: 圆角 2047"/>
          <p:cNvSpPr/>
          <p:nvPr/>
        </p:nvSpPr>
        <p:spPr>
          <a:xfrm>
            <a:off x="708412" y="3054945"/>
            <a:ext cx="2108360" cy="21707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adversary argument in action:</a:t>
            </a:r>
            <a:br>
              <a:rPr lang="en-US" dirty="0"/>
            </a:br>
            <a:r>
              <a:rPr lang="en-US" dirty="0"/>
              <a:t>Lower bound for sorting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28650" y="1570161"/>
                <a:ext cx="3863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Assume we want to sort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integers.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570161"/>
                <a:ext cx="3863943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110" r="-9500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3010244" y="2305139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3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4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5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6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Picture 4" descr="Image result for adversar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72035" y="1975898"/>
            <a:ext cx="1053372" cy="95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92" y="1970271"/>
            <a:ext cx="1053372" cy="9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952198" y="3180960"/>
                <a:ext cx="1719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“What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?”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98" y="3180960"/>
                <a:ext cx="171976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9" t="-66" r="-6838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3020754" y="3054944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3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4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10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6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465812" y="3180960"/>
                <a:ext cx="1275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812" y="3180960"/>
                <a:ext cx="12759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9" t="-66" r="-5489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708413" y="3786137"/>
            <a:ext cx="19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Busy…busy…busy…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191238" y="4195222"/>
                <a:ext cx="1480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“What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?”</a:t>
                </a: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38" y="4195222"/>
                <a:ext cx="148072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41" t="-112" r="-6912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6465811" y="4195222"/>
                <a:ext cx="1036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811" y="4195222"/>
                <a:ext cx="1036887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23" t="-112" r="-5311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3020754" y="3943191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14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4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10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6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矩形 32"/>
          <p:cNvSpPr/>
          <p:nvPr/>
        </p:nvSpPr>
        <p:spPr>
          <a:xfrm>
            <a:off x="1776638" y="4604307"/>
            <a:ext cx="895326" cy="6213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4" name="矩形 33"/>
          <p:cNvSpPr/>
          <p:nvPr/>
        </p:nvSpPr>
        <p:spPr>
          <a:xfrm>
            <a:off x="6472036" y="4604307"/>
            <a:ext cx="2043314" cy="6213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… </a:t>
            </a:r>
            <a:r>
              <a:rPr lang="en-US" sz="2000" dirty="0">
                <a:solidFill>
                  <a:srgbClr val="C00000"/>
                </a:solidFill>
              </a:rPr>
              <a:t>(always say 1)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文本框 2050"/>
              <p:cNvSpPr txBox="1"/>
              <p:nvPr/>
            </p:nvSpPr>
            <p:spPr>
              <a:xfrm>
                <a:off x="1062805" y="5265423"/>
                <a:ext cx="149855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queries,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work</a:t>
                </a:r>
              </a:p>
            </p:txBody>
          </p:sp>
        </mc:Choice>
        <mc:Fallback xmlns="">
          <p:sp>
            <p:nvSpPr>
              <p:cNvPr id="2051" name="文本框 20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05" y="5265423"/>
                <a:ext cx="1498552" cy="615553"/>
              </a:xfrm>
              <a:prstGeom prst="rect">
                <a:avLst/>
              </a:prstGeom>
              <a:blipFill rotWithShape="1">
                <a:blip r:embed="rId15"/>
                <a:stretch>
                  <a:fillRect l="-4691" r="-8787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/>
          <p:cNvGrpSpPr/>
          <p:nvPr/>
        </p:nvGrpSpPr>
        <p:grpSpPr>
          <a:xfrm>
            <a:off x="3020754" y="4692996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/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14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rgbClr val="C00000"/>
                    </a:solidFill>
                  </a:endParaRPr>
                </a:p>
                <a:p>
                  <a:pPr algn="ctr"/>
                  <a:r>
                    <a:rPr lang="en-US" sz="1600" b="1" dirty="0">
                      <a:solidFill>
                        <a:srgbClr val="C00000"/>
                      </a:solidFill>
                    </a:rPr>
                    <a:t>=?</a:t>
                  </a:r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16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矩形 41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/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10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17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文本框 2051"/>
              <p:cNvSpPr txBox="1"/>
              <p:nvPr/>
            </p:nvSpPr>
            <p:spPr>
              <a:xfrm rot="18919583">
                <a:off x="-336045" y="3496609"/>
                <a:ext cx="3909274" cy="51077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at beginning or end?</a:t>
                </a:r>
              </a:p>
            </p:txBody>
          </p:sp>
        </mc:Choice>
        <mc:Fallback xmlns="">
          <p:sp>
            <p:nvSpPr>
              <p:cNvPr id="2052" name="文本框 20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19583">
                <a:off x="-336045" y="3496609"/>
                <a:ext cx="3909274" cy="510778"/>
              </a:xfrm>
              <a:prstGeom prst="roundRect">
                <a:avLst/>
              </a:prstGeom>
              <a:blipFill rotWithShape="1">
                <a:blip r:embed="rId18"/>
                <a:stretch>
                  <a:fillRect l="10740" t="-300167" r="3884" b="-247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/>
          <p:cNvGrpSpPr/>
          <p:nvPr/>
        </p:nvGrpSpPr>
        <p:grpSpPr>
          <a:xfrm>
            <a:off x="628650" y="5978973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/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&lt;1</a:t>
                  </a:r>
                </a:p>
              </p:txBody>
            </p:sp>
          </mc:Choice>
          <mc:Fallback xmlns="">
            <p:sp>
              <p:nvSpPr>
                <p:cNvPr id="47" name="矩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19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14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矩形 48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/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50" name="矩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10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/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17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组合 51"/>
          <p:cNvGrpSpPr/>
          <p:nvPr/>
        </p:nvGrpSpPr>
        <p:grpSpPr>
          <a:xfrm>
            <a:off x="5391841" y="5978973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14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/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54" name="矩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20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矩形 54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/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17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/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&gt;1</a:t>
                  </a:r>
                </a:p>
              </p:txBody>
            </p:sp>
          </mc:Choice>
          <mc:Fallback xmlns="">
            <p:sp>
              <p:nvSpPr>
                <p:cNvPr id="57" name="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21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6232286" y="5578042"/>
                <a:ext cx="17429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000" b="0" dirty="0">
                    <a:solidFill>
                      <a:srgbClr val="C00000"/>
                    </a:solidFill>
                  </a:rPr>
                  <a:t>sorry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86" y="5578042"/>
                <a:ext cx="1742978" cy="307777"/>
              </a:xfrm>
              <a:prstGeom prst="rect">
                <a:avLst/>
              </a:prstGeom>
              <a:blipFill rotWithShape="1">
                <a:blip r:embed="rId22"/>
                <a:stretch>
                  <a:fillRect l="-5014" t="-66" r="-858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文本框 2052"/>
              <p:cNvSpPr txBox="1"/>
              <p:nvPr/>
            </p:nvSpPr>
            <p:spPr>
              <a:xfrm>
                <a:off x="2878831" y="2057727"/>
                <a:ext cx="5689087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i="1" dirty="0"/>
                  <a:t>The</a:t>
                </a:r>
                <a:r>
                  <a:rPr lang="en-US" sz="2000" dirty="0"/>
                  <a:t> algorithm, which queries the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times, does not solve the problem.</a:t>
                </a:r>
              </a:p>
            </p:txBody>
          </p:sp>
        </mc:Choice>
        <mc:Fallback xmlns="">
          <p:sp>
            <p:nvSpPr>
              <p:cNvPr id="2053" name="文本框 2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831" y="2057727"/>
                <a:ext cx="5689087" cy="707886"/>
              </a:xfrm>
              <a:prstGeom prst="rect">
                <a:avLst/>
              </a:prstGeom>
              <a:blipFill rotWithShape="1">
                <a:blip r:embed="rId23"/>
                <a:stretch>
                  <a:fillRect l="-855" t="-4173" r="-840" b="-9482"/>
                </a:stretch>
              </a:blip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2915750" y="3039892"/>
                <a:ext cx="5689087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i="1" dirty="0"/>
                  <a:t>Any</a:t>
                </a:r>
                <a:r>
                  <a:rPr lang="en-US" sz="2000" dirty="0"/>
                  <a:t> algorithm which queries the input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times does not solve the problem.</a:t>
                </a:r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50" y="3039892"/>
                <a:ext cx="5689087" cy="707886"/>
              </a:xfrm>
              <a:prstGeom prst="rect">
                <a:avLst/>
              </a:prstGeom>
              <a:blipFill rotWithShape="1">
                <a:blip r:embed="rId24"/>
                <a:stretch>
                  <a:fillRect l="-856" t="-4147" r="-838" b="-9418"/>
                </a:stretch>
              </a:blip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2915749" y="4000888"/>
                <a:ext cx="5689087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Solving the “sort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integers” problem has a time complexity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49" y="4000888"/>
                <a:ext cx="5689087" cy="707886"/>
              </a:xfrm>
              <a:prstGeom prst="rect">
                <a:avLst/>
              </a:prstGeom>
              <a:blipFill rotWithShape="1">
                <a:blip r:embed="rId25"/>
                <a:stretch>
                  <a:fillRect l="-856" t="-4181" r="-838" b="-9473"/>
                </a:stretch>
              </a:blip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" grpId="0" animBg="1"/>
      <p:bldP spid="15" grpId="0"/>
      <p:bldP spid="23" grpId="0"/>
      <p:bldP spid="24" grpId="0"/>
      <p:bldP spid="25" grpId="0"/>
      <p:bldP spid="26" grpId="0"/>
      <p:bldP spid="33" grpId="0"/>
      <p:bldP spid="34" grpId="0"/>
      <p:bldP spid="2051" grpId="0"/>
      <p:bldP spid="2052" grpId="0" animBg="1"/>
      <p:bldP spid="58" grpId="0"/>
      <p:bldP spid="2053" grpId="0" animBg="1"/>
      <p:bldP spid="60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Can we sort faster than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14035" t="-59" r="-16216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322827" y="2259449"/>
                <a:ext cx="44983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/>
                    </a:solidFill>
                  </a:rPr>
                  <a:t>Sorting needs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27" y="2259449"/>
                <a:ext cx="4498347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14" t="-20" r="-32227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76330" y="4013775"/>
            <a:ext cx="6991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No, at least not for a large class of algorithms…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Comparison-based sorting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200" dirty="0"/>
                  <a:t>A </a:t>
                </a:r>
                <a:r>
                  <a:rPr lang="en-US" sz="2200" b="1" dirty="0">
                    <a:solidFill>
                      <a:schemeClr val="accent1"/>
                    </a:solidFill>
                  </a:rPr>
                  <a:t>comparison-based sorting algorithm</a:t>
                </a:r>
                <a:r>
                  <a:rPr lang="en-US" sz="2200" dirty="0"/>
                  <a:t> determines sorted order only based on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comparisons</a:t>
                </a:r>
                <a:r>
                  <a:rPr lang="en-US" sz="2200" dirty="0"/>
                  <a:t> between the input items.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/>
                  <a:t>In a comparison sort, only comparisons between elements are used to gain order information about the input sequence</a:t>
                </a:r>
                <a:r>
                  <a:rPr lang="en-US" sz="1800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, only use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/>
                  <a:t>”,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800" dirty="0"/>
                  <a:t>”,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”,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 dirty="0"/>
                  <a:t>”, or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/>
                  <a:t>” to gain order info.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Particularly, the algorithm </a:t>
                </a:r>
                <a:r>
                  <a:rPr lang="en-US" sz="1800" b="1" dirty="0"/>
                  <a:t>cannot</a:t>
                </a:r>
                <a:r>
                  <a:rPr lang="en-US" sz="1800" dirty="0"/>
                  <a:t> inspect the values of input items.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2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02055" y="5368290"/>
                <a:ext cx="7018655" cy="83439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Any comparison-based sorting algorithm has time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in the worst case.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055" y="5368290"/>
                <a:ext cx="7018655" cy="834390"/>
              </a:xfrm>
              <a:prstGeom prst="rect">
                <a:avLst/>
              </a:prstGeom>
              <a:blipFill rotWithShape="1">
                <a:blip r:embed="rId3"/>
                <a:stretch>
                  <a:fillRect l="-688" t="-3501" r="-679" b="-7991"/>
                </a:stretch>
              </a:blip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Decisions trees can be used to describe algorithms.</a:t>
            </a:r>
          </a:p>
          <a:p>
            <a:pPr lvl="1"/>
            <a:r>
              <a:rPr lang="en-US" sz="2000" dirty="0"/>
              <a:t>A decision tree is a tree.</a:t>
            </a:r>
          </a:p>
          <a:p>
            <a:pPr lvl="1"/>
            <a:r>
              <a:rPr lang="en-US" sz="2000" dirty="0"/>
              <a:t>Each internal node denotes a query the algorithm makes on input.</a:t>
            </a:r>
          </a:p>
          <a:p>
            <a:pPr lvl="1"/>
            <a:r>
              <a:rPr lang="en-US" sz="2000" dirty="0"/>
              <a:t>Outgoing edges denote the possible answers to that query.</a:t>
            </a:r>
          </a:p>
          <a:p>
            <a:pPr lvl="1"/>
            <a:r>
              <a:rPr lang="en-US" sz="2000" dirty="0"/>
              <a:t>Each leaf denotes an output.</a:t>
            </a:r>
          </a:p>
          <a:p>
            <a:r>
              <a:rPr lang="en-US" sz="2400" dirty="0"/>
              <a:t>One execution of the algorithm is a path from root to a leaf.</a:t>
            </a:r>
          </a:p>
          <a:p>
            <a:pPr lvl="1"/>
            <a:r>
              <a:rPr lang="en-US" sz="2000" dirty="0"/>
              <a:t>At each internal node, answer to query tells us where to go next.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The worst-case time complexity is at least the length of the longest path from root to some leaf. I.e., height of the tree!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133159" y="5167312"/>
                <a:ext cx="2382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=6,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=8,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59" y="5167312"/>
                <a:ext cx="2382191" cy="276999"/>
              </a:xfrm>
              <a:prstGeom prst="rect">
                <a:avLst/>
              </a:prstGeom>
              <a:blipFill>
                <a:blip r:embed="rId2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1917</Words>
  <Application>Microsoft Office PowerPoint</Application>
  <PresentationFormat>全屏显示(4:3)</PresentationFormat>
  <Paragraphs>228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Calibri</vt:lpstr>
      <vt:lpstr>Courier New</vt:lpstr>
      <vt:lpstr>Calibri Light</vt:lpstr>
      <vt:lpstr>Arial</vt:lpstr>
      <vt:lpstr>Cambria Math</vt:lpstr>
      <vt:lpstr>Office 主题​​</vt:lpstr>
      <vt:lpstr>Sorting</vt:lpstr>
      <vt:lpstr>PowerPoint 演示文稿</vt:lpstr>
      <vt:lpstr>Complexity of a problem: Upper bound and Lower bound</vt:lpstr>
      <vt:lpstr>Lower bound of a problem</vt:lpstr>
      <vt:lpstr>Techniques for proving lower bounds: The Adversary Argument</vt:lpstr>
      <vt:lpstr>The adversary argument in action: Lower bound for sorting </vt:lpstr>
      <vt:lpstr>PowerPoint 演示文稿</vt:lpstr>
      <vt:lpstr>Comparison-based sorting lower bound</vt:lpstr>
      <vt:lpstr>Decision Tree</vt:lpstr>
      <vt:lpstr>Decision Tree</vt:lpstr>
      <vt:lpstr>Decision tree in action: Comparison-based sorting lower bound</vt:lpstr>
      <vt:lpstr>PowerPoint 演示文稿</vt:lpstr>
      <vt:lpstr>Bucket sort</vt:lpstr>
      <vt:lpstr>Bucket sort</vt:lpstr>
      <vt:lpstr>Bucket sort</vt:lpstr>
      <vt:lpstr>Bucket sort</vt:lpstr>
      <vt:lpstr>Radix sort</vt:lpstr>
      <vt:lpstr>Radix sort</vt:lpstr>
      <vt:lpstr>Radix sort</vt:lpstr>
      <vt:lpstr>Summary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Chaodong ZHENG</dc:creator>
  <cp:lastModifiedBy>方 盛俊</cp:lastModifiedBy>
  <cp:revision>189</cp:revision>
  <dcterms:created xsi:type="dcterms:W3CDTF">2021-10-09T02:43:29Z</dcterms:created>
  <dcterms:modified xsi:type="dcterms:W3CDTF">2023-06-03T08:12:38Z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