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307" r:id="rId11"/>
    <p:sldId id="299" r:id="rId12"/>
    <p:sldId id="300" r:id="rId13"/>
    <p:sldId id="301" r:id="rId14"/>
    <p:sldId id="305" r:id="rId15"/>
    <p:sldId id="302" r:id="rId16"/>
    <p:sldId id="303" r:id="rId17"/>
    <p:sldId id="304" r:id="rId18"/>
    <p:sldId id="306" r:id="rId19"/>
    <p:sldId id="290" r:id="rId2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Cambria Math" panose="02040503050406030204" pitchFamily="18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66" autoAdjust="0"/>
    <p:restoredTop sz="94170" autoAdjust="0"/>
  </p:normalViewPr>
  <p:slideViewPr>
    <p:cSldViewPr snapToGrid="0">
      <p:cViewPr varScale="1">
        <p:scale>
          <a:sx n="85" d="100"/>
          <a:sy n="85" d="100"/>
        </p:scale>
        <p:origin x="14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59B81-EBE2-4895-8A46-2F18F20085C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74F8C-A173-4BA3-A14D-81686FE513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4F8C-A173-4BA3-A14D-81686FE513C7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4F8C-A173-4BA3-A14D-81686FE513C7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961F-81B2-4CFB-84FD-AF7ECE47B16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Trees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Suppose we want to visit all nodes of a tree…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Recall the </a:t>
                </a:r>
                <a:r>
                  <a:rPr lang="en-US" sz="2400" i="1" dirty="0"/>
                  <a:t>recursive</a:t>
                </a:r>
                <a:r>
                  <a:rPr lang="en-US" sz="2400" dirty="0"/>
                  <a:t> definition of trees: </a:t>
                </a:r>
                <a:r>
                  <a:rPr lang="en-US" sz="2000" dirty="0"/>
                  <a:t>a tree is either empty, or has a root connecting to the roots of zero or more non-empty subtrees.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Many ways to traverse a tree (recursively):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Preorder traversal:</a:t>
                </a:r>
                <a:r>
                  <a:rPr lang="en-US" sz="2000" dirty="0"/>
                  <a:t> given a tree with root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first visit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then visit subtrees rooted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’s children, using preorder traversal.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Postorder traversal:</a:t>
                </a:r>
                <a:r>
                  <a:rPr lang="en-US" sz="2000" dirty="0"/>
                  <a:t> given a tree with root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first visit subtrees rooted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’s children using postorder traversal, then visit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Inorder traversal:</a:t>
                </a:r>
                <a:r>
                  <a:rPr lang="en-US" sz="2000" dirty="0"/>
                  <a:t> given a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binary</a:t>
                </a:r>
                <a:r>
                  <a:rPr lang="en-US" sz="2000" dirty="0"/>
                  <a:t> tree with root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first visit subtree rooted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sz="2000" dirty="0"/>
                  <a:t>, then visit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finally visit subtree rooted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 rotWithShape="1">
                <a:blip r:embed="rId2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28650" y="1381991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PreorderTrav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</p:txBody>
      </p:sp>
      <p:sp>
        <p:nvSpPr>
          <p:cNvPr id="5" name="矩形 4"/>
          <p:cNvSpPr/>
          <p:nvPr/>
        </p:nvSpPr>
        <p:spPr>
          <a:xfrm>
            <a:off x="4873338" y="1381991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PostorderTrav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</p:txBody>
      </p:sp>
      <p:sp>
        <p:nvSpPr>
          <p:cNvPr id="6" name="矩形 5"/>
          <p:cNvSpPr/>
          <p:nvPr/>
        </p:nvSpPr>
        <p:spPr>
          <a:xfrm>
            <a:off x="2750993" y="5055465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r.left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084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sp>
        <p:nvSpPr>
          <p:cNvPr id="5" name="矩形 4"/>
          <p:cNvSpPr/>
          <p:nvPr/>
        </p:nvSpPr>
        <p:spPr>
          <a:xfrm>
            <a:off x="628650" y="1690689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PreorderTrav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/>
              <p:cNvSpPr/>
              <p:nvPr/>
            </p:nvSpPr>
            <p:spPr>
              <a:xfrm>
                <a:off x="6426917" y="1690689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917" y="1690689"/>
                <a:ext cx="403778" cy="403778"/>
              </a:xfrm>
              <a:prstGeom prst="ellipse">
                <a:avLst/>
              </a:prstGeom>
              <a:blipFill rotWithShape="1">
                <a:blip r:embed="rId2"/>
                <a:stretch>
                  <a:fillRect l="-2379" t="-2438" r="-2359" b="-2300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/>
          <p:cNvCxnSpPr>
            <a:stCxn id="27" idx="7"/>
            <a:endCxn id="13" idx="3"/>
          </p:cNvCxnSpPr>
          <p:nvPr/>
        </p:nvCxnSpPr>
        <p:spPr>
          <a:xfrm flipV="1">
            <a:off x="5922568" y="2035830"/>
            <a:ext cx="563245" cy="414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/>
              <p:cNvSpPr/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椭圆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blipFill rotWithShape="1">
                <a:blip r:embed="rId3"/>
                <a:stretch>
                  <a:fillRect l="-2379" t="-2502" r="-2359" b="-2236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/>
              <p:cNvSpPr/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椭圆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blipFill rotWithShape="1">
                <a:blip r:embed="rId4"/>
                <a:stretch>
                  <a:fillRect l="-2465" t="-2502" r="-2273" b="-2236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/>
              <p:cNvSpPr/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椭圆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blipFill rotWithShape="1">
                <a:blip r:embed="rId5"/>
                <a:stretch>
                  <a:fillRect l="-2400" t="-2409" r="-2339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椭圆 29"/>
              <p:cNvSpPr/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椭圆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blipFill rotWithShape="1">
                <a:blip r:embed="rId6"/>
                <a:stretch>
                  <a:fillRect l="-2516" t="-2409" r="-2222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椭圆 30"/>
              <p:cNvSpPr/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椭圆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blipFill rotWithShape="1">
                <a:blip r:embed="rId7"/>
                <a:stretch>
                  <a:fillRect l="-2485" t="-2409" r="-2253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椭圆 31"/>
              <p:cNvSpPr/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椭圆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blipFill rotWithShape="1">
                <a:blip r:embed="rId8"/>
                <a:stretch>
                  <a:fillRect l="-2445" t="-2409" r="-2294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椭圆 32"/>
              <p:cNvSpPr/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椭圆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blipFill rotWithShape="1">
                <a:blip r:embed="rId9"/>
                <a:stretch>
                  <a:fillRect l="-2420" t="-2403" r="-2318" b="-2335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椭圆 33"/>
              <p:cNvSpPr/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椭圆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blipFill rotWithShape="1">
                <a:blip r:embed="rId10"/>
                <a:stretch>
                  <a:fillRect l="-2379" t="-2403" r="-2359" b="-2335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椭圆 34"/>
              <p:cNvSpPr/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椭圆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blipFill rotWithShape="1">
                <a:blip r:embed="rId11"/>
                <a:stretch>
                  <a:fillRect l="-2496" t="-2403" r="-2242" b="-2335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/>
          <p:cNvCxnSpPr>
            <a:stCxn id="28" idx="1"/>
            <a:endCxn id="13" idx="5"/>
          </p:cNvCxnSpPr>
          <p:nvPr/>
        </p:nvCxnSpPr>
        <p:spPr>
          <a:xfrm flipH="1" flipV="1">
            <a:off x="6771510" y="2035830"/>
            <a:ext cx="576580" cy="414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9" idx="0"/>
            <a:endCxn id="27" idx="3"/>
          </p:cNvCxnSpPr>
          <p:nvPr/>
        </p:nvCxnSpPr>
        <p:spPr>
          <a:xfrm flipV="1">
            <a:off x="5337933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7" idx="5"/>
            <a:endCxn id="30" idx="0"/>
          </p:cNvCxnSpPr>
          <p:nvPr/>
        </p:nvCxnSpPr>
        <p:spPr>
          <a:xfrm>
            <a:off x="5922568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8" idx="5"/>
            <a:endCxn id="32" idx="0"/>
          </p:cNvCxnSpPr>
          <p:nvPr/>
        </p:nvCxnSpPr>
        <p:spPr>
          <a:xfrm>
            <a:off x="7633604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1" idx="0"/>
            <a:endCxn id="28" idx="3"/>
          </p:cNvCxnSpPr>
          <p:nvPr/>
        </p:nvCxnSpPr>
        <p:spPr>
          <a:xfrm flipV="1">
            <a:off x="7048969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35" idx="0"/>
            <a:endCxn id="30" idx="5"/>
          </p:cNvCxnSpPr>
          <p:nvPr/>
        </p:nvCxnSpPr>
        <p:spPr>
          <a:xfrm flipH="1" flipV="1">
            <a:off x="6326346" y="3436664"/>
            <a:ext cx="261021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32" idx="5"/>
            <a:endCxn id="34" idx="0"/>
          </p:cNvCxnSpPr>
          <p:nvPr/>
        </p:nvCxnSpPr>
        <p:spPr>
          <a:xfrm>
            <a:off x="8037382" y="3436664"/>
            <a:ext cx="276079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33" idx="0"/>
            <a:endCxn id="32" idx="3"/>
          </p:cNvCxnSpPr>
          <p:nvPr/>
        </p:nvCxnSpPr>
        <p:spPr>
          <a:xfrm flipV="1">
            <a:off x="7467805" y="3436664"/>
            <a:ext cx="284063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28650" y="49364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41</a:t>
            </a:r>
            <a:endParaRPr lang="en-US" sz="2000" dirty="0"/>
          </a:p>
        </p:txBody>
      </p:sp>
      <p:sp>
        <p:nvSpPr>
          <p:cNvPr id="68" name="文本框 67"/>
          <p:cNvSpPr txBox="1"/>
          <p:nvPr/>
        </p:nvSpPr>
        <p:spPr>
          <a:xfrm>
            <a:off x="12382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  <a:endParaRPr lang="en-US" sz="2000" dirty="0"/>
          </a:p>
        </p:txBody>
      </p:sp>
      <p:sp>
        <p:nvSpPr>
          <p:cNvPr id="69" name="文本框 68"/>
          <p:cNvSpPr txBox="1"/>
          <p:nvPr/>
        </p:nvSpPr>
        <p:spPr>
          <a:xfrm>
            <a:off x="18478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sz="2000" dirty="0"/>
          </a:p>
        </p:txBody>
      </p:sp>
      <p:sp>
        <p:nvSpPr>
          <p:cNvPr id="70" name="文本框 69"/>
          <p:cNvSpPr txBox="1"/>
          <p:nvPr/>
        </p:nvSpPr>
        <p:spPr>
          <a:xfrm>
            <a:off x="24574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en-US" sz="2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30670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32</a:t>
            </a:r>
            <a:endParaRPr lang="en-US" sz="2000" dirty="0"/>
          </a:p>
        </p:txBody>
      </p:sp>
      <p:sp>
        <p:nvSpPr>
          <p:cNvPr id="72" name="文本框 71"/>
          <p:cNvSpPr txBox="1"/>
          <p:nvPr/>
        </p:nvSpPr>
        <p:spPr>
          <a:xfrm>
            <a:off x="36766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65</a:t>
            </a:r>
            <a:endParaRPr lang="en-US" sz="2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42862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50</a:t>
            </a:r>
            <a:endParaRPr lang="en-US" sz="2000" dirty="0"/>
          </a:p>
        </p:txBody>
      </p:sp>
      <p:sp>
        <p:nvSpPr>
          <p:cNvPr id="74" name="文本框 73"/>
          <p:cNvSpPr txBox="1"/>
          <p:nvPr/>
        </p:nvSpPr>
        <p:spPr>
          <a:xfrm>
            <a:off x="48958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91</a:t>
            </a:r>
            <a:endParaRPr lang="en-US" sz="2000" dirty="0"/>
          </a:p>
        </p:txBody>
      </p:sp>
      <p:sp>
        <p:nvSpPr>
          <p:cNvPr id="75" name="文本框 74"/>
          <p:cNvSpPr txBox="1"/>
          <p:nvPr/>
        </p:nvSpPr>
        <p:spPr>
          <a:xfrm>
            <a:off x="550207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72</a:t>
            </a:r>
            <a:endParaRPr lang="en-US" sz="2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610366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99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Postorder Traversal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/>
              <p:cNvSpPr/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blipFill rotWithShape="1">
                <a:blip r:embed="rId2"/>
                <a:stretch>
                  <a:fillRect l="-2379" t="-2438" r="-2359" b="-2300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/>
          <p:cNvCxnSpPr>
            <a:stCxn id="27" idx="7"/>
            <a:endCxn id="13" idx="3"/>
          </p:cNvCxnSpPr>
          <p:nvPr/>
        </p:nvCxnSpPr>
        <p:spPr>
          <a:xfrm flipV="1">
            <a:off x="5922568" y="2035335"/>
            <a:ext cx="571736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/>
              <p:cNvSpPr/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椭圆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blipFill rotWithShape="1">
                <a:blip r:embed="rId3"/>
                <a:stretch>
                  <a:fillRect l="-2379" t="-2502" r="-2359" b="-2236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/>
              <p:cNvSpPr/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椭圆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blipFill rotWithShape="1">
                <a:blip r:embed="rId4"/>
                <a:stretch>
                  <a:fillRect l="-2465" t="-2502" r="-2273" b="-2236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/>
              <p:cNvSpPr/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椭圆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blipFill rotWithShape="1">
                <a:blip r:embed="rId5"/>
                <a:stretch>
                  <a:fillRect l="-2400" t="-2409" r="-2339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椭圆 29"/>
              <p:cNvSpPr/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椭圆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blipFill rotWithShape="1">
                <a:blip r:embed="rId6"/>
                <a:stretch>
                  <a:fillRect l="-2516" t="-2409" r="-2222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椭圆 30"/>
              <p:cNvSpPr/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椭圆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blipFill rotWithShape="1">
                <a:blip r:embed="rId7"/>
                <a:stretch>
                  <a:fillRect l="-2485" t="-2409" r="-2253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椭圆 31"/>
              <p:cNvSpPr/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椭圆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blipFill rotWithShape="1">
                <a:blip r:embed="rId8"/>
                <a:stretch>
                  <a:fillRect l="-2445" t="-2409" r="-2294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椭圆 32"/>
              <p:cNvSpPr/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椭圆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blipFill rotWithShape="1">
                <a:blip r:embed="rId9"/>
                <a:stretch>
                  <a:fillRect l="-2420" t="-2403" r="-2318" b="-2335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椭圆 33"/>
              <p:cNvSpPr/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椭圆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blipFill rotWithShape="1">
                <a:blip r:embed="rId10"/>
                <a:stretch>
                  <a:fillRect l="-2379" t="-2403" r="-2359" b="-2335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椭圆 34"/>
              <p:cNvSpPr/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椭圆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blipFill rotWithShape="1">
                <a:blip r:embed="rId11"/>
                <a:stretch>
                  <a:fillRect l="-2496" t="-2403" r="-2242" b="-2335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/>
          <p:cNvCxnSpPr>
            <a:stCxn id="28" idx="1"/>
            <a:endCxn id="13" idx="5"/>
          </p:cNvCxnSpPr>
          <p:nvPr/>
        </p:nvCxnSpPr>
        <p:spPr>
          <a:xfrm flipH="1" flipV="1">
            <a:off x="6779818" y="2035335"/>
            <a:ext cx="568272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9" idx="0"/>
            <a:endCxn id="27" idx="3"/>
          </p:cNvCxnSpPr>
          <p:nvPr/>
        </p:nvCxnSpPr>
        <p:spPr>
          <a:xfrm flipV="1">
            <a:off x="5337933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7" idx="5"/>
            <a:endCxn id="30" idx="0"/>
          </p:cNvCxnSpPr>
          <p:nvPr/>
        </p:nvCxnSpPr>
        <p:spPr>
          <a:xfrm>
            <a:off x="5922568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8" idx="5"/>
            <a:endCxn id="32" idx="0"/>
          </p:cNvCxnSpPr>
          <p:nvPr/>
        </p:nvCxnSpPr>
        <p:spPr>
          <a:xfrm>
            <a:off x="7633604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1" idx="0"/>
            <a:endCxn id="28" idx="3"/>
          </p:cNvCxnSpPr>
          <p:nvPr/>
        </p:nvCxnSpPr>
        <p:spPr>
          <a:xfrm flipV="1">
            <a:off x="7048969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35" idx="0"/>
            <a:endCxn id="30" idx="5"/>
          </p:cNvCxnSpPr>
          <p:nvPr/>
        </p:nvCxnSpPr>
        <p:spPr>
          <a:xfrm flipH="1" flipV="1">
            <a:off x="6326346" y="3436664"/>
            <a:ext cx="261021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32" idx="5"/>
            <a:endCxn id="34" idx="0"/>
          </p:cNvCxnSpPr>
          <p:nvPr/>
        </p:nvCxnSpPr>
        <p:spPr>
          <a:xfrm>
            <a:off x="8037382" y="3436664"/>
            <a:ext cx="276079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33" idx="0"/>
            <a:endCxn id="32" idx="3"/>
          </p:cNvCxnSpPr>
          <p:nvPr/>
        </p:nvCxnSpPr>
        <p:spPr>
          <a:xfrm flipV="1">
            <a:off x="7467805" y="3436664"/>
            <a:ext cx="284063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28650" y="49364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sz="2000" dirty="0"/>
          </a:p>
        </p:txBody>
      </p:sp>
      <p:sp>
        <p:nvSpPr>
          <p:cNvPr id="68" name="文本框 67"/>
          <p:cNvSpPr txBox="1"/>
          <p:nvPr/>
        </p:nvSpPr>
        <p:spPr>
          <a:xfrm>
            <a:off x="12382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32</a:t>
            </a:r>
            <a:endParaRPr lang="en-US" sz="2000" dirty="0"/>
          </a:p>
        </p:txBody>
      </p:sp>
      <p:sp>
        <p:nvSpPr>
          <p:cNvPr id="69" name="文本框 68"/>
          <p:cNvSpPr txBox="1"/>
          <p:nvPr/>
        </p:nvSpPr>
        <p:spPr>
          <a:xfrm>
            <a:off x="18478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en-US" sz="2000" dirty="0"/>
          </a:p>
        </p:txBody>
      </p:sp>
      <p:sp>
        <p:nvSpPr>
          <p:cNvPr id="70" name="文本框 69"/>
          <p:cNvSpPr txBox="1"/>
          <p:nvPr/>
        </p:nvSpPr>
        <p:spPr>
          <a:xfrm>
            <a:off x="24574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  <a:endParaRPr lang="en-US" sz="2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30670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50</a:t>
            </a:r>
            <a:endParaRPr lang="en-US" sz="2000" dirty="0"/>
          </a:p>
        </p:txBody>
      </p:sp>
      <p:sp>
        <p:nvSpPr>
          <p:cNvPr id="72" name="文本框 71"/>
          <p:cNvSpPr txBox="1"/>
          <p:nvPr/>
        </p:nvSpPr>
        <p:spPr>
          <a:xfrm>
            <a:off x="36766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72</a:t>
            </a:r>
            <a:endParaRPr lang="en-US" sz="2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42862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99</a:t>
            </a:r>
            <a:endParaRPr lang="en-US" sz="2000" dirty="0"/>
          </a:p>
        </p:txBody>
      </p:sp>
      <p:sp>
        <p:nvSpPr>
          <p:cNvPr id="74" name="文本框 73"/>
          <p:cNvSpPr txBox="1"/>
          <p:nvPr/>
        </p:nvSpPr>
        <p:spPr>
          <a:xfrm>
            <a:off x="48958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91</a:t>
            </a:r>
            <a:endParaRPr lang="en-US" sz="2000" dirty="0"/>
          </a:p>
        </p:txBody>
      </p:sp>
      <p:sp>
        <p:nvSpPr>
          <p:cNvPr id="75" name="文本框 74"/>
          <p:cNvSpPr txBox="1"/>
          <p:nvPr/>
        </p:nvSpPr>
        <p:spPr>
          <a:xfrm>
            <a:off x="550207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65</a:t>
            </a:r>
            <a:endParaRPr lang="en-US" sz="2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610366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41</a:t>
            </a:r>
            <a:endParaRPr 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634307" y="1690688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PostorderTrav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Inorder Traversal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/>
              <p:cNvSpPr/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blipFill rotWithShape="1">
                <a:blip r:embed="rId2"/>
                <a:stretch>
                  <a:fillRect l="-2379" t="-2438" r="-2359" b="-2300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/>
          <p:cNvCxnSpPr>
            <a:stCxn id="27" idx="7"/>
            <a:endCxn id="13" idx="3"/>
          </p:cNvCxnSpPr>
          <p:nvPr/>
        </p:nvCxnSpPr>
        <p:spPr>
          <a:xfrm flipV="1">
            <a:off x="5922568" y="2035335"/>
            <a:ext cx="571736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/>
              <p:cNvSpPr/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椭圆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blipFill rotWithShape="1">
                <a:blip r:embed="rId3"/>
                <a:stretch>
                  <a:fillRect l="-2379" t="-2502" r="-2359" b="-2236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/>
              <p:cNvSpPr/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椭圆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blipFill rotWithShape="1">
                <a:blip r:embed="rId4"/>
                <a:stretch>
                  <a:fillRect l="-2465" t="-2502" r="-2273" b="-2236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/>
              <p:cNvSpPr/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椭圆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blipFill rotWithShape="1">
                <a:blip r:embed="rId5"/>
                <a:stretch>
                  <a:fillRect l="-2400" t="-2409" r="-2339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椭圆 29"/>
              <p:cNvSpPr/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椭圆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blipFill rotWithShape="1">
                <a:blip r:embed="rId6"/>
                <a:stretch>
                  <a:fillRect l="-2516" t="-2409" r="-2222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椭圆 30"/>
              <p:cNvSpPr/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椭圆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blipFill rotWithShape="1">
                <a:blip r:embed="rId7"/>
                <a:stretch>
                  <a:fillRect l="-2485" t="-2409" r="-2253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椭圆 31"/>
              <p:cNvSpPr/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椭圆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blipFill rotWithShape="1">
                <a:blip r:embed="rId8"/>
                <a:stretch>
                  <a:fillRect l="-2445" t="-2409" r="-2294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椭圆 32"/>
              <p:cNvSpPr/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椭圆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blipFill rotWithShape="1">
                <a:blip r:embed="rId9"/>
                <a:stretch>
                  <a:fillRect l="-2420" t="-2403" r="-2318" b="-2335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椭圆 33"/>
              <p:cNvSpPr/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椭圆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blipFill rotWithShape="1">
                <a:blip r:embed="rId10"/>
                <a:stretch>
                  <a:fillRect l="-2379" t="-2403" r="-2359" b="-2335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椭圆 34"/>
              <p:cNvSpPr/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椭圆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blipFill rotWithShape="1">
                <a:blip r:embed="rId11"/>
                <a:stretch>
                  <a:fillRect l="-2496" t="-2403" r="-2242" b="-2335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/>
          <p:cNvCxnSpPr>
            <a:stCxn id="28" idx="1"/>
            <a:endCxn id="13" idx="5"/>
          </p:cNvCxnSpPr>
          <p:nvPr/>
        </p:nvCxnSpPr>
        <p:spPr>
          <a:xfrm flipH="1" flipV="1">
            <a:off x="6779818" y="2035335"/>
            <a:ext cx="568272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9" idx="0"/>
            <a:endCxn id="27" idx="3"/>
          </p:cNvCxnSpPr>
          <p:nvPr/>
        </p:nvCxnSpPr>
        <p:spPr>
          <a:xfrm flipV="1">
            <a:off x="5337933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7" idx="5"/>
            <a:endCxn id="30" idx="0"/>
          </p:cNvCxnSpPr>
          <p:nvPr/>
        </p:nvCxnSpPr>
        <p:spPr>
          <a:xfrm>
            <a:off x="5922568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8" idx="5"/>
            <a:endCxn id="32" idx="0"/>
          </p:cNvCxnSpPr>
          <p:nvPr/>
        </p:nvCxnSpPr>
        <p:spPr>
          <a:xfrm>
            <a:off x="7633604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1" idx="0"/>
            <a:endCxn id="28" idx="3"/>
          </p:cNvCxnSpPr>
          <p:nvPr/>
        </p:nvCxnSpPr>
        <p:spPr>
          <a:xfrm flipV="1">
            <a:off x="7048969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35" idx="0"/>
            <a:endCxn id="30" idx="5"/>
          </p:cNvCxnSpPr>
          <p:nvPr/>
        </p:nvCxnSpPr>
        <p:spPr>
          <a:xfrm flipH="1" flipV="1">
            <a:off x="6326346" y="3436664"/>
            <a:ext cx="261021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32" idx="5"/>
            <a:endCxn id="34" idx="0"/>
          </p:cNvCxnSpPr>
          <p:nvPr/>
        </p:nvCxnSpPr>
        <p:spPr>
          <a:xfrm>
            <a:off x="8037382" y="3436664"/>
            <a:ext cx="276079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33" idx="0"/>
            <a:endCxn id="32" idx="3"/>
          </p:cNvCxnSpPr>
          <p:nvPr/>
        </p:nvCxnSpPr>
        <p:spPr>
          <a:xfrm flipV="1">
            <a:off x="7467805" y="3436664"/>
            <a:ext cx="284063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28650" y="49364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sz="2000" dirty="0"/>
          </a:p>
        </p:txBody>
      </p:sp>
      <p:sp>
        <p:nvSpPr>
          <p:cNvPr id="68" name="文本框 67"/>
          <p:cNvSpPr txBox="1"/>
          <p:nvPr/>
        </p:nvSpPr>
        <p:spPr>
          <a:xfrm>
            <a:off x="12382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  <a:endParaRPr lang="en-US" sz="2000" dirty="0"/>
          </a:p>
        </p:txBody>
      </p:sp>
      <p:sp>
        <p:nvSpPr>
          <p:cNvPr id="69" name="文本框 68"/>
          <p:cNvSpPr txBox="1"/>
          <p:nvPr/>
        </p:nvSpPr>
        <p:spPr>
          <a:xfrm>
            <a:off x="18478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en-US" sz="2000" dirty="0"/>
          </a:p>
        </p:txBody>
      </p:sp>
      <p:sp>
        <p:nvSpPr>
          <p:cNvPr id="70" name="文本框 69"/>
          <p:cNvSpPr txBox="1"/>
          <p:nvPr/>
        </p:nvSpPr>
        <p:spPr>
          <a:xfrm>
            <a:off x="24574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32</a:t>
            </a:r>
            <a:endParaRPr lang="en-US" sz="2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30670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41</a:t>
            </a:r>
            <a:endParaRPr lang="en-US" sz="2000" dirty="0"/>
          </a:p>
        </p:txBody>
      </p:sp>
      <p:sp>
        <p:nvSpPr>
          <p:cNvPr id="72" name="文本框 71"/>
          <p:cNvSpPr txBox="1"/>
          <p:nvPr/>
        </p:nvSpPr>
        <p:spPr>
          <a:xfrm>
            <a:off x="36766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50</a:t>
            </a:r>
            <a:endParaRPr lang="en-US" sz="2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42862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65</a:t>
            </a:r>
            <a:endParaRPr lang="en-US" sz="2000" dirty="0"/>
          </a:p>
        </p:txBody>
      </p:sp>
      <p:sp>
        <p:nvSpPr>
          <p:cNvPr id="74" name="文本框 73"/>
          <p:cNvSpPr txBox="1"/>
          <p:nvPr/>
        </p:nvSpPr>
        <p:spPr>
          <a:xfrm>
            <a:off x="48958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72</a:t>
            </a:r>
            <a:endParaRPr lang="en-US" sz="2000" dirty="0"/>
          </a:p>
        </p:txBody>
      </p:sp>
      <p:sp>
        <p:nvSpPr>
          <p:cNvPr id="75" name="文本框 74"/>
          <p:cNvSpPr txBox="1"/>
          <p:nvPr/>
        </p:nvSpPr>
        <p:spPr>
          <a:xfrm>
            <a:off x="550207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91</a:t>
            </a:r>
            <a:endParaRPr lang="en-US" sz="2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610366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99</a:t>
            </a:r>
            <a:endParaRPr 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634307" y="1690688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r.left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recursive traversal</a:t>
            </a:r>
          </a:p>
        </p:txBody>
      </p:sp>
      <p:sp>
        <p:nvSpPr>
          <p:cNvPr id="5" name="矩形 4"/>
          <p:cNvSpPr/>
          <p:nvPr/>
        </p:nvSpPr>
        <p:spPr>
          <a:xfrm>
            <a:off x="628650" y="1690689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PreorderTrav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</p:txBody>
      </p:sp>
      <p:sp>
        <p:nvSpPr>
          <p:cNvPr id="6" name="矩形 5"/>
          <p:cNvSpPr/>
          <p:nvPr/>
        </p:nvSpPr>
        <p:spPr>
          <a:xfrm>
            <a:off x="628650" y="3322061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PostorderTrav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</p:txBody>
      </p:sp>
      <p:sp>
        <p:nvSpPr>
          <p:cNvPr id="7" name="矩形 6"/>
          <p:cNvSpPr/>
          <p:nvPr/>
        </p:nvSpPr>
        <p:spPr>
          <a:xfrm>
            <a:off x="628650" y="4953433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r.left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433586" y="1690689"/>
                <a:ext cx="3776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</a:rPr>
                  <a:t>Time complexity for a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 tree?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86" y="1690689"/>
                <a:ext cx="3776162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80" r="-33636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433585" y="2090799"/>
                <a:ext cx="45545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as processing each node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85" y="2090799"/>
                <a:ext cx="4554517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95" r="-11746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433586" y="2816197"/>
                <a:ext cx="38723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</a:rPr>
                  <a:t>Space complexity for a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 tree?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86" y="2816197"/>
                <a:ext cx="3872342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152" r="-34482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433585" y="3216307"/>
                <a:ext cx="47125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as worst-case call stack depth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85" y="3216307"/>
                <a:ext cx="4712509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8" r="-12002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46087" y="3976689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PreorderTrav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Sample application of preorder traversal</a:t>
            </a:r>
            <a:br>
              <a:rPr lang="en-US" dirty="0"/>
            </a:br>
            <a:r>
              <a:rPr lang="en-US" dirty="0"/>
              <a:t>Directory Listing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5450032" cy="2031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371" y="581892"/>
            <a:ext cx="2271542" cy="59109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908641" y="4326369"/>
            <a:ext cx="4588150" cy="1681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ListDir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obj</a:t>
            </a:r>
            <a:r>
              <a:rPr lang="en-GB" b="1" u="sng" dirty="0">
                <a:solidFill>
                  <a:schemeClr val="tx1"/>
                </a:solidFill>
              </a:rPr>
              <a:t>, depth):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obj,depth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IsDirectory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directory)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ListDir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(obj,depth+1)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tree traversal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8649" y="1690689"/>
            <a:ext cx="7048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Basic idea: simulate the recursive process with the help of a stack.</a:t>
            </a:r>
          </a:p>
        </p:txBody>
      </p:sp>
      <p:sp>
        <p:nvSpPr>
          <p:cNvPr id="4" name="矩形 3"/>
          <p:cNvSpPr/>
          <p:nvPr/>
        </p:nvSpPr>
        <p:spPr>
          <a:xfrm>
            <a:off x="628650" y="2159723"/>
            <a:ext cx="3267941" cy="1269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PreorderTrav</a:t>
            </a:r>
            <a:r>
              <a:rPr lang="en-GB" sz="1600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PreorderTrav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</p:txBody>
      </p:sp>
      <p:sp>
        <p:nvSpPr>
          <p:cNvPr id="5" name="矩形 4"/>
          <p:cNvSpPr/>
          <p:nvPr/>
        </p:nvSpPr>
        <p:spPr>
          <a:xfrm>
            <a:off x="4114798" y="2159723"/>
            <a:ext cx="4400552" cy="2851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PreorderTravIter</a:t>
            </a:r>
            <a:r>
              <a:rPr lang="en-GB" sz="1600" b="1" u="sng" dirty="0">
                <a:solidFill>
                  <a:schemeClr val="tx1"/>
                </a:solidFill>
              </a:rPr>
              <a:t>(root):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s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root,false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f.visit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Visit(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(each child u of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u,false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f.node,true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矩形 5"/>
          <p:cNvSpPr/>
          <p:nvPr/>
        </p:nvSpPr>
        <p:spPr>
          <a:xfrm>
            <a:off x="628649" y="3662592"/>
            <a:ext cx="3267941" cy="1814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Frame {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*node;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visit;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Frame(Node*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n,bool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v) {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node = n;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visit = v;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28649" y="4123049"/>
            <a:ext cx="4223079" cy="1890133"/>
            <a:chOff x="628649" y="4287717"/>
            <a:chExt cx="4223079" cy="1890133"/>
          </a:xfrm>
        </p:grpSpPr>
        <p:sp>
          <p:nvSpPr>
            <p:cNvPr id="7" name="矩形: 圆角 6"/>
            <p:cNvSpPr/>
            <p:nvPr/>
          </p:nvSpPr>
          <p:spPr>
            <a:xfrm>
              <a:off x="1550409" y="4287717"/>
              <a:ext cx="773691" cy="265814"/>
            </a:xfrm>
            <a:prstGeom prst="round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28649" y="5808518"/>
              <a:ext cx="422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Visit </a:t>
              </a:r>
              <a:r>
                <a:rPr lang="en-GB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 or the subtree rooted at </a:t>
              </a:r>
              <a:r>
                <a:rPr lang="en-GB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. 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1706348" y="4553532"/>
              <a:ext cx="0" cy="1254986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4929497" y="5191411"/>
            <a:ext cx="3585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</a:rPr>
              <a:t>What about postorder traversal?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880303" y="4255955"/>
            <a:ext cx="3492172" cy="677787"/>
            <a:chOff x="4880303" y="4255955"/>
            <a:chExt cx="3492172" cy="677787"/>
          </a:xfrm>
        </p:grpSpPr>
        <p:sp>
          <p:nvSpPr>
            <p:cNvPr id="14" name="矩形: 圆角 13"/>
            <p:cNvSpPr/>
            <p:nvPr/>
          </p:nvSpPr>
          <p:spPr>
            <a:xfrm>
              <a:off x="4880303" y="4255955"/>
              <a:ext cx="3492172" cy="458919"/>
            </a:xfrm>
            <a:prstGeom prst="round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4880303" y="4739076"/>
              <a:ext cx="3273097" cy="194666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连接符: 曲线 16"/>
            <p:cNvCxnSpPr>
              <a:stCxn id="14" idx="1"/>
              <a:endCxn id="15" idx="1"/>
            </p:cNvCxnSpPr>
            <p:nvPr/>
          </p:nvCxnSpPr>
          <p:spPr>
            <a:xfrm rot="10800000" flipV="1">
              <a:off x="4880303" y="4485415"/>
              <a:ext cx="12700" cy="350994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5187003" y="5643850"/>
            <a:ext cx="332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</a:rPr>
              <a:t>What about inorder traversal?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inorder tree traversal</a:t>
            </a:r>
          </a:p>
        </p:txBody>
      </p:sp>
      <p:sp>
        <p:nvSpPr>
          <p:cNvPr id="5" name="矩形 4"/>
          <p:cNvSpPr/>
          <p:nvPr/>
        </p:nvSpPr>
        <p:spPr>
          <a:xfrm>
            <a:off x="628650" y="1689885"/>
            <a:ext cx="5283777" cy="2851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InorderTravIter</a:t>
            </a:r>
            <a:r>
              <a:rPr lang="en-GB" sz="1600" b="1" u="sng" dirty="0">
                <a:solidFill>
                  <a:schemeClr val="tx1"/>
                </a:solidFill>
              </a:rPr>
              <a:t>(root):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s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root,false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f.visit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Visit(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right,false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f.node,true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left,false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矩形 5"/>
          <p:cNvSpPr/>
          <p:nvPr/>
        </p:nvSpPr>
        <p:spPr>
          <a:xfrm>
            <a:off x="5247409" y="1864688"/>
            <a:ext cx="3267941" cy="1814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Frame {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*node;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visit;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Frame(Node*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n,bool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v) {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node = n;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visit = v;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8651" y="4607621"/>
            <a:ext cx="322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time complexity?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28650" y="5007731"/>
            <a:ext cx="334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space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28650" y="5407841"/>
                <a:ext cx="34488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When do we need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space?</a:t>
                </a: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407841"/>
                <a:ext cx="3448893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45" r="-8832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858638" y="4607621"/>
                <a:ext cx="7741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638" y="4607621"/>
                <a:ext cx="774122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49" t="-15" r="56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975657" y="5007731"/>
                <a:ext cx="7852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7" y="5007731"/>
                <a:ext cx="785215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71" t="-30" r="35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组合 42"/>
          <p:cNvGrpSpPr/>
          <p:nvPr/>
        </p:nvGrpSpPr>
        <p:grpSpPr>
          <a:xfrm>
            <a:off x="6622791" y="3852697"/>
            <a:ext cx="1615112" cy="2533654"/>
            <a:chOff x="6224829" y="3788289"/>
            <a:chExt cx="1615112" cy="25336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椭圆 22"/>
                <p:cNvSpPr/>
                <p:nvPr/>
              </p:nvSpPr>
              <p:spPr>
                <a:xfrm>
                  <a:off x="7436163" y="3788289"/>
                  <a:ext cx="403778" cy="40377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椭圆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163" y="3788289"/>
                  <a:ext cx="403778" cy="403778"/>
                </a:xfrm>
                <a:prstGeom prst="ellipse">
                  <a:avLst/>
                </a:prstGeom>
                <a:blipFill rotWithShape="1">
                  <a:blip r:embed="rId6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连接符 23"/>
            <p:cNvCxnSpPr>
              <a:stCxn id="27" idx="0"/>
              <a:endCxn id="23" idx="3"/>
            </p:cNvCxnSpPr>
            <p:nvPr/>
          </p:nvCxnSpPr>
          <p:spPr>
            <a:xfrm flipV="1">
              <a:off x="7234274" y="4132935"/>
              <a:ext cx="261021" cy="346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7032385" y="4479519"/>
              <a:ext cx="403778" cy="4037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1755"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6628607" y="5198842"/>
              <a:ext cx="403778" cy="4037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1755"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连接符 34"/>
            <p:cNvCxnSpPr>
              <a:stCxn id="31" idx="0"/>
              <a:endCxn id="27" idx="3"/>
            </p:cNvCxnSpPr>
            <p:nvPr/>
          </p:nvCxnSpPr>
          <p:spPr>
            <a:xfrm flipV="1">
              <a:off x="6830496" y="4824165"/>
              <a:ext cx="261021" cy="3746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40" idx="0"/>
              <a:endCxn id="31" idx="3"/>
            </p:cNvCxnSpPr>
            <p:nvPr/>
          </p:nvCxnSpPr>
          <p:spPr>
            <a:xfrm flipV="1">
              <a:off x="6426718" y="5543488"/>
              <a:ext cx="261021" cy="374677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/>
            <p:cNvSpPr/>
            <p:nvPr/>
          </p:nvSpPr>
          <p:spPr>
            <a:xfrm>
              <a:off x="6224829" y="5918165"/>
              <a:ext cx="403778" cy="4037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1755"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628650" y="5795234"/>
            <a:ext cx="425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Can we have better space complexity?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28650" y="6061300"/>
            <a:ext cx="5877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Yes! Knowing last visited node tells us what to do next.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1" grpId="0"/>
      <p:bldP spid="11" grpId="0"/>
      <p:bldP spid="22" grpId="0"/>
      <p:bldP spid="44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Level-order traversal of trees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358" y="3261394"/>
            <a:ext cx="4123992" cy="22474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628650" y="1690689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Recursive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2000" dirty="0"/>
              <a:t> is somewhat like a postorder traversal of the recursion tree.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8650" y="2398575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Iterative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2000" dirty="0"/>
              <a:t> is somewhat like a level-order traversal of the recursion tree, but bottom-up… </a:t>
            </a:r>
          </a:p>
        </p:txBody>
      </p:sp>
      <p:sp>
        <p:nvSpPr>
          <p:cNvPr id="8" name="矩形 7"/>
          <p:cNvSpPr/>
          <p:nvPr/>
        </p:nvSpPr>
        <p:spPr>
          <a:xfrm>
            <a:off x="628650" y="3189588"/>
            <a:ext cx="3642014" cy="2391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LevelorderTrav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 q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q.add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q.remove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(node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Visit(node)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q.add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q.add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28651" y="5663792"/>
            <a:ext cx="322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time complexity?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8650" y="6063902"/>
            <a:ext cx="334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space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858638" y="5663792"/>
                <a:ext cx="7741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638" y="5663792"/>
                <a:ext cx="774122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49" t="-57" r="56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975657" y="6063902"/>
                <a:ext cx="2620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 the worst-case.</a:t>
                </a: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7" y="6063902"/>
                <a:ext cx="2620269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1" t="-72" r="-9517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Ch.10 (10.4)</a:t>
            </a:r>
          </a:p>
          <a:p>
            <a:r>
              <a:rPr lang="en-GB" sz="2400" dirty="0"/>
              <a:t>[Weiss] Ch.4 (4.1-4.2)</a:t>
            </a:r>
          </a:p>
          <a:p>
            <a:r>
              <a:rPr lang="en-GB" sz="2400" dirty="0"/>
              <a:t>[Morin] Ch.6 (6.1)</a:t>
            </a:r>
            <a:endParaRPr lang="en-US" sz="2000" dirty="0"/>
          </a:p>
        </p:txBody>
      </p:sp>
      <p:pic>
        <p:nvPicPr>
          <p:cNvPr id="5" name="Picture 8" descr="https://images-na.ssl-images-amazon.com/images/I/41oGuEd4krL._SX378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60" y="3944935"/>
            <a:ext cx="1802497" cy="2366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75" y="3944936"/>
            <a:ext cx="1577975" cy="2366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tree is a connected, acyclic undirected graph.</a:t>
            </a:r>
          </a:p>
          <a:p>
            <a:r>
              <a:rPr lang="en-US" sz="2400" dirty="0"/>
              <a:t>In CS, we often study </a:t>
            </a:r>
            <a:r>
              <a:rPr lang="en-US" sz="2400" b="1" dirty="0">
                <a:solidFill>
                  <a:srgbClr val="C00000"/>
                </a:solidFill>
              </a:rPr>
              <a:t>rooted</a:t>
            </a:r>
            <a:r>
              <a:rPr lang="en-US" sz="2400" dirty="0"/>
              <a:t> trees.</a:t>
            </a:r>
          </a:p>
        </p:txBody>
      </p:sp>
      <p:grpSp>
        <p:nvGrpSpPr>
          <p:cNvPr id="38" name="组合 37"/>
          <p:cNvGrpSpPr/>
          <p:nvPr/>
        </p:nvGrpSpPr>
        <p:grpSpPr>
          <a:xfrm rot="10800000">
            <a:off x="628650" y="3429000"/>
            <a:ext cx="3358344" cy="1722569"/>
            <a:chOff x="1026621" y="3953942"/>
            <a:chExt cx="3358344" cy="1722569"/>
          </a:xfrm>
        </p:grpSpPr>
        <p:sp>
          <p:nvSpPr>
            <p:cNvPr id="4" name="椭圆 3"/>
            <p:cNvSpPr/>
            <p:nvPr/>
          </p:nvSpPr>
          <p:spPr>
            <a:xfrm>
              <a:off x="1735282" y="3969327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276302" y="3962400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817322" y="3962400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528407" y="3953942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094019" y="3962400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026621" y="4593016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276302" y="4594167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80733" y="4594167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526376" y="53855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连接符 13"/>
            <p:cNvCxnSpPr>
              <a:stCxn id="4" idx="5"/>
              <a:endCxn id="10" idx="1"/>
            </p:cNvCxnSpPr>
            <p:nvPr/>
          </p:nvCxnSpPr>
          <p:spPr>
            <a:xfrm>
              <a:off x="1983620" y="4217665"/>
              <a:ext cx="335290" cy="419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4"/>
              <a:endCxn id="10" idx="0"/>
            </p:cNvCxnSpPr>
            <p:nvPr/>
          </p:nvCxnSpPr>
          <p:spPr>
            <a:xfrm>
              <a:off x="2421775" y="4253346"/>
              <a:ext cx="0" cy="3408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3"/>
              <a:endCxn id="10" idx="7"/>
            </p:cNvCxnSpPr>
            <p:nvPr/>
          </p:nvCxnSpPr>
          <p:spPr>
            <a:xfrm flipH="1">
              <a:off x="2524640" y="4210738"/>
              <a:ext cx="335290" cy="42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4"/>
              <a:endCxn id="11" idx="1"/>
            </p:cNvCxnSpPr>
            <p:nvPr/>
          </p:nvCxnSpPr>
          <p:spPr>
            <a:xfrm>
              <a:off x="3673880" y="4244888"/>
              <a:ext cx="149461" cy="391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8" idx="4"/>
              <a:endCxn id="11" idx="7"/>
            </p:cNvCxnSpPr>
            <p:nvPr/>
          </p:nvCxnSpPr>
          <p:spPr>
            <a:xfrm flipH="1">
              <a:off x="4029071" y="4253346"/>
              <a:ext cx="210421" cy="383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9" idx="5"/>
              <a:endCxn id="12" idx="1"/>
            </p:cNvCxnSpPr>
            <p:nvPr/>
          </p:nvCxnSpPr>
          <p:spPr>
            <a:xfrm flipH="1" flipV="1">
              <a:off x="1274959" y="4841354"/>
              <a:ext cx="1294025" cy="5868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0" idx="4"/>
              <a:endCxn id="12" idx="0"/>
            </p:cNvCxnSpPr>
            <p:nvPr/>
          </p:nvCxnSpPr>
          <p:spPr>
            <a:xfrm>
              <a:off x="2421775" y="4885113"/>
              <a:ext cx="250074" cy="5004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1" idx="3"/>
              <a:endCxn id="12" idx="7"/>
            </p:cNvCxnSpPr>
            <p:nvPr/>
          </p:nvCxnSpPr>
          <p:spPr>
            <a:xfrm flipH="1">
              <a:off x="2774714" y="4842505"/>
              <a:ext cx="1048627" cy="585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2591839" y="3028889"/>
            <a:ext cx="1467532" cy="400110"/>
            <a:chOff x="2591839" y="3028889"/>
            <a:chExt cx="1467532" cy="400110"/>
          </a:xfrm>
        </p:grpSpPr>
        <p:sp>
          <p:nvSpPr>
            <p:cNvPr id="39" name="文本框 38"/>
            <p:cNvSpPr txBox="1"/>
            <p:nvPr/>
          </p:nvSpPr>
          <p:spPr>
            <a:xfrm>
              <a:off x="3422594" y="3028889"/>
              <a:ext cx="636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root</a:t>
              </a:r>
            </a:p>
          </p:txBody>
        </p:sp>
        <p:cxnSp>
          <p:nvCxnSpPr>
            <p:cNvPr id="41" name="直接箭头连接符 40"/>
            <p:cNvCxnSpPr>
              <a:stCxn id="39" idx="1"/>
            </p:cNvCxnSpPr>
            <p:nvPr/>
          </p:nvCxnSpPr>
          <p:spPr>
            <a:xfrm flipH="1">
              <a:off x="2591839" y="3228944"/>
              <a:ext cx="830755" cy="200055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4578823" y="955901"/>
            <a:ext cx="3911174" cy="5221062"/>
            <a:chOff x="4578823" y="955901"/>
            <a:chExt cx="3911174" cy="5221062"/>
          </a:xfrm>
        </p:grpSpPr>
        <p:sp>
          <p:nvSpPr>
            <p:cNvPr id="61" name="弦形 60"/>
            <p:cNvSpPr/>
            <p:nvPr/>
          </p:nvSpPr>
          <p:spPr>
            <a:xfrm rot="19455960">
              <a:off x="4578823" y="955901"/>
              <a:ext cx="3911174" cy="3915597"/>
            </a:xfrm>
            <a:prstGeom prst="chord">
              <a:avLst>
                <a:gd name="adj1" fmla="val 2269083"/>
                <a:gd name="adj2" fmla="val 1278019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4843551" y="3057015"/>
              <a:ext cx="3358344" cy="1722569"/>
              <a:chOff x="1026621" y="3953942"/>
              <a:chExt cx="3358344" cy="1722569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1735282" y="3969327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2276302" y="3962400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817322" y="3962400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528407" y="3953942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4094019" y="3962400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026621" y="3969327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276302" y="4594167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3780733" y="4594167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2526376" y="5385565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直接连接符 52"/>
              <p:cNvCxnSpPr>
                <a:stCxn id="44" idx="5"/>
                <a:endCxn id="50" idx="1"/>
              </p:cNvCxnSpPr>
              <p:nvPr/>
            </p:nvCxnSpPr>
            <p:spPr>
              <a:xfrm>
                <a:off x="1983620" y="4217665"/>
                <a:ext cx="335290" cy="4191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>
                <a:stCxn id="45" idx="4"/>
                <a:endCxn id="50" idx="0"/>
              </p:cNvCxnSpPr>
              <p:nvPr/>
            </p:nvCxnSpPr>
            <p:spPr>
              <a:xfrm>
                <a:off x="2421775" y="4253346"/>
                <a:ext cx="0" cy="3408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stCxn id="46" idx="3"/>
                <a:endCxn id="50" idx="7"/>
              </p:cNvCxnSpPr>
              <p:nvPr/>
            </p:nvCxnSpPr>
            <p:spPr>
              <a:xfrm flipH="1">
                <a:off x="2524640" y="4210738"/>
                <a:ext cx="335290" cy="42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stCxn id="47" idx="4"/>
                <a:endCxn id="51" idx="1"/>
              </p:cNvCxnSpPr>
              <p:nvPr/>
            </p:nvCxnSpPr>
            <p:spPr>
              <a:xfrm>
                <a:off x="3673880" y="4244888"/>
                <a:ext cx="149461" cy="3918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48" idx="4"/>
                <a:endCxn id="51" idx="7"/>
              </p:cNvCxnSpPr>
              <p:nvPr/>
            </p:nvCxnSpPr>
            <p:spPr>
              <a:xfrm flipH="1">
                <a:off x="4029071" y="4253346"/>
                <a:ext cx="210421" cy="3834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stCxn id="49" idx="5"/>
                <a:endCxn id="52" idx="1"/>
              </p:cNvCxnSpPr>
              <p:nvPr/>
            </p:nvCxnSpPr>
            <p:spPr>
              <a:xfrm>
                <a:off x="1274959" y="4217665"/>
                <a:ext cx="1294025" cy="12105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50" idx="4"/>
                <a:endCxn id="52" idx="0"/>
              </p:cNvCxnSpPr>
              <p:nvPr/>
            </p:nvCxnSpPr>
            <p:spPr>
              <a:xfrm>
                <a:off x="2421775" y="4885113"/>
                <a:ext cx="250074" cy="5004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51" idx="3"/>
                <a:endCxn id="52" idx="7"/>
              </p:cNvCxnSpPr>
              <p:nvPr/>
            </p:nvCxnSpPr>
            <p:spPr>
              <a:xfrm flipH="1">
                <a:off x="2774714" y="4842505"/>
                <a:ext cx="1048627" cy="5856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矩形: 圆角 61"/>
            <p:cNvSpPr/>
            <p:nvPr/>
          </p:nvSpPr>
          <p:spPr>
            <a:xfrm>
              <a:off x="6147436" y="4879785"/>
              <a:ext cx="682685" cy="129717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" name="直接箭头连接符 63"/>
          <p:cNvCxnSpPr>
            <a:stCxn id="39" idx="3"/>
          </p:cNvCxnSpPr>
          <p:nvPr/>
        </p:nvCxnSpPr>
        <p:spPr>
          <a:xfrm>
            <a:off x="4059371" y="3228944"/>
            <a:ext cx="2164781" cy="1367955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梯形 65"/>
          <p:cNvSpPr/>
          <p:nvPr/>
        </p:nvSpPr>
        <p:spPr>
          <a:xfrm>
            <a:off x="8036862" y="4594250"/>
            <a:ext cx="645874" cy="419111"/>
          </a:xfrm>
          <a:prstGeom prst="trapezoid">
            <a:avLst>
              <a:gd name="adj" fmla="val 4494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梯形 64"/>
          <p:cNvSpPr/>
          <p:nvPr/>
        </p:nvSpPr>
        <p:spPr>
          <a:xfrm>
            <a:off x="6266314" y="4572000"/>
            <a:ext cx="1709751" cy="1041724"/>
          </a:xfrm>
          <a:prstGeom prst="trapezoid">
            <a:avLst>
              <a:gd name="adj" fmla="val 5791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梯形 12"/>
          <p:cNvSpPr/>
          <p:nvPr/>
        </p:nvSpPr>
        <p:spPr>
          <a:xfrm>
            <a:off x="4969372" y="4572000"/>
            <a:ext cx="1254260" cy="1041724"/>
          </a:xfrm>
          <a:prstGeom prst="trapezoid">
            <a:avLst>
              <a:gd name="adj" fmla="val 4494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Recursive definition of </a:t>
            </a:r>
            <a:br>
              <a:rPr lang="en-US" dirty="0"/>
            </a:br>
            <a:r>
              <a:rPr lang="en-US" dirty="0"/>
              <a:t>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tree is </a:t>
                </a:r>
                <a:r>
                  <a:rPr lang="en-US" altLang="zh-CN" sz="2400" dirty="0"/>
                  <a:t>either empty, or has a root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that connects to the roots of zero or more non-empty (sub)trees.</a:t>
                </a:r>
              </a:p>
              <a:p>
                <a:pPr lvl="1"/>
                <a:r>
                  <a:rPr lang="en-US" sz="2000" dirty="0"/>
                  <a:t>Root of each subtree is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child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is the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parent</a:t>
                </a:r>
                <a:r>
                  <a:rPr lang="en-US" sz="2000" dirty="0"/>
                  <a:t> of each subtree’s root.</a:t>
                </a:r>
              </a:p>
              <a:p>
                <a:pPr lvl="1"/>
                <a:r>
                  <a:rPr lang="en-US" sz="2000" dirty="0"/>
                  <a:t>Nodes with no children are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leaves</a:t>
                </a:r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Nodes with same parent are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siblings</a:t>
                </a:r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If a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on the path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ancestor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descendant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690689"/>
                <a:ext cx="7886700" cy="4351338"/>
              </a:xfrm>
              <a:blipFill rotWithShape="1">
                <a:blip r:embed="rId2"/>
                <a:stretch>
                  <a:fillRect l="-8" t="-7" r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 rot="10800000">
            <a:off x="7515742" y="5282596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/>
          <p:cNvSpPr/>
          <p:nvPr/>
        </p:nvSpPr>
        <p:spPr>
          <a:xfrm rot="10800000">
            <a:off x="6974722" y="5289523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 rot="10800000">
            <a:off x="6433702" y="5289523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 rot="10800000">
            <a:off x="5722617" y="5297981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 rot="10800000">
            <a:off x="5157005" y="5289523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 rot="10800000">
            <a:off x="8224403" y="4658907"/>
            <a:ext cx="290946" cy="2909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 rot="10800000">
            <a:off x="6974722" y="4657756"/>
            <a:ext cx="290946" cy="29094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 rot="10800000">
            <a:off x="5470291" y="4657756"/>
            <a:ext cx="290946" cy="29094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 rot="10800000">
            <a:off x="6724648" y="3866358"/>
            <a:ext cx="290946" cy="29094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/>
          <p:cNvCxnSpPr>
            <a:stCxn id="4" idx="5"/>
            <a:endCxn id="10" idx="1"/>
          </p:cNvCxnSpPr>
          <p:nvPr/>
        </p:nvCxnSpPr>
        <p:spPr>
          <a:xfrm rot="10800000">
            <a:off x="7223060" y="4906094"/>
            <a:ext cx="335290" cy="419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4"/>
            <a:endCxn id="10" idx="0"/>
          </p:cNvCxnSpPr>
          <p:nvPr/>
        </p:nvCxnSpPr>
        <p:spPr>
          <a:xfrm rot="10800000">
            <a:off x="7120195" y="4948702"/>
            <a:ext cx="0" cy="340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3"/>
            <a:endCxn id="10" idx="7"/>
          </p:cNvCxnSpPr>
          <p:nvPr/>
        </p:nvCxnSpPr>
        <p:spPr>
          <a:xfrm rot="10800000" flipH="1">
            <a:off x="6682040" y="4906094"/>
            <a:ext cx="335290" cy="4260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4"/>
            <a:endCxn id="11" idx="1"/>
          </p:cNvCxnSpPr>
          <p:nvPr/>
        </p:nvCxnSpPr>
        <p:spPr>
          <a:xfrm rot="10800000">
            <a:off x="5718629" y="4906094"/>
            <a:ext cx="149461" cy="391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" idx="4"/>
            <a:endCxn id="11" idx="7"/>
          </p:cNvCxnSpPr>
          <p:nvPr/>
        </p:nvCxnSpPr>
        <p:spPr>
          <a:xfrm rot="10800000" flipH="1">
            <a:off x="5302478" y="4906094"/>
            <a:ext cx="210421" cy="3834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9" idx="5"/>
            <a:endCxn id="12" idx="1"/>
          </p:cNvCxnSpPr>
          <p:nvPr/>
        </p:nvCxnSpPr>
        <p:spPr>
          <a:xfrm rot="10800000" flipH="1" flipV="1">
            <a:off x="6972986" y="4114696"/>
            <a:ext cx="1294025" cy="5868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0" idx="4"/>
            <a:endCxn id="12" idx="0"/>
          </p:cNvCxnSpPr>
          <p:nvPr/>
        </p:nvCxnSpPr>
        <p:spPr>
          <a:xfrm rot="10800000">
            <a:off x="6870121" y="4157304"/>
            <a:ext cx="250074" cy="500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1" idx="3"/>
            <a:endCxn id="12" idx="7"/>
          </p:cNvCxnSpPr>
          <p:nvPr/>
        </p:nvCxnSpPr>
        <p:spPr>
          <a:xfrm rot="10800000" flipH="1">
            <a:off x="5718629" y="4114696"/>
            <a:ext cx="1048627" cy="585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5705477" y="4002489"/>
            <a:ext cx="1108884" cy="770140"/>
            <a:chOff x="5705477" y="4002489"/>
            <a:chExt cx="1108884" cy="770140"/>
          </a:xfrm>
        </p:grpSpPr>
        <p:cxnSp>
          <p:nvCxnSpPr>
            <p:cNvPr id="67" name="直接箭头连接符 66"/>
            <p:cNvCxnSpPr/>
            <p:nvPr/>
          </p:nvCxnSpPr>
          <p:spPr>
            <a:xfrm flipH="1">
              <a:off x="5705477" y="4064125"/>
              <a:ext cx="963411" cy="525863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flipV="1">
              <a:off x="5812682" y="4190261"/>
              <a:ext cx="1001679" cy="546752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 rot="19908516">
              <a:off x="5727061" y="4002489"/>
              <a:ext cx="8179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parent</a:t>
              </a:r>
              <a:endParaRPr lang="en-US" dirty="0"/>
            </a:p>
          </p:txBody>
        </p:sp>
        <p:sp>
          <p:nvSpPr>
            <p:cNvPr id="69" name="矩形 68"/>
            <p:cNvSpPr/>
            <p:nvPr/>
          </p:nvSpPr>
          <p:spPr>
            <a:xfrm rot="19908516">
              <a:off x="6049145" y="4403297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child</a:t>
              </a:r>
              <a:endParaRPr lang="en-US" dirty="0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5405343" y="4949853"/>
            <a:ext cx="2964533" cy="1582726"/>
            <a:chOff x="5405343" y="4949853"/>
            <a:chExt cx="2964533" cy="1582726"/>
          </a:xfrm>
        </p:grpSpPr>
        <p:cxnSp>
          <p:nvCxnSpPr>
            <p:cNvPr id="70" name="直接箭头连接符 69"/>
            <p:cNvCxnSpPr>
              <a:endCxn id="9" idx="0"/>
            </p:cNvCxnSpPr>
            <p:nvPr/>
          </p:nvCxnSpPr>
          <p:spPr>
            <a:xfrm flipV="1">
              <a:off x="7570242" y="4949853"/>
              <a:ext cx="799634" cy="1261477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endCxn id="4" idx="0"/>
            </p:cNvCxnSpPr>
            <p:nvPr/>
          </p:nvCxnSpPr>
          <p:spPr>
            <a:xfrm flipV="1">
              <a:off x="7570241" y="5573542"/>
              <a:ext cx="90974" cy="637788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endCxn id="65" idx="2"/>
            </p:cNvCxnSpPr>
            <p:nvPr/>
          </p:nvCxnSpPr>
          <p:spPr>
            <a:xfrm flipH="1" flipV="1">
              <a:off x="7121190" y="5613724"/>
              <a:ext cx="461775" cy="613717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H="1" flipV="1">
              <a:off x="6595984" y="5588928"/>
              <a:ext cx="986981" cy="622402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endCxn id="7" idx="1"/>
            </p:cNvCxnSpPr>
            <p:nvPr/>
          </p:nvCxnSpPr>
          <p:spPr>
            <a:xfrm flipH="1" flipV="1">
              <a:off x="5970955" y="5546319"/>
              <a:ext cx="1612012" cy="66479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endCxn id="8" idx="1"/>
            </p:cNvCxnSpPr>
            <p:nvPr/>
          </p:nvCxnSpPr>
          <p:spPr>
            <a:xfrm flipH="1" flipV="1">
              <a:off x="5405343" y="5537861"/>
              <a:ext cx="2164898" cy="673248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77"/>
            <p:cNvSpPr/>
            <p:nvPr/>
          </p:nvSpPr>
          <p:spPr>
            <a:xfrm>
              <a:off x="7219162" y="6163247"/>
              <a:ext cx="7804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leaves</a:t>
              </a:r>
              <a:endParaRPr lang="en-US" dirty="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188453" y="5434996"/>
            <a:ext cx="800219" cy="467154"/>
            <a:chOff x="5188453" y="5434996"/>
            <a:chExt cx="800219" cy="467154"/>
          </a:xfrm>
        </p:grpSpPr>
        <p:cxnSp>
          <p:nvCxnSpPr>
            <p:cNvPr id="81" name="直接箭头连接符 80"/>
            <p:cNvCxnSpPr>
              <a:stCxn id="8" idx="2"/>
              <a:endCxn id="7" idx="6"/>
            </p:cNvCxnSpPr>
            <p:nvPr/>
          </p:nvCxnSpPr>
          <p:spPr>
            <a:xfrm>
              <a:off x="5447951" y="5434996"/>
              <a:ext cx="274666" cy="8458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5188453" y="5532818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sibling</a:t>
              </a:r>
              <a:endParaRPr lang="en-US" dirty="0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6809939" y="4117112"/>
            <a:ext cx="822011" cy="1377468"/>
            <a:chOff x="6809939" y="4117112"/>
            <a:chExt cx="822011" cy="1377468"/>
          </a:xfrm>
        </p:grpSpPr>
        <p:cxnSp>
          <p:nvCxnSpPr>
            <p:cNvPr id="87" name="直接箭头连接符 86"/>
            <p:cNvCxnSpPr/>
            <p:nvPr/>
          </p:nvCxnSpPr>
          <p:spPr>
            <a:xfrm>
              <a:off x="6972985" y="4182253"/>
              <a:ext cx="658965" cy="1040893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 flipH="1" flipV="1">
              <a:off x="6809939" y="4242828"/>
              <a:ext cx="663988" cy="1048828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/>
            <p:cNvSpPr/>
            <p:nvPr/>
          </p:nvSpPr>
          <p:spPr>
            <a:xfrm rot="3600000">
              <a:off x="6919451" y="4435148"/>
              <a:ext cx="10054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ancestor</a:t>
              </a:r>
              <a:endParaRPr lang="en-US" dirty="0"/>
            </a:p>
          </p:txBody>
        </p:sp>
        <p:sp>
          <p:nvSpPr>
            <p:cNvPr id="98" name="矩形 97"/>
            <p:cNvSpPr/>
            <p:nvPr/>
          </p:nvSpPr>
          <p:spPr>
            <a:xfrm rot="3600000">
              <a:off x="6380265" y="4665603"/>
              <a:ext cx="12886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descendant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More terminology on</a:t>
            </a:r>
            <a:br>
              <a:rPr lang="en-US" dirty="0"/>
            </a:br>
            <a:r>
              <a:rPr lang="en-US" dirty="0"/>
              <a:t>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depth</a:t>
                </a:r>
                <a:r>
                  <a:rPr lang="en-US" sz="2400" dirty="0"/>
                  <a:t> of a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length of the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height</a:t>
                </a:r>
                <a:r>
                  <a:rPr lang="en-US" sz="2400" dirty="0"/>
                  <a:t> of a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is the length of the longest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one of its descendants.</a:t>
                </a:r>
              </a:p>
              <a:p>
                <a:pPr lvl="1"/>
                <a:r>
                  <a:rPr lang="en-US" sz="2000" dirty="0"/>
                  <a:t>Height of a leaf node is zero.</a:t>
                </a:r>
              </a:p>
              <a:p>
                <a:pPr lvl="1"/>
                <a:r>
                  <a:rPr lang="en-US" sz="2000" dirty="0"/>
                  <a:t>Height of a non-leaf node is the max</a:t>
                </a:r>
                <a:br>
                  <a:rPr lang="en-US" sz="2000" dirty="0"/>
                </a:br>
                <a:r>
                  <a:rPr lang="en-US" sz="2000" dirty="0"/>
                  <a:t>height of its children plus one.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组合 35"/>
          <p:cNvGrpSpPr/>
          <p:nvPr/>
        </p:nvGrpSpPr>
        <p:grpSpPr>
          <a:xfrm>
            <a:off x="5157006" y="3429000"/>
            <a:ext cx="3358344" cy="2515755"/>
            <a:chOff x="4572000" y="3429000"/>
            <a:chExt cx="3358344" cy="2515755"/>
          </a:xfrm>
        </p:grpSpPr>
        <p:sp>
          <p:nvSpPr>
            <p:cNvPr id="5" name="椭圆 4"/>
            <p:cNvSpPr/>
            <p:nvPr/>
          </p:nvSpPr>
          <p:spPr>
            <a:xfrm rot="10800000">
              <a:off x="6930737" y="484523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/>
            <p:cNvSpPr/>
            <p:nvPr/>
          </p:nvSpPr>
          <p:spPr>
            <a:xfrm rot="10800000">
              <a:off x="6389717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/>
            <p:cNvSpPr/>
            <p:nvPr/>
          </p:nvSpPr>
          <p:spPr>
            <a:xfrm rot="10800000">
              <a:off x="5848697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/>
            <p:cNvSpPr/>
            <p:nvPr/>
          </p:nvSpPr>
          <p:spPr>
            <a:xfrm rot="10800000">
              <a:off x="5137612" y="48606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/>
            <p:cNvSpPr/>
            <p:nvPr/>
          </p:nvSpPr>
          <p:spPr>
            <a:xfrm rot="10800000">
              <a:off x="4572000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/>
            <p:cNvSpPr/>
            <p:nvPr/>
          </p:nvSpPr>
          <p:spPr>
            <a:xfrm rot="10800000">
              <a:off x="7639398" y="4221549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/>
            <p:cNvSpPr/>
            <p:nvPr/>
          </p:nvSpPr>
          <p:spPr>
            <a:xfrm rot="10800000">
              <a:off x="6389717" y="422039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/>
            <p:cNvSpPr/>
            <p:nvPr/>
          </p:nvSpPr>
          <p:spPr>
            <a:xfrm rot="10800000">
              <a:off x="4885286" y="422039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/>
                <p:cNvSpPr/>
                <p:nvPr/>
              </p:nvSpPr>
              <p:spPr>
                <a:xfrm>
                  <a:off x="6139643" y="3429000"/>
                  <a:ext cx="290946" cy="29094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9643" y="3429000"/>
                  <a:ext cx="290946" cy="290946"/>
                </a:xfrm>
                <a:prstGeom prst="ellipse">
                  <a:avLst/>
                </a:prstGeom>
                <a:blipFill rotWithShape="1">
                  <a:blip r:embed="rId3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/>
            <p:cNvCxnSpPr>
              <a:stCxn id="5" idx="5"/>
              <a:endCxn id="11" idx="1"/>
            </p:cNvCxnSpPr>
            <p:nvPr/>
          </p:nvCxnSpPr>
          <p:spPr>
            <a:xfrm rot="10800000">
              <a:off x="6638055" y="4468736"/>
              <a:ext cx="335290" cy="419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4"/>
              <a:endCxn id="11" idx="0"/>
            </p:cNvCxnSpPr>
            <p:nvPr/>
          </p:nvCxnSpPr>
          <p:spPr>
            <a:xfrm rot="10800000">
              <a:off x="6535190" y="4511344"/>
              <a:ext cx="0" cy="3408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3"/>
              <a:endCxn id="11" idx="7"/>
            </p:cNvCxnSpPr>
            <p:nvPr/>
          </p:nvCxnSpPr>
          <p:spPr>
            <a:xfrm rot="10800000" flipH="1">
              <a:off x="6097035" y="4468736"/>
              <a:ext cx="335290" cy="42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4"/>
              <a:endCxn id="12" idx="1"/>
            </p:cNvCxnSpPr>
            <p:nvPr/>
          </p:nvCxnSpPr>
          <p:spPr>
            <a:xfrm rot="10800000">
              <a:off x="5133624" y="4468736"/>
              <a:ext cx="149461" cy="391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9" idx="4"/>
              <a:endCxn id="12" idx="7"/>
            </p:cNvCxnSpPr>
            <p:nvPr/>
          </p:nvCxnSpPr>
          <p:spPr>
            <a:xfrm rot="10800000" flipH="1">
              <a:off x="4717473" y="4468736"/>
              <a:ext cx="210421" cy="383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0" idx="5"/>
              <a:endCxn id="13" idx="5"/>
            </p:cNvCxnSpPr>
            <p:nvPr/>
          </p:nvCxnSpPr>
          <p:spPr>
            <a:xfrm flipH="1" flipV="1">
              <a:off x="6387981" y="3677338"/>
              <a:ext cx="1294025" cy="5868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1" idx="4"/>
              <a:endCxn id="13" idx="4"/>
            </p:cNvCxnSpPr>
            <p:nvPr/>
          </p:nvCxnSpPr>
          <p:spPr>
            <a:xfrm flipH="1" flipV="1">
              <a:off x="6285116" y="3719946"/>
              <a:ext cx="250074" cy="5004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3"/>
              <a:endCxn id="13" idx="3"/>
            </p:cNvCxnSpPr>
            <p:nvPr/>
          </p:nvCxnSpPr>
          <p:spPr>
            <a:xfrm flipV="1">
              <a:off x="5133624" y="3677338"/>
              <a:ext cx="1048627" cy="585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0800000">
              <a:off x="5133623" y="5648023"/>
              <a:ext cx="290946" cy="2967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/>
            <p:cNvSpPr/>
            <p:nvPr/>
          </p:nvSpPr>
          <p:spPr>
            <a:xfrm rot="10800000">
              <a:off x="6638054" y="56480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椭圆 23"/>
            <p:cNvSpPr/>
            <p:nvPr/>
          </p:nvSpPr>
          <p:spPr>
            <a:xfrm rot="10800000">
              <a:off x="7247315" y="56480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直接连接符 24"/>
            <p:cNvCxnSpPr>
              <a:stCxn id="22" idx="4"/>
              <a:endCxn id="8" idx="0"/>
            </p:cNvCxnSpPr>
            <p:nvPr/>
          </p:nvCxnSpPr>
          <p:spPr>
            <a:xfrm flipV="1">
              <a:off x="5279096" y="5151569"/>
              <a:ext cx="3989" cy="4964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3" idx="4"/>
              <a:endCxn id="5" idx="7"/>
            </p:cNvCxnSpPr>
            <p:nvPr/>
          </p:nvCxnSpPr>
          <p:spPr>
            <a:xfrm flipV="1">
              <a:off x="6783527" y="5093576"/>
              <a:ext cx="189818" cy="554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4" idx="4"/>
              <a:endCxn id="5" idx="1"/>
            </p:cNvCxnSpPr>
            <p:nvPr/>
          </p:nvCxnSpPr>
          <p:spPr>
            <a:xfrm flipH="1" flipV="1">
              <a:off x="7179075" y="5093576"/>
              <a:ext cx="213713" cy="554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4750531" y="4203567"/>
                <a:ext cx="6924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531" y="4203567"/>
                <a:ext cx="692434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4" t="-163" r="-9024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4981849" y="5648023"/>
                <a:ext cx="6924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849" y="5648023"/>
                <a:ext cx="692434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40" t="-108" r="-8998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8164281" y="5648023"/>
                <a:ext cx="6822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281" y="5648023"/>
                <a:ext cx="682238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3" t="-108" r="-8514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7298848" y="4195322"/>
                <a:ext cx="6822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848" y="4195322"/>
                <a:ext cx="682238" cy="307777"/>
              </a:xfrm>
              <a:prstGeom prst="rect">
                <a:avLst/>
              </a:prstGeom>
              <a:blipFill rotWithShape="1">
                <a:blip r:embed="rId7"/>
                <a:stretch>
                  <a:fillRect l="-23" t="-166" r="-8503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binary tree</a:t>
            </a:r>
            <a:r>
              <a:rPr lang="en-US" dirty="0"/>
              <a:t> is a tree in which each node has at most two children.</a:t>
            </a:r>
          </a:p>
          <a:p>
            <a:pPr lvl="1"/>
            <a:r>
              <a:rPr lang="en-US" dirty="0"/>
              <a:t>Often call these children as </a:t>
            </a:r>
            <a:r>
              <a:rPr lang="en-US" b="1" dirty="0">
                <a:solidFill>
                  <a:srgbClr val="C00000"/>
                </a:solidFill>
              </a:rPr>
              <a:t>left child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right child</a:t>
            </a:r>
            <a:r>
              <a:rPr lang="en-US" dirty="0"/>
              <a:t>.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5553765" y="3429000"/>
            <a:ext cx="2961585" cy="2515755"/>
            <a:chOff x="5890001" y="3429000"/>
            <a:chExt cx="2961585" cy="2515755"/>
          </a:xfrm>
        </p:grpSpPr>
        <p:sp>
          <p:nvSpPr>
            <p:cNvPr id="5" name="椭圆 4"/>
            <p:cNvSpPr/>
            <p:nvPr/>
          </p:nvSpPr>
          <p:spPr>
            <a:xfrm rot="10800000">
              <a:off x="8244062" y="484523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/>
            <p:cNvSpPr/>
            <p:nvPr/>
          </p:nvSpPr>
          <p:spPr>
            <a:xfrm rot="10800000">
              <a:off x="7162022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/>
            <p:cNvSpPr/>
            <p:nvPr/>
          </p:nvSpPr>
          <p:spPr>
            <a:xfrm rot="10800000">
              <a:off x="6455613" y="48606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/>
            <p:cNvSpPr/>
            <p:nvPr/>
          </p:nvSpPr>
          <p:spPr>
            <a:xfrm rot="10800000">
              <a:off x="5890001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/>
            <p:cNvSpPr/>
            <p:nvPr/>
          </p:nvSpPr>
          <p:spPr>
            <a:xfrm rot="10800000">
              <a:off x="7703042" y="422039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/>
            <p:cNvSpPr/>
            <p:nvPr/>
          </p:nvSpPr>
          <p:spPr>
            <a:xfrm rot="10800000">
              <a:off x="6203287" y="422039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/>
                <p:cNvSpPr/>
                <p:nvPr/>
              </p:nvSpPr>
              <p:spPr>
                <a:xfrm>
                  <a:off x="6724649" y="3429000"/>
                  <a:ext cx="290946" cy="29094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4649" y="3429000"/>
                  <a:ext cx="290946" cy="290946"/>
                </a:xfrm>
                <a:prstGeom prst="ellipse">
                  <a:avLst/>
                </a:prstGeom>
                <a:blipFill rotWithShape="1">
                  <a:blip r:embed="rId2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/>
            <p:cNvCxnSpPr>
              <a:stCxn id="5" idx="5"/>
              <a:endCxn id="11" idx="1"/>
            </p:cNvCxnSpPr>
            <p:nvPr/>
          </p:nvCxnSpPr>
          <p:spPr>
            <a:xfrm rot="10800000">
              <a:off x="7951380" y="4468736"/>
              <a:ext cx="335290" cy="419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3"/>
              <a:endCxn id="11" idx="7"/>
            </p:cNvCxnSpPr>
            <p:nvPr/>
          </p:nvCxnSpPr>
          <p:spPr>
            <a:xfrm rot="10800000" flipH="1">
              <a:off x="7410360" y="4468736"/>
              <a:ext cx="335290" cy="42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4"/>
              <a:endCxn id="12" idx="1"/>
            </p:cNvCxnSpPr>
            <p:nvPr/>
          </p:nvCxnSpPr>
          <p:spPr>
            <a:xfrm rot="10800000">
              <a:off x="6451625" y="4468736"/>
              <a:ext cx="149461" cy="391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9" idx="4"/>
              <a:endCxn id="12" idx="7"/>
            </p:cNvCxnSpPr>
            <p:nvPr/>
          </p:nvCxnSpPr>
          <p:spPr>
            <a:xfrm rot="10800000" flipH="1">
              <a:off x="6035474" y="4468736"/>
              <a:ext cx="210421" cy="383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1" idx="4"/>
              <a:endCxn id="13" idx="5"/>
            </p:cNvCxnSpPr>
            <p:nvPr/>
          </p:nvCxnSpPr>
          <p:spPr>
            <a:xfrm flipH="1" flipV="1">
              <a:off x="6972987" y="3677338"/>
              <a:ext cx="875528" cy="543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13" idx="3"/>
            </p:cNvCxnSpPr>
            <p:nvPr/>
          </p:nvCxnSpPr>
          <p:spPr>
            <a:xfrm flipV="1">
              <a:off x="6348760" y="3677338"/>
              <a:ext cx="418497" cy="543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0800000">
              <a:off x="6451624" y="5648023"/>
              <a:ext cx="290946" cy="2967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/>
            <p:cNvSpPr/>
            <p:nvPr/>
          </p:nvSpPr>
          <p:spPr>
            <a:xfrm rot="10800000">
              <a:off x="7951379" y="56480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椭圆 23"/>
            <p:cNvSpPr/>
            <p:nvPr/>
          </p:nvSpPr>
          <p:spPr>
            <a:xfrm rot="10800000">
              <a:off x="8560640" y="56480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直接连接符 24"/>
            <p:cNvCxnSpPr>
              <a:stCxn id="22" idx="4"/>
              <a:endCxn id="8" idx="0"/>
            </p:cNvCxnSpPr>
            <p:nvPr/>
          </p:nvCxnSpPr>
          <p:spPr>
            <a:xfrm flipV="1">
              <a:off x="6597097" y="5151569"/>
              <a:ext cx="3989" cy="4964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3" idx="4"/>
              <a:endCxn id="5" idx="7"/>
            </p:cNvCxnSpPr>
            <p:nvPr/>
          </p:nvCxnSpPr>
          <p:spPr>
            <a:xfrm flipV="1">
              <a:off x="8096852" y="5093576"/>
              <a:ext cx="189818" cy="554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4" idx="4"/>
              <a:endCxn id="5" idx="1"/>
            </p:cNvCxnSpPr>
            <p:nvPr/>
          </p:nvCxnSpPr>
          <p:spPr>
            <a:xfrm flipH="1" flipV="1">
              <a:off x="8492400" y="5093576"/>
              <a:ext cx="213713" cy="554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More terminology on</a:t>
            </a:r>
            <a:br>
              <a:rPr lang="en-US" dirty="0"/>
            </a:br>
            <a:r>
              <a:rPr lang="en-US" dirty="0"/>
              <a:t>Binary Trees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6811241" cy="4351338"/>
          </a:xfrm>
        </p:spPr>
        <p:txBody>
          <a:bodyPr>
            <a:noAutofit/>
          </a:bodyPr>
          <a:lstStyle/>
          <a:p>
            <a:pPr marL="179705" indent="-179705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full binary tree</a:t>
            </a:r>
            <a:r>
              <a:rPr lang="en-US" sz="2200" dirty="0"/>
              <a:t> is a binary tree where each node has either zero or two children.</a:t>
            </a:r>
          </a:p>
          <a:p>
            <a:pPr lvl="1"/>
            <a:r>
              <a:rPr lang="en-US" sz="2000" dirty="0"/>
              <a:t>A full binary tree is either a single node, or a tree in which the two subtrees of the root are full binary trees.</a:t>
            </a:r>
          </a:p>
          <a:p>
            <a:pPr marL="179705" indent="-179705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complete binary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C00000"/>
                </a:solidFill>
              </a:rPr>
              <a:t>tree</a:t>
            </a:r>
            <a:r>
              <a:rPr lang="en-US" sz="2200" dirty="0"/>
              <a:t> is a binary tree where every level, except possibly the last, is completely filled, and all nodes in the last level are as far left as possible.</a:t>
            </a:r>
          </a:p>
          <a:p>
            <a:pPr lvl="1"/>
            <a:r>
              <a:rPr lang="en-US" sz="2000" dirty="0"/>
              <a:t>A complete binary tree can be efficiently represented using an array.</a:t>
            </a:r>
          </a:p>
          <a:p>
            <a:pPr marL="179705" indent="-179705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perfect binary tree</a:t>
            </a:r>
            <a:r>
              <a:rPr lang="en-US" sz="2200" dirty="0"/>
              <a:t> is a binary tree where all non-leaf nodes have two children and all leaves have same depth.</a:t>
            </a:r>
          </a:p>
          <a:p>
            <a:pPr lvl="1"/>
            <a:r>
              <a:rPr lang="en-US" sz="2000" dirty="0"/>
              <a:t>CLRS call perfect binary trees as complete binary trees.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838" y="1825625"/>
            <a:ext cx="1485162" cy="110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948" y="3286125"/>
            <a:ext cx="1888051" cy="110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35"/>
          <a:stretch>
            <a:fillRect/>
          </a:stretch>
        </p:blipFill>
        <p:spPr bwMode="auto">
          <a:xfrm>
            <a:off x="7255947" y="4815752"/>
            <a:ext cx="1888051" cy="78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Binary Trees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55610"/>
            <a:ext cx="6554157" cy="37372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47509" y="1828800"/>
            <a:ext cx="2467841" cy="1555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Node {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*parent;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*left;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*right;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8650" y="2023094"/>
            <a:ext cx="382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What if nodes have more children?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General Trees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65276"/>
            <a:ext cx="6987886" cy="38275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27963" y="1828800"/>
            <a:ext cx="2987387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Node {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*parent;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firstChild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nextSibling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628650" y="1828800"/>
            <a:ext cx="44783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“Left-child, right-sibling representation.”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Suppose we want to visit all nodes of a tree…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Recall the </a:t>
                </a:r>
                <a:r>
                  <a:rPr lang="en-US" sz="2400" i="1" dirty="0"/>
                  <a:t>recursive</a:t>
                </a:r>
                <a:r>
                  <a:rPr lang="en-US" sz="2400" dirty="0"/>
                  <a:t> definition of trees: </a:t>
                </a:r>
                <a:r>
                  <a:rPr lang="en-US" sz="2000" dirty="0"/>
                  <a:t>a tree is either empty, or has a root connecting to the roots of zero or more non-empty subtrees.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Many ways to traverse a tree (recursively):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Preorder traversal:</a:t>
                </a:r>
                <a:r>
                  <a:rPr lang="en-US" sz="2000" dirty="0"/>
                  <a:t> given a tree with root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first visit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then visit subtrees rooted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’s children, using preorder traversal.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Postorder traversal:</a:t>
                </a:r>
                <a:r>
                  <a:rPr lang="en-US" sz="2000" dirty="0"/>
                  <a:t> given a tree with root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first visit subtrees rooted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’s children using postorder traversal, then visit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Inorder traversal:</a:t>
                </a:r>
                <a:r>
                  <a:rPr lang="en-US" sz="2000" dirty="0"/>
                  <a:t> given a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binary</a:t>
                </a:r>
                <a:r>
                  <a:rPr lang="en-US" sz="2000" dirty="0"/>
                  <a:t> tree with root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first visit subtree rooted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sz="2000" dirty="0"/>
                  <a:t>, then visit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finally visit subtree rooted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 rotWithShape="1">
                <a:blip r:embed="rId2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750993" y="5055465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r.left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1720</Words>
  <Application>Microsoft Office PowerPoint</Application>
  <PresentationFormat>全屏显示(4:3)</PresentationFormat>
  <Paragraphs>282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Calibri</vt:lpstr>
      <vt:lpstr>Courier New</vt:lpstr>
      <vt:lpstr>Calibri Light</vt:lpstr>
      <vt:lpstr>Arial</vt:lpstr>
      <vt:lpstr>Cambria Math</vt:lpstr>
      <vt:lpstr>Office 主题​​</vt:lpstr>
      <vt:lpstr>Trees</vt:lpstr>
      <vt:lpstr>Trees</vt:lpstr>
      <vt:lpstr>Recursive definition of  Trees</vt:lpstr>
      <vt:lpstr>More terminology on Trees</vt:lpstr>
      <vt:lpstr>Binary Trees</vt:lpstr>
      <vt:lpstr>More terminology on Binary Trees</vt:lpstr>
      <vt:lpstr>Representing Binary Trees</vt:lpstr>
      <vt:lpstr>Representing General Trees</vt:lpstr>
      <vt:lpstr>Tree Traversals</vt:lpstr>
      <vt:lpstr>Tree Traversals</vt:lpstr>
      <vt:lpstr>Preorder Traversal</vt:lpstr>
      <vt:lpstr>Postorder Traversal</vt:lpstr>
      <vt:lpstr>Inorder Traversal</vt:lpstr>
      <vt:lpstr>Complexity of recursive traversal</vt:lpstr>
      <vt:lpstr>Sample application of preorder traversal Directory Listing</vt:lpstr>
      <vt:lpstr>Iterative tree traversal</vt:lpstr>
      <vt:lpstr>Iterative inorder tree traversal</vt:lpstr>
      <vt:lpstr>Level-order traversal of trees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Chaodong</dc:creator>
  <cp:lastModifiedBy>方 盛俊</cp:lastModifiedBy>
  <cp:revision>54</cp:revision>
  <dcterms:created xsi:type="dcterms:W3CDTF">2021-10-26T04:01:26Z</dcterms:created>
  <dcterms:modified xsi:type="dcterms:W3CDTF">2023-06-03T12:24:17Z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