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257" r:id="rId2"/>
    <p:sldId id="291" r:id="rId3"/>
    <p:sldId id="320" r:id="rId4"/>
    <p:sldId id="292" r:id="rId5"/>
    <p:sldId id="293" r:id="rId6"/>
    <p:sldId id="294" r:id="rId7"/>
    <p:sldId id="295" r:id="rId8"/>
    <p:sldId id="321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290" r:id="rId3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alibri Light" panose="020F0302020204030204" pitchFamily="34" charset="0"/>
      <p:regular r:id="rId40"/>
      <p:italic r:id="rId41"/>
    </p:embeddedFont>
    <p:embeddedFont>
      <p:font typeface="Cambria Math" panose="02040503050406030204" pitchFamily="18" charset="0"/>
      <p:regular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66" autoAdjust="0"/>
    <p:restoredTop sz="95184" autoAdjust="0"/>
  </p:normalViewPr>
  <p:slideViewPr>
    <p:cSldViewPr snapToGrid="0">
      <p:cViewPr varScale="1">
        <p:scale>
          <a:sx n="85" d="100"/>
          <a:sy n="85" d="100"/>
        </p:scale>
        <p:origin x="14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59B81-EBE2-4895-8A46-2F18F20085CD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74F8C-A173-4BA3-A14D-81686FE5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2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74F8C-A173-4BA3-A14D-81686FE513C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86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74F8C-A173-4BA3-A14D-81686FE513C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39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8049E-AE8B-4530-BEDF-3F9974D6A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D7F3B8-DF85-4FF8-82C5-901A6A4D3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0FC91-BECE-48EF-BE57-194D33EEB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2E467E-D64E-402B-A485-ABEEBD0B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6BB9D-C613-4FBA-9BCE-E94B6D43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9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0597D-ABC4-4851-AAF5-D70EB627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55884C-D0E9-4A38-9C76-B206C7AE9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B0F94E-2D2B-4FB5-AE47-0239AE70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2AF9B1-0761-434C-B1CF-873F6A18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6322E-581F-4F2A-9F79-18371E86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5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BC8348-A0ED-4553-A5A0-6B4903D0B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2D9D11-7347-4977-97DD-7F497634E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FE076-2FC5-47AC-AA6D-AA02280F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33825-F38A-463F-ABC7-AF491E93F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06AF9-C84F-4550-9437-F3C81BE0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6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B4791-68A0-4551-BB20-C75862F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B8FC4D-BB4F-42B6-8F6A-5E0D9D4C6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38BFD-C415-45D3-A050-A7FDB4E4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B772AC-1208-487B-ACA1-4BF82F7C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3DEDB0-90B0-424B-8536-C0966DAD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3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16EE3-FBD4-499A-A4A4-105E6847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3A818A-862A-484F-AE5D-1E532663E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07F243-231B-4909-90A4-5E54C853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0E4BF-5727-4A2B-8D5C-D50F8EE6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CE688D-3700-48A6-8F14-853080D0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8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3A73C-D2FA-4B76-8704-A35F40EE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3D584-08B8-47CD-901C-7C32D1244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E0070A-1550-4355-87B1-F049D0B8D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BF4835-8C56-4A74-981D-A8FCBAF2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D80890-E7AE-4F23-BC8C-6F2EF273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1ABC99-CBC2-442A-894C-647513F9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2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7F25B-02C5-4CD5-8463-A5EBD52C0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AFA146-0FB1-4CD5-8B02-7928A6051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6A299D-78D8-452E-A508-E9FF43386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75DF4-EB64-41E0-ADB1-A66AE0D78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F41332-73EA-40EC-99D9-ACE7DD7EE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0C1827-DC0A-4623-9878-1C361CB7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82FE4A-8D95-42FE-8359-F857DF8C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C84226-9673-48D4-B347-1AC420E8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2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AA6B1-EF7C-41DC-B40F-64091515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B93674-5685-4381-A11F-CD54371E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9A7F57-6547-4AAE-A5CE-9EED5E3D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91250A-CFDA-4F36-83D6-303F5300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3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72624B-19A4-468A-A675-88ED97A2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979E27-D99C-4201-BB0D-AC86CEFC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651CFD-FF9B-4AEF-A043-42DD856FB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1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8AD28-8F99-409F-A0EA-EA2C2DFB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6EFE6-E95D-40F0-BF02-A4EC00EC7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F3D255-A208-47AA-837F-BF5C7AA44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BCBCDE-44C8-422B-9571-16D3906B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242925-0812-4B4F-BF44-834C06D2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811AC5-D88E-4DF1-9C38-545D7D52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3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D690B-BC22-4B97-BFB1-55FD603F5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232332-720D-441E-830F-7537ADEF5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377430-B692-4F84-84E6-3DA6DEA34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AFCDC4-279B-43D9-8FDB-A85FFA88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28F245-04A7-4EAB-BDA3-C1649DA4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21E373-CF38-41DC-ABDE-C13F1E66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6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5FF29A-A26B-4EC7-85C2-17018942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915900-3A6B-4DCA-BA17-48B4B4FC1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56200-56A7-4FD3-BAA9-29076728F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0961F-81B2-4CFB-84FD-AF7ECE47B161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94640-CB7E-4670-A178-11A5D8E3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0F1CB6-DEF0-42E7-9994-F59DDD725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6.png"/><Relationship Id="rId4" Type="http://schemas.openxmlformats.org/officeDocument/2006/relationships/image" Target="../media/image16.png"/><Relationship Id="rId9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10" Type="http://schemas.openxmlformats.org/officeDocument/2006/relationships/image" Target="../media/image110.png"/><Relationship Id="rId19" Type="http://schemas.openxmlformats.org/officeDocument/2006/relationships/image" Target="../media/image119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1.png"/><Relationship Id="rId18" Type="http://schemas.openxmlformats.org/officeDocument/2006/relationships/image" Target="../media/image136.png"/><Relationship Id="rId26" Type="http://schemas.openxmlformats.org/officeDocument/2006/relationships/image" Target="../media/image144.png"/><Relationship Id="rId3" Type="http://schemas.openxmlformats.org/officeDocument/2006/relationships/image" Target="../media/image121.png"/><Relationship Id="rId21" Type="http://schemas.openxmlformats.org/officeDocument/2006/relationships/image" Target="../media/image139.png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17" Type="http://schemas.openxmlformats.org/officeDocument/2006/relationships/image" Target="../media/image135.png"/><Relationship Id="rId25" Type="http://schemas.openxmlformats.org/officeDocument/2006/relationships/image" Target="../media/image14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4.png"/><Relationship Id="rId20" Type="http://schemas.openxmlformats.org/officeDocument/2006/relationships/image" Target="../media/image138.png"/><Relationship Id="rId29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24" Type="http://schemas.openxmlformats.org/officeDocument/2006/relationships/image" Target="../media/image142.png"/><Relationship Id="rId5" Type="http://schemas.openxmlformats.org/officeDocument/2006/relationships/image" Target="../media/image123.png"/><Relationship Id="rId15" Type="http://schemas.openxmlformats.org/officeDocument/2006/relationships/image" Target="../media/image133.png"/><Relationship Id="rId23" Type="http://schemas.openxmlformats.org/officeDocument/2006/relationships/image" Target="../media/image141.png"/><Relationship Id="rId28" Type="http://schemas.openxmlformats.org/officeDocument/2006/relationships/image" Target="../media/image146.png"/><Relationship Id="rId10" Type="http://schemas.openxmlformats.org/officeDocument/2006/relationships/image" Target="../media/image128.png"/><Relationship Id="rId19" Type="http://schemas.openxmlformats.org/officeDocument/2006/relationships/image" Target="../media/image137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2.png"/><Relationship Id="rId22" Type="http://schemas.openxmlformats.org/officeDocument/2006/relationships/image" Target="../media/image140.png"/><Relationship Id="rId27" Type="http://schemas.openxmlformats.org/officeDocument/2006/relationships/image" Target="../media/image1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49.png"/><Relationship Id="rId7" Type="http://schemas.openxmlformats.org/officeDocument/2006/relationships/image" Target="../media/image153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Relationship Id="rId9" Type="http://schemas.openxmlformats.org/officeDocument/2006/relationships/image" Target="../media/image1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65.png"/><Relationship Id="rId7" Type="http://schemas.openxmlformats.org/officeDocument/2006/relationships/image" Target="../media/image169.png"/><Relationship Id="rId12" Type="http://schemas.openxmlformats.org/officeDocument/2006/relationships/image" Target="../media/image174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11" Type="http://schemas.openxmlformats.org/officeDocument/2006/relationships/image" Target="../media/image173.png"/><Relationship Id="rId5" Type="http://schemas.openxmlformats.org/officeDocument/2006/relationships/image" Target="../media/image167.png"/><Relationship Id="rId10" Type="http://schemas.openxmlformats.org/officeDocument/2006/relationships/image" Target="../media/image172.png"/><Relationship Id="rId4" Type="http://schemas.openxmlformats.org/officeDocument/2006/relationships/image" Target="../media/image166.png"/><Relationship Id="rId9" Type="http://schemas.openxmlformats.org/officeDocument/2006/relationships/image" Target="../media/image17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65.png"/><Relationship Id="rId7" Type="http://schemas.openxmlformats.org/officeDocument/2006/relationships/image" Target="../media/image169.png"/><Relationship Id="rId12" Type="http://schemas.openxmlformats.org/officeDocument/2006/relationships/image" Target="../media/image174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11" Type="http://schemas.openxmlformats.org/officeDocument/2006/relationships/image" Target="../media/image173.png"/><Relationship Id="rId5" Type="http://schemas.openxmlformats.org/officeDocument/2006/relationships/image" Target="../media/image167.png"/><Relationship Id="rId10" Type="http://schemas.openxmlformats.org/officeDocument/2006/relationships/image" Target="../media/image172.png"/><Relationship Id="rId4" Type="http://schemas.openxmlformats.org/officeDocument/2006/relationships/image" Target="../media/image166.png"/><Relationship Id="rId9" Type="http://schemas.openxmlformats.org/officeDocument/2006/relationships/image" Target="../media/image17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65.png"/><Relationship Id="rId7" Type="http://schemas.openxmlformats.org/officeDocument/2006/relationships/image" Target="../media/image169.png"/><Relationship Id="rId12" Type="http://schemas.openxmlformats.org/officeDocument/2006/relationships/image" Target="../media/image174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11" Type="http://schemas.openxmlformats.org/officeDocument/2006/relationships/image" Target="../media/image173.png"/><Relationship Id="rId5" Type="http://schemas.openxmlformats.org/officeDocument/2006/relationships/image" Target="../media/image167.png"/><Relationship Id="rId10" Type="http://schemas.openxmlformats.org/officeDocument/2006/relationships/image" Target="../media/image172.png"/><Relationship Id="rId4" Type="http://schemas.openxmlformats.org/officeDocument/2006/relationships/image" Target="../media/image166.png"/><Relationship Id="rId9" Type="http://schemas.openxmlformats.org/officeDocument/2006/relationships/image" Target="../media/image17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176.png"/><Relationship Id="rId7" Type="http://schemas.openxmlformats.org/officeDocument/2006/relationships/image" Target="../media/image180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.png"/><Relationship Id="rId11" Type="http://schemas.openxmlformats.org/officeDocument/2006/relationships/image" Target="../media/image184.png"/><Relationship Id="rId5" Type="http://schemas.openxmlformats.org/officeDocument/2006/relationships/image" Target="../media/image178.png"/><Relationship Id="rId10" Type="http://schemas.openxmlformats.org/officeDocument/2006/relationships/image" Target="../media/image183.png"/><Relationship Id="rId4" Type="http://schemas.openxmlformats.org/officeDocument/2006/relationships/image" Target="../media/image177.png"/><Relationship Id="rId9" Type="http://schemas.openxmlformats.org/officeDocument/2006/relationships/image" Target="../media/image18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Search Trees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C5BF7-1459-4558-A40C-45DF449C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Min</a:t>
            </a:r>
            <a:r>
              <a:rPr lang="en-US" dirty="0"/>
              <a:t> and </a:t>
            </a:r>
            <a:r>
              <a:rPr lang="en-US" b="1" dirty="0"/>
              <a:t>Max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CA5E1F-2C3B-4FE3-8553-AE92618B45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to find a minimum element in a BST?</a:t>
                </a:r>
              </a:p>
              <a:p>
                <a:pPr lvl="1"/>
                <a:r>
                  <a:rPr lang="en-US" dirty="0"/>
                  <a:t>Keep going left until a node without left child.</a:t>
                </a:r>
              </a:p>
              <a:p>
                <a:r>
                  <a:rPr lang="en-US" dirty="0"/>
                  <a:t>How to find a maximum element in a BST?</a:t>
                </a:r>
              </a:p>
              <a:p>
                <a:pPr lvl="1"/>
                <a:r>
                  <a:rPr lang="en-US" dirty="0"/>
                  <a:t>Keep going right until a node without right child.</a:t>
                </a:r>
              </a:p>
              <a:p>
                <a:r>
                  <a:rPr lang="en-US" dirty="0"/>
                  <a:t>Time complexity of </a:t>
                </a:r>
                <a:r>
                  <a:rPr lang="en-US" b="1" dirty="0"/>
                  <a:t>Min</a:t>
                </a:r>
                <a:r>
                  <a:rPr lang="en-US" dirty="0"/>
                  <a:t> and </a:t>
                </a:r>
                <a:r>
                  <a:rPr lang="en-US" b="1" dirty="0"/>
                  <a:t>Max</a:t>
                </a:r>
                <a:r>
                  <a:rPr lang="en-US" dirty="0"/>
                  <a:t> operation?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the worst-case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height.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CA5E1F-2C3B-4FE3-8553-AE92618B45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391" t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5D0671F1-84B5-4886-B057-75EE7E41B317}"/>
              </a:ext>
            </a:extLst>
          </p:cNvPr>
          <p:cNvGrpSpPr/>
          <p:nvPr/>
        </p:nvGrpSpPr>
        <p:grpSpPr>
          <a:xfrm>
            <a:off x="5824102" y="4411663"/>
            <a:ext cx="2691248" cy="2081210"/>
            <a:chOff x="1433943" y="3688775"/>
            <a:chExt cx="2691248" cy="2081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BA53D786-FF70-4FF7-B4CA-FBDA04ED0751}"/>
                    </a:ext>
                  </a:extLst>
                </p:cNvPr>
                <p:cNvSpPr/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BA53D786-FF70-4FF7-B4CA-FBDA04ED07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B3630CC0-D408-448D-9016-8E3EEA8A7123}"/>
                    </a:ext>
                  </a:extLst>
                </p:cNvPr>
                <p:cNvSpPr/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B3630CC0-D408-448D-9016-8E3EEA8A71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blipFill>
                  <a:blip r:embed="rId4"/>
                  <a:stretch>
                    <a:fillRect r="-454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F1571A09-DEB5-4956-9889-79BFC0BAF081}"/>
                    </a:ext>
                  </a:extLst>
                </p:cNvPr>
                <p:cNvSpPr/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F1571A09-DEB5-4956-9889-79BFC0BAF0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blipFill>
                  <a:blip r:embed="rId5"/>
                  <a:stretch>
                    <a:fillRect l="-1538"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89863032-D104-446D-8FB0-CDC128EDCD07}"/>
                    </a:ext>
                  </a:extLst>
                </p:cNvPr>
                <p:cNvSpPr/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89863032-D104-446D-8FB0-CDC128EDCD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blipFill>
                  <a:blip r:embed="rId6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27896232-2534-453B-8BC5-EC39B315B715}"/>
                    </a:ext>
                  </a:extLst>
                </p:cNvPr>
                <p:cNvSpPr/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27896232-2534-453B-8BC5-EC39B315B7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blipFill>
                  <a:blip r:embed="rId7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E53414-7889-470A-8263-74D52A347FF4}"/>
                    </a:ext>
                  </a:extLst>
                </p:cNvPr>
                <p:cNvSpPr/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E53414-7889-470A-8263-74D52A347F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blipFill>
                  <a:blip r:embed="rId8"/>
                  <a:stretch>
                    <a:fillRect l="-1538"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28A86A2F-8BDA-482D-879F-56350E68B845}"/>
                    </a:ext>
                  </a:extLst>
                </p:cNvPr>
                <p:cNvSpPr/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28A86A2F-8BDA-482D-879F-56350E68B8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blipFill>
                  <a:blip r:embed="rId9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7B1DFBE-B093-41F7-9647-47A953A9AD29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2010639" y="4016936"/>
              <a:ext cx="632999" cy="489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86F7ED3-8F27-43A9-B531-FE3B33B1DD2F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2915496" y="4016936"/>
              <a:ext cx="632999" cy="488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8E24009-846B-4951-B499-0DDE880F289C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1626175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80592AF8-5C30-483F-A460-4E712C914797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2146568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F048F4D7-4202-4984-AD35-9E292CAB3462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3164031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706776D-ACF8-4252-9BCE-9B9A9D67E503}"/>
                </a:ext>
              </a:extLst>
            </p:cNvPr>
            <p:cNvCxnSpPr>
              <a:cxnSpLocks/>
              <a:stCxn id="7" idx="5"/>
              <a:endCxn id="11" idx="0"/>
            </p:cNvCxnSpPr>
            <p:nvPr/>
          </p:nvCxnSpPr>
          <p:spPr>
            <a:xfrm>
              <a:off x="3684424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249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56BCD-D763-4368-9C06-910A7C71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Successor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287292-65FE-44E3-89EE-7BFBF82567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77269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BSTSuccessor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 </a:t>
                </a:r>
                <a:r>
                  <a:rPr lang="en-US" sz="2400" dirty="0"/>
                  <a:t>Find the smallest element in the BST with key value larger than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x.key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In-order traversal of BST lists the elements in sorted order. Where in the tree does the element following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reside?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If the right subtree rooted 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non-empty: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The minimum element in BST rooted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000" dirty="0"/>
                  <a:t> is what we want.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Otherwise: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The nearest ancestor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whose left child is also ancestor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287292-65FE-44E3-89EE-7BFBF82567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77269"/>
                <a:ext cx="7886700" cy="4351338"/>
              </a:xfrm>
              <a:blipFill>
                <a:blip r:embed="rId2"/>
                <a:stretch>
                  <a:fillRect l="-1005" t="-2101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6F6A4038-7E56-4307-9B27-D628110A4954}"/>
              </a:ext>
            </a:extLst>
          </p:cNvPr>
          <p:cNvGrpSpPr/>
          <p:nvPr/>
        </p:nvGrpSpPr>
        <p:grpSpPr>
          <a:xfrm>
            <a:off x="5559600" y="4820908"/>
            <a:ext cx="2176232" cy="1713462"/>
            <a:chOff x="6343650" y="4571242"/>
            <a:chExt cx="2176232" cy="17134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80349E3E-5651-451F-B6A1-C6F038A456F7}"/>
                    </a:ext>
                  </a:extLst>
                </p:cNvPr>
                <p:cNvSpPr/>
                <p:nvPr/>
              </p:nvSpPr>
              <p:spPr>
                <a:xfrm>
                  <a:off x="7237268" y="4571242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80349E3E-5651-451F-B6A1-C6F038A456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7268" y="4571242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0AB0E3B-16BE-40BE-AA4F-7DA0B7E9EF64}"/>
                </a:ext>
              </a:extLst>
            </p:cNvPr>
            <p:cNvSpPr/>
            <p:nvPr/>
          </p:nvSpPr>
          <p:spPr>
            <a:xfrm>
              <a:off x="6343650" y="5107572"/>
              <a:ext cx="893618" cy="1177132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7F15D20B-8DF4-4949-8816-0DA9131FF4EE}"/>
                </a:ext>
              </a:extLst>
            </p:cNvPr>
            <p:cNvSpPr/>
            <p:nvPr/>
          </p:nvSpPr>
          <p:spPr>
            <a:xfrm>
              <a:off x="7626264" y="5107572"/>
              <a:ext cx="893618" cy="1177132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C556FC0D-021F-4FD9-B534-871063399536}"/>
                </a:ext>
              </a:extLst>
            </p:cNvPr>
            <p:cNvCxnSpPr>
              <a:stCxn id="5" idx="3"/>
              <a:endCxn id="6" idx="0"/>
            </p:cNvCxnSpPr>
            <p:nvPr/>
          </p:nvCxnSpPr>
          <p:spPr>
            <a:xfrm flipH="1">
              <a:off x="6790459" y="4899403"/>
              <a:ext cx="503112" cy="2081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53CF69B-17AE-4961-824A-DCFEC81D571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7565429" y="4899403"/>
              <a:ext cx="507644" cy="2081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513F6B2-0893-4BBF-96E5-49E8C4D8E2C8}"/>
              </a:ext>
            </a:extLst>
          </p:cNvPr>
          <p:cNvGrpSpPr/>
          <p:nvPr/>
        </p:nvGrpSpPr>
        <p:grpSpPr>
          <a:xfrm>
            <a:off x="6928651" y="5357238"/>
            <a:ext cx="360372" cy="1168710"/>
            <a:chOff x="7223705" y="5161927"/>
            <a:chExt cx="360372" cy="11687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FF226FC6-95BC-4802-9DC1-30D6F979B61B}"/>
                    </a:ext>
                  </a:extLst>
                </p:cNvPr>
                <p:cNvSpPr/>
                <p:nvPr/>
              </p:nvSpPr>
              <p:spPr>
                <a:xfrm>
                  <a:off x="7223705" y="6028637"/>
                  <a:ext cx="302000" cy="30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FF226FC6-95BC-4802-9DC1-30D6F979B6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05" y="6028637"/>
                  <a:ext cx="302000" cy="302000"/>
                </a:xfrm>
                <a:prstGeom prst="ellipse">
                  <a:avLst/>
                </a:prstGeom>
                <a:blipFill>
                  <a:blip r:embed="rId4"/>
                  <a:stretch>
                    <a:fillRect b="-1538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7B4D445-3522-4A3D-97DD-66B2872EF16D}"/>
                </a:ext>
              </a:extLst>
            </p:cNvPr>
            <p:cNvCxnSpPr>
              <a:cxnSpLocks/>
              <a:stCxn id="7" idx="0"/>
              <a:endCxn id="14" idx="0"/>
            </p:cNvCxnSpPr>
            <p:nvPr/>
          </p:nvCxnSpPr>
          <p:spPr>
            <a:xfrm flipH="1">
              <a:off x="7374705" y="5161927"/>
              <a:ext cx="209372" cy="86671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1DB1D44-2D3A-4C4B-AC23-0BB58BDF3938}"/>
              </a:ext>
            </a:extLst>
          </p:cNvPr>
          <p:cNvGrpSpPr/>
          <p:nvPr/>
        </p:nvGrpSpPr>
        <p:grpSpPr>
          <a:xfrm>
            <a:off x="2596360" y="5677639"/>
            <a:ext cx="893619" cy="1015203"/>
            <a:chOff x="2294456" y="5470129"/>
            <a:chExt cx="893619" cy="10152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8F307401-7C24-4465-BA33-3D4167766822}"/>
                    </a:ext>
                  </a:extLst>
                </p:cNvPr>
                <p:cNvSpPr/>
                <p:nvPr/>
              </p:nvSpPr>
              <p:spPr>
                <a:xfrm>
                  <a:off x="2886075" y="5470129"/>
                  <a:ext cx="302000" cy="30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8F307401-7C24-4465-BA33-3D41677668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6075" y="5470129"/>
                  <a:ext cx="302000" cy="302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F5B5FA7A-0436-498F-A23E-730A5C2275C2}"/>
                </a:ext>
              </a:extLst>
            </p:cNvPr>
            <p:cNvSpPr/>
            <p:nvPr/>
          </p:nvSpPr>
          <p:spPr>
            <a:xfrm>
              <a:off x="2294456" y="5902858"/>
              <a:ext cx="442184" cy="582474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19E5B502-0969-4289-8E34-D9FF5532DEA8}"/>
                </a:ext>
              </a:extLst>
            </p:cNvPr>
            <p:cNvCxnSpPr>
              <a:cxnSpLocks/>
              <a:stCxn id="22" idx="3"/>
              <a:endCxn id="23" idx="0"/>
            </p:cNvCxnSpPr>
            <p:nvPr/>
          </p:nvCxnSpPr>
          <p:spPr>
            <a:xfrm flipH="1">
              <a:off x="2515548" y="5727902"/>
              <a:ext cx="414754" cy="1749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A9D68B7F-6008-487A-A65F-A0D58173E934}"/>
              </a:ext>
            </a:extLst>
          </p:cNvPr>
          <p:cNvGrpSpPr/>
          <p:nvPr/>
        </p:nvGrpSpPr>
        <p:grpSpPr>
          <a:xfrm>
            <a:off x="2055587" y="5215189"/>
            <a:ext cx="1283392" cy="1011460"/>
            <a:chOff x="1753683" y="5007679"/>
            <a:chExt cx="1283392" cy="1011460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D8FDB5F-4502-4852-944B-8A5FB03C7D87}"/>
                </a:ext>
              </a:extLst>
            </p:cNvPr>
            <p:cNvCxnSpPr>
              <a:cxnSpLocks/>
              <a:stCxn id="22" idx="0"/>
              <a:endCxn id="32" idx="5"/>
            </p:cNvCxnSpPr>
            <p:nvPr/>
          </p:nvCxnSpPr>
          <p:spPr>
            <a:xfrm flipH="1" flipV="1">
              <a:off x="2615847" y="5265452"/>
              <a:ext cx="421228" cy="2046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B1F211AC-F457-4E25-8B45-46D1D353666D}"/>
                    </a:ext>
                  </a:extLst>
                </p:cNvPr>
                <p:cNvSpPr/>
                <p:nvPr/>
              </p:nvSpPr>
              <p:spPr>
                <a:xfrm>
                  <a:off x="2358074" y="5007679"/>
                  <a:ext cx="302000" cy="30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B1F211AC-F457-4E25-8B45-46D1D35366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8074" y="5007679"/>
                  <a:ext cx="302000" cy="302000"/>
                </a:xfrm>
                <a:prstGeom prst="ellipse">
                  <a:avLst/>
                </a:prstGeom>
                <a:blipFill>
                  <a:blip r:embed="rId6"/>
                  <a:stretch>
                    <a:fillRect b="-1764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308FCCB6-1B71-4E5A-B283-AD48429C4869}"/>
                </a:ext>
              </a:extLst>
            </p:cNvPr>
            <p:cNvSpPr/>
            <p:nvPr/>
          </p:nvSpPr>
          <p:spPr>
            <a:xfrm>
              <a:off x="1753683" y="5436665"/>
              <a:ext cx="442184" cy="582474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3A38704D-FB36-47BB-8AFB-6EE6126F8321}"/>
                </a:ext>
              </a:extLst>
            </p:cNvPr>
            <p:cNvCxnSpPr>
              <a:cxnSpLocks/>
              <a:stCxn id="32" idx="3"/>
              <a:endCxn id="37" idx="0"/>
            </p:cNvCxnSpPr>
            <p:nvPr/>
          </p:nvCxnSpPr>
          <p:spPr>
            <a:xfrm flipH="1">
              <a:off x="1974775" y="5265452"/>
              <a:ext cx="427526" cy="1712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11BE750-4089-47EA-A1AE-7B38315A5412}"/>
              </a:ext>
            </a:extLst>
          </p:cNvPr>
          <p:cNvGrpSpPr/>
          <p:nvPr/>
        </p:nvGrpSpPr>
        <p:grpSpPr>
          <a:xfrm>
            <a:off x="1408168" y="4817179"/>
            <a:ext cx="1296037" cy="1011460"/>
            <a:chOff x="1753683" y="5007679"/>
            <a:chExt cx="1296037" cy="1011460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6DB87A58-A3D9-4491-9B81-E4CF161BA3AB}"/>
                </a:ext>
              </a:extLst>
            </p:cNvPr>
            <p:cNvCxnSpPr>
              <a:cxnSpLocks/>
              <a:stCxn id="32" idx="1"/>
              <a:endCxn id="43" idx="5"/>
            </p:cNvCxnSpPr>
            <p:nvPr/>
          </p:nvCxnSpPr>
          <p:spPr>
            <a:xfrm flipH="1" flipV="1">
              <a:off x="2615847" y="5265452"/>
              <a:ext cx="433873" cy="1844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80237E8E-140C-43D5-B36E-28D36C966DC8}"/>
                    </a:ext>
                  </a:extLst>
                </p:cNvPr>
                <p:cNvSpPr/>
                <p:nvPr/>
              </p:nvSpPr>
              <p:spPr>
                <a:xfrm>
                  <a:off x="2358074" y="5007679"/>
                  <a:ext cx="302000" cy="30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80237E8E-140C-43D5-B36E-28D36C966D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8074" y="5007679"/>
                  <a:ext cx="302000" cy="302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82A0E73E-D178-48B8-919F-6AC33DB01413}"/>
                </a:ext>
              </a:extLst>
            </p:cNvPr>
            <p:cNvSpPr/>
            <p:nvPr/>
          </p:nvSpPr>
          <p:spPr>
            <a:xfrm>
              <a:off x="1753683" y="5436665"/>
              <a:ext cx="442184" cy="582474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2D34475-CE6D-44BC-9DA9-601A57C3310B}"/>
                </a:ext>
              </a:extLst>
            </p:cNvPr>
            <p:cNvCxnSpPr>
              <a:cxnSpLocks/>
              <a:stCxn id="43" idx="3"/>
              <a:endCxn id="44" idx="0"/>
            </p:cNvCxnSpPr>
            <p:nvPr/>
          </p:nvCxnSpPr>
          <p:spPr>
            <a:xfrm flipH="1">
              <a:off x="1974775" y="5265452"/>
              <a:ext cx="427526" cy="1712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B8639FBB-0645-45F5-B653-54B0DED3BED2}"/>
              </a:ext>
            </a:extLst>
          </p:cNvPr>
          <p:cNvGrpSpPr/>
          <p:nvPr/>
        </p:nvGrpSpPr>
        <p:grpSpPr>
          <a:xfrm>
            <a:off x="2270332" y="4514891"/>
            <a:ext cx="2139825" cy="884001"/>
            <a:chOff x="2270332" y="4514891"/>
            <a:chExt cx="2139825" cy="884001"/>
          </a:xfrm>
        </p:grpSpPr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17616C6F-3276-444E-9DBD-F98661ED3E79}"/>
                </a:ext>
              </a:extLst>
            </p:cNvPr>
            <p:cNvCxnSpPr>
              <a:cxnSpLocks/>
              <a:stCxn id="53" idx="2"/>
              <a:endCxn id="43" idx="7"/>
            </p:cNvCxnSpPr>
            <p:nvPr/>
          </p:nvCxnSpPr>
          <p:spPr>
            <a:xfrm flipH="1">
              <a:off x="2270332" y="4665891"/>
              <a:ext cx="762526" cy="1955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6625F11C-07CC-4D6A-AB26-B7345E791D3E}"/>
                    </a:ext>
                  </a:extLst>
                </p:cNvPr>
                <p:cNvSpPr/>
                <p:nvPr/>
              </p:nvSpPr>
              <p:spPr>
                <a:xfrm>
                  <a:off x="3032858" y="4514891"/>
                  <a:ext cx="302000" cy="30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6625F11C-07CC-4D6A-AB26-B7345E791D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2858" y="4514891"/>
                  <a:ext cx="302000" cy="302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等腰三角形 60">
              <a:extLst>
                <a:ext uri="{FF2B5EF4-FFF2-40B4-BE49-F238E27FC236}">
                  <a16:creationId xmlns:a16="http://schemas.microsoft.com/office/drawing/2014/main" id="{05C3CEF2-84AD-4EC0-B919-8026C5A2EEB7}"/>
                </a:ext>
              </a:extLst>
            </p:cNvPr>
            <p:cNvSpPr/>
            <p:nvPr/>
          </p:nvSpPr>
          <p:spPr>
            <a:xfrm>
              <a:off x="3967973" y="4816418"/>
              <a:ext cx="442184" cy="582474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FC8DCC0-7641-4807-B42B-38398637BFBB}"/>
                </a:ext>
              </a:extLst>
            </p:cNvPr>
            <p:cNvCxnSpPr>
              <a:cxnSpLocks/>
              <a:stCxn id="53" idx="6"/>
              <a:endCxn id="61" idx="0"/>
            </p:cNvCxnSpPr>
            <p:nvPr/>
          </p:nvCxnSpPr>
          <p:spPr>
            <a:xfrm>
              <a:off x="3334858" y="4665891"/>
              <a:ext cx="854207" cy="1505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矩形 65">
            <a:extLst>
              <a:ext uri="{FF2B5EF4-FFF2-40B4-BE49-F238E27FC236}">
                <a16:creationId xmlns:a16="http://schemas.microsoft.com/office/drawing/2014/main" id="{B328EF16-3405-49AA-8977-6E7E155A98A8}"/>
              </a:ext>
            </a:extLst>
          </p:cNvPr>
          <p:cNvSpPr/>
          <p:nvPr/>
        </p:nvSpPr>
        <p:spPr>
          <a:xfrm>
            <a:off x="3842484" y="4543093"/>
            <a:ext cx="4572001" cy="21497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BSTSuccessor</a:t>
            </a:r>
            <a:r>
              <a:rPr lang="en-GB" b="1" u="sng" dirty="0">
                <a:solidFill>
                  <a:schemeClr val="tx1"/>
                </a:solidFill>
              </a:rPr>
              <a:t>(x):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x.right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BSTMin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x.right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x.parent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(y!=NULL and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y.right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==x)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y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y.parent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y</a:t>
            </a:r>
          </a:p>
        </p:txBody>
      </p:sp>
    </p:spTree>
    <p:extLst>
      <p:ext uri="{BB962C8B-B14F-4D97-AF65-F5344CB8AC3E}">
        <p14:creationId xmlns:p14="http://schemas.microsoft.com/office/powerpoint/2010/main" val="123338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3C3CF-0673-4B3A-B007-EC10C00D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Successor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4EE68A-7FB5-4885-A3EA-866E8DFEAD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/>
                  <a:t>Time complexity of </a:t>
                </a:r>
                <a:r>
                  <a:rPr lang="en-US" sz="2600" b="1" dirty="0" err="1"/>
                  <a:t>BSTSuccessor</a:t>
                </a:r>
                <a:r>
                  <a:rPr lang="en-US" sz="2600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/>
                  <a:t> in the worst-case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the height.</a:t>
                </a:r>
              </a:p>
              <a:p>
                <a:r>
                  <a:rPr lang="en-US" sz="2600" b="1" dirty="0" err="1"/>
                  <a:t>BSTPredecessor</a:t>
                </a:r>
                <a:r>
                  <a:rPr lang="en-US" sz="2600" dirty="0"/>
                  <a:t> can be designed and analyzed similarly.</a:t>
                </a:r>
              </a:p>
              <a:p>
                <a:endParaRPr lang="en-US" sz="2600" dirty="0"/>
              </a:p>
              <a:p>
                <a:r>
                  <a:rPr lang="en-US" sz="2600" dirty="0"/>
                  <a:t>So far we’ve seen operations that do not change the BST.</a:t>
                </a:r>
              </a:p>
              <a:p>
                <a:pPr lvl="1"/>
                <a:r>
                  <a:rPr lang="en-US" b="1" dirty="0"/>
                  <a:t>Search</a:t>
                </a:r>
                <a:r>
                  <a:rPr lang="en-US" dirty="0"/>
                  <a:t>, </a:t>
                </a:r>
                <a:r>
                  <a:rPr lang="en-US" b="1" dirty="0"/>
                  <a:t>Min</a:t>
                </a:r>
                <a:r>
                  <a:rPr lang="en-US" dirty="0"/>
                  <a:t>/</a:t>
                </a:r>
                <a:r>
                  <a:rPr lang="en-US" b="1" dirty="0"/>
                  <a:t>Max</a:t>
                </a:r>
                <a:r>
                  <a:rPr lang="en-US" dirty="0"/>
                  <a:t>, </a:t>
                </a:r>
                <a:r>
                  <a:rPr lang="en-US" b="1" dirty="0"/>
                  <a:t>Successor</a:t>
                </a:r>
                <a:r>
                  <a:rPr lang="en-US" dirty="0"/>
                  <a:t>/</a:t>
                </a:r>
                <a:r>
                  <a:rPr lang="en-US" b="1" dirty="0"/>
                  <a:t>Predecessor</a:t>
                </a:r>
                <a:r>
                  <a:rPr lang="en-US" dirty="0"/>
                  <a:t>.</a:t>
                </a:r>
              </a:p>
              <a:p>
                <a:r>
                  <a:rPr lang="en-US" sz="2600" dirty="0"/>
                  <a:t>How about operations that will change the BST?</a:t>
                </a:r>
              </a:p>
              <a:p>
                <a:pPr lvl="1"/>
                <a:r>
                  <a:rPr lang="en-US" b="1" dirty="0"/>
                  <a:t>Insert</a:t>
                </a:r>
                <a:r>
                  <a:rPr lang="en-US" dirty="0"/>
                  <a:t> and </a:t>
                </a:r>
                <a:r>
                  <a:rPr lang="en-US" b="1" dirty="0"/>
                  <a:t>Remove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4EE68A-7FB5-4885-A3EA-866E8DFEAD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1074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C6AD0A81-30C7-48EF-A452-C6EA0CB87310}"/>
              </a:ext>
            </a:extLst>
          </p:cNvPr>
          <p:cNvSpPr/>
          <p:nvPr/>
        </p:nvSpPr>
        <p:spPr>
          <a:xfrm>
            <a:off x="3943349" y="4343124"/>
            <a:ext cx="4572001" cy="21497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BSTSuccessor</a:t>
            </a:r>
            <a:r>
              <a:rPr lang="en-GB" b="1" u="sng" dirty="0">
                <a:solidFill>
                  <a:schemeClr val="tx1"/>
                </a:solidFill>
              </a:rPr>
              <a:t>(x):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x.right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BSTMin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x.right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x.parent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(y!=NULL and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y.right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==x)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y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y.parent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y</a:t>
            </a:r>
          </a:p>
        </p:txBody>
      </p:sp>
    </p:spTree>
    <p:extLst>
      <p:ext uri="{BB962C8B-B14F-4D97-AF65-F5344CB8AC3E}">
        <p14:creationId xmlns:p14="http://schemas.microsoft.com/office/powerpoint/2010/main" val="396030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26CA7-97FA-4B63-914B-D045FD89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3FF1B3-1061-40FE-864A-A8843A1AD9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1904567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BSTInsert(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T,z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US" sz="2400" dirty="0"/>
                  <a:t> to BST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. Notice, insertion should not break the BST property.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Just like doing a search in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 with key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𝑘𝑒𝑦</m:t>
                    </m:r>
                  </m:oMath>
                </a14:m>
                <a:r>
                  <a:rPr lang="en-US" sz="2400" dirty="0"/>
                  <a:t>. This search will fail and end at a leaf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. Insert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as left or right child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Why above procedure is correct?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3FF1B3-1061-40FE-864A-A8843A1AD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1904567"/>
              </a:xfrm>
              <a:blipFill>
                <a:blip r:embed="rId2"/>
                <a:stretch>
                  <a:fillRect l="-1005" t="-4792" r="-155" b="-6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146BFE0F-85F1-428C-B0B5-26FDC29BAC01}"/>
              </a:ext>
            </a:extLst>
          </p:cNvPr>
          <p:cNvGrpSpPr/>
          <p:nvPr/>
        </p:nvGrpSpPr>
        <p:grpSpPr>
          <a:xfrm>
            <a:off x="5439638" y="3405621"/>
            <a:ext cx="2691248" cy="2081210"/>
            <a:chOff x="1433943" y="3688775"/>
            <a:chExt cx="2691248" cy="2081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842B6642-0653-4DFA-91B9-FDC1EF2F1871}"/>
                    </a:ext>
                  </a:extLst>
                </p:cNvPr>
                <p:cNvSpPr/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842B6642-0653-4DFA-91B9-FDC1EF2F18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DE7539A3-DA89-400E-B7D3-FA48A6E5808D}"/>
                    </a:ext>
                  </a:extLst>
                </p:cNvPr>
                <p:cNvSpPr/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DE7539A3-DA89-400E-B7D3-FA48A6E58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blipFill>
                  <a:blip r:embed="rId4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F0FF3289-1050-4BC9-B354-BC1A06576F14}"/>
                    </a:ext>
                  </a:extLst>
                </p:cNvPr>
                <p:cNvSpPr/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F0FF3289-1050-4BC9-B354-BC1A06576F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blipFill>
                  <a:blip r:embed="rId5"/>
                  <a:stretch>
                    <a:fillRect l="-1538"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FE4601FC-7B6D-4ADC-8327-F9D5B871C64A}"/>
                    </a:ext>
                  </a:extLst>
                </p:cNvPr>
                <p:cNvSpPr/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FE4601FC-7B6D-4ADC-8327-F9D5B871C6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blipFill>
                  <a:blip r:embed="rId6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39F63B68-4F27-4EF8-9499-2D1FAF321CD2}"/>
                    </a:ext>
                  </a:extLst>
                </p:cNvPr>
                <p:cNvSpPr/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39F63B68-4F27-4EF8-9499-2D1FAF321C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blipFill>
                  <a:blip r:embed="rId7"/>
                  <a:stretch>
                    <a:fillRect r="-454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75D938CC-A0EF-4D62-A1F0-B4C14BA6623C}"/>
                    </a:ext>
                  </a:extLst>
                </p:cNvPr>
                <p:cNvSpPr/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75D938CC-A0EF-4D62-A1F0-B4C14BA662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blipFill>
                  <a:blip r:embed="rId8"/>
                  <a:stretch>
                    <a:fillRect l="-1538"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0902BE5C-B00A-489A-96CE-A84F96B2CE4B}"/>
                    </a:ext>
                  </a:extLst>
                </p:cNvPr>
                <p:cNvSpPr/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0902BE5C-B00A-489A-96CE-A84F96B2CE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blipFill>
                  <a:blip r:embed="rId9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462C845-1B89-42FB-A900-127D94EC959A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2010639" y="4016936"/>
              <a:ext cx="632999" cy="489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59422E2-7608-4E3A-A29C-C7902C1EF098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2915496" y="4016936"/>
              <a:ext cx="632999" cy="488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821692C-057A-45EE-A17D-53D0B27B91FE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1626175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0A12FE6-06C8-4F67-AE21-E2F6C0EAC527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2146568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9FBAE40-1BB9-416E-8547-8BF154E71075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3164031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FD9CEA3-AB2E-467D-BD02-2EDE40CC56C9}"/>
                </a:ext>
              </a:extLst>
            </p:cNvPr>
            <p:cNvCxnSpPr>
              <a:cxnSpLocks/>
              <a:stCxn id="7" idx="5"/>
              <a:endCxn id="11" idx="0"/>
            </p:cNvCxnSpPr>
            <p:nvPr/>
          </p:nvCxnSpPr>
          <p:spPr>
            <a:xfrm>
              <a:off x="3684424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30E3EE92-242A-4BCE-99B3-BA989556551C}"/>
              </a:ext>
            </a:extLst>
          </p:cNvPr>
          <p:cNvSpPr txBox="1"/>
          <p:nvPr/>
        </p:nvSpPr>
        <p:spPr>
          <a:xfrm>
            <a:off x="2085712" y="4060335"/>
            <a:ext cx="3025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Insert element with key 36.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2B4B7C1-09CF-46E4-9BF0-D82645BF7498}"/>
              </a:ext>
            </a:extLst>
          </p:cNvPr>
          <p:cNvCxnSpPr/>
          <p:nvPr/>
        </p:nvCxnSpPr>
        <p:spPr>
          <a:xfrm flipH="1">
            <a:off x="6084298" y="3729289"/>
            <a:ext cx="384464" cy="2909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F746441-3B41-4DE0-A94E-6EFF9F13F8DA}"/>
              </a:ext>
            </a:extLst>
          </p:cNvPr>
          <p:cNvCxnSpPr>
            <a:cxnSpLocks/>
          </p:cNvCxnSpPr>
          <p:nvPr/>
        </p:nvCxnSpPr>
        <p:spPr>
          <a:xfrm>
            <a:off x="6310512" y="4606510"/>
            <a:ext cx="180571" cy="3974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80434DE-5386-468F-9E46-E1997B4159DA}"/>
              </a:ext>
            </a:extLst>
          </p:cNvPr>
          <p:cNvGrpSpPr/>
          <p:nvPr/>
        </p:nvGrpSpPr>
        <p:grpSpPr>
          <a:xfrm>
            <a:off x="6536727" y="5430528"/>
            <a:ext cx="440767" cy="935074"/>
            <a:chOff x="6536727" y="5430528"/>
            <a:chExt cx="440767" cy="9350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B83DD5FF-B1D9-4A6B-AD2D-9C75AD38C46F}"/>
                    </a:ext>
                  </a:extLst>
                </p:cNvPr>
                <p:cNvSpPr/>
                <p:nvPr/>
              </p:nvSpPr>
              <p:spPr>
                <a:xfrm>
                  <a:off x="6593030" y="5981138"/>
                  <a:ext cx="384464" cy="384464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B83DD5FF-B1D9-4A6B-AD2D-9C75AD38C4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3030" y="5981138"/>
                  <a:ext cx="384464" cy="384464"/>
                </a:xfrm>
                <a:prstGeom prst="ellipse">
                  <a:avLst/>
                </a:prstGeom>
                <a:blipFill>
                  <a:blip r:embed="rId10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B91C114A-4ABF-45C1-BFC3-0167AA6C563B}"/>
                </a:ext>
              </a:extLst>
            </p:cNvPr>
            <p:cNvCxnSpPr>
              <a:cxnSpLocks/>
              <a:stCxn id="9" idx="5"/>
              <a:endCxn id="23" idx="0"/>
            </p:cNvCxnSpPr>
            <p:nvPr/>
          </p:nvCxnSpPr>
          <p:spPr>
            <a:xfrm>
              <a:off x="6536727" y="5430528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29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26CA7-97FA-4B63-914B-D045FD89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3FF1B3-1061-40FE-864A-A8843A1AD9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BSTInsert(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T,z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US" sz="2400" dirty="0"/>
                  <a:t> to BST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. Notice, insertion should not break the BST property.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Just like doing a search in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 with key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𝑘𝑒𝑦</m:t>
                    </m:r>
                  </m:oMath>
                </a14:m>
                <a:r>
                  <a:rPr lang="en-US" sz="2400" dirty="0"/>
                  <a:t>. This search will fail and end at a leaf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. Insert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as left or right child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Q:</a:t>
                </a:r>
                <a:r>
                  <a:rPr lang="en-US" sz="2400" dirty="0"/>
                  <a:t> Time complexity of the </a:t>
                </a:r>
                <a:r>
                  <a:rPr lang="en-US" sz="2400" b="1" dirty="0"/>
                  <a:t>Insert</a:t>
                </a:r>
                <a:r>
                  <a:rPr lang="en-US" sz="2400" dirty="0"/>
                  <a:t> operation?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A: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sz="2400" dirty="0"/>
                  <a:t> in the worst-case where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 is the height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3FF1B3-1061-40FE-864A-A8843A1AD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6"/>
              </a:xfrm>
              <a:blipFill>
                <a:blip r:embed="rId2"/>
                <a:stretch>
                  <a:fillRect l="-1005" t="-1904" r="-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842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3C1B6-0062-4435-85CA-B547822E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89595-486E-410D-9A42-4373AF895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658073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BSTRemove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T,z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Remove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. Notice, removal should not break the BST property.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1: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no child.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Easy, simply remove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from the BST tree.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89595-486E-410D-9A42-4373AF895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658073"/>
              </a:xfrm>
              <a:blipFill>
                <a:blip r:embed="rId2"/>
                <a:stretch>
                  <a:fillRect l="-1005" t="-5515" b="-2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460C077A-9FA4-4881-9716-C6BF631BD7AC}"/>
              </a:ext>
            </a:extLst>
          </p:cNvPr>
          <p:cNvGrpSpPr/>
          <p:nvPr/>
        </p:nvGrpSpPr>
        <p:grpSpPr>
          <a:xfrm>
            <a:off x="1267693" y="3509239"/>
            <a:ext cx="1917122" cy="1953491"/>
            <a:chOff x="1070265" y="3523379"/>
            <a:chExt cx="1917122" cy="19534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1EB6C951-B622-4A9A-9350-EE285F69E633}"/>
                    </a:ext>
                  </a:extLst>
                </p:cNvPr>
                <p:cNvSpPr/>
                <p:nvPr/>
              </p:nvSpPr>
              <p:spPr>
                <a:xfrm>
                  <a:off x="1709305" y="395821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1EB6C951-B622-4A9A-9350-EE285F69E6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305" y="3958213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3A6E71B-9EF9-47E8-A0E8-5AED65F8645E}"/>
                </a:ext>
              </a:extLst>
            </p:cNvPr>
            <p:cNvCxnSpPr>
              <a:cxnSpLocks/>
              <a:stCxn id="5" idx="3"/>
              <a:endCxn id="10" idx="0"/>
            </p:cNvCxnSpPr>
            <p:nvPr/>
          </p:nvCxnSpPr>
          <p:spPr>
            <a:xfrm flipH="1">
              <a:off x="1262497" y="4286374"/>
              <a:ext cx="503111" cy="4043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BA45EE0-1A71-4590-8B31-4CDF5F6CAEEB}"/>
                </a:ext>
              </a:extLst>
            </p:cNvPr>
            <p:cNvCxnSpPr>
              <a:cxnSpLocks/>
              <a:stCxn id="5" idx="5"/>
              <a:endCxn id="14" idx="0"/>
            </p:cNvCxnSpPr>
            <p:nvPr/>
          </p:nvCxnSpPr>
          <p:spPr>
            <a:xfrm>
              <a:off x="2037466" y="4286374"/>
              <a:ext cx="503112" cy="416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A0389530-588B-468B-8A86-3511EB5DA204}"/>
                    </a:ext>
                  </a:extLst>
                </p:cNvPr>
                <p:cNvSpPr/>
                <p:nvPr/>
              </p:nvSpPr>
              <p:spPr>
                <a:xfrm>
                  <a:off x="1070265" y="4690694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A0389530-588B-468B-8A86-3511EB5DA2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265" y="4690694"/>
                  <a:ext cx="384464" cy="38446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等腰三角形 13">
                  <a:extLst>
                    <a:ext uri="{FF2B5EF4-FFF2-40B4-BE49-F238E27FC236}">
                      <a16:creationId xmlns:a16="http://schemas.microsoft.com/office/drawing/2014/main" id="{ECC98271-7CE4-475D-A83E-7FBEAC9B42AA}"/>
                    </a:ext>
                  </a:extLst>
                </p:cNvPr>
                <p:cNvSpPr/>
                <p:nvPr/>
              </p:nvSpPr>
              <p:spPr>
                <a:xfrm>
                  <a:off x="2093769" y="4702712"/>
                  <a:ext cx="893618" cy="77415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等腰三角形 13">
                  <a:extLst>
                    <a:ext uri="{FF2B5EF4-FFF2-40B4-BE49-F238E27FC236}">
                      <a16:creationId xmlns:a16="http://schemas.microsoft.com/office/drawing/2014/main" id="{ECC98271-7CE4-475D-A83E-7FBEAC9B42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769" y="4702712"/>
                  <a:ext cx="893618" cy="774158"/>
                </a:xfrm>
                <a:prstGeom prst="triangl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D87648F-B638-4D06-B1D3-34C2AF5F36EC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1901537" y="3523379"/>
              <a:ext cx="0" cy="434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5FAD53A-58AF-400B-B483-73EC903DF77D}"/>
                  </a:ext>
                </a:extLst>
              </p:cNvPr>
              <p:cNvSpPr txBox="1"/>
              <p:nvPr/>
            </p:nvSpPr>
            <p:spPr>
              <a:xfrm>
                <a:off x="1284671" y="5612044"/>
                <a:ext cx="16285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5FAD53A-58AF-400B-B483-73EC903DF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671" y="5612044"/>
                <a:ext cx="1628587" cy="369332"/>
              </a:xfrm>
              <a:prstGeom prst="rect">
                <a:avLst/>
              </a:prstGeom>
              <a:blipFill>
                <a:blip r:embed="rId6"/>
                <a:stretch>
                  <a:fillRect l="-749" r="-74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BB858AE6-8244-4CA9-9EFC-62BAF8C3FE56}"/>
              </a:ext>
            </a:extLst>
          </p:cNvPr>
          <p:cNvGrpSpPr/>
          <p:nvPr/>
        </p:nvGrpSpPr>
        <p:grpSpPr>
          <a:xfrm>
            <a:off x="5928013" y="3509239"/>
            <a:ext cx="1278082" cy="1953491"/>
            <a:chOff x="1709305" y="3523379"/>
            <a:chExt cx="1278082" cy="19534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EC78C765-E415-4F88-A634-76C9FEC747D9}"/>
                    </a:ext>
                  </a:extLst>
                </p:cNvPr>
                <p:cNvSpPr/>
                <p:nvPr/>
              </p:nvSpPr>
              <p:spPr>
                <a:xfrm>
                  <a:off x="1709305" y="395821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EC78C765-E415-4F88-A634-76C9FEC747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305" y="3958213"/>
                  <a:ext cx="384464" cy="384464"/>
                </a:xfrm>
                <a:prstGeom prst="ellipse">
                  <a:avLst/>
                </a:prstGeom>
                <a:blipFill>
                  <a:blip r:embed="rId7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F9295E0E-D2C9-4F27-88B9-9587FF5189A2}"/>
                </a:ext>
              </a:extLst>
            </p:cNvPr>
            <p:cNvCxnSpPr>
              <a:cxnSpLocks/>
              <a:stCxn id="24" idx="5"/>
              <a:endCxn id="28" idx="0"/>
            </p:cNvCxnSpPr>
            <p:nvPr/>
          </p:nvCxnSpPr>
          <p:spPr>
            <a:xfrm>
              <a:off x="2037466" y="4286374"/>
              <a:ext cx="503112" cy="416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2CD3C483-A9A5-444C-A36D-E2A4B0BC4474}"/>
                    </a:ext>
                  </a:extLst>
                </p:cNvPr>
                <p:cNvSpPr/>
                <p:nvPr/>
              </p:nvSpPr>
              <p:spPr>
                <a:xfrm>
                  <a:off x="2093769" y="4702712"/>
                  <a:ext cx="893618" cy="77415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2CD3C483-A9A5-444C-A36D-E2A4B0BC44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769" y="4702712"/>
                  <a:ext cx="893618" cy="774158"/>
                </a:xfrm>
                <a:prstGeom prst="triangl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06354A5A-2DDF-4682-9C7C-26677F845881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V="1">
              <a:off x="1901537" y="3523379"/>
              <a:ext cx="0" cy="434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箭头: 右 29">
            <a:extLst>
              <a:ext uri="{FF2B5EF4-FFF2-40B4-BE49-F238E27FC236}">
                <a16:creationId xmlns:a16="http://schemas.microsoft.com/office/drawing/2014/main" id="{59BC3031-6BA4-4A72-8DA5-5558403B2266}"/>
              </a:ext>
            </a:extLst>
          </p:cNvPr>
          <p:cNvSpPr/>
          <p:nvPr/>
        </p:nvSpPr>
        <p:spPr>
          <a:xfrm>
            <a:off x="3899612" y="4272234"/>
            <a:ext cx="1194955" cy="41633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0B1708A-11E1-41CA-BC73-383145DA620F}"/>
                  </a:ext>
                </a:extLst>
              </p:cNvPr>
              <p:cNvSpPr txBox="1"/>
              <p:nvPr/>
            </p:nvSpPr>
            <p:spPr>
              <a:xfrm>
                <a:off x="5440026" y="5603308"/>
                <a:ext cx="13604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0B1708A-11E1-41CA-BC73-383145DA6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026" y="5603308"/>
                <a:ext cx="1360437" cy="369332"/>
              </a:xfrm>
              <a:prstGeom prst="rect">
                <a:avLst/>
              </a:prstGeom>
              <a:blipFill>
                <a:blip r:embed="rId9"/>
                <a:stretch>
                  <a:fillRect l="-893" r="-89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20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0" grpId="0" animBg="1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3C1B6-0062-4435-85CA-B547822E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89595-486E-410D-9A42-4373AF895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658073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BSTRemove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T,z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Remove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. Notice, removal should not break the BST property.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2: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one single child.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Elevate subtree rooted 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’s single child to take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’s position.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89595-486E-410D-9A42-4373AF895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658073"/>
              </a:xfrm>
              <a:blipFill>
                <a:blip r:embed="rId2"/>
                <a:stretch>
                  <a:fillRect l="-1005" t="-5515" r="-618" b="-2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组合 50">
            <a:extLst>
              <a:ext uri="{FF2B5EF4-FFF2-40B4-BE49-F238E27FC236}">
                <a16:creationId xmlns:a16="http://schemas.microsoft.com/office/drawing/2014/main" id="{A97E985E-9FB2-434F-B1A9-64A0951A2062}"/>
              </a:ext>
            </a:extLst>
          </p:cNvPr>
          <p:cNvGrpSpPr/>
          <p:nvPr/>
        </p:nvGrpSpPr>
        <p:grpSpPr>
          <a:xfrm>
            <a:off x="623455" y="3347922"/>
            <a:ext cx="2363932" cy="2557583"/>
            <a:chOff x="1111828" y="3397827"/>
            <a:chExt cx="2363932" cy="2557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8B654D3F-9007-4DC9-A20C-6DDC30584D3D}"/>
                    </a:ext>
                  </a:extLst>
                </p:cNvPr>
                <p:cNvSpPr/>
                <p:nvPr/>
              </p:nvSpPr>
              <p:spPr>
                <a:xfrm>
                  <a:off x="2197678" y="369469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8B654D3F-9007-4DC9-A20C-6DDC30584D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678" y="3694691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45927BE0-61A0-4EA7-9EED-E3FA1E6FBF7A}"/>
                </a:ext>
              </a:extLst>
            </p:cNvPr>
            <p:cNvCxnSpPr>
              <a:cxnSpLocks/>
              <a:stCxn id="20" idx="3"/>
              <a:endCxn id="32" idx="0"/>
            </p:cNvCxnSpPr>
            <p:nvPr/>
          </p:nvCxnSpPr>
          <p:spPr>
            <a:xfrm flipH="1">
              <a:off x="1750870" y="4022852"/>
              <a:ext cx="503111" cy="2525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45DF0A3B-FE74-407C-830E-58D5E683BC79}"/>
                </a:ext>
              </a:extLst>
            </p:cNvPr>
            <p:cNvCxnSpPr>
              <a:cxnSpLocks/>
              <a:stCxn id="20" idx="5"/>
              <a:endCxn id="33" idx="0"/>
            </p:cNvCxnSpPr>
            <p:nvPr/>
          </p:nvCxnSpPr>
          <p:spPr>
            <a:xfrm>
              <a:off x="2525839" y="4022852"/>
              <a:ext cx="503112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CBA4003D-F316-4ECB-AAB6-296F458A9C8C}"/>
                    </a:ext>
                  </a:extLst>
                </p:cNvPr>
                <p:cNvSpPr/>
                <p:nvPr/>
              </p:nvSpPr>
              <p:spPr>
                <a:xfrm>
                  <a:off x="1558638" y="427536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CBA4003D-F316-4ECB-AAB6-296F458A9C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38" y="4275369"/>
                  <a:ext cx="384464" cy="38446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98E8A052-C109-47A8-8945-3613162CC396}"/>
                    </a:ext>
                  </a:extLst>
                </p:cNvPr>
                <p:cNvSpPr/>
                <p:nvPr/>
              </p:nvSpPr>
              <p:spPr>
                <a:xfrm>
                  <a:off x="2582142" y="4287387"/>
                  <a:ext cx="893618" cy="583293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98E8A052-C109-47A8-8945-3613162CC3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2142" y="4287387"/>
                  <a:ext cx="893618" cy="583293"/>
                </a:xfrm>
                <a:prstGeom prst="triangle">
                  <a:avLst/>
                </a:prstGeom>
                <a:blipFill>
                  <a:blip r:embed="rId5"/>
                  <a:stretch>
                    <a:fillRect b="-1010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F3CB2DA4-74DD-4174-854B-B465F0C3E2FB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2389910" y="3397827"/>
              <a:ext cx="0" cy="296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9BC5C44-4246-4151-B305-686523DA5F1D}"/>
                </a:ext>
              </a:extLst>
            </p:cNvPr>
            <p:cNvCxnSpPr>
              <a:cxnSpLocks/>
              <a:stCxn id="32" idx="5"/>
              <a:endCxn id="37" idx="0"/>
            </p:cNvCxnSpPr>
            <p:nvPr/>
          </p:nvCxnSpPr>
          <p:spPr>
            <a:xfrm>
              <a:off x="1886799" y="4603530"/>
              <a:ext cx="310879" cy="147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等腰三角形 35">
                  <a:extLst>
                    <a:ext uri="{FF2B5EF4-FFF2-40B4-BE49-F238E27FC236}">
                      <a16:creationId xmlns:a16="http://schemas.microsoft.com/office/drawing/2014/main" id="{9F4D74B6-9286-4731-8DE1-EB8C2014DD17}"/>
                    </a:ext>
                  </a:extLst>
                </p:cNvPr>
                <p:cNvSpPr/>
                <p:nvPr/>
              </p:nvSpPr>
              <p:spPr>
                <a:xfrm>
                  <a:off x="2389910" y="5345222"/>
                  <a:ext cx="893618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等腰三角形 35">
                  <a:extLst>
                    <a:ext uri="{FF2B5EF4-FFF2-40B4-BE49-F238E27FC236}">
                      <a16:creationId xmlns:a16="http://schemas.microsoft.com/office/drawing/2014/main" id="{9F4D74B6-9286-4731-8DE1-EB8C2014DD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9910" y="5345222"/>
                  <a:ext cx="893618" cy="609348"/>
                </a:xfrm>
                <a:prstGeom prst="triangl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D9B4A853-4CA0-4C3C-ADF7-1E6685242F86}"/>
                    </a:ext>
                  </a:extLst>
                </p:cNvPr>
                <p:cNvSpPr/>
                <p:nvPr/>
              </p:nvSpPr>
              <p:spPr>
                <a:xfrm>
                  <a:off x="2005446" y="475075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D9B4A853-4CA0-4C3C-ADF7-1E6685242F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5446" y="4750751"/>
                  <a:ext cx="384464" cy="38446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等腰三角形 41">
                  <a:extLst>
                    <a:ext uri="{FF2B5EF4-FFF2-40B4-BE49-F238E27FC236}">
                      <a16:creationId xmlns:a16="http://schemas.microsoft.com/office/drawing/2014/main" id="{181C1E1E-5079-4422-847F-120FBCFEDF57}"/>
                    </a:ext>
                  </a:extLst>
                </p:cNvPr>
                <p:cNvSpPr/>
                <p:nvPr/>
              </p:nvSpPr>
              <p:spPr>
                <a:xfrm>
                  <a:off x="1111828" y="5346062"/>
                  <a:ext cx="893618" cy="609348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等腰三角形 41">
                  <a:extLst>
                    <a:ext uri="{FF2B5EF4-FFF2-40B4-BE49-F238E27FC236}">
                      <a16:creationId xmlns:a16="http://schemas.microsoft.com/office/drawing/2014/main" id="{181C1E1E-5079-4422-847F-120FBCFEDF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828" y="5346062"/>
                  <a:ext cx="893618" cy="609348"/>
                </a:xfrm>
                <a:prstGeom prst="triangl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DD0AB862-934A-49F2-9A19-D35341D785FC}"/>
                </a:ext>
              </a:extLst>
            </p:cNvPr>
            <p:cNvCxnSpPr>
              <a:cxnSpLocks/>
              <a:stCxn id="37" idx="3"/>
              <a:endCxn id="42" idx="0"/>
            </p:cNvCxnSpPr>
            <p:nvPr/>
          </p:nvCxnSpPr>
          <p:spPr>
            <a:xfrm flipH="1">
              <a:off x="1558637" y="5078912"/>
              <a:ext cx="503112" cy="2671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99CE173D-2767-4045-AF73-DE9432B1A1CF}"/>
                </a:ext>
              </a:extLst>
            </p:cNvPr>
            <p:cNvCxnSpPr>
              <a:cxnSpLocks/>
              <a:stCxn id="37" idx="5"/>
              <a:endCxn id="36" idx="0"/>
            </p:cNvCxnSpPr>
            <p:nvPr/>
          </p:nvCxnSpPr>
          <p:spPr>
            <a:xfrm>
              <a:off x="2333607" y="5078912"/>
              <a:ext cx="503112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箭头: 右 51">
            <a:extLst>
              <a:ext uri="{FF2B5EF4-FFF2-40B4-BE49-F238E27FC236}">
                <a16:creationId xmlns:a16="http://schemas.microsoft.com/office/drawing/2014/main" id="{EC929374-EF24-4A98-A8C1-910D633BB374}"/>
              </a:ext>
            </a:extLst>
          </p:cNvPr>
          <p:cNvSpPr/>
          <p:nvPr/>
        </p:nvSpPr>
        <p:spPr>
          <a:xfrm>
            <a:off x="3631621" y="4257987"/>
            <a:ext cx="1194955" cy="41633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83A8C444-9219-4E29-AE2C-7086A48144EC}"/>
              </a:ext>
            </a:extLst>
          </p:cNvPr>
          <p:cNvGrpSpPr/>
          <p:nvPr/>
        </p:nvGrpSpPr>
        <p:grpSpPr>
          <a:xfrm>
            <a:off x="5264689" y="3347922"/>
            <a:ext cx="2810741" cy="2192416"/>
            <a:chOff x="5113173" y="3347922"/>
            <a:chExt cx="2810741" cy="21924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5A462BF5-E9C9-4CC1-92A1-786E4A4B517C}"/>
                    </a:ext>
                  </a:extLst>
                </p:cNvPr>
                <p:cNvSpPr/>
                <p:nvPr/>
              </p:nvSpPr>
              <p:spPr>
                <a:xfrm>
                  <a:off x="6645832" y="3644786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5A462BF5-E9C9-4CC1-92A1-786E4A4B51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5832" y="3644786"/>
                  <a:ext cx="384464" cy="384464"/>
                </a:xfrm>
                <a:prstGeom prst="ellipse">
                  <a:avLst/>
                </a:prstGeom>
                <a:blipFill>
                  <a:blip r:embed="rId9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AFB60A1C-7698-480A-A302-7FAFB07DD542}"/>
                </a:ext>
              </a:extLst>
            </p:cNvPr>
            <p:cNvCxnSpPr>
              <a:cxnSpLocks/>
              <a:stCxn id="54" idx="3"/>
              <a:endCxn id="57" idx="0"/>
            </p:cNvCxnSpPr>
            <p:nvPr/>
          </p:nvCxnSpPr>
          <p:spPr>
            <a:xfrm flipH="1">
              <a:off x="6199024" y="3972947"/>
              <a:ext cx="503111" cy="2525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CB57A56D-2217-4154-A9F4-59A7A280D66C}"/>
                </a:ext>
              </a:extLst>
            </p:cNvPr>
            <p:cNvCxnSpPr>
              <a:cxnSpLocks/>
              <a:stCxn id="54" idx="5"/>
              <a:endCxn id="58" idx="0"/>
            </p:cNvCxnSpPr>
            <p:nvPr/>
          </p:nvCxnSpPr>
          <p:spPr>
            <a:xfrm>
              <a:off x="6973993" y="3972947"/>
              <a:ext cx="503112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EFD22489-9D6B-4A13-8010-4B8FE693C081}"/>
                    </a:ext>
                  </a:extLst>
                </p:cNvPr>
                <p:cNvSpPr/>
                <p:nvPr/>
              </p:nvSpPr>
              <p:spPr>
                <a:xfrm>
                  <a:off x="6006792" y="4225464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EFD22489-9D6B-4A13-8010-4B8FE693C0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6792" y="4225464"/>
                  <a:ext cx="384464" cy="384464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等腰三角形 57">
                  <a:extLst>
                    <a:ext uri="{FF2B5EF4-FFF2-40B4-BE49-F238E27FC236}">
                      <a16:creationId xmlns:a16="http://schemas.microsoft.com/office/drawing/2014/main" id="{357F9E36-7BB5-4149-B5C6-5FF10BBB2402}"/>
                    </a:ext>
                  </a:extLst>
                </p:cNvPr>
                <p:cNvSpPr/>
                <p:nvPr/>
              </p:nvSpPr>
              <p:spPr>
                <a:xfrm>
                  <a:off x="7030296" y="4237482"/>
                  <a:ext cx="893618" cy="583293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等腰三角形 57">
                  <a:extLst>
                    <a:ext uri="{FF2B5EF4-FFF2-40B4-BE49-F238E27FC236}">
                      <a16:creationId xmlns:a16="http://schemas.microsoft.com/office/drawing/2014/main" id="{357F9E36-7BB5-4149-B5C6-5FF10BBB24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0296" y="4237482"/>
                  <a:ext cx="893618" cy="583293"/>
                </a:xfrm>
                <a:prstGeom prst="triangle">
                  <a:avLst/>
                </a:prstGeom>
                <a:blipFill>
                  <a:blip r:embed="rId11"/>
                  <a:stretch>
                    <a:fillRect b="-1010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C4935AB0-DCDF-42BD-A561-FF74B5DD73DE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6838064" y="3347922"/>
              <a:ext cx="0" cy="296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等腰三角形 60">
                  <a:extLst>
                    <a:ext uri="{FF2B5EF4-FFF2-40B4-BE49-F238E27FC236}">
                      <a16:creationId xmlns:a16="http://schemas.microsoft.com/office/drawing/2014/main" id="{B071E146-A73D-4C57-99FF-5049FC03806D}"/>
                    </a:ext>
                  </a:extLst>
                </p:cNvPr>
                <p:cNvSpPr/>
                <p:nvPr/>
              </p:nvSpPr>
              <p:spPr>
                <a:xfrm>
                  <a:off x="6391255" y="4930990"/>
                  <a:ext cx="893618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等腰三角形 60">
                  <a:extLst>
                    <a:ext uri="{FF2B5EF4-FFF2-40B4-BE49-F238E27FC236}">
                      <a16:creationId xmlns:a16="http://schemas.microsoft.com/office/drawing/2014/main" id="{B071E146-A73D-4C57-99FF-5049FC0380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1255" y="4930990"/>
                  <a:ext cx="893618" cy="609348"/>
                </a:xfrm>
                <a:prstGeom prst="triangl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等腰三角形 62">
                  <a:extLst>
                    <a:ext uri="{FF2B5EF4-FFF2-40B4-BE49-F238E27FC236}">
                      <a16:creationId xmlns:a16="http://schemas.microsoft.com/office/drawing/2014/main" id="{CC359C68-66F1-4084-9D9D-F5E195B10966}"/>
                    </a:ext>
                  </a:extLst>
                </p:cNvPr>
                <p:cNvSpPr/>
                <p:nvPr/>
              </p:nvSpPr>
              <p:spPr>
                <a:xfrm>
                  <a:off x="5113173" y="4930990"/>
                  <a:ext cx="893618" cy="609348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等腰三角形 62">
                  <a:extLst>
                    <a:ext uri="{FF2B5EF4-FFF2-40B4-BE49-F238E27FC236}">
                      <a16:creationId xmlns:a16="http://schemas.microsoft.com/office/drawing/2014/main" id="{CC359C68-66F1-4084-9D9D-F5E195B10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3173" y="4930990"/>
                  <a:ext cx="893618" cy="609348"/>
                </a:xfrm>
                <a:prstGeom prst="triangl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B086142A-A814-4E91-8620-D9D2C4694187}"/>
                </a:ext>
              </a:extLst>
            </p:cNvPr>
            <p:cNvCxnSpPr>
              <a:cxnSpLocks/>
              <a:stCxn id="57" idx="3"/>
              <a:endCxn id="63" idx="0"/>
            </p:cNvCxnSpPr>
            <p:nvPr/>
          </p:nvCxnSpPr>
          <p:spPr>
            <a:xfrm flipH="1">
              <a:off x="5559982" y="4553625"/>
              <a:ext cx="503113" cy="3773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A20A98CB-0C00-4E2B-9282-C5618A926686}"/>
                </a:ext>
              </a:extLst>
            </p:cNvPr>
            <p:cNvCxnSpPr>
              <a:cxnSpLocks/>
              <a:stCxn id="57" idx="5"/>
              <a:endCxn id="61" idx="0"/>
            </p:cNvCxnSpPr>
            <p:nvPr/>
          </p:nvCxnSpPr>
          <p:spPr>
            <a:xfrm>
              <a:off x="6334953" y="4553625"/>
              <a:ext cx="503111" cy="3773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BE819569-F965-4420-9BAF-C9CDDCF80461}"/>
                  </a:ext>
                </a:extLst>
              </p:cNvPr>
              <p:cNvSpPr txBox="1"/>
              <p:nvPr/>
            </p:nvSpPr>
            <p:spPr>
              <a:xfrm>
                <a:off x="636158" y="6085067"/>
                <a:ext cx="25307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BE819569-F965-4420-9BAF-C9CDDCF80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58" y="6085067"/>
                <a:ext cx="2530757" cy="369332"/>
              </a:xfrm>
              <a:prstGeom prst="rect">
                <a:avLst/>
              </a:prstGeom>
              <a:blipFill>
                <a:blip r:embed="rId14"/>
                <a:stretch>
                  <a:fillRect l="-240" r="-24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5FB770E-CF37-483E-9661-EDB65DE7BF6B}"/>
                  </a:ext>
                </a:extLst>
              </p:cNvPr>
              <p:cNvSpPr txBox="1"/>
              <p:nvPr/>
            </p:nvSpPr>
            <p:spPr>
              <a:xfrm>
                <a:off x="5722348" y="5709495"/>
                <a:ext cx="22626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5FB770E-CF37-483E-9661-EDB65DE7B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348" y="5709495"/>
                <a:ext cx="2262606" cy="369332"/>
              </a:xfrm>
              <a:prstGeom prst="rect">
                <a:avLst/>
              </a:prstGeom>
              <a:blipFill>
                <a:blip r:embed="rId15"/>
                <a:stretch>
                  <a:fillRect l="-539" r="-53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41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71" grpId="0"/>
      <p:bldP spid="7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3C1B6-0062-4435-85CA-B547822E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89595-486E-410D-9A42-4373AF895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658073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BSTRemove(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T,z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Remove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. Notice, removal should not break the BST property.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3: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two children.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b="1" dirty="0"/>
                  <a:t>Case 3a: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endParaRPr lang="en-US" sz="2000" dirty="0"/>
              </a:p>
              <a:p>
                <a:pPr lvl="1">
                  <a:spcBef>
                    <a:spcPts val="0"/>
                  </a:spcBef>
                </a:pPr>
                <a:r>
                  <a:rPr lang="en-US" sz="2000" b="1" dirty="0"/>
                  <a:t>Case 3b: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89595-486E-410D-9A42-4373AF895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658073"/>
              </a:xfrm>
              <a:blipFill>
                <a:blip r:embed="rId2"/>
                <a:stretch>
                  <a:fillRect l="-1005" t="-5515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EB7775-5E2D-4886-9DB7-26B4B7D37C56}"/>
              </a:ext>
            </a:extLst>
          </p:cNvPr>
          <p:cNvGrpSpPr/>
          <p:nvPr/>
        </p:nvGrpSpPr>
        <p:grpSpPr>
          <a:xfrm>
            <a:off x="628650" y="3431384"/>
            <a:ext cx="3556345" cy="2557583"/>
            <a:chOff x="709123" y="3509239"/>
            <a:chExt cx="3556345" cy="2557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22EAB678-0231-49F6-AFE2-F105A8621F63}"/>
                    </a:ext>
                  </a:extLst>
                </p:cNvPr>
                <p:cNvSpPr/>
                <p:nvPr/>
              </p:nvSpPr>
              <p:spPr>
                <a:xfrm>
                  <a:off x="2987386" y="380610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22EAB678-0231-49F6-AFE2-F105A8621F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386" y="3806103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9BB2BADC-951A-4F29-BC00-BA6918A88801}"/>
                </a:ext>
              </a:extLst>
            </p:cNvPr>
            <p:cNvCxnSpPr>
              <a:cxnSpLocks/>
              <a:stCxn id="38" idx="3"/>
              <a:endCxn id="41" idx="0"/>
            </p:cNvCxnSpPr>
            <p:nvPr/>
          </p:nvCxnSpPr>
          <p:spPr>
            <a:xfrm flipH="1">
              <a:off x="2195926" y="4134264"/>
              <a:ext cx="847763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04F54FA1-C54C-4C60-B37A-6B30E772CA7B}"/>
                </a:ext>
              </a:extLst>
            </p:cNvPr>
            <p:cNvCxnSpPr>
              <a:cxnSpLocks/>
              <a:stCxn id="38" idx="5"/>
              <a:endCxn id="44" idx="0"/>
            </p:cNvCxnSpPr>
            <p:nvPr/>
          </p:nvCxnSpPr>
          <p:spPr>
            <a:xfrm>
              <a:off x="3315547" y="4134264"/>
              <a:ext cx="503112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C649BBEC-CB94-4D4F-8F70-945F9B3E34B3}"/>
                    </a:ext>
                  </a:extLst>
                </p:cNvPr>
                <p:cNvSpPr/>
                <p:nvPr/>
              </p:nvSpPr>
              <p:spPr>
                <a:xfrm>
                  <a:off x="2003694" y="439879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C649BBEC-CB94-4D4F-8F70-945F9B3E34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694" y="4398799"/>
                  <a:ext cx="384464" cy="38446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等腰三角形 43">
                  <a:extLst>
                    <a:ext uri="{FF2B5EF4-FFF2-40B4-BE49-F238E27FC236}">
                      <a16:creationId xmlns:a16="http://schemas.microsoft.com/office/drawing/2014/main" id="{B6F2016E-0395-45CC-941C-3F13C07B5052}"/>
                    </a:ext>
                  </a:extLst>
                </p:cNvPr>
                <p:cNvSpPr/>
                <p:nvPr/>
              </p:nvSpPr>
              <p:spPr>
                <a:xfrm>
                  <a:off x="3371850" y="4398799"/>
                  <a:ext cx="893618" cy="583293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等腰三角形 43">
                  <a:extLst>
                    <a:ext uri="{FF2B5EF4-FFF2-40B4-BE49-F238E27FC236}">
                      <a16:creationId xmlns:a16="http://schemas.microsoft.com/office/drawing/2014/main" id="{B6F2016E-0395-45CC-941C-3F13C07B50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1850" y="4398799"/>
                  <a:ext cx="893618" cy="583293"/>
                </a:xfrm>
                <a:prstGeom prst="triangle">
                  <a:avLst/>
                </a:prstGeom>
                <a:blipFill>
                  <a:blip r:embed="rId5"/>
                  <a:stretch>
                    <a:fillRect b="-1010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D71151D4-AFE1-4B8F-B054-40F7C8C6B32C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V="1">
              <a:off x="3179618" y="3509239"/>
              <a:ext cx="0" cy="296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85A3844B-89AD-4A0B-B304-C4C2D78305E5}"/>
                </a:ext>
              </a:extLst>
            </p:cNvPr>
            <p:cNvCxnSpPr>
              <a:cxnSpLocks/>
              <a:stCxn id="41" idx="5"/>
              <a:endCxn id="49" idx="1"/>
            </p:cNvCxnSpPr>
            <p:nvPr/>
          </p:nvCxnSpPr>
          <p:spPr>
            <a:xfrm>
              <a:off x="2331855" y="4726960"/>
              <a:ext cx="519602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等腰三角形 47">
                  <a:extLst>
                    <a:ext uri="{FF2B5EF4-FFF2-40B4-BE49-F238E27FC236}">
                      <a16:creationId xmlns:a16="http://schemas.microsoft.com/office/drawing/2014/main" id="{D26147A1-D506-4670-B767-DA1D2F31F57A}"/>
                    </a:ext>
                  </a:extLst>
                </p:cNvPr>
                <p:cNvSpPr/>
                <p:nvPr/>
              </p:nvSpPr>
              <p:spPr>
                <a:xfrm>
                  <a:off x="3179618" y="5456634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等腰三角形 47">
                  <a:extLst>
                    <a:ext uri="{FF2B5EF4-FFF2-40B4-BE49-F238E27FC236}">
                      <a16:creationId xmlns:a16="http://schemas.microsoft.com/office/drawing/2014/main" id="{D26147A1-D506-4670-B767-DA1D2F31F5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9618" y="5456634"/>
                  <a:ext cx="503112" cy="609348"/>
                </a:xfrm>
                <a:prstGeom prst="triangl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C6689680-3788-4DE9-923F-2138E3843474}"/>
                    </a:ext>
                  </a:extLst>
                </p:cNvPr>
                <p:cNvSpPr/>
                <p:nvPr/>
              </p:nvSpPr>
              <p:spPr>
                <a:xfrm>
                  <a:off x="2795154" y="486216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C6689680-3788-4DE9-923F-2138E38434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5154" y="4862163"/>
                  <a:ext cx="384464" cy="38446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等腰三角形 49">
                  <a:extLst>
                    <a:ext uri="{FF2B5EF4-FFF2-40B4-BE49-F238E27FC236}">
                      <a16:creationId xmlns:a16="http://schemas.microsoft.com/office/drawing/2014/main" id="{1EB04206-4237-45BA-8087-1C198C9F7F90}"/>
                    </a:ext>
                  </a:extLst>
                </p:cNvPr>
                <p:cNvSpPr/>
                <p:nvPr/>
              </p:nvSpPr>
              <p:spPr>
                <a:xfrm>
                  <a:off x="2292042" y="5457474"/>
                  <a:ext cx="503112" cy="609348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等腰三角形 49">
                  <a:extLst>
                    <a:ext uri="{FF2B5EF4-FFF2-40B4-BE49-F238E27FC236}">
                      <a16:creationId xmlns:a16="http://schemas.microsoft.com/office/drawing/2014/main" id="{1EB04206-4237-45BA-8087-1C198C9F7F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2042" y="5457474"/>
                  <a:ext cx="503112" cy="609348"/>
                </a:xfrm>
                <a:prstGeom prst="triangl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D86AE7ED-166C-41E9-9D90-2D696B9965D8}"/>
                </a:ext>
              </a:extLst>
            </p:cNvPr>
            <p:cNvCxnSpPr>
              <a:cxnSpLocks/>
              <a:stCxn id="49" idx="3"/>
              <a:endCxn id="50" idx="0"/>
            </p:cNvCxnSpPr>
            <p:nvPr/>
          </p:nvCxnSpPr>
          <p:spPr>
            <a:xfrm flipH="1">
              <a:off x="2543598" y="5190324"/>
              <a:ext cx="307859" cy="2671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DB3758A0-D3A1-4327-8DFA-7A9A28BE2CA7}"/>
                </a:ext>
              </a:extLst>
            </p:cNvPr>
            <p:cNvCxnSpPr>
              <a:cxnSpLocks/>
              <a:stCxn id="49" idx="5"/>
              <a:endCxn id="48" idx="0"/>
            </p:cNvCxnSpPr>
            <p:nvPr/>
          </p:nvCxnSpPr>
          <p:spPr>
            <a:xfrm>
              <a:off x="3123315" y="5190324"/>
              <a:ext cx="307859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等腰三角形 72">
                  <a:extLst>
                    <a:ext uri="{FF2B5EF4-FFF2-40B4-BE49-F238E27FC236}">
                      <a16:creationId xmlns:a16="http://schemas.microsoft.com/office/drawing/2014/main" id="{FC005631-59F9-4293-9A41-C688678BBBBD}"/>
                    </a:ext>
                  </a:extLst>
                </p:cNvPr>
                <p:cNvSpPr/>
                <p:nvPr/>
              </p:nvSpPr>
              <p:spPr>
                <a:xfrm>
                  <a:off x="1596699" y="5456634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等腰三角形 72">
                  <a:extLst>
                    <a:ext uri="{FF2B5EF4-FFF2-40B4-BE49-F238E27FC236}">
                      <a16:creationId xmlns:a16="http://schemas.microsoft.com/office/drawing/2014/main" id="{FC005631-59F9-4293-9A41-C688678BBB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6699" y="5456634"/>
                  <a:ext cx="503112" cy="609348"/>
                </a:xfrm>
                <a:prstGeom prst="triangl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78588CC5-3928-4A65-9282-BD2992DB6315}"/>
                    </a:ext>
                  </a:extLst>
                </p:cNvPr>
                <p:cNvSpPr/>
                <p:nvPr/>
              </p:nvSpPr>
              <p:spPr>
                <a:xfrm>
                  <a:off x="1212235" y="486216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78588CC5-3928-4A65-9282-BD2992DB63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2235" y="4862163"/>
                  <a:ext cx="384464" cy="384464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等腰三角形 74">
                  <a:extLst>
                    <a:ext uri="{FF2B5EF4-FFF2-40B4-BE49-F238E27FC236}">
                      <a16:creationId xmlns:a16="http://schemas.microsoft.com/office/drawing/2014/main" id="{C289F27A-394B-4FDE-96BA-D860A990201E}"/>
                    </a:ext>
                  </a:extLst>
                </p:cNvPr>
                <p:cNvSpPr/>
                <p:nvPr/>
              </p:nvSpPr>
              <p:spPr>
                <a:xfrm>
                  <a:off x="709123" y="5457474"/>
                  <a:ext cx="503112" cy="609348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等腰三角形 74">
                  <a:extLst>
                    <a:ext uri="{FF2B5EF4-FFF2-40B4-BE49-F238E27FC236}">
                      <a16:creationId xmlns:a16="http://schemas.microsoft.com/office/drawing/2014/main" id="{C289F27A-394B-4FDE-96BA-D860A99020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123" y="5457474"/>
                  <a:ext cx="503112" cy="609348"/>
                </a:xfrm>
                <a:prstGeom prst="triangl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E6844D0E-B693-4A6E-854E-E7C154B67F37}"/>
                </a:ext>
              </a:extLst>
            </p:cNvPr>
            <p:cNvCxnSpPr>
              <a:cxnSpLocks/>
              <a:stCxn id="74" idx="3"/>
              <a:endCxn id="75" idx="0"/>
            </p:cNvCxnSpPr>
            <p:nvPr/>
          </p:nvCxnSpPr>
          <p:spPr>
            <a:xfrm flipH="1">
              <a:off x="960679" y="5190324"/>
              <a:ext cx="307859" cy="2671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A7F824D6-80D1-4AE8-91AE-A7AF68264D7C}"/>
                </a:ext>
              </a:extLst>
            </p:cNvPr>
            <p:cNvCxnSpPr>
              <a:cxnSpLocks/>
              <a:stCxn id="74" idx="5"/>
              <a:endCxn id="73" idx="0"/>
            </p:cNvCxnSpPr>
            <p:nvPr/>
          </p:nvCxnSpPr>
          <p:spPr>
            <a:xfrm>
              <a:off x="1540396" y="5190324"/>
              <a:ext cx="307859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D70FE24F-AD57-48F0-B35C-3DC7D1BFC2BE}"/>
                </a:ext>
              </a:extLst>
            </p:cNvPr>
            <p:cNvCxnSpPr>
              <a:cxnSpLocks/>
              <a:stCxn id="41" idx="3"/>
              <a:endCxn id="74" idx="7"/>
            </p:cNvCxnSpPr>
            <p:nvPr/>
          </p:nvCxnSpPr>
          <p:spPr>
            <a:xfrm flipH="1">
              <a:off x="1540396" y="4726960"/>
              <a:ext cx="519601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E0E3F94-08B8-4A1D-8218-71606578ED2A}"/>
                  </a:ext>
                </a:extLst>
              </p:cNvPr>
              <p:cNvSpPr txBox="1"/>
              <p:nvPr/>
            </p:nvSpPr>
            <p:spPr>
              <a:xfrm>
                <a:off x="759934" y="6121958"/>
                <a:ext cx="34063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E0E3F94-08B8-4A1D-8218-71606578E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34" y="6121958"/>
                <a:ext cx="3406382" cy="369332"/>
              </a:xfrm>
              <a:prstGeom prst="rect">
                <a:avLst/>
              </a:prstGeom>
              <a:blipFill>
                <a:blip r:embed="rId12"/>
                <a:stretch>
                  <a:fillRect l="-179" r="-35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5E7FF6-AA1C-4C0F-9DA2-C7A1162D91B1}"/>
                  </a:ext>
                </a:extLst>
              </p:cNvPr>
              <p:cNvSpPr txBox="1"/>
              <p:nvPr/>
            </p:nvSpPr>
            <p:spPr>
              <a:xfrm>
                <a:off x="4272935" y="3558703"/>
                <a:ext cx="429085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Replace node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with min value node 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in subtree rooted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guaranteed to be non-empty) 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5E7FF6-AA1C-4C0F-9DA2-C7A1162D9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935" y="3558703"/>
                <a:ext cx="4290855" cy="1015663"/>
              </a:xfrm>
              <a:prstGeom prst="rect">
                <a:avLst/>
              </a:prstGeom>
              <a:blipFill>
                <a:blip r:embed="rId13"/>
                <a:stretch>
                  <a:fillRect l="-1563" t="-3614" r="-568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772CDB1E-8E7D-44AB-9BF2-A45196C1F613}"/>
                  </a:ext>
                </a:extLst>
              </p:cNvPr>
              <p:cNvSpPr txBox="1"/>
              <p:nvPr/>
            </p:nvSpPr>
            <p:spPr>
              <a:xfrm>
                <a:off x="4241298" y="4612590"/>
                <a:ext cx="47226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Replace node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with </a:t>
                </a:r>
                <a:r>
                  <a:rPr lang="en-US" sz="2000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BSTSuccessor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(z)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772CDB1E-8E7D-44AB-9BF2-A45196C1F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298" y="4612590"/>
                <a:ext cx="4722639" cy="400110"/>
              </a:xfrm>
              <a:prstGeom prst="rect">
                <a:avLst/>
              </a:prstGeom>
              <a:blipFill>
                <a:blip r:embed="rId14"/>
                <a:stretch>
                  <a:fillRect l="-1421" t="-12308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2B01157-7F19-40BD-B2D3-15E1EAD0625B}"/>
                  </a:ext>
                </a:extLst>
              </p:cNvPr>
              <p:cNvSpPr txBox="1"/>
              <p:nvPr/>
            </p:nvSpPr>
            <p:spPr>
              <a:xfrm>
                <a:off x="4272935" y="5159588"/>
                <a:ext cx="446673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BSTSuccessor(z)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can be:</a:t>
                </a:r>
              </a:p>
              <a:p>
                <a:pPr marL="216000" indent="-2160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216000" indent="-2160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BSTMin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000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r.left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000" dirty="0">
                    <a:solidFill>
                      <a:srgbClr val="C00000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2B01157-7F19-40BD-B2D3-15E1EAD06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935" y="5159588"/>
                <a:ext cx="4466736" cy="1015663"/>
              </a:xfrm>
              <a:prstGeom prst="rect">
                <a:avLst/>
              </a:prstGeom>
              <a:blipFill>
                <a:blip r:embed="rId15"/>
                <a:stretch>
                  <a:fillRect l="-1501" t="-4192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06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0" grpId="0"/>
      <p:bldP spid="8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3C1B6-0062-4435-85CA-B547822E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89595-486E-410D-9A42-4373AF895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21370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BSTRemove(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T,z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Remove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. Notice, removal should not break the BST property.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3a: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two children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89595-486E-410D-9A42-4373AF895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213705"/>
              </a:xfrm>
              <a:blipFill>
                <a:blip r:embed="rId3"/>
                <a:stretch>
                  <a:fillRect l="-1005" t="-7538" b="-6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EB7775-5E2D-4886-9DB7-26B4B7D37C56}"/>
              </a:ext>
            </a:extLst>
          </p:cNvPr>
          <p:cNvGrpSpPr/>
          <p:nvPr/>
        </p:nvGrpSpPr>
        <p:grpSpPr>
          <a:xfrm>
            <a:off x="628650" y="3016252"/>
            <a:ext cx="3556345" cy="2557583"/>
            <a:chOff x="709123" y="3509239"/>
            <a:chExt cx="3556345" cy="2557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22EAB678-0231-49F6-AFE2-F105A8621F63}"/>
                    </a:ext>
                  </a:extLst>
                </p:cNvPr>
                <p:cNvSpPr/>
                <p:nvPr/>
              </p:nvSpPr>
              <p:spPr>
                <a:xfrm>
                  <a:off x="2987386" y="380610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22EAB678-0231-49F6-AFE2-F105A8621F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386" y="3806103"/>
                  <a:ext cx="384464" cy="384464"/>
                </a:xfrm>
                <a:prstGeom prst="ellipse">
                  <a:avLst/>
                </a:prstGeom>
                <a:blipFill>
                  <a:blip r:embed="rId4"/>
                  <a:stretch>
                    <a:fillRect b="-303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9BB2BADC-951A-4F29-BC00-BA6918A88801}"/>
                </a:ext>
              </a:extLst>
            </p:cNvPr>
            <p:cNvCxnSpPr>
              <a:cxnSpLocks/>
              <a:stCxn id="38" idx="3"/>
              <a:endCxn id="41" idx="0"/>
            </p:cNvCxnSpPr>
            <p:nvPr/>
          </p:nvCxnSpPr>
          <p:spPr>
            <a:xfrm flipH="1">
              <a:off x="2195926" y="4134264"/>
              <a:ext cx="847763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04F54FA1-C54C-4C60-B37A-6B30E772CA7B}"/>
                </a:ext>
              </a:extLst>
            </p:cNvPr>
            <p:cNvCxnSpPr>
              <a:cxnSpLocks/>
              <a:stCxn id="38" idx="5"/>
              <a:endCxn id="44" idx="0"/>
            </p:cNvCxnSpPr>
            <p:nvPr/>
          </p:nvCxnSpPr>
          <p:spPr>
            <a:xfrm>
              <a:off x="3315547" y="4134264"/>
              <a:ext cx="503112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C649BBEC-CB94-4D4F-8F70-945F9B3E34B3}"/>
                    </a:ext>
                  </a:extLst>
                </p:cNvPr>
                <p:cNvSpPr/>
                <p:nvPr/>
              </p:nvSpPr>
              <p:spPr>
                <a:xfrm>
                  <a:off x="2003694" y="439879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C649BBEC-CB94-4D4F-8F70-945F9B3E34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694" y="4398799"/>
                  <a:ext cx="384464" cy="38446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等腰三角形 43">
                  <a:extLst>
                    <a:ext uri="{FF2B5EF4-FFF2-40B4-BE49-F238E27FC236}">
                      <a16:creationId xmlns:a16="http://schemas.microsoft.com/office/drawing/2014/main" id="{B6F2016E-0395-45CC-941C-3F13C07B5052}"/>
                    </a:ext>
                  </a:extLst>
                </p:cNvPr>
                <p:cNvSpPr/>
                <p:nvPr/>
              </p:nvSpPr>
              <p:spPr>
                <a:xfrm>
                  <a:off x="3371850" y="4398799"/>
                  <a:ext cx="893618" cy="583293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等腰三角形 43">
                  <a:extLst>
                    <a:ext uri="{FF2B5EF4-FFF2-40B4-BE49-F238E27FC236}">
                      <a16:creationId xmlns:a16="http://schemas.microsoft.com/office/drawing/2014/main" id="{B6F2016E-0395-45CC-941C-3F13C07B50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1850" y="4398799"/>
                  <a:ext cx="893618" cy="583293"/>
                </a:xfrm>
                <a:prstGeom prst="triangle">
                  <a:avLst/>
                </a:prstGeom>
                <a:blipFill>
                  <a:blip r:embed="rId6"/>
                  <a:stretch>
                    <a:fillRect b="-1020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D71151D4-AFE1-4B8F-B054-40F7C8C6B32C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V="1">
              <a:off x="3179618" y="3509239"/>
              <a:ext cx="0" cy="296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85A3844B-89AD-4A0B-B304-C4C2D78305E5}"/>
                </a:ext>
              </a:extLst>
            </p:cNvPr>
            <p:cNvCxnSpPr>
              <a:cxnSpLocks/>
              <a:stCxn id="41" idx="5"/>
              <a:endCxn id="49" idx="1"/>
            </p:cNvCxnSpPr>
            <p:nvPr/>
          </p:nvCxnSpPr>
          <p:spPr>
            <a:xfrm>
              <a:off x="2331855" y="4726960"/>
              <a:ext cx="519602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等腰三角形 47">
                  <a:extLst>
                    <a:ext uri="{FF2B5EF4-FFF2-40B4-BE49-F238E27FC236}">
                      <a16:creationId xmlns:a16="http://schemas.microsoft.com/office/drawing/2014/main" id="{D26147A1-D506-4670-B767-DA1D2F31F57A}"/>
                    </a:ext>
                  </a:extLst>
                </p:cNvPr>
                <p:cNvSpPr/>
                <p:nvPr/>
              </p:nvSpPr>
              <p:spPr>
                <a:xfrm>
                  <a:off x="3179618" y="5456634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等腰三角形 47">
                  <a:extLst>
                    <a:ext uri="{FF2B5EF4-FFF2-40B4-BE49-F238E27FC236}">
                      <a16:creationId xmlns:a16="http://schemas.microsoft.com/office/drawing/2014/main" id="{D26147A1-D506-4670-B767-DA1D2F31F5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9618" y="5456634"/>
                  <a:ext cx="503112" cy="609348"/>
                </a:xfrm>
                <a:prstGeom prst="triangl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C6689680-3788-4DE9-923F-2138E3843474}"/>
                    </a:ext>
                  </a:extLst>
                </p:cNvPr>
                <p:cNvSpPr/>
                <p:nvPr/>
              </p:nvSpPr>
              <p:spPr>
                <a:xfrm>
                  <a:off x="2795154" y="486216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C6689680-3788-4DE9-923F-2138E38434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5154" y="4862163"/>
                  <a:ext cx="384464" cy="38446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DB3758A0-D3A1-4327-8DFA-7A9A28BE2CA7}"/>
                </a:ext>
              </a:extLst>
            </p:cNvPr>
            <p:cNvCxnSpPr>
              <a:cxnSpLocks/>
              <a:stCxn id="49" idx="5"/>
              <a:endCxn id="48" idx="0"/>
            </p:cNvCxnSpPr>
            <p:nvPr/>
          </p:nvCxnSpPr>
          <p:spPr>
            <a:xfrm>
              <a:off x="3123315" y="5190324"/>
              <a:ext cx="307859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等腰三角形 72">
                  <a:extLst>
                    <a:ext uri="{FF2B5EF4-FFF2-40B4-BE49-F238E27FC236}">
                      <a16:creationId xmlns:a16="http://schemas.microsoft.com/office/drawing/2014/main" id="{FC005631-59F9-4293-9A41-C688678BBBBD}"/>
                    </a:ext>
                  </a:extLst>
                </p:cNvPr>
                <p:cNvSpPr/>
                <p:nvPr/>
              </p:nvSpPr>
              <p:spPr>
                <a:xfrm>
                  <a:off x="1596699" y="5456634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等腰三角形 72">
                  <a:extLst>
                    <a:ext uri="{FF2B5EF4-FFF2-40B4-BE49-F238E27FC236}">
                      <a16:creationId xmlns:a16="http://schemas.microsoft.com/office/drawing/2014/main" id="{FC005631-59F9-4293-9A41-C688678BBB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6699" y="5456634"/>
                  <a:ext cx="503112" cy="609348"/>
                </a:xfrm>
                <a:prstGeom prst="triangl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78588CC5-3928-4A65-9282-BD2992DB6315}"/>
                    </a:ext>
                  </a:extLst>
                </p:cNvPr>
                <p:cNvSpPr/>
                <p:nvPr/>
              </p:nvSpPr>
              <p:spPr>
                <a:xfrm>
                  <a:off x="1212235" y="486216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78588CC5-3928-4A65-9282-BD2992DB63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2235" y="4862163"/>
                  <a:ext cx="384464" cy="384464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等腰三角形 74">
                  <a:extLst>
                    <a:ext uri="{FF2B5EF4-FFF2-40B4-BE49-F238E27FC236}">
                      <a16:creationId xmlns:a16="http://schemas.microsoft.com/office/drawing/2014/main" id="{C289F27A-394B-4FDE-96BA-D860A990201E}"/>
                    </a:ext>
                  </a:extLst>
                </p:cNvPr>
                <p:cNvSpPr/>
                <p:nvPr/>
              </p:nvSpPr>
              <p:spPr>
                <a:xfrm>
                  <a:off x="709123" y="5457474"/>
                  <a:ext cx="503112" cy="609348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等腰三角形 74">
                  <a:extLst>
                    <a:ext uri="{FF2B5EF4-FFF2-40B4-BE49-F238E27FC236}">
                      <a16:creationId xmlns:a16="http://schemas.microsoft.com/office/drawing/2014/main" id="{C289F27A-394B-4FDE-96BA-D860A99020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123" y="5457474"/>
                  <a:ext cx="503112" cy="609348"/>
                </a:xfrm>
                <a:prstGeom prst="triangl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E6844D0E-B693-4A6E-854E-E7C154B67F37}"/>
                </a:ext>
              </a:extLst>
            </p:cNvPr>
            <p:cNvCxnSpPr>
              <a:cxnSpLocks/>
              <a:stCxn id="74" idx="3"/>
              <a:endCxn id="75" idx="0"/>
            </p:cNvCxnSpPr>
            <p:nvPr/>
          </p:nvCxnSpPr>
          <p:spPr>
            <a:xfrm flipH="1">
              <a:off x="960679" y="5190324"/>
              <a:ext cx="307859" cy="2671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A7F824D6-80D1-4AE8-91AE-A7AF68264D7C}"/>
                </a:ext>
              </a:extLst>
            </p:cNvPr>
            <p:cNvCxnSpPr>
              <a:cxnSpLocks/>
              <a:stCxn id="74" idx="5"/>
              <a:endCxn id="73" idx="0"/>
            </p:cNvCxnSpPr>
            <p:nvPr/>
          </p:nvCxnSpPr>
          <p:spPr>
            <a:xfrm>
              <a:off x="1540396" y="5190324"/>
              <a:ext cx="307859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D70FE24F-AD57-48F0-B35C-3DC7D1BFC2BE}"/>
                </a:ext>
              </a:extLst>
            </p:cNvPr>
            <p:cNvCxnSpPr>
              <a:cxnSpLocks/>
              <a:stCxn id="41" idx="3"/>
              <a:endCxn id="74" idx="7"/>
            </p:cNvCxnSpPr>
            <p:nvPr/>
          </p:nvCxnSpPr>
          <p:spPr>
            <a:xfrm flipH="1">
              <a:off x="1540396" y="4726960"/>
              <a:ext cx="519601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E0E3F94-08B8-4A1D-8218-71606578ED2A}"/>
                  </a:ext>
                </a:extLst>
              </p:cNvPr>
              <p:cNvSpPr txBox="1"/>
              <p:nvPr/>
            </p:nvSpPr>
            <p:spPr>
              <a:xfrm>
                <a:off x="760338" y="5713887"/>
                <a:ext cx="30946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E0E3F94-08B8-4A1D-8218-71606578E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38" y="5713887"/>
                <a:ext cx="3094693" cy="369332"/>
              </a:xfrm>
              <a:prstGeom prst="rect">
                <a:avLst/>
              </a:prstGeom>
              <a:blipFill>
                <a:blip r:embed="rId12"/>
                <a:stretch>
                  <a:fillRect l="-197" r="-39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E8AF2177-0039-4692-82AA-5CEC0A13B33A}"/>
              </a:ext>
            </a:extLst>
          </p:cNvPr>
          <p:cNvGrpSpPr/>
          <p:nvPr/>
        </p:nvGrpSpPr>
        <p:grpSpPr>
          <a:xfrm>
            <a:off x="4959007" y="3016252"/>
            <a:ext cx="3556345" cy="2557583"/>
            <a:chOff x="709123" y="3509239"/>
            <a:chExt cx="3556345" cy="2557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25400F3B-D78B-4E23-BC55-CA4CFFC02815}"/>
                    </a:ext>
                  </a:extLst>
                </p:cNvPr>
                <p:cNvSpPr/>
                <p:nvPr/>
              </p:nvSpPr>
              <p:spPr>
                <a:xfrm>
                  <a:off x="2987386" y="380610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25400F3B-D78B-4E23-BC55-CA4CFFC028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386" y="3806103"/>
                  <a:ext cx="384464" cy="384464"/>
                </a:xfrm>
                <a:prstGeom prst="ellipse">
                  <a:avLst/>
                </a:prstGeom>
                <a:blipFill>
                  <a:blip r:embed="rId13"/>
                  <a:stretch>
                    <a:fillRect b="-303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0920029A-C359-47DC-A9B8-4E0D7CA9E79F}"/>
                </a:ext>
              </a:extLst>
            </p:cNvPr>
            <p:cNvCxnSpPr>
              <a:cxnSpLocks/>
              <a:stCxn id="28" idx="3"/>
              <a:endCxn id="31" idx="0"/>
            </p:cNvCxnSpPr>
            <p:nvPr/>
          </p:nvCxnSpPr>
          <p:spPr>
            <a:xfrm flipH="1">
              <a:off x="2195926" y="4134264"/>
              <a:ext cx="847763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3DEF6A7-2D42-490A-B810-1718881A077D}"/>
                </a:ext>
              </a:extLst>
            </p:cNvPr>
            <p:cNvCxnSpPr>
              <a:cxnSpLocks/>
              <a:stCxn id="28" idx="5"/>
              <a:endCxn id="32" idx="0"/>
            </p:cNvCxnSpPr>
            <p:nvPr/>
          </p:nvCxnSpPr>
          <p:spPr>
            <a:xfrm>
              <a:off x="3315547" y="4134264"/>
              <a:ext cx="503112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815F61FF-9EDE-424F-B7B9-9960C0B4568C}"/>
                    </a:ext>
                  </a:extLst>
                </p:cNvPr>
                <p:cNvSpPr/>
                <p:nvPr/>
              </p:nvSpPr>
              <p:spPr>
                <a:xfrm>
                  <a:off x="2003694" y="439879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815F61FF-9EDE-424F-B7B9-9960C0B456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694" y="4398799"/>
                  <a:ext cx="384464" cy="384464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DA377507-2FF8-4BFE-992D-FCB510D1E41E}"/>
                    </a:ext>
                  </a:extLst>
                </p:cNvPr>
                <p:cNvSpPr/>
                <p:nvPr/>
              </p:nvSpPr>
              <p:spPr>
                <a:xfrm>
                  <a:off x="3371850" y="4398799"/>
                  <a:ext cx="893618" cy="583293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DA377507-2FF8-4BFE-992D-FCB510D1E4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1850" y="4398799"/>
                  <a:ext cx="893618" cy="583293"/>
                </a:xfrm>
                <a:prstGeom prst="triangle">
                  <a:avLst/>
                </a:prstGeom>
                <a:blipFill>
                  <a:blip r:embed="rId15"/>
                  <a:stretch>
                    <a:fillRect b="-1020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30E5A18F-111E-48FB-86E0-F571A33E4FD7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V="1">
              <a:off x="3179618" y="3509239"/>
              <a:ext cx="0" cy="296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F17CCC3-B02D-40A8-BB57-037BD1A036E2}"/>
                </a:ext>
              </a:extLst>
            </p:cNvPr>
            <p:cNvCxnSpPr>
              <a:cxnSpLocks/>
              <a:stCxn id="31" idx="5"/>
              <a:endCxn id="35" idx="0"/>
            </p:cNvCxnSpPr>
            <p:nvPr/>
          </p:nvCxnSpPr>
          <p:spPr>
            <a:xfrm>
              <a:off x="2331855" y="4726960"/>
              <a:ext cx="519602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等腰三角形 34">
                  <a:extLst>
                    <a:ext uri="{FF2B5EF4-FFF2-40B4-BE49-F238E27FC236}">
                      <a16:creationId xmlns:a16="http://schemas.microsoft.com/office/drawing/2014/main" id="{6A97E144-16F1-4AE4-B5D6-085360E4C15F}"/>
                    </a:ext>
                  </a:extLst>
                </p:cNvPr>
                <p:cNvSpPr/>
                <p:nvPr/>
              </p:nvSpPr>
              <p:spPr>
                <a:xfrm>
                  <a:off x="2599901" y="4918466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等腰三角形 34">
                  <a:extLst>
                    <a:ext uri="{FF2B5EF4-FFF2-40B4-BE49-F238E27FC236}">
                      <a16:creationId xmlns:a16="http://schemas.microsoft.com/office/drawing/2014/main" id="{6A97E144-16F1-4AE4-B5D6-085360E4C1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901" y="4918466"/>
                  <a:ext cx="503112" cy="609348"/>
                </a:xfrm>
                <a:prstGeom prst="triangl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等腰三角形 41">
                  <a:extLst>
                    <a:ext uri="{FF2B5EF4-FFF2-40B4-BE49-F238E27FC236}">
                      <a16:creationId xmlns:a16="http://schemas.microsoft.com/office/drawing/2014/main" id="{DE642C11-855A-4026-B4DD-9C9414343EBE}"/>
                    </a:ext>
                  </a:extLst>
                </p:cNvPr>
                <p:cNvSpPr/>
                <p:nvPr/>
              </p:nvSpPr>
              <p:spPr>
                <a:xfrm>
                  <a:off x="1596699" y="5456634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等腰三角形 41">
                  <a:extLst>
                    <a:ext uri="{FF2B5EF4-FFF2-40B4-BE49-F238E27FC236}">
                      <a16:creationId xmlns:a16="http://schemas.microsoft.com/office/drawing/2014/main" id="{DE642C11-855A-4026-B4DD-9C9414343E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6699" y="5456634"/>
                  <a:ext cx="503112" cy="609348"/>
                </a:xfrm>
                <a:prstGeom prst="triangl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EB27A2E4-1A04-4874-9F65-A0FA1F58F340}"/>
                    </a:ext>
                  </a:extLst>
                </p:cNvPr>
                <p:cNvSpPr/>
                <p:nvPr/>
              </p:nvSpPr>
              <p:spPr>
                <a:xfrm>
                  <a:off x="1212235" y="486216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EB27A2E4-1A04-4874-9F65-A0FA1F58F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2235" y="4862163"/>
                  <a:ext cx="384464" cy="384464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等腰三角形 45">
                  <a:extLst>
                    <a:ext uri="{FF2B5EF4-FFF2-40B4-BE49-F238E27FC236}">
                      <a16:creationId xmlns:a16="http://schemas.microsoft.com/office/drawing/2014/main" id="{445B2571-DCDD-49DA-9E70-50077D534A72}"/>
                    </a:ext>
                  </a:extLst>
                </p:cNvPr>
                <p:cNvSpPr/>
                <p:nvPr/>
              </p:nvSpPr>
              <p:spPr>
                <a:xfrm>
                  <a:off x="709123" y="5457474"/>
                  <a:ext cx="503112" cy="609348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等腰三角形 45">
                  <a:extLst>
                    <a:ext uri="{FF2B5EF4-FFF2-40B4-BE49-F238E27FC236}">
                      <a16:creationId xmlns:a16="http://schemas.microsoft.com/office/drawing/2014/main" id="{445B2571-DCDD-49DA-9E70-50077D534A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123" y="5457474"/>
                  <a:ext cx="503112" cy="609348"/>
                </a:xfrm>
                <a:prstGeom prst="triangl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D483C06-D1B5-4A1A-8F8D-A08F21982A4B}"/>
                </a:ext>
              </a:extLst>
            </p:cNvPr>
            <p:cNvCxnSpPr>
              <a:cxnSpLocks/>
              <a:stCxn id="43" idx="3"/>
              <a:endCxn id="46" idx="0"/>
            </p:cNvCxnSpPr>
            <p:nvPr/>
          </p:nvCxnSpPr>
          <p:spPr>
            <a:xfrm flipH="1">
              <a:off x="960679" y="5190324"/>
              <a:ext cx="307859" cy="2671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E518D7EB-91B3-44BE-8272-54EB3E2C49DC}"/>
                </a:ext>
              </a:extLst>
            </p:cNvPr>
            <p:cNvCxnSpPr>
              <a:cxnSpLocks/>
              <a:stCxn id="43" idx="5"/>
              <a:endCxn id="42" idx="0"/>
            </p:cNvCxnSpPr>
            <p:nvPr/>
          </p:nvCxnSpPr>
          <p:spPr>
            <a:xfrm>
              <a:off x="1540396" y="5190324"/>
              <a:ext cx="307859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0A2964DA-8A92-490B-BD22-1B3F56A08679}"/>
                </a:ext>
              </a:extLst>
            </p:cNvPr>
            <p:cNvCxnSpPr>
              <a:cxnSpLocks/>
              <a:stCxn id="31" idx="3"/>
              <a:endCxn id="43" idx="7"/>
            </p:cNvCxnSpPr>
            <p:nvPr/>
          </p:nvCxnSpPr>
          <p:spPr>
            <a:xfrm flipH="1">
              <a:off x="1540396" y="4726960"/>
              <a:ext cx="519601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箭头: 右 54">
            <a:extLst>
              <a:ext uri="{FF2B5EF4-FFF2-40B4-BE49-F238E27FC236}">
                <a16:creationId xmlns:a16="http://schemas.microsoft.com/office/drawing/2014/main" id="{F261A0AB-ED0E-4589-90AD-EF3B150A1AD2}"/>
              </a:ext>
            </a:extLst>
          </p:cNvPr>
          <p:cNvSpPr/>
          <p:nvPr/>
        </p:nvSpPr>
        <p:spPr>
          <a:xfrm>
            <a:off x="4361529" y="3720161"/>
            <a:ext cx="1194955" cy="41633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0609A5E-A545-44D9-A4DB-7ECCE99DA95E}"/>
                  </a:ext>
                </a:extLst>
              </p:cNvPr>
              <p:cNvSpPr txBox="1"/>
              <p:nvPr/>
            </p:nvSpPr>
            <p:spPr>
              <a:xfrm>
                <a:off x="5288971" y="5713887"/>
                <a:ext cx="28265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0609A5E-A545-44D9-A4DB-7ECCE99DA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971" y="5713887"/>
                <a:ext cx="2826543" cy="369332"/>
              </a:xfrm>
              <a:prstGeom prst="rect">
                <a:avLst/>
              </a:prstGeom>
              <a:blipFill>
                <a:blip r:embed="rId20"/>
                <a:stretch>
                  <a:fillRect l="-216" r="-43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2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3C1B6-0062-4435-85CA-B547822E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89595-486E-410D-9A42-4373AF895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21370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BSTRemove(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T,z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Remove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. Notice, removal should not break the BST property.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3b: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two children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89595-486E-410D-9A42-4373AF895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213705"/>
              </a:xfrm>
              <a:blipFill>
                <a:blip r:embed="rId3"/>
                <a:stretch>
                  <a:fillRect l="-1005" t="-7538" b="-6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E0E3F94-08B8-4A1D-8218-71606578ED2A}"/>
                  </a:ext>
                </a:extLst>
              </p:cNvPr>
              <p:cNvSpPr txBox="1"/>
              <p:nvPr/>
            </p:nvSpPr>
            <p:spPr>
              <a:xfrm>
                <a:off x="318461" y="6278489"/>
                <a:ext cx="37550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E0E3F94-08B8-4A1D-8218-71606578E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61" y="6278489"/>
                <a:ext cx="3755067" cy="307777"/>
              </a:xfrm>
              <a:prstGeom prst="rect">
                <a:avLst/>
              </a:prstGeom>
              <a:blipFill>
                <a:blip r:embed="rId4"/>
                <a:stretch>
                  <a:fillRect t="-4000" r="-162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09C3D26B-FB2F-4E58-B6DC-FC0134400DAA}"/>
              </a:ext>
            </a:extLst>
          </p:cNvPr>
          <p:cNvGrpSpPr/>
          <p:nvPr/>
        </p:nvGrpSpPr>
        <p:grpSpPr>
          <a:xfrm>
            <a:off x="628650" y="2904394"/>
            <a:ext cx="3556345" cy="3364048"/>
            <a:chOff x="628650" y="2904394"/>
            <a:chExt cx="3556345" cy="3364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14E23CCA-DF5C-49BC-9E21-1BB211B6C771}"/>
                    </a:ext>
                  </a:extLst>
                </p:cNvPr>
                <p:cNvSpPr/>
                <p:nvPr/>
              </p:nvSpPr>
              <p:spPr>
                <a:xfrm>
                  <a:off x="2906913" y="3201258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14E23CCA-DF5C-49BC-9E21-1BB211B6C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913" y="3201258"/>
                  <a:ext cx="384464" cy="384464"/>
                </a:xfrm>
                <a:prstGeom prst="ellipse">
                  <a:avLst/>
                </a:prstGeom>
                <a:blipFill>
                  <a:blip r:embed="rId5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487798A6-363B-42C0-A70D-493E988F3E0A}"/>
                </a:ext>
              </a:extLst>
            </p:cNvPr>
            <p:cNvCxnSpPr>
              <a:cxnSpLocks/>
              <a:stCxn id="53" idx="3"/>
              <a:endCxn id="59" idx="0"/>
            </p:cNvCxnSpPr>
            <p:nvPr/>
          </p:nvCxnSpPr>
          <p:spPr>
            <a:xfrm flipH="1">
              <a:off x="2115453" y="3529419"/>
              <a:ext cx="847763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621ECEAE-62EB-41FB-A67B-A9CD5E393643}"/>
                </a:ext>
              </a:extLst>
            </p:cNvPr>
            <p:cNvCxnSpPr>
              <a:cxnSpLocks/>
              <a:stCxn id="53" idx="5"/>
              <a:endCxn id="61" idx="0"/>
            </p:cNvCxnSpPr>
            <p:nvPr/>
          </p:nvCxnSpPr>
          <p:spPr>
            <a:xfrm>
              <a:off x="3235074" y="3529419"/>
              <a:ext cx="503112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DDF611B0-52F8-4DB2-AD79-091891DFA2A7}"/>
                    </a:ext>
                  </a:extLst>
                </p:cNvPr>
                <p:cNvSpPr/>
                <p:nvPr/>
              </p:nvSpPr>
              <p:spPr>
                <a:xfrm>
                  <a:off x="1923221" y="3793954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DDF611B0-52F8-4DB2-AD79-091891DFA2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3221" y="3793954"/>
                  <a:ext cx="384464" cy="38446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等腰三角形 60">
                  <a:extLst>
                    <a:ext uri="{FF2B5EF4-FFF2-40B4-BE49-F238E27FC236}">
                      <a16:creationId xmlns:a16="http://schemas.microsoft.com/office/drawing/2014/main" id="{78806B11-B28E-4D2A-BFB9-80C2821C8DB6}"/>
                    </a:ext>
                  </a:extLst>
                </p:cNvPr>
                <p:cNvSpPr/>
                <p:nvPr/>
              </p:nvSpPr>
              <p:spPr>
                <a:xfrm>
                  <a:off x="3291377" y="3793954"/>
                  <a:ext cx="893618" cy="583293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等腰三角形 60">
                  <a:extLst>
                    <a:ext uri="{FF2B5EF4-FFF2-40B4-BE49-F238E27FC236}">
                      <a16:creationId xmlns:a16="http://schemas.microsoft.com/office/drawing/2014/main" id="{78806B11-B28E-4D2A-BFB9-80C2821C8D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377" y="3793954"/>
                  <a:ext cx="893618" cy="583293"/>
                </a:xfrm>
                <a:prstGeom prst="triangle">
                  <a:avLst/>
                </a:prstGeom>
                <a:blipFill>
                  <a:blip r:embed="rId7"/>
                  <a:stretch>
                    <a:fillRect b="-4040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26F92575-1E04-47F7-9171-0CAECDC86823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 flipV="1">
              <a:off x="3099145" y="2904394"/>
              <a:ext cx="0" cy="296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A12C733E-B25C-4DDD-BA04-FBCF75EDC765}"/>
                </a:ext>
              </a:extLst>
            </p:cNvPr>
            <p:cNvCxnSpPr>
              <a:cxnSpLocks/>
              <a:stCxn id="59" idx="5"/>
              <a:endCxn id="65" idx="1"/>
            </p:cNvCxnSpPr>
            <p:nvPr/>
          </p:nvCxnSpPr>
          <p:spPr>
            <a:xfrm>
              <a:off x="2251382" y="4122115"/>
              <a:ext cx="519602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等腰三角形 63">
                  <a:extLst>
                    <a:ext uri="{FF2B5EF4-FFF2-40B4-BE49-F238E27FC236}">
                      <a16:creationId xmlns:a16="http://schemas.microsoft.com/office/drawing/2014/main" id="{900CEB62-0CB6-4915-9C9B-213D48C973B4}"/>
                    </a:ext>
                  </a:extLst>
                </p:cNvPr>
                <p:cNvSpPr/>
                <p:nvPr/>
              </p:nvSpPr>
              <p:spPr>
                <a:xfrm>
                  <a:off x="3681883" y="4851789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等腰三角形 63">
                  <a:extLst>
                    <a:ext uri="{FF2B5EF4-FFF2-40B4-BE49-F238E27FC236}">
                      <a16:creationId xmlns:a16="http://schemas.microsoft.com/office/drawing/2014/main" id="{900CEB62-0CB6-4915-9C9B-213D48C973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883" y="4851789"/>
                  <a:ext cx="503112" cy="609348"/>
                </a:xfrm>
                <a:prstGeom prst="triangle">
                  <a:avLst/>
                </a:prstGeom>
                <a:blipFill>
                  <a:blip r:embed="rId8"/>
                  <a:stretch>
                    <a:fillRect b="-1923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BA8CC8DD-3BAE-485B-832A-DB1DEAC3662E}"/>
                    </a:ext>
                  </a:extLst>
                </p:cNvPr>
                <p:cNvSpPr/>
                <p:nvPr/>
              </p:nvSpPr>
              <p:spPr>
                <a:xfrm>
                  <a:off x="2714681" y="4257318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BA8CC8DD-3BAE-485B-832A-DB1DEAC366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81" y="4257318"/>
                  <a:ext cx="384464" cy="38446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id="{43A2B1C8-D54F-452E-B3BC-4BF1B5DE5421}"/>
                </a:ext>
              </a:extLst>
            </p:cNvPr>
            <p:cNvSpPr/>
            <p:nvPr/>
          </p:nvSpPr>
          <p:spPr>
            <a:xfrm>
              <a:off x="1597903" y="4840610"/>
              <a:ext cx="1860208" cy="1373153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0CCABCAE-10A1-4C8C-8DB0-CB48C0927010}"/>
                </a:ext>
              </a:extLst>
            </p:cNvPr>
            <p:cNvCxnSpPr>
              <a:cxnSpLocks/>
              <a:stCxn id="65" idx="3"/>
              <a:endCxn id="66" idx="0"/>
            </p:cNvCxnSpPr>
            <p:nvPr/>
          </p:nvCxnSpPr>
          <p:spPr>
            <a:xfrm flipH="1">
              <a:off x="2528007" y="4585479"/>
              <a:ext cx="242977" cy="2551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2038F025-0976-4241-ACB5-37A79245CBD0}"/>
                </a:ext>
              </a:extLst>
            </p:cNvPr>
            <p:cNvCxnSpPr>
              <a:cxnSpLocks/>
              <a:stCxn id="65" idx="5"/>
              <a:endCxn id="64" idx="0"/>
            </p:cNvCxnSpPr>
            <p:nvPr/>
          </p:nvCxnSpPr>
          <p:spPr>
            <a:xfrm>
              <a:off x="3042842" y="4585479"/>
              <a:ext cx="890597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等腰三角形 68">
                  <a:extLst>
                    <a:ext uri="{FF2B5EF4-FFF2-40B4-BE49-F238E27FC236}">
                      <a16:creationId xmlns:a16="http://schemas.microsoft.com/office/drawing/2014/main" id="{A302E874-23E9-4B23-B750-19377AEDEEBA}"/>
                    </a:ext>
                  </a:extLst>
                </p:cNvPr>
                <p:cNvSpPr/>
                <p:nvPr/>
              </p:nvSpPr>
              <p:spPr>
                <a:xfrm>
                  <a:off x="1516226" y="4851789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等腰三角形 68">
                  <a:extLst>
                    <a:ext uri="{FF2B5EF4-FFF2-40B4-BE49-F238E27FC236}">
                      <a16:creationId xmlns:a16="http://schemas.microsoft.com/office/drawing/2014/main" id="{A302E874-23E9-4B23-B750-19377AEDEE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6226" y="4851789"/>
                  <a:ext cx="503112" cy="609348"/>
                </a:xfrm>
                <a:prstGeom prst="triangle">
                  <a:avLst/>
                </a:prstGeom>
                <a:blipFill>
                  <a:blip r:embed="rId10"/>
                  <a:stretch>
                    <a:fillRect b="-1923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椭圆 69">
                  <a:extLst>
                    <a:ext uri="{FF2B5EF4-FFF2-40B4-BE49-F238E27FC236}">
                      <a16:creationId xmlns:a16="http://schemas.microsoft.com/office/drawing/2014/main" id="{7BAA60BF-D89A-4672-8070-F87C9C300B3B}"/>
                    </a:ext>
                  </a:extLst>
                </p:cNvPr>
                <p:cNvSpPr/>
                <p:nvPr/>
              </p:nvSpPr>
              <p:spPr>
                <a:xfrm>
                  <a:off x="1131762" y="4257318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椭圆 69">
                  <a:extLst>
                    <a:ext uri="{FF2B5EF4-FFF2-40B4-BE49-F238E27FC236}">
                      <a16:creationId xmlns:a16="http://schemas.microsoft.com/office/drawing/2014/main" id="{7BAA60BF-D89A-4672-8070-F87C9C300B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762" y="4257318"/>
                  <a:ext cx="384464" cy="384464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等腰三角形 70">
                  <a:extLst>
                    <a:ext uri="{FF2B5EF4-FFF2-40B4-BE49-F238E27FC236}">
                      <a16:creationId xmlns:a16="http://schemas.microsoft.com/office/drawing/2014/main" id="{B953ACBE-FF4E-42C5-9495-2D009E603FA9}"/>
                    </a:ext>
                  </a:extLst>
                </p:cNvPr>
                <p:cNvSpPr/>
                <p:nvPr/>
              </p:nvSpPr>
              <p:spPr>
                <a:xfrm>
                  <a:off x="628650" y="4852629"/>
                  <a:ext cx="503112" cy="609348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等腰三角形 70">
                  <a:extLst>
                    <a:ext uri="{FF2B5EF4-FFF2-40B4-BE49-F238E27FC236}">
                      <a16:creationId xmlns:a16="http://schemas.microsoft.com/office/drawing/2014/main" id="{B953ACBE-FF4E-42C5-9495-2D009E603F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4852629"/>
                  <a:ext cx="503112" cy="609348"/>
                </a:xfrm>
                <a:prstGeom prst="triangle">
                  <a:avLst/>
                </a:prstGeom>
                <a:blipFill>
                  <a:blip r:embed="rId12"/>
                  <a:stretch>
                    <a:fillRect b="-2885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3C783252-3C48-4C0B-9375-3DA3288ECF4B}"/>
                </a:ext>
              </a:extLst>
            </p:cNvPr>
            <p:cNvCxnSpPr>
              <a:cxnSpLocks/>
              <a:stCxn id="70" idx="3"/>
              <a:endCxn id="71" idx="0"/>
            </p:cNvCxnSpPr>
            <p:nvPr/>
          </p:nvCxnSpPr>
          <p:spPr>
            <a:xfrm flipH="1">
              <a:off x="880206" y="4585479"/>
              <a:ext cx="307859" cy="2671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30A6DD07-928F-44B4-8DD1-4F83964562E1}"/>
                </a:ext>
              </a:extLst>
            </p:cNvPr>
            <p:cNvCxnSpPr>
              <a:cxnSpLocks/>
              <a:stCxn id="70" idx="5"/>
              <a:endCxn id="69" idx="0"/>
            </p:cNvCxnSpPr>
            <p:nvPr/>
          </p:nvCxnSpPr>
          <p:spPr>
            <a:xfrm>
              <a:off x="1459923" y="4585479"/>
              <a:ext cx="307859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08E3B84D-5888-4CF9-ABBB-9452B0CE43C4}"/>
                </a:ext>
              </a:extLst>
            </p:cNvPr>
            <p:cNvCxnSpPr>
              <a:cxnSpLocks/>
              <a:stCxn id="59" idx="3"/>
              <a:endCxn id="70" idx="7"/>
            </p:cNvCxnSpPr>
            <p:nvPr/>
          </p:nvCxnSpPr>
          <p:spPr>
            <a:xfrm flipH="1">
              <a:off x="1459923" y="4122115"/>
              <a:ext cx="519601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梯形 90">
                  <a:extLst>
                    <a:ext uri="{FF2B5EF4-FFF2-40B4-BE49-F238E27FC236}">
                      <a16:creationId xmlns:a16="http://schemas.microsoft.com/office/drawing/2014/main" id="{BB6EBDBB-B0B6-495F-AEAD-FC92C3726FA4}"/>
                    </a:ext>
                  </a:extLst>
                </p:cNvPr>
                <p:cNvSpPr/>
                <p:nvPr/>
              </p:nvSpPr>
              <p:spPr>
                <a:xfrm>
                  <a:off x="2195995" y="5662504"/>
                  <a:ext cx="596052" cy="553798"/>
                </a:xfrm>
                <a:prstGeom prst="trapezoid">
                  <a:avLst>
                    <a:gd name="adj" fmla="val 30882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21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梯形 90">
                  <a:extLst>
                    <a:ext uri="{FF2B5EF4-FFF2-40B4-BE49-F238E27FC236}">
                      <a16:creationId xmlns:a16="http://schemas.microsoft.com/office/drawing/2014/main" id="{BB6EBDBB-B0B6-495F-AEAD-FC92C3726F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995" y="5662504"/>
                  <a:ext cx="596052" cy="553798"/>
                </a:xfrm>
                <a:prstGeom prst="trapezoid">
                  <a:avLst>
                    <a:gd name="adj" fmla="val 30882"/>
                  </a:avLst>
                </a:prstGeom>
                <a:blipFill>
                  <a:blip r:embed="rId13"/>
                  <a:stretch>
                    <a:fillRect b="-3226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椭圆 81">
                  <a:extLst>
                    <a:ext uri="{FF2B5EF4-FFF2-40B4-BE49-F238E27FC236}">
                      <a16:creationId xmlns:a16="http://schemas.microsoft.com/office/drawing/2014/main" id="{ACE09B78-FEAE-4211-A1EF-E79B96D321A8}"/>
                    </a:ext>
                  </a:extLst>
                </p:cNvPr>
                <p:cNvSpPr/>
                <p:nvPr/>
              </p:nvSpPr>
              <p:spPr>
                <a:xfrm>
                  <a:off x="2096240" y="5397285"/>
                  <a:ext cx="259801" cy="25980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椭圆 81">
                  <a:extLst>
                    <a:ext uri="{FF2B5EF4-FFF2-40B4-BE49-F238E27FC236}">
                      <a16:creationId xmlns:a16="http://schemas.microsoft.com/office/drawing/2014/main" id="{ACE09B78-FEAE-4211-A1EF-E79B96D321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240" y="5397285"/>
                  <a:ext cx="259801" cy="259801"/>
                </a:xfrm>
                <a:prstGeom prst="ellipse">
                  <a:avLst/>
                </a:prstGeom>
                <a:blipFill>
                  <a:blip r:embed="rId14"/>
                  <a:stretch>
                    <a:fillRect l="-2273" r="-9091" b="-2666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88CA39FA-2938-4A62-B07B-5772EB8AB36B}"/>
                </a:ext>
              </a:extLst>
            </p:cNvPr>
            <p:cNvCxnSpPr>
              <a:cxnSpLocks/>
              <a:stCxn id="66" idx="0"/>
              <a:endCxn id="82" idx="7"/>
            </p:cNvCxnSpPr>
            <p:nvPr/>
          </p:nvCxnSpPr>
          <p:spPr>
            <a:xfrm flipH="1">
              <a:off x="2317994" y="4840610"/>
              <a:ext cx="210013" cy="59472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37409376-2062-49C5-AA0C-6F12632D5653}"/>
                    </a:ext>
                  </a:extLst>
                </p:cNvPr>
                <p:cNvSpPr/>
                <p:nvPr/>
              </p:nvSpPr>
              <p:spPr>
                <a:xfrm>
                  <a:off x="2356041" y="5675623"/>
                  <a:ext cx="259801" cy="25980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37409376-2062-49C5-AA0C-6F12632D56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6041" y="5675623"/>
                  <a:ext cx="259801" cy="259801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E1E2A3C1-5743-485A-AD9D-E2BF86B7A1CC}"/>
                </a:ext>
              </a:extLst>
            </p:cNvPr>
            <p:cNvCxnSpPr>
              <a:cxnSpLocks/>
              <a:stCxn id="82" idx="5"/>
              <a:endCxn id="85" idx="1"/>
            </p:cNvCxnSpPr>
            <p:nvPr/>
          </p:nvCxnSpPr>
          <p:spPr>
            <a:xfrm>
              <a:off x="2317994" y="5619039"/>
              <a:ext cx="76094" cy="946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BC712C3C-12D1-4339-82F1-9BA73714F8EB}"/>
                    </a:ext>
                  </a:extLst>
                </p:cNvPr>
                <p:cNvSpPr/>
                <p:nvPr/>
              </p:nvSpPr>
              <p:spPr>
                <a:xfrm>
                  <a:off x="2983106" y="5868332"/>
                  <a:ext cx="4026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BC712C3C-12D1-4339-82F1-9BA73714F8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3106" y="5868332"/>
                  <a:ext cx="402674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9F3F995F-9867-429F-AD36-CB4B2A7AA6E2}"/>
                  </a:ext>
                </a:extLst>
              </p:cNvPr>
              <p:cNvSpPr/>
              <p:nvPr/>
            </p:nvSpPr>
            <p:spPr>
              <a:xfrm>
                <a:off x="3679865" y="5619039"/>
                <a:ext cx="269253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BSTSuccessor(z)</a:t>
                </a:r>
                <a:r>
                  <a:rPr lang="en-US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,</a:t>
                </a:r>
                <a:br>
                  <a:rPr lang="en-US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</a:br>
                <a:r>
                  <a:rPr lang="en-US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thus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𝑙𝑒𝑓𝑡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𝑁𝑈𝐿𝐿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9F3F995F-9867-429F-AD36-CB4B2A7AA6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865" y="5619039"/>
                <a:ext cx="2692532" cy="646331"/>
              </a:xfrm>
              <a:prstGeom prst="rect">
                <a:avLst/>
              </a:prstGeom>
              <a:blipFill>
                <a:blip r:embed="rId17"/>
                <a:stretch>
                  <a:fillRect l="-2041" t="-6604" r="-90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D6D1D16F-FDB3-4404-B04B-324F1A029E25}"/>
              </a:ext>
            </a:extLst>
          </p:cNvPr>
          <p:cNvGrpSpPr/>
          <p:nvPr/>
        </p:nvGrpSpPr>
        <p:grpSpPr>
          <a:xfrm>
            <a:off x="4705388" y="2901855"/>
            <a:ext cx="3556345" cy="3363515"/>
            <a:chOff x="4705388" y="2901855"/>
            <a:chExt cx="3556345" cy="33635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A964F548-3F3A-4A7A-A2C5-5B6C37F46828}"/>
                    </a:ext>
                  </a:extLst>
                </p:cNvPr>
                <p:cNvSpPr/>
                <p:nvPr/>
              </p:nvSpPr>
              <p:spPr>
                <a:xfrm>
                  <a:off x="6983651" y="319871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A964F548-3F3A-4A7A-A2C5-5B6C37F468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3651" y="3198719"/>
                  <a:ext cx="384464" cy="384464"/>
                </a:xfrm>
                <a:prstGeom prst="ellipse">
                  <a:avLst/>
                </a:prstGeom>
                <a:blipFill>
                  <a:blip r:embed="rId18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497BB7F2-B8C4-4989-8D93-D176BC02C552}"/>
                </a:ext>
              </a:extLst>
            </p:cNvPr>
            <p:cNvCxnSpPr>
              <a:cxnSpLocks/>
              <a:stCxn id="96" idx="3"/>
              <a:endCxn id="99" idx="0"/>
            </p:cNvCxnSpPr>
            <p:nvPr/>
          </p:nvCxnSpPr>
          <p:spPr>
            <a:xfrm flipH="1">
              <a:off x="6192191" y="3526880"/>
              <a:ext cx="847763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0F41797F-AF6F-4EB8-9AE1-B18F5C097861}"/>
                </a:ext>
              </a:extLst>
            </p:cNvPr>
            <p:cNvCxnSpPr>
              <a:cxnSpLocks/>
              <a:stCxn id="96" idx="5"/>
              <a:endCxn id="100" idx="0"/>
            </p:cNvCxnSpPr>
            <p:nvPr/>
          </p:nvCxnSpPr>
          <p:spPr>
            <a:xfrm>
              <a:off x="7311812" y="3526880"/>
              <a:ext cx="503112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A52F9D28-ECDC-40CC-BAD1-2F00CF541694}"/>
                    </a:ext>
                  </a:extLst>
                </p:cNvPr>
                <p:cNvSpPr/>
                <p:nvPr/>
              </p:nvSpPr>
              <p:spPr>
                <a:xfrm>
                  <a:off x="5999959" y="3791415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A52F9D28-ECDC-40CC-BAD1-2F00CF541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9959" y="3791415"/>
                  <a:ext cx="384464" cy="384464"/>
                </a:xfrm>
                <a:prstGeom prst="ellipse">
                  <a:avLst/>
                </a:prstGeom>
                <a:blipFill>
                  <a:blip r:embed="rId19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等腰三角形 99">
                  <a:extLst>
                    <a:ext uri="{FF2B5EF4-FFF2-40B4-BE49-F238E27FC236}">
                      <a16:creationId xmlns:a16="http://schemas.microsoft.com/office/drawing/2014/main" id="{88B022C2-16FA-49B0-9D10-ED9C82CF07B4}"/>
                    </a:ext>
                  </a:extLst>
                </p:cNvPr>
                <p:cNvSpPr/>
                <p:nvPr/>
              </p:nvSpPr>
              <p:spPr>
                <a:xfrm>
                  <a:off x="7368115" y="3791415"/>
                  <a:ext cx="893618" cy="583293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等腰三角形 99">
                  <a:extLst>
                    <a:ext uri="{FF2B5EF4-FFF2-40B4-BE49-F238E27FC236}">
                      <a16:creationId xmlns:a16="http://schemas.microsoft.com/office/drawing/2014/main" id="{88B022C2-16FA-49B0-9D10-ED9C82CF07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8115" y="3791415"/>
                  <a:ext cx="893618" cy="583293"/>
                </a:xfrm>
                <a:prstGeom prst="triangle">
                  <a:avLst/>
                </a:prstGeom>
                <a:blipFill>
                  <a:blip r:embed="rId20"/>
                  <a:stretch>
                    <a:fillRect b="-3030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B5097529-11FE-4C17-9474-B5B82207CD0C}"/>
                </a:ext>
              </a:extLst>
            </p:cNvPr>
            <p:cNvCxnSpPr>
              <a:cxnSpLocks/>
              <a:stCxn id="96" idx="0"/>
            </p:cNvCxnSpPr>
            <p:nvPr/>
          </p:nvCxnSpPr>
          <p:spPr>
            <a:xfrm flipV="1">
              <a:off x="7175883" y="2901855"/>
              <a:ext cx="0" cy="296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360B23BA-CB60-4443-8E98-177BA413341B}"/>
                </a:ext>
              </a:extLst>
            </p:cNvPr>
            <p:cNvCxnSpPr>
              <a:cxnSpLocks/>
              <a:stCxn id="99" idx="5"/>
              <a:endCxn id="104" idx="1"/>
            </p:cNvCxnSpPr>
            <p:nvPr/>
          </p:nvCxnSpPr>
          <p:spPr>
            <a:xfrm>
              <a:off x="6328120" y="4119576"/>
              <a:ext cx="519602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等腰三角形 102">
                  <a:extLst>
                    <a:ext uri="{FF2B5EF4-FFF2-40B4-BE49-F238E27FC236}">
                      <a16:creationId xmlns:a16="http://schemas.microsoft.com/office/drawing/2014/main" id="{B39DC832-C7A7-4CA6-8FA1-BAA5A633E769}"/>
                    </a:ext>
                  </a:extLst>
                </p:cNvPr>
                <p:cNvSpPr/>
                <p:nvPr/>
              </p:nvSpPr>
              <p:spPr>
                <a:xfrm>
                  <a:off x="7758621" y="4849250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等腰三角形 102">
                  <a:extLst>
                    <a:ext uri="{FF2B5EF4-FFF2-40B4-BE49-F238E27FC236}">
                      <a16:creationId xmlns:a16="http://schemas.microsoft.com/office/drawing/2014/main" id="{B39DC832-C7A7-4CA6-8FA1-BAA5A633E7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8621" y="4849250"/>
                  <a:ext cx="503112" cy="609348"/>
                </a:xfrm>
                <a:prstGeom prst="triangle">
                  <a:avLst/>
                </a:prstGeom>
                <a:blipFill>
                  <a:blip r:embed="rId21"/>
                  <a:stretch>
                    <a:fillRect b="-2885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椭圆 103">
                  <a:extLst>
                    <a:ext uri="{FF2B5EF4-FFF2-40B4-BE49-F238E27FC236}">
                      <a16:creationId xmlns:a16="http://schemas.microsoft.com/office/drawing/2014/main" id="{D4619961-2F81-4A13-88A9-E37941793AC5}"/>
                    </a:ext>
                  </a:extLst>
                </p:cNvPr>
                <p:cNvSpPr/>
                <p:nvPr/>
              </p:nvSpPr>
              <p:spPr>
                <a:xfrm>
                  <a:off x="6791419" y="425477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椭圆 103">
                  <a:extLst>
                    <a:ext uri="{FF2B5EF4-FFF2-40B4-BE49-F238E27FC236}">
                      <a16:creationId xmlns:a16="http://schemas.microsoft.com/office/drawing/2014/main" id="{D4619961-2F81-4A13-88A9-E37941793A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419" y="4254779"/>
                  <a:ext cx="384464" cy="384464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等腰三角形 104">
              <a:extLst>
                <a:ext uri="{FF2B5EF4-FFF2-40B4-BE49-F238E27FC236}">
                  <a16:creationId xmlns:a16="http://schemas.microsoft.com/office/drawing/2014/main" id="{B146186F-CCF9-4D23-8666-EC07DB9079C8}"/>
                </a:ext>
              </a:extLst>
            </p:cNvPr>
            <p:cNvSpPr/>
            <p:nvPr/>
          </p:nvSpPr>
          <p:spPr>
            <a:xfrm>
              <a:off x="5674641" y="4838071"/>
              <a:ext cx="1860208" cy="1373153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D3AA73FB-FC96-4D97-8054-3DB52961CE65}"/>
                </a:ext>
              </a:extLst>
            </p:cNvPr>
            <p:cNvCxnSpPr>
              <a:cxnSpLocks/>
              <a:stCxn id="104" idx="3"/>
              <a:endCxn id="105" idx="0"/>
            </p:cNvCxnSpPr>
            <p:nvPr/>
          </p:nvCxnSpPr>
          <p:spPr>
            <a:xfrm flipH="1">
              <a:off x="6604745" y="4582940"/>
              <a:ext cx="242977" cy="2551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AEC6A759-7E3E-4E2D-9770-E056A7CB920B}"/>
                </a:ext>
              </a:extLst>
            </p:cNvPr>
            <p:cNvCxnSpPr>
              <a:cxnSpLocks/>
              <a:stCxn id="104" idx="5"/>
              <a:endCxn id="103" idx="0"/>
            </p:cNvCxnSpPr>
            <p:nvPr/>
          </p:nvCxnSpPr>
          <p:spPr>
            <a:xfrm>
              <a:off x="7119580" y="4582940"/>
              <a:ext cx="890597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等腰三角形 107">
                  <a:extLst>
                    <a:ext uri="{FF2B5EF4-FFF2-40B4-BE49-F238E27FC236}">
                      <a16:creationId xmlns:a16="http://schemas.microsoft.com/office/drawing/2014/main" id="{3CF39579-2151-4018-B1CA-C1B9048AAB10}"/>
                    </a:ext>
                  </a:extLst>
                </p:cNvPr>
                <p:cNvSpPr/>
                <p:nvPr/>
              </p:nvSpPr>
              <p:spPr>
                <a:xfrm>
                  <a:off x="5592964" y="4849250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等腰三角形 107">
                  <a:extLst>
                    <a:ext uri="{FF2B5EF4-FFF2-40B4-BE49-F238E27FC236}">
                      <a16:creationId xmlns:a16="http://schemas.microsoft.com/office/drawing/2014/main" id="{3CF39579-2151-4018-B1CA-C1B9048AAB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2964" y="4849250"/>
                  <a:ext cx="503112" cy="609348"/>
                </a:xfrm>
                <a:prstGeom prst="triangle">
                  <a:avLst/>
                </a:prstGeom>
                <a:blipFill>
                  <a:blip r:embed="rId23"/>
                  <a:stretch>
                    <a:fillRect b="-2885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椭圆 108">
                  <a:extLst>
                    <a:ext uri="{FF2B5EF4-FFF2-40B4-BE49-F238E27FC236}">
                      <a16:creationId xmlns:a16="http://schemas.microsoft.com/office/drawing/2014/main" id="{2207F474-2530-4BD8-93D8-4924F99A3B29}"/>
                    </a:ext>
                  </a:extLst>
                </p:cNvPr>
                <p:cNvSpPr/>
                <p:nvPr/>
              </p:nvSpPr>
              <p:spPr>
                <a:xfrm>
                  <a:off x="5208500" y="425477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椭圆 108">
                  <a:extLst>
                    <a:ext uri="{FF2B5EF4-FFF2-40B4-BE49-F238E27FC236}">
                      <a16:creationId xmlns:a16="http://schemas.microsoft.com/office/drawing/2014/main" id="{2207F474-2530-4BD8-93D8-4924F99A3B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500" y="4254779"/>
                  <a:ext cx="384464" cy="384464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等腰三角形 109">
                  <a:extLst>
                    <a:ext uri="{FF2B5EF4-FFF2-40B4-BE49-F238E27FC236}">
                      <a16:creationId xmlns:a16="http://schemas.microsoft.com/office/drawing/2014/main" id="{F4E48D25-3F54-478D-B6FF-139787289CA6}"/>
                    </a:ext>
                  </a:extLst>
                </p:cNvPr>
                <p:cNvSpPr/>
                <p:nvPr/>
              </p:nvSpPr>
              <p:spPr>
                <a:xfrm>
                  <a:off x="4705388" y="4850090"/>
                  <a:ext cx="503112" cy="609348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等腰三角形 109">
                  <a:extLst>
                    <a:ext uri="{FF2B5EF4-FFF2-40B4-BE49-F238E27FC236}">
                      <a16:creationId xmlns:a16="http://schemas.microsoft.com/office/drawing/2014/main" id="{F4E48D25-3F54-478D-B6FF-139787289C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5388" y="4850090"/>
                  <a:ext cx="503112" cy="609348"/>
                </a:xfrm>
                <a:prstGeom prst="triangle">
                  <a:avLst/>
                </a:prstGeom>
                <a:blipFill>
                  <a:blip r:embed="rId25"/>
                  <a:stretch>
                    <a:fillRect b="-1923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CAB7300C-DC82-4B91-BB76-75C9F1F1A3DC}"/>
                </a:ext>
              </a:extLst>
            </p:cNvPr>
            <p:cNvCxnSpPr>
              <a:cxnSpLocks/>
              <a:stCxn id="109" idx="3"/>
              <a:endCxn id="110" idx="0"/>
            </p:cNvCxnSpPr>
            <p:nvPr/>
          </p:nvCxnSpPr>
          <p:spPr>
            <a:xfrm flipH="1">
              <a:off x="4956944" y="4582940"/>
              <a:ext cx="307859" cy="2671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D33448FF-7824-4230-9B94-7ED8EF5EDAE4}"/>
                </a:ext>
              </a:extLst>
            </p:cNvPr>
            <p:cNvCxnSpPr>
              <a:cxnSpLocks/>
              <a:stCxn id="109" idx="5"/>
              <a:endCxn id="108" idx="0"/>
            </p:cNvCxnSpPr>
            <p:nvPr/>
          </p:nvCxnSpPr>
          <p:spPr>
            <a:xfrm>
              <a:off x="5536661" y="4582940"/>
              <a:ext cx="307859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ACA502B0-7C31-409A-AF8D-0F865EA59C15}"/>
                </a:ext>
              </a:extLst>
            </p:cNvPr>
            <p:cNvCxnSpPr>
              <a:cxnSpLocks/>
              <a:stCxn id="99" idx="3"/>
              <a:endCxn id="109" idx="7"/>
            </p:cNvCxnSpPr>
            <p:nvPr/>
          </p:nvCxnSpPr>
          <p:spPr>
            <a:xfrm flipH="1">
              <a:off x="5536661" y="4119576"/>
              <a:ext cx="519601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梯形 113">
                  <a:extLst>
                    <a:ext uri="{FF2B5EF4-FFF2-40B4-BE49-F238E27FC236}">
                      <a16:creationId xmlns:a16="http://schemas.microsoft.com/office/drawing/2014/main" id="{DD75819F-427C-44BD-9971-9871C684A03F}"/>
                    </a:ext>
                  </a:extLst>
                </p:cNvPr>
                <p:cNvSpPr/>
                <p:nvPr/>
              </p:nvSpPr>
              <p:spPr>
                <a:xfrm>
                  <a:off x="6003657" y="5399838"/>
                  <a:ext cx="596052" cy="553798"/>
                </a:xfrm>
                <a:prstGeom prst="trapezoid">
                  <a:avLst>
                    <a:gd name="adj" fmla="val 36042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21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梯形 113">
                  <a:extLst>
                    <a:ext uri="{FF2B5EF4-FFF2-40B4-BE49-F238E27FC236}">
                      <a16:creationId xmlns:a16="http://schemas.microsoft.com/office/drawing/2014/main" id="{DD75819F-427C-44BD-9971-9871C684A0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3657" y="5399838"/>
                  <a:ext cx="596052" cy="553798"/>
                </a:xfrm>
                <a:prstGeom prst="trapezoid">
                  <a:avLst>
                    <a:gd name="adj" fmla="val 36042"/>
                  </a:avLst>
                </a:prstGeom>
                <a:blipFill>
                  <a:blip r:embed="rId26"/>
                  <a:stretch>
                    <a:fillRect b="-5376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椭圆 114">
                  <a:extLst>
                    <a:ext uri="{FF2B5EF4-FFF2-40B4-BE49-F238E27FC236}">
                      <a16:creationId xmlns:a16="http://schemas.microsoft.com/office/drawing/2014/main" id="{FE6EFA63-96F7-474B-8C4E-EACCF3E7A045}"/>
                    </a:ext>
                  </a:extLst>
                </p:cNvPr>
                <p:cNvSpPr/>
                <p:nvPr/>
              </p:nvSpPr>
              <p:spPr>
                <a:xfrm>
                  <a:off x="6172978" y="5394746"/>
                  <a:ext cx="259801" cy="25980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椭圆 114">
                  <a:extLst>
                    <a:ext uri="{FF2B5EF4-FFF2-40B4-BE49-F238E27FC236}">
                      <a16:creationId xmlns:a16="http://schemas.microsoft.com/office/drawing/2014/main" id="{FE6EFA63-96F7-474B-8C4E-EACCF3E7A0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978" y="5394746"/>
                  <a:ext cx="259801" cy="259801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E0C25244-77A0-4B44-A5BE-15711DE221C7}"/>
                </a:ext>
              </a:extLst>
            </p:cNvPr>
            <p:cNvCxnSpPr>
              <a:cxnSpLocks/>
              <a:stCxn id="105" idx="0"/>
              <a:endCxn id="115" idx="7"/>
            </p:cNvCxnSpPr>
            <p:nvPr/>
          </p:nvCxnSpPr>
          <p:spPr>
            <a:xfrm flipH="1">
              <a:off x="6394732" y="4838071"/>
              <a:ext cx="210013" cy="59472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矩形 119">
                  <a:extLst>
                    <a:ext uri="{FF2B5EF4-FFF2-40B4-BE49-F238E27FC236}">
                      <a16:creationId xmlns:a16="http://schemas.microsoft.com/office/drawing/2014/main" id="{AC47C54A-FECD-4323-942C-D46C9895BD94}"/>
                    </a:ext>
                  </a:extLst>
                </p:cNvPr>
                <p:cNvSpPr/>
                <p:nvPr/>
              </p:nvSpPr>
              <p:spPr>
                <a:xfrm>
                  <a:off x="7035553" y="5865260"/>
                  <a:ext cx="4026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0" name="矩形 119">
                  <a:extLst>
                    <a:ext uri="{FF2B5EF4-FFF2-40B4-BE49-F238E27FC236}">
                      <a16:creationId xmlns:a16="http://schemas.microsoft.com/office/drawing/2014/main" id="{AC47C54A-FECD-4323-942C-D46C9895BD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5553" y="5865260"/>
                  <a:ext cx="402674" cy="40011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4" name="箭头: 右 123">
            <a:extLst>
              <a:ext uri="{FF2B5EF4-FFF2-40B4-BE49-F238E27FC236}">
                <a16:creationId xmlns:a16="http://schemas.microsoft.com/office/drawing/2014/main" id="{05F8FF3A-DF71-490C-8972-34A4765481A9}"/>
              </a:ext>
            </a:extLst>
          </p:cNvPr>
          <p:cNvSpPr/>
          <p:nvPr/>
        </p:nvSpPr>
        <p:spPr>
          <a:xfrm>
            <a:off x="4361529" y="3720161"/>
            <a:ext cx="1194955" cy="41633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1CDCB240-29A4-43C7-A058-86CEAA636778}"/>
                  </a:ext>
                </a:extLst>
              </p:cNvPr>
              <p:cNvSpPr txBox="1"/>
              <p:nvPr/>
            </p:nvSpPr>
            <p:spPr>
              <a:xfrm>
                <a:off x="4710387" y="6278489"/>
                <a:ext cx="35316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1CDCB240-29A4-43C7-A058-86CEAA636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387" y="6278489"/>
                <a:ext cx="3531608" cy="307777"/>
              </a:xfrm>
              <a:prstGeom prst="rect">
                <a:avLst/>
              </a:prstGeom>
              <a:blipFill>
                <a:blip r:embed="rId29"/>
                <a:stretch>
                  <a:fillRect l="-173" t="-4000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382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94" grpId="0"/>
      <p:bldP spid="124" grpId="0" animBg="1"/>
      <p:bldP spid="1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3BAC4-1CBF-4366-B7B1-7BC3A2AC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cs typeface="Courier New" panose="02070309020205020404" pitchFamily="49" charset="0"/>
              </a:rPr>
              <a:t>Set</a:t>
            </a:r>
            <a:r>
              <a:rPr lang="en-US" dirty="0"/>
              <a:t> Abstract Data Type (ADT)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6170C5-ED3D-445D-AA0F-B15D24184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The </a:t>
            </a:r>
            <a:r>
              <a:rPr lang="en-US" sz="2400" b="1" dirty="0"/>
              <a:t>Set</a:t>
            </a:r>
            <a:r>
              <a:rPr lang="en-US" sz="2400" dirty="0"/>
              <a:t> ADT is used to represent a </a:t>
            </a:r>
            <a:r>
              <a:rPr lang="en-US" sz="2400" i="1" dirty="0">
                <a:solidFill>
                  <a:srgbClr val="C00000"/>
                </a:solidFill>
              </a:rPr>
              <a:t>set</a:t>
            </a:r>
            <a:r>
              <a:rPr lang="en-US" sz="2400" dirty="0"/>
              <a:t> of elements with (usually distinct) </a:t>
            </a:r>
            <a:r>
              <a:rPr lang="en-US" sz="2400" i="1" dirty="0">
                <a:solidFill>
                  <a:srgbClr val="C00000"/>
                </a:solidFill>
              </a:rPr>
              <a:t>key</a:t>
            </a:r>
            <a:r>
              <a:rPr lang="en-US" sz="2400" dirty="0"/>
              <a:t> values.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Each element has 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000" dirty="0"/>
              <a:t> field and 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2000" dirty="0"/>
              <a:t> field.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2AC4A88-1435-4CBF-BA5C-BD7057152D5C}"/>
              </a:ext>
            </a:extLst>
          </p:cNvPr>
          <p:cNvGrpSpPr/>
          <p:nvPr/>
        </p:nvGrpSpPr>
        <p:grpSpPr>
          <a:xfrm>
            <a:off x="5829300" y="4435474"/>
            <a:ext cx="2686050" cy="2057400"/>
            <a:chOff x="5829300" y="4291445"/>
            <a:chExt cx="2686050" cy="20574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E24C7E2-DF66-4A88-9F22-A785469C2021}"/>
                </a:ext>
              </a:extLst>
            </p:cNvPr>
            <p:cNvGrpSpPr/>
            <p:nvPr/>
          </p:nvGrpSpPr>
          <p:grpSpPr>
            <a:xfrm>
              <a:off x="6037118" y="4432301"/>
              <a:ext cx="922482" cy="735011"/>
              <a:chOff x="6151418" y="4432301"/>
              <a:chExt cx="922482" cy="735011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C73BD1B-1584-463E-9598-A9576814BD05}"/>
                  </a:ext>
                </a:extLst>
              </p:cNvPr>
              <p:cNvSpPr/>
              <p:nvPr/>
            </p:nvSpPr>
            <p:spPr>
              <a:xfrm>
                <a:off x="6151418" y="4432301"/>
                <a:ext cx="922482" cy="27478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010025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D716489-12AC-4E24-B6CE-E8886861A1D9}"/>
                  </a:ext>
                </a:extLst>
              </p:cNvPr>
              <p:cNvSpPr/>
              <p:nvPr/>
            </p:nvSpPr>
            <p:spPr>
              <a:xfrm>
                <a:off x="6151418" y="4696116"/>
                <a:ext cx="922482" cy="471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bIns="36000"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Alice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female</a:t>
                </a: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3A35E32-2998-4B10-BD0D-33BE64C964C1}"/>
                </a:ext>
              </a:extLst>
            </p:cNvPr>
            <p:cNvGrpSpPr/>
            <p:nvPr/>
          </p:nvGrpSpPr>
          <p:grpSpPr>
            <a:xfrm>
              <a:off x="7384472" y="4799806"/>
              <a:ext cx="922482" cy="735011"/>
              <a:chOff x="6151418" y="4432301"/>
              <a:chExt cx="922482" cy="735011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A2BD13C-B104-40C9-A175-739A989F211D}"/>
                  </a:ext>
                </a:extLst>
              </p:cNvPr>
              <p:cNvSpPr/>
              <p:nvPr/>
            </p:nvSpPr>
            <p:spPr>
              <a:xfrm>
                <a:off x="6151418" y="4432301"/>
                <a:ext cx="922482" cy="27478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021437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5C25ED5-64E6-4BBE-BC04-CE7AB32EFE29}"/>
                  </a:ext>
                </a:extLst>
              </p:cNvPr>
              <p:cNvSpPr/>
              <p:nvPr/>
            </p:nvSpPr>
            <p:spPr>
              <a:xfrm>
                <a:off x="6151418" y="4696116"/>
                <a:ext cx="922482" cy="471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bIns="36000"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Bob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male</a:t>
                </a: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459B8F3-BE85-4E89-BE10-754D4E6AAF13}"/>
                </a:ext>
              </a:extLst>
            </p:cNvPr>
            <p:cNvGrpSpPr/>
            <p:nvPr/>
          </p:nvGrpSpPr>
          <p:grpSpPr>
            <a:xfrm>
              <a:off x="6249554" y="5462587"/>
              <a:ext cx="922482" cy="735011"/>
              <a:chOff x="6151418" y="4432301"/>
              <a:chExt cx="922482" cy="735011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738BE39-4077-44EF-B3E0-B825AD72BC8C}"/>
                  </a:ext>
                </a:extLst>
              </p:cNvPr>
              <p:cNvSpPr/>
              <p:nvPr/>
            </p:nvSpPr>
            <p:spPr>
              <a:xfrm>
                <a:off x="6151418" y="4432301"/>
                <a:ext cx="922482" cy="27478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114582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5A1AE12-416B-41F5-B6B8-AF70CD94EA7A}"/>
                  </a:ext>
                </a:extLst>
              </p:cNvPr>
              <p:cNvSpPr/>
              <p:nvPr/>
            </p:nvSpPr>
            <p:spPr>
              <a:xfrm>
                <a:off x="6151418" y="4696116"/>
                <a:ext cx="922482" cy="471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bIns="36000"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Emma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female</a:t>
                </a: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AD2DDEE-A4CB-48C8-8972-0BADC98AB092}"/>
                </a:ext>
              </a:extLst>
            </p:cNvPr>
            <p:cNvSpPr/>
            <p:nvPr/>
          </p:nvSpPr>
          <p:spPr>
            <a:xfrm>
              <a:off x="5829300" y="4291445"/>
              <a:ext cx="2686050" cy="2057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264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3C1B6-0062-4435-85CA-B547822E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89595-486E-410D-9A42-4373AF895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BSTRemove(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T,z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Remove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. Notice, removal should not break the BST property.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1: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no child.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Easy, simply remove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from the BST tree.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2: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a single child.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Elevate subtree rooted at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single child to take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position.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3a: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two children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3b: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two children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89595-486E-410D-9A42-4373AF895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>
                <a:blip r:embed="rId2"/>
                <a:stretch>
                  <a:fillRect l="-1005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058BACC6-2DE2-4E71-BE6F-7096581E4271}"/>
              </a:ext>
            </a:extLst>
          </p:cNvPr>
          <p:cNvGrpSpPr/>
          <p:nvPr/>
        </p:nvGrpSpPr>
        <p:grpSpPr>
          <a:xfrm>
            <a:off x="810921" y="4852955"/>
            <a:ext cx="3351068" cy="1609659"/>
            <a:chOff x="810921" y="4852955"/>
            <a:chExt cx="3351068" cy="160965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D53F337-29B0-497B-B8C8-1440AC58D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0921" y="4852955"/>
              <a:ext cx="3351068" cy="160965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37FE8C1-D9A2-4A1A-BB72-4A49FCA44B7B}"/>
                </a:ext>
              </a:extLst>
            </p:cNvPr>
            <p:cNvSpPr txBox="1"/>
            <p:nvPr/>
          </p:nvSpPr>
          <p:spPr>
            <a:xfrm>
              <a:off x="3257574" y="6093282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Case 3a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9262F3B-DCD2-4530-AFA6-7C5E6E94CE81}"/>
              </a:ext>
            </a:extLst>
          </p:cNvPr>
          <p:cNvGrpSpPr/>
          <p:nvPr/>
        </p:nvGrpSpPr>
        <p:grpSpPr>
          <a:xfrm>
            <a:off x="5434448" y="4726632"/>
            <a:ext cx="2906646" cy="1884927"/>
            <a:chOff x="5434448" y="4726632"/>
            <a:chExt cx="2906646" cy="188492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2BDD006-2C6F-4E44-94B0-20A6CF12C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34448" y="4726632"/>
              <a:ext cx="2898631" cy="186230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A4A5FEE-750D-4D8A-BB24-8E0AC747F3D7}"/>
                </a:ext>
              </a:extLst>
            </p:cNvPr>
            <p:cNvSpPr txBox="1"/>
            <p:nvPr/>
          </p:nvSpPr>
          <p:spPr>
            <a:xfrm>
              <a:off x="7420649" y="6242227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Case 3b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AD0562C-7B4D-432E-B015-4E20C9209F3E}"/>
                  </a:ext>
                </a:extLst>
              </p:cNvPr>
              <p:cNvSpPr txBox="1"/>
              <p:nvPr/>
            </p:nvSpPr>
            <p:spPr>
              <a:xfrm>
                <a:off x="3814650" y="2413195"/>
                <a:ext cx="6946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AD0562C-7B4D-432E-B015-4E20C9209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650" y="2413195"/>
                <a:ext cx="694677" cy="369332"/>
              </a:xfrm>
              <a:prstGeom prst="rect">
                <a:avLst/>
              </a:prstGeom>
              <a:blipFill>
                <a:blip r:embed="rId5"/>
                <a:stretch>
                  <a:fillRect l="-1052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626082C-77AF-4D24-B961-15A74237E137}"/>
                  </a:ext>
                </a:extLst>
              </p:cNvPr>
              <p:cNvSpPr txBox="1"/>
              <p:nvPr/>
            </p:nvSpPr>
            <p:spPr>
              <a:xfrm>
                <a:off x="4393077" y="3087156"/>
                <a:ext cx="6946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626082C-77AF-4D24-B961-15A74237E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077" y="3087156"/>
                <a:ext cx="694677" cy="369332"/>
              </a:xfrm>
              <a:prstGeom prst="rect">
                <a:avLst/>
              </a:prstGeom>
              <a:blipFill>
                <a:blip r:embed="rId6"/>
                <a:stretch>
                  <a:fillRect l="-10526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B6D5175-CD08-4B60-BCC1-C117F675F298}"/>
                  </a:ext>
                </a:extLst>
              </p:cNvPr>
              <p:cNvSpPr txBox="1"/>
              <p:nvPr/>
            </p:nvSpPr>
            <p:spPr>
              <a:xfrm>
                <a:off x="7911716" y="3722449"/>
                <a:ext cx="6946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B6D5175-CD08-4B60-BCC1-C117F675F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716" y="3722449"/>
                <a:ext cx="694677" cy="369332"/>
              </a:xfrm>
              <a:prstGeom prst="rect">
                <a:avLst/>
              </a:prstGeom>
              <a:blipFill>
                <a:blip r:embed="rId7"/>
                <a:stretch>
                  <a:fillRect l="-1052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908AE80-CE96-4798-AE3E-C4AE5227E3B7}"/>
                  </a:ext>
                </a:extLst>
              </p:cNvPr>
              <p:cNvSpPr txBox="1"/>
              <p:nvPr/>
            </p:nvSpPr>
            <p:spPr>
              <a:xfrm>
                <a:off x="7911715" y="4188807"/>
                <a:ext cx="7015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908AE80-CE96-4798-AE3E-C4AE5227E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715" y="4188807"/>
                <a:ext cx="701538" cy="369332"/>
              </a:xfrm>
              <a:prstGeom prst="rect">
                <a:avLst/>
              </a:prstGeom>
              <a:blipFill>
                <a:blip r:embed="rId8"/>
                <a:stretch>
                  <a:fillRect l="-1043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46BCEB0-CA09-4569-B2A1-81BEE9E6355A}"/>
                  </a:ext>
                </a:extLst>
              </p:cNvPr>
              <p:cNvSpPr txBox="1"/>
              <p:nvPr/>
            </p:nvSpPr>
            <p:spPr>
              <a:xfrm>
                <a:off x="4393077" y="691199"/>
                <a:ext cx="39541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Worst-case time complexity of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Remove</a:t>
                </a:r>
                <a:r>
                  <a:rPr lang="en-US" sz="2400" dirty="0">
                    <a:solidFill>
                      <a:srgbClr val="C00000"/>
                    </a:solidFill>
                  </a:rPr>
                  <a:t> operation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46BCEB0-CA09-4569-B2A1-81BEE9E63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077" y="691199"/>
                <a:ext cx="3954130" cy="830997"/>
              </a:xfrm>
              <a:prstGeom prst="rect">
                <a:avLst/>
              </a:prstGeom>
              <a:blipFill>
                <a:blip r:embed="rId9"/>
                <a:stretch>
                  <a:fillRect l="-2469" t="-5839" r="-354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11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7" grpId="0"/>
      <p:bldP spid="32" grpId="0"/>
      <p:bldP spid="33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19591-91D4-479A-955A-791F008D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implementation of </a:t>
            </a:r>
            <a:r>
              <a:rPr lang="en-US" b="1" dirty="0" err="1"/>
              <a:t>OSet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76C511E0-6F7B-4B32-B7AD-EA5E00855E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78091615"/>
                  </p:ext>
                </p:extLst>
              </p:nvPr>
            </p:nvGraphicFramePr>
            <p:xfrm>
              <a:off x="720000" y="1690689"/>
              <a:ext cx="7704000" cy="30240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SimpleArray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721629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SimpleLinkedList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9516933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SortedArray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3200689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SortedLinkedList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885821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BinaryHeap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717595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1" dirty="0" err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BinarySearchTree</a:t>
                          </a:r>
                          <a:endParaRPr lang="en-US" sz="18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28434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76C511E0-6F7B-4B32-B7AD-EA5E00855E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78091615"/>
                  </p:ext>
                </p:extLst>
              </p:nvPr>
            </p:nvGraphicFramePr>
            <p:xfrm>
              <a:off x="720000" y="1690689"/>
              <a:ext cx="7704000" cy="30240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SimpleArray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101408" r="-200000" b="-5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101408" r="-100707" b="-5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101408" r="-352" b="-514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721629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SimpleLinkedList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201408" r="-200000" b="-4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201408" r="-100707" b="-4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201408" r="-352" b="-414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516933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SortedArray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301408" r="-200000" b="-3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301408" r="-100707" b="-3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301408" r="-352" b="-314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3200689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SortedLinkedList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401408" r="-200000" b="-2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401408" r="-100707" b="-2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401408" r="-352" b="-214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885821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BinaryHeap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501408" r="-200000" b="-1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501408" r="-100707" b="-1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501408" r="-352" b="-114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717595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1" dirty="0" err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BinarySearchTree</a:t>
                          </a:r>
                          <a:endParaRPr lang="en-US" sz="18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601408" r="-200000" b="-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601408" r="-100707" b="-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601408" r="-352" b="-14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28434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79AE9A8-F554-4FFE-AED4-3C51AA645E9C}"/>
                  </a:ext>
                </a:extLst>
              </p:cNvPr>
              <p:cNvSpPr txBox="1"/>
              <p:nvPr/>
            </p:nvSpPr>
            <p:spPr>
              <a:xfrm>
                <a:off x="720000" y="4936478"/>
                <a:ext cx="7366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BST also supports other operations of </a:t>
                </a:r>
                <a:r>
                  <a:rPr lang="en-US" sz="2400" b="1" dirty="0" err="1"/>
                  <a:t>OSet</a:t>
                </a:r>
                <a:r>
                  <a:rPr lang="en-US" sz="2400" dirty="0"/>
                  <a:t>,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sz="2400" dirty="0"/>
                  <a:t> time.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79AE9A8-F554-4FFE-AED4-3C51AA645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4936478"/>
                <a:ext cx="7366055" cy="461665"/>
              </a:xfrm>
              <a:prstGeom prst="rect">
                <a:avLst/>
              </a:prstGeom>
              <a:blipFill>
                <a:blip r:embed="rId3"/>
                <a:stretch>
                  <a:fillRect l="-1242" t="-10526" r="-414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A81EA9A-3E35-4A30-8166-F49F773075BE}"/>
                  </a:ext>
                </a:extLst>
              </p:cNvPr>
              <p:cNvSpPr txBox="1"/>
              <p:nvPr/>
            </p:nvSpPr>
            <p:spPr>
              <a:xfrm>
                <a:off x="720000" y="5504514"/>
                <a:ext cx="80896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But height of a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-node BST varies between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A81EA9A-3E35-4A30-8166-F49F77307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5504514"/>
                <a:ext cx="8089650" cy="461665"/>
              </a:xfrm>
              <a:prstGeom prst="rect">
                <a:avLst/>
              </a:prstGeom>
              <a:blipFill>
                <a:blip r:embed="rId4"/>
                <a:stretch>
                  <a:fillRect l="-113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33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26266-E5FB-4161-8555-CE17790A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of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8C4C6F-1223-40CA-81C5-054AAC0EBA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Consider a sequence of </a:t>
                </a:r>
                <a:r>
                  <a:rPr lang="en-US" sz="2400" b="1" dirty="0"/>
                  <a:t>Insert</a:t>
                </a:r>
                <a:r>
                  <a:rPr lang="en-US" sz="2400" dirty="0"/>
                  <a:t> operations given by an adversary, the resulting BST can have height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r>
                  <a:rPr lang="en-US" sz="2000" dirty="0"/>
                  <a:t>E.g., insert the elements in increasing order.</a:t>
                </a:r>
              </a:p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What is the expected height of 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randomly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built BST?</a:t>
                </a:r>
              </a:p>
              <a:p>
                <a:pPr lvl="1"/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Build the BST from an empty BST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Insert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operations.</a:t>
                </a:r>
              </a:p>
              <a:p>
                <a:pPr lvl="1"/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Each of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insertion orders is equally likely to happen.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The expected height of a randomly built BST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8C4C6F-1223-40CA-81C5-054AAC0EBA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35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6CB7C-8A58-46E0-B4E5-36627F9A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 randomized BST structure</a:t>
            </a:r>
            <a:br>
              <a:rPr lang="en-US" dirty="0"/>
            </a:br>
            <a:r>
              <a:rPr lang="en-US" b="1" dirty="0" err="1"/>
              <a:t>Treap</a:t>
            </a:r>
            <a:r>
              <a:rPr lang="en-US" dirty="0"/>
              <a:t>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(Binary-Search-</a:t>
            </a:r>
            <a:r>
              <a:rPr lang="en-US" sz="3200" b="1" dirty="0"/>
              <a:t>Tre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e + He</a:t>
            </a:r>
            <a:r>
              <a:rPr lang="en-US" sz="3200" b="1" dirty="0"/>
              <a:t>ap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15EE1C-333D-42B5-BF0E-9BFBC6CC32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 </a:t>
                </a:r>
                <a:r>
                  <a:rPr lang="en-US" sz="2400" b="1" dirty="0" err="1"/>
                  <a:t>Treap</a:t>
                </a:r>
                <a:r>
                  <a:rPr lang="en-US" sz="2400" dirty="0"/>
                  <a:t> is a </a:t>
                </a:r>
                <a:r>
                  <a:rPr lang="en-US" sz="2400" i="1" dirty="0"/>
                  <a:t>binary tree</a:t>
                </a:r>
                <a:r>
                  <a:rPr lang="en-US" sz="2400" dirty="0"/>
                  <a:t> in which each node has a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key value</a:t>
                </a:r>
                <a:r>
                  <a:rPr lang="en-US" sz="2400" dirty="0"/>
                  <a:t>, and a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priority value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key values</a:t>
                </a:r>
                <a:r>
                  <a:rPr lang="en-US" sz="2400" dirty="0"/>
                  <a:t> must satisfy the BST-property: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For each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in left sub-tree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For each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in right sub-tree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priority values</a:t>
                </a:r>
                <a:r>
                  <a:rPr lang="en-US" sz="2400" dirty="0"/>
                  <a:t> must satisfy the </a:t>
                </a:r>
                <a:r>
                  <a:rPr lang="en-US" sz="2400" dirty="0" err="1"/>
                  <a:t>MinHeap</a:t>
                </a:r>
                <a:r>
                  <a:rPr lang="en-US" sz="2400" dirty="0"/>
                  <a:t>-property: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For each descendent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𝑝𝑟𝑖𝑜𝑟𝑖𝑡𝑦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𝑝𝑟𝑖𝑜𝑟𝑖𝑡𝑦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15EE1C-333D-42B5-BF0E-9BFBC6CC32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组合 38">
            <a:extLst>
              <a:ext uri="{FF2B5EF4-FFF2-40B4-BE49-F238E27FC236}">
                <a16:creationId xmlns:a16="http://schemas.microsoft.com/office/drawing/2014/main" id="{43B8B4F0-3294-4844-B10D-12A1F04741A6}"/>
              </a:ext>
            </a:extLst>
          </p:cNvPr>
          <p:cNvGrpSpPr/>
          <p:nvPr/>
        </p:nvGrpSpPr>
        <p:grpSpPr>
          <a:xfrm>
            <a:off x="4899756" y="4423501"/>
            <a:ext cx="3615594" cy="2069373"/>
            <a:chOff x="5192433" y="4423501"/>
            <a:chExt cx="3615594" cy="2069373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2708C65-1626-4705-BBE6-023AA489AFF0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 flipH="1">
              <a:off x="6158787" y="4901481"/>
              <a:ext cx="844686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5B43039-7ADD-40DA-8FC1-22951DF68ADA}"/>
                </a:ext>
              </a:extLst>
            </p:cNvPr>
            <p:cNvSpPr/>
            <p:nvPr/>
          </p:nvSpPr>
          <p:spPr>
            <a:xfrm>
              <a:off x="6681355" y="4423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42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68F1887-80E8-449E-98F1-680FB00ECB48}"/>
                </a:ext>
              </a:extLst>
            </p:cNvPr>
            <p:cNvSpPr/>
            <p:nvPr/>
          </p:nvSpPr>
          <p:spPr>
            <a:xfrm>
              <a:off x="5836669" y="51227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0.20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30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80A5C64-7344-4BF9-9EB3-DFA1FF13062B}"/>
                </a:ext>
              </a:extLst>
            </p:cNvPr>
            <p:cNvSpPr/>
            <p:nvPr/>
          </p:nvSpPr>
          <p:spPr>
            <a:xfrm>
              <a:off x="7519555" y="51227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0.31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54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3C2EADB-078C-442B-BB89-E871A5687FD1}"/>
                </a:ext>
              </a:extLst>
            </p:cNvPr>
            <p:cNvSpPr/>
            <p:nvPr/>
          </p:nvSpPr>
          <p:spPr>
            <a:xfrm>
              <a:off x="5192433" y="6014894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0.25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07311B6-FAB2-4360-94D5-1C51E8BB3D19}"/>
                </a:ext>
              </a:extLst>
            </p:cNvPr>
            <p:cNvSpPr/>
            <p:nvPr/>
          </p:nvSpPr>
          <p:spPr>
            <a:xfrm>
              <a:off x="6480905" y="6010135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0.48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36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BB63D4A-4699-4B0B-B696-37C6A567706F}"/>
                </a:ext>
              </a:extLst>
            </p:cNvPr>
            <p:cNvSpPr/>
            <p:nvPr/>
          </p:nvSpPr>
          <p:spPr>
            <a:xfrm>
              <a:off x="8163791" y="6010135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0.51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76</a:t>
              </a: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B45AF856-9496-437B-B94D-595848E28B1F}"/>
                </a:ext>
              </a:extLst>
            </p:cNvPr>
            <p:cNvCxnSpPr>
              <a:cxnSpLocks/>
              <a:stCxn id="18" idx="2"/>
              <a:endCxn id="20" idx="0"/>
            </p:cNvCxnSpPr>
            <p:nvPr/>
          </p:nvCxnSpPr>
          <p:spPr>
            <a:xfrm>
              <a:off x="7003473" y="4901481"/>
              <a:ext cx="838200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0433E0E-6866-41A1-9C61-902E6CC5460E}"/>
                </a:ext>
              </a:extLst>
            </p:cNvPr>
            <p:cNvCxnSpPr>
              <a:cxnSpLocks/>
              <a:stCxn id="22" idx="0"/>
              <a:endCxn id="19" idx="2"/>
            </p:cNvCxnSpPr>
            <p:nvPr/>
          </p:nvCxnSpPr>
          <p:spPr>
            <a:xfrm flipH="1" flipV="1">
              <a:off x="6158787" y="5600698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28B75408-B0E1-4CAB-BA92-2840381F4846}"/>
                </a:ext>
              </a:extLst>
            </p:cNvPr>
            <p:cNvCxnSpPr>
              <a:cxnSpLocks/>
              <a:stCxn id="19" idx="2"/>
              <a:endCxn id="21" idx="0"/>
            </p:cNvCxnSpPr>
            <p:nvPr/>
          </p:nvCxnSpPr>
          <p:spPr>
            <a:xfrm flipH="1">
              <a:off x="5514551" y="5600698"/>
              <a:ext cx="644236" cy="414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59B1BC24-F281-421F-BEC4-D68345D8A45F}"/>
                </a:ext>
              </a:extLst>
            </p:cNvPr>
            <p:cNvCxnSpPr>
              <a:cxnSpLocks/>
              <a:stCxn id="20" idx="2"/>
              <a:endCxn id="23" idx="0"/>
            </p:cNvCxnSpPr>
            <p:nvPr/>
          </p:nvCxnSpPr>
          <p:spPr>
            <a:xfrm>
              <a:off x="7841673" y="5600698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128B1D15-3D79-42EF-B588-FBA093E33951}"/>
              </a:ext>
            </a:extLst>
          </p:cNvPr>
          <p:cNvSpPr txBox="1"/>
          <p:nvPr/>
        </p:nvSpPr>
        <p:spPr>
          <a:xfrm>
            <a:off x="628960" y="4459425"/>
            <a:ext cx="5297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 </a:t>
            </a:r>
            <a:r>
              <a:rPr lang="en-US" sz="2000" dirty="0" err="1">
                <a:solidFill>
                  <a:srgbClr val="C00000"/>
                </a:solidFill>
              </a:rPr>
              <a:t>Treap</a:t>
            </a:r>
            <a:r>
              <a:rPr lang="en-US" sz="2000" dirty="0">
                <a:solidFill>
                  <a:srgbClr val="C00000"/>
                </a:solidFill>
              </a:rPr>
              <a:t> is not necessarily a complete binary tree.</a:t>
            </a:r>
          </a:p>
          <a:p>
            <a:r>
              <a:rPr lang="en-US" sz="2000" dirty="0">
                <a:solidFill>
                  <a:srgbClr val="C00000"/>
                </a:solidFill>
              </a:rPr>
              <a:t>(Thus it is not a </a:t>
            </a:r>
            <a:r>
              <a:rPr lang="en-US" sz="2000" dirty="0" err="1">
                <a:solidFill>
                  <a:srgbClr val="C00000"/>
                </a:solidFill>
              </a:rPr>
              <a:t>BinaryHeap</a:t>
            </a:r>
            <a:r>
              <a:rPr lang="en-US" sz="2000" dirty="0">
                <a:solidFill>
                  <a:srgbClr val="C00000"/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45302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6CB7C-8A58-46E0-B4E5-36627F9A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 randomized BST structure</a:t>
            </a:r>
            <a:br>
              <a:rPr lang="en-US" dirty="0"/>
            </a:br>
            <a:r>
              <a:rPr lang="en-US" b="1" dirty="0" err="1"/>
              <a:t>Treap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15EE1C-333D-42B5-BF0E-9BFBC6CC32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600" dirty="0"/>
                  <a:t>Given a set of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nodes with </a:t>
                </a:r>
                <a:r>
                  <a:rPr lang="en-US" sz="2600" i="1" dirty="0"/>
                  <a:t>distinct </a:t>
                </a:r>
                <a:r>
                  <a:rPr lang="en-US" sz="2600" dirty="0"/>
                  <a:t>key values and </a:t>
                </a:r>
                <a:r>
                  <a:rPr lang="en-US" sz="2600" i="1" dirty="0"/>
                  <a:t>distinct </a:t>
                </a:r>
                <a:r>
                  <a:rPr lang="en-US" sz="2600" dirty="0"/>
                  <a:t>priority values, a </a:t>
                </a:r>
                <a:r>
                  <a:rPr lang="en-US" sz="2600" i="1" dirty="0">
                    <a:solidFill>
                      <a:srgbClr val="C00000"/>
                    </a:solidFill>
                  </a:rPr>
                  <a:t>unique</a:t>
                </a:r>
                <a:r>
                  <a:rPr lang="en-US" sz="2600" dirty="0"/>
                  <a:t> </a:t>
                </a:r>
                <a:r>
                  <a:rPr lang="en-US" sz="2600" b="1" dirty="0" err="1"/>
                  <a:t>Treap</a:t>
                </a:r>
                <a:r>
                  <a:rPr lang="en-US" sz="2600" dirty="0"/>
                  <a:t> is determined.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600" dirty="0"/>
                  <a:t>Proof by induction on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:</a:t>
                </a:r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[Basis]:</a:t>
                </a:r>
                <a:r>
                  <a:rPr lang="en-US" sz="2000" dirty="0"/>
                  <a:t> The claim clearly holds 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[Hypothesis]:</a:t>
                </a:r>
                <a:r>
                  <a:rPr lang="en-US" sz="2000" dirty="0"/>
                  <a:t> The claim holds 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[Inductive Step]:</a:t>
                </a:r>
                <a:r>
                  <a:rPr lang="en-US" sz="2000" dirty="0"/>
                  <a:t> </a:t>
                </a:r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sz="2000" dirty="0"/>
                  <a:t>Given a 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 nodes, 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be the node with min priority. By </a:t>
                </a:r>
                <a:r>
                  <a:rPr lang="en-US" sz="2000" dirty="0" err="1"/>
                  <a:t>MinHeap</a:t>
                </a:r>
                <a:r>
                  <a:rPr lang="en-US" sz="2000" dirty="0"/>
                  <a:t>-property,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has to be the root of the final </a:t>
                </a:r>
                <a:r>
                  <a:rPr lang="en-US" sz="2000" dirty="0" err="1"/>
                  <a:t>Treap</a:t>
                </a:r>
                <a:r>
                  <a:rPr lang="en-US" sz="2000" dirty="0"/>
                  <a:t>. </a:t>
                </a:r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be set of nodes with key values less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be set of nodes with key values larger than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sz="2000" dirty="0"/>
                  <a:t>By BST-property, in the final </a:t>
                </a:r>
                <a:r>
                  <a:rPr lang="en-US" sz="2000" dirty="0" err="1"/>
                  <a:t>Treap</a:t>
                </a:r>
                <a:r>
                  <a:rPr lang="en-US" sz="2000" dirty="0"/>
                  <a:t>, nodes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must in left sub-tree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and nodes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must in right sub-tree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sz="2000" dirty="0"/>
                  <a:t>By induction hypothesis, nodes in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lead to a unique </a:t>
                </a:r>
                <a:r>
                  <a:rPr lang="en-US" sz="2000" dirty="0" err="1"/>
                  <a:t>Treap</a:t>
                </a:r>
                <a:r>
                  <a:rPr lang="en-US" sz="2000" dirty="0"/>
                  <a:t>, and nodes in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lead to a unique </a:t>
                </a:r>
                <a:r>
                  <a:rPr lang="en-US" sz="2000" dirty="0" err="1"/>
                  <a:t>Treap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15EE1C-333D-42B5-BF0E-9BFBC6CC32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159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60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6CB7C-8A58-46E0-B4E5-36627F9A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Treap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15EE1C-333D-42B5-BF0E-9BFBC6CC32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77269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Q:</a:t>
                </a:r>
                <a:r>
                  <a:rPr lang="en-US" sz="2400" dirty="0"/>
                  <a:t> How do we build a </a:t>
                </a:r>
                <a:r>
                  <a:rPr lang="en-US" sz="2400" dirty="0" err="1"/>
                  <a:t>Treap</a:t>
                </a:r>
                <a:r>
                  <a:rPr lang="en-US" sz="2400" dirty="0"/>
                  <a:t>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A:</a:t>
                </a:r>
                <a:r>
                  <a:rPr lang="en-US" sz="2400" dirty="0"/>
                  <a:t> Starting from an empty </a:t>
                </a:r>
                <a:r>
                  <a:rPr lang="en-US" sz="2400" dirty="0" err="1"/>
                  <a:t>Treap</a:t>
                </a:r>
                <a:r>
                  <a:rPr lang="en-US" sz="2400" dirty="0"/>
                  <a:t>, whenever we are given a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that needs to be added, we assign a </a:t>
                </a:r>
                <a:r>
                  <a:rPr lang="en-US" sz="2400" dirty="0">
                    <a:solidFill>
                      <a:srgbClr val="C00000"/>
                    </a:solidFill>
                  </a:rPr>
                  <a:t>random priority</a:t>
                </a:r>
                <a:r>
                  <a:rPr lang="en-US" sz="2400" dirty="0"/>
                  <a:t> for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and insert the node into the </a:t>
                </a:r>
                <a:r>
                  <a:rPr lang="en-US" sz="2400" dirty="0" err="1"/>
                  <a:t>Treap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Alternative view of 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-node </a:t>
                </a:r>
                <a:r>
                  <a:rPr lang="en-US" sz="2400" dirty="0" err="1"/>
                  <a:t>Treap</a:t>
                </a:r>
                <a:r>
                  <a:rPr lang="en-US" sz="2400" dirty="0"/>
                  <a:t>: a BST built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insertions, in the order of increasing priorities. (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Why?</a:t>
                </a:r>
                <a:r>
                  <a:rPr lang="en-US" sz="2400" dirty="0"/>
                  <a:t>)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(Only need to worry about BST property if build a </a:t>
                </a:r>
                <a:r>
                  <a:rPr lang="en-US" sz="2000" dirty="0" err="1">
                    <a:solidFill>
                      <a:schemeClr val="bg2">
                        <a:lumMod val="50000"/>
                      </a:schemeClr>
                    </a:solidFill>
                  </a:rPr>
                  <a:t>Treap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in this order.)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A </a:t>
                </a:r>
                <a:r>
                  <a:rPr lang="en-US" sz="2400" b="1" dirty="0" err="1">
                    <a:solidFill>
                      <a:schemeClr val="accent1"/>
                    </a:solidFill>
                  </a:rPr>
                  <a:t>Treap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 is like a randomly built BST, regardless of the order of the insert operations!</a:t>
                </a:r>
                <a:r>
                  <a:rPr lang="en-US" sz="2400" dirty="0"/>
                  <a:t> (Since we use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random priorities</a:t>
                </a:r>
                <a:r>
                  <a:rPr lang="en-US" sz="2400" dirty="0"/>
                  <a:t>!)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A </a:t>
                </a:r>
                <a:r>
                  <a:rPr lang="en-US" sz="2400" dirty="0" err="1"/>
                  <a:t>Treap</a:t>
                </a:r>
                <a:r>
                  <a:rPr lang="en-US" sz="2400" dirty="0"/>
                  <a:t> has height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 in expectation.</a:t>
                </a:r>
                <a:br>
                  <a:rPr lang="en-US" sz="2400" dirty="0"/>
                </a:br>
                <a:r>
                  <a:rPr lang="en-US" sz="2400" dirty="0"/>
                  <a:t>Therefore, all </a:t>
                </a:r>
                <a:r>
                  <a:rPr lang="en-US" sz="2400" b="1" dirty="0" err="1"/>
                  <a:t>OSet</a:t>
                </a:r>
                <a:r>
                  <a:rPr lang="en-US" sz="2400" dirty="0"/>
                  <a:t> operations are efficient in expectation.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(Even if the operations are given by an adversary.)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15EE1C-333D-42B5-BF0E-9BFBC6CC32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77269"/>
                <a:ext cx="7886700" cy="4802185"/>
              </a:xfrm>
              <a:blipFill>
                <a:blip r:embed="rId2"/>
                <a:stretch>
                  <a:fillRect l="-1005" t="-1777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04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596D3-67FC-48F6-9DFF-9B91C21C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</a:t>
            </a:r>
            <a:r>
              <a:rPr lang="en-US" dirty="0"/>
              <a:t> in </a:t>
            </a:r>
            <a:r>
              <a:rPr lang="en-US" dirty="0" err="1"/>
              <a:t>Treap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1DE31-27C8-4784-9FB6-0E1EC7D7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130781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200" b="1" dirty="0"/>
              <a:t>Step 1:</a:t>
            </a:r>
            <a:r>
              <a:rPr lang="en-US" sz="2200" dirty="0"/>
              <a:t> Assign a random priority to the node to be added.</a:t>
            </a:r>
          </a:p>
          <a:p>
            <a:pPr>
              <a:spcBef>
                <a:spcPts val="600"/>
              </a:spcBef>
            </a:pPr>
            <a:r>
              <a:rPr lang="en-US" sz="2200" b="1" dirty="0"/>
              <a:t>Step 2:</a:t>
            </a:r>
            <a:r>
              <a:rPr lang="en-US" sz="2200" dirty="0"/>
              <a:t> Insert the node following BST-property.</a:t>
            </a:r>
          </a:p>
          <a:p>
            <a:pPr>
              <a:spcBef>
                <a:spcPts val="600"/>
              </a:spcBef>
            </a:pPr>
            <a:r>
              <a:rPr lang="en-US" sz="2200" b="1" dirty="0"/>
              <a:t>Step 3:</a:t>
            </a:r>
            <a:r>
              <a:rPr lang="en-US" sz="2200" dirty="0"/>
              <a:t> Fix </a:t>
            </a:r>
            <a:r>
              <a:rPr lang="en-US" sz="2200" dirty="0" err="1"/>
              <a:t>MinHeap</a:t>
            </a:r>
            <a:r>
              <a:rPr lang="en-US" sz="2200" dirty="0"/>
              <a:t>-property (without violating BST-property).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FE528AE-5DBD-4EF8-9199-2BE391F18DDF}"/>
              </a:ext>
            </a:extLst>
          </p:cNvPr>
          <p:cNvGrpSpPr/>
          <p:nvPr/>
        </p:nvGrpSpPr>
        <p:grpSpPr>
          <a:xfrm>
            <a:off x="4899756" y="3160284"/>
            <a:ext cx="3615594" cy="2069373"/>
            <a:chOff x="4899756" y="3160284"/>
            <a:chExt cx="3615594" cy="206937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A416EFBE-55FA-4311-B717-C7E5048C64C2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5866110" y="3638264"/>
              <a:ext cx="844686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05F9D16-3494-4AB7-B85D-9351987358B1}"/>
                </a:ext>
              </a:extLst>
            </p:cNvPr>
            <p:cNvSpPr/>
            <p:nvPr/>
          </p:nvSpPr>
          <p:spPr>
            <a:xfrm>
              <a:off x="6388678" y="3160284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42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264DE6C-0844-4752-B55B-F3CA713742D6}"/>
                </a:ext>
              </a:extLst>
            </p:cNvPr>
            <p:cNvSpPr/>
            <p:nvPr/>
          </p:nvSpPr>
          <p:spPr>
            <a:xfrm>
              <a:off x="5543992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0.20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30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4380B60-613D-4C91-90B9-8AABC6ABA075}"/>
                </a:ext>
              </a:extLst>
            </p:cNvPr>
            <p:cNvSpPr/>
            <p:nvPr/>
          </p:nvSpPr>
          <p:spPr>
            <a:xfrm>
              <a:off x="7226878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0.31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54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34AC882-28C1-47F3-8B17-93819967D298}"/>
                </a:ext>
              </a:extLst>
            </p:cNvPr>
            <p:cNvSpPr/>
            <p:nvPr/>
          </p:nvSpPr>
          <p:spPr>
            <a:xfrm>
              <a:off x="4899756" y="475167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0.25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74CD308-D51D-457B-9E12-2C680266368E}"/>
                </a:ext>
              </a:extLst>
            </p:cNvPr>
            <p:cNvSpPr/>
            <p:nvPr/>
          </p:nvSpPr>
          <p:spPr>
            <a:xfrm>
              <a:off x="6188228" y="47469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0.48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36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339F999-58EB-4B1A-B53C-FA46E4146E90}"/>
                </a:ext>
              </a:extLst>
            </p:cNvPr>
            <p:cNvSpPr/>
            <p:nvPr/>
          </p:nvSpPr>
          <p:spPr>
            <a:xfrm>
              <a:off x="7871114" y="47469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0.51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76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3A39656-7AEE-47BF-9888-4270F36CB03F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6710796" y="3638264"/>
              <a:ext cx="838200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B949007-2253-41AE-8316-A3A4D66320B4}"/>
                </a:ext>
              </a:extLst>
            </p:cNvPr>
            <p:cNvCxnSpPr>
              <a:cxnSpLocks/>
              <a:stCxn id="10" idx="0"/>
              <a:endCxn id="7" idx="2"/>
            </p:cNvCxnSpPr>
            <p:nvPr/>
          </p:nvCxnSpPr>
          <p:spPr>
            <a:xfrm flipH="1" flipV="1">
              <a:off x="5866110" y="4337481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7584F8B-0477-4EF8-A9D3-41AC694267C2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5221874" y="4337481"/>
              <a:ext cx="644236" cy="414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9C7457A-5967-448F-A60C-890877EC437C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7548996" y="4337481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54911638-BA27-4066-9116-34064323E15C}"/>
              </a:ext>
            </a:extLst>
          </p:cNvPr>
          <p:cNvSpPr txBox="1"/>
          <p:nvPr/>
        </p:nvSpPr>
        <p:spPr>
          <a:xfrm>
            <a:off x="2324263" y="3074265"/>
            <a:ext cx="3025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Insert element with key 33.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6BC26EA-5E81-4E6C-9C02-E06A7F9546AA}"/>
              </a:ext>
            </a:extLst>
          </p:cNvPr>
          <p:cNvSpPr/>
          <p:nvPr/>
        </p:nvSpPr>
        <p:spPr>
          <a:xfrm>
            <a:off x="3515027" y="3995165"/>
            <a:ext cx="644236" cy="477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0.18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33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CFDB606-B1DA-4D87-90D3-ADB9C17B25C2}"/>
              </a:ext>
            </a:extLst>
          </p:cNvPr>
          <p:cNvGrpSpPr/>
          <p:nvPr/>
        </p:nvGrpSpPr>
        <p:grpSpPr>
          <a:xfrm>
            <a:off x="5543992" y="5224898"/>
            <a:ext cx="966354" cy="950335"/>
            <a:chOff x="5543992" y="5224898"/>
            <a:chExt cx="966354" cy="950335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ABBE55B-28E3-4B67-BF2E-824B4653764F}"/>
                </a:ext>
              </a:extLst>
            </p:cNvPr>
            <p:cNvSpPr/>
            <p:nvPr/>
          </p:nvSpPr>
          <p:spPr>
            <a:xfrm>
              <a:off x="5543992" y="5697253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33</a:t>
              </a: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C047C1C3-3BB6-4BD6-9ABC-F49434819765}"/>
                </a:ext>
              </a:extLst>
            </p:cNvPr>
            <p:cNvCxnSpPr>
              <a:cxnSpLocks/>
              <a:stCxn id="19" idx="0"/>
              <a:endCxn id="10" idx="2"/>
            </p:cNvCxnSpPr>
            <p:nvPr/>
          </p:nvCxnSpPr>
          <p:spPr>
            <a:xfrm flipV="1">
              <a:off x="5866110" y="5224898"/>
              <a:ext cx="644236" cy="4723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391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8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596D3-67FC-48F6-9DFF-9B91C21C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</a:t>
            </a:r>
            <a:r>
              <a:rPr lang="en-US" dirty="0"/>
              <a:t> in </a:t>
            </a:r>
            <a:r>
              <a:rPr lang="en-US" dirty="0" err="1"/>
              <a:t>Treap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1DE31-27C8-4784-9FB6-0E1EC7D7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130781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200" b="1" dirty="0"/>
              <a:t>Step 1:</a:t>
            </a:r>
            <a:r>
              <a:rPr lang="en-US" sz="2200" dirty="0"/>
              <a:t> Assign a random priority to the node to be added.</a:t>
            </a:r>
          </a:p>
          <a:p>
            <a:pPr>
              <a:spcBef>
                <a:spcPts val="600"/>
              </a:spcBef>
            </a:pPr>
            <a:r>
              <a:rPr lang="en-US" sz="2200" b="1" dirty="0"/>
              <a:t>Step 2:</a:t>
            </a:r>
            <a:r>
              <a:rPr lang="en-US" sz="2200" dirty="0"/>
              <a:t> Insert the node following BST-property.</a:t>
            </a:r>
          </a:p>
          <a:p>
            <a:pPr>
              <a:spcBef>
                <a:spcPts val="600"/>
              </a:spcBef>
            </a:pPr>
            <a:r>
              <a:rPr lang="en-US" sz="2200" b="1" dirty="0"/>
              <a:t>Step 3:</a:t>
            </a:r>
            <a:r>
              <a:rPr lang="en-US" sz="2200" dirty="0"/>
              <a:t> Fix </a:t>
            </a:r>
            <a:r>
              <a:rPr lang="en-US" sz="2200" dirty="0" err="1"/>
              <a:t>MinHeap</a:t>
            </a:r>
            <a:r>
              <a:rPr lang="en-US" sz="2200" dirty="0"/>
              <a:t>-property (without violating BST-property).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FE528AE-5DBD-4EF8-9199-2BE391F18DDF}"/>
              </a:ext>
            </a:extLst>
          </p:cNvPr>
          <p:cNvGrpSpPr/>
          <p:nvPr/>
        </p:nvGrpSpPr>
        <p:grpSpPr>
          <a:xfrm>
            <a:off x="4899756" y="3160284"/>
            <a:ext cx="3615594" cy="2069373"/>
            <a:chOff x="4899756" y="3160284"/>
            <a:chExt cx="3615594" cy="206937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A416EFBE-55FA-4311-B717-C7E5048C64C2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5866110" y="3638264"/>
              <a:ext cx="844686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05F9D16-3494-4AB7-B85D-9351987358B1}"/>
                </a:ext>
              </a:extLst>
            </p:cNvPr>
            <p:cNvSpPr/>
            <p:nvPr/>
          </p:nvSpPr>
          <p:spPr>
            <a:xfrm>
              <a:off x="6388678" y="3160284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42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264DE6C-0844-4752-B55B-F3CA713742D6}"/>
                </a:ext>
              </a:extLst>
            </p:cNvPr>
            <p:cNvSpPr/>
            <p:nvPr/>
          </p:nvSpPr>
          <p:spPr>
            <a:xfrm>
              <a:off x="5543992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0.20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30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4380B60-613D-4C91-90B9-8AABC6ABA075}"/>
                </a:ext>
              </a:extLst>
            </p:cNvPr>
            <p:cNvSpPr/>
            <p:nvPr/>
          </p:nvSpPr>
          <p:spPr>
            <a:xfrm>
              <a:off x="7226878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0.31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54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34AC882-28C1-47F3-8B17-93819967D298}"/>
                </a:ext>
              </a:extLst>
            </p:cNvPr>
            <p:cNvSpPr/>
            <p:nvPr/>
          </p:nvSpPr>
          <p:spPr>
            <a:xfrm>
              <a:off x="4899756" y="475167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0.25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74CD308-D51D-457B-9E12-2C680266368E}"/>
                </a:ext>
              </a:extLst>
            </p:cNvPr>
            <p:cNvSpPr/>
            <p:nvPr/>
          </p:nvSpPr>
          <p:spPr>
            <a:xfrm>
              <a:off x="6188228" y="47469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0.48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36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339F999-58EB-4B1A-B53C-FA46E4146E90}"/>
                </a:ext>
              </a:extLst>
            </p:cNvPr>
            <p:cNvSpPr/>
            <p:nvPr/>
          </p:nvSpPr>
          <p:spPr>
            <a:xfrm>
              <a:off x="7871114" y="47469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0.51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76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3A39656-7AEE-47BF-9888-4270F36CB03F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6710796" y="3638264"/>
              <a:ext cx="838200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B949007-2253-41AE-8316-A3A4D66320B4}"/>
                </a:ext>
              </a:extLst>
            </p:cNvPr>
            <p:cNvCxnSpPr>
              <a:cxnSpLocks/>
              <a:stCxn id="10" idx="0"/>
              <a:endCxn id="7" idx="2"/>
            </p:cNvCxnSpPr>
            <p:nvPr/>
          </p:nvCxnSpPr>
          <p:spPr>
            <a:xfrm flipH="1" flipV="1">
              <a:off x="5866110" y="4337481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7584F8B-0477-4EF8-A9D3-41AC694267C2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5221874" y="4337481"/>
              <a:ext cx="644236" cy="414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9C7457A-5967-448F-A60C-890877EC437C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7548996" y="4337481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CFDB606-B1DA-4D87-90D3-ADB9C17B25C2}"/>
              </a:ext>
            </a:extLst>
          </p:cNvPr>
          <p:cNvGrpSpPr/>
          <p:nvPr/>
        </p:nvGrpSpPr>
        <p:grpSpPr>
          <a:xfrm>
            <a:off x="5543992" y="5224898"/>
            <a:ext cx="966354" cy="950335"/>
            <a:chOff x="5543992" y="5224898"/>
            <a:chExt cx="966354" cy="950335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ABBE55B-28E3-4B67-BF2E-824B4653764F}"/>
                </a:ext>
              </a:extLst>
            </p:cNvPr>
            <p:cNvSpPr/>
            <p:nvPr/>
          </p:nvSpPr>
          <p:spPr>
            <a:xfrm>
              <a:off x="5543992" y="5697253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33</a:t>
              </a: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C047C1C3-3BB6-4BD6-9ABC-F49434819765}"/>
                </a:ext>
              </a:extLst>
            </p:cNvPr>
            <p:cNvCxnSpPr>
              <a:cxnSpLocks/>
              <a:stCxn id="19" idx="0"/>
              <a:endCxn id="10" idx="2"/>
            </p:cNvCxnSpPr>
            <p:nvPr/>
          </p:nvCxnSpPr>
          <p:spPr>
            <a:xfrm flipV="1">
              <a:off x="5866110" y="5224898"/>
              <a:ext cx="644236" cy="4723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CD5098D-7771-423D-8E8C-D51BDD1DF268}"/>
              </a:ext>
            </a:extLst>
          </p:cNvPr>
          <p:cNvGrpSpPr/>
          <p:nvPr/>
        </p:nvGrpSpPr>
        <p:grpSpPr>
          <a:xfrm>
            <a:off x="1879982" y="3079186"/>
            <a:ext cx="1264642" cy="1162244"/>
            <a:chOff x="1879982" y="3079186"/>
            <a:chExt cx="1264642" cy="1162244"/>
          </a:xfrm>
        </p:grpSpPr>
        <p:sp>
          <p:nvSpPr>
            <p:cNvPr id="65" name="箭头: 右 64">
              <a:extLst>
                <a:ext uri="{FF2B5EF4-FFF2-40B4-BE49-F238E27FC236}">
                  <a16:creationId xmlns:a16="http://schemas.microsoft.com/office/drawing/2014/main" id="{E7E2D439-E3A3-417D-A4FA-AB1EF5C72B98}"/>
                </a:ext>
              </a:extLst>
            </p:cNvPr>
            <p:cNvSpPr/>
            <p:nvPr/>
          </p:nvSpPr>
          <p:spPr>
            <a:xfrm>
              <a:off x="1931905" y="3401450"/>
              <a:ext cx="1194955" cy="213220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箭头: 左 66">
              <a:extLst>
                <a:ext uri="{FF2B5EF4-FFF2-40B4-BE49-F238E27FC236}">
                  <a16:creationId xmlns:a16="http://schemas.microsoft.com/office/drawing/2014/main" id="{D5FDFCC2-33AB-44D5-9277-6517DA6004E3}"/>
                </a:ext>
              </a:extLst>
            </p:cNvPr>
            <p:cNvSpPr/>
            <p:nvPr/>
          </p:nvSpPr>
          <p:spPr>
            <a:xfrm>
              <a:off x="1931904" y="3689144"/>
              <a:ext cx="1194955" cy="213220"/>
            </a:xfrm>
            <a:prstGeom prst="lef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F4ABFDC3-2D2F-4D46-B965-1F898E10A6D6}"/>
                </a:ext>
              </a:extLst>
            </p:cNvPr>
            <p:cNvSpPr txBox="1"/>
            <p:nvPr/>
          </p:nvSpPr>
          <p:spPr>
            <a:xfrm>
              <a:off x="1879982" y="3079186"/>
              <a:ext cx="1264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right-rotate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B4520FC4-E9D3-4012-8610-EFF2805BE7AA}"/>
                </a:ext>
              </a:extLst>
            </p:cNvPr>
            <p:cNvSpPr txBox="1"/>
            <p:nvPr/>
          </p:nvSpPr>
          <p:spPr>
            <a:xfrm>
              <a:off x="1942467" y="3872098"/>
              <a:ext cx="1139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left-rotate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D21D51C-335D-4BB7-B6D7-04DF5FBCC387}"/>
                  </a:ext>
                </a:extLst>
              </p:cNvPr>
              <p:cNvSpPr txBox="1"/>
              <p:nvPr/>
            </p:nvSpPr>
            <p:spPr>
              <a:xfrm>
                <a:off x="488174" y="5779338"/>
                <a:ext cx="371794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Rotation changes level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but preserves BST property.</a:t>
                </a: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D21D51C-335D-4BB7-B6D7-04DF5FBCC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74" y="5779338"/>
                <a:ext cx="3717941" cy="707886"/>
              </a:xfrm>
              <a:prstGeom prst="rect">
                <a:avLst/>
              </a:prstGeom>
              <a:blipFill>
                <a:blip r:embed="rId2"/>
                <a:stretch>
                  <a:fillRect l="-1639" t="-4310" r="-656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组合 73">
            <a:extLst>
              <a:ext uri="{FF2B5EF4-FFF2-40B4-BE49-F238E27FC236}">
                <a16:creationId xmlns:a16="http://schemas.microsoft.com/office/drawing/2014/main" id="{A78E93F8-9DD3-4DBE-900E-170E18CF34AA}"/>
              </a:ext>
            </a:extLst>
          </p:cNvPr>
          <p:cNvGrpSpPr/>
          <p:nvPr/>
        </p:nvGrpSpPr>
        <p:grpSpPr>
          <a:xfrm>
            <a:off x="488174" y="3000346"/>
            <a:ext cx="1584544" cy="2665506"/>
            <a:chOff x="488174" y="3000346"/>
            <a:chExt cx="1584544" cy="26655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EC3602C9-A3B6-4E4F-B237-9F563FAD2366}"/>
                    </a:ext>
                  </a:extLst>
                </p:cNvPr>
                <p:cNvSpPr/>
                <p:nvPr/>
              </p:nvSpPr>
              <p:spPr>
                <a:xfrm>
                  <a:off x="1250549" y="343518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EC3602C9-A3B6-4E4F-B237-9F563FAD23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0549" y="3435180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4D37145-531B-465E-AF6B-A0E2862741DC}"/>
                </a:ext>
              </a:extLst>
            </p:cNvPr>
            <p:cNvCxnSpPr>
              <a:cxnSpLocks/>
              <a:stCxn id="22" idx="3"/>
              <a:endCxn id="26" idx="0"/>
            </p:cNvCxnSpPr>
            <p:nvPr/>
          </p:nvCxnSpPr>
          <p:spPr>
            <a:xfrm flipH="1">
              <a:off x="1061849" y="3763341"/>
              <a:ext cx="245003" cy="416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01AF168-5769-4456-ABF0-E60555531BF2}"/>
                </a:ext>
              </a:extLst>
            </p:cNvPr>
            <p:cNvCxnSpPr>
              <a:cxnSpLocks/>
              <a:stCxn id="22" idx="5"/>
              <a:endCxn id="27" idx="0"/>
            </p:cNvCxnSpPr>
            <p:nvPr/>
          </p:nvCxnSpPr>
          <p:spPr>
            <a:xfrm>
              <a:off x="1578710" y="3763341"/>
              <a:ext cx="247004" cy="414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5048A2A3-8392-4C6E-9D70-B124E88E0D55}"/>
                    </a:ext>
                  </a:extLst>
                </p:cNvPr>
                <p:cNvSpPr/>
                <p:nvPr/>
              </p:nvSpPr>
              <p:spPr>
                <a:xfrm>
                  <a:off x="869617" y="4180152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5048A2A3-8392-4C6E-9D70-B124E88E0D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617" y="4180152"/>
                  <a:ext cx="384464" cy="38446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等腰三角形 26">
                  <a:extLst>
                    <a:ext uri="{FF2B5EF4-FFF2-40B4-BE49-F238E27FC236}">
                      <a16:creationId xmlns:a16="http://schemas.microsoft.com/office/drawing/2014/main" id="{BC435E22-B1CA-47E1-8A31-6D8F4473365E}"/>
                    </a:ext>
                  </a:extLst>
                </p:cNvPr>
                <p:cNvSpPr/>
                <p:nvPr/>
              </p:nvSpPr>
              <p:spPr>
                <a:xfrm>
                  <a:off x="1578710" y="4177537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等腰三角形 26">
                  <a:extLst>
                    <a:ext uri="{FF2B5EF4-FFF2-40B4-BE49-F238E27FC236}">
                      <a16:creationId xmlns:a16="http://schemas.microsoft.com/office/drawing/2014/main" id="{BC435E22-B1CA-47E1-8A31-6D8F44733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8710" y="4177537"/>
                  <a:ext cx="494008" cy="774158"/>
                </a:xfrm>
                <a:prstGeom prst="triangl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E1C68ED-6720-494A-BC0F-330C123A2CBD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1442781" y="3000346"/>
              <a:ext cx="0" cy="434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FECF6012-F49B-4240-92A2-F582C0CE6DB7}"/>
                    </a:ext>
                  </a:extLst>
                </p:cNvPr>
                <p:cNvSpPr/>
                <p:nvPr/>
              </p:nvSpPr>
              <p:spPr>
                <a:xfrm>
                  <a:off x="1130700" y="489169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FECF6012-F49B-4240-92A2-F582C0CE6D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700" y="4891694"/>
                  <a:ext cx="494008" cy="774158"/>
                </a:xfrm>
                <a:prstGeom prst="triangl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等腰三角形 33">
                  <a:extLst>
                    <a:ext uri="{FF2B5EF4-FFF2-40B4-BE49-F238E27FC236}">
                      <a16:creationId xmlns:a16="http://schemas.microsoft.com/office/drawing/2014/main" id="{DC8BA922-1C0C-44C8-9531-AA886FE232E9}"/>
                    </a:ext>
                  </a:extLst>
                </p:cNvPr>
                <p:cNvSpPr/>
                <p:nvPr/>
              </p:nvSpPr>
              <p:spPr>
                <a:xfrm>
                  <a:off x="488174" y="489169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等腰三角形 33">
                  <a:extLst>
                    <a:ext uri="{FF2B5EF4-FFF2-40B4-BE49-F238E27FC236}">
                      <a16:creationId xmlns:a16="http://schemas.microsoft.com/office/drawing/2014/main" id="{DC8BA922-1C0C-44C8-9531-AA886FE232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74" y="4891694"/>
                  <a:ext cx="494008" cy="774158"/>
                </a:xfrm>
                <a:prstGeom prst="triangl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8AC843B-AB22-4B31-A1CA-6A4BD64C9213}"/>
                </a:ext>
              </a:extLst>
            </p:cNvPr>
            <p:cNvCxnSpPr>
              <a:cxnSpLocks/>
              <a:stCxn id="26" idx="3"/>
              <a:endCxn id="34" idx="0"/>
            </p:cNvCxnSpPr>
            <p:nvPr/>
          </p:nvCxnSpPr>
          <p:spPr>
            <a:xfrm flipH="1">
              <a:off x="735178" y="4508313"/>
              <a:ext cx="190742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2F4A52E4-A4AD-4B2D-84D4-6F6CB74FA626}"/>
                </a:ext>
              </a:extLst>
            </p:cNvPr>
            <p:cNvCxnSpPr>
              <a:cxnSpLocks/>
              <a:stCxn id="26" idx="5"/>
              <a:endCxn id="33" idx="0"/>
            </p:cNvCxnSpPr>
            <p:nvPr/>
          </p:nvCxnSpPr>
          <p:spPr>
            <a:xfrm>
              <a:off x="1197778" y="4508313"/>
              <a:ext cx="179926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箭头: 手杖形 71">
              <a:extLst>
                <a:ext uri="{FF2B5EF4-FFF2-40B4-BE49-F238E27FC236}">
                  <a16:creationId xmlns:a16="http://schemas.microsoft.com/office/drawing/2014/main" id="{3D35B1A8-37FA-4391-9AD0-12F2A2DEB3FD}"/>
                </a:ext>
              </a:extLst>
            </p:cNvPr>
            <p:cNvSpPr/>
            <p:nvPr/>
          </p:nvSpPr>
          <p:spPr>
            <a:xfrm rot="18649415">
              <a:off x="1260588" y="3919567"/>
              <a:ext cx="364386" cy="301964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C1D81C00-1145-4E89-B551-7ED3118DEC8F}"/>
              </a:ext>
            </a:extLst>
          </p:cNvPr>
          <p:cNvGrpSpPr/>
          <p:nvPr/>
        </p:nvGrpSpPr>
        <p:grpSpPr>
          <a:xfrm>
            <a:off x="2971868" y="3000346"/>
            <a:ext cx="1588318" cy="2696907"/>
            <a:chOff x="2971868" y="3000346"/>
            <a:chExt cx="1588318" cy="26969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27593215-EBA4-41A2-B151-59C3FB0E814E}"/>
                    </a:ext>
                  </a:extLst>
                </p:cNvPr>
                <p:cNvSpPr/>
                <p:nvPr/>
              </p:nvSpPr>
              <p:spPr>
                <a:xfrm>
                  <a:off x="3422162" y="343518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27593215-EBA4-41A2-B151-59C3FB0E81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2162" y="3435180"/>
                  <a:ext cx="384464" cy="38446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E5E8E7E0-7DC6-4789-95B9-CF8FE53B5300}"/>
                </a:ext>
              </a:extLst>
            </p:cNvPr>
            <p:cNvCxnSpPr>
              <a:cxnSpLocks/>
              <a:stCxn id="47" idx="5"/>
              <a:endCxn id="50" idx="0"/>
            </p:cNvCxnSpPr>
            <p:nvPr/>
          </p:nvCxnSpPr>
          <p:spPr>
            <a:xfrm>
              <a:off x="3750323" y="3763341"/>
              <a:ext cx="247004" cy="4482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E215D943-EB59-4643-998E-9EFA7D3C1CB3}"/>
                </a:ext>
              </a:extLst>
            </p:cNvPr>
            <p:cNvCxnSpPr>
              <a:cxnSpLocks/>
              <a:stCxn id="47" idx="3"/>
              <a:endCxn id="51" idx="0"/>
            </p:cNvCxnSpPr>
            <p:nvPr/>
          </p:nvCxnSpPr>
          <p:spPr>
            <a:xfrm flipH="1">
              <a:off x="3218872" y="3763341"/>
              <a:ext cx="259593" cy="4478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880A1705-1844-4874-B1C4-474562C20CE8}"/>
                    </a:ext>
                  </a:extLst>
                </p:cNvPr>
                <p:cNvSpPr/>
                <p:nvPr/>
              </p:nvSpPr>
              <p:spPr>
                <a:xfrm>
                  <a:off x="3805095" y="421155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880A1705-1844-4874-B1C4-474562C20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5095" y="4211553"/>
                  <a:ext cx="384464" cy="384464"/>
                </a:xfrm>
                <a:prstGeom prst="ellipse">
                  <a:avLst/>
                </a:prstGeom>
                <a:blipFill>
                  <a:blip r:embed="rId9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等腰三角形 50">
                  <a:extLst>
                    <a:ext uri="{FF2B5EF4-FFF2-40B4-BE49-F238E27FC236}">
                      <a16:creationId xmlns:a16="http://schemas.microsoft.com/office/drawing/2014/main" id="{003A24D0-0699-42D4-ACBA-1B9BE9642BC3}"/>
                    </a:ext>
                  </a:extLst>
                </p:cNvPr>
                <p:cNvSpPr/>
                <p:nvPr/>
              </p:nvSpPr>
              <p:spPr>
                <a:xfrm>
                  <a:off x="2971868" y="421116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等腰三角形 50">
                  <a:extLst>
                    <a:ext uri="{FF2B5EF4-FFF2-40B4-BE49-F238E27FC236}">
                      <a16:creationId xmlns:a16="http://schemas.microsoft.com/office/drawing/2014/main" id="{003A24D0-0699-42D4-ACBA-1B9BE9642B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68" y="4211164"/>
                  <a:ext cx="494008" cy="774158"/>
                </a:xfrm>
                <a:prstGeom prst="triangl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DC6450F-9F25-448B-B353-73D018AD2F85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V="1">
              <a:off x="3614394" y="3000346"/>
              <a:ext cx="0" cy="434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等腰三角形 52">
                  <a:extLst>
                    <a:ext uri="{FF2B5EF4-FFF2-40B4-BE49-F238E27FC236}">
                      <a16:creationId xmlns:a16="http://schemas.microsoft.com/office/drawing/2014/main" id="{7E4AEB31-B20D-4B61-A941-A4973D76EE26}"/>
                    </a:ext>
                  </a:extLst>
                </p:cNvPr>
                <p:cNvSpPr/>
                <p:nvPr/>
              </p:nvSpPr>
              <p:spPr>
                <a:xfrm>
                  <a:off x="4066178" y="4923095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等腰三角形 52">
                  <a:extLst>
                    <a:ext uri="{FF2B5EF4-FFF2-40B4-BE49-F238E27FC236}">
                      <a16:creationId xmlns:a16="http://schemas.microsoft.com/office/drawing/2014/main" id="{7E4AEB31-B20D-4B61-A941-A4973D76EE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178" y="4923095"/>
                  <a:ext cx="494008" cy="774158"/>
                </a:xfrm>
                <a:prstGeom prst="triangl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等腰三角形 53">
                  <a:extLst>
                    <a:ext uri="{FF2B5EF4-FFF2-40B4-BE49-F238E27FC236}">
                      <a16:creationId xmlns:a16="http://schemas.microsoft.com/office/drawing/2014/main" id="{9515071F-3E3E-4F8D-95D2-FD0182400B30}"/>
                    </a:ext>
                  </a:extLst>
                </p:cNvPr>
                <p:cNvSpPr/>
                <p:nvPr/>
              </p:nvSpPr>
              <p:spPr>
                <a:xfrm>
                  <a:off x="3423652" y="4923095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等腰三角形 53">
                  <a:extLst>
                    <a:ext uri="{FF2B5EF4-FFF2-40B4-BE49-F238E27FC236}">
                      <a16:creationId xmlns:a16="http://schemas.microsoft.com/office/drawing/2014/main" id="{9515071F-3E3E-4F8D-95D2-FD0182400B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652" y="4923095"/>
                  <a:ext cx="494008" cy="774158"/>
                </a:xfrm>
                <a:prstGeom prst="triangl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E7527B79-793E-43F1-82C5-C0CC42AD7C4B}"/>
                </a:ext>
              </a:extLst>
            </p:cNvPr>
            <p:cNvCxnSpPr>
              <a:cxnSpLocks/>
              <a:stCxn id="50" idx="3"/>
              <a:endCxn id="54" idx="0"/>
            </p:cNvCxnSpPr>
            <p:nvPr/>
          </p:nvCxnSpPr>
          <p:spPr>
            <a:xfrm flipH="1">
              <a:off x="3670656" y="4539714"/>
              <a:ext cx="190742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98F7310F-9F1B-4BA6-B2B1-C3ADC1D54F10}"/>
                </a:ext>
              </a:extLst>
            </p:cNvPr>
            <p:cNvCxnSpPr>
              <a:cxnSpLocks/>
              <a:stCxn id="50" idx="5"/>
              <a:endCxn id="53" idx="0"/>
            </p:cNvCxnSpPr>
            <p:nvPr/>
          </p:nvCxnSpPr>
          <p:spPr>
            <a:xfrm>
              <a:off x="4133256" y="4539714"/>
              <a:ext cx="179926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箭头: 手杖形 72">
              <a:extLst>
                <a:ext uri="{FF2B5EF4-FFF2-40B4-BE49-F238E27FC236}">
                  <a16:creationId xmlns:a16="http://schemas.microsoft.com/office/drawing/2014/main" id="{F06A003D-5286-4A32-BFAB-84468C7DCF6E}"/>
                </a:ext>
              </a:extLst>
            </p:cNvPr>
            <p:cNvSpPr/>
            <p:nvPr/>
          </p:nvSpPr>
          <p:spPr>
            <a:xfrm rot="12600000" flipV="1">
              <a:off x="3425907" y="3940699"/>
              <a:ext cx="364386" cy="288335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6" name="箭头: 手杖形 75">
            <a:extLst>
              <a:ext uri="{FF2B5EF4-FFF2-40B4-BE49-F238E27FC236}">
                <a16:creationId xmlns:a16="http://schemas.microsoft.com/office/drawing/2014/main" id="{CC15D0A1-D230-46EE-BECB-CF5C886949B8}"/>
              </a:ext>
            </a:extLst>
          </p:cNvPr>
          <p:cNvSpPr/>
          <p:nvPr/>
        </p:nvSpPr>
        <p:spPr>
          <a:xfrm rot="18649415">
            <a:off x="6410294" y="5364363"/>
            <a:ext cx="364386" cy="30196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58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596D3-67FC-48F6-9DFF-9B91C21C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</a:t>
            </a:r>
            <a:r>
              <a:rPr lang="en-US" dirty="0"/>
              <a:t> in </a:t>
            </a:r>
            <a:r>
              <a:rPr lang="en-US" dirty="0" err="1"/>
              <a:t>Treap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1DE31-27C8-4784-9FB6-0E1EC7D7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130781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200" b="1" dirty="0"/>
              <a:t>Step 1:</a:t>
            </a:r>
            <a:r>
              <a:rPr lang="en-US" sz="2200" dirty="0"/>
              <a:t> Assign a random priority to the node to be added.</a:t>
            </a:r>
          </a:p>
          <a:p>
            <a:pPr>
              <a:spcBef>
                <a:spcPts val="600"/>
              </a:spcBef>
            </a:pPr>
            <a:r>
              <a:rPr lang="en-US" sz="2200" b="1" dirty="0"/>
              <a:t>Step 2:</a:t>
            </a:r>
            <a:r>
              <a:rPr lang="en-US" sz="2200" dirty="0"/>
              <a:t> Insert the node following BST-property.</a:t>
            </a:r>
          </a:p>
          <a:p>
            <a:pPr>
              <a:spcBef>
                <a:spcPts val="600"/>
              </a:spcBef>
            </a:pPr>
            <a:r>
              <a:rPr lang="en-US" sz="2200" b="1" dirty="0"/>
              <a:t>Step 3:</a:t>
            </a:r>
            <a:r>
              <a:rPr lang="en-US" sz="2200" dirty="0"/>
              <a:t> Fix </a:t>
            </a:r>
            <a:r>
              <a:rPr lang="en-US" sz="2200" dirty="0" err="1"/>
              <a:t>MinHeap</a:t>
            </a:r>
            <a:r>
              <a:rPr lang="en-US" sz="2200" dirty="0"/>
              <a:t>-property (without violating BST-property).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FE528AE-5DBD-4EF8-9199-2BE391F18DDF}"/>
              </a:ext>
            </a:extLst>
          </p:cNvPr>
          <p:cNvGrpSpPr/>
          <p:nvPr/>
        </p:nvGrpSpPr>
        <p:grpSpPr>
          <a:xfrm>
            <a:off x="4899756" y="3160284"/>
            <a:ext cx="3615594" cy="2069373"/>
            <a:chOff x="4899756" y="3160284"/>
            <a:chExt cx="3615594" cy="206937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A416EFBE-55FA-4311-B717-C7E5048C64C2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5866110" y="3638264"/>
              <a:ext cx="844686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05F9D16-3494-4AB7-B85D-9351987358B1}"/>
                </a:ext>
              </a:extLst>
            </p:cNvPr>
            <p:cNvSpPr/>
            <p:nvPr/>
          </p:nvSpPr>
          <p:spPr>
            <a:xfrm>
              <a:off x="6388678" y="3160284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42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264DE6C-0844-4752-B55B-F3CA713742D6}"/>
                </a:ext>
              </a:extLst>
            </p:cNvPr>
            <p:cNvSpPr/>
            <p:nvPr/>
          </p:nvSpPr>
          <p:spPr>
            <a:xfrm>
              <a:off x="5543992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0.20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30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4380B60-613D-4C91-90B9-8AABC6ABA075}"/>
                </a:ext>
              </a:extLst>
            </p:cNvPr>
            <p:cNvSpPr/>
            <p:nvPr/>
          </p:nvSpPr>
          <p:spPr>
            <a:xfrm>
              <a:off x="7226878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0.31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54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34AC882-28C1-47F3-8B17-93819967D298}"/>
                </a:ext>
              </a:extLst>
            </p:cNvPr>
            <p:cNvSpPr/>
            <p:nvPr/>
          </p:nvSpPr>
          <p:spPr>
            <a:xfrm>
              <a:off x="4899756" y="475167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0.25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74CD308-D51D-457B-9E12-2C680266368E}"/>
                </a:ext>
              </a:extLst>
            </p:cNvPr>
            <p:cNvSpPr/>
            <p:nvPr/>
          </p:nvSpPr>
          <p:spPr>
            <a:xfrm>
              <a:off x="6188228" y="47469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33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339F999-58EB-4B1A-B53C-FA46E4146E90}"/>
                </a:ext>
              </a:extLst>
            </p:cNvPr>
            <p:cNvSpPr/>
            <p:nvPr/>
          </p:nvSpPr>
          <p:spPr>
            <a:xfrm>
              <a:off x="7871114" y="47469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0.51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76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3A39656-7AEE-47BF-9888-4270F36CB03F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6710796" y="3638264"/>
              <a:ext cx="838200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B949007-2253-41AE-8316-A3A4D66320B4}"/>
                </a:ext>
              </a:extLst>
            </p:cNvPr>
            <p:cNvCxnSpPr>
              <a:cxnSpLocks/>
              <a:stCxn id="10" idx="0"/>
              <a:endCxn id="7" idx="2"/>
            </p:cNvCxnSpPr>
            <p:nvPr/>
          </p:nvCxnSpPr>
          <p:spPr>
            <a:xfrm flipH="1" flipV="1">
              <a:off x="5866110" y="4337481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7584F8B-0477-4EF8-A9D3-41AC694267C2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5221874" y="4337481"/>
              <a:ext cx="644236" cy="414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9C7457A-5967-448F-A60C-890877EC437C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7548996" y="4337481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3ABBE55B-28E3-4B67-BF2E-824B4653764F}"/>
              </a:ext>
            </a:extLst>
          </p:cNvPr>
          <p:cNvSpPr/>
          <p:nvPr/>
        </p:nvSpPr>
        <p:spPr>
          <a:xfrm>
            <a:off x="6838101" y="5697253"/>
            <a:ext cx="644236" cy="477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0.48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36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047C1C3-3BB6-4BD6-9ABC-F49434819765}"/>
              </a:ext>
            </a:extLst>
          </p:cNvPr>
          <p:cNvCxnSpPr>
            <a:cxnSpLocks/>
            <a:stCxn id="19" idx="0"/>
            <a:endCxn id="10" idx="2"/>
          </p:cNvCxnSpPr>
          <p:nvPr/>
        </p:nvCxnSpPr>
        <p:spPr>
          <a:xfrm flipH="1" flipV="1">
            <a:off x="6510346" y="5224898"/>
            <a:ext cx="649873" cy="472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CD5098D-7771-423D-8E8C-D51BDD1DF268}"/>
              </a:ext>
            </a:extLst>
          </p:cNvPr>
          <p:cNvGrpSpPr/>
          <p:nvPr/>
        </p:nvGrpSpPr>
        <p:grpSpPr>
          <a:xfrm>
            <a:off x="1879982" y="3079186"/>
            <a:ext cx="1264642" cy="1162244"/>
            <a:chOff x="1879982" y="3079186"/>
            <a:chExt cx="1264642" cy="1162244"/>
          </a:xfrm>
        </p:grpSpPr>
        <p:sp>
          <p:nvSpPr>
            <p:cNvPr id="65" name="箭头: 右 64">
              <a:extLst>
                <a:ext uri="{FF2B5EF4-FFF2-40B4-BE49-F238E27FC236}">
                  <a16:creationId xmlns:a16="http://schemas.microsoft.com/office/drawing/2014/main" id="{E7E2D439-E3A3-417D-A4FA-AB1EF5C72B98}"/>
                </a:ext>
              </a:extLst>
            </p:cNvPr>
            <p:cNvSpPr/>
            <p:nvPr/>
          </p:nvSpPr>
          <p:spPr>
            <a:xfrm>
              <a:off x="1931905" y="3401450"/>
              <a:ext cx="1194955" cy="213220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箭头: 左 66">
              <a:extLst>
                <a:ext uri="{FF2B5EF4-FFF2-40B4-BE49-F238E27FC236}">
                  <a16:creationId xmlns:a16="http://schemas.microsoft.com/office/drawing/2014/main" id="{D5FDFCC2-33AB-44D5-9277-6517DA6004E3}"/>
                </a:ext>
              </a:extLst>
            </p:cNvPr>
            <p:cNvSpPr/>
            <p:nvPr/>
          </p:nvSpPr>
          <p:spPr>
            <a:xfrm>
              <a:off x="1931904" y="3689144"/>
              <a:ext cx="1194955" cy="213220"/>
            </a:xfrm>
            <a:prstGeom prst="lef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F4ABFDC3-2D2F-4D46-B965-1F898E10A6D6}"/>
                </a:ext>
              </a:extLst>
            </p:cNvPr>
            <p:cNvSpPr txBox="1"/>
            <p:nvPr/>
          </p:nvSpPr>
          <p:spPr>
            <a:xfrm>
              <a:off x="1879982" y="3079186"/>
              <a:ext cx="1264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right-rotate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B4520FC4-E9D3-4012-8610-EFF2805BE7AA}"/>
                </a:ext>
              </a:extLst>
            </p:cNvPr>
            <p:cNvSpPr txBox="1"/>
            <p:nvPr/>
          </p:nvSpPr>
          <p:spPr>
            <a:xfrm>
              <a:off x="1942467" y="3872098"/>
              <a:ext cx="1139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left-rotate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D21D51C-335D-4BB7-B6D7-04DF5FBCC387}"/>
                  </a:ext>
                </a:extLst>
              </p:cNvPr>
              <p:cNvSpPr txBox="1"/>
              <p:nvPr/>
            </p:nvSpPr>
            <p:spPr>
              <a:xfrm>
                <a:off x="488174" y="5779338"/>
                <a:ext cx="371794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Rotation changes level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but preserves BST property.</a:t>
                </a: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D21D51C-335D-4BB7-B6D7-04DF5FBCC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74" y="5779338"/>
                <a:ext cx="3717941" cy="707886"/>
              </a:xfrm>
              <a:prstGeom prst="rect">
                <a:avLst/>
              </a:prstGeom>
              <a:blipFill>
                <a:blip r:embed="rId2"/>
                <a:stretch>
                  <a:fillRect l="-1639" t="-4310" r="-656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组合 73">
            <a:extLst>
              <a:ext uri="{FF2B5EF4-FFF2-40B4-BE49-F238E27FC236}">
                <a16:creationId xmlns:a16="http://schemas.microsoft.com/office/drawing/2014/main" id="{A78E93F8-9DD3-4DBE-900E-170E18CF34AA}"/>
              </a:ext>
            </a:extLst>
          </p:cNvPr>
          <p:cNvGrpSpPr/>
          <p:nvPr/>
        </p:nvGrpSpPr>
        <p:grpSpPr>
          <a:xfrm>
            <a:off x="488174" y="3000346"/>
            <a:ext cx="1584544" cy="2665506"/>
            <a:chOff x="488174" y="3000346"/>
            <a:chExt cx="1584544" cy="26655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EC3602C9-A3B6-4E4F-B237-9F563FAD2366}"/>
                    </a:ext>
                  </a:extLst>
                </p:cNvPr>
                <p:cNvSpPr/>
                <p:nvPr/>
              </p:nvSpPr>
              <p:spPr>
                <a:xfrm>
                  <a:off x="1250549" y="343518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EC3602C9-A3B6-4E4F-B237-9F563FAD23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0549" y="3435180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4D37145-531B-465E-AF6B-A0E2862741DC}"/>
                </a:ext>
              </a:extLst>
            </p:cNvPr>
            <p:cNvCxnSpPr>
              <a:cxnSpLocks/>
              <a:stCxn id="22" idx="3"/>
              <a:endCxn id="26" idx="0"/>
            </p:cNvCxnSpPr>
            <p:nvPr/>
          </p:nvCxnSpPr>
          <p:spPr>
            <a:xfrm flipH="1">
              <a:off x="1061849" y="3763341"/>
              <a:ext cx="245003" cy="416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01AF168-5769-4456-ABF0-E60555531BF2}"/>
                </a:ext>
              </a:extLst>
            </p:cNvPr>
            <p:cNvCxnSpPr>
              <a:cxnSpLocks/>
              <a:stCxn id="22" idx="5"/>
              <a:endCxn id="27" idx="0"/>
            </p:cNvCxnSpPr>
            <p:nvPr/>
          </p:nvCxnSpPr>
          <p:spPr>
            <a:xfrm>
              <a:off x="1578710" y="3763341"/>
              <a:ext cx="247004" cy="414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5048A2A3-8392-4C6E-9D70-B124E88E0D55}"/>
                    </a:ext>
                  </a:extLst>
                </p:cNvPr>
                <p:cNvSpPr/>
                <p:nvPr/>
              </p:nvSpPr>
              <p:spPr>
                <a:xfrm>
                  <a:off x="869617" y="4180152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5048A2A3-8392-4C6E-9D70-B124E88E0D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617" y="4180152"/>
                  <a:ext cx="384464" cy="38446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等腰三角形 26">
                  <a:extLst>
                    <a:ext uri="{FF2B5EF4-FFF2-40B4-BE49-F238E27FC236}">
                      <a16:creationId xmlns:a16="http://schemas.microsoft.com/office/drawing/2014/main" id="{BC435E22-B1CA-47E1-8A31-6D8F4473365E}"/>
                    </a:ext>
                  </a:extLst>
                </p:cNvPr>
                <p:cNvSpPr/>
                <p:nvPr/>
              </p:nvSpPr>
              <p:spPr>
                <a:xfrm>
                  <a:off x="1578710" y="4177537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等腰三角形 26">
                  <a:extLst>
                    <a:ext uri="{FF2B5EF4-FFF2-40B4-BE49-F238E27FC236}">
                      <a16:creationId xmlns:a16="http://schemas.microsoft.com/office/drawing/2014/main" id="{BC435E22-B1CA-47E1-8A31-6D8F44733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8710" y="4177537"/>
                  <a:ext cx="494008" cy="774158"/>
                </a:xfrm>
                <a:prstGeom prst="triangl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E1C68ED-6720-494A-BC0F-330C123A2CBD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1442781" y="3000346"/>
              <a:ext cx="0" cy="434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FECF6012-F49B-4240-92A2-F582C0CE6DB7}"/>
                    </a:ext>
                  </a:extLst>
                </p:cNvPr>
                <p:cNvSpPr/>
                <p:nvPr/>
              </p:nvSpPr>
              <p:spPr>
                <a:xfrm>
                  <a:off x="1130700" y="489169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FECF6012-F49B-4240-92A2-F582C0CE6D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700" y="4891694"/>
                  <a:ext cx="494008" cy="774158"/>
                </a:xfrm>
                <a:prstGeom prst="triangl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等腰三角形 33">
                  <a:extLst>
                    <a:ext uri="{FF2B5EF4-FFF2-40B4-BE49-F238E27FC236}">
                      <a16:creationId xmlns:a16="http://schemas.microsoft.com/office/drawing/2014/main" id="{DC8BA922-1C0C-44C8-9531-AA886FE232E9}"/>
                    </a:ext>
                  </a:extLst>
                </p:cNvPr>
                <p:cNvSpPr/>
                <p:nvPr/>
              </p:nvSpPr>
              <p:spPr>
                <a:xfrm>
                  <a:off x="488174" y="489169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等腰三角形 33">
                  <a:extLst>
                    <a:ext uri="{FF2B5EF4-FFF2-40B4-BE49-F238E27FC236}">
                      <a16:creationId xmlns:a16="http://schemas.microsoft.com/office/drawing/2014/main" id="{DC8BA922-1C0C-44C8-9531-AA886FE232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74" y="4891694"/>
                  <a:ext cx="494008" cy="774158"/>
                </a:xfrm>
                <a:prstGeom prst="triangl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8AC843B-AB22-4B31-A1CA-6A4BD64C9213}"/>
                </a:ext>
              </a:extLst>
            </p:cNvPr>
            <p:cNvCxnSpPr>
              <a:cxnSpLocks/>
              <a:stCxn id="26" idx="3"/>
              <a:endCxn id="34" idx="0"/>
            </p:cNvCxnSpPr>
            <p:nvPr/>
          </p:nvCxnSpPr>
          <p:spPr>
            <a:xfrm flipH="1">
              <a:off x="735178" y="4508313"/>
              <a:ext cx="190742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2F4A52E4-A4AD-4B2D-84D4-6F6CB74FA626}"/>
                </a:ext>
              </a:extLst>
            </p:cNvPr>
            <p:cNvCxnSpPr>
              <a:cxnSpLocks/>
              <a:stCxn id="26" idx="5"/>
              <a:endCxn id="33" idx="0"/>
            </p:cNvCxnSpPr>
            <p:nvPr/>
          </p:nvCxnSpPr>
          <p:spPr>
            <a:xfrm>
              <a:off x="1197778" y="4508313"/>
              <a:ext cx="179926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箭头: 手杖形 71">
              <a:extLst>
                <a:ext uri="{FF2B5EF4-FFF2-40B4-BE49-F238E27FC236}">
                  <a16:creationId xmlns:a16="http://schemas.microsoft.com/office/drawing/2014/main" id="{3D35B1A8-37FA-4391-9AD0-12F2A2DEB3FD}"/>
                </a:ext>
              </a:extLst>
            </p:cNvPr>
            <p:cNvSpPr/>
            <p:nvPr/>
          </p:nvSpPr>
          <p:spPr>
            <a:xfrm rot="18649415">
              <a:off x="1260588" y="3919567"/>
              <a:ext cx="364386" cy="301964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C1D81C00-1145-4E89-B551-7ED3118DEC8F}"/>
              </a:ext>
            </a:extLst>
          </p:cNvPr>
          <p:cNvGrpSpPr/>
          <p:nvPr/>
        </p:nvGrpSpPr>
        <p:grpSpPr>
          <a:xfrm>
            <a:off x="2971868" y="3000346"/>
            <a:ext cx="1588318" cy="2696907"/>
            <a:chOff x="2971868" y="3000346"/>
            <a:chExt cx="1588318" cy="26969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27593215-EBA4-41A2-B151-59C3FB0E814E}"/>
                    </a:ext>
                  </a:extLst>
                </p:cNvPr>
                <p:cNvSpPr/>
                <p:nvPr/>
              </p:nvSpPr>
              <p:spPr>
                <a:xfrm>
                  <a:off x="3422162" y="343518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27593215-EBA4-41A2-B151-59C3FB0E81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2162" y="3435180"/>
                  <a:ext cx="384464" cy="38446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E5E8E7E0-7DC6-4789-95B9-CF8FE53B5300}"/>
                </a:ext>
              </a:extLst>
            </p:cNvPr>
            <p:cNvCxnSpPr>
              <a:cxnSpLocks/>
              <a:stCxn id="47" idx="5"/>
              <a:endCxn id="50" idx="0"/>
            </p:cNvCxnSpPr>
            <p:nvPr/>
          </p:nvCxnSpPr>
          <p:spPr>
            <a:xfrm>
              <a:off x="3750323" y="3763341"/>
              <a:ext cx="247004" cy="4482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E215D943-EB59-4643-998E-9EFA7D3C1CB3}"/>
                </a:ext>
              </a:extLst>
            </p:cNvPr>
            <p:cNvCxnSpPr>
              <a:cxnSpLocks/>
              <a:stCxn id="47" idx="3"/>
              <a:endCxn id="51" idx="0"/>
            </p:cNvCxnSpPr>
            <p:nvPr/>
          </p:nvCxnSpPr>
          <p:spPr>
            <a:xfrm flipH="1">
              <a:off x="3218872" y="3763341"/>
              <a:ext cx="259593" cy="4478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880A1705-1844-4874-B1C4-474562C20CE8}"/>
                    </a:ext>
                  </a:extLst>
                </p:cNvPr>
                <p:cNvSpPr/>
                <p:nvPr/>
              </p:nvSpPr>
              <p:spPr>
                <a:xfrm>
                  <a:off x="3805095" y="421155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880A1705-1844-4874-B1C4-474562C20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5095" y="4211553"/>
                  <a:ext cx="384464" cy="384464"/>
                </a:xfrm>
                <a:prstGeom prst="ellipse">
                  <a:avLst/>
                </a:prstGeom>
                <a:blipFill>
                  <a:blip r:embed="rId9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等腰三角形 50">
                  <a:extLst>
                    <a:ext uri="{FF2B5EF4-FFF2-40B4-BE49-F238E27FC236}">
                      <a16:creationId xmlns:a16="http://schemas.microsoft.com/office/drawing/2014/main" id="{003A24D0-0699-42D4-ACBA-1B9BE9642BC3}"/>
                    </a:ext>
                  </a:extLst>
                </p:cNvPr>
                <p:cNvSpPr/>
                <p:nvPr/>
              </p:nvSpPr>
              <p:spPr>
                <a:xfrm>
                  <a:off x="2971868" y="421116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等腰三角形 50">
                  <a:extLst>
                    <a:ext uri="{FF2B5EF4-FFF2-40B4-BE49-F238E27FC236}">
                      <a16:creationId xmlns:a16="http://schemas.microsoft.com/office/drawing/2014/main" id="{003A24D0-0699-42D4-ACBA-1B9BE9642B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68" y="4211164"/>
                  <a:ext cx="494008" cy="774158"/>
                </a:xfrm>
                <a:prstGeom prst="triangl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DC6450F-9F25-448B-B353-73D018AD2F85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V="1">
              <a:off x="3614394" y="3000346"/>
              <a:ext cx="0" cy="434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等腰三角形 52">
                  <a:extLst>
                    <a:ext uri="{FF2B5EF4-FFF2-40B4-BE49-F238E27FC236}">
                      <a16:creationId xmlns:a16="http://schemas.microsoft.com/office/drawing/2014/main" id="{7E4AEB31-B20D-4B61-A941-A4973D76EE26}"/>
                    </a:ext>
                  </a:extLst>
                </p:cNvPr>
                <p:cNvSpPr/>
                <p:nvPr/>
              </p:nvSpPr>
              <p:spPr>
                <a:xfrm>
                  <a:off x="4066178" y="4923095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等腰三角形 52">
                  <a:extLst>
                    <a:ext uri="{FF2B5EF4-FFF2-40B4-BE49-F238E27FC236}">
                      <a16:creationId xmlns:a16="http://schemas.microsoft.com/office/drawing/2014/main" id="{7E4AEB31-B20D-4B61-A941-A4973D76EE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178" y="4923095"/>
                  <a:ext cx="494008" cy="774158"/>
                </a:xfrm>
                <a:prstGeom prst="triangl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等腰三角形 53">
                  <a:extLst>
                    <a:ext uri="{FF2B5EF4-FFF2-40B4-BE49-F238E27FC236}">
                      <a16:creationId xmlns:a16="http://schemas.microsoft.com/office/drawing/2014/main" id="{9515071F-3E3E-4F8D-95D2-FD0182400B30}"/>
                    </a:ext>
                  </a:extLst>
                </p:cNvPr>
                <p:cNvSpPr/>
                <p:nvPr/>
              </p:nvSpPr>
              <p:spPr>
                <a:xfrm>
                  <a:off x="3423652" y="4923095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等腰三角形 53">
                  <a:extLst>
                    <a:ext uri="{FF2B5EF4-FFF2-40B4-BE49-F238E27FC236}">
                      <a16:creationId xmlns:a16="http://schemas.microsoft.com/office/drawing/2014/main" id="{9515071F-3E3E-4F8D-95D2-FD0182400B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652" y="4923095"/>
                  <a:ext cx="494008" cy="774158"/>
                </a:xfrm>
                <a:prstGeom prst="triangl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E7527B79-793E-43F1-82C5-C0CC42AD7C4B}"/>
                </a:ext>
              </a:extLst>
            </p:cNvPr>
            <p:cNvCxnSpPr>
              <a:cxnSpLocks/>
              <a:stCxn id="50" idx="3"/>
              <a:endCxn id="54" idx="0"/>
            </p:cNvCxnSpPr>
            <p:nvPr/>
          </p:nvCxnSpPr>
          <p:spPr>
            <a:xfrm flipH="1">
              <a:off x="3670656" y="4539714"/>
              <a:ext cx="190742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98F7310F-9F1B-4BA6-B2B1-C3ADC1D54F10}"/>
                </a:ext>
              </a:extLst>
            </p:cNvPr>
            <p:cNvCxnSpPr>
              <a:cxnSpLocks/>
              <a:stCxn id="50" idx="5"/>
              <a:endCxn id="53" idx="0"/>
            </p:cNvCxnSpPr>
            <p:nvPr/>
          </p:nvCxnSpPr>
          <p:spPr>
            <a:xfrm>
              <a:off x="4133256" y="4539714"/>
              <a:ext cx="179926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箭头: 手杖形 72">
              <a:extLst>
                <a:ext uri="{FF2B5EF4-FFF2-40B4-BE49-F238E27FC236}">
                  <a16:creationId xmlns:a16="http://schemas.microsoft.com/office/drawing/2014/main" id="{F06A003D-5286-4A32-BFAB-84468C7DCF6E}"/>
                </a:ext>
              </a:extLst>
            </p:cNvPr>
            <p:cNvSpPr/>
            <p:nvPr/>
          </p:nvSpPr>
          <p:spPr>
            <a:xfrm rot="12600000" flipV="1">
              <a:off x="3425907" y="3940699"/>
              <a:ext cx="364386" cy="288335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7" name="箭头: 手杖形 56">
            <a:extLst>
              <a:ext uri="{FF2B5EF4-FFF2-40B4-BE49-F238E27FC236}">
                <a16:creationId xmlns:a16="http://schemas.microsoft.com/office/drawing/2014/main" id="{704BAE61-7CA1-4D71-910F-D6BB363EC47A}"/>
              </a:ext>
            </a:extLst>
          </p:cNvPr>
          <p:cNvSpPr/>
          <p:nvPr/>
        </p:nvSpPr>
        <p:spPr>
          <a:xfrm rot="12600000" flipV="1">
            <a:off x="5701368" y="4475568"/>
            <a:ext cx="364386" cy="28833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76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596D3-67FC-48F6-9DFF-9B91C21C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</a:t>
            </a:r>
            <a:r>
              <a:rPr lang="en-US" dirty="0"/>
              <a:t> in </a:t>
            </a:r>
            <a:r>
              <a:rPr lang="en-US" dirty="0" err="1"/>
              <a:t>Treap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1DE31-27C8-4784-9FB6-0E1EC7D7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130781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200" b="1" dirty="0"/>
              <a:t>Step 1:</a:t>
            </a:r>
            <a:r>
              <a:rPr lang="en-US" sz="2200" dirty="0"/>
              <a:t> Assign a random priority to the node to be added.</a:t>
            </a:r>
          </a:p>
          <a:p>
            <a:pPr>
              <a:spcBef>
                <a:spcPts val="600"/>
              </a:spcBef>
            </a:pPr>
            <a:r>
              <a:rPr lang="en-US" sz="2200" b="1" dirty="0"/>
              <a:t>Step 2:</a:t>
            </a:r>
            <a:r>
              <a:rPr lang="en-US" sz="2200" dirty="0"/>
              <a:t> Insert the node following BST-property.</a:t>
            </a:r>
          </a:p>
          <a:p>
            <a:pPr>
              <a:spcBef>
                <a:spcPts val="600"/>
              </a:spcBef>
            </a:pPr>
            <a:r>
              <a:rPr lang="en-US" sz="2200" b="1" dirty="0"/>
              <a:t>Step 3:</a:t>
            </a:r>
            <a:r>
              <a:rPr lang="en-US" sz="2200" dirty="0"/>
              <a:t> Fix </a:t>
            </a:r>
            <a:r>
              <a:rPr lang="en-US" sz="2200" dirty="0" err="1"/>
              <a:t>MinHeap</a:t>
            </a:r>
            <a:r>
              <a:rPr lang="en-US" sz="2200" dirty="0"/>
              <a:t>-property (without violating BST-property).</a:t>
            </a: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CD5098D-7771-423D-8E8C-D51BDD1DF268}"/>
              </a:ext>
            </a:extLst>
          </p:cNvPr>
          <p:cNvGrpSpPr/>
          <p:nvPr/>
        </p:nvGrpSpPr>
        <p:grpSpPr>
          <a:xfrm>
            <a:off x="1879982" y="3079186"/>
            <a:ext cx="1264642" cy="1162244"/>
            <a:chOff x="1879982" y="3079186"/>
            <a:chExt cx="1264642" cy="1162244"/>
          </a:xfrm>
        </p:grpSpPr>
        <p:sp>
          <p:nvSpPr>
            <p:cNvPr id="65" name="箭头: 右 64">
              <a:extLst>
                <a:ext uri="{FF2B5EF4-FFF2-40B4-BE49-F238E27FC236}">
                  <a16:creationId xmlns:a16="http://schemas.microsoft.com/office/drawing/2014/main" id="{E7E2D439-E3A3-417D-A4FA-AB1EF5C72B98}"/>
                </a:ext>
              </a:extLst>
            </p:cNvPr>
            <p:cNvSpPr/>
            <p:nvPr/>
          </p:nvSpPr>
          <p:spPr>
            <a:xfrm>
              <a:off x="1931905" y="3401450"/>
              <a:ext cx="1194955" cy="213220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箭头: 左 66">
              <a:extLst>
                <a:ext uri="{FF2B5EF4-FFF2-40B4-BE49-F238E27FC236}">
                  <a16:creationId xmlns:a16="http://schemas.microsoft.com/office/drawing/2014/main" id="{D5FDFCC2-33AB-44D5-9277-6517DA6004E3}"/>
                </a:ext>
              </a:extLst>
            </p:cNvPr>
            <p:cNvSpPr/>
            <p:nvPr/>
          </p:nvSpPr>
          <p:spPr>
            <a:xfrm>
              <a:off x="1931904" y="3689144"/>
              <a:ext cx="1194955" cy="213220"/>
            </a:xfrm>
            <a:prstGeom prst="lef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F4ABFDC3-2D2F-4D46-B965-1F898E10A6D6}"/>
                </a:ext>
              </a:extLst>
            </p:cNvPr>
            <p:cNvSpPr txBox="1"/>
            <p:nvPr/>
          </p:nvSpPr>
          <p:spPr>
            <a:xfrm>
              <a:off x="1879982" y="3079186"/>
              <a:ext cx="1264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right-rotate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B4520FC4-E9D3-4012-8610-EFF2805BE7AA}"/>
                </a:ext>
              </a:extLst>
            </p:cNvPr>
            <p:cNvSpPr txBox="1"/>
            <p:nvPr/>
          </p:nvSpPr>
          <p:spPr>
            <a:xfrm>
              <a:off x="1942467" y="3872098"/>
              <a:ext cx="1139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left-rotate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D21D51C-335D-4BB7-B6D7-04DF5FBCC387}"/>
                  </a:ext>
                </a:extLst>
              </p:cNvPr>
              <p:cNvSpPr txBox="1"/>
              <p:nvPr/>
            </p:nvSpPr>
            <p:spPr>
              <a:xfrm>
                <a:off x="488174" y="5779338"/>
                <a:ext cx="371794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Rotation changes level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but preserves BST property.</a:t>
                </a: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D21D51C-335D-4BB7-B6D7-04DF5FBCC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74" y="5779338"/>
                <a:ext cx="3717941" cy="707886"/>
              </a:xfrm>
              <a:prstGeom prst="rect">
                <a:avLst/>
              </a:prstGeom>
              <a:blipFill>
                <a:blip r:embed="rId2"/>
                <a:stretch>
                  <a:fillRect l="-1639" t="-4310" r="-656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组合 73">
            <a:extLst>
              <a:ext uri="{FF2B5EF4-FFF2-40B4-BE49-F238E27FC236}">
                <a16:creationId xmlns:a16="http://schemas.microsoft.com/office/drawing/2014/main" id="{A78E93F8-9DD3-4DBE-900E-170E18CF34AA}"/>
              </a:ext>
            </a:extLst>
          </p:cNvPr>
          <p:cNvGrpSpPr/>
          <p:nvPr/>
        </p:nvGrpSpPr>
        <p:grpSpPr>
          <a:xfrm>
            <a:off x="488174" y="3000346"/>
            <a:ext cx="1584544" cy="2665506"/>
            <a:chOff x="488174" y="3000346"/>
            <a:chExt cx="1584544" cy="26655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EC3602C9-A3B6-4E4F-B237-9F563FAD2366}"/>
                    </a:ext>
                  </a:extLst>
                </p:cNvPr>
                <p:cNvSpPr/>
                <p:nvPr/>
              </p:nvSpPr>
              <p:spPr>
                <a:xfrm>
                  <a:off x="1250549" y="343518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EC3602C9-A3B6-4E4F-B237-9F563FAD23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0549" y="3435180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4D37145-531B-465E-AF6B-A0E2862741DC}"/>
                </a:ext>
              </a:extLst>
            </p:cNvPr>
            <p:cNvCxnSpPr>
              <a:cxnSpLocks/>
              <a:stCxn id="22" idx="3"/>
              <a:endCxn id="26" idx="0"/>
            </p:cNvCxnSpPr>
            <p:nvPr/>
          </p:nvCxnSpPr>
          <p:spPr>
            <a:xfrm flipH="1">
              <a:off x="1061849" y="3763341"/>
              <a:ext cx="245003" cy="416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01AF168-5769-4456-ABF0-E60555531BF2}"/>
                </a:ext>
              </a:extLst>
            </p:cNvPr>
            <p:cNvCxnSpPr>
              <a:cxnSpLocks/>
              <a:stCxn id="22" idx="5"/>
              <a:endCxn id="27" idx="0"/>
            </p:cNvCxnSpPr>
            <p:nvPr/>
          </p:nvCxnSpPr>
          <p:spPr>
            <a:xfrm>
              <a:off x="1578710" y="3763341"/>
              <a:ext cx="247004" cy="414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5048A2A3-8392-4C6E-9D70-B124E88E0D55}"/>
                    </a:ext>
                  </a:extLst>
                </p:cNvPr>
                <p:cNvSpPr/>
                <p:nvPr/>
              </p:nvSpPr>
              <p:spPr>
                <a:xfrm>
                  <a:off x="869617" y="4180152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5048A2A3-8392-4C6E-9D70-B124E88E0D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617" y="4180152"/>
                  <a:ext cx="384464" cy="38446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等腰三角形 26">
                  <a:extLst>
                    <a:ext uri="{FF2B5EF4-FFF2-40B4-BE49-F238E27FC236}">
                      <a16:creationId xmlns:a16="http://schemas.microsoft.com/office/drawing/2014/main" id="{BC435E22-B1CA-47E1-8A31-6D8F4473365E}"/>
                    </a:ext>
                  </a:extLst>
                </p:cNvPr>
                <p:cNvSpPr/>
                <p:nvPr/>
              </p:nvSpPr>
              <p:spPr>
                <a:xfrm>
                  <a:off x="1578710" y="4177537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等腰三角形 26">
                  <a:extLst>
                    <a:ext uri="{FF2B5EF4-FFF2-40B4-BE49-F238E27FC236}">
                      <a16:creationId xmlns:a16="http://schemas.microsoft.com/office/drawing/2014/main" id="{BC435E22-B1CA-47E1-8A31-6D8F44733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8710" y="4177537"/>
                  <a:ext cx="494008" cy="774158"/>
                </a:xfrm>
                <a:prstGeom prst="triangl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E1C68ED-6720-494A-BC0F-330C123A2CBD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1442781" y="3000346"/>
              <a:ext cx="0" cy="434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FECF6012-F49B-4240-92A2-F582C0CE6DB7}"/>
                    </a:ext>
                  </a:extLst>
                </p:cNvPr>
                <p:cNvSpPr/>
                <p:nvPr/>
              </p:nvSpPr>
              <p:spPr>
                <a:xfrm>
                  <a:off x="1130700" y="489169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FECF6012-F49B-4240-92A2-F582C0CE6D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700" y="4891694"/>
                  <a:ext cx="494008" cy="774158"/>
                </a:xfrm>
                <a:prstGeom prst="triangl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等腰三角形 33">
                  <a:extLst>
                    <a:ext uri="{FF2B5EF4-FFF2-40B4-BE49-F238E27FC236}">
                      <a16:creationId xmlns:a16="http://schemas.microsoft.com/office/drawing/2014/main" id="{DC8BA922-1C0C-44C8-9531-AA886FE232E9}"/>
                    </a:ext>
                  </a:extLst>
                </p:cNvPr>
                <p:cNvSpPr/>
                <p:nvPr/>
              </p:nvSpPr>
              <p:spPr>
                <a:xfrm>
                  <a:off x="488174" y="489169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等腰三角形 33">
                  <a:extLst>
                    <a:ext uri="{FF2B5EF4-FFF2-40B4-BE49-F238E27FC236}">
                      <a16:creationId xmlns:a16="http://schemas.microsoft.com/office/drawing/2014/main" id="{DC8BA922-1C0C-44C8-9531-AA886FE232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74" y="4891694"/>
                  <a:ext cx="494008" cy="774158"/>
                </a:xfrm>
                <a:prstGeom prst="triangl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8AC843B-AB22-4B31-A1CA-6A4BD64C9213}"/>
                </a:ext>
              </a:extLst>
            </p:cNvPr>
            <p:cNvCxnSpPr>
              <a:cxnSpLocks/>
              <a:stCxn id="26" idx="3"/>
              <a:endCxn id="34" idx="0"/>
            </p:cNvCxnSpPr>
            <p:nvPr/>
          </p:nvCxnSpPr>
          <p:spPr>
            <a:xfrm flipH="1">
              <a:off x="735178" y="4508313"/>
              <a:ext cx="190742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2F4A52E4-A4AD-4B2D-84D4-6F6CB74FA626}"/>
                </a:ext>
              </a:extLst>
            </p:cNvPr>
            <p:cNvCxnSpPr>
              <a:cxnSpLocks/>
              <a:stCxn id="26" idx="5"/>
              <a:endCxn id="33" idx="0"/>
            </p:cNvCxnSpPr>
            <p:nvPr/>
          </p:nvCxnSpPr>
          <p:spPr>
            <a:xfrm>
              <a:off x="1197778" y="4508313"/>
              <a:ext cx="179926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箭头: 手杖形 71">
              <a:extLst>
                <a:ext uri="{FF2B5EF4-FFF2-40B4-BE49-F238E27FC236}">
                  <a16:creationId xmlns:a16="http://schemas.microsoft.com/office/drawing/2014/main" id="{3D35B1A8-37FA-4391-9AD0-12F2A2DEB3FD}"/>
                </a:ext>
              </a:extLst>
            </p:cNvPr>
            <p:cNvSpPr/>
            <p:nvPr/>
          </p:nvSpPr>
          <p:spPr>
            <a:xfrm rot="18649415">
              <a:off x="1260588" y="3919567"/>
              <a:ext cx="364386" cy="301964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C1D81C00-1145-4E89-B551-7ED3118DEC8F}"/>
              </a:ext>
            </a:extLst>
          </p:cNvPr>
          <p:cNvGrpSpPr/>
          <p:nvPr/>
        </p:nvGrpSpPr>
        <p:grpSpPr>
          <a:xfrm>
            <a:off x="2971868" y="3000346"/>
            <a:ext cx="1588318" cy="2696907"/>
            <a:chOff x="2971868" y="3000346"/>
            <a:chExt cx="1588318" cy="26969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27593215-EBA4-41A2-B151-59C3FB0E814E}"/>
                    </a:ext>
                  </a:extLst>
                </p:cNvPr>
                <p:cNvSpPr/>
                <p:nvPr/>
              </p:nvSpPr>
              <p:spPr>
                <a:xfrm>
                  <a:off x="3422162" y="343518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27593215-EBA4-41A2-B151-59C3FB0E81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2162" y="3435180"/>
                  <a:ext cx="384464" cy="38446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E5E8E7E0-7DC6-4789-95B9-CF8FE53B5300}"/>
                </a:ext>
              </a:extLst>
            </p:cNvPr>
            <p:cNvCxnSpPr>
              <a:cxnSpLocks/>
              <a:stCxn id="47" idx="5"/>
              <a:endCxn id="50" idx="0"/>
            </p:cNvCxnSpPr>
            <p:nvPr/>
          </p:nvCxnSpPr>
          <p:spPr>
            <a:xfrm>
              <a:off x="3750323" y="3763341"/>
              <a:ext cx="247004" cy="4482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E215D943-EB59-4643-998E-9EFA7D3C1CB3}"/>
                </a:ext>
              </a:extLst>
            </p:cNvPr>
            <p:cNvCxnSpPr>
              <a:cxnSpLocks/>
              <a:stCxn id="47" idx="3"/>
              <a:endCxn id="51" idx="0"/>
            </p:cNvCxnSpPr>
            <p:nvPr/>
          </p:nvCxnSpPr>
          <p:spPr>
            <a:xfrm flipH="1">
              <a:off x="3218872" y="3763341"/>
              <a:ext cx="259593" cy="4478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880A1705-1844-4874-B1C4-474562C20CE8}"/>
                    </a:ext>
                  </a:extLst>
                </p:cNvPr>
                <p:cNvSpPr/>
                <p:nvPr/>
              </p:nvSpPr>
              <p:spPr>
                <a:xfrm>
                  <a:off x="3805095" y="421155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880A1705-1844-4874-B1C4-474562C20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5095" y="4211553"/>
                  <a:ext cx="384464" cy="384464"/>
                </a:xfrm>
                <a:prstGeom prst="ellipse">
                  <a:avLst/>
                </a:prstGeom>
                <a:blipFill>
                  <a:blip r:embed="rId9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等腰三角形 50">
                  <a:extLst>
                    <a:ext uri="{FF2B5EF4-FFF2-40B4-BE49-F238E27FC236}">
                      <a16:creationId xmlns:a16="http://schemas.microsoft.com/office/drawing/2014/main" id="{003A24D0-0699-42D4-ACBA-1B9BE9642BC3}"/>
                    </a:ext>
                  </a:extLst>
                </p:cNvPr>
                <p:cNvSpPr/>
                <p:nvPr/>
              </p:nvSpPr>
              <p:spPr>
                <a:xfrm>
                  <a:off x="2971868" y="421116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等腰三角形 50">
                  <a:extLst>
                    <a:ext uri="{FF2B5EF4-FFF2-40B4-BE49-F238E27FC236}">
                      <a16:creationId xmlns:a16="http://schemas.microsoft.com/office/drawing/2014/main" id="{003A24D0-0699-42D4-ACBA-1B9BE9642B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68" y="4211164"/>
                  <a:ext cx="494008" cy="774158"/>
                </a:xfrm>
                <a:prstGeom prst="triangl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DC6450F-9F25-448B-B353-73D018AD2F85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V="1">
              <a:off x="3614394" y="3000346"/>
              <a:ext cx="0" cy="434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等腰三角形 52">
                  <a:extLst>
                    <a:ext uri="{FF2B5EF4-FFF2-40B4-BE49-F238E27FC236}">
                      <a16:creationId xmlns:a16="http://schemas.microsoft.com/office/drawing/2014/main" id="{7E4AEB31-B20D-4B61-A941-A4973D76EE26}"/>
                    </a:ext>
                  </a:extLst>
                </p:cNvPr>
                <p:cNvSpPr/>
                <p:nvPr/>
              </p:nvSpPr>
              <p:spPr>
                <a:xfrm>
                  <a:off x="4066178" y="4923095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等腰三角形 52">
                  <a:extLst>
                    <a:ext uri="{FF2B5EF4-FFF2-40B4-BE49-F238E27FC236}">
                      <a16:creationId xmlns:a16="http://schemas.microsoft.com/office/drawing/2014/main" id="{7E4AEB31-B20D-4B61-A941-A4973D76EE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178" y="4923095"/>
                  <a:ext cx="494008" cy="774158"/>
                </a:xfrm>
                <a:prstGeom prst="triangl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等腰三角形 53">
                  <a:extLst>
                    <a:ext uri="{FF2B5EF4-FFF2-40B4-BE49-F238E27FC236}">
                      <a16:creationId xmlns:a16="http://schemas.microsoft.com/office/drawing/2014/main" id="{9515071F-3E3E-4F8D-95D2-FD0182400B30}"/>
                    </a:ext>
                  </a:extLst>
                </p:cNvPr>
                <p:cNvSpPr/>
                <p:nvPr/>
              </p:nvSpPr>
              <p:spPr>
                <a:xfrm>
                  <a:off x="3423652" y="4923095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等腰三角形 53">
                  <a:extLst>
                    <a:ext uri="{FF2B5EF4-FFF2-40B4-BE49-F238E27FC236}">
                      <a16:creationId xmlns:a16="http://schemas.microsoft.com/office/drawing/2014/main" id="{9515071F-3E3E-4F8D-95D2-FD0182400B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652" y="4923095"/>
                  <a:ext cx="494008" cy="774158"/>
                </a:xfrm>
                <a:prstGeom prst="triangl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E7527B79-793E-43F1-82C5-C0CC42AD7C4B}"/>
                </a:ext>
              </a:extLst>
            </p:cNvPr>
            <p:cNvCxnSpPr>
              <a:cxnSpLocks/>
              <a:stCxn id="50" idx="3"/>
              <a:endCxn id="54" idx="0"/>
            </p:cNvCxnSpPr>
            <p:nvPr/>
          </p:nvCxnSpPr>
          <p:spPr>
            <a:xfrm flipH="1">
              <a:off x="3670656" y="4539714"/>
              <a:ext cx="190742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98F7310F-9F1B-4BA6-B2B1-C3ADC1D54F10}"/>
                </a:ext>
              </a:extLst>
            </p:cNvPr>
            <p:cNvCxnSpPr>
              <a:cxnSpLocks/>
              <a:stCxn id="50" idx="5"/>
              <a:endCxn id="53" idx="0"/>
            </p:cNvCxnSpPr>
            <p:nvPr/>
          </p:nvCxnSpPr>
          <p:spPr>
            <a:xfrm>
              <a:off x="4133256" y="4539714"/>
              <a:ext cx="179926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箭头: 手杖形 72">
              <a:extLst>
                <a:ext uri="{FF2B5EF4-FFF2-40B4-BE49-F238E27FC236}">
                  <a16:creationId xmlns:a16="http://schemas.microsoft.com/office/drawing/2014/main" id="{F06A003D-5286-4A32-BFAB-84468C7DCF6E}"/>
                </a:ext>
              </a:extLst>
            </p:cNvPr>
            <p:cNvSpPr/>
            <p:nvPr/>
          </p:nvSpPr>
          <p:spPr>
            <a:xfrm rot="12600000" flipV="1">
              <a:off x="3425907" y="3940699"/>
              <a:ext cx="364386" cy="288335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EBCA621-8F13-4B35-AA9A-32B071D4BFF1}"/>
              </a:ext>
            </a:extLst>
          </p:cNvPr>
          <p:cNvGrpSpPr/>
          <p:nvPr/>
        </p:nvGrpSpPr>
        <p:grpSpPr>
          <a:xfrm>
            <a:off x="4937887" y="3160284"/>
            <a:ext cx="3170528" cy="2972997"/>
            <a:chOff x="4937887" y="3160284"/>
            <a:chExt cx="3170528" cy="2972997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A416EFBE-55FA-4311-B717-C7E5048C64C2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6076391" y="3638264"/>
              <a:ext cx="634405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05F9D16-3494-4AB7-B85D-9351987358B1}"/>
                </a:ext>
              </a:extLst>
            </p:cNvPr>
            <p:cNvSpPr/>
            <p:nvPr/>
          </p:nvSpPr>
          <p:spPr>
            <a:xfrm>
              <a:off x="6388678" y="3160284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42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264DE6C-0844-4752-B55B-F3CA713742D6}"/>
                </a:ext>
              </a:extLst>
            </p:cNvPr>
            <p:cNvSpPr/>
            <p:nvPr/>
          </p:nvSpPr>
          <p:spPr>
            <a:xfrm>
              <a:off x="5754273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33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4380B60-613D-4C91-90B9-8AABC6ABA075}"/>
                </a:ext>
              </a:extLst>
            </p:cNvPr>
            <p:cNvSpPr/>
            <p:nvPr/>
          </p:nvSpPr>
          <p:spPr>
            <a:xfrm>
              <a:off x="7041013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0.31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54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34AC882-28C1-47F3-8B17-93819967D298}"/>
                </a:ext>
              </a:extLst>
            </p:cNvPr>
            <p:cNvSpPr/>
            <p:nvPr/>
          </p:nvSpPr>
          <p:spPr>
            <a:xfrm>
              <a:off x="5343692" y="473955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0.20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30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74CD308-D51D-457B-9E12-2C680266368E}"/>
                </a:ext>
              </a:extLst>
            </p:cNvPr>
            <p:cNvSpPr/>
            <p:nvPr/>
          </p:nvSpPr>
          <p:spPr>
            <a:xfrm>
              <a:off x="6151725" y="473955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0.48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36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339F999-58EB-4B1A-B53C-FA46E4146E90}"/>
                </a:ext>
              </a:extLst>
            </p:cNvPr>
            <p:cNvSpPr/>
            <p:nvPr/>
          </p:nvSpPr>
          <p:spPr>
            <a:xfrm>
              <a:off x="7464179" y="473955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0.51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76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3A39656-7AEE-47BF-9888-4270F36CB03F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6710796" y="3638264"/>
              <a:ext cx="652335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B949007-2253-41AE-8316-A3A4D66320B4}"/>
                </a:ext>
              </a:extLst>
            </p:cNvPr>
            <p:cNvCxnSpPr>
              <a:cxnSpLocks/>
              <a:stCxn id="10" idx="0"/>
              <a:endCxn id="7" idx="2"/>
            </p:cNvCxnSpPr>
            <p:nvPr/>
          </p:nvCxnSpPr>
          <p:spPr>
            <a:xfrm flipH="1" flipV="1">
              <a:off x="6076391" y="4337481"/>
              <a:ext cx="397452" cy="402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7584F8B-0477-4EF8-A9D3-41AC694267C2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5665810" y="4337481"/>
              <a:ext cx="410581" cy="402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9C7457A-5967-448F-A60C-890877EC437C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7363131" y="4337481"/>
              <a:ext cx="423166" cy="402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5187EA05-979D-42BD-8D11-C2FD694543A5}"/>
                </a:ext>
              </a:extLst>
            </p:cNvPr>
            <p:cNvSpPr/>
            <p:nvPr/>
          </p:nvSpPr>
          <p:spPr>
            <a:xfrm>
              <a:off x="4937887" y="56553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0.25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0E41A639-F1FF-4695-989D-CED05ABEC037}"/>
                </a:ext>
              </a:extLst>
            </p:cNvPr>
            <p:cNvCxnSpPr>
              <a:cxnSpLocks/>
              <a:stCxn id="9" idx="2"/>
              <a:endCxn id="58" idx="0"/>
            </p:cNvCxnSpPr>
            <p:nvPr/>
          </p:nvCxnSpPr>
          <p:spPr>
            <a:xfrm flipH="1">
              <a:off x="5260005" y="5217537"/>
              <a:ext cx="405805" cy="4377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174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3BAC4-1CBF-4366-B7B1-7BC3A2AC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cs typeface="Courier New" panose="02070309020205020404" pitchFamily="49" charset="0"/>
              </a:rPr>
              <a:t>Set</a:t>
            </a:r>
            <a:r>
              <a:rPr lang="en-US" dirty="0"/>
              <a:t> Abstract Data Type (ADT)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6170C5-ED3D-445D-AA0F-B15D24184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The </a:t>
            </a:r>
            <a:r>
              <a:rPr lang="en-US" sz="2400" b="1" dirty="0"/>
              <a:t>Set</a:t>
            </a:r>
            <a:r>
              <a:rPr lang="en-US" sz="2400" dirty="0"/>
              <a:t> ADT is used to represent a </a:t>
            </a:r>
            <a:r>
              <a:rPr lang="en-US" sz="2400" i="1" dirty="0">
                <a:solidFill>
                  <a:srgbClr val="C00000"/>
                </a:solidFill>
              </a:rPr>
              <a:t>set</a:t>
            </a:r>
            <a:r>
              <a:rPr lang="en-US" sz="2400" dirty="0"/>
              <a:t> of elements with (usually distinct) </a:t>
            </a:r>
            <a:r>
              <a:rPr lang="en-US" sz="2400" i="1" dirty="0">
                <a:solidFill>
                  <a:srgbClr val="C00000"/>
                </a:solidFill>
              </a:rPr>
              <a:t>key</a:t>
            </a:r>
            <a:r>
              <a:rPr lang="en-US" sz="2400" dirty="0"/>
              <a:t> values.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Each element has 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000" dirty="0"/>
              <a:t> field and 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2000" dirty="0"/>
              <a:t> field.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Operations the </a:t>
            </a:r>
            <a:r>
              <a:rPr lang="en-US" sz="2400" b="1" dirty="0"/>
              <a:t>Set</a:t>
            </a:r>
            <a:r>
              <a:rPr lang="en-US" sz="2400" dirty="0"/>
              <a:t> ADT should support:</a:t>
            </a:r>
          </a:p>
          <a:p>
            <a:pPr lvl="1">
              <a:spcBef>
                <a:spcPts val="30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S,k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000" dirty="0"/>
              <a:t> Find an element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 with key value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000" dirty="0">
                <a:cs typeface="Courier New" panose="02070309020205020404" pitchFamily="49" charset="0"/>
              </a:rPr>
              <a:t>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30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S,x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000" dirty="0"/>
              <a:t> Add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/>
              <a:t>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.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(What if element with same key exists?)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S,x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000" dirty="0"/>
              <a:t> Remove element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/>
              <a:t> from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, assuming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/>
              <a:t> is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.</a:t>
            </a:r>
          </a:p>
          <a:p>
            <a:pPr lvl="1">
              <a:spcBef>
                <a:spcPts val="30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S,k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000" dirty="0"/>
              <a:t> Remove element with key value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000" dirty="0"/>
              <a:t> from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If elements are from an ordered universe (</a:t>
            </a:r>
            <a:r>
              <a:rPr lang="en-US" sz="2400" b="1" dirty="0" err="1"/>
              <a:t>OSet</a:t>
            </a:r>
            <a:r>
              <a:rPr lang="en-US" sz="2400" dirty="0"/>
              <a:t>):</a:t>
            </a:r>
          </a:p>
          <a:p>
            <a:pPr lvl="1">
              <a:spcBef>
                <a:spcPts val="30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Min(S)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Max(S)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000" dirty="0"/>
              <a:t> Find minimum/maximum element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.</a:t>
            </a:r>
          </a:p>
          <a:p>
            <a:pPr lvl="1">
              <a:spcBef>
                <a:spcPts val="30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Successor(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S,x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or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Successor(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S,k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Find smallest element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 that is larger than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x.key</a:t>
            </a:r>
            <a:r>
              <a:rPr lang="en-US" sz="2000" dirty="0"/>
              <a:t> (or key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000" dirty="0"/>
              <a:t>).</a:t>
            </a:r>
          </a:p>
          <a:p>
            <a:pPr lvl="1">
              <a:spcBef>
                <a:spcPts val="30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Predecessor(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S,x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or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Predecessor(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S,k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Find largest element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 that is smaller than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x.key</a:t>
            </a:r>
            <a:r>
              <a:rPr lang="en-US" sz="2000" dirty="0"/>
              <a:t> (or key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5902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596D3-67FC-48F6-9DFF-9B91C21C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</a:t>
            </a:r>
            <a:r>
              <a:rPr lang="en-US" dirty="0"/>
              <a:t> in </a:t>
            </a:r>
            <a:r>
              <a:rPr lang="en-US" dirty="0" err="1"/>
              <a:t>Treap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1DE31-27C8-4784-9FB6-0E1EC7D7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172081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200" b="1" dirty="0"/>
              <a:t>Step 1:</a:t>
            </a:r>
            <a:r>
              <a:rPr lang="en-US" sz="2200" dirty="0"/>
              <a:t> Assign a random priority to the node to be added.</a:t>
            </a:r>
          </a:p>
          <a:p>
            <a:pPr>
              <a:spcBef>
                <a:spcPts val="600"/>
              </a:spcBef>
            </a:pPr>
            <a:r>
              <a:rPr lang="en-US" sz="2200" b="1" dirty="0"/>
              <a:t>Step 2:</a:t>
            </a:r>
            <a:r>
              <a:rPr lang="en-US" sz="2200" dirty="0"/>
              <a:t> Insert the node following BST-property.</a:t>
            </a:r>
          </a:p>
          <a:p>
            <a:pPr>
              <a:spcBef>
                <a:spcPts val="600"/>
              </a:spcBef>
            </a:pPr>
            <a:r>
              <a:rPr lang="en-US" sz="2200" b="1" dirty="0"/>
              <a:t>Step 3:</a:t>
            </a:r>
            <a:r>
              <a:rPr lang="en-US" sz="2200" dirty="0"/>
              <a:t> Fix </a:t>
            </a:r>
            <a:r>
              <a:rPr lang="en-US" sz="2200" dirty="0" err="1"/>
              <a:t>MinHeap</a:t>
            </a:r>
            <a:r>
              <a:rPr lang="en-US" sz="2200" dirty="0"/>
              <a:t>-property (without violating BST-property).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rgbClr val="C00000"/>
                </a:solidFill>
              </a:rPr>
              <a:t>Use rotations to push-up violating nodes until </a:t>
            </a:r>
            <a:r>
              <a:rPr lang="en-US" sz="1800" dirty="0" err="1">
                <a:solidFill>
                  <a:srgbClr val="C00000"/>
                </a:solidFill>
              </a:rPr>
              <a:t>MinHeap</a:t>
            </a:r>
            <a:r>
              <a:rPr lang="en-US" sz="1800" dirty="0">
                <a:solidFill>
                  <a:srgbClr val="C00000"/>
                </a:solidFill>
              </a:rPr>
              <a:t>-property restored.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7F2E2E4-7221-4AE9-A25F-FF1BC3CE9205}"/>
              </a:ext>
            </a:extLst>
          </p:cNvPr>
          <p:cNvGrpSpPr/>
          <p:nvPr/>
        </p:nvGrpSpPr>
        <p:grpSpPr>
          <a:xfrm>
            <a:off x="2535994" y="3446498"/>
            <a:ext cx="4072012" cy="2696907"/>
            <a:chOff x="488174" y="3000346"/>
            <a:chExt cx="4072012" cy="2696907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ACD5098D-7771-423D-8E8C-D51BDD1DF268}"/>
                </a:ext>
              </a:extLst>
            </p:cNvPr>
            <p:cNvGrpSpPr/>
            <p:nvPr/>
          </p:nvGrpSpPr>
          <p:grpSpPr>
            <a:xfrm>
              <a:off x="1879982" y="3079186"/>
              <a:ext cx="1264642" cy="1162244"/>
              <a:chOff x="1879982" y="3079186"/>
              <a:chExt cx="1264642" cy="1162244"/>
            </a:xfrm>
          </p:grpSpPr>
          <p:sp>
            <p:nvSpPr>
              <p:cNvPr id="65" name="箭头: 右 64">
                <a:extLst>
                  <a:ext uri="{FF2B5EF4-FFF2-40B4-BE49-F238E27FC236}">
                    <a16:creationId xmlns:a16="http://schemas.microsoft.com/office/drawing/2014/main" id="{E7E2D439-E3A3-417D-A4FA-AB1EF5C72B98}"/>
                  </a:ext>
                </a:extLst>
              </p:cNvPr>
              <p:cNvSpPr/>
              <p:nvPr/>
            </p:nvSpPr>
            <p:spPr>
              <a:xfrm>
                <a:off x="1931905" y="3401450"/>
                <a:ext cx="1194955" cy="213220"/>
              </a:xfrm>
              <a:prstGeom prst="rightArrow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箭头: 左 66">
                <a:extLst>
                  <a:ext uri="{FF2B5EF4-FFF2-40B4-BE49-F238E27FC236}">
                    <a16:creationId xmlns:a16="http://schemas.microsoft.com/office/drawing/2014/main" id="{D5FDFCC2-33AB-44D5-9277-6517DA6004E3}"/>
                  </a:ext>
                </a:extLst>
              </p:cNvPr>
              <p:cNvSpPr/>
              <p:nvPr/>
            </p:nvSpPr>
            <p:spPr>
              <a:xfrm>
                <a:off x="1931904" y="3689144"/>
                <a:ext cx="1194955" cy="213220"/>
              </a:xfrm>
              <a:prstGeom prst="leftArrow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4ABFDC3-2D2F-4D46-B965-1F898E10A6D6}"/>
                  </a:ext>
                </a:extLst>
              </p:cNvPr>
              <p:cNvSpPr txBox="1"/>
              <p:nvPr/>
            </p:nvSpPr>
            <p:spPr>
              <a:xfrm>
                <a:off x="1879982" y="3079186"/>
                <a:ext cx="1264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right-rotate</a:t>
                </a: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B4520FC4-E9D3-4012-8610-EFF2805BE7AA}"/>
                  </a:ext>
                </a:extLst>
              </p:cNvPr>
              <p:cNvSpPr txBox="1"/>
              <p:nvPr/>
            </p:nvSpPr>
            <p:spPr>
              <a:xfrm>
                <a:off x="1942467" y="3872098"/>
                <a:ext cx="1139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left-rotate</a:t>
                </a:r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78E93F8-9DD3-4DBE-900E-170E18CF34AA}"/>
                </a:ext>
              </a:extLst>
            </p:cNvPr>
            <p:cNvGrpSpPr/>
            <p:nvPr/>
          </p:nvGrpSpPr>
          <p:grpSpPr>
            <a:xfrm>
              <a:off x="488174" y="3000346"/>
              <a:ext cx="1584544" cy="2665506"/>
              <a:chOff x="488174" y="3000346"/>
              <a:chExt cx="1584544" cy="26655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椭圆 21">
                    <a:extLst>
                      <a:ext uri="{FF2B5EF4-FFF2-40B4-BE49-F238E27FC236}">
                        <a16:creationId xmlns:a16="http://schemas.microsoft.com/office/drawing/2014/main" id="{EC3602C9-A3B6-4E4F-B237-9F563FAD2366}"/>
                      </a:ext>
                    </a:extLst>
                  </p:cNvPr>
                  <p:cNvSpPr/>
                  <p:nvPr/>
                </p:nvSpPr>
                <p:spPr>
                  <a:xfrm>
                    <a:off x="1250549" y="3435180"/>
                    <a:ext cx="384464" cy="38446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72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椭圆 21">
                    <a:extLst>
                      <a:ext uri="{FF2B5EF4-FFF2-40B4-BE49-F238E27FC236}">
                        <a16:creationId xmlns:a16="http://schemas.microsoft.com/office/drawing/2014/main" id="{EC3602C9-A3B6-4E4F-B237-9F563FAD236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0549" y="3435180"/>
                    <a:ext cx="384464" cy="384464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 b="-307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E4D37145-531B-465E-AF6B-A0E2862741DC}"/>
                  </a:ext>
                </a:extLst>
              </p:cNvPr>
              <p:cNvCxnSpPr>
                <a:cxnSpLocks/>
                <a:stCxn id="22" idx="3"/>
                <a:endCxn id="26" idx="0"/>
              </p:cNvCxnSpPr>
              <p:nvPr/>
            </p:nvCxnSpPr>
            <p:spPr>
              <a:xfrm flipH="1">
                <a:off x="1061849" y="3763341"/>
                <a:ext cx="245003" cy="4168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D01AF168-5769-4456-ABF0-E60555531BF2}"/>
                  </a:ext>
                </a:extLst>
              </p:cNvPr>
              <p:cNvCxnSpPr>
                <a:cxnSpLocks/>
                <a:stCxn id="22" idx="5"/>
                <a:endCxn id="27" idx="0"/>
              </p:cNvCxnSpPr>
              <p:nvPr/>
            </p:nvCxnSpPr>
            <p:spPr>
              <a:xfrm>
                <a:off x="1578710" y="3763341"/>
                <a:ext cx="247004" cy="4141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椭圆 25">
                    <a:extLst>
                      <a:ext uri="{FF2B5EF4-FFF2-40B4-BE49-F238E27FC236}">
                        <a16:creationId xmlns:a16="http://schemas.microsoft.com/office/drawing/2014/main" id="{5048A2A3-8392-4C6E-9D70-B124E88E0D55}"/>
                      </a:ext>
                    </a:extLst>
                  </p:cNvPr>
                  <p:cNvSpPr/>
                  <p:nvPr/>
                </p:nvSpPr>
                <p:spPr>
                  <a:xfrm>
                    <a:off x="869617" y="4180152"/>
                    <a:ext cx="384464" cy="38446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72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椭圆 25">
                    <a:extLst>
                      <a:ext uri="{FF2B5EF4-FFF2-40B4-BE49-F238E27FC236}">
                        <a16:creationId xmlns:a16="http://schemas.microsoft.com/office/drawing/2014/main" id="{5048A2A3-8392-4C6E-9D70-B124E88E0D5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9617" y="4180152"/>
                    <a:ext cx="384464" cy="384464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等腰三角形 26">
                    <a:extLst>
                      <a:ext uri="{FF2B5EF4-FFF2-40B4-BE49-F238E27FC236}">
                        <a16:creationId xmlns:a16="http://schemas.microsoft.com/office/drawing/2014/main" id="{BC435E22-B1CA-47E1-8A31-6D8F4473365E}"/>
                      </a:ext>
                    </a:extLst>
                  </p:cNvPr>
                  <p:cNvSpPr/>
                  <p:nvPr/>
                </p:nvSpPr>
                <p:spPr>
                  <a:xfrm>
                    <a:off x="1578710" y="4177537"/>
                    <a:ext cx="494008" cy="774158"/>
                  </a:xfrm>
                  <a:prstGeom prst="triangl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等腰三角形 26">
                    <a:extLst>
                      <a:ext uri="{FF2B5EF4-FFF2-40B4-BE49-F238E27FC236}">
                        <a16:creationId xmlns:a16="http://schemas.microsoft.com/office/drawing/2014/main" id="{BC435E22-B1CA-47E1-8A31-6D8F447336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8710" y="4177537"/>
                    <a:ext cx="494008" cy="774158"/>
                  </a:xfrm>
                  <a:prstGeom prst="triangl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7E1C68ED-6720-494A-BC0F-330C123A2CBD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 flipV="1">
                <a:off x="1442781" y="3000346"/>
                <a:ext cx="0" cy="4348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等腰三角形 32">
                    <a:extLst>
                      <a:ext uri="{FF2B5EF4-FFF2-40B4-BE49-F238E27FC236}">
                        <a16:creationId xmlns:a16="http://schemas.microsoft.com/office/drawing/2014/main" id="{FECF6012-F49B-4240-92A2-F582C0CE6DB7}"/>
                      </a:ext>
                    </a:extLst>
                  </p:cNvPr>
                  <p:cNvSpPr/>
                  <p:nvPr/>
                </p:nvSpPr>
                <p:spPr>
                  <a:xfrm>
                    <a:off x="1130700" y="4891694"/>
                    <a:ext cx="494008" cy="774158"/>
                  </a:xfrm>
                  <a:prstGeom prst="triangl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等腰三角形 32">
                    <a:extLst>
                      <a:ext uri="{FF2B5EF4-FFF2-40B4-BE49-F238E27FC236}">
                        <a16:creationId xmlns:a16="http://schemas.microsoft.com/office/drawing/2014/main" id="{FECF6012-F49B-4240-92A2-F582C0CE6DB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0700" y="4891694"/>
                    <a:ext cx="494008" cy="774158"/>
                  </a:xfrm>
                  <a:prstGeom prst="triangl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等腰三角形 33">
                    <a:extLst>
                      <a:ext uri="{FF2B5EF4-FFF2-40B4-BE49-F238E27FC236}">
                        <a16:creationId xmlns:a16="http://schemas.microsoft.com/office/drawing/2014/main" id="{DC8BA922-1C0C-44C8-9531-AA886FE232E9}"/>
                      </a:ext>
                    </a:extLst>
                  </p:cNvPr>
                  <p:cNvSpPr/>
                  <p:nvPr/>
                </p:nvSpPr>
                <p:spPr>
                  <a:xfrm>
                    <a:off x="488174" y="4891694"/>
                    <a:ext cx="494008" cy="774158"/>
                  </a:xfrm>
                  <a:prstGeom prst="triangl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等腰三角形 33">
                    <a:extLst>
                      <a:ext uri="{FF2B5EF4-FFF2-40B4-BE49-F238E27FC236}">
                        <a16:creationId xmlns:a16="http://schemas.microsoft.com/office/drawing/2014/main" id="{DC8BA922-1C0C-44C8-9531-AA886FE232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174" y="4891694"/>
                    <a:ext cx="494008" cy="774158"/>
                  </a:xfrm>
                  <a:prstGeom prst="triangl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08AC843B-AB22-4B31-A1CA-6A4BD64C9213}"/>
                  </a:ext>
                </a:extLst>
              </p:cNvPr>
              <p:cNvCxnSpPr>
                <a:cxnSpLocks/>
                <a:stCxn id="26" idx="3"/>
                <a:endCxn id="34" idx="0"/>
              </p:cNvCxnSpPr>
              <p:nvPr/>
            </p:nvCxnSpPr>
            <p:spPr>
              <a:xfrm flipH="1">
                <a:off x="735178" y="4508313"/>
                <a:ext cx="190742" cy="3833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2F4A52E4-A4AD-4B2D-84D4-6F6CB74FA626}"/>
                  </a:ext>
                </a:extLst>
              </p:cNvPr>
              <p:cNvCxnSpPr>
                <a:cxnSpLocks/>
                <a:stCxn id="26" idx="5"/>
                <a:endCxn id="33" idx="0"/>
              </p:cNvCxnSpPr>
              <p:nvPr/>
            </p:nvCxnSpPr>
            <p:spPr>
              <a:xfrm>
                <a:off x="1197778" y="4508313"/>
                <a:ext cx="179926" cy="3833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箭头: 手杖形 71">
                <a:extLst>
                  <a:ext uri="{FF2B5EF4-FFF2-40B4-BE49-F238E27FC236}">
                    <a16:creationId xmlns:a16="http://schemas.microsoft.com/office/drawing/2014/main" id="{3D35B1A8-37FA-4391-9AD0-12F2A2DEB3FD}"/>
                  </a:ext>
                </a:extLst>
              </p:cNvPr>
              <p:cNvSpPr/>
              <p:nvPr/>
            </p:nvSpPr>
            <p:spPr>
              <a:xfrm rot="18649415">
                <a:off x="1260588" y="3919567"/>
                <a:ext cx="364386" cy="301964"/>
              </a:xfrm>
              <a:prstGeom prst="uturnArrow">
                <a:avLst>
                  <a:gd name="adj1" fmla="val 25000"/>
                  <a:gd name="adj2" fmla="val 25000"/>
                  <a:gd name="adj3" fmla="val 25000"/>
                  <a:gd name="adj4" fmla="val 43750"/>
                  <a:gd name="adj5" fmla="val 100000"/>
                </a:avLst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C1D81C00-1145-4E89-B551-7ED3118DEC8F}"/>
                </a:ext>
              </a:extLst>
            </p:cNvPr>
            <p:cNvGrpSpPr/>
            <p:nvPr/>
          </p:nvGrpSpPr>
          <p:grpSpPr>
            <a:xfrm>
              <a:off x="2971868" y="3000346"/>
              <a:ext cx="1588318" cy="2696907"/>
              <a:chOff x="2971868" y="3000346"/>
              <a:chExt cx="1588318" cy="26969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椭圆 46">
                    <a:extLst>
                      <a:ext uri="{FF2B5EF4-FFF2-40B4-BE49-F238E27FC236}">
                        <a16:creationId xmlns:a16="http://schemas.microsoft.com/office/drawing/2014/main" id="{27593215-EBA4-41A2-B151-59C3FB0E814E}"/>
                      </a:ext>
                    </a:extLst>
                  </p:cNvPr>
                  <p:cNvSpPr/>
                  <p:nvPr/>
                </p:nvSpPr>
                <p:spPr>
                  <a:xfrm>
                    <a:off x="3422162" y="3435180"/>
                    <a:ext cx="384464" cy="38446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72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" name="椭圆 46">
                    <a:extLst>
                      <a:ext uri="{FF2B5EF4-FFF2-40B4-BE49-F238E27FC236}">
                        <a16:creationId xmlns:a16="http://schemas.microsoft.com/office/drawing/2014/main" id="{27593215-EBA4-41A2-B151-59C3FB0E81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2162" y="3435180"/>
                    <a:ext cx="384464" cy="384464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E5E8E7E0-7DC6-4789-95B9-CF8FE53B5300}"/>
                  </a:ext>
                </a:extLst>
              </p:cNvPr>
              <p:cNvCxnSpPr>
                <a:cxnSpLocks/>
                <a:stCxn id="47" idx="5"/>
                <a:endCxn id="50" idx="0"/>
              </p:cNvCxnSpPr>
              <p:nvPr/>
            </p:nvCxnSpPr>
            <p:spPr>
              <a:xfrm>
                <a:off x="3750323" y="3763341"/>
                <a:ext cx="247004" cy="448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E215D943-EB59-4643-998E-9EFA7D3C1CB3}"/>
                  </a:ext>
                </a:extLst>
              </p:cNvPr>
              <p:cNvCxnSpPr>
                <a:cxnSpLocks/>
                <a:stCxn id="47" idx="3"/>
                <a:endCxn id="51" idx="0"/>
              </p:cNvCxnSpPr>
              <p:nvPr/>
            </p:nvCxnSpPr>
            <p:spPr>
              <a:xfrm flipH="1">
                <a:off x="3218872" y="3763341"/>
                <a:ext cx="259593" cy="44782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880A1705-1844-4874-B1C4-474562C20CE8}"/>
                      </a:ext>
                    </a:extLst>
                  </p:cNvPr>
                  <p:cNvSpPr/>
                  <p:nvPr/>
                </p:nvSpPr>
                <p:spPr>
                  <a:xfrm>
                    <a:off x="3805095" y="4211553"/>
                    <a:ext cx="384464" cy="38446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72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880A1705-1844-4874-B1C4-474562C20C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5095" y="4211553"/>
                    <a:ext cx="384464" cy="384464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 b="-307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等腰三角形 50">
                    <a:extLst>
                      <a:ext uri="{FF2B5EF4-FFF2-40B4-BE49-F238E27FC236}">
                        <a16:creationId xmlns:a16="http://schemas.microsoft.com/office/drawing/2014/main" id="{003A24D0-0699-42D4-ACBA-1B9BE9642BC3}"/>
                      </a:ext>
                    </a:extLst>
                  </p:cNvPr>
                  <p:cNvSpPr/>
                  <p:nvPr/>
                </p:nvSpPr>
                <p:spPr>
                  <a:xfrm>
                    <a:off x="2971868" y="4211164"/>
                    <a:ext cx="494008" cy="774158"/>
                  </a:xfrm>
                  <a:prstGeom prst="triangl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等腰三角形 50">
                    <a:extLst>
                      <a:ext uri="{FF2B5EF4-FFF2-40B4-BE49-F238E27FC236}">
                        <a16:creationId xmlns:a16="http://schemas.microsoft.com/office/drawing/2014/main" id="{003A24D0-0699-42D4-ACBA-1B9BE9642BC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1868" y="4211164"/>
                    <a:ext cx="494008" cy="774158"/>
                  </a:xfrm>
                  <a:prstGeom prst="triangl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2DC6450F-9F25-448B-B353-73D018AD2F85}"/>
                  </a:ext>
                </a:extLst>
              </p:cNvPr>
              <p:cNvCxnSpPr>
                <a:cxnSpLocks/>
                <a:stCxn id="47" idx="0"/>
              </p:cNvCxnSpPr>
              <p:nvPr/>
            </p:nvCxnSpPr>
            <p:spPr>
              <a:xfrm flipV="1">
                <a:off x="3614394" y="3000346"/>
                <a:ext cx="0" cy="4348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等腰三角形 52">
                    <a:extLst>
                      <a:ext uri="{FF2B5EF4-FFF2-40B4-BE49-F238E27FC236}">
                        <a16:creationId xmlns:a16="http://schemas.microsoft.com/office/drawing/2014/main" id="{7E4AEB31-B20D-4B61-A941-A4973D76EE26}"/>
                      </a:ext>
                    </a:extLst>
                  </p:cNvPr>
                  <p:cNvSpPr/>
                  <p:nvPr/>
                </p:nvSpPr>
                <p:spPr>
                  <a:xfrm>
                    <a:off x="4066178" y="4923095"/>
                    <a:ext cx="494008" cy="774158"/>
                  </a:xfrm>
                  <a:prstGeom prst="triangl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等腰三角形 52">
                    <a:extLst>
                      <a:ext uri="{FF2B5EF4-FFF2-40B4-BE49-F238E27FC236}">
                        <a16:creationId xmlns:a16="http://schemas.microsoft.com/office/drawing/2014/main" id="{7E4AEB31-B20D-4B61-A941-A4973D76EE2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6178" y="4923095"/>
                    <a:ext cx="494008" cy="774158"/>
                  </a:xfrm>
                  <a:prstGeom prst="triangl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等腰三角形 53">
                    <a:extLst>
                      <a:ext uri="{FF2B5EF4-FFF2-40B4-BE49-F238E27FC236}">
                        <a16:creationId xmlns:a16="http://schemas.microsoft.com/office/drawing/2014/main" id="{9515071F-3E3E-4F8D-95D2-FD0182400B30}"/>
                      </a:ext>
                    </a:extLst>
                  </p:cNvPr>
                  <p:cNvSpPr/>
                  <p:nvPr/>
                </p:nvSpPr>
                <p:spPr>
                  <a:xfrm>
                    <a:off x="3423652" y="4923095"/>
                    <a:ext cx="494008" cy="774158"/>
                  </a:xfrm>
                  <a:prstGeom prst="triangl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等腰三角形 53">
                    <a:extLst>
                      <a:ext uri="{FF2B5EF4-FFF2-40B4-BE49-F238E27FC236}">
                        <a16:creationId xmlns:a16="http://schemas.microsoft.com/office/drawing/2014/main" id="{9515071F-3E3E-4F8D-95D2-FD0182400B3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3652" y="4923095"/>
                    <a:ext cx="494008" cy="774158"/>
                  </a:xfrm>
                  <a:prstGeom prst="triangl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E7527B79-793E-43F1-82C5-C0CC42AD7C4B}"/>
                  </a:ext>
                </a:extLst>
              </p:cNvPr>
              <p:cNvCxnSpPr>
                <a:cxnSpLocks/>
                <a:stCxn id="50" idx="3"/>
                <a:endCxn id="54" idx="0"/>
              </p:cNvCxnSpPr>
              <p:nvPr/>
            </p:nvCxnSpPr>
            <p:spPr>
              <a:xfrm flipH="1">
                <a:off x="3670656" y="4539714"/>
                <a:ext cx="190742" cy="3833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98F7310F-9F1B-4BA6-B2B1-C3ADC1D54F10}"/>
                  </a:ext>
                </a:extLst>
              </p:cNvPr>
              <p:cNvCxnSpPr>
                <a:cxnSpLocks/>
                <a:stCxn id="50" idx="5"/>
                <a:endCxn id="53" idx="0"/>
              </p:cNvCxnSpPr>
              <p:nvPr/>
            </p:nvCxnSpPr>
            <p:spPr>
              <a:xfrm>
                <a:off x="4133256" y="4539714"/>
                <a:ext cx="179926" cy="3833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箭头: 手杖形 72">
                <a:extLst>
                  <a:ext uri="{FF2B5EF4-FFF2-40B4-BE49-F238E27FC236}">
                    <a16:creationId xmlns:a16="http://schemas.microsoft.com/office/drawing/2014/main" id="{F06A003D-5286-4A32-BFAB-84468C7DCF6E}"/>
                  </a:ext>
                </a:extLst>
              </p:cNvPr>
              <p:cNvSpPr/>
              <p:nvPr/>
            </p:nvSpPr>
            <p:spPr>
              <a:xfrm rot="12600000" flipV="1">
                <a:off x="3425907" y="3940699"/>
                <a:ext cx="364386" cy="288335"/>
              </a:xfrm>
              <a:prstGeom prst="uturnArrow">
                <a:avLst>
                  <a:gd name="adj1" fmla="val 25000"/>
                  <a:gd name="adj2" fmla="val 25000"/>
                  <a:gd name="adj3" fmla="val 25000"/>
                  <a:gd name="adj4" fmla="val 43750"/>
                  <a:gd name="adj5" fmla="val 100000"/>
                </a:avLst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4232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98F69-CE71-4525-B1D0-537A1C3FC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</a:t>
            </a:r>
            <a:r>
              <a:rPr lang="en-US" dirty="0"/>
              <a:t> in </a:t>
            </a:r>
            <a:r>
              <a:rPr lang="en-US" dirty="0" err="1"/>
              <a:t>Treap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04077-4581-46A1-9359-7904948FE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73831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C00000"/>
                </a:solidFill>
              </a:rPr>
              <a:t>Q:</a:t>
            </a:r>
            <a:r>
              <a:rPr lang="en-US" sz="2400" dirty="0"/>
              <a:t> Given a pointer to a node, how to remove it?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C00000"/>
                </a:solidFill>
              </a:rPr>
              <a:t>A:</a:t>
            </a:r>
            <a:r>
              <a:rPr lang="en-US" sz="2400" dirty="0"/>
              <a:t> Just invert the process of insertion!</a:t>
            </a:r>
          </a:p>
          <a:p>
            <a:pPr>
              <a:spcBef>
                <a:spcPts val="600"/>
              </a:spcBef>
            </a:pPr>
            <a:r>
              <a:rPr lang="en-US" sz="2400" b="1" u="sng" dirty="0"/>
              <a:t>Step 1:</a:t>
            </a:r>
            <a:r>
              <a:rPr lang="en-US" sz="2400" dirty="0"/>
              <a:t> Use rotations to push-down the node till it is a leaf.</a:t>
            </a:r>
          </a:p>
          <a:p>
            <a:pPr>
              <a:spcBef>
                <a:spcPts val="600"/>
              </a:spcBef>
            </a:pPr>
            <a:r>
              <a:rPr lang="en-US" sz="2400" b="1" u="sng" dirty="0"/>
              <a:t>Step 2:</a:t>
            </a:r>
            <a:r>
              <a:rPr lang="en-US" sz="2400" dirty="0"/>
              <a:t> Remove the leaf.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FAA2165-2EC7-4EDE-9724-8FFCD2D0B0A9}"/>
              </a:ext>
            </a:extLst>
          </p:cNvPr>
          <p:cNvGrpSpPr/>
          <p:nvPr/>
        </p:nvGrpSpPr>
        <p:grpSpPr>
          <a:xfrm>
            <a:off x="1535522" y="3429000"/>
            <a:ext cx="3170528" cy="2972997"/>
            <a:chOff x="4937887" y="3160284"/>
            <a:chExt cx="3170528" cy="2972997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EDBE053D-97E3-42A5-B0C6-25602618A613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6076391" y="3638264"/>
              <a:ext cx="634405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5D0654E-4B54-4528-B99D-64162565308A}"/>
                </a:ext>
              </a:extLst>
            </p:cNvPr>
            <p:cNvSpPr/>
            <p:nvPr/>
          </p:nvSpPr>
          <p:spPr>
            <a:xfrm>
              <a:off x="6388678" y="3160284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42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214D612-533C-40B2-B9A0-75106953DCB2}"/>
                </a:ext>
              </a:extLst>
            </p:cNvPr>
            <p:cNvSpPr/>
            <p:nvPr/>
          </p:nvSpPr>
          <p:spPr>
            <a:xfrm>
              <a:off x="5754273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33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EAECC0F-BDF4-4216-9AC2-71836AA46681}"/>
                </a:ext>
              </a:extLst>
            </p:cNvPr>
            <p:cNvSpPr/>
            <p:nvPr/>
          </p:nvSpPr>
          <p:spPr>
            <a:xfrm>
              <a:off x="7041013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0.31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54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A88B78F-35FB-4475-8016-BF488B03522F}"/>
                </a:ext>
              </a:extLst>
            </p:cNvPr>
            <p:cNvSpPr/>
            <p:nvPr/>
          </p:nvSpPr>
          <p:spPr>
            <a:xfrm>
              <a:off x="5343692" y="473955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0.20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30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71F2734-5465-4714-BF21-0FE405BA36F3}"/>
                </a:ext>
              </a:extLst>
            </p:cNvPr>
            <p:cNvSpPr/>
            <p:nvPr/>
          </p:nvSpPr>
          <p:spPr>
            <a:xfrm>
              <a:off x="6151725" y="473955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0.48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36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10405B6-231B-4A81-B2F0-A77E6B7CEE3A}"/>
                </a:ext>
              </a:extLst>
            </p:cNvPr>
            <p:cNvSpPr/>
            <p:nvPr/>
          </p:nvSpPr>
          <p:spPr>
            <a:xfrm>
              <a:off x="7464179" y="473955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0.51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76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A5865F3-E2C9-4DBA-97BF-9843DB66D668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6710796" y="3638264"/>
              <a:ext cx="652335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8BEDE94-AF4D-4BAA-B6B0-B0CFE86D4B66}"/>
                </a:ext>
              </a:extLst>
            </p:cNvPr>
            <p:cNvCxnSpPr>
              <a:cxnSpLocks/>
              <a:stCxn id="10" idx="0"/>
              <a:endCxn id="7" idx="2"/>
            </p:cNvCxnSpPr>
            <p:nvPr/>
          </p:nvCxnSpPr>
          <p:spPr>
            <a:xfrm flipH="1" flipV="1">
              <a:off x="6076391" y="4337481"/>
              <a:ext cx="397452" cy="402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AF68883-ECC4-4EF5-91D7-F42008AE2F42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5665810" y="4337481"/>
              <a:ext cx="410581" cy="402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5151E02-83D4-4479-A9A0-5767EC5B74BA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7363131" y="4337481"/>
              <a:ext cx="423166" cy="402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3E3F576-7207-436C-AE39-2284B3EEDDB1}"/>
                </a:ext>
              </a:extLst>
            </p:cNvPr>
            <p:cNvSpPr/>
            <p:nvPr/>
          </p:nvSpPr>
          <p:spPr>
            <a:xfrm>
              <a:off x="4937887" y="56553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0.25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3CAE12F-A5BD-4513-A8CE-E89A5E52B357}"/>
                </a:ext>
              </a:extLst>
            </p:cNvPr>
            <p:cNvCxnSpPr>
              <a:cxnSpLocks/>
              <a:stCxn id="9" idx="2"/>
              <a:endCxn id="16" idx="0"/>
            </p:cNvCxnSpPr>
            <p:nvPr/>
          </p:nvCxnSpPr>
          <p:spPr>
            <a:xfrm flipH="1">
              <a:off x="5260005" y="5217537"/>
              <a:ext cx="405805" cy="4377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810119C-0990-47EE-AEF1-0807FC578AD7}"/>
              </a:ext>
            </a:extLst>
          </p:cNvPr>
          <p:cNvGrpSpPr/>
          <p:nvPr/>
        </p:nvGrpSpPr>
        <p:grpSpPr>
          <a:xfrm>
            <a:off x="5428509" y="3429000"/>
            <a:ext cx="3086841" cy="2071920"/>
            <a:chOff x="5165005" y="3429000"/>
            <a:chExt cx="3086841" cy="2071920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C440882-6A27-49D2-A4FA-E233D2BB0E9B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flipH="1">
              <a:off x="5989060" y="3906980"/>
              <a:ext cx="721736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7EC1269-733C-4CC6-9930-34A0AF5D2233}"/>
                </a:ext>
              </a:extLst>
            </p:cNvPr>
            <p:cNvSpPr/>
            <p:nvPr/>
          </p:nvSpPr>
          <p:spPr>
            <a:xfrm>
              <a:off x="6388678" y="3429000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42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9B2B7A1-A8BF-406C-B255-C7C369A9E0F4}"/>
                </a:ext>
              </a:extLst>
            </p:cNvPr>
            <p:cNvSpPr/>
            <p:nvPr/>
          </p:nvSpPr>
          <p:spPr>
            <a:xfrm>
              <a:off x="5666942" y="412821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0.20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30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4EE1195-4CEB-40A1-86A2-CA45757DBA60}"/>
                </a:ext>
              </a:extLst>
            </p:cNvPr>
            <p:cNvSpPr/>
            <p:nvPr/>
          </p:nvSpPr>
          <p:spPr>
            <a:xfrm>
              <a:off x="7110414" y="412821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0.31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54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AEC0B78-EF83-4625-9416-FC16B7B81BE9}"/>
                </a:ext>
              </a:extLst>
            </p:cNvPr>
            <p:cNvSpPr/>
            <p:nvPr/>
          </p:nvSpPr>
          <p:spPr>
            <a:xfrm>
              <a:off x="5165005" y="5022940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0.25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8C9B044-1765-46AC-9436-6D7FC08B0F0A}"/>
                </a:ext>
              </a:extLst>
            </p:cNvPr>
            <p:cNvSpPr/>
            <p:nvPr/>
          </p:nvSpPr>
          <p:spPr>
            <a:xfrm>
              <a:off x="6155341" y="5008273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0.48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36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A63504A-B632-45FC-AD70-4AE1793D9C7C}"/>
                </a:ext>
              </a:extLst>
            </p:cNvPr>
            <p:cNvSpPr/>
            <p:nvPr/>
          </p:nvSpPr>
          <p:spPr>
            <a:xfrm>
              <a:off x="7607610" y="5015634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0.51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76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84E4AB6-1A73-44A2-A152-FBB4D85D6869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>
              <a:off x="6710796" y="3906980"/>
              <a:ext cx="721736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470E88F-8810-4A7B-A76F-7C4B18D7E246}"/>
                </a:ext>
              </a:extLst>
            </p:cNvPr>
            <p:cNvCxnSpPr>
              <a:cxnSpLocks/>
              <a:stCxn id="24" idx="0"/>
              <a:endCxn id="21" idx="2"/>
            </p:cNvCxnSpPr>
            <p:nvPr/>
          </p:nvCxnSpPr>
          <p:spPr>
            <a:xfrm flipH="1" flipV="1">
              <a:off x="5989060" y="4606197"/>
              <a:ext cx="488399" cy="402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3943C8E-1AD4-4C1D-8496-5940C7896030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>
            <a:xfrm flipH="1">
              <a:off x="5487123" y="4606197"/>
              <a:ext cx="501937" cy="4167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B0CA4589-F9D6-4BEA-9F67-AD76ECC8853B}"/>
                </a:ext>
              </a:extLst>
            </p:cNvPr>
            <p:cNvCxnSpPr>
              <a:cxnSpLocks/>
              <a:stCxn id="22" idx="2"/>
              <a:endCxn id="25" idx="0"/>
            </p:cNvCxnSpPr>
            <p:nvPr/>
          </p:nvCxnSpPr>
          <p:spPr>
            <a:xfrm>
              <a:off x="7432532" y="4606197"/>
              <a:ext cx="49719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119432E-22D7-4BC5-BE17-64573D91B07A}"/>
              </a:ext>
            </a:extLst>
          </p:cNvPr>
          <p:cNvGrpSpPr/>
          <p:nvPr/>
        </p:nvGrpSpPr>
        <p:grpSpPr>
          <a:xfrm>
            <a:off x="5930446" y="5486253"/>
            <a:ext cx="810517" cy="915744"/>
            <a:chOff x="6030030" y="5259489"/>
            <a:chExt cx="810517" cy="915744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9BED1B0-4ECB-40EE-9F72-8A3EAF070EF1}"/>
                </a:ext>
              </a:extLst>
            </p:cNvPr>
            <p:cNvSpPr/>
            <p:nvPr/>
          </p:nvSpPr>
          <p:spPr>
            <a:xfrm>
              <a:off x="6030030" y="5697253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33</a:t>
              </a: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2D995671-9D0F-42CD-A9FA-7823E9E13AF3}"/>
                </a:ext>
              </a:extLst>
            </p:cNvPr>
            <p:cNvCxnSpPr>
              <a:cxnSpLocks/>
              <a:stCxn id="31" idx="0"/>
              <a:endCxn id="24" idx="2"/>
            </p:cNvCxnSpPr>
            <p:nvPr/>
          </p:nvCxnSpPr>
          <p:spPr>
            <a:xfrm flipV="1">
              <a:off x="6352148" y="5259489"/>
              <a:ext cx="488399" cy="4377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CCBA6C6D-2180-4CEB-9DD5-503D0A32253E}"/>
              </a:ext>
            </a:extLst>
          </p:cNvPr>
          <p:cNvSpPr txBox="1"/>
          <p:nvPr/>
        </p:nvSpPr>
        <p:spPr>
          <a:xfrm>
            <a:off x="456752" y="3403355"/>
            <a:ext cx="20111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Remove element 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with key 33.</a:t>
            </a:r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D44742A8-6014-4757-9672-1046ECF76A7C}"/>
              </a:ext>
            </a:extLst>
          </p:cNvPr>
          <p:cNvSpPr/>
          <p:nvPr/>
        </p:nvSpPr>
        <p:spPr>
          <a:xfrm>
            <a:off x="4543888" y="3688770"/>
            <a:ext cx="1194955" cy="41633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6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17D98-A80E-44B5-A9D0-CA2D99E8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Treap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F45F73-7457-4AD6-8CE7-EBF37DC1A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A probabilistic data structure.</a:t>
                </a:r>
              </a:p>
              <a:p>
                <a:r>
                  <a:rPr lang="en-US" sz="2400" dirty="0"/>
                  <a:t>Like a randomly built BST.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(Expected height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, even for adversarial operation sequence.)</a:t>
                </a:r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en-US" sz="2400" dirty="0"/>
                  <a:t>Support </a:t>
                </a:r>
                <a:r>
                  <a:rPr lang="en-US" sz="2400" b="1" dirty="0" err="1"/>
                  <a:t>OSet</a:t>
                </a:r>
                <a:r>
                  <a:rPr lang="en-US" sz="2400" dirty="0"/>
                  <a:t> operations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 time, in expectation.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F45F73-7457-4AD6-8CE7-EBF37DC1A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907002CF-B416-47DC-A5FF-2D2A24B51774}"/>
              </a:ext>
            </a:extLst>
          </p:cNvPr>
          <p:cNvGrpSpPr/>
          <p:nvPr/>
        </p:nvGrpSpPr>
        <p:grpSpPr>
          <a:xfrm>
            <a:off x="4899756" y="4242526"/>
            <a:ext cx="3615594" cy="2069373"/>
            <a:chOff x="5192433" y="4423501"/>
            <a:chExt cx="3615594" cy="206937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12FF3B1B-919E-4278-9790-1355FABC1560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6158787" y="4901481"/>
              <a:ext cx="844686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8FB30E0-2181-4ECE-BBC4-A9D1E3A5FCFE}"/>
                </a:ext>
              </a:extLst>
            </p:cNvPr>
            <p:cNvSpPr/>
            <p:nvPr/>
          </p:nvSpPr>
          <p:spPr>
            <a:xfrm>
              <a:off x="6681355" y="4423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42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63D4549-A44E-4F27-A734-9F67E1449D97}"/>
                </a:ext>
              </a:extLst>
            </p:cNvPr>
            <p:cNvSpPr/>
            <p:nvPr/>
          </p:nvSpPr>
          <p:spPr>
            <a:xfrm>
              <a:off x="5836669" y="51227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0.20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30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6C0B278-1D14-4192-AFEC-C4EFD6E99B0B}"/>
                </a:ext>
              </a:extLst>
            </p:cNvPr>
            <p:cNvSpPr/>
            <p:nvPr/>
          </p:nvSpPr>
          <p:spPr>
            <a:xfrm>
              <a:off x="7519555" y="51227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0.31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54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A6B2EC0-043C-4EC0-992D-34C1CE4916DF}"/>
                </a:ext>
              </a:extLst>
            </p:cNvPr>
            <p:cNvSpPr/>
            <p:nvPr/>
          </p:nvSpPr>
          <p:spPr>
            <a:xfrm>
              <a:off x="5192433" y="6014894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0.25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CA82D9C-6C6E-4A02-8371-5345028B5F7F}"/>
                </a:ext>
              </a:extLst>
            </p:cNvPr>
            <p:cNvSpPr/>
            <p:nvPr/>
          </p:nvSpPr>
          <p:spPr>
            <a:xfrm>
              <a:off x="6480905" y="6010135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0.48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36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EEAA371-6543-4DF3-8CA2-27B42DCE2CDB}"/>
                </a:ext>
              </a:extLst>
            </p:cNvPr>
            <p:cNvSpPr/>
            <p:nvPr/>
          </p:nvSpPr>
          <p:spPr>
            <a:xfrm>
              <a:off x="8163791" y="6010135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0.51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76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E00A9F9-0108-48A7-B154-88CBD633BE7C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7003473" y="4901481"/>
              <a:ext cx="838200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8641A66-594E-4916-8291-DAFB180C6CC5}"/>
                </a:ext>
              </a:extLst>
            </p:cNvPr>
            <p:cNvCxnSpPr>
              <a:cxnSpLocks/>
              <a:stCxn id="10" idx="0"/>
              <a:endCxn id="7" idx="2"/>
            </p:cNvCxnSpPr>
            <p:nvPr/>
          </p:nvCxnSpPr>
          <p:spPr>
            <a:xfrm flipH="1" flipV="1">
              <a:off x="6158787" y="5600698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5009ED9-00EB-423E-8FBD-96772BBBEDA3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5514551" y="5600698"/>
              <a:ext cx="644236" cy="414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28BC615-C7C4-42CA-8BA0-ABAD80445195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7841673" y="5600698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3E76BBA-F2DB-46C5-8A32-EC0947757C04}"/>
                  </a:ext>
                </a:extLst>
              </p:cNvPr>
              <p:cNvSpPr txBox="1"/>
              <p:nvPr/>
            </p:nvSpPr>
            <p:spPr>
              <a:xfrm>
                <a:off x="628650" y="3881351"/>
                <a:ext cx="4473948" cy="1200329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Design a data structure supporting </a:t>
                </a:r>
                <a:r>
                  <a:rPr lang="en-US" sz="2400" dirty="0" err="1"/>
                  <a:t>OSet</a:t>
                </a:r>
                <a:r>
                  <a:rPr lang="en-US" sz="2400" dirty="0"/>
                  <a:t> operations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 time, even in worst-case?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3E76BBA-F2DB-46C5-8A32-EC0947757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881351"/>
                <a:ext cx="4473948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8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Ch.12</a:t>
            </a:r>
          </a:p>
          <a:p>
            <a:r>
              <a:rPr lang="en-GB" sz="2400" dirty="0"/>
              <a:t>[Morin] Ch.7 (7.2)</a:t>
            </a:r>
            <a:endParaRPr 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CD53E0-50B9-425D-8F5A-A22D0CAE7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319" y="3280349"/>
            <a:ext cx="2039999" cy="306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19591-91D4-479A-955A-791F008D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implementation of </a:t>
            </a:r>
            <a:r>
              <a:rPr lang="en-US" b="1" dirty="0" err="1"/>
              <a:t>OSet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76C511E0-6F7B-4B32-B7AD-EA5E00855E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85419515"/>
                  </p:ext>
                </p:extLst>
              </p:nvPr>
            </p:nvGraphicFramePr>
            <p:xfrm>
              <a:off x="720000" y="1914791"/>
              <a:ext cx="7704000" cy="25920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SimpleArray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721629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SimpleLinkedList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baseline="30000" dirty="0"/>
                            <a:t>*</a:t>
                          </a:r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9516933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SortedArray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3200689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SortedLinkedList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baseline="30000" dirty="0"/>
                            <a:t>*</a:t>
                          </a:r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885821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BinaryHeap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baseline="30000" dirty="0"/>
                            <a:t>*</a:t>
                          </a:r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7175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76C511E0-6F7B-4B32-B7AD-EA5E00855E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85419515"/>
                  </p:ext>
                </p:extLst>
              </p:nvPr>
            </p:nvGraphicFramePr>
            <p:xfrm>
              <a:off x="720000" y="1914791"/>
              <a:ext cx="7704000" cy="25920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SimpleArray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101408" r="-200000" b="-4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101408" r="-100707" b="-4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101408" r="-352" b="-414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721629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SimpleLinkedList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201408" r="-200000" b="-3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201408" r="-100707" b="-3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201408" r="-352" b="-314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516933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SortedArray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301408" r="-200000" b="-2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301408" r="-100707" b="-2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301408" r="-352" b="-214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3200689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SortedLinkedList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401408" r="-200000" b="-1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401408" r="-100707" b="-1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401408" r="-352" b="-114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885821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BinaryHeap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501408" r="-200000" b="-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501408" r="-100707" b="-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501408" r="-352" b="-14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7175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BFB1809-86A9-444A-A17A-7BF16E73AE0D}"/>
              </a:ext>
            </a:extLst>
          </p:cNvPr>
          <p:cNvSpPr txBox="1"/>
          <p:nvPr/>
        </p:nvSpPr>
        <p:spPr>
          <a:xfrm>
            <a:off x="531086" y="4889787"/>
            <a:ext cx="8081828" cy="4770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500" dirty="0"/>
              <a:t>Data structure implementing all these operations efficiently?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24F113D-5CFA-46E1-B9C5-D35168968C5A}"/>
                  </a:ext>
                </a:extLst>
              </p:cNvPr>
              <p:cNvSpPr txBox="1"/>
              <p:nvPr/>
            </p:nvSpPr>
            <p:spPr>
              <a:xfrm>
                <a:off x="2535160" y="5549782"/>
                <a:ext cx="40736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Efficient means within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time.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24F113D-5CFA-46E1-B9C5-D35168968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160" y="5549782"/>
                <a:ext cx="4073679" cy="400110"/>
              </a:xfrm>
              <a:prstGeom prst="rect">
                <a:avLst/>
              </a:prstGeom>
              <a:blipFill>
                <a:blip r:embed="rId3"/>
                <a:stretch>
                  <a:fillRect l="-1647" t="-7576" r="-89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00182E2B-D763-4FEF-ABC4-679AE8B27768}"/>
              </a:ext>
            </a:extLst>
          </p:cNvPr>
          <p:cNvSpPr/>
          <p:nvPr/>
        </p:nvSpPr>
        <p:spPr>
          <a:xfrm>
            <a:off x="3262745" y="2379518"/>
            <a:ext cx="5161255" cy="353291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BBB340E-9B68-4484-9433-8481B591FB42}"/>
              </a:ext>
            </a:extLst>
          </p:cNvPr>
          <p:cNvSpPr/>
          <p:nvPr/>
        </p:nvSpPr>
        <p:spPr>
          <a:xfrm>
            <a:off x="3262745" y="3266508"/>
            <a:ext cx="5161255" cy="353291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3F27B3-53F4-4C00-BDF1-B3313357A371}"/>
              </a:ext>
            </a:extLst>
          </p:cNvPr>
          <p:cNvSpPr/>
          <p:nvPr/>
        </p:nvSpPr>
        <p:spPr>
          <a:xfrm>
            <a:off x="3262744" y="4088210"/>
            <a:ext cx="5161255" cy="353291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FE3F7DB-9489-488E-88CF-BDBCD8B76047}"/>
              </a:ext>
            </a:extLst>
          </p:cNvPr>
          <p:cNvSpPr/>
          <p:nvPr/>
        </p:nvSpPr>
        <p:spPr>
          <a:xfrm>
            <a:off x="3262742" y="2808609"/>
            <a:ext cx="5161255" cy="353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81EED9-8855-44DF-A384-8BB2D8841714}"/>
              </a:ext>
            </a:extLst>
          </p:cNvPr>
          <p:cNvSpPr/>
          <p:nvPr/>
        </p:nvSpPr>
        <p:spPr>
          <a:xfrm>
            <a:off x="3262741" y="3687463"/>
            <a:ext cx="5161255" cy="353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0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0C825-87A6-4C2A-B8D3-9B736E0E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(BST)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93A312-FC65-440B-B30A-5F78B22E48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73831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binary search tree</a:t>
                </a:r>
                <a:r>
                  <a:rPr lang="en-US" sz="2400" dirty="0"/>
                  <a:t> (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BST</a:t>
                </a:r>
                <a:r>
                  <a:rPr lang="en-US" sz="2400" dirty="0"/>
                  <a:t>) is a binary tree in which each node stores an element, and satisfies the </a:t>
                </a:r>
                <a:r>
                  <a:rPr lang="en-US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binary-search-tree property</a:t>
                </a:r>
                <a:r>
                  <a:rPr lang="en-US" sz="2400" dirty="0"/>
                  <a:t> (</a:t>
                </a:r>
                <a:r>
                  <a:rPr lang="en-US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BST property</a:t>
                </a:r>
                <a:r>
                  <a:rPr lang="en-US" sz="2400" dirty="0"/>
                  <a:t>): for </a:t>
                </a:r>
                <a:r>
                  <a:rPr lang="en-US" sz="2400" i="1" dirty="0"/>
                  <a:t>every</a:t>
                </a:r>
                <a:r>
                  <a:rPr lang="en-US" sz="2400" dirty="0"/>
                  <a:t> node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in the tree,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is in the left subtree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400" dirty="0"/>
                  <a:t>;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is in the right subtree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93A312-FC65-440B-B30A-5F78B22E48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738311"/>
              </a:xfrm>
              <a:blipFill>
                <a:blip r:embed="rId2"/>
                <a:stretch>
                  <a:fillRect l="-1005" t="-4895" r="-1391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F9FA8C21-694C-4513-9A6C-2CC6A3D7ACD8}"/>
              </a:ext>
            </a:extLst>
          </p:cNvPr>
          <p:cNvGrpSpPr/>
          <p:nvPr/>
        </p:nvGrpSpPr>
        <p:grpSpPr>
          <a:xfrm>
            <a:off x="5527965" y="3873537"/>
            <a:ext cx="2171700" cy="1921631"/>
            <a:chOff x="5777347" y="3636819"/>
            <a:chExt cx="2171700" cy="19216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608D0AC2-C353-4B3D-B15D-F5E125BE055C}"/>
                    </a:ext>
                  </a:extLst>
                </p:cNvPr>
                <p:cNvSpPr/>
                <p:nvPr/>
              </p:nvSpPr>
              <p:spPr>
                <a:xfrm>
                  <a:off x="6670965" y="363681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608D0AC2-C353-4B3D-B15D-F5E125BE05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965" y="3636819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等腰三角形 4">
                  <a:extLst>
                    <a:ext uri="{FF2B5EF4-FFF2-40B4-BE49-F238E27FC236}">
                      <a16:creationId xmlns:a16="http://schemas.microsoft.com/office/drawing/2014/main" id="{0DFF025B-5CC5-43A5-BAA9-8BE12C1C33FB}"/>
                    </a:ext>
                  </a:extLst>
                </p:cNvPr>
                <p:cNvSpPr/>
                <p:nvPr/>
              </p:nvSpPr>
              <p:spPr>
                <a:xfrm>
                  <a:off x="5777347" y="4381318"/>
                  <a:ext cx="893618" cy="1177132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等腰三角形 4">
                  <a:extLst>
                    <a:ext uri="{FF2B5EF4-FFF2-40B4-BE49-F238E27FC236}">
                      <a16:creationId xmlns:a16="http://schemas.microsoft.com/office/drawing/2014/main" id="{0DFF025B-5CC5-43A5-BAA9-8BE12C1C33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347" y="4381318"/>
                  <a:ext cx="893618" cy="1177132"/>
                </a:xfrm>
                <a:prstGeom prst="triangl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等腰三角形 5">
                  <a:extLst>
                    <a:ext uri="{FF2B5EF4-FFF2-40B4-BE49-F238E27FC236}">
                      <a16:creationId xmlns:a16="http://schemas.microsoft.com/office/drawing/2014/main" id="{F02EEBB0-5572-4F98-B599-CB0F78BEBB38}"/>
                    </a:ext>
                  </a:extLst>
                </p:cNvPr>
                <p:cNvSpPr/>
                <p:nvPr/>
              </p:nvSpPr>
              <p:spPr>
                <a:xfrm>
                  <a:off x="7055429" y="4381318"/>
                  <a:ext cx="893618" cy="1177132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等腰三角形 5">
                  <a:extLst>
                    <a:ext uri="{FF2B5EF4-FFF2-40B4-BE49-F238E27FC236}">
                      <a16:creationId xmlns:a16="http://schemas.microsoft.com/office/drawing/2014/main" id="{F02EEBB0-5572-4F98-B599-CB0F78BEBB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5429" y="4381318"/>
                  <a:ext cx="893618" cy="1177132"/>
                </a:xfrm>
                <a:prstGeom prst="triangl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EE7D660-5794-4142-93AE-74EBBBB5CA01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 flipH="1">
              <a:off x="6224156" y="3964980"/>
              <a:ext cx="503112" cy="416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BC9B809-4116-4DD3-87EE-587CB0F95405}"/>
                </a:ext>
              </a:extLst>
            </p:cNvPr>
            <p:cNvCxnSpPr>
              <a:cxnSpLocks/>
              <a:stCxn id="4" idx="5"/>
              <a:endCxn id="6" idx="0"/>
            </p:cNvCxnSpPr>
            <p:nvPr/>
          </p:nvCxnSpPr>
          <p:spPr>
            <a:xfrm>
              <a:off x="6999126" y="3964980"/>
              <a:ext cx="503112" cy="416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D321D17-6591-440D-B772-B2F1252A48B8}"/>
              </a:ext>
            </a:extLst>
          </p:cNvPr>
          <p:cNvGrpSpPr/>
          <p:nvPr/>
        </p:nvGrpSpPr>
        <p:grpSpPr>
          <a:xfrm>
            <a:off x="1444335" y="3713958"/>
            <a:ext cx="2691248" cy="2081210"/>
            <a:chOff x="1433943" y="3688775"/>
            <a:chExt cx="2691248" cy="2081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B2643DD9-8F2A-4B2C-9D5E-0B249992FFE7}"/>
                    </a:ext>
                  </a:extLst>
                </p:cNvPr>
                <p:cNvSpPr/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B2643DD9-8F2A-4B2C-9D5E-0B249992F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blipFill>
                  <a:blip r:embed="rId6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1007D55-3323-4666-86EB-DCB5F15B35C9}"/>
                    </a:ext>
                  </a:extLst>
                </p:cNvPr>
                <p:cNvSpPr/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1007D55-3323-4666-86EB-DCB5F15B35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blipFill>
                  <a:blip r:embed="rId7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0B507B19-1665-493D-B96A-1EFD2F8C55E6}"/>
                    </a:ext>
                  </a:extLst>
                </p:cNvPr>
                <p:cNvSpPr/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0B507B19-1665-493D-B96A-1EFD2F8C55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blipFill>
                  <a:blip r:embed="rId8"/>
                  <a:stretch>
                    <a:fillRect r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A962986F-FCB6-4C11-A9B0-03B6C23E97B6}"/>
                    </a:ext>
                  </a:extLst>
                </p:cNvPr>
                <p:cNvSpPr/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A962986F-FCB6-4C11-A9B0-03B6C23E97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blipFill>
                  <a:blip r:embed="rId9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6538DF54-5916-4494-B96B-62823E350175}"/>
                    </a:ext>
                  </a:extLst>
                </p:cNvPr>
                <p:cNvSpPr/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6538DF54-5916-4494-B96B-62823E3501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blipFill>
                  <a:blip r:embed="rId10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1AB3FB30-A69E-4029-BABB-1D4653994C37}"/>
                    </a:ext>
                  </a:extLst>
                </p:cNvPr>
                <p:cNvSpPr/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1AB3FB30-A69E-4029-BABB-1D4653994C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blipFill>
                  <a:blip r:embed="rId11"/>
                  <a:stretch>
                    <a:fillRect r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F39E2392-93EF-4E5B-9B32-185FDF92E249}"/>
                    </a:ext>
                  </a:extLst>
                </p:cNvPr>
                <p:cNvSpPr/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F39E2392-93EF-4E5B-9B32-185FDF92E2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blipFill>
                  <a:blip r:embed="rId12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9E9CFA9C-36BD-4325-BC0C-48A15D92FA22}"/>
                </a:ext>
              </a:extLst>
            </p:cNvPr>
            <p:cNvCxnSpPr>
              <a:cxnSpLocks/>
              <a:stCxn id="13" idx="3"/>
              <a:endCxn id="14" idx="0"/>
            </p:cNvCxnSpPr>
            <p:nvPr/>
          </p:nvCxnSpPr>
          <p:spPr>
            <a:xfrm flipH="1">
              <a:off x="2010639" y="4016936"/>
              <a:ext cx="632999" cy="489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FC202A43-EE1A-45AE-A0E2-6CCE9EE20999}"/>
                </a:ext>
              </a:extLst>
            </p:cNvPr>
            <p:cNvCxnSpPr>
              <a:cxnSpLocks/>
              <a:stCxn id="13" idx="5"/>
              <a:endCxn id="15" idx="0"/>
            </p:cNvCxnSpPr>
            <p:nvPr/>
          </p:nvCxnSpPr>
          <p:spPr>
            <a:xfrm>
              <a:off x="2915496" y="4016936"/>
              <a:ext cx="632999" cy="488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E5ECF2A-7589-4CC0-8FB0-4E864A38B329}"/>
                </a:ext>
              </a:extLst>
            </p:cNvPr>
            <p:cNvCxnSpPr>
              <a:cxnSpLocks/>
              <a:stCxn id="14" idx="3"/>
              <a:endCxn id="16" idx="0"/>
            </p:cNvCxnSpPr>
            <p:nvPr/>
          </p:nvCxnSpPr>
          <p:spPr>
            <a:xfrm flipH="1">
              <a:off x="1626175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4B19E057-D46B-4467-A734-26E04B3AA495}"/>
                </a:ext>
              </a:extLst>
            </p:cNvPr>
            <p:cNvCxnSpPr>
              <a:cxnSpLocks/>
              <a:stCxn id="14" idx="5"/>
              <a:endCxn id="17" idx="0"/>
            </p:cNvCxnSpPr>
            <p:nvPr/>
          </p:nvCxnSpPr>
          <p:spPr>
            <a:xfrm>
              <a:off x="2146568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31E774B-FC60-4DF1-A16C-26C628617099}"/>
                </a:ext>
              </a:extLst>
            </p:cNvPr>
            <p:cNvCxnSpPr>
              <a:cxnSpLocks/>
              <a:stCxn id="15" idx="3"/>
              <a:endCxn id="18" idx="0"/>
            </p:cNvCxnSpPr>
            <p:nvPr/>
          </p:nvCxnSpPr>
          <p:spPr>
            <a:xfrm flipH="1">
              <a:off x="3164031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897C0D0B-28F4-4EA6-8122-FB25B2F39EF1}"/>
                </a:ext>
              </a:extLst>
            </p:cNvPr>
            <p:cNvCxnSpPr>
              <a:cxnSpLocks/>
              <a:stCxn id="15" idx="5"/>
              <a:endCxn id="19" idx="0"/>
            </p:cNvCxnSpPr>
            <p:nvPr/>
          </p:nvCxnSpPr>
          <p:spPr>
            <a:xfrm>
              <a:off x="3684424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391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0C825-87A6-4C2A-B8D3-9B736E0E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(BST)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93A312-FC65-440B-B30A-5F78B22E48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binary search tree</a:t>
                </a:r>
                <a:r>
                  <a:rPr lang="en-US" sz="2400" dirty="0"/>
                  <a:t> (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BST</a:t>
                </a:r>
                <a:r>
                  <a:rPr lang="en-US" sz="2400" dirty="0"/>
                  <a:t>) is a binary tree in which each node stores an element, and satisfies the </a:t>
                </a:r>
                <a:r>
                  <a:rPr lang="en-US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binary-search-tree property</a:t>
                </a:r>
                <a:r>
                  <a:rPr lang="en-US" sz="2400" dirty="0"/>
                  <a:t> (</a:t>
                </a:r>
                <a:r>
                  <a:rPr lang="en-US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BST property</a:t>
                </a:r>
                <a:r>
                  <a:rPr lang="en-US" sz="2400" dirty="0"/>
                  <a:t>): for </a:t>
                </a:r>
                <a:r>
                  <a:rPr lang="en-US" sz="2400" i="1" dirty="0"/>
                  <a:t>every</a:t>
                </a:r>
                <a:r>
                  <a:rPr lang="en-US" sz="2400" dirty="0"/>
                  <a:t> node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in the tree,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is in the left subtree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400" dirty="0"/>
                  <a:t>;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is in the right subtree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b="1" dirty="0">
                    <a:solidFill>
                      <a:srgbClr val="C00000"/>
                    </a:solidFill>
                  </a:rPr>
                  <a:t>Q:</a:t>
                </a:r>
                <a:r>
                  <a:rPr lang="en-US" sz="2400" dirty="0"/>
                  <a:t> Given a BST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,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be the set of elements stored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, what is the sequence of the in-order traversal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r>
                  <a:rPr lang="en-US" sz="2400" b="1" dirty="0">
                    <a:solidFill>
                      <a:srgbClr val="C00000"/>
                    </a:solidFill>
                  </a:rPr>
                  <a:t>A:</a:t>
                </a:r>
                <a:r>
                  <a:rPr lang="en-US" sz="2400" dirty="0"/>
                  <a:t> Elements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in ascending order!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93A312-FC65-440B-B30A-5F78B22E48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>
                <a:blip r:embed="rId2"/>
                <a:stretch>
                  <a:fillRect l="-1005" t="-1777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组合 23">
            <a:extLst>
              <a:ext uri="{FF2B5EF4-FFF2-40B4-BE49-F238E27FC236}">
                <a16:creationId xmlns:a16="http://schemas.microsoft.com/office/drawing/2014/main" id="{A56F1349-E52F-4002-8DE8-F3B5B90773C1}"/>
              </a:ext>
            </a:extLst>
          </p:cNvPr>
          <p:cNvGrpSpPr/>
          <p:nvPr/>
        </p:nvGrpSpPr>
        <p:grpSpPr>
          <a:xfrm>
            <a:off x="5824102" y="4411664"/>
            <a:ext cx="2691248" cy="2081210"/>
            <a:chOff x="1433943" y="3688775"/>
            <a:chExt cx="2691248" cy="2081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B4EE10E-9D4B-4C73-B801-0901790326BD}"/>
                    </a:ext>
                  </a:extLst>
                </p:cNvPr>
                <p:cNvSpPr/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B4EE10E-9D4B-4C73-B801-0901790326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F14457E2-7199-4399-A3C3-A9D25CE87218}"/>
                    </a:ext>
                  </a:extLst>
                </p:cNvPr>
                <p:cNvSpPr/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F14457E2-7199-4399-A3C3-A9D25CE872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blipFill>
                  <a:blip r:embed="rId4"/>
                  <a:stretch>
                    <a:fillRect r="-454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33801B8B-795B-41F5-A95B-C737AA957E3A}"/>
                    </a:ext>
                  </a:extLst>
                </p:cNvPr>
                <p:cNvSpPr/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33801B8B-795B-41F5-A95B-C737AA957E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blipFill>
                  <a:blip r:embed="rId5"/>
                  <a:stretch>
                    <a:fillRect l="-1538"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35E98DFB-69BA-497D-ACBB-984542DDE2C8}"/>
                    </a:ext>
                  </a:extLst>
                </p:cNvPr>
                <p:cNvSpPr/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35E98DFB-69BA-497D-ACBB-984542DDE2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blipFill>
                  <a:blip r:embed="rId6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CE1D38A1-1D25-4D75-9150-03D6B7D43BE3}"/>
                    </a:ext>
                  </a:extLst>
                </p:cNvPr>
                <p:cNvSpPr/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CE1D38A1-1D25-4D75-9150-03D6B7D43B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blipFill>
                  <a:blip r:embed="rId7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7F56D1AB-4620-46EE-9B46-303E59908EFB}"/>
                    </a:ext>
                  </a:extLst>
                </p:cNvPr>
                <p:cNvSpPr/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7F56D1AB-4620-46EE-9B46-303E59908E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blipFill>
                  <a:blip r:embed="rId8"/>
                  <a:stretch>
                    <a:fillRect l="-1538"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B32D655A-9C11-4634-8F0C-53CC2DF7E214}"/>
                    </a:ext>
                  </a:extLst>
                </p:cNvPr>
                <p:cNvSpPr/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B32D655A-9C11-4634-8F0C-53CC2DF7E2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blipFill>
                  <a:blip r:embed="rId9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4BB2F3C3-2C8C-4634-BF77-1AAF9B7C469B}"/>
                </a:ext>
              </a:extLst>
            </p:cNvPr>
            <p:cNvCxnSpPr>
              <a:cxnSpLocks/>
              <a:stCxn id="25" idx="3"/>
              <a:endCxn id="27" idx="0"/>
            </p:cNvCxnSpPr>
            <p:nvPr/>
          </p:nvCxnSpPr>
          <p:spPr>
            <a:xfrm flipH="1">
              <a:off x="2010639" y="4016936"/>
              <a:ext cx="632999" cy="489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A6051073-5869-4278-B6C3-7F977594BF30}"/>
                </a:ext>
              </a:extLst>
            </p:cNvPr>
            <p:cNvCxnSpPr>
              <a:cxnSpLocks/>
              <a:stCxn id="25" idx="5"/>
              <a:endCxn id="28" idx="0"/>
            </p:cNvCxnSpPr>
            <p:nvPr/>
          </p:nvCxnSpPr>
          <p:spPr>
            <a:xfrm>
              <a:off x="2915496" y="4016936"/>
              <a:ext cx="632999" cy="488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680ED88E-B69C-44A6-8A1E-CA9135E9F125}"/>
                </a:ext>
              </a:extLst>
            </p:cNvPr>
            <p:cNvCxnSpPr>
              <a:cxnSpLocks/>
              <a:stCxn id="27" idx="3"/>
              <a:endCxn id="30" idx="0"/>
            </p:cNvCxnSpPr>
            <p:nvPr/>
          </p:nvCxnSpPr>
          <p:spPr>
            <a:xfrm flipH="1">
              <a:off x="1626175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921E17AB-C8C3-47F9-B6F8-BECA2FBFBF8A}"/>
                </a:ext>
              </a:extLst>
            </p:cNvPr>
            <p:cNvCxnSpPr>
              <a:cxnSpLocks/>
              <a:stCxn id="27" idx="5"/>
              <a:endCxn id="31" idx="0"/>
            </p:cNvCxnSpPr>
            <p:nvPr/>
          </p:nvCxnSpPr>
          <p:spPr>
            <a:xfrm>
              <a:off x="2146568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89CE2AE3-D257-4D87-9FA0-A0F6BBCA2EB4}"/>
                </a:ext>
              </a:extLst>
            </p:cNvPr>
            <p:cNvCxnSpPr>
              <a:cxnSpLocks/>
              <a:stCxn id="28" idx="3"/>
              <a:endCxn id="33" idx="0"/>
            </p:cNvCxnSpPr>
            <p:nvPr/>
          </p:nvCxnSpPr>
          <p:spPr>
            <a:xfrm flipH="1">
              <a:off x="3164031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EB9FDA4B-A669-4EDB-8D3A-16DAA594458C}"/>
                </a:ext>
              </a:extLst>
            </p:cNvPr>
            <p:cNvCxnSpPr>
              <a:cxnSpLocks/>
              <a:stCxn id="28" idx="5"/>
              <a:endCxn id="34" idx="0"/>
            </p:cNvCxnSpPr>
            <p:nvPr/>
          </p:nvCxnSpPr>
          <p:spPr>
            <a:xfrm>
              <a:off x="3684424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BF4739AE-6862-49DE-A6C3-C6B6C763F651}"/>
              </a:ext>
            </a:extLst>
          </p:cNvPr>
          <p:cNvSpPr txBox="1"/>
          <p:nvPr/>
        </p:nvSpPr>
        <p:spPr>
          <a:xfrm>
            <a:off x="2258247" y="5476302"/>
            <a:ext cx="3236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In-order traversal: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13, 20, 32, 41, 50, 65, 91</a:t>
            </a:r>
          </a:p>
        </p:txBody>
      </p:sp>
    </p:spTree>
    <p:extLst>
      <p:ext uri="{BB962C8B-B14F-4D97-AF65-F5344CB8AC3E}">
        <p14:creationId xmlns:p14="http://schemas.microsoft.com/office/powerpoint/2010/main" val="313010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8D986-7A30-4461-AA2C-C05B12E5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Search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1B7FCC-77B2-4A28-9329-75EF51EC4D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Given a BST root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key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, find an element with key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then return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and we are done!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then </a:t>
                </a:r>
                <a:r>
                  <a:rPr lang="en-US" sz="2000" dirty="0">
                    <a:solidFill>
                      <a:srgbClr val="C00000"/>
                    </a:solidFill>
                  </a:rPr>
                  <a:t>recurse</a:t>
                </a:r>
                <a:r>
                  <a:rPr lang="en-US" sz="2000" dirty="0"/>
                  <a:t> into the BST rooted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then </a:t>
                </a:r>
                <a:r>
                  <a:rPr lang="en-US" sz="2000" dirty="0">
                    <a:solidFill>
                      <a:srgbClr val="C00000"/>
                    </a:solidFill>
                  </a:rPr>
                  <a:t>recurse</a:t>
                </a:r>
                <a:r>
                  <a:rPr lang="en-US" sz="2000" dirty="0"/>
                  <a:t> into the BST rooted 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400" dirty="0"/>
                  <a:t>This is tail recursion, and we can have an iterative version!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1B7FCC-77B2-4A28-9329-75EF51EC4D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4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A8826510-C27A-4069-A965-6918BC265A17}"/>
              </a:ext>
            </a:extLst>
          </p:cNvPr>
          <p:cNvGrpSpPr/>
          <p:nvPr/>
        </p:nvGrpSpPr>
        <p:grpSpPr>
          <a:xfrm>
            <a:off x="6343650" y="4571242"/>
            <a:ext cx="2171700" cy="1921631"/>
            <a:chOff x="5777347" y="3636819"/>
            <a:chExt cx="2171700" cy="19216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EA13B4F4-688A-4713-BB19-BBFC379FFAB3}"/>
                    </a:ext>
                  </a:extLst>
                </p:cNvPr>
                <p:cNvSpPr/>
                <p:nvPr/>
              </p:nvSpPr>
              <p:spPr>
                <a:xfrm>
                  <a:off x="6670965" y="363681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EA13B4F4-688A-4713-BB19-BBFC379FFA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965" y="3636819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等腰三角形 5">
                  <a:extLst>
                    <a:ext uri="{FF2B5EF4-FFF2-40B4-BE49-F238E27FC236}">
                      <a16:creationId xmlns:a16="http://schemas.microsoft.com/office/drawing/2014/main" id="{FE78B208-84E4-4105-86E0-085B4BA43E57}"/>
                    </a:ext>
                  </a:extLst>
                </p:cNvPr>
                <p:cNvSpPr/>
                <p:nvPr/>
              </p:nvSpPr>
              <p:spPr>
                <a:xfrm>
                  <a:off x="5777347" y="4381318"/>
                  <a:ext cx="893618" cy="1177132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等腰三角形 5">
                  <a:extLst>
                    <a:ext uri="{FF2B5EF4-FFF2-40B4-BE49-F238E27FC236}">
                      <a16:creationId xmlns:a16="http://schemas.microsoft.com/office/drawing/2014/main" id="{FE78B208-84E4-4105-86E0-085B4BA43E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347" y="4381318"/>
                  <a:ext cx="893618" cy="1177132"/>
                </a:xfrm>
                <a:prstGeom prst="triangl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等腰三角形 6">
                  <a:extLst>
                    <a:ext uri="{FF2B5EF4-FFF2-40B4-BE49-F238E27FC236}">
                      <a16:creationId xmlns:a16="http://schemas.microsoft.com/office/drawing/2014/main" id="{BD91DAAF-CBAB-44FE-B396-004F008474A7}"/>
                    </a:ext>
                  </a:extLst>
                </p:cNvPr>
                <p:cNvSpPr/>
                <p:nvPr/>
              </p:nvSpPr>
              <p:spPr>
                <a:xfrm>
                  <a:off x="7055429" y="4381318"/>
                  <a:ext cx="893618" cy="1177132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等腰三角形 6">
                  <a:extLst>
                    <a:ext uri="{FF2B5EF4-FFF2-40B4-BE49-F238E27FC236}">
                      <a16:creationId xmlns:a16="http://schemas.microsoft.com/office/drawing/2014/main" id="{BD91DAAF-CBAB-44FE-B396-004F00847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5429" y="4381318"/>
                  <a:ext cx="893618" cy="1177132"/>
                </a:xfrm>
                <a:prstGeom prst="triangl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8E83438-2C7C-47DA-9C9B-18295DACD690}"/>
                </a:ext>
              </a:extLst>
            </p:cNvPr>
            <p:cNvCxnSpPr>
              <a:stCxn id="5" idx="3"/>
              <a:endCxn id="6" idx="0"/>
            </p:cNvCxnSpPr>
            <p:nvPr/>
          </p:nvCxnSpPr>
          <p:spPr>
            <a:xfrm flipH="1">
              <a:off x="6224156" y="3964980"/>
              <a:ext cx="503112" cy="416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8C1DC6D7-F163-4B73-AA6A-6549881A96C1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6999126" y="3964980"/>
              <a:ext cx="503112" cy="416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78027B1-5BCE-4907-BD47-57E6D3CF6301}"/>
              </a:ext>
            </a:extLst>
          </p:cNvPr>
          <p:cNvGrpSpPr/>
          <p:nvPr/>
        </p:nvGrpSpPr>
        <p:grpSpPr>
          <a:xfrm>
            <a:off x="628650" y="4411663"/>
            <a:ext cx="2691248" cy="2081210"/>
            <a:chOff x="1433943" y="3688775"/>
            <a:chExt cx="2691248" cy="2081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C0BCF1B7-9CD9-493C-BCB4-0CD520F9CECD}"/>
                    </a:ext>
                  </a:extLst>
                </p:cNvPr>
                <p:cNvSpPr/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C0BCF1B7-9CD9-493C-BCB4-0CD520F9CE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blipFill>
                  <a:blip r:embed="rId6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2B17B171-5FA6-4DE9-98BB-AA66AC237E46}"/>
                    </a:ext>
                  </a:extLst>
                </p:cNvPr>
                <p:cNvSpPr/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2B17B171-5FA6-4DE9-98BB-AA66AC237E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blipFill>
                  <a:blip r:embed="rId7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E06082FC-A275-4445-BA07-C685CACC2D1D}"/>
                    </a:ext>
                  </a:extLst>
                </p:cNvPr>
                <p:cNvSpPr/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E06082FC-A275-4445-BA07-C685CACC2D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blipFill>
                  <a:blip r:embed="rId8"/>
                  <a:stretch>
                    <a:fillRect r="-606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63B57EA6-9B73-41AA-9B73-52604C7068A2}"/>
                    </a:ext>
                  </a:extLst>
                </p:cNvPr>
                <p:cNvSpPr/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63B57EA6-9B73-41AA-9B73-52604C7068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blipFill>
                  <a:blip r:embed="rId9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4CABECE6-3177-40F2-BAEF-59F21235E12F}"/>
                    </a:ext>
                  </a:extLst>
                </p:cNvPr>
                <p:cNvSpPr/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4CABECE6-3177-40F2-BAEF-59F21235E1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blipFill>
                  <a:blip r:embed="rId10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FF0DCB40-BB88-4727-8DC8-8046E32415BF}"/>
                    </a:ext>
                  </a:extLst>
                </p:cNvPr>
                <p:cNvSpPr/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FF0DCB40-BB88-4727-8DC8-8046E32415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blipFill>
                  <a:blip r:embed="rId11"/>
                  <a:stretch>
                    <a:fillRect r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9809B82C-1743-49D2-AA8D-8283BB7A72D6}"/>
                    </a:ext>
                  </a:extLst>
                </p:cNvPr>
                <p:cNvSpPr/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9809B82C-1743-49D2-AA8D-8283BB7A72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blipFill>
                  <a:blip r:embed="rId12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6579317-3C08-42DD-9B9D-1AE0C4925593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2010639" y="4016936"/>
              <a:ext cx="632999" cy="489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83990160-CF2B-49AE-B89D-773EF875BC1E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2915496" y="4016936"/>
              <a:ext cx="632999" cy="488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6E31DCA5-57C6-45D8-B196-498D8A9702B1}"/>
                </a:ext>
              </a:extLst>
            </p:cNvPr>
            <p:cNvCxnSpPr>
              <a:cxnSpLocks/>
              <a:stCxn id="13" idx="3"/>
              <a:endCxn id="15" idx="0"/>
            </p:cNvCxnSpPr>
            <p:nvPr/>
          </p:nvCxnSpPr>
          <p:spPr>
            <a:xfrm flipH="1">
              <a:off x="1626175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67B5A13-C0F8-4B01-B3D9-BFE016E22F4A}"/>
                </a:ext>
              </a:extLst>
            </p:cNvPr>
            <p:cNvCxnSpPr>
              <a:cxnSpLocks/>
              <a:stCxn id="13" idx="5"/>
              <a:endCxn id="16" idx="0"/>
            </p:cNvCxnSpPr>
            <p:nvPr/>
          </p:nvCxnSpPr>
          <p:spPr>
            <a:xfrm>
              <a:off x="2146568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9BC5FE2-D077-4F86-A1F1-01F3EDD028B4}"/>
                </a:ext>
              </a:extLst>
            </p:cNvPr>
            <p:cNvCxnSpPr>
              <a:cxnSpLocks/>
              <a:stCxn id="14" idx="3"/>
              <a:endCxn id="17" idx="0"/>
            </p:cNvCxnSpPr>
            <p:nvPr/>
          </p:nvCxnSpPr>
          <p:spPr>
            <a:xfrm flipH="1">
              <a:off x="3164031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1C08E95-0B0E-44E6-BD2A-D7A138ED425D}"/>
                </a:ext>
              </a:extLst>
            </p:cNvPr>
            <p:cNvCxnSpPr>
              <a:cxnSpLocks/>
              <a:stCxn id="14" idx="5"/>
              <a:endCxn id="18" idx="0"/>
            </p:cNvCxnSpPr>
            <p:nvPr/>
          </p:nvCxnSpPr>
          <p:spPr>
            <a:xfrm>
              <a:off x="3684424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01070C63-8268-4C00-99A0-418BD5E66A9B}"/>
              </a:ext>
            </a:extLst>
          </p:cNvPr>
          <p:cNvSpPr txBox="1"/>
          <p:nvPr/>
        </p:nvSpPr>
        <p:spPr>
          <a:xfrm>
            <a:off x="2743704" y="3811600"/>
            <a:ext cx="3476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</a:rPr>
              <a:t>Example One: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Search for element with key 50.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B36240A-9FEC-4EC1-BC4A-8A9D039BCF2E}"/>
              </a:ext>
            </a:extLst>
          </p:cNvPr>
          <p:cNvSpPr txBox="1"/>
          <p:nvPr/>
        </p:nvSpPr>
        <p:spPr>
          <a:xfrm>
            <a:off x="2743202" y="4515635"/>
            <a:ext cx="3476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</a:rPr>
              <a:t>Example Two: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Search for element with key 35.</a:t>
            </a:r>
          </a:p>
        </p:txBody>
      </p:sp>
    </p:spTree>
    <p:extLst>
      <p:ext uri="{BB962C8B-B14F-4D97-AF65-F5344CB8AC3E}">
        <p14:creationId xmlns:p14="http://schemas.microsoft.com/office/powerpoint/2010/main" val="395326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8D986-7A30-4461-AA2C-C05B12E5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Search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1B7FCC-77B2-4A28-9329-75EF51EC4D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Given a BST root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key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, find an element with key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then return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and we are done!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then </a:t>
                </a:r>
                <a:r>
                  <a:rPr lang="en-US" sz="2000" dirty="0">
                    <a:solidFill>
                      <a:srgbClr val="C00000"/>
                    </a:solidFill>
                  </a:rPr>
                  <a:t>recurse</a:t>
                </a:r>
                <a:r>
                  <a:rPr lang="en-US" sz="2000" dirty="0"/>
                  <a:t> into the BST rooted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then </a:t>
                </a:r>
                <a:r>
                  <a:rPr lang="en-US" sz="2000" dirty="0">
                    <a:solidFill>
                      <a:srgbClr val="C00000"/>
                    </a:solidFill>
                  </a:rPr>
                  <a:t>recurse</a:t>
                </a:r>
                <a:r>
                  <a:rPr lang="en-US" sz="2000" dirty="0"/>
                  <a:t> into the BST rooted 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400" dirty="0"/>
                  <a:t>This is tail recursion, and we can have an iterative version!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1B7FCC-77B2-4A28-9329-75EF51EC4D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4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A8826510-C27A-4069-A965-6918BC265A17}"/>
              </a:ext>
            </a:extLst>
          </p:cNvPr>
          <p:cNvGrpSpPr/>
          <p:nvPr/>
        </p:nvGrpSpPr>
        <p:grpSpPr>
          <a:xfrm>
            <a:off x="6343650" y="4571242"/>
            <a:ext cx="2171700" cy="1921631"/>
            <a:chOff x="5777347" y="3636819"/>
            <a:chExt cx="2171700" cy="19216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EA13B4F4-688A-4713-BB19-BBFC379FFAB3}"/>
                    </a:ext>
                  </a:extLst>
                </p:cNvPr>
                <p:cNvSpPr/>
                <p:nvPr/>
              </p:nvSpPr>
              <p:spPr>
                <a:xfrm>
                  <a:off x="6670965" y="363681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EA13B4F4-688A-4713-BB19-BBFC379FFA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965" y="3636819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等腰三角形 5">
                  <a:extLst>
                    <a:ext uri="{FF2B5EF4-FFF2-40B4-BE49-F238E27FC236}">
                      <a16:creationId xmlns:a16="http://schemas.microsoft.com/office/drawing/2014/main" id="{FE78B208-84E4-4105-86E0-085B4BA43E57}"/>
                    </a:ext>
                  </a:extLst>
                </p:cNvPr>
                <p:cNvSpPr/>
                <p:nvPr/>
              </p:nvSpPr>
              <p:spPr>
                <a:xfrm>
                  <a:off x="5777347" y="4381318"/>
                  <a:ext cx="893618" cy="1177132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等腰三角形 5">
                  <a:extLst>
                    <a:ext uri="{FF2B5EF4-FFF2-40B4-BE49-F238E27FC236}">
                      <a16:creationId xmlns:a16="http://schemas.microsoft.com/office/drawing/2014/main" id="{FE78B208-84E4-4105-86E0-085B4BA43E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347" y="4381318"/>
                  <a:ext cx="893618" cy="1177132"/>
                </a:xfrm>
                <a:prstGeom prst="triangl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等腰三角形 6">
                  <a:extLst>
                    <a:ext uri="{FF2B5EF4-FFF2-40B4-BE49-F238E27FC236}">
                      <a16:creationId xmlns:a16="http://schemas.microsoft.com/office/drawing/2014/main" id="{BD91DAAF-CBAB-44FE-B396-004F008474A7}"/>
                    </a:ext>
                  </a:extLst>
                </p:cNvPr>
                <p:cNvSpPr/>
                <p:nvPr/>
              </p:nvSpPr>
              <p:spPr>
                <a:xfrm>
                  <a:off x="7055429" y="4381318"/>
                  <a:ext cx="893618" cy="1177132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等腰三角形 6">
                  <a:extLst>
                    <a:ext uri="{FF2B5EF4-FFF2-40B4-BE49-F238E27FC236}">
                      <a16:creationId xmlns:a16="http://schemas.microsoft.com/office/drawing/2014/main" id="{BD91DAAF-CBAB-44FE-B396-004F00847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5429" y="4381318"/>
                  <a:ext cx="893618" cy="1177132"/>
                </a:xfrm>
                <a:prstGeom prst="triangl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8E83438-2C7C-47DA-9C9B-18295DACD690}"/>
                </a:ext>
              </a:extLst>
            </p:cNvPr>
            <p:cNvCxnSpPr>
              <a:stCxn id="5" idx="3"/>
              <a:endCxn id="6" idx="0"/>
            </p:cNvCxnSpPr>
            <p:nvPr/>
          </p:nvCxnSpPr>
          <p:spPr>
            <a:xfrm flipH="1">
              <a:off x="6224156" y="3964980"/>
              <a:ext cx="503112" cy="416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8C1DC6D7-F163-4B73-AA6A-6549881A96C1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6999126" y="3964980"/>
              <a:ext cx="503112" cy="416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FE5667A9-3FDB-491D-8916-A7728257935B}"/>
              </a:ext>
            </a:extLst>
          </p:cNvPr>
          <p:cNvSpPr/>
          <p:nvPr/>
        </p:nvSpPr>
        <p:spPr>
          <a:xfrm>
            <a:off x="4572000" y="146103"/>
            <a:ext cx="4343399" cy="1926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BSTSearch</a:t>
            </a:r>
            <a:r>
              <a:rPr lang="en-GB" b="1" u="sng" dirty="0">
                <a:solidFill>
                  <a:schemeClr val="tx1"/>
                </a:solidFill>
              </a:rPr>
              <a:t>(</a:t>
            </a:r>
            <a:r>
              <a:rPr lang="en-GB" b="1" u="sng" dirty="0" err="1">
                <a:solidFill>
                  <a:schemeClr val="tx1"/>
                </a:solidFill>
              </a:rPr>
              <a:t>x,k</a:t>
            </a:r>
            <a:r>
              <a:rPr lang="en-GB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(x==NULL or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x.key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==k)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x.key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&gt;k)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BSTSearch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x.left,k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BSTSearch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x.right,k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78027B1-5BCE-4907-BD47-57E6D3CF6301}"/>
              </a:ext>
            </a:extLst>
          </p:cNvPr>
          <p:cNvGrpSpPr/>
          <p:nvPr/>
        </p:nvGrpSpPr>
        <p:grpSpPr>
          <a:xfrm>
            <a:off x="628650" y="4411663"/>
            <a:ext cx="2691248" cy="2081210"/>
            <a:chOff x="1433943" y="3688775"/>
            <a:chExt cx="2691248" cy="2081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C0BCF1B7-9CD9-493C-BCB4-0CD520F9CECD}"/>
                    </a:ext>
                  </a:extLst>
                </p:cNvPr>
                <p:cNvSpPr/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C0BCF1B7-9CD9-493C-BCB4-0CD520F9CE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blipFill>
                  <a:blip r:embed="rId6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2B17B171-5FA6-4DE9-98BB-AA66AC237E46}"/>
                    </a:ext>
                  </a:extLst>
                </p:cNvPr>
                <p:cNvSpPr/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2B17B171-5FA6-4DE9-98BB-AA66AC237E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blipFill>
                  <a:blip r:embed="rId7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E06082FC-A275-4445-BA07-C685CACC2D1D}"/>
                    </a:ext>
                  </a:extLst>
                </p:cNvPr>
                <p:cNvSpPr/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E06082FC-A275-4445-BA07-C685CACC2D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blipFill>
                  <a:blip r:embed="rId8"/>
                  <a:stretch>
                    <a:fillRect r="-606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63B57EA6-9B73-41AA-9B73-52604C7068A2}"/>
                    </a:ext>
                  </a:extLst>
                </p:cNvPr>
                <p:cNvSpPr/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63B57EA6-9B73-41AA-9B73-52604C7068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blipFill>
                  <a:blip r:embed="rId9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4CABECE6-3177-40F2-BAEF-59F21235E12F}"/>
                    </a:ext>
                  </a:extLst>
                </p:cNvPr>
                <p:cNvSpPr/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4CABECE6-3177-40F2-BAEF-59F21235E1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blipFill>
                  <a:blip r:embed="rId10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FF0DCB40-BB88-4727-8DC8-8046E32415BF}"/>
                    </a:ext>
                  </a:extLst>
                </p:cNvPr>
                <p:cNvSpPr/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FF0DCB40-BB88-4727-8DC8-8046E32415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blipFill>
                  <a:blip r:embed="rId11"/>
                  <a:stretch>
                    <a:fillRect r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9809B82C-1743-49D2-AA8D-8283BB7A72D6}"/>
                    </a:ext>
                  </a:extLst>
                </p:cNvPr>
                <p:cNvSpPr/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9809B82C-1743-49D2-AA8D-8283BB7A72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blipFill>
                  <a:blip r:embed="rId12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6579317-3C08-42DD-9B9D-1AE0C4925593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2010639" y="4016936"/>
              <a:ext cx="632999" cy="489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83990160-CF2B-49AE-B89D-773EF875BC1E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2915496" y="4016936"/>
              <a:ext cx="632999" cy="488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6E31DCA5-57C6-45D8-B196-498D8A9702B1}"/>
                </a:ext>
              </a:extLst>
            </p:cNvPr>
            <p:cNvCxnSpPr>
              <a:cxnSpLocks/>
              <a:stCxn id="13" idx="3"/>
              <a:endCxn id="15" idx="0"/>
            </p:cNvCxnSpPr>
            <p:nvPr/>
          </p:nvCxnSpPr>
          <p:spPr>
            <a:xfrm flipH="1">
              <a:off x="1626175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67B5A13-C0F8-4B01-B3D9-BFE016E22F4A}"/>
                </a:ext>
              </a:extLst>
            </p:cNvPr>
            <p:cNvCxnSpPr>
              <a:cxnSpLocks/>
              <a:stCxn id="13" idx="5"/>
              <a:endCxn id="16" idx="0"/>
            </p:cNvCxnSpPr>
            <p:nvPr/>
          </p:nvCxnSpPr>
          <p:spPr>
            <a:xfrm>
              <a:off x="2146568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9BC5FE2-D077-4F86-A1F1-01F3EDD028B4}"/>
                </a:ext>
              </a:extLst>
            </p:cNvPr>
            <p:cNvCxnSpPr>
              <a:cxnSpLocks/>
              <a:stCxn id="14" idx="3"/>
              <a:endCxn id="17" idx="0"/>
            </p:cNvCxnSpPr>
            <p:nvPr/>
          </p:nvCxnSpPr>
          <p:spPr>
            <a:xfrm flipH="1">
              <a:off x="3164031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1C08E95-0B0E-44E6-BD2A-D7A138ED425D}"/>
                </a:ext>
              </a:extLst>
            </p:cNvPr>
            <p:cNvCxnSpPr>
              <a:cxnSpLocks/>
              <a:stCxn id="14" idx="5"/>
              <a:endCxn id="18" idx="0"/>
            </p:cNvCxnSpPr>
            <p:nvPr/>
          </p:nvCxnSpPr>
          <p:spPr>
            <a:xfrm>
              <a:off x="3684424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01070C63-8268-4C00-99A0-418BD5E66A9B}"/>
              </a:ext>
            </a:extLst>
          </p:cNvPr>
          <p:cNvSpPr txBox="1"/>
          <p:nvPr/>
        </p:nvSpPr>
        <p:spPr>
          <a:xfrm>
            <a:off x="2743704" y="3811600"/>
            <a:ext cx="3476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</a:rPr>
              <a:t>Example One: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Search for element with key 50.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B36240A-9FEC-4EC1-BC4A-8A9D039BCF2E}"/>
              </a:ext>
            </a:extLst>
          </p:cNvPr>
          <p:cNvSpPr txBox="1"/>
          <p:nvPr/>
        </p:nvSpPr>
        <p:spPr>
          <a:xfrm>
            <a:off x="2743202" y="4515635"/>
            <a:ext cx="3476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</a:rPr>
              <a:t>Example Two: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Search for element with key 35.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C1318EE-3CC5-40AD-857A-F03EB7D7A217}"/>
              </a:ext>
            </a:extLst>
          </p:cNvPr>
          <p:cNvSpPr/>
          <p:nvPr/>
        </p:nvSpPr>
        <p:spPr>
          <a:xfrm>
            <a:off x="4571999" y="2165396"/>
            <a:ext cx="4343399" cy="1926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BSTSearchIter</a:t>
            </a:r>
            <a:r>
              <a:rPr lang="en-GB" b="1" u="sng" dirty="0">
                <a:solidFill>
                  <a:schemeClr val="tx1"/>
                </a:solidFill>
              </a:rPr>
              <a:t>(</a:t>
            </a:r>
            <a:r>
              <a:rPr lang="en-GB" b="1" u="sng" dirty="0" err="1">
                <a:solidFill>
                  <a:schemeClr val="tx1"/>
                </a:solidFill>
              </a:rPr>
              <a:t>x,k</a:t>
            </a:r>
            <a:r>
              <a:rPr lang="en-GB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(x!=NULL and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x.key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!=k)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x.key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&gt;k)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x.left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x.right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x</a:t>
            </a:r>
          </a:p>
        </p:txBody>
      </p:sp>
    </p:spTree>
    <p:extLst>
      <p:ext uri="{BB962C8B-B14F-4D97-AF65-F5344CB8AC3E}">
        <p14:creationId xmlns:p14="http://schemas.microsoft.com/office/powerpoint/2010/main" val="197013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5" grpId="0"/>
      <p:bldP spid="26" grpId="0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8D986-7A30-4461-AA2C-C05B12E5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</a:t>
            </a:r>
            <a:r>
              <a:rPr lang="en-US" b="1" dirty="0"/>
              <a:t>Search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1B7FCC-77B2-4A28-9329-75EF51EC4D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4"/>
              </a:xfrm>
            </p:spPr>
            <p:txBody>
              <a:bodyPr>
                <a:normAutofit/>
              </a:bodyPr>
              <a:lstStyle/>
              <a:p>
                <a:r>
                  <a:rPr lang="en-US" sz="2600" b="1" dirty="0">
                    <a:solidFill>
                      <a:schemeClr val="accent1">
                        <a:lumMod val="75000"/>
                      </a:schemeClr>
                    </a:solidFill>
                  </a:rPr>
                  <a:t>Q:</a:t>
                </a:r>
                <a:r>
                  <a:rPr lang="en-US" sz="2600" dirty="0"/>
                  <a:t> Worst-case time complexity of </a:t>
                </a:r>
                <a:r>
                  <a:rPr lang="en-US" sz="2600" b="1" dirty="0"/>
                  <a:t>Search</a:t>
                </a:r>
                <a:r>
                  <a:rPr lang="en-US" sz="2600" dirty="0"/>
                  <a:t> operation?</a:t>
                </a:r>
              </a:p>
              <a:p>
                <a:r>
                  <a:rPr lang="en-US" sz="2600" b="1" dirty="0">
                    <a:solidFill>
                      <a:schemeClr val="accent1">
                        <a:lumMod val="75000"/>
                      </a:schemeClr>
                    </a:solidFill>
                  </a:rPr>
                  <a:t>A: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where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600" dirty="0"/>
                  <a:t> is the height of the BST.</a:t>
                </a:r>
              </a:p>
              <a:p>
                <a:pPr lvl="1"/>
                <a:r>
                  <a:rPr lang="en-US" dirty="0"/>
                  <a:t>How large can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be in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-node BST?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when the BST is like a “path”.</a:t>
                </a:r>
              </a:p>
              <a:p>
                <a:pPr lvl="1"/>
                <a:r>
                  <a:rPr lang="en-US" dirty="0"/>
                  <a:t>How small can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be in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-node BST?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, when the BST is “well balanced”.</a:t>
                </a:r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1B7FCC-77B2-4A28-9329-75EF51EC4D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4"/>
              </a:xfrm>
              <a:blipFill>
                <a:blip r:embed="rId2"/>
                <a:stretch>
                  <a:fillRect l="-1159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组合 41">
            <a:extLst>
              <a:ext uri="{FF2B5EF4-FFF2-40B4-BE49-F238E27FC236}">
                <a16:creationId xmlns:a16="http://schemas.microsoft.com/office/drawing/2014/main" id="{27CB31CA-A051-4829-B9AF-CE4518519B0B}"/>
              </a:ext>
            </a:extLst>
          </p:cNvPr>
          <p:cNvGrpSpPr/>
          <p:nvPr/>
        </p:nvGrpSpPr>
        <p:grpSpPr>
          <a:xfrm>
            <a:off x="1123068" y="4411663"/>
            <a:ext cx="2691248" cy="2081210"/>
            <a:chOff x="1433943" y="3688775"/>
            <a:chExt cx="2691248" cy="2081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BD20D525-E8DB-473C-8A0C-3B773BC04578}"/>
                    </a:ext>
                  </a:extLst>
                </p:cNvPr>
                <p:cNvSpPr/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BD20D525-E8DB-473C-8A0C-3B773BC045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 r="-454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F0268676-91B5-461E-BC72-613286719CF8}"/>
                    </a:ext>
                  </a:extLst>
                </p:cNvPr>
                <p:cNvSpPr/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F0268676-91B5-461E-BC72-613286719C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blipFill>
                  <a:blip r:embed="rId4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C47CC070-9572-44F4-B3B7-FB2A604081A5}"/>
                    </a:ext>
                  </a:extLst>
                </p:cNvPr>
                <p:cNvSpPr/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C47CC070-9572-44F4-B3B7-FB2A604081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blipFill>
                  <a:blip r:embed="rId5"/>
                  <a:stretch>
                    <a:fillRect l="-1538"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1C91A6D4-F893-40DD-82BE-70CE024D7A0E}"/>
                    </a:ext>
                  </a:extLst>
                </p:cNvPr>
                <p:cNvSpPr/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1C91A6D4-F893-40DD-82BE-70CE024D7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blipFill>
                  <a:blip r:embed="rId6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D20EB6AD-3177-4FEE-AA48-E3BD21E5D2A8}"/>
                    </a:ext>
                  </a:extLst>
                </p:cNvPr>
                <p:cNvSpPr/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D20EB6AD-3177-4FEE-AA48-E3BD21E5D2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blipFill>
                  <a:blip r:embed="rId7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椭圆 47">
                  <a:extLst>
                    <a:ext uri="{FF2B5EF4-FFF2-40B4-BE49-F238E27FC236}">
                      <a16:creationId xmlns:a16="http://schemas.microsoft.com/office/drawing/2014/main" id="{561E437C-4822-407E-86F7-AC5D21BEB637}"/>
                    </a:ext>
                  </a:extLst>
                </p:cNvPr>
                <p:cNvSpPr/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椭圆 47">
                  <a:extLst>
                    <a:ext uri="{FF2B5EF4-FFF2-40B4-BE49-F238E27FC236}">
                      <a16:creationId xmlns:a16="http://schemas.microsoft.com/office/drawing/2014/main" id="{561E437C-4822-407E-86F7-AC5D21BEB6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blipFill>
                  <a:blip r:embed="rId8"/>
                  <a:stretch>
                    <a:fillRect l="-1538"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79ECB162-B49E-44DD-A6F2-2510DA2819FB}"/>
                    </a:ext>
                  </a:extLst>
                </p:cNvPr>
                <p:cNvSpPr/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79ECB162-B49E-44DD-A6F2-2510DA2819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blipFill>
                  <a:blip r:embed="rId9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65A33D62-B877-4AA2-A1D8-2B9C1549DBB3}"/>
                </a:ext>
              </a:extLst>
            </p:cNvPr>
            <p:cNvCxnSpPr>
              <a:cxnSpLocks/>
              <a:stCxn id="43" idx="3"/>
              <a:endCxn id="44" idx="0"/>
            </p:cNvCxnSpPr>
            <p:nvPr/>
          </p:nvCxnSpPr>
          <p:spPr>
            <a:xfrm flipH="1">
              <a:off x="2010639" y="4016936"/>
              <a:ext cx="632999" cy="489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4CE37DFC-7808-4FB9-B4D4-15B6B7A6313A}"/>
                </a:ext>
              </a:extLst>
            </p:cNvPr>
            <p:cNvCxnSpPr>
              <a:cxnSpLocks/>
              <a:stCxn id="43" idx="5"/>
              <a:endCxn id="45" idx="0"/>
            </p:cNvCxnSpPr>
            <p:nvPr/>
          </p:nvCxnSpPr>
          <p:spPr>
            <a:xfrm>
              <a:off x="2915496" y="4016936"/>
              <a:ext cx="632999" cy="488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DB3A97F0-6EF1-475C-B587-5A89B7F45608}"/>
                </a:ext>
              </a:extLst>
            </p:cNvPr>
            <p:cNvCxnSpPr>
              <a:cxnSpLocks/>
              <a:stCxn id="44" idx="3"/>
              <a:endCxn id="46" idx="0"/>
            </p:cNvCxnSpPr>
            <p:nvPr/>
          </p:nvCxnSpPr>
          <p:spPr>
            <a:xfrm flipH="1">
              <a:off x="1626175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0EE51980-60A8-4DB6-B4CA-24B8876F40E2}"/>
                </a:ext>
              </a:extLst>
            </p:cNvPr>
            <p:cNvCxnSpPr>
              <a:cxnSpLocks/>
              <a:stCxn id="44" idx="5"/>
              <a:endCxn id="47" idx="0"/>
            </p:cNvCxnSpPr>
            <p:nvPr/>
          </p:nvCxnSpPr>
          <p:spPr>
            <a:xfrm>
              <a:off x="2146568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0AA6AB5-2E9A-43D8-B4A2-877D2B0CF3FE}"/>
                </a:ext>
              </a:extLst>
            </p:cNvPr>
            <p:cNvCxnSpPr>
              <a:cxnSpLocks/>
              <a:stCxn id="45" idx="3"/>
              <a:endCxn id="48" idx="0"/>
            </p:cNvCxnSpPr>
            <p:nvPr/>
          </p:nvCxnSpPr>
          <p:spPr>
            <a:xfrm flipH="1">
              <a:off x="3164031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2F7EB39B-E5B5-40BB-8F02-96A9537B628D}"/>
                </a:ext>
              </a:extLst>
            </p:cNvPr>
            <p:cNvCxnSpPr>
              <a:cxnSpLocks/>
              <a:stCxn id="45" idx="5"/>
              <a:endCxn id="49" idx="0"/>
            </p:cNvCxnSpPr>
            <p:nvPr/>
          </p:nvCxnSpPr>
          <p:spPr>
            <a:xfrm>
              <a:off x="3684424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8EE87844-AF72-44EA-9ED9-104B9A2BF4FB}"/>
              </a:ext>
            </a:extLst>
          </p:cNvPr>
          <p:cNvGrpSpPr/>
          <p:nvPr/>
        </p:nvGrpSpPr>
        <p:grpSpPr>
          <a:xfrm>
            <a:off x="5050829" y="4411663"/>
            <a:ext cx="2970952" cy="2191756"/>
            <a:chOff x="4858597" y="4355360"/>
            <a:chExt cx="2970952" cy="21917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107BC941-EB90-464B-A152-16065E826DB2}"/>
                    </a:ext>
                  </a:extLst>
                </p:cNvPr>
                <p:cNvSpPr/>
                <p:nvPr/>
              </p:nvSpPr>
              <p:spPr>
                <a:xfrm>
                  <a:off x="4858597" y="435536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107BC941-EB90-464B-A152-16065E826D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597" y="4355360"/>
                  <a:ext cx="384464" cy="384464"/>
                </a:xfrm>
                <a:prstGeom prst="ellipse">
                  <a:avLst/>
                </a:prstGeom>
                <a:blipFill>
                  <a:blip r:embed="rId10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697832B0-14FD-4A51-B21F-449B2658197D}"/>
                    </a:ext>
                  </a:extLst>
                </p:cNvPr>
                <p:cNvSpPr/>
                <p:nvPr/>
              </p:nvSpPr>
              <p:spPr>
                <a:xfrm>
                  <a:off x="5531409" y="4739824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697832B0-14FD-4A51-B21F-449B265819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1409" y="4739824"/>
                  <a:ext cx="384464" cy="384464"/>
                </a:xfrm>
                <a:prstGeom prst="ellipse">
                  <a:avLst/>
                </a:prstGeom>
                <a:blipFill>
                  <a:blip r:embed="rId11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椭圆 57">
                  <a:extLst>
                    <a:ext uri="{FF2B5EF4-FFF2-40B4-BE49-F238E27FC236}">
                      <a16:creationId xmlns:a16="http://schemas.microsoft.com/office/drawing/2014/main" id="{C9AA29C5-497D-4C49-B8A8-EC0519A562E9}"/>
                    </a:ext>
                  </a:extLst>
                </p:cNvPr>
                <p:cNvSpPr/>
                <p:nvPr/>
              </p:nvSpPr>
              <p:spPr>
                <a:xfrm>
                  <a:off x="6143421" y="5124288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椭圆 57">
                  <a:extLst>
                    <a:ext uri="{FF2B5EF4-FFF2-40B4-BE49-F238E27FC236}">
                      <a16:creationId xmlns:a16="http://schemas.microsoft.com/office/drawing/2014/main" id="{C9AA29C5-497D-4C49-B8A8-EC0519A562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3421" y="5124288"/>
                  <a:ext cx="384464" cy="384464"/>
                </a:xfrm>
                <a:prstGeom prst="ellipse">
                  <a:avLst/>
                </a:prstGeom>
                <a:blipFill>
                  <a:blip r:embed="rId12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D493E604-44DC-4CF9-AA21-AF61279B7D90}"/>
                    </a:ext>
                  </a:extLst>
                </p:cNvPr>
                <p:cNvSpPr/>
                <p:nvPr/>
              </p:nvSpPr>
              <p:spPr>
                <a:xfrm>
                  <a:off x="7445085" y="6162652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D493E604-44DC-4CF9-AA21-AF61279B7D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5085" y="6162652"/>
                  <a:ext cx="384464" cy="384464"/>
                </a:xfrm>
                <a:prstGeom prst="ellipse">
                  <a:avLst/>
                </a:prstGeom>
                <a:blipFill>
                  <a:blip r:embed="rId13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8C71EE27-BE5D-4777-859F-878AB53B0BD5}"/>
                </a:ext>
              </a:extLst>
            </p:cNvPr>
            <p:cNvCxnSpPr>
              <a:cxnSpLocks/>
              <a:stCxn id="56" idx="6"/>
              <a:endCxn id="57" idx="1"/>
            </p:cNvCxnSpPr>
            <p:nvPr/>
          </p:nvCxnSpPr>
          <p:spPr>
            <a:xfrm>
              <a:off x="5243061" y="4547592"/>
              <a:ext cx="344651" cy="248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96E66564-4929-4F61-8496-A86F5B766590}"/>
                </a:ext>
              </a:extLst>
            </p:cNvPr>
            <p:cNvCxnSpPr>
              <a:cxnSpLocks/>
              <a:stCxn id="57" idx="6"/>
              <a:endCxn id="58" idx="1"/>
            </p:cNvCxnSpPr>
            <p:nvPr/>
          </p:nvCxnSpPr>
          <p:spPr>
            <a:xfrm>
              <a:off x="5915873" y="4932056"/>
              <a:ext cx="283851" cy="248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29A606A4-A1F8-4B16-B246-62BC5225EEED}"/>
                </a:ext>
              </a:extLst>
            </p:cNvPr>
            <p:cNvCxnSpPr>
              <a:cxnSpLocks/>
              <a:stCxn id="58" idx="6"/>
              <a:endCxn id="59" idx="1"/>
            </p:cNvCxnSpPr>
            <p:nvPr/>
          </p:nvCxnSpPr>
          <p:spPr>
            <a:xfrm>
              <a:off x="6527885" y="5316520"/>
              <a:ext cx="973503" cy="902435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B4CBA4AE-5B1C-4DBE-AE84-5161EDD12A59}"/>
              </a:ext>
            </a:extLst>
          </p:cNvPr>
          <p:cNvSpPr txBox="1"/>
          <p:nvPr/>
        </p:nvSpPr>
        <p:spPr>
          <a:xfrm>
            <a:off x="947450" y="4849603"/>
            <a:ext cx="72491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/>
              <a:t>Height of the BST affects the efficiency of </a:t>
            </a:r>
            <a:r>
              <a:rPr lang="en-US" sz="2800" b="1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422762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9912</TotalTime>
  <Words>3280</Words>
  <Application>Microsoft Office PowerPoint</Application>
  <PresentationFormat>全屏显示(4:3)</PresentationFormat>
  <Paragraphs>591</Paragraphs>
  <Slides>33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Calibri</vt:lpstr>
      <vt:lpstr>Courier New</vt:lpstr>
      <vt:lpstr>Calibri Light</vt:lpstr>
      <vt:lpstr>Arial</vt:lpstr>
      <vt:lpstr>Cambria Math</vt:lpstr>
      <vt:lpstr>Office 主题​​</vt:lpstr>
      <vt:lpstr>Search Trees</vt:lpstr>
      <vt:lpstr>The Set Abstract Data Type (ADT)</vt:lpstr>
      <vt:lpstr>The Set Abstract Data Type (ADT)</vt:lpstr>
      <vt:lpstr>Efficient implementation of OSet</vt:lpstr>
      <vt:lpstr>Binary Search Tree (BST)</vt:lpstr>
      <vt:lpstr>Binary Search Tree (BST)</vt:lpstr>
      <vt:lpstr>Search in BST</vt:lpstr>
      <vt:lpstr>Search in BST</vt:lpstr>
      <vt:lpstr>Complexity of Search in BST</vt:lpstr>
      <vt:lpstr>Min and Max in BST</vt:lpstr>
      <vt:lpstr>Successor in BST</vt:lpstr>
      <vt:lpstr>Successor in BST</vt:lpstr>
      <vt:lpstr>Insert in BST</vt:lpstr>
      <vt:lpstr>Insert in BST</vt:lpstr>
      <vt:lpstr>Remove in BST</vt:lpstr>
      <vt:lpstr>Remove in BST</vt:lpstr>
      <vt:lpstr>Remove in BST</vt:lpstr>
      <vt:lpstr>Remove in BST</vt:lpstr>
      <vt:lpstr>Remove in BST</vt:lpstr>
      <vt:lpstr>Remove in BST</vt:lpstr>
      <vt:lpstr>Efficient implementation of OSet</vt:lpstr>
      <vt:lpstr>Height of BST</vt:lpstr>
      <vt:lpstr>A randomized BST structure Treap (Binary-Search-Tree + Heap)</vt:lpstr>
      <vt:lpstr>A randomized BST structure Treap</vt:lpstr>
      <vt:lpstr>Treap</vt:lpstr>
      <vt:lpstr>Insert in Treap</vt:lpstr>
      <vt:lpstr>Insert in Treap</vt:lpstr>
      <vt:lpstr>Insert in Treap</vt:lpstr>
      <vt:lpstr>Insert in Treap</vt:lpstr>
      <vt:lpstr>Insert in Treap</vt:lpstr>
      <vt:lpstr>Remove in Treap</vt:lpstr>
      <vt:lpstr>Treap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Trees</dc:title>
  <dc:creator>Chaodong</dc:creator>
  <cp:lastModifiedBy>方 盛俊</cp:lastModifiedBy>
  <cp:revision>139</cp:revision>
  <dcterms:created xsi:type="dcterms:W3CDTF">2019-08-29T22:28:31Z</dcterms:created>
  <dcterms:modified xsi:type="dcterms:W3CDTF">2023-06-03T12:59:54Z</dcterms:modified>
</cp:coreProperties>
</file>