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2" r:id="rId32"/>
    <p:sldId id="324" r:id="rId33"/>
    <p:sldId id="325" r:id="rId34"/>
    <p:sldId id="290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4" autoAdjust="0"/>
  </p:normalViewPr>
  <p:slideViewPr>
    <p:cSldViewPr snapToGrid="0">
      <p:cViewPr varScale="1">
        <p:scale>
          <a:sx n="85" d="100"/>
          <a:sy n="85" d="100"/>
        </p:scale>
        <p:origin x="13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2234-7028-4DA2-BE93-7DEA451379BD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0C9BC-34BC-4CD2-90DE-08E5B15A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5C35-C625-46D0-B02E-129C36ED7CF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5.png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doi.org/10.1137/02010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(Some) Applications of DFS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81BA-D92A-4E4C-9D30-C342335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in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source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incoming edges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sink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outgoing edges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source;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sink.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Each DAG has at least one source and one sink.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4A6AEF3B-5C6F-4442-AAA1-099048E4753F}"/>
              </a:ext>
            </a:extLst>
          </p:cNvPr>
          <p:cNvGrpSpPr/>
          <p:nvPr/>
        </p:nvGrpSpPr>
        <p:grpSpPr>
          <a:xfrm>
            <a:off x="6393066" y="5167312"/>
            <a:ext cx="2122284" cy="1186014"/>
            <a:chOff x="3950277" y="4715651"/>
            <a:chExt cx="2122284" cy="118601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B27FE6D-C8AD-41F9-BF3D-639B2633A337}"/>
                </a:ext>
              </a:extLst>
            </p:cNvPr>
            <p:cNvSpPr/>
            <p:nvPr/>
          </p:nvSpPr>
          <p:spPr>
            <a:xfrm>
              <a:off x="3950277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4B1C32E-DE3E-4BC0-95AC-C9A9E4D52C43}"/>
                </a:ext>
              </a:extLst>
            </p:cNvPr>
            <p:cNvSpPr/>
            <p:nvPr/>
          </p:nvSpPr>
          <p:spPr>
            <a:xfrm>
              <a:off x="3950277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8D3AC37-1C76-434D-8285-1C17CFF5AB8E}"/>
                </a:ext>
              </a:extLst>
            </p:cNvPr>
            <p:cNvSpPr/>
            <p:nvPr/>
          </p:nvSpPr>
          <p:spPr>
            <a:xfrm>
              <a:off x="4830041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03B7679-27C4-4546-9722-3450B1297555}"/>
                </a:ext>
              </a:extLst>
            </p:cNvPr>
            <p:cNvSpPr/>
            <p:nvPr/>
          </p:nvSpPr>
          <p:spPr>
            <a:xfrm>
              <a:off x="4830041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87CC32E-B742-489E-B70C-718DFBA3FC88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4313959" y="571982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E1D723-C083-4D01-8148-4A80E4137DE2}"/>
                </a:ext>
              </a:extLst>
            </p:cNvPr>
            <p:cNvSpPr/>
            <p:nvPr/>
          </p:nvSpPr>
          <p:spPr>
            <a:xfrm>
              <a:off x="5708879" y="471565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1AF6D44-9F3A-4A09-B6D1-5E7E279BE022}"/>
                </a:ext>
              </a:extLst>
            </p:cNvPr>
            <p:cNvSpPr/>
            <p:nvPr/>
          </p:nvSpPr>
          <p:spPr>
            <a:xfrm>
              <a:off x="5708879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BD4CD4D-0739-401E-B09E-921A4C74CF67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4132118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513C2FB-2D2F-4E6C-9784-49F323835BEF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5011882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72D17E6-D3BB-4A0B-BB52-42195803C601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4313959" y="4901089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F26F4F9-6419-495D-97E8-E57D56D0972E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5193723" y="4897492"/>
              <a:ext cx="515156" cy="35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9765557-C6CD-4E5E-AB29-7FF78CBFC310}"/>
                </a:ext>
              </a:extLst>
            </p:cNvPr>
            <p:cNvCxnSpPr>
              <a:cxnSpLocks/>
              <a:stCxn id="9" idx="5"/>
              <a:endCxn id="16" idx="1"/>
            </p:cNvCxnSpPr>
            <p:nvPr/>
          </p:nvCxnSpPr>
          <p:spPr>
            <a:xfrm>
              <a:off x="5140463" y="5029670"/>
              <a:ext cx="621676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3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81BA-D92A-4E4C-9D30-C342335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Algorithm for Topo-Sort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Each DAG has at least one source and one sink.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An alternative algorithm for topo-sort in a DAG</a:t>
                </a:r>
                <a:r>
                  <a:rPr lang="en-US" sz="24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(1) Find a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in the (remaining) graph, output it.</a:t>
                </a:r>
                <a:br>
                  <a:rPr lang="en-US" sz="2000" dirty="0"/>
                </a:br>
                <a:r>
                  <a:rPr lang="en-US" sz="2000" dirty="0"/>
                  <a:t>(2) Delete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all its outgoing edges from the graph.</a:t>
                </a:r>
                <a:br>
                  <a:rPr lang="en-US" sz="2000" dirty="0"/>
                </a:br>
                <a:r>
                  <a:rPr lang="en-US" sz="2000" dirty="0"/>
                  <a:t>(3) Repeat until the graph is empty.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BB27FE6D-C8AD-41F9-BF3D-639B2633A337}"/>
              </a:ext>
            </a:extLst>
          </p:cNvPr>
          <p:cNvSpPr/>
          <p:nvPr/>
        </p:nvSpPr>
        <p:spPr>
          <a:xfrm>
            <a:off x="6393066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B1C32E-DE3E-4BC0-95AC-C9A9E4D52C43}"/>
              </a:ext>
            </a:extLst>
          </p:cNvPr>
          <p:cNvSpPr/>
          <p:nvPr/>
        </p:nvSpPr>
        <p:spPr>
          <a:xfrm>
            <a:off x="6393066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D3AC37-1C76-434D-8285-1C17CFF5AB8E}"/>
              </a:ext>
            </a:extLst>
          </p:cNvPr>
          <p:cNvSpPr/>
          <p:nvPr/>
        </p:nvSpPr>
        <p:spPr>
          <a:xfrm>
            <a:off x="7272830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03B7679-27C4-4546-9722-3450B1297555}"/>
              </a:ext>
            </a:extLst>
          </p:cNvPr>
          <p:cNvSpPr/>
          <p:nvPr/>
        </p:nvSpPr>
        <p:spPr>
          <a:xfrm>
            <a:off x="7272830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7CC32E-B742-489E-B70C-718DFBA3FC8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756748" y="6171485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3E1D723-C083-4D01-8148-4A80E4137DE2}"/>
              </a:ext>
            </a:extLst>
          </p:cNvPr>
          <p:cNvSpPr/>
          <p:nvPr/>
        </p:nvSpPr>
        <p:spPr>
          <a:xfrm>
            <a:off x="8151668" y="516731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AF6D44-9F3A-4A09-B6D1-5E7E279BE022}"/>
              </a:ext>
            </a:extLst>
          </p:cNvPr>
          <p:cNvSpPr/>
          <p:nvPr/>
        </p:nvSpPr>
        <p:spPr>
          <a:xfrm>
            <a:off x="8151668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D4CD4D-0739-401E-B09E-921A4C74CF6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6574907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13C2FB-2D2F-4E6C-9784-49F323835BEF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7454671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2D17E6-D3BB-4A0B-BB52-42195803C60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756748" y="5352750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26F4F9-6419-495D-97E8-E57D56D0972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7636512" y="5349153"/>
            <a:ext cx="515156" cy="35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765557-C6CD-4E5E-AB29-7FF78CBFC310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7583252" y="5481331"/>
            <a:ext cx="621676" cy="5615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7CA1091-B83B-4CEF-85AB-57CC8FA022A1}"/>
              </a:ext>
            </a:extLst>
          </p:cNvPr>
          <p:cNvSpPr/>
          <p:nvPr/>
        </p:nvSpPr>
        <p:spPr>
          <a:xfrm>
            <a:off x="1794368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FCBD905-1893-4B85-A134-DAB848BC897A}"/>
              </a:ext>
            </a:extLst>
          </p:cNvPr>
          <p:cNvSpPr/>
          <p:nvPr/>
        </p:nvSpPr>
        <p:spPr>
          <a:xfrm>
            <a:off x="2409431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418D800-C268-4CB6-94B4-AA9D325E5A1F}"/>
              </a:ext>
            </a:extLst>
          </p:cNvPr>
          <p:cNvSpPr/>
          <p:nvPr/>
        </p:nvSpPr>
        <p:spPr>
          <a:xfrm>
            <a:off x="302449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491A209-CF37-4F94-AC99-3909546EE0F1}"/>
              </a:ext>
            </a:extLst>
          </p:cNvPr>
          <p:cNvSpPr/>
          <p:nvPr/>
        </p:nvSpPr>
        <p:spPr>
          <a:xfrm>
            <a:off x="3638970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ED8773E-67C8-4777-8091-4925373D7283}"/>
              </a:ext>
            </a:extLst>
          </p:cNvPr>
          <p:cNvSpPr/>
          <p:nvPr/>
        </p:nvSpPr>
        <p:spPr>
          <a:xfrm>
            <a:off x="424860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12E2558-B3EA-4602-8062-B2257121B0C4}"/>
              </a:ext>
            </a:extLst>
          </p:cNvPr>
          <p:cNvSpPr/>
          <p:nvPr/>
        </p:nvSpPr>
        <p:spPr>
          <a:xfrm>
            <a:off x="4863667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21B9D91-74C6-404B-8629-2725D3559F81}"/>
              </a:ext>
            </a:extLst>
          </p:cNvPr>
          <p:cNvGrpSpPr/>
          <p:nvPr/>
        </p:nvGrpSpPr>
        <p:grpSpPr>
          <a:xfrm>
            <a:off x="1982559" y="5619612"/>
            <a:ext cx="3069298" cy="376382"/>
            <a:chOff x="1982559" y="5619612"/>
            <a:chExt cx="3069298" cy="37638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363320-25DE-4960-A7CE-23945A1D5299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2158050" y="5807803"/>
              <a:ext cx="2513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F0E063A2-4563-4BC8-9CFC-46C585B68741}"/>
                </a:ext>
              </a:extLst>
            </p:cNvPr>
            <p:cNvCxnSpPr>
              <a:cxnSpLocks/>
              <a:stCxn id="17" idx="0"/>
              <a:endCxn id="20" idx="0"/>
            </p:cNvCxnSpPr>
            <p:nvPr/>
          </p:nvCxnSpPr>
          <p:spPr>
            <a:xfrm rot="5400000" flipH="1" flipV="1">
              <a:off x="2591272" y="5010899"/>
              <a:ext cx="12700" cy="123012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FAD3302-3B7A-4A99-B12E-F54B12E2CB7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388176" y="5807803"/>
              <a:ext cx="2507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D6CD266C-9216-493D-B2FB-50A8B1CD15FE}"/>
                </a:ext>
              </a:extLst>
            </p:cNvPr>
            <p:cNvCxnSpPr>
              <a:cxnSpLocks/>
              <a:stCxn id="18" idx="4"/>
              <a:endCxn id="21" idx="4"/>
            </p:cNvCxnSpPr>
            <p:nvPr/>
          </p:nvCxnSpPr>
          <p:spPr>
            <a:xfrm rot="16200000" flipH="1">
              <a:off x="3206041" y="5374874"/>
              <a:ext cx="12700" cy="122953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C1671E0-52D4-43EE-8A29-1723B2227560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>
              <a:off x="4002652" y="5807803"/>
              <a:ext cx="245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7188EC12-1F60-454B-B84E-B7B0527360AD}"/>
                </a:ext>
              </a:extLst>
            </p:cNvPr>
            <p:cNvCxnSpPr>
              <a:cxnSpLocks/>
              <a:stCxn id="21" idx="0"/>
              <a:endCxn id="24" idx="0"/>
            </p:cNvCxnSpPr>
            <p:nvPr/>
          </p:nvCxnSpPr>
          <p:spPr>
            <a:xfrm rot="5400000" flipH="1" flipV="1">
              <a:off x="4433159" y="5013614"/>
              <a:ext cx="12700" cy="1224697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D1F2C-8F6C-4CB1-9D7D-ED6181278373}"/>
              </a:ext>
            </a:extLst>
          </p:cNvPr>
          <p:cNvSpPr txBox="1"/>
          <p:nvPr/>
        </p:nvSpPr>
        <p:spPr>
          <a:xfrm>
            <a:off x="628650" y="4510006"/>
            <a:ext cx="7694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Formal proof of correctness? How efficient can you implement it?</a:t>
            </a:r>
          </a:p>
        </p:txBody>
      </p:sp>
    </p:spTree>
    <p:extLst>
      <p:ext uri="{BB962C8B-B14F-4D97-AF65-F5344CB8AC3E}">
        <p14:creationId xmlns:p14="http://schemas.microsoft.com/office/powerpoint/2010/main" val="40763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78FD-3D3A-43B5-9637-10D0C45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(Strongly) Connected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8168-F089-492F-B70D-1AE9AB03F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For an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undirected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path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1,2,5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1800"/>
                  </a:spcBef>
                </a:pPr>
                <a:r>
                  <a:rPr lang="en-US" sz="2200" dirty="0"/>
                  <a:t>For a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strongly 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directed path 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, and vice versa.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8168-F089-492F-B70D-1AE9AB03F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  <a:blipFill>
                <a:blip r:embed="rId2"/>
                <a:stretch>
                  <a:fillRect l="-1351" t="-1396" r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7734E07-66C1-4305-B185-D9666C39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43" y="1527284"/>
            <a:ext cx="2367007" cy="1746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E991A4-1DD1-4978-A640-B8638A9E7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591" y="3584028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6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B1398-69F0-4754-9A72-0DB1BE29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CC and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17F5A-0D33-4919-A033-87C17513E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an undirected graph,</a:t>
                </a:r>
                <a:br>
                  <a:rPr lang="en-US" sz="2400" dirty="0"/>
                </a:br>
                <a:r>
                  <a:rPr lang="en-US" sz="2400" dirty="0"/>
                  <a:t>how to compute its connected components (CC) ?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Easy, just do DFS (or BFS) on the entire graph.</a:t>
                </a:r>
                <a:b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(DFS(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or BFS(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reaches exactly nodes in the CC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 directed graph,</a:t>
                </a:r>
                <a:br>
                  <a:rPr lang="en-US" sz="2400" dirty="0"/>
                </a:br>
                <a:r>
                  <a:rPr lang="en-US" sz="2400" dirty="0"/>
                  <a:t>how to compute its strongly connected components (SCC) ?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Err, can be done efficiently, but not so obvious…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17F5A-0D33-4919-A033-87C17513E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assume 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SCC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then the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component graph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The vertex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representing one SCC.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if there exists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 component graph is a DAG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Otherwise, the components in the circle becomes a bigger SCC, contradiction!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  <a:blipFill>
                <a:blip r:embed="rId2"/>
                <a:stretch>
                  <a:fillRect l="-1477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34B116C-692C-4F2A-A3D8-64C4AB901AB0}"/>
              </a:ext>
            </a:extLst>
          </p:cNvPr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14C7A0-6C74-4B7D-A60A-135B6F88ED95}"/>
                </a:ext>
              </a:extLst>
            </p:cNvPr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3BC7DFD-6F26-49AE-9661-CB870D6BA426}"/>
                </a:ext>
              </a:extLst>
            </p:cNvPr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FC9F8A3-6412-45C7-A076-438F0A47EBDA}"/>
                </a:ext>
              </a:extLst>
            </p:cNvPr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2B642F-C961-40C1-8065-2B1D2E722078}"/>
                </a:ext>
              </a:extLst>
            </p:cNvPr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6133C49-B409-450F-B5FE-16ECB47DD216}"/>
                </a:ext>
              </a:extLst>
            </p:cNvPr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B794973-C00F-42D8-B1C1-F5CBC2F59FD9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0743B2D-48CC-49DA-BC19-74D433236314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FCF7C1A-EFF5-4BEA-93F1-99C100025D99}"/>
                </a:ext>
              </a:extLst>
            </p:cNvPr>
            <p:cNvCxnSpPr>
              <a:cxnSpLocks/>
              <a:stCxn id="11" idx="3"/>
              <a:endCxn id="10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26B2603-F3DC-4057-94BB-8BDD8C9A590D}"/>
                </a:ext>
              </a:extLst>
            </p:cNvPr>
            <p:cNvCxnSpPr>
              <a:cxnSpLocks/>
              <a:stCxn id="11" idx="4"/>
              <a:endCxn id="12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DAB4C52-5486-4330-B8B9-EC9413D1D05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7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76810C-F123-4E9D-9654-A30052B6CA02}"/>
              </a:ext>
            </a:extLst>
          </p:cNvPr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078B623-5CEE-457A-A7E1-E6228800B2BB}"/>
                </a:ext>
              </a:extLst>
            </p:cNvPr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0D3379F-6983-495D-96A0-6D2F427C0AE1}"/>
                </a:ext>
              </a:extLst>
            </p:cNvPr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F50D13E-7810-43B5-9FD1-B66C942834B4}"/>
                </a:ext>
              </a:extLst>
            </p:cNvPr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4267968-85AE-4739-8DD6-536D0F6D7ED0}"/>
                </a:ext>
              </a:extLst>
            </p:cNvPr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8F39D39-A125-48A6-9F38-B5961F244CF5}"/>
                </a:ext>
              </a:extLst>
            </p:cNvPr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73EED3-99F3-43E6-B6C1-8A7E53D34EA6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353A58A-F816-41DD-889A-48D5BD549116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BE38B37-46E0-4252-9FD5-F2E2A136846F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5CB3120-F354-4C49-A6F0-9B442FC3950A}"/>
                </a:ext>
              </a:extLst>
            </p:cNvPr>
            <p:cNvCxnSpPr>
              <a:cxnSpLocks/>
              <a:stCxn id="40" idx="4"/>
              <a:endCxn id="41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E83B1AA-DCF2-4712-8AC0-2893EA5CCFA1}"/>
                </a:ext>
              </a:extLst>
            </p:cNvPr>
            <p:cNvCxnSpPr>
              <a:cxnSpLocks/>
              <a:stCxn id="42" idx="4"/>
              <a:endCxn id="41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4E085-48F1-489D-B526-079C76D3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0688"/>
            <a:ext cx="5330716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 component graph is a DAG.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Each DAG has at least one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  <a:r>
              <a:rPr lang="en-US" sz="2000" dirty="0"/>
              <a:t> and one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sink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If we start from a node in a sink SCC, then we explore exactly nodes in that SCC and stop!</a:t>
            </a:r>
            <a:br>
              <a:rPr lang="en-US" sz="20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(Due to the white-path theorem.)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A good start, but two problems exist: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000" dirty="0"/>
              <a:t>) How to identify a node that is in a sink SCC?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/>
              <a:t>) What to do when the first SCC is done?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8C2280-72A8-416E-B659-7CBD991404E2}"/>
              </a:ext>
            </a:extLst>
          </p:cNvPr>
          <p:cNvSpPr/>
          <p:nvPr/>
        </p:nvSpPr>
        <p:spPr>
          <a:xfrm>
            <a:off x="5946588" y="5130454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E5AFF7-0981-40B2-88D6-D5DD765DED6D}"/>
              </a:ext>
            </a:extLst>
          </p:cNvPr>
          <p:cNvSpPr/>
          <p:nvPr/>
        </p:nvSpPr>
        <p:spPr>
          <a:xfrm>
            <a:off x="7205356" y="5599950"/>
            <a:ext cx="1045474" cy="691602"/>
          </a:xfrm>
          <a:prstGeom prst="roundRect">
            <a:avLst>
              <a:gd name="adj" fmla="val 2484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3585A7B-C13C-485F-9CB1-B066E9844FCB}"/>
              </a:ext>
            </a:extLst>
          </p:cNvPr>
          <p:cNvSpPr/>
          <p:nvPr/>
        </p:nvSpPr>
        <p:spPr>
          <a:xfrm>
            <a:off x="6371082" y="5786550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Don’t do it directly: find a node in a </a:t>
                </a:r>
                <a:r>
                  <a:rPr lang="en-US" sz="2000" i="1" u="sng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SCC!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Reverse the direction of each 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gets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have same set of SCCs.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have same vertex set, but the direction of each edge is reversed.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 sink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  <a:blipFill>
                <a:blip r:embed="rId2"/>
                <a:stretch>
                  <a:fillRect l="-1012" t="-1269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0" y="2001111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5592F3-5115-40DE-A7C0-48C0816552ED}"/>
                  </a:ext>
                </a:extLst>
              </p:cNvPr>
              <p:cNvSpPr txBox="1"/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5592F3-5115-40DE-A7C0-48C081655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534846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2184934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212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then find a node in a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source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then the node with maximum finish time is guaranteed to be in source SCC.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Lemma: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039" t="-1269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93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8DD3-82A8-42B1-882B-3DE277DD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7278F6-F437-4F5E-A37E-7220AE15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Proof</a:t>
                </a:r>
                <a:r>
                  <a:rPr lang="en-US" sz="2400" b="1" dirty="0"/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Consider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be the first node visited by DFS.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then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will be visited before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visited.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the lemma clearly is true.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at the time that DFS visits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, for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there is a white-path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to that node.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due to the white-path theorem, the lemma again holds.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7278F6-F437-4F5E-A37E-7220AE15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If we DFS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1 in the strategy:</a:t>
                </a:r>
                <a:br>
                  <a:rPr lang="en-US" sz="2000" b="1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How to identify a node in a sink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/>
                  <a:t>:</a:t>
                </a:r>
                <a:r>
                  <a:rPr lang="en-US" sz="2000" dirty="0"/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find the node with max finish time.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node is in a source SCC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2 in the strategy:</a:t>
                </a:r>
                <a:br>
                  <a:rPr lang="en-US" sz="2000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What to do when the first SCC is found?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For remaining nodes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 the node with max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finish time (in DFS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) is again in a sink 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SCC, for whatever remains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039" t="-1269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79964C-AE19-490C-AC6F-E8F4FBC868AB}"/>
              </a:ext>
            </a:extLst>
          </p:cNvPr>
          <p:cNvSpPr/>
          <p:nvPr/>
        </p:nvSpPr>
        <p:spPr>
          <a:xfrm>
            <a:off x="5900383" y="3915321"/>
            <a:ext cx="2861322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1B654E-CAE8-40ED-AF19-595D3CA5F9EA}"/>
              </a:ext>
            </a:extLst>
          </p:cNvPr>
          <p:cNvSpPr/>
          <p:nvPr/>
        </p:nvSpPr>
        <p:spPr>
          <a:xfrm>
            <a:off x="5981124" y="402063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378330-EF93-4BB3-B89D-61CEF8036A23}"/>
              </a:ext>
            </a:extLst>
          </p:cNvPr>
          <p:cNvSpPr/>
          <p:nvPr/>
        </p:nvSpPr>
        <p:spPr>
          <a:xfrm>
            <a:off x="6400675" y="468021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B5FC1CF-E427-4C7F-8F29-D49CCFC7CC89}"/>
              </a:ext>
            </a:extLst>
          </p:cNvPr>
          <p:cNvSpPr/>
          <p:nvPr/>
        </p:nvSpPr>
        <p:spPr>
          <a:xfrm>
            <a:off x="6860887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DA609A-CCDA-47B3-8A90-558D3B6695E8}"/>
              </a:ext>
            </a:extLst>
          </p:cNvPr>
          <p:cNvSpPr/>
          <p:nvPr/>
        </p:nvSpPr>
        <p:spPr>
          <a:xfrm>
            <a:off x="7265873" y="4541317"/>
            <a:ext cx="886280" cy="5184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41AE039-E0C0-4B12-A46E-EB841180FA9D}"/>
              </a:ext>
            </a:extLst>
          </p:cNvPr>
          <p:cNvSpPr/>
          <p:nvPr/>
        </p:nvSpPr>
        <p:spPr>
          <a:xfrm>
            <a:off x="8026763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EB1CC32-2F80-4EDA-AAFF-C7F1F4F8E9E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6344806" y="420247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B7D2E7-B5CC-437A-814E-1B3B42A1658D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515938" y="420247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615B96-71D9-4448-88DE-126DC46564F5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>
          <a:xfrm flipH="1">
            <a:off x="6711097" y="433106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49C8E68-6E91-4B5E-8CFB-585A1BE42BF1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7188413" y="438432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185AB9-A5FA-4B7C-A2DA-CA599F474EF5}"/>
              </a:ext>
            </a:extLst>
          </p:cNvPr>
          <p:cNvCxnSpPr>
            <a:cxnSpLocks/>
            <a:stCxn id="15" idx="4"/>
            <a:endCxn id="14" idx="7"/>
          </p:cNvCxnSpPr>
          <p:nvPr/>
        </p:nvCxnSpPr>
        <p:spPr>
          <a:xfrm flipH="1">
            <a:off x="8022360" y="438432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A3369F-2147-442D-9B4D-784A7C98F131}"/>
                  </a:ext>
                </a:extLst>
              </p:cNvPr>
              <p:cNvSpPr txBox="1"/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A3369F-2147-442D-9B4D-784A7C98F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blipFill>
                <a:blip r:embed="rId5"/>
                <a:stretch>
                  <a:fillRect l="-15278" t="-1639" r="-555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9172E4-3946-4083-BDB6-926E25FF6AC5}"/>
              </a:ext>
            </a:extLst>
          </p:cNvPr>
          <p:cNvSpPr/>
          <p:nvPr/>
        </p:nvSpPr>
        <p:spPr>
          <a:xfrm>
            <a:off x="5722535" y="5348461"/>
            <a:ext cx="3217018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F86D55A-AF97-47C8-865D-B99571C943FE}"/>
              </a:ext>
            </a:extLst>
          </p:cNvPr>
          <p:cNvSpPr/>
          <p:nvPr/>
        </p:nvSpPr>
        <p:spPr>
          <a:xfrm>
            <a:off x="5804885" y="545377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208FF75-6AD5-4A81-BB8E-088E1BAEFF9C}"/>
              </a:ext>
            </a:extLst>
          </p:cNvPr>
          <p:cNvSpPr/>
          <p:nvPr/>
        </p:nvSpPr>
        <p:spPr>
          <a:xfrm>
            <a:off x="6224436" y="611335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59CFABC-326B-4AF2-AAAA-3C905A55B9BA}"/>
              </a:ext>
            </a:extLst>
          </p:cNvPr>
          <p:cNvSpPr/>
          <p:nvPr/>
        </p:nvSpPr>
        <p:spPr>
          <a:xfrm>
            <a:off x="6684648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CE4E3A8-FAD5-4D40-A9A0-565B0C046F70}"/>
              </a:ext>
            </a:extLst>
          </p:cNvPr>
          <p:cNvSpPr/>
          <p:nvPr/>
        </p:nvSpPr>
        <p:spPr>
          <a:xfrm>
            <a:off x="7089634" y="5974457"/>
            <a:ext cx="886280" cy="5184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9B5C4A-569D-46A3-8340-0CDE13D18624}"/>
              </a:ext>
            </a:extLst>
          </p:cNvPr>
          <p:cNvSpPr/>
          <p:nvPr/>
        </p:nvSpPr>
        <p:spPr>
          <a:xfrm>
            <a:off x="7850524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44B7C0-7FCD-41AB-B58A-B1F72737A713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6168567" y="563561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C525CA-AA0D-4840-85BD-DCEF90F05FC4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7339699" y="563561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4B689E-6172-4D59-BBE9-047EE73B74BB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6534858" y="576420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7233EA9-1BFB-481E-82D4-14187B9F1C43}"/>
              </a:ext>
            </a:extLst>
          </p:cNvPr>
          <p:cNvCxnSpPr>
            <a:cxnSpLocks/>
            <a:stCxn id="25" idx="4"/>
            <a:endCxn id="26" idx="1"/>
          </p:cNvCxnSpPr>
          <p:nvPr/>
        </p:nvCxnSpPr>
        <p:spPr>
          <a:xfrm>
            <a:off x="7012174" y="581746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D6E906-2527-43A5-BADA-62F38A1521CD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7846121" y="581746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B740121-37CD-4901-9BE4-AF460FB8DDB7}"/>
                  </a:ext>
                </a:extLst>
              </p:cNvPr>
              <p:cNvSpPr txBox="1"/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B740121-37CD-4901-9BE4-AF460FB8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blipFill>
                <a:blip r:embed="rId6"/>
                <a:stretch>
                  <a:fillRect t="-3279" r="-140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F2A45C6-492A-4E08-84F2-9FA613A93455}"/>
              </a:ext>
            </a:extLst>
          </p:cNvPr>
          <p:cNvSpPr/>
          <p:nvPr/>
        </p:nvSpPr>
        <p:spPr>
          <a:xfrm>
            <a:off x="880601" y="2942898"/>
            <a:ext cx="4924283" cy="763808"/>
          </a:xfrm>
          <a:prstGeom prst="roundRect">
            <a:avLst>
              <a:gd name="adj" fmla="val 1486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E1F9-9A97-4D2A-A6D4-AB96C73D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E75C2-8B5A-4654-A6A4-392BACE7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A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called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acyclic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directed</a:t>
            </a:r>
            <a:r>
              <a:rPr lang="en-US" sz="2400" dirty="0"/>
              <a:t>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directed acyclic graph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DAG</a:t>
            </a:r>
            <a:r>
              <a:rPr lang="en-US" sz="2400" dirty="0"/>
              <a:t>).</a:t>
            </a:r>
          </a:p>
          <a:p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 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7461AE4-1834-4031-A011-88A18BF0F829}"/>
              </a:ext>
            </a:extLst>
          </p:cNvPr>
          <p:cNvGrpSpPr/>
          <p:nvPr/>
        </p:nvGrpSpPr>
        <p:grpSpPr>
          <a:xfrm>
            <a:off x="2419709" y="4099547"/>
            <a:ext cx="1243446" cy="1594609"/>
            <a:chOff x="2388178" y="4898263"/>
            <a:chExt cx="1243446" cy="159460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829C38A-D28A-4BCE-A329-E8B05D8A463A}"/>
                </a:ext>
              </a:extLst>
            </p:cNvPr>
            <p:cNvGrpSpPr/>
            <p:nvPr/>
          </p:nvGrpSpPr>
          <p:grpSpPr>
            <a:xfrm>
              <a:off x="2388178" y="5310455"/>
              <a:ext cx="1243446" cy="1182417"/>
              <a:chOff x="374561" y="219653"/>
              <a:chExt cx="1243446" cy="1182417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7E0F4BF-F74E-4327-9B5D-6888CBF624F9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98415E-0582-408A-A69C-D8C0700FF926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F1E50F5-15B7-4E8C-B6E3-EC565715AE38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412F114-FC7B-44DA-AA2F-6EAEE5BADCD1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14224631-1784-49B6-B2D9-D541117691D3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8756D8CF-3E19-4A53-885E-920B46DD4C65}"/>
                  </a:ext>
                </a:extLst>
              </p:cNvPr>
              <p:cNvCxnSpPr>
                <a:cxnSpLocks/>
                <a:stCxn id="16" idx="4"/>
                <a:endCxn id="17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E9EB958-598E-40B2-95B3-6DB11B4144A7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A58C3B4-7C0E-419A-898B-B883A286949C}"/>
                </a:ext>
              </a:extLst>
            </p:cNvPr>
            <p:cNvSpPr/>
            <p:nvPr/>
          </p:nvSpPr>
          <p:spPr>
            <a:xfrm>
              <a:off x="2600846" y="4898263"/>
              <a:ext cx="8181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Acyclic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A4672D0-ED99-4F77-A708-E2EC82AF1F29}"/>
              </a:ext>
            </a:extLst>
          </p:cNvPr>
          <p:cNvGrpSpPr/>
          <p:nvPr/>
        </p:nvGrpSpPr>
        <p:grpSpPr>
          <a:xfrm>
            <a:off x="660181" y="4105230"/>
            <a:ext cx="1243446" cy="1588927"/>
            <a:chOff x="628650" y="4903946"/>
            <a:chExt cx="1243446" cy="158892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A6F879A-D499-4453-83A8-AB3D274DDBB5}"/>
                </a:ext>
              </a:extLst>
            </p:cNvPr>
            <p:cNvGrpSpPr/>
            <p:nvPr/>
          </p:nvGrpSpPr>
          <p:grpSpPr>
            <a:xfrm>
              <a:off x="628650" y="5310456"/>
              <a:ext cx="1243446" cy="1182417"/>
              <a:chOff x="374561" y="219653"/>
              <a:chExt cx="1243446" cy="118241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1985DC7-ADF2-4405-BB8E-A19C4999EB3E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95BFC93-29F2-4206-AFC5-CC43D1FE5091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95CD2ED-2032-4E92-BB7C-A93131ECD7DB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87AB088-4D07-40AE-9ACF-8FE61E5E931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12605D8-E491-49A8-9648-938C3FDB9D6E}"/>
                  </a:ext>
                </a:extLst>
              </p:cNvPr>
              <p:cNvCxnSpPr>
                <a:stCxn id="5" idx="6"/>
                <a:endCxn id="7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810C81BF-5324-4302-9942-3031FC9A85CB}"/>
                  </a:ext>
                </a:extLst>
              </p:cNvPr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0844F303-EA3C-4E71-A44B-7ABE4444E744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297B5F6-10DD-4814-9E67-EAE27E60A13A}"/>
                  </a:ext>
                </a:extLst>
              </p:cNvPr>
              <p:cNvCxnSpPr>
                <a:cxnSpLocks/>
                <a:stCxn id="5" idx="5"/>
                <a:endCxn id="8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0AD266-E1F2-4275-B97E-5AE9FD6E3774}"/>
                </a:ext>
              </a:extLst>
            </p:cNvPr>
            <p:cNvSpPr/>
            <p:nvPr/>
          </p:nvSpPr>
          <p:spPr>
            <a:xfrm>
              <a:off x="939072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E432E78-592B-45AD-A084-C9147FC20A16}"/>
              </a:ext>
            </a:extLst>
          </p:cNvPr>
          <p:cNvGrpSpPr/>
          <p:nvPr/>
        </p:nvGrpSpPr>
        <p:grpSpPr>
          <a:xfrm>
            <a:off x="4179237" y="4105230"/>
            <a:ext cx="1243446" cy="1588926"/>
            <a:chOff x="4147706" y="4903946"/>
            <a:chExt cx="1243446" cy="158892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ADE39EA-F2EB-4B6A-9D77-D5A3DAFA9B7F}"/>
                </a:ext>
              </a:extLst>
            </p:cNvPr>
            <p:cNvGrpSpPr/>
            <p:nvPr/>
          </p:nvGrpSpPr>
          <p:grpSpPr>
            <a:xfrm>
              <a:off x="4147706" y="5310455"/>
              <a:ext cx="1243446" cy="1182417"/>
              <a:chOff x="374561" y="219653"/>
              <a:chExt cx="1243446" cy="1182417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9B1476C-16E4-47B9-9DD6-179A34C341E4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F8EA4DF-8A2F-4143-B132-D64AB6124187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154BEE0-4872-465F-8F33-60AF2DA423C1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BBA4C3D-DC7F-4422-A1A0-97D8CA048BC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2B8A037-47D5-4044-9084-C8FCA92CC7A9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978ACAB3-656F-4696-878B-894F0FACB2B3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D2654179-45B4-4378-808B-91DE577CAEC5}"/>
                  </a:ext>
                </a:extLst>
              </p:cNvPr>
              <p:cNvCxnSpPr>
                <a:cxnSpLocks/>
                <a:stCxn id="23" idx="4"/>
                <a:endCxn id="24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B012B321-6FEA-4B72-ADAC-0773FBDD4E40}"/>
                  </a:ext>
                </a:extLst>
              </p:cNvPr>
              <p:cNvCxnSpPr>
                <a:cxnSpLocks/>
                <a:stCxn id="23" idx="5"/>
                <a:endCxn id="26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730DC46-004C-4E21-A5BD-B1AC701D2571}"/>
                </a:ext>
              </a:extLst>
            </p:cNvPr>
            <p:cNvSpPr/>
            <p:nvPr/>
          </p:nvSpPr>
          <p:spPr>
            <a:xfrm>
              <a:off x="4409707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637AF0C-E203-49B6-BBFB-3150DD5E3C36}"/>
              </a:ext>
            </a:extLst>
          </p:cNvPr>
          <p:cNvGrpSpPr/>
          <p:nvPr/>
        </p:nvGrpSpPr>
        <p:grpSpPr>
          <a:xfrm>
            <a:off x="5938765" y="4096722"/>
            <a:ext cx="1243446" cy="1597434"/>
            <a:chOff x="5907234" y="4895438"/>
            <a:chExt cx="1243446" cy="159743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768A678-BCF9-43C1-8A62-A7443797DD0C}"/>
                </a:ext>
              </a:extLst>
            </p:cNvPr>
            <p:cNvGrpSpPr/>
            <p:nvPr/>
          </p:nvGrpSpPr>
          <p:grpSpPr>
            <a:xfrm>
              <a:off x="5907234" y="5310455"/>
              <a:ext cx="1243446" cy="1182417"/>
              <a:chOff x="374561" y="219653"/>
              <a:chExt cx="1243446" cy="118241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280D63A-EEA7-4802-B9BC-4D443D532EE9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ECC4B95-9E02-4089-9AC3-443CB943425D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0B47AFB-38C2-44F9-81BF-78C68DCD20B0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D4D849E-EB15-4494-AB6D-2858830019A9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01E012A-926C-42B6-AD10-189113C55F15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D8AC525E-D508-405D-AE1B-E01309721CA1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5CE71B19-E1AC-458B-8678-6B2526F7990C}"/>
                  </a:ext>
                </a:extLst>
              </p:cNvPr>
              <p:cNvCxnSpPr>
                <a:cxnSpLocks/>
                <a:stCxn id="32" idx="4"/>
                <a:endCxn id="33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D27E07D1-663E-4382-B13F-0D55BF7076B0}"/>
                  </a:ext>
                </a:extLst>
              </p:cNvPr>
              <p:cNvCxnSpPr>
                <a:cxnSpLocks/>
                <a:stCxn id="32" idx="5"/>
                <a:endCxn id="35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68CA88C-AD17-4855-B311-0B1557315461}"/>
                </a:ext>
              </a:extLst>
            </p:cNvPr>
            <p:cNvSpPr/>
            <p:nvPr/>
          </p:nvSpPr>
          <p:spPr>
            <a:xfrm>
              <a:off x="6228362" y="4895438"/>
              <a:ext cx="601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400" b="1" dirty="0"/>
                  <a:t>Algorithm Description: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and record finish times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but in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DFSAall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process nodes in decreasing order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Each DFS tree is a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Time Complexity: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Two passes of DFS, each costing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Thus total 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There are faster algorithms!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 err="1"/>
                  <a:t>Tarjan’s</a:t>
                </a:r>
                <a:r>
                  <a:rPr lang="en-US" sz="2000" dirty="0"/>
                  <a:t> algorithm uses DFS only once.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Still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but smaller constant.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50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24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/>
              <a:t>*</a:t>
            </a:r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If we start from a node in a sink SCC, then we </a:t>
                </a:r>
                <a:b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Previous algorithm’s approach: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A node in 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must be in a sink SCC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/>
                  <a:t>Tarjan</a:t>
                </a:r>
                <a:r>
                  <a:rPr lang="en-US" sz="2200" dirty="0"/>
                  <a:t> comes up with a method </a:t>
                </a:r>
                <a:br>
                  <a:rPr lang="en-US" sz="2200" dirty="0"/>
                </a:br>
                <a:r>
                  <a:rPr lang="en-US" sz="2200" dirty="0"/>
                  <a:t>to identify a node in some sink SCC directly!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EAC1DF-0B8A-4F12-B024-9CDD6661A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4036" r="9134" b="24566"/>
          <a:stretch/>
        </p:blipFill>
        <p:spPr bwMode="auto">
          <a:xfrm>
            <a:off x="7035405" y="2475660"/>
            <a:ext cx="1479945" cy="1906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FBE7C-D30D-4D2E-833A-709DAC6D8C19}"/>
              </a:ext>
            </a:extLst>
          </p:cNvPr>
          <p:cNvSpPr txBox="1"/>
          <p:nvPr/>
        </p:nvSpPr>
        <p:spPr>
          <a:xfrm>
            <a:off x="2658141" y="4614869"/>
            <a:ext cx="585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Robert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Tarjan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American computer scientist and mathematician</a:t>
            </a: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Recipient of the 1986 Turing Award for “</a:t>
            </a: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fundamental achievements </a:t>
            </a:r>
            <a:b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in the design and analysis of algorithms and data structures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algn="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(Such as linear time selection using median of medians, Fibonacci heap,</a:t>
            </a:r>
            <a:b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optimal analysis of the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UnionFind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structure.)</a:t>
            </a:r>
          </a:p>
        </p:txBody>
      </p:sp>
    </p:spTree>
    <p:extLst>
      <p:ext uri="{BB962C8B-B14F-4D97-AF65-F5344CB8AC3E}">
        <p14:creationId xmlns:p14="http://schemas.microsoft.com/office/powerpoint/2010/main" val="40791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6">
            <a:extLst>
              <a:ext uri="{FF2B5EF4-FFF2-40B4-BE49-F238E27FC236}">
                <a16:creationId xmlns:a16="http://schemas.microsoft.com/office/drawing/2014/main" id="{E9022562-A4CB-4DC5-81DF-05923F78C0BF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6">
            <a:extLst>
              <a:ext uri="{FF2B5EF4-FFF2-40B4-BE49-F238E27FC236}">
                <a16:creationId xmlns:a16="http://schemas.microsoft.com/office/drawing/2014/main" id="{32D3A67C-CB57-4909-9214-B0A0AA0CE6BE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6">
            <a:extLst>
              <a:ext uri="{FF2B5EF4-FFF2-40B4-BE49-F238E27FC236}">
                <a16:creationId xmlns:a16="http://schemas.microsoft.com/office/drawing/2014/main" id="{9C9E84BF-66D3-447F-AEB1-47B40927C8CC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5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7B9EE-3210-4FB9-8561-A0C280646951}"/>
                  </a:ext>
                </a:extLst>
              </p:cNvPr>
              <p:cNvSpPr txBox="1"/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7B9EE-3210-4FB9-8561-A0C28064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83C71F-BC45-40C2-9103-00309FD8676C}"/>
                  </a:ext>
                </a:extLst>
              </p:cNvPr>
              <p:cNvSpPr txBox="1"/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83C71F-BC45-40C2-9103-00309FD8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1153C-69D5-41F3-AAFE-5A88804F234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4023F75-E47C-407B-845A-CC2ABA1F859B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85CC1-F6B0-4842-949F-7D6F87E1B235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3F2DA-78F2-4B6A-AED4-58BB1FEBE024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DAA2AB-A845-4AF5-907B-92D7FB6EB251}"/>
                  </a:ext>
                </a:extLst>
              </p:cNvPr>
              <p:cNvSpPr txBox="1"/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DAA2AB-A845-4AF5-907B-92D7FB6E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blipFill>
                <a:blip r:embed="rId8"/>
                <a:stretch>
                  <a:fillRect l="-11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97DBB1-C9C0-4BC2-A472-34A90AF63B65}"/>
                  </a:ext>
                </a:extLst>
              </p:cNvPr>
              <p:cNvSpPr txBox="1"/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97DBB1-C9C0-4BC2-A472-34A90AF6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88B3C04-CEB0-47F8-B409-ABC9C800F0C4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6D3346D-6383-42A4-BD32-EC766BDE6D6F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DE64C-E1EA-402E-8DCB-4FE96B8F0A66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D6D25E-E96E-4F3B-AFFB-27379F5C9D1C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91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F4AFD-A9A9-4797-A4C2-3B6D34701EA1}"/>
                  </a:ext>
                </a:extLst>
              </p:cNvPr>
              <p:cNvSpPr txBox="1"/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F4AFD-A9A9-4797-A4C2-3B6D34701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blipFill>
                <a:blip r:embed="rId8"/>
                <a:stretch>
                  <a:fillRect l="-342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C34690B-EEEC-40DD-BFDA-88C8E36839F2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EEE21DD0-2A4A-4B3F-9034-F89CF5A41117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16CE65-5A38-436F-BB81-3904573C36F4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C1E092-F924-41BC-9E1C-8CF0C4003023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A67ADE-EB9C-4C35-8114-7804B60C76BF}"/>
                  </a:ext>
                </a:extLst>
              </p:cNvPr>
              <p:cNvSpPr txBox="1"/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A67ADE-EB9C-4C35-8114-7804B60C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7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65AED-4A79-4E6B-AB96-D4B7B558741C}"/>
                  </a:ext>
                </a:extLst>
              </p:cNvPr>
              <p:cNvSpPr txBox="1"/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65AED-4A79-4E6B-AB96-D4B7B5587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blipFill>
                <a:blip r:embed="rId8"/>
                <a:stretch>
                  <a:fillRect r="-69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0F87102-2722-44A3-B793-6CD82A419CC6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BFC74A16-65AF-4686-90B4-BC4493699AD8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EB179C-DC8D-4AF5-BE6D-B53B346D2F48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47A0A5-FA0F-4782-B34F-1F078F4186AD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2F71A-7159-4F6C-9C7E-471881A07CE6}"/>
                  </a:ext>
                </a:extLst>
              </p:cNvPr>
              <p:cNvSpPr txBox="1"/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2F71A-7159-4F6C-9C7E-471881A07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96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A30D-4469-4241-861F-4391F9122F68}"/>
              </a:ext>
            </a:extLst>
          </p:cNvPr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AF916-58CF-4FD0-890D-BA0BCF64162E}"/>
                  </a:ext>
                </a:extLst>
              </p:cNvPr>
              <p:cNvSpPr txBox="1"/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AF916-58CF-4FD0-890D-BA0BCF64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blipFill>
                <a:blip r:embed="rId8"/>
                <a:stretch>
                  <a:fillRect r="-121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D433D83-5977-49FD-B477-7A922E4AFFE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7AE40BCF-FEE8-4070-B2CB-03EF8E67A086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1E42A1-271A-4EC7-8627-94207FAFF050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00B0-0E11-4384-A9AD-B4DD1C4BE537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C3F4B-69BD-40DB-8372-6AC44D8DD33A}"/>
                  </a:ext>
                </a:extLst>
              </p:cNvPr>
              <p:cNvSpPr txBox="1"/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C3F4B-69BD-40DB-8372-6AC44D8DD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77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A30D-4469-4241-861F-4391F9122F68}"/>
              </a:ext>
            </a:extLst>
          </p:cNvPr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88C48C-D9AC-4E47-92F0-2A82D48F0F7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DED7DA0E-41CF-485C-864D-2F72D8410608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D70834-1059-4035-8F05-4A57CA604916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73C9DF-5821-4B54-8F00-13F1160D6D0D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D0518-971D-4E22-B89A-2F11117AE4B7}"/>
                  </a:ext>
                </a:extLst>
              </p:cNvPr>
              <p:cNvSpPr txBox="1"/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be its root.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D0518-971D-4E22-B89A-2F11117A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blipFill>
                <a:blip r:embed="rId8"/>
                <a:stretch>
                  <a:fillRect r="-36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299E85-009D-48D9-BDA6-ABABD9D4B58C}"/>
                  </a:ext>
                </a:extLst>
              </p:cNvPr>
              <p:cNvSpPr txBox="1"/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But how to identify each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299E85-009D-48D9-BDA6-ABABD9D4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1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By definition,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reachable from itself.</a:t>
                </a:r>
              </a:p>
              <a:p>
                <a:pPr>
                  <a:spcBef>
                    <a:spcPts val="600"/>
                  </a:spcBef>
                </a:pPr>
                <a:endParaRPr lang="en-US" sz="2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9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C750-C64D-4E5B-9114-724F759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DAG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A78B3-063D-44C4-B225-2011771E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Example: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Consider how you get dressed in the morning.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Must don certain garments before others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before shoes)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Other items may be put on in any order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and pants)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process can be modeled by a DAG!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AAAE0-3D02-4893-A69B-B7D7E975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t="2590" r="1954" b="2084"/>
          <a:stretch/>
        </p:blipFill>
        <p:spPr>
          <a:xfrm>
            <a:off x="4246179" y="4094633"/>
            <a:ext cx="4269170" cy="2398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F93AF5-BB2C-4374-87DB-48E9F2AD69D3}"/>
              </a:ext>
            </a:extLst>
          </p:cNvPr>
          <p:cNvSpPr txBox="1"/>
          <p:nvPr/>
        </p:nvSpPr>
        <p:spPr>
          <a:xfrm>
            <a:off x="628649" y="4462756"/>
            <a:ext cx="331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is a valid order to perform all the task?</a:t>
            </a:r>
          </a:p>
        </p:txBody>
      </p:sp>
    </p:spTree>
    <p:extLst>
      <p:ext uri="{BB962C8B-B14F-4D97-AF65-F5344CB8AC3E}">
        <p14:creationId xmlns:p14="http://schemas.microsoft.com/office/powerpoint/2010/main" val="31046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[==&gt;]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easy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then it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has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By definition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, clearly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[&lt;==]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hard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For the sake of contradiction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(I.e.,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be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’s parent in the DFS tree.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 is a SCC,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can reach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including the ones on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Thus, when executing DFS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, it will examine a path containing zero or more tree edges and then a back edge pointing to some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800" dirty="0"/>
                  <a:t> in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But this means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since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 Contradiction!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1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F99-87C0-49AE-8C96-BA22A08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/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be its root. 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blipFill>
                <a:blip r:embed="rId2"/>
                <a:stretch>
                  <a:fillRect l="-613" t="-4717" r="-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/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be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via a path of tree edges followed by at most one non-tree edge.</a:t>
                </a:r>
                <a:b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Lemma: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blipFill>
                <a:blip r:embed="rId3"/>
                <a:stretch>
                  <a:fillRect l="-613" t="-3289" r="-84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44C159CE-F1F6-4313-98C0-798E01C573FC}"/>
              </a:ext>
            </a:extLst>
          </p:cNvPr>
          <p:cNvSpPr/>
          <p:nvPr/>
        </p:nvSpPr>
        <p:spPr>
          <a:xfrm>
            <a:off x="320306" y="3317541"/>
            <a:ext cx="2731239" cy="219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Tarjan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 be a stack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v.root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TarjanDFS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/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TarjanDFS(v):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true, time = time+1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time,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S.push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(!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tree edge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TarjanDFS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(w)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else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NIL)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non tree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repeat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S.pop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until (w==v)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blipFill>
                <a:blip r:embed="rId4"/>
                <a:stretch>
                  <a:fillRect l="-459" t="-558" b="-24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544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F99-87C0-49AE-8C96-BA22A08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/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be its root. 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blipFill>
                <a:blip r:embed="rId2"/>
                <a:stretch>
                  <a:fillRect l="-613" t="-4717" r="-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/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be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via a path of tree edges followed by at most one non-tree edge.</a:t>
                </a:r>
                <a:b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Lemma: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blipFill>
                <a:blip r:embed="rId3"/>
                <a:stretch>
                  <a:fillRect l="-613" t="-3289" r="-84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44C159CE-F1F6-4313-98C0-798E01C573FC}"/>
              </a:ext>
            </a:extLst>
          </p:cNvPr>
          <p:cNvSpPr/>
          <p:nvPr/>
        </p:nvSpPr>
        <p:spPr>
          <a:xfrm>
            <a:off x="320306" y="3317541"/>
            <a:ext cx="2731239" cy="219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Tarjan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 be a stack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v.root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TarjanDFS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/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TarjanDFS(v):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true, time = time+1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time,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S.push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(!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tree edge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TarjanDFS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(w)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else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NIL)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non tree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repeat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S.pop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until (w==v)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blipFill>
                <a:blip r:embed="rId4"/>
                <a:stretch>
                  <a:fillRect l="-459" t="-558" b="-24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48961A-40F6-425E-BE68-37BAC8B7C522}"/>
                  </a:ext>
                </a:extLst>
              </p:cNvPr>
              <p:cNvSpPr txBox="1"/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dirty="0"/>
                  <a:t>(One DFS pass, and push/pop once for each node.)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48961A-40F6-425E-BE68-37BAC8B7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6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Ch.22 (22.4-22.5)</a:t>
            </a:r>
          </a:p>
          <a:p>
            <a:r>
              <a:rPr lang="en-GB" sz="2400" baseline="30000" dirty="0"/>
              <a:t>*</a:t>
            </a:r>
            <a:r>
              <a:rPr lang="en-GB" sz="2400" dirty="0"/>
              <a:t>If you want to know more about </a:t>
            </a:r>
            <a:r>
              <a:rPr lang="en-GB" sz="2400" dirty="0" err="1"/>
              <a:t>Tarjan’s</a:t>
            </a:r>
            <a:r>
              <a:rPr lang="en-GB" sz="2400" dirty="0"/>
              <a:t> SCC algorithm:</a:t>
            </a:r>
          </a:p>
          <a:p>
            <a:pPr lvl="1"/>
            <a:r>
              <a:rPr lang="en-GB" sz="2000" dirty="0"/>
              <a:t>[</a:t>
            </a:r>
            <a:r>
              <a:rPr lang="en-US" sz="2000" dirty="0"/>
              <a:t>Erickson v1</a:t>
            </a:r>
            <a:r>
              <a:rPr lang="en-GB" sz="2000" dirty="0"/>
              <a:t>] Ch.6 (6.6)</a:t>
            </a:r>
          </a:p>
          <a:p>
            <a:pPr lvl="1"/>
            <a:r>
              <a:rPr lang="en-GB" sz="2000" dirty="0" err="1"/>
              <a:t>Tarjan’s</a:t>
            </a:r>
            <a:r>
              <a:rPr lang="en-GB" sz="2000" dirty="0"/>
              <a:t> original paper entitled “</a:t>
            </a:r>
            <a:r>
              <a:rPr lang="en-US" sz="2000" dirty="0"/>
              <a:t>Depth-First Search and Linear Graph Algorithms</a:t>
            </a:r>
            <a:r>
              <a:rPr lang="en-GB" sz="2000" dirty="0"/>
              <a:t>” (</a:t>
            </a:r>
            <a:r>
              <a:rPr lang="en-GB" sz="2000" dirty="0">
                <a:hlinkClick r:id="rId2"/>
              </a:rPr>
              <a:t>https://doi.org/10.1137/0201010</a:t>
            </a:r>
            <a:r>
              <a:rPr lang="en-GB" sz="2000" dirty="0"/>
              <a:t>)</a:t>
            </a:r>
            <a:endParaRPr 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04740-4E27-4469-9283-3FC2276B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4E22-56D9-436C-8001-E90F1BAF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426BF5-B04D-42FB-BCD3-22CB2A641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400" dirty="0"/>
                  <a:t> of a DAG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linear ordering of its vertices</a:t>
                </a:r>
                <a:r>
                  <a:rPr lang="en-US" sz="2400" dirty="0"/>
                  <a:t> such that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appears 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defines a </a:t>
                </a:r>
                <a:r>
                  <a:rPr lang="en-US" sz="2400" i="1" dirty="0"/>
                  <a:t>partial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,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 </a:t>
                </a:r>
                <a:r>
                  <a:rPr lang="en-US" sz="2400" dirty="0"/>
                  <a:t>gives a </a:t>
                </a:r>
                <a:r>
                  <a:rPr lang="en-US" sz="2400" i="1" dirty="0"/>
                  <a:t>total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satisfying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Topological sort is impossible if the graph contains a cycle.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given graph may have multiple different valid topological 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426BF5-B04D-42FB-BCD3-22CB2A641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7A5217-8B98-404D-B227-BD1A5038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9" y="5929875"/>
            <a:ext cx="5507422" cy="56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B5BBC4-8DF6-477D-99D0-51FB591C62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7" t="2590" r="1953" b="2084"/>
          <a:stretch/>
        </p:blipFill>
        <p:spPr>
          <a:xfrm>
            <a:off x="5931745" y="4824248"/>
            <a:ext cx="2938986" cy="166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FC2084-1FEC-427F-8FD0-58B14ED4534E}"/>
              </a:ext>
            </a:extLst>
          </p:cNvPr>
          <p:cNvSpPr/>
          <p:nvPr/>
        </p:nvSpPr>
        <p:spPr>
          <a:xfrm>
            <a:off x="273269" y="5167312"/>
            <a:ext cx="5270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topological ordering arranges the vertices along a horizontal line so that all edges go “from left to right”.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1C9788-8700-453B-9BBD-5D881D4EE602}"/>
              </a:ext>
            </a:extLst>
          </p:cNvPr>
          <p:cNvSpPr txBox="1"/>
          <p:nvPr/>
        </p:nvSpPr>
        <p:spPr>
          <a:xfrm>
            <a:off x="273269" y="4593415"/>
            <a:ext cx="550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generate a topological ordering?</a:t>
            </a:r>
          </a:p>
        </p:txBody>
      </p:sp>
    </p:spTree>
    <p:extLst>
      <p:ext uri="{BB962C8B-B14F-4D97-AF65-F5344CB8AC3E}">
        <p14:creationId xmlns:p14="http://schemas.microsoft.com/office/powerpoint/2010/main" val="282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[==&gt;]: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DFS yields back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DFS forest, meaning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together with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this creates a cycle. Contradiction!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994CEBED-05FA-4F02-BC6B-DED9EC2E9820}"/>
              </a:ext>
            </a:extLst>
          </p:cNvPr>
          <p:cNvGrpSpPr/>
          <p:nvPr/>
        </p:nvGrpSpPr>
        <p:grpSpPr>
          <a:xfrm>
            <a:off x="2891706" y="5167312"/>
            <a:ext cx="3360587" cy="461665"/>
            <a:chOff x="2891706" y="5167312"/>
            <a:chExt cx="336058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9227016-CF2B-470F-AE46-26C239CF1D42}"/>
                    </a:ext>
                  </a:extLst>
                </p:cNvPr>
                <p:cNvSpPr/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9227016-CF2B-470F-AE46-26C239CF1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1C0F26EE-8918-43F2-9122-E22CA1722F02}"/>
                    </a:ext>
                  </a:extLst>
                </p:cNvPr>
                <p:cNvSpPr/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1C0F26EE-8918-43F2-9122-E22CA1722F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789AFC-730A-4052-A30F-56E40685DE35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891706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BB6B00-E29D-479C-9DBC-064BE6921BC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771470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7D7DED5-8C39-44D6-9446-7409B4665FA0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4651234" y="5447136"/>
              <a:ext cx="516082" cy="1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D05CB3F-AD73-4A14-AC15-F7569A4871EE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782100" y="5452074"/>
              <a:ext cx="470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090B0A9-8306-498D-856A-7C30B8A3F88C}"/>
                </a:ext>
              </a:extLst>
            </p:cNvPr>
            <p:cNvSpPr txBox="1"/>
            <p:nvPr/>
          </p:nvSpPr>
          <p:spPr>
            <a:xfrm>
              <a:off x="5162764" y="51673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7E0C45-B484-43E1-BA6A-14E4C060D4EB}"/>
              </a:ext>
            </a:extLst>
          </p:cNvPr>
          <p:cNvGrpSpPr/>
          <p:nvPr/>
        </p:nvGrpSpPr>
        <p:grpSpPr>
          <a:xfrm>
            <a:off x="2528024" y="5265295"/>
            <a:ext cx="4087951" cy="368621"/>
            <a:chOff x="2528024" y="5265295"/>
            <a:chExt cx="4087951" cy="368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AD229A7-25DD-4714-93D5-E56EC6340111}"/>
                    </a:ext>
                  </a:extLst>
                </p:cNvPr>
                <p:cNvSpPr/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AD229A7-25DD-4714-93D5-E56EC6340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21D43D78-4C97-4A80-976D-35481F4995B5}"/>
                    </a:ext>
                  </a:extLst>
                </p:cNvPr>
                <p:cNvSpPr/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21D43D78-4C97-4A80-976D-35481F4995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3053E9CE-CC1C-4884-8B47-1B20583F69E1}"/>
                </a:ext>
              </a:extLst>
            </p:cNvPr>
            <p:cNvCxnSpPr>
              <a:stCxn id="6" idx="4"/>
              <a:endCxn id="5" idx="4"/>
            </p:cNvCxnSpPr>
            <p:nvPr/>
          </p:nvCxnSpPr>
          <p:spPr>
            <a:xfrm rot="5400000" flipH="1">
              <a:off x="4569531" y="3769312"/>
              <a:ext cx="4938" cy="3724269"/>
            </a:xfrm>
            <a:prstGeom prst="curvedConnector3">
              <a:avLst>
                <a:gd name="adj1" fmla="val -462940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1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[&lt;==]: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cycle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be the first node to be discovered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By the White-path theorem,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DFS forest.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then when processing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becomes a back edge!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79B0FA1A-7410-4977-804B-5C00349E2C8A}"/>
              </a:ext>
            </a:extLst>
          </p:cNvPr>
          <p:cNvGrpSpPr/>
          <p:nvPr/>
        </p:nvGrpSpPr>
        <p:grpSpPr>
          <a:xfrm>
            <a:off x="6618401" y="5283589"/>
            <a:ext cx="1896949" cy="1209284"/>
            <a:chOff x="6618401" y="5261493"/>
            <a:chExt cx="1896949" cy="1209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91DC44-2907-41B4-962D-691FB62929A0}"/>
                    </a:ext>
                  </a:extLst>
                </p:cNvPr>
                <p:cNvSpPr/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91DC44-2907-41B4-962D-691FB6292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8E7827A-743E-4664-8818-A30737C7D32D}"/>
                </a:ext>
              </a:extLst>
            </p:cNvPr>
            <p:cNvCxnSpPr>
              <a:cxnSpLocks/>
              <a:stCxn id="28" idx="6"/>
              <a:endCxn id="20" idx="0"/>
            </p:cNvCxnSpPr>
            <p:nvPr/>
          </p:nvCxnSpPr>
          <p:spPr>
            <a:xfrm>
              <a:off x="7748716" y="5443334"/>
              <a:ext cx="584793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032CB92-1832-4906-AC98-F74304948DF2}"/>
                </a:ext>
              </a:extLst>
            </p:cNvPr>
            <p:cNvCxnSpPr>
              <a:cxnSpLocks/>
              <a:stCxn id="20" idx="4"/>
              <a:endCxn id="26" idx="3"/>
            </p:cNvCxnSpPr>
            <p:nvPr/>
          </p:nvCxnSpPr>
          <p:spPr>
            <a:xfrm flipH="1">
              <a:off x="7878820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7A455C-CF9A-4826-90C8-60BD43E01281}"/>
                </a:ext>
              </a:extLst>
            </p:cNvPr>
            <p:cNvSpPr txBox="1"/>
            <p:nvPr/>
          </p:nvSpPr>
          <p:spPr>
            <a:xfrm>
              <a:off x="7254931" y="60091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2612E07-9071-4F68-BEDB-5650A88763C1}"/>
                    </a:ext>
                  </a:extLst>
                </p:cNvPr>
                <p:cNvSpPr/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2612E07-9071-4F68-BEDB-5650A8876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C0294F2-3CDD-4FD9-B190-C6C90C65D2DC}"/>
                    </a:ext>
                  </a:extLst>
                </p:cNvPr>
                <p:cNvSpPr/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C0294F2-3CDD-4FD9-B190-C6C90C65D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86E61E8-4645-43D5-82AC-A1D9C8B67F22}"/>
                </a:ext>
              </a:extLst>
            </p:cNvPr>
            <p:cNvCxnSpPr>
              <a:cxnSpLocks/>
              <a:stCxn id="26" idx="1"/>
              <a:endCxn id="29" idx="4"/>
            </p:cNvCxnSpPr>
            <p:nvPr/>
          </p:nvCxnSpPr>
          <p:spPr>
            <a:xfrm flipH="1" flipV="1">
              <a:off x="6800242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9DE51-B045-43F7-B072-3F4665B990D0}"/>
                </a:ext>
              </a:extLst>
            </p:cNvPr>
            <p:cNvCxnSpPr>
              <a:cxnSpLocks/>
              <a:stCxn id="29" idx="0"/>
              <a:endCxn id="28" idx="2"/>
            </p:cNvCxnSpPr>
            <p:nvPr/>
          </p:nvCxnSpPr>
          <p:spPr>
            <a:xfrm flipV="1">
              <a:off x="6800242" y="5443334"/>
              <a:ext cx="584792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7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u="sng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When exploring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cannot be GRAY.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(Otherwise we have a back edge.)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WHITE,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BLACK, then trivially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671117-58F5-432F-9EFA-B3D17FF1F43A}"/>
              </a:ext>
            </a:extLst>
          </p:cNvPr>
          <p:cNvSpPr/>
          <p:nvPr/>
        </p:nvSpPr>
        <p:spPr>
          <a:xfrm>
            <a:off x="865042" y="2605424"/>
            <a:ext cx="7795481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B1B454-61A1-4AFA-8FDB-09B7BAF88035}"/>
              </a:ext>
            </a:extLst>
          </p:cNvPr>
          <p:cNvSpPr/>
          <p:nvPr/>
        </p:nvSpPr>
        <p:spPr>
          <a:xfrm>
            <a:off x="865042" y="3562201"/>
            <a:ext cx="8173855" cy="358158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E793EB9-934B-4F78-9D8F-947CEFBD13C9}"/>
              </a:ext>
            </a:extLst>
          </p:cNvPr>
          <p:cNvSpPr/>
          <p:nvPr/>
        </p:nvSpPr>
        <p:spPr>
          <a:xfrm>
            <a:off x="865043" y="1689882"/>
            <a:ext cx="7650308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C1A6A-6EFE-4D8E-8AE7-2BF9095C17B1}"/>
                  </a:ext>
                </a:extLst>
              </p:cNvPr>
              <p:cNvSpPr txBox="1"/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C1A6A-6EFE-4D8E-8AE7-2BF9095C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blipFill>
                <a:blip r:embed="rId3"/>
                <a:stretch>
                  <a:fillRect l="-1842" t="-9091" r="-110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209547D-7400-4A5E-BD33-C4FC821F0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" t="1617" r="31839" b="38803"/>
          <a:stretch/>
        </p:blipFill>
        <p:spPr>
          <a:xfrm>
            <a:off x="178676" y="4485468"/>
            <a:ext cx="4099035" cy="200740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F86010-7F31-4AB9-AD56-FE5C829BEF0C}"/>
              </a:ext>
            </a:extLst>
          </p:cNvPr>
          <p:cNvCxnSpPr/>
          <p:nvPr/>
        </p:nvCxnSpPr>
        <p:spPr>
          <a:xfrm flipH="1">
            <a:off x="2028496" y="509373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48F924-B3F4-41B3-B3EE-AAA40403B659}"/>
              </a:ext>
            </a:extLst>
          </p:cNvPr>
          <p:cNvCxnSpPr/>
          <p:nvPr/>
        </p:nvCxnSpPr>
        <p:spPr>
          <a:xfrm flipH="1">
            <a:off x="3914446" y="464288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AA42E-BB03-42F6-A9E5-F9A4F50280C5}"/>
              </a:ext>
            </a:extLst>
          </p:cNvPr>
          <p:cNvCxnSpPr/>
          <p:nvPr/>
        </p:nvCxnSpPr>
        <p:spPr>
          <a:xfrm flipH="1">
            <a:off x="13553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00A343-182C-4B6C-AC98-D3108BA818C4}"/>
              </a:ext>
            </a:extLst>
          </p:cNvPr>
          <p:cNvCxnSpPr/>
          <p:nvPr/>
        </p:nvCxnSpPr>
        <p:spPr>
          <a:xfrm flipH="1">
            <a:off x="30190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476745-8AE6-4110-B704-E6C87813BD2C}"/>
              </a:ext>
            </a:extLst>
          </p:cNvPr>
          <p:cNvGrpSpPr/>
          <p:nvPr/>
        </p:nvGrpSpPr>
        <p:grpSpPr>
          <a:xfrm>
            <a:off x="2931400" y="5616737"/>
            <a:ext cx="6033924" cy="876136"/>
            <a:chOff x="2931400" y="5616737"/>
            <a:chExt cx="6033924" cy="87613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15E9F4-1AC3-42B2-B932-688D58097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4" t="73481" r="153" b="515"/>
            <a:stretch/>
          </p:blipFill>
          <p:spPr>
            <a:xfrm>
              <a:off x="2931400" y="5616737"/>
              <a:ext cx="6033924" cy="87613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B20E69-D707-4DE1-B9F8-2EE203E5B238}"/>
                </a:ext>
              </a:extLst>
            </p:cNvPr>
            <p:cNvSpPr/>
            <p:nvPr/>
          </p:nvSpPr>
          <p:spPr>
            <a:xfrm>
              <a:off x="3218793" y="6266091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D6F363-6CE3-48F4-90C3-637199A4245A}"/>
                </a:ext>
              </a:extLst>
            </p:cNvPr>
            <p:cNvSpPr/>
            <p:nvPr/>
          </p:nvSpPr>
          <p:spPr>
            <a:xfrm>
              <a:off x="4063343" y="6266090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D69BCD0-F716-4661-A760-CE7B612CB695}"/>
                </a:ext>
              </a:extLst>
            </p:cNvPr>
            <p:cNvSpPr/>
            <p:nvPr/>
          </p:nvSpPr>
          <p:spPr>
            <a:xfrm>
              <a:off x="4907893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AEE7950-206E-4122-868E-CFEFBDDF0655}"/>
                </a:ext>
              </a:extLst>
            </p:cNvPr>
            <p:cNvSpPr/>
            <p:nvPr/>
          </p:nvSpPr>
          <p:spPr>
            <a:xfrm>
              <a:off x="5585371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2C17098-427F-44F7-A073-24CC3B120EFA}"/>
                </a:ext>
              </a:extLst>
            </p:cNvPr>
            <p:cNvSpPr/>
            <p:nvPr/>
          </p:nvSpPr>
          <p:spPr>
            <a:xfrm>
              <a:off x="6235043" y="6266088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6EB199F-D6EF-4BC1-BBA0-E495DFFDB69C}"/>
                </a:ext>
              </a:extLst>
            </p:cNvPr>
            <p:cNvSpPr/>
            <p:nvPr/>
          </p:nvSpPr>
          <p:spPr>
            <a:xfrm>
              <a:off x="6898618" y="6266088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A57D064-3047-4BDF-A572-39FA2E0E8F47}"/>
                </a:ext>
              </a:extLst>
            </p:cNvPr>
            <p:cNvSpPr/>
            <p:nvPr/>
          </p:nvSpPr>
          <p:spPr>
            <a:xfrm>
              <a:off x="7466943" y="6266087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775789B-2DDA-42E5-9B69-D2EA9FCEFE76}"/>
                </a:ext>
              </a:extLst>
            </p:cNvPr>
            <p:cNvSpPr/>
            <p:nvPr/>
          </p:nvSpPr>
          <p:spPr>
            <a:xfrm>
              <a:off x="8027058" y="6266086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78076C2-0B91-4AAC-9149-B7CF74D99575}"/>
                </a:ext>
              </a:extLst>
            </p:cNvPr>
            <p:cNvSpPr/>
            <p:nvPr/>
          </p:nvSpPr>
          <p:spPr>
            <a:xfrm>
              <a:off x="8649686" y="6266085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2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3562</TotalTime>
  <Words>5227</Words>
  <Application>Microsoft Office PowerPoint</Application>
  <PresentationFormat>全屏显示(4:3)</PresentationFormat>
  <Paragraphs>505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Courier New</vt:lpstr>
      <vt:lpstr>Calibri Light</vt:lpstr>
      <vt:lpstr>Arial</vt:lpstr>
      <vt:lpstr>Cambria Math</vt:lpstr>
      <vt:lpstr>Calibri</vt:lpstr>
      <vt:lpstr>Office 主题​​</vt:lpstr>
      <vt:lpstr>(Some) Applications of DFS</vt:lpstr>
      <vt:lpstr>Directed Acyclic Graphs (DAG)</vt:lpstr>
      <vt:lpstr>Application of DAG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Source and Sink in DAG</vt:lpstr>
      <vt:lpstr>Alt Algorithm for Topo-Sort</vt:lpstr>
      <vt:lpstr>(Strongly) Connected Components</vt:lpstr>
      <vt:lpstr>Computing CC and SCC</vt:lpstr>
      <vt:lpstr>Component Graph</vt:lpstr>
      <vt:lpstr>Computing SCC</vt:lpstr>
      <vt:lpstr>Computing SCC</vt:lpstr>
      <vt:lpstr>Computing SCC</vt:lpstr>
      <vt:lpstr>Computing SCC</vt:lpstr>
      <vt:lpstr>Computing SCC</vt:lpstr>
      <vt:lpstr>Computing SCC</vt:lpstr>
      <vt:lpstr>*Tarjan’s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method to identify root of SCC</vt:lpstr>
      <vt:lpstr>Tarjan’s method to identify root of SCC</vt:lpstr>
      <vt:lpstr>Tarjan’s method to identify root of SCC</vt:lpstr>
      <vt:lpstr>Tarjan’s SCC Algorithm</vt:lpstr>
      <vt:lpstr>Tarjan’s SCC Algorithm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DFS</dc:title>
  <dc:creator>Chaodong</dc:creator>
  <cp:lastModifiedBy>盛俊 方</cp:lastModifiedBy>
  <cp:revision>93</cp:revision>
  <dcterms:created xsi:type="dcterms:W3CDTF">2019-11-13T12:15:45Z</dcterms:created>
  <dcterms:modified xsi:type="dcterms:W3CDTF">2023-06-29T13:49:23Z</dcterms:modified>
</cp:coreProperties>
</file>