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2" r:id="rId20"/>
    <p:sldId id="308" r:id="rId21"/>
    <p:sldId id="309" r:id="rId22"/>
    <p:sldId id="310" r:id="rId23"/>
    <p:sldId id="311" r:id="rId24"/>
    <p:sldId id="29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51EA-6FEB-4926-9404-16BBCECB476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E48D-F1BA-45BB-9920-0EF7B90D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3E48D-F1BA-45BB-9920-0EF7B90D99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FE01-9CE5-4F0E-AE23-5E49976D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7C6AE-1017-4EBA-9655-0936299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C711-9E0D-4637-88E7-925361C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3E42-578A-441F-BB05-3F35D7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E6C-B396-4766-9A47-F0D812E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AFF0-4B41-4BA4-A403-1DE4DD3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FC46D-061F-43D0-9B55-5EA1D0F4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B67C-4750-4B70-A802-844A0F8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1D56-36EA-444B-8B72-3585500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A2EC-8A5C-40E6-A496-FC312358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8E9CE-C588-4B8B-B825-291FC517B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C5825-C4A4-47C3-8399-2F89908E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B79B-BCDC-416F-BB04-724F210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A17D6-9309-4974-BA8B-1D8B19C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1A6CD-75C1-48AF-BBF6-49215732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900B-8149-4C58-AC4E-0FAE5134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7F67E-FA70-45FA-B7A1-7C93B413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FD84C-9402-4809-9D6C-DBCFE5A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F6E7-AF6B-4D59-A594-1841116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A217-90FD-4B58-9108-86E408A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C52F-6BF9-4F0D-9485-AE4E64E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366A5-DEF2-473C-AD95-901D2B27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6AC3-9B4C-4E46-8C42-426E0B3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79E1-4DC1-4372-AF8E-398DBB42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DDB9-D9B6-4FE5-94E7-62BD9A3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EF9F-3D78-40A6-B3B3-68F0993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EF88F-28CF-4E32-B742-C4877CD3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11247-EEC0-4B69-8D5E-18EA5633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CDB26-5B87-40FA-981B-440F81E7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B1D9-B665-40E0-BD16-CE380C5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1E58D-B425-45D4-AFB7-4A58580B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05AD-CE70-4AE9-93F2-448E6D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B5FE4-48A1-40CA-883A-3BAAED15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16906-F99F-4FB3-AA21-8DD2180C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35BBE-0CD0-4858-BC16-131F1EEA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A8F19-5C04-49F1-9E28-726FFC9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F6CF-F94B-4B52-9937-2C817BF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637EE-6FEE-44AB-B675-D831598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7A43F-10EC-4B3D-AE0E-9168CD2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815-F4F5-4CE8-938E-EB2EF25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7DD3-85CF-4322-AC99-CA101B7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791E6-6AA4-4F51-B189-A53DCDAC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4B8A-DDF3-4642-AF7C-4452146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C4652-A330-4A05-A490-8141236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D8B06-672C-4236-87E4-2B6261E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B9FDE-E3C3-4F5D-93B6-96F1B69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A036-7DAC-4BD9-9E10-6920F4C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F362F-41CD-40E3-8414-72EE0DFC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95389-3572-4E50-8D02-1E7684BC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4F9B-C472-45C5-BEBD-518D8570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7BF09-FB79-423B-A97A-80CAE727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5050-13E8-43D9-AA8C-6AC17BF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33F8-94EA-453E-A2E1-370EFB89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EC320-DE1B-4516-860B-A793E197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9F42E-5559-4CD2-B4CF-DD8C9D7F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0580-07B5-42AE-9547-DAB679D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D4260-CB1F-4E92-A10B-C15C02E5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2A992-C553-42C0-A8C8-2A7966F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6CF97-2ED5-4AB5-9D10-2C2ADE27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4B59-3297-4E9E-8E69-919E1191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2DEB-39AB-4CEA-B094-BF2230EE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6EE-371E-4555-917D-7EF9E937320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26AF-0775-4D8D-9E8E-CAF72B92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9825-AF17-4219-89CC-E8386334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Minimum Spanning Trees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determine an edge forms a cycle?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how to determine if the edge is connecting two CC?)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Use disjoint-set data structure!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set is a CC,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same CC if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Find(u)==Find(v)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Kruskal’s algorithm?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using disjoint-set data structure.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  <a:blipFill>
                <a:blip r:embed="rId2"/>
                <a:stretch>
                  <a:fillRect l="-1005" t="-4217" b="-4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V(G))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(Find(u) != Find(v))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Union(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blipFill>
                <a:blip r:embed="rId3"/>
                <a:stretch>
                  <a:fillRect l="-357" t="-756" b="-2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1E9BA8-CA1C-4586-95C4-C9605A8EA0FC}"/>
              </a:ext>
            </a:extLst>
          </p:cNvPr>
          <p:cNvSpPr/>
          <p:nvPr/>
        </p:nvSpPr>
        <p:spPr>
          <a:xfrm>
            <a:off x="1164515" y="4393802"/>
            <a:ext cx="4945829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/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DB97F3-9367-4BDF-8485-80C63F22FBCA}"/>
              </a:ext>
            </a:extLst>
          </p:cNvPr>
          <p:cNvSpPr/>
          <p:nvPr/>
        </p:nvSpPr>
        <p:spPr>
          <a:xfrm>
            <a:off x="1164515" y="4668819"/>
            <a:ext cx="3235363" cy="403244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/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9B8D78-2EDD-4CD5-82D9-E132774C7394}"/>
              </a:ext>
            </a:extLst>
          </p:cNvPr>
          <p:cNvSpPr/>
          <p:nvPr/>
        </p:nvSpPr>
        <p:spPr>
          <a:xfrm>
            <a:off x="1164515" y="5068297"/>
            <a:ext cx="6731598" cy="880682"/>
          </a:xfrm>
          <a:prstGeom prst="roundRect">
            <a:avLst>
              <a:gd name="adj" fmla="val 13272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/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Prim’s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Keep finding MWOE in one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blipFill>
                <a:blip r:embed="rId3"/>
                <a:stretch>
                  <a:fillRect l="-570" t="-952"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Prim’s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of one fixed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Pick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MWOE of the component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3505746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3505746" y="556646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5172048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5172047" y="556646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4338897" y="5127834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4338896" y="414368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4338896" y="6116269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3816168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3830783" y="4234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4921022" y="4239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4324209" y="45948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3886800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4900559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3355649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5289607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3828111" y="52686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4820014" y="52632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3875236" y="607128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4869412" y="60712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4195628" y="56846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188336" y="4156609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4702579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3687587" y="5930142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4702578" y="4325527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687587" y="4325527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869428" y="4871049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3816168" y="5438256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4520737" y="5491516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353888" y="5052890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687587" y="5052890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4702578" y="5930143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4649319" y="5438256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How to find MWOE efficiently?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Put another way: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how to find the next node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Use a priority queue to maintain each remaining node’s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="1" baseline="-25000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blipFill>
                <a:blip r:embed="rId3"/>
                <a:stretch>
                  <a:fillRect l="-570" t="-949" b="-6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 (Find next node closest to the fixed CC.)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9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the Prim’s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binary heap to implement priority queue.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Could be faster using better priority queue implementation.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30708D-DAB7-4D06-9EFF-3C64B0E5D662}"/>
              </a:ext>
            </a:extLst>
          </p:cNvPr>
          <p:cNvSpPr/>
          <p:nvPr/>
        </p:nvSpPr>
        <p:spPr>
          <a:xfrm>
            <a:off x="1656677" y="3626608"/>
            <a:ext cx="5460403" cy="45771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/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9C27D-3E2E-433C-A888-052F16FC089B}"/>
              </a:ext>
            </a:extLst>
          </p:cNvPr>
          <p:cNvSpPr/>
          <p:nvPr/>
        </p:nvSpPr>
        <p:spPr>
          <a:xfrm>
            <a:off x="1656676" y="4275087"/>
            <a:ext cx="5817274" cy="265163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/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2ED7C9-A0AF-4E17-A0B6-02F628855DB2}"/>
              </a:ext>
            </a:extLst>
          </p:cNvPr>
          <p:cNvSpPr/>
          <p:nvPr/>
        </p:nvSpPr>
        <p:spPr>
          <a:xfrm>
            <a:off x="1881578" y="4705436"/>
            <a:ext cx="2281631" cy="461876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/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5D01B48-F965-41EB-A7D4-12738DA37848}"/>
              </a:ext>
            </a:extLst>
          </p:cNvPr>
          <p:cNvSpPr/>
          <p:nvPr/>
        </p:nvSpPr>
        <p:spPr>
          <a:xfrm>
            <a:off x="1881578" y="5167311"/>
            <a:ext cx="4486949" cy="921517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/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Prim,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8060D-0974-4512-823D-53FB57A0636B}"/>
              </a:ext>
            </a:extLst>
          </p:cNvPr>
          <p:cNvSpPr/>
          <p:nvPr/>
        </p:nvSpPr>
        <p:spPr>
          <a:xfrm>
            <a:off x="4779821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B2A38-4B7D-48D4-8DE3-7BA62E9CA0D8}"/>
              </a:ext>
            </a:extLst>
          </p:cNvPr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…)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(v,…)</a:t>
            </a:r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oldest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oldest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14A0-F23A-4F96-84C3-E045450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connected, undirected, </a:t>
                </a:r>
                <a:r>
                  <a:rPr lang="en-US" sz="2400" i="1" u="sng" dirty="0"/>
                  <a:t>weighted</a:t>
                </a:r>
                <a:r>
                  <a:rPr lang="en-US" sz="2400" dirty="0"/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That is, we have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together with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weight function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assigns a real weight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spanning 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tree</a:t>
                </a:r>
                <a:r>
                  <a:rPr lang="en-US" sz="2400" dirty="0"/>
                  <a:t> containing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sz="2400" dirty="0"/>
                  <a:t>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a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of all the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minimum spanning tree</a:t>
                </a:r>
                <a:r>
                  <a:rPr lang="en-US" sz="2400" b="1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MST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a spanning tree whose total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is minimized.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  <a:blipFill>
                <a:blip r:embed="rId2"/>
                <a:stretch>
                  <a:fillRect l="-1005" t="-3318" b="-3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A4FC4FFE-76DF-43F7-BB64-419BFAA21ABD}"/>
              </a:ext>
            </a:extLst>
          </p:cNvPr>
          <p:cNvGrpSpPr/>
          <p:nvPr/>
        </p:nvGrpSpPr>
        <p:grpSpPr>
          <a:xfrm>
            <a:off x="3285543" y="4261361"/>
            <a:ext cx="2327014" cy="2336265"/>
            <a:chOff x="822056" y="4342735"/>
            <a:chExt cx="2327014" cy="2336265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0E4461A-3B61-4F55-AD4D-74B45E683474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B7C630D-7956-4492-8305-5FEB87F208D9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0F44E87-755C-4D56-A12D-5A8F33ABE356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16FDC05-9D3D-432F-B5C9-46CCE414F7E6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315B6FB-7749-443F-9808-70844778E2A1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90D4449-1062-4DF6-B511-E474A5821A28}"/>
                </a:ext>
              </a:extLst>
            </p:cNvPr>
            <p:cNvCxnSpPr>
              <a:cxnSpLocks/>
              <a:stCxn id="86" idx="4"/>
              <a:endCxn id="87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B00FE54-B764-474B-9786-63544427B4B9}"/>
                </a:ext>
              </a:extLst>
            </p:cNvPr>
            <p:cNvCxnSpPr>
              <a:cxnSpLocks/>
              <a:stCxn id="84" idx="4"/>
              <a:endCxn id="85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057444A-778B-4F5D-AD37-8201C1940CC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2594813-DC2D-4953-AF26-C63507EF58EC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50F788B-9846-4A6F-832F-3D2F519A7B77}"/>
                </a:ext>
              </a:extLst>
            </p:cNvPr>
            <p:cNvCxnSpPr>
              <a:cxnSpLocks/>
              <a:stCxn id="91" idx="4"/>
              <a:endCxn id="95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78FD471-4848-4BFB-8028-73A2DE945ED0}"/>
                </a:ext>
              </a:extLst>
            </p:cNvPr>
            <p:cNvCxnSpPr>
              <a:cxnSpLocks/>
              <a:stCxn id="84" idx="0"/>
              <a:endCxn id="92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90F6449-F259-4C0B-96AA-E17052924678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CC3CD9F-CC85-4468-A974-CE9843178052}"/>
                </a:ext>
              </a:extLst>
            </p:cNvPr>
            <p:cNvCxnSpPr>
              <a:cxnSpLocks/>
              <a:stCxn id="86" idx="0"/>
              <a:endCxn id="92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42C3AE2-6744-4114-AE0D-0EC31136E665}"/>
                </a:ext>
              </a:extLst>
            </p:cNvPr>
            <p:cNvCxnSpPr>
              <a:cxnSpLocks/>
              <a:stCxn id="84" idx="5"/>
              <a:endCxn id="91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8D84296-A3DB-48CB-866A-3865260F71D8}"/>
                </a:ext>
              </a:extLst>
            </p:cNvPr>
            <p:cNvCxnSpPr>
              <a:cxnSpLocks/>
              <a:stCxn id="91" idx="6"/>
              <a:endCxn id="86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E66A3163-C933-4D64-8B7D-C937BB519E7E}"/>
                </a:ext>
              </a:extLst>
            </p:cNvPr>
            <p:cNvCxnSpPr>
              <a:cxnSpLocks/>
              <a:stCxn id="85" idx="7"/>
              <a:endCxn id="91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02030D9-B1FA-4F7E-BA34-5D8D78CAEF6F}"/>
                </a:ext>
              </a:extLst>
            </p:cNvPr>
            <p:cNvCxnSpPr>
              <a:cxnSpLocks/>
              <a:stCxn id="91" idx="5"/>
              <a:endCxn id="87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52AAD612-0035-4F10-A6B4-D95568D542B9}"/>
                </a:ext>
              </a:extLst>
            </p:cNvPr>
            <p:cNvCxnSpPr>
              <a:cxnSpLocks/>
              <a:stCxn id="85" idx="4"/>
              <a:endCxn id="95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10BD7B5-A6A7-4081-B54D-16D68260273F}"/>
                </a:ext>
              </a:extLst>
            </p:cNvPr>
            <p:cNvCxnSpPr>
              <a:cxnSpLocks/>
              <a:stCxn id="95" idx="6"/>
              <a:endCxn id="87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237CB8C-3973-4A35-91BF-F79352B16CDD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11A64F-BC4F-43A0-90C2-E2D6DB00C8DB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343F517-FCFC-4A13-BEF8-64E98E7F4848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80535AC-EAED-4F61-9294-ABB3993ABEC6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D3F9B9-2154-45AB-8A80-7EF4710DC051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97D06CC-DE62-4C29-80CA-911E26CFB077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A5DC14-ACC8-4B15-9705-591B33909FB8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21B5BF5-1CAE-42E3-9E75-A4942F2AEAF5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B175D0FB-BFED-4487-AC62-23F49B222470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FD7DB3F-1D2E-4944-BB8F-2C80E6933BFD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CA8E8D3-525A-4EA8-BCBC-0D54E89CD26D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B97BA2C-0E68-4095-94B7-494CCD40C55B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6D27B0B-08D0-4502-ADA2-C473B421C256}"/>
              </a:ext>
            </a:extLst>
          </p:cNvPr>
          <p:cNvGrpSpPr/>
          <p:nvPr/>
        </p:nvGrpSpPr>
        <p:grpSpPr>
          <a:xfrm>
            <a:off x="628650" y="4263505"/>
            <a:ext cx="2327014" cy="2336265"/>
            <a:chOff x="822056" y="4342735"/>
            <a:chExt cx="2327014" cy="233626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A0ACD6B-2D67-45DD-827E-5D00CBA73645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E370660-6F40-4265-BD91-D65EC96E9001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E669F0F-156C-4D89-8905-D6105B80026D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7D0727F-2E90-4148-A72B-8A47530FB11D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103A29E-D5C6-4E2D-86B6-0426A9767B5F}"/>
                </a:ext>
              </a:extLst>
            </p:cNvPr>
            <p:cNvCxnSpPr>
              <a:stCxn id="116" idx="6"/>
              <a:endCxn id="118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7E234E8-1B45-4B86-80E4-072D8475E7D1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AA5E166-6B86-4221-B321-768E98F85D3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591AC7D-0A71-4045-B2BA-A3A1F6CABCA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6301E0F-D667-49EC-96A8-209217181ED2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988D72DE-3D2A-4A5D-BFDE-EFBC02729B6A}"/>
                </a:ext>
              </a:extLst>
            </p:cNvPr>
            <p:cNvCxnSpPr>
              <a:cxnSpLocks/>
              <a:stCxn id="123" idx="4"/>
              <a:endCxn id="127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65D910C-AF52-4389-A5D0-C2BBCF7B81DB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CC72EB7-1D71-43B7-9286-95F050A93F96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A928ADF-21CC-4CE1-A8A7-663AB0139C99}"/>
                </a:ext>
              </a:extLst>
            </p:cNvPr>
            <p:cNvCxnSpPr>
              <a:cxnSpLocks/>
              <a:stCxn id="118" idx="0"/>
              <a:endCxn id="124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E4FD3E1-BDB9-4D61-A5F5-53F20E9C0E69}"/>
                </a:ext>
              </a:extLst>
            </p:cNvPr>
            <p:cNvCxnSpPr>
              <a:cxnSpLocks/>
              <a:stCxn id="116" idx="5"/>
              <a:endCxn id="123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1F93040-8243-49BE-96E0-478F77FDAE34}"/>
                </a:ext>
              </a:extLst>
            </p:cNvPr>
            <p:cNvCxnSpPr>
              <a:cxnSpLocks/>
              <a:stCxn id="123" idx="6"/>
              <a:endCxn id="118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DE65FCB-E2EE-4E31-9C1E-43E38C290A8A}"/>
                </a:ext>
              </a:extLst>
            </p:cNvPr>
            <p:cNvCxnSpPr>
              <a:cxnSpLocks/>
              <a:stCxn id="117" idx="7"/>
              <a:endCxn id="123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6B901776-E8CE-4048-BCF7-0AFA906E6425}"/>
                </a:ext>
              </a:extLst>
            </p:cNvPr>
            <p:cNvCxnSpPr>
              <a:cxnSpLocks/>
              <a:stCxn id="123" idx="5"/>
              <a:endCxn id="119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B70F323-2CD5-41F7-9F70-7B734CE673BC}"/>
                </a:ext>
              </a:extLst>
            </p:cNvPr>
            <p:cNvCxnSpPr>
              <a:cxnSpLocks/>
              <a:stCxn id="117" idx="4"/>
              <a:endCxn id="127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8B2182DC-3816-481D-945F-27E1F42322B2}"/>
                </a:ext>
              </a:extLst>
            </p:cNvPr>
            <p:cNvCxnSpPr>
              <a:cxnSpLocks/>
              <a:stCxn id="127" idx="6"/>
              <a:endCxn id="119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B2BBDBC-3498-481B-BE39-CFF08A0030EC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D9309A0-D723-4174-91AA-FE6728B8DA5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16679D5-6E69-41C2-AD36-F9F0D377462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0B55A38-5DFC-43BF-8732-FA528E527752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DC3EC9F-88A2-4729-AF87-15AECAA469DA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8BCB8BB-7883-4D6C-B3FD-7FD3B8E0A135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09D5F47-989F-4ED2-9832-7D0787218754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CD22560-E566-4703-BBFA-239BCCF00FF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F0D0AD1-D1FE-4A22-8538-A8E7CF249782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50A1A93-15F3-4D10-BF0A-1DB1045FA32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6249385-9729-4F0E-AE10-EB3B1B1A622B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B713D06-C990-4F3C-987B-8776BBA9361C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44F40B1-A441-443C-BA37-81AD7D71C1E7}"/>
              </a:ext>
            </a:extLst>
          </p:cNvPr>
          <p:cNvGrpSpPr/>
          <p:nvPr/>
        </p:nvGrpSpPr>
        <p:grpSpPr>
          <a:xfrm>
            <a:off x="5910693" y="4261361"/>
            <a:ext cx="2327014" cy="2336265"/>
            <a:chOff x="822056" y="4342735"/>
            <a:chExt cx="2327014" cy="2336265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D964BA-1D26-4B4F-98C8-8FA232E9437F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D2169A6-A4E6-4C47-98E0-9FC78898207E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61FF1FD-D3B0-4685-BCB9-FA203ECEC1DC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5BC20A5-A653-494A-9E05-29D95B2C1DD9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887E41C-3BCB-4F85-A946-97B5FBB8F41D}"/>
                </a:ext>
              </a:extLst>
            </p:cNvPr>
            <p:cNvCxnSpPr>
              <a:stCxn id="148" idx="6"/>
              <a:endCxn id="150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93E316DE-B9CE-47A2-81C9-433B5B326B5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09B2E2B-5952-49C2-AF31-047001EC1D4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08EF14D-2D64-4A9C-8AE7-6D3415E11F1F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BA94823-A69F-41B6-BF7E-D93200C3D10A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B73EB6A-8CB5-496C-BA0D-668B3F30FE8B}"/>
                </a:ext>
              </a:extLst>
            </p:cNvPr>
            <p:cNvCxnSpPr>
              <a:cxnSpLocks/>
              <a:stCxn id="155" idx="4"/>
              <a:endCxn id="159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BF1C22-5CE9-4332-A82F-84110C03F28D}"/>
                </a:ext>
              </a:extLst>
            </p:cNvPr>
            <p:cNvCxnSpPr>
              <a:cxnSpLocks/>
              <a:stCxn id="148" idx="0"/>
              <a:endCxn id="156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2070EEDA-C92E-4EAF-ABA4-BE2A4F41083B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F0276D0-4712-426E-BA70-CF10787F2CAA}"/>
                </a:ext>
              </a:extLst>
            </p:cNvPr>
            <p:cNvCxnSpPr>
              <a:cxnSpLocks/>
              <a:stCxn id="150" idx="0"/>
              <a:endCxn id="156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946673C5-8E8D-4CE4-8B59-59441FCCA173}"/>
                </a:ext>
              </a:extLst>
            </p:cNvPr>
            <p:cNvCxnSpPr>
              <a:cxnSpLocks/>
              <a:stCxn id="148" idx="5"/>
              <a:endCxn id="155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6281CDB-A237-49C3-BF9E-0AD67C95C9FD}"/>
                </a:ext>
              </a:extLst>
            </p:cNvPr>
            <p:cNvCxnSpPr>
              <a:cxnSpLocks/>
              <a:stCxn id="155" idx="6"/>
              <a:endCxn id="150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ED13F04-AC52-4E41-B9F2-3CF0B2EBAF85}"/>
                </a:ext>
              </a:extLst>
            </p:cNvPr>
            <p:cNvCxnSpPr>
              <a:cxnSpLocks/>
              <a:stCxn id="149" idx="7"/>
              <a:endCxn id="155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21FAA75-CD64-420A-8307-B9307456D830}"/>
                </a:ext>
              </a:extLst>
            </p:cNvPr>
            <p:cNvCxnSpPr>
              <a:cxnSpLocks/>
              <a:stCxn id="155" idx="5"/>
              <a:endCxn id="151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EE3ECE86-6038-4C6C-A31F-20149C3FBD04}"/>
                </a:ext>
              </a:extLst>
            </p:cNvPr>
            <p:cNvCxnSpPr>
              <a:cxnSpLocks/>
              <a:stCxn id="149" idx="4"/>
              <a:endCxn id="159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D8993CD3-B512-423F-8D1A-DF0AED396288}"/>
                </a:ext>
              </a:extLst>
            </p:cNvPr>
            <p:cNvCxnSpPr>
              <a:cxnSpLocks/>
              <a:stCxn id="159" idx="6"/>
              <a:endCxn id="151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5CB3477-BEFF-476D-95E2-97E723E49BE5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FE2DA93-FE5E-494C-AB5B-038C14B68585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E8B4342-C232-434F-8FF0-7645EF03383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FB7FABE-C70B-4D1A-84FC-6FAE6620E7B3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BFD3DA1-D715-4624-82D4-C2906A8DC7B9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FD4B6A4-DD16-4496-8373-03DABF87E201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B744AC-ED0E-4D22-A04F-75C83134B6B2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F52827-D435-49FB-8E09-7DBC5FEC0DA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4DE20F-36A5-4312-8A90-ED932830E687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B73AB8E-0505-4747-8A62-A2CFD235405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ADD0A8A-BE72-46C6-9D6E-C81820DC8F23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918C2F1D-B794-40AB-9283-A71A0D4C59A3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Is it okay to add multiple edges simultaneously?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Yes!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Assuming all edge weights are distinct, if 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  <a:blipFill>
                <a:blip r:embed="rId2"/>
                <a:stretch>
                  <a:fillRect l="-1005" t="-642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/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Boruvka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G’ = (V,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CountCCAndLabel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(G’)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NIL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!=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Add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to E(G’)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E(G’)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blipFill>
                <a:blip r:embed="rId3"/>
                <a:stretch>
                  <a:fillRect l="-289" t="-495" b="-28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44B737-BDE0-45B9-A006-242B35E308BB}"/>
              </a:ext>
            </a:extLst>
          </p:cNvPr>
          <p:cNvSpPr/>
          <p:nvPr/>
        </p:nvSpPr>
        <p:spPr>
          <a:xfrm>
            <a:off x="628651" y="3790950"/>
            <a:ext cx="3631378" cy="228600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00B0F0-8F0E-4819-9140-8EAB1804538C}"/>
              </a:ext>
            </a:extLst>
          </p:cNvPr>
          <p:cNvSpPr/>
          <p:nvPr/>
        </p:nvSpPr>
        <p:spPr>
          <a:xfrm>
            <a:off x="628651" y="4019550"/>
            <a:ext cx="2552699" cy="438150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D031B9-F1EF-400C-83DA-41FBA5223966}"/>
              </a:ext>
            </a:extLst>
          </p:cNvPr>
          <p:cNvSpPr/>
          <p:nvPr/>
        </p:nvSpPr>
        <p:spPr>
          <a:xfrm>
            <a:off x="4263177" y="3748284"/>
            <a:ext cx="4572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// Do DFS/BFS, count # of CC, give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to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/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468470-419C-48A8-9552-81C973401821}"/>
              </a:ext>
            </a:extLst>
          </p:cNvPr>
          <p:cNvSpPr/>
          <p:nvPr/>
        </p:nvSpPr>
        <p:spPr>
          <a:xfrm>
            <a:off x="628650" y="4457700"/>
            <a:ext cx="7658100" cy="1297401"/>
          </a:xfrm>
          <a:prstGeom prst="roundRect">
            <a:avLst>
              <a:gd name="adj" fmla="val 885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/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/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7A664C-F320-4404-B232-BB0C29801AD8}"/>
              </a:ext>
            </a:extLst>
          </p:cNvPr>
          <p:cNvSpPr/>
          <p:nvPr/>
        </p:nvSpPr>
        <p:spPr>
          <a:xfrm>
            <a:off x="628651" y="5764211"/>
            <a:ext cx="3631378" cy="442813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/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01C7E7-4C05-428D-BE14-A52384E8569E}"/>
              </a:ext>
            </a:extLst>
          </p:cNvPr>
          <p:cNvSpPr/>
          <p:nvPr/>
        </p:nvSpPr>
        <p:spPr>
          <a:xfrm>
            <a:off x="361473" y="6189566"/>
            <a:ext cx="2465547" cy="228600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/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iterations.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/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  <a:blipFill>
                <a:blip r:embed="rId9"/>
                <a:stretch>
                  <a:fillRect l="-2773" t="-10526" r="-17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  <p:bldP spid="7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for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every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, add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all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Borůvka’s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algorithm is interesting?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allows for parallelism naturally;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while the other two are intrinsically sequential.</a:t>
                </a:r>
                <a:br>
                  <a:rPr lang="en-US" sz="2000" dirty="0"/>
                </a:br>
                <a:r>
                  <a:rPr lang="en-US" sz="1800" dirty="0"/>
                  <a:t>(Can be implemented in distributed/parallel computing systems.)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Generalizations of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lead to faster algorithms.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30379-D16E-469A-A911-16AD24F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The “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Cut Property</a:t>
                </a:r>
                <a:r>
                  <a:rPr lang="en-US" sz="2400" dirty="0">
                    <a:solidFill>
                      <a:schemeClr val="tx2"/>
                    </a:solidFill>
                  </a:rPr>
                  <a:t>” leads to many MST algorithms: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Classical algorithms for MST, all with 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Kruskal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UnionFind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connecting two CC with min-weight edge</a:t>
                </a:r>
                <a:r>
                  <a:rPr lang="en-US" sz="2000" dirty="0"/>
                  <a:t>.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Prim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PriorityQueue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grow single CC by adding MWOE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MWOE for all CC in parallel in each iteration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Current best-known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Developed by </a:t>
                </a:r>
                <a:r>
                  <a:rPr lang="en-US" sz="2000" i="1" dirty="0"/>
                  <a:t>Bernard Chazelle</a:t>
                </a:r>
                <a:r>
                  <a:rPr lang="en-US" sz="2000" dirty="0"/>
                  <a:t> in 2000.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Can we do MST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time?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Randomized algorithm with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 exists.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Ch.23</a:t>
            </a:r>
          </a:p>
          <a:p>
            <a:r>
              <a:rPr lang="en-GB" sz="2400" dirty="0"/>
              <a:t>If you want to know more about </a:t>
            </a:r>
            <a:r>
              <a:rPr lang="en-US" sz="2400" dirty="0" err="1"/>
              <a:t>Borůvka’s</a:t>
            </a:r>
            <a:r>
              <a:rPr lang="en-GB" sz="2400" dirty="0"/>
              <a:t> MST algorithm:</a:t>
            </a:r>
            <a:br>
              <a:rPr lang="en-GB" sz="2400" dirty="0"/>
            </a:br>
            <a:r>
              <a:rPr lang="en-GB" sz="2400" dirty="0"/>
              <a:t>[</a:t>
            </a:r>
            <a:r>
              <a:rPr lang="en-US" sz="2400" dirty="0"/>
              <a:t>Erickson v1</a:t>
            </a:r>
            <a:r>
              <a:rPr lang="en-GB" sz="2400" dirty="0"/>
              <a:t>] Ch.7 (7.3)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80B32-23FD-4E12-9D4D-3111A1F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1606-9BA5-4AB9-ADEE-E2F757A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7C0D7-8004-4834-B496-B8632ADC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Design: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build a minimum cost network connecting all nodes.)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Transportation networks.</a:t>
            </a:r>
          </a:p>
          <a:p>
            <a:pPr lvl="1"/>
            <a:r>
              <a:rPr lang="en-US" dirty="0"/>
              <a:t>Water supply networks.</a:t>
            </a:r>
          </a:p>
          <a:p>
            <a:pPr lvl="1"/>
            <a:r>
              <a:rPr lang="en-US" dirty="0"/>
              <a:t>Telecommunication networks.</a:t>
            </a:r>
          </a:p>
          <a:p>
            <a:pPr lvl="1"/>
            <a:r>
              <a:rPr lang="en-US" dirty="0"/>
              <a:t>Computer networks.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other applications…</a:t>
            </a:r>
          </a:p>
          <a:p>
            <a:pPr lvl="1"/>
            <a:r>
              <a:rPr lang="en-US" dirty="0"/>
              <a:t>E.g., important subroutine in more advanced algorithms.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used in a classical approximation algorithm for solving TSP.)</a:t>
            </a:r>
          </a:p>
        </p:txBody>
      </p:sp>
    </p:spTree>
    <p:extLst>
      <p:ext uri="{BB962C8B-B14F-4D97-AF65-F5344CB8AC3E}">
        <p14:creationId xmlns:p14="http://schemas.microsoft.com/office/powerpoint/2010/main" val="14686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Consider the following generic method: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Find some edge to add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maintaining the invariant that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maintaining the invariant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blipFill>
                <a:blip r:embed="rId3"/>
                <a:stretch>
                  <a:fillRect l="-456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28182-A76A-4B50-A841-6AEED2C694D1}"/>
              </a:ext>
            </a:extLst>
          </p:cNvPr>
          <p:cNvSpPr/>
          <p:nvPr/>
        </p:nvSpPr>
        <p:spPr>
          <a:xfrm>
            <a:off x="914401" y="2549561"/>
            <a:ext cx="2000922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581228-AC57-4211-8FB1-C210C08B7F94}"/>
              </a:ext>
            </a:extLst>
          </p:cNvPr>
          <p:cNvSpPr/>
          <p:nvPr/>
        </p:nvSpPr>
        <p:spPr>
          <a:xfrm>
            <a:off x="3265790" y="3533190"/>
            <a:ext cx="3769711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/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Easy to determine.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(E.g.,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blipFill>
                <a:blip r:embed="rId4"/>
                <a:stretch>
                  <a:fillRect l="-2153" t="-5660" r="-1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D40B7A3-14E6-4C3D-8C19-74B2D1C01D7B}"/>
              </a:ext>
            </a:extLst>
          </p:cNvPr>
          <p:cNvSpPr txBox="1"/>
          <p:nvPr/>
        </p:nvSpPr>
        <p:spPr>
          <a:xfrm>
            <a:off x="4859267" y="2820955"/>
            <a:ext cx="3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edges also called “</a:t>
            </a:r>
            <a:r>
              <a:rPr lang="en-US" b="1" dirty="0">
                <a:solidFill>
                  <a:srgbClr val="C00000"/>
                </a:solidFill>
              </a:rPr>
              <a:t>safe edges</a:t>
            </a:r>
            <a:r>
              <a:rPr lang="en-US" dirty="0">
                <a:solidFill>
                  <a:srgbClr val="C00000"/>
                </a:solidFill>
              </a:rPr>
              <a:t>”.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DF13C-E9DC-42F9-BE31-874F8FEC4B17}"/>
              </a:ext>
            </a:extLst>
          </p:cNvPr>
          <p:cNvSpPr txBox="1"/>
          <p:nvPr/>
        </p:nvSpPr>
        <p:spPr>
          <a:xfrm>
            <a:off x="628650" y="4509340"/>
            <a:ext cx="216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identify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“safe edges”?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4BFA95-D704-4184-B7A4-AA9371DF24D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15323" y="2714471"/>
            <a:ext cx="1943944" cy="29115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ED50D4-9822-4E31-B83A-C0835E43355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150646" y="3863009"/>
            <a:ext cx="814712" cy="32316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into two parts.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crosses</a:t>
                </a:r>
                <a:r>
                  <a:rPr lang="en-US" sz="2200" dirty="0"/>
                  <a:t>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if one of its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and the other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 cut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respects</a:t>
                </a:r>
                <a:r>
                  <a:rPr lang="en-US" sz="2200" dirty="0"/>
                  <a:t> an edge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if no edge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crosses the cut.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is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light edge</a:t>
                </a:r>
                <a:r>
                  <a:rPr lang="en-US" sz="2200" dirty="0"/>
                  <a:t> crossing a cut if the edge has minimum weight among all edges crossing the cut.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b="1" dirty="0" err="1"/>
                  <a:t>Thm</a:t>
                </a:r>
                <a:r>
                  <a:rPr lang="en-US" sz="2200" b="1" dirty="0"/>
                  <a:t>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be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a light edge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425DE10A-973D-4DCC-8292-96747493829E}"/>
              </a:ext>
            </a:extLst>
          </p:cNvPr>
          <p:cNvSpPr/>
          <p:nvPr/>
        </p:nvSpPr>
        <p:spPr>
          <a:xfrm>
            <a:off x="63384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714D3B-C80E-4D26-9C0C-7DFE9A60B1BE}"/>
              </a:ext>
            </a:extLst>
          </p:cNvPr>
          <p:cNvSpPr/>
          <p:nvPr/>
        </p:nvSpPr>
        <p:spPr>
          <a:xfrm>
            <a:off x="63384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24F693-C7E4-4D80-A3D7-C58194D1758F}"/>
              </a:ext>
            </a:extLst>
          </p:cNvPr>
          <p:cNvSpPr/>
          <p:nvPr/>
        </p:nvSpPr>
        <p:spPr>
          <a:xfrm>
            <a:off x="80047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1A52B8-A029-400D-89DE-7EDF5EA4C10B}"/>
              </a:ext>
            </a:extLst>
          </p:cNvPr>
          <p:cNvSpPr/>
          <p:nvPr/>
        </p:nvSpPr>
        <p:spPr>
          <a:xfrm>
            <a:off x="80047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247A67-455A-4E1D-9390-8D26F88CBE3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7021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A5F36A-AEF6-42F1-9F6D-803557D2D8D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186575" y="5065812"/>
            <a:ext cx="1" cy="513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FA1EB3-E32C-401C-B832-05902BE193B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5202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ACE5663-453A-4344-8430-BEEFB0E0E56D}"/>
              </a:ext>
            </a:extLst>
          </p:cNvPr>
          <p:cNvSpPr/>
          <p:nvPr/>
        </p:nvSpPr>
        <p:spPr>
          <a:xfrm>
            <a:off x="71715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CE00D5-95DC-4D82-9D78-65D83B1195B6}"/>
              </a:ext>
            </a:extLst>
          </p:cNvPr>
          <p:cNvSpPr/>
          <p:nvPr/>
        </p:nvSpPr>
        <p:spPr>
          <a:xfrm>
            <a:off x="71715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86B3DF-68F2-4FB5-8991-A29575040AD6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73534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5C0E4A-7320-475A-ACF3-E02CC2D5387B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6520274" y="4338449"/>
            <a:ext cx="651309" cy="36368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373596E-956C-460A-859E-A5EC427F898A}"/>
              </a:ext>
            </a:extLst>
          </p:cNvPr>
          <p:cNvSpPr/>
          <p:nvPr/>
        </p:nvSpPr>
        <p:spPr>
          <a:xfrm>
            <a:off x="71715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5FF5BF-466C-4E4E-B99F-C5549416291C}"/>
              </a:ext>
            </a:extLst>
          </p:cNvPr>
          <p:cNvCxnSpPr>
            <a:cxnSpLocks/>
            <a:stCxn id="7" idx="0"/>
            <a:endCxn id="13" idx="6"/>
          </p:cNvCxnSpPr>
          <p:nvPr/>
        </p:nvCxnSpPr>
        <p:spPr>
          <a:xfrm flipH="1" flipV="1">
            <a:off x="75352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856997-98B0-49AF-BC8E-0F032E9E32A2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66488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02EA61-853A-4F47-9837-98BE1E7D9713}"/>
              </a:ext>
            </a:extLst>
          </p:cNvPr>
          <p:cNvCxnSpPr>
            <a:cxnSpLocks/>
            <a:stCxn id="12" idx="6"/>
            <a:endCxn id="7" idx="3"/>
          </p:cNvCxnSpPr>
          <p:nvPr/>
        </p:nvCxnSpPr>
        <p:spPr>
          <a:xfrm flipV="1">
            <a:off x="7535266" y="5012552"/>
            <a:ext cx="522729" cy="31004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982CA-7E4B-4530-9603-C422D42D7A31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648855" y="5451178"/>
            <a:ext cx="575989" cy="181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569370-F1F3-4AA9-B588-5DCEAA680577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4820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417540-27F6-438E-BF4B-5FFC5335BB3C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6520274" y="5943064"/>
            <a:ext cx="651309" cy="3679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C7F688-8CB0-4587-BE25-23AC1D0DA314}"/>
              </a:ext>
            </a:extLst>
          </p:cNvPr>
          <p:cNvCxnSpPr>
            <a:cxnSpLocks/>
            <a:stCxn id="16" idx="6"/>
            <a:endCxn id="8" idx="4"/>
          </p:cNvCxnSpPr>
          <p:nvPr/>
        </p:nvCxnSpPr>
        <p:spPr>
          <a:xfrm flipV="1">
            <a:off x="75352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892E2A-147B-4158-BEFD-1F4E4C3B047B}"/>
              </a:ext>
            </a:extLst>
          </p:cNvPr>
          <p:cNvSpPr txBox="1"/>
          <p:nvPr/>
        </p:nvSpPr>
        <p:spPr>
          <a:xfrm>
            <a:off x="66634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8E7F6B-B6C0-4EED-B00A-093DA375A563}"/>
              </a:ext>
            </a:extLst>
          </p:cNvPr>
          <p:cNvSpPr txBox="1"/>
          <p:nvPr/>
        </p:nvSpPr>
        <p:spPr>
          <a:xfrm>
            <a:off x="77537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BD9FD-3FAD-40BE-B1B0-B142717B4892}"/>
              </a:ext>
            </a:extLst>
          </p:cNvPr>
          <p:cNvSpPr txBox="1"/>
          <p:nvPr/>
        </p:nvSpPr>
        <p:spPr>
          <a:xfrm>
            <a:off x="71568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A7DF0-EC54-4592-B392-39E872F46484}"/>
              </a:ext>
            </a:extLst>
          </p:cNvPr>
          <p:cNvSpPr txBox="1"/>
          <p:nvPr/>
        </p:nvSpPr>
        <p:spPr>
          <a:xfrm>
            <a:off x="67194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C9E511-33D3-417E-BFCC-7E49C8232174}"/>
              </a:ext>
            </a:extLst>
          </p:cNvPr>
          <p:cNvSpPr txBox="1"/>
          <p:nvPr/>
        </p:nvSpPr>
        <p:spPr>
          <a:xfrm>
            <a:off x="77332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48858F-6A84-41BC-926F-E5B9CB20DF92}"/>
              </a:ext>
            </a:extLst>
          </p:cNvPr>
          <p:cNvSpPr txBox="1"/>
          <p:nvPr/>
        </p:nvSpPr>
        <p:spPr>
          <a:xfrm>
            <a:off x="61883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C40A9E-3E0E-4491-8D28-2B646BC35A24}"/>
              </a:ext>
            </a:extLst>
          </p:cNvPr>
          <p:cNvSpPr txBox="1"/>
          <p:nvPr/>
        </p:nvSpPr>
        <p:spPr>
          <a:xfrm>
            <a:off x="81222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564177-C09E-4ED9-9AA6-5D561E9095C4}"/>
              </a:ext>
            </a:extLst>
          </p:cNvPr>
          <p:cNvSpPr txBox="1"/>
          <p:nvPr/>
        </p:nvSpPr>
        <p:spPr>
          <a:xfrm>
            <a:off x="66607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364C3-FA83-4AF6-B6FB-78C361859722}"/>
              </a:ext>
            </a:extLst>
          </p:cNvPr>
          <p:cNvSpPr txBox="1"/>
          <p:nvPr/>
        </p:nvSpPr>
        <p:spPr>
          <a:xfrm>
            <a:off x="76527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FECC6A-4362-462B-AA48-42EA268F339C}"/>
              </a:ext>
            </a:extLst>
          </p:cNvPr>
          <p:cNvSpPr txBox="1"/>
          <p:nvPr/>
        </p:nvSpPr>
        <p:spPr>
          <a:xfrm>
            <a:off x="67079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B76938-A7B5-4860-9EA6-2C7F98A60419}"/>
              </a:ext>
            </a:extLst>
          </p:cNvPr>
          <p:cNvSpPr txBox="1"/>
          <p:nvPr/>
        </p:nvSpPr>
        <p:spPr>
          <a:xfrm>
            <a:off x="77020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D2DB8C-3E8F-40CA-8272-B0A72EED0027}"/>
              </a:ext>
            </a:extLst>
          </p:cNvPr>
          <p:cNvSpPr txBox="1"/>
          <p:nvPr/>
        </p:nvSpPr>
        <p:spPr>
          <a:xfrm>
            <a:off x="70283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185C6F0-6339-4964-BD44-A5BED0E3098D}"/>
              </a:ext>
            </a:extLst>
          </p:cNvPr>
          <p:cNvSpPr/>
          <p:nvPr/>
        </p:nvSpPr>
        <p:spPr>
          <a:xfrm>
            <a:off x="6174889" y="4087906"/>
            <a:ext cx="1473798" cy="1183341"/>
          </a:xfrm>
          <a:custGeom>
            <a:avLst/>
            <a:gdLst>
              <a:gd name="connsiteX0" fmla="*/ 107577 w 1473798"/>
              <a:gd name="connsiteY0" fmla="*/ 505609 h 1183341"/>
              <a:gd name="connsiteX1" fmla="*/ 32273 w 1473798"/>
              <a:gd name="connsiteY1" fmla="*/ 602428 h 1183341"/>
              <a:gd name="connsiteX2" fmla="*/ 0 w 1473798"/>
              <a:gd name="connsiteY2" fmla="*/ 666974 h 1183341"/>
              <a:gd name="connsiteX3" fmla="*/ 21516 w 1473798"/>
              <a:gd name="connsiteY3" fmla="*/ 882127 h 1183341"/>
              <a:gd name="connsiteX4" fmla="*/ 32273 w 1473798"/>
              <a:gd name="connsiteY4" fmla="*/ 935915 h 1183341"/>
              <a:gd name="connsiteX5" fmla="*/ 64546 w 1473798"/>
              <a:gd name="connsiteY5" fmla="*/ 1021976 h 1183341"/>
              <a:gd name="connsiteX6" fmla="*/ 86062 w 1473798"/>
              <a:gd name="connsiteY6" fmla="*/ 1043492 h 1183341"/>
              <a:gd name="connsiteX7" fmla="*/ 96819 w 1473798"/>
              <a:gd name="connsiteY7" fmla="*/ 1075765 h 1183341"/>
              <a:gd name="connsiteX8" fmla="*/ 139850 w 1473798"/>
              <a:gd name="connsiteY8" fmla="*/ 1086522 h 1183341"/>
              <a:gd name="connsiteX9" fmla="*/ 215153 w 1473798"/>
              <a:gd name="connsiteY9" fmla="*/ 1108038 h 1183341"/>
              <a:gd name="connsiteX10" fmla="*/ 311972 w 1473798"/>
              <a:gd name="connsiteY10" fmla="*/ 1129553 h 1183341"/>
              <a:gd name="connsiteX11" fmla="*/ 387276 w 1473798"/>
              <a:gd name="connsiteY11" fmla="*/ 1161826 h 1183341"/>
              <a:gd name="connsiteX12" fmla="*/ 473337 w 1473798"/>
              <a:gd name="connsiteY12" fmla="*/ 1183341 h 1183341"/>
              <a:gd name="connsiteX13" fmla="*/ 602429 w 1473798"/>
              <a:gd name="connsiteY13" fmla="*/ 1161826 h 1183341"/>
              <a:gd name="connsiteX14" fmla="*/ 656217 w 1473798"/>
              <a:gd name="connsiteY14" fmla="*/ 1129553 h 1183341"/>
              <a:gd name="connsiteX15" fmla="*/ 710005 w 1473798"/>
              <a:gd name="connsiteY15" fmla="*/ 1086522 h 1183341"/>
              <a:gd name="connsiteX16" fmla="*/ 731520 w 1473798"/>
              <a:gd name="connsiteY16" fmla="*/ 1043492 h 1183341"/>
              <a:gd name="connsiteX17" fmla="*/ 796066 w 1473798"/>
              <a:gd name="connsiteY17" fmla="*/ 1000461 h 1183341"/>
              <a:gd name="connsiteX18" fmla="*/ 871370 w 1473798"/>
              <a:gd name="connsiteY18" fmla="*/ 946673 h 1183341"/>
              <a:gd name="connsiteX19" fmla="*/ 925158 w 1473798"/>
              <a:gd name="connsiteY19" fmla="*/ 903642 h 1183341"/>
              <a:gd name="connsiteX20" fmla="*/ 989704 w 1473798"/>
              <a:gd name="connsiteY20" fmla="*/ 860612 h 1183341"/>
              <a:gd name="connsiteX21" fmla="*/ 1054250 w 1473798"/>
              <a:gd name="connsiteY21" fmla="*/ 806823 h 1183341"/>
              <a:gd name="connsiteX22" fmla="*/ 1140311 w 1473798"/>
              <a:gd name="connsiteY22" fmla="*/ 753035 h 1183341"/>
              <a:gd name="connsiteX23" fmla="*/ 1172584 w 1473798"/>
              <a:gd name="connsiteY23" fmla="*/ 731520 h 1183341"/>
              <a:gd name="connsiteX24" fmla="*/ 1204857 w 1473798"/>
              <a:gd name="connsiteY24" fmla="*/ 699247 h 1183341"/>
              <a:gd name="connsiteX25" fmla="*/ 1237130 w 1473798"/>
              <a:gd name="connsiteY25" fmla="*/ 677732 h 1183341"/>
              <a:gd name="connsiteX26" fmla="*/ 1258645 w 1473798"/>
              <a:gd name="connsiteY26" fmla="*/ 656216 h 1183341"/>
              <a:gd name="connsiteX27" fmla="*/ 1333949 w 1473798"/>
              <a:gd name="connsiteY27" fmla="*/ 591670 h 1183341"/>
              <a:gd name="connsiteX28" fmla="*/ 1420010 w 1473798"/>
              <a:gd name="connsiteY28" fmla="*/ 473336 h 1183341"/>
              <a:gd name="connsiteX29" fmla="*/ 1452283 w 1473798"/>
              <a:gd name="connsiteY29" fmla="*/ 398033 h 1183341"/>
              <a:gd name="connsiteX30" fmla="*/ 1473798 w 1473798"/>
              <a:gd name="connsiteY30" fmla="*/ 344245 h 1183341"/>
              <a:gd name="connsiteX31" fmla="*/ 1463040 w 1473798"/>
              <a:gd name="connsiteY31" fmla="*/ 129092 h 1183341"/>
              <a:gd name="connsiteX32" fmla="*/ 1452283 w 1473798"/>
              <a:gd name="connsiteY32" fmla="*/ 86061 h 1183341"/>
              <a:gd name="connsiteX33" fmla="*/ 1430767 w 1473798"/>
              <a:gd name="connsiteY33" fmla="*/ 64546 h 1183341"/>
              <a:gd name="connsiteX34" fmla="*/ 1376979 w 1473798"/>
              <a:gd name="connsiteY34" fmla="*/ 21515 h 1183341"/>
              <a:gd name="connsiteX35" fmla="*/ 1290918 w 1473798"/>
              <a:gd name="connsiteY35" fmla="*/ 0 h 1183341"/>
              <a:gd name="connsiteX36" fmla="*/ 935916 w 1473798"/>
              <a:gd name="connsiteY36" fmla="*/ 10758 h 1183341"/>
              <a:gd name="connsiteX37" fmla="*/ 882127 w 1473798"/>
              <a:gd name="connsiteY37" fmla="*/ 21515 h 1183341"/>
              <a:gd name="connsiteX38" fmla="*/ 849855 w 1473798"/>
              <a:gd name="connsiteY38" fmla="*/ 43030 h 1183341"/>
              <a:gd name="connsiteX39" fmla="*/ 753036 w 1473798"/>
              <a:gd name="connsiteY39" fmla="*/ 96819 h 1183341"/>
              <a:gd name="connsiteX40" fmla="*/ 656217 w 1473798"/>
              <a:gd name="connsiteY40" fmla="*/ 139849 h 1183341"/>
              <a:gd name="connsiteX41" fmla="*/ 591671 w 1473798"/>
              <a:gd name="connsiteY41" fmla="*/ 172122 h 1183341"/>
              <a:gd name="connsiteX42" fmla="*/ 559398 w 1473798"/>
              <a:gd name="connsiteY42" fmla="*/ 193638 h 1183341"/>
              <a:gd name="connsiteX43" fmla="*/ 527125 w 1473798"/>
              <a:gd name="connsiteY43" fmla="*/ 204395 h 1183341"/>
              <a:gd name="connsiteX44" fmla="*/ 441064 w 1473798"/>
              <a:gd name="connsiteY44" fmla="*/ 247426 h 1183341"/>
              <a:gd name="connsiteX45" fmla="*/ 398033 w 1473798"/>
              <a:gd name="connsiteY45" fmla="*/ 279699 h 1183341"/>
              <a:gd name="connsiteX46" fmla="*/ 365760 w 1473798"/>
              <a:gd name="connsiteY46" fmla="*/ 311972 h 1183341"/>
              <a:gd name="connsiteX47" fmla="*/ 279699 w 1473798"/>
              <a:gd name="connsiteY47" fmla="*/ 355002 h 1183341"/>
              <a:gd name="connsiteX48" fmla="*/ 182880 w 1473798"/>
              <a:gd name="connsiteY48" fmla="*/ 398033 h 1183341"/>
              <a:gd name="connsiteX49" fmla="*/ 129092 w 1473798"/>
              <a:gd name="connsiteY49" fmla="*/ 462579 h 1183341"/>
              <a:gd name="connsiteX50" fmla="*/ 107577 w 1473798"/>
              <a:gd name="connsiteY50" fmla="*/ 505609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3798" h="1183341">
                <a:moveTo>
                  <a:pt x="107577" y="505609"/>
                </a:moveTo>
                <a:cubicBezTo>
                  <a:pt x="91441" y="528917"/>
                  <a:pt x="42079" y="579547"/>
                  <a:pt x="32273" y="602428"/>
                </a:cubicBezTo>
                <a:cubicBezTo>
                  <a:pt x="2533" y="671821"/>
                  <a:pt x="43306" y="623670"/>
                  <a:pt x="0" y="666974"/>
                </a:cubicBezTo>
                <a:cubicBezTo>
                  <a:pt x="9730" y="803189"/>
                  <a:pt x="3603" y="783602"/>
                  <a:pt x="21516" y="882127"/>
                </a:cubicBezTo>
                <a:cubicBezTo>
                  <a:pt x="24787" y="900116"/>
                  <a:pt x="28307" y="918066"/>
                  <a:pt x="32273" y="935915"/>
                </a:cubicBezTo>
                <a:cubicBezTo>
                  <a:pt x="40156" y="971391"/>
                  <a:pt x="43755" y="990790"/>
                  <a:pt x="64546" y="1021976"/>
                </a:cubicBezTo>
                <a:cubicBezTo>
                  <a:pt x="70172" y="1030415"/>
                  <a:pt x="78890" y="1036320"/>
                  <a:pt x="86062" y="1043492"/>
                </a:cubicBezTo>
                <a:cubicBezTo>
                  <a:pt x="89648" y="1054250"/>
                  <a:pt x="87964" y="1068681"/>
                  <a:pt x="96819" y="1075765"/>
                </a:cubicBezTo>
                <a:cubicBezTo>
                  <a:pt x="108364" y="1085001"/>
                  <a:pt x="125634" y="1082460"/>
                  <a:pt x="139850" y="1086522"/>
                </a:cubicBezTo>
                <a:cubicBezTo>
                  <a:pt x="202746" y="1104492"/>
                  <a:pt x="139483" y="1091223"/>
                  <a:pt x="215153" y="1108038"/>
                </a:cubicBezTo>
                <a:cubicBezTo>
                  <a:pt x="231895" y="1111758"/>
                  <a:pt x="292882" y="1122394"/>
                  <a:pt x="311972" y="1129553"/>
                </a:cubicBezTo>
                <a:cubicBezTo>
                  <a:pt x="390326" y="1158936"/>
                  <a:pt x="321984" y="1144019"/>
                  <a:pt x="387276" y="1161826"/>
                </a:cubicBezTo>
                <a:cubicBezTo>
                  <a:pt x="415804" y="1169606"/>
                  <a:pt x="473337" y="1183341"/>
                  <a:pt x="473337" y="1183341"/>
                </a:cubicBezTo>
                <a:cubicBezTo>
                  <a:pt x="482892" y="1182279"/>
                  <a:pt x="573760" y="1179027"/>
                  <a:pt x="602429" y="1161826"/>
                </a:cubicBezTo>
                <a:cubicBezTo>
                  <a:pt x="676262" y="1117526"/>
                  <a:pt x="564793" y="1160026"/>
                  <a:pt x="656217" y="1129553"/>
                </a:cubicBezTo>
                <a:cubicBezTo>
                  <a:pt x="673483" y="1118042"/>
                  <a:pt x="697741" y="1104919"/>
                  <a:pt x="710005" y="1086522"/>
                </a:cubicBezTo>
                <a:cubicBezTo>
                  <a:pt x="718900" y="1073179"/>
                  <a:pt x="720181" y="1054831"/>
                  <a:pt x="731520" y="1043492"/>
                </a:cubicBezTo>
                <a:cubicBezTo>
                  <a:pt x="749805" y="1025207"/>
                  <a:pt x="777781" y="1018746"/>
                  <a:pt x="796066" y="1000461"/>
                </a:cubicBezTo>
                <a:cubicBezTo>
                  <a:pt x="847115" y="949412"/>
                  <a:pt x="819853" y="963844"/>
                  <a:pt x="871370" y="946673"/>
                </a:cubicBezTo>
                <a:cubicBezTo>
                  <a:pt x="889299" y="932329"/>
                  <a:pt x="906589" y="917147"/>
                  <a:pt x="925158" y="903642"/>
                </a:cubicBezTo>
                <a:cubicBezTo>
                  <a:pt x="946070" y="888433"/>
                  <a:pt x="971420" y="878897"/>
                  <a:pt x="989704" y="860612"/>
                </a:cubicBezTo>
                <a:cubicBezTo>
                  <a:pt x="1016665" y="833650"/>
                  <a:pt x="1015889" y="832397"/>
                  <a:pt x="1054250" y="806823"/>
                </a:cubicBezTo>
                <a:cubicBezTo>
                  <a:pt x="1082398" y="788058"/>
                  <a:pt x="1112163" y="771800"/>
                  <a:pt x="1140311" y="753035"/>
                </a:cubicBezTo>
                <a:cubicBezTo>
                  <a:pt x="1151069" y="745863"/>
                  <a:pt x="1162652" y="739797"/>
                  <a:pt x="1172584" y="731520"/>
                </a:cubicBezTo>
                <a:cubicBezTo>
                  <a:pt x="1184271" y="721781"/>
                  <a:pt x="1193170" y="708986"/>
                  <a:pt x="1204857" y="699247"/>
                </a:cubicBezTo>
                <a:cubicBezTo>
                  <a:pt x="1214789" y="690970"/>
                  <a:pt x="1227034" y="685809"/>
                  <a:pt x="1237130" y="677732"/>
                </a:cubicBezTo>
                <a:cubicBezTo>
                  <a:pt x="1245050" y="671396"/>
                  <a:pt x="1250853" y="662709"/>
                  <a:pt x="1258645" y="656216"/>
                </a:cubicBezTo>
                <a:cubicBezTo>
                  <a:pt x="1295406" y="625581"/>
                  <a:pt x="1304645" y="627486"/>
                  <a:pt x="1333949" y="591670"/>
                </a:cubicBezTo>
                <a:cubicBezTo>
                  <a:pt x="1336638" y="588383"/>
                  <a:pt x="1403704" y="501872"/>
                  <a:pt x="1420010" y="473336"/>
                </a:cubicBezTo>
                <a:cubicBezTo>
                  <a:pt x="1447484" y="425256"/>
                  <a:pt x="1435826" y="441918"/>
                  <a:pt x="1452283" y="398033"/>
                </a:cubicBezTo>
                <a:cubicBezTo>
                  <a:pt x="1459063" y="379952"/>
                  <a:pt x="1466626" y="362174"/>
                  <a:pt x="1473798" y="344245"/>
                </a:cubicBezTo>
                <a:cubicBezTo>
                  <a:pt x="1470212" y="272527"/>
                  <a:pt x="1469003" y="200651"/>
                  <a:pt x="1463040" y="129092"/>
                </a:cubicBezTo>
                <a:cubicBezTo>
                  <a:pt x="1461812" y="114358"/>
                  <a:pt x="1458895" y="99285"/>
                  <a:pt x="1452283" y="86061"/>
                </a:cubicBezTo>
                <a:cubicBezTo>
                  <a:pt x="1447747" y="76989"/>
                  <a:pt x="1437103" y="72466"/>
                  <a:pt x="1430767" y="64546"/>
                </a:cubicBezTo>
                <a:cubicBezTo>
                  <a:pt x="1398998" y="24835"/>
                  <a:pt x="1424995" y="34610"/>
                  <a:pt x="1376979" y="21515"/>
                </a:cubicBezTo>
                <a:cubicBezTo>
                  <a:pt x="1348451" y="13735"/>
                  <a:pt x="1290918" y="0"/>
                  <a:pt x="1290918" y="0"/>
                </a:cubicBezTo>
                <a:cubicBezTo>
                  <a:pt x="1172584" y="3586"/>
                  <a:pt x="1054141" y="4536"/>
                  <a:pt x="935916" y="10758"/>
                </a:cubicBezTo>
                <a:cubicBezTo>
                  <a:pt x="917657" y="11719"/>
                  <a:pt x="899248" y="15095"/>
                  <a:pt x="882127" y="21515"/>
                </a:cubicBezTo>
                <a:cubicBezTo>
                  <a:pt x="870021" y="26054"/>
                  <a:pt x="861419" y="37248"/>
                  <a:pt x="849855" y="43030"/>
                </a:cubicBezTo>
                <a:cubicBezTo>
                  <a:pt x="660073" y="137922"/>
                  <a:pt x="922322" y="-8985"/>
                  <a:pt x="753036" y="96819"/>
                </a:cubicBezTo>
                <a:cubicBezTo>
                  <a:pt x="718707" y="118275"/>
                  <a:pt x="693618" y="122849"/>
                  <a:pt x="656217" y="139849"/>
                </a:cubicBezTo>
                <a:cubicBezTo>
                  <a:pt x="634318" y="149803"/>
                  <a:pt x="612699" y="160440"/>
                  <a:pt x="591671" y="172122"/>
                </a:cubicBezTo>
                <a:cubicBezTo>
                  <a:pt x="580369" y="178401"/>
                  <a:pt x="570962" y="187856"/>
                  <a:pt x="559398" y="193638"/>
                </a:cubicBezTo>
                <a:cubicBezTo>
                  <a:pt x="549256" y="198709"/>
                  <a:pt x="537267" y="199324"/>
                  <a:pt x="527125" y="204395"/>
                </a:cubicBezTo>
                <a:cubicBezTo>
                  <a:pt x="425499" y="255207"/>
                  <a:pt x="513844" y="223165"/>
                  <a:pt x="441064" y="247426"/>
                </a:cubicBezTo>
                <a:cubicBezTo>
                  <a:pt x="426720" y="258184"/>
                  <a:pt x="411646" y="268031"/>
                  <a:pt x="398033" y="279699"/>
                </a:cubicBezTo>
                <a:cubicBezTo>
                  <a:pt x="386482" y="289600"/>
                  <a:pt x="378595" y="303804"/>
                  <a:pt x="365760" y="311972"/>
                </a:cubicBezTo>
                <a:cubicBezTo>
                  <a:pt x="338701" y="329191"/>
                  <a:pt x="307938" y="339796"/>
                  <a:pt x="279699" y="355002"/>
                </a:cubicBezTo>
                <a:cubicBezTo>
                  <a:pt x="199052" y="398427"/>
                  <a:pt x="256223" y="379697"/>
                  <a:pt x="182880" y="398033"/>
                </a:cubicBezTo>
                <a:cubicBezTo>
                  <a:pt x="159088" y="421825"/>
                  <a:pt x="144069" y="432625"/>
                  <a:pt x="129092" y="462579"/>
                </a:cubicBezTo>
                <a:cubicBezTo>
                  <a:pt x="104371" y="512022"/>
                  <a:pt x="123713" y="482301"/>
                  <a:pt x="107577" y="505609"/>
                </a:cubicBezTo>
                <a:close/>
              </a:path>
            </a:pathLst>
          </a:cu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BB8314E-4080-40A4-A4C5-E69A8FCD07FF}"/>
              </a:ext>
            </a:extLst>
          </p:cNvPr>
          <p:cNvSpPr/>
          <p:nvPr/>
        </p:nvSpPr>
        <p:spPr>
          <a:xfrm>
            <a:off x="6293224" y="4561242"/>
            <a:ext cx="2359486" cy="2043953"/>
          </a:xfrm>
          <a:custGeom>
            <a:avLst/>
            <a:gdLst>
              <a:gd name="connsiteX0" fmla="*/ 32272 w 2359486"/>
              <a:gd name="connsiteY0" fmla="*/ 1043492 h 2043953"/>
              <a:gd name="connsiteX1" fmla="*/ 10757 w 2359486"/>
              <a:gd name="connsiteY1" fmla="*/ 1140311 h 2043953"/>
              <a:gd name="connsiteX2" fmla="*/ 0 w 2359486"/>
              <a:gd name="connsiteY2" fmla="*/ 1172584 h 2043953"/>
              <a:gd name="connsiteX3" fmla="*/ 10757 w 2359486"/>
              <a:gd name="connsiteY3" fmla="*/ 1355464 h 2043953"/>
              <a:gd name="connsiteX4" fmla="*/ 21515 w 2359486"/>
              <a:gd name="connsiteY4" fmla="*/ 1398494 h 2043953"/>
              <a:gd name="connsiteX5" fmla="*/ 96818 w 2359486"/>
              <a:gd name="connsiteY5" fmla="*/ 1506071 h 2043953"/>
              <a:gd name="connsiteX6" fmla="*/ 118334 w 2359486"/>
              <a:gd name="connsiteY6" fmla="*/ 1538344 h 2043953"/>
              <a:gd name="connsiteX7" fmla="*/ 150607 w 2359486"/>
              <a:gd name="connsiteY7" fmla="*/ 1549102 h 2043953"/>
              <a:gd name="connsiteX8" fmla="*/ 225910 w 2359486"/>
              <a:gd name="connsiteY8" fmla="*/ 1602890 h 2043953"/>
              <a:gd name="connsiteX9" fmla="*/ 268941 w 2359486"/>
              <a:gd name="connsiteY9" fmla="*/ 1624405 h 2043953"/>
              <a:gd name="connsiteX10" fmla="*/ 333487 w 2359486"/>
              <a:gd name="connsiteY10" fmla="*/ 1667436 h 2043953"/>
              <a:gd name="connsiteX11" fmla="*/ 376517 w 2359486"/>
              <a:gd name="connsiteY11" fmla="*/ 1699709 h 2043953"/>
              <a:gd name="connsiteX12" fmla="*/ 408790 w 2359486"/>
              <a:gd name="connsiteY12" fmla="*/ 1710466 h 2043953"/>
              <a:gd name="connsiteX13" fmla="*/ 484094 w 2359486"/>
              <a:gd name="connsiteY13" fmla="*/ 1775012 h 2043953"/>
              <a:gd name="connsiteX14" fmla="*/ 516367 w 2359486"/>
              <a:gd name="connsiteY14" fmla="*/ 1807285 h 2043953"/>
              <a:gd name="connsiteX15" fmla="*/ 559397 w 2359486"/>
              <a:gd name="connsiteY15" fmla="*/ 1828800 h 2043953"/>
              <a:gd name="connsiteX16" fmla="*/ 666974 w 2359486"/>
              <a:gd name="connsiteY16" fmla="*/ 1904104 h 2043953"/>
              <a:gd name="connsiteX17" fmla="*/ 710004 w 2359486"/>
              <a:gd name="connsiteY17" fmla="*/ 1925619 h 2043953"/>
              <a:gd name="connsiteX18" fmla="*/ 742277 w 2359486"/>
              <a:gd name="connsiteY18" fmla="*/ 1947134 h 2043953"/>
              <a:gd name="connsiteX19" fmla="*/ 763792 w 2359486"/>
              <a:gd name="connsiteY19" fmla="*/ 1968650 h 2043953"/>
              <a:gd name="connsiteX20" fmla="*/ 796065 w 2359486"/>
              <a:gd name="connsiteY20" fmla="*/ 1979407 h 2043953"/>
              <a:gd name="connsiteX21" fmla="*/ 828338 w 2359486"/>
              <a:gd name="connsiteY21" fmla="*/ 2000923 h 2043953"/>
              <a:gd name="connsiteX22" fmla="*/ 914400 w 2359486"/>
              <a:gd name="connsiteY22" fmla="*/ 2043953 h 2043953"/>
              <a:gd name="connsiteX23" fmla="*/ 1387736 w 2359486"/>
              <a:gd name="connsiteY23" fmla="*/ 2033196 h 2043953"/>
              <a:gd name="connsiteX24" fmla="*/ 1420009 w 2359486"/>
              <a:gd name="connsiteY24" fmla="*/ 2022438 h 2043953"/>
              <a:gd name="connsiteX25" fmla="*/ 1602889 w 2359486"/>
              <a:gd name="connsiteY25" fmla="*/ 1979407 h 2043953"/>
              <a:gd name="connsiteX26" fmla="*/ 1635162 w 2359486"/>
              <a:gd name="connsiteY26" fmla="*/ 1957892 h 2043953"/>
              <a:gd name="connsiteX27" fmla="*/ 1667435 w 2359486"/>
              <a:gd name="connsiteY27" fmla="*/ 1947134 h 2043953"/>
              <a:gd name="connsiteX28" fmla="*/ 1731981 w 2359486"/>
              <a:gd name="connsiteY28" fmla="*/ 1893346 h 2043953"/>
              <a:gd name="connsiteX29" fmla="*/ 1764254 w 2359486"/>
              <a:gd name="connsiteY29" fmla="*/ 1871831 h 2043953"/>
              <a:gd name="connsiteX30" fmla="*/ 1818042 w 2359486"/>
              <a:gd name="connsiteY30" fmla="*/ 1818043 h 2043953"/>
              <a:gd name="connsiteX31" fmla="*/ 1839557 w 2359486"/>
              <a:gd name="connsiteY31" fmla="*/ 1796527 h 2043953"/>
              <a:gd name="connsiteX32" fmla="*/ 1914861 w 2359486"/>
              <a:gd name="connsiteY32" fmla="*/ 1753497 h 2043953"/>
              <a:gd name="connsiteX33" fmla="*/ 1968649 w 2359486"/>
              <a:gd name="connsiteY33" fmla="*/ 1699709 h 2043953"/>
              <a:gd name="connsiteX34" fmla="*/ 1990164 w 2359486"/>
              <a:gd name="connsiteY34" fmla="*/ 1667436 h 2043953"/>
              <a:gd name="connsiteX35" fmla="*/ 2011680 w 2359486"/>
              <a:gd name="connsiteY35" fmla="*/ 1645920 h 2043953"/>
              <a:gd name="connsiteX36" fmla="*/ 2054710 w 2359486"/>
              <a:gd name="connsiteY36" fmla="*/ 1559859 h 2043953"/>
              <a:gd name="connsiteX37" fmla="*/ 2076225 w 2359486"/>
              <a:gd name="connsiteY37" fmla="*/ 1516829 h 2043953"/>
              <a:gd name="connsiteX38" fmla="*/ 2130014 w 2359486"/>
              <a:gd name="connsiteY38" fmla="*/ 1430767 h 2043953"/>
              <a:gd name="connsiteX39" fmla="*/ 2140771 w 2359486"/>
              <a:gd name="connsiteY39" fmla="*/ 1398494 h 2043953"/>
              <a:gd name="connsiteX40" fmla="*/ 2173044 w 2359486"/>
              <a:gd name="connsiteY40" fmla="*/ 1323191 h 2043953"/>
              <a:gd name="connsiteX41" fmla="*/ 2205317 w 2359486"/>
              <a:gd name="connsiteY41" fmla="*/ 1183342 h 2043953"/>
              <a:gd name="connsiteX42" fmla="*/ 2237590 w 2359486"/>
              <a:gd name="connsiteY42" fmla="*/ 1140311 h 2043953"/>
              <a:gd name="connsiteX43" fmla="*/ 2259105 w 2359486"/>
              <a:gd name="connsiteY43" fmla="*/ 1075765 h 2043953"/>
              <a:gd name="connsiteX44" fmla="*/ 2291378 w 2359486"/>
              <a:gd name="connsiteY44" fmla="*/ 978946 h 2043953"/>
              <a:gd name="connsiteX45" fmla="*/ 2302136 w 2359486"/>
              <a:gd name="connsiteY45" fmla="*/ 935916 h 2043953"/>
              <a:gd name="connsiteX46" fmla="*/ 2323651 w 2359486"/>
              <a:gd name="connsiteY46" fmla="*/ 860612 h 2043953"/>
              <a:gd name="connsiteX47" fmla="*/ 2334409 w 2359486"/>
              <a:gd name="connsiteY47" fmla="*/ 774551 h 2043953"/>
              <a:gd name="connsiteX48" fmla="*/ 2345167 w 2359486"/>
              <a:gd name="connsiteY48" fmla="*/ 710005 h 2043953"/>
              <a:gd name="connsiteX49" fmla="*/ 2345167 w 2359486"/>
              <a:gd name="connsiteY49" fmla="*/ 172123 h 2043953"/>
              <a:gd name="connsiteX50" fmla="*/ 2302136 w 2359486"/>
              <a:gd name="connsiteY50" fmla="*/ 86062 h 2043953"/>
              <a:gd name="connsiteX51" fmla="*/ 2237590 w 2359486"/>
              <a:gd name="connsiteY51" fmla="*/ 43031 h 2043953"/>
              <a:gd name="connsiteX52" fmla="*/ 2119256 w 2359486"/>
              <a:gd name="connsiteY52" fmla="*/ 21516 h 2043953"/>
              <a:gd name="connsiteX53" fmla="*/ 2011680 w 2359486"/>
              <a:gd name="connsiteY53" fmla="*/ 0 h 2043953"/>
              <a:gd name="connsiteX54" fmla="*/ 1861072 w 2359486"/>
              <a:gd name="connsiteY54" fmla="*/ 10758 h 2043953"/>
              <a:gd name="connsiteX55" fmla="*/ 1796527 w 2359486"/>
              <a:gd name="connsiteY55" fmla="*/ 21516 h 2043953"/>
              <a:gd name="connsiteX56" fmla="*/ 1775011 w 2359486"/>
              <a:gd name="connsiteY56" fmla="*/ 53789 h 2043953"/>
              <a:gd name="connsiteX57" fmla="*/ 1742738 w 2359486"/>
              <a:gd name="connsiteY57" fmla="*/ 64546 h 2043953"/>
              <a:gd name="connsiteX58" fmla="*/ 1710465 w 2359486"/>
              <a:gd name="connsiteY58" fmla="*/ 118334 h 2043953"/>
              <a:gd name="connsiteX59" fmla="*/ 1688950 w 2359486"/>
              <a:gd name="connsiteY59" fmla="*/ 150607 h 2043953"/>
              <a:gd name="connsiteX60" fmla="*/ 1667435 w 2359486"/>
              <a:gd name="connsiteY60" fmla="*/ 193638 h 2043953"/>
              <a:gd name="connsiteX61" fmla="*/ 1645920 w 2359486"/>
              <a:gd name="connsiteY61" fmla="*/ 225911 h 2043953"/>
              <a:gd name="connsiteX62" fmla="*/ 1602889 w 2359486"/>
              <a:gd name="connsiteY62" fmla="*/ 268942 h 2043953"/>
              <a:gd name="connsiteX63" fmla="*/ 1581374 w 2359486"/>
              <a:gd name="connsiteY63" fmla="*/ 301214 h 2043953"/>
              <a:gd name="connsiteX64" fmla="*/ 1549101 w 2359486"/>
              <a:gd name="connsiteY64" fmla="*/ 322730 h 2043953"/>
              <a:gd name="connsiteX65" fmla="*/ 1484555 w 2359486"/>
              <a:gd name="connsiteY65" fmla="*/ 365760 h 2043953"/>
              <a:gd name="connsiteX66" fmla="*/ 1463040 w 2359486"/>
              <a:gd name="connsiteY66" fmla="*/ 387276 h 2043953"/>
              <a:gd name="connsiteX67" fmla="*/ 1420009 w 2359486"/>
              <a:gd name="connsiteY67" fmla="*/ 398033 h 2043953"/>
              <a:gd name="connsiteX68" fmla="*/ 1355463 w 2359486"/>
              <a:gd name="connsiteY68" fmla="*/ 419549 h 2043953"/>
              <a:gd name="connsiteX69" fmla="*/ 1280160 w 2359486"/>
              <a:gd name="connsiteY69" fmla="*/ 441064 h 2043953"/>
              <a:gd name="connsiteX70" fmla="*/ 1172583 w 2359486"/>
              <a:gd name="connsiteY70" fmla="*/ 462579 h 2043953"/>
              <a:gd name="connsiteX71" fmla="*/ 1086522 w 2359486"/>
              <a:gd name="connsiteY71" fmla="*/ 484094 h 2043953"/>
              <a:gd name="connsiteX72" fmla="*/ 1054249 w 2359486"/>
              <a:gd name="connsiteY72" fmla="*/ 494852 h 2043953"/>
              <a:gd name="connsiteX73" fmla="*/ 968188 w 2359486"/>
              <a:gd name="connsiteY73" fmla="*/ 516367 h 2043953"/>
              <a:gd name="connsiteX74" fmla="*/ 935915 w 2359486"/>
              <a:gd name="connsiteY74" fmla="*/ 537883 h 2043953"/>
              <a:gd name="connsiteX75" fmla="*/ 871369 w 2359486"/>
              <a:gd name="connsiteY75" fmla="*/ 559398 h 2043953"/>
              <a:gd name="connsiteX76" fmla="*/ 763792 w 2359486"/>
              <a:gd name="connsiteY76" fmla="*/ 656217 h 2043953"/>
              <a:gd name="connsiteX77" fmla="*/ 731520 w 2359486"/>
              <a:gd name="connsiteY77" fmla="*/ 688490 h 2043953"/>
              <a:gd name="connsiteX78" fmla="*/ 699247 w 2359486"/>
              <a:gd name="connsiteY78" fmla="*/ 710005 h 2043953"/>
              <a:gd name="connsiteX79" fmla="*/ 623943 w 2359486"/>
              <a:gd name="connsiteY79" fmla="*/ 763793 h 2043953"/>
              <a:gd name="connsiteX80" fmla="*/ 613185 w 2359486"/>
              <a:gd name="connsiteY80" fmla="*/ 796066 h 2043953"/>
              <a:gd name="connsiteX81" fmla="*/ 559397 w 2359486"/>
              <a:gd name="connsiteY81" fmla="*/ 806824 h 2043953"/>
              <a:gd name="connsiteX82" fmla="*/ 527124 w 2359486"/>
              <a:gd name="connsiteY82" fmla="*/ 817582 h 2043953"/>
              <a:gd name="connsiteX83" fmla="*/ 484094 w 2359486"/>
              <a:gd name="connsiteY83" fmla="*/ 839097 h 2043953"/>
              <a:gd name="connsiteX84" fmla="*/ 419548 w 2359486"/>
              <a:gd name="connsiteY84" fmla="*/ 860612 h 2043953"/>
              <a:gd name="connsiteX85" fmla="*/ 387275 w 2359486"/>
              <a:gd name="connsiteY85" fmla="*/ 871370 h 2043953"/>
              <a:gd name="connsiteX86" fmla="*/ 355002 w 2359486"/>
              <a:gd name="connsiteY86" fmla="*/ 882127 h 2043953"/>
              <a:gd name="connsiteX87" fmla="*/ 301214 w 2359486"/>
              <a:gd name="connsiteY87" fmla="*/ 903643 h 2043953"/>
              <a:gd name="connsiteX88" fmla="*/ 258183 w 2359486"/>
              <a:gd name="connsiteY88" fmla="*/ 914400 h 2043953"/>
              <a:gd name="connsiteX89" fmla="*/ 193637 w 2359486"/>
              <a:gd name="connsiteY89" fmla="*/ 935916 h 2043953"/>
              <a:gd name="connsiteX90" fmla="*/ 161364 w 2359486"/>
              <a:gd name="connsiteY90" fmla="*/ 946673 h 2043953"/>
              <a:gd name="connsiteX91" fmla="*/ 118334 w 2359486"/>
              <a:gd name="connsiteY91" fmla="*/ 957431 h 2043953"/>
              <a:gd name="connsiteX92" fmla="*/ 96818 w 2359486"/>
              <a:gd name="connsiteY92" fmla="*/ 978946 h 2043953"/>
              <a:gd name="connsiteX93" fmla="*/ 64545 w 2359486"/>
              <a:gd name="connsiteY93" fmla="*/ 989704 h 2043953"/>
              <a:gd name="connsiteX94" fmla="*/ 32272 w 2359486"/>
              <a:gd name="connsiteY94" fmla="*/ 1043492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359486" h="2043953">
                <a:moveTo>
                  <a:pt x="32272" y="1043492"/>
                </a:moveTo>
                <a:cubicBezTo>
                  <a:pt x="23307" y="1068593"/>
                  <a:pt x="18775" y="1108238"/>
                  <a:pt x="10757" y="1140311"/>
                </a:cubicBezTo>
                <a:cubicBezTo>
                  <a:pt x="8007" y="1151312"/>
                  <a:pt x="0" y="1161244"/>
                  <a:pt x="0" y="1172584"/>
                </a:cubicBezTo>
                <a:cubicBezTo>
                  <a:pt x="0" y="1233649"/>
                  <a:pt x="4968" y="1294674"/>
                  <a:pt x="10757" y="1355464"/>
                </a:cubicBezTo>
                <a:cubicBezTo>
                  <a:pt x="12159" y="1370182"/>
                  <a:pt x="14903" y="1385270"/>
                  <a:pt x="21515" y="1398494"/>
                </a:cubicBezTo>
                <a:cubicBezTo>
                  <a:pt x="38002" y="1431469"/>
                  <a:pt x="74330" y="1474589"/>
                  <a:pt x="96818" y="1506071"/>
                </a:cubicBezTo>
                <a:cubicBezTo>
                  <a:pt x="104333" y="1516592"/>
                  <a:pt x="108238" y="1530267"/>
                  <a:pt x="118334" y="1538344"/>
                </a:cubicBezTo>
                <a:cubicBezTo>
                  <a:pt x="127189" y="1545428"/>
                  <a:pt x="140465" y="1544031"/>
                  <a:pt x="150607" y="1549102"/>
                </a:cubicBezTo>
                <a:cubicBezTo>
                  <a:pt x="173372" y="1560485"/>
                  <a:pt x="206409" y="1590702"/>
                  <a:pt x="225910" y="1602890"/>
                </a:cubicBezTo>
                <a:cubicBezTo>
                  <a:pt x="239509" y="1611389"/>
                  <a:pt x="255190" y="1616154"/>
                  <a:pt x="268941" y="1624405"/>
                </a:cubicBezTo>
                <a:cubicBezTo>
                  <a:pt x="291114" y="1637709"/>
                  <a:pt x="312800" y="1651921"/>
                  <a:pt x="333487" y="1667436"/>
                </a:cubicBezTo>
                <a:cubicBezTo>
                  <a:pt x="347830" y="1678194"/>
                  <a:pt x="360950" y="1690814"/>
                  <a:pt x="376517" y="1699709"/>
                </a:cubicBezTo>
                <a:cubicBezTo>
                  <a:pt x="386362" y="1705335"/>
                  <a:pt x="398032" y="1706880"/>
                  <a:pt x="408790" y="1710466"/>
                </a:cubicBezTo>
                <a:cubicBezTo>
                  <a:pt x="538079" y="1839755"/>
                  <a:pt x="385792" y="1693094"/>
                  <a:pt x="484094" y="1775012"/>
                </a:cubicBezTo>
                <a:cubicBezTo>
                  <a:pt x="495781" y="1784751"/>
                  <a:pt x="503987" y="1798442"/>
                  <a:pt x="516367" y="1807285"/>
                </a:cubicBezTo>
                <a:cubicBezTo>
                  <a:pt x="529416" y="1816606"/>
                  <a:pt x="545908" y="1820128"/>
                  <a:pt x="559397" y="1828800"/>
                </a:cubicBezTo>
                <a:cubicBezTo>
                  <a:pt x="596217" y="1852470"/>
                  <a:pt x="627824" y="1884529"/>
                  <a:pt x="666974" y="1904104"/>
                </a:cubicBezTo>
                <a:cubicBezTo>
                  <a:pt x="681317" y="1911276"/>
                  <a:pt x="696081" y="1917663"/>
                  <a:pt x="710004" y="1925619"/>
                </a:cubicBezTo>
                <a:cubicBezTo>
                  <a:pt x="721230" y="1932034"/>
                  <a:pt x="732181" y="1939057"/>
                  <a:pt x="742277" y="1947134"/>
                </a:cubicBezTo>
                <a:cubicBezTo>
                  <a:pt x="750197" y="1953470"/>
                  <a:pt x="755095" y="1963432"/>
                  <a:pt x="763792" y="1968650"/>
                </a:cubicBezTo>
                <a:cubicBezTo>
                  <a:pt x="773516" y="1974484"/>
                  <a:pt x="785307" y="1975821"/>
                  <a:pt x="796065" y="1979407"/>
                </a:cubicBezTo>
                <a:cubicBezTo>
                  <a:pt x="806823" y="1986579"/>
                  <a:pt x="816987" y="1994732"/>
                  <a:pt x="828338" y="2000923"/>
                </a:cubicBezTo>
                <a:cubicBezTo>
                  <a:pt x="856495" y="2016281"/>
                  <a:pt x="914400" y="2043953"/>
                  <a:pt x="914400" y="2043953"/>
                </a:cubicBezTo>
                <a:lnTo>
                  <a:pt x="1387736" y="2033196"/>
                </a:lnTo>
                <a:cubicBezTo>
                  <a:pt x="1399065" y="2032714"/>
                  <a:pt x="1408960" y="2024988"/>
                  <a:pt x="1420009" y="2022438"/>
                </a:cubicBezTo>
                <a:cubicBezTo>
                  <a:pt x="1627760" y="1974495"/>
                  <a:pt x="1439185" y="2026181"/>
                  <a:pt x="1602889" y="1979407"/>
                </a:cubicBezTo>
                <a:cubicBezTo>
                  <a:pt x="1613647" y="1972235"/>
                  <a:pt x="1623598" y="1963674"/>
                  <a:pt x="1635162" y="1957892"/>
                </a:cubicBezTo>
                <a:cubicBezTo>
                  <a:pt x="1645304" y="1952821"/>
                  <a:pt x="1657589" y="1952760"/>
                  <a:pt x="1667435" y="1947134"/>
                </a:cubicBezTo>
                <a:cubicBezTo>
                  <a:pt x="1731514" y="1910518"/>
                  <a:pt x="1690470" y="1926555"/>
                  <a:pt x="1731981" y="1893346"/>
                </a:cubicBezTo>
                <a:cubicBezTo>
                  <a:pt x="1742077" y="1885269"/>
                  <a:pt x="1753496" y="1879003"/>
                  <a:pt x="1764254" y="1871831"/>
                </a:cubicBezTo>
                <a:cubicBezTo>
                  <a:pt x="1801138" y="1816504"/>
                  <a:pt x="1766814" y="1859026"/>
                  <a:pt x="1818042" y="1818043"/>
                </a:cubicBezTo>
                <a:cubicBezTo>
                  <a:pt x="1825962" y="1811707"/>
                  <a:pt x="1831637" y="1802863"/>
                  <a:pt x="1839557" y="1796527"/>
                </a:cubicBezTo>
                <a:cubicBezTo>
                  <a:pt x="1864898" y="1776254"/>
                  <a:pt x="1885415" y="1768220"/>
                  <a:pt x="1914861" y="1753497"/>
                </a:cubicBezTo>
                <a:cubicBezTo>
                  <a:pt x="1972234" y="1667436"/>
                  <a:pt x="1896932" y="1771426"/>
                  <a:pt x="1968649" y="1699709"/>
                </a:cubicBezTo>
                <a:cubicBezTo>
                  <a:pt x="1977791" y="1690567"/>
                  <a:pt x="1982087" y="1677532"/>
                  <a:pt x="1990164" y="1667436"/>
                </a:cubicBezTo>
                <a:cubicBezTo>
                  <a:pt x="1996500" y="1659516"/>
                  <a:pt x="2006462" y="1654617"/>
                  <a:pt x="2011680" y="1645920"/>
                </a:cubicBezTo>
                <a:cubicBezTo>
                  <a:pt x="2028181" y="1618418"/>
                  <a:pt x="2040367" y="1588546"/>
                  <a:pt x="2054710" y="1559859"/>
                </a:cubicBezTo>
                <a:cubicBezTo>
                  <a:pt x="2061882" y="1545516"/>
                  <a:pt x="2067329" y="1530172"/>
                  <a:pt x="2076225" y="1516829"/>
                </a:cubicBezTo>
                <a:cubicBezTo>
                  <a:pt x="2093295" y="1491224"/>
                  <a:pt x="2117036" y="1456723"/>
                  <a:pt x="2130014" y="1430767"/>
                </a:cubicBezTo>
                <a:cubicBezTo>
                  <a:pt x="2135085" y="1420625"/>
                  <a:pt x="2136304" y="1408917"/>
                  <a:pt x="2140771" y="1398494"/>
                </a:cubicBezTo>
                <a:cubicBezTo>
                  <a:pt x="2180651" y="1305442"/>
                  <a:pt x="2147817" y="1398877"/>
                  <a:pt x="2173044" y="1323191"/>
                </a:cubicBezTo>
                <a:cubicBezTo>
                  <a:pt x="2180405" y="1271665"/>
                  <a:pt x="2181691" y="1230595"/>
                  <a:pt x="2205317" y="1183342"/>
                </a:cubicBezTo>
                <a:cubicBezTo>
                  <a:pt x="2213335" y="1167305"/>
                  <a:pt x="2226832" y="1154655"/>
                  <a:pt x="2237590" y="1140311"/>
                </a:cubicBezTo>
                <a:cubicBezTo>
                  <a:pt x="2244762" y="1118796"/>
                  <a:pt x="2253605" y="1097767"/>
                  <a:pt x="2259105" y="1075765"/>
                </a:cubicBezTo>
                <a:cubicBezTo>
                  <a:pt x="2282295" y="983007"/>
                  <a:pt x="2251655" y="1038531"/>
                  <a:pt x="2291378" y="978946"/>
                </a:cubicBezTo>
                <a:cubicBezTo>
                  <a:pt x="2294964" y="964603"/>
                  <a:pt x="2298074" y="950132"/>
                  <a:pt x="2302136" y="935916"/>
                </a:cubicBezTo>
                <a:cubicBezTo>
                  <a:pt x="2312370" y="900099"/>
                  <a:pt x="2316924" y="900976"/>
                  <a:pt x="2323651" y="860612"/>
                </a:cubicBezTo>
                <a:cubicBezTo>
                  <a:pt x="2328404" y="832095"/>
                  <a:pt x="2330320" y="803171"/>
                  <a:pt x="2334409" y="774551"/>
                </a:cubicBezTo>
                <a:cubicBezTo>
                  <a:pt x="2337494" y="752958"/>
                  <a:pt x="2341581" y="731520"/>
                  <a:pt x="2345167" y="710005"/>
                </a:cubicBezTo>
                <a:cubicBezTo>
                  <a:pt x="2365302" y="468366"/>
                  <a:pt x="2363187" y="550548"/>
                  <a:pt x="2345167" y="172123"/>
                </a:cubicBezTo>
                <a:cubicBezTo>
                  <a:pt x="2343580" y="138794"/>
                  <a:pt x="2326886" y="108062"/>
                  <a:pt x="2302136" y="86062"/>
                </a:cubicBezTo>
                <a:cubicBezTo>
                  <a:pt x="2282809" y="68883"/>
                  <a:pt x="2262946" y="48102"/>
                  <a:pt x="2237590" y="43031"/>
                </a:cubicBezTo>
                <a:cubicBezTo>
                  <a:pt x="2162414" y="27995"/>
                  <a:pt x="2201838" y="35279"/>
                  <a:pt x="2119256" y="21516"/>
                </a:cubicBezTo>
                <a:cubicBezTo>
                  <a:pt x="2079513" y="8268"/>
                  <a:pt x="2061125" y="0"/>
                  <a:pt x="2011680" y="0"/>
                </a:cubicBezTo>
                <a:cubicBezTo>
                  <a:pt x="1961349" y="0"/>
                  <a:pt x="1911275" y="7172"/>
                  <a:pt x="1861072" y="10758"/>
                </a:cubicBezTo>
                <a:cubicBezTo>
                  <a:pt x="1839557" y="14344"/>
                  <a:pt x="1816036" y="11761"/>
                  <a:pt x="1796527" y="21516"/>
                </a:cubicBezTo>
                <a:cubicBezTo>
                  <a:pt x="1784963" y="27298"/>
                  <a:pt x="1785107" y="45712"/>
                  <a:pt x="1775011" y="53789"/>
                </a:cubicBezTo>
                <a:cubicBezTo>
                  <a:pt x="1766156" y="60873"/>
                  <a:pt x="1753496" y="60960"/>
                  <a:pt x="1742738" y="64546"/>
                </a:cubicBezTo>
                <a:cubicBezTo>
                  <a:pt x="1700715" y="106571"/>
                  <a:pt x="1738395" y="62475"/>
                  <a:pt x="1710465" y="118334"/>
                </a:cubicBezTo>
                <a:cubicBezTo>
                  <a:pt x="1704683" y="129898"/>
                  <a:pt x="1695365" y="139381"/>
                  <a:pt x="1688950" y="150607"/>
                </a:cubicBezTo>
                <a:cubicBezTo>
                  <a:pt x="1680994" y="164531"/>
                  <a:pt x="1675391" y="179714"/>
                  <a:pt x="1667435" y="193638"/>
                </a:cubicBezTo>
                <a:cubicBezTo>
                  <a:pt x="1661020" y="204864"/>
                  <a:pt x="1654334" y="216095"/>
                  <a:pt x="1645920" y="225911"/>
                </a:cubicBezTo>
                <a:cubicBezTo>
                  <a:pt x="1632719" y="241313"/>
                  <a:pt x="1614141" y="252064"/>
                  <a:pt x="1602889" y="268942"/>
                </a:cubicBezTo>
                <a:cubicBezTo>
                  <a:pt x="1595717" y="279699"/>
                  <a:pt x="1590516" y="292072"/>
                  <a:pt x="1581374" y="301214"/>
                </a:cubicBezTo>
                <a:cubicBezTo>
                  <a:pt x="1572232" y="310356"/>
                  <a:pt x="1559197" y="314653"/>
                  <a:pt x="1549101" y="322730"/>
                </a:cubicBezTo>
                <a:cubicBezTo>
                  <a:pt x="1494346" y="366534"/>
                  <a:pt x="1571282" y="322397"/>
                  <a:pt x="1484555" y="365760"/>
                </a:cubicBezTo>
                <a:cubicBezTo>
                  <a:pt x="1477383" y="372932"/>
                  <a:pt x="1472112" y="382740"/>
                  <a:pt x="1463040" y="387276"/>
                </a:cubicBezTo>
                <a:cubicBezTo>
                  <a:pt x="1449816" y="393888"/>
                  <a:pt x="1434171" y="393785"/>
                  <a:pt x="1420009" y="398033"/>
                </a:cubicBezTo>
                <a:cubicBezTo>
                  <a:pt x="1398286" y="404550"/>
                  <a:pt x="1376978" y="412377"/>
                  <a:pt x="1355463" y="419549"/>
                </a:cubicBezTo>
                <a:cubicBezTo>
                  <a:pt x="1321608" y="430834"/>
                  <a:pt x="1317966" y="432963"/>
                  <a:pt x="1280160" y="441064"/>
                </a:cubicBezTo>
                <a:cubicBezTo>
                  <a:pt x="1244403" y="448726"/>
                  <a:pt x="1207275" y="451015"/>
                  <a:pt x="1172583" y="462579"/>
                </a:cubicBezTo>
                <a:cubicBezTo>
                  <a:pt x="1098811" y="487170"/>
                  <a:pt x="1190374" y="458131"/>
                  <a:pt x="1086522" y="484094"/>
                </a:cubicBezTo>
                <a:cubicBezTo>
                  <a:pt x="1075521" y="486844"/>
                  <a:pt x="1065250" y="492102"/>
                  <a:pt x="1054249" y="494852"/>
                </a:cubicBezTo>
                <a:lnTo>
                  <a:pt x="968188" y="516367"/>
                </a:lnTo>
                <a:cubicBezTo>
                  <a:pt x="957430" y="523539"/>
                  <a:pt x="947730" y="532632"/>
                  <a:pt x="935915" y="537883"/>
                </a:cubicBezTo>
                <a:cubicBezTo>
                  <a:pt x="915191" y="547094"/>
                  <a:pt x="871369" y="559398"/>
                  <a:pt x="871369" y="559398"/>
                </a:cubicBezTo>
                <a:cubicBezTo>
                  <a:pt x="803998" y="609926"/>
                  <a:pt x="841013" y="578995"/>
                  <a:pt x="763792" y="656217"/>
                </a:cubicBezTo>
                <a:cubicBezTo>
                  <a:pt x="753035" y="666975"/>
                  <a:pt x="744178" y="680051"/>
                  <a:pt x="731520" y="688490"/>
                </a:cubicBezTo>
                <a:cubicBezTo>
                  <a:pt x="720762" y="695662"/>
                  <a:pt x="709063" y="701591"/>
                  <a:pt x="699247" y="710005"/>
                </a:cubicBezTo>
                <a:cubicBezTo>
                  <a:pt x="634275" y="765695"/>
                  <a:pt x="683243" y="744028"/>
                  <a:pt x="623943" y="763793"/>
                </a:cubicBezTo>
                <a:cubicBezTo>
                  <a:pt x="620357" y="774551"/>
                  <a:pt x="622620" y="789776"/>
                  <a:pt x="613185" y="796066"/>
                </a:cubicBezTo>
                <a:cubicBezTo>
                  <a:pt x="597971" y="806208"/>
                  <a:pt x="577135" y="802389"/>
                  <a:pt x="559397" y="806824"/>
                </a:cubicBezTo>
                <a:cubicBezTo>
                  <a:pt x="548396" y="809574"/>
                  <a:pt x="537547" y="813115"/>
                  <a:pt x="527124" y="817582"/>
                </a:cubicBezTo>
                <a:cubicBezTo>
                  <a:pt x="512384" y="823899"/>
                  <a:pt x="498983" y="833141"/>
                  <a:pt x="484094" y="839097"/>
                </a:cubicBezTo>
                <a:cubicBezTo>
                  <a:pt x="463037" y="847520"/>
                  <a:pt x="441063" y="853440"/>
                  <a:pt x="419548" y="860612"/>
                </a:cubicBezTo>
                <a:lnTo>
                  <a:pt x="387275" y="871370"/>
                </a:lnTo>
                <a:cubicBezTo>
                  <a:pt x="376517" y="874956"/>
                  <a:pt x="365530" y="877915"/>
                  <a:pt x="355002" y="882127"/>
                </a:cubicBezTo>
                <a:cubicBezTo>
                  <a:pt x="337073" y="889299"/>
                  <a:pt x="319534" y="897536"/>
                  <a:pt x="301214" y="903643"/>
                </a:cubicBezTo>
                <a:cubicBezTo>
                  <a:pt x="287188" y="908318"/>
                  <a:pt x="272345" y="910152"/>
                  <a:pt x="258183" y="914400"/>
                </a:cubicBezTo>
                <a:cubicBezTo>
                  <a:pt x="236460" y="920917"/>
                  <a:pt x="215152" y="928744"/>
                  <a:pt x="193637" y="935916"/>
                </a:cubicBezTo>
                <a:cubicBezTo>
                  <a:pt x="182879" y="939502"/>
                  <a:pt x="172365" y="943923"/>
                  <a:pt x="161364" y="946673"/>
                </a:cubicBezTo>
                <a:lnTo>
                  <a:pt x="118334" y="957431"/>
                </a:lnTo>
                <a:cubicBezTo>
                  <a:pt x="111162" y="964603"/>
                  <a:pt x="105515" y="973728"/>
                  <a:pt x="96818" y="978946"/>
                </a:cubicBezTo>
                <a:cubicBezTo>
                  <a:pt x="87094" y="984780"/>
                  <a:pt x="74687" y="984633"/>
                  <a:pt x="64545" y="989704"/>
                </a:cubicBezTo>
                <a:cubicBezTo>
                  <a:pt x="40214" y="1001870"/>
                  <a:pt x="41237" y="1018391"/>
                  <a:pt x="32272" y="104349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/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blipFill>
                <a:blip r:embed="rId3"/>
                <a:stretch>
                  <a:fillRect l="-275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/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 l="-8271" r="-75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Thm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included in 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Proof: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 MST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assume it does not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Then some edge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cross the cut,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be one such edge.</a:t>
                </a:r>
                <a:endParaRPr lang="en-US" sz="22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must be a spanning tree.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/>
                  <a:t> is light edge crossing the cut,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must be a MST,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E4802DF5-F439-443E-A4DB-0EF0E97C0F9F}"/>
              </a:ext>
            </a:extLst>
          </p:cNvPr>
          <p:cNvGrpSpPr/>
          <p:nvPr/>
        </p:nvGrpSpPr>
        <p:grpSpPr>
          <a:xfrm>
            <a:off x="5842224" y="3837608"/>
            <a:ext cx="2810486" cy="2767587"/>
            <a:chOff x="5842224" y="3837608"/>
            <a:chExt cx="2810486" cy="27675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5DE10A-973D-4DCC-8292-96747493829E}"/>
                </a:ext>
              </a:extLst>
            </p:cNvPr>
            <p:cNvSpPr/>
            <p:nvPr/>
          </p:nvSpPr>
          <p:spPr>
            <a:xfrm>
              <a:off x="6338433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714D3B-C80E-4D26-9C0C-7DFE9A60B1BE}"/>
                </a:ext>
              </a:extLst>
            </p:cNvPr>
            <p:cNvSpPr/>
            <p:nvPr/>
          </p:nvSpPr>
          <p:spPr>
            <a:xfrm>
              <a:off x="6338433" y="5579382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24F693-C7E4-4D80-A3D7-C58194D1758F}"/>
                </a:ext>
              </a:extLst>
            </p:cNvPr>
            <p:cNvSpPr/>
            <p:nvPr/>
          </p:nvSpPr>
          <p:spPr>
            <a:xfrm>
              <a:off x="8004735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1A52B8-A029-400D-89DE-7EDF5EA4C10B}"/>
                </a:ext>
              </a:extLst>
            </p:cNvPr>
            <p:cNvSpPr/>
            <p:nvPr/>
          </p:nvSpPr>
          <p:spPr>
            <a:xfrm>
              <a:off x="8004734" y="55793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247A67-455A-4E1D-9390-8D26F88CBE3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702115" y="4883971"/>
              <a:ext cx="13026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4A5F36A-AEF6-42F1-9F6D-803557D2D8D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8186575" y="5065812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AFA1EB3-E32C-401C-B832-05902BE193B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520274" y="5065812"/>
              <a:ext cx="0" cy="5135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ACE5663-453A-4344-8430-BEEFB0E0E56D}"/>
                </a:ext>
              </a:extLst>
            </p:cNvPr>
            <p:cNvSpPr/>
            <p:nvPr/>
          </p:nvSpPr>
          <p:spPr>
            <a:xfrm>
              <a:off x="7171584" y="5140756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CE00D5-95DC-4D82-9D78-65D83B1195B6}"/>
                </a:ext>
              </a:extLst>
            </p:cNvPr>
            <p:cNvSpPr/>
            <p:nvPr/>
          </p:nvSpPr>
          <p:spPr>
            <a:xfrm>
              <a:off x="7171583" y="415660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86B3DF-68F2-4FB5-8991-A29575040AD6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7353424" y="5504438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5C0E4A-7320-475A-ACF3-E02CC2D5387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6520274" y="4338449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373596E-956C-460A-859E-A5EC427F898A}"/>
                </a:ext>
              </a:extLst>
            </p:cNvPr>
            <p:cNvSpPr/>
            <p:nvPr/>
          </p:nvSpPr>
          <p:spPr>
            <a:xfrm>
              <a:off x="7171583" y="6129191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55FF5BF-466C-4E4E-B99F-C5549416291C}"/>
                </a:ext>
              </a:extLst>
            </p:cNvPr>
            <p:cNvCxnSpPr>
              <a:cxnSpLocks/>
              <a:stCxn id="7" idx="0"/>
              <a:endCxn id="13" idx="6"/>
            </p:cNvCxnSpPr>
            <p:nvPr/>
          </p:nvCxnSpPr>
          <p:spPr>
            <a:xfrm flipH="1" flipV="1">
              <a:off x="7535265" y="4338449"/>
              <a:ext cx="651311" cy="3636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B856997-98B0-49AF-BC8E-0F032E9E32A2}"/>
                </a:ext>
              </a:extLst>
            </p:cNvPr>
            <p:cNvCxnSpPr>
              <a:cxnSpLocks/>
              <a:stCxn id="5" idx="5"/>
              <a:endCxn id="12" idx="2"/>
            </p:cNvCxnSpPr>
            <p:nvPr/>
          </p:nvCxnSpPr>
          <p:spPr>
            <a:xfrm>
              <a:off x="6648855" y="5012552"/>
              <a:ext cx="522729" cy="31004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2EA61-853A-4F47-9837-98BE1E7D9713}"/>
                </a:ext>
              </a:extLst>
            </p:cNvPr>
            <p:cNvCxnSpPr>
              <a:cxnSpLocks/>
              <a:stCxn id="12" idx="6"/>
              <a:endCxn id="7" idx="3"/>
            </p:cNvCxnSpPr>
            <p:nvPr/>
          </p:nvCxnSpPr>
          <p:spPr>
            <a:xfrm flipV="1">
              <a:off x="7535266" y="5012552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0982CA-7E4B-4530-9603-C422D42D7A31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648855" y="5451178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D569370-F1F3-4AA9-B588-5DCEAA680577}"/>
                </a:ext>
              </a:extLst>
            </p:cNvPr>
            <p:cNvCxnSpPr>
              <a:cxnSpLocks/>
              <a:stCxn id="12" idx="5"/>
              <a:endCxn id="8" idx="1"/>
            </p:cNvCxnSpPr>
            <p:nvPr/>
          </p:nvCxnSpPr>
          <p:spPr>
            <a:xfrm>
              <a:off x="7482006" y="5451178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1417540-27F6-438E-BF4B-5FFC5335BB3C}"/>
                </a:ext>
              </a:extLst>
            </p:cNvPr>
            <p:cNvCxnSpPr>
              <a:cxnSpLocks/>
              <a:stCxn id="6" idx="4"/>
              <a:endCxn id="16" idx="2"/>
            </p:cNvCxnSpPr>
            <p:nvPr/>
          </p:nvCxnSpPr>
          <p:spPr>
            <a:xfrm>
              <a:off x="6520274" y="5943064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1C7F688-8CB0-4587-BE25-23AC1D0DA314}"/>
                </a:ext>
              </a:extLst>
            </p:cNvPr>
            <p:cNvCxnSpPr>
              <a:cxnSpLocks/>
              <a:stCxn id="16" idx="6"/>
              <a:endCxn id="8" idx="4"/>
            </p:cNvCxnSpPr>
            <p:nvPr/>
          </p:nvCxnSpPr>
          <p:spPr>
            <a:xfrm flipV="1">
              <a:off x="7535265" y="5943065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892E2A-147B-4158-BEFD-1F4E4C3B047B}"/>
                </a:ext>
              </a:extLst>
            </p:cNvPr>
            <p:cNvSpPr txBox="1"/>
            <p:nvPr/>
          </p:nvSpPr>
          <p:spPr>
            <a:xfrm>
              <a:off x="6663470" y="4247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8E7F6B-B6C0-4EED-B00A-093DA375A563}"/>
                </a:ext>
              </a:extLst>
            </p:cNvPr>
            <p:cNvSpPr txBox="1"/>
            <p:nvPr/>
          </p:nvSpPr>
          <p:spPr>
            <a:xfrm>
              <a:off x="7753709" y="42528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BBD9FD-3FAD-40BE-B1B0-B142717B4892}"/>
                </a:ext>
              </a:extLst>
            </p:cNvPr>
            <p:cNvSpPr txBox="1"/>
            <p:nvPr/>
          </p:nvSpPr>
          <p:spPr>
            <a:xfrm>
              <a:off x="7156896" y="46077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9A7DF0-EC54-4592-B392-39E872F46484}"/>
                </a:ext>
              </a:extLst>
            </p:cNvPr>
            <p:cNvSpPr txBox="1"/>
            <p:nvPr/>
          </p:nvSpPr>
          <p:spPr>
            <a:xfrm>
              <a:off x="6719487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C9E511-33D3-417E-BFCC-7E49C8232174}"/>
                </a:ext>
              </a:extLst>
            </p:cNvPr>
            <p:cNvSpPr txBox="1"/>
            <p:nvPr/>
          </p:nvSpPr>
          <p:spPr>
            <a:xfrm>
              <a:off x="7733246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D48858F-6A84-41BC-926F-E5B9CB20DF92}"/>
                </a:ext>
              </a:extLst>
            </p:cNvPr>
            <p:cNvSpPr txBox="1"/>
            <p:nvPr/>
          </p:nvSpPr>
          <p:spPr>
            <a:xfrm>
              <a:off x="6188336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DC40A9E-3E0E-4491-8D28-2B646BC35A24}"/>
                </a:ext>
              </a:extLst>
            </p:cNvPr>
            <p:cNvSpPr txBox="1"/>
            <p:nvPr/>
          </p:nvSpPr>
          <p:spPr>
            <a:xfrm>
              <a:off x="8122294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564177-C09E-4ED9-9AA6-5D561E9095C4}"/>
                </a:ext>
              </a:extLst>
            </p:cNvPr>
            <p:cNvSpPr txBox="1"/>
            <p:nvPr/>
          </p:nvSpPr>
          <p:spPr>
            <a:xfrm>
              <a:off x="6660798" y="52815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C364C3-FA83-4AF6-B6FB-78C361859722}"/>
                </a:ext>
              </a:extLst>
            </p:cNvPr>
            <p:cNvSpPr txBox="1"/>
            <p:nvPr/>
          </p:nvSpPr>
          <p:spPr>
            <a:xfrm>
              <a:off x="7652701" y="5276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FECC6A-4362-462B-AA48-42EA268F339C}"/>
                </a:ext>
              </a:extLst>
            </p:cNvPr>
            <p:cNvSpPr txBox="1"/>
            <p:nvPr/>
          </p:nvSpPr>
          <p:spPr>
            <a:xfrm>
              <a:off x="6707923" y="608420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B76938-A7B5-4860-9EA6-2C7F98A60419}"/>
                </a:ext>
              </a:extLst>
            </p:cNvPr>
            <p:cNvSpPr txBox="1"/>
            <p:nvPr/>
          </p:nvSpPr>
          <p:spPr>
            <a:xfrm>
              <a:off x="7702099" y="60842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D2DB8C-3E8F-40CA-8272-B0A72EED0027}"/>
                </a:ext>
              </a:extLst>
            </p:cNvPr>
            <p:cNvSpPr txBox="1"/>
            <p:nvPr/>
          </p:nvSpPr>
          <p:spPr>
            <a:xfrm>
              <a:off x="7028315" y="56975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185C6F0-6339-4964-BD44-A5BED0E3098D}"/>
                </a:ext>
              </a:extLst>
            </p:cNvPr>
            <p:cNvSpPr/>
            <p:nvPr/>
          </p:nvSpPr>
          <p:spPr>
            <a:xfrm>
              <a:off x="6174889" y="4087906"/>
              <a:ext cx="1473798" cy="1183341"/>
            </a:xfrm>
            <a:custGeom>
              <a:avLst/>
              <a:gdLst>
                <a:gd name="connsiteX0" fmla="*/ 107577 w 1473798"/>
                <a:gd name="connsiteY0" fmla="*/ 505609 h 1183341"/>
                <a:gd name="connsiteX1" fmla="*/ 32273 w 1473798"/>
                <a:gd name="connsiteY1" fmla="*/ 602428 h 1183341"/>
                <a:gd name="connsiteX2" fmla="*/ 0 w 1473798"/>
                <a:gd name="connsiteY2" fmla="*/ 666974 h 1183341"/>
                <a:gd name="connsiteX3" fmla="*/ 21516 w 1473798"/>
                <a:gd name="connsiteY3" fmla="*/ 882127 h 1183341"/>
                <a:gd name="connsiteX4" fmla="*/ 32273 w 1473798"/>
                <a:gd name="connsiteY4" fmla="*/ 935915 h 1183341"/>
                <a:gd name="connsiteX5" fmla="*/ 64546 w 1473798"/>
                <a:gd name="connsiteY5" fmla="*/ 1021976 h 1183341"/>
                <a:gd name="connsiteX6" fmla="*/ 86062 w 1473798"/>
                <a:gd name="connsiteY6" fmla="*/ 1043492 h 1183341"/>
                <a:gd name="connsiteX7" fmla="*/ 96819 w 1473798"/>
                <a:gd name="connsiteY7" fmla="*/ 1075765 h 1183341"/>
                <a:gd name="connsiteX8" fmla="*/ 139850 w 1473798"/>
                <a:gd name="connsiteY8" fmla="*/ 1086522 h 1183341"/>
                <a:gd name="connsiteX9" fmla="*/ 215153 w 1473798"/>
                <a:gd name="connsiteY9" fmla="*/ 1108038 h 1183341"/>
                <a:gd name="connsiteX10" fmla="*/ 311972 w 1473798"/>
                <a:gd name="connsiteY10" fmla="*/ 1129553 h 1183341"/>
                <a:gd name="connsiteX11" fmla="*/ 387276 w 1473798"/>
                <a:gd name="connsiteY11" fmla="*/ 1161826 h 1183341"/>
                <a:gd name="connsiteX12" fmla="*/ 473337 w 1473798"/>
                <a:gd name="connsiteY12" fmla="*/ 1183341 h 1183341"/>
                <a:gd name="connsiteX13" fmla="*/ 602429 w 1473798"/>
                <a:gd name="connsiteY13" fmla="*/ 1161826 h 1183341"/>
                <a:gd name="connsiteX14" fmla="*/ 656217 w 1473798"/>
                <a:gd name="connsiteY14" fmla="*/ 1129553 h 1183341"/>
                <a:gd name="connsiteX15" fmla="*/ 710005 w 1473798"/>
                <a:gd name="connsiteY15" fmla="*/ 1086522 h 1183341"/>
                <a:gd name="connsiteX16" fmla="*/ 731520 w 1473798"/>
                <a:gd name="connsiteY16" fmla="*/ 1043492 h 1183341"/>
                <a:gd name="connsiteX17" fmla="*/ 796066 w 1473798"/>
                <a:gd name="connsiteY17" fmla="*/ 1000461 h 1183341"/>
                <a:gd name="connsiteX18" fmla="*/ 871370 w 1473798"/>
                <a:gd name="connsiteY18" fmla="*/ 946673 h 1183341"/>
                <a:gd name="connsiteX19" fmla="*/ 925158 w 1473798"/>
                <a:gd name="connsiteY19" fmla="*/ 903642 h 1183341"/>
                <a:gd name="connsiteX20" fmla="*/ 989704 w 1473798"/>
                <a:gd name="connsiteY20" fmla="*/ 860612 h 1183341"/>
                <a:gd name="connsiteX21" fmla="*/ 1054250 w 1473798"/>
                <a:gd name="connsiteY21" fmla="*/ 806823 h 1183341"/>
                <a:gd name="connsiteX22" fmla="*/ 1140311 w 1473798"/>
                <a:gd name="connsiteY22" fmla="*/ 753035 h 1183341"/>
                <a:gd name="connsiteX23" fmla="*/ 1172584 w 1473798"/>
                <a:gd name="connsiteY23" fmla="*/ 731520 h 1183341"/>
                <a:gd name="connsiteX24" fmla="*/ 1204857 w 1473798"/>
                <a:gd name="connsiteY24" fmla="*/ 699247 h 1183341"/>
                <a:gd name="connsiteX25" fmla="*/ 1237130 w 1473798"/>
                <a:gd name="connsiteY25" fmla="*/ 677732 h 1183341"/>
                <a:gd name="connsiteX26" fmla="*/ 1258645 w 1473798"/>
                <a:gd name="connsiteY26" fmla="*/ 656216 h 1183341"/>
                <a:gd name="connsiteX27" fmla="*/ 1333949 w 1473798"/>
                <a:gd name="connsiteY27" fmla="*/ 591670 h 1183341"/>
                <a:gd name="connsiteX28" fmla="*/ 1420010 w 1473798"/>
                <a:gd name="connsiteY28" fmla="*/ 473336 h 1183341"/>
                <a:gd name="connsiteX29" fmla="*/ 1452283 w 1473798"/>
                <a:gd name="connsiteY29" fmla="*/ 398033 h 1183341"/>
                <a:gd name="connsiteX30" fmla="*/ 1473798 w 1473798"/>
                <a:gd name="connsiteY30" fmla="*/ 344245 h 1183341"/>
                <a:gd name="connsiteX31" fmla="*/ 1463040 w 1473798"/>
                <a:gd name="connsiteY31" fmla="*/ 129092 h 1183341"/>
                <a:gd name="connsiteX32" fmla="*/ 1452283 w 1473798"/>
                <a:gd name="connsiteY32" fmla="*/ 86061 h 1183341"/>
                <a:gd name="connsiteX33" fmla="*/ 1430767 w 1473798"/>
                <a:gd name="connsiteY33" fmla="*/ 64546 h 1183341"/>
                <a:gd name="connsiteX34" fmla="*/ 1376979 w 1473798"/>
                <a:gd name="connsiteY34" fmla="*/ 21515 h 1183341"/>
                <a:gd name="connsiteX35" fmla="*/ 1290918 w 1473798"/>
                <a:gd name="connsiteY35" fmla="*/ 0 h 1183341"/>
                <a:gd name="connsiteX36" fmla="*/ 935916 w 1473798"/>
                <a:gd name="connsiteY36" fmla="*/ 10758 h 1183341"/>
                <a:gd name="connsiteX37" fmla="*/ 882127 w 1473798"/>
                <a:gd name="connsiteY37" fmla="*/ 21515 h 1183341"/>
                <a:gd name="connsiteX38" fmla="*/ 849855 w 1473798"/>
                <a:gd name="connsiteY38" fmla="*/ 43030 h 1183341"/>
                <a:gd name="connsiteX39" fmla="*/ 753036 w 1473798"/>
                <a:gd name="connsiteY39" fmla="*/ 96819 h 1183341"/>
                <a:gd name="connsiteX40" fmla="*/ 656217 w 1473798"/>
                <a:gd name="connsiteY40" fmla="*/ 139849 h 1183341"/>
                <a:gd name="connsiteX41" fmla="*/ 591671 w 1473798"/>
                <a:gd name="connsiteY41" fmla="*/ 172122 h 1183341"/>
                <a:gd name="connsiteX42" fmla="*/ 559398 w 1473798"/>
                <a:gd name="connsiteY42" fmla="*/ 193638 h 1183341"/>
                <a:gd name="connsiteX43" fmla="*/ 527125 w 1473798"/>
                <a:gd name="connsiteY43" fmla="*/ 204395 h 1183341"/>
                <a:gd name="connsiteX44" fmla="*/ 441064 w 1473798"/>
                <a:gd name="connsiteY44" fmla="*/ 247426 h 1183341"/>
                <a:gd name="connsiteX45" fmla="*/ 398033 w 1473798"/>
                <a:gd name="connsiteY45" fmla="*/ 279699 h 1183341"/>
                <a:gd name="connsiteX46" fmla="*/ 365760 w 1473798"/>
                <a:gd name="connsiteY46" fmla="*/ 311972 h 1183341"/>
                <a:gd name="connsiteX47" fmla="*/ 279699 w 1473798"/>
                <a:gd name="connsiteY47" fmla="*/ 355002 h 1183341"/>
                <a:gd name="connsiteX48" fmla="*/ 182880 w 1473798"/>
                <a:gd name="connsiteY48" fmla="*/ 398033 h 1183341"/>
                <a:gd name="connsiteX49" fmla="*/ 129092 w 1473798"/>
                <a:gd name="connsiteY49" fmla="*/ 462579 h 1183341"/>
                <a:gd name="connsiteX50" fmla="*/ 107577 w 1473798"/>
                <a:gd name="connsiteY50" fmla="*/ 505609 h 118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3798" h="1183341">
                  <a:moveTo>
                    <a:pt x="107577" y="505609"/>
                  </a:moveTo>
                  <a:cubicBezTo>
                    <a:pt x="91441" y="528917"/>
                    <a:pt x="42079" y="579547"/>
                    <a:pt x="32273" y="602428"/>
                  </a:cubicBezTo>
                  <a:cubicBezTo>
                    <a:pt x="2533" y="671821"/>
                    <a:pt x="43306" y="623670"/>
                    <a:pt x="0" y="666974"/>
                  </a:cubicBezTo>
                  <a:cubicBezTo>
                    <a:pt x="9730" y="803189"/>
                    <a:pt x="3603" y="783602"/>
                    <a:pt x="21516" y="882127"/>
                  </a:cubicBezTo>
                  <a:cubicBezTo>
                    <a:pt x="24787" y="900116"/>
                    <a:pt x="28307" y="918066"/>
                    <a:pt x="32273" y="935915"/>
                  </a:cubicBezTo>
                  <a:cubicBezTo>
                    <a:pt x="40156" y="971391"/>
                    <a:pt x="43755" y="990790"/>
                    <a:pt x="64546" y="1021976"/>
                  </a:cubicBezTo>
                  <a:cubicBezTo>
                    <a:pt x="70172" y="1030415"/>
                    <a:pt x="78890" y="1036320"/>
                    <a:pt x="86062" y="1043492"/>
                  </a:cubicBezTo>
                  <a:cubicBezTo>
                    <a:pt x="89648" y="1054250"/>
                    <a:pt x="87964" y="1068681"/>
                    <a:pt x="96819" y="1075765"/>
                  </a:cubicBezTo>
                  <a:cubicBezTo>
                    <a:pt x="108364" y="1085001"/>
                    <a:pt x="125634" y="1082460"/>
                    <a:pt x="139850" y="1086522"/>
                  </a:cubicBezTo>
                  <a:cubicBezTo>
                    <a:pt x="202746" y="1104492"/>
                    <a:pt x="139483" y="1091223"/>
                    <a:pt x="215153" y="1108038"/>
                  </a:cubicBezTo>
                  <a:cubicBezTo>
                    <a:pt x="231895" y="1111758"/>
                    <a:pt x="292882" y="1122394"/>
                    <a:pt x="311972" y="1129553"/>
                  </a:cubicBezTo>
                  <a:cubicBezTo>
                    <a:pt x="390326" y="1158936"/>
                    <a:pt x="321984" y="1144019"/>
                    <a:pt x="387276" y="1161826"/>
                  </a:cubicBezTo>
                  <a:cubicBezTo>
                    <a:pt x="415804" y="1169606"/>
                    <a:pt x="473337" y="1183341"/>
                    <a:pt x="473337" y="1183341"/>
                  </a:cubicBezTo>
                  <a:cubicBezTo>
                    <a:pt x="482892" y="1182279"/>
                    <a:pt x="573760" y="1179027"/>
                    <a:pt x="602429" y="1161826"/>
                  </a:cubicBezTo>
                  <a:cubicBezTo>
                    <a:pt x="676262" y="1117526"/>
                    <a:pt x="564793" y="1160026"/>
                    <a:pt x="656217" y="1129553"/>
                  </a:cubicBezTo>
                  <a:cubicBezTo>
                    <a:pt x="673483" y="1118042"/>
                    <a:pt x="697741" y="1104919"/>
                    <a:pt x="710005" y="1086522"/>
                  </a:cubicBezTo>
                  <a:cubicBezTo>
                    <a:pt x="718900" y="1073179"/>
                    <a:pt x="720181" y="1054831"/>
                    <a:pt x="731520" y="1043492"/>
                  </a:cubicBezTo>
                  <a:cubicBezTo>
                    <a:pt x="749805" y="1025207"/>
                    <a:pt x="777781" y="1018746"/>
                    <a:pt x="796066" y="1000461"/>
                  </a:cubicBezTo>
                  <a:cubicBezTo>
                    <a:pt x="847115" y="949412"/>
                    <a:pt x="819853" y="963844"/>
                    <a:pt x="871370" y="946673"/>
                  </a:cubicBezTo>
                  <a:cubicBezTo>
                    <a:pt x="889299" y="932329"/>
                    <a:pt x="906589" y="917147"/>
                    <a:pt x="925158" y="903642"/>
                  </a:cubicBezTo>
                  <a:cubicBezTo>
                    <a:pt x="946070" y="888433"/>
                    <a:pt x="971420" y="878897"/>
                    <a:pt x="989704" y="860612"/>
                  </a:cubicBezTo>
                  <a:cubicBezTo>
                    <a:pt x="1016665" y="833650"/>
                    <a:pt x="1015889" y="832397"/>
                    <a:pt x="1054250" y="806823"/>
                  </a:cubicBezTo>
                  <a:cubicBezTo>
                    <a:pt x="1082398" y="788058"/>
                    <a:pt x="1112163" y="771800"/>
                    <a:pt x="1140311" y="753035"/>
                  </a:cubicBezTo>
                  <a:cubicBezTo>
                    <a:pt x="1151069" y="745863"/>
                    <a:pt x="1162652" y="739797"/>
                    <a:pt x="1172584" y="731520"/>
                  </a:cubicBezTo>
                  <a:cubicBezTo>
                    <a:pt x="1184271" y="721781"/>
                    <a:pt x="1193170" y="708986"/>
                    <a:pt x="1204857" y="699247"/>
                  </a:cubicBezTo>
                  <a:cubicBezTo>
                    <a:pt x="1214789" y="690970"/>
                    <a:pt x="1227034" y="685809"/>
                    <a:pt x="1237130" y="677732"/>
                  </a:cubicBezTo>
                  <a:cubicBezTo>
                    <a:pt x="1245050" y="671396"/>
                    <a:pt x="1250853" y="662709"/>
                    <a:pt x="1258645" y="656216"/>
                  </a:cubicBezTo>
                  <a:cubicBezTo>
                    <a:pt x="1295406" y="625581"/>
                    <a:pt x="1304645" y="627486"/>
                    <a:pt x="1333949" y="591670"/>
                  </a:cubicBezTo>
                  <a:cubicBezTo>
                    <a:pt x="1336638" y="588383"/>
                    <a:pt x="1403704" y="501872"/>
                    <a:pt x="1420010" y="473336"/>
                  </a:cubicBezTo>
                  <a:cubicBezTo>
                    <a:pt x="1447484" y="425256"/>
                    <a:pt x="1435826" y="441918"/>
                    <a:pt x="1452283" y="398033"/>
                  </a:cubicBezTo>
                  <a:cubicBezTo>
                    <a:pt x="1459063" y="379952"/>
                    <a:pt x="1466626" y="362174"/>
                    <a:pt x="1473798" y="344245"/>
                  </a:cubicBezTo>
                  <a:cubicBezTo>
                    <a:pt x="1470212" y="272527"/>
                    <a:pt x="1469003" y="200651"/>
                    <a:pt x="1463040" y="129092"/>
                  </a:cubicBezTo>
                  <a:cubicBezTo>
                    <a:pt x="1461812" y="114358"/>
                    <a:pt x="1458895" y="99285"/>
                    <a:pt x="1452283" y="86061"/>
                  </a:cubicBezTo>
                  <a:cubicBezTo>
                    <a:pt x="1447747" y="76989"/>
                    <a:pt x="1437103" y="72466"/>
                    <a:pt x="1430767" y="64546"/>
                  </a:cubicBezTo>
                  <a:cubicBezTo>
                    <a:pt x="1398998" y="24835"/>
                    <a:pt x="1424995" y="34610"/>
                    <a:pt x="1376979" y="21515"/>
                  </a:cubicBezTo>
                  <a:cubicBezTo>
                    <a:pt x="1348451" y="13735"/>
                    <a:pt x="1290918" y="0"/>
                    <a:pt x="1290918" y="0"/>
                  </a:cubicBezTo>
                  <a:cubicBezTo>
                    <a:pt x="1172584" y="3586"/>
                    <a:pt x="1054141" y="4536"/>
                    <a:pt x="935916" y="10758"/>
                  </a:cubicBezTo>
                  <a:cubicBezTo>
                    <a:pt x="917657" y="11719"/>
                    <a:pt x="899248" y="15095"/>
                    <a:pt x="882127" y="21515"/>
                  </a:cubicBezTo>
                  <a:cubicBezTo>
                    <a:pt x="870021" y="26054"/>
                    <a:pt x="861419" y="37248"/>
                    <a:pt x="849855" y="43030"/>
                  </a:cubicBezTo>
                  <a:cubicBezTo>
                    <a:pt x="660073" y="137922"/>
                    <a:pt x="922322" y="-8985"/>
                    <a:pt x="753036" y="96819"/>
                  </a:cubicBezTo>
                  <a:cubicBezTo>
                    <a:pt x="718707" y="118275"/>
                    <a:pt x="693618" y="122849"/>
                    <a:pt x="656217" y="139849"/>
                  </a:cubicBezTo>
                  <a:cubicBezTo>
                    <a:pt x="634318" y="149803"/>
                    <a:pt x="612699" y="160440"/>
                    <a:pt x="591671" y="172122"/>
                  </a:cubicBezTo>
                  <a:cubicBezTo>
                    <a:pt x="580369" y="178401"/>
                    <a:pt x="570962" y="187856"/>
                    <a:pt x="559398" y="193638"/>
                  </a:cubicBezTo>
                  <a:cubicBezTo>
                    <a:pt x="549256" y="198709"/>
                    <a:pt x="537267" y="199324"/>
                    <a:pt x="527125" y="204395"/>
                  </a:cubicBezTo>
                  <a:cubicBezTo>
                    <a:pt x="425499" y="255207"/>
                    <a:pt x="513844" y="223165"/>
                    <a:pt x="441064" y="247426"/>
                  </a:cubicBezTo>
                  <a:cubicBezTo>
                    <a:pt x="426720" y="258184"/>
                    <a:pt x="411646" y="268031"/>
                    <a:pt x="398033" y="279699"/>
                  </a:cubicBezTo>
                  <a:cubicBezTo>
                    <a:pt x="386482" y="289600"/>
                    <a:pt x="378595" y="303804"/>
                    <a:pt x="365760" y="311972"/>
                  </a:cubicBezTo>
                  <a:cubicBezTo>
                    <a:pt x="338701" y="329191"/>
                    <a:pt x="307938" y="339796"/>
                    <a:pt x="279699" y="355002"/>
                  </a:cubicBezTo>
                  <a:cubicBezTo>
                    <a:pt x="199052" y="398427"/>
                    <a:pt x="256223" y="379697"/>
                    <a:pt x="182880" y="398033"/>
                  </a:cubicBezTo>
                  <a:cubicBezTo>
                    <a:pt x="159088" y="421825"/>
                    <a:pt x="144069" y="432625"/>
                    <a:pt x="129092" y="462579"/>
                  </a:cubicBezTo>
                  <a:cubicBezTo>
                    <a:pt x="104371" y="512022"/>
                    <a:pt x="123713" y="482301"/>
                    <a:pt x="107577" y="50560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BB8314E-4080-40A4-A4C5-E69A8FCD07FF}"/>
                </a:ext>
              </a:extLst>
            </p:cNvPr>
            <p:cNvSpPr/>
            <p:nvPr/>
          </p:nvSpPr>
          <p:spPr>
            <a:xfrm>
              <a:off x="6293224" y="4561242"/>
              <a:ext cx="2359486" cy="2043953"/>
            </a:xfrm>
            <a:custGeom>
              <a:avLst/>
              <a:gdLst>
                <a:gd name="connsiteX0" fmla="*/ 32272 w 2359486"/>
                <a:gd name="connsiteY0" fmla="*/ 1043492 h 2043953"/>
                <a:gd name="connsiteX1" fmla="*/ 10757 w 2359486"/>
                <a:gd name="connsiteY1" fmla="*/ 1140311 h 2043953"/>
                <a:gd name="connsiteX2" fmla="*/ 0 w 2359486"/>
                <a:gd name="connsiteY2" fmla="*/ 1172584 h 2043953"/>
                <a:gd name="connsiteX3" fmla="*/ 10757 w 2359486"/>
                <a:gd name="connsiteY3" fmla="*/ 1355464 h 2043953"/>
                <a:gd name="connsiteX4" fmla="*/ 21515 w 2359486"/>
                <a:gd name="connsiteY4" fmla="*/ 1398494 h 2043953"/>
                <a:gd name="connsiteX5" fmla="*/ 96818 w 2359486"/>
                <a:gd name="connsiteY5" fmla="*/ 1506071 h 2043953"/>
                <a:gd name="connsiteX6" fmla="*/ 118334 w 2359486"/>
                <a:gd name="connsiteY6" fmla="*/ 1538344 h 2043953"/>
                <a:gd name="connsiteX7" fmla="*/ 150607 w 2359486"/>
                <a:gd name="connsiteY7" fmla="*/ 1549102 h 2043953"/>
                <a:gd name="connsiteX8" fmla="*/ 225910 w 2359486"/>
                <a:gd name="connsiteY8" fmla="*/ 1602890 h 2043953"/>
                <a:gd name="connsiteX9" fmla="*/ 268941 w 2359486"/>
                <a:gd name="connsiteY9" fmla="*/ 1624405 h 2043953"/>
                <a:gd name="connsiteX10" fmla="*/ 333487 w 2359486"/>
                <a:gd name="connsiteY10" fmla="*/ 1667436 h 2043953"/>
                <a:gd name="connsiteX11" fmla="*/ 376517 w 2359486"/>
                <a:gd name="connsiteY11" fmla="*/ 1699709 h 2043953"/>
                <a:gd name="connsiteX12" fmla="*/ 408790 w 2359486"/>
                <a:gd name="connsiteY12" fmla="*/ 1710466 h 2043953"/>
                <a:gd name="connsiteX13" fmla="*/ 484094 w 2359486"/>
                <a:gd name="connsiteY13" fmla="*/ 1775012 h 2043953"/>
                <a:gd name="connsiteX14" fmla="*/ 516367 w 2359486"/>
                <a:gd name="connsiteY14" fmla="*/ 1807285 h 2043953"/>
                <a:gd name="connsiteX15" fmla="*/ 559397 w 2359486"/>
                <a:gd name="connsiteY15" fmla="*/ 1828800 h 2043953"/>
                <a:gd name="connsiteX16" fmla="*/ 666974 w 2359486"/>
                <a:gd name="connsiteY16" fmla="*/ 1904104 h 2043953"/>
                <a:gd name="connsiteX17" fmla="*/ 710004 w 2359486"/>
                <a:gd name="connsiteY17" fmla="*/ 1925619 h 2043953"/>
                <a:gd name="connsiteX18" fmla="*/ 742277 w 2359486"/>
                <a:gd name="connsiteY18" fmla="*/ 1947134 h 2043953"/>
                <a:gd name="connsiteX19" fmla="*/ 763792 w 2359486"/>
                <a:gd name="connsiteY19" fmla="*/ 1968650 h 2043953"/>
                <a:gd name="connsiteX20" fmla="*/ 796065 w 2359486"/>
                <a:gd name="connsiteY20" fmla="*/ 1979407 h 2043953"/>
                <a:gd name="connsiteX21" fmla="*/ 828338 w 2359486"/>
                <a:gd name="connsiteY21" fmla="*/ 2000923 h 2043953"/>
                <a:gd name="connsiteX22" fmla="*/ 914400 w 2359486"/>
                <a:gd name="connsiteY22" fmla="*/ 2043953 h 2043953"/>
                <a:gd name="connsiteX23" fmla="*/ 1387736 w 2359486"/>
                <a:gd name="connsiteY23" fmla="*/ 2033196 h 2043953"/>
                <a:gd name="connsiteX24" fmla="*/ 1420009 w 2359486"/>
                <a:gd name="connsiteY24" fmla="*/ 2022438 h 2043953"/>
                <a:gd name="connsiteX25" fmla="*/ 1602889 w 2359486"/>
                <a:gd name="connsiteY25" fmla="*/ 1979407 h 2043953"/>
                <a:gd name="connsiteX26" fmla="*/ 1635162 w 2359486"/>
                <a:gd name="connsiteY26" fmla="*/ 1957892 h 2043953"/>
                <a:gd name="connsiteX27" fmla="*/ 1667435 w 2359486"/>
                <a:gd name="connsiteY27" fmla="*/ 1947134 h 2043953"/>
                <a:gd name="connsiteX28" fmla="*/ 1731981 w 2359486"/>
                <a:gd name="connsiteY28" fmla="*/ 1893346 h 2043953"/>
                <a:gd name="connsiteX29" fmla="*/ 1764254 w 2359486"/>
                <a:gd name="connsiteY29" fmla="*/ 1871831 h 2043953"/>
                <a:gd name="connsiteX30" fmla="*/ 1818042 w 2359486"/>
                <a:gd name="connsiteY30" fmla="*/ 1818043 h 2043953"/>
                <a:gd name="connsiteX31" fmla="*/ 1839557 w 2359486"/>
                <a:gd name="connsiteY31" fmla="*/ 1796527 h 2043953"/>
                <a:gd name="connsiteX32" fmla="*/ 1914861 w 2359486"/>
                <a:gd name="connsiteY32" fmla="*/ 1753497 h 2043953"/>
                <a:gd name="connsiteX33" fmla="*/ 1968649 w 2359486"/>
                <a:gd name="connsiteY33" fmla="*/ 1699709 h 2043953"/>
                <a:gd name="connsiteX34" fmla="*/ 1990164 w 2359486"/>
                <a:gd name="connsiteY34" fmla="*/ 1667436 h 2043953"/>
                <a:gd name="connsiteX35" fmla="*/ 2011680 w 2359486"/>
                <a:gd name="connsiteY35" fmla="*/ 1645920 h 2043953"/>
                <a:gd name="connsiteX36" fmla="*/ 2054710 w 2359486"/>
                <a:gd name="connsiteY36" fmla="*/ 1559859 h 2043953"/>
                <a:gd name="connsiteX37" fmla="*/ 2076225 w 2359486"/>
                <a:gd name="connsiteY37" fmla="*/ 1516829 h 2043953"/>
                <a:gd name="connsiteX38" fmla="*/ 2130014 w 2359486"/>
                <a:gd name="connsiteY38" fmla="*/ 1430767 h 2043953"/>
                <a:gd name="connsiteX39" fmla="*/ 2140771 w 2359486"/>
                <a:gd name="connsiteY39" fmla="*/ 1398494 h 2043953"/>
                <a:gd name="connsiteX40" fmla="*/ 2173044 w 2359486"/>
                <a:gd name="connsiteY40" fmla="*/ 1323191 h 2043953"/>
                <a:gd name="connsiteX41" fmla="*/ 2205317 w 2359486"/>
                <a:gd name="connsiteY41" fmla="*/ 1183342 h 2043953"/>
                <a:gd name="connsiteX42" fmla="*/ 2237590 w 2359486"/>
                <a:gd name="connsiteY42" fmla="*/ 1140311 h 2043953"/>
                <a:gd name="connsiteX43" fmla="*/ 2259105 w 2359486"/>
                <a:gd name="connsiteY43" fmla="*/ 1075765 h 2043953"/>
                <a:gd name="connsiteX44" fmla="*/ 2291378 w 2359486"/>
                <a:gd name="connsiteY44" fmla="*/ 978946 h 2043953"/>
                <a:gd name="connsiteX45" fmla="*/ 2302136 w 2359486"/>
                <a:gd name="connsiteY45" fmla="*/ 935916 h 2043953"/>
                <a:gd name="connsiteX46" fmla="*/ 2323651 w 2359486"/>
                <a:gd name="connsiteY46" fmla="*/ 860612 h 2043953"/>
                <a:gd name="connsiteX47" fmla="*/ 2334409 w 2359486"/>
                <a:gd name="connsiteY47" fmla="*/ 774551 h 2043953"/>
                <a:gd name="connsiteX48" fmla="*/ 2345167 w 2359486"/>
                <a:gd name="connsiteY48" fmla="*/ 710005 h 2043953"/>
                <a:gd name="connsiteX49" fmla="*/ 2345167 w 2359486"/>
                <a:gd name="connsiteY49" fmla="*/ 172123 h 2043953"/>
                <a:gd name="connsiteX50" fmla="*/ 2302136 w 2359486"/>
                <a:gd name="connsiteY50" fmla="*/ 86062 h 2043953"/>
                <a:gd name="connsiteX51" fmla="*/ 2237590 w 2359486"/>
                <a:gd name="connsiteY51" fmla="*/ 43031 h 2043953"/>
                <a:gd name="connsiteX52" fmla="*/ 2119256 w 2359486"/>
                <a:gd name="connsiteY52" fmla="*/ 21516 h 2043953"/>
                <a:gd name="connsiteX53" fmla="*/ 2011680 w 2359486"/>
                <a:gd name="connsiteY53" fmla="*/ 0 h 2043953"/>
                <a:gd name="connsiteX54" fmla="*/ 1861072 w 2359486"/>
                <a:gd name="connsiteY54" fmla="*/ 10758 h 2043953"/>
                <a:gd name="connsiteX55" fmla="*/ 1796527 w 2359486"/>
                <a:gd name="connsiteY55" fmla="*/ 21516 h 2043953"/>
                <a:gd name="connsiteX56" fmla="*/ 1775011 w 2359486"/>
                <a:gd name="connsiteY56" fmla="*/ 53789 h 2043953"/>
                <a:gd name="connsiteX57" fmla="*/ 1742738 w 2359486"/>
                <a:gd name="connsiteY57" fmla="*/ 64546 h 2043953"/>
                <a:gd name="connsiteX58" fmla="*/ 1710465 w 2359486"/>
                <a:gd name="connsiteY58" fmla="*/ 118334 h 2043953"/>
                <a:gd name="connsiteX59" fmla="*/ 1688950 w 2359486"/>
                <a:gd name="connsiteY59" fmla="*/ 150607 h 2043953"/>
                <a:gd name="connsiteX60" fmla="*/ 1667435 w 2359486"/>
                <a:gd name="connsiteY60" fmla="*/ 193638 h 2043953"/>
                <a:gd name="connsiteX61" fmla="*/ 1645920 w 2359486"/>
                <a:gd name="connsiteY61" fmla="*/ 225911 h 2043953"/>
                <a:gd name="connsiteX62" fmla="*/ 1602889 w 2359486"/>
                <a:gd name="connsiteY62" fmla="*/ 268942 h 2043953"/>
                <a:gd name="connsiteX63" fmla="*/ 1581374 w 2359486"/>
                <a:gd name="connsiteY63" fmla="*/ 301214 h 2043953"/>
                <a:gd name="connsiteX64" fmla="*/ 1549101 w 2359486"/>
                <a:gd name="connsiteY64" fmla="*/ 322730 h 2043953"/>
                <a:gd name="connsiteX65" fmla="*/ 1484555 w 2359486"/>
                <a:gd name="connsiteY65" fmla="*/ 365760 h 2043953"/>
                <a:gd name="connsiteX66" fmla="*/ 1463040 w 2359486"/>
                <a:gd name="connsiteY66" fmla="*/ 387276 h 2043953"/>
                <a:gd name="connsiteX67" fmla="*/ 1420009 w 2359486"/>
                <a:gd name="connsiteY67" fmla="*/ 398033 h 2043953"/>
                <a:gd name="connsiteX68" fmla="*/ 1355463 w 2359486"/>
                <a:gd name="connsiteY68" fmla="*/ 419549 h 2043953"/>
                <a:gd name="connsiteX69" fmla="*/ 1280160 w 2359486"/>
                <a:gd name="connsiteY69" fmla="*/ 441064 h 2043953"/>
                <a:gd name="connsiteX70" fmla="*/ 1172583 w 2359486"/>
                <a:gd name="connsiteY70" fmla="*/ 462579 h 2043953"/>
                <a:gd name="connsiteX71" fmla="*/ 1086522 w 2359486"/>
                <a:gd name="connsiteY71" fmla="*/ 484094 h 2043953"/>
                <a:gd name="connsiteX72" fmla="*/ 1054249 w 2359486"/>
                <a:gd name="connsiteY72" fmla="*/ 494852 h 2043953"/>
                <a:gd name="connsiteX73" fmla="*/ 968188 w 2359486"/>
                <a:gd name="connsiteY73" fmla="*/ 516367 h 2043953"/>
                <a:gd name="connsiteX74" fmla="*/ 935915 w 2359486"/>
                <a:gd name="connsiteY74" fmla="*/ 537883 h 2043953"/>
                <a:gd name="connsiteX75" fmla="*/ 871369 w 2359486"/>
                <a:gd name="connsiteY75" fmla="*/ 559398 h 2043953"/>
                <a:gd name="connsiteX76" fmla="*/ 763792 w 2359486"/>
                <a:gd name="connsiteY76" fmla="*/ 656217 h 2043953"/>
                <a:gd name="connsiteX77" fmla="*/ 731520 w 2359486"/>
                <a:gd name="connsiteY77" fmla="*/ 688490 h 2043953"/>
                <a:gd name="connsiteX78" fmla="*/ 699247 w 2359486"/>
                <a:gd name="connsiteY78" fmla="*/ 710005 h 2043953"/>
                <a:gd name="connsiteX79" fmla="*/ 623943 w 2359486"/>
                <a:gd name="connsiteY79" fmla="*/ 763793 h 2043953"/>
                <a:gd name="connsiteX80" fmla="*/ 613185 w 2359486"/>
                <a:gd name="connsiteY80" fmla="*/ 796066 h 2043953"/>
                <a:gd name="connsiteX81" fmla="*/ 559397 w 2359486"/>
                <a:gd name="connsiteY81" fmla="*/ 806824 h 2043953"/>
                <a:gd name="connsiteX82" fmla="*/ 527124 w 2359486"/>
                <a:gd name="connsiteY82" fmla="*/ 817582 h 2043953"/>
                <a:gd name="connsiteX83" fmla="*/ 484094 w 2359486"/>
                <a:gd name="connsiteY83" fmla="*/ 839097 h 2043953"/>
                <a:gd name="connsiteX84" fmla="*/ 419548 w 2359486"/>
                <a:gd name="connsiteY84" fmla="*/ 860612 h 2043953"/>
                <a:gd name="connsiteX85" fmla="*/ 387275 w 2359486"/>
                <a:gd name="connsiteY85" fmla="*/ 871370 h 2043953"/>
                <a:gd name="connsiteX86" fmla="*/ 355002 w 2359486"/>
                <a:gd name="connsiteY86" fmla="*/ 882127 h 2043953"/>
                <a:gd name="connsiteX87" fmla="*/ 301214 w 2359486"/>
                <a:gd name="connsiteY87" fmla="*/ 903643 h 2043953"/>
                <a:gd name="connsiteX88" fmla="*/ 258183 w 2359486"/>
                <a:gd name="connsiteY88" fmla="*/ 914400 h 2043953"/>
                <a:gd name="connsiteX89" fmla="*/ 193637 w 2359486"/>
                <a:gd name="connsiteY89" fmla="*/ 935916 h 2043953"/>
                <a:gd name="connsiteX90" fmla="*/ 161364 w 2359486"/>
                <a:gd name="connsiteY90" fmla="*/ 946673 h 2043953"/>
                <a:gd name="connsiteX91" fmla="*/ 118334 w 2359486"/>
                <a:gd name="connsiteY91" fmla="*/ 957431 h 2043953"/>
                <a:gd name="connsiteX92" fmla="*/ 96818 w 2359486"/>
                <a:gd name="connsiteY92" fmla="*/ 978946 h 2043953"/>
                <a:gd name="connsiteX93" fmla="*/ 64545 w 2359486"/>
                <a:gd name="connsiteY93" fmla="*/ 989704 h 2043953"/>
                <a:gd name="connsiteX94" fmla="*/ 32272 w 2359486"/>
                <a:gd name="connsiteY94" fmla="*/ 1043492 h 204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359486" h="2043953">
                  <a:moveTo>
                    <a:pt x="32272" y="1043492"/>
                  </a:moveTo>
                  <a:cubicBezTo>
                    <a:pt x="23307" y="1068593"/>
                    <a:pt x="18775" y="1108238"/>
                    <a:pt x="10757" y="1140311"/>
                  </a:cubicBezTo>
                  <a:cubicBezTo>
                    <a:pt x="8007" y="1151312"/>
                    <a:pt x="0" y="1161244"/>
                    <a:pt x="0" y="1172584"/>
                  </a:cubicBezTo>
                  <a:cubicBezTo>
                    <a:pt x="0" y="1233649"/>
                    <a:pt x="4968" y="1294674"/>
                    <a:pt x="10757" y="1355464"/>
                  </a:cubicBezTo>
                  <a:cubicBezTo>
                    <a:pt x="12159" y="1370182"/>
                    <a:pt x="14903" y="1385270"/>
                    <a:pt x="21515" y="1398494"/>
                  </a:cubicBezTo>
                  <a:cubicBezTo>
                    <a:pt x="38002" y="1431469"/>
                    <a:pt x="74330" y="1474589"/>
                    <a:pt x="96818" y="1506071"/>
                  </a:cubicBezTo>
                  <a:cubicBezTo>
                    <a:pt x="104333" y="1516592"/>
                    <a:pt x="108238" y="1530267"/>
                    <a:pt x="118334" y="1538344"/>
                  </a:cubicBezTo>
                  <a:cubicBezTo>
                    <a:pt x="127189" y="1545428"/>
                    <a:pt x="140465" y="1544031"/>
                    <a:pt x="150607" y="1549102"/>
                  </a:cubicBezTo>
                  <a:cubicBezTo>
                    <a:pt x="173372" y="1560485"/>
                    <a:pt x="206409" y="1590702"/>
                    <a:pt x="225910" y="1602890"/>
                  </a:cubicBezTo>
                  <a:cubicBezTo>
                    <a:pt x="239509" y="1611389"/>
                    <a:pt x="255190" y="1616154"/>
                    <a:pt x="268941" y="1624405"/>
                  </a:cubicBezTo>
                  <a:cubicBezTo>
                    <a:pt x="291114" y="1637709"/>
                    <a:pt x="312800" y="1651921"/>
                    <a:pt x="333487" y="1667436"/>
                  </a:cubicBezTo>
                  <a:cubicBezTo>
                    <a:pt x="347830" y="1678194"/>
                    <a:pt x="360950" y="1690814"/>
                    <a:pt x="376517" y="1699709"/>
                  </a:cubicBezTo>
                  <a:cubicBezTo>
                    <a:pt x="386362" y="1705335"/>
                    <a:pt x="398032" y="1706880"/>
                    <a:pt x="408790" y="1710466"/>
                  </a:cubicBezTo>
                  <a:cubicBezTo>
                    <a:pt x="538079" y="1839755"/>
                    <a:pt x="385792" y="1693094"/>
                    <a:pt x="484094" y="1775012"/>
                  </a:cubicBezTo>
                  <a:cubicBezTo>
                    <a:pt x="495781" y="1784751"/>
                    <a:pt x="503987" y="1798442"/>
                    <a:pt x="516367" y="1807285"/>
                  </a:cubicBezTo>
                  <a:cubicBezTo>
                    <a:pt x="529416" y="1816606"/>
                    <a:pt x="545908" y="1820128"/>
                    <a:pt x="559397" y="1828800"/>
                  </a:cubicBezTo>
                  <a:cubicBezTo>
                    <a:pt x="596217" y="1852470"/>
                    <a:pt x="627824" y="1884529"/>
                    <a:pt x="666974" y="1904104"/>
                  </a:cubicBezTo>
                  <a:cubicBezTo>
                    <a:pt x="681317" y="1911276"/>
                    <a:pt x="696081" y="1917663"/>
                    <a:pt x="710004" y="1925619"/>
                  </a:cubicBezTo>
                  <a:cubicBezTo>
                    <a:pt x="721230" y="1932034"/>
                    <a:pt x="732181" y="1939057"/>
                    <a:pt x="742277" y="1947134"/>
                  </a:cubicBezTo>
                  <a:cubicBezTo>
                    <a:pt x="750197" y="1953470"/>
                    <a:pt x="755095" y="1963432"/>
                    <a:pt x="763792" y="1968650"/>
                  </a:cubicBezTo>
                  <a:cubicBezTo>
                    <a:pt x="773516" y="1974484"/>
                    <a:pt x="785307" y="1975821"/>
                    <a:pt x="796065" y="1979407"/>
                  </a:cubicBezTo>
                  <a:cubicBezTo>
                    <a:pt x="806823" y="1986579"/>
                    <a:pt x="816987" y="1994732"/>
                    <a:pt x="828338" y="2000923"/>
                  </a:cubicBezTo>
                  <a:cubicBezTo>
                    <a:pt x="856495" y="2016281"/>
                    <a:pt x="914400" y="2043953"/>
                    <a:pt x="914400" y="2043953"/>
                  </a:cubicBezTo>
                  <a:lnTo>
                    <a:pt x="1387736" y="2033196"/>
                  </a:lnTo>
                  <a:cubicBezTo>
                    <a:pt x="1399065" y="2032714"/>
                    <a:pt x="1408960" y="2024988"/>
                    <a:pt x="1420009" y="2022438"/>
                  </a:cubicBezTo>
                  <a:cubicBezTo>
                    <a:pt x="1627760" y="1974495"/>
                    <a:pt x="1439185" y="2026181"/>
                    <a:pt x="1602889" y="1979407"/>
                  </a:cubicBezTo>
                  <a:cubicBezTo>
                    <a:pt x="1613647" y="1972235"/>
                    <a:pt x="1623598" y="1963674"/>
                    <a:pt x="1635162" y="1957892"/>
                  </a:cubicBezTo>
                  <a:cubicBezTo>
                    <a:pt x="1645304" y="1952821"/>
                    <a:pt x="1657589" y="1952760"/>
                    <a:pt x="1667435" y="1947134"/>
                  </a:cubicBezTo>
                  <a:cubicBezTo>
                    <a:pt x="1731514" y="1910518"/>
                    <a:pt x="1690470" y="1926555"/>
                    <a:pt x="1731981" y="1893346"/>
                  </a:cubicBezTo>
                  <a:cubicBezTo>
                    <a:pt x="1742077" y="1885269"/>
                    <a:pt x="1753496" y="1879003"/>
                    <a:pt x="1764254" y="1871831"/>
                  </a:cubicBezTo>
                  <a:cubicBezTo>
                    <a:pt x="1801138" y="1816504"/>
                    <a:pt x="1766814" y="1859026"/>
                    <a:pt x="1818042" y="1818043"/>
                  </a:cubicBezTo>
                  <a:cubicBezTo>
                    <a:pt x="1825962" y="1811707"/>
                    <a:pt x="1831637" y="1802863"/>
                    <a:pt x="1839557" y="1796527"/>
                  </a:cubicBezTo>
                  <a:cubicBezTo>
                    <a:pt x="1864898" y="1776254"/>
                    <a:pt x="1885415" y="1768220"/>
                    <a:pt x="1914861" y="1753497"/>
                  </a:cubicBezTo>
                  <a:cubicBezTo>
                    <a:pt x="1972234" y="1667436"/>
                    <a:pt x="1896932" y="1771426"/>
                    <a:pt x="1968649" y="1699709"/>
                  </a:cubicBezTo>
                  <a:cubicBezTo>
                    <a:pt x="1977791" y="1690567"/>
                    <a:pt x="1982087" y="1677532"/>
                    <a:pt x="1990164" y="1667436"/>
                  </a:cubicBezTo>
                  <a:cubicBezTo>
                    <a:pt x="1996500" y="1659516"/>
                    <a:pt x="2006462" y="1654617"/>
                    <a:pt x="2011680" y="1645920"/>
                  </a:cubicBezTo>
                  <a:cubicBezTo>
                    <a:pt x="2028181" y="1618418"/>
                    <a:pt x="2040367" y="1588546"/>
                    <a:pt x="2054710" y="1559859"/>
                  </a:cubicBezTo>
                  <a:cubicBezTo>
                    <a:pt x="2061882" y="1545516"/>
                    <a:pt x="2067329" y="1530172"/>
                    <a:pt x="2076225" y="1516829"/>
                  </a:cubicBezTo>
                  <a:cubicBezTo>
                    <a:pt x="2093295" y="1491224"/>
                    <a:pt x="2117036" y="1456723"/>
                    <a:pt x="2130014" y="1430767"/>
                  </a:cubicBezTo>
                  <a:cubicBezTo>
                    <a:pt x="2135085" y="1420625"/>
                    <a:pt x="2136304" y="1408917"/>
                    <a:pt x="2140771" y="1398494"/>
                  </a:cubicBezTo>
                  <a:cubicBezTo>
                    <a:pt x="2180651" y="1305442"/>
                    <a:pt x="2147817" y="1398877"/>
                    <a:pt x="2173044" y="1323191"/>
                  </a:cubicBezTo>
                  <a:cubicBezTo>
                    <a:pt x="2180405" y="1271665"/>
                    <a:pt x="2181691" y="1230595"/>
                    <a:pt x="2205317" y="1183342"/>
                  </a:cubicBezTo>
                  <a:cubicBezTo>
                    <a:pt x="2213335" y="1167305"/>
                    <a:pt x="2226832" y="1154655"/>
                    <a:pt x="2237590" y="1140311"/>
                  </a:cubicBezTo>
                  <a:cubicBezTo>
                    <a:pt x="2244762" y="1118796"/>
                    <a:pt x="2253605" y="1097767"/>
                    <a:pt x="2259105" y="1075765"/>
                  </a:cubicBezTo>
                  <a:cubicBezTo>
                    <a:pt x="2282295" y="983007"/>
                    <a:pt x="2251655" y="1038531"/>
                    <a:pt x="2291378" y="978946"/>
                  </a:cubicBezTo>
                  <a:cubicBezTo>
                    <a:pt x="2294964" y="964603"/>
                    <a:pt x="2298074" y="950132"/>
                    <a:pt x="2302136" y="935916"/>
                  </a:cubicBezTo>
                  <a:cubicBezTo>
                    <a:pt x="2312370" y="900099"/>
                    <a:pt x="2316924" y="900976"/>
                    <a:pt x="2323651" y="860612"/>
                  </a:cubicBezTo>
                  <a:cubicBezTo>
                    <a:pt x="2328404" y="832095"/>
                    <a:pt x="2330320" y="803171"/>
                    <a:pt x="2334409" y="774551"/>
                  </a:cubicBezTo>
                  <a:cubicBezTo>
                    <a:pt x="2337494" y="752958"/>
                    <a:pt x="2341581" y="731520"/>
                    <a:pt x="2345167" y="710005"/>
                  </a:cubicBezTo>
                  <a:cubicBezTo>
                    <a:pt x="2365302" y="468366"/>
                    <a:pt x="2363187" y="550548"/>
                    <a:pt x="2345167" y="172123"/>
                  </a:cubicBezTo>
                  <a:cubicBezTo>
                    <a:pt x="2343580" y="138794"/>
                    <a:pt x="2326886" y="108062"/>
                    <a:pt x="2302136" y="86062"/>
                  </a:cubicBezTo>
                  <a:cubicBezTo>
                    <a:pt x="2282809" y="68883"/>
                    <a:pt x="2262946" y="48102"/>
                    <a:pt x="2237590" y="43031"/>
                  </a:cubicBezTo>
                  <a:cubicBezTo>
                    <a:pt x="2162414" y="27995"/>
                    <a:pt x="2201838" y="35279"/>
                    <a:pt x="2119256" y="21516"/>
                  </a:cubicBezTo>
                  <a:cubicBezTo>
                    <a:pt x="2079513" y="8268"/>
                    <a:pt x="2061125" y="0"/>
                    <a:pt x="2011680" y="0"/>
                  </a:cubicBezTo>
                  <a:cubicBezTo>
                    <a:pt x="1961349" y="0"/>
                    <a:pt x="1911275" y="7172"/>
                    <a:pt x="1861072" y="10758"/>
                  </a:cubicBezTo>
                  <a:cubicBezTo>
                    <a:pt x="1839557" y="14344"/>
                    <a:pt x="1816036" y="11761"/>
                    <a:pt x="1796527" y="21516"/>
                  </a:cubicBezTo>
                  <a:cubicBezTo>
                    <a:pt x="1784963" y="27298"/>
                    <a:pt x="1785107" y="45712"/>
                    <a:pt x="1775011" y="53789"/>
                  </a:cubicBezTo>
                  <a:cubicBezTo>
                    <a:pt x="1766156" y="60873"/>
                    <a:pt x="1753496" y="60960"/>
                    <a:pt x="1742738" y="64546"/>
                  </a:cubicBezTo>
                  <a:cubicBezTo>
                    <a:pt x="1700715" y="106571"/>
                    <a:pt x="1738395" y="62475"/>
                    <a:pt x="1710465" y="118334"/>
                  </a:cubicBezTo>
                  <a:cubicBezTo>
                    <a:pt x="1704683" y="129898"/>
                    <a:pt x="1695365" y="139381"/>
                    <a:pt x="1688950" y="150607"/>
                  </a:cubicBezTo>
                  <a:cubicBezTo>
                    <a:pt x="1680994" y="164531"/>
                    <a:pt x="1675391" y="179714"/>
                    <a:pt x="1667435" y="193638"/>
                  </a:cubicBezTo>
                  <a:cubicBezTo>
                    <a:pt x="1661020" y="204864"/>
                    <a:pt x="1654334" y="216095"/>
                    <a:pt x="1645920" y="225911"/>
                  </a:cubicBezTo>
                  <a:cubicBezTo>
                    <a:pt x="1632719" y="241313"/>
                    <a:pt x="1614141" y="252064"/>
                    <a:pt x="1602889" y="268942"/>
                  </a:cubicBezTo>
                  <a:cubicBezTo>
                    <a:pt x="1595717" y="279699"/>
                    <a:pt x="1590516" y="292072"/>
                    <a:pt x="1581374" y="301214"/>
                  </a:cubicBezTo>
                  <a:cubicBezTo>
                    <a:pt x="1572232" y="310356"/>
                    <a:pt x="1559197" y="314653"/>
                    <a:pt x="1549101" y="322730"/>
                  </a:cubicBezTo>
                  <a:cubicBezTo>
                    <a:pt x="1494346" y="366534"/>
                    <a:pt x="1571282" y="322397"/>
                    <a:pt x="1484555" y="365760"/>
                  </a:cubicBezTo>
                  <a:cubicBezTo>
                    <a:pt x="1477383" y="372932"/>
                    <a:pt x="1472112" y="382740"/>
                    <a:pt x="1463040" y="387276"/>
                  </a:cubicBezTo>
                  <a:cubicBezTo>
                    <a:pt x="1449816" y="393888"/>
                    <a:pt x="1434171" y="393785"/>
                    <a:pt x="1420009" y="398033"/>
                  </a:cubicBezTo>
                  <a:cubicBezTo>
                    <a:pt x="1398286" y="404550"/>
                    <a:pt x="1376978" y="412377"/>
                    <a:pt x="1355463" y="419549"/>
                  </a:cubicBezTo>
                  <a:cubicBezTo>
                    <a:pt x="1321608" y="430834"/>
                    <a:pt x="1317966" y="432963"/>
                    <a:pt x="1280160" y="441064"/>
                  </a:cubicBezTo>
                  <a:cubicBezTo>
                    <a:pt x="1244403" y="448726"/>
                    <a:pt x="1207275" y="451015"/>
                    <a:pt x="1172583" y="462579"/>
                  </a:cubicBezTo>
                  <a:cubicBezTo>
                    <a:pt x="1098811" y="487170"/>
                    <a:pt x="1190374" y="458131"/>
                    <a:pt x="1086522" y="484094"/>
                  </a:cubicBezTo>
                  <a:cubicBezTo>
                    <a:pt x="1075521" y="486844"/>
                    <a:pt x="1065250" y="492102"/>
                    <a:pt x="1054249" y="494852"/>
                  </a:cubicBezTo>
                  <a:lnTo>
                    <a:pt x="968188" y="516367"/>
                  </a:lnTo>
                  <a:cubicBezTo>
                    <a:pt x="957430" y="523539"/>
                    <a:pt x="947730" y="532632"/>
                    <a:pt x="935915" y="537883"/>
                  </a:cubicBezTo>
                  <a:cubicBezTo>
                    <a:pt x="915191" y="547094"/>
                    <a:pt x="871369" y="559398"/>
                    <a:pt x="871369" y="559398"/>
                  </a:cubicBezTo>
                  <a:cubicBezTo>
                    <a:pt x="803998" y="609926"/>
                    <a:pt x="841013" y="578995"/>
                    <a:pt x="763792" y="656217"/>
                  </a:cubicBezTo>
                  <a:cubicBezTo>
                    <a:pt x="753035" y="666975"/>
                    <a:pt x="744178" y="680051"/>
                    <a:pt x="731520" y="688490"/>
                  </a:cubicBezTo>
                  <a:cubicBezTo>
                    <a:pt x="720762" y="695662"/>
                    <a:pt x="709063" y="701591"/>
                    <a:pt x="699247" y="710005"/>
                  </a:cubicBezTo>
                  <a:cubicBezTo>
                    <a:pt x="634275" y="765695"/>
                    <a:pt x="683243" y="744028"/>
                    <a:pt x="623943" y="763793"/>
                  </a:cubicBezTo>
                  <a:cubicBezTo>
                    <a:pt x="620357" y="774551"/>
                    <a:pt x="622620" y="789776"/>
                    <a:pt x="613185" y="796066"/>
                  </a:cubicBezTo>
                  <a:cubicBezTo>
                    <a:pt x="597971" y="806208"/>
                    <a:pt x="577135" y="802389"/>
                    <a:pt x="559397" y="806824"/>
                  </a:cubicBezTo>
                  <a:cubicBezTo>
                    <a:pt x="548396" y="809574"/>
                    <a:pt x="537547" y="813115"/>
                    <a:pt x="527124" y="817582"/>
                  </a:cubicBezTo>
                  <a:cubicBezTo>
                    <a:pt x="512384" y="823899"/>
                    <a:pt x="498983" y="833141"/>
                    <a:pt x="484094" y="839097"/>
                  </a:cubicBezTo>
                  <a:cubicBezTo>
                    <a:pt x="463037" y="847520"/>
                    <a:pt x="441063" y="853440"/>
                    <a:pt x="419548" y="860612"/>
                  </a:cubicBezTo>
                  <a:lnTo>
                    <a:pt x="387275" y="871370"/>
                  </a:lnTo>
                  <a:cubicBezTo>
                    <a:pt x="376517" y="874956"/>
                    <a:pt x="365530" y="877915"/>
                    <a:pt x="355002" y="882127"/>
                  </a:cubicBezTo>
                  <a:cubicBezTo>
                    <a:pt x="337073" y="889299"/>
                    <a:pt x="319534" y="897536"/>
                    <a:pt x="301214" y="903643"/>
                  </a:cubicBezTo>
                  <a:cubicBezTo>
                    <a:pt x="287188" y="908318"/>
                    <a:pt x="272345" y="910152"/>
                    <a:pt x="258183" y="914400"/>
                  </a:cubicBezTo>
                  <a:cubicBezTo>
                    <a:pt x="236460" y="920917"/>
                    <a:pt x="215152" y="928744"/>
                    <a:pt x="193637" y="935916"/>
                  </a:cubicBezTo>
                  <a:cubicBezTo>
                    <a:pt x="182879" y="939502"/>
                    <a:pt x="172365" y="943923"/>
                    <a:pt x="161364" y="946673"/>
                  </a:cubicBezTo>
                  <a:lnTo>
                    <a:pt x="118334" y="957431"/>
                  </a:lnTo>
                  <a:cubicBezTo>
                    <a:pt x="111162" y="964603"/>
                    <a:pt x="105515" y="973728"/>
                    <a:pt x="96818" y="978946"/>
                  </a:cubicBezTo>
                  <a:cubicBezTo>
                    <a:pt x="87094" y="984780"/>
                    <a:pt x="74687" y="984633"/>
                    <a:pt x="64545" y="989704"/>
                  </a:cubicBezTo>
                  <a:cubicBezTo>
                    <a:pt x="40214" y="1001870"/>
                    <a:pt x="41237" y="1018391"/>
                    <a:pt x="32272" y="10434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/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500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/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71" r="-751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97E1E1B-5ABC-4FFD-832A-867F282535B9}"/>
              </a:ext>
            </a:extLst>
          </p:cNvPr>
          <p:cNvGrpSpPr/>
          <p:nvPr/>
        </p:nvGrpSpPr>
        <p:grpSpPr>
          <a:xfrm>
            <a:off x="628650" y="4883971"/>
            <a:ext cx="4259999" cy="1615253"/>
            <a:chOff x="497036" y="4883971"/>
            <a:chExt cx="4259999" cy="1615253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CB60CDC-6A94-4566-95BD-5BF6312B883D}"/>
                </a:ext>
              </a:extLst>
            </p:cNvPr>
            <p:cNvSpPr/>
            <p:nvPr/>
          </p:nvSpPr>
          <p:spPr>
            <a:xfrm>
              <a:off x="1405356" y="5905106"/>
              <a:ext cx="3351679" cy="5941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AC18639-2E61-4648-B7DE-8AF65A181D4E}"/>
                </a:ext>
              </a:extLst>
            </p:cNvPr>
            <p:cNvSpPr/>
            <p:nvPr/>
          </p:nvSpPr>
          <p:spPr>
            <a:xfrm>
              <a:off x="628650" y="4883971"/>
              <a:ext cx="3351679" cy="7984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07A273B-EBB9-4D7D-888F-33B9130B47B7}"/>
                </a:ext>
              </a:extLst>
            </p:cNvPr>
            <p:cNvSpPr/>
            <p:nvPr/>
          </p:nvSpPr>
          <p:spPr>
            <a:xfrm>
              <a:off x="1608734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FB99D1-0D5A-457C-9D20-952AB14E03B0}"/>
                </a:ext>
              </a:extLst>
            </p:cNvPr>
            <p:cNvSpPr/>
            <p:nvPr/>
          </p:nvSpPr>
          <p:spPr>
            <a:xfrm>
              <a:off x="1608734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A3A90F4-FEA7-4692-9BAC-3519683A7800}"/>
                </a:ext>
              </a:extLst>
            </p:cNvPr>
            <p:cNvSpPr/>
            <p:nvPr/>
          </p:nvSpPr>
          <p:spPr>
            <a:xfrm>
              <a:off x="2488498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CEE68CA-4803-4C26-90EF-A0D46B51C436}"/>
                </a:ext>
              </a:extLst>
            </p:cNvPr>
            <p:cNvSpPr/>
            <p:nvPr/>
          </p:nvSpPr>
          <p:spPr>
            <a:xfrm>
              <a:off x="2488498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58DE75-B826-4F8D-8250-972B0E454F44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1972416" y="6227980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672038-730C-4850-AF15-9A44950E4E5C}"/>
                </a:ext>
              </a:extLst>
            </p:cNvPr>
            <p:cNvSpPr/>
            <p:nvPr/>
          </p:nvSpPr>
          <p:spPr>
            <a:xfrm>
              <a:off x="3367336" y="522380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6C05BB7-AE3A-4A9E-9A6D-C0AA6A09ED56}"/>
                </a:ext>
              </a:extLst>
            </p:cNvPr>
            <p:cNvSpPr/>
            <p:nvPr/>
          </p:nvSpPr>
          <p:spPr>
            <a:xfrm>
              <a:off x="336733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576FCD3-5A74-4797-9D64-0CE276260209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1790575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E56C859-B8B1-4D90-9C85-27F02D1D135A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2670339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DB2A7B1-93BC-4A7A-A172-61FA5A29EC4D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>
              <a:off x="1972416" y="5409245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C57CD4A-557A-48B1-9C51-AD2461188D15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852180" y="5405648"/>
              <a:ext cx="515156" cy="3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A778E78-7C2C-43CD-8768-6BC64761BE9C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98920" y="5537826"/>
              <a:ext cx="621676" cy="56157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5A0742E-E4BC-46EC-8F61-935FBE524553}"/>
                </a:ext>
              </a:extLst>
            </p:cNvPr>
            <p:cNvSpPr/>
            <p:nvPr/>
          </p:nvSpPr>
          <p:spPr>
            <a:xfrm>
              <a:off x="801847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CD1BCB-F2C4-4C8F-B20A-AB1115A8B6B9}"/>
                </a:ext>
              </a:extLst>
            </p:cNvPr>
            <p:cNvSpPr/>
            <p:nvPr/>
          </p:nvSpPr>
          <p:spPr>
            <a:xfrm>
              <a:off x="425601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2B1E904-F204-416A-83D6-3D52230857DC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>
              <a:off x="1165529" y="5409245"/>
              <a:ext cx="443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8D9F27D-BDF8-458C-A5DC-C3650444EC28}"/>
                </a:ext>
              </a:extLst>
            </p:cNvPr>
            <p:cNvCxnSpPr>
              <a:cxnSpLocks/>
              <a:stCxn id="48" idx="6"/>
              <a:endCxn id="55" idx="2"/>
            </p:cNvCxnSpPr>
            <p:nvPr/>
          </p:nvCxnSpPr>
          <p:spPr>
            <a:xfrm>
              <a:off x="3731018" y="6227980"/>
              <a:ext cx="5249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01889911-C86D-4876-B011-D56F7D37AD41}"/>
                </a:ext>
              </a:extLst>
            </p:cNvPr>
            <p:cNvCxnSpPr>
              <a:stCxn id="54" idx="0"/>
              <a:endCxn id="44" idx="0"/>
            </p:cNvCxnSpPr>
            <p:nvPr/>
          </p:nvCxnSpPr>
          <p:spPr>
            <a:xfrm rot="5400000" flipH="1" flipV="1">
              <a:off x="1827013" y="4384079"/>
              <a:ext cx="12700" cy="1686651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5943272-06E3-4C9E-A134-B939D13EAAA9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2852180" y="6227980"/>
              <a:ext cx="5151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/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69" r="-2564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/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13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maintaining the invariant that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Thm 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400" b="1" dirty="0"/>
                  <a:t>]: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Then for any connected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, its minimum-weight-outgoing-edge (MWOE)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edge in a CC is “outgoing” if it connects to another CC.)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a safe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blipFill>
                <a:blip r:embed="rId3"/>
                <a:stretch>
                  <a:fillRect l="-587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Kruskal’s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/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minimum weight edge connecting two CC.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46475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46475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63138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63138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54806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54806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54806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49579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49725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60628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54659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50285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60423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44974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64313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49698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59618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50170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60111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53374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D80497-C267-4CB6-A3F9-29479477EE71}"/>
              </a:ext>
            </a:extLst>
          </p:cNvPr>
          <p:cNvSpPr txBox="1"/>
          <p:nvPr/>
        </p:nvSpPr>
        <p:spPr>
          <a:xfrm>
            <a:off x="150695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787F68-8843-4EE6-A253-850D9DF11927}"/>
              </a:ext>
            </a:extLst>
          </p:cNvPr>
          <p:cNvSpPr txBox="1"/>
          <p:nvPr/>
        </p:nvSpPr>
        <p:spPr>
          <a:xfrm>
            <a:off x="437723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6B45DD-5367-48C5-9609-9855D2F11C03}"/>
              </a:ext>
            </a:extLst>
          </p:cNvPr>
          <p:cNvSpPr txBox="1"/>
          <p:nvPr/>
        </p:nvSpPr>
        <p:spPr>
          <a:xfrm>
            <a:off x="727750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02F402-0B7D-4D44-8FFC-CEDF2DA9070A}"/>
              </a:ext>
            </a:extLst>
          </p:cNvPr>
          <p:cNvSpPr txBox="1"/>
          <p:nvPr/>
        </p:nvSpPr>
        <p:spPr>
          <a:xfrm>
            <a:off x="1013612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D5653-FB82-4B8E-8ECD-E3B37DEA09F9}"/>
              </a:ext>
            </a:extLst>
          </p:cNvPr>
          <p:cNvSpPr txBox="1"/>
          <p:nvPr/>
        </p:nvSpPr>
        <p:spPr>
          <a:xfrm>
            <a:off x="1307051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79B8B8-F21B-46F6-B7D3-A2B20619FE80}"/>
              </a:ext>
            </a:extLst>
          </p:cNvPr>
          <p:cNvSpPr txBox="1"/>
          <p:nvPr/>
        </p:nvSpPr>
        <p:spPr>
          <a:xfrm>
            <a:off x="158833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AC8E83-3D93-4E46-AA34-1515C1363245}"/>
              </a:ext>
            </a:extLst>
          </p:cNvPr>
          <p:cNvSpPr txBox="1"/>
          <p:nvPr/>
        </p:nvSpPr>
        <p:spPr>
          <a:xfrm>
            <a:off x="198284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6DC6DB-1E0F-418E-95D8-F1C641EC8F3D}"/>
              </a:ext>
            </a:extLst>
          </p:cNvPr>
          <p:cNvSpPr txBox="1"/>
          <p:nvPr/>
        </p:nvSpPr>
        <p:spPr>
          <a:xfrm>
            <a:off x="2375899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330D33-E814-4B78-B562-60C2EDD5A906}"/>
              </a:ext>
            </a:extLst>
          </p:cNvPr>
          <p:cNvSpPr txBox="1"/>
          <p:nvPr/>
        </p:nvSpPr>
        <p:spPr>
          <a:xfrm>
            <a:off x="276895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928E93-EDAA-437D-AB4C-76E31E7F205D}"/>
              </a:ext>
            </a:extLst>
          </p:cNvPr>
          <p:cNvSpPr txBox="1"/>
          <p:nvPr/>
        </p:nvSpPr>
        <p:spPr>
          <a:xfrm>
            <a:off x="3162011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B9A1EE-1511-443E-9B52-67F66A53569E}"/>
              </a:ext>
            </a:extLst>
          </p:cNvPr>
          <p:cNvSpPr txBox="1"/>
          <p:nvPr/>
        </p:nvSpPr>
        <p:spPr>
          <a:xfrm>
            <a:off x="3555067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2F3A4D-CF22-4BFA-81BD-2F9EE7FABFB8}"/>
              </a:ext>
            </a:extLst>
          </p:cNvPr>
          <p:cNvSpPr txBox="1"/>
          <p:nvPr/>
        </p:nvSpPr>
        <p:spPr>
          <a:xfrm>
            <a:off x="394812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781378" y="4156608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EE3BF53F-E40D-4248-8125-8AE74DA59B5D}"/>
              </a:ext>
            </a:extLst>
          </p:cNvPr>
          <p:cNvSpPr txBox="1"/>
          <p:nvPr/>
        </p:nvSpPr>
        <p:spPr>
          <a:xfrm>
            <a:off x="182541" y="4761685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Edge weights in increasing order: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5844366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4829374" y="5943064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58443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4829374" y="4338449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0112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4957955" y="5451178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56625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495675" y="5065812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8293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58443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57911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5C9113-EFA9-4D3B-B683-10653984B17D}"/>
              </a:ext>
            </a:extLst>
          </p:cNvPr>
          <p:cNvSpPr/>
          <p:nvPr/>
        </p:nvSpPr>
        <p:spPr>
          <a:xfrm>
            <a:off x="38536" y="4028286"/>
            <a:ext cx="9069856" cy="2576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9" grpId="0"/>
      <p:bldP spid="50" grpId="0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3295</Words>
  <Application>Microsoft Office PowerPoint</Application>
  <PresentationFormat>全屏显示(4:3)</PresentationFormat>
  <Paragraphs>518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Calibri</vt:lpstr>
      <vt:lpstr>Courier New</vt:lpstr>
      <vt:lpstr>Calibri Light</vt:lpstr>
      <vt:lpstr>Office 主题​​</vt:lpstr>
      <vt:lpstr>Minimum Spanning Trees</vt:lpstr>
      <vt:lpstr>Minimum Spanning Trees (MST)</vt:lpstr>
      <vt:lpstr>Application of MST</vt:lpstr>
      <vt:lpstr>Computing MST</vt:lpstr>
      <vt:lpstr>Identifying Safe Edges</vt:lpstr>
      <vt:lpstr>Identifying Safe Edges</vt:lpstr>
      <vt:lpstr>Computing MST</vt:lpstr>
      <vt:lpstr>Computing MST Kruskal’s Algorithm</vt:lpstr>
      <vt:lpstr>Computing MST Kruskal’s Algorithm</vt:lpstr>
      <vt:lpstr>Computing MST Kruskal’s Algorithm</vt:lpstr>
      <vt:lpstr>Computing MST Kruskal’s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DFS, BFS, Prim, and others…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Chaodong</dc:creator>
  <cp:lastModifiedBy>盛俊 方</cp:lastModifiedBy>
  <cp:revision>58</cp:revision>
  <dcterms:created xsi:type="dcterms:W3CDTF">2019-11-17T08:57:40Z</dcterms:created>
  <dcterms:modified xsi:type="dcterms:W3CDTF">2023-06-29T15:05:15Z</dcterms:modified>
</cp:coreProperties>
</file>