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10"/>
  </p:notesMasterIdLst>
  <p:handoutMasterIdLst>
    <p:handoutMasterId r:id="rId30"/>
  </p:handoutMasterIdLst>
  <p:sldIdLst>
    <p:sldId id="283" r:id="rId4"/>
    <p:sldId id="546" r:id="rId5"/>
    <p:sldId id="677" r:id="rId6"/>
    <p:sldId id="672" r:id="rId7"/>
    <p:sldId id="673" r:id="rId8"/>
    <p:sldId id="660" r:id="rId9"/>
    <p:sldId id="676" r:id="rId11"/>
    <p:sldId id="684" r:id="rId12"/>
    <p:sldId id="674" r:id="rId13"/>
    <p:sldId id="682" r:id="rId14"/>
    <p:sldId id="675" r:id="rId15"/>
    <p:sldId id="685" r:id="rId16"/>
    <p:sldId id="683" r:id="rId17"/>
    <p:sldId id="678" r:id="rId18"/>
    <p:sldId id="662" r:id="rId19"/>
    <p:sldId id="680" r:id="rId20"/>
    <p:sldId id="663" r:id="rId21"/>
    <p:sldId id="681" r:id="rId22"/>
    <p:sldId id="665" r:id="rId23"/>
    <p:sldId id="667" r:id="rId24"/>
    <p:sldId id="666" r:id="rId25"/>
    <p:sldId id="669" r:id="rId26"/>
    <p:sldId id="668" r:id="rId27"/>
    <p:sldId id="670" r:id="rId28"/>
    <p:sldId id="593" r:id="rId29"/>
  </p:sldIdLst>
  <p:sldSz cx="9144000" cy="6858000" type="screen4x3"/>
  <p:notesSz cx="9874250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99"/>
    <a:srgbClr val="D175A3"/>
    <a:srgbClr val="E95B58"/>
    <a:srgbClr val="F0E7E8"/>
    <a:srgbClr val="660066"/>
    <a:srgbClr val="99FF33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3" autoAdjust="0"/>
    <p:restoredTop sz="81044" autoAdjust="0"/>
  </p:normalViewPr>
  <p:slideViewPr>
    <p:cSldViewPr>
      <p:cViewPr varScale="1">
        <p:scale>
          <a:sx n="97" d="100"/>
          <a:sy n="97" d="100"/>
        </p:scale>
        <p:origin x="2200" y="192"/>
      </p:cViewPr>
      <p:guideLst>
        <p:guide orient="horz" pos="1465"/>
        <p:guide orient="horz" pos="690"/>
        <p:guide orient="horz" pos="1840"/>
        <p:guide orient="horz" pos="3533"/>
        <p:guide orient="horz" pos="2071"/>
        <p:guide pos="2891"/>
        <p:guide pos="5364"/>
        <p:guide pos="4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4677FF5-D314-4EE7-A999-3949FECCFB5B}" type="datetimeFigureOut">
              <a:rPr lang="zh-TW" altLang="en-US"/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6893DC6-D215-4F57-B30C-329AE64050A3}" type="slidenum">
              <a:rPr lang="zh-TW" altLang="en-US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5525B53-3FF3-44CE-9D34-F570DCD823E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0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28975"/>
            <a:ext cx="7899400" cy="3059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457B3AF-F881-4B9B-BA77-7A7D741F364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57B3AF-F881-4B9B-BA77-7A7D741F3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57B3AF-F881-4B9B-BA77-7A7D741F3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57B3AF-F881-4B9B-BA77-7A7D741F3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简单的做法是将输入序列经过一个</a:t>
            </a:r>
            <a:r>
              <a:rPr lang="en-GB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层转化为一个向量序列输入两个双向的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单元，将每个时间序列的正向反向输出拼接，经过一个全连接层映射为一个维度为输出标签数量的一个向量，再使用</a:t>
            </a:r>
            <a:r>
              <a:rPr lang="en-GB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将输出归一化作为每种标签的概率。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这种方法的一个缺点是对每个</a:t>
            </a:r>
            <a:r>
              <a:rPr lang="en-GB" altLang="zh-CN" dirty="0"/>
              <a:t>token</a:t>
            </a:r>
            <a:r>
              <a:rPr lang="zh-CN" altLang="en-US" dirty="0"/>
              <a:t>打标签的过程中是独立的分类，不能直接利用上文已经预测的标签，进而导致预测出的标签序列可能是非法的，例如标签</a:t>
            </a:r>
            <a:r>
              <a:rPr lang="en-GB" altLang="zh-CN" dirty="0"/>
              <a:t>B-PER</a:t>
            </a:r>
            <a:r>
              <a:rPr lang="zh-CN" altLang="en-US" dirty="0"/>
              <a:t>后面是不可能紧跟着</a:t>
            </a:r>
            <a:r>
              <a:rPr lang="en-GB" altLang="zh-CN" dirty="0"/>
              <a:t>I-LOC</a:t>
            </a:r>
            <a:r>
              <a:rPr lang="zh-CN" altLang="en-US" dirty="0"/>
              <a:t>的，但</a:t>
            </a:r>
            <a:r>
              <a:rPr lang="en-GB" altLang="zh-CN" dirty="0" err="1"/>
              <a:t>Softmax</a:t>
            </a:r>
            <a:r>
              <a:rPr lang="zh-CN" altLang="en-US" dirty="0"/>
              <a:t>不会利用到这个信息。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57B3AF-F881-4B9B-BA77-7A7D741F3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简单的做法是将输入序列经过一个</a:t>
            </a:r>
            <a:r>
              <a:rPr lang="en-GB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层转化为一个向量序列输入两个双向的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单元，将每个时间序列的正向反向输出拼接，经过一个全连接层映射为一个维度为输出标签数量的一个向量，再使用</a:t>
            </a:r>
            <a:r>
              <a:rPr lang="en-GB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将输出归一化作为每种标签的概率。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这种方法的一个缺点是对每个</a:t>
            </a:r>
            <a:r>
              <a:rPr lang="en-GB" altLang="zh-CN" dirty="0"/>
              <a:t>token</a:t>
            </a:r>
            <a:r>
              <a:rPr lang="zh-CN" altLang="en-US" dirty="0"/>
              <a:t>打标签的过程中是独立的分类，不能直接利用上文已经预测的标签，进而导致预测出的标签序列可能是非法的，例如标签</a:t>
            </a:r>
            <a:r>
              <a:rPr lang="en-GB" altLang="zh-CN" dirty="0"/>
              <a:t>B-PER</a:t>
            </a:r>
            <a:r>
              <a:rPr lang="zh-CN" altLang="en-US" dirty="0"/>
              <a:t>后面是不可能紧跟着</a:t>
            </a:r>
            <a:r>
              <a:rPr lang="en-GB" altLang="zh-CN" dirty="0"/>
              <a:t>I-LOC</a:t>
            </a:r>
            <a:r>
              <a:rPr lang="zh-CN" altLang="en-US" dirty="0"/>
              <a:t>的，但</a:t>
            </a:r>
            <a:r>
              <a:rPr lang="en-GB" altLang="zh-CN" dirty="0" err="1"/>
              <a:t>Softmax</a:t>
            </a:r>
            <a:r>
              <a:rPr lang="zh-CN" altLang="en-US" dirty="0"/>
              <a:t>不会利用到这个信息。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57B3AF-F881-4B9B-BA77-7A7D741F3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为了解决上面的问题，研究者们提出了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BiLSTM+CRF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的方法，一个很大的优势是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在解码过程中考虑了标签之间的依赖关系，在一定程度上避免了上面的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，广泛的实验证明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并取得了很好的效果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57B3AF-F881-4B9B-BA77-7A7D741F3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最近几年，预训练模型取得了很大的进展，和基于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的方法相比，它有两个很明显的优势：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）并行计算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）很好的解决长距离依赖的问题，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机制可以用文本中的其他词来增强目标词的语义表示，从而更好地利用上下文信息</a:t>
            </a:r>
            <a:endParaRPr lang="zh-CN" altLang="en-US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BPE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57B3AF-F881-4B9B-BA77-7A7D741F3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最近几年，预训练模型取得了很大的进展，和基于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的方法相比，它有两个很明显的优势：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）并行计算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）很好的解决长距离依赖的问题，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机制可以用文本中的其他词来增强目标词的语义表示，从而更好地利用上下文信息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57B3AF-F881-4B9B-BA77-7A7D741F3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57B3AF-F881-4B9B-BA77-7A7D741F3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57B3AF-F881-4B9B-BA77-7A7D741F3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57B3AF-F881-4B9B-BA77-7A7D741F3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 bwMode="auto">
          <a:xfrm>
            <a:off x="819150" y="4005263"/>
            <a:ext cx="7477125" cy="177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Char char="n"/>
              <a:defRPr/>
            </a:pPr>
            <a:endParaRPr lang="zh-CN" altLang="en-US">
              <a:ea typeface="SimSun" panose="02010600030101010101" pitchFamily="2" charset="-122"/>
            </a:endParaRPr>
          </a:p>
        </p:txBody>
      </p:sp>
      <p:pic>
        <p:nvPicPr>
          <p:cNvPr id="3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41275"/>
            <a:ext cx="22669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25425"/>
            <a:ext cx="26860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6353992" cy="55832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2223" y="1096214"/>
            <a:ext cx="8630257" cy="51523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ts val="600"/>
              </a:spcBef>
              <a:defRPr sz="2600"/>
            </a:lvl1pPr>
            <a:lvl2pPr>
              <a:lnSpc>
                <a:spcPct val="100000"/>
              </a:lnSpc>
              <a:spcBef>
                <a:spcPts val="600"/>
              </a:spcBef>
              <a:defRPr sz="2300"/>
            </a:lvl2pPr>
            <a:lvl3pPr>
              <a:lnSpc>
                <a:spcPct val="100000"/>
              </a:lnSpc>
              <a:spcBef>
                <a:spcPts val="600"/>
              </a:spcBef>
              <a:defRPr sz="2000"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007490"/>
            <a:ext cx="6353992" cy="558324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 bwMode="auto">
          <a:xfrm>
            <a:off x="819150" y="4005263"/>
            <a:ext cx="7477125" cy="177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Char char="n"/>
              <a:defRPr/>
            </a:pPr>
            <a:endParaRPr lang="zh-CN" altLang="en-US">
              <a:ea typeface="SimSun" panose="02010600030101010101" pitchFamily="2" charset="-122"/>
            </a:endParaRPr>
          </a:p>
        </p:txBody>
      </p:sp>
      <p:pic>
        <p:nvPicPr>
          <p:cNvPr id="3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41275"/>
            <a:ext cx="22669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25425"/>
            <a:ext cx="26860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1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减号 6"/>
          <p:cNvSpPr/>
          <p:nvPr userDrawn="1"/>
        </p:nvSpPr>
        <p:spPr bwMode="auto">
          <a:xfrm>
            <a:off x="-1666875" y="6248400"/>
            <a:ext cx="12468225" cy="104775"/>
          </a:xfrm>
          <a:prstGeom prst="mathMinus">
            <a:avLst/>
          </a:prstGeom>
          <a:solidFill>
            <a:srgbClr val="66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Times New Roman" panose="02020603050405020304" charset="0"/>
              <a:ea typeface="SimSun" panose="02010600030101010101" pitchFamily="2" charset="-122"/>
            </a:endParaRPr>
          </a:p>
        </p:txBody>
      </p:sp>
      <p:sp>
        <p:nvSpPr>
          <p:cNvPr id="1027" name="副标题 2"/>
          <p:cNvSpPr txBox="1"/>
          <p:nvPr userDrawn="1"/>
        </p:nvSpPr>
        <p:spPr bwMode="auto">
          <a:xfrm>
            <a:off x="819150" y="4005263"/>
            <a:ext cx="7477125" cy="177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Char char="n"/>
              <a:defRPr/>
            </a:pPr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1028" name="Oval 6"/>
          <p:cNvSpPr>
            <a:spLocks noChangeArrowheads="1"/>
          </p:cNvSpPr>
          <p:nvPr userDrawn="1"/>
        </p:nvSpPr>
        <p:spPr bwMode="auto">
          <a:xfrm>
            <a:off x="228600" y="1668463"/>
            <a:ext cx="2514600" cy="2514600"/>
          </a:xfrm>
          <a:prstGeom prst="ellipse">
            <a:avLst/>
          </a:prstGeom>
          <a:solidFill>
            <a:schemeClr val="bg2"/>
          </a:solidFill>
          <a:ln w="28575">
            <a:solidFill>
              <a:srgbClr val="800000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defRPr/>
            </a:pPr>
            <a:endParaRPr kumimoji="1" lang="zh-CN" altLang="zh-CN" sz="2400">
              <a:latin typeface="Times New Roman" panose="02020603050405020304" charset="0"/>
              <a:ea typeface="SimSun" panose="02010600030101010101" pitchFamily="2" charset="-122"/>
            </a:endParaRPr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hidden">
          <a:xfrm>
            <a:off x="0" y="2276475"/>
            <a:ext cx="9144000" cy="1471613"/>
          </a:xfrm>
          <a:prstGeom prst="rect">
            <a:avLst/>
          </a:prstGeom>
          <a:gradFill rotWithShape="1">
            <a:gsLst>
              <a:gs pos="0">
                <a:srgbClr val="410042"/>
              </a:gs>
              <a:gs pos="50000">
                <a:srgbClr val="610562"/>
              </a:gs>
              <a:gs pos="100000">
                <a:srgbClr val="7508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defRPr/>
            </a:pPr>
            <a:endParaRPr kumimoji="1" lang="zh-CN" altLang="zh-CN" sz="2400">
              <a:ea typeface="SimSun" panose="02010600030101010101" pitchFamily="2" charset="-122"/>
            </a:endParaRPr>
          </a:p>
        </p:txBody>
      </p:sp>
      <p:pic>
        <p:nvPicPr>
          <p:cNvPr id="1030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41275"/>
            <a:ext cx="22669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/>
          <p:cNvSpPr txBox="1">
            <a:spLocks noChangeArrowheads="1"/>
          </p:cNvSpPr>
          <p:nvPr userDrawn="1"/>
        </p:nvSpPr>
        <p:spPr>
          <a:xfrm>
            <a:off x="176213" y="6403975"/>
            <a:ext cx="1430337" cy="358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defRPr/>
            </a:pPr>
            <a:fld id="{C2D507AA-4797-4781-9CFA-9DD418F88F21}" type="datetime1">
              <a:rPr lang="zh-CN" altLang="en-US" sz="1600" smtClean="0">
                <a:ea typeface="SimSun" panose="02010600030101010101" pitchFamily="2" charset="-122"/>
              </a:rPr>
            </a:fld>
            <a:endParaRPr lang="zh-CN" altLang="en-US" sz="1600">
              <a:ea typeface="SimSun" panose="02010600030101010101" pitchFamily="2" charset="-122"/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8054975" y="6413500"/>
            <a:ext cx="933450" cy="312738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r" eaLnBrk="1" hangingPunct="1">
              <a:defRPr/>
            </a:pPr>
            <a:fld id="{A435C209-B112-47CB-979E-34813783DF4E}" type="slidenum">
              <a:rPr kumimoji="1" lang="zh-CN" altLang="en-US" sz="1600" smtClean="0">
                <a:ea typeface="SimSun" panose="02010600030101010101" pitchFamily="2" charset="-122"/>
              </a:rPr>
            </a:fld>
            <a:endParaRPr kumimoji="1" lang="zh-CN" altLang="en-US" sz="1600">
              <a:ea typeface="SimSun" panose="02010600030101010101" pitchFamily="2" charset="-122"/>
            </a:endParaRPr>
          </a:p>
        </p:txBody>
      </p:sp>
      <p:pic>
        <p:nvPicPr>
          <p:cNvPr id="1033" name="图片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25425"/>
            <a:ext cx="26860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减号 19"/>
          <p:cNvSpPr/>
          <p:nvPr userDrawn="1"/>
        </p:nvSpPr>
        <p:spPr bwMode="auto">
          <a:xfrm>
            <a:off x="-1666875" y="1225550"/>
            <a:ext cx="12468225" cy="104775"/>
          </a:xfrm>
          <a:prstGeom prst="mathMinus">
            <a:avLst/>
          </a:prstGeom>
          <a:solidFill>
            <a:srgbClr val="66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latin typeface="Times New Roman" panose="02020603050405020304" charset="0"/>
              <a:ea typeface="SimSun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8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80604020202020204" pitchFamily="34" charset="0"/>
          <a:ea typeface="SimSun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80604020202020204" pitchFamily="34" charset="0"/>
          <a:ea typeface="SimSun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80604020202020204" pitchFamily="34" charset="0"/>
          <a:ea typeface="SimSun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80604020202020204" pitchFamily="34" charset="0"/>
          <a:ea typeface="SimSun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80604020202020204" pitchFamily="34" charset="0"/>
          <a:ea typeface="SimSun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80604020202020204" pitchFamily="34" charset="0"/>
          <a:ea typeface="SimSun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80604020202020204" pitchFamily="34" charset="0"/>
          <a:ea typeface="SimSun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80604020202020204" pitchFamily="34" charset="0"/>
          <a:ea typeface="SimSun" panose="02010600030101010101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1pPr>
      <a:lvl2pPr marL="889000" indent="-44005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Arial" panose="02080604020202020204" pitchFamily="34" charset="0"/>
          <a:ea typeface="+mn-ea"/>
        </a:defRPr>
      </a:lvl2pPr>
      <a:lvl3pPr marL="1294130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Arial" panose="02080604020202020204" pitchFamily="34" charset="0"/>
          <a:ea typeface="+mn-ea"/>
        </a:defRPr>
      </a:lvl3pPr>
      <a:lvl4pPr marL="1681480" indent="-3860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Arial" panose="02080604020202020204" pitchFamily="34" charset="0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Arial" panose="02080604020202020204" pitchFamily="34" charset="0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减号 6"/>
          <p:cNvSpPr/>
          <p:nvPr userDrawn="1"/>
        </p:nvSpPr>
        <p:spPr bwMode="auto">
          <a:xfrm>
            <a:off x="-1666875" y="6248400"/>
            <a:ext cx="12468225" cy="104775"/>
          </a:xfrm>
          <a:prstGeom prst="mathMinus">
            <a:avLst/>
          </a:prstGeom>
          <a:solidFill>
            <a:srgbClr val="66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Times New Roman" panose="02020603050405020304" charset="0"/>
              <a:ea typeface="SimSun" panose="02010600030101010101" pitchFamily="2" charset="-122"/>
            </a:endParaRPr>
          </a:p>
        </p:txBody>
      </p:sp>
      <p:sp>
        <p:nvSpPr>
          <p:cNvPr id="9" name="减号 8"/>
          <p:cNvSpPr/>
          <p:nvPr userDrawn="1"/>
        </p:nvSpPr>
        <p:spPr bwMode="auto">
          <a:xfrm>
            <a:off x="-1666875" y="860425"/>
            <a:ext cx="12468225" cy="106363"/>
          </a:xfrm>
          <a:prstGeom prst="mathMinus">
            <a:avLst/>
          </a:prstGeom>
          <a:solidFill>
            <a:srgbClr val="66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Times New Roman" panose="02020603050405020304" charset="0"/>
              <a:ea typeface="SimSun" panose="02010600030101010101" pitchFamily="2" charset="-122"/>
            </a:endParaRPr>
          </a:p>
        </p:txBody>
      </p:sp>
      <p:pic>
        <p:nvPicPr>
          <p:cNvPr id="2052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214313"/>
            <a:ext cx="4127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图片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-3175"/>
            <a:ext cx="169227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7"/>
          <p:cNvSpPr txBox="1">
            <a:spLocks noChangeArrowheads="1"/>
          </p:cNvSpPr>
          <p:nvPr userDrawn="1"/>
        </p:nvSpPr>
        <p:spPr>
          <a:xfrm>
            <a:off x="180975" y="6402388"/>
            <a:ext cx="1430338" cy="358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defRPr/>
            </a:pPr>
            <a:fld id="{54766960-0990-4982-8D84-50E9A37CB061}" type="datetime1">
              <a:rPr lang="zh-CN" altLang="en-US" sz="1600" smtClean="0">
                <a:ea typeface="SimSun" panose="02010600030101010101" pitchFamily="2" charset="-122"/>
              </a:rPr>
            </a:fld>
            <a:endParaRPr lang="zh-CN" altLang="en-US" sz="1600">
              <a:ea typeface="SimSun" panose="02010600030101010101" pitchFamily="2" charset="-122"/>
            </a:endParaRPr>
          </a:p>
        </p:txBody>
      </p:sp>
      <p:sp>
        <p:nvSpPr>
          <p:cNvPr id="19" name="Rectangle 5"/>
          <p:cNvSpPr txBox="1">
            <a:spLocks noChangeArrowheads="1"/>
          </p:cNvSpPr>
          <p:nvPr userDrawn="1"/>
        </p:nvSpPr>
        <p:spPr bwMode="auto">
          <a:xfrm>
            <a:off x="8054975" y="6410325"/>
            <a:ext cx="933450" cy="31432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r" eaLnBrk="1" hangingPunct="1">
              <a:defRPr/>
            </a:pPr>
            <a:fld id="{EE6A544D-E5E1-41ED-91DC-0BDD4364A5B8}" type="slidenum">
              <a:rPr lang="zh-CN" altLang="en-US" sz="1600" smtClean="0">
                <a:ea typeface="SimSun" panose="02010600030101010101" pitchFamily="2" charset="-122"/>
              </a:rPr>
            </a:fld>
            <a:endParaRPr lang="zh-CN" altLang="en-US" sz="1600">
              <a:ea typeface="SimSun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8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80604020202020204" pitchFamily="34" charset="0"/>
          <a:ea typeface="SimSun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80604020202020204" pitchFamily="34" charset="0"/>
          <a:ea typeface="SimSun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80604020202020204" pitchFamily="34" charset="0"/>
          <a:ea typeface="SimSun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80604020202020204" pitchFamily="34" charset="0"/>
          <a:ea typeface="SimSun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80604020202020204" pitchFamily="34" charset="0"/>
          <a:ea typeface="SimSun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80604020202020204" pitchFamily="34" charset="0"/>
          <a:ea typeface="SimSun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80604020202020204" pitchFamily="34" charset="0"/>
          <a:ea typeface="SimSun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80604020202020204" pitchFamily="34" charset="0"/>
          <a:ea typeface="SimSun" panose="02010600030101010101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1pPr>
      <a:lvl2pPr marL="889000" indent="-440055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Arial" panose="02080604020202020204" pitchFamily="34" charset="0"/>
          <a:ea typeface="+mn-ea"/>
        </a:defRPr>
      </a:lvl2pPr>
      <a:lvl3pPr marL="1294130" indent="-403225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70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Arial" panose="02080604020202020204" pitchFamily="34" charset="0"/>
          <a:ea typeface="+mn-ea"/>
        </a:defRPr>
      </a:lvl3pPr>
      <a:lvl4pPr marL="1681480" indent="-3860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Arial" panose="02080604020202020204" pitchFamily="34" charset="0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Arial" panose="02080604020202020204" pitchFamily="34" charset="0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 idx="4294967295"/>
          </p:nvPr>
        </p:nvSpPr>
        <p:spPr bwMode="auto">
          <a:xfrm>
            <a:off x="-36512" y="2577458"/>
            <a:ext cx="9144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自然语言处理</a:t>
            </a:r>
            <a:r>
              <a:rPr lang="en-US" altLang="zh-CN" sz="48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-</a:t>
            </a:r>
            <a:r>
              <a:rPr lang="zh-CN" altLang="en-US" sz="48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课程作业</a:t>
            </a:r>
            <a:r>
              <a:rPr lang="en-US" altLang="zh-CN" sz="48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3</a:t>
            </a:r>
            <a:r>
              <a:rPr lang="zh-CN" altLang="en-US" sz="48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 </a:t>
            </a:r>
            <a:br>
              <a:rPr lang="zh-CN" altLang="en-US" sz="4800" dirty="0"/>
            </a:br>
            <a:endParaRPr lang="zh-CN" altLang="en-US" sz="4800" b="1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DejaVu Serif" panose="0206060305060502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12160" y="387285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——</a:t>
            </a:r>
            <a:r>
              <a:rPr lang="zh-CN" altLang="en-US" sz="2400" dirty="0"/>
              <a:t>命名实体识别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49">
        <p:pull/>
      </p:transition>
    </mc:Choice>
    <mc:Fallback>
      <p:transition spd="slow" advTm="4149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中宋" panose="02010600040101010101" charset="-122"/>
                <a:ea typeface="华文中宋" panose="02010600040101010101" charset="-122"/>
              </a:rPr>
              <a:t>BiLSTM+softmax</a:t>
            </a:r>
            <a:br>
              <a:rPr lang="en-US" altLang="zh-CN" dirty="0">
                <a:latin typeface="华文中宋" panose="02010600040101010101" charset="-122"/>
                <a:ea typeface="华文中宋" panose="02010600040101010101" charset="-122"/>
              </a:rPr>
            </a:br>
            <a:endParaRPr lang="zh-CN" altLang="en-US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0" name="AutoShape 4" descr="百分点认知智能实验室：信息抽取在知识图谱构建中的实践与应用| 爱分析ifenxi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30" name="Picture 6" descr="Bi-LSTM neural network structure deployed in time direction. | Download  Scientific Diagra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1441"/>
            <a:ext cx="9144000" cy="392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中宋" panose="02010600040101010101" charset="-122"/>
                <a:ea typeface="华文中宋" panose="02010600040101010101" charset="-122"/>
              </a:rPr>
              <a:t>BiLSTM+CRF</a:t>
            </a:r>
            <a:endParaRPr lang="zh-CN" altLang="en-US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2052" name="Picture 4" descr="命名实体识别从数据集到算法实现- 专知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639" y="1268760"/>
            <a:ext cx="4708737" cy="472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2145624" y="1124744"/>
            <a:ext cx="5522719" cy="72008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sz="6600" dirty="0"/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中宋" panose="02010600040101010101" charset="-122"/>
                <a:ea typeface="华文中宋" panose="02010600040101010101" charset="-122"/>
              </a:rPr>
              <a:t>BERT+softmax</a:t>
            </a:r>
            <a:endParaRPr lang="zh-CN" altLang="en-US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026" name="Picture 2" descr="NLP Deep Learning Training on Downstream tasks using Pytorch Lightning —  NER on CONLL data — Part 3 of 7 | by Narayana Swamy | CodeX | Mediu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679" y="1108821"/>
            <a:ext cx="5782642" cy="498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</a:rPr>
              <a:t>BERT+CRF</a:t>
            </a:r>
            <a:endParaRPr lang="zh-CN" altLang="en-US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034" name="Picture 10" descr="NER —— Bert/ALBert+CRF_dfsj66011的博客-CSDN博客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7434112" cy="484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 idx="4294967295"/>
          </p:nvPr>
        </p:nvSpPr>
        <p:spPr bwMode="auto">
          <a:xfrm>
            <a:off x="-36512" y="2577458"/>
            <a:ext cx="9144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数据集</a:t>
            </a:r>
            <a:endParaRPr lang="zh-CN" altLang="en-US" sz="4800" b="1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DejaVu Serif" panose="0206060305060502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46">
        <p:pull/>
      </p:transition>
    </mc:Choice>
    <mc:Fallback>
      <p:transition spd="slow" advTm="10946">
        <p:pull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数据集</a:t>
            </a:r>
            <a:endParaRPr lang="zh-CN" altLang="en-US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文本占位符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训练集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测试集</a:t>
            </a:r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  <a:sym typeface="+mn-ea"/>
            </a:endParaRPr>
          </a:p>
        </p:txBody>
      </p:sp>
      <p:graphicFrame>
        <p:nvGraphicFramePr>
          <p:cNvPr id="6" name="表格 4"/>
          <p:cNvGraphicFramePr>
            <a:graphicFrameLocks noGrp="1"/>
          </p:cNvGraphicFramePr>
          <p:nvPr/>
        </p:nvGraphicFramePr>
        <p:xfrm>
          <a:off x="1139788" y="1786631"/>
          <a:ext cx="6864424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32212"/>
                <a:gridCol w="343221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字段名 </a:t>
                      </a:r>
                      <a:endParaRPr lang="zh-CN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字段说明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effectLst/>
                        </a:rPr>
                        <a:t>文本</a:t>
                      </a:r>
                      <a:r>
                        <a:rPr lang="en-US" altLang="zh-CN" dirty="0">
                          <a:effectLst/>
                        </a:rPr>
                        <a:t>id</a:t>
                      </a:r>
                      <a:endParaRPr lang="zh-CN" altLang="en-US" dirty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Sentence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文本</a:t>
                      </a:r>
                      <a:endParaRPr lang="zh-CN" altLang="en-US" dirty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GB" altLang="zh-C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格式的实体标签</a:t>
                      </a:r>
                      <a:endParaRPr lang="zh-CN" altLang="en-US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4"/>
          <p:cNvGraphicFramePr>
            <a:graphicFrameLocks noGrp="1"/>
          </p:cNvGraphicFramePr>
          <p:nvPr/>
        </p:nvGraphicFramePr>
        <p:xfrm>
          <a:off x="1145622" y="4509120"/>
          <a:ext cx="6864424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32212"/>
                <a:gridCol w="343221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字段名 </a:t>
                      </a:r>
                      <a:endParaRPr lang="zh-CN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字段说明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id</a:t>
                      </a:r>
                      <a:endParaRPr lang="en-GB" altLang="zh-C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effectLst/>
                        </a:rPr>
                        <a:t>文本</a:t>
                      </a:r>
                      <a:r>
                        <a:rPr lang="en-US" altLang="zh-CN" dirty="0">
                          <a:effectLst/>
                        </a:rPr>
                        <a:t>id</a:t>
                      </a:r>
                      <a:endParaRPr lang="zh-CN" altLang="en-US" dirty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sentence</a:t>
                      </a:r>
                      <a:endParaRPr lang="en-GB" altLang="zh-C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文本 </a:t>
                      </a:r>
                      <a:endParaRPr lang="zh-CN" altLang="en-US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65718" y="5786224"/>
            <a:ext cx="221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注意：关于</a:t>
            </a:r>
            <a:r>
              <a:rPr lang="en-US" altLang="zh-CN" dirty="0"/>
              <a:t>dev</a:t>
            </a:r>
            <a:r>
              <a:rPr lang="zh-CN" altLang="en-US" dirty="0"/>
              <a:t>集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 idx="4294967295"/>
          </p:nvPr>
        </p:nvSpPr>
        <p:spPr bwMode="auto">
          <a:xfrm>
            <a:off x="-36512" y="2577458"/>
            <a:ext cx="9144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评测指标</a:t>
            </a:r>
            <a:endParaRPr lang="zh-CN" altLang="en-US" sz="4800" b="1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DejaVu Serif" panose="0206060305060502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/>
      </p:transition>
    </mc:Choice>
    <mc:Fallback>
      <p:transition spd="slow">
        <p:pull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评测指标</a:t>
            </a:r>
            <a:endParaRPr lang="zh-CN" altLang="en-US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文本占位符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NER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任务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133" y="1628800"/>
            <a:ext cx="7643733" cy="4359759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 idx="4294967295"/>
          </p:nvPr>
        </p:nvSpPr>
        <p:spPr bwMode="auto">
          <a:xfrm>
            <a:off x="-36512" y="2577458"/>
            <a:ext cx="9144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提交要求</a:t>
            </a:r>
            <a:endParaRPr lang="zh-CN" altLang="en-US" sz="4800" b="1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DejaVu Serif" panose="0206060305060502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/>
      </p:transition>
    </mc:Choice>
    <mc:Fallback>
      <p:transition spd="slow">
        <p:pull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提交要求</a:t>
            </a:r>
            <a:endParaRPr lang="zh-CN" altLang="en-US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文本占位符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Leaderboard</a:t>
            </a:r>
            <a:r>
              <a:rPr lang="zh-CN" altLang="en-GB" sz="2400" dirty="0">
                <a:latin typeface="SimSun" panose="02010600030101010101" pitchFamily="2" charset="-122"/>
                <a:ea typeface="SimSun" panose="02010600030101010101" pitchFamily="2" charset="-122"/>
              </a:rPr>
              <a:t>提交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文件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学号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.csv)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提交样例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aphicFrame>
        <p:nvGraphicFramePr>
          <p:cNvPr id="2" name="表格 5"/>
          <p:cNvGraphicFramePr>
            <a:graphicFrameLocks noGrp="1"/>
          </p:cNvGraphicFramePr>
          <p:nvPr/>
        </p:nvGraphicFramePr>
        <p:xfrm>
          <a:off x="1524000" y="1628800"/>
          <a:ext cx="6096000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95872"/>
                <a:gridCol w="2736304"/>
                <a:gridCol w="14638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字段说明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⽂本</a:t>
                      </a:r>
                      <a:r>
                        <a:rPr lang="en-GB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err="1"/>
                        <a:t>BIO_anno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/>
                        <a:t>BIO</a:t>
                      </a:r>
                      <a:r>
                        <a:rPr lang="zh-CN" altLang="en-US" dirty="0"/>
                        <a:t>格式的实体标注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t="1608"/>
          <a:stretch>
            <a:fillRect/>
          </a:stretch>
        </p:blipFill>
        <p:spPr>
          <a:xfrm>
            <a:off x="126971" y="3861048"/>
            <a:ext cx="8890058" cy="1668596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目录</a:t>
            </a:r>
            <a:endParaRPr lang="zh-CN" altLang="en-US" sz="3200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3" name="文本占位符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SimSun" panose="02010600030101010101" pitchFamily="2" charset="-122"/>
              <a:ea typeface="SimSun" panose="02010600030101010101" pitchFamily="2" charset="-122"/>
              <a:cs typeface="DejaVu Serif" panose="02060603050605020204" charset="0"/>
              <a:sym typeface="+mn-ea"/>
            </a:endParaRPr>
          </a:p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  <a:cs typeface="DejaVu Serif" panose="02060603050605020204" charset="0"/>
                <a:sym typeface="+mn-ea"/>
              </a:rPr>
              <a:t>任务介绍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  <a:cs typeface="DejaVu Serif" panose="02060603050605020204" charset="0"/>
              <a:sym typeface="+mn-ea"/>
            </a:endParaRPr>
          </a:p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  <a:cs typeface="DejaVu Serif" panose="02060603050605020204" charset="0"/>
                <a:sym typeface="+mn-ea"/>
              </a:rPr>
              <a:t>主要方法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  <a:cs typeface="DejaVu Serif" panose="02060603050605020204" charset="0"/>
              <a:sym typeface="+mn-ea"/>
            </a:endParaRPr>
          </a:p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数据集</a:t>
            </a:r>
            <a:endParaRPr lang="zh-CN" altLang="en-US" sz="2800" dirty="0">
              <a:latin typeface="SimSun" panose="02010600030101010101" pitchFamily="2" charset="-122"/>
              <a:ea typeface="SimSun" panose="02010600030101010101" pitchFamily="2" charset="-122"/>
              <a:sym typeface="+mn-ea"/>
            </a:endParaRPr>
          </a:p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评测指标 </a:t>
            </a:r>
            <a:endParaRPr lang="zh-CN" altLang="en-US" sz="2800" dirty="0">
              <a:latin typeface="SimSun" panose="02010600030101010101" pitchFamily="2" charset="-122"/>
              <a:ea typeface="SimSun" panose="02010600030101010101" pitchFamily="2" charset="-122"/>
              <a:cs typeface="DejaVu Serif" panose="02060603050605020204" charset="0"/>
              <a:sym typeface="+mn-ea"/>
            </a:endParaRPr>
          </a:p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  <a:cs typeface="DejaVu Serif" panose="02060603050605020204" charset="0"/>
                <a:sym typeface="+mn-ea"/>
              </a:rPr>
              <a:t>提交要求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  <a:cs typeface="DejaVu Serif" panose="02060603050605020204" charset="0"/>
              <a:sym typeface="+mn-ea"/>
            </a:endParaRPr>
          </a:p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  <a:cs typeface="DejaVu Serif" panose="02060603050605020204" charset="0"/>
                <a:sym typeface="+mn-ea"/>
              </a:rPr>
              <a:t>问题搜集</a:t>
            </a:r>
            <a:endParaRPr lang="zh-CN" altLang="en-US" sz="2800" dirty="0">
              <a:latin typeface="SimSun" panose="02010600030101010101" pitchFamily="2" charset="-122"/>
              <a:ea typeface="SimSun" panose="02010600030101010101" pitchFamily="2" charset="-122"/>
              <a:cs typeface="DejaVu Serif" panose="02060603050605020204" charset="0"/>
              <a:sym typeface="+mn-ea"/>
            </a:endParaRPr>
          </a:p>
        </p:txBody>
      </p:sp>
    </p:spTree>
  </p:cSld>
  <p:clrMapOvr>
    <a:masterClrMapping/>
  </p:clrMapOvr>
  <p:transition advTm="33002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提交要求</a:t>
            </a:r>
            <a:endParaRPr lang="zh-CN" altLang="en-US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文本占位符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Leaderboard</a:t>
            </a:r>
            <a:r>
              <a:rPr lang="zh-CN" altLang="en-GB" sz="2400" dirty="0">
                <a:latin typeface="SimSun" panose="02010600030101010101" pitchFamily="2" charset="-122"/>
                <a:ea typeface="SimSun" panose="02010600030101010101" pitchFamily="2" charset="-122"/>
              </a:rPr>
              <a:t>提交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网址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</a:rPr>
              <a:t>http://210.28.132.174:1234</a:t>
            </a:r>
            <a:r>
              <a:rPr lang="en-US" altLang="zh-CN" sz="2400" dirty="0">
                <a:solidFill>
                  <a:srgbClr val="0070C0"/>
                </a:solidFill>
              </a:rPr>
              <a:t>9</a:t>
            </a:r>
            <a:r>
              <a:rPr lang="zh-CN" altLang="en-US" sz="2400" dirty="0">
                <a:solidFill>
                  <a:srgbClr val="0070C0"/>
                </a:solidFill>
              </a:rPr>
              <a:t>/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1" y="1724659"/>
            <a:ext cx="9144000" cy="4037127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提交要求</a:t>
            </a:r>
            <a:endParaRPr lang="zh-CN" altLang="en-US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文本占位符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两份文件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sz="2100" dirty="0">
                <a:latin typeface="SimSun" panose="02010600030101010101" pitchFamily="2" charset="-122"/>
                <a:ea typeface="SimSun" panose="02010600030101010101" pitchFamily="2" charset="-122"/>
              </a:rPr>
              <a:t>代码文件</a:t>
            </a:r>
            <a:r>
              <a:rPr lang="en-US" altLang="zh-CN" sz="21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sz="2100" dirty="0">
                <a:latin typeface="SimSun" panose="02010600030101010101" pitchFamily="2" charset="-122"/>
                <a:ea typeface="SimSun" panose="02010600030101010101" pitchFamily="2" charset="-122"/>
              </a:rPr>
              <a:t>命名格式：学号</a:t>
            </a:r>
            <a:r>
              <a:rPr lang="en-US" altLang="zh-CN" sz="2100" dirty="0">
                <a:latin typeface="SimSun" panose="02010600030101010101" pitchFamily="2" charset="-122"/>
                <a:ea typeface="SimSun" panose="02010600030101010101" pitchFamily="2" charset="-122"/>
              </a:rPr>
              <a:t>+</a:t>
            </a:r>
            <a:r>
              <a:rPr lang="zh-CN" altLang="en-US" sz="2100" dirty="0">
                <a:latin typeface="SimSun" panose="02010600030101010101" pitchFamily="2" charset="-122"/>
                <a:ea typeface="SimSun" panose="02010600030101010101" pitchFamily="2" charset="-122"/>
              </a:rPr>
              <a:t>姓名</a:t>
            </a:r>
            <a:r>
              <a:rPr lang="en-US" altLang="zh-CN" sz="2100" dirty="0">
                <a:latin typeface="SimSun" panose="02010600030101010101" pitchFamily="2" charset="-122"/>
                <a:ea typeface="SimSun" panose="02010600030101010101" pitchFamily="2" charset="-122"/>
              </a:rPr>
              <a:t>.zip)</a:t>
            </a:r>
            <a:endParaRPr lang="en-US" altLang="zh-CN" sz="21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sz="2100" dirty="0">
                <a:latin typeface="SimSun" panose="02010600030101010101" pitchFamily="2" charset="-122"/>
                <a:ea typeface="SimSun" panose="02010600030101010101" pitchFamily="2" charset="-122"/>
              </a:rPr>
              <a:t>课题报告</a:t>
            </a:r>
            <a:r>
              <a:rPr lang="en-US" altLang="zh-CN" sz="21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sz="2100" dirty="0">
                <a:latin typeface="SimSun" panose="02010600030101010101" pitchFamily="2" charset="-122"/>
                <a:ea typeface="SimSun" panose="02010600030101010101" pitchFamily="2" charset="-122"/>
              </a:rPr>
              <a:t>命名格式：学号</a:t>
            </a:r>
            <a:r>
              <a:rPr lang="en-US" altLang="zh-CN" sz="2100" dirty="0">
                <a:latin typeface="SimSun" panose="02010600030101010101" pitchFamily="2" charset="-122"/>
                <a:ea typeface="SimSun" panose="02010600030101010101" pitchFamily="2" charset="-122"/>
              </a:rPr>
              <a:t>+</a:t>
            </a:r>
            <a:r>
              <a:rPr lang="zh-CN" altLang="en-US" sz="2100" dirty="0">
                <a:latin typeface="SimSun" panose="02010600030101010101" pitchFamily="2" charset="-122"/>
                <a:ea typeface="SimSun" panose="02010600030101010101" pitchFamily="2" charset="-122"/>
              </a:rPr>
              <a:t>姓名</a:t>
            </a:r>
            <a:r>
              <a:rPr lang="en-US" altLang="zh-CN" sz="2100" dirty="0">
                <a:latin typeface="SimSun" panose="02010600030101010101" pitchFamily="2" charset="-122"/>
                <a:ea typeface="SimSun" panose="02010600030101010101" pitchFamily="2" charset="-122"/>
              </a:rPr>
              <a:t>.pdf)</a:t>
            </a:r>
            <a:endParaRPr lang="en-US" altLang="zh-CN" sz="21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提交方式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Sftp</a:t>
            </a:r>
            <a:r>
              <a:rPr lang="zh-CN" altLang="en-US" sz="2400" dirty="0">
                <a:solidFill>
                  <a:srgbClr val="0070C0"/>
                </a:solidFill>
              </a:rPr>
              <a:t>：210.28.132.174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用户名：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student_1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密码：</a:t>
            </a:r>
            <a:r>
              <a:rPr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nlp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远程路径：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work_3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截止时间 </a:t>
            </a:r>
            <a:r>
              <a:rPr lang="en-US" altLang="zh-CN" b="1" dirty="0">
                <a:solidFill>
                  <a:srgbClr val="FF0000"/>
                </a:solidFill>
              </a:rPr>
              <a:t>2022-05-20 23:59:59</a:t>
            </a:r>
            <a:endParaRPr lang="en-US" altLang="zh-CN" sz="240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551526"/>
            <a:ext cx="3455962" cy="2813914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 idx="4294967295"/>
          </p:nvPr>
        </p:nvSpPr>
        <p:spPr bwMode="auto">
          <a:xfrm>
            <a:off x="-36512" y="2577458"/>
            <a:ext cx="9144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4800" dirty="0">
                <a:solidFill>
                  <a:schemeClr val="bg1"/>
                </a:solidFill>
              </a:rPr>
              <a:t>问题收集</a:t>
            </a:r>
            <a:br>
              <a:rPr lang="zh-CN" altLang="en-US" sz="4800" dirty="0">
                <a:solidFill>
                  <a:schemeClr val="bg1"/>
                </a:solidFill>
              </a:rPr>
            </a:br>
            <a:endParaRPr lang="zh-CN" altLang="en-US" sz="4800" b="1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DejaVu Serif" panose="0206060305060502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/>
      </p:transition>
    </mc:Choice>
    <mc:Fallback>
      <p:transition spd="slow">
        <p:pull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9592" y="1412776"/>
            <a:ext cx="619268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平台</a:t>
            </a:r>
            <a:endParaRPr lang="en-US" altLang="zh-CN" sz="3600" dirty="0"/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3600" dirty="0"/>
          </a:p>
          <a:p>
            <a:r>
              <a:rPr lang="zh-CN" altLang="en-US" sz="3600" dirty="0"/>
              <a:t>框架</a:t>
            </a:r>
            <a:endParaRPr lang="en-US" altLang="zh-CN" sz="3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600" dirty="0"/>
              <a:t>提交</a:t>
            </a:r>
            <a:endParaRPr lang="en-US" altLang="zh-CN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2334106" y="1803890"/>
            <a:ext cx="4594578" cy="1134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400" dirty="0"/>
              <a:t>使用时长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400" dirty="0"/>
              <a:t>代金券不够了怎么办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2339752" y="3446237"/>
            <a:ext cx="4588932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400" dirty="0"/>
              <a:t>已知</a:t>
            </a:r>
            <a:r>
              <a:rPr lang="en-US" altLang="zh-CN" sz="2400" dirty="0"/>
              <a:t>bug</a:t>
            </a:r>
            <a:r>
              <a:rPr lang="zh-CN" altLang="en-US" sz="2400" dirty="0"/>
              <a:t>反馈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400" dirty="0"/>
              <a:t>baseline</a:t>
            </a:r>
            <a:endParaRPr lang="en-US" altLang="zh-CN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2339752" y="5085037"/>
            <a:ext cx="4588932" cy="1134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400" dirty="0"/>
              <a:t>报告的模板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400" dirty="0"/>
              <a:t>注意格式错误！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/>
      </p:transition>
    </mc:Choice>
    <mc:Fallback>
      <p:transition spd="slow">
        <p:pull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646" y="1340768"/>
            <a:ext cx="8222794" cy="23893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43" y="3709362"/>
            <a:ext cx="8857514" cy="224537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>
                <a:latin typeface="Verdana" panose="020B0604030504040204" charset="0"/>
                <a:ea typeface="SimSun" panose="02010600030101010101" pitchFamily="2" charset="-122"/>
              </a:rPr>
            </a:br>
            <a:br>
              <a:rPr lang="zh-CN" altLang="en-US">
                <a:latin typeface="+mn-ea"/>
                <a:cs typeface="DejaVu Serif" panose="02060603050605020204" charset="0"/>
                <a:sym typeface="+mn-ea"/>
              </a:rPr>
            </a:br>
            <a:br>
              <a:rPr lang="zh-CN" altLang="en-US">
                <a:latin typeface="+mn-ea"/>
                <a:cs typeface="DejaVu Serif" panose="02060603050605020204" charset="0"/>
                <a:sym typeface="+mn-ea"/>
              </a:rPr>
            </a:b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2345" y="2921635"/>
            <a:ext cx="71793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ctr">
              <a:buFont typeface="+mj-lt"/>
              <a:buNone/>
            </a:pPr>
            <a:r>
              <a:rPr lang="zh-CN" altLang="en-US" sz="6000">
                <a:latin typeface="华文中宋" panose="02010600040101010101" charset="-122"/>
                <a:ea typeface="华文中宋" panose="02010600040101010101" charset="-122"/>
                <a:cs typeface="Times New Roman" panose="02020603050405020304" charset="0"/>
              </a:rPr>
              <a:t>谢谢</a:t>
            </a:r>
            <a:endParaRPr lang="zh-CN" altLang="en-US" sz="6000">
              <a:latin typeface="华文中宋" panose="02010600040101010101" charset="-122"/>
              <a:ea typeface="华文中宋" panose="0201060004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 idx="4294967295"/>
          </p:nvPr>
        </p:nvSpPr>
        <p:spPr bwMode="auto">
          <a:xfrm>
            <a:off x="-36512" y="2577458"/>
            <a:ext cx="9144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任务介绍</a:t>
            </a:r>
            <a:endParaRPr lang="zh-CN" altLang="en-US" sz="4800" b="1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DejaVu Serif" panose="0206060305060502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5">
        <p:pull/>
      </p:transition>
    </mc:Choice>
    <mc:Fallback>
      <p:transition spd="slow" advTm="1695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7584" y="241484"/>
            <a:ext cx="2160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+mj-cs"/>
                <a:sym typeface="+mn-ea"/>
              </a:rPr>
              <a:t>任务介绍</a:t>
            </a:r>
            <a:endParaRPr lang="en-US" altLang="zh-CN" sz="2800" dirty="0">
              <a:latin typeface="华文中宋" panose="02010600040101010101" charset="-122"/>
              <a:ea typeface="华文中宋" panose="02010600040101010101" charset="-122"/>
              <a:cs typeface="+mj-cs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540" y="1052736"/>
            <a:ext cx="8280920" cy="2807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命名实体识别（Named Entity Recognition，简称NER），是自然语言处理中的一项基础任务。命名实体一般指的是文本中具有特定意义或者指代性强的实体，通常包括 人名、地名、机构名、日期时间、专有名词等。识别包括两部分：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实体的边界确定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实体的类型（人名、地名、机构名或其他）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9592" y="4253083"/>
            <a:ext cx="7344816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  Earlier </a:t>
            </a:r>
            <a:r>
              <a:rPr lang="zh-CN" altLang="en-US" sz="2000" dirty="0">
                <a:solidFill>
                  <a:srgbClr val="FF0000"/>
                </a:solidFill>
              </a:rPr>
              <a:t>Tuesday</a:t>
            </a:r>
            <a:r>
              <a:rPr lang="zh-CN" altLang="en-US" sz="2000" dirty="0"/>
              <a:t> ,  </a:t>
            </a:r>
            <a:r>
              <a:rPr lang="zh-CN" altLang="en-US" sz="2000" dirty="0">
                <a:solidFill>
                  <a:srgbClr val="0070C0"/>
                </a:solidFill>
              </a:rPr>
              <a:t>Haiti</a:t>
            </a:r>
            <a:r>
              <a:rPr lang="zh-CN" altLang="en-US" sz="2000" dirty="0"/>
              <a:t> chief elections official , </a:t>
            </a:r>
            <a:r>
              <a:rPr lang="zh-CN" altLang="en-US" sz="2000" dirty="0">
                <a:solidFill>
                  <a:srgbClr val="FF6600"/>
                </a:solidFill>
              </a:rPr>
              <a:t>Jacques Bernard</a:t>
            </a:r>
            <a:r>
              <a:rPr lang="zh-CN" altLang="en-US" sz="2000" dirty="0"/>
              <a:t> , fled to the </a:t>
            </a:r>
            <a:r>
              <a:rPr lang="zh-CN" altLang="en-US" sz="2000" dirty="0">
                <a:solidFill>
                  <a:srgbClr val="0070C0"/>
                </a:solidFill>
              </a:rPr>
              <a:t>United States</a:t>
            </a:r>
            <a:r>
              <a:rPr lang="zh-CN" altLang="en-US" sz="2000" dirty="0"/>
              <a:t> after receiving threats and finding his home ransacked .</a:t>
            </a:r>
            <a:endParaRPr lang="en-US" altLang="zh-CN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287524" y="395961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例如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239"/>
    </mc:Choice>
    <mc:Fallback>
      <p:transition spd="slow" advTm="7923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827584" y="241484"/>
            <a:ext cx="2160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+mj-cs"/>
                <a:sym typeface="+mn-ea"/>
              </a:rPr>
              <a:t>任务介绍</a:t>
            </a:r>
            <a:endParaRPr lang="en-US" altLang="zh-CN" sz="2800" dirty="0">
              <a:latin typeface="华文中宋" panose="02010600040101010101" charset="-122"/>
              <a:ea typeface="华文中宋" panose="02010600040101010101" charset="-122"/>
              <a:cs typeface="+mj-cs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4215" y="1883439"/>
            <a:ext cx="7896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i="0" dirty="0">
                <a:solidFill>
                  <a:srgbClr val="4D4D4D"/>
                </a:solidFill>
                <a:effectLst/>
                <a:latin typeface="-apple-system"/>
              </a:rPr>
              <a:t>        命名实体识别是</a:t>
            </a:r>
            <a:r>
              <a:rPr lang="en-US" altLang="zh-CN" sz="2000" i="0" dirty="0">
                <a:solidFill>
                  <a:srgbClr val="4D4D4D"/>
                </a:solidFill>
                <a:effectLst/>
                <a:latin typeface="-apple-system"/>
              </a:rPr>
              <a:t>NLP</a:t>
            </a:r>
            <a:r>
              <a:rPr lang="zh-CN" altLang="en-US" sz="2000" i="0" dirty="0">
                <a:solidFill>
                  <a:srgbClr val="4D4D4D"/>
                </a:solidFill>
                <a:effectLst/>
                <a:latin typeface="-apple-system"/>
              </a:rPr>
              <a:t>中一项基本性的关键任务，是关系抽取、事件抽取、知识图谱、信息提取、机器翻译等诸多</a:t>
            </a:r>
            <a:r>
              <a:rPr lang="en-US" altLang="zh-CN" sz="2000" i="0" dirty="0">
                <a:solidFill>
                  <a:srgbClr val="4D4D4D"/>
                </a:solidFill>
                <a:effectLst/>
                <a:latin typeface="-apple-system"/>
              </a:rPr>
              <a:t>NLP</a:t>
            </a:r>
            <a:r>
              <a:rPr lang="zh-CN" altLang="en-US" sz="2000" i="0" dirty="0">
                <a:solidFill>
                  <a:srgbClr val="4D4D4D"/>
                </a:solidFill>
                <a:effectLst/>
                <a:latin typeface="-apple-system"/>
              </a:rPr>
              <a:t>任务的基础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95887" y="2790951"/>
            <a:ext cx="8676456" cy="2951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dirty="0"/>
              <a:t>事件检测： 地点、时间、人物是</a:t>
            </a:r>
            <a:r>
              <a:rPr lang="zh-CN" altLang="en-US" b="1" dirty="0"/>
              <a:t>事件的基本构成部分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dirty="0"/>
              <a:t>信息检索： 命名实体可以用来</a:t>
            </a:r>
            <a:r>
              <a:rPr lang="zh-CN" altLang="en-US" b="1" dirty="0"/>
              <a:t>提高和改进检索系统的效果，</a:t>
            </a:r>
            <a:r>
              <a:rPr lang="zh-CN" altLang="en-US" dirty="0"/>
              <a:t>例如：当用户输入“重大”时，可以发现用户更想检索的是“重庆大学”，而不是其对应的形容词含义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dirty="0"/>
              <a:t>语义网络： 有助于建立</a:t>
            </a:r>
            <a:r>
              <a:rPr lang="zh-CN" altLang="en-US" b="1" dirty="0"/>
              <a:t>概念、实例及其对应的关系</a:t>
            </a:r>
            <a:r>
              <a:rPr lang="zh-CN" altLang="en-US" dirty="0"/>
              <a:t>，例如“国家”是一个概念，中国是一个实例，“中国”是一个“国家”表达实体与概念之间的关系。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dirty="0"/>
              <a:t>机器翻译： </a:t>
            </a:r>
            <a:r>
              <a:rPr lang="zh-CN" altLang="en-US" b="1" dirty="0"/>
              <a:t>命名实体的翻译</a:t>
            </a:r>
            <a:r>
              <a:rPr lang="zh-CN" altLang="en-US" dirty="0"/>
              <a:t>（尤其像人名、专有名词、机构名等），准确识别出文本中的命名实体，对提高机器翻译的效果有直接的意义。</a:t>
            </a:r>
            <a:endParaRPr lang="zh-CN" altLang="en-US" dirty="0"/>
          </a:p>
        </p:txBody>
      </p:sp>
      <p:sp>
        <p:nvSpPr>
          <p:cNvPr id="14" name="文本占位符 4"/>
          <p:cNvSpPr txBox="1">
            <a:spLocks noChangeArrowheads="1"/>
          </p:cNvSpPr>
          <p:nvPr/>
        </p:nvSpPr>
        <p:spPr>
          <a:xfrm>
            <a:off x="321535" y="1124744"/>
            <a:ext cx="3458378" cy="523221"/>
          </a:xfrm>
          <a:prstGeom prst="rect">
            <a:avLst/>
          </a:prstGeom>
        </p:spPr>
        <p:txBody>
          <a:bodyPr/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+mn-cs"/>
              </a:defRPr>
            </a:lvl1pPr>
            <a:lvl2pPr marL="889000" indent="-4400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80604020202020204" pitchFamily="34" charset="0"/>
                <a:ea typeface="+mn-ea"/>
              </a:defRPr>
            </a:lvl2pPr>
            <a:lvl3pPr marL="1294130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80604020202020204" pitchFamily="34" charset="0"/>
                <a:ea typeface="+mn-ea"/>
              </a:defRPr>
            </a:lvl3pPr>
            <a:lvl4pPr marL="1681480" indent="-3860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+mn-ea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80604020202020204" pitchFamily="34" charset="0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命名实体识别的价值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kern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kern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kern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kern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kern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301"/>
    </mc:Choice>
    <mc:Fallback>
      <p:transition spd="slow" advTm="17030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67544" y="4094023"/>
            <a:ext cx="77427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dirty="0">
                <a:solidFill>
                  <a:srgbClr val="0070C0"/>
                </a:solidFill>
              </a:rPr>
              <a:t>B-</a:t>
            </a:r>
            <a:r>
              <a:rPr lang="en-US" altLang="zh-CN" sz="2000" dirty="0">
                <a:solidFill>
                  <a:srgbClr val="0070C0"/>
                </a:solidFill>
              </a:rPr>
              <a:t>geo</a:t>
            </a:r>
            <a:r>
              <a:rPr lang="en-GB" altLang="zh-CN" sz="2000" dirty="0">
                <a:solidFill>
                  <a:srgbClr val="0070C0"/>
                </a:solidFill>
              </a:rPr>
              <a:t> </a:t>
            </a:r>
            <a:r>
              <a:rPr lang="zh-CN" altLang="en-US" b="0" i="0" dirty="0">
                <a:effectLst/>
                <a:latin typeface="Avenir" panose="02000503020000020003" pitchFamily="2" charset="0"/>
              </a:rPr>
              <a:t>地理实体的开始    </a:t>
            </a:r>
            <a:r>
              <a:rPr lang="en-GB" altLang="zh-CN" sz="2000" dirty="0">
                <a:solidFill>
                  <a:srgbClr val="0070C0"/>
                </a:solidFill>
              </a:rPr>
              <a:t>I-geo </a:t>
            </a:r>
            <a:r>
              <a:rPr lang="zh-CN" altLang="en-US" b="0" i="0" dirty="0">
                <a:effectLst/>
                <a:latin typeface="Avenir" panose="02000503020000020003" pitchFamily="2" charset="0"/>
              </a:rPr>
              <a:t>地理实体的内部</a:t>
            </a:r>
            <a:br>
              <a:rPr lang="zh-CN" altLang="en-US" dirty="0"/>
            </a:br>
            <a:r>
              <a:rPr lang="en-GB" altLang="zh-CN" sz="2000" b="0" i="0" dirty="0">
                <a:solidFill>
                  <a:srgbClr val="FF0000"/>
                </a:solidFill>
                <a:effectLst/>
                <a:latin typeface="+mj-lt"/>
              </a:rPr>
              <a:t>B-tim</a:t>
            </a:r>
            <a:r>
              <a:rPr lang="en-GB" altLang="zh-CN" b="0" i="0" dirty="0">
                <a:effectLst/>
                <a:latin typeface="Avenir" panose="02000503020000020003" pitchFamily="2" charset="0"/>
              </a:rPr>
              <a:t> </a:t>
            </a:r>
            <a:r>
              <a:rPr lang="zh-CN" altLang="en-US" b="0" i="0" dirty="0">
                <a:effectLst/>
                <a:latin typeface="Avenir" panose="02000503020000020003" pitchFamily="2" charset="0"/>
              </a:rPr>
              <a:t>组织实体的开始      </a:t>
            </a:r>
            <a:r>
              <a:rPr lang="en-GB" altLang="zh-CN" sz="2000" dirty="0">
                <a:solidFill>
                  <a:srgbClr val="FF0000"/>
                </a:solidFill>
                <a:latin typeface="+mj-lt"/>
              </a:rPr>
              <a:t>I-tim</a:t>
            </a:r>
            <a:r>
              <a:rPr lang="en-GB" altLang="zh-CN" b="0" i="0" dirty="0">
                <a:effectLst/>
                <a:latin typeface="Avenir" panose="02000503020000020003" pitchFamily="2" charset="0"/>
              </a:rPr>
              <a:t> </a:t>
            </a:r>
            <a:r>
              <a:rPr lang="zh-CN" altLang="en-US" b="0" i="0" dirty="0">
                <a:effectLst/>
                <a:latin typeface="Avenir" panose="02000503020000020003" pitchFamily="2" charset="0"/>
              </a:rPr>
              <a:t>组织实体的内部</a:t>
            </a:r>
            <a:br>
              <a:rPr lang="zh-CN" altLang="en-US" dirty="0"/>
            </a:br>
            <a:r>
              <a:rPr lang="en-GB" altLang="zh-CN" sz="2000" dirty="0">
                <a:solidFill>
                  <a:srgbClr val="FF6600"/>
                </a:solidFill>
              </a:rPr>
              <a:t>B-per </a:t>
            </a:r>
            <a:r>
              <a:rPr lang="zh-CN" altLang="en-US" b="0" i="0" dirty="0">
                <a:effectLst/>
                <a:latin typeface="Avenir" panose="02000503020000020003" pitchFamily="2" charset="0"/>
              </a:rPr>
              <a:t>人名开始                  </a:t>
            </a:r>
            <a:r>
              <a:rPr lang="en-GB" altLang="zh-CN" sz="2000" dirty="0">
                <a:solidFill>
                  <a:srgbClr val="FF6600"/>
                </a:solidFill>
              </a:rPr>
              <a:t>I-per </a:t>
            </a:r>
            <a:r>
              <a:rPr lang="zh-CN" altLang="en-US" dirty="0">
                <a:latin typeface="Avenir" panose="02000503020000020003" pitchFamily="2" charset="0"/>
              </a:rPr>
              <a:t>人</a:t>
            </a:r>
            <a:r>
              <a:rPr lang="zh-CN" altLang="en-US" b="0" i="0" dirty="0">
                <a:effectLst/>
                <a:latin typeface="Avenir" panose="02000503020000020003" pitchFamily="2" charset="0"/>
              </a:rPr>
              <a:t>名内部</a:t>
            </a:r>
            <a:endParaRPr lang="en-US" altLang="zh-CN" b="0" i="0" dirty="0">
              <a:effectLst/>
              <a:latin typeface="Avenir" panose="02000503020000020003" pitchFamily="2" charset="0"/>
            </a:endParaRPr>
          </a:p>
          <a:p>
            <a:r>
              <a:rPr lang="en-GB" altLang="zh-CN" sz="2000" dirty="0"/>
              <a:t>O</a:t>
            </a:r>
            <a:r>
              <a:rPr lang="en-GB" altLang="zh-CN" b="0" i="0" dirty="0">
                <a:effectLst/>
                <a:latin typeface="Avenir" panose="02000503020000020003" pitchFamily="2" charset="0"/>
              </a:rPr>
              <a:t> </a:t>
            </a:r>
            <a:r>
              <a:rPr lang="zh-CN" altLang="en-US" b="0" i="0" dirty="0">
                <a:effectLst/>
                <a:latin typeface="Avenir" panose="02000503020000020003" pitchFamily="2" charset="0"/>
              </a:rPr>
              <a:t>代表不属于标注的范围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3401" y="5451515"/>
            <a:ext cx="7776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venir" panose="02000503020000020003" pitchFamily="2" charset="0"/>
              </a:rPr>
              <a:t>除此之外：</a:t>
            </a:r>
            <a:r>
              <a:rPr lang="en-US" altLang="zh-CN" dirty="0" err="1">
                <a:latin typeface="Avenir" panose="02000503020000020003" pitchFamily="2" charset="0"/>
              </a:rPr>
              <a:t>gpe</a:t>
            </a:r>
            <a:r>
              <a:rPr lang="en-US" altLang="zh-CN" dirty="0">
                <a:latin typeface="Avenir" panose="02000503020000020003" pitchFamily="2" charset="0"/>
              </a:rPr>
              <a:t> </a:t>
            </a:r>
            <a:r>
              <a:rPr lang="zh-CN" altLang="en-US" dirty="0">
                <a:latin typeface="Avenir" panose="02000503020000020003" pitchFamily="2" charset="0"/>
              </a:rPr>
              <a:t>代表政治实体；</a:t>
            </a:r>
            <a:r>
              <a:rPr lang="en-US" altLang="zh-CN" dirty="0">
                <a:latin typeface="Avenir" panose="02000503020000020003" pitchFamily="2" charset="0"/>
              </a:rPr>
              <a:t>org </a:t>
            </a:r>
            <a:r>
              <a:rPr lang="zh-CN" altLang="en-US" dirty="0">
                <a:latin typeface="Avenir" panose="02000503020000020003" pitchFamily="2" charset="0"/>
              </a:rPr>
              <a:t>代表组织实体；</a:t>
            </a:r>
            <a:r>
              <a:rPr lang="en-US" altLang="zh-CN" dirty="0">
                <a:latin typeface="Avenir" panose="02000503020000020003" pitchFamily="2" charset="0"/>
              </a:rPr>
              <a:t>art </a:t>
            </a:r>
            <a:r>
              <a:rPr lang="zh-CN" altLang="en-US" dirty="0">
                <a:latin typeface="Avenir" panose="02000503020000020003" pitchFamily="2" charset="0"/>
              </a:rPr>
              <a:t>代表艺术品实体；</a:t>
            </a:r>
            <a:r>
              <a:rPr lang="en-US" altLang="zh-CN" dirty="0">
                <a:latin typeface="Avenir" panose="02000503020000020003" pitchFamily="2" charset="0"/>
              </a:rPr>
              <a:t>eve </a:t>
            </a:r>
            <a:r>
              <a:rPr lang="zh-CN" altLang="en-US" dirty="0">
                <a:latin typeface="Avenir" panose="02000503020000020003" pitchFamily="2" charset="0"/>
              </a:rPr>
              <a:t>代表事件实体；</a:t>
            </a:r>
            <a:r>
              <a:rPr lang="en-US" altLang="zh-CN" dirty="0" err="1">
                <a:latin typeface="Avenir" panose="02000503020000020003" pitchFamily="2" charset="0"/>
              </a:rPr>
              <a:t>nat</a:t>
            </a:r>
            <a:r>
              <a:rPr lang="en-US" altLang="zh-CN" dirty="0">
                <a:latin typeface="Avenir" panose="02000503020000020003" pitchFamily="2" charset="0"/>
              </a:rPr>
              <a:t> </a:t>
            </a:r>
            <a:r>
              <a:rPr lang="zh-CN" altLang="en-US" dirty="0">
                <a:latin typeface="Avenir" panose="02000503020000020003" pitchFamily="2" charset="0"/>
              </a:rPr>
              <a:t>代表自然现象实体</a:t>
            </a:r>
            <a:endParaRPr lang="en-GB" altLang="zh-CN" dirty="0">
              <a:latin typeface="Avenir" panose="02000503020000020003" pitchFamily="2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+mj-cs"/>
                <a:sym typeface="+mn-ea"/>
              </a:rPr>
              <a:t>任务介绍</a:t>
            </a:r>
            <a:b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+mj-cs"/>
                <a:sym typeface="+mn-ea"/>
              </a:rPr>
            </a:b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9512" y="1083319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本次作业，给定数据，运用所学知识进行命名实体识别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899592" y="1539478"/>
            <a:ext cx="73448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Earlier </a:t>
            </a:r>
            <a:r>
              <a:rPr lang="zh-CN" altLang="en-US" sz="2000" dirty="0">
                <a:solidFill>
                  <a:srgbClr val="FF0000"/>
                </a:solidFill>
              </a:rPr>
              <a:t>Tuesday</a:t>
            </a:r>
            <a:r>
              <a:rPr lang="zh-CN" altLang="en-US" sz="2000" dirty="0"/>
              <a:t> ,  </a:t>
            </a:r>
            <a:r>
              <a:rPr lang="zh-CN" altLang="en-US" sz="2000" dirty="0">
                <a:solidFill>
                  <a:srgbClr val="0070C0"/>
                </a:solidFill>
              </a:rPr>
              <a:t>Haiti</a:t>
            </a:r>
            <a:r>
              <a:rPr lang="zh-CN" altLang="en-US" sz="2000" dirty="0"/>
              <a:t> chief elections official , </a:t>
            </a:r>
            <a:r>
              <a:rPr lang="zh-CN" altLang="en-US" sz="2000" dirty="0">
                <a:solidFill>
                  <a:srgbClr val="FF6600"/>
                </a:solidFill>
              </a:rPr>
              <a:t>Jacques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zh-CN" altLang="en-US" sz="2000" dirty="0"/>
              <a:t>    O       </a:t>
            </a:r>
            <a:r>
              <a:rPr lang="zh-CN" altLang="en-US" sz="2000" dirty="0">
                <a:solidFill>
                  <a:srgbClr val="FF0000"/>
                </a:solidFill>
              </a:rPr>
              <a:t>B-tim</a:t>
            </a:r>
            <a:r>
              <a:rPr lang="zh-CN" altLang="en-US" sz="2000" dirty="0"/>
              <a:t>   O </a:t>
            </a:r>
            <a:r>
              <a:rPr lang="zh-CN" altLang="en-US" sz="2000" dirty="0">
                <a:solidFill>
                  <a:srgbClr val="0070C0"/>
                </a:solidFill>
              </a:rPr>
              <a:t>B-geo</a:t>
            </a:r>
            <a:r>
              <a:rPr lang="zh-CN" altLang="en-US" sz="2000" dirty="0"/>
              <a:t>  O        O           O    O  </a:t>
            </a:r>
            <a:r>
              <a:rPr lang="zh-CN" altLang="en-US" sz="2000" dirty="0">
                <a:solidFill>
                  <a:srgbClr val="FF6600"/>
                </a:solidFill>
              </a:rPr>
              <a:t>B-per 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FF6600"/>
                </a:solidFill>
              </a:rPr>
              <a:t>Bernard</a:t>
            </a:r>
            <a:r>
              <a:rPr lang="zh-CN" altLang="en-US" sz="2000" dirty="0"/>
              <a:t> , fled to the </a:t>
            </a:r>
            <a:r>
              <a:rPr lang="zh-CN" altLang="en-US" sz="2000" dirty="0">
                <a:solidFill>
                  <a:srgbClr val="0070C0"/>
                </a:solidFill>
              </a:rPr>
              <a:t>United States</a:t>
            </a:r>
            <a:r>
              <a:rPr lang="zh-CN" altLang="en-US" sz="2000" dirty="0"/>
              <a:t> after receiving threats and 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6600"/>
                </a:solidFill>
              </a:rPr>
              <a:t>   I-per  </a:t>
            </a:r>
            <a:r>
              <a:rPr lang="zh-CN" altLang="en-US" sz="2000" dirty="0"/>
              <a:t>O  O   O  O   </a:t>
            </a:r>
            <a:r>
              <a:rPr lang="zh-CN" altLang="en-US" sz="2000" dirty="0">
                <a:solidFill>
                  <a:srgbClr val="0070C0"/>
                </a:solidFill>
              </a:rPr>
              <a:t>B-geo  I-geo    </a:t>
            </a:r>
            <a:r>
              <a:rPr lang="zh-CN" altLang="en-US" sz="2000" dirty="0"/>
              <a:t>O         O           O       O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finding his home ransacked .</a:t>
            </a:r>
            <a:endParaRPr lang="en-US" altLang="zh-CN" sz="2000" dirty="0"/>
          </a:p>
          <a:p>
            <a:r>
              <a:rPr lang="zh-CN" altLang="en-US" sz="2000" dirty="0"/>
              <a:t>    O      O     O          O        O</a:t>
            </a:r>
            <a:endParaRPr lang="zh-CN" altLang="en-US" sz="2000" dirty="0"/>
          </a:p>
        </p:txBody>
      </p:sp>
    </p:spTree>
  </p:cSld>
  <p:clrMapOvr>
    <a:masterClrMapping/>
  </p:clrMapOvr>
  <p:transition advTm="10858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340768"/>
            <a:ext cx="2592288" cy="558324"/>
          </a:xfrm>
        </p:spPr>
        <p:txBody>
          <a:bodyPr/>
          <a:lstStyle/>
          <a:p>
            <a:r>
              <a:rPr lang="zh-CN" altLang="en-US" sz="2800" dirty="0"/>
              <a:t>本次任务难点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827584" y="241484"/>
            <a:ext cx="2160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+mj-cs"/>
                <a:sym typeface="+mn-ea"/>
              </a:rPr>
              <a:t>任务介绍</a:t>
            </a:r>
            <a:endParaRPr lang="en-US" altLang="zh-CN" sz="2800" dirty="0">
              <a:latin typeface="华文中宋" panose="02010600040101010101" charset="-122"/>
              <a:ea typeface="华文中宋" panose="02010600040101010101" charset="-122"/>
              <a:cs typeface="+mj-cs"/>
              <a:sym typeface="+mn-ea"/>
            </a:endParaRPr>
          </a:p>
        </p:txBody>
      </p:sp>
      <p:graphicFrame>
        <p:nvGraphicFramePr>
          <p:cNvPr id="8" name="表格 8"/>
          <p:cNvGraphicFramePr>
            <a:graphicFrameLocks noGrp="1"/>
          </p:cNvGraphicFramePr>
          <p:nvPr/>
        </p:nvGraphicFramePr>
        <p:xfrm>
          <a:off x="683568" y="5085184"/>
          <a:ext cx="80030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466"/>
                <a:gridCol w="881380"/>
                <a:gridCol w="881380"/>
                <a:gridCol w="881380"/>
                <a:gridCol w="881380"/>
                <a:gridCol w="881380"/>
                <a:gridCol w="792216"/>
                <a:gridCol w="792216"/>
                <a:gridCol w="79221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实体类别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org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eve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37644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15870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16990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20333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占位符 4"/>
          <p:cNvSpPr txBox="1">
            <a:spLocks noChangeArrowheads="1"/>
          </p:cNvSpPr>
          <p:nvPr/>
        </p:nvSpPr>
        <p:spPr>
          <a:xfrm>
            <a:off x="611560" y="2195994"/>
            <a:ext cx="8630257" cy="558324"/>
          </a:xfrm>
          <a:prstGeom prst="rect">
            <a:avLst/>
          </a:prstGeom>
        </p:spPr>
        <p:txBody>
          <a:bodyPr/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+mn-cs"/>
              </a:defRPr>
            </a:lvl1pPr>
            <a:lvl2pPr marL="889000" indent="-4400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80604020202020204" pitchFamily="34" charset="0"/>
                <a:ea typeface="+mn-ea"/>
              </a:defRPr>
            </a:lvl2pPr>
            <a:lvl3pPr marL="1294130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80604020202020204" pitchFamily="34" charset="0"/>
                <a:ea typeface="+mn-ea"/>
              </a:defRPr>
            </a:lvl3pPr>
            <a:lvl4pPr marL="1681480" indent="-3860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80604020202020204" pitchFamily="34" charset="0"/>
                <a:ea typeface="+mn-ea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80604020202020204" pitchFamily="34" charset="0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>
                <a:latin typeface="SimSun" panose="02010600030101010101" pitchFamily="2" charset="-122"/>
                <a:ea typeface="SimSun" panose="02010600030101010101" pitchFamily="2" charset="-122"/>
              </a:rPr>
              <a:t>实体类别粒度细</a:t>
            </a:r>
            <a:endParaRPr lang="en-US" altLang="zh-CN" sz="2400" kern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400" kern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400" kern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400" kern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2400" kern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kern="0" dirty="0">
                <a:latin typeface="SimSun" panose="02010600030101010101" pitchFamily="2" charset="-122"/>
                <a:ea typeface="SimSun" panose="02010600030101010101" pitchFamily="2" charset="-122"/>
              </a:rPr>
              <a:t>数据不平衡</a:t>
            </a:r>
            <a:endParaRPr lang="en-US" altLang="zh-CN" sz="2400" kern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400" kern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kern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400" kern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kern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7584" y="3066618"/>
            <a:ext cx="8003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传统</a:t>
            </a:r>
            <a:r>
              <a:rPr lang="en-US" altLang="zh-CN" sz="2000" dirty="0"/>
              <a:t>NER</a:t>
            </a:r>
            <a:r>
              <a:rPr lang="zh-CN" altLang="en-US" sz="2000" dirty="0"/>
              <a:t>任务：四类（</a:t>
            </a:r>
            <a:r>
              <a:rPr lang="en-US" altLang="zh-CN" sz="2000" dirty="0"/>
              <a:t>PER</a:t>
            </a:r>
            <a:r>
              <a:rPr lang="zh-CN" altLang="en-US" sz="2000" dirty="0"/>
              <a:t>人、</a:t>
            </a:r>
            <a:r>
              <a:rPr lang="en-US" altLang="zh-CN" sz="2000" dirty="0"/>
              <a:t>ORG</a:t>
            </a:r>
            <a:r>
              <a:rPr lang="zh-CN" altLang="en-US" sz="2000" dirty="0"/>
              <a:t>组织、</a:t>
            </a:r>
            <a:r>
              <a:rPr lang="en-US" altLang="zh-CN" sz="2000" dirty="0"/>
              <a:t>LOC</a:t>
            </a:r>
            <a:r>
              <a:rPr lang="zh-CN" altLang="en-US" sz="2000" dirty="0"/>
              <a:t>地点、</a:t>
            </a:r>
            <a:r>
              <a:rPr lang="en-US" altLang="zh-CN" sz="2000" dirty="0"/>
              <a:t>MISC</a:t>
            </a:r>
            <a:r>
              <a:rPr lang="zh-CN" altLang="en-US" sz="2000" dirty="0"/>
              <a:t>其他）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这次任务：八类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399"/>
    </mc:Choice>
    <mc:Fallback>
      <p:transition spd="slow" advTm="9139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 idx="4294967295"/>
          </p:nvPr>
        </p:nvSpPr>
        <p:spPr bwMode="auto">
          <a:xfrm>
            <a:off x="-36512" y="2577458"/>
            <a:ext cx="9144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主要方法</a:t>
            </a:r>
            <a:endParaRPr lang="zh-CN" altLang="en-US" sz="4800" b="1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DejaVu Serif" panose="0206060305060502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5">
        <p:pull/>
      </p:transition>
    </mc:Choice>
    <mc:Fallback>
      <p:transition spd="slow" advTm="1695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方法</a:t>
            </a:r>
            <a:br>
              <a:rPr lang="en-US" altLang="zh-CN" dirty="0">
                <a:latin typeface="华文中宋" panose="02010600040101010101" charset="-122"/>
                <a:ea typeface="华文中宋" panose="02010600040101010101" charset="-122"/>
              </a:rPr>
            </a:br>
            <a:endParaRPr lang="zh-CN" altLang="en-US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0" name="AutoShape 4" descr="百分点认知智能实验室：信息抽取在知识图谱构建中的实践与应用| 爱分析ifenxi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文本占位符 2"/>
          <p:cNvSpPr>
            <a:spLocks noGrp="1" noChangeArrowheads="1"/>
          </p:cNvSpPr>
          <p:nvPr>
            <p:ph type="body" idx="1"/>
          </p:nvPr>
        </p:nvSpPr>
        <p:spPr>
          <a:xfrm>
            <a:off x="262223" y="1096214"/>
            <a:ext cx="8630257" cy="5152339"/>
          </a:xfrm>
        </p:spPr>
        <p:txBody>
          <a:bodyPr/>
          <a:lstStyle/>
          <a:p>
            <a:endParaRPr lang="zh-CN" altLang="en-US" sz="2800" dirty="0">
              <a:latin typeface="SimSun" panose="02010600030101010101" pitchFamily="2" charset="-122"/>
              <a:ea typeface="SimSun" panose="02010600030101010101" pitchFamily="2" charset="-122"/>
              <a:cs typeface="DejaVu Serif" panose="02060603050605020204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  <a:cs typeface="DejaVu Serif" panose="02060603050605020204" charset="0"/>
                <a:sym typeface="+mn-ea"/>
              </a:rPr>
              <a:t>大概分为以下两条路线：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  <a:cs typeface="DejaVu Serif" panose="02060603050605020204" charset="0"/>
              <a:sym typeface="+mn-ea"/>
            </a:endParaRPr>
          </a:p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基于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LSTM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的方法</a:t>
            </a:r>
            <a:endParaRPr lang="zh-CN" altLang="en-US" sz="2800" dirty="0">
              <a:latin typeface="SimSun" panose="02010600030101010101" pitchFamily="2" charset="-122"/>
              <a:ea typeface="SimSun" panose="02010600030101010101" pitchFamily="2" charset="-122"/>
              <a:cs typeface="DejaVu Serif" panose="02060603050605020204" charset="0"/>
              <a:sym typeface="+mn-ea"/>
            </a:endParaRPr>
          </a:p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  <a:cs typeface="DejaVu Serif" panose="02060603050605020204" charset="0"/>
                <a:sym typeface="+mn-ea"/>
              </a:rPr>
              <a:t>基于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  <a:cs typeface="DejaVu Serif" panose="02060603050605020204" charset="0"/>
                <a:sym typeface="+mn-ea"/>
              </a:rPr>
              <a:t>BERT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  <a:cs typeface="DejaVu Serif" panose="02060603050605020204" charset="0"/>
                <a:sym typeface="+mn-ea"/>
              </a:rPr>
              <a:t>的方法</a:t>
            </a:r>
            <a:endParaRPr lang="zh-CN" altLang="en-US" sz="2800" dirty="0">
              <a:latin typeface="SimSun" panose="02010600030101010101" pitchFamily="2" charset="-122"/>
              <a:ea typeface="SimSun" panose="02010600030101010101" pitchFamily="2" charset="-122"/>
              <a:cs typeface="DejaVu Serif" panose="02060603050605020204" charset="0"/>
              <a:sym typeface="+mn-ea"/>
            </a:endParaRPr>
          </a:p>
        </p:txBody>
      </p:sp>
    </p:spTree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1_主题1">
  <a:themeElements>
    <a:clrScheme name="自定义 2">
      <a:dk1>
        <a:srgbClr val="292929"/>
      </a:dk1>
      <a:lt1>
        <a:srgbClr val="FFFFFF"/>
      </a:lt1>
      <a:dk2>
        <a:srgbClr val="000000"/>
      </a:dk2>
      <a:lt2>
        <a:srgbClr val="FFFFFF"/>
      </a:lt2>
      <a:accent1>
        <a:srgbClr val="A50021"/>
      </a:accent1>
      <a:accent2>
        <a:srgbClr val="993366"/>
      </a:accent2>
      <a:accent3>
        <a:srgbClr val="92D050"/>
      </a:accent3>
      <a:accent4>
        <a:srgbClr val="FFFFFF"/>
      </a:accent4>
      <a:accent5>
        <a:srgbClr val="FFFFFF"/>
      </a:accent5>
      <a:accent6>
        <a:srgbClr val="FFFFFF"/>
      </a:accent6>
      <a:hlink>
        <a:srgbClr val="0033CC"/>
      </a:hlink>
      <a:folHlink>
        <a:srgbClr val="B2B2B2"/>
      </a:folHlink>
    </a:clrScheme>
    <a:fontScheme name="3_Axi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7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SimSun" panose="02010600030101010101" pitchFamily="2" charset="-122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自定义 2">
      <a:dk1>
        <a:srgbClr val="292929"/>
      </a:dk1>
      <a:lt1>
        <a:srgbClr val="FFFFFF"/>
      </a:lt1>
      <a:dk2>
        <a:srgbClr val="000000"/>
      </a:dk2>
      <a:lt2>
        <a:srgbClr val="FFFFFF"/>
      </a:lt2>
      <a:accent1>
        <a:srgbClr val="A50021"/>
      </a:accent1>
      <a:accent2>
        <a:srgbClr val="993366"/>
      </a:accent2>
      <a:accent3>
        <a:srgbClr val="92D050"/>
      </a:accent3>
      <a:accent4>
        <a:srgbClr val="FFFFFF"/>
      </a:accent4>
      <a:accent5>
        <a:srgbClr val="FFFFFF"/>
      </a:accent5>
      <a:accent6>
        <a:srgbClr val="FFFFFF"/>
      </a:accent6>
      <a:hlink>
        <a:srgbClr val="0033CC"/>
      </a:hlink>
      <a:folHlink>
        <a:srgbClr val="B2B2B2"/>
      </a:folHlink>
    </a:clrScheme>
    <a:fontScheme name="3_Axi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7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SimSun" panose="02010600030101010101" pitchFamily="2" charset="-122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1819</Words>
  <Application>WPS Presentation</Application>
  <PresentationFormat>全屏显示(4:3)</PresentationFormat>
  <Paragraphs>271</Paragraphs>
  <Slides>25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9" baseType="lpstr">
      <vt:lpstr>Arial</vt:lpstr>
      <vt:lpstr>SimSun</vt:lpstr>
      <vt:lpstr>Wingdings</vt:lpstr>
      <vt:lpstr>Times New Roman</vt:lpstr>
      <vt:lpstr>SimSun</vt:lpstr>
      <vt:lpstr>文泉驿微米黑</vt:lpstr>
      <vt:lpstr>Goha-Tibeb Zemen</vt:lpstr>
      <vt:lpstr>Microsoft YaHei</vt:lpstr>
      <vt:lpstr>Calibri</vt:lpstr>
      <vt:lpstr>Liberation Sans</vt:lpstr>
      <vt:lpstr>华文中宋</vt:lpstr>
      <vt:lpstr>DejaVu Serif</vt:lpstr>
      <vt:lpstr>-apple-system</vt:lpstr>
      <vt:lpstr>Avenir</vt:lpstr>
      <vt:lpstr>Cantarell</vt:lpstr>
      <vt:lpstr>Verdana</vt:lpstr>
      <vt:lpstr>SimSun</vt:lpstr>
      <vt:lpstr>Arial Unicode MS</vt:lpstr>
      <vt:lpstr>East Syriac Adiabene</vt:lpstr>
      <vt:lpstr>Noto Sans CJK HK</vt:lpstr>
      <vt:lpstr>FreeSerif</vt:lpstr>
      <vt:lpstr>Noto Kufi Arabic Medium</vt:lpstr>
      <vt:lpstr>1_主题1</vt:lpstr>
      <vt:lpstr>主题1</vt:lpstr>
      <vt:lpstr>自然语言处理-课程作业3  </vt:lpstr>
      <vt:lpstr>目录</vt:lpstr>
      <vt:lpstr>任务介绍</vt:lpstr>
      <vt:lpstr>PowerPoint 演示文稿</vt:lpstr>
      <vt:lpstr>PowerPoint 演示文稿</vt:lpstr>
      <vt:lpstr>任务介绍 </vt:lpstr>
      <vt:lpstr>本次任务难点</vt:lpstr>
      <vt:lpstr>主要方法</vt:lpstr>
      <vt:lpstr>方法 </vt:lpstr>
      <vt:lpstr>BiLSTM+softmax </vt:lpstr>
      <vt:lpstr>BiLSTM+CRF</vt:lpstr>
      <vt:lpstr>BERT+softmax</vt:lpstr>
      <vt:lpstr>BERT+CRF</vt:lpstr>
      <vt:lpstr>数据集</vt:lpstr>
      <vt:lpstr>数据集</vt:lpstr>
      <vt:lpstr>评测指标</vt:lpstr>
      <vt:lpstr>评测指标</vt:lpstr>
      <vt:lpstr>提交要求</vt:lpstr>
      <vt:lpstr>提交要求</vt:lpstr>
      <vt:lpstr>提交要求</vt:lpstr>
      <vt:lpstr>提交要求</vt:lpstr>
      <vt:lpstr>问题收集 </vt:lpstr>
      <vt:lpstr>PowerPoint 演示文稿</vt:lpstr>
      <vt:lpstr>PowerPoint 演示文稿</vt:lpstr>
      <vt:lpstr>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to steer symbolic testing to less traveled path</dc:title>
  <dc:creator>Minyi She</dc:creator>
  <cp:lastModifiedBy>leelin</cp:lastModifiedBy>
  <cp:revision>3500</cp:revision>
  <cp:lastPrinted>2022-05-26T09:34:44Z</cp:lastPrinted>
  <dcterms:created xsi:type="dcterms:W3CDTF">2022-05-26T09:34:44Z</dcterms:created>
  <dcterms:modified xsi:type="dcterms:W3CDTF">2022-05-26T09:34:44Z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