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307" r:id="rId3"/>
    <p:sldId id="260" r:id="rId4"/>
    <p:sldId id="300" r:id="rId5"/>
    <p:sldId id="263" r:id="rId6"/>
    <p:sldId id="301" r:id="rId7"/>
    <p:sldId id="272" r:id="rId8"/>
    <p:sldId id="302" r:id="rId9"/>
    <p:sldId id="276" r:id="rId10"/>
    <p:sldId id="303" r:id="rId11"/>
    <p:sldId id="257" r:id="rId12"/>
    <p:sldId id="304" r:id="rId13"/>
    <p:sldId id="308" r:id="rId14"/>
    <p:sldId id="281" r:id="rId15"/>
    <p:sldId id="259" r:id="rId16"/>
    <p:sldId id="270" r:id="rId17"/>
    <p:sldId id="306" r:id="rId18"/>
    <p:sldId id="305" r:id="rId19"/>
    <p:sldId id="279" r:id="rId20"/>
  </p:sldIdLst>
  <p:sldSz cx="9144000" cy="5143500" type="screen16x9"/>
  <p:notesSz cx="6858000" cy="9144000"/>
  <p:embeddedFontLst>
    <p:embeddedFont>
      <p:font typeface="Bebas Neue" panose="020B0606020202050201" pitchFamily="34" charset="0"/>
      <p:regular r:id="rId22"/>
    </p:embeddedFont>
    <p:embeddedFont>
      <p:font typeface="Cascadia Mono" panose="020B0609020000020004" pitchFamily="49" charset="0"/>
      <p:regular r:id="rId23"/>
      <p:bold r:id="rId24"/>
      <p:italic r:id="rId25"/>
      <p:boldItalic r:id="rId26"/>
    </p:embeddedFont>
    <p:embeddedFont>
      <p:font typeface="Karla" pitchFamily="2" charset="0"/>
      <p:regular r:id="rId27"/>
      <p:bold r:id="rId28"/>
      <p:italic r:id="rId29"/>
      <p:boldItalic r:id="rId30"/>
    </p:embeddedFont>
    <p:embeddedFont>
      <p:font typeface="Rubik Black" panose="020B0604020202020204" charset="-79"/>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3FF30F-C03F-4219-B096-BA5CEA1D3B4A}">
  <a:tblStyle styleId="{C03FF30F-C03F-4219-B096-BA5CEA1D3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9770921-2580-4AEF-89CA-97E1AC38434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49" autoAdjust="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700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59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23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14e1613f9b3_1_3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14e1613f9b3_1_3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983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781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70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344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992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708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14e1613f9b3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14e1613f9b3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55" name="Google Shape;255;p1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56" name="Google Shape;256;p16"/>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16"/>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258" name="Google Shape;258;p16"/>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259" name="Google Shape;259;p16"/>
          <p:cNvSpPr txBox="1">
            <a:spLocks noGrp="1"/>
          </p:cNvSpPr>
          <p:nvPr>
            <p:ph type="subTitle" idx="1"/>
          </p:nvPr>
        </p:nvSpPr>
        <p:spPr>
          <a:xfrm>
            <a:off x="715100" y="1600325"/>
            <a:ext cx="3674100" cy="9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0" name="Google Shape;260;p16"/>
          <p:cNvSpPr txBox="1">
            <a:spLocks noGrp="1"/>
          </p:cNvSpPr>
          <p:nvPr>
            <p:ph type="title"/>
          </p:nvPr>
        </p:nvSpPr>
        <p:spPr>
          <a:xfrm>
            <a:off x="714350" y="731525"/>
            <a:ext cx="36741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b="1">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000">
                <a:solidFill>
                  <a:schemeClr val="dk1"/>
                </a:solidFill>
                <a:latin typeface="Karla"/>
                <a:ea typeface="Karla"/>
                <a:cs typeface="Karla"/>
                <a:sym typeface="Karla"/>
              </a:rPr>
              <a:t>, including icons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15100" y="3968300"/>
            <a:ext cx="7713900" cy="640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8" r:id="rId8"/>
    <p:sldLayoutId id="2147483661" r:id="rId9"/>
    <p:sldLayoutId id="2147483662" r:id="rId10"/>
    <p:sldLayoutId id="2147483669"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WE HALAL</a:t>
            </a:r>
            <a:endParaRPr dirty="0"/>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Trust in Halal, trust in us</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functions</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4788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functions</a:t>
            </a:r>
            <a:endParaRPr dirty="0"/>
          </a:p>
        </p:txBody>
      </p:sp>
      <p:graphicFrame>
        <p:nvGraphicFramePr>
          <p:cNvPr id="471" name="Google Shape;471;p30"/>
          <p:cNvGraphicFramePr/>
          <p:nvPr>
            <p:extLst>
              <p:ext uri="{D42A27DB-BD31-4B8C-83A1-F6EECF244321}">
                <p14:modId xmlns:p14="http://schemas.microsoft.com/office/powerpoint/2010/main" val="2013297117"/>
              </p:ext>
            </p:extLst>
          </p:nvPr>
        </p:nvGraphicFramePr>
        <p:xfrm>
          <a:off x="715100" y="1915544"/>
          <a:ext cx="7713900" cy="2453580"/>
        </p:xfrm>
        <a:graphic>
          <a:graphicData uri="http://schemas.openxmlformats.org/drawingml/2006/table">
            <a:tbl>
              <a:tblPr>
                <a:noFill/>
                <a:tableStyleId>{C03FF30F-C03F-4219-B096-BA5CEA1D3B4A}</a:tableStyleId>
              </a:tblPr>
              <a:tblGrid>
                <a:gridCol w="2327400">
                  <a:extLst>
                    <a:ext uri="{9D8B030D-6E8A-4147-A177-3AD203B41FA5}">
                      <a16:colId xmlns:a16="http://schemas.microsoft.com/office/drawing/2014/main" val="20000"/>
                    </a:ext>
                  </a:extLst>
                </a:gridCol>
                <a:gridCol w="53865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GB" sz="1100" b="1" dirty="0">
                          <a:solidFill>
                            <a:schemeClr val="hlink"/>
                          </a:solidFill>
                          <a:uFill>
                            <a:noFill/>
                          </a:uFill>
                          <a:latin typeface="Karla"/>
                          <a:ea typeface="Karla"/>
                          <a:cs typeface="Karla"/>
                          <a:sym typeface="Karla"/>
                        </a:rPr>
                        <a:t>registration</a:t>
                      </a:r>
                      <a:endParaRPr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GB" sz="1600" b="0" i="0" dirty="0">
                          <a:solidFill>
                            <a:srgbClr val="000000"/>
                          </a:solidFill>
                          <a:effectLst/>
                          <a:latin typeface="Karla" pitchFamily="2" charset="0"/>
                          <a:cs typeface="Times New Roman" panose="02020603050405020304" pitchFamily="18" charset="0"/>
                        </a:rPr>
                        <a:t>login by your email and password</a:t>
                      </a:r>
                      <a:endParaRPr lang="en-GB" dirty="0">
                        <a:effectLst/>
                        <a:latin typeface="Karla" pitchFamily="2" charset="0"/>
                        <a:cs typeface="Times New Roman" panose="02020603050405020304" pitchFamily="18" charset="0"/>
                      </a:endParaRP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100" b="1" dirty="0">
                          <a:solidFill>
                            <a:schemeClr val="hlink"/>
                          </a:solidFill>
                          <a:uFill>
                            <a:noFill/>
                          </a:uFill>
                          <a:latin typeface="Karla"/>
                          <a:ea typeface="Karla"/>
                          <a:cs typeface="Karla"/>
                          <a:sym typeface="Karla"/>
                        </a:rPr>
                        <a:t>ticketing</a:t>
                      </a:r>
                      <a:endParaRPr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GB" sz="1600" b="0" i="0" dirty="0">
                          <a:solidFill>
                            <a:srgbClr val="000000"/>
                          </a:solidFill>
                          <a:effectLst/>
                          <a:latin typeface="Karla" pitchFamily="2" charset="0"/>
                          <a:cs typeface="Times New Roman" panose="02020603050405020304" pitchFamily="18" charset="0"/>
                        </a:rPr>
                        <a:t>sales will be made in Muslim's events and feast</a:t>
                      </a:r>
                      <a:endParaRPr lang="en-GB" dirty="0">
                        <a:effectLst/>
                        <a:latin typeface="Karla" pitchFamily="2" charset="0"/>
                        <a:cs typeface="Times New Roman" panose="02020603050405020304" pitchFamily="18" charset="0"/>
                      </a:endParaRPr>
                    </a:p>
                  </a:txBody>
                  <a:tcPr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GB" sz="1100" b="1" dirty="0">
                          <a:solidFill>
                            <a:schemeClr val="hlink"/>
                          </a:solidFill>
                          <a:uFill>
                            <a:noFill/>
                          </a:uFill>
                          <a:latin typeface="Karla"/>
                          <a:ea typeface="Karla"/>
                          <a:cs typeface="Karla"/>
                          <a:sym typeface="Karla"/>
                        </a:rPr>
                        <a:t>A</a:t>
                      </a:r>
                      <a:r>
                        <a:rPr lang="en" sz="1100" b="1" dirty="0">
                          <a:solidFill>
                            <a:schemeClr val="hlink"/>
                          </a:solidFill>
                          <a:uFill>
                            <a:noFill/>
                          </a:uFill>
                          <a:latin typeface="Karla"/>
                          <a:ea typeface="Karla"/>
                          <a:cs typeface="Karla"/>
                          <a:sym typeface="Karla"/>
                        </a:rPr>
                        <a:t>ttendee mangement</a:t>
                      </a:r>
                      <a:endParaRPr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GB" sz="1600" b="0" i="0" dirty="0">
                          <a:solidFill>
                            <a:srgbClr val="000000"/>
                          </a:solidFill>
                          <a:effectLst/>
                          <a:latin typeface="Karla" pitchFamily="2" charset="0"/>
                          <a:cs typeface="Times New Roman" panose="02020603050405020304" pitchFamily="18" charset="0"/>
                        </a:rPr>
                        <a:t>the employee confirms his attendance by his personal card</a:t>
                      </a:r>
                      <a:endParaRPr lang="en-GB" dirty="0">
                        <a:effectLst/>
                        <a:latin typeface="Karla" pitchFamily="2" charset="0"/>
                        <a:cs typeface="Times New Roman" panose="02020603050405020304" pitchFamily="18" charset="0"/>
                      </a:endParaRP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GB" sz="1100" b="1" dirty="0">
                          <a:solidFill>
                            <a:schemeClr val="dk1"/>
                          </a:solidFill>
                          <a:latin typeface="Karla"/>
                          <a:ea typeface="Karla"/>
                          <a:cs typeface="Karla"/>
                          <a:sym typeface="Karla"/>
                        </a:rPr>
                        <a:t>Payment processing</a:t>
                      </a:r>
                      <a:endParaRPr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GB" sz="1600" b="0" i="0" dirty="0">
                          <a:solidFill>
                            <a:srgbClr val="000000"/>
                          </a:solidFill>
                          <a:effectLst/>
                          <a:latin typeface="Karla" pitchFamily="2" charset="0"/>
                          <a:cs typeface="Times New Roman" panose="02020603050405020304" pitchFamily="18" charset="0"/>
                        </a:rPr>
                        <a:t>the payment will be encrypting the data before transmitting it and the customer will get his receipt in the e-mail</a:t>
                      </a:r>
                      <a:endParaRPr lang="en-GB" dirty="0">
                        <a:effectLst/>
                        <a:latin typeface="Karla" pitchFamily="2" charset="0"/>
                        <a:cs typeface="Times New Roman" panose="02020603050405020304" pitchFamily="18" charset="0"/>
                      </a:endParaRP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1100" b="1" dirty="0">
                          <a:solidFill>
                            <a:schemeClr val="dk1"/>
                          </a:solidFill>
                          <a:latin typeface="Karla"/>
                          <a:ea typeface="Karla"/>
                          <a:cs typeface="Karla"/>
                          <a:sym typeface="Karla"/>
                        </a:rPr>
                        <a:t>communication</a:t>
                      </a:r>
                      <a:endParaRPr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GB" sz="1600" b="0" i="0" dirty="0">
                          <a:solidFill>
                            <a:srgbClr val="000000"/>
                          </a:solidFill>
                          <a:effectLst/>
                          <a:latin typeface="Karla" pitchFamily="2" charset="0"/>
                          <a:cs typeface="Times New Roman" panose="02020603050405020304" pitchFamily="18" charset="0"/>
                        </a:rPr>
                        <a:t>we will update and notify if it is needed</a:t>
                      </a:r>
                      <a:endParaRPr lang="en-GB" dirty="0">
                        <a:effectLst/>
                        <a:latin typeface="Karla" pitchFamily="2" charset="0"/>
                        <a:cs typeface="Times New Roman" panose="02020603050405020304" pitchFamily="18" charset="0"/>
                      </a:endParaRP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functions</a:t>
            </a:r>
            <a:endParaRPr dirty="0"/>
          </a:p>
        </p:txBody>
      </p:sp>
      <p:graphicFrame>
        <p:nvGraphicFramePr>
          <p:cNvPr id="471" name="Google Shape;471;p30"/>
          <p:cNvGraphicFramePr/>
          <p:nvPr>
            <p:extLst>
              <p:ext uri="{D42A27DB-BD31-4B8C-83A1-F6EECF244321}">
                <p14:modId xmlns:p14="http://schemas.microsoft.com/office/powerpoint/2010/main" val="920059271"/>
              </p:ext>
            </p:extLst>
          </p:nvPr>
        </p:nvGraphicFramePr>
        <p:xfrm>
          <a:off x="715100" y="1915544"/>
          <a:ext cx="7713900" cy="1402080"/>
        </p:xfrm>
        <a:graphic>
          <a:graphicData uri="http://schemas.openxmlformats.org/drawingml/2006/table">
            <a:tbl>
              <a:tblPr>
                <a:noFill/>
                <a:tableStyleId>{C03FF30F-C03F-4219-B096-BA5CEA1D3B4A}</a:tableStyleId>
              </a:tblPr>
              <a:tblGrid>
                <a:gridCol w="2327400">
                  <a:extLst>
                    <a:ext uri="{9D8B030D-6E8A-4147-A177-3AD203B41FA5}">
                      <a16:colId xmlns:a16="http://schemas.microsoft.com/office/drawing/2014/main" val="20000"/>
                    </a:ext>
                  </a:extLst>
                </a:gridCol>
                <a:gridCol w="5386500">
                  <a:extLst>
                    <a:ext uri="{9D8B030D-6E8A-4147-A177-3AD203B41FA5}">
                      <a16:colId xmlns:a16="http://schemas.microsoft.com/office/drawing/2014/main" val="20001"/>
                    </a:ext>
                  </a:extLst>
                </a:gridCol>
              </a:tblGrid>
              <a:tr h="481686">
                <a:tc>
                  <a:txBody>
                    <a:bodyPr/>
                    <a:lstStyle/>
                    <a:p>
                      <a:pPr marL="0" lvl="0" indent="0" algn="l" rtl="0">
                        <a:spcBef>
                          <a:spcPts val="0"/>
                        </a:spcBef>
                        <a:spcAft>
                          <a:spcPts val="0"/>
                        </a:spcAft>
                        <a:buNone/>
                      </a:pPr>
                      <a:r>
                        <a:rPr lang="en-GB" sz="1100" b="1" dirty="0">
                          <a:solidFill>
                            <a:schemeClr val="hlink"/>
                          </a:solidFill>
                          <a:uFill>
                            <a:noFill/>
                          </a:uFill>
                          <a:latin typeface="Karla"/>
                          <a:ea typeface="Karla"/>
                          <a:cs typeface="Karla"/>
                          <a:sym typeface="Karla"/>
                        </a:rPr>
                        <a:t>Venue(place) management</a:t>
                      </a:r>
                      <a:endParaRPr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GB" sz="1600" b="0" i="0" dirty="0">
                          <a:solidFill>
                            <a:srgbClr val="000000"/>
                          </a:solidFill>
                          <a:effectLst/>
                          <a:latin typeface="Karla" pitchFamily="2" charset="0"/>
                          <a:cs typeface="Times New Roman" panose="02020603050405020304" pitchFamily="18" charset="0"/>
                        </a:rPr>
                        <a:t>our headquarter is in Egypt ,and we export to 10 foreign countries around the world</a:t>
                      </a:r>
                      <a:endParaRPr lang="en-GB" dirty="0">
                        <a:effectLst/>
                        <a:latin typeface="Karla" pitchFamily="2" charset="0"/>
                        <a:cs typeface="Times New Roman" panose="02020603050405020304" pitchFamily="18" charset="0"/>
                      </a:endParaRP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1686">
                <a:tc>
                  <a:txBody>
                    <a:bodyPr/>
                    <a:lstStyle/>
                    <a:p>
                      <a:pPr marL="0" lvl="0" indent="0" algn="l" rtl="0">
                        <a:spcBef>
                          <a:spcPts val="0"/>
                        </a:spcBef>
                        <a:spcAft>
                          <a:spcPts val="0"/>
                        </a:spcAft>
                        <a:buNone/>
                      </a:pPr>
                      <a:r>
                        <a:rPr lang="en-GB" sz="1100" b="1" dirty="0">
                          <a:solidFill>
                            <a:schemeClr val="hlink"/>
                          </a:solidFill>
                          <a:uFill>
                            <a:noFill/>
                          </a:uFill>
                          <a:latin typeface="Karla"/>
                          <a:ea typeface="Karla"/>
                          <a:cs typeface="Karla"/>
                          <a:sym typeface="Karla"/>
                        </a:rPr>
                        <a:t>Feedback and surveys</a:t>
                      </a:r>
                      <a:endParaRPr lang="en-GB"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GB" sz="1600" b="0" i="0" dirty="0">
                          <a:solidFill>
                            <a:srgbClr val="000000"/>
                          </a:solidFill>
                          <a:effectLst/>
                          <a:latin typeface="Karla" pitchFamily="2" charset="0"/>
                          <a:cs typeface="Times New Roman" panose="02020603050405020304" pitchFamily="18" charset="0"/>
                        </a:rPr>
                        <a:t>in our system there is the ability to write your feedback to satisfy the customers, develop the product, and address the negatives</a:t>
                      </a:r>
                      <a:endParaRPr lang="en-GB" dirty="0">
                        <a:effectLst/>
                        <a:latin typeface="Karla" pitchFamily="2" charset="0"/>
                        <a:cs typeface="Times New Roman" panose="02020603050405020304" pitchFamily="18" charset="0"/>
                      </a:endParaRPr>
                    </a:p>
                  </a:txBody>
                  <a:tcPr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352;p53">
            <a:extLst>
              <a:ext uri="{FF2B5EF4-FFF2-40B4-BE49-F238E27FC236}">
                <a16:creationId xmlns:a16="http://schemas.microsoft.com/office/drawing/2014/main" id="{DA0D754F-1544-5983-F594-87956A5516C1}"/>
              </a:ext>
            </a:extLst>
          </p:cNvPr>
          <p:cNvGrpSpPr/>
          <p:nvPr/>
        </p:nvGrpSpPr>
        <p:grpSpPr>
          <a:xfrm>
            <a:off x="3354674" y="4219691"/>
            <a:ext cx="502903" cy="502903"/>
            <a:chOff x="5527763" y="4002275"/>
            <a:chExt cx="502903" cy="502903"/>
          </a:xfrm>
        </p:grpSpPr>
        <p:sp>
          <p:nvSpPr>
            <p:cNvPr id="3" name="Google Shape;1353;p53">
              <a:extLst>
                <a:ext uri="{FF2B5EF4-FFF2-40B4-BE49-F238E27FC236}">
                  <a16:creationId xmlns:a16="http://schemas.microsoft.com/office/drawing/2014/main" id="{C4E72A51-FD03-4476-2CBA-F9C4C234C53A}"/>
                </a:ext>
              </a:extLst>
            </p:cNvPr>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54;p53">
              <a:extLst>
                <a:ext uri="{FF2B5EF4-FFF2-40B4-BE49-F238E27FC236}">
                  <a16:creationId xmlns:a16="http://schemas.microsoft.com/office/drawing/2014/main" id="{41F7D027-FCA8-7418-CD77-F58B2B36E74D}"/>
                </a:ext>
              </a:extLst>
            </p:cNvPr>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349;p53">
            <a:extLst>
              <a:ext uri="{FF2B5EF4-FFF2-40B4-BE49-F238E27FC236}">
                <a16:creationId xmlns:a16="http://schemas.microsoft.com/office/drawing/2014/main" id="{D8BDDC38-96D0-58B8-9434-16FA8CE701A3}"/>
              </a:ext>
            </a:extLst>
          </p:cNvPr>
          <p:cNvGrpSpPr/>
          <p:nvPr/>
        </p:nvGrpSpPr>
        <p:grpSpPr>
          <a:xfrm>
            <a:off x="6073096" y="3813017"/>
            <a:ext cx="493304" cy="493304"/>
            <a:chOff x="6221117" y="3926992"/>
            <a:chExt cx="493304" cy="493304"/>
          </a:xfrm>
        </p:grpSpPr>
        <p:sp>
          <p:nvSpPr>
            <p:cNvPr id="6" name="Google Shape;1350;p53">
              <a:extLst>
                <a:ext uri="{FF2B5EF4-FFF2-40B4-BE49-F238E27FC236}">
                  <a16:creationId xmlns:a16="http://schemas.microsoft.com/office/drawing/2014/main" id="{1C12E1CE-BF48-E16D-EFD7-DF052C7E19A8}"/>
                </a:ext>
              </a:extLst>
            </p:cNvPr>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51;p53">
              <a:extLst>
                <a:ext uri="{FF2B5EF4-FFF2-40B4-BE49-F238E27FC236}">
                  <a16:creationId xmlns:a16="http://schemas.microsoft.com/office/drawing/2014/main" id="{9B3F324F-F358-4BC8-DE5B-6E266CA8A9A9}"/>
                </a:ext>
              </a:extLst>
            </p:cNvPr>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4278294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ERD</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72228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pic>
        <p:nvPicPr>
          <p:cNvPr id="5" name="Picture 4">
            <a:extLst>
              <a:ext uri="{FF2B5EF4-FFF2-40B4-BE49-F238E27FC236}">
                <a16:creationId xmlns:a16="http://schemas.microsoft.com/office/drawing/2014/main" id="{7D76014E-97EF-61D4-0C3A-61333E7B46EF}"/>
              </a:ext>
            </a:extLst>
          </p:cNvPr>
          <p:cNvPicPr>
            <a:picLocks noChangeAspect="1"/>
          </p:cNvPicPr>
          <p:nvPr/>
        </p:nvPicPr>
        <p:blipFill>
          <a:blip r:embed="rId3"/>
          <a:stretch>
            <a:fillRect/>
          </a:stretch>
        </p:blipFill>
        <p:spPr>
          <a:xfrm>
            <a:off x="307298" y="652492"/>
            <a:ext cx="8519902" cy="420432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Power bi</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5" name="Picture 4">
            <a:extLst>
              <a:ext uri="{FF2B5EF4-FFF2-40B4-BE49-F238E27FC236}">
                <a16:creationId xmlns:a16="http://schemas.microsoft.com/office/drawing/2014/main" id="{245D0E15-66C2-A4BA-058E-3D94E645A1C7}"/>
              </a:ext>
            </a:extLst>
          </p:cNvPr>
          <p:cNvPicPr>
            <a:picLocks noChangeAspect="1"/>
          </p:cNvPicPr>
          <p:nvPr/>
        </p:nvPicPr>
        <p:blipFill>
          <a:blip r:embed="rId3"/>
          <a:stretch>
            <a:fillRect/>
          </a:stretch>
        </p:blipFill>
        <p:spPr>
          <a:xfrm>
            <a:off x="269823" y="652078"/>
            <a:ext cx="5831876" cy="3924054"/>
          </a:xfrm>
          <a:prstGeom prst="rect">
            <a:avLst/>
          </a:prstGeom>
        </p:spPr>
      </p:pic>
      <p:grpSp>
        <p:nvGrpSpPr>
          <p:cNvPr id="897" name="Google Shape;897;p43"/>
          <p:cNvGrpSpPr/>
          <p:nvPr/>
        </p:nvGrpSpPr>
        <p:grpSpPr>
          <a:xfrm>
            <a:off x="5918609" y="2672657"/>
            <a:ext cx="1646100" cy="1188900"/>
            <a:chOff x="7403363" y="1047512"/>
            <a:chExt cx="1646100" cy="1188900"/>
          </a:xfrm>
        </p:grpSpPr>
        <p:sp>
          <p:nvSpPr>
            <p:cNvPr id="898" name="Google Shape;898;p43"/>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43"/>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901" name="Google Shape;901;p43"/>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43"/>
            <p:cNvGrpSpPr/>
            <p:nvPr/>
          </p:nvGrpSpPr>
          <p:grpSpPr>
            <a:xfrm>
              <a:off x="7770652" y="1367593"/>
              <a:ext cx="820034" cy="187786"/>
              <a:chOff x="4005100" y="3437025"/>
              <a:chExt cx="535375" cy="122600"/>
            </a:xfrm>
          </p:grpSpPr>
          <p:sp>
            <p:nvSpPr>
              <p:cNvPr id="905" name="Google Shape;905;p43"/>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1827475" cy="1051350"/>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26" name="Google Shape;926;p43"/>
            <p:cNvGrpSpPr/>
            <p:nvPr/>
          </p:nvGrpSpPr>
          <p:grpSpPr>
            <a:xfrm>
              <a:off x="6349239" y="3420925"/>
              <a:ext cx="1356472" cy="509050"/>
              <a:chOff x="6343699" y="3416675"/>
              <a:chExt cx="1356472" cy="509050"/>
            </a:xfrm>
          </p:grpSpPr>
          <p:sp>
            <p:nvSpPr>
              <p:cNvPr id="927" name="Google Shape;927;p43"/>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3" name="Picture 2">
            <a:extLst>
              <a:ext uri="{FF2B5EF4-FFF2-40B4-BE49-F238E27FC236}">
                <a16:creationId xmlns:a16="http://schemas.microsoft.com/office/drawing/2014/main" id="{CBD8170D-7949-6308-9726-B1E5B47A2B10}"/>
              </a:ext>
            </a:extLst>
          </p:cNvPr>
          <p:cNvPicPr>
            <a:picLocks noChangeAspect="1"/>
          </p:cNvPicPr>
          <p:nvPr/>
        </p:nvPicPr>
        <p:blipFill>
          <a:blip r:embed="rId3"/>
          <a:stretch>
            <a:fillRect/>
          </a:stretch>
        </p:blipFill>
        <p:spPr>
          <a:xfrm>
            <a:off x="301320" y="652239"/>
            <a:ext cx="5750260" cy="3956263"/>
          </a:xfrm>
          <a:prstGeom prst="rect">
            <a:avLst/>
          </a:prstGeom>
        </p:spPr>
      </p:pic>
      <p:grpSp>
        <p:nvGrpSpPr>
          <p:cNvPr id="897" name="Google Shape;897;p43"/>
          <p:cNvGrpSpPr/>
          <p:nvPr/>
        </p:nvGrpSpPr>
        <p:grpSpPr>
          <a:xfrm>
            <a:off x="5918609" y="2672657"/>
            <a:ext cx="1646100" cy="1188900"/>
            <a:chOff x="7403363" y="1047512"/>
            <a:chExt cx="1646100" cy="1188900"/>
          </a:xfrm>
        </p:grpSpPr>
        <p:sp>
          <p:nvSpPr>
            <p:cNvPr id="898" name="Google Shape;898;p43"/>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43"/>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901" name="Google Shape;901;p43"/>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43"/>
            <p:cNvGrpSpPr/>
            <p:nvPr/>
          </p:nvGrpSpPr>
          <p:grpSpPr>
            <a:xfrm>
              <a:off x="7770652" y="1367593"/>
              <a:ext cx="820034" cy="187786"/>
              <a:chOff x="4005100" y="3437025"/>
              <a:chExt cx="535375" cy="122600"/>
            </a:xfrm>
          </p:grpSpPr>
          <p:sp>
            <p:nvSpPr>
              <p:cNvPr id="905" name="Google Shape;905;p43"/>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1827475" cy="1051350"/>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26" name="Google Shape;926;p43"/>
            <p:cNvGrpSpPr/>
            <p:nvPr/>
          </p:nvGrpSpPr>
          <p:grpSpPr>
            <a:xfrm>
              <a:off x="6349239" y="3420925"/>
              <a:ext cx="1356472" cy="509050"/>
              <a:chOff x="6343699" y="3416675"/>
              <a:chExt cx="1356472" cy="509050"/>
            </a:xfrm>
          </p:grpSpPr>
          <p:sp>
            <p:nvSpPr>
              <p:cNvPr id="927" name="Google Shape;927;p43"/>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751267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3" name="Picture 2">
            <a:extLst>
              <a:ext uri="{FF2B5EF4-FFF2-40B4-BE49-F238E27FC236}">
                <a16:creationId xmlns:a16="http://schemas.microsoft.com/office/drawing/2014/main" id="{07240D1C-C61A-5193-F738-5E9284BFB685}"/>
              </a:ext>
            </a:extLst>
          </p:cNvPr>
          <p:cNvPicPr>
            <a:picLocks noChangeAspect="1"/>
          </p:cNvPicPr>
          <p:nvPr/>
        </p:nvPicPr>
        <p:blipFill>
          <a:blip r:embed="rId3"/>
          <a:stretch>
            <a:fillRect/>
          </a:stretch>
        </p:blipFill>
        <p:spPr>
          <a:xfrm>
            <a:off x="300796" y="624826"/>
            <a:ext cx="5750783" cy="3970364"/>
          </a:xfrm>
          <a:prstGeom prst="rect">
            <a:avLst/>
          </a:prstGeom>
        </p:spPr>
      </p:pic>
      <p:grpSp>
        <p:nvGrpSpPr>
          <p:cNvPr id="897" name="Google Shape;897;p43"/>
          <p:cNvGrpSpPr/>
          <p:nvPr/>
        </p:nvGrpSpPr>
        <p:grpSpPr>
          <a:xfrm>
            <a:off x="5918609" y="2672657"/>
            <a:ext cx="1646100" cy="1188900"/>
            <a:chOff x="7403363" y="1047512"/>
            <a:chExt cx="1646100" cy="1188900"/>
          </a:xfrm>
        </p:grpSpPr>
        <p:sp>
          <p:nvSpPr>
            <p:cNvPr id="898" name="Google Shape;898;p43"/>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43"/>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901" name="Google Shape;901;p43"/>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43"/>
            <p:cNvGrpSpPr/>
            <p:nvPr/>
          </p:nvGrpSpPr>
          <p:grpSpPr>
            <a:xfrm>
              <a:off x="7770652" y="1367593"/>
              <a:ext cx="820034" cy="187786"/>
              <a:chOff x="4005100" y="3437025"/>
              <a:chExt cx="535375" cy="122600"/>
            </a:xfrm>
          </p:grpSpPr>
          <p:sp>
            <p:nvSpPr>
              <p:cNvPr id="905" name="Google Shape;905;p43"/>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6010109" y="1444058"/>
            <a:ext cx="1827475" cy="1051350"/>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26" name="Google Shape;926;p43"/>
            <p:cNvGrpSpPr/>
            <p:nvPr/>
          </p:nvGrpSpPr>
          <p:grpSpPr>
            <a:xfrm>
              <a:off x="6349239" y="3420925"/>
              <a:ext cx="1356472" cy="509050"/>
              <a:chOff x="6343699" y="3416675"/>
              <a:chExt cx="1356472" cy="509050"/>
            </a:xfrm>
          </p:grpSpPr>
          <p:sp>
            <p:nvSpPr>
              <p:cNvPr id="927" name="Google Shape;927;p43"/>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9413829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6" name="Google Shape;1236;p52"/>
          <p:cNvSpPr txBox="1">
            <a:spLocks noGrp="1"/>
          </p:cNvSpPr>
          <p:nvPr>
            <p:ph type="ctrTitle"/>
          </p:nvPr>
        </p:nvSpPr>
        <p:spPr>
          <a:xfrm>
            <a:off x="2277904" y="1907371"/>
            <a:ext cx="4669731" cy="11830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800" dirty="0"/>
              <a:t>Thanks!</a:t>
            </a:r>
            <a:endParaRPr sz="8800" dirty="0"/>
          </a:p>
        </p:txBody>
      </p:sp>
      <p:grpSp>
        <p:nvGrpSpPr>
          <p:cNvPr id="1238" name="Google Shape;1238;p52"/>
          <p:cNvGrpSpPr/>
          <p:nvPr/>
        </p:nvGrpSpPr>
        <p:grpSpPr>
          <a:xfrm>
            <a:off x="274188" y="1428844"/>
            <a:ext cx="1827475" cy="1051350"/>
            <a:chOff x="6161988" y="3104373"/>
            <a:chExt cx="1827475" cy="1051350"/>
          </a:xfrm>
        </p:grpSpPr>
        <p:grpSp>
          <p:nvGrpSpPr>
            <p:cNvPr id="1239" name="Google Shape;1239;p52"/>
            <p:cNvGrpSpPr/>
            <p:nvPr/>
          </p:nvGrpSpPr>
          <p:grpSpPr>
            <a:xfrm>
              <a:off x="6161988" y="3104373"/>
              <a:ext cx="1827475" cy="1051350"/>
              <a:chOff x="274188" y="1278048"/>
              <a:chExt cx="1827475" cy="1051350"/>
            </a:xfrm>
          </p:grpSpPr>
          <p:sp>
            <p:nvSpPr>
              <p:cNvPr id="1240" name="Google Shape;1240;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52"/>
              <p:cNvGrpSpPr/>
              <p:nvPr/>
            </p:nvGrpSpPr>
            <p:grpSpPr>
              <a:xfrm>
                <a:off x="274188" y="1278048"/>
                <a:ext cx="1737300" cy="960000"/>
                <a:chOff x="7146475" y="2190661"/>
                <a:chExt cx="1737300" cy="960000"/>
              </a:xfrm>
            </p:grpSpPr>
            <p:sp>
              <p:nvSpPr>
                <p:cNvPr id="1242" name="Google Shape;1242;p52"/>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3" name="Google Shape;1243;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44" name="Google Shape;1244;p52"/>
            <p:cNvGrpSpPr/>
            <p:nvPr/>
          </p:nvGrpSpPr>
          <p:grpSpPr>
            <a:xfrm>
              <a:off x="6349239" y="3420925"/>
              <a:ext cx="1356472" cy="509050"/>
              <a:chOff x="6343699" y="3416675"/>
              <a:chExt cx="1356472" cy="509050"/>
            </a:xfrm>
          </p:grpSpPr>
          <p:sp>
            <p:nvSpPr>
              <p:cNvPr id="1245" name="Google Shape;1245;p52"/>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5" name="Google Shape;1265;p52"/>
          <p:cNvGrpSpPr/>
          <p:nvPr/>
        </p:nvGrpSpPr>
        <p:grpSpPr>
          <a:xfrm>
            <a:off x="274211" y="2663294"/>
            <a:ext cx="1823501" cy="1051350"/>
            <a:chOff x="7469486" y="1480344"/>
            <a:chExt cx="1823501" cy="1051350"/>
          </a:xfrm>
        </p:grpSpPr>
        <p:grpSp>
          <p:nvGrpSpPr>
            <p:cNvPr id="1266" name="Google Shape;1266;p52"/>
            <p:cNvGrpSpPr/>
            <p:nvPr/>
          </p:nvGrpSpPr>
          <p:grpSpPr>
            <a:xfrm>
              <a:off x="7469709" y="1480344"/>
              <a:ext cx="1823279" cy="1051350"/>
              <a:chOff x="278384" y="1278048"/>
              <a:chExt cx="1823279" cy="1051350"/>
            </a:xfrm>
          </p:grpSpPr>
          <p:sp>
            <p:nvSpPr>
              <p:cNvPr id="1267" name="Google Shape;1267;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2"/>
              <p:cNvGrpSpPr/>
              <p:nvPr/>
            </p:nvGrpSpPr>
            <p:grpSpPr>
              <a:xfrm>
                <a:off x="278384" y="1278048"/>
                <a:ext cx="1737300" cy="960000"/>
                <a:chOff x="7150671" y="2190661"/>
                <a:chExt cx="1737300" cy="960000"/>
              </a:xfrm>
            </p:grpSpPr>
            <p:sp>
              <p:nvSpPr>
                <p:cNvPr id="1269" name="Google Shape;1269;p52"/>
                <p:cNvSpPr/>
                <p:nvPr/>
              </p:nvSpPr>
              <p:spPr>
                <a:xfrm>
                  <a:off x="7150671"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cxnSp>
          <p:nvCxnSpPr>
            <p:cNvPr id="1271" name="Google Shape;1271;p52"/>
            <p:cNvCxnSpPr/>
            <p:nvPr/>
          </p:nvCxnSpPr>
          <p:spPr>
            <a:xfrm>
              <a:off x="7469486" y="2052225"/>
              <a:ext cx="1724100" cy="0"/>
            </a:xfrm>
            <a:prstGeom prst="straightConnector1">
              <a:avLst/>
            </a:prstGeom>
            <a:noFill/>
            <a:ln w="28575" cap="flat" cmpd="sng">
              <a:solidFill>
                <a:schemeClr val="dk1"/>
              </a:solidFill>
              <a:prstDash val="solid"/>
              <a:round/>
              <a:headEnd type="none" w="med" len="med"/>
              <a:tailEnd type="none" w="med" len="med"/>
            </a:ln>
          </p:spPr>
        </p:cxnSp>
        <p:sp>
          <p:nvSpPr>
            <p:cNvPr id="1272" name="Google Shape;1272;p52"/>
            <p:cNvSpPr/>
            <p:nvPr/>
          </p:nvSpPr>
          <p:spPr>
            <a:xfrm>
              <a:off x="8031688" y="1782907"/>
              <a:ext cx="599697" cy="538636"/>
            </a:xfrm>
            <a:custGeom>
              <a:avLst/>
              <a:gdLst/>
              <a:ahLst/>
              <a:cxnLst/>
              <a:rect l="l" t="t" r="r" b="b"/>
              <a:pathLst>
                <a:path w="11123" h="9990" extrusionOk="0">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8111159" y="1873044"/>
              <a:ext cx="448465" cy="440236"/>
            </a:xfrm>
            <a:custGeom>
              <a:avLst/>
              <a:gdLst/>
              <a:ahLst/>
              <a:cxnLst/>
              <a:rect l="l" t="t" r="r" b="b"/>
              <a:pathLst>
                <a:path w="8318" h="8165" extrusionOk="0">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2"/>
          <p:cNvGrpSpPr/>
          <p:nvPr/>
        </p:nvGrpSpPr>
        <p:grpSpPr>
          <a:xfrm>
            <a:off x="7927951" y="2080033"/>
            <a:ext cx="941841" cy="2789257"/>
            <a:chOff x="6592201" y="2061933"/>
            <a:chExt cx="941841" cy="2789257"/>
          </a:xfrm>
        </p:grpSpPr>
        <p:sp>
          <p:nvSpPr>
            <p:cNvPr id="1275" name="Google Shape;1275;p52"/>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52"/>
          <p:cNvGrpSpPr/>
          <p:nvPr/>
        </p:nvGrpSpPr>
        <p:grpSpPr>
          <a:xfrm>
            <a:off x="7141459" y="1885950"/>
            <a:ext cx="603495" cy="1371596"/>
            <a:chOff x="3724575" y="3497700"/>
            <a:chExt cx="603495" cy="1371596"/>
          </a:xfrm>
        </p:grpSpPr>
        <p:sp>
          <p:nvSpPr>
            <p:cNvPr id="1286" name="Google Shape;1286;p5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36"/>
                                        </p:tgtEl>
                                        <p:attrNameLst>
                                          <p:attrName>style.visibility</p:attrName>
                                        </p:attrNameLst>
                                      </p:cBhvr>
                                      <p:to>
                                        <p:strVal val="visible"/>
                                      </p:to>
                                    </p:set>
                                    <p:animEffect transition="in" filter="wipe(down)">
                                      <p:cBhvr>
                                        <p:cTn id="7" dur="580">
                                          <p:stCondLst>
                                            <p:cond delay="0"/>
                                          </p:stCondLst>
                                        </p:cTn>
                                        <p:tgtEl>
                                          <p:spTgt spid="1236"/>
                                        </p:tgtEl>
                                      </p:cBhvr>
                                    </p:animEffect>
                                    <p:anim calcmode="lin" valueType="num">
                                      <p:cBhvr>
                                        <p:cTn id="8" dur="1822" tmFilter="0,0; 0.14,0.36; 0.43,0.73; 0.71,0.91; 1.0,1.0">
                                          <p:stCondLst>
                                            <p:cond delay="0"/>
                                          </p:stCondLst>
                                        </p:cTn>
                                        <p:tgtEl>
                                          <p:spTgt spid="123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3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3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3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36"/>
                                        </p:tgtEl>
                                        <p:attrNameLst>
                                          <p:attrName>ppt_y</p:attrName>
                                        </p:attrNameLst>
                                      </p:cBhvr>
                                      <p:tavLst>
                                        <p:tav tm="0" fmla="#ppt_y-sin(pi*$)/81">
                                          <p:val>
                                            <p:fltVal val="0"/>
                                          </p:val>
                                        </p:tav>
                                        <p:tav tm="100000">
                                          <p:val>
                                            <p:fltVal val="1"/>
                                          </p:val>
                                        </p:tav>
                                      </p:tavLst>
                                    </p:anim>
                                    <p:animScale>
                                      <p:cBhvr>
                                        <p:cTn id="13" dur="26">
                                          <p:stCondLst>
                                            <p:cond delay="650"/>
                                          </p:stCondLst>
                                        </p:cTn>
                                        <p:tgtEl>
                                          <p:spTgt spid="1236"/>
                                        </p:tgtEl>
                                      </p:cBhvr>
                                      <p:to x="100000" y="60000"/>
                                    </p:animScale>
                                    <p:animScale>
                                      <p:cBhvr>
                                        <p:cTn id="14" dur="166" decel="50000">
                                          <p:stCondLst>
                                            <p:cond delay="676"/>
                                          </p:stCondLst>
                                        </p:cTn>
                                        <p:tgtEl>
                                          <p:spTgt spid="1236"/>
                                        </p:tgtEl>
                                      </p:cBhvr>
                                      <p:to x="100000" y="100000"/>
                                    </p:animScale>
                                    <p:animScale>
                                      <p:cBhvr>
                                        <p:cTn id="15" dur="26">
                                          <p:stCondLst>
                                            <p:cond delay="1312"/>
                                          </p:stCondLst>
                                        </p:cTn>
                                        <p:tgtEl>
                                          <p:spTgt spid="1236"/>
                                        </p:tgtEl>
                                      </p:cBhvr>
                                      <p:to x="100000" y="80000"/>
                                    </p:animScale>
                                    <p:animScale>
                                      <p:cBhvr>
                                        <p:cTn id="16" dur="166" decel="50000">
                                          <p:stCondLst>
                                            <p:cond delay="1338"/>
                                          </p:stCondLst>
                                        </p:cTn>
                                        <p:tgtEl>
                                          <p:spTgt spid="1236"/>
                                        </p:tgtEl>
                                      </p:cBhvr>
                                      <p:to x="100000" y="100000"/>
                                    </p:animScale>
                                    <p:animScale>
                                      <p:cBhvr>
                                        <p:cTn id="17" dur="26">
                                          <p:stCondLst>
                                            <p:cond delay="1642"/>
                                          </p:stCondLst>
                                        </p:cTn>
                                        <p:tgtEl>
                                          <p:spTgt spid="1236"/>
                                        </p:tgtEl>
                                      </p:cBhvr>
                                      <p:to x="100000" y="90000"/>
                                    </p:animScale>
                                    <p:animScale>
                                      <p:cBhvr>
                                        <p:cTn id="18" dur="166" decel="50000">
                                          <p:stCondLst>
                                            <p:cond delay="1668"/>
                                          </p:stCondLst>
                                        </p:cTn>
                                        <p:tgtEl>
                                          <p:spTgt spid="1236"/>
                                        </p:tgtEl>
                                      </p:cBhvr>
                                      <p:to x="100000" y="100000"/>
                                    </p:animScale>
                                    <p:animScale>
                                      <p:cBhvr>
                                        <p:cTn id="19" dur="26">
                                          <p:stCondLst>
                                            <p:cond delay="1808"/>
                                          </p:stCondLst>
                                        </p:cTn>
                                        <p:tgtEl>
                                          <p:spTgt spid="1236"/>
                                        </p:tgtEl>
                                      </p:cBhvr>
                                      <p:to x="100000" y="95000"/>
                                    </p:animScale>
                                    <p:animScale>
                                      <p:cBhvr>
                                        <p:cTn id="20" dur="166" decel="50000">
                                          <p:stCondLst>
                                            <p:cond delay="1834"/>
                                          </p:stCondLst>
                                        </p:cTn>
                                        <p:tgtEl>
                                          <p:spTgt spid="12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Problem statement</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1235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7027871" y="1176796"/>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1307965" y="1300719"/>
            <a:ext cx="5748716" cy="4227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Problem statement</a:t>
            </a:r>
            <a:endParaRPr dirty="0"/>
          </a:p>
        </p:txBody>
      </p:sp>
      <p:sp>
        <p:nvSpPr>
          <p:cNvPr id="576" name="Google Shape;576;p33"/>
          <p:cNvSpPr txBox="1">
            <a:spLocks noGrp="1"/>
          </p:cNvSpPr>
          <p:nvPr>
            <p:ph type="subTitle" idx="1"/>
          </p:nvPr>
        </p:nvSpPr>
        <p:spPr>
          <a:xfrm>
            <a:off x="2057400" y="2152664"/>
            <a:ext cx="5029200" cy="14255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GB" dirty="0"/>
            </a:br>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3"/>
          <p:cNvSpPr txBox="1"/>
          <p:nvPr/>
        </p:nvSpPr>
        <p:spPr>
          <a:xfrm>
            <a:off x="1509833" y="3755279"/>
            <a:ext cx="11886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Karla"/>
                <a:ea typeface="Karla"/>
                <a:cs typeface="Karla"/>
                <a:sym typeface="Karla"/>
              </a:rPr>
              <a:t>solve</a:t>
            </a:r>
            <a:endParaRPr b="1" dirty="0">
              <a:solidFill>
                <a:schemeClr val="dk1"/>
              </a:solidFill>
              <a:latin typeface="Karla"/>
              <a:ea typeface="Karla"/>
              <a:cs typeface="Karla"/>
              <a:sym typeface="Karla"/>
            </a:endParaRPr>
          </a:p>
        </p:txBody>
      </p:sp>
      <p:sp>
        <p:nvSpPr>
          <p:cNvPr id="591" name="Google Shape;591;p33"/>
          <p:cNvSpPr/>
          <p:nvPr/>
        </p:nvSpPr>
        <p:spPr>
          <a:xfrm rot="-2700000">
            <a:off x="2381687" y="3934984"/>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D84DA8BB-913B-91F4-E3B7-D8D578E29EF7}"/>
              </a:ext>
            </a:extLst>
          </p:cNvPr>
          <p:cNvGraphicFramePr>
            <a:graphicFrameLocks noGrp="1"/>
          </p:cNvGraphicFramePr>
          <p:nvPr>
            <p:extLst>
              <p:ext uri="{D42A27DB-BD31-4B8C-83A1-F6EECF244321}">
                <p14:modId xmlns:p14="http://schemas.microsoft.com/office/powerpoint/2010/main" val="1248576748"/>
              </p:ext>
            </p:extLst>
          </p:nvPr>
        </p:nvGraphicFramePr>
        <p:xfrm>
          <a:off x="2709201" y="1878913"/>
          <a:ext cx="4107241" cy="2438400"/>
        </p:xfrm>
        <a:graphic>
          <a:graphicData uri="http://schemas.openxmlformats.org/drawingml/2006/table">
            <a:tbl>
              <a:tblPr/>
              <a:tblGrid>
                <a:gridCol w="4107241">
                  <a:extLst>
                    <a:ext uri="{9D8B030D-6E8A-4147-A177-3AD203B41FA5}">
                      <a16:colId xmlns:a16="http://schemas.microsoft.com/office/drawing/2014/main" val="1774287247"/>
                    </a:ext>
                  </a:extLst>
                </a:gridCol>
              </a:tblGrid>
              <a:tr h="2256269">
                <a:tc>
                  <a:txBody>
                    <a:bodyPr/>
                    <a:lstStyle/>
                    <a:p>
                      <a:r>
                        <a:rPr lang="en-GB" sz="1400" b="0" i="0" dirty="0">
                          <a:solidFill>
                            <a:srgbClr val="000000"/>
                          </a:solidFill>
                          <a:effectLst/>
                          <a:latin typeface="Karla" pitchFamily="2" charset="0"/>
                        </a:rPr>
                        <a:t>The current event management system is currently lacking consistent labelling of halal products, which can lead to confusion of different halal products labelling by non-Muslim consumers. One of the main crucial problems faced by Muslim consumers in non-Muslim countries is the difficulty of finding halal-certified products. That results in making it too challenging for Muslim consumers to practice their faith and </a:t>
                      </a:r>
                      <a:r>
                        <a:rPr lang="en-GB" sz="1400" b="0" i="0" dirty="0" err="1">
                          <a:solidFill>
                            <a:srgbClr val="000000"/>
                          </a:solidFill>
                          <a:effectLst/>
                          <a:latin typeface="Karla" pitchFamily="2" charset="0"/>
                        </a:rPr>
                        <a:t>fulfill</a:t>
                      </a:r>
                      <a:r>
                        <a:rPr lang="en-GB" sz="1400" b="0" i="0" dirty="0">
                          <a:solidFill>
                            <a:srgbClr val="000000"/>
                          </a:solidFill>
                          <a:effectLst/>
                          <a:latin typeface="Karla" pitchFamily="2" charset="0"/>
                        </a:rPr>
                        <a:t> their religious commitment.</a:t>
                      </a:r>
                      <a:endParaRPr lang="en-GB" sz="1400" dirty="0">
                        <a:effectLst/>
                        <a:latin typeface="Karla" pitchFamily="2" charset="0"/>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1705604"/>
                  </a:ext>
                </a:extLst>
              </a:tr>
            </a:tbl>
          </a:graphicData>
        </a:graphic>
      </p:graphicFrame>
      <p:sp>
        <p:nvSpPr>
          <p:cNvPr id="3" name="Rectangle 1">
            <a:extLst>
              <a:ext uri="{FF2B5EF4-FFF2-40B4-BE49-F238E27FC236}">
                <a16:creationId xmlns:a16="http://schemas.microsoft.com/office/drawing/2014/main" id="{D53111C7-2ADC-107C-A1BC-3890C2A56814}"/>
              </a:ext>
            </a:extLst>
          </p:cNvPr>
          <p:cNvSpPr>
            <a:spLocks noChangeArrowheads="1"/>
          </p:cNvSpPr>
          <p:nvPr/>
        </p:nvSpPr>
        <p:spPr bwMode="auto">
          <a:xfrm>
            <a:off x="3150789" y="1447806"/>
            <a:ext cx="89409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Objective</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07681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objective</a:t>
            </a:r>
            <a:endParaRPr dirty="0"/>
          </a:p>
        </p:txBody>
      </p:sp>
      <p:sp>
        <p:nvSpPr>
          <p:cNvPr id="2" name="Subtitle 1">
            <a:extLst>
              <a:ext uri="{FF2B5EF4-FFF2-40B4-BE49-F238E27FC236}">
                <a16:creationId xmlns:a16="http://schemas.microsoft.com/office/drawing/2014/main" id="{9A109076-D5C5-A016-831A-CADF9CA36851}"/>
              </a:ext>
            </a:extLst>
          </p:cNvPr>
          <p:cNvSpPr>
            <a:spLocks noGrp="1"/>
          </p:cNvSpPr>
          <p:nvPr>
            <p:ph type="subTitle" idx="1"/>
          </p:nvPr>
        </p:nvSpPr>
        <p:spPr>
          <a:xfrm>
            <a:off x="2213028" y="2061148"/>
            <a:ext cx="4191001" cy="2469000"/>
          </a:xfrm>
        </p:spPr>
        <p:txBody>
          <a:bodyPr/>
          <a:lstStyle/>
          <a:p>
            <a:br>
              <a:rPr lang="en-GB" dirty="0"/>
            </a:br>
            <a:endParaRPr lang="en-GB" dirty="0"/>
          </a:p>
        </p:txBody>
      </p:sp>
      <p:sp>
        <p:nvSpPr>
          <p:cNvPr id="707" name="Google Shape;707;p36"/>
          <p:cNvSpPr/>
          <p:nvPr/>
        </p:nvSpPr>
        <p:spPr>
          <a:xfrm>
            <a:off x="7746400" y="10664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7971832" y="91781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715100" y="1357700"/>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 name="Table 2">
            <a:extLst>
              <a:ext uri="{FF2B5EF4-FFF2-40B4-BE49-F238E27FC236}">
                <a16:creationId xmlns:a16="http://schemas.microsoft.com/office/drawing/2014/main" id="{CD5FB2D2-BE75-2DAD-BE2E-094BA8266A6D}"/>
              </a:ext>
            </a:extLst>
          </p:cNvPr>
          <p:cNvGraphicFramePr>
            <a:graphicFrameLocks noGrp="1"/>
          </p:cNvGraphicFramePr>
          <p:nvPr>
            <p:extLst>
              <p:ext uri="{D42A27DB-BD31-4B8C-83A1-F6EECF244321}">
                <p14:modId xmlns:p14="http://schemas.microsoft.com/office/powerpoint/2010/main" val="2911552547"/>
              </p:ext>
            </p:extLst>
          </p:nvPr>
        </p:nvGraphicFramePr>
        <p:xfrm>
          <a:off x="2213028" y="2067958"/>
          <a:ext cx="4191000" cy="2462190"/>
        </p:xfrm>
        <a:graphic>
          <a:graphicData uri="http://schemas.openxmlformats.org/drawingml/2006/table">
            <a:tbl>
              <a:tblPr/>
              <a:tblGrid>
                <a:gridCol w="4191000">
                  <a:extLst>
                    <a:ext uri="{9D8B030D-6E8A-4147-A177-3AD203B41FA5}">
                      <a16:colId xmlns:a16="http://schemas.microsoft.com/office/drawing/2014/main" val="3237782038"/>
                    </a:ext>
                  </a:extLst>
                </a:gridCol>
              </a:tblGrid>
              <a:tr h="2462190">
                <a:tc>
                  <a:txBody>
                    <a:bodyPr/>
                    <a:lstStyle/>
                    <a:p>
                      <a:r>
                        <a:rPr lang="en-GB" sz="1600" b="0" i="0" dirty="0">
                          <a:solidFill>
                            <a:srgbClr val="000000"/>
                          </a:solidFill>
                          <a:effectLst/>
                          <a:latin typeface="Karla" pitchFamily="2" charset="0"/>
                        </a:rPr>
                        <a:t>Our main objective is to help our brothers and sisters in the western world with the problems of nutrition, since they're no longer living in a place that shares the same culture or religious beliefs with them . We guide them to the unprohibited or the allowed foods that they could consume , by showing them the suitable restaurants available in their area on our application .</a:t>
                      </a:r>
                      <a:endParaRPr lang="en-GB" dirty="0">
                        <a:effectLst/>
                        <a:latin typeface="Karla" pitchFamily="2" charset="0"/>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58517"/>
                  </a:ext>
                </a:extLst>
              </a:tr>
            </a:tbl>
          </a:graphicData>
        </a:graphic>
      </p:graphicFrame>
      <p:sp>
        <p:nvSpPr>
          <p:cNvPr id="4" name="Rectangle 1">
            <a:extLst>
              <a:ext uri="{FF2B5EF4-FFF2-40B4-BE49-F238E27FC236}">
                <a16:creationId xmlns:a16="http://schemas.microsoft.com/office/drawing/2014/main" id="{09CA6642-EE2D-B4D6-0C2E-55A7BF29E97C}"/>
              </a:ext>
            </a:extLst>
          </p:cNvPr>
          <p:cNvSpPr>
            <a:spLocks noChangeArrowheads="1"/>
          </p:cNvSpPr>
          <p:nvPr/>
        </p:nvSpPr>
        <p:spPr bwMode="auto">
          <a:xfrm>
            <a:off x="715100" y="23902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593502"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46" name="Google Shape;546;p32"/>
          <p:cNvSpPr txBox="1">
            <a:spLocks noGrp="1"/>
          </p:cNvSpPr>
          <p:nvPr>
            <p:ph type="title"/>
          </p:nvPr>
        </p:nvSpPr>
        <p:spPr>
          <a:xfrm>
            <a:off x="1828800" y="2114549"/>
            <a:ext cx="5486400" cy="15519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System scope</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6439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2" name="Title 1">
            <a:extLst>
              <a:ext uri="{FF2B5EF4-FFF2-40B4-BE49-F238E27FC236}">
                <a16:creationId xmlns:a16="http://schemas.microsoft.com/office/drawing/2014/main" id="{827E6784-8FDF-A620-2294-3F69F7D168F2}"/>
              </a:ext>
            </a:extLst>
          </p:cNvPr>
          <p:cNvSpPr>
            <a:spLocks noGrp="1"/>
          </p:cNvSpPr>
          <p:nvPr>
            <p:ph type="title"/>
          </p:nvPr>
        </p:nvSpPr>
        <p:spPr/>
        <p:txBody>
          <a:bodyPr/>
          <a:lstStyle/>
          <a:p>
            <a:r>
              <a:rPr lang="en-GB" dirty="0"/>
              <a:t>System scope</a:t>
            </a:r>
          </a:p>
        </p:txBody>
      </p:sp>
      <p:sp>
        <p:nvSpPr>
          <p:cNvPr id="3" name="Text Placeholder 2">
            <a:extLst>
              <a:ext uri="{FF2B5EF4-FFF2-40B4-BE49-F238E27FC236}">
                <a16:creationId xmlns:a16="http://schemas.microsoft.com/office/drawing/2014/main" id="{39EA72FA-F3F1-6C3E-2A11-3405CB95D0B2}"/>
              </a:ext>
            </a:extLst>
          </p:cNvPr>
          <p:cNvSpPr>
            <a:spLocks noGrp="1"/>
          </p:cNvSpPr>
          <p:nvPr>
            <p:ph type="body" idx="1"/>
          </p:nvPr>
        </p:nvSpPr>
        <p:spPr/>
        <p:txBody>
          <a:bodyPr/>
          <a:lstStyle/>
          <a:p>
            <a:br>
              <a:rPr lang="en-GB" dirty="0"/>
            </a:br>
            <a:endParaRPr lang="en-GB" dirty="0"/>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6871926" y="2459146"/>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481785" y="429890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e 3">
            <a:extLst>
              <a:ext uri="{FF2B5EF4-FFF2-40B4-BE49-F238E27FC236}">
                <a16:creationId xmlns:a16="http://schemas.microsoft.com/office/drawing/2014/main" id="{2324EEFC-6172-8A51-1D5E-C8DDB47CE6B4}"/>
              </a:ext>
            </a:extLst>
          </p:cNvPr>
          <p:cNvGraphicFramePr>
            <a:graphicFrameLocks noGrp="1"/>
          </p:cNvGraphicFramePr>
          <p:nvPr>
            <p:extLst>
              <p:ext uri="{D42A27DB-BD31-4B8C-83A1-F6EECF244321}">
                <p14:modId xmlns:p14="http://schemas.microsoft.com/office/powerpoint/2010/main" val="570631695"/>
              </p:ext>
            </p:extLst>
          </p:nvPr>
        </p:nvGraphicFramePr>
        <p:xfrm>
          <a:off x="1314700" y="1340782"/>
          <a:ext cx="4191000" cy="2773680"/>
        </p:xfrm>
        <a:graphic>
          <a:graphicData uri="http://schemas.openxmlformats.org/drawingml/2006/table">
            <a:tbl>
              <a:tblPr/>
              <a:tblGrid>
                <a:gridCol w="4191000">
                  <a:extLst>
                    <a:ext uri="{9D8B030D-6E8A-4147-A177-3AD203B41FA5}">
                      <a16:colId xmlns:a16="http://schemas.microsoft.com/office/drawing/2014/main" val="2793060495"/>
                    </a:ext>
                  </a:extLst>
                </a:gridCol>
              </a:tblGrid>
              <a:tr h="2564701">
                <a:tc>
                  <a:txBody>
                    <a:bodyPr/>
                    <a:lstStyle/>
                    <a:p>
                      <a:r>
                        <a:rPr lang="en-GB" sz="1600" b="0" i="0" dirty="0">
                          <a:solidFill>
                            <a:srgbClr val="000000"/>
                          </a:solidFill>
                          <a:effectLst/>
                          <a:latin typeface="Karla" pitchFamily="2" charset="0"/>
                        </a:rPr>
                        <a:t>The reasoning behind this idea was that around 52% of Muslims that live in U.S.A have hard a time to know which products are Halal for consumption and what are not. Our Vision is that we help at least 30% of these people and reduce unlawful and haram consumption of these products without the consumer knowing and spread words about the problem in hope that other Organizations, Companies, and governments act as well.</a:t>
                      </a:r>
                      <a:endParaRPr lang="en-GB" dirty="0">
                        <a:effectLst/>
                        <a:latin typeface="Karla" pitchFamily="2" charset="0"/>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76526"/>
                  </a:ext>
                </a:extLst>
              </a:tr>
            </a:tbl>
          </a:graphicData>
        </a:graphic>
      </p:graphicFrame>
      <p:sp>
        <p:nvSpPr>
          <p:cNvPr id="5" name="Rectangle 1">
            <a:extLst>
              <a:ext uri="{FF2B5EF4-FFF2-40B4-BE49-F238E27FC236}">
                <a16:creationId xmlns:a16="http://schemas.microsoft.com/office/drawing/2014/main" id="{CFB3E28C-DA59-B3BD-B459-733A4A7C5879}"/>
              </a:ext>
            </a:extLst>
          </p:cNvPr>
          <p:cNvSpPr>
            <a:spLocks noChangeArrowheads="1"/>
          </p:cNvSpPr>
          <p:nvPr/>
        </p:nvSpPr>
        <p:spPr bwMode="auto">
          <a:xfrm>
            <a:off x="1197039" y="14170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684998"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Site visit report</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1204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grpSp>
        <p:nvGrpSpPr>
          <p:cNvPr id="1093" name="Google Shape;1093;p49"/>
          <p:cNvGrpSpPr/>
          <p:nvPr/>
        </p:nvGrpSpPr>
        <p:grpSpPr>
          <a:xfrm>
            <a:off x="4762466" y="1259197"/>
            <a:ext cx="3763400" cy="3725700"/>
            <a:chOff x="4754850" y="887475"/>
            <a:chExt cx="3763400" cy="3725700"/>
          </a:xfrm>
        </p:grpSpPr>
        <p:sp>
          <p:nvSpPr>
            <p:cNvPr id="1094" name="Google Shape;1094;p49"/>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 name="Google Shape;1095;p49"/>
            <p:cNvGrpSpPr/>
            <p:nvPr/>
          </p:nvGrpSpPr>
          <p:grpSpPr>
            <a:xfrm>
              <a:off x="4754850" y="887475"/>
              <a:ext cx="3674404" cy="3616200"/>
              <a:chOff x="4754850" y="887475"/>
              <a:chExt cx="3674404" cy="3616200"/>
            </a:xfrm>
          </p:grpSpPr>
          <p:sp>
            <p:nvSpPr>
              <p:cNvPr id="1096" name="Google Shape;1096;p49"/>
              <p:cNvSpPr/>
              <p:nvPr/>
            </p:nvSpPr>
            <p:spPr>
              <a:xfrm>
                <a:off x="4754850" y="887475"/>
                <a:ext cx="3673800"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97" name="Google Shape;1097;p49"/>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98" name="Google Shape;1098;p49"/>
              <p:cNvGrpSpPr/>
              <p:nvPr/>
            </p:nvGrpSpPr>
            <p:grpSpPr>
              <a:xfrm>
                <a:off x="7492324" y="978977"/>
                <a:ext cx="845101" cy="183000"/>
                <a:chOff x="1605849" y="363963"/>
                <a:chExt cx="845101" cy="183000"/>
              </a:xfrm>
            </p:grpSpPr>
            <p:sp>
              <p:nvSpPr>
                <p:cNvPr id="1099" name="Google Shape;1099;p49"/>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9"/>
                <p:cNvGrpSpPr/>
                <p:nvPr/>
              </p:nvGrpSpPr>
              <p:grpSpPr>
                <a:xfrm>
                  <a:off x="2267950" y="363963"/>
                  <a:ext cx="183000" cy="183000"/>
                  <a:chOff x="8225400" y="367488"/>
                  <a:chExt cx="183000" cy="183000"/>
                </a:xfrm>
              </p:grpSpPr>
              <p:cxnSp>
                <p:nvCxnSpPr>
                  <p:cNvPr id="1101" name="Google Shape;1101;p4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02" name="Google Shape;1102;p4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103" name="Google Shape;1103;p49"/>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104" name="Google Shape;1104;p49"/>
          <p:cNvSpPr txBox="1">
            <a:spLocks noGrp="1"/>
          </p:cNvSpPr>
          <p:nvPr>
            <p:ph type="title"/>
          </p:nvPr>
        </p:nvSpPr>
        <p:spPr>
          <a:xfrm>
            <a:off x="714350" y="731525"/>
            <a:ext cx="36741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Site visit report</a:t>
            </a:r>
            <a:endParaRPr dirty="0"/>
          </a:p>
        </p:txBody>
      </p:sp>
      <p:sp>
        <p:nvSpPr>
          <p:cNvPr id="1105" name="Google Shape;1105;p49"/>
          <p:cNvSpPr txBox="1">
            <a:spLocks noGrp="1"/>
          </p:cNvSpPr>
          <p:nvPr>
            <p:ph type="subTitle" idx="1"/>
          </p:nvPr>
        </p:nvSpPr>
        <p:spPr>
          <a:xfrm>
            <a:off x="484437" y="1341665"/>
            <a:ext cx="3674100" cy="27746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t>	</a:t>
            </a:r>
            <a:br>
              <a:rPr lang="en-GB" sz="1600" dirty="0"/>
            </a:br>
            <a:endParaRPr sz="1400" b="1" dirty="0"/>
          </a:p>
        </p:txBody>
      </p:sp>
      <p:sp>
        <p:nvSpPr>
          <p:cNvPr id="1106" name="Google Shape;1106;p49"/>
          <p:cNvSpPr/>
          <p:nvPr/>
        </p:nvSpPr>
        <p:spPr>
          <a:xfrm>
            <a:off x="1501058" y="39688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767220" y="3744539"/>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9"/>
          <p:cNvGrpSpPr/>
          <p:nvPr/>
        </p:nvGrpSpPr>
        <p:grpSpPr>
          <a:xfrm>
            <a:off x="5037791" y="2017577"/>
            <a:ext cx="3108869" cy="2451545"/>
            <a:chOff x="4992012" y="1988941"/>
            <a:chExt cx="3200400" cy="2519574"/>
          </a:xfrm>
        </p:grpSpPr>
        <p:sp>
          <p:nvSpPr>
            <p:cNvPr id="1109" name="Google Shape;1109;p49"/>
            <p:cNvSpPr/>
            <p:nvPr/>
          </p:nvSpPr>
          <p:spPr>
            <a:xfrm>
              <a:off x="4992012" y="1988941"/>
              <a:ext cx="3200400" cy="2136300"/>
            </a:xfrm>
            <a:prstGeom prst="roundRect">
              <a:avLst>
                <a:gd name="adj" fmla="val 662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6538881" y="3911740"/>
              <a:ext cx="106800" cy="106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5151750" y="2144425"/>
              <a:ext cx="2880300" cy="1619400"/>
            </a:xfrm>
            <a:prstGeom prst="roundRect">
              <a:avLst>
                <a:gd name="adj"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5983800" y="4127123"/>
              <a:ext cx="1216207" cy="381392"/>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49"/>
          <p:cNvGrpSpPr/>
          <p:nvPr/>
        </p:nvGrpSpPr>
        <p:grpSpPr>
          <a:xfrm>
            <a:off x="8177500" y="535000"/>
            <a:ext cx="502800" cy="502800"/>
            <a:chOff x="1627550" y="2017350"/>
            <a:chExt cx="502800" cy="502800"/>
          </a:xfrm>
        </p:grpSpPr>
        <p:sp>
          <p:nvSpPr>
            <p:cNvPr id="1115" name="Google Shape;1115;p49"/>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49"/>
          <p:cNvGrpSpPr/>
          <p:nvPr/>
        </p:nvGrpSpPr>
        <p:grpSpPr>
          <a:xfrm>
            <a:off x="3533687" y="4146170"/>
            <a:ext cx="836668" cy="1371596"/>
            <a:chOff x="2771692" y="3497697"/>
            <a:chExt cx="836668" cy="1371596"/>
          </a:xfrm>
        </p:grpSpPr>
        <p:sp>
          <p:nvSpPr>
            <p:cNvPr id="1118" name="Google Shape;1118;p4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8" name="Google Shape;1128;p49"/>
          <p:cNvSpPr/>
          <p:nvPr/>
        </p:nvSpPr>
        <p:spPr>
          <a:xfrm>
            <a:off x="1776246" y="380417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815F97D8-79AF-EB5D-6907-2612FDFB00EC}"/>
              </a:ext>
            </a:extLst>
          </p:cNvPr>
          <p:cNvSpPr/>
          <p:nvPr/>
        </p:nvSpPr>
        <p:spPr>
          <a:xfrm>
            <a:off x="5192961" y="2168863"/>
            <a:ext cx="2797924" cy="1575676"/>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latin typeface="Cascadia Mono" panose="020B0609020000020004" pitchFamily="49" charset="0"/>
                <a:ea typeface="Cascadia Mono" panose="020B0609020000020004" pitchFamily="49" charset="0"/>
                <a:cs typeface="Cascadia Mono" panose="020B0609020000020004" pitchFamily="49" charset="0"/>
              </a:rPr>
              <a:t>Hello world !</a:t>
            </a:r>
          </a:p>
        </p:txBody>
      </p:sp>
      <p:graphicFrame>
        <p:nvGraphicFramePr>
          <p:cNvPr id="3" name="Table 2">
            <a:extLst>
              <a:ext uri="{FF2B5EF4-FFF2-40B4-BE49-F238E27FC236}">
                <a16:creationId xmlns:a16="http://schemas.microsoft.com/office/drawing/2014/main" id="{BB9C51F0-6B20-4A14-5AC5-9C314C475864}"/>
              </a:ext>
            </a:extLst>
          </p:cNvPr>
          <p:cNvGraphicFramePr>
            <a:graphicFrameLocks noGrp="1"/>
          </p:cNvGraphicFramePr>
          <p:nvPr>
            <p:extLst>
              <p:ext uri="{D42A27DB-BD31-4B8C-83A1-F6EECF244321}">
                <p14:modId xmlns:p14="http://schemas.microsoft.com/office/powerpoint/2010/main" val="2694094644"/>
              </p:ext>
            </p:extLst>
          </p:nvPr>
        </p:nvGraphicFramePr>
        <p:xfrm>
          <a:off x="435159" y="1350697"/>
          <a:ext cx="4190206" cy="2831680"/>
        </p:xfrm>
        <a:graphic>
          <a:graphicData uri="http://schemas.openxmlformats.org/drawingml/2006/table">
            <a:tbl>
              <a:tblPr/>
              <a:tblGrid>
                <a:gridCol w="4190206">
                  <a:extLst>
                    <a:ext uri="{9D8B030D-6E8A-4147-A177-3AD203B41FA5}">
                      <a16:colId xmlns:a16="http://schemas.microsoft.com/office/drawing/2014/main" val="2672298565"/>
                    </a:ext>
                  </a:extLst>
                </a:gridCol>
              </a:tblGrid>
              <a:tr h="2831680">
                <a:tc>
                  <a:txBody>
                    <a:bodyPr/>
                    <a:lstStyle/>
                    <a:p>
                      <a:r>
                        <a:rPr lang="en-GB" sz="1400" b="0" i="0" dirty="0">
                          <a:solidFill>
                            <a:srgbClr val="000000"/>
                          </a:solidFill>
                          <a:effectLst/>
                          <a:latin typeface="Karla" pitchFamily="2" charset="0"/>
                        </a:rPr>
                        <a:t>The site visit showed that the Muslims who are living abroad faces the challenge of finding halal food, especially the meat products. This problem makes them struggle to maintain their Islamic traditions. So, to solve this problem, our project is to design an app which locates supermarkets and stores selling halal food. In addition, it enables them to check every product to see whether it’s halal or not by scanning its code.</a:t>
                      </a:r>
                      <a:endParaRPr lang="en-GB" sz="1400" dirty="0">
                        <a:effectLst/>
                        <a:latin typeface="Karla" pitchFamily="2" charset="0"/>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2693282"/>
                  </a:ext>
                </a:extLst>
              </a:tr>
            </a:tbl>
          </a:graphicData>
        </a:graphic>
      </p:graphicFrame>
      <p:sp>
        <p:nvSpPr>
          <p:cNvPr id="4" name="Rectangle 1">
            <a:extLst>
              <a:ext uri="{FF2B5EF4-FFF2-40B4-BE49-F238E27FC236}">
                <a16:creationId xmlns:a16="http://schemas.microsoft.com/office/drawing/2014/main" id="{59A0DA1C-BFED-0234-D234-A9F79336DC2D}"/>
              </a:ext>
            </a:extLst>
          </p:cNvPr>
          <p:cNvSpPr>
            <a:spLocks noChangeArrowheads="1"/>
          </p:cNvSpPr>
          <p:nvPr/>
        </p:nvSpPr>
        <p:spPr bwMode="auto">
          <a:xfrm>
            <a:off x="493881" y="13883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464</Words>
  <Application>Microsoft Office PowerPoint</Application>
  <PresentationFormat>On-screen Show (16:9)</PresentationFormat>
  <Paragraphs>51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Rubik Black</vt:lpstr>
      <vt:lpstr>Bebas Neue</vt:lpstr>
      <vt:lpstr>Cascadia Mono</vt:lpstr>
      <vt:lpstr>Karla</vt:lpstr>
      <vt:lpstr>Soft Colors UI Design for Agencies by Slidesgo</vt:lpstr>
      <vt:lpstr>WE HALAL</vt:lpstr>
      <vt:lpstr>01</vt:lpstr>
      <vt:lpstr>      Problem statement</vt:lpstr>
      <vt:lpstr>02</vt:lpstr>
      <vt:lpstr>objective</vt:lpstr>
      <vt:lpstr>03</vt:lpstr>
      <vt:lpstr>System scope</vt:lpstr>
      <vt:lpstr>04</vt:lpstr>
      <vt:lpstr>Site visit report</vt:lpstr>
      <vt:lpstr>05</vt:lpstr>
      <vt:lpstr>functions</vt:lpstr>
      <vt:lpstr>functions</vt:lpstr>
      <vt:lpstr>06</vt:lpstr>
      <vt:lpstr>PowerPoint Presentation</vt:lpstr>
      <vt:lpstr>07</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HALAL</dc:title>
  <cp:lastModifiedBy>Dell</cp:lastModifiedBy>
  <cp:revision>18</cp:revision>
  <dcterms:modified xsi:type="dcterms:W3CDTF">2023-12-24T12:33:39Z</dcterms:modified>
</cp:coreProperties>
</file>