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82" r:id="rId5"/>
    <p:sldId id="292" r:id="rId6"/>
    <p:sldId id="293" r:id="rId7"/>
    <p:sldId id="298" r:id="rId8"/>
    <p:sldId id="299" r:id="rId9"/>
    <p:sldId id="300" r:id="rId10"/>
    <p:sldId id="283" r:id="rId11"/>
    <p:sldId id="301" r:id="rId12"/>
    <p:sldId id="30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1" autoAdjust="0"/>
  </p:normalViewPr>
  <p:slideViewPr>
    <p:cSldViewPr snapToGrid="0">
      <p:cViewPr varScale="1">
        <p:scale>
          <a:sx n="72" d="100"/>
          <a:sy n="72" d="100"/>
        </p:scale>
        <p:origin x="660" y="7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8/7/2020</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8/7/2020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48293" y="3114635"/>
            <a:ext cx="4459766" cy="2514635"/>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US" dirty="0"/>
              <a:t>Capstone Project</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130300" y="4624645"/>
            <a:ext cx="4000500" cy="690752"/>
          </a:xfrm>
        </p:spPr>
        <p:txBody>
          <a:bodyPr/>
          <a:lstStyle/>
          <a:p>
            <a:r>
              <a:rPr lang="en-US" dirty="0"/>
              <a:t>Joseph Charlie </a:t>
            </a:r>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996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2</a:t>
            </a:fld>
            <a:endParaRPr lang="en-US" dirty="0"/>
          </a:p>
        </p:txBody>
      </p:sp>
      <p:sp>
        <p:nvSpPr>
          <p:cNvPr id="6" name="Subtitle 5">
            <a:extLst>
              <a:ext uri="{FF2B5EF4-FFF2-40B4-BE49-F238E27FC236}">
                <a16:creationId xmlns:a16="http://schemas.microsoft.com/office/drawing/2014/main" id="{C4AE7391-6B13-4419-A4EA-523BA132A58F}"/>
              </a:ext>
            </a:extLst>
          </p:cNvPr>
          <p:cNvSpPr>
            <a:spLocks noGrp="1"/>
          </p:cNvSpPr>
          <p:nvPr>
            <p:ph type="subTitle" idx="1"/>
          </p:nvPr>
        </p:nvSpPr>
        <p:spPr/>
        <p:txBody>
          <a:bodyPr/>
          <a:lstStyle/>
          <a:p>
            <a:endParaRPr lang="en-IN"/>
          </a:p>
        </p:txBody>
      </p:sp>
      <p:sp>
        <p:nvSpPr>
          <p:cNvPr id="9" name="Title 8">
            <a:extLst>
              <a:ext uri="{FF2B5EF4-FFF2-40B4-BE49-F238E27FC236}">
                <a16:creationId xmlns:a16="http://schemas.microsoft.com/office/drawing/2014/main" id="{92C79E21-0AB1-4F24-A622-8919536DE16C}"/>
              </a:ext>
            </a:extLst>
          </p:cNvPr>
          <p:cNvSpPr>
            <a:spLocks noGrp="1"/>
          </p:cNvSpPr>
          <p:nvPr>
            <p:ph type="ctrTitle"/>
          </p:nvPr>
        </p:nvSpPr>
        <p:spPr>
          <a:xfrm>
            <a:off x="7131773" y="4404688"/>
            <a:ext cx="4755389" cy="1020842"/>
          </a:xfrm>
        </p:spPr>
        <p:txBody>
          <a:bodyPr/>
          <a:lstStyle/>
          <a:p>
            <a:r>
              <a:rPr lang="en-IN" dirty="0"/>
              <a:t>INTRODUCTION</a:t>
            </a:r>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33"/>
          </p:nvPr>
        </p:nvSpPr>
        <p:spPr/>
        <p:txBody>
          <a:bodyPr/>
          <a:lstStyle/>
          <a:p>
            <a:fld id="{19B51A1E-902D-48AF-9020-955120F399B6}" type="slidenum">
              <a:rPr lang="en-US" smtClean="0"/>
              <a:pPr/>
              <a:t>3</a:t>
            </a:fld>
            <a:endParaRPr lang="en-US" dirty="0"/>
          </a:p>
        </p:txBody>
      </p:sp>
      <p:sp>
        <p:nvSpPr>
          <p:cNvPr id="15" name="Freeform 5">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Rectangle 6">
            <a:extLst>
              <a:ext uri="{FF2B5EF4-FFF2-40B4-BE49-F238E27FC236}">
                <a16:creationId xmlns:a16="http://schemas.microsoft.com/office/drawing/2014/main" id="{6950D500-446F-433A-A8AF-A85BEFEEF7C4}"/>
              </a:ext>
            </a:extLst>
          </p:cNvPr>
          <p:cNvSpPr/>
          <p:nvPr/>
        </p:nvSpPr>
        <p:spPr>
          <a:xfrm>
            <a:off x="357808" y="1021418"/>
            <a:ext cx="11369848" cy="4815164"/>
          </a:xfrm>
          <a:prstGeom prst="rect">
            <a:avLst/>
          </a:prstGeom>
        </p:spPr>
        <p:txBody>
          <a:bodyPr wrap="square">
            <a:spAutoFit/>
          </a:bodyPr>
          <a:lstStyle/>
          <a:p>
            <a:pPr algn="just">
              <a:lnSpc>
                <a:spcPct val="107000"/>
              </a:lnSpc>
              <a:spcBef>
                <a:spcPts val="765"/>
              </a:spcBef>
              <a:spcAft>
                <a:spcPts val="0"/>
              </a:spcAft>
            </a:pPr>
            <a:r>
              <a:rPr lang="en-IN" sz="36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Introduction</a:t>
            </a:r>
            <a:r>
              <a:rPr lang="en-IN" sz="44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0"/>
              </a:spcAft>
            </a:pPr>
            <a:r>
              <a:rPr lang="en-IN" sz="24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Restaurants industry in New York has experienced steady growth over the five years to 2020, as convenient and affordable food remains popular with consumers. While the low price point of the industry's products typically places restaurants and coffee shops with a competitive advantage over other segments of the foodservices sector, rising consumer sentiment has increased competition overall.</a:t>
            </a:r>
            <a:endParaRPr lang="en-IN" sz="28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7000"/>
              </a:lnSpc>
              <a:spcBef>
                <a:spcPts val="2400"/>
              </a:spcBef>
              <a:spcAft>
                <a:spcPts val="0"/>
              </a:spcAft>
            </a:pPr>
            <a:r>
              <a:rPr lang="en-IN" sz="24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With its huge population and diverse culture comes diverse category of foods, like Indian, French, Chinese etc. But in this project, we will focus on Indian cuisine</a:t>
            </a:r>
            <a:endParaRPr lang="en-IN" sz="2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69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4</a:t>
            </a:fld>
            <a:endParaRPr lang="en-US" dirty="0"/>
          </a:p>
        </p:txBody>
      </p:sp>
      <p:sp>
        <p:nvSpPr>
          <p:cNvPr id="6" name="Subtitle 5">
            <a:extLst>
              <a:ext uri="{FF2B5EF4-FFF2-40B4-BE49-F238E27FC236}">
                <a16:creationId xmlns:a16="http://schemas.microsoft.com/office/drawing/2014/main" id="{C4AE7391-6B13-4419-A4EA-523BA132A58F}"/>
              </a:ext>
            </a:extLst>
          </p:cNvPr>
          <p:cNvSpPr>
            <a:spLocks noGrp="1"/>
          </p:cNvSpPr>
          <p:nvPr>
            <p:ph type="subTitle" idx="1"/>
          </p:nvPr>
        </p:nvSpPr>
        <p:spPr/>
        <p:txBody>
          <a:bodyPr/>
          <a:lstStyle/>
          <a:p>
            <a:endParaRPr lang="en-IN"/>
          </a:p>
        </p:txBody>
      </p:sp>
      <p:sp>
        <p:nvSpPr>
          <p:cNvPr id="9" name="Title 8">
            <a:extLst>
              <a:ext uri="{FF2B5EF4-FFF2-40B4-BE49-F238E27FC236}">
                <a16:creationId xmlns:a16="http://schemas.microsoft.com/office/drawing/2014/main" id="{92C79E21-0AB1-4F24-A622-8919536DE16C}"/>
              </a:ext>
            </a:extLst>
          </p:cNvPr>
          <p:cNvSpPr>
            <a:spLocks noGrp="1"/>
          </p:cNvSpPr>
          <p:nvPr>
            <p:ph type="ctrTitle"/>
          </p:nvPr>
        </p:nvSpPr>
        <p:spPr>
          <a:xfrm>
            <a:off x="7131773" y="4404688"/>
            <a:ext cx="4755389" cy="1020842"/>
          </a:xfrm>
        </p:spPr>
        <p:txBody>
          <a:bodyPr/>
          <a:lstStyle/>
          <a:p>
            <a:r>
              <a:rPr lang="en-IN"/>
              <a:t>PROBLEMS</a:t>
            </a:r>
            <a:endParaRPr lang="en-IN" dirty="0"/>
          </a:p>
        </p:txBody>
      </p:sp>
    </p:spTree>
    <p:extLst>
      <p:ext uri="{BB962C8B-B14F-4D97-AF65-F5344CB8AC3E}">
        <p14:creationId xmlns:p14="http://schemas.microsoft.com/office/powerpoint/2010/main" val="2383849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40CB061-094F-48F0-A71A-FC0A44987D7A}"/>
              </a:ext>
            </a:extLst>
          </p:cNvPr>
          <p:cNvSpPr/>
          <p:nvPr/>
        </p:nvSpPr>
        <p:spPr>
          <a:xfrm>
            <a:off x="940902" y="899589"/>
            <a:ext cx="9740350" cy="2529410"/>
          </a:xfrm>
          <a:prstGeom prst="rect">
            <a:avLst/>
          </a:prstGeom>
        </p:spPr>
        <p:txBody>
          <a:bodyPr wrap="square">
            <a:spAutoFit/>
          </a:bodyPr>
          <a:lstStyle/>
          <a:p>
            <a:pPr>
              <a:spcBef>
                <a:spcPts val="765"/>
              </a:spcBef>
              <a:spcAft>
                <a:spcPts val="0"/>
              </a:spcAft>
            </a:pPr>
            <a:r>
              <a:rPr lang="en-IN" sz="4000" b="1" dirty="0">
                <a:solidFill>
                  <a:srgbClr val="000000"/>
                </a:solidFill>
                <a:latin typeface="Helvetica" panose="020B0604020202020204" pitchFamily="34" charset="0"/>
                <a:ea typeface="Times New Roman" panose="02020603050405020304" pitchFamily="18" charset="0"/>
              </a:rPr>
              <a:t>Problems Identified:</a:t>
            </a:r>
            <a:endParaRPr lang="en-IN" sz="4800" b="1" dirty="0">
              <a:latin typeface="Times New Roman" panose="02020603050405020304" pitchFamily="18" charset="0"/>
              <a:ea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28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Selecting a location for opening the restaurant</a:t>
            </a:r>
            <a:endParaRPr lang="en-IN" sz="32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28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Any competitors nearby?</a:t>
            </a:r>
            <a:endParaRPr lang="en-IN" sz="32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28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 the location have Market Potential?</a:t>
            </a:r>
            <a:endParaRPr lang="en-IN" sz="32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540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6</a:t>
            </a:fld>
            <a:endParaRPr lang="en-US" dirty="0"/>
          </a:p>
        </p:txBody>
      </p:sp>
      <p:sp>
        <p:nvSpPr>
          <p:cNvPr id="6" name="Subtitle 5">
            <a:extLst>
              <a:ext uri="{FF2B5EF4-FFF2-40B4-BE49-F238E27FC236}">
                <a16:creationId xmlns:a16="http://schemas.microsoft.com/office/drawing/2014/main" id="{C4AE7391-6B13-4419-A4EA-523BA132A58F}"/>
              </a:ext>
            </a:extLst>
          </p:cNvPr>
          <p:cNvSpPr>
            <a:spLocks noGrp="1"/>
          </p:cNvSpPr>
          <p:nvPr>
            <p:ph type="subTitle" idx="1"/>
          </p:nvPr>
        </p:nvSpPr>
        <p:spPr/>
        <p:txBody>
          <a:bodyPr/>
          <a:lstStyle/>
          <a:p>
            <a:endParaRPr lang="en-IN"/>
          </a:p>
        </p:txBody>
      </p:sp>
      <p:sp>
        <p:nvSpPr>
          <p:cNvPr id="9" name="Title 8">
            <a:extLst>
              <a:ext uri="{FF2B5EF4-FFF2-40B4-BE49-F238E27FC236}">
                <a16:creationId xmlns:a16="http://schemas.microsoft.com/office/drawing/2014/main" id="{92C79E21-0AB1-4F24-A622-8919536DE16C}"/>
              </a:ext>
            </a:extLst>
          </p:cNvPr>
          <p:cNvSpPr>
            <a:spLocks noGrp="1"/>
          </p:cNvSpPr>
          <p:nvPr>
            <p:ph type="ctrTitle"/>
          </p:nvPr>
        </p:nvSpPr>
        <p:spPr>
          <a:xfrm>
            <a:off x="7131773" y="4404688"/>
            <a:ext cx="4755389" cy="1020842"/>
          </a:xfrm>
        </p:spPr>
        <p:txBody>
          <a:bodyPr/>
          <a:lstStyle/>
          <a:p>
            <a:r>
              <a:rPr lang="en-IN" dirty="0"/>
              <a:t>Data Section</a:t>
            </a:r>
          </a:p>
        </p:txBody>
      </p:sp>
    </p:spTree>
    <p:extLst>
      <p:ext uri="{BB962C8B-B14F-4D97-AF65-F5344CB8AC3E}">
        <p14:creationId xmlns:p14="http://schemas.microsoft.com/office/powerpoint/2010/main" val="2842412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DB42D55-C182-4945-B78A-65C280C771AE}"/>
              </a:ext>
            </a:extLst>
          </p:cNvPr>
          <p:cNvSpPr/>
          <p:nvPr/>
        </p:nvSpPr>
        <p:spPr>
          <a:xfrm>
            <a:off x="596348" y="483963"/>
            <a:ext cx="11131826" cy="5651099"/>
          </a:xfrm>
          <a:prstGeom prst="rect">
            <a:avLst/>
          </a:prstGeom>
        </p:spPr>
        <p:txBody>
          <a:bodyPr wrap="square">
            <a:spAutoFit/>
          </a:bodyPr>
          <a:lstStyle/>
          <a:p>
            <a:pPr>
              <a:lnSpc>
                <a:spcPct val="107000"/>
              </a:lnSpc>
              <a:spcBef>
                <a:spcPts val="645"/>
              </a:spcBef>
              <a:spcAft>
                <a:spcPts val="0"/>
              </a:spcAft>
            </a:pPr>
            <a:r>
              <a:rPr lang="en-IN" sz="4000" b="1" kern="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Section:</a:t>
            </a:r>
            <a:endParaRPr lang="en-IN" sz="3600"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Bef>
                <a:spcPts val="645"/>
              </a:spcBef>
              <a:spcAft>
                <a:spcPts val="0"/>
              </a:spcAft>
            </a:pPr>
            <a:r>
              <a:rPr lang="en-IN" sz="3200" kern="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What data do we need?</a:t>
            </a:r>
            <a:endParaRPr lang="en-IN" sz="3600"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1200"/>
              </a:spcBef>
              <a:spcAft>
                <a:spcPts val="0"/>
              </a:spcAft>
            </a:pPr>
            <a:r>
              <a:rPr lang="en-IN" sz="2000" b="1" dirty="0">
                <a:solidFill>
                  <a:srgbClr val="000000"/>
                </a:solidFill>
                <a:latin typeface="inherit"/>
                <a:ea typeface="Times New Roman" panose="02020603050405020304" pitchFamily="18" charset="0"/>
                <a:cs typeface="Helvetica" panose="020B0604020202020204" pitchFamily="34" charset="0"/>
              </a:rPr>
              <a:t> 1. Since we are going to setup the restaurant in New York, we will need New York data file, consisting of the neighbourhood, latitude and longitude</a:t>
            </a:r>
            <a:endParaRPr lang="en-IN" sz="24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1200"/>
              </a:spcBef>
              <a:spcAft>
                <a:spcPts val="0"/>
              </a:spcAft>
            </a:pPr>
            <a:r>
              <a:rPr lang="en-IN" sz="2000" b="1" dirty="0">
                <a:solidFill>
                  <a:srgbClr val="000000"/>
                </a:solidFill>
                <a:latin typeface="inherit"/>
                <a:ea typeface="Times New Roman" panose="02020603050405020304" pitchFamily="18" charset="0"/>
                <a:cs typeface="Helvetica" panose="020B0604020202020204" pitchFamily="34" charset="0"/>
              </a:rPr>
              <a:t>2. We will need to know protentional competitors, so we will need a data file consisting of all retreatants in New York with Indian cuisine</a:t>
            </a:r>
            <a:r>
              <a:rPr lang="en-IN" sz="2000" b="1" i="1" dirty="0">
                <a:solidFill>
                  <a:srgbClr val="000000"/>
                </a:solidFill>
                <a:latin typeface="inherit"/>
                <a:ea typeface="Times New Roman" panose="02020603050405020304" pitchFamily="18" charset="0"/>
                <a:cs typeface="Helvetica" panose="020B0604020202020204" pitchFamily="34" charset="0"/>
              </a:rPr>
              <a:t>.</a:t>
            </a:r>
            <a:endParaRPr lang="en-IN" sz="24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a:t>
            </a:r>
          </a:p>
          <a:p>
            <a:pPr>
              <a:spcBef>
                <a:spcPts val="765"/>
              </a:spcBef>
              <a:spcAft>
                <a:spcPts val="0"/>
              </a:spcAft>
            </a:pPr>
            <a:r>
              <a:rPr lang="en-IN" sz="3200" dirty="0">
                <a:solidFill>
                  <a:srgbClr val="000000"/>
                </a:solidFill>
                <a:latin typeface="Helvetica" panose="020B0604020202020204" pitchFamily="34" charset="0"/>
                <a:ea typeface="Times New Roman" panose="02020603050405020304" pitchFamily="18" charset="0"/>
              </a:rPr>
              <a:t>From where do we get the data?</a:t>
            </a:r>
            <a:endParaRPr lang="en-IN" sz="4000" b="1" dirty="0">
              <a:latin typeface="Times New Roman" panose="02020603050405020304" pitchFamily="18" charset="0"/>
              <a:ea typeface="Times New Roman" panose="02020603050405020304" pitchFamily="18" charset="0"/>
            </a:endParaRPr>
          </a:p>
          <a:p>
            <a:pPr>
              <a:lnSpc>
                <a:spcPct val="107000"/>
              </a:lnSpc>
              <a:spcBef>
                <a:spcPts val="1200"/>
              </a:spcBef>
              <a:spcAft>
                <a:spcPts val="0"/>
              </a:spcAft>
            </a:pPr>
            <a:r>
              <a:rPr lang="en-IN" sz="2000" b="1" dirty="0">
                <a:solidFill>
                  <a:srgbClr val="000000"/>
                </a:solidFill>
                <a:latin typeface="inherit"/>
                <a:ea typeface="Times New Roman" panose="02020603050405020304" pitchFamily="18" charset="0"/>
                <a:cs typeface="Helvetica" panose="020B0604020202020204" pitchFamily="34" charset="0"/>
              </a:rPr>
              <a:t>1. We can get the NY data, from </a:t>
            </a:r>
            <a:r>
              <a:rPr lang="en-IN" sz="2000" b="1" u="sng" dirty="0">
                <a:solidFill>
                  <a:srgbClr val="296EAA"/>
                </a:solidFill>
                <a:latin typeface="inherit"/>
                <a:ea typeface="Times New Roman" panose="02020603050405020304" pitchFamily="18" charset="0"/>
                <a:cs typeface="Helvetica" panose="020B0604020202020204" pitchFamily="34" charset="0"/>
                <a:hlinkClick r:id="rId2"/>
              </a:rPr>
              <a:t>https://cocl.us/new_york_dataset</a:t>
            </a:r>
            <a:endParaRPr lang="en-IN" sz="24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1200"/>
              </a:spcBef>
              <a:spcAft>
                <a:spcPts val="0"/>
              </a:spcAft>
            </a:pPr>
            <a:r>
              <a:rPr lang="en-IN" sz="2000" b="1" dirty="0">
                <a:solidFill>
                  <a:srgbClr val="000000"/>
                </a:solidFill>
                <a:latin typeface="inherit"/>
                <a:ea typeface="Times New Roman" panose="02020603050405020304" pitchFamily="18" charset="0"/>
                <a:cs typeface="Helvetica" panose="020B0604020202020204" pitchFamily="34" charset="0"/>
              </a:rPr>
              <a:t>2. We can find our potential competitors using Foursquare API</a:t>
            </a:r>
            <a:endParaRPr lang="en-IN" sz="24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746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8</a:t>
            </a:fld>
            <a:endParaRPr lang="en-US" dirty="0"/>
          </a:p>
        </p:txBody>
      </p:sp>
      <p:sp>
        <p:nvSpPr>
          <p:cNvPr id="6" name="Subtitle 5">
            <a:extLst>
              <a:ext uri="{FF2B5EF4-FFF2-40B4-BE49-F238E27FC236}">
                <a16:creationId xmlns:a16="http://schemas.microsoft.com/office/drawing/2014/main" id="{C4AE7391-6B13-4419-A4EA-523BA132A58F}"/>
              </a:ext>
            </a:extLst>
          </p:cNvPr>
          <p:cNvSpPr>
            <a:spLocks noGrp="1"/>
          </p:cNvSpPr>
          <p:nvPr>
            <p:ph type="subTitle" idx="1"/>
          </p:nvPr>
        </p:nvSpPr>
        <p:spPr/>
        <p:txBody>
          <a:bodyPr/>
          <a:lstStyle/>
          <a:p>
            <a:endParaRPr lang="en-IN"/>
          </a:p>
        </p:txBody>
      </p:sp>
      <p:sp>
        <p:nvSpPr>
          <p:cNvPr id="9" name="Title 8">
            <a:extLst>
              <a:ext uri="{FF2B5EF4-FFF2-40B4-BE49-F238E27FC236}">
                <a16:creationId xmlns:a16="http://schemas.microsoft.com/office/drawing/2014/main" id="{92C79E21-0AB1-4F24-A622-8919536DE16C}"/>
              </a:ext>
            </a:extLst>
          </p:cNvPr>
          <p:cNvSpPr>
            <a:spLocks noGrp="1"/>
          </p:cNvSpPr>
          <p:nvPr>
            <p:ph type="ctrTitle"/>
          </p:nvPr>
        </p:nvSpPr>
        <p:spPr>
          <a:xfrm>
            <a:off x="7131773" y="4404687"/>
            <a:ext cx="4755389" cy="1664319"/>
          </a:xfrm>
        </p:spPr>
        <p:txBody>
          <a:bodyPr/>
          <a:lstStyle/>
          <a:p>
            <a:r>
              <a:rPr lang="en-IN" dirty="0"/>
              <a:t>Methodology &amp; Conclusion</a:t>
            </a:r>
          </a:p>
        </p:txBody>
      </p:sp>
    </p:spTree>
    <p:extLst>
      <p:ext uri="{BB962C8B-B14F-4D97-AF65-F5344CB8AC3E}">
        <p14:creationId xmlns:p14="http://schemas.microsoft.com/office/powerpoint/2010/main" val="406895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1C128A-1702-452A-8031-17B0983876DF}"/>
              </a:ext>
            </a:extLst>
          </p:cNvPr>
          <p:cNvSpPr/>
          <p:nvPr/>
        </p:nvSpPr>
        <p:spPr>
          <a:xfrm>
            <a:off x="569843" y="846895"/>
            <a:ext cx="10721009" cy="5506379"/>
          </a:xfrm>
          <a:prstGeom prst="rect">
            <a:avLst/>
          </a:prstGeom>
        </p:spPr>
        <p:txBody>
          <a:bodyPr wrap="square">
            <a:spAutoFit/>
          </a:bodyPr>
          <a:lstStyle/>
          <a:p>
            <a:pPr>
              <a:lnSpc>
                <a:spcPct val="107000"/>
              </a:lnSpc>
              <a:spcAft>
                <a:spcPts val="800"/>
              </a:spcAft>
            </a:pPr>
            <a:r>
              <a:rPr lang="en-IN" sz="3600" b="1" dirty="0">
                <a:solidFill>
                  <a:srgbClr val="000000"/>
                </a:solidFill>
                <a:latin typeface="Helvetica" panose="020B0604020202020204" pitchFamily="34" charset="0"/>
                <a:ea typeface="Calibri" panose="020F0502020204030204" pitchFamily="34" charset="0"/>
                <a:cs typeface="Times New Roman" panose="02020603050405020304" pitchFamily="18" charset="0"/>
              </a:rPr>
              <a:t>Methodology:</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inherit"/>
                <a:ea typeface="Times New Roman" panose="02020603050405020304" pitchFamily="18" charset="0"/>
                <a:cs typeface="Helvetica" panose="020B0604020202020204" pitchFamily="34" charset="0"/>
              </a:rPr>
              <a:t>We will find all venues for each neighbourhood, using Foursquare API, then we will filter the data to only Indian cuisine, and we will use Foursquare API again to collect all rating. Then we will sort Neighbourhoods and Borough the data keeping Ratings as the constraint. Now we will sort all Neighbourhood with restaurants with an average rating of 8. We will join this dataset to original New York data to get longitude and latitude, and we can visualize the map. And map has all the </a:t>
            </a:r>
            <a:r>
              <a:rPr lang="en-IN" dirty="0" err="1">
                <a:solidFill>
                  <a:srgbClr val="000000"/>
                </a:solidFill>
                <a:latin typeface="inherit"/>
                <a:ea typeface="Times New Roman" panose="02020603050405020304" pitchFamily="18" charset="0"/>
                <a:cs typeface="Helvetica" panose="020B0604020202020204" pitchFamily="34" charset="0"/>
              </a:rPr>
              <a:t>imformtion</a:t>
            </a:r>
            <a:r>
              <a:rPr lang="en-IN" dirty="0">
                <a:solidFill>
                  <a:srgbClr val="000000"/>
                </a:solidFill>
                <a:latin typeface="inherit"/>
                <a:ea typeface="Times New Roman" panose="02020603050405020304" pitchFamily="18" charset="0"/>
                <a:cs typeface="Helvetica" panose="020B0604020202020204" pitchFamily="34" charset="0"/>
              </a:rPr>
              <a:t> that we need, like our competitors and market potential.</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solidFill>
                  <a:srgbClr val="000000"/>
                </a:solidFill>
                <a:latin typeface="Helvetica" panose="020B0604020202020204" pitchFamily="34" charset="0"/>
                <a:ea typeface="Calibri" panose="020F0502020204030204" pitchFamily="34"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600" b="1" dirty="0">
                <a:solidFill>
                  <a:srgbClr val="000000"/>
                </a:solidFill>
                <a:latin typeface="Helvetica" panose="020B0604020202020204" pitchFamily="34" charset="0"/>
                <a:ea typeface="Calibri" panose="020F0502020204030204" pitchFamily="34" charset="0"/>
                <a:cs typeface="Times New Roman" panose="02020603050405020304" pitchFamily="18" charset="0"/>
              </a:rPr>
              <a:t>Conclusion:</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latin typeface="inherit"/>
                <a:ea typeface="Times New Roman" panose="02020603050405020304" pitchFamily="18" charset="0"/>
                <a:cs typeface="Helvetica" panose="020B0604020202020204" pitchFamily="34" charset="0"/>
              </a:rPr>
              <a:t>In New York, Queens has the highest number of Indian cuisines, so it has a good target audience, and will be good to setup, and in queens, Brooklyn has highest number of restaurants, so that might be the where the main competitor might be.</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latin typeface="inherit"/>
                <a:ea typeface="Times New Roman" panose="02020603050405020304" pitchFamily="18" charset="0"/>
                <a:cs typeface="Helvetica" panose="020B0604020202020204" pitchFamily="34" charset="0"/>
              </a:rPr>
              <a:t>So the best place with market potential is Manhattan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1316667"/>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61FE8A-8F15-409F-AF62-619C69C0D53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A930687-51F2-44C8-9CE6-D1B3D6E17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{75FB49EC-3DC1-4A9A-802F-89521868B244}tf16411253</Template>
  <TotalTime>9</TotalTime>
  <Words>417</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Corbel</vt:lpstr>
      <vt:lpstr>Helvetica</vt:lpstr>
      <vt:lpstr>inherit</vt:lpstr>
      <vt:lpstr>Times New Roman</vt:lpstr>
      <vt:lpstr>Office Theme</vt:lpstr>
      <vt:lpstr>Capstone Project</vt:lpstr>
      <vt:lpstr>INTRODUCTION</vt:lpstr>
      <vt:lpstr>PowerPoint Presentation</vt:lpstr>
      <vt:lpstr>PROBLEMS</vt:lpstr>
      <vt:lpstr>PowerPoint Presentation</vt:lpstr>
      <vt:lpstr>Data Section</vt:lpstr>
      <vt:lpstr>PowerPoint Presentation</vt:lpstr>
      <vt:lpstr>Methodology &amp;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raghu nandan</dc:creator>
  <cp:lastModifiedBy>raghu nandan</cp:lastModifiedBy>
  <cp:revision>3</cp:revision>
  <dcterms:created xsi:type="dcterms:W3CDTF">2020-07-30T15:56:27Z</dcterms:created>
  <dcterms:modified xsi:type="dcterms:W3CDTF">2020-08-07T10:39:23Z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