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854" r:id="rId5"/>
    <p:sldId id="11435" r:id="rId6"/>
    <p:sldId id="11433" r:id="rId7"/>
    <p:sldId id="11434" r:id="rId8"/>
    <p:sldId id="11437" r:id="rId9"/>
    <p:sldId id="11436" r:id="rId10"/>
    <p:sldId id="11431" r:id="rId11"/>
    <p:sldId id="11438" r:id="rId12"/>
  </p:sldIdLst>
  <p:sldSz cx="12192000" cy="6858000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造字工房言宋体（非商用）" pitchFamily="2" charset="-122"/>
      <p:regular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020"/>
    <a:srgbClr val="942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5000" autoAdjust="0"/>
  </p:normalViewPr>
  <p:slideViewPr>
    <p:cSldViewPr snapToGrid="0" showGuides="1">
      <p:cViewPr varScale="1">
        <p:scale>
          <a:sx n="64" d="100"/>
          <a:sy n="64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E5D90-0F60-4114-B7F7-2E0D3C5C3651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CB54-AC3B-41A4-A29A-A20A74063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6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CCB54-AC3B-41A4-A29A-A20A740635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74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26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CCB54-AC3B-41A4-A29A-A20A740635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3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CCB54-AC3B-41A4-A29A-A20A740635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10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CCB54-AC3B-41A4-A29A-A20A740635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0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这个是有两个步骤的</a:t>
            </a:r>
            <a:endParaRPr lang="en-US" altLang="zh-CN" dirty="0"/>
          </a:p>
          <a:p>
            <a:r>
              <a:rPr lang="zh-CN" altLang="en-US" dirty="0"/>
              <a:t>首先是看图像变化的大小是否超过某个阈值，统计像素点个数</a:t>
            </a:r>
            <a:endParaRPr lang="en-US" altLang="zh-CN" dirty="0"/>
          </a:p>
          <a:p>
            <a:r>
              <a:rPr lang="zh-CN" altLang="en-US" dirty="0"/>
              <a:t>然后把所有的图像变化综合到一起，看变化的像素点的个数是否超过另一个阈值，筛选完之后就是表示镜头边界的图片。</a:t>
            </a:r>
            <a:endParaRPr lang="en-US" altLang="zh-CN" dirty="0"/>
          </a:p>
          <a:p>
            <a:r>
              <a:rPr lang="zh-CN" altLang="en-US" dirty="0"/>
              <a:t>但是这个有一定的局限性，</a:t>
            </a:r>
            <a:r>
              <a:rPr lang="zh-CN" altLang="en-US" sz="1200" dirty="0">
                <a:latin typeface="思源黑体旧字形 ExtraLight" panose="020B0200000000000000" pitchFamily="34" charset="-128"/>
                <a:ea typeface="微软简标宋" pitchFamily="2" charset="-122"/>
                <a:cs typeface="+mn-ea"/>
                <a:sym typeface="思源黑体旧字形 ExtraLight" panose="020B0200000000000000" pitchFamily="34" charset="-128"/>
              </a:rPr>
              <a:t>该法对镜头移动十分敏感，对噪声的容错性较差，也就导致了有很多的重复，对于阈值的以来也比较高。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13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CCB54-AC3B-41A4-A29A-A20A740635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98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2C51-1261-5B47-A110-4904E1A866A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34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CCB54-AC3B-41A4-A29A-A20A740635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直方图求交</a:t>
            </a:r>
            <a:endParaRPr lang="en-US" altLang="zh-CN" dirty="0"/>
          </a:p>
          <a:p>
            <a:r>
              <a:rPr lang="zh-CN" altLang="en-US" dirty="0"/>
              <a:t>计算其相似性</a:t>
            </a:r>
            <a:endParaRPr lang="en-US" altLang="zh-CN" dirty="0"/>
          </a:p>
          <a:p>
            <a:r>
              <a:rPr lang="zh-CN" altLang="en-US" dirty="0"/>
              <a:t>相似值小于某个阈值的算作其为镜头边界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3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CCB54-AC3B-41A4-A29A-A20A740635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9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78D4-00DF-43EF-85BD-E0ACA61F6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9D9C1A-A62E-4379-BBE0-B632A4E26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032B7-2633-4387-8B3E-C42CB1D0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DB704-26AF-4467-A846-61939E3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D87CD-08CC-4D89-90B8-2C148BFA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30578"/>
      </p:ext>
    </p:extLst>
  </p:cSld>
  <p:clrMapOvr>
    <a:masterClrMapping/>
  </p:clrMapOvr>
  <p:transition spd="med" advClick="0" advTm="2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C6570-230A-4684-B552-64D3B23C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778BC-58E8-4DC6-A259-FD861010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FE40F-D5B6-45AA-8021-669FD58D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22235-7B58-4B7C-8ECC-2BC1BBF7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57B6-34A6-473C-9913-A366387B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69858"/>
      </p:ext>
    </p:extLst>
  </p:cSld>
  <p:clrMapOvr>
    <a:masterClrMapping/>
  </p:clrMapOvr>
  <p:transition spd="med" advClick="0" advTm="2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5F8BA-505D-45D0-A41B-49CFE7F4A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2B394-E3B4-4A9F-A5B5-CF4526C5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40061-B4EB-40E8-A6E3-35CC5F96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95DC4-25AC-41EB-B50B-8C64927E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8B3D7-3C16-49CC-A2B8-16DAD87F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06765"/>
      </p:ext>
    </p:extLst>
  </p:cSld>
  <p:clrMapOvr>
    <a:masterClrMapping/>
  </p:clrMapOvr>
  <p:transition spd="med" advClick="0" advTm="2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276344"/>
      </p:ext>
    </p:extLst>
  </p:cSld>
  <p:clrMapOvr>
    <a:masterClrMapping/>
  </p:clrMapOvr>
  <p:transition spd="med" advClick="0" advTm="2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A4194-F71F-4A7C-8AEF-C83649FC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D0799-F4A7-451D-9726-99239140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290FA-F302-439E-AFEA-E3909D8A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F39E9-4F6B-42FD-92B6-0607B799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FDA41-D6E2-435A-8C88-7F6834C5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48469"/>
      </p:ext>
    </p:extLst>
  </p:cSld>
  <p:clrMapOvr>
    <a:masterClrMapping/>
  </p:clrMapOvr>
  <p:transition spd="med" advClick="0" advTm="2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10B93-0860-4F4A-95BF-020ABF7B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E618E-15B9-45A6-BFDC-3CEE1B54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98774-FACF-4943-8EF5-AE9BF903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A4F15-8ABA-4AF6-8D1B-0FA2C80D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89529-D792-441A-9E40-81D9CAF5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9924"/>
      </p:ext>
    </p:extLst>
  </p:cSld>
  <p:clrMapOvr>
    <a:masterClrMapping/>
  </p:clrMapOvr>
  <p:transition spd="med" advClick="0" advTm="2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69563-7B46-4090-BF74-F4D7C71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10CB-5FCE-4841-B954-3A8F310AB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8F1F4F-DDF0-4FD6-A312-3B8D53E51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465D01-1D92-422C-B603-9724D478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9BE90-4EA9-4617-8A12-76A31439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F09EF-DE2A-400B-B8CC-17E3B3C7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22063"/>
      </p:ext>
    </p:extLst>
  </p:cSld>
  <p:clrMapOvr>
    <a:masterClrMapping/>
  </p:clrMapOvr>
  <p:transition spd="med" advClick="0" advTm="2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38637-BC9C-42F0-BE94-0AF1E4B9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C8FC1-39C9-4F3E-8147-2ECBC2E8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CB4316-BB33-4BA1-BC15-5AD8F9EBA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DB6E82-7C15-4007-A46E-E58128B62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229186-5C6D-466A-A4FC-90040A725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2DDB69-2A04-411D-ACA3-3B6C9473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5BB616-7667-4EF7-A03B-0198831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A33F2F-0A84-4441-8532-0E418EA2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34712"/>
      </p:ext>
    </p:extLst>
  </p:cSld>
  <p:clrMapOvr>
    <a:masterClrMapping/>
  </p:clrMapOvr>
  <p:transition spd="med" advClick="0" advTm="2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FBB7E-430C-4535-91FC-A8471456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FAE95-DA83-474C-9E9A-C057BDEE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A09653-8E0E-444C-A920-05958146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B5FDA5-33DF-443F-A125-E0E3EBF1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80460"/>
      </p:ext>
    </p:extLst>
  </p:cSld>
  <p:clrMapOvr>
    <a:masterClrMapping/>
  </p:clrMapOvr>
  <p:transition spd="med" advClick="0" advTm="2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35D7F3-1A5E-48A8-874B-69C50239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6D4E31-359C-491B-8938-700E9FA0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AE2F9D-B0F9-4BE2-AE47-5D453C67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43659"/>
      </p:ext>
    </p:extLst>
  </p:cSld>
  <p:clrMapOvr>
    <a:masterClrMapping/>
  </p:clrMapOvr>
  <p:transition spd="med" advClick="0" advTm="2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1301A-93B4-4041-8E09-C8037651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73514-AD87-492D-ABA5-DDFED685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22AF4-D50F-43D6-A7C9-FE86A2809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0331C-2B04-46AF-A23F-DA35CB08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B9233-DCF7-46AC-98FB-6D5E8DE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17698-6EF8-436A-9754-2A07D86E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16145"/>
      </p:ext>
    </p:extLst>
  </p:cSld>
  <p:clrMapOvr>
    <a:masterClrMapping/>
  </p:clrMapOvr>
  <p:transition spd="med" advClick="0" advTm="2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D6947-53B3-4C0D-87F7-1D1A143C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29219E-65F3-498F-B7D6-EF271009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532B7-4349-4C31-BC24-CFCE197BB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A95FA-F98E-442B-AB5A-054B69A6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A11E6-C130-4708-B162-A4280010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62D73-5BA4-43D4-8DE0-1C358743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52273"/>
      </p:ext>
    </p:extLst>
  </p:cSld>
  <p:clrMapOvr>
    <a:masterClrMapping/>
  </p:clrMapOvr>
  <p:transition spd="med" advClick="0" advTm="2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BDD19-DB60-4E89-8FB6-E33ACC10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FB33F-39E4-4D90-9D8C-D515820C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ED3B3-5474-488D-9F6C-A2B316D84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C949-C061-4227-B4FE-9907A5AAA657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C8891-F553-4E85-BB9F-8B191050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C56ED-69E8-432B-A76F-41FA94466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4936D-A5BC-45A0-9AC6-A3EEDDF05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7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2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CC95AC-C58D-424C-B12B-FE637F4DA9E1}"/>
              </a:ext>
            </a:extLst>
          </p:cNvPr>
          <p:cNvSpPr/>
          <p:nvPr/>
        </p:nvSpPr>
        <p:spPr>
          <a:xfrm>
            <a:off x="1807335" y="2870605"/>
            <a:ext cx="5304542" cy="1071557"/>
          </a:xfrm>
          <a:prstGeom prst="rect">
            <a:avLst/>
          </a:prstGeom>
          <a:solidFill>
            <a:srgbClr val="942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57C315-DCCF-4916-AE64-BCEE3F4769D5}"/>
              </a:ext>
            </a:extLst>
          </p:cNvPr>
          <p:cNvSpPr txBox="1"/>
          <p:nvPr/>
        </p:nvSpPr>
        <p:spPr>
          <a:xfrm>
            <a:off x="1673157" y="1672239"/>
            <a:ext cx="8704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1C202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Video Shot Detection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834BDC-0631-4247-83B4-3F28BD0D20D9}"/>
              </a:ext>
            </a:extLst>
          </p:cNvPr>
          <p:cNvCxnSpPr>
            <a:cxnSpLocks/>
          </p:cNvCxnSpPr>
          <p:nvPr/>
        </p:nvCxnSpPr>
        <p:spPr>
          <a:xfrm>
            <a:off x="9357360" y="5695158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4A56D41-15A2-46EE-9E61-65DB65E333A9}"/>
              </a:ext>
            </a:extLst>
          </p:cNvPr>
          <p:cNvCxnSpPr>
            <a:cxnSpLocks/>
          </p:cNvCxnSpPr>
          <p:nvPr/>
        </p:nvCxnSpPr>
        <p:spPr>
          <a:xfrm>
            <a:off x="6316499" y="5385507"/>
            <a:ext cx="581405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F88BD88-3999-4441-845C-F768ED17200B}"/>
              </a:ext>
            </a:extLst>
          </p:cNvPr>
          <p:cNvCxnSpPr>
            <a:cxnSpLocks/>
          </p:cNvCxnSpPr>
          <p:nvPr/>
        </p:nvCxnSpPr>
        <p:spPr>
          <a:xfrm>
            <a:off x="1673157" y="1227369"/>
            <a:ext cx="0" cy="40158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7D3814C-3193-4467-B728-E50A6507086E}"/>
              </a:ext>
            </a:extLst>
          </p:cNvPr>
          <p:cNvSpPr/>
          <p:nvPr/>
        </p:nvSpPr>
        <p:spPr>
          <a:xfrm>
            <a:off x="7756203" y="5264686"/>
            <a:ext cx="729206" cy="241642"/>
          </a:xfrm>
          <a:prstGeom prst="parallelogram">
            <a:avLst>
              <a:gd name="adj" fmla="val 69728"/>
            </a:avLst>
          </a:prstGeom>
          <a:solidFill>
            <a:srgbClr val="94251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1D0205-DEDD-4305-B111-C625529B557B}"/>
              </a:ext>
            </a:extLst>
          </p:cNvPr>
          <p:cNvSpPr/>
          <p:nvPr/>
        </p:nvSpPr>
        <p:spPr>
          <a:xfrm>
            <a:off x="10796644" y="5628247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5DFFCFE9-F88E-4AB8-9FD0-A3BC29DE1C1A}"/>
              </a:ext>
            </a:extLst>
          </p:cNvPr>
          <p:cNvSpPr/>
          <p:nvPr/>
        </p:nvSpPr>
        <p:spPr>
          <a:xfrm>
            <a:off x="9638103" y="4999585"/>
            <a:ext cx="593917" cy="196810"/>
          </a:xfrm>
          <a:prstGeom prst="parallelogram">
            <a:avLst>
              <a:gd name="adj" fmla="val 69728"/>
            </a:avLst>
          </a:prstGeom>
          <a:solidFill>
            <a:srgbClr val="1C2020">
              <a:alpha val="84706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F5F720DF-61F8-4ACB-A217-8B83E0527FAC}"/>
              </a:ext>
            </a:extLst>
          </p:cNvPr>
          <p:cNvSpPr/>
          <p:nvPr/>
        </p:nvSpPr>
        <p:spPr>
          <a:xfrm>
            <a:off x="11468046" y="4888464"/>
            <a:ext cx="335332" cy="111121"/>
          </a:xfrm>
          <a:prstGeom prst="parallelogram">
            <a:avLst>
              <a:gd name="adj" fmla="val 69728"/>
            </a:avLst>
          </a:prstGeom>
          <a:solidFill>
            <a:schemeClr val="bg2">
              <a:lumMod val="90000"/>
              <a:alpha val="43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1390BB-5030-4D0B-BD9E-B96ABDF369D9}"/>
              </a:ext>
            </a:extLst>
          </p:cNvPr>
          <p:cNvSpPr/>
          <p:nvPr/>
        </p:nvSpPr>
        <p:spPr>
          <a:xfrm>
            <a:off x="1541716" y="3394643"/>
            <a:ext cx="5835780" cy="2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视频镜头检测</a:t>
            </a:r>
          </a:p>
        </p:txBody>
      </p:sp>
    </p:spTree>
    <p:extLst>
      <p:ext uri="{BB962C8B-B14F-4D97-AF65-F5344CB8AC3E}">
        <p14:creationId xmlns:p14="http://schemas.microsoft.com/office/powerpoint/2010/main" val="3494804266"/>
      </p:ext>
    </p:extLst>
  </p:cSld>
  <p:clrMapOvr>
    <a:masterClrMapping/>
  </p:clrMapOvr>
  <p:transition spd="med" advClick="0" advTm="2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E56820B3-F230-4F5A-95A1-7C65C0BED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5" y="1084819"/>
            <a:ext cx="5143470" cy="13410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E0B6A27-0977-418E-8995-06E791BDF727}"/>
              </a:ext>
            </a:extLst>
          </p:cNvPr>
          <p:cNvSpPr/>
          <p:nvPr/>
        </p:nvSpPr>
        <p:spPr>
          <a:xfrm>
            <a:off x="164966" y="145161"/>
            <a:ext cx="2491855" cy="669296"/>
          </a:xfrm>
          <a:prstGeom prst="rect">
            <a:avLst/>
          </a:prstGeom>
          <a:solidFill>
            <a:srgbClr val="942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4" name="文本框 37">
            <a:extLst>
              <a:ext uri="{FF2B5EF4-FFF2-40B4-BE49-F238E27FC236}">
                <a16:creationId xmlns:a16="http://schemas.microsoft.com/office/drawing/2014/main" id="{7EC28564-45FF-44AA-B111-AE5626DB6CE1}"/>
              </a:ext>
            </a:extLst>
          </p:cNvPr>
          <p:cNvSpPr txBox="1"/>
          <p:nvPr/>
        </p:nvSpPr>
        <p:spPr>
          <a:xfrm>
            <a:off x="164966" y="163082"/>
            <a:ext cx="2491855" cy="651374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4. </a:t>
            </a:r>
            <a:r>
              <a:rPr lang="zh-CN" altLang="en-US" sz="3600" dirty="0">
                <a:solidFill>
                  <a:schemeClr val="bg1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双阈值法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77DFF87-C450-4BDB-A17B-9F5D53B86CFF}"/>
              </a:ext>
            </a:extLst>
          </p:cNvPr>
          <p:cNvCxnSpPr/>
          <p:nvPr/>
        </p:nvCxnSpPr>
        <p:spPr>
          <a:xfrm>
            <a:off x="465221" y="3429000"/>
            <a:ext cx="112615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6FB9113D-AEEA-43A6-9029-05CC7CA4B93A}"/>
              </a:ext>
            </a:extLst>
          </p:cNvPr>
          <p:cNvSpPr/>
          <p:nvPr/>
        </p:nvSpPr>
        <p:spPr>
          <a:xfrm>
            <a:off x="9685422" y="3332747"/>
            <a:ext cx="192505" cy="19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D4E3707-7532-4594-AA65-B034220CF319}"/>
              </a:ext>
            </a:extLst>
          </p:cNvPr>
          <p:cNvSpPr/>
          <p:nvPr/>
        </p:nvSpPr>
        <p:spPr>
          <a:xfrm>
            <a:off x="2113548" y="3332747"/>
            <a:ext cx="192505" cy="19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22FEE-6455-40F1-B70E-F69E382CE6CA}"/>
              </a:ext>
            </a:extLst>
          </p:cNvPr>
          <p:cNvSpPr txBox="1"/>
          <p:nvPr/>
        </p:nvSpPr>
        <p:spPr>
          <a:xfrm>
            <a:off x="9504947" y="2747972"/>
            <a:ext cx="186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AC79E0-A2A1-4F17-8C4A-EF1FF8D144A7}"/>
              </a:ext>
            </a:extLst>
          </p:cNvPr>
          <p:cNvSpPr txBox="1"/>
          <p:nvPr/>
        </p:nvSpPr>
        <p:spPr>
          <a:xfrm>
            <a:off x="1921041" y="2696217"/>
            <a:ext cx="186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ECBC60-D4A4-49B9-9882-4C10C66F07A5}"/>
              </a:ext>
            </a:extLst>
          </p:cNvPr>
          <p:cNvSpPr txBox="1"/>
          <p:nvPr/>
        </p:nvSpPr>
        <p:spPr>
          <a:xfrm>
            <a:off x="10270959" y="2414110"/>
            <a:ext cx="1844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简标宋" pitchFamily="2" charset="-122"/>
              </a:rPr>
              <a:t>认为是镜头</a:t>
            </a:r>
            <a:endParaRPr lang="en-US" altLang="zh-CN" sz="2400" dirty="0">
              <a:ea typeface="微软简标宋" pitchFamily="2" charset="-122"/>
            </a:endParaRPr>
          </a:p>
          <a:p>
            <a:r>
              <a:rPr lang="zh-CN" altLang="en-US" sz="2400" dirty="0">
                <a:ea typeface="微软简标宋" pitchFamily="2" charset="-122"/>
              </a:rPr>
              <a:t>的切分点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540750-C22A-4DB2-805C-FCA2B55F0F74}"/>
              </a:ext>
            </a:extLst>
          </p:cNvPr>
          <p:cNvSpPr txBox="1"/>
          <p:nvPr/>
        </p:nvSpPr>
        <p:spPr>
          <a:xfrm>
            <a:off x="3264567" y="3604493"/>
            <a:ext cx="5843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微软简标宋" pitchFamily="2" charset="-122"/>
              </a:rPr>
              <a:t>标注为可能的渐变的开端，该帧与后续帧比较，称为“累计比较”。</a:t>
            </a:r>
            <a:endParaRPr lang="en-US" altLang="zh-CN" sz="2400" dirty="0">
              <a:ea typeface="微软简标宋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微软简标宋" pitchFamily="2" charset="-122"/>
              </a:rPr>
              <a:t>之后在渐变的过程中，累计比较差会逐渐增加，如果帧间差减小到小于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zh-CN" altLang="en-US" sz="2400" dirty="0">
                <a:ea typeface="微软简标宋" pitchFamily="2" charset="-122"/>
              </a:rPr>
              <a:t>，而累积差超过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ea typeface="微软简标宋" pitchFamily="2" charset="-122"/>
              </a:rPr>
              <a:t>，标注为渐变的结束；如果累积差小于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zh-CN" altLang="en-US" sz="2400" dirty="0">
                <a:ea typeface="微软简标宋" pitchFamily="2" charset="-122"/>
              </a:rPr>
              <a:t>，就放弃这个可能的渐变开始点。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9F4149-BE1F-4037-B4E9-6904E14830B3}"/>
              </a:ext>
            </a:extLst>
          </p:cNvPr>
          <p:cNvSpPr txBox="1"/>
          <p:nvPr/>
        </p:nvSpPr>
        <p:spPr>
          <a:xfrm>
            <a:off x="822158" y="2700023"/>
            <a:ext cx="898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简标宋" pitchFamily="2" charset="-122"/>
              </a:rPr>
              <a:t>舍弃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8336DA8-BBD2-4F7B-A985-321D9ABCF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065" y="424327"/>
            <a:ext cx="8923016" cy="630536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62A0F00-688B-4411-A813-98692BD2F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54" y="1442631"/>
            <a:ext cx="11145364" cy="37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29629"/>
      </p:ext>
    </p:extLst>
  </p:cSld>
  <p:clrMapOvr>
    <a:masterClrMapping/>
  </p:clrMapOvr>
  <p:transition spd="med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CC95AC-C58D-424C-B12B-FE637F4DA9E1}"/>
              </a:ext>
            </a:extLst>
          </p:cNvPr>
          <p:cNvSpPr/>
          <p:nvPr/>
        </p:nvSpPr>
        <p:spPr>
          <a:xfrm>
            <a:off x="1807335" y="2870605"/>
            <a:ext cx="5304542" cy="1071557"/>
          </a:xfrm>
          <a:prstGeom prst="rect">
            <a:avLst/>
          </a:prstGeom>
          <a:solidFill>
            <a:srgbClr val="942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57C315-DCCF-4916-AE64-BCEE3F4769D5}"/>
              </a:ext>
            </a:extLst>
          </p:cNvPr>
          <p:cNvSpPr txBox="1"/>
          <p:nvPr/>
        </p:nvSpPr>
        <p:spPr>
          <a:xfrm>
            <a:off x="1804599" y="1695698"/>
            <a:ext cx="87048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1C202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Thanks!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834BDC-0631-4247-83B4-3F28BD0D20D9}"/>
              </a:ext>
            </a:extLst>
          </p:cNvPr>
          <p:cNvCxnSpPr>
            <a:cxnSpLocks/>
          </p:cNvCxnSpPr>
          <p:nvPr/>
        </p:nvCxnSpPr>
        <p:spPr>
          <a:xfrm>
            <a:off x="9357360" y="5695158"/>
            <a:ext cx="244601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4A56D41-15A2-46EE-9E61-65DB65E333A9}"/>
              </a:ext>
            </a:extLst>
          </p:cNvPr>
          <p:cNvCxnSpPr>
            <a:cxnSpLocks/>
          </p:cNvCxnSpPr>
          <p:nvPr/>
        </p:nvCxnSpPr>
        <p:spPr>
          <a:xfrm>
            <a:off x="6316499" y="5385507"/>
            <a:ext cx="5814058" cy="0"/>
          </a:xfrm>
          <a:prstGeom prst="line">
            <a:avLst/>
          </a:prstGeom>
          <a:ln>
            <a:gradFill flip="none" rotWithShape="1">
              <a:gsLst>
                <a:gs pos="38500">
                  <a:srgbClr val="E1E1E2"/>
                </a:gs>
                <a:gs pos="20000">
                  <a:schemeClr val="tx1">
                    <a:lumMod val="50000"/>
                    <a:lumOff val="5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85500">
                  <a:schemeClr val="tx1">
                    <a:lumMod val="65000"/>
                    <a:lumOff val="35000"/>
                  </a:schemeClr>
                </a:gs>
                <a:gs pos="71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  <a:gs pos="0">
                  <a:srgbClr val="232524"/>
                </a:gs>
                <a:gs pos="99000">
                  <a:srgbClr val="2C2C2C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EE1BA65-5C2D-4327-AE39-2C27954A9B45}"/>
              </a:ext>
            </a:extLst>
          </p:cNvPr>
          <p:cNvSpPr/>
          <p:nvPr/>
        </p:nvSpPr>
        <p:spPr>
          <a:xfrm>
            <a:off x="1807335" y="4156460"/>
            <a:ext cx="7830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  <a:ea typeface="微软简标宋" pitchFamily="2" charset="-122"/>
              <a:cs typeface="+mn-ea"/>
              <a:sym typeface="思源黑体旧字形 ExtraLight" panose="020B0200000000000000" pitchFamily="34" charset="-128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F88BD88-3999-4441-845C-F768ED17200B}"/>
              </a:ext>
            </a:extLst>
          </p:cNvPr>
          <p:cNvCxnSpPr>
            <a:cxnSpLocks/>
          </p:cNvCxnSpPr>
          <p:nvPr/>
        </p:nvCxnSpPr>
        <p:spPr>
          <a:xfrm>
            <a:off x="1673157" y="1227369"/>
            <a:ext cx="0" cy="40158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7D3814C-3193-4467-B728-E50A6507086E}"/>
              </a:ext>
            </a:extLst>
          </p:cNvPr>
          <p:cNvSpPr/>
          <p:nvPr/>
        </p:nvSpPr>
        <p:spPr>
          <a:xfrm>
            <a:off x="7756203" y="5264686"/>
            <a:ext cx="729206" cy="241642"/>
          </a:xfrm>
          <a:prstGeom prst="parallelogram">
            <a:avLst>
              <a:gd name="adj" fmla="val 69728"/>
            </a:avLst>
          </a:prstGeom>
          <a:solidFill>
            <a:srgbClr val="94251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41D0205-DEDD-4305-B111-C625529B557B}"/>
              </a:ext>
            </a:extLst>
          </p:cNvPr>
          <p:cNvSpPr/>
          <p:nvPr/>
        </p:nvSpPr>
        <p:spPr>
          <a:xfrm>
            <a:off x="10796644" y="5628247"/>
            <a:ext cx="403840" cy="133823"/>
          </a:xfrm>
          <a:prstGeom prst="parallelogram">
            <a:avLst>
              <a:gd name="adj" fmla="val 69728"/>
            </a:avLst>
          </a:prstGeom>
          <a:solidFill>
            <a:schemeClr val="bg1">
              <a:lumMod val="50000"/>
              <a:alpha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5DFFCFE9-F88E-4AB8-9FD0-A3BC29DE1C1A}"/>
              </a:ext>
            </a:extLst>
          </p:cNvPr>
          <p:cNvSpPr/>
          <p:nvPr/>
        </p:nvSpPr>
        <p:spPr>
          <a:xfrm>
            <a:off x="9638103" y="4999585"/>
            <a:ext cx="593917" cy="196810"/>
          </a:xfrm>
          <a:prstGeom prst="parallelogram">
            <a:avLst>
              <a:gd name="adj" fmla="val 69728"/>
            </a:avLst>
          </a:prstGeom>
          <a:solidFill>
            <a:srgbClr val="1C2020">
              <a:alpha val="84706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F5F720DF-61F8-4ACB-A217-8B83E0527FAC}"/>
              </a:ext>
            </a:extLst>
          </p:cNvPr>
          <p:cNvSpPr/>
          <p:nvPr/>
        </p:nvSpPr>
        <p:spPr>
          <a:xfrm>
            <a:off x="11468046" y="4888464"/>
            <a:ext cx="335332" cy="111121"/>
          </a:xfrm>
          <a:prstGeom prst="parallelogram">
            <a:avLst>
              <a:gd name="adj" fmla="val 69728"/>
            </a:avLst>
          </a:prstGeom>
          <a:solidFill>
            <a:schemeClr val="bg2">
              <a:lumMod val="90000"/>
              <a:alpha val="43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1390BB-5030-4D0B-BD9E-B96ABDF369D9}"/>
              </a:ext>
            </a:extLst>
          </p:cNvPr>
          <p:cNvSpPr/>
          <p:nvPr/>
        </p:nvSpPr>
        <p:spPr>
          <a:xfrm>
            <a:off x="1541716" y="3394643"/>
            <a:ext cx="5835780" cy="260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视频镜头检测</a:t>
            </a:r>
          </a:p>
        </p:txBody>
      </p:sp>
    </p:spTree>
    <p:extLst>
      <p:ext uri="{BB962C8B-B14F-4D97-AF65-F5344CB8AC3E}">
        <p14:creationId xmlns:p14="http://schemas.microsoft.com/office/powerpoint/2010/main" val="3524962478"/>
      </p:ext>
    </p:extLst>
  </p:cSld>
  <p:clrMapOvr>
    <a:masterClrMapping/>
  </p:clrMapOvr>
  <p:transition spd="med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D101C5-3BE4-42EF-977A-4338C22B6235}"/>
              </a:ext>
            </a:extLst>
          </p:cNvPr>
          <p:cNvSpPr txBox="1"/>
          <p:nvPr/>
        </p:nvSpPr>
        <p:spPr>
          <a:xfrm>
            <a:off x="4976943" y="184815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1C2020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CONTENTS</a:t>
            </a:r>
            <a:endParaRPr lang="zh-CN" altLang="en-US" sz="3200" dirty="0">
              <a:solidFill>
                <a:srgbClr val="1C2020"/>
              </a:solidFill>
              <a:latin typeface="Cambria" panose="02040503050406030204" pitchFamily="18" charset="0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B1C57E-5489-40ED-9086-B7373F0DABF9}"/>
              </a:ext>
            </a:extLst>
          </p:cNvPr>
          <p:cNvSpPr/>
          <p:nvPr/>
        </p:nvSpPr>
        <p:spPr>
          <a:xfrm>
            <a:off x="2149811" y="2178995"/>
            <a:ext cx="642025" cy="642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rPr>
              <a:t>01</a:t>
            </a:r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7D3BF5-F5F4-4049-851E-21D28E2DDD87}"/>
              </a:ext>
            </a:extLst>
          </p:cNvPr>
          <p:cNvSpPr/>
          <p:nvPr/>
        </p:nvSpPr>
        <p:spPr>
          <a:xfrm>
            <a:off x="7072003" y="2178995"/>
            <a:ext cx="642025" cy="642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rPr>
              <a:t>02</a:t>
            </a:r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9189E7-D424-4682-82CC-8CE03ACDD9F8}"/>
              </a:ext>
            </a:extLst>
          </p:cNvPr>
          <p:cNvSpPr/>
          <p:nvPr/>
        </p:nvSpPr>
        <p:spPr>
          <a:xfrm>
            <a:off x="2177633" y="4319080"/>
            <a:ext cx="642025" cy="642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rPr>
              <a:t>03</a:t>
            </a:r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974589-1BA5-4EAE-AD79-E52158500F0D}"/>
              </a:ext>
            </a:extLst>
          </p:cNvPr>
          <p:cNvSpPr/>
          <p:nvPr/>
        </p:nvSpPr>
        <p:spPr>
          <a:xfrm>
            <a:off x="7072003" y="4319080"/>
            <a:ext cx="642025" cy="642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旧字形 ExtraLight" panose="020B0200000000000000" pitchFamily="34" charset="-128"/>
                <a:ea typeface="思源黑体旧字形 ExtraLight" panose="020B0200000000000000" pitchFamily="34" charset="-128"/>
                <a:cs typeface="+mn-ea"/>
                <a:sym typeface="思源黑体旧字形 ExtraLight" panose="020B0200000000000000" pitchFamily="34" charset="-128"/>
              </a:rPr>
              <a:t>04</a:t>
            </a:r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C88E03-87A4-457B-AC59-645463C40CA6}"/>
              </a:ext>
            </a:extLst>
          </p:cNvPr>
          <p:cNvSpPr txBox="1"/>
          <p:nvPr/>
        </p:nvSpPr>
        <p:spPr>
          <a:xfrm>
            <a:off x="2842684" y="2283888"/>
            <a:ext cx="276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C2020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图像像素差法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D0AAC75-9C2F-4DA7-89C9-B2C1A9EF3A25}"/>
              </a:ext>
            </a:extLst>
          </p:cNvPr>
          <p:cNvCxnSpPr>
            <a:cxnSpLocks/>
          </p:cNvCxnSpPr>
          <p:nvPr/>
        </p:nvCxnSpPr>
        <p:spPr>
          <a:xfrm>
            <a:off x="3994718" y="824314"/>
            <a:ext cx="42025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7B6DEE4-AB75-4EDA-A582-EE295E467237}"/>
              </a:ext>
            </a:extLst>
          </p:cNvPr>
          <p:cNvSpPr txBox="1"/>
          <p:nvPr/>
        </p:nvSpPr>
        <p:spPr>
          <a:xfrm>
            <a:off x="2949575" y="4437885"/>
            <a:ext cx="335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C2020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矩不变量法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300CC7-38AA-4A2C-AC95-46E7A81A0C52}"/>
              </a:ext>
            </a:extLst>
          </p:cNvPr>
          <p:cNvSpPr txBox="1"/>
          <p:nvPr/>
        </p:nvSpPr>
        <p:spPr>
          <a:xfrm>
            <a:off x="7754249" y="2280313"/>
            <a:ext cx="319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C2020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颜色直方图法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2EFB7C-C0AB-4051-87D9-316B6A9ACBB3}"/>
              </a:ext>
            </a:extLst>
          </p:cNvPr>
          <p:cNvSpPr txBox="1"/>
          <p:nvPr/>
        </p:nvSpPr>
        <p:spPr>
          <a:xfrm>
            <a:off x="7754249" y="4378482"/>
            <a:ext cx="276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C2020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双阈值法</a:t>
            </a:r>
          </a:p>
        </p:txBody>
      </p:sp>
    </p:spTree>
    <p:extLst>
      <p:ext uri="{BB962C8B-B14F-4D97-AF65-F5344CB8AC3E}">
        <p14:creationId xmlns:p14="http://schemas.microsoft.com/office/powerpoint/2010/main" val="3356431456"/>
      </p:ext>
    </p:extLst>
  </p:cSld>
  <p:clrMapOvr>
    <a:masterClrMapping/>
  </p:clrMapOvr>
  <p:transition spd="med" advClick="0" advTm="2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01B96B-AD66-41FA-8B98-4D2093CDC6C3}"/>
              </a:ext>
            </a:extLst>
          </p:cNvPr>
          <p:cNvSpPr/>
          <p:nvPr/>
        </p:nvSpPr>
        <p:spPr>
          <a:xfrm>
            <a:off x="666848" y="631983"/>
            <a:ext cx="7873470" cy="422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Algorithm1</a:t>
            </a:r>
            <a:endParaRPr lang="zh-CN" altLang="en-US" sz="12000" dirty="0">
              <a:solidFill>
                <a:schemeClr val="accent1"/>
              </a:solidFill>
              <a:latin typeface="Cambria" panose="02040503050406030204" pitchFamily="18" charset="0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F3C0E6-B4F0-4600-9B5A-5CA6809DE14C}"/>
              </a:ext>
            </a:extLst>
          </p:cNvPr>
          <p:cNvSpPr txBox="1"/>
          <p:nvPr/>
        </p:nvSpPr>
        <p:spPr>
          <a:xfrm>
            <a:off x="6687883" y="4238761"/>
            <a:ext cx="483726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C2020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图像像素差法</a:t>
            </a:r>
          </a:p>
        </p:txBody>
      </p:sp>
    </p:spTree>
    <p:extLst>
      <p:ext uri="{BB962C8B-B14F-4D97-AF65-F5344CB8AC3E}">
        <p14:creationId xmlns:p14="http://schemas.microsoft.com/office/powerpoint/2010/main" val="1853323571"/>
      </p:ext>
    </p:extLst>
  </p:cSld>
  <p:clrMapOvr>
    <a:masterClrMapping/>
  </p:clrMapOvr>
  <p:transition spd="med" advClick="0" advTm="2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5C0DFA2-902D-4076-91E0-ACE93C3AC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19" y="735096"/>
            <a:ext cx="8710415" cy="538780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C9065B48-550C-410D-B2F5-1EA87682847D}"/>
              </a:ext>
            </a:extLst>
          </p:cNvPr>
          <p:cNvSpPr/>
          <p:nvPr/>
        </p:nvSpPr>
        <p:spPr>
          <a:xfrm>
            <a:off x="164966" y="145161"/>
            <a:ext cx="3466001" cy="669296"/>
          </a:xfrm>
          <a:prstGeom prst="rect">
            <a:avLst/>
          </a:prstGeom>
          <a:solidFill>
            <a:srgbClr val="942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C91B58-5F9D-42F1-BAFF-1F20A3263977}"/>
              </a:ext>
            </a:extLst>
          </p:cNvPr>
          <p:cNvSpPr txBox="1"/>
          <p:nvPr/>
        </p:nvSpPr>
        <p:spPr>
          <a:xfrm>
            <a:off x="84594" y="1102628"/>
            <a:ext cx="3333310" cy="1727200"/>
          </a:xfrm>
          <a:prstGeom prst="rect">
            <a:avLst/>
          </a:prstGeom>
        </p:spPr>
        <p:txBody>
          <a:bodyPr lIns="132080" tIns="66040" rIns="132080" bIns="66040"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思源黑体旧字形 ExtraLight" panose="020B0200000000000000" pitchFamily="34" charset="-128"/>
                <a:ea typeface="微软简标宋" pitchFamily="2" charset="-122"/>
                <a:cs typeface="+mn-ea"/>
                <a:sym typeface="思源黑体旧字形 ExtraLight" panose="020B0200000000000000" pitchFamily="34" charset="-128"/>
              </a:rPr>
              <a:t>统计两幅图像对应像素变化超过阈值的像素点个数。</a:t>
            </a:r>
            <a:endParaRPr lang="en-US" altLang="zh-CN" sz="2400" dirty="0">
              <a:latin typeface="思源黑体旧字形 ExtraLight" panose="020B0200000000000000" pitchFamily="34" charset="-128"/>
              <a:ea typeface="微软简标宋" pitchFamily="2" charset="-122"/>
              <a:cs typeface="+mn-ea"/>
              <a:sym typeface="思源黑体旧字形 ExtraLight" panose="020B0200000000000000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思源黑体旧字形 ExtraLight" panose="020B0200000000000000" pitchFamily="34" charset="-128"/>
                <a:ea typeface="微软简标宋" pitchFamily="2" charset="-122"/>
                <a:cs typeface="+mn-ea"/>
                <a:sym typeface="思源黑体旧字形 ExtraLight" panose="020B0200000000000000" pitchFamily="34" charset="-128"/>
              </a:rPr>
              <a:t>将变化的像素点个数与第二个预定的阈值比较，如超过范围，则认为这两帧之间发生较大变化，判断其为镜头边界。</a:t>
            </a:r>
            <a:endParaRPr lang="en-US" altLang="zh-CN" sz="2400" dirty="0">
              <a:latin typeface="思源黑体旧字形 ExtraLight" panose="020B0200000000000000" pitchFamily="34" charset="-128"/>
              <a:ea typeface="微软简标宋" pitchFamily="2" charset="-122"/>
              <a:cs typeface="+mn-ea"/>
              <a:sym typeface="思源黑体旧字形 ExtraLight" panose="020B0200000000000000" pitchFamily="34" charset="-128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思源黑体旧字形 ExtraLight" panose="020B0200000000000000" pitchFamily="34" charset="-128"/>
                <a:ea typeface="微软简标宋" pitchFamily="2" charset="-122"/>
                <a:cs typeface="+mn-ea"/>
                <a:sym typeface="思源黑体旧字形 ExtraLight" panose="020B0200000000000000" pitchFamily="34" charset="-128"/>
              </a:rPr>
              <a:t>该法对镜头移动十分敏感，对噪声的容错性较差。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endParaRPr lang="zh-CN" altLang="en-US" sz="2400" dirty="0">
              <a:latin typeface="思源黑体旧字形 ExtraLight" panose="020B0200000000000000" pitchFamily="34" charset="-128"/>
              <a:ea typeface="微软简标宋" pitchFamily="2" charset="-122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22" name="文本框 37">
            <a:extLst>
              <a:ext uri="{FF2B5EF4-FFF2-40B4-BE49-F238E27FC236}">
                <a16:creationId xmlns:a16="http://schemas.microsoft.com/office/drawing/2014/main" id="{55EB5F6F-0F65-4485-97B5-CEF80B73CBEA}"/>
              </a:ext>
            </a:extLst>
          </p:cNvPr>
          <p:cNvSpPr txBox="1"/>
          <p:nvPr/>
        </p:nvSpPr>
        <p:spPr>
          <a:xfrm>
            <a:off x="164966" y="163082"/>
            <a:ext cx="3415185" cy="651374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1. </a:t>
            </a:r>
            <a:r>
              <a:rPr lang="zh-CN" altLang="en-US" sz="3600" dirty="0">
                <a:solidFill>
                  <a:schemeClr val="bg1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图像像素差法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A7B62F8-FF7B-4D5F-BB73-2FB60D0B1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780" y="2063277"/>
            <a:ext cx="7702855" cy="25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3153"/>
      </p:ext>
    </p:extLst>
  </p:cSld>
  <p:clrMapOvr>
    <a:masterClrMapping/>
  </p:clrMapOvr>
  <p:transition spd="med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01B96B-AD66-41FA-8B98-4D2093CDC6C3}"/>
              </a:ext>
            </a:extLst>
          </p:cNvPr>
          <p:cNvSpPr/>
          <p:nvPr/>
        </p:nvSpPr>
        <p:spPr>
          <a:xfrm>
            <a:off x="666848" y="898313"/>
            <a:ext cx="7873470" cy="422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Algorithm2</a:t>
            </a:r>
            <a:endParaRPr lang="zh-CN" altLang="en-US" sz="12000" dirty="0">
              <a:solidFill>
                <a:schemeClr val="accent1"/>
              </a:solidFill>
              <a:latin typeface="Cambria" panose="02040503050406030204" pitchFamily="18" charset="0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F3C0E6-B4F0-4600-9B5A-5CA6809DE14C}"/>
              </a:ext>
            </a:extLst>
          </p:cNvPr>
          <p:cNvSpPr txBox="1"/>
          <p:nvPr/>
        </p:nvSpPr>
        <p:spPr>
          <a:xfrm>
            <a:off x="7051868" y="4238761"/>
            <a:ext cx="483726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C2020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矩不变量法</a:t>
            </a:r>
          </a:p>
        </p:txBody>
      </p:sp>
    </p:spTree>
    <p:extLst>
      <p:ext uri="{BB962C8B-B14F-4D97-AF65-F5344CB8AC3E}">
        <p14:creationId xmlns:p14="http://schemas.microsoft.com/office/powerpoint/2010/main" val="1251549984"/>
      </p:ext>
    </p:extLst>
  </p:cSld>
  <p:clrMapOvr>
    <a:masterClrMapping/>
  </p:clrMapOvr>
  <p:transition spd="med" advClick="0" advTm="2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6AAE58BF-A894-439F-A3E6-DB9D96888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23" y="3982786"/>
            <a:ext cx="5956716" cy="26155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B31512B-28AF-4F44-B634-C085CCAFFB11}"/>
              </a:ext>
            </a:extLst>
          </p:cNvPr>
          <p:cNvSpPr/>
          <p:nvPr/>
        </p:nvSpPr>
        <p:spPr>
          <a:xfrm>
            <a:off x="164966" y="145161"/>
            <a:ext cx="2953520" cy="669296"/>
          </a:xfrm>
          <a:prstGeom prst="rect">
            <a:avLst/>
          </a:prstGeom>
          <a:solidFill>
            <a:srgbClr val="942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449770E-59A2-422A-B445-EBC012C21AC0}"/>
              </a:ext>
            </a:extLst>
          </p:cNvPr>
          <p:cNvSpPr txBox="1"/>
          <p:nvPr/>
        </p:nvSpPr>
        <p:spPr>
          <a:xfrm>
            <a:off x="164966" y="163082"/>
            <a:ext cx="2953520" cy="1205371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2. </a:t>
            </a:r>
            <a:r>
              <a:rPr lang="zh-CN" altLang="en-US" sz="3600" dirty="0">
                <a:solidFill>
                  <a:schemeClr val="bg1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矩不变量法</a:t>
            </a:r>
          </a:p>
          <a:p>
            <a:pPr defTabSz="964278"/>
            <a:endParaRPr lang="zh-CN" altLang="en-US" sz="3600" dirty="0">
              <a:solidFill>
                <a:schemeClr val="bg1"/>
              </a:solidFill>
              <a:latin typeface="造字工房言宋体（非商用）" pitchFamily="2" charset="-122"/>
              <a:ea typeface="造字工房言宋体（非商用）" pitchFamily="2" charset="-122"/>
              <a:cs typeface="+mn-ea"/>
              <a:sym typeface="思源黑体旧字形 ExtraLight" panose="020B0200000000000000" pitchFamily="34" charset="-128"/>
            </a:endParaRPr>
          </a:p>
        </p:txBody>
      </p:sp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EB176EB5-3889-4659-ADB9-C39B8B9BF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554885"/>
              </p:ext>
            </p:extLst>
          </p:nvPr>
        </p:nvGraphicFramePr>
        <p:xfrm>
          <a:off x="5199421" y="967522"/>
          <a:ext cx="3874095" cy="95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5" imgW="0" imgH="0" progId="Equation.3">
                  <p:embed/>
                </p:oleObj>
              </mc:Choice>
              <mc:Fallback>
                <p:oleObj r:id="rId5" imgW="0" imgH="0" progId="Equation.3">
                  <p:embed/>
                  <p:pic>
                    <p:nvPicPr>
                      <p:cNvPr id="96262" name="Object 7">
                        <a:extLst>
                          <a:ext uri="{FF2B5EF4-FFF2-40B4-BE49-F238E27FC236}">
                            <a16:creationId xmlns:a16="http://schemas.microsoft.com/office/drawing/2014/main" id="{4C3DE738-8E4F-4CF1-B5D0-BF3D4599A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421" y="967522"/>
                        <a:ext cx="3874095" cy="9532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7AB99AD-C816-4619-A5B0-1678F64107E4}"/>
              </a:ext>
            </a:extLst>
          </p:cNvPr>
          <p:cNvSpPr txBox="1"/>
          <p:nvPr/>
        </p:nvSpPr>
        <p:spPr>
          <a:xfrm>
            <a:off x="1255886" y="1090856"/>
            <a:ext cx="22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简标宋" pitchFamily="2" charset="-122"/>
              </a:rPr>
              <a:t>图像矩</a:t>
            </a: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F281E19E-3F6D-4D57-8531-48B73E785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491742"/>
              </p:ext>
            </p:extLst>
          </p:nvPr>
        </p:nvGraphicFramePr>
        <p:xfrm>
          <a:off x="4454681" y="2152574"/>
          <a:ext cx="6258710" cy="884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7" imgW="0" imgH="0" progId="Equation.3">
                  <p:embed/>
                </p:oleObj>
              </mc:Choice>
              <mc:Fallback>
                <p:oleObj r:id="rId7" imgW="0" imgH="0" progId="Equation.3">
                  <p:embed/>
                  <p:pic>
                    <p:nvPicPr>
                      <p:cNvPr id="96260" name="Object 5">
                        <a:extLst>
                          <a:ext uri="{FF2B5EF4-FFF2-40B4-BE49-F238E27FC236}">
                            <a16:creationId xmlns:a16="http://schemas.microsoft.com/office/drawing/2014/main" id="{C5FDBB69-B617-4BD9-BD4B-114AF809A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681" y="2152574"/>
                        <a:ext cx="6258710" cy="8843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BD133C07-34BB-4367-B900-B7E1E763F459}"/>
              </a:ext>
            </a:extLst>
          </p:cNvPr>
          <p:cNvSpPr txBox="1"/>
          <p:nvPr/>
        </p:nvSpPr>
        <p:spPr>
          <a:xfrm>
            <a:off x="1194314" y="2288414"/>
            <a:ext cx="220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简标宋" pitchFamily="2" charset="-122"/>
              </a:rPr>
              <a:t>矩不变量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566EC184-4E52-4B02-93F9-F8DDF603EAAE}"/>
                  </a:ext>
                </a:extLst>
              </p:cNvPr>
              <p:cNvSpPr txBox="1"/>
              <p:nvPr/>
            </p:nvSpPr>
            <p:spPr bwMode="auto">
              <a:xfrm>
                <a:off x="1360159" y="3268774"/>
                <a:ext cx="2959402" cy="428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Object 10">
                <a:extLst>
                  <a:ext uri="{FF2B5EF4-FFF2-40B4-BE49-F238E27FC236}">
                    <a16:creationId xmlns:a16="http://schemas.microsoft.com/office/drawing/2014/main" id="{566EC184-4E52-4B02-93F9-F8DDF603E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0159" y="3268774"/>
                <a:ext cx="2959402" cy="428625"/>
              </a:xfrm>
              <a:prstGeom prst="rect">
                <a:avLst/>
              </a:prstGeom>
              <a:blipFill>
                <a:blip r:embed="rId9"/>
                <a:stretch>
                  <a:fillRect b="-28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0A454662-4F4C-42E5-9D79-1C9B9037EF2D}"/>
                  </a:ext>
                </a:extLst>
              </p:cNvPr>
              <p:cNvSpPr txBox="1"/>
              <p:nvPr/>
            </p:nvSpPr>
            <p:spPr bwMode="auto">
              <a:xfrm>
                <a:off x="5211453" y="3176348"/>
                <a:ext cx="2514600" cy="769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li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lim>
                      </m:limUp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Object 12">
                <a:extLst>
                  <a:ext uri="{FF2B5EF4-FFF2-40B4-BE49-F238E27FC236}">
                    <a16:creationId xmlns:a16="http://schemas.microsoft.com/office/drawing/2014/main" id="{0A454662-4F4C-42E5-9D79-1C9B9037E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1453" y="3176348"/>
                <a:ext cx="2514600" cy="7699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4">
                <a:extLst>
                  <a:ext uri="{FF2B5EF4-FFF2-40B4-BE49-F238E27FC236}">
                    <a16:creationId xmlns:a16="http://schemas.microsoft.com/office/drawing/2014/main" id="{104D195A-F13D-407C-ACED-36FB078E98D8}"/>
                  </a:ext>
                </a:extLst>
              </p:cNvPr>
              <p:cNvSpPr txBox="1"/>
              <p:nvPr/>
            </p:nvSpPr>
            <p:spPr bwMode="auto">
              <a:xfrm>
                <a:off x="8823248" y="3176348"/>
                <a:ext cx="2438400" cy="769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li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lim>
                      </m:limUp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𝟎𝟏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Object 14">
                <a:extLst>
                  <a:ext uri="{FF2B5EF4-FFF2-40B4-BE49-F238E27FC236}">
                    <a16:creationId xmlns:a16="http://schemas.microsoft.com/office/drawing/2014/main" id="{104D195A-F13D-407C-ACED-36FB078E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23248" y="3176348"/>
                <a:ext cx="2438400" cy="7699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BE000A4-A69C-4448-A3BB-0A6C1294B475}"/>
              </a:ext>
            </a:extLst>
          </p:cNvPr>
          <p:cNvCxnSpPr/>
          <p:nvPr/>
        </p:nvCxnSpPr>
        <p:spPr>
          <a:xfrm>
            <a:off x="6777921" y="5254447"/>
            <a:ext cx="8061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7D0F46E-3CC2-47D2-8666-F16F0F25D123}"/>
              </a:ext>
            </a:extLst>
          </p:cNvPr>
          <p:cNvSpPr txBox="1"/>
          <p:nvPr/>
        </p:nvSpPr>
        <p:spPr>
          <a:xfrm>
            <a:off x="8511612" y="4751933"/>
            <a:ext cx="22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简标宋" pitchFamily="2" charset="-122"/>
              </a:rPr>
              <a:t>计算欧</a:t>
            </a:r>
            <a:endParaRPr lang="en-US" altLang="zh-CN" sz="3200" dirty="0">
              <a:ea typeface="微软简标宋" pitchFamily="2" charset="-122"/>
            </a:endParaRPr>
          </a:p>
          <a:p>
            <a:r>
              <a:rPr lang="zh-CN" altLang="en-US" sz="3200" dirty="0">
                <a:ea typeface="微软简标宋" pitchFamily="2" charset="-122"/>
              </a:rPr>
              <a:t>拉距离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D8C46B5-33D5-4C66-90BA-794C3639B03E}"/>
              </a:ext>
            </a:extLst>
          </p:cNvPr>
          <p:cNvCxnSpPr>
            <a:cxnSpLocks/>
          </p:cNvCxnSpPr>
          <p:nvPr/>
        </p:nvCxnSpPr>
        <p:spPr>
          <a:xfrm>
            <a:off x="0" y="3946286"/>
            <a:ext cx="12192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33F3B961-F5E5-4F6B-9BF4-7CFA3702C4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906" y="1127990"/>
            <a:ext cx="9075489" cy="544529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D478798-A621-4992-8CC5-20ADBE00A2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3445" y="1097806"/>
            <a:ext cx="10008952" cy="35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78819"/>
      </p:ext>
    </p:extLst>
  </p:cSld>
  <p:clrMapOvr>
    <a:masterClrMapping/>
  </p:clrMapOvr>
  <p:transition spd="med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01B96B-AD66-41FA-8B98-4D2093CDC6C3}"/>
              </a:ext>
            </a:extLst>
          </p:cNvPr>
          <p:cNvSpPr/>
          <p:nvPr/>
        </p:nvSpPr>
        <p:spPr>
          <a:xfrm>
            <a:off x="666848" y="898313"/>
            <a:ext cx="7873470" cy="422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Algorithm3</a:t>
            </a:r>
            <a:endParaRPr lang="zh-CN" altLang="en-US" sz="12000" dirty="0">
              <a:solidFill>
                <a:schemeClr val="accent1"/>
              </a:solidFill>
              <a:latin typeface="Cambria" panose="02040503050406030204" pitchFamily="18" charset="0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F3C0E6-B4F0-4600-9B5A-5CA6809DE14C}"/>
              </a:ext>
            </a:extLst>
          </p:cNvPr>
          <p:cNvSpPr txBox="1"/>
          <p:nvPr/>
        </p:nvSpPr>
        <p:spPr>
          <a:xfrm>
            <a:off x="6687883" y="4238761"/>
            <a:ext cx="483726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C2020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颜色直方图法</a:t>
            </a:r>
          </a:p>
        </p:txBody>
      </p:sp>
    </p:spTree>
    <p:extLst>
      <p:ext uri="{BB962C8B-B14F-4D97-AF65-F5344CB8AC3E}">
        <p14:creationId xmlns:p14="http://schemas.microsoft.com/office/powerpoint/2010/main" val="1791912833"/>
      </p:ext>
    </p:extLst>
  </p:cSld>
  <p:clrMapOvr>
    <a:masterClrMapping/>
  </p:clrMapOvr>
  <p:transition spd="med" advClick="0" advTm="2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065B48-550C-410D-B2F5-1EA87682847D}"/>
              </a:ext>
            </a:extLst>
          </p:cNvPr>
          <p:cNvSpPr/>
          <p:nvPr/>
        </p:nvSpPr>
        <p:spPr>
          <a:xfrm>
            <a:off x="164966" y="145161"/>
            <a:ext cx="3466001" cy="669296"/>
          </a:xfrm>
          <a:prstGeom prst="rect">
            <a:avLst/>
          </a:prstGeom>
          <a:solidFill>
            <a:srgbClr val="942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22" name="文本框 37">
            <a:extLst>
              <a:ext uri="{FF2B5EF4-FFF2-40B4-BE49-F238E27FC236}">
                <a16:creationId xmlns:a16="http://schemas.microsoft.com/office/drawing/2014/main" id="{55EB5F6F-0F65-4485-97B5-CEF80B73CBEA}"/>
              </a:ext>
            </a:extLst>
          </p:cNvPr>
          <p:cNvSpPr txBox="1"/>
          <p:nvPr/>
        </p:nvSpPr>
        <p:spPr>
          <a:xfrm>
            <a:off x="164966" y="163082"/>
            <a:ext cx="3415185" cy="651374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3. </a:t>
            </a:r>
            <a:r>
              <a:rPr lang="zh-CN" altLang="en-US" sz="3600" dirty="0">
                <a:solidFill>
                  <a:schemeClr val="bg1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颜色直方图法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07E8EA3-F975-4A86-B3C9-7AA6E70E8CA0}"/>
                  </a:ext>
                </a:extLst>
              </p:cNvPr>
              <p:cNvSpPr txBox="1"/>
              <p:nvPr/>
            </p:nvSpPr>
            <p:spPr bwMode="auto">
              <a:xfrm>
                <a:off x="3691940" y="2090188"/>
                <a:ext cx="4948488" cy="872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07E8EA3-F975-4A86-B3C9-7AA6E70E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1940" y="2090188"/>
                <a:ext cx="4948488" cy="872038"/>
              </a:xfrm>
              <a:prstGeom prst="rect">
                <a:avLst/>
              </a:prstGeom>
              <a:blipFill>
                <a:blip r:embed="rId3"/>
                <a:stretch>
                  <a:fillRect b="-188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C8481B5D-169B-4FD8-8A6C-FB549A445BFF}"/>
                  </a:ext>
                </a:extLst>
              </p:cNvPr>
              <p:cNvSpPr txBox="1"/>
              <p:nvPr/>
            </p:nvSpPr>
            <p:spPr bwMode="auto">
              <a:xfrm>
                <a:off x="3112670" y="3429000"/>
                <a:ext cx="6717130" cy="598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′)=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C8481B5D-169B-4FD8-8A6C-FB549A445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2670" y="3429000"/>
                <a:ext cx="6717130" cy="598488"/>
              </a:xfrm>
              <a:prstGeom prst="rect">
                <a:avLst/>
              </a:prstGeom>
              <a:blipFill>
                <a:blip r:embed="rId4"/>
                <a:stretch>
                  <a:fillRect b="-1163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B06104-610C-403D-99CF-26C7F1002845}"/>
              </a:ext>
            </a:extLst>
          </p:cNvPr>
          <p:cNvSpPr txBox="1"/>
          <p:nvPr/>
        </p:nvSpPr>
        <p:spPr>
          <a:xfrm>
            <a:off x="830365" y="1226588"/>
            <a:ext cx="10671638" cy="1727200"/>
          </a:xfrm>
          <a:prstGeom prst="rect">
            <a:avLst/>
          </a:prstGeom>
        </p:spPr>
        <p:txBody>
          <a:bodyPr lIns="132080" tIns="66040" rIns="132080" bIns="66040"/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2400" dirty="0">
                <a:latin typeface="思源黑体旧字形 ExtraLight" panose="020B0200000000000000" pitchFamily="34" charset="-128"/>
                <a:ea typeface="微软简标宋" pitchFamily="2" charset="-122"/>
                <a:cs typeface="+mn-ea"/>
                <a:sym typeface="思源黑体旧字形 ExtraLight" panose="020B0200000000000000" pitchFamily="34" charset="-128"/>
              </a:rPr>
              <a:t>基于颜色直方图特征、对比图像颜色分布间差异的方法就叫做颜色直方图法。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1853F51-D328-4C8E-A690-BED0007AA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992" y="721167"/>
            <a:ext cx="9088716" cy="54156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C9E56B-1B5C-445F-BAEB-0B14BEECD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365" y="2021265"/>
            <a:ext cx="9852361" cy="34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74143"/>
      </p:ext>
    </p:extLst>
  </p:cSld>
  <p:clrMapOvr>
    <a:masterClrMapping/>
  </p:clrMapOvr>
  <p:transition spd="med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01B96B-AD66-41FA-8B98-4D2093CDC6C3}"/>
              </a:ext>
            </a:extLst>
          </p:cNvPr>
          <p:cNvSpPr/>
          <p:nvPr/>
        </p:nvSpPr>
        <p:spPr>
          <a:xfrm>
            <a:off x="666848" y="898313"/>
            <a:ext cx="7873470" cy="422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+mn-ea"/>
                <a:sym typeface="思源黑体旧字形 ExtraLight" panose="020B0200000000000000" pitchFamily="34" charset="-128"/>
              </a:rPr>
              <a:t>Algorithm4</a:t>
            </a:r>
            <a:endParaRPr lang="zh-CN" altLang="en-US" sz="12000" dirty="0">
              <a:solidFill>
                <a:schemeClr val="accent1"/>
              </a:solidFill>
              <a:latin typeface="Cambria" panose="02040503050406030204" pitchFamily="18" charset="0"/>
              <a:ea typeface="思源黑体旧字形 ExtraLight" panose="020B0200000000000000" pitchFamily="34" charset="-128"/>
              <a:cs typeface="+mn-ea"/>
              <a:sym typeface="思源黑体旧字形 ExtraLight" panose="020B02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F3C0E6-B4F0-4600-9B5A-5CA6809DE14C}"/>
              </a:ext>
            </a:extLst>
          </p:cNvPr>
          <p:cNvSpPr txBox="1"/>
          <p:nvPr/>
        </p:nvSpPr>
        <p:spPr>
          <a:xfrm>
            <a:off x="7060862" y="4238761"/>
            <a:ext cx="483726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C2020"/>
                </a:solidFill>
                <a:latin typeface="造字工房言宋体（非商用）" pitchFamily="2" charset="-122"/>
                <a:ea typeface="造字工房言宋体（非商用）" pitchFamily="2" charset="-122"/>
                <a:cs typeface="+mn-ea"/>
                <a:sym typeface="思源黑体旧字形 ExtraLight" panose="020B0200000000000000" pitchFamily="34" charset="-128"/>
              </a:rPr>
              <a:t>双阈值法</a:t>
            </a:r>
          </a:p>
        </p:txBody>
      </p:sp>
    </p:spTree>
    <p:extLst>
      <p:ext uri="{BB962C8B-B14F-4D97-AF65-F5344CB8AC3E}">
        <p14:creationId xmlns:p14="http://schemas.microsoft.com/office/powerpoint/2010/main" val="2644944696"/>
      </p:ext>
    </p:extLst>
  </p:cSld>
  <p:clrMapOvr>
    <a:masterClrMapping/>
  </p:clrMapOvr>
  <p:transition spd="med" advClick="0" advTm="2000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287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942514"/>
      </a:accent1>
      <a:accent2>
        <a:srgbClr val="1C1C20"/>
      </a:accent2>
      <a:accent3>
        <a:srgbClr val="942514"/>
      </a:accent3>
      <a:accent4>
        <a:srgbClr val="1C1C20"/>
      </a:accent4>
      <a:accent5>
        <a:srgbClr val="942514"/>
      </a:accent5>
      <a:accent6>
        <a:srgbClr val="1C1C20"/>
      </a:accent6>
      <a:hlink>
        <a:srgbClr val="942514"/>
      </a:hlink>
      <a:folHlink>
        <a:srgbClr val="1C1C20"/>
      </a:folHlink>
    </a:clrScheme>
    <a:fontScheme name="muw4lwxw">
      <a:majorFont>
        <a:latin typeface="Arial" panose="020F0302020204030204"/>
        <a:ea typeface="FZHei-B01S"/>
        <a:cs typeface=""/>
      </a:majorFont>
      <a:minorFont>
        <a:latin typeface="Arial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391</Words>
  <Application>Microsoft Office PowerPoint</Application>
  <PresentationFormat>宽屏</PresentationFormat>
  <Paragraphs>63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Cambria Math</vt:lpstr>
      <vt:lpstr>思源黑体旧字形 ExtraLight</vt:lpstr>
      <vt:lpstr>Cambria</vt:lpstr>
      <vt:lpstr>等线</vt:lpstr>
      <vt:lpstr>造字工房言宋体（非商用）</vt:lpstr>
      <vt:lpstr>Arial</vt:lpstr>
      <vt:lpstr>Office 主题​​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婧</cp:lastModifiedBy>
  <cp:revision>33</cp:revision>
  <dcterms:created xsi:type="dcterms:W3CDTF">2018-12-13T03:40:53Z</dcterms:created>
  <dcterms:modified xsi:type="dcterms:W3CDTF">2020-09-12T16:49:23Z</dcterms:modified>
</cp:coreProperties>
</file>