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8" r:id="rId2"/>
    <p:sldId id="275" r:id="rId3"/>
    <p:sldId id="260" r:id="rId4"/>
    <p:sldId id="360" r:id="rId5"/>
    <p:sldId id="385" r:id="rId6"/>
    <p:sldId id="285" r:id="rId7"/>
    <p:sldId id="306" r:id="rId8"/>
    <p:sldId id="393" r:id="rId9"/>
    <p:sldId id="286" r:id="rId10"/>
    <p:sldId id="367" r:id="rId11"/>
    <p:sldId id="386" r:id="rId12"/>
    <p:sldId id="387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5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28" y="56"/>
      </p:cViewPr>
      <p:guideLst>
        <p:guide pos="384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Bar dir="vert"/>
      </p:transition>
    </mc:Choice>
    <mc:Fallback xmlns="">
      <p:transition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>
        <p:randomBar dir="vert"/>
      </p:transition>
    </mc:Choice>
    <mc:Fallback xmlns="">
      <p:transition>
        <p:randomBar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62961" y="2249806"/>
            <a:ext cx="5466080" cy="1260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48A2A0"/>
                </a:solidFill>
                <a:latin typeface="Impact" panose="020B0806030902050204" pitchFamily="34" charset="0"/>
                <a:cs typeface="+mn-ea"/>
                <a:sym typeface="+mn-lt"/>
              </a:rPr>
              <a:t>开题报告</a:t>
            </a:r>
            <a:endParaRPr lang="zh-CN" altLang="en-US" sz="44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  <a:p>
            <a:pPr algn="ctr"/>
            <a:r>
              <a:rPr lang="en-US" altLang="zh-CN" sz="3200" dirty="0">
                <a:solidFill>
                  <a:srgbClr val="48A2A0"/>
                </a:solidFill>
                <a:latin typeface="Impact" panose="020B0806030902050204" pitchFamily="34" charset="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rgbClr val="48A2A0"/>
                </a:solidFill>
                <a:latin typeface="Impact" panose="020B0806030902050204" pitchFamily="34" charset="0"/>
                <a:cs typeface="+mn-ea"/>
                <a:sym typeface="+mn-lt"/>
              </a:rPr>
              <a:t>基于视觉的手势图像处理</a:t>
            </a:r>
          </a:p>
        </p:txBody>
      </p:sp>
      <p:sp>
        <p:nvSpPr>
          <p:cNvPr id="10" name="矩形 9"/>
          <p:cNvSpPr/>
          <p:nvPr/>
        </p:nvSpPr>
        <p:spPr>
          <a:xfrm>
            <a:off x="4997780" y="842692"/>
            <a:ext cx="219643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2019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69005" y="3734435"/>
            <a:ext cx="52539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06016209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张泽童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06116107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林玉成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61516307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朱   迪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835856" y="5672478"/>
            <a:ext cx="2520286" cy="257175"/>
            <a:chOff x="4843463" y="4520714"/>
            <a:chExt cx="2520286" cy="257175"/>
          </a:xfrm>
        </p:grpSpPr>
        <p:sp>
          <p:nvSpPr>
            <p:cNvPr id="3" name="椭圆 2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172461" y="1513840"/>
            <a:ext cx="5917232" cy="23495"/>
            <a:chOff x="4742393" y="2442845"/>
            <a:chExt cx="2864695" cy="2349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742393" y="246634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635538" y="2442845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44706" y="471423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关键技术与难点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790065" y="1902460"/>
            <a:ext cx="8611870" cy="3294380"/>
            <a:chOff x="2785" y="2972"/>
            <a:chExt cx="13562" cy="5188"/>
          </a:xfrm>
        </p:grpSpPr>
        <p:sp>
          <p:nvSpPr>
            <p:cNvPr id="2" name="文本框 1"/>
            <p:cNvSpPr txBox="1"/>
            <p:nvPr/>
          </p:nvSpPr>
          <p:spPr>
            <a:xfrm>
              <a:off x="2785" y="3128"/>
              <a:ext cx="394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视频采集与分离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811" y="4516"/>
              <a:ext cx="306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图象预处理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811" y="5903"/>
              <a:ext cx="372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手势提取与识别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811" y="7289"/>
              <a:ext cx="418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人机交互系统应用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V="1">
              <a:off x="7592" y="3469"/>
              <a:ext cx="2613" cy="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1069" y="2972"/>
              <a:ext cx="527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分析视频，获取信息，如视频帧率，图片格式与大小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7592" y="4867"/>
              <a:ext cx="2613" cy="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7592" y="6254"/>
              <a:ext cx="2613" cy="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7592" y="7640"/>
              <a:ext cx="2613" cy="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1091" y="4371"/>
              <a:ext cx="525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图像灰度化，图像二值化，图像平滑化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091" y="5539"/>
              <a:ext cx="5061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利用边缘检测提取手势轮廓，计算轮廓面积、轮廓矩形长宽等提取特征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091" y="7144"/>
              <a:ext cx="520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窗口控制模块，手势信息与机械手控制的结合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2259" y="220218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3314" y="386323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2140533" y="3070446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4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91186" y="2941069"/>
            <a:ext cx="29260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latin typeface="+mj-ea"/>
                <a:ea typeface="+mj-ea"/>
                <a:cs typeface="+mn-ea"/>
                <a:sym typeface="+mn-lt"/>
              </a:rPr>
              <a:t>进度安排</a:t>
            </a:r>
          </a:p>
        </p:txBody>
      </p:sp>
    </p:spTree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44706" y="471423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关键技术与难点</a:t>
            </a:r>
          </a:p>
        </p:txBody>
      </p:sp>
      <p:graphicFrame>
        <p:nvGraphicFramePr>
          <p:cNvPr id="6" name="内容占位符 4"/>
          <p:cNvGraphicFramePr/>
          <p:nvPr/>
        </p:nvGraphicFramePr>
        <p:xfrm>
          <a:off x="1718310" y="2032000"/>
          <a:ext cx="875538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时间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内容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目标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课题选题、调研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确定课题、设计方案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3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软件的配置、硬件的购买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ym typeface="+mn-ea"/>
                        </a:rPr>
                        <a:t>完成开发平台</a:t>
                      </a:r>
                      <a:endParaRPr lang="zh-CN" alt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4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视频处理，手势建模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完成第一部分工作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5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图象预处理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提取出手势轮廓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6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手势提取和识别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提取手势特征，实现识别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7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调试交互应用系统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实现手势控制人机交互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8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验收、答辩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验收通过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175759" y="3180724"/>
            <a:ext cx="3840480" cy="150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谢谢聆听</a:t>
            </a:r>
            <a:endParaRPr lang="en-US" altLang="zh-CN" sz="72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+mn-ea"/>
                <a:sym typeface="+mn-lt"/>
              </a:rPr>
              <a:t>2019.9.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+mn-ea"/>
                <a:sym typeface="+mn-lt"/>
              </a:rPr>
              <a:t>23</a:t>
            </a:r>
            <a:endParaRPr lang="en-US" sz="2000" dirty="0">
              <a:solidFill>
                <a:srgbClr val="48A2A0"/>
              </a:solidFill>
              <a:latin typeface="Gadugi" panose="020B0502040204020203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76756" y="1829482"/>
            <a:ext cx="24384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3463" y="4810201"/>
            <a:ext cx="2520286" cy="257175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270802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CONTENT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67175" y="1666571"/>
            <a:ext cx="4057650" cy="0"/>
            <a:chOff x="4129088" y="2457450"/>
            <a:chExt cx="4057650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843463" y="2101366"/>
            <a:ext cx="2520286" cy="257175"/>
            <a:chOff x="4843463" y="4520714"/>
            <a:chExt cx="2520286" cy="257175"/>
          </a:xfrm>
        </p:grpSpPr>
        <p:sp>
          <p:nvSpPr>
            <p:cNvPr id="30" name="椭圆 29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43463" y="899270"/>
            <a:ext cx="2520286" cy="257175"/>
            <a:chOff x="4843463" y="4520714"/>
            <a:chExt cx="2520286" cy="257175"/>
          </a:xfrm>
        </p:grpSpPr>
        <p:sp>
          <p:nvSpPr>
            <p:cNvPr id="40" name="椭圆 39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557655" y="3018790"/>
            <a:ext cx="9076690" cy="2194560"/>
            <a:chOff x="4309" y="5027"/>
            <a:chExt cx="14294" cy="3456"/>
          </a:xfrm>
        </p:grpSpPr>
        <p:sp>
          <p:nvSpPr>
            <p:cNvPr id="25" name="椭圆 24"/>
            <p:cNvSpPr/>
            <p:nvPr/>
          </p:nvSpPr>
          <p:spPr>
            <a:xfrm>
              <a:off x="6304" y="6170"/>
              <a:ext cx="302" cy="302"/>
            </a:xfrm>
            <a:prstGeom prst="ellipse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211" y="5027"/>
              <a:ext cx="1500" cy="1500"/>
            </a:xfrm>
            <a:prstGeom prst="ellipse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414" y="5171"/>
              <a:ext cx="1129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309" y="6671"/>
              <a:ext cx="3175" cy="1259"/>
              <a:chOff x="2588" y="6676"/>
              <a:chExt cx="3175" cy="1259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3336" y="6676"/>
                <a:ext cx="1680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cs typeface="+mn-ea"/>
                    <a:sym typeface="+mn-lt"/>
                  </a:rPr>
                  <a:t>Part one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588" y="7210"/>
                <a:ext cx="317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cs typeface="+mn-ea"/>
                    <a:sym typeface="+mn-lt"/>
                  </a:rPr>
                  <a:t>课题背景</a:t>
                </a: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775" y="5057"/>
              <a:ext cx="3710" cy="2843"/>
              <a:chOff x="7775" y="5057"/>
              <a:chExt cx="3710" cy="2843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7775" y="6642"/>
                <a:ext cx="3711" cy="1259"/>
                <a:chOff x="6054" y="6647"/>
                <a:chExt cx="3711" cy="1259"/>
              </a:xfrm>
            </p:grpSpPr>
            <p:sp>
              <p:nvSpPr>
                <p:cNvPr id="11" name="文本框 10"/>
                <p:cNvSpPr txBox="1"/>
                <p:nvPr/>
              </p:nvSpPr>
              <p:spPr>
                <a:xfrm>
                  <a:off x="7061" y="6647"/>
                  <a:ext cx="1652" cy="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cs typeface="+mn-ea"/>
                      <a:sym typeface="+mn-lt"/>
                    </a:rPr>
                    <a:t>Part two</a:t>
                  </a:r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6054" y="7181"/>
                  <a:ext cx="3711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cs typeface="+mn-ea"/>
                      <a:sym typeface="+mn-lt"/>
                    </a:rPr>
                    <a:t>课题目标</a:t>
                  </a:r>
                  <a:r>
                    <a:rPr lang="en-US" altLang="zh-CN" sz="1200" dirty="0">
                      <a:cs typeface="+mn-ea"/>
                      <a:sym typeface="+mn-lt"/>
                    </a:rPr>
                    <a:t>.</a:t>
                  </a:r>
                  <a:endParaRPr lang="zh-CN" altLang="en-US" sz="12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" name="椭圆 8"/>
              <p:cNvSpPr/>
              <p:nvPr/>
            </p:nvSpPr>
            <p:spPr>
              <a:xfrm>
                <a:off x="8801" y="5057"/>
                <a:ext cx="1500" cy="1500"/>
              </a:xfrm>
              <a:prstGeom prst="ellipse">
                <a:avLst/>
              </a:pr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8911" y="5201"/>
                <a:ext cx="1280" cy="1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sz="4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16" y="6170"/>
                <a:ext cx="302" cy="302"/>
              </a:xfrm>
              <a:prstGeom prst="ellipse">
                <a:avLst/>
              </a:pr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1995" y="6664"/>
              <a:ext cx="2454" cy="1819"/>
              <a:chOff x="10274" y="6669"/>
              <a:chExt cx="2454" cy="181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10553" y="6669"/>
                <a:ext cx="1897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cs typeface="+mn-ea"/>
                    <a:sym typeface="+mn-lt"/>
                  </a:rPr>
                  <a:t>Part three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0274" y="7181"/>
                <a:ext cx="2454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cs typeface="+mn-ea"/>
                    <a:sym typeface="+mn-lt"/>
                  </a:rPr>
                  <a:t>关键技术与难点</a:t>
                </a:r>
                <a:r>
                  <a:rPr lang="en-US" altLang="zh-CN" sz="1200" dirty="0">
                    <a:cs typeface="+mn-ea"/>
                    <a:sym typeface="+mn-lt"/>
                  </a:rPr>
                  <a:t>.</a:t>
                </a:r>
                <a:endParaRPr lang="zh-CN" altLang="en-US" sz="12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12391" y="5057"/>
              <a:ext cx="1500" cy="1500"/>
            </a:xfrm>
            <a:prstGeom prst="ellipse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456" y="5201"/>
              <a:ext cx="1280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3558" y="6170"/>
              <a:ext cx="302" cy="302"/>
            </a:xfrm>
            <a:prstGeom prst="ellipse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4892" y="5058"/>
              <a:ext cx="3711" cy="2844"/>
              <a:chOff x="7775" y="5057"/>
              <a:chExt cx="3711" cy="2844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7775" y="6642"/>
                <a:ext cx="3711" cy="1259"/>
                <a:chOff x="6054" y="6647"/>
                <a:chExt cx="3711" cy="1259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7037" y="6647"/>
                  <a:ext cx="1700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cs typeface="+mn-ea"/>
                      <a:sym typeface="+mn-lt"/>
                    </a:rPr>
                    <a:t>Part four</a:t>
                  </a:r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6054" y="7181"/>
                  <a:ext cx="3711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cs typeface="+mn-ea"/>
                      <a:sym typeface="+mn-lt"/>
                    </a:rPr>
                    <a:t>进度安排</a:t>
                  </a:r>
                  <a:r>
                    <a:rPr lang="en-US" altLang="zh-CN" sz="1200" dirty="0">
                      <a:cs typeface="+mn-ea"/>
                      <a:sym typeface="+mn-lt"/>
                    </a:rPr>
                    <a:t>.</a:t>
                  </a:r>
                  <a:endParaRPr lang="zh-CN" altLang="en-US" sz="12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1" name="椭圆 50"/>
              <p:cNvSpPr/>
              <p:nvPr/>
            </p:nvSpPr>
            <p:spPr>
              <a:xfrm>
                <a:off x="8801" y="5057"/>
                <a:ext cx="1500" cy="1500"/>
              </a:xfrm>
              <a:prstGeom prst="ellipse">
                <a:avLst/>
              </a:pr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8910" y="5201"/>
                <a:ext cx="1283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zh-CN" altLang="en-US" sz="4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9916" y="6170"/>
                <a:ext cx="302" cy="302"/>
              </a:xfrm>
              <a:prstGeom prst="ellipse">
                <a:avLst/>
              </a:pr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2259" y="220218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3314" y="386323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2140533" y="3070446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5491" y="2929639"/>
            <a:ext cx="29260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5400" dirty="0">
                <a:cs typeface="+mn-ea"/>
                <a:sym typeface="+mn-lt"/>
              </a:rPr>
              <a:t>课题背景</a:t>
            </a:r>
            <a:endParaRPr lang="zh-CN" altLang="en-US" sz="5400" dirty="0">
              <a:latin typeface="+mj-ea"/>
              <a:ea typeface="+mj-ea"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椭圆 18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1301750" y="523240"/>
            <a:ext cx="199009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课题背景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925195" y="1964055"/>
            <a:ext cx="4634865" cy="3744595"/>
            <a:chOff x="9342" y="2753"/>
            <a:chExt cx="7299" cy="5897"/>
          </a:xfrm>
        </p:grpSpPr>
        <p:sp>
          <p:nvSpPr>
            <p:cNvPr id="3" name="文本框 2"/>
            <p:cNvSpPr txBox="1"/>
            <p:nvPr/>
          </p:nvSpPr>
          <p:spPr>
            <a:xfrm>
              <a:off x="12286" y="2753"/>
              <a:ext cx="245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手的动作</a:t>
              </a:r>
            </a:p>
          </p:txBody>
        </p:sp>
        <p:cxnSp>
          <p:nvCxnSpPr>
            <p:cNvPr id="4" name="直接箭头连接符 3"/>
            <p:cNvCxnSpPr/>
            <p:nvPr/>
          </p:nvCxnSpPr>
          <p:spPr>
            <a:xfrm flipH="1">
              <a:off x="11653" y="3629"/>
              <a:ext cx="1533" cy="9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0874" y="4578"/>
              <a:ext cx="16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手势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819" y="4578"/>
              <a:ext cx="282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无意识动作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342" y="6252"/>
              <a:ext cx="153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控制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700" y="6252"/>
              <a:ext cx="158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交互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069" y="7902"/>
              <a:ext cx="163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动作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501" y="7926"/>
              <a:ext cx="192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符号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>
              <a:off x="11738" y="6977"/>
              <a:ext cx="1533" cy="9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9858" y="5303"/>
              <a:ext cx="1533" cy="9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13430" y="3629"/>
              <a:ext cx="1703" cy="9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11568" y="5303"/>
              <a:ext cx="1703" cy="9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3430" y="7001"/>
              <a:ext cx="1703" cy="9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6874510" y="2520315"/>
            <a:ext cx="42017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     </a:t>
            </a:r>
            <a:r>
              <a:rPr lang="zh-CN" altLang="en-US" sz="2400"/>
              <a:t>基于视觉的手势图像方式，由于手势具有多样复杂性以及时空差异性，因此基于视觉的手势识别是一个极富挑战性的多学科交叉难题。</a:t>
            </a:r>
          </a:p>
        </p:txBody>
      </p:sp>
    </p:spTree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椭圆 18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1301750" y="523240"/>
            <a:ext cx="199009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课题背景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623060" y="1871345"/>
            <a:ext cx="8419465" cy="3115310"/>
            <a:chOff x="1340" y="2954"/>
            <a:chExt cx="13259" cy="4906"/>
          </a:xfrm>
        </p:grpSpPr>
        <p:sp>
          <p:nvSpPr>
            <p:cNvPr id="3" name="文本框 2"/>
            <p:cNvSpPr txBox="1"/>
            <p:nvPr/>
          </p:nvSpPr>
          <p:spPr>
            <a:xfrm>
              <a:off x="1340" y="4746"/>
              <a:ext cx="2457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手势图像采集方式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227" y="3679"/>
              <a:ext cx="253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基于数据手套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27" y="6053"/>
              <a:ext cx="282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基于视觉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268" y="2954"/>
              <a:ext cx="533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优点：识别度较高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68" y="3962"/>
              <a:ext cx="4478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缺点：不够灵活，设备笨重且昂贵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68" y="5450"/>
              <a:ext cx="321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优点：便捷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268" y="6553"/>
              <a:ext cx="472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缺点：识别度较低，实时性不好</a:t>
              </a:r>
            </a:p>
          </p:txBody>
        </p:sp>
        <p:cxnSp>
          <p:nvCxnSpPr>
            <p:cNvPr id="2" name="直接箭头连接符 1"/>
            <p:cNvCxnSpPr/>
            <p:nvPr/>
          </p:nvCxnSpPr>
          <p:spPr>
            <a:xfrm flipV="1">
              <a:off x="3797" y="4326"/>
              <a:ext cx="1430" cy="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797" y="5450"/>
              <a:ext cx="1406" cy="7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7452" y="3353"/>
              <a:ext cx="1474" cy="6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7476" y="4187"/>
              <a:ext cx="1450" cy="5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7452" y="5716"/>
              <a:ext cx="1474" cy="6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7476" y="6553"/>
              <a:ext cx="1450" cy="5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2259" y="220218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3314" y="386323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2140533" y="3070446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2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5491" y="2929639"/>
            <a:ext cx="29260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latin typeface="+mj-ea"/>
                <a:ea typeface="+mj-ea"/>
                <a:cs typeface="+mn-ea"/>
                <a:sym typeface="+mn-lt"/>
              </a:rPr>
              <a:t>课题目标</a:t>
            </a:r>
          </a:p>
        </p:txBody>
      </p:sp>
    </p:spTree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椭圆 18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1301750" y="523240"/>
            <a:ext cx="199009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课题目标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663825" y="4673600"/>
            <a:ext cx="6303010" cy="1124585"/>
            <a:chOff x="3233" y="2890"/>
            <a:chExt cx="9926" cy="1771"/>
          </a:xfrm>
        </p:grpSpPr>
        <p:sp>
          <p:nvSpPr>
            <p:cNvPr id="2" name="文本框 1"/>
            <p:cNvSpPr txBox="1"/>
            <p:nvPr/>
          </p:nvSpPr>
          <p:spPr>
            <a:xfrm>
              <a:off x="3233" y="2890"/>
              <a:ext cx="902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硬件：外接摄像头、机械手等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258" y="3936"/>
              <a:ext cx="99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软件：</a:t>
              </a:r>
              <a:r>
                <a:rPr lang="en-US" altLang="zh-CN" sz="2400" dirty="0"/>
                <a:t>Visual C++</a:t>
              </a:r>
              <a:r>
                <a:rPr lang="zh-CN" altLang="en-US" sz="2400" dirty="0"/>
                <a:t>、</a:t>
              </a:r>
              <a:r>
                <a:rPr lang="en-US" altLang="zh-CN" sz="2400" dirty="0"/>
                <a:t>DirectShow</a:t>
              </a:r>
              <a:r>
                <a:rPr lang="zh-CN" altLang="en-US" sz="2400" dirty="0"/>
                <a:t>、</a:t>
              </a:r>
              <a:r>
                <a:rPr lang="en-US" altLang="zh-CN" sz="2400" dirty="0"/>
                <a:t>OpenCV</a:t>
              </a:r>
              <a:r>
                <a:rPr lang="zh-CN" altLang="en-US" sz="2400" dirty="0"/>
                <a:t>等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08965" y="1464945"/>
            <a:ext cx="10974705" cy="2436495"/>
            <a:chOff x="2371" y="4935"/>
            <a:chExt cx="17283" cy="3837"/>
          </a:xfrm>
        </p:grpSpPr>
        <p:sp>
          <p:nvSpPr>
            <p:cNvPr id="11" name="文本框 10"/>
            <p:cNvSpPr txBox="1"/>
            <p:nvPr/>
          </p:nvSpPr>
          <p:spPr>
            <a:xfrm>
              <a:off x="2723" y="7757"/>
              <a:ext cx="138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用户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371" y="5227"/>
              <a:ext cx="209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摄像头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05" y="4936"/>
              <a:ext cx="131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手势分割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585" y="4939"/>
              <a:ext cx="1436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手势分析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016" y="4939"/>
              <a:ext cx="1339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手势识别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420" y="4935"/>
              <a:ext cx="323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人机交互应用，如机械手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239" y="7466"/>
              <a:ext cx="1388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手势建模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 flipV="1">
              <a:off x="3306" y="6224"/>
              <a:ext cx="25" cy="13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3386" y="6540"/>
              <a:ext cx="724" cy="10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/>
                <a:t>手势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3989" y="5589"/>
              <a:ext cx="2166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7419" y="5591"/>
              <a:ext cx="2166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10850" y="5587"/>
              <a:ext cx="2166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14254" y="5593"/>
              <a:ext cx="2166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3" idx="0"/>
              <a:endCxn id="20" idx="2"/>
            </p:cNvCxnSpPr>
            <p:nvPr/>
          </p:nvCxnSpPr>
          <p:spPr>
            <a:xfrm flipH="1" flipV="1">
              <a:off x="10303" y="6246"/>
              <a:ext cx="1630" cy="12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21" idx="2"/>
            </p:cNvCxnSpPr>
            <p:nvPr/>
          </p:nvCxnSpPr>
          <p:spPr>
            <a:xfrm flipV="1">
              <a:off x="11921" y="6246"/>
              <a:ext cx="1765" cy="12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171" y="4935"/>
              <a:ext cx="18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视频信号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602" y="5007"/>
              <a:ext cx="18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静态图片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021" y="5015"/>
              <a:ext cx="18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模型参数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692" y="5015"/>
              <a:ext cx="17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手势描述</a:t>
              </a:r>
            </a:p>
          </p:txBody>
        </p:sp>
        <p:cxnSp>
          <p:nvCxnSpPr>
            <p:cNvPr id="37" name="肘形连接符 36"/>
            <p:cNvCxnSpPr/>
            <p:nvPr/>
          </p:nvCxnSpPr>
          <p:spPr>
            <a:xfrm rot="10800000">
              <a:off x="10228" y="4935"/>
              <a:ext cx="4243" cy="630"/>
            </a:xfrm>
            <a:prstGeom prst="bentConnector4">
              <a:avLst>
                <a:gd name="adj1" fmla="val -329"/>
                <a:gd name="adj2" fmla="val 21746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1070" y="6246"/>
              <a:ext cx="17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手势模型</a:t>
              </a:r>
            </a:p>
          </p:txBody>
        </p:sp>
      </p:grpSp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椭圆 18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1301750" y="523240"/>
            <a:ext cx="199009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课题目标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020" y="1106805"/>
            <a:ext cx="6687185" cy="514223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539240" y="2122805"/>
            <a:ext cx="1515745" cy="3110230"/>
            <a:chOff x="2308" y="2587"/>
            <a:chExt cx="2387" cy="4898"/>
          </a:xfrm>
        </p:grpSpPr>
        <p:sp>
          <p:nvSpPr>
            <p:cNvPr id="3" name="文本框 2"/>
            <p:cNvSpPr txBox="1"/>
            <p:nvPr/>
          </p:nvSpPr>
          <p:spPr>
            <a:xfrm>
              <a:off x="2308" y="2587"/>
              <a:ext cx="23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原始图像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89" y="3985"/>
              <a:ext cx="182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灰度化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24" y="5383"/>
              <a:ext cx="17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二值化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308" y="6760"/>
              <a:ext cx="238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边缘检测</a:t>
              </a:r>
            </a:p>
          </p:txBody>
        </p:sp>
        <p:cxnSp>
          <p:nvCxnSpPr>
            <p:cNvPr id="8" name="直接箭头连接符 7"/>
            <p:cNvCxnSpPr>
              <a:stCxn id="3" idx="2"/>
              <a:endCxn id="5" idx="0"/>
            </p:cNvCxnSpPr>
            <p:nvPr/>
          </p:nvCxnSpPr>
          <p:spPr>
            <a:xfrm>
              <a:off x="3501" y="3312"/>
              <a:ext cx="1" cy="6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500" y="4710"/>
              <a:ext cx="1" cy="6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499" y="6087"/>
              <a:ext cx="1" cy="6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2259" y="220218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3314" y="386323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2140533" y="3070446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3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91186" y="2941069"/>
            <a:ext cx="49834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latin typeface="+mj-ea"/>
                <a:ea typeface="+mj-ea"/>
                <a:cs typeface="+mn-ea"/>
                <a:sym typeface="+mn-lt"/>
              </a:rPr>
              <a:t>关键技术与难点</a:t>
            </a:r>
          </a:p>
        </p:txBody>
      </p:sp>
    </p:spTree>
  </p:cSld>
  <p:clrMapOvr>
    <a:masterClrMapping/>
  </p:clrMapOvr>
  <p:transition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宽屏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微软雅黑 Light</vt:lpstr>
      <vt:lpstr>Arial</vt:lpstr>
      <vt:lpstr>Gadugi</vt:lpstr>
      <vt:lpstr>Garamond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简约商务汇报通用PPT模板</dc:title>
  <dc:creator>vjtime</dc:creator>
  <cp:keywords>www.51pptmoban.com</cp:keywords>
  <dc:description>http://www.ypppt.com/</dc:description>
  <cp:lastModifiedBy>Mads Lin</cp:lastModifiedBy>
  <cp:revision>105</cp:revision>
  <dcterms:created xsi:type="dcterms:W3CDTF">2016-01-19T08:46:00Z</dcterms:created>
  <dcterms:modified xsi:type="dcterms:W3CDTF">2019-09-25T03:13:47Z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  <property fmtid="{D5CDD505-2E9C-101B-9397-08002B2CF9AE}" pid="3" name="KSORubyTemplateID">
    <vt:lpwstr>8</vt:lpwstr>
  </property>
</Properties>
</file>