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3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6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8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长方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2820" y="147417"/>
            <a:ext cx="204752" cy="495036"/>
          </a:xfrm>
          <a:prstGeom prst="rect">
            <a:avLst/>
          </a:prstGeom>
          <a:solidFill>
            <a:srgbClr val="86BC25"/>
          </a:solidFill>
          <a:ln>
            <a:solidFill>
              <a:srgbClr val="81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-16564" y="642452"/>
            <a:ext cx="118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99657" y="147418"/>
            <a:ext cx="199775" cy="495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3"/>
          </a:p>
        </p:txBody>
      </p:sp>
    </p:spTree>
    <p:extLst>
      <p:ext uri="{BB962C8B-B14F-4D97-AF65-F5344CB8AC3E}">
        <p14:creationId xmlns:p14="http://schemas.microsoft.com/office/powerpoint/2010/main" val="29212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9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5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7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6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7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39E7-8A32-403D-BEA8-6CC9C376734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3E50-6BD8-49D1-80C2-C0E15E13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18" Type="http://schemas.openxmlformats.org/officeDocument/2006/relationships/image" Target="../media/image17.png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17" Type="http://schemas.openxmlformats.org/officeDocument/2006/relationships/image" Target="../media/image16.wmf"/><Relationship Id="rId2" Type="http://schemas.openxmlformats.org/officeDocument/2006/relationships/image" Target="../media/image1.wmf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5" Type="http://schemas.openxmlformats.org/officeDocument/2006/relationships/image" Target="../media/image14.png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5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634498" y="214206"/>
            <a:ext cx="40959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安全资源部署</a:t>
            </a:r>
            <a:r>
              <a:rPr lang="en-US" altLang="zh-CN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参考等保</a:t>
            </a:r>
            <a:r>
              <a:rPr lang="en-US" altLang="zh-CN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L3-L4</a:t>
            </a:r>
            <a:endParaRPr lang="zh-CN" altLang="en-US" sz="1867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957573" y="5176631"/>
            <a:ext cx="4608976" cy="1624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服务支持区</a:t>
            </a:r>
          </a:p>
        </p:txBody>
      </p:sp>
      <p:sp>
        <p:nvSpPr>
          <p:cNvPr id="130" name="矩形 129"/>
          <p:cNvSpPr/>
          <p:nvPr/>
        </p:nvSpPr>
        <p:spPr>
          <a:xfrm>
            <a:off x="5679886" y="670560"/>
            <a:ext cx="6388613" cy="1083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OPM ZONE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-51856" y="5422037"/>
            <a:ext cx="2823979" cy="1324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/>
              <a:t>OFFICE</a:t>
            </a:r>
            <a:endParaRPr lang="zh-CN" altLang="en-US" sz="900" dirty="0"/>
          </a:p>
        </p:txBody>
      </p:sp>
      <p:sp>
        <p:nvSpPr>
          <p:cNvPr id="132" name="矩形 131"/>
          <p:cNvSpPr/>
          <p:nvPr/>
        </p:nvSpPr>
        <p:spPr>
          <a:xfrm>
            <a:off x="-15975" y="3584621"/>
            <a:ext cx="1940035" cy="1038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IDS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8943" y="1215215"/>
            <a:ext cx="1940035" cy="2168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DMZ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131903" y="674073"/>
            <a:ext cx="3515277" cy="29890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互联网区域</a:t>
            </a:r>
          </a:p>
        </p:txBody>
      </p:sp>
      <p:sp>
        <p:nvSpPr>
          <p:cNvPr id="135" name="云形标注 134"/>
          <p:cNvSpPr/>
          <p:nvPr/>
        </p:nvSpPr>
        <p:spPr>
          <a:xfrm>
            <a:off x="2197376" y="1215215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internet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云形标注 135"/>
          <p:cNvSpPr/>
          <p:nvPr/>
        </p:nvSpPr>
        <p:spPr>
          <a:xfrm>
            <a:off x="3403209" y="1215215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internet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云形标注 136"/>
          <p:cNvSpPr/>
          <p:nvPr/>
        </p:nvSpPr>
        <p:spPr>
          <a:xfrm>
            <a:off x="4572364" y="1169586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Branch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剪去单角的矩形 137"/>
          <p:cNvSpPr/>
          <p:nvPr/>
        </p:nvSpPr>
        <p:spPr>
          <a:xfrm>
            <a:off x="2346594" y="1803101"/>
            <a:ext cx="2651487" cy="2600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LC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剪去单角的矩形 138"/>
          <p:cNvSpPr/>
          <p:nvPr/>
        </p:nvSpPr>
        <p:spPr>
          <a:xfrm>
            <a:off x="2344853" y="2120518"/>
            <a:ext cx="2651487" cy="2600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AC/DDOS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剪去单角的矩形 139"/>
          <p:cNvSpPr/>
          <p:nvPr/>
        </p:nvSpPr>
        <p:spPr>
          <a:xfrm>
            <a:off x="2335530" y="2738055"/>
            <a:ext cx="2651487" cy="26002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bg1"/>
                </a:solidFill>
              </a:rPr>
              <a:t>AV </a:t>
            </a:r>
            <a:r>
              <a:rPr lang="en-US" altLang="zh-CN" sz="900" i="1" dirty="0">
                <a:solidFill>
                  <a:schemeClr val="bg1"/>
                </a:solidFill>
              </a:rPr>
              <a:t>WALL</a:t>
            </a:r>
            <a:r>
              <a:rPr lang="zh-CN" altLang="en-US" sz="900" i="1" dirty="0">
                <a:solidFill>
                  <a:schemeClr val="bg1"/>
                </a:solidFill>
              </a:rPr>
              <a:t>*</a:t>
            </a:r>
            <a:r>
              <a:rPr lang="en-US" altLang="zh-CN" sz="900" i="1" dirty="0">
                <a:solidFill>
                  <a:schemeClr val="bg1"/>
                </a:solidFill>
              </a:rPr>
              <a:t>2</a:t>
            </a:r>
            <a:endParaRPr lang="zh-CN" altLang="en-US" sz="900" i="1" dirty="0">
              <a:solidFill>
                <a:schemeClr val="bg1"/>
              </a:solidFill>
            </a:endParaRPr>
          </a:p>
        </p:txBody>
      </p:sp>
      <p:sp>
        <p:nvSpPr>
          <p:cNvPr id="141" name="剪去单角的矩形 140"/>
          <p:cNvSpPr/>
          <p:nvPr/>
        </p:nvSpPr>
        <p:spPr>
          <a:xfrm>
            <a:off x="2342814" y="3352867"/>
            <a:ext cx="2651487" cy="250815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Internet Switch </a:t>
            </a:r>
            <a:r>
              <a:rPr lang="zh-CN" altLang="en-US" sz="900" i="1" dirty="0">
                <a:solidFill>
                  <a:schemeClr val="tx1"/>
                </a:solidFill>
              </a:rPr>
              <a:t>*</a:t>
            </a:r>
            <a:r>
              <a:rPr lang="en-US" altLang="zh-CN" sz="900" i="1" dirty="0">
                <a:solidFill>
                  <a:schemeClr val="tx1"/>
                </a:solidFill>
              </a:rPr>
              <a:t>2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142" name="剪去单角的矩形 141"/>
          <p:cNvSpPr/>
          <p:nvPr/>
        </p:nvSpPr>
        <p:spPr>
          <a:xfrm>
            <a:off x="48944" y="2125915"/>
            <a:ext cx="1848187" cy="286031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Internet Zone Load </a:t>
            </a:r>
            <a:r>
              <a:rPr lang="en-US" altLang="zh-CN" sz="900" i="1" dirty="0" err="1"/>
              <a:t>Blancer</a:t>
            </a:r>
            <a:endParaRPr lang="zh-CN" altLang="en-US" sz="900" i="1" dirty="0"/>
          </a:p>
        </p:txBody>
      </p:sp>
      <p:sp>
        <p:nvSpPr>
          <p:cNvPr id="143" name="剪去单角的矩形 142"/>
          <p:cNvSpPr/>
          <p:nvPr/>
        </p:nvSpPr>
        <p:spPr>
          <a:xfrm>
            <a:off x="2342813" y="3850831"/>
            <a:ext cx="1238587" cy="236389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Core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剪去单角的矩形 143"/>
          <p:cNvSpPr/>
          <p:nvPr/>
        </p:nvSpPr>
        <p:spPr>
          <a:xfrm>
            <a:off x="48944" y="2844884"/>
            <a:ext cx="1848187" cy="346097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Internet Zone DNS(</a:t>
            </a:r>
            <a:r>
              <a:rPr lang="en-US" altLang="zh-CN" sz="900" i="1" dirty="0" err="1"/>
              <a:t>ouside</a:t>
            </a:r>
            <a:r>
              <a:rPr lang="en-US" altLang="zh-CN" sz="900" i="1" dirty="0"/>
              <a:t> DNS))</a:t>
            </a:r>
            <a:endParaRPr lang="zh-CN" altLang="en-US" sz="900" i="1" dirty="0"/>
          </a:p>
        </p:txBody>
      </p:sp>
      <p:sp>
        <p:nvSpPr>
          <p:cNvPr id="145" name="剪去单角的矩形 144"/>
          <p:cNvSpPr/>
          <p:nvPr/>
        </p:nvSpPr>
        <p:spPr>
          <a:xfrm>
            <a:off x="3755713" y="3850831"/>
            <a:ext cx="1238587" cy="236389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Core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剪去单角的矩形 145"/>
          <p:cNvSpPr/>
          <p:nvPr/>
        </p:nvSpPr>
        <p:spPr>
          <a:xfrm>
            <a:off x="48944" y="2485399"/>
            <a:ext cx="1848187" cy="286031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Internet Zone Load </a:t>
            </a:r>
            <a:r>
              <a:rPr lang="en-US" altLang="zh-CN" sz="900" i="1" dirty="0" err="1"/>
              <a:t>Blancer</a:t>
            </a:r>
            <a:endParaRPr lang="zh-CN" altLang="en-US" sz="900" i="1" dirty="0"/>
          </a:p>
        </p:txBody>
      </p:sp>
      <p:sp>
        <p:nvSpPr>
          <p:cNvPr id="147" name="剪去单角的矩形 146"/>
          <p:cNvSpPr/>
          <p:nvPr/>
        </p:nvSpPr>
        <p:spPr>
          <a:xfrm>
            <a:off x="48944" y="1522590"/>
            <a:ext cx="1848187" cy="28603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IDS/NIPS </a:t>
            </a:r>
            <a:r>
              <a:rPr lang="zh-CN" altLang="en-US" sz="900" i="1" dirty="0"/>
              <a:t>*</a:t>
            </a:r>
            <a:r>
              <a:rPr lang="en-US" altLang="zh-CN" sz="900" i="1" dirty="0"/>
              <a:t>2</a:t>
            </a:r>
            <a:endParaRPr lang="zh-CN" altLang="en-US" sz="900" i="1" dirty="0"/>
          </a:p>
        </p:txBody>
      </p:sp>
      <p:cxnSp>
        <p:nvCxnSpPr>
          <p:cNvPr id="148" name="直接箭头连接符 147"/>
          <p:cNvCxnSpPr>
            <a:stCxn id="141" idx="2"/>
            <a:endCxn id="142" idx="0"/>
          </p:cNvCxnSpPr>
          <p:nvPr/>
        </p:nvCxnSpPr>
        <p:spPr>
          <a:xfrm flipH="1" flipV="1">
            <a:off x="1897131" y="2268931"/>
            <a:ext cx="445683" cy="12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1" idx="2"/>
            <a:endCxn id="146" idx="0"/>
          </p:cNvCxnSpPr>
          <p:nvPr/>
        </p:nvCxnSpPr>
        <p:spPr>
          <a:xfrm flipH="1" flipV="1">
            <a:off x="1897131" y="2628415"/>
            <a:ext cx="445683" cy="8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1" idx="2"/>
            <a:endCxn id="147" idx="0"/>
          </p:cNvCxnSpPr>
          <p:nvPr/>
        </p:nvCxnSpPr>
        <p:spPr>
          <a:xfrm flipH="1" flipV="1">
            <a:off x="1897131" y="1665606"/>
            <a:ext cx="445683" cy="181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1" idx="2"/>
            <a:endCxn id="144" idx="0"/>
          </p:cNvCxnSpPr>
          <p:nvPr/>
        </p:nvCxnSpPr>
        <p:spPr>
          <a:xfrm flipH="1" flipV="1">
            <a:off x="1897131" y="3017933"/>
            <a:ext cx="445683" cy="46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剪去单角的矩形 151"/>
          <p:cNvSpPr/>
          <p:nvPr/>
        </p:nvSpPr>
        <p:spPr>
          <a:xfrm>
            <a:off x="2342813" y="4313493"/>
            <a:ext cx="1238587" cy="418779"/>
          </a:xfrm>
          <a:prstGeom prst="snip1Rect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Core Switch</a:t>
            </a:r>
            <a:endParaRPr lang="zh-CN" altLang="en-US" sz="1200" b="1" dirty="0"/>
          </a:p>
        </p:txBody>
      </p:sp>
      <p:sp>
        <p:nvSpPr>
          <p:cNvPr id="153" name="剪去单角的矩形 152"/>
          <p:cNvSpPr/>
          <p:nvPr/>
        </p:nvSpPr>
        <p:spPr>
          <a:xfrm>
            <a:off x="3755713" y="4313493"/>
            <a:ext cx="1238587" cy="418779"/>
          </a:xfrm>
          <a:prstGeom prst="snip1Rect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Core Switch</a:t>
            </a:r>
            <a:endParaRPr lang="zh-CN" altLang="en-US" sz="1200" b="1" dirty="0"/>
          </a:p>
        </p:txBody>
      </p:sp>
      <p:sp>
        <p:nvSpPr>
          <p:cNvPr id="154" name="剪去单角的矩形 153"/>
          <p:cNvSpPr/>
          <p:nvPr/>
        </p:nvSpPr>
        <p:spPr>
          <a:xfrm>
            <a:off x="19081" y="3851017"/>
            <a:ext cx="1848187" cy="34609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Intranet IDS(inside )</a:t>
            </a:r>
            <a:endParaRPr lang="zh-CN" altLang="en-US" sz="900" dirty="0"/>
          </a:p>
        </p:txBody>
      </p:sp>
      <p:sp>
        <p:nvSpPr>
          <p:cNvPr id="155" name="剪去单角的矩形 154"/>
          <p:cNvSpPr/>
          <p:nvPr/>
        </p:nvSpPr>
        <p:spPr>
          <a:xfrm>
            <a:off x="19225" y="4215346"/>
            <a:ext cx="1848187" cy="34609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Intranet IDS(Outside)</a:t>
            </a:r>
            <a:endParaRPr lang="zh-CN" altLang="en-US" sz="900" dirty="0"/>
          </a:p>
        </p:txBody>
      </p:sp>
      <p:cxnSp>
        <p:nvCxnSpPr>
          <p:cNvPr id="156" name="直接箭头连接符 155"/>
          <p:cNvCxnSpPr>
            <a:stCxn id="152" idx="2"/>
            <a:endCxn id="155" idx="0"/>
          </p:cNvCxnSpPr>
          <p:nvPr/>
        </p:nvCxnSpPr>
        <p:spPr>
          <a:xfrm flipH="1" flipV="1">
            <a:off x="1867413" y="4388395"/>
            <a:ext cx="475401" cy="1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剪去单角的矩形 156"/>
          <p:cNvSpPr/>
          <p:nvPr/>
        </p:nvSpPr>
        <p:spPr>
          <a:xfrm>
            <a:off x="6995085" y="4648190"/>
            <a:ext cx="635591" cy="260028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剪去单角的矩形 157"/>
          <p:cNvSpPr/>
          <p:nvPr/>
        </p:nvSpPr>
        <p:spPr>
          <a:xfrm>
            <a:off x="6925235" y="4848278"/>
            <a:ext cx="635591" cy="260028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9" name="直接箭头连接符 158"/>
          <p:cNvCxnSpPr>
            <a:stCxn id="152" idx="1"/>
            <a:endCxn id="157" idx="2"/>
          </p:cNvCxnSpPr>
          <p:nvPr/>
        </p:nvCxnSpPr>
        <p:spPr>
          <a:xfrm>
            <a:off x="2962108" y="4732273"/>
            <a:ext cx="4032977" cy="4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3" idx="1"/>
            <a:endCxn id="158" idx="2"/>
          </p:cNvCxnSpPr>
          <p:nvPr/>
        </p:nvCxnSpPr>
        <p:spPr>
          <a:xfrm>
            <a:off x="4375007" y="4732273"/>
            <a:ext cx="2550228" cy="24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剪去单角的矩形 160"/>
          <p:cNvSpPr/>
          <p:nvPr/>
        </p:nvSpPr>
        <p:spPr>
          <a:xfrm>
            <a:off x="1350072" y="616676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2" name="剪去单角的矩形 161"/>
          <p:cNvSpPr/>
          <p:nvPr/>
        </p:nvSpPr>
        <p:spPr>
          <a:xfrm>
            <a:off x="-30586" y="6156633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3" name="剪去单角的矩形 162"/>
          <p:cNvSpPr/>
          <p:nvPr/>
        </p:nvSpPr>
        <p:spPr>
          <a:xfrm>
            <a:off x="-32475" y="572412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4" name="剪去单角的矩形 163"/>
          <p:cNvSpPr/>
          <p:nvPr/>
        </p:nvSpPr>
        <p:spPr>
          <a:xfrm>
            <a:off x="1357741" y="572412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cxnSp>
        <p:nvCxnSpPr>
          <p:cNvPr id="165" name="直接箭头连接符 164"/>
          <p:cNvCxnSpPr>
            <a:stCxn id="196" idx="1"/>
            <a:endCxn id="163" idx="3"/>
          </p:cNvCxnSpPr>
          <p:nvPr/>
        </p:nvCxnSpPr>
        <p:spPr>
          <a:xfrm flipH="1">
            <a:off x="586820" y="4869093"/>
            <a:ext cx="2323577" cy="8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97" idx="1"/>
            <a:endCxn id="164" idx="3"/>
          </p:cNvCxnSpPr>
          <p:nvPr/>
        </p:nvCxnSpPr>
        <p:spPr>
          <a:xfrm flipH="1">
            <a:off x="1977035" y="4898213"/>
            <a:ext cx="2379139" cy="8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96" idx="1"/>
            <a:endCxn id="164" idx="3"/>
          </p:cNvCxnSpPr>
          <p:nvPr/>
        </p:nvCxnSpPr>
        <p:spPr>
          <a:xfrm flipH="1">
            <a:off x="1977036" y="4869093"/>
            <a:ext cx="933361" cy="8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97" idx="1"/>
          </p:cNvCxnSpPr>
          <p:nvPr/>
        </p:nvCxnSpPr>
        <p:spPr>
          <a:xfrm flipH="1">
            <a:off x="634498" y="4898213"/>
            <a:ext cx="3721676" cy="8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7" idx="1"/>
            <a:endCxn id="250" idx="2"/>
          </p:cNvCxnSpPr>
          <p:nvPr/>
        </p:nvCxnSpPr>
        <p:spPr>
          <a:xfrm>
            <a:off x="7312881" y="4908217"/>
            <a:ext cx="579567" cy="3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8" idx="1"/>
            <a:endCxn id="251" idx="2"/>
          </p:cNvCxnSpPr>
          <p:nvPr/>
        </p:nvCxnSpPr>
        <p:spPr>
          <a:xfrm>
            <a:off x="7243032" y="5108306"/>
            <a:ext cx="652865" cy="64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折角形 170"/>
          <p:cNvSpPr/>
          <p:nvPr/>
        </p:nvSpPr>
        <p:spPr>
          <a:xfrm>
            <a:off x="10896640" y="2431502"/>
            <a:ext cx="1217065" cy="319389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行为分析</a:t>
            </a:r>
          </a:p>
        </p:txBody>
      </p:sp>
      <p:sp>
        <p:nvSpPr>
          <p:cNvPr id="172" name="折角形 171"/>
          <p:cNvSpPr/>
          <p:nvPr/>
        </p:nvSpPr>
        <p:spPr>
          <a:xfrm>
            <a:off x="10918118" y="2978280"/>
            <a:ext cx="1217065" cy="319389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日志系统</a:t>
            </a:r>
          </a:p>
        </p:txBody>
      </p:sp>
      <p:sp>
        <p:nvSpPr>
          <p:cNvPr id="173" name="折角形 172"/>
          <p:cNvSpPr/>
          <p:nvPr/>
        </p:nvSpPr>
        <p:spPr>
          <a:xfrm>
            <a:off x="8021001" y="2433375"/>
            <a:ext cx="1217065" cy="319389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异常检测</a:t>
            </a:r>
          </a:p>
        </p:txBody>
      </p:sp>
      <p:sp>
        <p:nvSpPr>
          <p:cNvPr id="174" name="折角形 173"/>
          <p:cNvSpPr/>
          <p:nvPr/>
        </p:nvSpPr>
        <p:spPr>
          <a:xfrm>
            <a:off x="8018145" y="2703032"/>
            <a:ext cx="1217065" cy="290353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威胁检测</a:t>
            </a:r>
          </a:p>
        </p:txBody>
      </p:sp>
      <p:cxnSp>
        <p:nvCxnSpPr>
          <p:cNvPr id="175" name="直接箭头连接符 174"/>
          <p:cNvCxnSpPr>
            <a:stCxn id="172" idx="0"/>
            <a:endCxn id="171" idx="2"/>
          </p:cNvCxnSpPr>
          <p:nvPr/>
        </p:nvCxnSpPr>
        <p:spPr>
          <a:xfrm flipH="1" flipV="1">
            <a:off x="11505173" y="2750891"/>
            <a:ext cx="21479" cy="22738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73" idx="1"/>
          </p:cNvCxnSpPr>
          <p:nvPr/>
        </p:nvCxnSpPr>
        <p:spPr>
          <a:xfrm flipH="1">
            <a:off x="4923035" y="2593070"/>
            <a:ext cx="3097964" cy="51734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73" idx="1"/>
            <a:endCxn id="141" idx="0"/>
          </p:cNvCxnSpPr>
          <p:nvPr/>
        </p:nvCxnSpPr>
        <p:spPr>
          <a:xfrm flipH="1">
            <a:off x="4994301" y="2593070"/>
            <a:ext cx="3026700" cy="88520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45" idx="0"/>
            <a:endCxn id="173" idx="1"/>
          </p:cNvCxnSpPr>
          <p:nvPr/>
        </p:nvCxnSpPr>
        <p:spPr>
          <a:xfrm flipV="1">
            <a:off x="4994301" y="2593070"/>
            <a:ext cx="3026700" cy="137595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57" idx="3"/>
            <a:endCxn id="174" idx="2"/>
          </p:cNvCxnSpPr>
          <p:nvPr/>
        </p:nvCxnSpPr>
        <p:spPr>
          <a:xfrm flipV="1">
            <a:off x="7312880" y="2993384"/>
            <a:ext cx="1313797" cy="165480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53" idx="0"/>
            <a:endCxn id="172" idx="2"/>
          </p:cNvCxnSpPr>
          <p:nvPr/>
        </p:nvCxnSpPr>
        <p:spPr>
          <a:xfrm flipV="1">
            <a:off x="4994301" y="3297670"/>
            <a:ext cx="6532351" cy="1225213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41" idx="0"/>
            <a:endCxn id="172" idx="1"/>
          </p:cNvCxnSpPr>
          <p:nvPr/>
        </p:nvCxnSpPr>
        <p:spPr>
          <a:xfrm flipV="1">
            <a:off x="4994301" y="3137975"/>
            <a:ext cx="5923817" cy="34030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图: 多文档 183"/>
          <p:cNvSpPr/>
          <p:nvPr/>
        </p:nvSpPr>
        <p:spPr>
          <a:xfrm>
            <a:off x="7170043" y="960327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SOC</a:t>
            </a:r>
            <a:endParaRPr lang="zh-CN" altLang="en-US" sz="900" dirty="0"/>
          </a:p>
        </p:txBody>
      </p:sp>
      <p:sp>
        <p:nvSpPr>
          <p:cNvPr id="185" name="流程图: 多文档 184"/>
          <p:cNvSpPr/>
          <p:nvPr/>
        </p:nvSpPr>
        <p:spPr>
          <a:xfrm>
            <a:off x="8376824" y="960327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SIM</a:t>
            </a:r>
            <a:endParaRPr lang="zh-CN" altLang="en-US" sz="900" dirty="0"/>
          </a:p>
        </p:txBody>
      </p:sp>
      <p:sp>
        <p:nvSpPr>
          <p:cNvPr id="186" name="流程图: 多文档 185"/>
          <p:cNvSpPr/>
          <p:nvPr/>
        </p:nvSpPr>
        <p:spPr>
          <a:xfrm>
            <a:off x="9583605" y="948801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ADT</a:t>
            </a:r>
            <a:endParaRPr lang="zh-CN" altLang="en-US" sz="900" dirty="0"/>
          </a:p>
        </p:txBody>
      </p:sp>
      <p:cxnSp>
        <p:nvCxnSpPr>
          <p:cNvPr id="188" name="直接箭头连接符 187"/>
          <p:cNvCxnSpPr>
            <a:stCxn id="173" idx="0"/>
            <a:endCxn id="184" idx="2"/>
          </p:cNvCxnSpPr>
          <p:nvPr/>
        </p:nvCxnSpPr>
        <p:spPr>
          <a:xfrm flipH="1" flipV="1">
            <a:off x="7584269" y="1483710"/>
            <a:ext cx="1045265" cy="94966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73" idx="0"/>
            <a:endCxn id="185" idx="2"/>
          </p:cNvCxnSpPr>
          <p:nvPr/>
        </p:nvCxnSpPr>
        <p:spPr>
          <a:xfrm flipV="1">
            <a:off x="8629534" y="1483710"/>
            <a:ext cx="161516" cy="94966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71" idx="0"/>
            <a:endCxn id="184" idx="2"/>
          </p:cNvCxnSpPr>
          <p:nvPr/>
        </p:nvCxnSpPr>
        <p:spPr>
          <a:xfrm flipH="1" flipV="1">
            <a:off x="7584268" y="1483709"/>
            <a:ext cx="3920904" cy="947792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71" idx="0"/>
            <a:endCxn id="185" idx="2"/>
          </p:cNvCxnSpPr>
          <p:nvPr/>
        </p:nvCxnSpPr>
        <p:spPr>
          <a:xfrm flipH="1" flipV="1">
            <a:off x="8791049" y="1483709"/>
            <a:ext cx="2714123" cy="947792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71" idx="0"/>
            <a:endCxn id="186" idx="2"/>
          </p:cNvCxnSpPr>
          <p:nvPr/>
        </p:nvCxnSpPr>
        <p:spPr>
          <a:xfrm flipH="1" flipV="1">
            <a:off x="9997831" y="1472184"/>
            <a:ext cx="1507341" cy="959317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多文档 192"/>
          <p:cNvSpPr/>
          <p:nvPr/>
        </p:nvSpPr>
        <p:spPr>
          <a:xfrm>
            <a:off x="5963261" y="1183535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态势感知</a:t>
            </a:r>
          </a:p>
        </p:txBody>
      </p:sp>
      <p:cxnSp>
        <p:nvCxnSpPr>
          <p:cNvPr id="194" name="直接箭头连接符 193"/>
          <p:cNvCxnSpPr>
            <a:stCxn id="173" idx="0"/>
            <a:endCxn id="193" idx="2"/>
          </p:cNvCxnSpPr>
          <p:nvPr/>
        </p:nvCxnSpPr>
        <p:spPr>
          <a:xfrm flipH="1" flipV="1">
            <a:off x="6377487" y="1706918"/>
            <a:ext cx="2252047" cy="726457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71" idx="0"/>
            <a:endCxn id="193" idx="2"/>
          </p:cNvCxnSpPr>
          <p:nvPr/>
        </p:nvCxnSpPr>
        <p:spPr>
          <a:xfrm flipH="1" flipV="1">
            <a:off x="6377487" y="1706917"/>
            <a:ext cx="5127685" cy="724584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剪去单角的矩形 195"/>
          <p:cNvSpPr/>
          <p:nvPr/>
        </p:nvSpPr>
        <p:spPr>
          <a:xfrm>
            <a:off x="2487410" y="4673729"/>
            <a:ext cx="845972" cy="195364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FW</a:t>
            </a:r>
            <a:endParaRPr lang="zh-CN" altLang="en-US" sz="900" dirty="0"/>
          </a:p>
        </p:txBody>
      </p:sp>
      <p:sp>
        <p:nvSpPr>
          <p:cNvPr id="197" name="剪去单角的矩形 196"/>
          <p:cNvSpPr/>
          <p:nvPr/>
        </p:nvSpPr>
        <p:spPr>
          <a:xfrm>
            <a:off x="3933188" y="4702850"/>
            <a:ext cx="845971" cy="195364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FW</a:t>
            </a:r>
            <a:endParaRPr lang="zh-CN" altLang="en-US" sz="900" dirty="0"/>
          </a:p>
        </p:txBody>
      </p:sp>
      <p:cxnSp>
        <p:nvCxnSpPr>
          <p:cNvPr id="199" name="直接箭头连接符 198"/>
          <p:cNvCxnSpPr>
            <a:stCxn id="153" idx="0"/>
            <a:endCxn id="198" idx="2"/>
          </p:cNvCxnSpPr>
          <p:nvPr/>
        </p:nvCxnSpPr>
        <p:spPr>
          <a:xfrm>
            <a:off x="4994301" y="4522884"/>
            <a:ext cx="2957644" cy="1217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剪去单角的矩形 201"/>
          <p:cNvSpPr/>
          <p:nvPr/>
        </p:nvSpPr>
        <p:spPr>
          <a:xfrm>
            <a:off x="2346594" y="3041233"/>
            <a:ext cx="2651487" cy="276787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i="1" dirty="0">
                <a:solidFill>
                  <a:schemeClr val="bg1"/>
                </a:solidFill>
              </a:rPr>
              <a:t>上网行为</a:t>
            </a:r>
          </a:p>
        </p:txBody>
      </p:sp>
      <p:sp>
        <p:nvSpPr>
          <p:cNvPr id="203" name="剪去单角的矩形 202"/>
          <p:cNvSpPr/>
          <p:nvPr/>
        </p:nvSpPr>
        <p:spPr>
          <a:xfrm>
            <a:off x="2335531" y="2421603"/>
            <a:ext cx="2651487" cy="2600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IPS </a:t>
            </a:r>
            <a:r>
              <a:rPr lang="zh-CN" altLang="en-US" sz="900" dirty="0">
                <a:solidFill>
                  <a:schemeClr val="tx1"/>
                </a:solidFill>
              </a:rPr>
              <a:t>*</a:t>
            </a:r>
            <a:r>
              <a:rPr lang="en-US" altLang="zh-CN" sz="900" dirty="0">
                <a:solidFill>
                  <a:schemeClr val="tx1"/>
                </a:solidFill>
              </a:rPr>
              <a:t>2 </a:t>
            </a:r>
          </a:p>
        </p:txBody>
      </p:sp>
      <p:sp>
        <p:nvSpPr>
          <p:cNvPr id="204" name="圆柱形 203"/>
          <p:cNvSpPr/>
          <p:nvPr/>
        </p:nvSpPr>
        <p:spPr>
          <a:xfrm>
            <a:off x="3915294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文档加密</a:t>
            </a:r>
          </a:p>
        </p:txBody>
      </p:sp>
      <p:sp>
        <p:nvSpPr>
          <p:cNvPr id="205" name="圆柱形 204"/>
          <p:cNvSpPr/>
          <p:nvPr/>
        </p:nvSpPr>
        <p:spPr>
          <a:xfrm>
            <a:off x="267011" y="5120939"/>
            <a:ext cx="1071524" cy="208796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solidFill>
                  <a:schemeClr val="tx1"/>
                </a:solidFill>
              </a:rPr>
              <a:t>准入</a:t>
            </a:r>
          </a:p>
        </p:txBody>
      </p:sp>
      <p:sp>
        <p:nvSpPr>
          <p:cNvPr id="206" name="圆柱形 205"/>
          <p:cNvSpPr/>
          <p:nvPr/>
        </p:nvSpPr>
        <p:spPr>
          <a:xfrm>
            <a:off x="267013" y="4874692"/>
            <a:ext cx="1071524" cy="229677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solidFill>
                  <a:schemeClr val="tx1"/>
                </a:solidFill>
              </a:rPr>
              <a:t>办公网防病毒</a:t>
            </a:r>
          </a:p>
        </p:txBody>
      </p:sp>
      <p:grpSp>
        <p:nvGrpSpPr>
          <p:cNvPr id="207" name="组合 206"/>
          <p:cNvGrpSpPr/>
          <p:nvPr/>
        </p:nvGrpSpPr>
        <p:grpSpPr>
          <a:xfrm>
            <a:off x="7892447" y="4029043"/>
            <a:ext cx="4299555" cy="2654797"/>
            <a:chOff x="7020161" y="3756034"/>
            <a:chExt cx="5171839" cy="3048626"/>
          </a:xfrm>
        </p:grpSpPr>
        <p:sp>
          <p:nvSpPr>
            <p:cNvPr id="233" name="矩形 232"/>
            <p:cNvSpPr/>
            <p:nvPr/>
          </p:nvSpPr>
          <p:spPr>
            <a:xfrm>
              <a:off x="7350124" y="3756034"/>
              <a:ext cx="4841876" cy="30486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sq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900" dirty="0" err="1"/>
                <a:t>DataCenter</a:t>
              </a:r>
              <a:endParaRPr lang="zh-CN" altLang="en-US" sz="900" dirty="0"/>
            </a:p>
          </p:txBody>
        </p:sp>
        <p:sp>
          <p:nvSpPr>
            <p:cNvPr id="234" name="剪去单角的矩形 233"/>
            <p:cNvSpPr/>
            <p:nvPr/>
          </p:nvSpPr>
          <p:spPr>
            <a:xfrm>
              <a:off x="7513320" y="4958233"/>
              <a:ext cx="1238587" cy="397440"/>
            </a:xfrm>
            <a:prstGeom prst="snip1Rect">
              <a:avLst/>
            </a:prstGeom>
            <a:solidFill>
              <a:srgbClr val="00B050"/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DataCenter</a:t>
              </a:r>
              <a:r>
                <a:rPr lang="en-US" altLang="zh-CN" sz="900" dirty="0"/>
                <a:t> Core Switch</a:t>
              </a:r>
              <a:endParaRPr lang="zh-CN" altLang="en-US" sz="900" dirty="0"/>
            </a:p>
          </p:txBody>
        </p:sp>
        <p:sp>
          <p:nvSpPr>
            <p:cNvPr id="235" name="剪去单角的矩形 234"/>
            <p:cNvSpPr/>
            <p:nvPr/>
          </p:nvSpPr>
          <p:spPr>
            <a:xfrm>
              <a:off x="7513319" y="5553277"/>
              <a:ext cx="1238587" cy="397440"/>
            </a:xfrm>
            <a:prstGeom prst="snip1Rect">
              <a:avLst/>
            </a:prstGeom>
            <a:solidFill>
              <a:srgbClr val="00B050"/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DataCenter</a:t>
              </a:r>
              <a:r>
                <a:rPr lang="en-US" altLang="zh-CN" sz="900" dirty="0"/>
                <a:t> Core Switch</a:t>
              </a:r>
              <a:endParaRPr lang="zh-CN" altLang="en-US" sz="900" dirty="0"/>
            </a:p>
          </p:txBody>
        </p:sp>
        <p:sp>
          <p:nvSpPr>
            <p:cNvPr id="236" name="缺角矩形 235"/>
            <p:cNvSpPr/>
            <p:nvPr/>
          </p:nvSpPr>
          <p:spPr>
            <a:xfrm>
              <a:off x="9335182" y="4533149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sp>
          <p:nvSpPr>
            <p:cNvPr id="237" name="缺角矩形 236"/>
            <p:cNvSpPr/>
            <p:nvPr/>
          </p:nvSpPr>
          <p:spPr>
            <a:xfrm>
              <a:off x="9335182" y="5072209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sp>
          <p:nvSpPr>
            <p:cNvPr id="238" name="缺角矩形 237"/>
            <p:cNvSpPr/>
            <p:nvPr/>
          </p:nvSpPr>
          <p:spPr>
            <a:xfrm>
              <a:off x="9335182" y="5611268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sp>
          <p:nvSpPr>
            <p:cNvPr id="239" name="缺角矩形 238"/>
            <p:cNvSpPr/>
            <p:nvPr/>
          </p:nvSpPr>
          <p:spPr>
            <a:xfrm>
              <a:off x="9335182" y="6150330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cxnSp>
          <p:nvCxnSpPr>
            <p:cNvPr id="240" name="直接箭头连接符 239"/>
            <p:cNvCxnSpPr>
              <a:stCxn id="234" idx="0"/>
              <a:endCxn id="236" idx="1"/>
            </p:cNvCxnSpPr>
            <p:nvPr/>
          </p:nvCxnSpPr>
          <p:spPr>
            <a:xfrm flipV="1">
              <a:off x="8751907" y="4719218"/>
              <a:ext cx="583276" cy="437736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>
              <a:stCxn id="234" idx="0"/>
              <a:endCxn id="237" idx="1"/>
            </p:cNvCxnSpPr>
            <p:nvPr/>
          </p:nvCxnSpPr>
          <p:spPr>
            <a:xfrm>
              <a:off x="8751907" y="5156953"/>
              <a:ext cx="583276" cy="101324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>
              <a:stCxn id="235" idx="0"/>
              <a:endCxn id="238" idx="1"/>
            </p:cNvCxnSpPr>
            <p:nvPr/>
          </p:nvCxnSpPr>
          <p:spPr>
            <a:xfrm>
              <a:off x="8751907" y="5751997"/>
              <a:ext cx="583276" cy="45340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>
              <a:stCxn id="235" idx="0"/>
              <a:endCxn id="239" idx="1"/>
            </p:cNvCxnSpPr>
            <p:nvPr/>
          </p:nvCxnSpPr>
          <p:spPr>
            <a:xfrm>
              <a:off x="8751907" y="5751998"/>
              <a:ext cx="583276" cy="584401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流程图: 磁盘 243"/>
            <p:cNvSpPr/>
            <p:nvPr/>
          </p:nvSpPr>
          <p:spPr>
            <a:xfrm>
              <a:off x="11505171" y="3875935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5" name="流程图: 磁盘 244"/>
            <p:cNvSpPr/>
            <p:nvPr/>
          </p:nvSpPr>
          <p:spPr>
            <a:xfrm>
              <a:off x="11505171" y="4570449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6" name="流程图: 磁盘 245"/>
            <p:cNvSpPr/>
            <p:nvPr/>
          </p:nvSpPr>
          <p:spPr>
            <a:xfrm>
              <a:off x="11505171" y="5264963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7" name="流程图: 磁盘 246"/>
            <p:cNvSpPr/>
            <p:nvPr/>
          </p:nvSpPr>
          <p:spPr>
            <a:xfrm>
              <a:off x="11505171" y="5959476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8" name="十字形 247"/>
            <p:cNvSpPr/>
            <p:nvPr/>
          </p:nvSpPr>
          <p:spPr>
            <a:xfrm>
              <a:off x="10426777" y="4775118"/>
              <a:ext cx="876300" cy="885226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DB</a:t>
              </a:r>
              <a:r>
                <a:rPr lang="zh-CN" altLang="en-US" sz="900" dirty="0">
                  <a:solidFill>
                    <a:schemeClr val="tx1"/>
                  </a:solidFill>
                </a:rPr>
                <a:t>防火墙</a:t>
              </a:r>
            </a:p>
          </p:txBody>
        </p:sp>
        <p:cxnSp>
          <p:nvCxnSpPr>
            <p:cNvPr id="249" name="直接箭头连接符 248"/>
            <p:cNvCxnSpPr>
              <a:endCxn id="236" idx="1"/>
            </p:cNvCxnSpPr>
            <p:nvPr/>
          </p:nvCxnSpPr>
          <p:spPr>
            <a:xfrm>
              <a:off x="7999926" y="4324531"/>
              <a:ext cx="1335257" cy="394687"/>
            </a:xfrm>
            <a:prstGeom prst="straightConnector1">
              <a:avLst/>
            </a:prstGeom>
            <a:ln w="19050" cap="sq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剪去单角的矩形 249"/>
            <p:cNvSpPr/>
            <p:nvPr/>
          </p:nvSpPr>
          <p:spPr>
            <a:xfrm>
              <a:off x="7020161" y="4946240"/>
              <a:ext cx="653131" cy="415695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i="1" dirty="0"/>
                <a:t>AV WALL</a:t>
              </a:r>
              <a:endParaRPr lang="zh-CN" altLang="en-US" sz="900" i="1" dirty="0"/>
            </a:p>
          </p:txBody>
        </p:sp>
        <p:sp>
          <p:nvSpPr>
            <p:cNvPr id="251" name="剪去单角的矩形 250"/>
            <p:cNvSpPr/>
            <p:nvPr/>
          </p:nvSpPr>
          <p:spPr>
            <a:xfrm>
              <a:off x="7024310" y="5528195"/>
              <a:ext cx="653131" cy="415695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i="1" dirty="0"/>
                <a:t>AV WALL</a:t>
              </a:r>
              <a:endParaRPr lang="zh-CN" altLang="en-US" sz="900" i="1" dirty="0"/>
            </a:p>
          </p:txBody>
        </p:sp>
        <p:sp>
          <p:nvSpPr>
            <p:cNvPr id="252" name="圆柱形 251"/>
            <p:cNvSpPr/>
            <p:nvPr/>
          </p:nvSpPr>
          <p:spPr>
            <a:xfrm>
              <a:off x="7736379" y="6322644"/>
              <a:ext cx="1071524" cy="351049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33" dirty="0">
                  <a:solidFill>
                    <a:schemeClr val="tx1"/>
                  </a:solidFill>
                </a:rPr>
                <a:t>服务器防病毒</a:t>
              </a:r>
            </a:p>
          </p:txBody>
        </p:sp>
        <p:cxnSp>
          <p:nvCxnSpPr>
            <p:cNvPr id="253" name="直接箭头连接符 252"/>
            <p:cNvCxnSpPr>
              <a:stCxn id="235" idx="1"/>
              <a:endCxn id="252" idx="1"/>
            </p:cNvCxnSpPr>
            <p:nvPr/>
          </p:nvCxnSpPr>
          <p:spPr>
            <a:xfrm>
              <a:off x="8132613" y="5950717"/>
              <a:ext cx="139528" cy="371927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箭头连接符 207"/>
          <p:cNvCxnSpPr>
            <a:stCxn id="206" idx="4"/>
            <a:endCxn id="196" idx="2"/>
          </p:cNvCxnSpPr>
          <p:nvPr/>
        </p:nvCxnSpPr>
        <p:spPr>
          <a:xfrm flipV="1">
            <a:off x="1338537" y="4771411"/>
            <a:ext cx="1148873" cy="21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柱形 208"/>
          <p:cNvSpPr/>
          <p:nvPr/>
        </p:nvSpPr>
        <p:spPr>
          <a:xfrm>
            <a:off x="2982566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DNS</a:t>
            </a:r>
            <a:endParaRPr lang="zh-CN" altLang="en-US" sz="800" dirty="0"/>
          </a:p>
        </p:txBody>
      </p:sp>
      <p:sp>
        <p:nvSpPr>
          <p:cNvPr id="210" name="圆柱形 209"/>
          <p:cNvSpPr/>
          <p:nvPr/>
        </p:nvSpPr>
        <p:spPr>
          <a:xfrm>
            <a:off x="2982566" y="653505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DHCP</a:t>
            </a:r>
            <a:endParaRPr lang="zh-CN" altLang="en-US" sz="800" dirty="0"/>
          </a:p>
        </p:txBody>
      </p:sp>
      <p:sp>
        <p:nvSpPr>
          <p:cNvPr id="211" name="圆柱形 210"/>
          <p:cNvSpPr/>
          <p:nvPr/>
        </p:nvSpPr>
        <p:spPr>
          <a:xfrm>
            <a:off x="2982566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</a:t>
            </a:r>
            <a:endParaRPr lang="zh-CN" altLang="en-US" sz="800" dirty="0"/>
          </a:p>
        </p:txBody>
      </p:sp>
      <p:sp>
        <p:nvSpPr>
          <p:cNvPr id="212" name="圆柱形 211"/>
          <p:cNvSpPr/>
          <p:nvPr/>
        </p:nvSpPr>
        <p:spPr>
          <a:xfrm>
            <a:off x="2982566" y="568139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QOS</a:t>
            </a:r>
            <a:endParaRPr lang="zh-CN" altLang="en-US" sz="800" dirty="0"/>
          </a:p>
        </p:txBody>
      </p:sp>
      <p:sp>
        <p:nvSpPr>
          <p:cNvPr id="213" name="圆柱形 212"/>
          <p:cNvSpPr/>
          <p:nvPr/>
        </p:nvSpPr>
        <p:spPr>
          <a:xfrm>
            <a:off x="2982566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MPLS VPN</a:t>
            </a:r>
            <a:endParaRPr lang="zh-CN" altLang="en-US" sz="800" dirty="0"/>
          </a:p>
        </p:txBody>
      </p:sp>
      <p:sp>
        <p:nvSpPr>
          <p:cNvPr id="214" name="圆柱形 213"/>
          <p:cNvSpPr/>
          <p:nvPr/>
        </p:nvSpPr>
        <p:spPr>
          <a:xfrm>
            <a:off x="4848022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数据扫描</a:t>
            </a:r>
          </a:p>
        </p:txBody>
      </p:sp>
      <p:sp>
        <p:nvSpPr>
          <p:cNvPr id="215" name="圆柱形 214"/>
          <p:cNvSpPr/>
          <p:nvPr/>
        </p:nvSpPr>
        <p:spPr>
          <a:xfrm>
            <a:off x="4847494" y="567444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漏扫</a:t>
            </a:r>
          </a:p>
        </p:txBody>
      </p:sp>
      <p:sp>
        <p:nvSpPr>
          <p:cNvPr id="216" name="圆柱形 215"/>
          <p:cNvSpPr/>
          <p:nvPr/>
        </p:nvSpPr>
        <p:spPr>
          <a:xfrm>
            <a:off x="4853009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攻击检测</a:t>
            </a:r>
          </a:p>
        </p:txBody>
      </p:sp>
      <p:sp>
        <p:nvSpPr>
          <p:cNvPr id="217" name="圆柱形 216"/>
          <p:cNvSpPr/>
          <p:nvPr/>
        </p:nvSpPr>
        <p:spPr>
          <a:xfrm>
            <a:off x="5780750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ITOM</a:t>
            </a:r>
            <a:endParaRPr lang="zh-CN" altLang="en-US" sz="800" dirty="0"/>
          </a:p>
        </p:txBody>
      </p:sp>
      <p:sp>
        <p:nvSpPr>
          <p:cNvPr id="218" name="圆柱形 217"/>
          <p:cNvSpPr/>
          <p:nvPr/>
        </p:nvSpPr>
        <p:spPr>
          <a:xfrm>
            <a:off x="5779958" y="5670974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ITSM</a:t>
            </a:r>
            <a:endParaRPr lang="zh-CN" altLang="en-US" sz="800" dirty="0"/>
          </a:p>
        </p:txBody>
      </p:sp>
      <p:sp>
        <p:nvSpPr>
          <p:cNvPr id="219" name="圆柱形 218"/>
          <p:cNvSpPr/>
          <p:nvPr/>
        </p:nvSpPr>
        <p:spPr>
          <a:xfrm>
            <a:off x="5788230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APM</a:t>
            </a:r>
            <a:endParaRPr lang="zh-CN" altLang="en-US" sz="800" dirty="0"/>
          </a:p>
        </p:txBody>
      </p:sp>
      <p:sp>
        <p:nvSpPr>
          <p:cNvPr id="220" name="圆柱形 219"/>
          <p:cNvSpPr/>
          <p:nvPr/>
        </p:nvSpPr>
        <p:spPr>
          <a:xfrm>
            <a:off x="3915030" y="5677921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SSO</a:t>
            </a:r>
            <a:endParaRPr lang="zh-CN" altLang="en-US" sz="800" dirty="0"/>
          </a:p>
        </p:txBody>
      </p:sp>
      <p:sp>
        <p:nvSpPr>
          <p:cNvPr id="221" name="圆柱形 220"/>
          <p:cNvSpPr/>
          <p:nvPr/>
        </p:nvSpPr>
        <p:spPr>
          <a:xfrm>
            <a:off x="3917787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LDAP</a:t>
            </a:r>
            <a:endParaRPr lang="zh-CN" altLang="en-US" sz="800" dirty="0"/>
          </a:p>
        </p:txBody>
      </p:sp>
      <p:sp>
        <p:nvSpPr>
          <p:cNvPr id="222" name="圆柱形 221"/>
          <p:cNvSpPr/>
          <p:nvPr/>
        </p:nvSpPr>
        <p:spPr>
          <a:xfrm>
            <a:off x="3917787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IDM</a:t>
            </a:r>
            <a:endParaRPr lang="zh-CN" altLang="en-US" sz="800" dirty="0"/>
          </a:p>
        </p:txBody>
      </p:sp>
      <p:sp>
        <p:nvSpPr>
          <p:cNvPr id="223" name="圆柱形 222"/>
          <p:cNvSpPr/>
          <p:nvPr/>
        </p:nvSpPr>
        <p:spPr>
          <a:xfrm>
            <a:off x="4853009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代码审计</a:t>
            </a:r>
          </a:p>
        </p:txBody>
      </p:sp>
      <p:sp>
        <p:nvSpPr>
          <p:cNvPr id="224" name="圆柱形 223"/>
          <p:cNvSpPr/>
          <p:nvPr/>
        </p:nvSpPr>
        <p:spPr>
          <a:xfrm>
            <a:off x="4873134" y="653505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上线安全检测</a:t>
            </a:r>
          </a:p>
        </p:txBody>
      </p:sp>
      <p:sp>
        <p:nvSpPr>
          <p:cNvPr id="225" name="圆柱形 224"/>
          <p:cNvSpPr/>
          <p:nvPr/>
        </p:nvSpPr>
        <p:spPr>
          <a:xfrm>
            <a:off x="5788230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DBM</a:t>
            </a:r>
            <a:endParaRPr lang="zh-CN" altLang="en-US" sz="800" dirty="0"/>
          </a:p>
        </p:txBody>
      </p:sp>
      <p:sp>
        <p:nvSpPr>
          <p:cNvPr id="226" name="圆柱形 225"/>
          <p:cNvSpPr/>
          <p:nvPr/>
        </p:nvSpPr>
        <p:spPr>
          <a:xfrm>
            <a:off x="6723453" y="5667501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容灾</a:t>
            </a:r>
          </a:p>
        </p:txBody>
      </p:sp>
      <p:sp>
        <p:nvSpPr>
          <p:cNvPr id="227" name="圆柱形 226"/>
          <p:cNvSpPr/>
          <p:nvPr/>
        </p:nvSpPr>
        <p:spPr>
          <a:xfrm>
            <a:off x="6723453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备份</a:t>
            </a:r>
          </a:p>
        </p:txBody>
      </p:sp>
      <p:sp>
        <p:nvSpPr>
          <p:cNvPr id="228" name="圆柱形 227"/>
          <p:cNvSpPr/>
          <p:nvPr/>
        </p:nvSpPr>
        <p:spPr>
          <a:xfrm>
            <a:off x="6723453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恢复</a:t>
            </a:r>
          </a:p>
        </p:txBody>
      </p:sp>
      <p:sp>
        <p:nvSpPr>
          <p:cNvPr id="229" name="圆柱形 228"/>
          <p:cNvSpPr/>
          <p:nvPr/>
        </p:nvSpPr>
        <p:spPr>
          <a:xfrm>
            <a:off x="5818418" y="6535053"/>
            <a:ext cx="1728375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BCM/</a:t>
            </a:r>
            <a:r>
              <a:rPr lang="zh-CN" altLang="en-US" sz="800" dirty="0"/>
              <a:t>演练</a:t>
            </a:r>
          </a:p>
        </p:txBody>
      </p:sp>
      <p:sp>
        <p:nvSpPr>
          <p:cNvPr id="230" name="圆柱形 229"/>
          <p:cNvSpPr/>
          <p:nvPr/>
        </p:nvSpPr>
        <p:spPr>
          <a:xfrm>
            <a:off x="5464115" y="2453543"/>
            <a:ext cx="805052" cy="3698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MPLS </a:t>
            </a:r>
            <a:r>
              <a:rPr lang="en-US" altLang="zh-CN" sz="800" dirty="0"/>
              <a:t>VPN</a:t>
            </a:r>
          </a:p>
          <a:p>
            <a:pPr algn="ctr"/>
            <a:r>
              <a:rPr lang="en-US" altLang="zh-CN" sz="800" dirty="0"/>
              <a:t>SDWAN</a:t>
            </a:r>
          </a:p>
          <a:p>
            <a:pPr algn="ctr"/>
            <a:r>
              <a:rPr lang="en-US" altLang="zh-CN" sz="800" dirty="0"/>
              <a:t>SSLVPN</a:t>
            </a:r>
            <a:endParaRPr lang="zh-CN" altLang="en-US" sz="800" dirty="0"/>
          </a:p>
        </p:txBody>
      </p:sp>
      <p:cxnSp>
        <p:nvCxnSpPr>
          <p:cNvPr id="231" name="直接箭头连接符 230"/>
          <p:cNvCxnSpPr>
            <a:stCxn id="141" idx="0"/>
            <a:endCxn id="230" idx="3"/>
          </p:cNvCxnSpPr>
          <p:nvPr/>
        </p:nvCxnSpPr>
        <p:spPr>
          <a:xfrm flipV="1">
            <a:off x="4994300" y="2823438"/>
            <a:ext cx="872341" cy="65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30" idx="1"/>
            <a:endCxn id="137" idx="1"/>
          </p:cNvCxnSpPr>
          <p:nvPr/>
        </p:nvCxnSpPr>
        <p:spPr>
          <a:xfrm flipH="1" flipV="1">
            <a:off x="5084182" y="1581849"/>
            <a:ext cx="782460" cy="8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147" idx="0"/>
            <a:endCxn id="173" idx="1"/>
          </p:cNvCxnSpPr>
          <p:nvPr/>
        </p:nvCxnSpPr>
        <p:spPr>
          <a:xfrm>
            <a:off x="1897131" y="1665605"/>
            <a:ext cx="6123869" cy="92746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02" idx="0"/>
            <a:endCxn id="173" idx="1"/>
          </p:cNvCxnSpPr>
          <p:nvPr/>
        </p:nvCxnSpPr>
        <p:spPr>
          <a:xfrm flipV="1">
            <a:off x="4998080" y="2593070"/>
            <a:ext cx="3022920" cy="58655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39" idx="0"/>
            <a:endCxn id="173" idx="1"/>
          </p:cNvCxnSpPr>
          <p:nvPr/>
        </p:nvCxnSpPr>
        <p:spPr>
          <a:xfrm>
            <a:off x="4996339" y="2250533"/>
            <a:ext cx="3024661" cy="34253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7323680" y="2344050"/>
            <a:ext cx="63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攻击、检测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7" name="直接箭头连接符 186"/>
          <p:cNvCxnSpPr>
            <a:stCxn id="248" idx="0"/>
          </p:cNvCxnSpPr>
          <p:nvPr/>
        </p:nvCxnSpPr>
        <p:spPr>
          <a:xfrm flipV="1">
            <a:off x="11088754" y="3352867"/>
            <a:ext cx="437897" cy="1563612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234" idx="3"/>
            <a:endCxn id="172" idx="2"/>
          </p:cNvCxnSpPr>
          <p:nvPr/>
        </p:nvCxnSpPr>
        <p:spPr>
          <a:xfrm flipV="1">
            <a:off x="8817274" y="3297668"/>
            <a:ext cx="2709377" cy="1778272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圆柱形 268"/>
          <p:cNvSpPr/>
          <p:nvPr/>
        </p:nvSpPr>
        <p:spPr>
          <a:xfrm>
            <a:off x="3927850" y="653505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基线管理</a:t>
            </a:r>
            <a:endParaRPr lang="zh-CN" altLang="en-US" sz="800" dirty="0"/>
          </a:p>
        </p:txBody>
      </p:sp>
      <p:sp>
        <p:nvSpPr>
          <p:cNvPr id="270" name="圆柱形 269"/>
          <p:cNvSpPr/>
          <p:nvPr/>
        </p:nvSpPr>
        <p:spPr>
          <a:xfrm>
            <a:off x="6723453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等保测评</a:t>
            </a:r>
            <a:endParaRPr lang="zh-CN" altLang="en-US" sz="800" dirty="0"/>
          </a:p>
        </p:txBody>
      </p:sp>
      <p:cxnSp>
        <p:nvCxnSpPr>
          <p:cNvPr id="177" name="直接箭头连接符 176"/>
          <p:cNvCxnSpPr>
            <a:stCxn id="174" idx="2"/>
            <a:endCxn id="234" idx="3"/>
          </p:cNvCxnSpPr>
          <p:nvPr/>
        </p:nvCxnSpPr>
        <p:spPr>
          <a:xfrm>
            <a:off x="8626677" y="2993384"/>
            <a:ext cx="190595" cy="208255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流程图: 多文档 280"/>
          <p:cNvSpPr/>
          <p:nvPr/>
        </p:nvSpPr>
        <p:spPr>
          <a:xfrm>
            <a:off x="10790385" y="1176579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APSOC</a:t>
            </a:r>
            <a:endParaRPr lang="zh-CN" altLang="en-US" sz="900" dirty="0"/>
          </a:p>
        </p:txBody>
      </p:sp>
      <p:cxnSp>
        <p:nvCxnSpPr>
          <p:cNvPr id="200" name="直接箭头连接符 199"/>
          <p:cNvCxnSpPr>
            <a:stCxn id="248" idx="0"/>
            <a:endCxn id="185" idx="2"/>
          </p:cNvCxnSpPr>
          <p:nvPr/>
        </p:nvCxnSpPr>
        <p:spPr>
          <a:xfrm flipH="1" flipV="1">
            <a:off x="8791049" y="1483710"/>
            <a:ext cx="2297704" cy="3432769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48" idx="0"/>
            <a:endCxn id="174" idx="2"/>
          </p:cNvCxnSpPr>
          <p:nvPr/>
        </p:nvCxnSpPr>
        <p:spPr>
          <a:xfrm flipH="1" flipV="1">
            <a:off x="8626677" y="2993385"/>
            <a:ext cx="2462075" cy="192309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剪去单角的矩形 283"/>
          <p:cNvSpPr/>
          <p:nvPr/>
        </p:nvSpPr>
        <p:spPr>
          <a:xfrm>
            <a:off x="5185228" y="1924419"/>
            <a:ext cx="699149" cy="236389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WAF+IPS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153" idx="0"/>
            <a:endCxn id="201" idx="2"/>
          </p:cNvCxnSpPr>
          <p:nvPr/>
        </p:nvCxnSpPr>
        <p:spPr>
          <a:xfrm flipV="1">
            <a:off x="4994301" y="4169114"/>
            <a:ext cx="3899108" cy="353769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剪去单角的矩形 197"/>
          <p:cNvSpPr/>
          <p:nvPr/>
        </p:nvSpPr>
        <p:spPr>
          <a:xfrm>
            <a:off x="7951945" y="4381085"/>
            <a:ext cx="755020" cy="286031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OPM SW</a:t>
            </a:r>
          </a:p>
          <a:p>
            <a:pPr algn="ctr"/>
            <a:r>
              <a:rPr lang="zh-CN" altLang="en-US" sz="800" dirty="0"/>
              <a:t>带外管理</a:t>
            </a:r>
          </a:p>
        </p:txBody>
      </p:sp>
      <p:sp>
        <p:nvSpPr>
          <p:cNvPr id="201" name="剪去单角的矩形 200"/>
          <p:cNvSpPr/>
          <p:nvPr/>
        </p:nvSpPr>
        <p:spPr>
          <a:xfrm>
            <a:off x="8893408" y="4039099"/>
            <a:ext cx="678587" cy="260028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堡垒机</a:t>
            </a:r>
          </a:p>
        </p:txBody>
      </p:sp>
      <p:cxnSp>
        <p:nvCxnSpPr>
          <p:cNvPr id="50" name="直接箭头连接符 49"/>
          <p:cNvCxnSpPr>
            <a:endCxn id="236" idx="1"/>
          </p:cNvCxnSpPr>
          <p:nvPr/>
        </p:nvCxnSpPr>
        <p:spPr>
          <a:xfrm>
            <a:off x="9171702" y="4313493"/>
            <a:ext cx="645313" cy="554307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145" idx="0"/>
            <a:endCxn id="172" idx="1"/>
          </p:cNvCxnSpPr>
          <p:nvPr/>
        </p:nvCxnSpPr>
        <p:spPr>
          <a:xfrm flipV="1">
            <a:off x="4994301" y="3137975"/>
            <a:ext cx="5923817" cy="831051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140" idx="0"/>
          </p:cNvCxnSpPr>
          <p:nvPr/>
        </p:nvCxnSpPr>
        <p:spPr>
          <a:xfrm flipV="1">
            <a:off x="4987016" y="2591197"/>
            <a:ext cx="2964928" cy="27687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stCxn id="203" idx="0"/>
            <a:endCxn id="173" idx="1"/>
          </p:cNvCxnSpPr>
          <p:nvPr/>
        </p:nvCxnSpPr>
        <p:spPr>
          <a:xfrm>
            <a:off x="4987018" y="2551618"/>
            <a:ext cx="3033983" cy="4145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84" idx="0"/>
            <a:endCxn id="173" idx="1"/>
          </p:cNvCxnSpPr>
          <p:nvPr/>
        </p:nvCxnSpPr>
        <p:spPr>
          <a:xfrm>
            <a:off x="5884378" y="2042613"/>
            <a:ext cx="2136623" cy="55045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53" idx="0"/>
            <a:endCxn id="230" idx="3"/>
          </p:cNvCxnSpPr>
          <p:nvPr/>
        </p:nvCxnSpPr>
        <p:spPr>
          <a:xfrm flipV="1">
            <a:off x="4994300" y="2823438"/>
            <a:ext cx="872341" cy="169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71" idx="0"/>
            <a:endCxn id="281" idx="2"/>
          </p:cNvCxnSpPr>
          <p:nvPr/>
        </p:nvCxnSpPr>
        <p:spPr>
          <a:xfrm flipH="1" flipV="1">
            <a:off x="11204612" y="1699962"/>
            <a:ext cx="300561" cy="731540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3" idx="0"/>
          </p:cNvCxnSpPr>
          <p:nvPr/>
        </p:nvCxnSpPr>
        <p:spPr>
          <a:xfrm flipV="1">
            <a:off x="8629533" y="1720481"/>
            <a:ext cx="2587107" cy="71289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6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634498" y="214206"/>
            <a:ext cx="40959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安全资源部署</a:t>
            </a:r>
            <a:r>
              <a:rPr lang="en-US" altLang="zh-CN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简最贱版本</a:t>
            </a:r>
            <a:endParaRPr lang="zh-CN" altLang="en-US" sz="1867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957573" y="5176631"/>
            <a:ext cx="4608976" cy="1624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服务支持区</a:t>
            </a:r>
          </a:p>
        </p:txBody>
      </p:sp>
      <p:sp>
        <p:nvSpPr>
          <p:cNvPr id="130" name="矩形 129"/>
          <p:cNvSpPr/>
          <p:nvPr/>
        </p:nvSpPr>
        <p:spPr>
          <a:xfrm>
            <a:off x="5679886" y="670560"/>
            <a:ext cx="6388613" cy="1083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OPM ZONE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-51856" y="5422037"/>
            <a:ext cx="2823979" cy="1324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OFFICE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-15975" y="3584621"/>
            <a:ext cx="1940035" cy="1038119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IDS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8943" y="1215215"/>
            <a:ext cx="1940035" cy="216806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DMZ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131903" y="674073"/>
            <a:ext cx="3515277" cy="29890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互联网区域</a:t>
            </a:r>
          </a:p>
        </p:txBody>
      </p:sp>
      <p:sp>
        <p:nvSpPr>
          <p:cNvPr id="135" name="云形标注 134"/>
          <p:cNvSpPr/>
          <p:nvPr/>
        </p:nvSpPr>
        <p:spPr>
          <a:xfrm>
            <a:off x="2197376" y="1215215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internet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云形标注 135"/>
          <p:cNvSpPr/>
          <p:nvPr/>
        </p:nvSpPr>
        <p:spPr>
          <a:xfrm>
            <a:off x="3403209" y="1215215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internet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云形标注 136"/>
          <p:cNvSpPr/>
          <p:nvPr/>
        </p:nvSpPr>
        <p:spPr>
          <a:xfrm>
            <a:off x="4572364" y="1169586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Branch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剪去单角的矩形 137"/>
          <p:cNvSpPr/>
          <p:nvPr/>
        </p:nvSpPr>
        <p:spPr>
          <a:xfrm>
            <a:off x="2346594" y="1803101"/>
            <a:ext cx="2651487" cy="26002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LC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剪去单角的矩形 138"/>
          <p:cNvSpPr/>
          <p:nvPr/>
        </p:nvSpPr>
        <p:spPr>
          <a:xfrm>
            <a:off x="2344853" y="2120518"/>
            <a:ext cx="2651487" cy="26002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AC/DDOS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剪去单角的矩形 139"/>
          <p:cNvSpPr/>
          <p:nvPr/>
        </p:nvSpPr>
        <p:spPr>
          <a:xfrm>
            <a:off x="2335530" y="2738055"/>
            <a:ext cx="2651487" cy="26002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AV </a:t>
            </a:r>
            <a:r>
              <a:rPr lang="en-US" altLang="zh-CN" sz="900" i="1" dirty="0">
                <a:solidFill>
                  <a:schemeClr val="tx1"/>
                </a:solidFill>
              </a:rPr>
              <a:t>WALL</a:t>
            </a:r>
            <a:r>
              <a:rPr lang="zh-CN" altLang="en-US" sz="900" i="1" dirty="0">
                <a:solidFill>
                  <a:schemeClr val="tx1"/>
                </a:solidFill>
              </a:rPr>
              <a:t>*</a:t>
            </a:r>
            <a:r>
              <a:rPr lang="en-US" altLang="zh-CN" sz="900" i="1" dirty="0">
                <a:solidFill>
                  <a:schemeClr val="tx1"/>
                </a:solidFill>
              </a:rPr>
              <a:t>2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141" name="剪去单角的矩形 140"/>
          <p:cNvSpPr/>
          <p:nvPr/>
        </p:nvSpPr>
        <p:spPr>
          <a:xfrm>
            <a:off x="2342814" y="3352867"/>
            <a:ext cx="2651487" cy="250815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Internet Switch </a:t>
            </a:r>
            <a:r>
              <a:rPr lang="zh-CN" altLang="en-US" sz="900" i="1" dirty="0">
                <a:solidFill>
                  <a:schemeClr val="tx1"/>
                </a:solidFill>
              </a:rPr>
              <a:t>*</a:t>
            </a:r>
            <a:r>
              <a:rPr lang="en-US" altLang="zh-CN" sz="900" i="1" dirty="0">
                <a:solidFill>
                  <a:schemeClr val="tx1"/>
                </a:solidFill>
              </a:rPr>
              <a:t>2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142" name="剪去单角的矩形 141"/>
          <p:cNvSpPr/>
          <p:nvPr/>
        </p:nvSpPr>
        <p:spPr>
          <a:xfrm>
            <a:off x="48944" y="2125915"/>
            <a:ext cx="1848187" cy="286031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Internet Zone Load </a:t>
            </a:r>
            <a:r>
              <a:rPr lang="en-US" altLang="zh-CN" sz="900" i="1" dirty="0" err="1">
                <a:solidFill>
                  <a:schemeClr val="tx1"/>
                </a:solidFill>
              </a:rPr>
              <a:t>Blancer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143" name="剪去单角的矩形 142"/>
          <p:cNvSpPr/>
          <p:nvPr/>
        </p:nvSpPr>
        <p:spPr>
          <a:xfrm>
            <a:off x="2342813" y="3850831"/>
            <a:ext cx="1238587" cy="23638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Core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剪去单角的矩形 143"/>
          <p:cNvSpPr/>
          <p:nvPr/>
        </p:nvSpPr>
        <p:spPr>
          <a:xfrm>
            <a:off x="48944" y="2844884"/>
            <a:ext cx="1848187" cy="34609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Internet Zone DNS(</a:t>
            </a:r>
            <a:r>
              <a:rPr lang="en-US" altLang="zh-CN" sz="900" i="1" dirty="0" err="1">
                <a:solidFill>
                  <a:schemeClr val="tx1"/>
                </a:solidFill>
              </a:rPr>
              <a:t>ouside</a:t>
            </a:r>
            <a:r>
              <a:rPr lang="en-US" altLang="zh-CN" sz="900" i="1" dirty="0">
                <a:solidFill>
                  <a:schemeClr val="tx1"/>
                </a:solidFill>
              </a:rPr>
              <a:t> DNS))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145" name="剪去单角的矩形 144"/>
          <p:cNvSpPr/>
          <p:nvPr/>
        </p:nvSpPr>
        <p:spPr>
          <a:xfrm>
            <a:off x="3755713" y="3850831"/>
            <a:ext cx="1238587" cy="23638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Core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剪去单角的矩形 145"/>
          <p:cNvSpPr/>
          <p:nvPr/>
        </p:nvSpPr>
        <p:spPr>
          <a:xfrm>
            <a:off x="48944" y="2485399"/>
            <a:ext cx="1848187" cy="286031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Internet Zone Load </a:t>
            </a:r>
            <a:r>
              <a:rPr lang="en-US" altLang="zh-CN" sz="900" i="1" dirty="0" err="1">
                <a:solidFill>
                  <a:schemeClr val="tx1"/>
                </a:solidFill>
              </a:rPr>
              <a:t>Blancer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147" name="剪去单角的矩形 146"/>
          <p:cNvSpPr/>
          <p:nvPr/>
        </p:nvSpPr>
        <p:spPr>
          <a:xfrm>
            <a:off x="48944" y="1522590"/>
            <a:ext cx="1848187" cy="286031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IDS/NIPS </a:t>
            </a:r>
            <a:r>
              <a:rPr lang="zh-CN" altLang="en-US" sz="900" i="1" dirty="0">
                <a:solidFill>
                  <a:schemeClr val="tx1"/>
                </a:solidFill>
              </a:rPr>
              <a:t>*</a:t>
            </a:r>
            <a:r>
              <a:rPr lang="en-US" altLang="zh-CN" sz="900" i="1" dirty="0">
                <a:solidFill>
                  <a:schemeClr val="tx1"/>
                </a:solidFill>
              </a:rPr>
              <a:t>2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1" idx="2"/>
            <a:endCxn id="142" idx="0"/>
          </p:cNvCxnSpPr>
          <p:nvPr/>
        </p:nvCxnSpPr>
        <p:spPr>
          <a:xfrm flipH="1" flipV="1">
            <a:off x="1897131" y="2268931"/>
            <a:ext cx="445683" cy="12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1" idx="2"/>
            <a:endCxn id="146" idx="0"/>
          </p:cNvCxnSpPr>
          <p:nvPr/>
        </p:nvCxnSpPr>
        <p:spPr>
          <a:xfrm flipH="1" flipV="1">
            <a:off x="1897131" y="2628415"/>
            <a:ext cx="445683" cy="8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1" idx="2"/>
            <a:endCxn id="147" idx="0"/>
          </p:cNvCxnSpPr>
          <p:nvPr/>
        </p:nvCxnSpPr>
        <p:spPr>
          <a:xfrm flipH="1" flipV="1">
            <a:off x="1897131" y="1665606"/>
            <a:ext cx="445683" cy="181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1" idx="2"/>
            <a:endCxn id="144" idx="0"/>
          </p:cNvCxnSpPr>
          <p:nvPr/>
        </p:nvCxnSpPr>
        <p:spPr>
          <a:xfrm flipH="1" flipV="1">
            <a:off x="1897131" y="3017933"/>
            <a:ext cx="445683" cy="46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剪去单角的矩形 151"/>
          <p:cNvSpPr/>
          <p:nvPr/>
        </p:nvSpPr>
        <p:spPr>
          <a:xfrm>
            <a:off x="2342813" y="4313493"/>
            <a:ext cx="1238587" cy="418779"/>
          </a:xfrm>
          <a:prstGeom prst="snip1Rect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Core Switch</a:t>
            </a:r>
            <a:endParaRPr lang="zh-CN" altLang="en-US" sz="1200" b="1" dirty="0"/>
          </a:p>
        </p:txBody>
      </p:sp>
      <p:sp>
        <p:nvSpPr>
          <p:cNvPr id="153" name="剪去单角的矩形 152"/>
          <p:cNvSpPr/>
          <p:nvPr/>
        </p:nvSpPr>
        <p:spPr>
          <a:xfrm>
            <a:off x="3755713" y="4313493"/>
            <a:ext cx="1238587" cy="418779"/>
          </a:xfrm>
          <a:prstGeom prst="snip1Rect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Core Switch</a:t>
            </a:r>
            <a:endParaRPr lang="zh-CN" altLang="en-US" sz="1200" b="1" dirty="0"/>
          </a:p>
        </p:txBody>
      </p:sp>
      <p:sp>
        <p:nvSpPr>
          <p:cNvPr id="154" name="剪去单角的矩形 153"/>
          <p:cNvSpPr/>
          <p:nvPr/>
        </p:nvSpPr>
        <p:spPr>
          <a:xfrm>
            <a:off x="19081" y="3851017"/>
            <a:ext cx="1848187" cy="34609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Intranet IDS(inside 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剪去单角的矩形 154"/>
          <p:cNvSpPr/>
          <p:nvPr/>
        </p:nvSpPr>
        <p:spPr>
          <a:xfrm>
            <a:off x="19225" y="4215346"/>
            <a:ext cx="1848187" cy="34609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Intranet IDS(Outside)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2" idx="2"/>
            <a:endCxn id="155" idx="0"/>
          </p:cNvCxnSpPr>
          <p:nvPr/>
        </p:nvCxnSpPr>
        <p:spPr>
          <a:xfrm flipH="1" flipV="1">
            <a:off x="1867413" y="4388395"/>
            <a:ext cx="475401" cy="1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剪去单角的矩形 156"/>
          <p:cNvSpPr/>
          <p:nvPr/>
        </p:nvSpPr>
        <p:spPr>
          <a:xfrm>
            <a:off x="6995085" y="4648190"/>
            <a:ext cx="635591" cy="26002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剪去单角的矩形 157"/>
          <p:cNvSpPr/>
          <p:nvPr/>
        </p:nvSpPr>
        <p:spPr>
          <a:xfrm>
            <a:off x="6925235" y="4848278"/>
            <a:ext cx="635591" cy="26002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9" name="直接箭头连接符 158"/>
          <p:cNvCxnSpPr>
            <a:stCxn id="152" idx="1"/>
            <a:endCxn id="157" idx="2"/>
          </p:cNvCxnSpPr>
          <p:nvPr/>
        </p:nvCxnSpPr>
        <p:spPr>
          <a:xfrm>
            <a:off x="2962108" y="4732273"/>
            <a:ext cx="4032977" cy="4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3" idx="1"/>
            <a:endCxn id="158" idx="2"/>
          </p:cNvCxnSpPr>
          <p:nvPr/>
        </p:nvCxnSpPr>
        <p:spPr>
          <a:xfrm>
            <a:off x="4375007" y="4732273"/>
            <a:ext cx="2550228" cy="24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剪去单角的矩形 160"/>
          <p:cNvSpPr/>
          <p:nvPr/>
        </p:nvSpPr>
        <p:spPr>
          <a:xfrm>
            <a:off x="1350072" y="616676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2" name="剪去单角的矩形 161"/>
          <p:cNvSpPr/>
          <p:nvPr/>
        </p:nvSpPr>
        <p:spPr>
          <a:xfrm>
            <a:off x="-30586" y="6156633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3" name="剪去单角的矩形 162"/>
          <p:cNvSpPr/>
          <p:nvPr/>
        </p:nvSpPr>
        <p:spPr>
          <a:xfrm>
            <a:off x="-32475" y="572412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4" name="剪去单角的矩形 163"/>
          <p:cNvSpPr/>
          <p:nvPr/>
        </p:nvSpPr>
        <p:spPr>
          <a:xfrm>
            <a:off x="1357741" y="572412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cxnSp>
        <p:nvCxnSpPr>
          <p:cNvPr id="165" name="直接箭头连接符 164"/>
          <p:cNvCxnSpPr>
            <a:stCxn id="196" idx="1"/>
            <a:endCxn id="163" idx="3"/>
          </p:cNvCxnSpPr>
          <p:nvPr/>
        </p:nvCxnSpPr>
        <p:spPr>
          <a:xfrm flipH="1">
            <a:off x="586820" y="4869093"/>
            <a:ext cx="2323577" cy="8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97" idx="1"/>
            <a:endCxn id="164" idx="3"/>
          </p:cNvCxnSpPr>
          <p:nvPr/>
        </p:nvCxnSpPr>
        <p:spPr>
          <a:xfrm flipH="1">
            <a:off x="1977035" y="4898213"/>
            <a:ext cx="2379139" cy="8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96" idx="1"/>
            <a:endCxn id="164" idx="3"/>
          </p:cNvCxnSpPr>
          <p:nvPr/>
        </p:nvCxnSpPr>
        <p:spPr>
          <a:xfrm flipH="1">
            <a:off x="1977036" y="4869093"/>
            <a:ext cx="933361" cy="8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97" idx="1"/>
          </p:cNvCxnSpPr>
          <p:nvPr/>
        </p:nvCxnSpPr>
        <p:spPr>
          <a:xfrm flipH="1">
            <a:off x="634498" y="4898213"/>
            <a:ext cx="3721676" cy="8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7" idx="1"/>
            <a:endCxn id="250" idx="2"/>
          </p:cNvCxnSpPr>
          <p:nvPr/>
        </p:nvCxnSpPr>
        <p:spPr>
          <a:xfrm>
            <a:off x="7312881" y="4908217"/>
            <a:ext cx="579567" cy="3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8" idx="1"/>
            <a:endCxn id="251" idx="2"/>
          </p:cNvCxnSpPr>
          <p:nvPr/>
        </p:nvCxnSpPr>
        <p:spPr>
          <a:xfrm>
            <a:off x="7243032" y="5108306"/>
            <a:ext cx="652865" cy="64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折角形 170"/>
          <p:cNvSpPr/>
          <p:nvPr/>
        </p:nvSpPr>
        <p:spPr>
          <a:xfrm>
            <a:off x="10896640" y="2431502"/>
            <a:ext cx="1217065" cy="319389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行为分析</a:t>
            </a:r>
          </a:p>
        </p:txBody>
      </p:sp>
      <p:sp>
        <p:nvSpPr>
          <p:cNvPr id="172" name="折角形 171"/>
          <p:cNvSpPr/>
          <p:nvPr/>
        </p:nvSpPr>
        <p:spPr>
          <a:xfrm>
            <a:off x="10918118" y="2978280"/>
            <a:ext cx="1217065" cy="319389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日志系统</a:t>
            </a:r>
          </a:p>
        </p:txBody>
      </p:sp>
      <p:sp>
        <p:nvSpPr>
          <p:cNvPr id="173" name="折角形 172"/>
          <p:cNvSpPr/>
          <p:nvPr/>
        </p:nvSpPr>
        <p:spPr>
          <a:xfrm>
            <a:off x="8021001" y="2433375"/>
            <a:ext cx="1217065" cy="319389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异常检测</a:t>
            </a:r>
          </a:p>
        </p:txBody>
      </p:sp>
      <p:sp>
        <p:nvSpPr>
          <p:cNvPr id="174" name="折角形 173"/>
          <p:cNvSpPr/>
          <p:nvPr/>
        </p:nvSpPr>
        <p:spPr>
          <a:xfrm>
            <a:off x="8018145" y="2703032"/>
            <a:ext cx="1217065" cy="29035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威胁检测</a:t>
            </a:r>
          </a:p>
        </p:txBody>
      </p:sp>
      <p:cxnSp>
        <p:nvCxnSpPr>
          <p:cNvPr id="175" name="直接箭头连接符 174"/>
          <p:cNvCxnSpPr>
            <a:stCxn id="172" idx="0"/>
            <a:endCxn id="171" idx="2"/>
          </p:cNvCxnSpPr>
          <p:nvPr/>
        </p:nvCxnSpPr>
        <p:spPr>
          <a:xfrm flipH="1" flipV="1">
            <a:off x="11505173" y="2750891"/>
            <a:ext cx="21479" cy="22738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73" idx="1"/>
          </p:cNvCxnSpPr>
          <p:nvPr/>
        </p:nvCxnSpPr>
        <p:spPr>
          <a:xfrm flipH="1">
            <a:off x="4923035" y="2593070"/>
            <a:ext cx="3097964" cy="51734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73" idx="1"/>
            <a:endCxn id="141" idx="0"/>
          </p:cNvCxnSpPr>
          <p:nvPr/>
        </p:nvCxnSpPr>
        <p:spPr>
          <a:xfrm flipH="1">
            <a:off x="4994301" y="2593070"/>
            <a:ext cx="3026700" cy="88520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45" idx="0"/>
            <a:endCxn id="173" idx="1"/>
          </p:cNvCxnSpPr>
          <p:nvPr/>
        </p:nvCxnSpPr>
        <p:spPr>
          <a:xfrm flipV="1">
            <a:off x="4994301" y="2593070"/>
            <a:ext cx="3026700" cy="137595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57" idx="3"/>
            <a:endCxn id="174" idx="2"/>
          </p:cNvCxnSpPr>
          <p:nvPr/>
        </p:nvCxnSpPr>
        <p:spPr>
          <a:xfrm flipV="1">
            <a:off x="7312880" y="2993384"/>
            <a:ext cx="1313797" cy="165480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53" idx="0"/>
            <a:endCxn id="172" idx="2"/>
          </p:cNvCxnSpPr>
          <p:nvPr/>
        </p:nvCxnSpPr>
        <p:spPr>
          <a:xfrm flipV="1">
            <a:off x="4994301" y="3297670"/>
            <a:ext cx="6532351" cy="1225213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41" idx="0"/>
            <a:endCxn id="172" idx="1"/>
          </p:cNvCxnSpPr>
          <p:nvPr/>
        </p:nvCxnSpPr>
        <p:spPr>
          <a:xfrm flipV="1">
            <a:off x="4994301" y="3137975"/>
            <a:ext cx="5923817" cy="34030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图: 多文档 183"/>
          <p:cNvSpPr/>
          <p:nvPr/>
        </p:nvSpPr>
        <p:spPr>
          <a:xfrm>
            <a:off x="7170043" y="960327"/>
            <a:ext cx="962280" cy="543984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SOC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流程图: 多文档 184"/>
          <p:cNvSpPr/>
          <p:nvPr/>
        </p:nvSpPr>
        <p:spPr>
          <a:xfrm>
            <a:off x="8376824" y="960327"/>
            <a:ext cx="962280" cy="543984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SIM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流程图: 多文档 185"/>
          <p:cNvSpPr/>
          <p:nvPr/>
        </p:nvSpPr>
        <p:spPr>
          <a:xfrm>
            <a:off x="9583605" y="948801"/>
            <a:ext cx="962280" cy="543984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ADT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8" name="直接箭头连接符 187"/>
          <p:cNvCxnSpPr>
            <a:stCxn id="173" idx="0"/>
            <a:endCxn id="184" idx="2"/>
          </p:cNvCxnSpPr>
          <p:nvPr/>
        </p:nvCxnSpPr>
        <p:spPr>
          <a:xfrm flipH="1" flipV="1">
            <a:off x="7584269" y="1483710"/>
            <a:ext cx="1045265" cy="94966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73" idx="0"/>
            <a:endCxn id="185" idx="2"/>
          </p:cNvCxnSpPr>
          <p:nvPr/>
        </p:nvCxnSpPr>
        <p:spPr>
          <a:xfrm flipV="1">
            <a:off x="8629534" y="1483710"/>
            <a:ext cx="161516" cy="94966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71" idx="0"/>
            <a:endCxn id="184" idx="2"/>
          </p:cNvCxnSpPr>
          <p:nvPr/>
        </p:nvCxnSpPr>
        <p:spPr>
          <a:xfrm flipH="1" flipV="1">
            <a:off x="7584268" y="1483709"/>
            <a:ext cx="3920904" cy="947792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71" idx="0"/>
            <a:endCxn id="185" idx="2"/>
          </p:cNvCxnSpPr>
          <p:nvPr/>
        </p:nvCxnSpPr>
        <p:spPr>
          <a:xfrm flipH="1" flipV="1">
            <a:off x="8791049" y="1483709"/>
            <a:ext cx="2714123" cy="947792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71" idx="0"/>
            <a:endCxn id="186" idx="2"/>
          </p:cNvCxnSpPr>
          <p:nvPr/>
        </p:nvCxnSpPr>
        <p:spPr>
          <a:xfrm flipH="1" flipV="1">
            <a:off x="9997831" y="1472184"/>
            <a:ext cx="1507341" cy="959317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多文档 192"/>
          <p:cNvSpPr/>
          <p:nvPr/>
        </p:nvSpPr>
        <p:spPr>
          <a:xfrm>
            <a:off x="5963261" y="1183535"/>
            <a:ext cx="962280" cy="543984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态势感知</a:t>
            </a:r>
          </a:p>
        </p:txBody>
      </p:sp>
      <p:cxnSp>
        <p:nvCxnSpPr>
          <p:cNvPr id="194" name="直接箭头连接符 193"/>
          <p:cNvCxnSpPr>
            <a:stCxn id="173" idx="0"/>
            <a:endCxn id="193" idx="2"/>
          </p:cNvCxnSpPr>
          <p:nvPr/>
        </p:nvCxnSpPr>
        <p:spPr>
          <a:xfrm flipH="1" flipV="1">
            <a:off x="6377487" y="1706918"/>
            <a:ext cx="2252047" cy="726457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71" idx="0"/>
            <a:endCxn id="193" idx="2"/>
          </p:cNvCxnSpPr>
          <p:nvPr/>
        </p:nvCxnSpPr>
        <p:spPr>
          <a:xfrm flipH="1" flipV="1">
            <a:off x="6377487" y="1706917"/>
            <a:ext cx="5127685" cy="724584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剪去单角的矩形 195"/>
          <p:cNvSpPr/>
          <p:nvPr/>
        </p:nvSpPr>
        <p:spPr>
          <a:xfrm>
            <a:off x="2487410" y="4673729"/>
            <a:ext cx="845972" cy="195364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OFFICE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7" name="剪去单角的矩形 196"/>
          <p:cNvSpPr/>
          <p:nvPr/>
        </p:nvSpPr>
        <p:spPr>
          <a:xfrm>
            <a:off x="3933188" y="4702850"/>
            <a:ext cx="845971" cy="195364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OFFICE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9" name="直接箭头连接符 198"/>
          <p:cNvCxnSpPr>
            <a:stCxn id="153" idx="0"/>
            <a:endCxn id="198" idx="2"/>
          </p:cNvCxnSpPr>
          <p:nvPr/>
        </p:nvCxnSpPr>
        <p:spPr>
          <a:xfrm>
            <a:off x="4994301" y="4522884"/>
            <a:ext cx="2957644" cy="1217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剪去单角的矩形 201"/>
          <p:cNvSpPr/>
          <p:nvPr/>
        </p:nvSpPr>
        <p:spPr>
          <a:xfrm>
            <a:off x="2346594" y="3041233"/>
            <a:ext cx="2651487" cy="276787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i="1" dirty="0">
                <a:solidFill>
                  <a:schemeClr val="tx1"/>
                </a:solidFill>
              </a:rPr>
              <a:t>上网行为</a:t>
            </a:r>
          </a:p>
        </p:txBody>
      </p:sp>
      <p:sp>
        <p:nvSpPr>
          <p:cNvPr id="203" name="剪去单角的矩形 202"/>
          <p:cNvSpPr/>
          <p:nvPr/>
        </p:nvSpPr>
        <p:spPr>
          <a:xfrm>
            <a:off x="2335531" y="2421603"/>
            <a:ext cx="2651487" cy="260028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IPS </a:t>
            </a:r>
          </a:p>
        </p:txBody>
      </p:sp>
      <p:sp>
        <p:nvSpPr>
          <p:cNvPr id="204" name="圆柱形 203"/>
          <p:cNvSpPr/>
          <p:nvPr/>
        </p:nvSpPr>
        <p:spPr>
          <a:xfrm>
            <a:off x="3915294" y="5394730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文档加密</a:t>
            </a:r>
          </a:p>
        </p:txBody>
      </p:sp>
      <p:sp>
        <p:nvSpPr>
          <p:cNvPr id="205" name="圆柱形 204"/>
          <p:cNvSpPr/>
          <p:nvPr/>
        </p:nvSpPr>
        <p:spPr>
          <a:xfrm>
            <a:off x="267011" y="5120939"/>
            <a:ext cx="1071524" cy="20879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solidFill>
                  <a:schemeClr val="tx1"/>
                </a:solidFill>
              </a:rPr>
              <a:t>准入</a:t>
            </a:r>
          </a:p>
        </p:txBody>
      </p:sp>
      <p:sp>
        <p:nvSpPr>
          <p:cNvPr id="206" name="圆柱形 205"/>
          <p:cNvSpPr/>
          <p:nvPr/>
        </p:nvSpPr>
        <p:spPr>
          <a:xfrm>
            <a:off x="267013" y="4874692"/>
            <a:ext cx="1071524" cy="229677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solidFill>
                  <a:schemeClr val="tx1"/>
                </a:solidFill>
              </a:rPr>
              <a:t>办公网防病毒</a:t>
            </a:r>
          </a:p>
        </p:txBody>
      </p:sp>
      <p:sp>
        <p:nvSpPr>
          <p:cNvPr id="233" name="矩形 232"/>
          <p:cNvSpPr/>
          <p:nvPr/>
        </p:nvSpPr>
        <p:spPr>
          <a:xfrm>
            <a:off x="8166758" y="4029043"/>
            <a:ext cx="4025244" cy="2654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sq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dirty="0" err="1"/>
              <a:t>DataCenter</a:t>
            </a:r>
            <a:endParaRPr lang="zh-CN" altLang="en-US" sz="900" dirty="0"/>
          </a:p>
        </p:txBody>
      </p:sp>
      <p:sp>
        <p:nvSpPr>
          <p:cNvPr id="234" name="剪去单角的矩形 233"/>
          <p:cNvSpPr/>
          <p:nvPr/>
        </p:nvSpPr>
        <p:spPr>
          <a:xfrm>
            <a:off x="8302430" y="5075940"/>
            <a:ext cx="1029687" cy="346097"/>
          </a:xfrm>
          <a:prstGeom prst="snip1Rect">
            <a:avLst/>
          </a:prstGeom>
          <a:solidFill>
            <a:srgbClr val="92D050"/>
          </a:solidFill>
          <a:ln w="19050" cap="sq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DataCenter</a:t>
            </a:r>
            <a:r>
              <a:rPr lang="en-US" altLang="zh-CN" sz="900" dirty="0">
                <a:solidFill>
                  <a:schemeClr val="tx1"/>
                </a:solidFill>
              </a:rPr>
              <a:t> Core Switch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剪去单角的矩形 234"/>
          <p:cNvSpPr/>
          <p:nvPr/>
        </p:nvSpPr>
        <p:spPr>
          <a:xfrm>
            <a:off x="8302429" y="5594114"/>
            <a:ext cx="1029687" cy="346097"/>
          </a:xfrm>
          <a:prstGeom prst="snip1Rect">
            <a:avLst/>
          </a:prstGeom>
          <a:solidFill>
            <a:srgbClr val="92D050"/>
          </a:solidFill>
          <a:ln w="19050" cap="sq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DataCenter</a:t>
            </a:r>
            <a:r>
              <a:rPr lang="en-US" altLang="zh-CN" sz="900" dirty="0">
                <a:solidFill>
                  <a:schemeClr val="tx1"/>
                </a:solidFill>
              </a:rPr>
              <a:t> Core Switch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6" name="缺角矩形 235"/>
          <p:cNvSpPr/>
          <p:nvPr/>
        </p:nvSpPr>
        <p:spPr>
          <a:xfrm>
            <a:off x="9817017" y="4705769"/>
            <a:ext cx="772847" cy="324063"/>
          </a:xfrm>
          <a:prstGeom prst="plaque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server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7" name="缺角矩形 236"/>
          <p:cNvSpPr/>
          <p:nvPr/>
        </p:nvSpPr>
        <p:spPr>
          <a:xfrm>
            <a:off x="9817017" y="5175191"/>
            <a:ext cx="772847" cy="324063"/>
          </a:xfrm>
          <a:prstGeom prst="plaque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server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8" name="缺角矩形 237"/>
          <p:cNvSpPr/>
          <p:nvPr/>
        </p:nvSpPr>
        <p:spPr>
          <a:xfrm>
            <a:off x="9817017" y="5644614"/>
            <a:ext cx="772847" cy="324063"/>
          </a:xfrm>
          <a:prstGeom prst="plaque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server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9" name="缺角矩形 238"/>
          <p:cNvSpPr/>
          <p:nvPr/>
        </p:nvSpPr>
        <p:spPr>
          <a:xfrm>
            <a:off x="9817017" y="6114038"/>
            <a:ext cx="772847" cy="324063"/>
          </a:xfrm>
          <a:prstGeom prst="plaque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server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239"/>
          <p:cNvCxnSpPr>
            <a:stCxn id="234" idx="0"/>
            <a:endCxn id="236" idx="1"/>
          </p:cNvCxnSpPr>
          <p:nvPr/>
        </p:nvCxnSpPr>
        <p:spPr>
          <a:xfrm flipV="1">
            <a:off x="9332117" y="4867801"/>
            <a:ext cx="484900" cy="381188"/>
          </a:xfrm>
          <a:prstGeom prst="straightConnector1">
            <a:avLst/>
          </a:prstGeom>
          <a:ln w="190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34" idx="0"/>
            <a:endCxn id="237" idx="1"/>
          </p:cNvCxnSpPr>
          <p:nvPr/>
        </p:nvCxnSpPr>
        <p:spPr>
          <a:xfrm>
            <a:off x="9332117" y="5248988"/>
            <a:ext cx="484900" cy="88235"/>
          </a:xfrm>
          <a:prstGeom prst="straightConnector1">
            <a:avLst/>
          </a:prstGeom>
          <a:ln w="190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35" idx="0"/>
            <a:endCxn id="238" idx="1"/>
          </p:cNvCxnSpPr>
          <p:nvPr/>
        </p:nvCxnSpPr>
        <p:spPr>
          <a:xfrm>
            <a:off x="9332117" y="5767163"/>
            <a:ext cx="484900" cy="39483"/>
          </a:xfrm>
          <a:prstGeom prst="straightConnector1">
            <a:avLst/>
          </a:prstGeom>
          <a:ln w="190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35" idx="0"/>
            <a:endCxn id="239" idx="1"/>
          </p:cNvCxnSpPr>
          <p:nvPr/>
        </p:nvCxnSpPr>
        <p:spPr>
          <a:xfrm>
            <a:off x="9332117" y="5767164"/>
            <a:ext cx="484900" cy="508907"/>
          </a:xfrm>
          <a:prstGeom prst="straightConnector1">
            <a:avLst/>
          </a:prstGeom>
          <a:ln w="190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流程图: 磁盘 243"/>
          <p:cNvSpPr/>
          <p:nvPr/>
        </p:nvSpPr>
        <p:spPr>
          <a:xfrm>
            <a:off x="11621014" y="4133455"/>
            <a:ext cx="468316" cy="506723"/>
          </a:xfrm>
          <a:prstGeom prst="flowChartMagneticDisk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data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5" name="流程图: 磁盘 244"/>
          <p:cNvSpPr/>
          <p:nvPr/>
        </p:nvSpPr>
        <p:spPr>
          <a:xfrm>
            <a:off x="11621014" y="4738249"/>
            <a:ext cx="468316" cy="506723"/>
          </a:xfrm>
          <a:prstGeom prst="flowChartMagneticDisk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data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6" name="流程图: 磁盘 245"/>
          <p:cNvSpPr/>
          <p:nvPr/>
        </p:nvSpPr>
        <p:spPr>
          <a:xfrm>
            <a:off x="11621014" y="5343045"/>
            <a:ext cx="468316" cy="506723"/>
          </a:xfrm>
          <a:prstGeom prst="flowChartMagneticDisk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data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7" name="流程图: 磁盘 246"/>
          <p:cNvSpPr/>
          <p:nvPr/>
        </p:nvSpPr>
        <p:spPr>
          <a:xfrm>
            <a:off x="11621014" y="5947839"/>
            <a:ext cx="468316" cy="506723"/>
          </a:xfrm>
          <a:prstGeom prst="flowChartMagneticDisk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data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8" name="十字形 247"/>
          <p:cNvSpPr/>
          <p:nvPr/>
        </p:nvSpPr>
        <p:spPr>
          <a:xfrm>
            <a:off x="10724502" y="4916479"/>
            <a:ext cx="728503" cy="770871"/>
          </a:xfrm>
          <a:prstGeom prst="plus">
            <a:avLst/>
          </a:prstGeom>
          <a:solidFill>
            <a:schemeClr val="tx1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DB</a:t>
            </a:r>
            <a:r>
              <a:rPr lang="zh-CN" altLang="en-US" sz="900" dirty="0">
                <a:solidFill>
                  <a:schemeClr val="tx1"/>
                </a:solidFill>
              </a:rPr>
              <a:t>防火墙</a:t>
            </a:r>
          </a:p>
        </p:txBody>
      </p:sp>
      <p:cxnSp>
        <p:nvCxnSpPr>
          <p:cNvPr id="249" name="直接箭头连接符 248"/>
          <p:cNvCxnSpPr>
            <a:endCxn id="236" idx="1"/>
          </p:cNvCxnSpPr>
          <p:nvPr/>
        </p:nvCxnSpPr>
        <p:spPr>
          <a:xfrm>
            <a:off x="8706965" y="4524101"/>
            <a:ext cx="1110052" cy="343700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剪去单角的矩形 249"/>
          <p:cNvSpPr/>
          <p:nvPr/>
        </p:nvSpPr>
        <p:spPr>
          <a:xfrm>
            <a:off x="7892447" y="5065495"/>
            <a:ext cx="542973" cy="361995"/>
          </a:xfrm>
          <a:prstGeom prst="snip1Rect">
            <a:avLst/>
          </a:prstGeom>
          <a:solidFill>
            <a:schemeClr val="tx1"/>
          </a:solidFill>
          <a:ln w="19050" cap="sq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AV WALL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251" name="剪去单角的矩形 250"/>
          <p:cNvSpPr/>
          <p:nvPr/>
        </p:nvSpPr>
        <p:spPr>
          <a:xfrm>
            <a:off x="7895896" y="5572272"/>
            <a:ext cx="542973" cy="361995"/>
          </a:xfrm>
          <a:prstGeom prst="snip1Rect">
            <a:avLst/>
          </a:prstGeom>
          <a:solidFill>
            <a:schemeClr val="tx1"/>
          </a:solidFill>
          <a:ln w="19050" cap="sq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AV WALL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252" name="圆柱形 251"/>
          <p:cNvSpPr/>
          <p:nvPr/>
        </p:nvSpPr>
        <p:spPr>
          <a:xfrm>
            <a:off x="8487867" y="6264093"/>
            <a:ext cx="890800" cy="305700"/>
          </a:xfrm>
          <a:prstGeom prst="can">
            <a:avLst/>
          </a:prstGeom>
          <a:solidFill>
            <a:srgbClr val="92D050"/>
          </a:solidFill>
          <a:ln w="190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solidFill>
                  <a:schemeClr val="tx1"/>
                </a:solidFill>
              </a:rPr>
              <a:t>服务器防病毒</a:t>
            </a:r>
          </a:p>
        </p:txBody>
      </p:sp>
      <p:cxnSp>
        <p:nvCxnSpPr>
          <p:cNvPr id="253" name="直接箭头连接符 252"/>
          <p:cNvCxnSpPr>
            <a:stCxn id="235" idx="1"/>
            <a:endCxn id="252" idx="1"/>
          </p:cNvCxnSpPr>
          <p:nvPr/>
        </p:nvCxnSpPr>
        <p:spPr>
          <a:xfrm>
            <a:off x="8817272" y="5940212"/>
            <a:ext cx="115995" cy="323880"/>
          </a:xfrm>
          <a:prstGeom prst="straightConnector1">
            <a:avLst/>
          </a:prstGeom>
          <a:ln w="190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206" idx="4"/>
            <a:endCxn id="196" idx="2"/>
          </p:cNvCxnSpPr>
          <p:nvPr/>
        </p:nvCxnSpPr>
        <p:spPr>
          <a:xfrm flipV="1">
            <a:off x="1338537" y="4771411"/>
            <a:ext cx="1148873" cy="21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柱形 208"/>
          <p:cNvSpPr/>
          <p:nvPr/>
        </p:nvSpPr>
        <p:spPr>
          <a:xfrm>
            <a:off x="2982566" y="6247143"/>
            <a:ext cx="805052" cy="2296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DNS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0" name="圆柱形 209"/>
          <p:cNvSpPr/>
          <p:nvPr/>
        </p:nvSpPr>
        <p:spPr>
          <a:xfrm>
            <a:off x="2982566" y="6535053"/>
            <a:ext cx="805052" cy="2296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DHCP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1" name="圆柱形 210"/>
          <p:cNvSpPr/>
          <p:nvPr/>
        </p:nvSpPr>
        <p:spPr>
          <a:xfrm>
            <a:off x="2982566" y="5394730"/>
            <a:ext cx="805052" cy="2296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2" name="圆柱形 211"/>
          <p:cNvSpPr/>
          <p:nvPr/>
        </p:nvSpPr>
        <p:spPr>
          <a:xfrm>
            <a:off x="2982566" y="5681393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QOS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圆柱形 212"/>
          <p:cNvSpPr/>
          <p:nvPr/>
        </p:nvSpPr>
        <p:spPr>
          <a:xfrm>
            <a:off x="2982566" y="5967807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MPLS VPN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圆柱形 213"/>
          <p:cNvSpPr/>
          <p:nvPr/>
        </p:nvSpPr>
        <p:spPr>
          <a:xfrm>
            <a:off x="4848022" y="5394730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数据扫描</a:t>
            </a:r>
          </a:p>
        </p:txBody>
      </p:sp>
      <p:sp>
        <p:nvSpPr>
          <p:cNvPr id="215" name="圆柱形 214"/>
          <p:cNvSpPr/>
          <p:nvPr/>
        </p:nvSpPr>
        <p:spPr>
          <a:xfrm>
            <a:off x="4847494" y="5674447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漏扫</a:t>
            </a:r>
          </a:p>
        </p:txBody>
      </p:sp>
      <p:sp>
        <p:nvSpPr>
          <p:cNvPr id="216" name="圆柱形 215"/>
          <p:cNvSpPr/>
          <p:nvPr/>
        </p:nvSpPr>
        <p:spPr>
          <a:xfrm>
            <a:off x="4853009" y="5967807"/>
            <a:ext cx="805052" cy="2296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攻击检测</a:t>
            </a:r>
          </a:p>
        </p:txBody>
      </p:sp>
      <p:sp>
        <p:nvSpPr>
          <p:cNvPr id="217" name="圆柱形 216"/>
          <p:cNvSpPr/>
          <p:nvPr/>
        </p:nvSpPr>
        <p:spPr>
          <a:xfrm>
            <a:off x="5780750" y="5394730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ITOM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8" name="圆柱形 217"/>
          <p:cNvSpPr/>
          <p:nvPr/>
        </p:nvSpPr>
        <p:spPr>
          <a:xfrm>
            <a:off x="5779958" y="5670974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ITSM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9" name="圆柱形 218"/>
          <p:cNvSpPr/>
          <p:nvPr/>
        </p:nvSpPr>
        <p:spPr>
          <a:xfrm>
            <a:off x="5788230" y="5967807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APM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圆柱形 219"/>
          <p:cNvSpPr/>
          <p:nvPr/>
        </p:nvSpPr>
        <p:spPr>
          <a:xfrm>
            <a:off x="3915030" y="5677921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SSO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1" name="圆柱形 220"/>
          <p:cNvSpPr/>
          <p:nvPr/>
        </p:nvSpPr>
        <p:spPr>
          <a:xfrm>
            <a:off x="3917787" y="5967807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LDAP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圆柱形 221"/>
          <p:cNvSpPr/>
          <p:nvPr/>
        </p:nvSpPr>
        <p:spPr>
          <a:xfrm>
            <a:off x="3917787" y="6247143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IDM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3" name="圆柱形 222"/>
          <p:cNvSpPr/>
          <p:nvPr/>
        </p:nvSpPr>
        <p:spPr>
          <a:xfrm>
            <a:off x="4853009" y="6247143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代码审计</a:t>
            </a:r>
          </a:p>
        </p:txBody>
      </p:sp>
      <p:sp>
        <p:nvSpPr>
          <p:cNvPr id="224" name="圆柱形 223"/>
          <p:cNvSpPr/>
          <p:nvPr/>
        </p:nvSpPr>
        <p:spPr>
          <a:xfrm>
            <a:off x="4873134" y="6535053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上线安全检测</a:t>
            </a:r>
          </a:p>
        </p:txBody>
      </p:sp>
      <p:sp>
        <p:nvSpPr>
          <p:cNvPr id="225" name="圆柱形 224"/>
          <p:cNvSpPr/>
          <p:nvPr/>
        </p:nvSpPr>
        <p:spPr>
          <a:xfrm>
            <a:off x="5788230" y="6247143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DBM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圆柱形 225"/>
          <p:cNvSpPr/>
          <p:nvPr/>
        </p:nvSpPr>
        <p:spPr>
          <a:xfrm>
            <a:off x="6723453" y="5667501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容灾</a:t>
            </a:r>
          </a:p>
        </p:txBody>
      </p:sp>
      <p:sp>
        <p:nvSpPr>
          <p:cNvPr id="227" name="圆柱形 226"/>
          <p:cNvSpPr/>
          <p:nvPr/>
        </p:nvSpPr>
        <p:spPr>
          <a:xfrm>
            <a:off x="6723453" y="5967807"/>
            <a:ext cx="805052" cy="2296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备份</a:t>
            </a:r>
          </a:p>
        </p:txBody>
      </p:sp>
      <p:sp>
        <p:nvSpPr>
          <p:cNvPr id="228" name="圆柱形 227"/>
          <p:cNvSpPr/>
          <p:nvPr/>
        </p:nvSpPr>
        <p:spPr>
          <a:xfrm>
            <a:off x="6723453" y="6247143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恢复</a:t>
            </a:r>
          </a:p>
        </p:txBody>
      </p:sp>
      <p:sp>
        <p:nvSpPr>
          <p:cNvPr id="229" name="圆柱形 228"/>
          <p:cNvSpPr/>
          <p:nvPr/>
        </p:nvSpPr>
        <p:spPr>
          <a:xfrm>
            <a:off x="5818418" y="6535053"/>
            <a:ext cx="1728375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BCM/</a:t>
            </a:r>
            <a:r>
              <a:rPr lang="zh-CN" altLang="en-US" sz="800" dirty="0">
                <a:solidFill>
                  <a:schemeClr val="tx1"/>
                </a:solidFill>
              </a:rPr>
              <a:t>演练</a:t>
            </a:r>
          </a:p>
        </p:txBody>
      </p:sp>
      <p:sp>
        <p:nvSpPr>
          <p:cNvPr id="230" name="圆柱形 229"/>
          <p:cNvSpPr/>
          <p:nvPr/>
        </p:nvSpPr>
        <p:spPr>
          <a:xfrm>
            <a:off x="5464115" y="2453543"/>
            <a:ext cx="805052" cy="36989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MPLS </a:t>
            </a:r>
            <a:r>
              <a:rPr lang="en-US" altLang="zh-CN" sz="800" dirty="0">
                <a:solidFill>
                  <a:schemeClr val="tx1"/>
                </a:solidFill>
              </a:rPr>
              <a:t>VPN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SDWAN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SSLVPN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231" name="直接箭头连接符 230"/>
          <p:cNvCxnSpPr>
            <a:stCxn id="141" idx="0"/>
            <a:endCxn id="230" idx="3"/>
          </p:cNvCxnSpPr>
          <p:nvPr/>
        </p:nvCxnSpPr>
        <p:spPr>
          <a:xfrm flipV="1">
            <a:off x="4994300" y="2823438"/>
            <a:ext cx="872341" cy="65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30" idx="1"/>
            <a:endCxn id="137" idx="1"/>
          </p:cNvCxnSpPr>
          <p:nvPr/>
        </p:nvCxnSpPr>
        <p:spPr>
          <a:xfrm flipH="1" flipV="1">
            <a:off x="5084182" y="1581849"/>
            <a:ext cx="782460" cy="8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147" idx="0"/>
            <a:endCxn id="173" idx="1"/>
          </p:cNvCxnSpPr>
          <p:nvPr/>
        </p:nvCxnSpPr>
        <p:spPr>
          <a:xfrm>
            <a:off x="1897131" y="1665605"/>
            <a:ext cx="6123869" cy="92746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02" idx="0"/>
            <a:endCxn id="173" idx="1"/>
          </p:cNvCxnSpPr>
          <p:nvPr/>
        </p:nvCxnSpPr>
        <p:spPr>
          <a:xfrm flipV="1">
            <a:off x="4998080" y="2593070"/>
            <a:ext cx="3022920" cy="58655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39" idx="0"/>
            <a:endCxn id="173" idx="1"/>
          </p:cNvCxnSpPr>
          <p:nvPr/>
        </p:nvCxnSpPr>
        <p:spPr>
          <a:xfrm>
            <a:off x="4996339" y="2250533"/>
            <a:ext cx="3024661" cy="34253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7323680" y="2344050"/>
            <a:ext cx="63648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攻击、检测</a:t>
            </a:r>
            <a:endParaRPr lang="zh-CN" altLang="en-US" sz="1400" dirty="0"/>
          </a:p>
        </p:txBody>
      </p:sp>
      <p:cxnSp>
        <p:nvCxnSpPr>
          <p:cNvPr id="187" name="直接箭头连接符 186"/>
          <p:cNvCxnSpPr>
            <a:stCxn id="248" idx="0"/>
          </p:cNvCxnSpPr>
          <p:nvPr/>
        </p:nvCxnSpPr>
        <p:spPr>
          <a:xfrm flipV="1">
            <a:off x="11088754" y="3352867"/>
            <a:ext cx="437897" cy="1563612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234" idx="3"/>
            <a:endCxn id="172" idx="2"/>
          </p:cNvCxnSpPr>
          <p:nvPr/>
        </p:nvCxnSpPr>
        <p:spPr>
          <a:xfrm flipV="1">
            <a:off x="8817274" y="3297668"/>
            <a:ext cx="2709377" cy="1778272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圆柱形 268"/>
          <p:cNvSpPr/>
          <p:nvPr/>
        </p:nvSpPr>
        <p:spPr>
          <a:xfrm>
            <a:off x="3927850" y="6535053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基线管理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0" name="圆柱形 269"/>
          <p:cNvSpPr/>
          <p:nvPr/>
        </p:nvSpPr>
        <p:spPr>
          <a:xfrm>
            <a:off x="6723453" y="5394730"/>
            <a:ext cx="805052" cy="22967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等保测评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stCxn id="174" idx="2"/>
            <a:endCxn id="234" idx="3"/>
          </p:cNvCxnSpPr>
          <p:nvPr/>
        </p:nvCxnSpPr>
        <p:spPr>
          <a:xfrm>
            <a:off x="8626677" y="2993384"/>
            <a:ext cx="190595" cy="208255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流程图: 多文档 280"/>
          <p:cNvSpPr/>
          <p:nvPr/>
        </p:nvSpPr>
        <p:spPr>
          <a:xfrm>
            <a:off x="10790385" y="1176579"/>
            <a:ext cx="962280" cy="543984"/>
          </a:xfrm>
          <a:prstGeom prst="flowChartMulti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APSOC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stCxn id="248" idx="0"/>
            <a:endCxn id="185" idx="2"/>
          </p:cNvCxnSpPr>
          <p:nvPr/>
        </p:nvCxnSpPr>
        <p:spPr>
          <a:xfrm flipH="1" flipV="1">
            <a:off x="8791049" y="1483710"/>
            <a:ext cx="2297704" cy="3432769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48" idx="0"/>
            <a:endCxn id="174" idx="2"/>
          </p:cNvCxnSpPr>
          <p:nvPr/>
        </p:nvCxnSpPr>
        <p:spPr>
          <a:xfrm flipH="1" flipV="1">
            <a:off x="8626677" y="2993385"/>
            <a:ext cx="2462075" cy="192309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剪去单角的矩形 283"/>
          <p:cNvSpPr/>
          <p:nvPr/>
        </p:nvSpPr>
        <p:spPr>
          <a:xfrm>
            <a:off x="5185228" y="1924419"/>
            <a:ext cx="699149" cy="23638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WAF+IPS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153" idx="0"/>
            <a:endCxn id="201" idx="2"/>
          </p:cNvCxnSpPr>
          <p:nvPr/>
        </p:nvCxnSpPr>
        <p:spPr>
          <a:xfrm flipV="1">
            <a:off x="4994301" y="4169114"/>
            <a:ext cx="3899108" cy="353769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剪去单角的矩形 197"/>
          <p:cNvSpPr/>
          <p:nvPr/>
        </p:nvSpPr>
        <p:spPr>
          <a:xfrm>
            <a:off x="7951945" y="4381085"/>
            <a:ext cx="755020" cy="286031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OPM SW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带</a:t>
            </a:r>
            <a:r>
              <a:rPr lang="zh-CN" altLang="en-US" sz="800" dirty="0">
                <a:solidFill>
                  <a:schemeClr val="tx1"/>
                </a:solidFill>
              </a:rPr>
              <a:t>外管理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1" name="剪去单角的矩形 200"/>
          <p:cNvSpPr/>
          <p:nvPr/>
        </p:nvSpPr>
        <p:spPr>
          <a:xfrm>
            <a:off x="8893408" y="4039099"/>
            <a:ext cx="678587" cy="26002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堡垒机</a:t>
            </a:r>
          </a:p>
        </p:txBody>
      </p:sp>
      <p:cxnSp>
        <p:nvCxnSpPr>
          <p:cNvPr id="50" name="直接箭头连接符 49"/>
          <p:cNvCxnSpPr>
            <a:endCxn id="236" idx="1"/>
          </p:cNvCxnSpPr>
          <p:nvPr/>
        </p:nvCxnSpPr>
        <p:spPr>
          <a:xfrm>
            <a:off x="9171702" y="4313493"/>
            <a:ext cx="645313" cy="554307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145" idx="0"/>
            <a:endCxn id="172" idx="1"/>
          </p:cNvCxnSpPr>
          <p:nvPr/>
        </p:nvCxnSpPr>
        <p:spPr>
          <a:xfrm flipV="1">
            <a:off x="4994301" y="3137975"/>
            <a:ext cx="5923817" cy="831051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140" idx="0"/>
          </p:cNvCxnSpPr>
          <p:nvPr/>
        </p:nvCxnSpPr>
        <p:spPr>
          <a:xfrm flipV="1">
            <a:off x="4987016" y="2591197"/>
            <a:ext cx="2964928" cy="27687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stCxn id="203" idx="0"/>
            <a:endCxn id="173" idx="1"/>
          </p:cNvCxnSpPr>
          <p:nvPr/>
        </p:nvCxnSpPr>
        <p:spPr>
          <a:xfrm>
            <a:off x="4987018" y="2551618"/>
            <a:ext cx="3033983" cy="4145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84" idx="0"/>
            <a:endCxn id="173" idx="1"/>
          </p:cNvCxnSpPr>
          <p:nvPr/>
        </p:nvCxnSpPr>
        <p:spPr>
          <a:xfrm>
            <a:off x="5884378" y="2042613"/>
            <a:ext cx="2136623" cy="55045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53" idx="0"/>
            <a:endCxn id="230" idx="3"/>
          </p:cNvCxnSpPr>
          <p:nvPr/>
        </p:nvCxnSpPr>
        <p:spPr>
          <a:xfrm flipV="1">
            <a:off x="4994300" y="2823438"/>
            <a:ext cx="872341" cy="169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71" idx="0"/>
            <a:endCxn id="281" idx="2"/>
          </p:cNvCxnSpPr>
          <p:nvPr/>
        </p:nvCxnSpPr>
        <p:spPr>
          <a:xfrm flipH="1" flipV="1">
            <a:off x="11204612" y="1699962"/>
            <a:ext cx="300561" cy="731540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3" idx="0"/>
          </p:cNvCxnSpPr>
          <p:nvPr/>
        </p:nvCxnSpPr>
        <p:spPr>
          <a:xfrm flipV="1">
            <a:off x="8629533" y="1720481"/>
            <a:ext cx="2587107" cy="71289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0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634498" y="214206"/>
            <a:ext cx="40959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安全资源部署</a:t>
            </a:r>
            <a:r>
              <a:rPr lang="en-US" altLang="zh-CN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参考等保</a:t>
            </a:r>
            <a:r>
              <a:rPr lang="en-US" altLang="zh-CN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L3-L4</a:t>
            </a:r>
            <a:endParaRPr lang="zh-CN" altLang="en-US" sz="1867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957573" y="5176631"/>
            <a:ext cx="4608976" cy="1624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服务支持区</a:t>
            </a:r>
          </a:p>
        </p:txBody>
      </p:sp>
      <p:sp>
        <p:nvSpPr>
          <p:cNvPr id="130" name="矩形 129"/>
          <p:cNvSpPr/>
          <p:nvPr/>
        </p:nvSpPr>
        <p:spPr>
          <a:xfrm>
            <a:off x="5679886" y="670560"/>
            <a:ext cx="6388613" cy="1083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OPM ZONE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-51856" y="5422037"/>
            <a:ext cx="2823979" cy="1324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/>
              <a:t>OFFICE</a:t>
            </a:r>
            <a:endParaRPr lang="zh-CN" altLang="en-US" sz="900" dirty="0"/>
          </a:p>
        </p:txBody>
      </p:sp>
      <p:sp>
        <p:nvSpPr>
          <p:cNvPr id="132" name="矩形 131"/>
          <p:cNvSpPr/>
          <p:nvPr/>
        </p:nvSpPr>
        <p:spPr>
          <a:xfrm>
            <a:off x="-15975" y="3584621"/>
            <a:ext cx="1940035" cy="1038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IDS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8943" y="1215215"/>
            <a:ext cx="1940035" cy="2168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DMZ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131903" y="674073"/>
            <a:ext cx="3515277" cy="29890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互联网区域</a:t>
            </a:r>
          </a:p>
        </p:txBody>
      </p:sp>
      <p:sp>
        <p:nvSpPr>
          <p:cNvPr id="135" name="云形标注 134"/>
          <p:cNvSpPr/>
          <p:nvPr/>
        </p:nvSpPr>
        <p:spPr>
          <a:xfrm>
            <a:off x="2197376" y="1215215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internet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云形标注 135"/>
          <p:cNvSpPr/>
          <p:nvPr/>
        </p:nvSpPr>
        <p:spPr>
          <a:xfrm>
            <a:off x="3403209" y="1215215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internet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云形标注 136"/>
          <p:cNvSpPr/>
          <p:nvPr/>
        </p:nvSpPr>
        <p:spPr>
          <a:xfrm>
            <a:off x="4572364" y="1169586"/>
            <a:ext cx="1023635" cy="412703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Branch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剪去单角的矩形 137"/>
          <p:cNvSpPr/>
          <p:nvPr/>
        </p:nvSpPr>
        <p:spPr>
          <a:xfrm>
            <a:off x="2346594" y="1803101"/>
            <a:ext cx="2651487" cy="2600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LC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剪去单角的矩形 138"/>
          <p:cNvSpPr/>
          <p:nvPr/>
        </p:nvSpPr>
        <p:spPr>
          <a:xfrm>
            <a:off x="2344853" y="2120518"/>
            <a:ext cx="2651487" cy="2600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AC/DDOS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剪去单角的矩形 139"/>
          <p:cNvSpPr/>
          <p:nvPr/>
        </p:nvSpPr>
        <p:spPr>
          <a:xfrm>
            <a:off x="2335530" y="2738055"/>
            <a:ext cx="2651487" cy="26002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bg1"/>
                </a:solidFill>
              </a:rPr>
              <a:t>AV </a:t>
            </a:r>
            <a:r>
              <a:rPr lang="en-US" altLang="zh-CN" sz="900" i="1" dirty="0">
                <a:solidFill>
                  <a:schemeClr val="bg1"/>
                </a:solidFill>
              </a:rPr>
              <a:t>WALL</a:t>
            </a:r>
            <a:r>
              <a:rPr lang="zh-CN" altLang="en-US" sz="900" i="1" dirty="0">
                <a:solidFill>
                  <a:schemeClr val="bg1"/>
                </a:solidFill>
              </a:rPr>
              <a:t>*</a:t>
            </a:r>
            <a:r>
              <a:rPr lang="en-US" altLang="zh-CN" sz="900" i="1" dirty="0">
                <a:solidFill>
                  <a:schemeClr val="bg1"/>
                </a:solidFill>
              </a:rPr>
              <a:t>2</a:t>
            </a:r>
            <a:endParaRPr lang="zh-CN" altLang="en-US" sz="900" i="1" dirty="0">
              <a:solidFill>
                <a:schemeClr val="bg1"/>
              </a:solidFill>
            </a:endParaRPr>
          </a:p>
        </p:txBody>
      </p:sp>
      <p:sp>
        <p:nvSpPr>
          <p:cNvPr id="141" name="剪去单角的矩形 140"/>
          <p:cNvSpPr/>
          <p:nvPr/>
        </p:nvSpPr>
        <p:spPr>
          <a:xfrm>
            <a:off x="2342814" y="3352867"/>
            <a:ext cx="2651487" cy="250815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Internet Switch </a:t>
            </a:r>
            <a:r>
              <a:rPr lang="zh-CN" altLang="en-US" sz="900" i="1" dirty="0">
                <a:solidFill>
                  <a:schemeClr val="tx1"/>
                </a:solidFill>
              </a:rPr>
              <a:t>*</a:t>
            </a:r>
            <a:r>
              <a:rPr lang="en-US" altLang="zh-CN" sz="900" i="1" dirty="0">
                <a:solidFill>
                  <a:schemeClr val="tx1"/>
                </a:solidFill>
              </a:rPr>
              <a:t>2</a:t>
            </a:r>
            <a:endParaRPr lang="zh-CN" altLang="en-US" sz="900" i="1" dirty="0">
              <a:solidFill>
                <a:schemeClr val="tx1"/>
              </a:solidFill>
            </a:endParaRPr>
          </a:p>
        </p:txBody>
      </p:sp>
      <p:sp>
        <p:nvSpPr>
          <p:cNvPr id="142" name="剪去单角的矩形 141"/>
          <p:cNvSpPr/>
          <p:nvPr/>
        </p:nvSpPr>
        <p:spPr>
          <a:xfrm>
            <a:off x="48944" y="2125915"/>
            <a:ext cx="1848187" cy="286031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Internet Zone Load </a:t>
            </a:r>
            <a:r>
              <a:rPr lang="en-US" altLang="zh-CN" sz="900" i="1" dirty="0" err="1"/>
              <a:t>Blancer</a:t>
            </a:r>
            <a:endParaRPr lang="zh-CN" altLang="en-US" sz="900" i="1" dirty="0"/>
          </a:p>
        </p:txBody>
      </p:sp>
      <p:sp>
        <p:nvSpPr>
          <p:cNvPr id="143" name="剪去单角的矩形 142"/>
          <p:cNvSpPr/>
          <p:nvPr/>
        </p:nvSpPr>
        <p:spPr>
          <a:xfrm>
            <a:off x="2342813" y="3850831"/>
            <a:ext cx="1238587" cy="236389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Core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剪去单角的矩形 143"/>
          <p:cNvSpPr/>
          <p:nvPr/>
        </p:nvSpPr>
        <p:spPr>
          <a:xfrm>
            <a:off x="48944" y="2844884"/>
            <a:ext cx="1848187" cy="346097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Internet Zone DNS(</a:t>
            </a:r>
            <a:r>
              <a:rPr lang="en-US" altLang="zh-CN" sz="900" i="1" dirty="0" err="1"/>
              <a:t>ouside</a:t>
            </a:r>
            <a:r>
              <a:rPr lang="en-US" altLang="zh-CN" sz="900" i="1" dirty="0"/>
              <a:t> DNS))</a:t>
            </a:r>
            <a:endParaRPr lang="zh-CN" altLang="en-US" sz="900" i="1" dirty="0"/>
          </a:p>
        </p:txBody>
      </p:sp>
      <p:sp>
        <p:nvSpPr>
          <p:cNvPr id="145" name="剪去单角的矩形 144"/>
          <p:cNvSpPr/>
          <p:nvPr/>
        </p:nvSpPr>
        <p:spPr>
          <a:xfrm>
            <a:off x="3755713" y="3850831"/>
            <a:ext cx="1238587" cy="236389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Core FW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剪去单角的矩形 145"/>
          <p:cNvSpPr/>
          <p:nvPr/>
        </p:nvSpPr>
        <p:spPr>
          <a:xfrm>
            <a:off x="48944" y="2485399"/>
            <a:ext cx="1848187" cy="286031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Internet Zone Load </a:t>
            </a:r>
            <a:r>
              <a:rPr lang="en-US" altLang="zh-CN" sz="900" i="1" dirty="0" err="1"/>
              <a:t>Blancer</a:t>
            </a:r>
            <a:endParaRPr lang="zh-CN" altLang="en-US" sz="900" i="1" dirty="0"/>
          </a:p>
        </p:txBody>
      </p:sp>
      <p:sp>
        <p:nvSpPr>
          <p:cNvPr id="147" name="剪去单角的矩形 146"/>
          <p:cNvSpPr/>
          <p:nvPr/>
        </p:nvSpPr>
        <p:spPr>
          <a:xfrm>
            <a:off x="48944" y="1522590"/>
            <a:ext cx="1848187" cy="28603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/>
              <a:t>IDS/NIPS </a:t>
            </a:r>
            <a:r>
              <a:rPr lang="zh-CN" altLang="en-US" sz="900" i="1" dirty="0"/>
              <a:t>*</a:t>
            </a:r>
            <a:r>
              <a:rPr lang="en-US" altLang="zh-CN" sz="900" i="1" dirty="0"/>
              <a:t>2</a:t>
            </a:r>
            <a:endParaRPr lang="zh-CN" altLang="en-US" sz="900" i="1" dirty="0"/>
          </a:p>
        </p:txBody>
      </p:sp>
      <p:cxnSp>
        <p:nvCxnSpPr>
          <p:cNvPr id="148" name="直接箭头连接符 147"/>
          <p:cNvCxnSpPr>
            <a:stCxn id="141" idx="2"/>
            <a:endCxn id="142" idx="0"/>
          </p:cNvCxnSpPr>
          <p:nvPr/>
        </p:nvCxnSpPr>
        <p:spPr>
          <a:xfrm flipH="1" flipV="1">
            <a:off x="1897131" y="2268931"/>
            <a:ext cx="445683" cy="12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1" idx="2"/>
            <a:endCxn id="146" idx="0"/>
          </p:cNvCxnSpPr>
          <p:nvPr/>
        </p:nvCxnSpPr>
        <p:spPr>
          <a:xfrm flipH="1" flipV="1">
            <a:off x="1897131" y="2628415"/>
            <a:ext cx="445683" cy="8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1" idx="2"/>
            <a:endCxn id="147" idx="0"/>
          </p:cNvCxnSpPr>
          <p:nvPr/>
        </p:nvCxnSpPr>
        <p:spPr>
          <a:xfrm flipH="1" flipV="1">
            <a:off x="1897131" y="1665606"/>
            <a:ext cx="445683" cy="181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1" idx="2"/>
            <a:endCxn id="144" idx="0"/>
          </p:cNvCxnSpPr>
          <p:nvPr/>
        </p:nvCxnSpPr>
        <p:spPr>
          <a:xfrm flipH="1" flipV="1">
            <a:off x="1897131" y="3017933"/>
            <a:ext cx="445683" cy="46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剪去单角的矩形 151"/>
          <p:cNvSpPr/>
          <p:nvPr/>
        </p:nvSpPr>
        <p:spPr>
          <a:xfrm>
            <a:off x="2342813" y="4313493"/>
            <a:ext cx="1238587" cy="418779"/>
          </a:xfrm>
          <a:prstGeom prst="snip1Rect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Core Switch</a:t>
            </a:r>
            <a:endParaRPr lang="zh-CN" altLang="en-US" sz="1200" b="1" dirty="0"/>
          </a:p>
        </p:txBody>
      </p:sp>
      <p:sp>
        <p:nvSpPr>
          <p:cNvPr id="153" name="剪去单角的矩形 152"/>
          <p:cNvSpPr/>
          <p:nvPr/>
        </p:nvSpPr>
        <p:spPr>
          <a:xfrm>
            <a:off x="3755713" y="4313493"/>
            <a:ext cx="1238587" cy="418779"/>
          </a:xfrm>
          <a:prstGeom prst="snip1Rect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Core Switch</a:t>
            </a:r>
            <a:endParaRPr lang="zh-CN" altLang="en-US" sz="1200" b="1" dirty="0"/>
          </a:p>
        </p:txBody>
      </p:sp>
      <p:sp>
        <p:nvSpPr>
          <p:cNvPr id="154" name="剪去单角的矩形 153"/>
          <p:cNvSpPr/>
          <p:nvPr/>
        </p:nvSpPr>
        <p:spPr>
          <a:xfrm>
            <a:off x="19081" y="3851017"/>
            <a:ext cx="1848187" cy="34609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Intranet IDS(inside )</a:t>
            </a:r>
            <a:endParaRPr lang="zh-CN" altLang="en-US" sz="900" dirty="0"/>
          </a:p>
        </p:txBody>
      </p:sp>
      <p:sp>
        <p:nvSpPr>
          <p:cNvPr id="155" name="剪去单角的矩形 154"/>
          <p:cNvSpPr/>
          <p:nvPr/>
        </p:nvSpPr>
        <p:spPr>
          <a:xfrm>
            <a:off x="19225" y="4215346"/>
            <a:ext cx="1848187" cy="34609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Intranet IDS(Outside)</a:t>
            </a:r>
            <a:endParaRPr lang="zh-CN" altLang="en-US" sz="900" dirty="0"/>
          </a:p>
        </p:txBody>
      </p:sp>
      <p:cxnSp>
        <p:nvCxnSpPr>
          <p:cNvPr id="156" name="直接箭头连接符 155"/>
          <p:cNvCxnSpPr>
            <a:stCxn id="152" idx="2"/>
            <a:endCxn id="155" idx="0"/>
          </p:cNvCxnSpPr>
          <p:nvPr/>
        </p:nvCxnSpPr>
        <p:spPr>
          <a:xfrm flipH="1" flipV="1">
            <a:off x="1867413" y="4388395"/>
            <a:ext cx="475401" cy="1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剪去单角的矩形 156"/>
          <p:cNvSpPr/>
          <p:nvPr/>
        </p:nvSpPr>
        <p:spPr>
          <a:xfrm>
            <a:off x="6995085" y="4648190"/>
            <a:ext cx="635591" cy="260028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剪去单角的矩形 157"/>
          <p:cNvSpPr/>
          <p:nvPr/>
        </p:nvSpPr>
        <p:spPr>
          <a:xfrm>
            <a:off x="6925235" y="4848278"/>
            <a:ext cx="635591" cy="260028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9" name="直接箭头连接符 158"/>
          <p:cNvCxnSpPr>
            <a:stCxn id="152" idx="1"/>
            <a:endCxn id="157" idx="2"/>
          </p:cNvCxnSpPr>
          <p:nvPr/>
        </p:nvCxnSpPr>
        <p:spPr>
          <a:xfrm>
            <a:off x="2962108" y="4732273"/>
            <a:ext cx="4032977" cy="4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3" idx="1"/>
            <a:endCxn id="158" idx="2"/>
          </p:cNvCxnSpPr>
          <p:nvPr/>
        </p:nvCxnSpPr>
        <p:spPr>
          <a:xfrm>
            <a:off x="4375007" y="4732273"/>
            <a:ext cx="2550228" cy="24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剪去单角的矩形 160"/>
          <p:cNvSpPr/>
          <p:nvPr/>
        </p:nvSpPr>
        <p:spPr>
          <a:xfrm>
            <a:off x="1350072" y="616676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2" name="剪去单角的矩形 161"/>
          <p:cNvSpPr/>
          <p:nvPr/>
        </p:nvSpPr>
        <p:spPr>
          <a:xfrm>
            <a:off x="-30586" y="6156633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3" name="剪去单角的矩形 162"/>
          <p:cNvSpPr/>
          <p:nvPr/>
        </p:nvSpPr>
        <p:spPr>
          <a:xfrm>
            <a:off x="-32475" y="572412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sp>
        <p:nvSpPr>
          <p:cNvPr id="164" name="剪去单角的矩形 163"/>
          <p:cNvSpPr/>
          <p:nvPr/>
        </p:nvSpPr>
        <p:spPr>
          <a:xfrm>
            <a:off x="1357741" y="5724129"/>
            <a:ext cx="1238587" cy="346097"/>
          </a:xfrm>
          <a:prstGeom prst="snip1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Switch</a:t>
            </a:r>
            <a:endParaRPr lang="zh-CN" altLang="en-US" sz="900" dirty="0"/>
          </a:p>
        </p:txBody>
      </p:sp>
      <p:cxnSp>
        <p:nvCxnSpPr>
          <p:cNvPr id="165" name="直接箭头连接符 164"/>
          <p:cNvCxnSpPr>
            <a:stCxn id="196" idx="1"/>
            <a:endCxn id="163" idx="3"/>
          </p:cNvCxnSpPr>
          <p:nvPr/>
        </p:nvCxnSpPr>
        <p:spPr>
          <a:xfrm flipH="1">
            <a:off x="586820" y="4869093"/>
            <a:ext cx="2323577" cy="8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97" idx="1"/>
            <a:endCxn id="164" idx="3"/>
          </p:cNvCxnSpPr>
          <p:nvPr/>
        </p:nvCxnSpPr>
        <p:spPr>
          <a:xfrm flipH="1">
            <a:off x="1977035" y="4898213"/>
            <a:ext cx="2379139" cy="8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96" idx="1"/>
            <a:endCxn id="164" idx="3"/>
          </p:cNvCxnSpPr>
          <p:nvPr/>
        </p:nvCxnSpPr>
        <p:spPr>
          <a:xfrm flipH="1">
            <a:off x="1977036" y="4869093"/>
            <a:ext cx="933361" cy="8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97" idx="1"/>
          </p:cNvCxnSpPr>
          <p:nvPr/>
        </p:nvCxnSpPr>
        <p:spPr>
          <a:xfrm flipH="1">
            <a:off x="634498" y="4898213"/>
            <a:ext cx="3721676" cy="8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7" idx="1"/>
            <a:endCxn id="250" idx="2"/>
          </p:cNvCxnSpPr>
          <p:nvPr/>
        </p:nvCxnSpPr>
        <p:spPr>
          <a:xfrm>
            <a:off x="7312881" y="4908217"/>
            <a:ext cx="579567" cy="3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8" idx="1"/>
            <a:endCxn id="251" idx="2"/>
          </p:cNvCxnSpPr>
          <p:nvPr/>
        </p:nvCxnSpPr>
        <p:spPr>
          <a:xfrm>
            <a:off x="7243032" y="5108306"/>
            <a:ext cx="652865" cy="64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折角形 170"/>
          <p:cNvSpPr/>
          <p:nvPr/>
        </p:nvSpPr>
        <p:spPr>
          <a:xfrm>
            <a:off x="10896640" y="2431502"/>
            <a:ext cx="1217065" cy="319389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行为分析</a:t>
            </a:r>
          </a:p>
        </p:txBody>
      </p:sp>
      <p:sp>
        <p:nvSpPr>
          <p:cNvPr id="172" name="折角形 171"/>
          <p:cNvSpPr/>
          <p:nvPr/>
        </p:nvSpPr>
        <p:spPr>
          <a:xfrm>
            <a:off x="10918118" y="2978280"/>
            <a:ext cx="1217065" cy="319389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日志系统</a:t>
            </a:r>
          </a:p>
        </p:txBody>
      </p:sp>
      <p:sp>
        <p:nvSpPr>
          <p:cNvPr id="173" name="折角形 172"/>
          <p:cNvSpPr/>
          <p:nvPr/>
        </p:nvSpPr>
        <p:spPr>
          <a:xfrm>
            <a:off x="8021001" y="2433375"/>
            <a:ext cx="1217065" cy="319389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异常检测</a:t>
            </a:r>
          </a:p>
        </p:txBody>
      </p:sp>
      <p:sp>
        <p:nvSpPr>
          <p:cNvPr id="174" name="折角形 173"/>
          <p:cNvSpPr/>
          <p:nvPr/>
        </p:nvSpPr>
        <p:spPr>
          <a:xfrm>
            <a:off x="8018145" y="2703032"/>
            <a:ext cx="1217065" cy="290353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威胁检测</a:t>
            </a:r>
          </a:p>
        </p:txBody>
      </p:sp>
      <p:cxnSp>
        <p:nvCxnSpPr>
          <p:cNvPr id="175" name="直接箭头连接符 174"/>
          <p:cNvCxnSpPr>
            <a:stCxn id="172" idx="0"/>
            <a:endCxn id="171" idx="2"/>
          </p:cNvCxnSpPr>
          <p:nvPr/>
        </p:nvCxnSpPr>
        <p:spPr>
          <a:xfrm flipH="1" flipV="1">
            <a:off x="11505173" y="2750891"/>
            <a:ext cx="21479" cy="22738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73" idx="1"/>
          </p:cNvCxnSpPr>
          <p:nvPr/>
        </p:nvCxnSpPr>
        <p:spPr>
          <a:xfrm flipH="1">
            <a:off x="4923035" y="2593070"/>
            <a:ext cx="3097964" cy="51734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73" idx="1"/>
            <a:endCxn id="141" idx="0"/>
          </p:cNvCxnSpPr>
          <p:nvPr/>
        </p:nvCxnSpPr>
        <p:spPr>
          <a:xfrm flipH="1">
            <a:off x="4994301" y="2593070"/>
            <a:ext cx="3026700" cy="88520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45" idx="0"/>
            <a:endCxn id="173" idx="1"/>
          </p:cNvCxnSpPr>
          <p:nvPr/>
        </p:nvCxnSpPr>
        <p:spPr>
          <a:xfrm flipV="1">
            <a:off x="4994301" y="2593070"/>
            <a:ext cx="3026700" cy="137595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57" idx="3"/>
            <a:endCxn id="174" idx="2"/>
          </p:cNvCxnSpPr>
          <p:nvPr/>
        </p:nvCxnSpPr>
        <p:spPr>
          <a:xfrm flipV="1">
            <a:off x="7312880" y="2993384"/>
            <a:ext cx="1313797" cy="165480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53" idx="0"/>
            <a:endCxn id="172" idx="2"/>
          </p:cNvCxnSpPr>
          <p:nvPr/>
        </p:nvCxnSpPr>
        <p:spPr>
          <a:xfrm flipV="1">
            <a:off x="4994301" y="3297670"/>
            <a:ext cx="6532351" cy="1225213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41" idx="0"/>
            <a:endCxn id="172" idx="1"/>
          </p:cNvCxnSpPr>
          <p:nvPr/>
        </p:nvCxnSpPr>
        <p:spPr>
          <a:xfrm flipV="1">
            <a:off x="4994301" y="3137975"/>
            <a:ext cx="5923817" cy="34030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图: 多文档 183"/>
          <p:cNvSpPr/>
          <p:nvPr/>
        </p:nvSpPr>
        <p:spPr>
          <a:xfrm>
            <a:off x="7170043" y="960327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SOC</a:t>
            </a:r>
            <a:endParaRPr lang="zh-CN" altLang="en-US" sz="900" dirty="0"/>
          </a:p>
        </p:txBody>
      </p:sp>
      <p:sp>
        <p:nvSpPr>
          <p:cNvPr id="185" name="流程图: 多文档 184"/>
          <p:cNvSpPr/>
          <p:nvPr/>
        </p:nvSpPr>
        <p:spPr>
          <a:xfrm>
            <a:off x="8376824" y="960327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SIM</a:t>
            </a:r>
            <a:endParaRPr lang="zh-CN" altLang="en-US" sz="900" dirty="0"/>
          </a:p>
        </p:txBody>
      </p:sp>
      <p:sp>
        <p:nvSpPr>
          <p:cNvPr id="186" name="流程图: 多文档 185"/>
          <p:cNvSpPr/>
          <p:nvPr/>
        </p:nvSpPr>
        <p:spPr>
          <a:xfrm>
            <a:off x="9583605" y="948801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ADT</a:t>
            </a:r>
            <a:endParaRPr lang="zh-CN" altLang="en-US" sz="900" dirty="0"/>
          </a:p>
        </p:txBody>
      </p:sp>
      <p:cxnSp>
        <p:nvCxnSpPr>
          <p:cNvPr id="188" name="直接箭头连接符 187"/>
          <p:cNvCxnSpPr>
            <a:stCxn id="173" idx="0"/>
            <a:endCxn id="184" idx="2"/>
          </p:cNvCxnSpPr>
          <p:nvPr/>
        </p:nvCxnSpPr>
        <p:spPr>
          <a:xfrm flipH="1" flipV="1">
            <a:off x="7584269" y="1483710"/>
            <a:ext cx="1045265" cy="94966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73" idx="0"/>
            <a:endCxn id="185" idx="2"/>
          </p:cNvCxnSpPr>
          <p:nvPr/>
        </p:nvCxnSpPr>
        <p:spPr>
          <a:xfrm flipV="1">
            <a:off x="8629534" y="1483710"/>
            <a:ext cx="161516" cy="94966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71" idx="0"/>
            <a:endCxn id="184" idx="2"/>
          </p:cNvCxnSpPr>
          <p:nvPr/>
        </p:nvCxnSpPr>
        <p:spPr>
          <a:xfrm flipH="1" flipV="1">
            <a:off x="7584268" y="1483709"/>
            <a:ext cx="3920904" cy="947792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71" idx="0"/>
            <a:endCxn id="185" idx="2"/>
          </p:cNvCxnSpPr>
          <p:nvPr/>
        </p:nvCxnSpPr>
        <p:spPr>
          <a:xfrm flipH="1" flipV="1">
            <a:off x="8791049" y="1483709"/>
            <a:ext cx="2714123" cy="947792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71" idx="0"/>
            <a:endCxn id="186" idx="2"/>
          </p:cNvCxnSpPr>
          <p:nvPr/>
        </p:nvCxnSpPr>
        <p:spPr>
          <a:xfrm flipH="1" flipV="1">
            <a:off x="9997831" y="1472184"/>
            <a:ext cx="1507341" cy="959317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多文档 192"/>
          <p:cNvSpPr/>
          <p:nvPr/>
        </p:nvSpPr>
        <p:spPr>
          <a:xfrm>
            <a:off x="5963261" y="1183535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态势感知</a:t>
            </a:r>
          </a:p>
        </p:txBody>
      </p:sp>
      <p:cxnSp>
        <p:nvCxnSpPr>
          <p:cNvPr id="194" name="直接箭头连接符 193"/>
          <p:cNvCxnSpPr>
            <a:stCxn id="173" idx="0"/>
            <a:endCxn id="193" idx="2"/>
          </p:cNvCxnSpPr>
          <p:nvPr/>
        </p:nvCxnSpPr>
        <p:spPr>
          <a:xfrm flipH="1" flipV="1">
            <a:off x="6377487" y="1706918"/>
            <a:ext cx="2252047" cy="726457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71" idx="0"/>
            <a:endCxn id="193" idx="2"/>
          </p:cNvCxnSpPr>
          <p:nvPr/>
        </p:nvCxnSpPr>
        <p:spPr>
          <a:xfrm flipH="1" flipV="1">
            <a:off x="6377487" y="1706917"/>
            <a:ext cx="5127685" cy="724584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剪去单角的矩形 195"/>
          <p:cNvSpPr/>
          <p:nvPr/>
        </p:nvSpPr>
        <p:spPr>
          <a:xfrm>
            <a:off x="2487410" y="4673729"/>
            <a:ext cx="845972" cy="195364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FW</a:t>
            </a:r>
            <a:endParaRPr lang="zh-CN" altLang="en-US" sz="900" dirty="0"/>
          </a:p>
        </p:txBody>
      </p:sp>
      <p:sp>
        <p:nvSpPr>
          <p:cNvPr id="197" name="剪去单角的矩形 196"/>
          <p:cNvSpPr/>
          <p:nvPr/>
        </p:nvSpPr>
        <p:spPr>
          <a:xfrm>
            <a:off x="3933188" y="4702850"/>
            <a:ext cx="845971" cy="195364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OFFICE FW</a:t>
            </a:r>
            <a:endParaRPr lang="zh-CN" altLang="en-US" sz="900" dirty="0"/>
          </a:p>
        </p:txBody>
      </p:sp>
      <p:cxnSp>
        <p:nvCxnSpPr>
          <p:cNvPr id="199" name="直接箭头连接符 198"/>
          <p:cNvCxnSpPr>
            <a:stCxn id="153" idx="0"/>
            <a:endCxn id="198" idx="2"/>
          </p:cNvCxnSpPr>
          <p:nvPr/>
        </p:nvCxnSpPr>
        <p:spPr>
          <a:xfrm>
            <a:off x="4994301" y="4522884"/>
            <a:ext cx="2957644" cy="1217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剪去单角的矩形 201"/>
          <p:cNvSpPr/>
          <p:nvPr/>
        </p:nvSpPr>
        <p:spPr>
          <a:xfrm>
            <a:off x="2346594" y="3041233"/>
            <a:ext cx="2651487" cy="276787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i="1" dirty="0">
                <a:solidFill>
                  <a:schemeClr val="bg1"/>
                </a:solidFill>
              </a:rPr>
              <a:t>上网行为</a:t>
            </a:r>
          </a:p>
        </p:txBody>
      </p:sp>
      <p:sp>
        <p:nvSpPr>
          <p:cNvPr id="203" name="剪去单角的矩形 202"/>
          <p:cNvSpPr/>
          <p:nvPr/>
        </p:nvSpPr>
        <p:spPr>
          <a:xfrm>
            <a:off x="2335531" y="2421603"/>
            <a:ext cx="2651487" cy="2600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IPS </a:t>
            </a:r>
            <a:r>
              <a:rPr lang="zh-CN" altLang="en-US" sz="900" dirty="0">
                <a:solidFill>
                  <a:schemeClr val="tx1"/>
                </a:solidFill>
              </a:rPr>
              <a:t>*</a:t>
            </a:r>
            <a:r>
              <a:rPr lang="en-US" altLang="zh-CN" sz="900" dirty="0">
                <a:solidFill>
                  <a:schemeClr val="tx1"/>
                </a:solidFill>
              </a:rPr>
              <a:t>2 </a:t>
            </a:r>
          </a:p>
        </p:txBody>
      </p:sp>
      <p:sp>
        <p:nvSpPr>
          <p:cNvPr id="204" name="圆柱形 203"/>
          <p:cNvSpPr/>
          <p:nvPr/>
        </p:nvSpPr>
        <p:spPr>
          <a:xfrm>
            <a:off x="3915294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文档加密</a:t>
            </a:r>
          </a:p>
        </p:txBody>
      </p:sp>
      <p:sp>
        <p:nvSpPr>
          <p:cNvPr id="205" name="圆柱形 204"/>
          <p:cNvSpPr/>
          <p:nvPr/>
        </p:nvSpPr>
        <p:spPr>
          <a:xfrm>
            <a:off x="267011" y="5120939"/>
            <a:ext cx="1071524" cy="208796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solidFill>
                  <a:schemeClr val="tx1"/>
                </a:solidFill>
              </a:rPr>
              <a:t>准入</a:t>
            </a:r>
          </a:p>
        </p:txBody>
      </p:sp>
      <p:sp>
        <p:nvSpPr>
          <p:cNvPr id="206" name="圆柱形 205"/>
          <p:cNvSpPr/>
          <p:nvPr/>
        </p:nvSpPr>
        <p:spPr>
          <a:xfrm>
            <a:off x="267013" y="4874692"/>
            <a:ext cx="1071524" cy="229677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solidFill>
                  <a:schemeClr val="tx1"/>
                </a:solidFill>
              </a:rPr>
              <a:t>办公网防病毒</a:t>
            </a:r>
          </a:p>
        </p:txBody>
      </p:sp>
      <p:grpSp>
        <p:nvGrpSpPr>
          <p:cNvPr id="207" name="组合 206"/>
          <p:cNvGrpSpPr/>
          <p:nvPr/>
        </p:nvGrpSpPr>
        <p:grpSpPr>
          <a:xfrm>
            <a:off x="7892447" y="4029043"/>
            <a:ext cx="4299555" cy="2654797"/>
            <a:chOff x="7020161" y="3756034"/>
            <a:chExt cx="5171839" cy="3048626"/>
          </a:xfrm>
        </p:grpSpPr>
        <p:sp>
          <p:nvSpPr>
            <p:cNvPr id="233" name="矩形 232"/>
            <p:cNvSpPr/>
            <p:nvPr/>
          </p:nvSpPr>
          <p:spPr>
            <a:xfrm>
              <a:off x="7350124" y="3756034"/>
              <a:ext cx="4841876" cy="30486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sq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900" dirty="0" err="1"/>
                <a:t>DataCenter</a:t>
              </a:r>
              <a:endParaRPr lang="zh-CN" altLang="en-US" sz="900" dirty="0"/>
            </a:p>
          </p:txBody>
        </p:sp>
        <p:sp>
          <p:nvSpPr>
            <p:cNvPr id="234" name="剪去单角的矩形 233"/>
            <p:cNvSpPr/>
            <p:nvPr/>
          </p:nvSpPr>
          <p:spPr>
            <a:xfrm>
              <a:off x="7513320" y="4958233"/>
              <a:ext cx="1238587" cy="397440"/>
            </a:xfrm>
            <a:prstGeom prst="snip1Rect">
              <a:avLst/>
            </a:prstGeom>
            <a:solidFill>
              <a:srgbClr val="00B050"/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DataCenter</a:t>
              </a:r>
              <a:r>
                <a:rPr lang="en-US" altLang="zh-CN" sz="900" dirty="0"/>
                <a:t> Core Switch</a:t>
              </a:r>
              <a:endParaRPr lang="zh-CN" altLang="en-US" sz="900" dirty="0"/>
            </a:p>
          </p:txBody>
        </p:sp>
        <p:sp>
          <p:nvSpPr>
            <p:cNvPr id="235" name="剪去单角的矩形 234"/>
            <p:cNvSpPr/>
            <p:nvPr/>
          </p:nvSpPr>
          <p:spPr>
            <a:xfrm>
              <a:off x="7513319" y="5553277"/>
              <a:ext cx="1238587" cy="397440"/>
            </a:xfrm>
            <a:prstGeom prst="snip1Rect">
              <a:avLst/>
            </a:prstGeom>
            <a:solidFill>
              <a:srgbClr val="00B050"/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/>
                <a:t>DataCenter</a:t>
              </a:r>
              <a:r>
                <a:rPr lang="en-US" altLang="zh-CN" sz="900" dirty="0"/>
                <a:t> Core Switch</a:t>
              </a:r>
              <a:endParaRPr lang="zh-CN" altLang="en-US" sz="900" dirty="0"/>
            </a:p>
          </p:txBody>
        </p:sp>
        <p:sp>
          <p:nvSpPr>
            <p:cNvPr id="236" name="缺角矩形 235"/>
            <p:cNvSpPr/>
            <p:nvPr/>
          </p:nvSpPr>
          <p:spPr>
            <a:xfrm>
              <a:off x="9335182" y="4533149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sp>
          <p:nvSpPr>
            <p:cNvPr id="237" name="缺角矩形 236"/>
            <p:cNvSpPr/>
            <p:nvPr/>
          </p:nvSpPr>
          <p:spPr>
            <a:xfrm>
              <a:off x="9335182" y="5072209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sp>
          <p:nvSpPr>
            <p:cNvPr id="238" name="缺角矩形 237"/>
            <p:cNvSpPr/>
            <p:nvPr/>
          </p:nvSpPr>
          <p:spPr>
            <a:xfrm>
              <a:off x="9335182" y="5611268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sp>
          <p:nvSpPr>
            <p:cNvPr id="239" name="缺角矩形 238"/>
            <p:cNvSpPr/>
            <p:nvPr/>
          </p:nvSpPr>
          <p:spPr>
            <a:xfrm>
              <a:off x="9335182" y="6150330"/>
              <a:ext cx="929640" cy="372136"/>
            </a:xfrm>
            <a:prstGeom prst="plaque">
              <a:avLst/>
            </a:prstGeom>
            <a:solidFill>
              <a:srgbClr val="00B0F0"/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server</a:t>
              </a:r>
              <a:endParaRPr lang="zh-CN" altLang="en-US" sz="900" dirty="0"/>
            </a:p>
          </p:txBody>
        </p:sp>
        <p:cxnSp>
          <p:nvCxnSpPr>
            <p:cNvPr id="240" name="直接箭头连接符 239"/>
            <p:cNvCxnSpPr>
              <a:stCxn id="234" idx="0"/>
              <a:endCxn id="236" idx="1"/>
            </p:cNvCxnSpPr>
            <p:nvPr/>
          </p:nvCxnSpPr>
          <p:spPr>
            <a:xfrm flipV="1">
              <a:off x="8751907" y="4719218"/>
              <a:ext cx="583276" cy="437736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>
              <a:stCxn id="234" idx="0"/>
              <a:endCxn id="237" idx="1"/>
            </p:cNvCxnSpPr>
            <p:nvPr/>
          </p:nvCxnSpPr>
          <p:spPr>
            <a:xfrm>
              <a:off x="8751907" y="5156953"/>
              <a:ext cx="583276" cy="101324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>
              <a:stCxn id="235" idx="0"/>
              <a:endCxn id="238" idx="1"/>
            </p:cNvCxnSpPr>
            <p:nvPr/>
          </p:nvCxnSpPr>
          <p:spPr>
            <a:xfrm>
              <a:off x="8751907" y="5751997"/>
              <a:ext cx="583276" cy="45340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>
              <a:stCxn id="235" idx="0"/>
              <a:endCxn id="239" idx="1"/>
            </p:cNvCxnSpPr>
            <p:nvPr/>
          </p:nvCxnSpPr>
          <p:spPr>
            <a:xfrm>
              <a:off x="8751907" y="5751998"/>
              <a:ext cx="583276" cy="584401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流程图: 磁盘 243"/>
            <p:cNvSpPr/>
            <p:nvPr/>
          </p:nvSpPr>
          <p:spPr>
            <a:xfrm>
              <a:off x="11505171" y="3875935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5" name="流程图: 磁盘 244"/>
            <p:cNvSpPr/>
            <p:nvPr/>
          </p:nvSpPr>
          <p:spPr>
            <a:xfrm>
              <a:off x="11505171" y="4570449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6" name="流程图: 磁盘 245"/>
            <p:cNvSpPr/>
            <p:nvPr/>
          </p:nvSpPr>
          <p:spPr>
            <a:xfrm>
              <a:off x="11505171" y="5264963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7" name="流程图: 磁盘 246"/>
            <p:cNvSpPr/>
            <p:nvPr/>
          </p:nvSpPr>
          <p:spPr>
            <a:xfrm>
              <a:off x="11505171" y="5959476"/>
              <a:ext cx="563327" cy="581893"/>
            </a:xfrm>
            <a:prstGeom prst="flowChartMagneticDisk">
              <a:avLst/>
            </a:prstGeom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data</a:t>
              </a:r>
              <a:endParaRPr lang="zh-CN" altLang="en-US" sz="900" dirty="0"/>
            </a:p>
          </p:txBody>
        </p:sp>
        <p:sp>
          <p:nvSpPr>
            <p:cNvPr id="248" name="十字形 247"/>
            <p:cNvSpPr/>
            <p:nvPr/>
          </p:nvSpPr>
          <p:spPr>
            <a:xfrm>
              <a:off x="10426777" y="4775118"/>
              <a:ext cx="876300" cy="885226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DB</a:t>
              </a:r>
              <a:r>
                <a:rPr lang="zh-CN" altLang="en-US" sz="900" dirty="0">
                  <a:solidFill>
                    <a:schemeClr val="tx1"/>
                  </a:solidFill>
                </a:rPr>
                <a:t>防火墙</a:t>
              </a:r>
            </a:p>
          </p:txBody>
        </p:sp>
        <p:cxnSp>
          <p:nvCxnSpPr>
            <p:cNvPr id="249" name="直接箭头连接符 248"/>
            <p:cNvCxnSpPr>
              <a:endCxn id="236" idx="1"/>
            </p:cNvCxnSpPr>
            <p:nvPr/>
          </p:nvCxnSpPr>
          <p:spPr>
            <a:xfrm>
              <a:off x="7999926" y="4324531"/>
              <a:ext cx="1335257" cy="394687"/>
            </a:xfrm>
            <a:prstGeom prst="straightConnector1">
              <a:avLst/>
            </a:prstGeom>
            <a:ln w="19050" cap="sq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剪去单角的矩形 249"/>
            <p:cNvSpPr/>
            <p:nvPr/>
          </p:nvSpPr>
          <p:spPr>
            <a:xfrm>
              <a:off x="7020161" y="4946240"/>
              <a:ext cx="653131" cy="415695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i="1" dirty="0"/>
                <a:t>AV WALL</a:t>
              </a:r>
              <a:endParaRPr lang="zh-CN" altLang="en-US" sz="900" i="1" dirty="0"/>
            </a:p>
          </p:txBody>
        </p:sp>
        <p:sp>
          <p:nvSpPr>
            <p:cNvPr id="251" name="剪去单角的矩形 250"/>
            <p:cNvSpPr/>
            <p:nvPr/>
          </p:nvSpPr>
          <p:spPr>
            <a:xfrm>
              <a:off x="7024310" y="5528195"/>
              <a:ext cx="653131" cy="415695"/>
            </a:xfrm>
            <a:prstGeom prst="snip1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 cap="sq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i="1" dirty="0"/>
                <a:t>AV WALL</a:t>
              </a:r>
              <a:endParaRPr lang="zh-CN" altLang="en-US" sz="900" i="1" dirty="0"/>
            </a:p>
          </p:txBody>
        </p:sp>
        <p:sp>
          <p:nvSpPr>
            <p:cNvPr id="252" name="圆柱形 251"/>
            <p:cNvSpPr/>
            <p:nvPr/>
          </p:nvSpPr>
          <p:spPr>
            <a:xfrm>
              <a:off x="7736379" y="6322644"/>
              <a:ext cx="1071524" cy="351049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 w="19050"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33" dirty="0">
                  <a:solidFill>
                    <a:schemeClr val="tx1"/>
                  </a:solidFill>
                </a:rPr>
                <a:t>服务器防病毒</a:t>
              </a:r>
            </a:p>
          </p:txBody>
        </p:sp>
        <p:cxnSp>
          <p:nvCxnSpPr>
            <p:cNvPr id="253" name="直接箭头连接符 252"/>
            <p:cNvCxnSpPr>
              <a:stCxn id="235" idx="1"/>
              <a:endCxn id="252" idx="1"/>
            </p:cNvCxnSpPr>
            <p:nvPr/>
          </p:nvCxnSpPr>
          <p:spPr>
            <a:xfrm>
              <a:off x="8132613" y="5950717"/>
              <a:ext cx="139528" cy="371927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箭头连接符 207"/>
          <p:cNvCxnSpPr>
            <a:stCxn id="206" idx="4"/>
            <a:endCxn id="196" idx="2"/>
          </p:cNvCxnSpPr>
          <p:nvPr/>
        </p:nvCxnSpPr>
        <p:spPr>
          <a:xfrm flipV="1">
            <a:off x="1338537" y="4771411"/>
            <a:ext cx="1148873" cy="21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柱形 208"/>
          <p:cNvSpPr/>
          <p:nvPr/>
        </p:nvSpPr>
        <p:spPr>
          <a:xfrm>
            <a:off x="2982566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DNS</a:t>
            </a:r>
            <a:endParaRPr lang="zh-CN" altLang="en-US" sz="800" dirty="0"/>
          </a:p>
        </p:txBody>
      </p:sp>
      <p:sp>
        <p:nvSpPr>
          <p:cNvPr id="210" name="圆柱形 209"/>
          <p:cNvSpPr/>
          <p:nvPr/>
        </p:nvSpPr>
        <p:spPr>
          <a:xfrm>
            <a:off x="2982566" y="653505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DHCP</a:t>
            </a:r>
            <a:endParaRPr lang="zh-CN" altLang="en-US" sz="800" dirty="0"/>
          </a:p>
        </p:txBody>
      </p:sp>
      <p:sp>
        <p:nvSpPr>
          <p:cNvPr id="211" name="圆柱形 210"/>
          <p:cNvSpPr/>
          <p:nvPr/>
        </p:nvSpPr>
        <p:spPr>
          <a:xfrm>
            <a:off x="2982566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</a:t>
            </a:r>
            <a:endParaRPr lang="zh-CN" altLang="en-US" sz="800" dirty="0"/>
          </a:p>
        </p:txBody>
      </p:sp>
      <p:sp>
        <p:nvSpPr>
          <p:cNvPr id="212" name="圆柱形 211"/>
          <p:cNvSpPr/>
          <p:nvPr/>
        </p:nvSpPr>
        <p:spPr>
          <a:xfrm>
            <a:off x="2982566" y="568139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QOS</a:t>
            </a:r>
            <a:endParaRPr lang="zh-CN" altLang="en-US" sz="800" dirty="0"/>
          </a:p>
        </p:txBody>
      </p:sp>
      <p:sp>
        <p:nvSpPr>
          <p:cNvPr id="213" name="圆柱形 212"/>
          <p:cNvSpPr/>
          <p:nvPr/>
        </p:nvSpPr>
        <p:spPr>
          <a:xfrm>
            <a:off x="2982566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MPLS VPN</a:t>
            </a:r>
            <a:endParaRPr lang="zh-CN" altLang="en-US" sz="800" dirty="0"/>
          </a:p>
        </p:txBody>
      </p:sp>
      <p:sp>
        <p:nvSpPr>
          <p:cNvPr id="214" name="圆柱形 213"/>
          <p:cNvSpPr/>
          <p:nvPr/>
        </p:nvSpPr>
        <p:spPr>
          <a:xfrm>
            <a:off x="4848022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数据扫描</a:t>
            </a:r>
          </a:p>
        </p:txBody>
      </p:sp>
      <p:sp>
        <p:nvSpPr>
          <p:cNvPr id="215" name="圆柱形 214"/>
          <p:cNvSpPr/>
          <p:nvPr/>
        </p:nvSpPr>
        <p:spPr>
          <a:xfrm>
            <a:off x="4847494" y="567444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漏扫</a:t>
            </a:r>
          </a:p>
        </p:txBody>
      </p:sp>
      <p:sp>
        <p:nvSpPr>
          <p:cNvPr id="216" name="圆柱形 215"/>
          <p:cNvSpPr/>
          <p:nvPr/>
        </p:nvSpPr>
        <p:spPr>
          <a:xfrm>
            <a:off x="4853009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攻击检测</a:t>
            </a:r>
          </a:p>
        </p:txBody>
      </p:sp>
      <p:sp>
        <p:nvSpPr>
          <p:cNvPr id="217" name="圆柱形 216"/>
          <p:cNvSpPr/>
          <p:nvPr/>
        </p:nvSpPr>
        <p:spPr>
          <a:xfrm>
            <a:off x="5780750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ITOM</a:t>
            </a:r>
            <a:endParaRPr lang="zh-CN" altLang="en-US" sz="800" dirty="0"/>
          </a:p>
        </p:txBody>
      </p:sp>
      <p:sp>
        <p:nvSpPr>
          <p:cNvPr id="218" name="圆柱形 217"/>
          <p:cNvSpPr/>
          <p:nvPr/>
        </p:nvSpPr>
        <p:spPr>
          <a:xfrm>
            <a:off x="5779958" y="5670974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ITSM</a:t>
            </a:r>
            <a:endParaRPr lang="zh-CN" altLang="en-US" sz="800" dirty="0"/>
          </a:p>
        </p:txBody>
      </p:sp>
      <p:sp>
        <p:nvSpPr>
          <p:cNvPr id="219" name="圆柱形 218"/>
          <p:cNvSpPr/>
          <p:nvPr/>
        </p:nvSpPr>
        <p:spPr>
          <a:xfrm>
            <a:off x="5788230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APM</a:t>
            </a:r>
            <a:endParaRPr lang="zh-CN" altLang="en-US" sz="800" dirty="0"/>
          </a:p>
        </p:txBody>
      </p:sp>
      <p:sp>
        <p:nvSpPr>
          <p:cNvPr id="220" name="圆柱形 219"/>
          <p:cNvSpPr/>
          <p:nvPr/>
        </p:nvSpPr>
        <p:spPr>
          <a:xfrm>
            <a:off x="3915030" y="5677921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SSO</a:t>
            </a:r>
            <a:endParaRPr lang="zh-CN" altLang="en-US" sz="800" dirty="0"/>
          </a:p>
        </p:txBody>
      </p:sp>
      <p:sp>
        <p:nvSpPr>
          <p:cNvPr id="221" name="圆柱形 220"/>
          <p:cNvSpPr/>
          <p:nvPr/>
        </p:nvSpPr>
        <p:spPr>
          <a:xfrm>
            <a:off x="3917787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LDAP</a:t>
            </a:r>
            <a:endParaRPr lang="zh-CN" altLang="en-US" sz="800" dirty="0"/>
          </a:p>
        </p:txBody>
      </p:sp>
      <p:sp>
        <p:nvSpPr>
          <p:cNvPr id="222" name="圆柱形 221"/>
          <p:cNvSpPr/>
          <p:nvPr/>
        </p:nvSpPr>
        <p:spPr>
          <a:xfrm>
            <a:off x="3917787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IDM</a:t>
            </a:r>
            <a:endParaRPr lang="zh-CN" altLang="en-US" sz="800" dirty="0"/>
          </a:p>
        </p:txBody>
      </p:sp>
      <p:sp>
        <p:nvSpPr>
          <p:cNvPr id="223" name="圆柱形 222"/>
          <p:cNvSpPr/>
          <p:nvPr/>
        </p:nvSpPr>
        <p:spPr>
          <a:xfrm>
            <a:off x="4853009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代码审计</a:t>
            </a:r>
          </a:p>
        </p:txBody>
      </p:sp>
      <p:sp>
        <p:nvSpPr>
          <p:cNvPr id="224" name="圆柱形 223"/>
          <p:cNvSpPr/>
          <p:nvPr/>
        </p:nvSpPr>
        <p:spPr>
          <a:xfrm>
            <a:off x="4873134" y="653505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上线安全检测</a:t>
            </a:r>
          </a:p>
        </p:txBody>
      </p:sp>
      <p:sp>
        <p:nvSpPr>
          <p:cNvPr id="225" name="圆柱形 224"/>
          <p:cNvSpPr/>
          <p:nvPr/>
        </p:nvSpPr>
        <p:spPr>
          <a:xfrm>
            <a:off x="5788230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DBM</a:t>
            </a:r>
            <a:endParaRPr lang="zh-CN" altLang="en-US" sz="800" dirty="0"/>
          </a:p>
        </p:txBody>
      </p:sp>
      <p:sp>
        <p:nvSpPr>
          <p:cNvPr id="226" name="圆柱形 225"/>
          <p:cNvSpPr/>
          <p:nvPr/>
        </p:nvSpPr>
        <p:spPr>
          <a:xfrm>
            <a:off x="6723453" y="5667501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容灾</a:t>
            </a:r>
          </a:p>
        </p:txBody>
      </p:sp>
      <p:sp>
        <p:nvSpPr>
          <p:cNvPr id="227" name="圆柱形 226"/>
          <p:cNvSpPr/>
          <p:nvPr/>
        </p:nvSpPr>
        <p:spPr>
          <a:xfrm>
            <a:off x="6723453" y="5967807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备份</a:t>
            </a:r>
          </a:p>
        </p:txBody>
      </p:sp>
      <p:sp>
        <p:nvSpPr>
          <p:cNvPr id="228" name="圆柱形 227"/>
          <p:cNvSpPr/>
          <p:nvPr/>
        </p:nvSpPr>
        <p:spPr>
          <a:xfrm>
            <a:off x="6723453" y="624714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恢复</a:t>
            </a:r>
          </a:p>
        </p:txBody>
      </p:sp>
      <p:sp>
        <p:nvSpPr>
          <p:cNvPr id="229" name="圆柱形 228"/>
          <p:cNvSpPr/>
          <p:nvPr/>
        </p:nvSpPr>
        <p:spPr>
          <a:xfrm>
            <a:off x="5818418" y="6535053"/>
            <a:ext cx="1728375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BCM/</a:t>
            </a:r>
            <a:r>
              <a:rPr lang="zh-CN" altLang="en-US" sz="800" dirty="0"/>
              <a:t>演练</a:t>
            </a:r>
          </a:p>
        </p:txBody>
      </p:sp>
      <p:sp>
        <p:nvSpPr>
          <p:cNvPr id="230" name="圆柱形 229"/>
          <p:cNvSpPr/>
          <p:nvPr/>
        </p:nvSpPr>
        <p:spPr>
          <a:xfrm>
            <a:off x="5464115" y="2453543"/>
            <a:ext cx="805052" cy="3698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MPLS </a:t>
            </a:r>
            <a:r>
              <a:rPr lang="en-US" altLang="zh-CN" sz="800" dirty="0"/>
              <a:t>VPN</a:t>
            </a:r>
          </a:p>
          <a:p>
            <a:pPr algn="ctr"/>
            <a:r>
              <a:rPr lang="en-US" altLang="zh-CN" sz="800" dirty="0"/>
              <a:t>SDWAN</a:t>
            </a:r>
          </a:p>
          <a:p>
            <a:pPr algn="ctr"/>
            <a:r>
              <a:rPr lang="en-US" altLang="zh-CN" sz="800" dirty="0"/>
              <a:t>SSLVPN</a:t>
            </a:r>
            <a:endParaRPr lang="zh-CN" altLang="en-US" sz="800" dirty="0"/>
          </a:p>
        </p:txBody>
      </p:sp>
      <p:cxnSp>
        <p:nvCxnSpPr>
          <p:cNvPr id="231" name="直接箭头连接符 230"/>
          <p:cNvCxnSpPr>
            <a:stCxn id="141" idx="0"/>
            <a:endCxn id="230" idx="3"/>
          </p:cNvCxnSpPr>
          <p:nvPr/>
        </p:nvCxnSpPr>
        <p:spPr>
          <a:xfrm flipV="1">
            <a:off x="4994300" y="2823438"/>
            <a:ext cx="872341" cy="65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30" idx="1"/>
            <a:endCxn id="137" idx="1"/>
          </p:cNvCxnSpPr>
          <p:nvPr/>
        </p:nvCxnSpPr>
        <p:spPr>
          <a:xfrm flipH="1" flipV="1">
            <a:off x="5084182" y="1581849"/>
            <a:ext cx="782460" cy="8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147" idx="0"/>
            <a:endCxn id="173" idx="1"/>
          </p:cNvCxnSpPr>
          <p:nvPr/>
        </p:nvCxnSpPr>
        <p:spPr>
          <a:xfrm>
            <a:off x="1897131" y="1665605"/>
            <a:ext cx="6123869" cy="92746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02" idx="0"/>
            <a:endCxn id="173" idx="1"/>
          </p:cNvCxnSpPr>
          <p:nvPr/>
        </p:nvCxnSpPr>
        <p:spPr>
          <a:xfrm flipV="1">
            <a:off x="4998080" y="2593070"/>
            <a:ext cx="3022920" cy="58655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39" idx="0"/>
            <a:endCxn id="173" idx="1"/>
          </p:cNvCxnSpPr>
          <p:nvPr/>
        </p:nvCxnSpPr>
        <p:spPr>
          <a:xfrm>
            <a:off x="4996339" y="2250533"/>
            <a:ext cx="3024661" cy="34253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/>
          <p:cNvSpPr txBox="1"/>
          <p:nvPr/>
        </p:nvSpPr>
        <p:spPr>
          <a:xfrm>
            <a:off x="7323680" y="2344050"/>
            <a:ext cx="63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攻击、检测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7" name="直接箭头连接符 186"/>
          <p:cNvCxnSpPr>
            <a:stCxn id="248" idx="0"/>
          </p:cNvCxnSpPr>
          <p:nvPr/>
        </p:nvCxnSpPr>
        <p:spPr>
          <a:xfrm flipV="1">
            <a:off x="11088754" y="3352867"/>
            <a:ext cx="437897" cy="1563612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234" idx="3"/>
            <a:endCxn id="172" idx="2"/>
          </p:cNvCxnSpPr>
          <p:nvPr/>
        </p:nvCxnSpPr>
        <p:spPr>
          <a:xfrm flipV="1">
            <a:off x="8817274" y="3297668"/>
            <a:ext cx="2709377" cy="1778272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圆柱形 268"/>
          <p:cNvSpPr/>
          <p:nvPr/>
        </p:nvSpPr>
        <p:spPr>
          <a:xfrm>
            <a:off x="3927850" y="6535053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基线管理</a:t>
            </a:r>
            <a:endParaRPr lang="zh-CN" altLang="en-US" sz="800" dirty="0"/>
          </a:p>
        </p:txBody>
      </p:sp>
      <p:sp>
        <p:nvSpPr>
          <p:cNvPr id="270" name="圆柱形 269"/>
          <p:cNvSpPr/>
          <p:nvPr/>
        </p:nvSpPr>
        <p:spPr>
          <a:xfrm>
            <a:off x="6723453" y="5394730"/>
            <a:ext cx="805052" cy="2296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等保测评</a:t>
            </a:r>
            <a:endParaRPr lang="zh-CN" altLang="en-US" sz="800" dirty="0"/>
          </a:p>
        </p:txBody>
      </p:sp>
      <p:cxnSp>
        <p:nvCxnSpPr>
          <p:cNvPr id="177" name="直接箭头连接符 176"/>
          <p:cNvCxnSpPr>
            <a:stCxn id="174" idx="2"/>
            <a:endCxn id="234" idx="3"/>
          </p:cNvCxnSpPr>
          <p:nvPr/>
        </p:nvCxnSpPr>
        <p:spPr>
          <a:xfrm>
            <a:off x="8626677" y="2993384"/>
            <a:ext cx="190595" cy="208255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流程图: 多文档 280"/>
          <p:cNvSpPr/>
          <p:nvPr/>
        </p:nvSpPr>
        <p:spPr>
          <a:xfrm>
            <a:off x="10790385" y="1176579"/>
            <a:ext cx="962280" cy="543984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APSOC</a:t>
            </a:r>
            <a:endParaRPr lang="zh-CN" altLang="en-US" sz="900" dirty="0"/>
          </a:p>
        </p:txBody>
      </p:sp>
      <p:cxnSp>
        <p:nvCxnSpPr>
          <p:cNvPr id="200" name="直接箭头连接符 199"/>
          <p:cNvCxnSpPr>
            <a:stCxn id="248" idx="0"/>
            <a:endCxn id="185" idx="2"/>
          </p:cNvCxnSpPr>
          <p:nvPr/>
        </p:nvCxnSpPr>
        <p:spPr>
          <a:xfrm flipH="1" flipV="1">
            <a:off x="8791049" y="1483710"/>
            <a:ext cx="2297704" cy="3432769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48" idx="0"/>
            <a:endCxn id="174" idx="2"/>
          </p:cNvCxnSpPr>
          <p:nvPr/>
        </p:nvCxnSpPr>
        <p:spPr>
          <a:xfrm flipH="1" flipV="1">
            <a:off x="8626677" y="2993385"/>
            <a:ext cx="2462075" cy="192309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剪去单角的矩形 283"/>
          <p:cNvSpPr/>
          <p:nvPr/>
        </p:nvSpPr>
        <p:spPr>
          <a:xfrm>
            <a:off x="5185228" y="1924419"/>
            <a:ext cx="699149" cy="236389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WAF+IPS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153" idx="0"/>
            <a:endCxn id="201" idx="2"/>
          </p:cNvCxnSpPr>
          <p:nvPr/>
        </p:nvCxnSpPr>
        <p:spPr>
          <a:xfrm flipV="1">
            <a:off x="4994301" y="4169114"/>
            <a:ext cx="3899108" cy="353769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剪去单角的矩形 197"/>
          <p:cNvSpPr/>
          <p:nvPr/>
        </p:nvSpPr>
        <p:spPr>
          <a:xfrm>
            <a:off x="7951945" y="4381085"/>
            <a:ext cx="755020" cy="286031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OPM SW</a:t>
            </a:r>
          </a:p>
          <a:p>
            <a:pPr algn="ctr"/>
            <a:r>
              <a:rPr lang="zh-CN" altLang="en-US" sz="800" dirty="0"/>
              <a:t>带外管理</a:t>
            </a:r>
          </a:p>
        </p:txBody>
      </p:sp>
      <p:sp>
        <p:nvSpPr>
          <p:cNvPr id="201" name="剪去单角的矩形 200"/>
          <p:cNvSpPr/>
          <p:nvPr/>
        </p:nvSpPr>
        <p:spPr>
          <a:xfrm>
            <a:off x="8893408" y="4039099"/>
            <a:ext cx="678587" cy="260028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堡垒机</a:t>
            </a:r>
          </a:p>
        </p:txBody>
      </p:sp>
      <p:cxnSp>
        <p:nvCxnSpPr>
          <p:cNvPr id="50" name="直接箭头连接符 49"/>
          <p:cNvCxnSpPr>
            <a:endCxn id="236" idx="1"/>
          </p:cNvCxnSpPr>
          <p:nvPr/>
        </p:nvCxnSpPr>
        <p:spPr>
          <a:xfrm>
            <a:off x="9171702" y="4313493"/>
            <a:ext cx="645313" cy="554307"/>
          </a:xfrm>
          <a:prstGeom prst="straightConnector1">
            <a:avLst/>
          </a:prstGeom>
          <a:ln w="19050" cap="sq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145" idx="0"/>
            <a:endCxn id="172" idx="1"/>
          </p:cNvCxnSpPr>
          <p:nvPr/>
        </p:nvCxnSpPr>
        <p:spPr>
          <a:xfrm flipV="1">
            <a:off x="4994301" y="3137975"/>
            <a:ext cx="5923817" cy="831051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140" idx="0"/>
          </p:cNvCxnSpPr>
          <p:nvPr/>
        </p:nvCxnSpPr>
        <p:spPr>
          <a:xfrm flipV="1">
            <a:off x="4987016" y="2591197"/>
            <a:ext cx="2964928" cy="27687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stCxn id="203" idx="0"/>
            <a:endCxn id="173" idx="1"/>
          </p:cNvCxnSpPr>
          <p:nvPr/>
        </p:nvCxnSpPr>
        <p:spPr>
          <a:xfrm>
            <a:off x="4987018" y="2551618"/>
            <a:ext cx="3033983" cy="4145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84" idx="0"/>
            <a:endCxn id="173" idx="1"/>
          </p:cNvCxnSpPr>
          <p:nvPr/>
        </p:nvCxnSpPr>
        <p:spPr>
          <a:xfrm>
            <a:off x="5884378" y="2042613"/>
            <a:ext cx="2136623" cy="55045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53" idx="0"/>
            <a:endCxn id="230" idx="3"/>
          </p:cNvCxnSpPr>
          <p:nvPr/>
        </p:nvCxnSpPr>
        <p:spPr>
          <a:xfrm flipV="1">
            <a:off x="4994300" y="2823438"/>
            <a:ext cx="872341" cy="169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71" idx="0"/>
            <a:endCxn id="281" idx="2"/>
          </p:cNvCxnSpPr>
          <p:nvPr/>
        </p:nvCxnSpPr>
        <p:spPr>
          <a:xfrm flipH="1" flipV="1">
            <a:off x="11204612" y="1699962"/>
            <a:ext cx="300561" cy="731540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3" idx="0"/>
          </p:cNvCxnSpPr>
          <p:nvPr/>
        </p:nvCxnSpPr>
        <p:spPr>
          <a:xfrm flipV="1">
            <a:off x="8629533" y="1720481"/>
            <a:ext cx="2587107" cy="712895"/>
          </a:xfrm>
          <a:prstGeom prst="straightConnector1">
            <a:avLst/>
          </a:prstGeom>
          <a:ln w="12700">
            <a:solidFill>
              <a:srgbClr val="FF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0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 254"/>
          <p:cNvSpPr/>
          <p:nvPr/>
        </p:nvSpPr>
        <p:spPr>
          <a:xfrm>
            <a:off x="3824827" y="878972"/>
            <a:ext cx="1469397" cy="8567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10485" y="4072128"/>
            <a:ext cx="2700211" cy="271512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内网监控区</a:t>
            </a:r>
          </a:p>
        </p:txBody>
      </p:sp>
      <p:sp>
        <p:nvSpPr>
          <p:cNvPr id="256" name="矩形 255"/>
          <p:cNvSpPr/>
          <p:nvPr/>
        </p:nvSpPr>
        <p:spPr>
          <a:xfrm>
            <a:off x="3092089" y="5074071"/>
            <a:ext cx="3712979" cy="176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2610817" y="1899677"/>
            <a:ext cx="2947043" cy="20468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36" name="直接箭头连接符 235"/>
          <p:cNvCxnSpPr>
            <a:stCxn id="41" idx="2"/>
            <a:endCxn id="5" idx="0"/>
          </p:cNvCxnSpPr>
          <p:nvPr/>
        </p:nvCxnSpPr>
        <p:spPr>
          <a:xfrm flipH="1">
            <a:off x="5089382" y="1760237"/>
            <a:ext cx="143" cy="2913651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0" idx="2"/>
            <a:endCxn id="4" idx="0"/>
          </p:cNvCxnSpPr>
          <p:nvPr/>
        </p:nvCxnSpPr>
        <p:spPr>
          <a:xfrm>
            <a:off x="4025987" y="1747802"/>
            <a:ext cx="6376" cy="2932436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762733" y="2768779"/>
            <a:ext cx="3593735" cy="15531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8300260" y="3327388"/>
            <a:ext cx="991168" cy="407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分公司</a:t>
            </a:r>
            <a:r>
              <a:rPr lang="en-US" altLang="zh-CN" sz="1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p:pic>
        <p:nvPicPr>
          <p:cNvPr id="220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49" y="3426726"/>
            <a:ext cx="182263" cy="106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147" y="3561023"/>
            <a:ext cx="182263" cy="106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圆角矩形 243"/>
          <p:cNvSpPr/>
          <p:nvPr/>
        </p:nvSpPr>
        <p:spPr>
          <a:xfrm>
            <a:off x="8300261" y="2859425"/>
            <a:ext cx="991168" cy="407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分公司</a:t>
            </a:r>
            <a:r>
              <a:rPr lang="en-US" altLang="zh-CN" sz="1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pic>
        <p:nvPicPr>
          <p:cNvPr id="245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50" y="2958763"/>
            <a:ext cx="182263" cy="106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149" y="3093061"/>
            <a:ext cx="182263" cy="106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" name="圆角矩形 248"/>
          <p:cNvSpPr/>
          <p:nvPr/>
        </p:nvSpPr>
        <p:spPr>
          <a:xfrm>
            <a:off x="8300259" y="3818733"/>
            <a:ext cx="991168" cy="407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分公司</a:t>
            </a:r>
            <a:r>
              <a:rPr lang="en-US" altLang="zh-CN" sz="1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</a:p>
        </p:txBody>
      </p:sp>
      <p:pic>
        <p:nvPicPr>
          <p:cNvPr id="250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547" y="3918071"/>
            <a:ext cx="182263" cy="106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146" y="4052369"/>
            <a:ext cx="182263" cy="106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" name="Picture 106" descr="抽象图标11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90" y="3310058"/>
            <a:ext cx="288457" cy="403381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" name="Picture 100" descr="抽象图标05c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12157" y="3108253"/>
            <a:ext cx="241368" cy="191783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" name="文本框 312"/>
          <p:cNvSpPr txBox="1"/>
          <p:nvPr/>
        </p:nvSpPr>
        <p:spPr>
          <a:xfrm rot="5400000">
            <a:off x="5766732" y="3265230"/>
            <a:ext cx="323165" cy="296505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FW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6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43" y="3083459"/>
            <a:ext cx="191783" cy="24136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文本框 316"/>
          <p:cNvSpPr txBox="1"/>
          <p:nvPr/>
        </p:nvSpPr>
        <p:spPr>
          <a:xfrm rot="5400000">
            <a:off x="6059735" y="3265230"/>
            <a:ext cx="323165" cy="296505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IPS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8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38" y="3072575"/>
            <a:ext cx="191781" cy="241368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" name="Picture 100" descr="抽象图标05c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17840" y="3493479"/>
            <a:ext cx="241368" cy="191783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27" y="3468687"/>
            <a:ext cx="191783" cy="24136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22" y="3457803"/>
            <a:ext cx="191781" cy="241368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文本框 87"/>
          <p:cNvSpPr txBox="1"/>
          <p:nvPr/>
        </p:nvSpPr>
        <p:spPr>
          <a:xfrm>
            <a:off x="6794077" y="3687254"/>
            <a:ext cx="332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QOS</a:t>
            </a:r>
            <a:endParaRPr lang="zh-CN" altLang="en-US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60" name="Picture 124" descr="抽象图标28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8" y="3285620"/>
            <a:ext cx="429767" cy="40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" name="文本框 360"/>
          <p:cNvSpPr txBox="1"/>
          <p:nvPr/>
        </p:nvSpPr>
        <p:spPr>
          <a:xfrm>
            <a:off x="7334552" y="3728935"/>
            <a:ext cx="63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专线接入交换机</a:t>
            </a:r>
          </a:p>
        </p:txBody>
      </p:sp>
      <p:cxnSp>
        <p:nvCxnSpPr>
          <p:cNvPr id="90" name="直接箭头连接符 89"/>
          <p:cNvCxnSpPr>
            <a:stCxn id="360" idx="3"/>
            <a:endCxn id="244" idx="1"/>
          </p:cNvCxnSpPr>
          <p:nvPr/>
        </p:nvCxnSpPr>
        <p:spPr>
          <a:xfrm flipV="1">
            <a:off x="7772445" y="3063269"/>
            <a:ext cx="527817" cy="424043"/>
          </a:xfrm>
          <a:prstGeom prst="straightConnector1">
            <a:avLst/>
          </a:prstGeom>
          <a:ln w="19050"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60" idx="3"/>
            <a:endCxn id="219" idx="1"/>
          </p:cNvCxnSpPr>
          <p:nvPr/>
        </p:nvCxnSpPr>
        <p:spPr>
          <a:xfrm>
            <a:off x="7772444" y="3487311"/>
            <a:ext cx="527816" cy="43920"/>
          </a:xfrm>
          <a:prstGeom prst="straightConnector1">
            <a:avLst/>
          </a:prstGeom>
          <a:ln w="19050"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360" idx="3"/>
            <a:endCxn id="249" idx="1"/>
          </p:cNvCxnSpPr>
          <p:nvPr/>
        </p:nvCxnSpPr>
        <p:spPr>
          <a:xfrm>
            <a:off x="7772446" y="3487313"/>
            <a:ext cx="527815" cy="535265"/>
          </a:xfrm>
          <a:prstGeom prst="straightConnector1">
            <a:avLst/>
          </a:prstGeom>
          <a:ln w="19050"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83" idx="3"/>
            <a:endCxn id="360" idx="1"/>
          </p:cNvCxnSpPr>
          <p:nvPr/>
        </p:nvCxnSpPr>
        <p:spPr>
          <a:xfrm>
            <a:off x="5317331" y="2968395"/>
            <a:ext cx="2025348" cy="518916"/>
          </a:xfrm>
          <a:prstGeom prst="bentConnector3">
            <a:avLst>
              <a:gd name="adj1" fmla="val 1833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441396" y="1442835"/>
            <a:ext cx="1000123" cy="10550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6605885" y="336384"/>
            <a:ext cx="1683123" cy="122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476589" y="146662"/>
            <a:ext cx="2036577" cy="1487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127" descr="抽象图标31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56" y="4680237"/>
            <a:ext cx="455613" cy="315912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  <p:pic>
        <p:nvPicPr>
          <p:cNvPr id="5" name="Picture 127" descr="抽象图标31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75" y="4673887"/>
            <a:ext cx="455613" cy="315912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4209207" y="4729789"/>
            <a:ext cx="707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主核心</a:t>
            </a:r>
          </a:p>
        </p:txBody>
      </p:sp>
      <p:pic>
        <p:nvPicPr>
          <p:cNvPr id="6" name="Picture 127" descr="抽象图标31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4" y="2583999"/>
            <a:ext cx="193225" cy="29817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7" descr="抽象图标31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5" y="2897278"/>
            <a:ext cx="193225" cy="29817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77" y="4008725"/>
            <a:ext cx="267819" cy="26781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90" y="4020898"/>
            <a:ext cx="243471" cy="243471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4256868" y="4069104"/>
            <a:ext cx="605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WAF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77" y="3310760"/>
            <a:ext cx="267819" cy="1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41" y="3312723"/>
            <a:ext cx="243471" cy="16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4323956" y="3296766"/>
            <a:ext cx="45478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</a:t>
            </a:r>
            <a:endParaRPr lang="zh-CN" altLang="en-US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3" name="Picture 103" descr="抽象图标08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59" y="2473333"/>
            <a:ext cx="324059" cy="22133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3" descr="抽象图标08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90" y="2507766"/>
            <a:ext cx="243471" cy="166295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4344626" y="2516383"/>
            <a:ext cx="41344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IPS</a:t>
            </a:r>
          </a:p>
        </p:txBody>
      </p:sp>
      <p:pic>
        <p:nvPicPr>
          <p:cNvPr id="27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82" y="3665408"/>
            <a:ext cx="455612" cy="20796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9" y="3641641"/>
            <a:ext cx="455612" cy="20796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4248688" y="3632230"/>
            <a:ext cx="60531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中继交换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6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82" y="2097432"/>
            <a:ext cx="523613" cy="2079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19" y="2075825"/>
            <a:ext cx="523613" cy="2079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37"/>
          <p:cNvSpPr txBox="1"/>
          <p:nvPr/>
        </p:nvSpPr>
        <p:spPr>
          <a:xfrm>
            <a:off x="4276201" y="2026316"/>
            <a:ext cx="5502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外网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60787" y="397931"/>
            <a:ext cx="1017719" cy="313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运营商</a:t>
            </a:r>
          </a:p>
        </p:txBody>
      </p:sp>
      <p:cxnSp>
        <p:nvCxnSpPr>
          <p:cNvPr id="51" name="直接箭头连接符 50"/>
          <p:cNvCxnSpPr>
            <a:stCxn id="43" idx="2"/>
            <a:endCxn id="46" idx="0"/>
          </p:cNvCxnSpPr>
          <p:nvPr/>
        </p:nvCxnSpPr>
        <p:spPr>
          <a:xfrm>
            <a:off x="4069647" y="711067"/>
            <a:ext cx="503742" cy="1425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3" idx="1"/>
            <a:endCxn id="37" idx="0"/>
          </p:cNvCxnSpPr>
          <p:nvPr/>
        </p:nvCxnSpPr>
        <p:spPr>
          <a:xfrm flipH="1">
            <a:off x="5089526" y="1321305"/>
            <a:ext cx="1643215" cy="75452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26" descr="抽象图标30c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80" y="2219595"/>
            <a:ext cx="299787" cy="9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文本框 71"/>
          <p:cNvSpPr txBox="1"/>
          <p:nvPr/>
        </p:nvSpPr>
        <p:spPr>
          <a:xfrm>
            <a:off x="2579339" y="2138898"/>
            <a:ext cx="2921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外网</a:t>
            </a:r>
            <a:r>
              <a:rPr lang="en-US" altLang="zh-CN" sz="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DNS</a:t>
            </a:r>
          </a:p>
        </p:txBody>
      </p:sp>
      <p:pic>
        <p:nvPicPr>
          <p:cNvPr id="76" name="Picture 126" descr="抽象图标30c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80" y="2392227"/>
            <a:ext cx="299787" cy="9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6" descr="抽象图标30c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80" y="1989531"/>
            <a:ext cx="299787" cy="9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文本框 77"/>
          <p:cNvSpPr txBox="1"/>
          <p:nvPr/>
        </p:nvSpPr>
        <p:spPr>
          <a:xfrm>
            <a:off x="2551245" y="2364348"/>
            <a:ext cx="350627" cy="1538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外网</a:t>
            </a:r>
            <a:r>
              <a:rPr lang="en-US" altLang="zh-CN" sz="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593955" y="1923549"/>
            <a:ext cx="28603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外网</a:t>
            </a:r>
            <a:r>
              <a:rPr lang="en-US" altLang="zh-CN" sz="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IDS</a:t>
            </a:r>
          </a:p>
        </p:txBody>
      </p:sp>
      <p:pic>
        <p:nvPicPr>
          <p:cNvPr id="82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82" y="2888181"/>
            <a:ext cx="455612" cy="2079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  <p:pic>
        <p:nvPicPr>
          <p:cNvPr id="83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9" y="2864413"/>
            <a:ext cx="455612" cy="2079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  <p:sp>
        <p:nvSpPr>
          <p:cNvPr id="84" name="文本框 83"/>
          <p:cNvSpPr txBox="1"/>
          <p:nvPr/>
        </p:nvSpPr>
        <p:spPr>
          <a:xfrm>
            <a:off x="4276204" y="2793448"/>
            <a:ext cx="5502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中继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741" y="1164737"/>
            <a:ext cx="1490041" cy="313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互联网系统</a:t>
            </a:r>
            <a:r>
              <a:rPr lang="en-US" altLang="zh-CN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1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32741" y="802124"/>
            <a:ext cx="1490041" cy="313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互联网系统</a:t>
            </a:r>
            <a:r>
              <a:rPr lang="en-US" altLang="zh-CN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1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732741" y="439511"/>
            <a:ext cx="1490041" cy="313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互联网系统</a:t>
            </a:r>
            <a:r>
              <a:rPr lang="en-US" altLang="zh-CN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1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4" name="Picture 126" descr="抽象图标30c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7" y="911253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文本框 94"/>
          <p:cNvSpPr txBox="1"/>
          <p:nvPr/>
        </p:nvSpPr>
        <p:spPr>
          <a:xfrm>
            <a:off x="1480556" y="1363596"/>
            <a:ext cx="88624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第三方云平台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6" name="Picture 126" descr="抽象图标30c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7" y="524539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26" descr="抽象图标30c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2" y="524539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文本框 97"/>
          <p:cNvSpPr txBox="1"/>
          <p:nvPr/>
        </p:nvSpPr>
        <p:spPr>
          <a:xfrm>
            <a:off x="1567219" y="335956"/>
            <a:ext cx="805677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供应商系统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89381" y="307951"/>
            <a:ext cx="665849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监管系统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3" name="直接箭头连接符 102"/>
          <p:cNvCxnSpPr>
            <a:stCxn id="260" idx="3"/>
            <a:endCxn id="36" idx="0"/>
          </p:cNvCxnSpPr>
          <p:nvPr/>
        </p:nvCxnSpPr>
        <p:spPr>
          <a:xfrm>
            <a:off x="2513166" y="890560"/>
            <a:ext cx="1512823" cy="120687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图片 10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366" y="3176383"/>
            <a:ext cx="962025" cy="695325"/>
          </a:xfrm>
          <a:prstGeom prst="rect">
            <a:avLst/>
          </a:prstGeom>
        </p:spPr>
      </p:pic>
      <p:cxnSp>
        <p:nvCxnSpPr>
          <p:cNvPr id="106" name="直接箭头连接符 105"/>
          <p:cNvCxnSpPr>
            <a:stCxn id="82" idx="1"/>
            <a:endCxn id="104" idx="3"/>
          </p:cNvCxnSpPr>
          <p:nvPr/>
        </p:nvCxnSpPr>
        <p:spPr>
          <a:xfrm flipH="1">
            <a:off x="3578391" y="2992163"/>
            <a:ext cx="219791" cy="5318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0" descr="抽象图标05c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87" y="1567801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00" descr="抽象图标05c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24" y="1580237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本框 41"/>
          <p:cNvSpPr txBox="1"/>
          <p:nvPr/>
        </p:nvSpPr>
        <p:spPr>
          <a:xfrm>
            <a:off x="4342697" y="1544807"/>
            <a:ext cx="45478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FW</a:t>
            </a:r>
            <a:endParaRPr lang="zh-CN" altLang="en-US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4" name="Picture 152" descr="抽象图标56c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87" y="903385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2" descr="抽象图标56c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24" y="915821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本框 45"/>
          <p:cNvSpPr txBox="1"/>
          <p:nvPr/>
        </p:nvSpPr>
        <p:spPr>
          <a:xfrm>
            <a:off x="4207171" y="853576"/>
            <a:ext cx="7324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外联路由</a:t>
            </a:r>
            <a:endParaRPr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2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87" y="1237108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24" y="1249544"/>
            <a:ext cx="1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123"/>
          <p:cNvSpPr txBox="1"/>
          <p:nvPr/>
        </p:nvSpPr>
        <p:spPr>
          <a:xfrm>
            <a:off x="4301213" y="1219387"/>
            <a:ext cx="50026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IPS</a:t>
            </a:r>
          </a:p>
        </p:txBody>
      </p:sp>
      <p:sp>
        <p:nvSpPr>
          <p:cNvPr id="132" name="云形标注 131"/>
          <p:cNvSpPr/>
          <p:nvPr/>
        </p:nvSpPr>
        <p:spPr>
          <a:xfrm>
            <a:off x="5411019" y="363241"/>
            <a:ext cx="895572" cy="391891"/>
          </a:xfrm>
          <a:prstGeom prst="cloudCallout">
            <a:avLst>
              <a:gd name="adj1" fmla="val -47777"/>
              <a:gd name="adj2" fmla="val -39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</a:t>
            </a:r>
          </a:p>
        </p:txBody>
      </p:sp>
      <p:cxnSp>
        <p:nvCxnSpPr>
          <p:cNvPr id="134" name="直接箭头连接符 133"/>
          <p:cNvCxnSpPr>
            <a:stCxn id="132" idx="0"/>
            <a:endCxn id="46" idx="0"/>
          </p:cNvCxnSpPr>
          <p:nvPr/>
        </p:nvCxnSpPr>
        <p:spPr>
          <a:xfrm flipH="1">
            <a:off x="4573389" y="559187"/>
            <a:ext cx="840408" cy="2943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30" descr="抽象图标34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51" y="1946918"/>
            <a:ext cx="455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文本框 144"/>
          <p:cNvSpPr txBox="1"/>
          <p:nvPr/>
        </p:nvSpPr>
        <p:spPr>
          <a:xfrm>
            <a:off x="8424139" y="1431678"/>
            <a:ext cx="109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总部、监管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上级部门</a:t>
            </a:r>
          </a:p>
        </p:txBody>
      </p:sp>
      <p:cxnSp>
        <p:nvCxnSpPr>
          <p:cNvPr id="147" name="直接箭头连接符 146"/>
          <p:cNvCxnSpPr>
            <a:stCxn id="24" idx="3"/>
            <a:endCxn id="144" idx="1"/>
          </p:cNvCxnSpPr>
          <p:nvPr/>
        </p:nvCxnSpPr>
        <p:spPr>
          <a:xfrm flipV="1">
            <a:off x="5211261" y="2174725"/>
            <a:ext cx="3502391" cy="41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3130206" y="6512176"/>
            <a:ext cx="1447773" cy="2943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内部服务器区域</a:t>
            </a:r>
          </a:p>
        </p:txBody>
      </p:sp>
      <p:pic>
        <p:nvPicPr>
          <p:cNvPr id="155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54" y="5575551"/>
            <a:ext cx="221337" cy="221336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40" y="5575551"/>
            <a:ext cx="221337" cy="221336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138" descr="抽象图标42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48" y="1279169"/>
            <a:ext cx="244457" cy="2434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180" name="Picture 138" descr="抽象图标42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56" y="1143497"/>
            <a:ext cx="222235" cy="2213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190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85" y="2328193"/>
            <a:ext cx="221337" cy="22133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562992" y="4509061"/>
            <a:ext cx="851587" cy="250700"/>
            <a:chOff x="1129034" y="4277903"/>
            <a:chExt cx="638690" cy="188025"/>
          </a:xfrm>
        </p:grpSpPr>
        <p:pic>
          <p:nvPicPr>
            <p:cNvPr id="202" name="Picture 100" descr="抽象图标05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722" y="4291348"/>
              <a:ext cx="166002" cy="166002"/>
            </a:xfrm>
            <a:prstGeom prst="rect">
              <a:avLst/>
            </a:prstGeom>
            <a:noFill/>
            <a:ln>
              <a:noFill/>
            </a:ln>
            <a:effectLst>
              <a:glow rad="254000">
                <a:schemeClr val="tx1">
                  <a:lumMod val="95000"/>
                  <a:lumOff val="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100" descr="抽象图标05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034" y="4299926"/>
              <a:ext cx="166002" cy="166002"/>
            </a:xfrm>
            <a:prstGeom prst="rect">
              <a:avLst/>
            </a:prstGeom>
            <a:noFill/>
            <a:ln>
              <a:noFill/>
            </a:ln>
            <a:effectLst>
              <a:glow rad="254000">
                <a:schemeClr val="tx1">
                  <a:lumMod val="95000"/>
                  <a:lumOff val="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文本框 203"/>
            <p:cNvSpPr txBox="1"/>
            <p:nvPr/>
          </p:nvSpPr>
          <p:spPr>
            <a:xfrm>
              <a:off x="1270886" y="4277903"/>
              <a:ext cx="335757" cy="161583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FW</a:t>
              </a:r>
              <a:endParaRPr lang="zh-CN" altLang="en-US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206" name="肘形连接符 205"/>
          <p:cNvCxnSpPr>
            <a:stCxn id="4" idx="2"/>
            <a:endCxn id="155" idx="0"/>
          </p:cNvCxnSpPr>
          <p:nvPr/>
        </p:nvCxnSpPr>
        <p:spPr>
          <a:xfrm rot="5400000">
            <a:off x="3397294" y="4940480"/>
            <a:ext cx="579401" cy="69074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4" idx="1"/>
            <a:endCxn id="387" idx="3"/>
          </p:cNvCxnSpPr>
          <p:nvPr/>
        </p:nvCxnSpPr>
        <p:spPr>
          <a:xfrm rot="10800000">
            <a:off x="1551893" y="4208361"/>
            <a:ext cx="2252665" cy="6298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5" idx="2"/>
            <a:endCxn id="156" idx="0"/>
          </p:cNvCxnSpPr>
          <p:nvPr/>
        </p:nvCxnSpPr>
        <p:spPr>
          <a:xfrm rot="5400000">
            <a:off x="4382921" y="4869087"/>
            <a:ext cx="585751" cy="82717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图片 2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39829" y="6235500"/>
            <a:ext cx="772911" cy="53720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01885" y="5837619"/>
            <a:ext cx="1592551" cy="880067"/>
            <a:chOff x="5680348" y="5909573"/>
            <a:chExt cx="1592550" cy="880067"/>
          </a:xfrm>
        </p:grpSpPr>
        <p:sp>
          <p:nvSpPr>
            <p:cNvPr id="216" name="圆角矩形 215"/>
            <p:cNvSpPr/>
            <p:nvPr/>
          </p:nvSpPr>
          <p:spPr>
            <a:xfrm>
              <a:off x="5680348" y="5909573"/>
              <a:ext cx="1592550" cy="873501"/>
            </a:xfrm>
            <a:prstGeom prst="roundRect">
              <a:avLst/>
            </a:prstGeom>
            <a:solidFill>
              <a:srgbClr val="A9D18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内网</a:t>
              </a:r>
              <a:endParaRPr lang="en-US" altLang="zh-CN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维护区</a:t>
              </a:r>
            </a:p>
          </p:txBody>
        </p:sp>
        <p:pic>
          <p:nvPicPr>
            <p:cNvPr id="227" name="Picture 125" descr="抽象图标29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079" y="6038099"/>
              <a:ext cx="247757" cy="13743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文本框 227"/>
            <p:cNvSpPr txBox="1"/>
            <p:nvPr/>
          </p:nvSpPr>
          <p:spPr>
            <a:xfrm>
              <a:off x="6700110" y="6006788"/>
              <a:ext cx="375855" cy="200055"/>
            </a:xfrm>
            <a:prstGeom prst="rect">
              <a:avLst/>
            </a:prstGeom>
            <a:solidFill>
              <a:srgbClr val="A9D18E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APM</a:t>
              </a:r>
            </a:p>
          </p:txBody>
        </p:sp>
        <p:pic>
          <p:nvPicPr>
            <p:cNvPr id="229" name="Picture 125" descr="抽象图标29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2018" y="6211857"/>
              <a:ext cx="247757" cy="13743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0" name="文本框 229"/>
            <p:cNvSpPr txBox="1"/>
            <p:nvPr/>
          </p:nvSpPr>
          <p:spPr>
            <a:xfrm>
              <a:off x="6698288" y="6126684"/>
              <a:ext cx="375855" cy="307777"/>
            </a:xfrm>
            <a:prstGeom prst="rect">
              <a:avLst/>
            </a:prstGeom>
            <a:solidFill>
              <a:srgbClr val="A9D18E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DBM</a:t>
              </a:r>
            </a:p>
          </p:txBody>
        </p:sp>
        <p:pic>
          <p:nvPicPr>
            <p:cNvPr id="231" name="Picture 125" descr="抽象图标29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0256" y="6393278"/>
              <a:ext cx="247757" cy="13743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文本框 231"/>
            <p:cNvSpPr txBox="1"/>
            <p:nvPr/>
          </p:nvSpPr>
          <p:spPr>
            <a:xfrm>
              <a:off x="6698288" y="6361967"/>
              <a:ext cx="375855" cy="200055"/>
            </a:xfrm>
            <a:prstGeom prst="rect">
              <a:avLst/>
            </a:prstGeom>
            <a:solidFill>
              <a:srgbClr val="A9D18E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备份</a:t>
              </a:r>
              <a:endPara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33" name="Picture 125" descr="抽象图标29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95" y="6567035"/>
              <a:ext cx="247757" cy="13743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文本框 233"/>
            <p:cNvSpPr txBox="1"/>
            <p:nvPr/>
          </p:nvSpPr>
          <p:spPr>
            <a:xfrm>
              <a:off x="6696465" y="6481863"/>
              <a:ext cx="375855" cy="307777"/>
            </a:xfrm>
            <a:prstGeom prst="rect">
              <a:avLst/>
            </a:prstGeom>
            <a:solidFill>
              <a:srgbClr val="A9D18E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DBM</a:t>
              </a:r>
            </a:p>
          </p:txBody>
        </p:sp>
      </p:grpSp>
      <p:sp>
        <p:nvSpPr>
          <p:cNvPr id="276" name="圆角矩形 275"/>
          <p:cNvSpPr/>
          <p:nvPr/>
        </p:nvSpPr>
        <p:spPr>
          <a:xfrm>
            <a:off x="121175" y="3376492"/>
            <a:ext cx="1751807" cy="5607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</a:t>
            </a:r>
            <a:endParaRPr lang="en-US" altLang="zh-CN" sz="11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1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办公区</a:t>
            </a:r>
          </a:p>
        </p:txBody>
      </p:sp>
      <p:pic>
        <p:nvPicPr>
          <p:cNvPr id="277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0" y="3464184"/>
            <a:ext cx="362743" cy="77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文本框 277"/>
          <p:cNvSpPr txBox="1"/>
          <p:nvPr/>
        </p:nvSpPr>
        <p:spPr>
          <a:xfrm>
            <a:off x="1122018" y="3369081"/>
            <a:ext cx="413441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</a:p>
        </p:txBody>
      </p:sp>
      <p:pic>
        <p:nvPicPr>
          <p:cNvPr id="279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0" y="3576719"/>
            <a:ext cx="362743" cy="77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文本框 279"/>
          <p:cNvSpPr txBox="1"/>
          <p:nvPr/>
        </p:nvSpPr>
        <p:spPr>
          <a:xfrm>
            <a:off x="1122018" y="3523947"/>
            <a:ext cx="500263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邮件</a:t>
            </a:r>
            <a:endParaRPr lang="en-US" altLang="zh-CN" sz="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81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0" y="3689253"/>
            <a:ext cx="362743" cy="77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" name="文本框 281"/>
          <p:cNvSpPr txBox="1"/>
          <p:nvPr/>
        </p:nvSpPr>
        <p:spPr>
          <a:xfrm>
            <a:off x="1122018" y="3703054"/>
            <a:ext cx="506932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</a:t>
            </a:r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pic>
        <p:nvPicPr>
          <p:cNvPr id="283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0" y="3801789"/>
            <a:ext cx="362743" cy="77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7848969" y="4289448"/>
            <a:ext cx="1546155" cy="1035106"/>
            <a:chOff x="7560353" y="5353446"/>
            <a:chExt cx="1592550" cy="1377724"/>
          </a:xfrm>
        </p:grpSpPr>
        <p:grpSp>
          <p:nvGrpSpPr>
            <p:cNvPr id="2" name="组合 1"/>
            <p:cNvGrpSpPr/>
            <p:nvPr/>
          </p:nvGrpSpPr>
          <p:grpSpPr>
            <a:xfrm>
              <a:off x="7560353" y="5857669"/>
              <a:ext cx="1592550" cy="873501"/>
              <a:chOff x="7560353" y="5857669"/>
              <a:chExt cx="1592550" cy="873501"/>
            </a:xfrm>
          </p:grpSpPr>
          <p:sp>
            <p:nvSpPr>
              <p:cNvPr id="264" name="圆角矩形 263"/>
              <p:cNvSpPr/>
              <p:nvPr/>
            </p:nvSpPr>
            <p:spPr>
              <a:xfrm>
                <a:off x="7560353" y="5857669"/>
                <a:ext cx="1592550" cy="873501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内网</a:t>
                </a:r>
                <a:endParaRPr lang="en-US" altLang="zh-CN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办公区</a:t>
                </a:r>
              </a:p>
            </p:txBody>
          </p:sp>
          <p:pic>
            <p:nvPicPr>
              <p:cNvPr id="265" name="Picture 125" descr="抽象图标29c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2083" y="5986195"/>
                <a:ext cx="247757" cy="13743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" name="Picture 125" descr="抽象图标29c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2022" y="6159953"/>
                <a:ext cx="247757" cy="13743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8" name="文本框 267"/>
              <p:cNvSpPr txBox="1"/>
              <p:nvPr/>
            </p:nvSpPr>
            <p:spPr>
              <a:xfrm>
                <a:off x="8586935" y="6137331"/>
                <a:ext cx="500262" cy="26627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7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邮件</a:t>
                </a:r>
                <a:endParaRPr lang="en-US" altLang="zh-CN" sz="7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269" name="Picture 125" descr="抽象图标29c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0260" y="6341374"/>
                <a:ext cx="247757" cy="13743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0" name="文本框 269"/>
              <p:cNvSpPr txBox="1"/>
              <p:nvPr/>
            </p:nvSpPr>
            <p:spPr>
              <a:xfrm>
                <a:off x="8586935" y="6412520"/>
                <a:ext cx="506928" cy="26627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7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网站</a:t>
                </a:r>
                <a:r>
                  <a:rPr lang="en-US" altLang="zh-CN" sz="7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</a:p>
            </p:txBody>
          </p:sp>
          <p:pic>
            <p:nvPicPr>
              <p:cNvPr id="271" name="Picture 125" descr="抽象图标29c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0199" y="6515131"/>
                <a:ext cx="247757" cy="13743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" name="文本框 265"/>
              <p:cNvSpPr txBox="1"/>
              <p:nvPr/>
            </p:nvSpPr>
            <p:spPr>
              <a:xfrm>
                <a:off x="8586935" y="5921777"/>
                <a:ext cx="413441" cy="26627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OA</a:t>
                </a:r>
              </a:p>
            </p:txBody>
          </p:sp>
        </p:grpSp>
        <p:grpSp>
          <p:nvGrpSpPr>
            <p:cNvPr id="298" name="组合 297"/>
            <p:cNvGrpSpPr/>
            <p:nvPr/>
          </p:nvGrpSpPr>
          <p:grpSpPr>
            <a:xfrm>
              <a:off x="7638347" y="5488297"/>
              <a:ext cx="1320586" cy="162113"/>
              <a:chOff x="7741338" y="2736636"/>
              <a:chExt cx="1320586" cy="315912"/>
            </a:xfrm>
          </p:grpSpPr>
          <p:pic>
            <p:nvPicPr>
              <p:cNvPr id="300" name="Picture 127" descr="抽象图标31c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1338" y="2736636"/>
                <a:ext cx="455613" cy="315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1" name="Picture 127" descr="抽象图标31c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06311" y="2736636"/>
                <a:ext cx="455613" cy="315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9" name="文本框 298"/>
            <p:cNvSpPr txBox="1"/>
            <p:nvPr/>
          </p:nvSpPr>
          <p:spPr>
            <a:xfrm>
              <a:off x="8059222" y="5353446"/>
              <a:ext cx="605317" cy="39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7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内网核心</a:t>
              </a:r>
              <a:endPara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667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三层下移</a:t>
              </a:r>
            </a:p>
          </p:txBody>
        </p:sp>
      </p:grpSp>
      <p:cxnSp>
        <p:nvCxnSpPr>
          <p:cNvPr id="303" name="肘形连接符 302"/>
          <p:cNvCxnSpPr>
            <a:stCxn id="5" idx="0"/>
            <a:endCxn id="300" idx="1"/>
          </p:cNvCxnSpPr>
          <p:nvPr/>
        </p:nvCxnSpPr>
        <p:spPr>
          <a:xfrm rot="5400000" flipH="1" flipV="1">
            <a:off x="6395925" y="3145120"/>
            <a:ext cx="222225" cy="283530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圆角矩形 328"/>
          <p:cNvSpPr/>
          <p:nvPr/>
        </p:nvSpPr>
        <p:spPr>
          <a:xfrm>
            <a:off x="47007" y="1927002"/>
            <a:ext cx="1823773" cy="493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外网</a:t>
            </a:r>
            <a:endParaRPr lang="en-US" altLang="zh-CN" sz="105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5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维护区</a:t>
            </a:r>
          </a:p>
        </p:txBody>
      </p:sp>
      <p:pic>
        <p:nvPicPr>
          <p:cNvPr id="330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4" y="2015370"/>
            <a:ext cx="257935" cy="70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" name="文本框 330"/>
          <p:cNvSpPr txBox="1"/>
          <p:nvPr/>
        </p:nvSpPr>
        <p:spPr>
          <a:xfrm>
            <a:off x="909566" y="1953137"/>
            <a:ext cx="572895" cy="194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APM</a:t>
            </a:r>
          </a:p>
        </p:txBody>
      </p:sp>
      <p:pic>
        <p:nvPicPr>
          <p:cNvPr id="332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8" y="2104535"/>
            <a:ext cx="257935" cy="70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4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5" y="2197632"/>
            <a:ext cx="257935" cy="70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" name="文本框 334"/>
          <p:cNvSpPr txBox="1"/>
          <p:nvPr/>
        </p:nvSpPr>
        <p:spPr>
          <a:xfrm>
            <a:off x="907669" y="2099465"/>
            <a:ext cx="572895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备份</a:t>
            </a:r>
            <a:endParaRPr lang="en-US" altLang="zh-CN" sz="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36" name="Picture 125" descr="抽象图标2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1" y="2286798"/>
            <a:ext cx="257935" cy="70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" name="文本框 336"/>
          <p:cNvSpPr txBox="1"/>
          <p:nvPr/>
        </p:nvSpPr>
        <p:spPr>
          <a:xfrm>
            <a:off x="877124" y="2222035"/>
            <a:ext cx="630184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DBM</a:t>
            </a:r>
          </a:p>
        </p:txBody>
      </p:sp>
      <p:pic>
        <p:nvPicPr>
          <p:cNvPr id="341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4" y="5698024"/>
            <a:ext cx="277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文本框 341"/>
          <p:cNvSpPr txBox="1"/>
          <p:nvPr/>
        </p:nvSpPr>
        <p:spPr>
          <a:xfrm>
            <a:off x="366057" y="5669817"/>
            <a:ext cx="500263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DHCP</a:t>
            </a:r>
          </a:p>
        </p:txBody>
      </p:sp>
      <p:pic>
        <p:nvPicPr>
          <p:cNvPr id="344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4" y="5458167"/>
            <a:ext cx="277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5" name="文本框 344"/>
          <p:cNvSpPr txBox="1"/>
          <p:nvPr/>
        </p:nvSpPr>
        <p:spPr>
          <a:xfrm>
            <a:off x="376853" y="5444143"/>
            <a:ext cx="413441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</a:t>
            </a:r>
          </a:p>
        </p:txBody>
      </p:sp>
      <p:pic>
        <p:nvPicPr>
          <p:cNvPr id="347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" y="5944201"/>
            <a:ext cx="277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" name="文本框 347"/>
          <p:cNvSpPr txBox="1"/>
          <p:nvPr/>
        </p:nvSpPr>
        <p:spPr>
          <a:xfrm>
            <a:off x="366057" y="5868045"/>
            <a:ext cx="500263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NTP</a:t>
            </a:r>
          </a:p>
        </p:txBody>
      </p:sp>
      <p:pic>
        <p:nvPicPr>
          <p:cNvPr id="350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3" y="5254585"/>
            <a:ext cx="277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" name="文本框 350"/>
          <p:cNvSpPr txBox="1"/>
          <p:nvPr/>
        </p:nvSpPr>
        <p:spPr>
          <a:xfrm>
            <a:off x="366057" y="5252593"/>
            <a:ext cx="500263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DNS</a:t>
            </a:r>
          </a:p>
        </p:txBody>
      </p:sp>
      <p:cxnSp>
        <p:nvCxnSpPr>
          <p:cNvPr id="58" name="肘形连接符 57"/>
          <p:cNvCxnSpPr>
            <a:endCxn id="7" idx="3"/>
          </p:cNvCxnSpPr>
          <p:nvPr/>
        </p:nvCxnSpPr>
        <p:spPr>
          <a:xfrm rot="10800000" flipV="1">
            <a:off x="321950" y="3022803"/>
            <a:ext cx="3420559" cy="2356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rot="10800000">
            <a:off x="3163554" y="2197632"/>
            <a:ext cx="478109" cy="8659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2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93" y="4509020"/>
            <a:ext cx="260697" cy="23462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" name="文本框 304"/>
          <p:cNvSpPr txBox="1"/>
          <p:nvPr/>
        </p:nvSpPr>
        <p:spPr>
          <a:xfrm rot="5400000">
            <a:off x="6884443" y="4678417"/>
            <a:ext cx="338554" cy="30282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IPS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6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57" y="4498440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22" y="4883488"/>
            <a:ext cx="260697" cy="23462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91" y="4872912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" name="Picture 100" descr="抽象图标05c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62060" y="2620133"/>
            <a:ext cx="234627" cy="26069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" name="文本框 351"/>
          <p:cNvSpPr txBox="1"/>
          <p:nvPr/>
        </p:nvSpPr>
        <p:spPr>
          <a:xfrm rot="5400000">
            <a:off x="1319328" y="2816327"/>
            <a:ext cx="307777" cy="275291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FW</a:t>
            </a:r>
            <a:endParaRPr lang="zh-CN" altLang="en-US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54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88" y="2633168"/>
            <a:ext cx="260697" cy="23462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" name="文本框 354"/>
          <p:cNvSpPr txBox="1"/>
          <p:nvPr/>
        </p:nvSpPr>
        <p:spPr>
          <a:xfrm rot="5400000">
            <a:off x="1717620" y="2816327"/>
            <a:ext cx="307777" cy="275291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IPS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56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50" y="2622588"/>
            <a:ext cx="260697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7" name="Picture 100" descr="抽象图标05c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69785" y="2994600"/>
            <a:ext cx="234627" cy="26069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13" y="3007633"/>
            <a:ext cx="260697" cy="23462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77" y="2997055"/>
            <a:ext cx="260697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表格 108"/>
          <p:cNvGraphicFramePr>
            <a:graphicFrameLocks noGrp="1"/>
          </p:cNvGraphicFramePr>
          <p:nvPr>
            <p:extLst/>
          </p:nvPr>
        </p:nvGraphicFramePr>
        <p:xfrm>
          <a:off x="9441519" y="478459"/>
          <a:ext cx="2641041" cy="6298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347"/>
                <a:gridCol w="880347"/>
                <a:gridCol w="880347"/>
              </a:tblGrid>
              <a:tr h="2153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安全重点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6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上级部门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防止我方攻击上级单位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6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防病毒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6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DMZ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中高风险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防互相攻击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6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外部区域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中高风险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防双向攻击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防双向入侵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互联网办公区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中低风险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防病毒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减少对内网的攻击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互联网业务区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中度风险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防病毒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减少对内网的攻击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下级单位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中低风险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防病毒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减少对内网的攻击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内网管理区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可信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防病毒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减少外部的攻击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防泄漏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内网办公区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防病毒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减少外部的攻击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防泄漏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8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内网监控区</a:t>
                      </a:r>
                      <a:endParaRPr lang="en-US" altLang="zh-CN" sz="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内网维护区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减少误操作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减少人为事故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8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服务器区域</a:t>
                      </a:r>
                      <a:endParaRPr lang="zh-CN" altLang="en-US" sz="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低风险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默认可信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防入侵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防病毒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防泄密</a:t>
                      </a:r>
                      <a:endParaRPr lang="en-US" altLang="zh-CN" sz="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3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47" y="1521961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文本框 363"/>
          <p:cNvSpPr txBox="1"/>
          <p:nvPr/>
        </p:nvSpPr>
        <p:spPr>
          <a:xfrm rot="5400000">
            <a:off x="3042967" y="1113474"/>
            <a:ext cx="323165" cy="381687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IPS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65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64" y="1523057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" name="文本框 365"/>
          <p:cNvSpPr txBox="1"/>
          <p:nvPr/>
        </p:nvSpPr>
        <p:spPr>
          <a:xfrm rot="5400000">
            <a:off x="6341321" y="1550710"/>
            <a:ext cx="369332" cy="315444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zh-CN" altLang="en-US" sz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访问控制</a:t>
            </a:r>
          </a:p>
        </p:txBody>
      </p:sp>
      <p:pic>
        <p:nvPicPr>
          <p:cNvPr id="241" name="Picture 103" descr="抽象图标08c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40" y="1397351"/>
            <a:ext cx="260697" cy="234627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</p:pic>
      <p:sp>
        <p:nvSpPr>
          <p:cNvPr id="252" name="文本框 251"/>
          <p:cNvSpPr txBox="1"/>
          <p:nvPr/>
        </p:nvSpPr>
        <p:spPr>
          <a:xfrm rot="5400000">
            <a:off x="5924959" y="1691698"/>
            <a:ext cx="323165" cy="381687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0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73" y="5889361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859" y="5871265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67" y="2273139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" name="文本框 294"/>
          <p:cNvSpPr txBox="1"/>
          <p:nvPr/>
        </p:nvSpPr>
        <p:spPr>
          <a:xfrm rot="5400000">
            <a:off x="6795244" y="1995242"/>
            <a:ext cx="323165" cy="381687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" name="文本框 306"/>
          <p:cNvSpPr txBox="1"/>
          <p:nvPr/>
        </p:nvSpPr>
        <p:spPr>
          <a:xfrm rot="5400000">
            <a:off x="5815370" y="2045045"/>
            <a:ext cx="323165" cy="381687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FW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4" name="Picture 122" descr="抽象图标26c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94" y="2803871"/>
            <a:ext cx="438919" cy="294600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文本框 53"/>
          <p:cNvSpPr txBox="1"/>
          <p:nvPr/>
        </p:nvSpPr>
        <p:spPr>
          <a:xfrm>
            <a:off x="2681484" y="2632169"/>
            <a:ext cx="625952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7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</a:t>
            </a:r>
            <a:r>
              <a:rPr lang="zh-CN" altLang="en-US" sz="667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上网行为管理</a:t>
            </a:r>
          </a:p>
        </p:txBody>
      </p:sp>
      <p:pic>
        <p:nvPicPr>
          <p:cNvPr id="237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00" y="5652385"/>
            <a:ext cx="267819" cy="26781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" name="文本框 252"/>
          <p:cNvSpPr txBox="1"/>
          <p:nvPr/>
        </p:nvSpPr>
        <p:spPr>
          <a:xfrm rot="5400000">
            <a:off x="8432621" y="5502313"/>
            <a:ext cx="292388" cy="46184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zh-CN" altLang="en-US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堡垒机</a:t>
            </a:r>
          </a:p>
        </p:txBody>
      </p:sp>
      <p:pic>
        <p:nvPicPr>
          <p:cNvPr id="311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8" y="5685476"/>
            <a:ext cx="277200" cy="10800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文本框 325"/>
          <p:cNvSpPr txBox="1"/>
          <p:nvPr/>
        </p:nvSpPr>
        <p:spPr>
          <a:xfrm>
            <a:off x="1113279" y="5657271"/>
            <a:ext cx="605320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APT</a:t>
            </a:r>
            <a:r>
              <a:rPr lang="zh-CN" altLang="en-US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</a:t>
            </a:r>
            <a:endParaRPr lang="en-US" altLang="zh-CN" sz="667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39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8" y="5445619"/>
            <a:ext cx="277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文本框 361"/>
          <p:cNvSpPr txBox="1"/>
          <p:nvPr/>
        </p:nvSpPr>
        <p:spPr>
          <a:xfrm>
            <a:off x="1083014" y="5431598"/>
            <a:ext cx="454785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态感</a:t>
            </a:r>
            <a:endParaRPr lang="en-US" altLang="zh-CN" sz="667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67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8" y="5931653"/>
            <a:ext cx="277200" cy="108000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" name="文本框 367"/>
          <p:cNvSpPr txBox="1"/>
          <p:nvPr/>
        </p:nvSpPr>
        <p:spPr>
          <a:xfrm>
            <a:off x="1113279" y="5855501"/>
            <a:ext cx="605317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威胁检测</a:t>
            </a:r>
            <a:endParaRPr lang="en-US" altLang="zh-CN" sz="667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69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7" y="5242037"/>
            <a:ext cx="277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" name="文本框 369"/>
          <p:cNvSpPr txBox="1"/>
          <p:nvPr/>
        </p:nvSpPr>
        <p:spPr>
          <a:xfrm>
            <a:off x="1083014" y="5240047"/>
            <a:ext cx="500263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</a:t>
            </a:r>
            <a:endParaRPr lang="en-US" altLang="zh-CN" sz="667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2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73" y="5693124"/>
            <a:ext cx="277200" cy="10800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文本框 372"/>
          <p:cNvSpPr txBox="1"/>
          <p:nvPr/>
        </p:nvSpPr>
        <p:spPr>
          <a:xfrm>
            <a:off x="2132304" y="5671621"/>
            <a:ext cx="454785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</a:t>
            </a:r>
          </a:p>
        </p:txBody>
      </p:sp>
      <p:pic>
        <p:nvPicPr>
          <p:cNvPr id="374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73" y="5453267"/>
            <a:ext cx="277200" cy="10800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5" name="文本框 374"/>
          <p:cNvSpPr txBox="1"/>
          <p:nvPr/>
        </p:nvSpPr>
        <p:spPr>
          <a:xfrm>
            <a:off x="2132303" y="5401139"/>
            <a:ext cx="447095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渗透</a:t>
            </a:r>
            <a:endParaRPr lang="en-US" altLang="zh-CN" sz="667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6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73" y="5939301"/>
            <a:ext cx="277200" cy="108000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" name="文本框 376"/>
          <p:cNvSpPr txBox="1"/>
          <p:nvPr/>
        </p:nvSpPr>
        <p:spPr>
          <a:xfrm>
            <a:off x="2132304" y="5887531"/>
            <a:ext cx="665849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流量监测</a:t>
            </a:r>
            <a:endParaRPr lang="en-US" altLang="zh-CN" sz="667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8" name="Picture 151" descr="抽象图标55c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73" y="5249685"/>
            <a:ext cx="2772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" name="文本框 378"/>
          <p:cNvSpPr txBox="1"/>
          <p:nvPr/>
        </p:nvSpPr>
        <p:spPr>
          <a:xfrm>
            <a:off x="2132304" y="5215942"/>
            <a:ext cx="550289" cy="194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667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漏扫</a:t>
            </a:r>
            <a:endParaRPr lang="en-US" altLang="zh-CN" sz="667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 rot="5400000">
            <a:off x="3616377" y="5448499"/>
            <a:ext cx="292388" cy="46184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DC FW</a:t>
            </a:r>
            <a:endParaRPr lang="zh-CN" altLang="en-US" sz="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 rot="5400000">
            <a:off x="3604282" y="5772263"/>
            <a:ext cx="292388" cy="46184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DC AV</a:t>
            </a:r>
            <a:endParaRPr lang="zh-CN" altLang="en-US" sz="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83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28" y="6263333"/>
            <a:ext cx="311189" cy="1420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12" y="6248933"/>
            <a:ext cx="311189" cy="1420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5" name="文本框 384"/>
          <p:cNvSpPr txBox="1"/>
          <p:nvPr/>
        </p:nvSpPr>
        <p:spPr>
          <a:xfrm rot="5400000">
            <a:off x="3618559" y="6054512"/>
            <a:ext cx="292388" cy="558829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DC</a:t>
            </a:r>
            <a:r>
              <a:rPr lang="zh-CN" altLang="en-US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交换机</a:t>
            </a:r>
          </a:p>
        </p:txBody>
      </p:sp>
      <p:pic>
        <p:nvPicPr>
          <p:cNvPr id="386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1" y="4128611"/>
            <a:ext cx="342308" cy="15624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83" y="4130239"/>
            <a:ext cx="342308" cy="15624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8" name="文本框 387"/>
          <p:cNvSpPr txBox="1"/>
          <p:nvPr/>
        </p:nvSpPr>
        <p:spPr>
          <a:xfrm>
            <a:off x="737305" y="4114894"/>
            <a:ext cx="59323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75344" y="4314195"/>
            <a:ext cx="325705" cy="308381"/>
          </a:xfrm>
          <a:prstGeom prst="rect">
            <a:avLst/>
          </a:prstGeom>
        </p:spPr>
      </p:pic>
      <p:sp>
        <p:nvSpPr>
          <p:cNvPr id="258" name="文本框 257"/>
          <p:cNvSpPr txBox="1"/>
          <p:nvPr/>
        </p:nvSpPr>
        <p:spPr>
          <a:xfrm>
            <a:off x="2164640" y="4389354"/>
            <a:ext cx="4547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大屏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59" name="图片 2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67597" y="4745258"/>
            <a:ext cx="325705" cy="308381"/>
          </a:xfrm>
          <a:prstGeom prst="rect">
            <a:avLst/>
          </a:prstGeom>
        </p:spPr>
      </p:pic>
      <p:sp>
        <p:nvSpPr>
          <p:cNvPr id="262" name="文本框 261"/>
          <p:cNvSpPr txBox="1"/>
          <p:nvPr/>
        </p:nvSpPr>
        <p:spPr>
          <a:xfrm>
            <a:off x="2156356" y="4791727"/>
            <a:ext cx="4547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带外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21" name="Picture 126" descr="抽象图标30c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2" y="911253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文本框 222"/>
          <p:cNvSpPr txBox="1"/>
          <p:nvPr/>
        </p:nvSpPr>
        <p:spPr>
          <a:xfrm>
            <a:off x="484070" y="1390495"/>
            <a:ext cx="805677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服务商系统</a:t>
            </a:r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4970282" y="6521041"/>
            <a:ext cx="1751805" cy="2923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内部云平台（私有云）</a:t>
            </a:r>
          </a:p>
        </p:txBody>
      </p:sp>
      <p:pic>
        <p:nvPicPr>
          <p:cNvPr id="238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06" y="5423897"/>
            <a:ext cx="221337" cy="221336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100" descr="抽象图标0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92" y="5423897"/>
            <a:ext cx="221337" cy="221336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25" y="5737708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Picture 109" descr="抽象图标14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11" y="5719612"/>
            <a:ext cx="260696" cy="234627"/>
          </a:xfrm>
          <a:prstGeom prst="rect">
            <a:avLst/>
          </a:prstGeom>
          <a:noFill/>
          <a:ln>
            <a:noFill/>
          </a:ln>
          <a:effectLst>
            <a:glow rad="254000">
              <a:schemeClr val="tx1">
                <a:lumMod val="95000"/>
                <a:lumOff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文本框 242"/>
          <p:cNvSpPr txBox="1"/>
          <p:nvPr/>
        </p:nvSpPr>
        <p:spPr>
          <a:xfrm rot="5400000">
            <a:off x="5479428" y="5296845"/>
            <a:ext cx="292388" cy="46184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FW</a:t>
            </a:r>
            <a:endParaRPr lang="zh-CN" altLang="en-US" sz="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8" name="文本框 247"/>
          <p:cNvSpPr txBox="1"/>
          <p:nvPr/>
        </p:nvSpPr>
        <p:spPr>
          <a:xfrm rot="5400000">
            <a:off x="5467334" y="5620609"/>
            <a:ext cx="292388" cy="46184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</a:t>
            </a:r>
            <a:endParaRPr lang="zh-CN" altLang="en-US" sz="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54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80" y="6111680"/>
            <a:ext cx="311189" cy="1420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129" descr="抽象图标33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64" y="6097281"/>
            <a:ext cx="311189" cy="1420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文本框 273"/>
          <p:cNvSpPr txBox="1"/>
          <p:nvPr/>
        </p:nvSpPr>
        <p:spPr>
          <a:xfrm rot="5400000">
            <a:off x="5502238" y="5946643"/>
            <a:ext cx="292388" cy="46184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zh-CN" altLang="en-US" sz="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交换机</a:t>
            </a:r>
          </a:p>
        </p:txBody>
      </p:sp>
      <p:cxnSp>
        <p:nvCxnSpPr>
          <p:cNvPr id="30" name="直接箭头连接符 29"/>
          <p:cNvCxnSpPr>
            <a:stCxn id="237" idx="0"/>
          </p:cNvCxnSpPr>
          <p:nvPr/>
        </p:nvCxnSpPr>
        <p:spPr>
          <a:xfrm flipH="1" flipV="1">
            <a:off x="5252466" y="4711712"/>
            <a:ext cx="3011244" cy="9406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2"/>
            <a:endCxn id="239" idx="0"/>
          </p:cNvCxnSpPr>
          <p:nvPr/>
        </p:nvCxnSpPr>
        <p:spPr>
          <a:xfrm rot="16200000" flipH="1">
            <a:off x="5390271" y="4688910"/>
            <a:ext cx="434099" cy="103587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" idx="2"/>
            <a:endCxn id="238" idx="0"/>
          </p:cNvCxnSpPr>
          <p:nvPr/>
        </p:nvCxnSpPr>
        <p:spPr>
          <a:xfrm rot="16200000" flipH="1">
            <a:off x="4404645" y="4623869"/>
            <a:ext cx="427748" cy="117231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 rot="5400000">
            <a:off x="2110022" y="2812115"/>
            <a:ext cx="287323" cy="236997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</a:t>
            </a:r>
            <a:endParaRPr lang="zh-CN" altLang="en-US" sz="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 rot="5400000">
            <a:off x="7332993" y="4672103"/>
            <a:ext cx="338554" cy="315444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</a:t>
            </a:r>
            <a:endParaRPr lang="zh-CN" alt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 rot="5400000">
            <a:off x="6323298" y="3251179"/>
            <a:ext cx="323165" cy="32460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</a:t>
            </a:r>
            <a:endParaRPr lang="zh-CN" altLang="en-US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34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宽屏</PresentationFormat>
  <Paragraphs>435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2022-08-01T07:23:14Z</dcterms:created>
  <dcterms:modified xsi:type="dcterms:W3CDTF">2022-08-01T07:23:26Z</dcterms:modified>
</cp:coreProperties>
</file>