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18181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18181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18181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18181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10302" y="783578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 h="0">
                <a:moveTo>
                  <a:pt x="0" y="0"/>
                </a:moveTo>
                <a:lnTo>
                  <a:pt x="183013" y="0"/>
                </a:lnTo>
              </a:path>
            </a:pathLst>
          </a:custGeom>
          <a:ln w="40794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8063900" y="615164"/>
            <a:ext cx="212725" cy="339090"/>
          </a:xfrm>
          <a:custGeom>
            <a:avLst/>
            <a:gdLst/>
            <a:ahLst/>
            <a:cxnLst/>
            <a:rect l="l" t="t" r="r" b="b"/>
            <a:pathLst>
              <a:path w="212725" h="339090">
                <a:moveTo>
                  <a:pt x="121095" y="0"/>
                </a:moveTo>
                <a:lnTo>
                  <a:pt x="0" y="0"/>
                </a:lnTo>
                <a:lnTo>
                  <a:pt x="29224" y="40878"/>
                </a:lnTo>
                <a:lnTo>
                  <a:pt x="117504" y="67620"/>
                </a:lnTo>
                <a:lnTo>
                  <a:pt x="128591" y="73175"/>
                </a:lnTo>
                <a:lnTo>
                  <a:pt x="137019" y="81614"/>
                </a:lnTo>
                <a:lnTo>
                  <a:pt x="142356" y="92115"/>
                </a:lnTo>
                <a:lnTo>
                  <a:pt x="144173" y="103860"/>
                </a:lnTo>
                <a:lnTo>
                  <a:pt x="144173" y="234761"/>
                </a:lnTo>
                <a:lnTo>
                  <a:pt x="117504" y="270999"/>
                </a:lnTo>
                <a:lnTo>
                  <a:pt x="29224" y="297740"/>
                </a:lnTo>
                <a:lnTo>
                  <a:pt x="0" y="338621"/>
                </a:lnTo>
                <a:lnTo>
                  <a:pt x="121095" y="338621"/>
                </a:lnTo>
                <a:lnTo>
                  <a:pt x="156696" y="331515"/>
                </a:lnTo>
                <a:lnTo>
                  <a:pt x="185769" y="312137"/>
                </a:lnTo>
                <a:lnTo>
                  <a:pt x="205371" y="283395"/>
                </a:lnTo>
                <a:lnTo>
                  <a:pt x="212558" y="248197"/>
                </a:lnTo>
                <a:lnTo>
                  <a:pt x="212558" y="90416"/>
                </a:lnTo>
                <a:lnTo>
                  <a:pt x="205371" y="55221"/>
                </a:lnTo>
                <a:lnTo>
                  <a:pt x="185769" y="26482"/>
                </a:lnTo>
                <a:lnTo>
                  <a:pt x="156696" y="7105"/>
                </a:lnTo>
                <a:lnTo>
                  <a:pt x="121095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7727145" y="615164"/>
            <a:ext cx="212725" cy="339090"/>
          </a:xfrm>
          <a:custGeom>
            <a:avLst/>
            <a:gdLst/>
            <a:ahLst/>
            <a:cxnLst/>
            <a:rect l="l" t="t" r="r" b="b"/>
            <a:pathLst>
              <a:path w="212725" h="339090">
                <a:moveTo>
                  <a:pt x="212558" y="0"/>
                </a:moveTo>
                <a:lnTo>
                  <a:pt x="91463" y="0"/>
                </a:lnTo>
                <a:lnTo>
                  <a:pt x="55862" y="7105"/>
                </a:lnTo>
                <a:lnTo>
                  <a:pt x="26789" y="26482"/>
                </a:lnTo>
                <a:lnTo>
                  <a:pt x="7187" y="55221"/>
                </a:lnTo>
                <a:lnTo>
                  <a:pt x="0" y="90416"/>
                </a:lnTo>
                <a:lnTo>
                  <a:pt x="0" y="248197"/>
                </a:lnTo>
                <a:lnTo>
                  <a:pt x="7187" y="283395"/>
                </a:lnTo>
                <a:lnTo>
                  <a:pt x="26789" y="312137"/>
                </a:lnTo>
                <a:lnTo>
                  <a:pt x="55862" y="331515"/>
                </a:lnTo>
                <a:lnTo>
                  <a:pt x="91463" y="338621"/>
                </a:lnTo>
                <a:lnTo>
                  <a:pt x="212558" y="338621"/>
                </a:lnTo>
                <a:lnTo>
                  <a:pt x="183334" y="297740"/>
                </a:lnTo>
                <a:lnTo>
                  <a:pt x="95054" y="270999"/>
                </a:lnTo>
                <a:lnTo>
                  <a:pt x="83967" y="265444"/>
                </a:lnTo>
                <a:lnTo>
                  <a:pt x="75540" y="257005"/>
                </a:lnTo>
                <a:lnTo>
                  <a:pt x="70206" y="246504"/>
                </a:lnTo>
                <a:lnTo>
                  <a:pt x="68395" y="234730"/>
                </a:lnTo>
                <a:lnTo>
                  <a:pt x="68385" y="103913"/>
                </a:lnTo>
                <a:lnTo>
                  <a:pt x="70206" y="92115"/>
                </a:lnTo>
                <a:lnTo>
                  <a:pt x="75540" y="81614"/>
                </a:lnTo>
                <a:lnTo>
                  <a:pt x="83967" y="73175"/>
                </a:lnTo>
                <a:lnTo>
                  <a:pt x="95054" y="67620"/>
                </a:lnTo>
                <a:lnTo>
                  <a:pt x="183334" y="40878"/>
                </a:lnTo>
                <a:lnTo>
                  <a:pt x="212558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8489331" y="858996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389" y="0"/>
                </a:lnTo>
              </a:path>
            </a:pathLst>
          </a:custGeom>
          <a:ln w="35559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8507028" y="730726"/>
            <a:ext cx="0" cy="110489"/>
          </a:xfrm>
          <a:custGeom>
            <a:avLst/>
            <a:gdLst/>
            <a:ahLst/>
            <a:cxnLst/>
            <a:rect l="l" t="t" r="r" b="b"/>
            <a:pathLst>
              <a:path w="0" h="110490">
                <a:moveTo>
                  <a:pt x="0" y="0"/>
                </a:moveTo>
                <a:lnTo>
                  <a:pt x="0" y="110490"/>
                </a:lnTo>
              </a:path>
            </a:pathLst>
          </a:custGeom>
          <a:ln w="35391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8489331" y="713581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389" y="0"/>
                </a:lnTo>
              </a:path>
            </a:pathLst>
          </a:custGeom>
          <a:ln w="34290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8561026" y="731213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0532"/>
                </a:lnTo>
              </a:path>
            </a:pathLst>
          </a:custGeom>
          <a:ln w="35391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8358991" y="624148"/>
            <a:ext cx="107314" cy="320675"/>
          </a:xfrm>
          <a:custGeom>
            <a:avLst/>
            <a:gdLst/>
            <a:ahLst/>
            <a:cxnLst/>
            <a:rect l="l" t="t" r="r" b="b"/>
            <a:pathLst>
              <a:path w="107315" h="320675">
                <a:moveTo>
                  <a:pt x="107085" y="0"/>
                </a:moveTo>
                <a:lnTo>
                  <a:pt x="0" y="0"/>
                </a:lnTo>
                <a:lnTo>
                  <a:pt x="0" y="320648"/>
                </a:lnTo>
                <a:lnTo>
                  <a:pt x="35391" y="320648"/>
                </a:lnTo>
                <a:lnTo>
                  <a:pt x="35391" y="34983"/>
                </a:lnTo>
                <a:lnTo>
                  <a:pt x="107085" y="34983"/>
                </a:lnTo>
                <a:lnTo>
                  <a:pt x="107085" y="0"/>
                </a:lnTo>
                <a:close/>
              </a:path>
              <a:path w="107315" h="320675">
                <a:moveTo>
                  <a:pt x="107085" y="34983"/>
                </a:moveTo>
                <a:lnTo>
                  <a:pt x="71694" y="34983"/>
                </a:lnTo>
                <a:lnTo>
                  <a:pt x="49851" y="130383"/>
                </a:lnTo>
                <a:lnTo>
                  <a:pt x="49851" y="165377"/>
                </a:lnTo>
                <a:lnTo>
                  <a:pt x="71694" y="165377"/>
                </a:lnTo>
                <a:lnTo>
                  <a:pt x="71694" y="241627"/>
                </a:lnTo>
                <a:lnTo>
                  <a:pt x="71484" y="246652"/>
                </a:lnTo>
                <a:lnTo>
                  <a:pt x="67327" y="250662"/>
                </a:lnTo>
                <a:lnTo>
                  <a:pt x="53998" y="250678"/>
                </a:lnTo>
                <a:lnTo>
                  <a:pt x="53998" y="285667"/>
                </a:lnTo>
                <a:lnTo>
                  <a:pt x="71694" y="285667"/>
                </a:lnTo>
                <a:lnTo>
                  <a:pt x="85471" y="282913"/>
                </a:lnTo>
                <a:lnTo>
                  <a:pt x="96720" y="275410"/>
                </a:lnTo>
                <a:lnTo>
                  <a:pt x="104304" y="264285"/>
                </a:lnTo>
                <a:lnTo>
                  <a:pt x="107082" y="250678"/>
                </a:lnTo>
                <a:lnTo>
                  <a:pt x="107085" y="130383"/>
                </a:lnTo>
                <a:lnTo>
                  <a:pt x="85243" y="130383"/>
                </a:lnTo>
                <a:lnTo>
                  <a:pt x="107085" y="34983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8480537" y="624148"/>
            <a:ext cx="170180" cy="320675"/>
          </a:xfrm>
          <a:custGeom>
            <a:avLst/>
            <a:gdLst/>
            <a:ahLst/>
            <a:cxnLst/>
            <a:rect l="l" t="t" r="r" b="b"/>
            <a:pathLst>
              <a:path w="170180" h="320675">
                <a:moveTo>
                  <a:pt x="156717" y="34983"/>
                </a:moveTo>
                <a:lnTo>
                  <a:pt x="121430" y="34983"/>
                </a:lnTo>
                <a:lnTo>
                  <a:pt x="121430" y="256824"/>
                </a:lnTo>
                <a:lnTo>
                  <a:pt x="119130" y="268087"/>
                </a:lnTo>
                <a:lnTo>
                  <a:pt x="112856" y="277283"/>
                </a:lnTo>
                <a:lnTo>
                  <a:pt x="103553" y="283484"/>
                </a:lnTo>
                <a:lnTo>
                  <a:pt x="92164" y="285757"/>
                </a:lnTo>
                <a:lnTo>
                  <a:pt x="65233" y="285757"/>
                </a:lnTo>
                <a:lnTo>
                  <a:pt x="65233" y="320645"/>
                </a:lnTo>
                <a:lnTo>
                  <a:pt x="101462" y="320645"/>
                </a:lnTo>
                <a:lnTo>
                  <a:pt x="122968" y="316354"/>
                </a:lnTo>
                <a:lnTo>
                  <a:pt x="140532" y="304650"/>
                </a:lnTo>
                <a:lnTo>
                  <a:pt x="152374" y="287288"/>
                </a:lnTo>
                <a:lnTo>
                  <a:pt x="156717" y="266024"/>
                </a:lnTo>
                <a:lnTo>
                  <a:pt x="156717" y="34983"/>
                </a:lnTo>
                <a:close/>
              </a:path>
              <a:path w="170180" h="320675">
                <a:moveTo>
                  <a:pt x="169565" y="0"/>
                </a:moveTo>
                <a:lnTo>
                  <a:pt x="0" y="0"/>
                </a:lnTo>
                <a:lnTo>
                  <a:pt x="0" y="34983"/>
                </a:lnTo>
                <a:lnTo>
                  <a:pt x="169565" y="34983"/>
                </a:lnTo>
                <a:lnTo>
                  <a:pt x="169565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9013944" y="64473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1500" y="0"/>
                </a:lnTo>
              </a:path>
            </a:pathLst>
          </a:custGeom>
          <a:ln w="34989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9000877" y="754532"/>
            <a:ext cx="278130" cy="190500"/>
          </a:xfrm>
          <a:custGeom>
            <a:avLst/>
            <a:gdLst/>
            <a:ahLst/>
            <a:cxnLst/>
            <a:rect l="l" t="t" r="r" b="b"/>
            <a:pathLst>
              <a:path w="278130" h="190500">
                <a:moveTo>
                  <a:pt x="109001" y="34983"/>
                </a:moveTo>
                <a:lnTo>
                  <a:pt x="70102" y="34983"/>
                </a:lnTo>
                <a:lnTo>
                  <a:pt x="14889" y="155281"/>
                </a:lnTo>
                <a:lnTo>
                  <a:pt x="14889" y="190262"/>
                </a:lnTo>
                <a:lnTo>
                  <a:pt x="261447" y="190262"/>
                </a:lnTo>
                <a:lnTo>
                  <a:pt x="269373" y="182436"/>
                </a:lnTo>
                <a:lnTo>
                  <a:pt x="269373" y="170068"/>
                </a:lnTo>
                <a:lnTo>
                  <a:pt x="268630" y="167555"/>
                </a:lnTo>
                <a:lnTo>
                  <a:pt x="267583" y="165245"/>
                </a:lnTo>
                <a:lnTo>
                  <a:pt x="262989" y="155281"/>
                </a:lnTo>
                <a:lnTo>
                  <a:pt x="53778" y="155281"/>
                </a:lnTo>
                <a:lnTo>
                  <a:pt x="109001" y="34983"/>
                </a:lnTo>
                <a:close/>
              </a:path>
              <a:path w="278130" h="190500">
                <a:moveTo>
                  <a:pt x="237668" y="100355"/>
                </a:moveTo>
                <a:lnTo>
                  <a:pt x="198768" y="100355"/>
                </a:lnTo>
                <a:lnTo>
                  <a:pt x="224202" y="155281"/>
                </a:lnTo>
                <a:lnTo>
                  <a:pt x="262989" y="155281"/>
                </a:lnTo>
                <a:lnTo>
                  <a:pt x="237668" y="100355"/>
                </a:lnTo>
                <a:close/>
              </a:path>
              <a:path w="278130" h="190500">
                <a:moveTo>
                  <a:pt x="277625" y="0"/>
                </a:moveTo>
                <a:lnTo>
                  <a:pt x="0" y="0"/>
                </a:lnTo>
                <a:lnTo>
                  <a:pt x="0" y="34983"/>
                </a:lnTo>
                <a:lnTo>
                  <a:pt x="277625" y="34983"/>
                </a:lnTo>
                <a:lnTo>
                  <a:pt x="277625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8686781" y="927306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 h="0">
                <a:moveTo>
                  <a:pt x="0" y="0"/>
                </a:moveTo>
                <a:lnTo>
                  <a:pt x="277614" y="0"/>
                </a:lnTo>
              </a:path>
            </a:pathLst>
          </a:custGeom>
          <a:ln w="34989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8807898" y="872715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59" h="37465">
                <a:moveTo>
                  <a:pt x="35381" y="0"/>
                </a:moveTo>
                <a:lnTo>
                  <a:pt x="0" y="0"/>
                </a:lnTo>
                <a:lnTo>
                  <a:pt x="0" y="37096"/>
                </a:lnTo>
                <a:lnTo>
                  <a:pt x="35381" y="37096"/>
                </a:lnTo>
                <a:lnTo>
                  <a:pt x="35381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8695609" y="855221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 h="0">
                <a:moveTo>
                  <a:pt x="0" y="0"/>
                </a:moveTo>
                <a:lnTo>
                  <a:pt x="259960" y="0"/>
                </a:lnTo>
              </a:path>
            </a:pathLst>
          </a:custGeom>
          <a:ln w="34988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8807898" y="803294"/>
            <a:ext cx="35560" cy="34925"/>
          </a:xfrm>
          <a:custGeom>
            <a:avLst/>
            <a:gdLst/>
            <a:ahLst/>
            <a:cxnLst/>
            <a:rect l="l" t="t" r="r" b="b"/>
            <a:pathLst>
              <a:path w="35559" h="34925">
                <a:moveTo>
                  <a:pt x="35381" y="0"/>
                </a:moveTo>
                <a:lnTo>
                  <a:pt x="0" y="0"/>
                </a:lnTo>
                <a:lnTo>
                  <a:pt x="0" y="34432"/>
                </a:lnTo>
                <a:lnTo>
                  <a:pt x="35381" y="34432"/>
                </a:lnTo>
                <a:lnTo>
                  <a:pt x="35381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8699838" y="785971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1500" y="0"/>
                </a:lnTo>
              </a:path>
            </a:pathLst>
          </a:custGeom>
          <a:ln w="34290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8699838" y="730726"/>
            <a:ext cx="35560" cy="38100"/>
          </a:xfrm>
          <a:custGeom>
            <a:avLst/>
            <a:gdLst/>
            <a:ahLst/>
            <a:cxnLst/>
            <a:rect l="l" t="t" r="r" b="b"/>
            <a:pathLst>
              <a:path w="35559" h="38100">
                <a:moveTo>
                  <a:pt x="0" y="38100"/>
                </a:moveTo>
                <a:lnTo>
                  <a:pt x="35391" y="38100"/>
                </a:lnTo>
                <a:lnTo>
                  <a:pt x="35391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8699838" y="713581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1500" y="0"/>
                </a:lnTo>
              </a:path>
            </a:pathLst>
          </a:custGeom>
          <a:ln w="34290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8699838" y="659606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59" h="36829">
                <a:moveTo>
                  <a:pt x="0" y="36829"/>
                </a:moveTo>
                <a:lnTo>
                  <a:pt x="35391" y="36829"/>
                </a:lnTo>
                <a:lnTo>
                  <a:pt x="35391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8699838" y="64182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 h="0">
                <a:moveTo>
                  <a:pt x="0" y="0"/>
                </a:moveTo>
                <a:lnTo>
                  <a:pt x="251500" y="0"/>
                </a:lnTo>
              </a:path>
            </a:pathLst>
          </a:custGeom>
          <a:ln w="35559">
            <a:solidFill>
              <a:srgbClr val="FE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8807898" y="731213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59" h="37465">
                <a:moveTo>
                  <a:pt x="35381" y="0"/>
                </a:moveTo>
                <a:lnTo>
                  <a:pt x="0" y="0"/>
                </a:lnTo>
                <a:lnTo>
                  <a:pt x="0" y="37098"/>
                </a:lnTo>
                <a:lnTo>
                  <a:pt x="35381" y="37098"/>
                </a:lnTo>
                <a:lnTo>
                  <a:pt x="35381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8915947" y="731213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59" h="37465">
                <a:moveTo>
                  <a:pt x="35391" y="0"/>
                </a:moveTo>
                <a:lnTo>
                  <a:pt x="0" y="0"/>
                </a:lnTo>
                <a:lnTo>
                  <a:pt x="0" y="37098"/>
                </a:lnTo>
                <a:lnTo>
                  <a:pt x="35391" y="37098"/>
                </a:lnTo>
                <a:lnTo>
                  <a:pt x="35391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18807898" y="659131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59" h="37465">
                <a:moveTo>
                  <a:pt x="35381" y="0"/>
                </a:moveTo>
                <a:lnTo>
                  <a:pt x="0" y="0"/>
                </a:lnTo>
                <a:lnTo>
                  <a:pt x="0" y="37087"/>
                </a:lnTo>
                <a:lnTo>
                  <a:pt x="35381" y="37087"/>
                </a:lnTo>
                <a:lnTo>
                  <a:pt x="35381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18915947" y="659131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59" h="37465">
                <a:moveTo>
                  <a:pt x="35391" y="0"/>
                </a:moveTo>
                <a:lnTo>
                  <a:pt x="0" y="0"/>
                </a:lnTo>
                <a:lnTo>
                  <a:pt x="0" y="37087"/>
                </a:lnTo>
                <a:lnTo>
                  <a:pt x="35391" y="37087"/>
                </a:lnTo>
                <a:lnTo>
                  <a:pt x="35391" y="0"/>
                </a:lnTo>
                <a:close/>
              </a:path>
            </a:pathLst>
          </a:custGeom>
          <a:solidFill>
            <a:srgbClr val="FE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8934" y="500373"/>
            <a:ext cx="18566231" cy="70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18181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142" y="4678256"/>
            <a:ext cx="19071814" cy="466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18181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9.jp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4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22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9.png"/><Relationship Id="rId11" Type="http://schemas.openxmlformats.org/officeDocument/2006/relationships/image" Target="../media/image7.png"/><Relationship Id="rId12" Type="http://schemas.openxmlformats.org/officeDocument/2006/relationships/image" Target="../media/image14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49.jp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53.png"/><Relationship Id="rId6" Type="http://schemas.openxmlformats.org/officeDocument/2006/relationships/image" Target="../media/image55.png"/><Relationship Id="rId7" Type="http://schemas.openxmlformats.org/officeDocument/2006/relationships/image" Target="../media/image9.png"/><Relationship Id="rId8" Type="http://schemas.openxmlformats.org/officeDocument/2006/relationships/image" Target="../media/image5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49.jp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51.png"/><Relationship Id="rId20" Type="http://schemas.openxmlformats.org/officeDocument/2006/relationships/image" Target="../media/image15.png"/><Relationship Id="rId21" Type="http://schemas.openxmlformats.org/officeDocument/2006/relationships/image" Target="../media/image14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6.png"/><Relationship Id="rId3" Type="http://schemas.openxmlformats.org/officeDocument/2006/relationships/image" Target="../media/image4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2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jpg"/><Relationship Id="rId15" Type="http://schemas.openxmlformats.org/officeDocument/2006/relationships/image" Target="../media/image106.png"/><Relationship Id="rId16" Type="http://schemas.openxmlformats.org/officeDocument/2006/relationships/image" Target="../media/image107.jpg"/><Relationship Id="rId17" Type="http://schemas.openxmlformats.org/officeDocument/2006/relationships/image" Target="../media/image49.jpg"/><Relationship Id="rId18" Type="http://schemas.openxmlformats.org/officeDocument/2006/relationships/image" Target="../media/image108.png"/><Relationship Id="rId19" Type="http://schemas.openxmlformats.org/officeDocument/2006/relationships/image" Target="../media/image10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49.jpg"/><Relationship Id="rId16" Type="http://schemas.openxmlformats.org/officeDocument/2006/relationships/image" Target="../media/image12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jpg"/><Relationship Id="rId3" Type="http://schemas.openxmlformats.org/officeDocument/2006/relationships/image" Target="../media/image49.jpg"/><Relationship Id="rId4" Type="http://schemas.openxmlformats.org/officeDocument/2006/relationships/image" Target="../media/image12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6.png"/><Relationship Id="rId8" Type="http://schemas.openxmlformats.org/officeDocument/2006/relationships/image" Target="../media/image22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49.jpg"/><Relationship Id="rId13" Type="http://schemas.openxmlformats.org/officeDocument/2006/relationships/image" Target="../media/image12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6.png"/><Relationship Id="rId8" Type="http://schemas.openxmlformats.org/officeDocument/2006/relationships/image" Target="../media/image22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49.jpg"/><Relationship Id="rId14" Type="http://schemas.openxmlformats.org/officeDocument/2006/relationships/image" Target="../media/image12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6.png"/><Relationship Id="rId8" Type="http://schemas.openxmlformats.org/officeDocument/2006/relationships/image" Target="../media/image22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49.jp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6.png"/><Relationship Id="rId8" Type="http://schemas.openxmlformats.org/officeDocument/2006/relationships/image" Target="../media/image22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49.jp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4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0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1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07816"/>
            <a:ext cx="20104099" cy="4715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6857" y="9658209"/>
            <a:ext cx="3890645" cy="1303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95"/>
              </a:spcBef>
            </a:pPr>
            <a:r>
              <a:rPr dirty="0" sz="2300" spc="70">
                <a:solidFill>
                  <a:srgbClr val="525252"/>
                </a:solidFill>
                <a:latin typeface="微软雅黑"/>
                <a:cs typeface="微软雅黑"/>
              </a:rPr>
              <a:t>数据等级</a:t>
            </a:r>
            <a:r>
              <a:rPr dirty="0" sz="2300" spc="55">
                <a:solidFill>
                  <a:srgbClr val="525252"/>
                </a:solidFill>
                <a:latin typeface="微软雅黑"/>
                <a:cs typeface="微软雅黑"/>
              </a:rPr>
              <a:t>：</a:t>
            </a:r>
            <a:r>
              <a:rPr dirty="0" sz="2300" spc="55">
                <a:solidFill>
                  <a:srgbClr val="FF6A00"/>
                </a:solidFill>
                <a:latin typeface="微软雅黑"/>
                <a:cs typeface="微软雅黑"/>
              </a:rPr>
              <a:t>Internal</a:t>
            </a:r>
            <a:r>
              <a:rPr dirty="0" sz="2300" spc="105">
                <a:solidFill>
                  <a:srgbClr val="FF6A00"/>
                </a:solidFill>
                <a:latin typeface="微软雅黑"/>
                <a:cs typeface="微软雅黑"/>
              </a:rPr>
              <a:t> </a:t>
            </a:r>
            <a:r>
              <a:rPr dirty="0" sz="2300" spc="50">
                <a:solidFill>
                  <a:srgbClr val="FF6A00"/>
                </a:solidFill>
                <a:latin typeface="微软雅黑"/>
                <a:cs typeface="微软雅黑"/>
              </a:rPr>
              <a:t>Data</a:t>
            </a:r>
            <a:r>
              <a:rPr dirty="0" sz="2300" spc="105">
                <a:solidFill>
                  <a:srgbClr val="FF6A00"/>
                </a:solidFill>
                <a:latin typeface="微软雅黑"/>
                <a:cs typeface="微软雅黑"/>
              </a:rPr>
              <a:t> </a:t>
            </a:r>
            <a:r>
              <a:rPr dirty="0" sz="2300" spc="65">
                <a:solidFill>
                  <a:srgbClr val="FF6A00"/>
                </a:solidFill>
                <a:latin typeface="微软雅黑"/>
                <a:cs typeface="微软雅黑"/>
              </a:rPr>
              <a:t>L2  </a:t>
            </a:r>
            <a:r>
              <a:rPr dirty="0" sz="2300" spc="70">
                <a:solidFill>
                  <a:srgbClr val="525252"/>
                </a:solidFill>
                <a:latin typeface="微软雅黑"/>
                <a:cs typeface="微软雅黑"/>
              </a:rPr>
              <a:t>文档版本</a:t>
            </a:r>
            <a:r>
              <a:rPr dirty="0" sz="2300" spc="55">
                <a:solidFill>
                  <a:srgbClr val="525252"/>
                </a:solidFill>
                <a:latin typeface="微软雅黑"/>
                <a:cs typeface="微软雅黑"/>
              </a:rPr>
              <a:t>：V1.0</a:t>
            </a: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300" spc="70">
                <a:solidFill>
                  <a:srgbClr val="525252"/>
                </a:solidFill>
                <a:latin typeface="微软雅黑"/>
                <a:cs typeface="微软雅黑"/>
              </a:rPr>
              <a:t>发布时间</a:t>
            </a:r>
            <a:r>
              <a:rPr dirty="0" sz="2300" spc="5">
                <a:solidFill>
                  <a:srgbClr val="525252"/>
                </a:solidFill>
                <a:latin typeface="微软雅黑"/>
                <a:cs typeface="微软雅黑"/>
              </a:rPr>
              <a:t>：</a:t>
            </a:r>
            <a:r>
              <a:rPr dirty="0" sz="2300" spc="114">
                <a:solidFill>
                  <a:srgbClr val="525252"/>
                </a:solidFill>
                <a:latin typeface="微软雅黑"/>
                <a:cs typeface="微软雅黑"/>
              </a:rPr>
              <a:t> </a:t>
            </a:r>
            <a:r>
              <a:rPr dirty="0" sz="2300" spc="65">
                <a:solidFill>
                  <a:srgbClr val="525252"/>
                </a:solidFill>
                <a:latin typeface="微软雅黑"/>
                <a:cs typeface="微软雅黑"/>
              </a:rPr>
              <a:t>2020-07-14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038" y="6764056"/>
            <a:ext cx="12167235" cy="2015489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5450" spc="120" b="1">
                <a:solidFill>
                  <a:srgbClr val="525252"/>
                </a:solidFill>
                <a:latin typeface="微软雅黑"/>
                <a:cs typeface="微软雅黑"/>
              </a:rPr>
              <a:t>阿里云安全大讲堂</a:t>
            </a:r>
            <a:endParaRPr sz="54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5450" spc="114" b="1">
                <a:solidFill>
                  <a:srgbClr val="FF6A00"/>
                </a:solidFill>
                <a:latin typeface="微软雅黑"/>
                <a:cs typeface="微软雅黑"/>
              </a:rPr>
              <a:t>——</a:t>
            </a:r>
            <a:r>
              <a:rPr dirty="0" sz="5450" spc="120" b="1">
                <a:solidFill>
                  <a:srgbClr val="FF6A00"/>
                </a:solidFill>
                <a:latin typeface="微软雅黑"/>
                <a:cs typeface="微软雅黑"/>
              </a:rPr>
              <a:t>网络安全最佳实践和云防火墙简介</a:t>
            </a:r>
            <a:endParaRPr sz="5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90" y="479431"/>
            <a:ext cx="13386435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30" i="1">
                <a:latin typeface="微软雅黑"/>
                <a:cs typeface="微软雅黑"/>
              </a:rPr>
              <a:t>网络入侵防御关键：“</a:t>
            </a:r>
            <a:r>
              <a:rPr dirty="0" sz="4750" spc="30" i="1">
                <a:solidFill>
                  <a:srgbClr val="FF6A00"/>
                </a:solidFill>
                <a:latin typeface="微软雅黑"/>
                <a:cs typeface="微软雅黑"/>
              </a:rPr>
              <a:t>南北向</a:t>
            </a:r>
            <a:r>
              <a:rPr dirty="0" sz="4750" spc="30" i="1">
                <a:latin typeface="微软雅黑"/>
                <a:cs typeface="微软雅黑"/>
              </a:rPr>
              <a:t>”与“</a:t>
            </a:r>
            <a:r>
              <a:rPr dirty="0" sz="4750" spc="30" i="1">
                <a:solidFill>
                  <a:srgbClr val="FF6A00"/>
                </a:solidFill>
                <a:latin typeface="微软雅黑"/>
                <a:cs typeface="微软雅黑"/>
              </a:rPr>
              <a:t>东西向</a:t>
            </a:r>
            <a:r>
              <a:rPr dirty="0" sz="4750" spc="30" i="1">
                <a:latin typeface="微软雅黑"/>
                <a:cs typeface="微软雅黑"/>
              </a:rPr>
              <a:t>”流量</a:t>
            </a:r>
            <a:endParaRPr sz="47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7952" y="1740233"/>
            <a:ext cx="3015615" cy="1167130"/>
          </a:xfrm>
          <a:custGeom>
            <a:avLst/>
            <a:gdLst/>
            <a:ahLst/>
            <a:cxnLst/>
            <a:rect l="l" t="t" r="r" b="b"/>
            <a:pathLst>
              <a:path w="3015615" h="1167130">
                <a:moveTo>
                  <a:pt x="2821153" y="0"/>
                </a:moveTo>
                <a:lnTo>
                  <a:pt x="194462" y="0"/>
                </a:lnTo>
                <a:lnTo>
                  <a:pt x="149873" y="5135"/>
                </a:lnTo>
                <a:lnTo>
                  <a:pt x="108942" y="19765"/>
                </a:lnTo>
                <a:lnTo>
                  <a:pt x="72835" y="42721"/>
                </a:lnTo>
                <a:lnTo>
                  <a:pt x="42721" y="72835"/>
                </a:lnTo>
                <a:lnTo>
                  <a:pt x="19765" y="108942"/>
                </a:lnTo>
                <a:lnTo>
                  <a:pt x="5135" y="149873"/>
                </a:lnTo>
                <a:lnTo>
                  <a:pt x="0" y="194462"/>
                </a:lnTo>
                <a:lnTo>
                  <a:pt x="0" y="972293"/>
                </a:lnTo>
                <a:lnTo>
                  <a:pt x="5135" y="1016882"/>
                </a:lnTo>
                <a:lnTo>
                  <a:pt x="19765" y="1057813"/>
                </a:lnTo>
                <a:lnTo>
                  <a:pt x="42721" y="1093920"/>
                </a:lnTo>
                <a:lnTo>
                  <a:pt x="72835" y="1124035"/>
                </a:lnTo>
                <a:lnTo>
                  <a:pt x="108942" y="1146990"/>
                </a:lnTo>
                <a:lnTo>
                  <a:pt x="149873" y="1161620"/>
                </a:lnTo>
                <a:lnTo>
                  <a:pt x="194462" y="1166756"/>
                </a:lnTo>
                <a:lnTo>
                  <a:pt x="2821153" y="1166756"/>
                </a:lnTo>
                <a:lnTo>
                  <a:pt x="2865741" y="1161620"/>
                </a:lnTo>
                <a:lnTo>
                  <a:pt x="2906672" y="1146990"/>
                </a:lnTo>
                <a:lnTo>
                  <a:pt x="2942779" y="1124035"/>
                </a:lnTo>
                <a:lnTo>
                  <a:pt x="2972894" y="1093920"/>
                </a:lnTo>
                <a:lnTo>
                  <a:pt x="2995849" y="1057813"/>
                </a:lnTo>
                <a:lnTo>
                  <a:pt x="3010479" y="1016882"/>
                </a:lnTo>
                <a:lnTo>
                  <a:pt x="3015614" y="972293"/>
                </a:lnTo>
                <a:lnTo>
                  <a:pt x="3015614" y="194462"/>
                </a:lnTo>
                <a:lnTo>
                  <a:pt x="3010479" y="149873"/>
                </a:lnTo>
                <a:lnTo>
                  <a:pt x="2995849" y="108942"/>
                </a:lnTo>
                <a:lnTo>
                  <a:pt x="2972894" y="72835"/>
                </a:lnTo>
                <a:lnTo>
                  <a:pt x="2942779" y="42721"/>
                </a:lnTo>
                <a:lnTo>
                  <a:pt x="2906672" y="19765"/>
                </a:lnTo>
                <a:lnTo>
                  <a:pt x="2865741" y="5135"/>
                </a:lnTo>
                <a:lnTo>
                  <a:pt x="2821153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7952" y="1740233"/>
            <a:ext cx="3015615" cy="1167130"/>
          </a:xfrm>
          <a:custGeom>
            <a:avLst/>
            <a:gdLst/>
            <a:ahLst/>
            <a:cxnLst/>
            <a:rect l="l" t="t" r="r" b="b"/>
            <a:pathLst>
              <a:path w="3015615" h="1167130">
                <a:moveTo>
                  <a:pt x="0" y="194462"/>
                </a:moveTo>
                <a:lnTo>
                  <a:pt x="5135" y="149873"/>
                </a:lnTo>
                <a:lnTo>
                  <a:pt x="19765" y="108942"/>
                </a:lnTo>
                <a:lnTo>
                  <a:pt x="42721" y="72835"/>
                </a:lnTo>
                <a:lnTo>
                  <a:pt x="72835" y="42721"/>
                </a:lnTo>
                <a:lnTo>
                  <a:pt x="108942" y="19765"/>
                </a:lnTo>
                <a:lnTo>
                  <a:pt x="149873" y="5135"/>
                </a:lnTo>
                <a:lnTo>
                  <a:pt x="194461" y="0"/>
                </a:lnTo>
                <a:lnTo>
                  <a:pt x="2821153" y="0"/>
                </a:lnTo>
                <a:lnTo>
                  <a:pt x="2865741" y="5135"/>
                </a:lnTo>
                <a:lnTo>
                  <a:pt x="2906672" y="19765"/>
                </a:lnTo>
                <a:lnTo>
                  <a:pt x="2942779" y="42721"/>
                </a:lnTo>
                <a:lnTo>
                  <a:pt x="2972894" y="72835"/>
                </a:lnTo>
                <a:lnTo>
                  <a:pt x="2995849" y="108942"/>
                </a:lnTo>
                <a:lnTo>
                  <a:pt x="3010479" y="149873"/>
                </a:lnTo>
                <a:lnTo>
                  <a:pt x="3015615" y="194462"/>
                </a:lnTo>
                <a:lnTo>
                  <a:pt x="3015615" y="972294"/>
                </a:lnTo>
                <a:lnTo>
                  <a:pt x="3010479" y="1016882"/>
                </a:lnTo>
                <a:lnTo>
                  <a:pt x="2995849" y="1057813"/>
                </a:lnTo>
                <a:lnTo>
                  <a:pt x="2972894" y="1093920"/>
                </a:lnTo>
                <a:lnTo>
                  <a:pt x="2942779" y="1124034"/>
                </a:lnTo>
                <a:lnTo>
                  <a:pt x="2906672" y="1146990"/>
                </a:lnTo>
                <a:lnTo>
                  <a:pt x="2865741" y="1161620"/>
                </a:lnTo>
                <a:lnTo>
                  <a:pt x="2821153" y="1166755"/>
                </a:lnTo>
                <a:lnTo>
                  <a:pt x="194461" y="1166755"/>
                </a:lnTo>
                <a:lnTo>
                  <a:pt x="149873" y="1161620"/>
                </a:lnTo>
                <a:lnTo>
                  <a:pt x="108942" y="1146990"/>
                </a:lnTo>
                <a:lnTo>
                  <a:pt x="72835" y="1124034"/>
                </a:lnTo>
                <a:lnTo>
                  <a:pt x="42721" y="1093920"/>
                </a:lnTo>
                <a:lnTo>
                  <a:pt x="19765" y="1057813"/>
                </a:lnTo>
                <a:lnTo>
                  <a:pt x="5135" y="1016882"/>
                </a:lnTo>
                <a:lnTo>
                  <a:pt x="0" y="972294"/>
                </a:lnTo>
                <a:lnTo>
                  <a:pt x="0" y="194462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26130" y="1740233"/>
            <a:ext cx="3015615" cy="1167130"/>
          </a:xfrm>
          <a:custGeom>
            <a:avLst/>
            <a:gdLst/>
            <a:ahLst/>
            <a:cxnLst/>
            <a:rect l="l" t="t" r="r" b="b"/>
            <a:pathLst>
              <a:path w="3015615" h="1167130">
                <a:moveTo>
                  <a:pt x="2821160" y="0"/>
                </a:moveTo>
                <a:lnTo>
                  <a:pt x="194465" y="0"/>
                </a:lnTo>
                <a:lnTo>
                  <a:pt x="149876" y="5135"/>
                </a:lnTo>
                <a:lnTo>
                  <a:pt x="108944" y="19765"/>
                </a:lnTo>
                <a:lnTo>
                  <a:pt x="72837" y="42721"/>
                </a:lnTo>
                <a:lnTo>
                  <a:pt x="42721" y="72835"/>
                </a:lnTo>
                <a:lnTo>
                  <a:pt x="19765" y="108942"/>
                </a:lnTo>
                <a:lnTo>
                  <a:pt x="5135" y="149873"/>
                </a:lnTo>
                <a:lnTo>
                  <a:pt x="0" y="194462"/>
                </a:lnTo>
                <a:lnTo>
                  <a:pt x="0" y="972293"/>
                </a:lnTo>
                <a:lnTo>
                  <a:pt x="5135" y="1016882"/>
                </a:lnTo>
                <a:lnTo>
                  <a:pt x="19765" y="1057813"/>
                </a:lnTo>
                <a:lnTo>
                  <a:pt x="42721" y="1093920"/>
                </a:lnTo>
                <a:lnTo>
                  <a:pt x="72837" y="1124035"/>
                </a:lnTo>
                <a:lnTo>
                  <a:pt x="108944" y="1146990"/>
                </a:lnTo>
                <a:lnTo>
                  <a:pt x="149876" y="1161620"/>
                </a:lnTo>
                <a:lnTo>
                  <a:pt x="194465" y="1166756"/>
                </a:lnTo>
                <a:lnTo>
                  <a:pt x="2821160" y="1166756"/>
                </a:lnTo>
                <a:lnTo>
                  <a:pt x="2865745" y="1161620"/>
                </a:lnTo>
                <a:lnTo>
                  <a:pt x="2906674" y="1146990"/>
                </a:lnTo>
                <a:lnTo>
                  <a:pt x="2942779" y="1124035"/>
                </a:lnTo>
                <a:lnTo>
                  <a:pt x="2972893" y="1093920"/>
                </a:lnTo>
                <a:lnTo>
                  <a:pt x="2995849" y="1057813"/>
                </a:lnTo>
                <a:lnTo>
                  <a:pt x="3010479" y="1016882"/>
                </a:lnTo>
                <a:lnTo>
                  <a:pt x="3015614" y="972293"/>
                </a:lnTo>
                <a:lnTo>
                  <a:pt x="3015614" y="194462"/>
                </a:lnTo>
                <a:lnTo>
                  <a:pt x="3010479" y="149873"/>
                </a:lnTo>
                <a:lnTo>
                  <a:pt x="2995849" y="108942"/>
                </a:lnTo>
                <a:lnTo>
                  <a:pt x="2972893" y="72835"/>
                </a:lnTo>
                <a:lnTo>
                  <a:pt x="2942779" y="42721"/>
                </a:lnTo>
                <a:lnTo>
                  <a:pt x="2906674" y="19765"/>
                </a:lnTo>
                <a:lnTo>
                  <a:pt x="2865745" y="5135"/>
                </a:lnTo>
                <a:lnTo>
                  <a:pt x="282116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226130" y="1740233"/>
            <a:ext cx="3015615" cy="1167130"/>
          </a:xfrm>
          <a:custGeom>
            <a:avLst/>
            <a:gdLst/>
            <a:ahLst/>
            <a:cxnLst/>
            <a:rect l="l" t="t" r="r" b="b"/>
            <a:pathLst>
              <a:path w="3015615" h="1167130">
                <a:moveTo>
                  <a:pt x="0" y="194462"/>
                </a:moveTo>
                <a:lnTo>
                  <a:pt x="5135" y="149873"/>
                </a:lnTo>
                <a:lnTo>
                  <a:pt x="19765" y="108942"/>
                </a:lnTo>
                <a:lnTo>
                  <a:pt x="42721" y="72835"/>
                </a:lnTo>
                <a:lnTo>
                  <a:pt x="72835" y="42721"/>
                </a:lnTo>
                <a:lnTo>
                  <a:pt x="108942" y="19765"/>
                </a:lnTo>
                <a:lnTo>
                  <a:pt x="149873" y="5135"/>
                </a:lnTo>
                <a:lnTo>
                  <a:pt x="194461" y="0"/>
                </a:lnTo>
                <a:lnTo>
                  <a:pt x="2821153" y="0"/>
                </a:lnTo>
                <a:lnTo>
                  <a:pt x="2865741" y="5135"/>
                </a:lnTo>
                <a:lnTo>
                  <a:pt x="2906672" y="19765"/>
                </a:lnTo>
                <a:lnTo>
                  <a:pt x="2942779" y="42721"/>
                </a:lnTo>
                <a:lnTo>
                  <a:pt x="2972894" y="72835"/>
                </a:lnTo>
                <a:lnTo>
                  <a:pt x="2995849" y="108942"/>
                </a:lnTo>
                <a:lnTo>
                  <a:pt x="3010479" y="149873"/>
                </a:lnTo>
                <a:lnTo>
                  <a:pt x="3015615" y="194462"/>
                </a:lnTo>
                <a:lnTo>
                  <a:pt x="3015615" y="972294"/>
                </a:lnTo>
                <a:lnTo>
                  <a:pt x="3010479" y="1016882"/>
                </a:lnTo>
                <a:lnTo>
                  <a:pt x="2995849" y="1057813"/>
                </a:lnTo>
                <a:lnTo>
                  <a:pt x="2972894" y="1093920"/>
                </a:lnTo>
                <a:lnTo>
                  <a:pt x="2942779" y="1124034"/>
                </a:lnTo>
                <a:lnTo>
                  <a:pt x="2906672" y="1146990"/>
                </a:lnTo>
                <a:lnTo>
                  <a:pt x="2865741" y="1161620"/>
                </a:lnTo>
                <a:lnTo>
                  <a:pt x="2821153" y="1166755"/>
                </a:lnTo>
                <a:lnTo>
                  <a:pt x="194461" y="1166755"/>
                </a:lnTo>
                <a:lnTo>
                  <a:pt x="149873" y="1161620"/>
                </a:lnTo>
                <a:lnTo>
                  <a:pt x="108942" y="1146990"/>
                </a:lnTo>
                <a:lnTo>
                  <a:pt x="72835" y="1124034"/>
                </a:lnTo>
                <a:lnTo>
                  <a:pt x="42721" y="1093920"/>
                </a:lnTo>
                <a:lnTo>
                  <a:pt x="19765" y="1057813"/>
                </a:lnTo>
                <a:lnTo>
                  <a:pt x="5135" y="1016882"/>
                </a:lnTo>
                <a:lnTo>
                  <a:pt x="0" y="972294"/>
                </a:lnTo>
                <a:lnTo>
                  <a:pt x="0" y="194462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81622" y="2018651"/>
            <a:ext cx="11986895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130790" algn="l"/>
              </a:tabLst>
            </a:pP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来自外部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	</a:t>
            </a: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来自内部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29273" y="1907991"/>
            <a:ext cx="0" cy="8446770"/>
          </a:xfrm>
          <a:custGeom>
            <a:avLst/>
            <a:gdLst/>
            <a:ahLst/>
            <a:cxnLst/>
            <a:rect l="l" t="t" r="r" b="b"/>
            <a:pathLst>
              <a:path w="0" h="8446770">
                <a:moveTo>
                  <a:pt x="0" y="0"/>
                </a:moveTo>
                <a:lnTo>
                  <a:pt x="0" y="8446581"/>
                </a:lnTo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48049" y="6004563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25342" y="5681858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59522" y="5683461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1609" y="6974595"/>
            <a:ext cx="2371090" cy="963930"/>
          </a:xfrm>
          <a:custGeom>
            <a:avLst/>
            <a:gdLst/>
            <a:ahLst/>
            <a:cxnLst/>
            <a:rect l="l" t="t" r="r" b="b"/>
            <a:pathLst>
              <a:path w="2371090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2315070" y="0"/>
                </a:lnTo>
                <a:lnTo>
                  <a:pt x="2336864" y="4399"/>
                </a:lnTo>
                <a:lnTo>
                  <a:pt x="2354660" y="16398"/>
                </a:lnTo>
                <a:lnTo>
                  <a:pt x="2366659" y="34195"/>
                </a:lnTo>
                <a:lnTo>
                  <a:pt x="2371059" y="55988"/>
                </a:lnTo>
                <a:lnTo>
                  <a:pt x="2371059" y="907675"/>
                </a:lnTo>
                <a:lnTo>
                  <a:pt x="2366659" y="929469"/>
                </a:lnTo>
                <a:lnTo>
                  <a:pt x="2354660" y="947265"/>
                </a:lnTo>
                <a:lnTo>
                  <a:pt x="2336864" y="959264"/>
                </a:lnTo>
                <a:lnTo>
                  <a:pt x="2315070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97266" y="6741508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60093" y="6761963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1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0543" y="6248889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52615" y="6190516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43382" y="7135326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15495" y="7135326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34360" y="7557750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43484" y="5332771"/>
            <a:ext cx="5632450" cy="3411854"/>
          </a:xfrm>
          <a:custGeom>
            <a:avLst/>
            <a:gdLst/>
            <a:ahLst/>
            <a:cxnLst/>
            <a:rect l="l" t="t" r="r" b="b"/>
            <a:pathLst>
              <a:path w="5632450" h="3411854">
                <a:moveTo>
                  <a:pt x="0" y="198222"/>
                </a:moveTo>
                <a:lnTo>
                  <a:pt x="5235" y="152772"/>
                </a:lnTo>
                <a:lnTo>
                  <a:pt x="20147" y="111049"/>
                </a:lnTo>
                <a:lnTo>
                  <a:pt x="43547" y="74244"/>
                </a:lnTo>
                <a:lnTo>
                  <a:pt x="74244" y="43547"/>
                </a:lnTo>
                <a:lnTo>
                  <a:pt x="111049" y="20147"/>
                </a:lnTo>
                <a:lnTo>
                  <a:pt x="152772" y="5235"/>
                </a:lnTo>
                <a:lnTo>
                  <a:pt x="198222" y="0"/>
                </a:lnTo>
                <a:lnTo>
                  <a:pt x="5433963" y="0"/>
                </a:lnTo>
                <a:lnTo>
                  <a:pt x="5479414" y="5235"/>
                </a:lnTo>
                <a:lnTo>
                  <a:pt x="5521136" y="20147"/>
                </a:lnTo>
                <a:lnTo>
                  <a:pt x="5557941" y="43547"/>
                </a:lnTo>
                <a:lnTo>
                  <a:pt x="5588639" y="74244"/>
                </a:lnTo>
                <a:lnTo>
                  <a:pt x="5612038" y="111049"/>
                </a:lnTo>
                <a:lnTo>
                  <a:pt x="5626951" y="152772"/>
                </a:lnTo>
                <a:lnTo>
                  <a:pt x="5632186" y="198222"/>
                </a:lnTo>
                <a:lnTo>
                  <a:pt x="5632186" y="3213537"/>
                </a:lnTo>
                <a:lnTo>
                  <a:pt x="5626951" y="3258987"/>
                </a:lnTo>
                <a:lnTo>
                  <a:pt x="5612038" y="3300710"/>
                </a:lnTo>
                <a:lnTo>
                  <a:pt x="5588639" y="3337515"/>
                </a:lnTo>
                <a:lnTo>
                  <a:pt x="5557941" y="3368212"/>
                </a:lnTo>
                <a:lnTo>
                  <a:pt x="5521136" y="3391612"/>
                </a:lnTo>
                <a:lnTo>
                  <a:pt x="5479414" y="3406524"/>
                </a:lnTo>
                <a:lnTo>
                  <a:pt x="5433963" y="3411760"/>
                </a:lnTo>
                <a:lnTo>
                  <a:pt x="198222" y="3411760"/>
                </a:lnTo>
                <a:lnTo>
                  <a:pt x="152772" y="3406524"/>
                </a:lnTo>
                <a:lnTo>
                  <a:pt x="111049" y="3391612"/>
                </a:lnTo>
                <a:lnTo>
                  <a:pt x="74244" y="3368212"/>
                </a:lnTo>
                <a:lnTo>
                  <a:pt x="43547" y="3337515"/>
                </a:lnTo>
                <a:lnTo>
                  <a:pt x="20147" y="3300710"/>
                </a:lnTo>
                <a:lnTo>
                  <a:pt x="5235" y="3258987"/>
                </a:lnTo>
                <a:lnTo>
                  <a:pt x="0" y="3213537"/>
                </a:lnTo>
                <a:lnTo>
                  <a:pt x="0" y="1982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99450" y="4246038"/>
            <a:ext cx="0" cy="1945005"/>
          </a:xfrm>
          <a:custGeom>
            <a:avLst/>
            <a:gdLst/>
            <a:ahLst/>
            <a:cxnLst/>
            <a:rect l="l" t="t" r="r" b="b"/>
            <a:pathLst>
              <a:path w="0" h="1945004">
                <a:moveTo>
                  <a:pt x="0" y="1944477"/>
                </a:moveTo>
                <a:lnTo>
                  <a:pt x="0" y="0"/>
                </a:lnTo>
              </a:path>
            </a:pathLst>
          </a:custGeom>
          <a:ln w="3141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58639" y="4883964"/>
            <a:ext cx="873125" cy="711835"/>
          </a:xfrm>
          <a:custGeom>
            <a:avLst/>
            <a:gdLst/>
            <a:ahLst/>
            <a:cxnLst/>
            <a:rect l="l" t="t" r="r" b="b"/>
            <a:pathLst>
              <a:path w="873125" h="711835">
                <a:moveTo>
                  <a:pt x="754210" y="0"/>
                </a:moveTo>
                <a:lnTo>
                  <a:pt x="118537" y="0"/>
                </a:lnTo>
                <a:lnTo>
                  <a:pt x="72397" y="9315"/>
                </a:lnTo>
                <a:lnTo>
                  <a:pt x="34719" y="34719"/>
                </a:lnTo>
                <a:lnTo>
                  <a:pt x="9315" y="72397"/>
                </a:lnTo>
                <a:lnTo>
                  <a:pt x="0" y="118537"/>
                </a:lnTo>
                <a:lnTo>
                  <a:pt x="0" y="592673"/>
                </a:lnTo>
                <a:lnTo>
                  <a:pt x="9315" y="638813"/>
                </a:lnTo>
                <a:lnTo>
                  <a:pt x="34719" y="676492"/>
                </a:lnTo>
                <a:lnTo>
                  <a:pt x="72397" y="701895"/>
                </a:lnTo>
                <a:lnTo>
                  <a:pt x="118537" y="711210"/>
                </a:lnTo>
                <a:lnTo>
                  <a:pt x="754210" y="711210"/>
                </a:lnTo>
                <a:lnTo>
                  <a:pt x="800350" y="701895"/>
                </a:lnTo>
                <a:lnTo>
                  <a:pt x="838029" y="676492"/>
                </a:lnTo>
                <a:lnTo>
                  <a:pt x="863432" y="638813"/>
                </a:lnTo>
                <a:lnTo>
                  <a:pt x="872748" y="592673"/>
                </a:lnTo>
                <a:lnTo>
                  <a:pt x="872748" y="118537"/>
                </a:lnTo>
                <a:lnTo>
                  <a:pt x="863432" y="72397"/>
                </a:lnTo>
                <a:lnTo>
                  <a:pt x="838029" y="34719"/>
                </a:lnTo>
                <a:lnTo>
                  <a:pt x="800350" y="9315"/>
                </a:lnTo>
                <a:lnTo>
                  <a:pt x="754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58639" y="4883964"/>
            <a:ext cx="873125" cy="711835"/>
          </a:xfrm>
          <a:custGeom>
            <a:avLst/>
            <a:gdLst/>
            <a:ahLst/>
            <a:cxnLst/>
            <a:rect l="l" t="t" r="r" b="b"/>
            <a:pathLst>
              <a:path w="873125" h="711835">
                <a:moveTo>
                  <a:pt x="0" y="118537"/>
                </a:moveTo>
                <a:lnTo>
                  <a:pt x="9315" y="72397"/>
                </a:lnTo>
                <a:lnTo>
                  <a:pt x="34718" y="34718"/>
                </a:lnTo>
                <a:lnTo>
                  <a:pt x="72397" y="9315"/>
                </a:lnTo>
                <a:lnTo>
                  <a:pt x="118537" y="0"/>
                </a:lnTo>
                <a:lnTo>
                  <a:pt x="754209" y="0"/>
                </a:lnTo>
                <a:lnTo>
                  <a:pt x="800350" y="9315"/>
                </a:lnTo>
                <a:lnTo>
                  <a:pt x="838028" y="34718"/>
                </a:lnTo>
                <a:lnTo>
                  <a:pt x="863432" y="72397"/>
                </a:lnTo>
                <a:lnTo>
                  <a:pt x="872747" y="118537"/>
                </a:lnTo>
                <a:lnTo>
                  <a:pt x="872747" y="592672"/>
                </a:lnTo>
                <a:lnTo>
                  <a:pt x="863432" y="638813"/>
                </a:lnTo>
                <a:lnTo>
                  <a:pt x="838028" y="676491"/>
                </a:lnTo>
                <a:lnTo>
                  <a:pt x="800350" y="701895"/>
                </a:lnTo>
                <a:lnTo>
                  <a:pt x="754209" y="711210"/>
                </a:lnTo>
                <a:lnTo>
                  <a:pt x="118537" y="711210"/>
                </a:lnTo>
                <a:lnTo>
                  <a:pt x="72397" y="701895"/>
                </a:lnTo>
                <a:lnTo>
                  <a:pt x="34718" y="676491"/>
                </a:lnTo>
                <a:lnTo>
                  <a:pt x="9315" y="638813"/>
                </a:lnTo>
                <a:lnTo>
                  <a:pt x="0" y="592672"/>
                </a:lnTo>
                <a:lnTo>
                  <a:pt x="0" y="118537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2303" y="5047682"/>
            <a:ext cx="562780" cy="408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409705" y="4454583"/>
            <a:ext cx="4431030" cy="1929764"/>
          </a:xfrm>
          <a:custGeom>
            <a:avLst/>
            <a:gdLst/>
            <a:ahLst/>
            <a:cxnLst/>
            <a:rect l="l" t="t" r="r" b="b"/>
            <a:pathLst>
              <a:path w="4431030" h="1929764">
                <a:moveTo>
                  <a:pt x="0" y="112086"/>
                </a:moveTo>
                <a:lnTo>
                  <a:pt x="8808" y="68457"/>
                </a:lnTo>
                <a:lnTo>
                  <a:pt x="32829" y="32829"/>
                </a:lnTo>
                <a:lnTo>
                  <a:pt x="68457" y="8808"/>
                </a:lnTo>
                <a:lnTo>
                  <a:pt x="112086" y="0"/>
                </a:lnTo>
                <a:lnTo>
                  <a:pt x="4318845" y="0"/>
                </a:lnTo>
                <a:lnTo>
                  <a:pt x="4362474" y="8808"/>
                </a:lnTo>
                <a:lnTo>
                  <a:pt x="4398102" y="32829"/>
                </a:lnTo>
                <a:lnTo>
                  <a:pt x="4422123" y="68457"/>
                </a:lnTo>
                <a:lnTo>
                  <a:pt x="4430931" y="112086"/>
                </a:lnTo>
                <a:lnTo>
                  <a:pt x="4430931" y="1817112"/>
                </a:lnTo>
                <a:lnTo>
                  <a:pt x="4422123" y="1860742"/>
                </a:lnTo>
                <a:lnTo>
                  <a:pt x="4398102" y="1896370"/>
                </a:lnTo>
                <a:lnTo>
                  <a:pt x="4362474" y="1920391"/>
                </a:lnTo>
                <a:lnTo>
                  <a:pt x="4318845" y="1929199"/>
                </a:lnTo>
                <a:lnTo>
                  <a:pt x="112086" y="1929199"/>
                </a:lnTo>
                <a:lnTo>
                  <a:pt x="68457" y="1920391"/>
                </a:lnTo>
                <a:lnTo>
                  <a:pt x="32829" y="1896370"/>
                </a:lnTo>
                <a:lnTo>
                  <a:pt x="8808" y="1860742"/>
                </a:lnTo>
                <a:lnTo>
                  <a:pt x="0" y="1817112"/>
                </a:lnTo>
                <a:lnTo>
                  <a:pt x="0" y="112086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087003" y="4131878"/>
            <a:ext cx="645404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721183" y="4133770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097516" y="5010853"/>
            <a:ext cx="1279525" cy="963930"/>
          </a:xfrm>
          <a:custGeom>
            <a:avLst/>
            <a:gdLst/>
            <a:ahLst/>
            <a:cxnLst/>
            <a:rect l="l" t="t" r="r" b="b"/>
            <a:pathLst>
              <a:path w="127952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222919" y="0"/>
                </a:lnTo>
                <a:lnTo>
                  <a:pt x="1244713" y="4399"/>
                </a:lnTo>
                <a:lnTo>
                  <a:pt x="1262509" y="16398"/>
                </a:lnTo>
                <a:lnTo>
                  <a:pt x="1274508" y="34195"/>
                </a:lnTo>
                <a:lnTo>
                  <a:pt x="1278908" y="55988"/>
                </a:lnTo>
                <a:lnTo>
                  <a:pt x="1278908" y="907675"/>
                </a:lnTo>
                <a:lnTo>
                  <a:pt x="1274508" y="929469"/>
                </a:lnTo>
                <a:lnTo>
                  <a:pt x="1262509" y="947265"/>
                </a:lnTo>
                <a:lnTo>
                  <a:pt x="1244713" y="959264"/>
                </a:lnTo>
                <a:lnTo>
                  <a:pt x="1222919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823179" y="4777766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2286004" y="4793436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1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33595" y="5599694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542623" y="5171584"/>
            <a:ext cx="452195" cy="452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757379" y="3854460"/>
            <a:ext cx="8544560" cy="2957195"/>
          </a:xfrm>
          <a:custGeom>
            <a:avLst/>
            <a:gdLst/>
            <a:ahLst/>
            <a:cxnLst/>
            <a:rect l="l" t="t" r="r" b="b"/>
            <a:pathLst>
              <a:path w="8544560" h="2957195">
                <a:moveTo>
                  <a:pt x="0" y="171804"/>
                </a:moveTo>
                <a:lnTo>
                  <a:pt x="6137" y="126132"/>
                </a:lnTo>
                <a:lnTo>
                  <a:pt x="23456" y="85091"/>
                </a:lnTo>
                <a:lnTo>
                  <a:pt x="50320" y="50320"/>
                </a:lnTo>
                <a:lnTo>
                  <a:pt x="85091" y="23456"/>
                </a:lnTo>
                <a:lnTo>
                  <a:pt x="126132" y="6137"/>
                </a:lnTo>
                <a:lnTo>
                  <a:pt x="171804" y="0"/>
                </a:lnTo>
                <a:lnTo>
                  <a:pt x="8372170" y="0"/>
                </a:lnTo>
                <a:lnTo>
                  <a:pt x="8417843" y="6137"/>
                </a:lnTo>
                <a:lnTo>
                  <a:pt x="8458883" y="23456"/>
                </a:lnTo>
                <a:lnTo>
                  <a:pt x="8493654" y="50320"/>
                </a:lnTo>
                <a:lnTo>
                  <a:pt x="8520518" y="85091"/>
                </a:lnTo>
                <a:lnTo>
                  <a:pt x="8537837" y="126132"/>
                </a:lnTo>
                <a:lnTo>
                  <a:pt x="8543974" y="171804"/>
                </a:lnTo>
                <a:lnTo>
                  <a:pt x="8543974" y="2785179"/>
                </a:lnTo>
                <a:lnTo>
                  <a:pt x="8537837" y="2830852"/>
                </a:lnTo>
                <a:lnTo>
                  <a:pt x="8520518" y="2871893"/>
                </a:lnTo>
                <a:lnTo>
                  <a:pt x="8493654" y="2906664"/>
                </a:lnTo>
                <a:lnTo>
                  <a:pt x="8458883" y="2933528"/>
                </a:lnTo>
                <a:lnTo>
                  <a:pt x="8417843" y="2950847"/>
                </a:lnTo>
                <a:lnTo>
                  <a:pt x="8372170" y="2956984"/>
                </a:lnTo>
                <a:lnTo>
                  <a:pt x="171804" y="2956984"/>
                </a:lnTo>
                <a:lnTo>
                  <a:pt x="126132" y="2950847"/>
                </a:lnTo>
                <a:lnTo>
                  <a:pt x="85091" y="2933528"/>
                </a:lnTo>
                <a:lnTo>
                  <a:pt x="50320" y="2906664"/>
                </a:lnTo>
                <a:lnTo>
                  <a:pt x="23456" y="2871893"/>
                </a:lnTo>
                <a:lnTo>
                  <a:pt x="6137" y="2830852"/>
                </a:lnTo>
                <a:lnTo>
                  <a:pt x="0" y="2785179"/>
                </a:lnTo>
                <a:lnTo>
                  <a:pt x="0" y="171804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604831" y="8377346"/>
            <a:ext cx="480866" cy="3060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4466344" y="6520988"/>
            <a:ext cx="523544" cy="523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181503" y="7459509"/>
            <a:ext cx="833852" cy="1053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092586" y="5010853"/>
            <a:ext cx="1279525" cy="963930"/>
          </a:xfrm>
          <a:custGeom>
            <a:avLst/>
            <a:gdLst/>
            <a:ahLst/>
            <a:cxnLst/>
            <a:rect l="l" t="t" r="r" b="b"/>
            <a:pathLst>
              <a:path w="127952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222919" y="0"/>
                </a:lnTo>
                <a:lnTo>
                  <a:pt x="1244713" y="4399"/>
                </a:lnTo>
                <a:lnTo>
                  <a:pt x="1262509" y="16398"/>
                </a:lnTo>
                <a:lnTo>
                  <a:pt x="1274508" y="34195"/>
                </a:lnTo>
                <a:lnTo>
                  <a:pt x="1278908" y="55988"/>
                </a:lnTo>
                <a:lnTo>
                  <a:pt x="1278908" y="907675"/>
                </a:lnTo>
                <a:lnTo>
                  <a:pt x="1274508" y="929469"/>
                </a:lnTo>
                <a:lnTo>
                  <a:pt x="1262509" y="947265"/>
                </a:lnTo>
                <a:lnTo>
                  <a:pt x="1244713" y="959264"/>
                </a:lnTo>
                <a:lnTo>
                  <a:pt x="1222919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818238" y="4777766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286298" y="4793436"/>
            <a:ext cx="70929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1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-B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28665" y="5599694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537683" y="5171584"/>
            <a:ext cx="452201" cy="452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782411" y="4516384"/>
            <a:ext cx="2188210" cy="1870710"/>
          </a:xfrm>
          <a:custGeom>
            <a:avLst/>
            <a:gdLst/>
            <a:ahLst/>
            <a:cxnLst/>
            <a:rect l="l" t="t" r="r" b="b"/>
            <a:pathLst>
              <a:path w="2188209" h="1870710">
                <a:moveTo>
                  <a:pt x="0" y="108652"/>
                </a:moveTo>
                <a:lnTo>
                  <a:pt x="8538" y="66359"/>
                </a:lnTo>
                <a:lnTo>
                  <a:pt x="31823" y="31823"/>
                </a:lnTo>
                <a:lnTo>
                  <a:pt x="66359" y="8538"/>
                </a:lnTo>
                <a:lnTo>
                  <a:pt x="108652" y="0"/>
                </a:lnTo>
                <a:lnTo>
                  <a:pt x="2079466" y="0"/>
                </a:lnTo>
                <a:lnTo>
                  <a:pt x="2121758" y="8538"/>
                </a:lnTo>
                <a:lnTo>
                  <a:pt x="2156294" y="31823"/>
                </a:lnTo>
                <a:lnTo>
                  <a:pt x="2179579" y="66359"/>
                </a:lnTo>
                <a:lnTo>
                  <a:pt x="2188118" y="108652"/>
                </a:lnTo>
                <a:lnTo>
                  <a:pt x="2188118" y="1761450"/>
                </a:lnTo>
                <a:lnTo>
                  <a:pt x="2179579" y="1803742"/>
                </a:lnTo>
                <a:lnTo>
                  <a:pt x="2156294" y="1838279"/>
                </a:lnTo>
                <a:lnTo>
                  <a:pt x="2121758" y="1861564"/>
                </a:lnTo>
                <a:lnTo>
                  <a:pt x="2079466" y="1870102"/>
                </a:lnTo>
                <a:lnTo>
                  <a:pt x="108652" y="1870102"/>
                </a:lnTo>
                <a:lnTo>
                  <a:pt x="66359" y="1861564"/>
                </a:lnTo>
                <a:lnTo>
                  <a:pt x="31823" y="1838279"/>
                </a:lnTo>
                <a:lnTo>
                  <a:pt x="8538" y="1803742"/>
                </a:lnTo>
                <a:lnTo>
                  <a:pt x="0" y="1761450"/>
                </a:lnTo>
                <a:lnTo>
                  <a:pt x="0" y="10865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459708" y="4193678"/>
            <a:ext cx="645404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093888" y="4196596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338141" y="5072653"/>
            <a:ext cx="1279525" cy="963930"/>
          </a:xfrm>
          <a:custGeom>
            <a:avLst/>
            <a:gdLst/>
            <a:ahLst/>
            <a:cxnLst/>
            <a:rect l="l" t="t" r="r" b="b"/>
            <a:pathLst>
              <a:path w="127952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222919" y="0"/>
                </a:lnTo>
                <a:lnTo>
                  <a:pt x="1244713" y="4399"/>
                </a:lnTo>
                <a:lnTo>
                  <a:pt x="1262509" y="16398"/>
                </a:lnTo>
                <a:lnTo>
                  <a:pt x="1274508" y="34195"/>
                </a:lnTo>
                <a:lnTo>
                  <a:pt x="1278908" y="55988"/>
                </a:lnTo>
                <a:lnTo>
                  <a:pt x="1278908" y="907675"/>
                </a:lnTo>
                <a:lnTo>
                  <a:pt x="1274508" y="929469"/>
                </a:lnTo>
                <a:lnTo>
                  <a:pt x="1262509" y="947265"/>
                </a:lnTo>
                <a:lnTo>
                  <a:pt x="1244713" y="959264"/>
                </a:lnTo>
                <a:lnTo>
                  <a:pt x="1222919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063804" y="4839567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7526629" y="4856261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2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874222" y="5662519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783249" y="5233385"/>
            <a:ext cx="452195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712789" y="8205105"/>
            <a:ext cx="2258060" cy="1870710"/>
          </a:xfrm>
          <a:custGeom>
            <a:avLst/>
            <a:gdLst/>
            <a:ahLst/>
            <a:cxnLst/>
            <a:rect l="l" t="t" r="r" b="b"/>
            <a:pathLst>
              <a:path w="2258059" h="1870709">
                <a:moveTo>
                  <a:pt x="0" y="108652"/>
                </a:moveTo>
                <a:lnTo>
                  <a:pt x="8538" y="66360"/>
                </a:lnTo>
                <a:lnTo>
                  <a:pt x="31823" y="31823"/>
                </a:lnTo>
                <a:lnTo>
                  <a:pt x="66360" y="8538"/>
                </a:lnTo>
                <a:lnTo>
                  <a:pt x="108652" y="0"/>
                </a:lnTo>
                <a:lnTo>
                  <a:pt x="2149088" y="0"/>
                </a:lnTo>
                <a:lnTo>
                  <a:pt x="2191380" y="8538"/>
                </a:lnTo>
                <a:lnTo>
                  <a:pt x="2225917" y="31823"/>
                </a:lnTo>
                <a:lnTo>
                  <a:pt x="2249202" y="66360"/>
                </a:lnTo>
                <a:lnTo>
                  <a:pt x="2257740" y="108652"/>
                </a:lnTo>
                <a:lnTo>
                  <a:pt x="2257740" y="1761450"/>
                </a:lnTo>
                <a:lnTo>
                  <a:pt x="2249202" y="1803742"/>
                </a:lnTo>
                <a:lnTo>
                  <a:pt x="2225917" y="1838279"/>
                </a:lnTo>
                <a:lnTo>
                  <a:pt x="2191380" y="1861564"/>
                </a:lnTo>
                <a:lnTo>
                  <a:pt x="2149088" y="1870102"/>
                </a:lnTo>
                <a:lnTo>
                  <a:pt x="108652" y="1870102"/>
                </a:lnTo>
                <a:lnTo>
                  <a:pt x="66360" y="1861564"/>
                </a:lnTo>
                <a:lnTo>
                  <a:pt x="31823" y="1838279"/>
                </a:lnTo>
                <a:lnTo>
                  <a:pt x="8538" y="1803742"/>
                </a:lnTo>
                <a:lnTo>
                  <a:pt x="0" y="1761450"/>
                </a:lnTo>
                <a:lnTo>
                  <a:pt x="0" y="10865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390087" y="7882399"/>
            <a:ext cx="645404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400601" y="8761376"/>
            <a:ext cx="1279525" cy="963930"/>
          </a:xfrm>
          <a:custGeom>
            <a:avLst/>
            <a:gdLst/>
            <a:ahLst/>
            <a:cxnLst/>
            <a:rect l="l" t="t" r="r" b="b"/>
            <a:pathLst>
              <a:path w="127952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222919" y="0"/>
                </a:lnTo>
                <a:lnTo>
                  <a:pt x="1244713" y="4399"/>
                </a:lnTo>
                <a:lnTo>
                  <a:pt x="1262509" y="16398"/>
                </a:lnTo>
                <a:lnTo>
                  <a:pt x="1274508" y="34195"/>
                </a:lnTo>
                <a:lnTo>
                  <a:pt x="1278908" y="55988"/>
                </a:lnTo>
                <a:lnTo>
                  <a:pt x="1278908" y="907675"/>
                </a:lnTo>
                <a:lnTo>
                  <a:pt x="1274508" y="929469"/>
                </a:lnTo>
                <a:lnTo>
                  <a:pt x="1262509" y="947265"/>
                </a:lnTo>
                <a:lnTo>
                  <a:pt x="1244713" y="959264"/>
                </a:lnTo>
                <a:lnTo>
                  <a:pt x="1222919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126264" y="8528288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7595632" y="8552484"/>
            <a:ext cx="7080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1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-C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936680" y="9348271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7845707" y="8922106"/>
            <a:ext cx="452195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060464" y="7604983"/>
            <a:ext cx="3241040" cy="2957195"/>
          </a:xfrm>
          <a:custGeom>
            <a:avLst/>
            <a:gdLst/>
            <a:ahLst/>
            <a:cxnLst/>
            <a:rect l="l" t="t" r="r" b="b"/>
            <a:pathLst>
              <a:path w="3241040" h="2957195">
                <a:moveTo>
                  <a:pt x="0" y="171802"/>
                </a:moveTo>
                <a:lnTo>
                  <a:pt x="6136" y="126130"/>
                </a:lnTo>
                <a:lnTo>
                  <a:pt x="23455" y="85090"/>
                </a:lnTo>
                <a:lnTo>
                  <a:pt x="50319" y="50319"/>
                </a:lnTo>
                <a:lnTo>
                  <a:pt x="85090" y="23456"/>
                </a:lnTo>
                <a:lnTo>
                  <a:pt x="126130" y="6136"/>
                </a:lnTo>
                <a:lnTo>
                  <a:pt x="171801" y="0"/>
                </a:lnTo>
                <a:lnTo>
                  <a:pt x="3069087" y="0"/>
                </a:lnTo>
                <a:lnTo>
                  <a:pt x="3114759" y="6136"/>
                </a:lnTo>
                <a:lnTo>
                  <a:pt x="3155799" y="23456"/>
                </a:lnTo>
                <a:lnTo>
                  <a:pt x="3190569" y="50319"/>
                </a:lnTo>
                <a:lnTo>
                  <a:pt x="3217433" y="85090"/>
                </a:lnTo>
                <a:lnTo>
                  <a:pt x="3234752" y="126130"/>
                </a:lnTo>
                <a:lnTo>
                  <a:pt x="3240889" y="171802"/>
                </a:lnTo>
                <a:lnTo>
                  <a:pt x="3240889" y="2785182"/>
                </a:lnTo>
                <a:lnTo>
                  <a:pt x="3234752" y="2830854"/>
                </a:lnTo>
                <a:lnTo>
                  <a:pt x="3217433" y="2871894"/>
                </a:lnTo>
                <a:lnTo>
                  <a:pt x="3190569" y="2906664"/>
                </a:lnTo>
                <a:lnTo>
                  <a:pt x="3155799" y="2933528"/>
                </a:lnTo>
                <a:lnTo>
                  <a:pt x="3114759" y="2950847"/>
                </a:lnTo>
                <a:lnTo>
                  <a:pt x="3069087" y="2956984"/>
                </a:lnTo>
                <a:lnTo>
                  <a:pt x="171801" y="2956984"/>
                </a:lnTo>
                <a:lnTo>
                  <a:pt x="126130" y="2950847"/>
                </a:lnTo>
                <a:lnTo>
                  <a:pt x="85090" y="2933528"/>
                </a:lnTo>
                <a:lnTo>
                  <a:pt x="50319" y="2906664"/>
                </a:lnTo>
                <a:lnTo>
                  <a:pt x="23455" y="2871894"/>
                </a:lnTo>
                <a:lnTo>
                  <a:pt x="6136" y="2830854"/>
                </a:lnTo>
                <a:lnTo>
                  <a:pt x="0" y="2785182"/>
                </a:lnTo>
                <a:lnTo>
                  <a:pt x="0" y="17180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727269" y="7277265"/>
            <a:ext cx="659665" cy="6596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6422369" y="7285507"/>
            <a:ext cx="1555750" cy="873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latin typeface="微软雅黑"/>
                <a:cs typeface="微软雅黑"/>
              </a:rPr>
              <a:t>Account</a:t>
            </a:r>
            <a:r>
              <a:rPr dirty="0" sz="1950" spc="-10" b="1">
                <a:latin typeface="微软雅黑"/>
                <a:cs typeface="微软雅黑"/>
              </a:rPr>
              <a:t> </a:t>
            </a:r>
            <a:r>
              <a:rPr dirty="0" sz="1950" spc="15" b="1">
                <a:latin typeface="微软雅黑"/>
                <a:cs typeface="微软雅黑"/>
              </a:rPr>
              <a:t>B</a:t>
            </a:r>
            <a:endParaRPr sz="1950">
              <a:latin typeface="微软雅黑"/>
              <a:cs typeface="微软雅黑"/>
            </a:endParaRPr>
          </a:p>
          <a:p>
            <a:pPr marL="614045">
              <a:lnSpc>
                <a:spcPct val="100000"/>
              </a:lnSpc>
              <a:spcBef>
                <a:spcPts val="2330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736973" y="5974517"/>
            <a:ext cx="1991360" cy="546735"/>
          </a:xfrm>
          <a:custGeom>
            <a:avLst/>
            <a:gdLst/>
            <a:ahLst/>
            <a:cxnLst/>
            <a:rect l="l" t="t" r="r" b="b"/>
            <a:pathLst>
              <a:path w="1991359" h="546734">
                <a:moveTo>
                  <a:pt x="0" y="0"/>
                </a:moveTo>
                <a:lnTo>
                  <a:pt x="0" y="223916"/>
                </a:lnTo>
                <a:lnTo>
                  <a:pt x="1991138" y="223916"/>
                </a:lnTo>
                <a:lnTo>
                  <a:pt x="1991138" y="546468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728118" y="5974518"/>
            <a:ext cx="4445" cy="546735"/>
          </a:xfrm>
          <a:custGeom>
            <a:avLst/>
            <a:gdLst/>
            <a:ahLst/>
            <a:cxnLst/>
            <a:rect l="l" t="t" r="r" b="b"/>
            <a:pathLst>
              <a:path w="4444" h="546734">
                <a:moveTo>
                  <a:pt x="3925" y="0"/>
                </a:moveTo>
                <a:lnTo>
                  <a:pt x="3925" y="273234"/>
                </a:lnTo>
                <a:lnTo>
                  <a:pt x="0" y="273234"/>
                </a:lnTo>
                <a:lnTo>
                  <a:pt x="0" y="546468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4728113" y="6036318"/>
            <a:ext cx="3249930" cy="485140"/>
          </a:xfrm>
          <a:custGeom>
            <a:avLst/>
            <a:gdLst/>
            <a:ahLst/>
            <a:cxnLst/>
            <a:rect l="l" t="t" r="r" b="b"/>
            <a:pathLst>
              <a:path w="3249930" h="485140">
                <a:moveTo>
                  <a:pt x="3249485" y="0"/>
                </a:moveTo>
                <a:lnTo>
                  <a:pt x="3249485" y="157784"/>
                </a:lnTo>
                <a:lnTo>
                  <a:pt x="0" y="157784"/>
                </a:lnTo>
                <a:lnTo>
                  <a:pt x="0" y="484668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728119" y="7044532"/>
            <a:ext cx="2672715" cy="2199005"/>
          </a:xfrm>
          <a:custGeom>
            <a:avLst/>
            <a:gdLst/>
            <a:ahLst/>
            <a:cxnLst/>
            <a:rect l="l" t="t" r="r" b="b"/>
            <a:pathLst>
              <a:path w="2672715" h="2199004">
                <a:moveTo>
                  <a:pt x="2672492" y="2198675"/>
                </a:moveTo>
                <a:lnTo>
                  <a:pt x="0" y="2198675"/>
                </a:lnTo>
                <a:lnTo>
                  <a:pt x="0" y="0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015363" y="7044532"/>
            <a:ext cx="713105" cy="942340"/>
          </a:xfrm>
          <a:custGeom>
            <a:avLst/>
            <a:gdLst/>
            <a:ahLst/>
            <a:cxnLst/>
            <a:rect l="l" t="t" r="r" b="b"/>
            <a:pathLst>
              <a:path w="713105" h="942340">
                <a:moveTo>
                  <a:pt x="0" y="941862"/>
                </a:moveTo>
                <a:lnTo>
                  <a:pt x="712754" y="941862"/>
                </a:lnTo>
                <a:lnTo>
                  <a:pt x="712754" y="0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4968163" y="6782904"/>
            <a:ext cx="44767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CEN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7767647" y="5921081"/>
            <a:ext cx="473075" cy="386080"/>
          </a:xfrm>
          <a:custGeom>
            <a:avLst/>
            <a:gdLst/>
            <a:ahLst/>
            <a:cxnLst/>
            <a:rect l="l" t="t" r="r" b="b"/>
            <a:pathLst>
              <a:path w="473075" h="386079">
                <a:moveTo>
                  <a:pt x="408804" y="0"/>
                </a:moveTo>
                <a:lnTo>
                  <a:pt x="64249" y="0"/>
                </a:lnTo>
                <a:lnTo>
                  <a:pt x="39244" y="5049"/>
                </a:lnTo>
                <a:lnTo>
                  <a:pt x="18821" y="18818"/>
                </a:lnTo>
                <a:lnTo>
                  <a:pt x="5050" y="39241"/>
                </a:lnTo>
                <a:lnTo>
                  <a:pt x="0" y="64250"/>
                </a:lnTo>
                <a:lnTo>
                  <a:pt x="0" y="321245"/>
                </a:lnTo>
                <a:lnTo>
                  <a:pt x="5050" y="346254"/>
                </a:lnTo>
                <a:lnTo>
                  <a:pt x="18821" y="366677"/>
                </a:lnTo>
                <a:lnTo>
                  <a:pt x="39244" y="380447"/>
                </a:lnTo>
                <a:lnTo>
                  <a:pt x="64249" y="385496"/>
                </a:lnTo>
                <a:lnTo>
                  <a:pt x="408804" y="385496"/>
                </a:lnTo>
                <a:lnTo>
                  <a:pt x="433813" y="380447"/>
                </a:lnTo>
                <a:lnTo>
                  <a:pt x="454236" y="366677"/>
                </a:lnTo>
                <a:lnTo>
                  <a:pt x="468004" y="346254"/>
                </a:lnTo>
                <a:lnTo>
                  <a:pt x="473053" y="321245"/>
                </a:lnTo>
                <a:lnTo>
                  <a:pt x="473053" y="64250"/>
                </a:lnTo>
                <a:lnTo>
                  <a:pt x="468004" y="39241"/>
                </a:lnTo>
                <a:lnTo>
                  <a:pt x="454236" y="18818"/>
                </a:lnTo>
                <a:lnTo>
                  <a:pt x="433813" y="5049"/>
                </a:lnTo>
                <a:lnTo>
                  <a:pt x="408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767647" y="5921081"/>
            <a:ext cx="473075" cy="386080"/>
          </a:xfrm>
          <a:custGeom>
            <a:avLst/>
            <a:gdLst/>
            <a:ahLst/>
            <a:cxnLst/>
            <a:rect l="l" t="t" r="r" b="b"/>
            <a:pathLst>
              <a:path w="473075" h="386079">
                <a:moveTo>
                  <a:pt x="0" y="64250"/>
                </a:moveTo>
                <a:lnTo>
                  <a:pt x="5049" y="39241"/>
                </a:lnTo>
                <a:lnTo>
                  <a:pt x="18818" y="18818"/>
                </a:lnTo>
                <a:lnTo>
                  <a:pt x="39241" y="5049"/>
                </a:lnTo>
                <a:lnTo>
                  <a:pt x="64250" y="0"/>
                </a:lnTo>
                <a:lnTo>
                  <a:pt x="408803" y="0"/>
                </a:lnTo>
                <a:lnTo>
                  <a:pt x="433813" y="5049"/>
                </a:lnTo>
                <a:lnTo>
                  <a:pt x="454236" y="18818"/>
                </a:lnTo>
                <a:lnTo>
                  <a:pt x="468005" y="39241"/>
                </a:lnTo>
                <a:lnTo>
                  <a:pt x="473054" y="64250"/>
                </a:lnTo>
                <a:lnTo>
                  <a:pt x="473054" y="321245"/>
                </a:lnTo>
                <a:lnTo>
                  <a:pt x="468005" y="346255"/>
                </a:lnTo>
                <a:lnTo>
                  <a:pt x="454236" y="366678"/>
                </a:lnTo>
                <a:lnTo>
                  <a:pt x="433813" y="380447"/>
                </a:lnTo>
                <a:lnTo>
                  <a:pt x="408803" y="385496"/>
                </a:lnTo>
                <a:lnTo>
                  <a:pt x="64250" y="385496"/>
                </a:lnTo>
                <a:lnTo>
                  <a:pt x="39241" y="380447"/>
                </a:lnTo>
                <a:lnTo>
                  <a:pt x="18818" y="366678"/>
                </a:lnTo>
                <a:lnTo>
                  <a:pt x="5049" y="346255"/>
                </a:lnTo>
                <a:lnTo>
                  <a:pt x="0" y="321245"/>
                </a:lnTo>
                <a:lnTo>
                  <a:pt x="0" y="64250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830986" y="5984677"/>
            <a:ext cx="341518" cy="247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522091" y="5872724"/>
            <a:ext cx="473075" cy="386080"/>
          </a:xfrm>
          <a:custGeom>
            <a:avLst/>
            <a:gdLst/>
            <a:ahLst/>
            <a:cxnLst/>
            <a:rect l="l" t="t" r="r" b="b"/>
            <a:pathLst>
              <a:path w="473075" h="386079">
                <a:moveTo>
                  <a:pt x="408804" y="0"/>
                </a:moveTo>
                <a:lnTo>
                  <a:pt x="64249" y="0"/>
                </a:lnTo>
                <a:lnTo>
                  <a:pt x="39239" y="5049"/>
                </a:lnTo>
                <a:lnTo>
                  <a:pt x="18817" y="18818"/>
                </a:lnTo>
                <a:lnTo>
                  <a:pt x="5048" y="39242"/>
                </a:lnTo>
                <a:lnTo>
                  <a:pt x="0" y="64251"/>
                </a:lnTo>
                <a:lnTo>
                  <a:pt x="0" y="321245"/>
                </a:lnTo>
                <a:lnTo>
                  <a:pt x="5048" y="346255"/>
                </a:lnTo>
                <a:lnTo>
                  <a:pt x="18817" y="366678"/>
                </a:lnTo>
                <a:lnTo>
                  <a:pt x="39239" y="380447"/>
                </a:lnTo>
                <a:lnTo>
                  <a:pt x="64249" y="385497"/>
                </a:lnTo>
                <a:lnTo>
                  <a:pt x="408804" y="385497"/>
                </a:lnTo>
                <a:lnTo>
                  <a:pt x="433813" y="380447"/>
                </a:lnTo>
                <a:lnTo>
                  <a:pt x="454236" y="366678"/>
                </a:lnTo>
                <a:lnTo>
                  <a:pt x="468004" y="346255"/>
                </a:lnTo>
                <a:lnTo>
                  <a:pt x="473053" y="321245"/>
                </a:lnTo>
                <a:lnTo>
                  <a:pt x="473053" y="64251"/>
                </a:lnTo>
                <a:lnTo>
                  <a:pt x="468004" y="39242"/>
                </a:lnTo>
                <a:lnTo>
                  <a:pt x="454236" y="18818"/>
                </a:lnTo>
                <a:lnTo>
                  <a:pt x="433813" y="5049"/>
                </a:lnTo>
                <a:lnTo>
                  <a:pt x="408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4522091" y="5872724"/>
            <a:ext cx="473075" cy="386080"/>
          </a:xfrm>
          <a:custGeom>
            <a:avLst/>
            <a:gdLst/>
            <a:ahLst/>
            <a:cxnLst/>
            <a:rect l="l" t="t" r="r" b="b"/>
            <a:pathLst>
              <a:path w="473075" h="386079">
                <a:moveTo>
                  <a:pt x="0" y="64250"/>
                </a:moveTo>
                <a:lnTo>
                  <a:pt x="5049" y="39241"/>
                </a:lnTo>
                <a:lnTo>
                  <a:pt x="18818" y="18818"/>
                </a:lnTo>
                <a:lnTo>
                  <a:pt x="39241" y="5049"/>
                </a:lnTo>
                <a:lnTo>
                  <a:pt x="64250" y="0"/>
                </a:lnTo>
                <a:lnTo>
                  <a:pt x="408803" y="0"/>
                </a:lnTo>
                <a:lnTo>
                  <a:pt x="433813" y="5049"/>
                </a:lnTo>
                <a:lnTo>
                  <a:pt x="454236" y="18818"/>
                </a:lnTo>
                <a:lnTo>
                  <a:pt x="468005" y="39241"/>
                </a:lnTo>
                <a:lnTo>
                  <a:pt x="473054" y="64250"/>
                </a:lnTo>
                <a:lnTo>
                  <a:pt x="473054" y="321245"/>
                </a:lnTo>
                <a:lnTo>
                  <a:pt x="468005" y="346255"/>
                </a:lnTo>
                <a:lnTo>
                  <a:pt x="454236" y="366678"/>
                </a:lnTo>
                <a:lnTo>
                  <a:pt x="433813" y="380447"/>
                </a:lnTo>
                <a:lnTo>
                  <a:pt x="408803" y="385496"/>
                </a:lnTo>
                <a:lnTo>
                  <a:pt x="64250" y="385496"/>
                </a:lnTo>
                <a:lnTo>
                  <a:pt x="39241" y="380447"/>
                </a:lnTo>
                <a:lnTo>
                  <a:pt x="18818" y="366678"/>
                </a:lnTo>
                <a:lnTo>
                  <a:pt x="5049" y="346255"/>
                </a:lnTo>
                <a:lnTo>
                  <a:pt x="0" y="321245"/>
                </a:lnTo>
                <a:lnTo>
                  <a:pt x="0" y="64250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585419" y="5936320"/>
            <a:ext cx="341518" cy="247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540979" y="5857747"/>
            <a:ext cx="473075" cy="386080"/>
          </a:xfrm>
          <a:custGeom>
            <a:avLst/>
            <a:gdLst/>
            <a:ahLst/>
            <a:cxnLst/>
            <a:rect l="l" t="t" r="r" b="b"/>
            <a:pathLst>
              <a:path w="473075" h="386079">
                <a:moveTo>
                  <a:pt x="408804" y="0"/>
                </a:moveTo>
                <a:lnTo>
                  <a:pt x="64249" y="0"/>
                </a:lnTo>
                <a:lnTo>
                  <a:pt x="39239" y="5049"/>
                </a:lnTo>
                <a:lnTo>
                  <a:pt x="18817" y="18818"/>
                </a:lnTo>
                <a:lnTo>
                  <a:pt x="5048" y="39241"/>
                </a:lnTo>
                <a:lnTo>
                  <a:pt x="0" y="64250"/>
                </a:lnTo>
                <a:lnTo>
                  <a:pt x="0" y="321245"/>
                </a:lnTo>
                <a:lnTo>
                  <a:pt x="5048" y="346254"/>
                </a:lnTo>
                <a:lnTo>
                  <a:pt x="18817" y="366677"/>
                </a:lnTo>
                <a:lnTo>
                  <a:pt x="39239" y="380447"/>
                </a:lnTo>
                <a:lnTo>
                  <a:pt x="64249" y="385496"/>
                </a:lnTo>
                <a:lnTo>
                  <a:pt x="408804" y="385496"/>
                </a:lnTo>
                <a:lnTo>
                  <a:pt x="433813" y="380447"/>
                </a:lnTo>
                <a:lnTo>
                  <a:pt x="454236" y="366677"/>
                </a:lnTo>
                <a:lnTo>
                  <a:pt x="468004" y="346254"/>
                </a:lnTo>
                <a:lnTo>
                  <a:pt x="473053" y="321245"/>
                </a:lnTo>
                <a:lnTo>
                  <a:pt x="473053" y="64250"/>
                </a:lnTo>
                <a:lnTo>
                  <a:pt x="468004" y="39241"/>
                </a:lnTo>
                <a:lnTo>
                  <a:pt x="454236" y="18818"/>
                </a:lnTo>
                <a:lnTo>
                  <a:pt x="433813" y="5049"/>
                </a:lnTo>
                <a:lnTo>
                  <a:pt x="408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2540979" y="5857747"/>
            <a:ext cx="473075" cy="386080"/>
          </a:xfrm>
          <a:custGeom>
            <a:avLst/>
            <a:gdLst/>
            <a:ahLst/>
            <a:cxnLst/>
            <a:rect l="l" t="t" r="r" b="b"/>
            <a:pathLst>
              <a:path w="473075" h="386079">
                <a:moveTo>
                  <a:pt x="0" y="64250"/>
                </a:moveTo>
                <a:lnTo>
                  <a:pt x="5049" y="39241"/>
                </a:lnTo>
                <a:lnTo>
                  <a:pt x="18818" y="18818"/>
                </a:lnTo>
                <a:lnTo>
                  <a:pt x="39241" y="5049"/>
                </a:lnTo>
                <a:lnTo>
                  <a:pt x="64250" y="0"/>
                </a:lnTo>
                <a:lnTo>
                  <a:pt x="408803" y="0"/>
                </a:lnTo>
                <a:lnTo>
                  <a:pt x="433813" y="5049"/>
                </a:lnTo>
                <a:lnTo>
                  <a:pt x="454236" y="18818"/>
                </a:lnTo>
                <a:lnTo>
                  <a:pt x="468005" y="39241"/>
                </a:lnTo>
                <a:lnTo>
                  <a:pt x="473054" y="64250"/>
                </a:lnTo>
                <a:lnTo>
                  <a:pt x="473054" y="321245"/>
                </a:lnTo>
                <a:lnTo>
                  <a:pt x="468005" y="346255"/>
                </a:lnTo>
                <a:lnTo>
                  <a:pt x="454236" y="366678"/>
                </a:lnTo>
                <a:lnTo>
                  <a:pt x="433813" y="380447"/>
                </a:lnTo>
                <a:lnTo>
                  <a:pt x="408803" y="385496"/>
                </a:lnTo>
                <a:lnTo>
                  <a:pt x="64250" y="385496"/>
                </a:lnTo>
                <a:lnTo>
                  <a:pt x="39241" y="380447"/>
                </a:lnTo>
                <a:lnTo>
                  <a:pt x="18818" y="366678"/>
                </a:lnTo>
                <a:lnTo>
                  <a:pt x="5049" y="346255"/>
                </a:lnTo>
                <a:lnTo>
                  <a:pt x="0" y="321245"/>
                </a:lnTo>
                <a:lnTo>
                  <a:pt x="0" y="64250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604307" y="5921343"/>
            <a:ext cx="341518" cy="247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482504" y="9055812"/>
            <a:ext cx="473075" cy="386080"/>
          </a:xfrm>
          <a:custGeom>
            <a:avLst/>
            <a:gdLst/>
            <a:ahLst/>
            <a:cxnLst/>
            <a:rect l="l" t="t" r="r" b="b"/>
            <a:pathLst>
              <a:path w="473075" h="386079">
                <a:moveTo>
                  <a:pt x="408804" y="0"/>
                </a:moveTo>
                <a:lnTo>
                  <a:pt x="64249" y="0"/>
                </a:lnTo>
                <a:lnTo>
                  <a:pt x="39239" y="5049"/>
                </a:lnTo>
                <a:lnTo>
                  <a:pt x="18817" y="18818"/>
                </a:lnTo>
                <a:lnTo>
                  <a:pt x="5048" y="39241"/>
                </a:lnTo>
                <a:lnTo>
                  <a:pt x="0" y="64250"/>
                </a:lnTo>
                <a:lnTo>
                  <a:pt x="0" y="321245"/>
                </a:lnTo>
                <a:lnTo>
                  <a:pt x="5048" y="346254"/>
                </a:lnTo>
                <a:lnTo>
                  <a:pt x="18817" y="366677"/>
                </a:lnTo>
                <a:lnTo>
                  <a:pt x="39239" y="380447"/>
                </a:lnTo>
                <a:lnTo>
                  <a:pt x="64249" y="385496"/>
                </a:lnTo>
                <a:lnTo>
                  <a:pt x="408804" y="385496"/>
                </a:lnTo>
                <a:lnTo>
                  <a:pt x="433809" y="380447"/>
                </a:lnTo>
                <a:lnTo>
                  <a:pt x="454232" y="366677"/>
                </a:lnTo>
                <a:lnTo>
                  <a:pt x="468003" y="346254"/>
                </a:lnTo>
                <a:lnTo>
                  <a:pt x="473053" y="321245"/>
                </a:lnTo>
                <a:lnTo>
                  <a:pt x="473053" y="64250"/>
                </a:lnTo>
                <a:lnTo>
                  <a:pt x="468003" y="39241"/>
                </a:lnTo>
                <a:lnTo>
                  <a:pt x="454232" y="18818"/>
                </a:lnTo>
                <a:lnTo>
                  <a:pt x="433809" y="5049"/>
                </a:lnTo>
                <a:lnTo>
                  <a:pt x="408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482504" y="9055812"/>
            <a:ext cx="473075" cy="386080"/>
          </a:xfrm>
          <a:custGeom>
            <a:avLst/>
            <a:gdLst/>
            <a:ahLst/>
            <a:cxnLst/>
            <a:rect l="l" t="t" r="r" b="b"/>
            <a:pathLst>
              <a:path w="473075" h="386079">
                <a:moveTo>
                  <a:pt x="0" y="64250"/>
                </a:moveTo>
                <a:lnTo>
                  <a:pt x="5049" y="39241"/>
                </a:lnTo>
                <a:lnTo>
                  <a:pt x="18818" y="18818"/>
                </a:lnTo>
                <a:lnTo>
                  <a:pt x="39241" y="5049"/>
                </a:lnTo>
                <a:lnTo>
                  <a:pt x="64250" y="0"/>
                </a:lnTo>
                <a:lnTo>
                  <a:pt x="408803" y="0"/>
                </a:lnTo>
                <a:lnTo>
                  <a:pt x="433813" y="5049"/>
                </a:lnTo>
                <a:lnTo>
                  <a:pt x="454236" y="18818"/>
                </a:lnTo>
                <a:lnTo>
                  <a:pt x="468005" y="39241"/>
                </a:lnTo>
                <a:lnTo>
                  <a:pt x="473054" y="64250"/>
                </a:lnTo>
                <a:lnTo>
                  <a:pt x="473054" y="321245"/>
                </a:lnTo>
                <a:lnTo>
                  <a:pt x="468005" y="346255"/>
                </a:lnTo>
                <a:lnTo>
                  <a:pt x="454236" y="366678"/>
                </a:lnTo>
                <a:lnTo>
                  <a:pt x="433813" y="380447"/>
                </a:lnTo>
                <a:lnTo>
                  <a:pt x="408803" y="385496"/>
                </a:lnTo>
                <a:lnTo>
                  <a:pt x="64250" y="385496"/>
                </a:lnTo>
                <a:lnTo>
                  <a:pt x="39241" y="380447"/>
                </a:lnTo>
                <a:lnTo>
                  <a:pt x="18818" y="366678"/>
                </a:lnTo>
                <a:lnTo>
                  <a:pt x="5049" y="346255"/>
                </a:lnTo>
                <a:lnTo>
                  <a:pt x="0" y="321245"/>
                </a:lnTo>
                <a:lnTo>
                  <a:pt x="0" y="64250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6545831" y="9119408"/>
            <a:ext cx="341518" cy="247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5720709" y="6248889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222781" y="6190516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69616" y="4246038"/>
            <a:ext cx="0" cy="1945005"/>
          </a:xfrm>
          <a:custGeom>
            <a:avLst/>
            <a:gdLst/>
            <a:ahLst/>
            <a:cxnLst/>
            <a:rect l="l" t="t" r="r" b="b"/>
            <a:pathLst>
              <a:path w="0" h="1945004">
                <a:moveTo>
                  <a:pt x="0" y="1944477"/>
                </a:moveTo>
                <a:lnTo>
                  <a:pt x="0" y="0"/>
                </a:lnTo>
              </a:path>
            </a:pathLst>
          </a:custGeom>
          <a:ln w="3141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28807" y="4883964"/>
            <a:ext cx="873125" cy="711835"/>
          </a:xfrm>
          <a:custGeom>
            <a:avLst/>
            <a:gdLst/>
            <a:ahLst/>
            <a:cxnLst/>
            <a:rect l="l" t="t" r="r" b="b"/>
            <a:pathLst>
              <a:path w="873125" h="711835">
                <a:moveTo>
                  <a:pt x="754209" y="0"/>
                </a:moveTo>
                <a:lnTo>
                  <a:pt x="118537" y="0"/>
                </a:lnTo>
                <a:lnTo>
                  <a:pt x="72397" y="9315"/>
                </a:lnTo>
                <a:lnTo>
                  <a:pt x="34718" y="34719"/>
                </a:lnTo>
                <a:lnTo>
                  <a:pt x="9315" y="72397"/>
                </a:lnTo>
                <a:lnTo>
                  <a:pt x="0" y="118537"/>
                </a:lnTo>
                <a:lnTo>
                  <a:pt x="0" y="592673"/>
                </a:lnTo>
                <a:lnTo>
                  <a:pt x="9315" y="638813"/>
                </a:lnTo>
                <a:lnTo>
                  <a:pt x="34718" y="676492"/>
                </a:lnTo>
                <a:lnTo>
                  <a:pt x="72397" y="701895"/>
                </a:lnTo>
                <a:lnTo>
                  <a:pt x="118537" y="711210"/>
                </a:lnTo>
                <a:lnTo>
                  <a:pt x="754209" y="711210"/>
                </a:lnTo>
                <a:lnTo>
                  <a:pt x="800349" y="701895"/>
                </a:lnTo>
                <a:lnTo>
                  <a:pt x="838028" y="676492"/>
                </a:lnTo>
                <a:lnTo>
                  <a:pt x="863431" y="638813"/>
                </a:lnTo>
                <a:lnTo>
                  <a:pt x="872747" y="592673"/>
                </a:lnTo>
                <a:lnTo>
                  <a:pt x="872747" y="118537"/>
                </a:lnTo>
                <a:lnTo>
                  <a:pt x="863431" y="72397"/>
                </a:lnTo>
                <a:lnTo>
                  <a:pt x="838028" y="34719"/>
                </a:lnTo>
                <a:lnTo>
                  <a:pt x="800349" y="9315"/>
                </a:lnTo>
                <a:lnTo>
                  <a:pt x="7542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28807" y="4883964"/>
            <a:ext cx="873125" cy="711835"/>
          </a:xfrm>
          <a:custGeom>
            <a:avLst/>
            <a:gdLst/>
            <a:ahLst/>
            <a:cxnLst/>
            <a:rect l="l" t="t" r="r" b="b"/>
            <a:pathLst>
              <a:path w="873125" h="711835">
                <a:moveTo>
                  <a:pt x="0" y="118537"/>
                </a:moveTo>
                <a:lnTo>
                  <a:pt x="9315" y="72397"/>
                </a:lnTo>
                <a:lnTo>
                  <a:pt x="34718" y="34718"/>
                </a:lnTo>
                <a:lnTo>
                  <a:pt x="72397" y="9315"/>
                </a:lnTo>
                <a:lnTo>
                  <a:pt x="118537" y="0"/>
                </a:lnTo>
                <a:lnTo>
                  <a:pt x="754209" y="0"/>
                </a:lnTo>
                <a:lnTo>
                  <a:pt x="800350" y="9315"/>
                </a:lnTo>
                <a:lnTo>
                  <a:pt x="838028" y="34718"/>
                </a:lnTo>
                <a:lnTo>
                  <a:pt x="863432" y="72397"/>
                </a:lnTo>
                <a:lnTo>
                  <a:pt x="872747" y="118537"/>
                </a:lnTo>
                <a:lnTo>
                  <a:pt x="872747" y="592672"/>
                </a:lnTo>
                <a:lnTo>
                  <a:pt x="863432" y="638813"/>
                </a:lnTo>
                <a:lnTo>
                  <a:pt x="838028" y="676491"/>
                </a:lnTo>
                <a:lnTo>
                  <a:pt x="800350" y="701895"/>
                </a:lnTo>
                <a:lnTo>
                  <a:pt x="754209" y="711210"/>
                </a:lnTo>
                <a:lnTo>
                  <a:pt x="118537" y="711210"/>
                </a:lnTo>
                <a:lnTo>
                  <a:pt x="72397" y="701895"/>
                </a:lnTo>
                <a:lnTo>
                  <a:pt x="34718" y="676491"/>
                </a:lnTo>
                <a:lnTo>
                  <a:pt x="9315" y="638813"/>
                </a:lnTo>
                <a:lnTo>
                  <a:pt x="0" y="592672"/>
                </a:lnTo>
                <a:lnTo>
                  <a:pt x="0" y="118537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72469" y="5047682"/>
            <a:ext cx="562780" cy="408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3039393" y="6275806"/>
            <a:ext cx="4657725" cy="224154"/>
          </a:xfrm>
          <a:custGeom>
            <a:avLst/>
            <a:gdLst/>
            <a:ahLst/>
            <a:cxnLst/>
            <a:rect l="l" t="t" r="r" b="b"/>
            <a:pathLst>
              <a:path w="4657725" h="224154">
                <a:moveTo>
                  <a:pt x="111766" y="0"/>
                </a:moveTo>
                <a:lnTo>
                  <a:pt x="0" y="111767"/>
                </a:lnTo>
                <a:lnTo>
                  <a:pt x="111766" y="223534"/>
                </a:lnTo>
                <a:lnTo>
                  <a:pt x="111766" y="167650"/>
                </a:lnTo>
                <a:lnTo>
                  <a:pt x="4601326" y="167650"/>
                </a:lnTo>
                <a:lnTo>
                  <a:pt x="4657208" y="111767"/>
                </a:lnTo>
                <a:lnTo>
                  <a:pt x="4601325" y="55883"/>
                </a:lnTo>
                <a:lnTo>
                  <a:pt x="111766" y="55883"/>
                </a:lnTo>
                <a:lnTo>
                  <a:pt x="111766" y="0"/>
                </a:lnTo>
                <a:close/>
              </a:path>
              <a:path w="4657725" h="224154">
                <a:moveTo>
                  <a:pt x="4601326" y="167650"/>
                </a:moveTo>
                <a:lnTo>
                  <a:pt x="4545442" y="167650"/>
                </a:lnTo>
                <a:lnTo>
                  <a:pt x="4545442" y="223534"/>
                </a:lnTo>
                <a:lnTo>
                  <a:pt x="4601326" y="167650"/>
                </a:lnTo>
                <a:close/>
              </a:path>
              <a:path w="4657725" h="224154">
                <a:moveTo>
                  <a:pt x="4545442" y="0"/>
                </a:moveTo>
                <a:lnTo>
                  <a:pt x="4545442" y="55883"/>
                </a:lnTo>
                <a:lnTo>
                  <a:pt x="4601325" y="55883"/>
                </a:lnTo>
                <a:lnTo>
                  <a:pt x="454544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3039393" y="6275806"/>
            <a:ext cx="4657725" cy="224154"/>
          </a:xfrm>
          <a:custGeom>
            <a:avLst/>
            <a:gdLst/>
            <a:ahLst/>
            <a:cxnLst/>
            <a:rect l="l" t="t" r="r" b="b"/>
            <a:pathLst>
              <a:path w="4657725" h="224154">
                <a:moveTo>
                  <a:pt x="4545444" y="0"/>
                </a:moveTo>
                <a:lnTo>
                  <a:pt x="4657209" y="111767"/>
                </a:lnTo>
                <a:lnTo>
                  <a:pt x="4545444" y="223534"/>
                </a:lnTo>
                <a:lnTo>
                  <a:pt x="4545444" y="167650"/>
                </a:lnTo>
                <a:lnTo>
                  <a:pt x="111764" y="167650"/>
                </a:lnTo>
                <a:lnTo>
                  <a:pt x="111764" y="223534"/>
                </a:lnTo>
                <a:lnTo>
                  <a:pt x="0" y="111767"/>
                </a:lnTo>
                <a:lnTo>
                  <a:pt x="111764" y="0"/>
                </a:lnTo>
                <a:lnTo>
                  <a:pt x="111764" y="55883"/>
                </a:lnTo>
                <a:lnTo>
                  <a:pt x="4545444" y="55883"/>
                </a:lnTo>
                <a:lnTo>
                  <a:pt x="4545444" y="0"/>
                </a:lnTo>
                <a:close/>
              </a:path>
            </a:pathLst>
          </a:custGeom>
          <a:ln w="1047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4787957" y="7046698"/>
            <a:ext cx="1626870" cy="2160270"/>
          </a:xfrm>
          <a:custGeom>
            <a:avLst/>
            <a:gdLst/>
            <a:ahLst/>
            <a:cxnLst/>
            <a:rect l="l" t="t" r="r" b="b"/>
            <a:pathLst>
              <a:path w="1626869" h="2160270">
                <a:moveTo>
                  <a:pt x="148382" y="117308"/>
                </a:moveTo>
                <a:lnTo>
                  <a:pt x="41433" y="117308"/>
                </a:lnTo>
                <a:lnTo>
                  <a:pt x="41433" y="2118677"/>
                </a:lnTo>
                <a:lnTo>
                  <a:pt x="1509022" y="2118677"/>
                </a:lnTo>
                <a:lnTo>
                  <a:pt x="1509022" y="2160117"/>
                </a:lnTo>
                <a:lnTo>
                  <a:pt x="1626337" y="2065204"/>
                </a:lnTo>
                <a:lnTo>
                  <a:pt x="1560241" y="2011730"/>
                </a:lnTo>
                <a:lnTo>
                  <a:pt x="148382" y="2011730"/>
                </a:lnTo>
                <a:lnTo>
                  <a:pt x="148382" y="117308"/>
                </a:lnTo>
                <a:close/>
              </a:path>
              <a:path w="1626869" h="2160270">
                <a:moveTo>
                  <a:pt x="1509022" y="1970292"/>
                </a:moveTo>
                <a:lnTo>
                  <a:pt x="1509022" y="2011730"/>
                </a:lnTo>
                <a:lnTo>
                  <a:pt x="1560241" y="2011730"/>
                </a:lnTo>
                <a:lnTo>
                  <a:pt x="1509022" y="1970292"/>
                </a:lnTo>
                <a:close/>
              </a:path>
              <a:path w="1626869" h="2160270">
                <a:moveTo>
                  <a:pt x="94908" y="0"/>
                </a:moveTo>
                <a:lnTo>
                  <a:pt x="0" y="117308"/>
                </a:lnTo>
                <a:lnTo>
                  <a:pt x="189826" y="117308"/>
                </a:lnTo>
                <a:lnTo>
                  <a:pt x="9490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4787957" y="7046698"/>
            <a:ext cx="1626870" cy="2160270"/>
          </a:xfrm>
          <a:custGeom>
            <a:avLst/>
            <a:gdLst/>
            <a:ahLst/>
            <a:cxnLst/>
            <a:rect l="l" t="t" r="r" b="b"/>
            <a:pathLst>
              <a:path w="1626869" h="2160270">
                <a:moveTo>
                  <a:pt x="1626338" y="2065204"/>
                </a:moveTo>
                <a:lnTo>
                  <a:pt x="1509029" y="1970292"/>
                </a:lnTo>
                <a:lnTo>
                  <a:pt x="1509029" y="2011730"/>
                </a:lnTo>
                <a:lnTo>
                  <a:pt x="148388" y="2011730"/>
                </a:lnTo>
                <a:lnTo>
                  <a:pt x="148388" y="117308"/>
                </a:lnTo>
                <a:lnTo>
                  <a:pt x="189825" y="117308"/>
                </a:lnTo>
                <a:lnTo>
                  <a:pt x="94914" y="0"/>
                </a:lnTo>
                <a:lnTo>
                  <a:pt x="0" y="117308"/>
                </a:lnTo>
                <a:lnTo>
                  <a:pt x="41439" y="117308"/>
                </a:lnTo>
                <a:lnTo>
                  <a:pt x="41439" y="2118678"/>
                </a:lnTo>
                <a:lnTo>
                  <a:pt x="1509029" y="2118678"/>
                </a:lnTo>
                <a:lnTo>
                  <a:pt x="1509029" y="2160118"/>
                </a:lnTo>
                <a:lnTo>
                  <a:pt x="1626338" y="2065204"/>
                </a:lnTo>
                <a:close/>
              </a:path>
            </a:pathLst>
          </a:custGeom>
          <a:ln w="1047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774305" y="5615795"/>
            <a:ext cx="301625" cy="660400"/>
          </a:xfrm>
          <a:custGeom>
            <a:avLst/>
            <a:gdLst/>
            <a:ahLst/>
            <a:cxnLst/>
            <a:rect l="l" t="t" r="r" b="b"/>
            <a:pathLst>
              <a:path w="301625" h="660400">
                <a:moveTo>
                  <a:pt x="301486" y="601550"/>
                </a:moveTo>
                <a:lnTo>
                  <a:pt x="0" y="601550"/>
                </a:lnTo>
                <a:lnTo>
                  <a:pt x="150744" y="660011"/>
                </a:lnTo>
                <a:lnTo>
                  <a:pt x="301486" y="601550"/>
                </a:lnTo>
                <a:close/>
              </a:path>
              <a:path w="301625" h="660400">
                <a:moveTo>
                  <a:pt x="235580" y="58461"/>
                </a:moveTo>
                <a:lnTo>
                  <a:pt x="65906" y="58461"/>
                </a:lnTo>
                <a:lnTo>
                  <a:pt x="65906" y="601550"/>
                </a:lnTo>
                <a:lnTo>
                  <a:pt x="235580" y="601550"/>
                </a:lnTo>
                <a:lnTo>
                  <a:pt x="235580" y="58461"/>
                </a:lnTo>
                <a:close/>
              </a:path>
              <a:path w="301625" h="660400">
                <a:moveTo>
                  <a:pt x="150744" y="0"/>
                </a:moveTo>
                <a:lnTo>
                  <a:pt x="0" y="58461"/>
                </a:lnTo>
                <a:lnTo>
                  <a:pt x="301486" y="58461"/>
                </a:lnTo>
                <a:lnTo>
                  <a:pt x="15074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74305" y="5615795"/>
            <a:ext cx="301625" cy="660400"/>
          </a:xfrm>
          <a:custGeom>
            <a:avLst/>
            <a:gdLst/>
            <a:ahLst/>
            <a:cxnLst/>
            <a:rect l="l" t="t" r="r" b="b"/>
            <a:pathLst>
              <a:path w="301625" h="660400">
                <a:moveTo>
                  <a:pt x="0" y="58461"/>
                </a:moveTo>
                <a:lnTo>
                  <a:pt x="150743" y="0"/>
                </a:lnTo>
                <a:lnTo>
                  <a:pt x="301485" y="58461"/>
                </a:lnTo>
                <a:lnTo>
                  <a:pt x="235579" y="58461"/>
                </a:lnTo>
                <a:lnTo>
                  <a:pt x="235579" y="601550"/>
                </a:lnTo>
                <a:lnTo>
                  <a:pt x="301485" y="601550"/>
                </a:lnTo>
                <a:lnTo>
                  <a:pt x="150743" y="660011"/>
                </a:lnTo>
                <a:lnTo>
                  <a:pt x="0" y="601550"/>
                </a:lnTo>
                <a:lnTo>
                  <a:pt x="65905" y="601550"/>
                </a:lnTo>
                <a:lnTo>
                  <a:pt x="65905" y="58461"/>
                </a:lnTo>
                <a:lnTo>
                  <a:pt x="0" y="58461"/>
                </a:lnTo>
                <a:close/>
              </a:path>
            </a:pathLst>
          </a:custGeom>
          <a:ln w="1047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458226" y="9212150"/>
            <a:ext cx="4549140" cy="12363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502284">
              <a:lnSpc>
                <a:spcPct val="100899"/>
              </a:lnSpc>
              <a:spcBef>
                <a:spcPts val="65"/>
              </a:spcBef>
            </a:pPr>
            <a:r>
              <a:rPr dirty="0" sz="3950" spc="5" b="1">
                <a:solidFill>
                  <a:srgbClr val="181818"/>
                </a:solidFill>
                <a:latin typeface="微软雅黑"/>
                <a:cs typeface="微软雅黑"/>
              </a:rPr>
              <a:t>有效检测与阻断 </a:t>
            </a:r>
            <a:r>
              <a:rPr dirty="0" sz="3950" spc="5" b="1">
                <a:solidFill>
                  <a:srgbClr val="FF0000"/>
                </a:solidFill>
                <a:latin typeface="微软雅黑"/>
                <a:cs typeface="微软雅黑"/>
              </a:rPr>
              <a:t>“进出”</a:t>
            </a:r>
            <a:r>
              <a:rPr dirty="0" sz="3950" spc="5" b="1">
                <a:solidFill>
                  <a:srgbClr val="181818"/>
                </a:solidFill>
                <a:latin typeface="微软雅黑"/>
                <a:cs typeface="微软雅黑"/>
              </a:rPr>
              <a:t>互联网流量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254705" y="9212150"/>
            <a:ext cx="3543935" cy="12363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63525" marR="5080" indent="-251460">
              <a:lnSpc>
                <a:spcPct val="100899"/>
              </a:lnSpc>
              <a:spcBef>
                <a:spcPts val="65"/>
              </a:spcBef>
            </a:pPr>
            <a:r>
              <a:rPr dirty="0" sz="3950" spc="5" b="1">
                <a:solidFill>
                  <a:srgbClr val="181818"/>
                </a:solidFill>
                <a:latin typeface="微软雅黑"/>
                <a:cs typeface="微软雅黑"/>
              </a:rPr>
              <a:t>深度分析与</a:t>
            </a:r>
            <a:r>
              <a:rPr dirty="0" sz="3950" spc="5" b="1">
                <a:solidFill>
                  <a:srgbClr val="FF0000"/>
                </a:solidFill>
                <a:latin typeface="微软雅黑"/>
                <a:cs typeface="微软雅黑"/>
              </a:rPr>
              <a:t>防御 </a:t>
            </a:r>
            <a:r>
              <a:rPr dirty="0" sz="3950" spc="5" b="1">
                <a:solidFill>
                  <a:srgbClr val="181818"/>
                </a:solidFill>
                <a:latin typeface="微软雅黑"/>
                <a:cs typeface="微软雅黑"/>
              </a:rPr>
              <a:t>内部</a:t>
            </a:r>
            <a:r>
              <a:rPr dirty="0" sz="3950" spc="5" b="1">
                <a:solidFill>
                  <a:srgbClr val="FF0000"/>
                </a:solidFill>
                <a:latin typeface="微软雅黑"/>
                <a:cs typeface="微软雅黑"/>
              </a:rPr>
              <a:t>异常</a:t>
            </a:r>
            <a:r>
              <a:rPr dirty="0" sz="3950" spc="5" b="1">
                <a:solidFill>
                  <a:srgbClr val="181818"/>
                </a:solidFill>
                <a:latin typeface="微软雅黑"/>
                <a:cs typeface="微软雅黑"/>
              </a:rPr>
              <a:t>流量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036556" y="3465863"/>
            <a:ext cx="3581042" cy="11203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518217" y="3549630"/>
            <a:ext cx="2366420" cy="10366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080982" y="3489950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2238327" y="933611"/>
                </a:moveTo>
                <a:lnTo>
                  <a:pt x="1332582" y="933611"/>
                </a:lnTo>
                <a:lnTo>
                  <a:pt x="1370407" y="953816"/>
                </a:lnTo>
                <a:lnTo>
                  <a:pt x="1413439" y="972019"/>
                </a:lnTo>
                <a:lnTo>
                  <a:pt x="1461185" y="988073"/>
                </a:lnTo>
                <a:lnTo>
                  <a:pt x="1513149" y="1001831"/>
                </a:lnTo>
                <a:lnTo>
                  <a:pt x="1568839" y="1013143"/>
                </a:lnTo>
                <a:lnTo>
                  <a:pt x="1627760" y="1021863"/>
                </a:lnTo>
                <a:lnTo>
                  <a:pt x="1685527" y="1027572"/>
                </a:lnTo>
                <a:lnTo>
                  <a:pt x="1743311" y="1030679"/>
                </a:lnTo>
                <a:lnTo>
                  <a:pt x="1800697" y="1031275"/>
                </a:lnTo>
                <a:lnTo>
                  <a:pt x="1857271" y="1029449"/>
                </a:lnTo>
                <a:lnTo>
                  <a:pt x="1912617" y="1025291"/>
                </a:lnTo>
                <a:lnTo>
                  <a:pt x="1966321" y="1018890"/>
                </a:lnTo>
                <a:lnTo>
                  <a:pt x="2017969" y="1010336"/>
                </a:lnTo>
                <a:lnTo>
                  <a:pt x="2067145" y="999718"/>
                </a:lnTo>
                <a:lnTo>
                  <a:pt x="2113436" y="987126"/>
                </a:lnTo>
                <a:lnTo>
                  <a:pt x="2156427" y="972649"/>
                </a:lnTo>
                <a:lnTo>
                  <a:pt x="2195703" y="956376"/>
                </a:lnTo>
                <a:lnTo>
                  <a:pt x="2230850" y="938398"/>
                </a:lnTo>
                <a:lnTo>
                  <a:pt x="2238327" y="933611"/>
                </a:lnTo>
                <a:close/>
              </a:path>
              <a:path w="3491229" h="1031875">
                <a:moveTo>
                  <a:pt x="2896936" y="843071"/>
                </a:moveTo>
                <a:lnTo>
                  <a:pt x="470812" y="843071"/>
                </a:lnTo>
                <a:lnTo>
                  <a:pt x="472969" y="844590"/>
                </a:lnTo>
                <a:lnTo>
                  <a:pt x="508806" y="866697"/>
                </a:lnTo>
                <a:lnTo>
                  <a:pt x="543717" y="884272"/>
                </a:lnTo>
                <a:lnTo>
                  <a:pt x="581831" y="900293"/>
                </a:lnTo>
                <a:lnTo>
                  <a:pt x="622846" y="914731"/>
                </a:lnTo>
                <a:lnTo>
                  <a:pt x="666460" y="927555"/>
                </a:lnTo>
                <a:lnTo>
                  <a:pt x="712371" y="938735"/>
                </a:lnTo>
                <a:lnTo>
                  <a:pt x="760277" y="948241"/>
                </a:lnTo>
                <a:lnTo>
                  <a:pt x="809876" y="956042"/>
                </a:lnTo>
                <a:lnTo>
                  <a:pt x="860867" y="962108"/>
                </a:lnTo>
                <a:lnTo>
                  <a:pt x="912948" y="966408"/>
                </a:lnTo>
                <a:lnTo>
                  <a:pt x="965816" y="968913"/>
                </a:lnTo>
                <a:lnTo>
                  <a:pt x="1019169" y="969591"/>
                </a:lnTo>
                <a:lnTo>
                  <a:pt x="1072706" y="968413"/>
                </a:lnTo>
                <a:lnTo>
                  <a:pt x="1126125" y="965348"/>
                </a:lnTo>
                <a:lnTo>
                  <a:pt x="1179125" y="960365"/>
                </a:lnTo>
                <a:lnTo>
                  <a:pt x="1231402" y="953435"/>
                </a:lnTo>
                <a:lnTo>
                  <a:pt x="1282655" y="944527"/>
                </a:lnTo>
                <a:lnTo>
                  <a:pt x="1332582" y="933611"/>
                </a:lnTo>
                <a:lnTo>
                  <a:pt x="2238327" y="933611"/>
                </a:lnTo>
                <a:lnTo>
                  <a:pt x="2261453" y="918804"/>
                </a:lnTo>
                <a:lnTo>
                  <a:pt x="2287097" y="897683"/>
                </a:lnTo>
                <a:lnTo>
                  <a:pt x="2307368" y="875124"/>
                </a:lnTo>
                <a:lnTo>
                  <a:pt x="2800647" y="875124"/>
                </a:lnTo>
                <a:lnTo>
                  <a:pt x="2837055" y="865409"/>
                </a:lnTo>
                <a:lnTo>
                  <a:pt x="2882218" y="849685"/>
                </a:lnTo>
                <a:lnTo>
                  <a:pt x="2896936" y="843071"/>
                </a:lnTo>
                <a:close/>
              </a:path>
              <a:path w="3491229" h="1031875">
                <a:moveTo>
                  <a:pt x="2800647" y="875124"/>
                </a:moveTo>
                <a:lnTo>
                  <a:pt x="2307368" y="875124"/>
                </a:lnTo>
                <a:lnTo>
                  <a:pt x="2352494" y="885104"/>
                </a:lnTo>
                <a:lnTo>
                  <a:pt x="2399860" y="892993"/>
                </a:lnTo>
                <a:lnTo>
                  <a:pt x="2449018" y="898741"/>
                </a:lnTo>
                <a:lnTo>
                  <a:pt x="2499521" y="902295"/>
                </a:lnTo>
                <a:lnTo>
                  <a:pt x="2550921" y="903603"/>
                </a:lnTo>
                <a:lnTo>
                  <a:pt x="2614321" y="902094"/>
                </a:lnTo>
                <a:lnTo>
                  <a:pt x="2675195" y="897298"/>
                </a:lnTo>
                <a:lnTo>
                  <a:pt x="2732983" y="889437"/>
                </a:lnTo>
                <a:lnTo>
                  <a:pt x="2787123" y="878733"/>
                </a:lnTo>
                <a:lnTo>
                  <a:pt x="2800647" y="875124"/>
                </a:lnTo>
                <a:close/>
              </a:path>
              <a:path w="3491229" h="1031875">
                <a:moveTo>
                  <a:pt x="835591" y="90877"/>
                </a:moveTo>
                <a:lnTo>
                  <a:pt x="783717" y="92706"/>
                </a:lnTo>
                <a:lnTo>
                  <a:pt x="716534" y="98107"/>
                </a:lnTo>
                <a:lnTo>
                  <a:pt x="652961" y="106621"/>
                </a:lnTo>
                <a:lnTo>
                  <a:pt x="593437" y="118016"/>
                </a:lnTo>
                <a:lnTo>
                  <a:pt x="538397" y="132062"/>
                </a:lnTo>
                <a:lnTo>
                  <a:pt x="488280" y="148526"/>
                </a:lnTo>
                <a:lnTo>
                  <a:pt x="443523" y="167178"/>
                </a:lnTo>
                <a:lnTo>
                  <a:pt x="404563" y="187787"/>
                </a:lnTo>
                <a:lnTo>
                  <a:pt x="371838" y="210120"/>
                </a:lnTo>
                <a:lnTo>
                  <a:pt x="326840" y="259036"/>
                </a:lnTo>
                <a:lnTo>
                  <a:pt x="312029" y="312075"/>
                </a:lnTo>
                <a:lnTo>
                  <a:pt x="317037" y="339563"/>
                </a:lnTo>
                <a:lnTo>
                  <a:pt x="314100" y="342774"/>
                </a:lnTo>
                <a:lnTo>
                  <a:pt x="259668" y="346818"/>
                </a:lnTo>
                <a:lnTo>
                  <a:pt x="208101" y="354166"/>
                </a:lnTo>
                <a:lnTo>
                  <a:pt x="160246" y="364599"/>
                </a:lnTo>
                <a:lnTo>
                  <a:pt x="116948" y="377895"/>
                </a:lnTo>
                <a:lnTo>
                  <a:pt x="79054" y="393836"/>
                </a:lnTo>
                <a:lnTo>
                  <a:pt x="17837" y="438328"/>
                </a:lnTo>
                <a:lnTo>
                  <a:pt x="0" y="492889"/>
                </a:lnTo>
                <a:lnTo>
                  <a:pt x="10725" y="519760"/>
                </a:lnTo>
                <a:lnTo>
                  <a:pt x="33875" y="545319"/>
                </a:lnTo>
                <a:lnTo>
                  <a:pt x="68945" y="568783"/>
                </a:lnTo>
                <a:lnTo>
                  <a:pt x="115431" y="589373"/>
                </a:lnTo>
                <a:lnTo>
                  <a:pt x="172827" y="606309"/>
                </a:lnTo>
                <a:lnTo>
                  <a:pt x="126791" y="630958"/>
                </a:lnTo>
                <a:lnTo>
                  <a:pt x="95448" y="658690"/>
                </a:lnTo>
                <a:lnTo>
                  <a:pt x="79645" y="688473"/>
                </a:lnTo>
                <a:lnTo>
                  <a:pt x="80228" y="719275"/>
                </a:lnTo>
                <a:lnTo>
                  <a:pt x="116412" y="767185"/>
                </a:lnTo>
                <a:lnTo>
                  <a:pt x="148659" y="787818"/>
                </a:lnTo>
                <a:lnTo>
                  <a:pt x="188872" y="805769"/>
                </a:lnTo>
                <a:lnTo>
                  <a:pt x="235948" y="820690"/>
                </a:lnTo>
                <a:lnTo>
                  <a:pt x="288782" y="832230"/>
                </a:lnTo>
                <a:lnTo>
                  <a:pt x="346273" y="840040"/>
                </a:lnTo>
                <a:lnTo>
                  <a:pt x="407317" y="843770"/>
                </a:lnTo>
                <a:lnTo>
                  <a:pt x="470812" y="843071"/>
                </a:lnTo>
                <a:lnTo>
                  <a:pt x="2896936" y="843071"/>
                </a:lnTo>
                <a:lnTo>
                  <a:pt x="2955994" y="811928"/>
                </a:lnTo>
                <a:lnTo>
                  <a:pt x="3003964" y="767236"/>
                </a:lnTo>
                <a:lnTo>
                  <a:pt x="3021641" y="717386"/>
                </a:lnTo>
                <a:lnTo>
                  <a:pt x="3076819" y="713037"/>
                </a:lnTo>
                <a:lnTo>
                  <a:pt x="3130387" y="706462"/>
                </a:lnTo>
                <a:lnTo>
                  <a:pt x="3181939" y="697731"/>
                </a:lnTo>
                <a:lnTo>
                  <a:pt x="3231066" y="686911"/>
                </a:lnTo>
                <a:lnTo>
                  <a:pt x="3277360" y="674073"/>
                </a:lnTo>
                <a:lnTo>
                  <a:pt x="3333174" y="654295"/>
                </a:lnTo>
                <a:lnTo>
                  <a:pt x="3380764" y="632213"/>
                </a:lnTo>
                <a:lnTo>
                  <a:pt x="3420009" y="608195"/>
                </a:lnTo>
                <a:lnTo>
                  <a:pt x="3450791" y="582609"/>
                </a:lnTo>
                <a:lnTo>
                  <a:pt x="3486483" y="528202"/>
                </a:lnTo>
                <a:lnTo>
                  <a:pt x="3491154" y="500116"/>
                </a:lnTo>
                <a:lnTo>
                  <a:pt x="3486882" y="471932"/>
                </a:lnTo>
                <a:lnTo>
                  <a:pt x="3473546" y="444018"/>
                </a:lnTo>
                <a:lnTo>
                  <a:pt x="3451027" y="416740"/>
                </a:lnTo>
                <a:lnTo>
                  <a:pt x="3419205" y="390468"/>
                </a:lnTo>
                <a:lnTo>
                  <a:pt x="3377960" y="365567"/>
                </a:lnTo>
                <a:lnTo>
                  <a:pt x="3383625" y="359974"/>
                </a:lnTo>
                <a:lnTo>
                  <a:pt x="3410586" y="315009"/>
                </a:lnTo>
                <a:lnTo>
                  <a:pt x="3412249" y="287514"/>
                </a:lnTo>
                <a:lnTo>
                  <a:pt x="3403290" y="260722"/>
                </a:lnTo>
                <a:lnTo>
                  <a:pt x="3355990" y="211002"/>
                </a:lnTo>
                <a:lnTo>
                  <a:pt x="3318895" y="188951"/>
                </a:lnTo>
                <a:lnTo>
                  <a:pt x="3273667" y="169358"/>
                </a:lnTo>
                <a:lnTo>
                  <a:pt x="3220926" y="152662"/>
                </a:lnTo>
                <a:lnTo>
                  <a:pt x="3161297" y="139300"/>
                </a:lnTo>
                <a:lnTo>
                  <a:pt x="3095401" y="129713"/>
                </a:lnTo>
                <a:lnTo>
                  <a:pt x="3089375" y="120789"/>
                </a:lnTo>
                <a:lnTo>
                  <a:pt x="1132763" y="120789"/>
                </a:lnTo>
                <a:lnTo>
                  <a:pt x="1086629" y="111075"/>
                </a:lnTo>
                <a:lnTo>
                  <a:pt x="1038678" y="103215"/>
                </a:lnTo>
                <a:lnTo>
                  <a:pt x="989255" y="97238"/>
                </a:lnTo>
                <a:lnTo>
                  <a:pt x="938703" y="93171"/>
                </a:lnTo>
                <a:lnTo>
                  <a:pt x="887367" y="91041"/>
                </a:lnTo>
                <a:lnTo>
                  <a:pt x="835591" y="90877"/>
                </a:lnTo>
                <a:close/>
              </a:path>
              <a:path w="3491229" h="1031875">
                <a:moveTo>
                  <a:pt x="1495445" y="28842"/>
                </a:moveTo>
                <a:lnTo>
                  <a:pt x="1440504" y="31192"/>
                </a:lnTo>
                <a:lnTo>
                  <a:pt x="1386921" y="36325"/>
                </a:lnTo>
                <a:lnTo>
                  <a:pt x="1335388" y="44156"/>
                </a:lnTo>
                <a:lnTo>
                  <a:pt x="1286600" y="54600"/>
                </a:lnTo>
                <a:lnTo>
                  <a:pt x="1241249" y="67570"/>
                </a:lnTo>
                <a:lnTo>
                  <a:pt x="1200031" y="82983"/>
                </a:lnTo>
                <a:lnTo>
                  <a:pt x="1163638" y="100751"/>
                </a:lnTo>
                <a:lnTo>
                  <a:pt x="1132763" y="120789"/>
                </a:lnTo>
                <a:lnTo>
                  <a:pt x="3089375" y="120789"/>
                </a:lnTo>
                <a:lnTo>
                  <a:pt x="3077677" y="103468"/>
                </a:lnTo>
                <a:lnTo>
                  <a:pt x="3049209" y="79013"/>
                </a:lnTo>
                <a:lnTo>
                  <a:pt x="3048411" y="78553"/>
                </a:lnTo>
                <a:lnTo>
                  <a:pt x="1814952" y="78553"/>
                </a:lnTo>
                <a:lnTo>
                  <a:pt x="1791983" y="70082"/>
                </a:lnTo>
                <a:lnTo>
                  <a:pt x="1741863" y="55273"/>
                </a:lnTo>
                <a:lnTo>
                  <a:pt x="1661474" y="39351"/>
                </a:lnTo>
                <a:lnTo>
                  <a:pt x="1606624" y="32836"/>
                </a:lnTo>
                <a:lnTo>
                  <a:pt x="1551049" y="29362"/>
                </a:lnTo>
                <a:lnTo>
                  <a:pt x="1495445" y="28842"/>
                </a:lnTo>
                <a:close/>
              </a:path>
              <a:path w="3491229" h="1031875">
                <a:moveTo>
                  <a:pt x="2125087" y="0"/>
                </a:moveTo>
                <a:lnTo>
                  <a:pt x="2070982" y="2026"/>
                </a:lnTo>
                <a:lnTo>
                  <a:pt x="2018521" y="7336"/>
                </a:lnTo>
                <a:lnTo>
                  <a:pt x="1968679" y="15798"/>
                </a:lnTo>
                <a:lnTo>
                  <a:pt x="1922428" y="27282"/>
                </a:lnTo>
                <a:lnTo>
                  <a:pt x="1880741" y="41656"/>
                </a:lnTo>
                <a:lnTo>
                  <a:pt x="1844591" y="58790"/>
                </a:lnTo>
                <a:lnTo>
                  <a:pt x="1814952" y="78553"/>
                </a:lnTo>
                <a:lnTo>
                  <a:pt x="3048411" y="78553"/>
                </a:lnTo>
                <a:lnTo>
                  <a:pt x="3010750" y="56869"/>
                </a:lnTo>
                <a:lnTo>
                  <a:pt x="3008242" y="55854"/>
                </a:lnTo>
                <a:lnTo>
                  <a:pt x="2410447" y="55854"/>
                </a:lnTo>
                <a:lnTo>
                  <a:pt x="2384243" y="43547"/>
                </a:lnTo>
                <a:lnTo>
                  <a:pt x="2322489" y="22984"/>
                </a:lnTo>
                <a:lnTo>
                  <a:pt x="2234342" y="6322"/>
                </a:lnTo>
                <a:lnTo>
                  <a:pt x="2179865" y="1388"/>
                </a:lnTo>
                <a:lnTo>
                  <a:pt x="2125087" y="0"/>
                </a:lnTo>
                <a:close/>
              </a:path>
              <a:path w="3491229" h="1031875">
                <a:moveTo>
                  <a:pt x="2704643" y="247"/>
                </a:moveTo>
                <a:lnTo>
                  <a:pt x="2650132" y="2051"/>
                </a:lnTo>
                <a:lnTo>
                  <a:pt x="2596673" y="6879"/>
                </a:lnTo>
                <a:lnTo>
                  <a:pt x="2545120" y="14701"/>
                </a:lnTo>
                <a:lnTo>
                  <a:pt x="2496329" y="25490"/>
                </a:lnTo>
                <a:lnTo>
                  <a:pt x="2451152" y="39217"/>
                </a:lnTo>
                <a:lnTo>
                  <a:pt x="2410447" y="55854"/>
                </a:lnTo>
                <a:lnTo>
                  <a:pt x="3008242" y="55854"/>
                </a:lnTo>
                <a:lnTo>
                  <a:pt x="2963050" y="37561"/>
                </a:lnTo>
                <a:lnTo>
                  <a:pt x="2916104" y="23826"/>
                </a:lnTo>
                <a:lnTo>
                  <a:pt x="2865936" y="13255"/>
                </a:lnTo>
                <a:lnTo>
                  <a:pt x="2813399" y="5821"/>
                </a:lnTo>
                <a:lnTo>
                  <a:pt x="2759350" y="1494"/>
                </a:lnTo>
                <a:lnTo>
                  <a:pt x="2704643" y="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080983" y="3489950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317037" y="339563"/>
                </a:moveTo>
                <a:lnTo>
                  <a:pt x="312029" y="312076"/>
                </a:lnTo>
                <a:lnTo>
                  <a:pt x="315443" y="285156"/>
                </a:lnTo>
                <a:lnTo>
                  <a:pt x="326840" y="259036"/>
                </a:lnTo>
                <a:lnTo>
                  <a:pt x="371837" y="210120"/>
                </a:lnTo>
                <a:lnTo>
                  <a:pt x="404563" y="187787"/>
                </a:lnTo>
                <a:lnTo>
                  <a:pt x="443522" y="167178"/>
                </a:lnTo>
                <a:lnTo>
                  <a:pt x="488279" y="148526"/>
                </a:lnTo>
                <a:lnTo>
                  <a:pt x="538397" y="132062"/>
                </a:lnTo>
                <a:lnTo>
                  <a:pt x="593436" y="118016"/>
                </a:lnTo>
                <a:lnTo>
                  <a:pt x="652961" y="106621"/>
                </a:lnTo>
                <a:lnTo>
                  <a:pt x="716534" y="98107"/>
                </a:lnTo>
                <a:lnTo>
                  <a:pt x="783717" y="92706"/>
                </a:lnTo>
                <a:lnTo>
                  <a:pt x="835590" y="90877"/>
                </a:lnTo>
                <a:lnTo>
                  <a:pt x="887367" y="91041"/>
                </a:lnTo>
                <a:lnTo>
                  <a:pt x="938703" y="93171"/>
                </a:lnTo>
                <a:lnTo>
                  <a:pt x="989255" y="97238"/>
                </a:lnTo>
                <a:lnTo>
                  <a:pt x="1038679" y="103215"/>
                </a:lnTo>
                <a:lnTo>
                  <a:pt x="1086629" y="111075"/>
                </a:lnTo>
                <a:lnTo>
                  <a:pt x="1132764" y="120790"/>
                </a:lnTo>
                <a:lnTo>
                  <a:pt x="1163638" y="100751"/>
                </a:lnTo>
                <a:lnTo>
                  <a:pt x="1200031" y="82983"/>
                </a:lnTo>
                <a:lnTo>
                  <a:pt x="1241250" y="67571"/>
                </a:lnTo>
                <a:lnTo>
                  <a:pt x="1286600" y="54600"/>
                </a:lnTo>
                <a:lnTo>
                  <a:pt x="1335388" y="44156"/>
                </a:lnTo>
                <a:lnTo>
                  <a:pt x="1386921" y="36325"/>
                </a:lnTo>
                <a:lnTo>
                  <a:pt x="1440504" y="31192"/>
                </a:lnTo>
                <a:lnTo>
                  <a:pt x="1495445" y="28842"/>
                </a:lnTo>
                <a:lnTo>
                  <a:pt x="1551049" y="29362"/>
                </a:lnTo>
                <a:lnTo>
                  <a:pt x="1606624" y="32837"/>
                </a:lnTo>
                <a:lnTo>
                  <a:pt x="1661474" y="39351"/>
                </a:lnTo>
                <a:lnTo>
                  <a:pt x="1714908" y="48992"/>
                </a:lnTo>
                <a:lnTo>
                  <a:pt x="1767587" y="62313"/>
                </a:lnTo>
                <a:lnTo>
                  <a:pt x="1814952" y="78553"/>
                </a:lnTo>
                <a:lnTo>
                  <a:pt x="1844591" y="58790"/>
                </a:lnTo>
                <a:lnTo>
                  <a:pt x="1880741" y="41656"/>
                </a:lnTo>
                <a:lnTo>
                  <a:pt x="1922427" y="27282"/>
                </a:lnTo>
                <a:lnTo>
                  <a:pt x="1968679" y="15798"/>
                </a:lnTo>
                <a:lnTo>
                  <a:pt x="2018521" y="7336"/>
                </a:lnTo>
                <a:lnTo>
                  <a:pt x="2070981" y="2026"/>
                </a:lnTo>
                <a:lnTo>
                  <a:pt x="2125087" y="0"/>
                </a:lnTo>
                <a:lnTo>
                  <a:pt x="2179865" y="1388"/>
                </a:lnTo>
                <a:lnTo>
                  <a:pt x="2234342" y="6321"/>
                </a:lnTo>
                <a:lnTo>
                  <a:pt x="2287545" y="14932"/>
                </a:lnTo>
                <a:lnTo>
                  <a:pt x="2354822" y="32557"/>
                </a:lnTo>
                <a:lnTo>
                  <a:pt x="2410447" y="55854"/>
                </a:lnTo>
                <a:lnTo>
                  <a:pt x="2451152" y="39217"/>
                </a:lnTo>
                <a:lnTo>
                  <a:pt x="2496328" y="25490"/>
                </a:lnTo>
                <a:lnTo>
                  <a:pt x="2545120" y="14701"/>
                </a:lnTo>
                <a:lnTo>
                  <a:pt x="2596673" y="6879"/>
                </a:lnTo>
                <a:lnTo>
                  <a:pt x="2650132" y="2052"/>
                </a:lnTo>
                <a:lnTo>
                  <a:pt x="2704643" y="247"/>
                </a:lnTo>
                <a:lnTo>
                  <a:pt x="2759350" y="1494"/>
                </a:lnTo>
                <a:lnTo>
                  <a:pt x="2813399" y="5821"/>
                </a:lnTo>
                <a:lnTo>
                  <a:pt x="2865935" y="13255"/>
                </a:lnTo>
                <a:lnTo>
                  <a:pt x="2916104" y="23826"/>
                </a:lnTo>
                <a:lnTo>
                  <a:pt x="2963050" y="37562"/>
                </a:lnTo>
                <a:lnTo>
                  <a:pt x="3010749" y="56869"/>
                </a:lnTo>
                <a:lnTo>
                  <a:pt x="3049209" y="79013"/>
                </a:lnTo>
                <a:lnTo>
                  <a:pt x="3095401" y="129713"/>
                </a:lnTo>
                <a:lnTo>
                  <a:pt x="3161297" y="139301"/>
                </a:lnTo>
                <a:lnTo>
                  <a:pt x="3220926" y="152662"/>
                </a:lnTo>
                <a:lnTo>
                  <a:pt x="3273667" y="169359"/>
                </a:lnTo>
                <a:lnTo>
                  <a:pt x="3318896" y="188952"/>
                </a:lnTo>
                <a:lnTo>
                  <a:pt x="3355991" y="211002"/>
                </a:lnTo>
                <a:lnTo>
                  <a:pt x="3403290" y="260722"/>
                </a:lnTo>
                <a:lnTo>
                  <a:pt x="3412249" y="287514"/>
                </a:lnTo>
                <a:lnTo>
                  <a:pt x="3410586" y="315009"/>
                </a:lnTo>
                <a:lnTo>
                  <a:pt x="3388802" y="354306"/>
                </a:lnTo>
                <a:lnTo>
                  <a:pt x="3377960" y="365567"/>
                </a:lnTo>
                <a:lnTo>
                  <a:pt x="3419205" y="390468"/>
                </a:lnTo>
                <a:lnTo>
                  <a:pt x="3451027" y="416741"/>
                </a:lnTo>
                <a:lnTo>
                  <a:pt x="3473546" y="444018"/>
                </a:lnTo>
                <a:lnTo>
                  <a:pt x="3486881" y="471932"/>
                </a:lnTo>
                <a:lnTo>
                  <a:pt x="3491154" y="500116"/>
                </a:lnTo>
                <a:lnTo>
                  <a:pt x="3486483" y="528202"/>
                </a:lnTo>
                <a:lnTo>
                  <a:pt x="3450791" y="582610"/>
                </a:lnTo>
                <a:lnTo>
                  <a:pt x="3420009" y="608196"/>
                </a:lnTo>
                <a:lnTo>
                  <a:pt x="3380763" y="632213"/>
                </a:lnTo>
                <a:lnTo>
                  <a:pt x="3333173" y="654295"/>
                </a:lnTo>
                <a:lnTo>
                  <a:pt x="3277359" y="674074"/>
                </a:lnTo>
                <a:lnTo>
                  <a:pt x="3231066" y="686912"/>
                </a:lnTo>
                <a:lnTo>
                  <a:pt x="3181939" y="697731"/>
                </a:lnTo>
                <a:lnTo>
                  <a:pt x="3130387" y="706462"/>
                </a:lnTo>
                <a:lnTo>
                  <a:pt x="3076818" y="713037"/>
                </a:lnTo>
                <a:lnTo>
                  <a:pt x="3021640" y="717386"/>
                </a:lnTo>
                <a:lnTo>
                  <a:pt x="3016869" y="742845"/>
                </a:lnTo>
                <a:lnTo>
                  <a:pt x="2983485" y="790338"/>
                </a:lnTo>
                <a:lnTo>
                  <a:pt x="2922052" y="831784"/>
                </a:lnTo>
                <a:lnTo>
                  <a:pt x="2882218" y="849685"/>
                </a:lnTo>
                <a:lnTo>
                  <a:pt x="2837055" y="865409"/>
                </a:lnTo>
                <a:lnTo>
                  <a:pt x="2787123" y="878733"/>
                </a:lnTo>
                <a:lnTo>
                  <a:pt x="2732983" y="889437"/>
                </a:lnTo>
                <a:lnTo>
                  <a:pt x="2675195" y="897298"/>
                </a:lnTo>
                <a:lnTo>
                  <a:pt x="2614321" y="902094"/>
                </a:lnTo>
                <a:lnTo>
                  <a:pt x="2550921" y="903603"/>
                </a:lnTo>
                <a:lnTo>
                  <a:pt x="2499521" y="902296"/>
                </a:lnTo>
                <a:lnTo>
                  <a:pt x="2449018" y="898742"/>
                </a:lnTo>
                <a:lnTo>
                  <a:pt x="2399860" y="892994"/>
                </a:lnTo>
                <a:lnTo>
                  <a:pt x="2352494" y="885104"/>
                </a:lnTo>
                <a:lnTo>
                  <a:pt x="2307368" y="875125"/>
                </a:lnTo>
                <a:lnTo>
                  <a:pt x="2287097" y="897683"/>
                </a:lnTo>
                <a:lnTo>
                  <a:pt x="2230850" y="938398"/>
                </a:lnTo>
                <a:lnTo>
                  <a:pt x="2195703" y="956376"/>
                </a:lnTo>
                <a:lnTo>
                  <a:pt x="2156427" y="972649"/>
                </a:lnTo>
                <a:lnTo>
                  <a:pt x="2113436" y="987126"/>
                </a:lnTo>
                <a:lnTo>
                  <a:pt x="2067145" y="999718"/>
                </a:lnTo>
                <a:lnTo>
                  <a:pt x="2017968" y="1010336"/>
                </a:lnTo>
                <a:lnTo>
                  <a:pt x="1966321" y="1018890"/>
                </a:lnTo>
                <a:lnTo>
                  <a:pt x="1912616" y="1025291"/>
                </a:lnTo>
                <a:lnTo>
                  <a:pt x="1857270" y="1029449"/>
                </a:lnTo>
                <a:lnTo>
                  <a:pt x="1800697" y="1031275"/>
                </a:lnTo>
                <a:lnTo>
                  <a:pt x="1743311" y="1030679"/>
                </a:lnTo>
                <a:lnTo>
                  <a:pt x="1685527" y="1027571"/>
                </a:lnTo>
                <a:lnTo>
                  <a:pt x="1627759" y="1021863"/>
                </a:lnTo>
                <a:lnTo>
                  <a:pt x="1568839" y="1013143"/>
                </a:lnTo>
                <a:lnTo>
                  <a:pt x="1513149" y="1001831"/>
                </a:lnTo>
                <a:lnTo>
                  <a:pt x="1461184" y="988073"/>
                </a:lnTo>
                <a:lnTo>
                  <a:pt x="1413439" y="972019"/>
                </a:lnTo>
                <a:lnTo>
                  <a:pt x="1370407" y="953816"/>
                </a:lnTo>
                <a:lnTo>
                  <a:pt x="1332583" y="933611"/>
                </a:lnTo>
                <a:lnTo>
                  <a:pt x="1282655" y="944527"/>
                </a:lnTo>
                <a:lnTo>
                  <a:pt x="1231402" y="953436"/>
                </a:lnTo>
                <a:lnTo>
                  <a:pt x="1179125" y="960366"/>
                </a:lnTo>
                <a:lnTo>
                  <a:pt x="1126126" y="965348"/>
                </a:lnTo>
                <a:lnTo>
                  <a:pt x="1072706" y="968413"/>
                </a:lnTo>
                <a:lnTo>
                  <a:pt x="1019169" y="969592"/>
                </a:lnTo>
                <a:lnTo>
                  <a:pt x="965815" y="968913"/>
                </a:lnTo>
                <a:lnTo>
                  <a:pt x="912947" y="966409"/>
                </a:lnTo>
                <a:lnTo>
                  <a:pt x="860867" y="962108"/>
                </a:lnTo>
                <a:lnTo>
                  <a:pt x="809876" y="956042"/>
                </a:lnTo>
                <a:lnTo>
                  <a:pt x="760277" y="948241"/>
                </a:lnTo>
                <a:lnTo>
                  <a:pt x="712370" y="938736"/>
                </a:lnTo>
                <a:lnTo>
                  <a:pt x="666459" y="927555"/>
                </a:lnTo>
                <a:lnTo>
                  <a:pt x="622845" y="914731"/>
                </a:lnTo>
                <a:lnTo>
                  <a:pt x="581830" y="900293"/>
                </a:lnTo>
                <a:lnTo>
                  <a:pt x="543716" y="884272"/>
                </a:lnTo>
                <a:lnTo>
                  <a:pt x="508805" y="866698"/>
                </a:lnTo>
                <a:lnTo>
                  <a:pt x="475164" y="846101"/>
                </a:lnTo>
                <a:lnTo>
                  <a:pt x="470811" y="843071"/>
                </a:lnTo>
                <a:lnTo>
                  <a:pt x="407317" y="843770"/>
                </a:lnTo>
                <a:lnTo>
                  <a:pt x="346273" y="840040"/>
                </a:lnTo>
                <a:lnTo>
                  <a:pt x="288782" y="832230"/>
                </a:lnTo>
                <a:lnTo>
                  <a:pt x="235947" y="820690"/>
                </a:lnTo>
                <a:lnTo>
                  <a:pt x="188872" y="805769"/>
                </a:lnTo>
                <a:lnTo>
                  <a:pt x="148659" y="787818"/>
                </a:lnTo>
                <a:lnTo>
                  <a:pt x="116412" y="767185"/>
                </a:lnTo>
                <a:lnTo>
                  <a:pt x="80227" y="719275"/>
                </a:lnTo>
                <a:lnTo>
                  <a:pt x="79644" y="688473"/>
                </a:lnTo>
                <a:lnTo>
                  <a:pt x="95447" y="658690"/>
                </a:lnTo>
                <a:lnTo>
                  <a:pt x="126791" y="630958"/>
                </a:lnTo>
                <a:lnTo>
                  <a:pt x="172827" y="606308"/>
                </a:lnTo>
                <a:lnTo>
                  <a:pt x="115431" y="589373"/>
                </a:lnTo>
                <a:lnTo>
                  <a:pt x="68945" y="568783"/>
                </a:lnTo>
                <a:lnTo>
                  <a:pt x="33876" y="545319"/>
                </a:lnTo>
                <a:lnTo>
                  <a:pt x="10725" y="519760"/>
                </a:lnTo>
                <a:lnTo>
                  <a:pt x="0" y="492889"/>
                </a:lnTo>
                <a:lnTo>
                  <a:pt x="2202" y="465484"/>
                </a:lnTo>
                <a:lnTo>
                  <a:pt x="47410" y="412200"/>
                </a:lnTo>
                <a:lnTo>
                  <a:pt x="116948" y="377896"/>
                </a:lnTo>
                <a:lnTo>
                  <a:pt x="160246" y="364599"/>
                </a:lnTo>
                <a:lnTo>
                  <a:pt x="208101" y="354166"/>
                </a:lnTo>
                <a:lnTo>
                  <a:pt x="259668" y="346818"/>
                </a:lnTo>
                <a:lnTo>
                  <a:pt x="314100" y="342774"/>
                </a:lnTo>
                <a:lnTo>
                  <a:pt x="317037" y="339563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57551" y="4092244"/>
            <a:ext cx="205104" cy="19050"/>
          </a:xfrm>
          <a:custGeom>
            <a:avLst/>
            <a:gdLst/>
            <a:ahLst/>
            <a:cxnLst/>
            <a:rect l="l" t="t" r="r" b="b"/>
            <a:pathLst>
              <a:path w="205104" h="19050">
                <a:moveTo>
                  <a:pt x="204482" y="19018"/>
                </a:moveTo>
                <a:lnTo>
                  <a:pt x="151112" y="19052"/>
                </a:lnTo>
                <a:lnTo>
                  <a:pt x="98642" y="15838"/>
                </a:lnTo>
                <a:lnTo>
                  <a:pt x="47972" y="9459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52987" y="4319395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5" h="9525">
                <a:moveTo>
                  <a:pt x="89465" y="0"/>
                </a:moveTo>
                <a:lnTo>
                  <a:pt x="67695" y="3158"/>
                </a:lnTo>
                <a:lnTo>
                  <a:pt x="45479" y="5733"/>
                </a:lnTo>
                <a:lnTo>
                  <a:pt x="22890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359460" y="4377883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906" y="41521"/>
                </a:moveTo>
                <a:lnTo>
                  <a:pt x="38381" y="31588"/>
                </a:lnTo>
                <a:lnTo>
                  <a:pt x="24202" y="21342"/>
                </a:lnTo>
                <a:lnTo>
                  <a:pt x="11399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388701" y="4315864"/>
            <a:ext cx="21590" cy="45720"/>
          </a:xfrm>
          <a:custGeom>
            <a:avLst/>
            <a:gdLst/>
            <a:ahLst/>
            <a:cxnLst/>
            <a:rect l="l" t="t" r="r" b="b"/>
            <a:pathLst>
              <a:path w="21589" h="45720">
                <a:moveTo>
                  <a:pt x="21524" y="0"/>
                </a:moveTo>
                <a:lnTo>
                  <a:pt x="18388" y="11550"/>
                </a:lnTo>
                <a:lnTo>
                  <a:pt x="13748" y="23009"/>
                </a:lnTo>
                <a:lnTo>
                  <a:pt x="7615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838225" y="4034353"/>
            <a:ext cx="262890" cy="170815"/>
          </a:xfrm>
          <a:custGeom>
            <a:avLst/>
            <a:gdLst/>
            <a:ahLst/>
            <a:cxnLst/>
            <a:rect l="l" t="t" r="r" b="b"/>
            <a:pathLst>
              <a:path w="262889" h="170814">
                <a:moveTo>
                  <a:pt x="0" y="0"/>
                </a:moveTo>
                <a:lnTo>
                  <a:pt x="65561" y="15611"/>
                </a:lnTo>
                <a:lnTo>
                  <a:pt x="123045" y="34957"/>
                </a:lnTo>
                <a:lnTo>
                  <a:pt x="171686" y="57540"/>
                </a:lnTo>
                <a:lnTo>
                  <a:pt x="210716" y="82860"/>
                </a:lnTo>
                <a:lnTo>
                  <a:pt x="239367" y="110422"/>
                </a:lnTo>
                <a:lnTo>
                  <a:pt x="256873" y="139726"/>
                </a:lnTo>
                <a:lnTo>
                  <a:pt x="262467" y="1702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340426" y="3852995"/>
            <a:ext cx="117475" cy="64135"/>
          </a:xfrm>
          <a:custGeom>
            <a:avLst/>
            <a:gdLst/>
            <a:ahLst/>
            <a:cxnLst/>
            <a:rect l="l" t="t" r="r" b="b"/>
            <a:pathLst>
              <a:path w="117475" h="64135">
                <a:moveTo>
                  <a:pt x="116869" y="0"/>
                </a:moveTo>
                <a:lnTo>
                  <a:pt x="94679" y="17928"/>
                </a:lnTo>
                <a:lnTo>
                  <a:pt x="67608" y="34653"/>
                </a:lnTo>
                <a:lnTo>
                  <a:pt x="35950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76861" y="3616084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79">
                <a:moveTo>
                  <a:pt x="0" y="0"/>
                </a:moveTo>
                <a:lnTo>
                  <a:pt x="2898" y="7487"/>
                </a:lnTo>
                <a:lnTo>
                  <a:pt x="4895" y="15017"/>
                </a:lnTo>
                <a:lnTo>
                  <a:pt x="5986" y="22577"/>
                </a:lnTo>
                <a:lnTo>
                  <a:pt x="6170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30488" y="3542454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38456"/>
                </a:moveTo>
                <a:lnTo>
                  <a:pt x="12336" y="28208"/>
                </a:lnTo>
                <a:lnTo>
                  <a:pt x="26466" y="18357"/>
                </a:lnTo>
                <a:lnTo>
                  <a:pt x="42330" y="8942"/>
                </a:lnTo>
                <a:lnTo>
                  <a:pt x="59871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870506" y="3566071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4">
                <a:moveTo>
                  <a:pt x="0" y="33165"/>
                </a:moveTo>
                <a:lnTo>
                  <a:pt x="5317" y="24613"/>
                </a:lnTo>
                <a:lnTo>
                  <a:pt x="11936" y="16219"/>
                </a:lnTo>
                <a:lnTo>
                  <a:pt x="19837" y="8007"/>
                </a:lnTo>
                <a:lnTo>
                  <a:pt x="28997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213332" y="3610500"/>
            <a:ext cx="105410" cy="32384"/>
          </a:xfrm>
          <a:custGeom>
            <a:avLst/>
            <a:gdLst/>
            <a:ahLst/>
            <a:cxnLst/>
            <a:rect l="l" t="t" r="r" b="b"/>
            <a:pathLst>
              <a:path w="105410" h="32385">
                <a:moveTo>
                  <a:pt x="0" y="0"/>
                </a:moveTo>
                <a:lnTo>
                  <a:pt x="28017" y="7071"/>
                </a:lnTo>
                <a:lnTo>
                  <a:pt x="54893" y="14806"/>
                </a:lnTo>
                <a:lnTo>
                  <a:pt x="80555" y="23182"/>
                </a:lnTo>
                <a:lnTo>
                  <a:pt x="104930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398032" y="3829522"/>
            <a:ext cx="18415" cy="34290"/>
          </a:xfrm>
          <a:custGeom>
            <a:avLst/>
            <a:gdLst/>
            <a:ahLst/>
            <a:cxnLst/>
            <a:rect l="l" t="t" r="r" b="b"/>
            <a:pathLst>
              <a:path w="18414" h="34289">
                <a:moveTo>
                  <a:pt x="18312" y="33853"/>
                </a:moveTo>
                <a:lnTo>
                  <a:pt x="12488" y="25504"/>
                </a:lnTo>
                <a:lnTo>
                  <a:pt x="7491" y="17072"/>
                </a:lnTo>
                <a:lnTo>
                  <a:pt x="3327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3820141" y="3673052"/>
            <a:ext cx="176657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>
                <a:solidFill>
                  <a:srgbClr val="181818"/>
                </a:solidFill>
                <a:latin typeface="微软雅黑"/>
                <a:cs typeface="微软雅黑"/>
              </a:rPr>
              <a:t>I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r>
              <a:rPr dirty="0" sz="3600" spc="-25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3600" spc="-5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3600" spc="10">
                <a:solidFill>
                  <a:srgbClr val="181818"/>
                </a:solidFill>
                <a:latin typeface="微软雅黑"/>
                <a:cs typeface="微软雅黑"/>
              </a:rPr>
              <a:t>net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196881" y="5013325"/>
            <a:ext cx="13309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latin typeface="微软雅黑"/>
                <a:cs typeface="微软雅黑"/>
              </a:rPr>
              <a:t>Account</a:t>
            </a:r>
            <a:r>
              <a:rPr dirty="0" sz="1950" spc="-60" b="1">
                <a:latin typeface="微软雅黑"/>
                <a:cs typeface="微软雅黑"/>
              </a:rPr>
              <a:t> </a:t>
            </a:r>
            <a:r>
              <a:rPr dirty="0" sz="1950" spc="20" b="1">
                <a:latin typeface="微软雅黑"/>
                <a:cs typeface="微软雅黑"/>
              </a:rPr>
              <a:t>A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110783" y="3526459"/>
            <a:ext cx="13309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latin typeface="微软雅黑"/>
                <a:cs typeface="微软雅黑"/>
              </a:rPr>
              <a:t>Account</a:t>
            </a:r>
            <a:r>
              <a:rPr dirty="0" sz="1950" spc="-60" b="1">
                <a:latin typeface="微软雅黑"/>
                <a:cs typeface="微软雅黑"/>
              </a:rPr>
              <a:t> </a:t>
            </a:r>
            <a:r>
              <a:rPr dirty="0" sz="1950" spc="20" b="1">
                <a:latin typeface="微软雅黑"/>
                <a:cs typeface="微软雅黑"/>
              </a:rPr>
              <a:t>A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623369" y="5376623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69" h="178435">
                <a:moveTo>
                  <a:pt x="0" y="0"/>
                </a:moveTo>
                <a:lnTo>
                  <a:pt x="445738" y="0"/>
                </a:lnTo>
                <a:lnTo>
                  <a:pt x="445738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97336" y="5005083"/>
            <a:ext cx="691078" cy="6910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545626" y="3893808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70" h="178435">
                <a:moveTo>
                  <a:pt x="0" y="0"/>
                </a:moveTo>
                <a:lnTo>
                  <a:pt x="445735" y="0"/>
                </a:lnTo>
                <a:lnTo>
                  <a:pt x="445735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418530" y="3518217"/>
            <a:ext cx="691078" cy="691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4533" y="4492483"/>
            <a:ext cx="3110865" cy="3110865"/>
          </a:xfrm>
          <a:custGeom>
            <a:avLst/>
            <a:gdLst/>
            <a:ahLst/>
            <a:cxnLst/>
            <a:rect l="l" t="t" r="r" b="b"/>
            <a:pathLst>
              <a:path w="3110865" h="3110865">
                <a:moveTo>
                  <a:pt x="0" y="1555194"/>
                </a:moveTo>
                <a:lnTo>
                  <a:pt x="740" y="1506754"/>
                </a:lnTo>
                <a:lnTo>
                  <a:pt x="2945" y="1458682"/>
                </a:lnTo>
                <a:lnTo>
                  <a:pt x="6595" y="1411001"/>
                </a:lnTo>
                <a:lnTo>
                  <a:pt x="11668" y="1363732"/>
                </a:lnTo>
                <a:lnTo>
                  <a:pt x="18142" y="1316896"/>
                </a:lnTo>
                <a:lnTo>
                  <a:pt x="25996" y="1270516"/>
                </a:lnTo>
                <a:lnTo>
                  <a:pt x="35208" y="1224611"/>
                </a:lnTo>
                <a:lnTo>
                  <a:pt x="45756" y="1179205"/>
                </a:lnTo>
                <a:lnTo>
                  <a:pt x="57620" y="1134318"/>
                </a:lnTo>
                <a:lnTo>
                  <a:pt x="70778" y="1089971"/>
                </a:lnTo>
                <a:lnTo>
                  <a:pt x="85208" y="1046188"/>
                </a:lnTo>
                <a:lnTo>
                  <a:pt x="100888" y="1002988"/>
                </a:lnTo>
                <a:lnTo>
                  <a:pt x="117797" y="960394"/>
                </a:lnTo>
                <a:lnTo>
                  <a:pt x="135915" y="918426"/>
                </a:lnTo>
                <a:lnTo>
                  <a:pt x="155218" y="877107"/>
                </a:lnTo>
                <a:lnTo>
                  <a:pt x="175686" y="836458"/>
                </a:lnTo>
                <a:lnTo>
                  <a:pt x="197297" y="796501"/>
                </a:lnTo>
                <a:lnTo>
                  <a:pt x="220030" y="757257"/>
                </a:lnTo>
                <a:lnTo>
                  <a:pt x="243863" y="718747"/>
                </a:lnTo>
                <a:lnTo>
                  <a:pt x="268774" y="680993"/>
                </a:lnTo>
                <a:lnTo>
                  <a:pt x="294743" y="644016"/>
                </a:lnTo>
                <a:lnTo>
                  <a:pt x="321747" y="607839"/>
                </a:lnTo>
                <a:lnTo>
                  <a:pt x="349766" y="572482"/>
                </a:lnTo>
                <a:lnTo>
                  <a:pt x="378777" y="537967"/>
                </a:lnTo>
                <a:lnTo>
                  <a:pt x="408759" y="504316"/>
                </a:lnTo>
                <a:lnTo>
                  <a:pt x="439690" y="471550"/>
                </a:lnTo>
                <a:lnTo>
                  <a:pt x="471550" y="439690"/>
                </a:lnTo>
                <a:lnTo>
                  <a:pt x="504316" y="408759"/>
                </a:lnTo>
                <a:lnTo>
                  <a:pt x="537967" y="378777"/>
                </a:lnTo>
                <a:lnTo>
                  <a:pt x="572482" y="349766"/>
                </a:lnTo>
                <a:lnTo>
                  <a:pt x="607839" y="321747"/>
                </a:lnTo>
                <a:lnTo>
                  <a:pt x="644016" y="294743"/>
                </a:lnTo>
                <a:lnTo>
                  <a:pt x="680993" y="268774"/>
                </a:lnTo>
                <a:lnTo>
                  <a:pt x="718747" y="243863"/>
                </a:lnTo>
                <a:lnTo>
                  <a:pt x="757257" y="220030"/>
                </a:lnTo>
                <a:lnTo>
                  <a:pt x="796501" y="197297"/>
                </a:lnTo>
                <a:lnTo>
                  <a:pt x="836458" y="175686"/>
                </a:lnTo>
                <a:lnTo>
                  <a:pt x="877107" y="155218"/>
                </a:lnTo>
                <a:lnTo>
                  <a:pt x="918426" y="135915"/>
                </a:lnTo>
                <a:lnTo>
                  <a:pt x="960394" y="117797"/>
                </a:lnTo>
                <a:lnTo>
                  <a:pt x="1002988" y="100888"/>
                </a:lnTo>
                <a:lnTo>
                  <a:pt x="1046188" y="85208"/>
                </a:lnTo>
                <a:lnTo>
                  <a:pt x="1089971" y="70778"/>
                </a:lnTo>
                <a:lnTo>
                  <a:pt x="1134318" y="57620"/>
                </a:lnTo>
                <a:lnTo>
                  <a:pt x="1179205" y="45756"/>
                </a:lnTo>
                <a:lnTo>
                  <a:pt x="1224611" y="35208"/>
                </a:lnTo>
                <a:lnTo>
                  <a:pt x="1270516" y="25996"/>
                </a:lnTo>
                <a:lnTo>
                  <a:pt x="1316896" y="18142"/>
                </a:lnTo>
                <a:lnTo>
                  <a:pt x="1363732" y="11668"/>
                </a:lnTo>
                <a:lnTo>
                  <a:pt x="1411001" y="6595"/>
                </a:lnTo>
                <a:lnTo>
                  <a:pt x="1458682" y="2945"/>
                </a:lnTo>
                <a:lnTo>
                  <a:pt x="1506754" y="740"/>
                </a:lnTo>
                <a:lnTo>
                  <a:pt x="1555194" y="0"/>
                </a:lnTo>
                <a:lnTo>
                  <a:pt x="1603634" y="740"/>
                </a:lnTo>
                <a:lnTo>
                  <a:pt x="1651706" y="2945"/>
                </a:lnTo>
                <a:lnTo>
                  <a:pt x="1699387" y="6595"/>
                </a:lnTo>
                <a:lnTo>
                  <a:pt x="1746656" y="11668"/>
                </a:lnTo>
                <a:lnTo>
                  <a:pt x="1793492" y="18142"/>
                </a:lnTo>
                <a:lnTo>
                  <a:pt x="1839873" y="25996"/>
                </a:lnTo>
                <a:lnTo>
                  <a:pt x="1885777" y="35208"/>
                </a:lnTo>
                <a:lnTo>
                  <a:pt x="1931183" y="45756"/>
                </a:lnTo>
                <a:lnTo>
                  <a:pt x="1976071" y="57620"/>
                </a:lnTo>
                <a:lnTo>
                  <a:pt x="2020417" y="70778"/>
                </a:lnTo>
                <a:lnTo>
                  <a:pt x="2064200" y="85208"/>
                </a:lnTo>
                <a:lnTo>
                  <a:pt x="2107400" y="100888"/>
                </a:lnTo>
                <a:lnTo>
                  <a:pt x="2149994" y="117797"/>
                </a:lnTo>
                <a:lnTo>
                  <a:pt x="2191962" y="135915"/>
                </a:lnTo>
                <a:lnTo>
                  <a:pt x="2233281" y="155218"/>
                </a:lnTo>
                <a:lnTo>
                  <a:pt x="2273930" y="175686"/>
                </a:lnTo>
                <a:lnTo>
                  <a:pt x="2313887" y="197297"/>
                </a:lnTo>
                <a:lnTo>
                  <a:pt x="2353131" y="220030"/>
                </a:lnTo>
                <a:lnTo>
                  <a:pt x="2391641" y="243863"/>
                </a:lnTo>
                <a:lnTo>
                  <a:pt x="2429395" y="268774"/>
                </a:lnTo>
                <a:lnTo>
                  <a:pt x="2466372" y="294743"/>
                </a:lnTo>
                <a:lnTo>
                  <a:pt x="2502549" y="321747"/>
                </a:lnTo>
                <a:lnTo>
                  <a:pt x="2537906" y="349766"/>
                </a:lnTo>
                <a:lnTo>
                  <a:pt x="2572421" y="378777"/>
                </a:lnTo>
                <a:lnTo>
                  <a:pt x="2606072" y="408759"/>
                </a:lnTo>
                <a:lnTo>
                  <a:pt x="2638838" y="439690"/>
                </a:lnTo>
                <a:lnTo>
                  <a:pt x="2670698" y="471550"/>
                </a:lnTo>
                <a:lnTo>
                  <a:pt x="2701629" y="504316"/>
                </a:lnTo>
                <a:lnTo>
                  <a:pt x="2731611" y="537967"/>
                </a:lnTo>
                <a:lnTo>
                  <a:pt x="2760622" y="572482"/>
                </a:lnTo>
                <a:lnTo>
                  <a:pt x="2788641" y="607839"/>
                </a:lnTo>
                <a:lnTo>
                  <a:pt x="2815645" y="644016"/>
                </a:lnTo>
                <a:lnTo>
                  <a:pt x="2841614" y="680993"/>
                </a:lnTo>
                <a:lnTo>
                  <a:pt x="2866525" y="718747"/>
                </a:lnTo>
                <a:lnTo>
                  <a:pt x="2890358" y="757257"/>
                </a:lnTo>
                <a:lnTo>
                  <a:pt x="2913091" y="796501"/>
                </a:lnTo>
                <a:lnTo>
                  <a:pt x="2934702" y="836458"/>
                </a:lnTo>
                <a:lnTo>
                  <a:pt x="2955170" y="877107"/>
                </a:lnTo>
                <a:lnTo>
                  <a:pt x="2974473" y="918426"/>
                </a:lnTo>
                <a:lnTo>
                  <a:pt x="2992591" y="960394"/>
                </a:lnTo>
                <a:lnTo>
                  <a:pt x="3009500" y="1002988"/>
                </a:lnTo>
                <a:lnTo>
                  <a:pt x="3025181" y="1046188"/>
                </a:lnTo>
                <a:lnTo>
                  <a:pt x="3039610" y="1089971"/>
                </a:lnTo>
                <a:lnTo>
                  <a:pt x="3052768" y="1134318"/>
                </a:lnTo>
                <a:lnTo>
                  <a:pt x="3064632" y="1179205"/>
                </a:lnTo>
                <a:lnTo>
                  <a:pt x="3075180" y="1224611"/>
                </a:lnTo>
                <a:lnTo>
                  <a:pt x="3084392" y="1270516"/>
                </a:lnTo>
                <a:lnTo>
                  <a:pt x="3092246" y="1316896"/>
                </a:lnTo>
                <a:lnTo>
                  <a:pt x="3098720" y="1363732"/>
                </a:lnTo>
                <a:lnTo>
                  <a:pt x="3103793" y="1411001"/>
                </a:lnTo>
                <a:lnTo>
                  <a:pt x="3107443" y="1458682"/>
                </a:lnTo>
                <a:lnTo>
                  <a:pt x="3109648" y="1506754"/>
                </a:lnTo>
                <a:lnTo>
                  <a:pt x="3110389" y="1555194"/>
                </a:lnTo>
                <a:lnTo>
                  <a:pt x="3109648" y="1603634"/>
                </a:lnTo>
                <a:lnTo>
                  <a:pt x="3107443" y="1651706"/>
                </a:lnTo>
                <a:lnTo>
                  <a:pt x="3103793" y="1699387"/>
                </a:lnTo>
                <a:lnTo>
                  <a:pt x="3098720" y="1746656"/>
                </a:lnTo>
                <a:lnTo>
                  <a:pt x="3092246" y="1793492"/>
                </a:lnTo>
                <a:lnTo>
                  <a:pt x="3084392" y="1839873"/>
                </a:lnTo>
                <a:lnTo>
                  <a:pt x="3075180" y="1885777"/>
                </a:lnTo>
                <a:lnTo>
                  <a:pt x="3064632" y="1931183"/>
                </a:lnTo>
                <a:lnTo>
                  <a:pt x="3052768" y="1976071"/>
                </a:lnTo>
                <a:lnTo>
                  <a:pt x="3039610" y="2020417"/>
                </a:lnTo>
                <a:lnTo>
                  <a:pt x="3025181" y="2064200"/>
                </a:lnTo>
                <a:lnTo>
                  <a:pt x="3009500" y="2107400"/>
                </a:lnTo>
                <a:lnTo>
                  <a:pt x="2992591" y="2149994"/>
                </a:lnTo>
                <a:lnTo>
                  <a:pt x="2974473" y="2191962"/>
                </a:lnTo>
                <a:lnTo>
                  <a:pt x="2955170" y="2233281"/>
                </a:lnTo>
                <a:lnTo>
                  <a:pt x="2934702" y="2273930"/>
                </a:lnTo>
                <a:lnTo>
                  <a:pt x="2913091" y="2313887"/>
                </a:lnTo>
                <a:lnTo>
                  <a:pt x="2890358" y="2353131"/>
                </a:lnTo>
                <a:lnTo>
                  <a:pt x="2866525" y="2391641"/>
                </a:lnTo>
                <a:lnTo>
                  <a:pt x="2841614" y="2429395"/>
                </a:lnTo>
                <a:lnTo>
                  <a:pt x="2815645" y="2466372"/>
                </a:lnTo>
                <a:lnTo>
                  <a:pt x="2788641" y="2502549"/>
                </a:lnTo>
                <a:lnTo>
                  <a:pt x="2760622" y="2537906"/>
                </a:lnTo>
                <a:lnTo>
                  <a:pt x="2731611" y="2572421"/>
                </a:lnTo>
                <a:lnTo>
                  <a:pt x="2701629" y="2606072"/>
                </a:lnTo>
                <a:lnTo>
                  <a:pt x="2670698" y="2638838"/>
                </a:lnTo>
                <a:lnTo>
                  <a:pt x="2638838" y="2670698"/>
                </a:lnTo>
                <a:lnTo>
                  <a:pt x="2606072" y="2701629"/>
                </a:lnTo>
                <a:lnTo>
                  <a:pt x="2572421" y="2731611"/>
                </a:lnTo>
                <a:lnTo>
                  <a:pt x="2537906" y="2760622"/>
                </a:lnTo>
                <a:lnTo>
                  <a:pt x="2502549" y="2788641"/>
                </a:lnTo>
                <a:lnTo>
                  <a:pt x="2466372" y="2815645"/>
                </a:lnTo>
                <a:lnTo>
                  <a:pt x="2429395" y="2841614"/>
                </a:lnTo>
                <a:lnTo>
                  <a:pt x="2391641" y="2866525"/>
                </a:lnTo>
                <a:lnTo>
                  <a:pt x="2353131" y="2890358"/>
                </a:lnTo>
                <a:lnTo>
                  <a:pt x="2313887" y="2913091"/>
                </a:lnTo>
                <a:lnTo>
                  <a:pt x="2273930" y="2934702"/>
                </a:lnTo>
                <a:lnTo>
                  <a:pt x="2233281" y="2955170"/>
                </a:lnTo>
                <a:lnTo>
                  <a:pt x="2191962" y="2974473"/>
                </a:lnTo>
                <a:lnTo>
                  <a:pt x="2149994" y="2992591"/>
                </a:lnTo>
                <a:lnTo>
                  <a:pt x="2107400" y="3009500"/>
                </a:lnTo>
                <a:lnTo>
                  <a:pt x="2064200" y="3025181"/>
                </a:lnTo>
                <a:lnTo>
                  <a:pt x="2020417" y="3039610"/>
                </a:lnTo>
                <a:lnTo>
                  <a:pt x="1976071" y="3052768"/>
                </a:lnTo>
                <a:lnTo>
                  <a:pt x="1931183" y="3064632"/>
                </a:lnTo>
                <a:lnTo>
                  <a:pt x="1885777" y="3075180"/>
                </a:lnTo>
                <a:lnTo>
                  <a:pt x="1839873" y="3084392"/>
                </a:lnTo>
                <a:lnTo>
                  <a:pt x="1793492" y="3092246"/>
                </a:lnTo>
                <a:lnTo>
                  <a:pt x="1746656" y="3098720"/>
                </a:lnTo>
                <a:lnTo>
                  <a:pt x="1699387" y="3103793"/>
                </a:lnTo>
                <a:lnTo>
                  <a:pt x="1651706" y="3107443"/>
                </a:lnTo>
                <a:lnTo>
                  <a:pt x="1603634" y="3109648"/>
                </a:lnTo>
                <a:lnTo>
                  <a:pt x="1555194" y="3110389"/>
                </a:lnTo>
                <a:lnTo>
                  <a:pt x="1506754" y="3109648"/>
                </a:lnTo>
                <a:lnTo>
                  <a:pt x="1458682" y="3107443"/>
                </a:lnTo>
                <a:lnTo>
                  <a:pt x="1411001" y="3103793"/>
                </a:lnTo>
                <a:lnTo>
                  <a:pt x="1363732" y="3098720"/>
                </a:lnTo>
                <a:lnTo>
                  <a:pt x="1316896" y="3092246"/>
                </a:lnTo>
                <a:lnTo>
                  <a:pt x="1270516" y="3084392"/>
                </a:lnTo>
                <a:lnTo>
                  <a:pt x="1224611" y="3075180"/>
                </a:lnTo>
                <a:lnTo>
                  <a:pt x="1179205" y="3064632"/>
                </a:lnTo>
                <a:lnTo>
                  <a:pt x="1134318" y="3052768"/>
                </a:lnTo>
                <a:lnTo>
                  <a:pt x="1089971" y="3039610"/>
                </a:lnTo>
                <a:lnTo>
                  <a:pt x="1046188" y="3025181"/>
                </a:lnTo>
                <a:lnTo>
                  <a:pt x="1002988" y="3009500"/>
                </a:lnTo>
                <a:lnTo>
                  <a:pt x="960394" y="2992591"/>
                </a:lnTo>
                <a:lnTo>
                  <a:pt x="918426" y="2974473"/>
                </a:lnTo>
                <a:lnTo>
                  <a:pt x="877107" y="2955170"/>
                </a:lnTo>
                <a:lnTo>
                  <a:pt x="836458" y="2934702"/>
                </a:lnTo>
                <a:lnTo>
                  <a:pt x="796501" y="2913091"/>
                </a:lnTo>
                <a:lnTo>
                  <a:pt x="757257" y="2890358"/>
                </a:lnTo>
                <a:lnTo>
                  <a:pt x="718747" y="2866525"/>
                </a:lnTo>
                <a:lnTo>
                  <a:pt x="680993" y="2841614"/>
                </a:lnTo>
                <a:lnTo>
                  <a:pt x="644016" y="2815645"/>
                </a:lnTo>
                <a:lnTo>
                  <a:pt x="607839" y="2788641"/>
                </a:lnTo>
                <a:lnTo>
                  <a:pt x="572482" y="2760622"/>
                </a:lnTo>
                <a:lnTo>
                  <a:pt x="537967" y="2731611"/>
                </a:lnTo>
                <a:lnTo>
                  <a:pt x="504316" y="2701629"/>
                </a:lnTo>
                <a:lnTo>
                  <a:pt x="471550" y="2670698"/>
                </a:lnTo>
                <a:lnTo>
                  <a:pt x="439690" y="2638838"/>
                </a:lnTo>
                <a:lnTo>
                  <a:pt x="408759" y="2606072"/>
                </a:lnTo>
                <a:lnTo>
                  <a:pt x="378777" y="2572421"/>
                </a:lnTo>
                <a:lnTo>
                  <a:pt x="349766" y="2537906"/>
                </a:lnTo>
                <a:lnTo>
                  <a:pt x="321747" y="2502549"/>
                </a:lnTo>
                <a:lnTo>
                  <a:pt x="294743" y="2466372"/>
                </a:lnTo>
                <a:lnTo>
                  <a:pt x="268774" y="2429395"/>
                </a:lnTo>
                <a:lnTo>
                  <a:pt x="243863" y="2391641"/>
                </a:lnTo>
                <a:lnTo>
                  <a:pt x="220030" y="2353131"/>
                </a:lnTo>
                <a:lnTo>
                  <a:pt x="197297" y="2313887"/>
                </a:lnTo>
                <a:lnTo>
                  <a:pt x="175686" y="2273930"/>
                </a:lnTo>
                <a:lnTo>
                  <a:pt x="155218" y="2233281"/>
                </a:lnTo>
                <a:lnTo>
                  <a:pt x="135915" y="2191962"/>
                </a:lnTo>
                <a:lnTo>
                  <a:pt x="117797" y="2149994"/>
                </a:lnTo>
                <a:lnTo>
                  <a:pt x="100888" y="2107400"/>
                </a:lnTo>
                <a:lnTo>
                  <a:pt x="85208" y="2064200"/>
                </a:lnTo>
                <a:lnTo>
                  <a:pt x="70778" y="2020417"/>
                </a:lnTo>
                <a:lnTo>
                  <a:pt x="57620" y="1976071"/>
                </a:lnTo>
                <a:lnTo>
                  <a:pt x="45756" y="1931183"/>
                </a:lnTo>
                <a:lnTo>
                  <a:pt x="35208" y="1885777"/>
                </a:lnTo>
                <a:lnTo>
                  <a:pt x="25996" y="1839873"/>
                </a:lnTo>
                <a:lnTo>
                  <a:pt x="18142" y="1793492"/>
                </a:lnTo>
                <a:lnTo>
                  <a:pt x="11668" y="1746656"/>
                </a:lnTo>
                <a:lnTo>
                  <a:pt x="6595" y="1699387"/>
                </a:lnTo>
                <a:lnTo>
                  <a:pt x="2945" y="1651706"/>
                </a:lnTo>
                <a:lnTo>
                  <a:pt x="740" y="1603634"/>
                </a:lnTo>
                <a:lnTo>
                  <a:pt x="0" y="1555194"/>
                </a:lnTo>
                <a:close/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35870" y="5957716"/>
            <a:ext cx="3249295" cy="1957070"/>
          </a:xfrm>
          <a:custGeom>
            <a:avLst/>
            <a:gdLst/>
            <a:ahLst/>
            <a:cxnLst/>
            <a:rect l="l" t="t" r="r" b="b"/>
            <a:pathLst>
              <a:path w="3249295" h="1957070">
                <a:moveTo>
                  <a:pt x="0" y="113688"/>
                </a:moveTo>
                <a:lnTo>
                  <a:pt x="8934" y="69435"/>
                </a:lnTo>
                <a:lnTo>
                  <a:pt x="33298" y="33298"/>
                </a:lnTo>
                <a:lnTo>
                  <a:pt x="69435" y="8934"/>
                </a:lnTo>
                <a:lnTo>
                  <a:pt x="113687" y="0"/>
                </a:lnTo>
                <a:lnTo>
                  <a:pt x="3135452" y="0"/>
                </a:lnTo>
                <a:lnTo>
                  <a:pt x="3179704" y="8934"/>
                </a:lnTo>
                <a:lnTo>
                  <a:pt x="3215842" y="33298"/>
                </a:lnTo>
                <a:lnTo>
                  <a:pt x="3240206" y="69435"/>
                </a:lnTo>
                <a:lnTo>
                  <a:pt x="3249140" y="113688"/>
                </a:lnTo>
                <a:lnTo>
                  <a:pt x="3249140" y="1843053"/>
                </a:lnTo>
                <a:lnTo>
                  <a:pt x="3240206" y="1887305"/>
                </a:lnTo>
                <a:lnTo>
                  <a:pt x="3215842" y="1923442"/>
                </a:lnTo>
                <a:lnTo>
                  <a:pt x="3179704" y="1947807"/>
                </a:lnTo>
                <a:lnTo>
                  <a:pt x="3135452" y="1956741"/>
                </a:lnTo>
                <a:lnTo>
                  <a:pt x="113687" y="1956741"/>
                </a:lnTo>
                <a:lnTo>
                  <a:pt x="69435" y="1947807"/>
                </a:lnTo>
                <a:lnTo>
                  <a:pt x="33298" y="1923442"/>
                </a:lnTo>
                <a:lnTo>
                  <a:pt x="8934" y="1887305"/>
                </a:lnTo>
                <a:lnTo>
                  <a:pt x="0" y="1843053"/>
                </a:lnTo>
                <a:lnTo>
                  <a:pt x="0" y="1136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93618" y="1866562"/>
            <a:ext cx="6015355" cy="2747645"/>
          </a:xfrm>
          <a:prstGeom prst="rect">
            <a:avLst/>
          </a:prstGeom>
        </p:spPr>
        <p:txBody>
          <a:bodyPr wrap="square" lIns="0" tIns="335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45"/>
              </a:spcBef>
            </a:pPr>
            <a:r>
              <a:rPr dirty="0" sz="3600" spc="25" b="1">
                <a:solidFill>
                  <a:srgbClr val="181818"/>
                </a:solidFill>
                <a:latin typeface="微软雅黑"/>
                <a:cs typeface="微软雅黑"/>
              </a:rPr>
              <a:t>互联网边界隔离（南北向）：</a:t>
            </a:r>
            <a:endParaRPr sz="3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87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抗</a:t>
            </a:r>
            <a:r>
              <a:rPr dirty="0" sz="2600" spc="20" b="1">
                <a:solidFill>
                  <a:srgbClr val="181818"/>
                </a:solidFill>
                <a:latin typeface="微软雅黑"/>
                <a:cs typeface="微软雅黑"/>
              </a:rPr>
              <a:t>DDoS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和</a:t>
            </a:r>
            <a:r>
              <a:rPr dirty="0" sz="2600" spc="-5" b="1">
                <a:solidFill>
                  <a:srgbClr val="181818"/>
                </a:solidFill>
                <a:latin typeface="微软雅黑"/>
                <a:cs typeface="微软雅黑"/>
              </a:rPr>
              <a:t>WAF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664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互联网入向防火墙与入侵检测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66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主动外连检测与防御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3618" y="5143948"/>
            <a:ext cx="6475730" cy="1532890"/>
          </a:xfrm>
          <a:prstGeom prst="rect">
            <a:avLst/>
          </a:prstGeom>
        </p:spPr>
        <p:txBody>
          <a:bodyPr wrap="square" lIns="0" tIns="335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45"/>
              </a:spcBef>
            </a:pPr>
            <a:r>
              <a:rPr dirty="0" sz="3600" spc="25" b="1">
                <a:solidFill>
                  <a:srgbClr val="181818"/>
                </a:solidFill>
                <a:latin typeface="微软雅黑"/>
                <a:cs typeface="微软雅黑"/>
              </a:rPr>
              <a:t>云内网络分区隔离（东西向）：</a:t>
            </a:r>
            <a:endParaRPr sz="3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87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20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网络隔离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3618" y="6650971"/>
            <a:ext cx="4626610" cy="1240155"/>
          </a:xfrm>
          <a:prstGeom prst="rect">
            <a:avLst/>
          </a:prstGeom>
        </p:spPr>
        <p:txBody>
          <a:bodyPr wrap="square" lIns="0" tIns="222885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755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20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边界防火墙与入侵检测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66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专线防火墙与入侵检测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93618" y="8285215"/>
            <a:ext cx="5712460" cy="2139950"/>
          </a:xfrm>
          <a:prstGeom prst="rect">
            <a:avLst/>
          </a:prstGeom>
        </p:spPr>
        <p:txBody>
          <a:bodyPr wrap="square" lIns="0" tIns="335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45"/>
              </a:spcBef>
            </a:pPr>
            <a:r>
              <a:rPr dirty="0" sz="3600" spc="15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3600" spc="25" b="1">
                <a:solidFill>
                  <a:srgbClr val="181818"/>
                </a:solidFill>
                <a:latin typeface="微软雅黑"/>
                <a:cs typeface="微软雅黑"/>
              </a:rPr>
              <a:t>内部隔离（东西向）</a:t>
            </a:r>
            <a:r>
              <a:rPr dirty="0" sz="3600" spc="-60" b="1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3600" spc="25" b="1">
                <a:solidFill>
                  <a:srgbClr val="181818"/>
                </a:solidFill>
                <a:latin typeface="微软雅黑"/>
                <a:cs typeface="微软雅黑"/>
              </a:rPr>
              <a:t>：</a:t>
            </a:r>
            <a:endParaRPr sz="3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87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主机隔离（集成安全组防御能力）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664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路由</a:t>
            </a:r>
            <a:r>
              <a:rPr dirty="0" sz="2600" spc="15" b="1">
                <a:solidFill>
                  <a:srgbClr val="181818"/>
                </a:solidFill>
                <a:latin typeface="微软雅黑"/>
                <a:cs typeface="微软雅黑"/>
              </a:rPr>
              <a:t>+NACL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子网隔离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9493" y="1832405"/>
            <a:ext cx="3570571" cy="1109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61154" y="1905701"/>
            <a:ext cx="2366420" cy="1036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20455" y="1849455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2238328" y="933610"/>
                </a:moveTo>
                <a:lnTo>
                  <a:pt x="1332583" y="933610"/>
                </a:lnTo>
                <a:lnTo>
                  <a:pt x="1370407" y="953815"/>
                </a:lnTo>
                <a:lnTo>
                  <a:pt x="1413439" y="972019"/>
                </a:lnTo>
                <a:lnTo>
                  <a:pt x="1461184" y="988073"/>
                </a:lnTo>
                <a:lnTo>
                  <a:pt x="1513148" y="1001830"/>
                </a:lnTo>
                <a:lnTo>
                  <a:pt x="1568838" y="1013143"/>
                </a:lnTo>
                <a:lnTo>
                  <a:pt x="1627759" y="1021863"/>
                </a:lnTo>
                <a:lnTo>
                  <a:pt x="1685527" y="1027572"/>
                </a:lnTo>
                <a:lnTo>
                  <a:pt x="1743311" y="1030679"/>
                </a:lnTo>
                <a:lnTo>
                  <a:pt x="1800697" y="1031275"/>
                </a:lnTo>
                <a:lnTo>
                  <a:pt x="1857270" y="1029450"/>
                </a:lnTo>
                <a:lnTo>
                  <a:pt x="1912616" y="1025291"/>
                </a:lnTo>
                <a:lnTo>
                  <a:pt x="1966320" y="1018891"/>
                </a:lnTo>
                <a:lnTo>
                  <a:pt x="2017968" y="1010336"/>
                </a:lnTo>
                <a:lnTo>
                  <a:pt x="2067144" y="999718"/>
                </a:lnTo>
                <a:lnTo>
                  <a:pt x="2113436" y="987126"/>
                </a:lnTo>
                <a:lnTo>
                  <a:pt x="2156426" y="972649"/>
                </a:lnTo>
                <a:lnTo>
                  <a:pt x="2195703" y="956377"/>
                </a:lnTo>
                <a:lnTo>
                  <a:pt x="2230849" y="938398"/>
                </a:lnTo>
                <a:lnTo>
                  <a:pt x="2238328" y="933610"/>
                </a:lnTo>
                <a:close/>
              </a:path>
              <a:path w="3491229" h="1031875">
                <a:moveTo>
                  <a:pt x="2896937" y="843071"/>
                </a:moveTo>
                <a:lnTo>
                  <a:pt x="470811" y="843071"/>
                </a:lnTo>
                <a:lnTo>
                  <a:pt x="472968" y="844590"/>
                </a:lnTo>
                <a:lnTo>
                  <a:pt x="508805" y="866698"/>
                </a:lnTo>
                <a:lnTo>
                  <a:pt x="543716" y="884272"/>
                </a:lnTo>
                <a:lnTo>
                  <a:pt x="581830" y="900294"/>
                </a:lnTo>
                <a:lnTo>
                  <a:pt x="622845" y="914731"/>
                </a:lnTo>
                <a:lnTo>
                  <a:pt x="666459" y="927556"/>
                </a:lnTo>
                <a:lnTo>
                  <a:pt x="712370" y="938736"/>
                </a:lnTo>
                <a:lnTo>
                  <a:pt x="760276" y="948242"/>
                </a:lnTo>
                <a:lnTo>
                  <a:pt x="809876" y="956043"/>
                </a:lnTo>
                <a:lnTo>
                  <a:pt x="860867" y="962109"/>
                </a:lnTo>
                <a:lnTo>
                  <a:pt x="912947" y="966409"/>
                </a:lnTo>
                <a:lnTo>
                  <a:pt x="965815" y="968913"/>
                </a:lnTo>
                <a:lnTo>
                  <a:pt x="1019169" y="969592"/>
                </a:lnTo>
                <a:lnTo>
                  <a:pt x="1072706" y="968413"/>
                </a:lnTo>
                <a:lnTo>
                  <a:pt x="1126125" y="965348"/>
                </a:lnTo>
                <a:lnTo>
                  <a:pt x="1179124" y="960366"/>
                </a:lnTo>
                <a:lnTo>
                  <a:pt x="1231402" y="953435"/>
                </a:lnTo>
                <a:lnTo>
                  <a:pt x="1282655" y="944527"/>
                </a:lnTo>
                <a:lnTo>
                  <a:pt x="1332583" y="933610"/>
                </a:lnTo>
                <a:lnTo>
                  <a:pt x="2238328" y="933610"/>
                </a:lnTo>
                <a:lnTo>
                  <a:pt x="2261452" y="918804"/>
                </a:lnTo>
                <a:lnTo>
                  <a:pt x="2287096" y="897683"/>
                </a:lnTo>
                <a:lnTo>
                  <a:pt x="2307368" y="875125"/>
                </a:lnTo>
                <a:lnTo>
                  <a:pt x="2800645" y="875125"/>
                </a:lnTo>
                <a:lnTo>
                  <a:pt x="2837054" y="865409"/>
                </a:lnTo>
                <a:lnTo>
                  <a:pt x="2882218" y="849685"/>
                </a:lnTo>
                <a:lnTo>
                  <a:pt x="2896937" y="843071"/>
                </a:lnTo>
                <a:close/>
              </a:path>
              <a:path w="3491229" h="1031875">
                <a:moveTo>
                  <a:pt x="2800645" y="875125"/>
                </a:moveTo>
                <a:lnTo>
                  <a:pt x="2307368" y="875125"/>
                </a:lnTo>
                <a:lnTo>
                  <a:pt x="2352493" y="885104"/>
                </a:lnTo>
                <a:lnTo>
                  <a:pt x="2399859" y="892994"/>
                </a:lnTo>
                <a:lnTo>
                  <a:pt x="2449018" y="898742"/>
                </a:lnTo>
                <a:lnTo>
                  <a:pt x="2499521" y="902296"/>
                </a:lnTo>
                <a:lnTo>
                  <a:pt x="2550920" y="903603"/>
                </a:lnTo>
                <a:lnTo>
                  <a:pt x="2614320" y="902094"/>
                </a:lnTo>
                <a:lnTo>
                  <a:pt x="2675194" y="897298"/>
                </a:lnTo>
                <a:lnTo>
                  <a:pt x="2732982" y="889437"/>
                </a:lnTo>
                <a:lnTo>
                  <a:pt x="2787122" y="878734"/>
                </a:lnTo>
                <a:lnTo>
                  <a:pt x="2800645" y="875125"/>
                </a:lnTo>
                <a:close/>
              </a:path>
              <a:path w="3491229" h="1031875">
                <a:moveTo>
                  <a:pt x="835590" y="90877"/>
                </a:moveTo>
                <a:lnTo>
                  <a:pt x="783717" y="92706"/>
                </a:lnTo>
                <a:lnTo>
                  <a:pt x="716533" y="98107"/>
                </a:lnTo>
                <a:lnTo>
                  <a:pt x="652961" y="106621"/>
                </a:lnTo>
                <a:lnTo>
                  <a:pt x="593436" y="118016"/>
                </a:lnTo>
                <a:lnTo>
                  <a:pt x="538396" y="132062"/>
                </a:lnTo>
                <a:lnTo>
                  <a:pt x="488279" y="148526"/>
                </a:lnTo>
                <a:lnTo>
                  <a:pt x="443522" y="167179"/>
                </a:lnTo>
                <a:lnTo>
                  <a:pt x="404562" y="187787"/>
                </a:lnTo>
                <a:lnTo>
                  <a:pt x="371837" y="210120"/>
                </a:lnTo>
                <a:lnTo>
                  <a:pt x="326840" y="259036"/>
                </a:lnTo>
                <a:lnTo>
                  <a:pt x="312029" y="312076"/>
                </a:lnTo>
                <a:lnTo>
                  <a:pt x="317037" y="339564"/>
                </a:lnTo>
                <a:lnTo>
                  <a:pt x="314100" y="342774"/>
                </a:lnTo>
                <a:lnTo>
                  <a:pt x="259667" y="346818"/>
                </a:lnTo>
                <a:lnTo>
                  <a:pt x="208100" y="354166"/>
                </a:lnTo>
                <a:lnTo>
                  <a:pt x="160245" y="364599"/>
                </a:lnTo>
                <a:lnTo>
                  <a:pt x="116947" y="377895"/>
                </a:lnTo>
                <a:lnTo>
                  <a:pt x="79053" y="393836"/>
                </a:lnTo>
                <a:lnTo>
                  <a:pt x="17837" y="438328"/>
                </a:lnTo>
                <a:lnTo>
                  <a:pt x="0" y="492889"/>
                </a:lnTo>
                <a:lnTo>
                  <a:pt x="10726" y="519760"/>
                </a:lnTo>
                <a:lnTo>
                  <a:pt x="33876" y="545318"/>
                </a:lnTo>
                <a:lnTo>
                  <a:pt x="68946" y="568783"/>
                </a:lnTo>
                <a:lnTo>
                  <a:pt x="115431" y="589373"/>
                </a:lnTo>
                <a:lnTo>
                  <a:pt x="172827" y="606308"/>
                </a:lnTo>
                <a:lnTo>
                  <a:pt x="126790" y="630958"/>
                </a:lnTo>
                <a:lnTo>
                  <a:pt x="95447" y="658691"/>
                </a:lnTo>
                <a:lnTo>
                  <a:pt x="79644" y="688474"/>
                </a:lnTo>
                <a:lnTo>
                  <a:pt x="80227" y="719276"/>
                </a:lnTo>
                <a:lnTo>
                  <a:pt x="116412" y="767186"/>
                </a:lnTo>
                <a:lnTo>
                  <a:pt x="148659" y="787818"/>
                </a:lnTo>
                <a:lnTo>
                  <a:pt x="188872" y="805770"/>
                </a:lnTo>
                <a:lnTo>
                  <a:pt x="235947" y="820690"/>
                </a:lnTo>
                <a:lnTo>
                  <a:pt x="288782" y="832230"/>
                </a:lnTo>
                <a:lnTo>
                  <a:pt x="346273" y="840040"/>
                </a:lnTo>
                <a:lnTo>
                  <a:pt x="407317" y="843770"/>
                </a:lnTo>
                <a:lnTo>
                  <a:pt x="470811" y="843071"/>
                </a:lnTo>
                <a:lnTo>
                  <a:pt x="2896937" y="843071"/>
                </a:lnTo>
                <a:lnTo>
                  <a:pt x="2955994" y="811928"/>
                </a:lnTo>
                <a:lnTo>
                  <a:pt x="3003963" y="767236"/>
                </a:lnTo>
                <a:lnTo>
                  <a:pt x="3021640" y="717386"/>
                </a:lnTo>
                <a:lnTo>
                  <a:pt x="3076818" y="713037"/>
                </a:lnTo>
                <a:lnTo>
                  <a:pt x="3130387" y="706463"/>
                </a:lnTo>
                <a:lnTo>
                  <a:pt x="3181939" y="697731"/>
                </a:lnTo>
                <a:lnTo>
                  <a:pt x="3231065" y="686912"/>
                </a:lnTo>
                <a:lnTo>
                  <a:pt x="3277359" y="674074"/>
                </a:lnTo>
                <a:lnTo>
                  <a:pt x="3333173" y="654296"/>
                </a:lnTo>
                <a:lnTo>
                  <a:pt x="3380763" y="632214"/>
                </a:lnTo>
                <a:lnTo>
                  <a:pt x="3420009" y="608196"/>
                </a:lnTo>
                <a:lnTo>
                  <a:pt x="3450791" y="582610"/>
                </a:lnTo>
                <a:lnTo>
                  <a:pt x="3486483" y="528203"/>
                </a:lnTo>
                <a:lnTo>
                  <a:pt x="3491154" y="500117"/>
                </a:lnTo>
                <a:lnTo>
                  <a:pt x="3486881" y="471933"/>
                </a:lnTo>
                <a:lnTo>
                  <a:pt x="3473545" y="444018"/>
                </a:lnTo>
                <a:lnTo>
                  <a:pt x="3451026" y="416741"/>
                </a:lnTo>
                <a:lnTo>
                  <a:pt x="3419204" y="390468"/>
                </a:lnTo>
                <a:lnTo>
                  <a:pt x="3377959" y="365568"/>
                </a:lnTo>
                <a:lnTo>
                  <a:pt x="3383625" y="359974"/>
                </a:lnTo>
                <a:lnTo>
                  <a:pt x="3410585" y="315009"/>
                </a:lnTo>
                <a:lnTo>
                  <a:pt x="3412249" y="287514"/>
                </a:lnTo>
                <a:lnTo>
                  <a:pt x="3403289" y="260722"/>
                </a:lnTo>
                <a:lnTo>
                  <a:pt x="3355990" y="211003"/>
                </a:lnTo>
                <a:lnTo>
                  <a:pt x="3318895" y="188952"/>
                </a:lnTo>
                <a:lnTo>
                  <a:pt x="3273666" y="169359"/>
                </a:lnTo>
                <a:lnTo>
                  <a:pt x="3220926" y="152663"/>
                </a:lnTo>
                <a:lnTo>
                  <a:pt x="3161296" y="139301"/>
                </a:lnTo>
                <a:lnTo>
                  <a:pt x="3095400" y="129713"/>
                </a:lnTo>
                <a:lnTo>
                  <a:pt x="3089374" y="120790"/>
                </a:lnTo>
                <a:lnTo>
                  <a:pt x="1132763" y="120790"/>
                </a:lnTo>
                <a:lnTo>
                  <a:pt x="1086628" y="111075"/>
                </a:lnTo>
                <a:lnTo>
                  <a:pt x="1038678" y="103216"/>
                </a:lnTo>
                <a:lnTo>
                  <a:pt x="989254" y="97238"/>
                </a:lnTo>
                <a:lnTo>
                  <a:pt x="938703" y="93171"/>
                </a:lnTo>
                <a:lnTo>
                  <a:pt x="887366" y="91041"/>
                </a:lnTo>
                <a:lnTo>
                  <a:pt x="835590" y="90877"/>
                </a:lnTo>
                <a:close/>
              </a:path>
              <a:path w="3491229" h="1031875">
                <a:moveTo>
                  <a:pt x="1495445" y="28843"/>
                </a:moveTo>
                <a:lnTo>
                  <a:pt x="1440504" y="31192"/>
                </a:lnTo>
                <a:lnTo>
                  <a:pt x="1386921" y="36325"/>
                </a:lnTo>
                <a:lnTo>
                  <a:pt x="1335388" y="44157"/>
                </a:lnTo>
                <a:lnTo>
                  <a:pt x="1286600" y="54600"/>
                </a:lnTo>
                <a:lnTo>
                  <a:pt x="1241249" y="67571"/>
                </a:lnTo>
                <a:lnTo>
                  <a:pt x="1200031" y="82983"/>
                </a:lnTo>
                <a:lnTo>
                  <a:pt x="1163637" y="100752"/>
                </a:lnTo>
                <a:lnTo>
                  <a:pt x="1132763" y="120790"/>
                </a:lnTo>
                <a:lnTo>
                  <a:pt x="3089374" y="120790"/>
                </a:lnTo>
                <a:lnTo>
                  <a:pt x="3077676" y="103469"/>
                </a:lnTo>
                <a:lnTo>
                  <a:pt x="3049209" y="79013"/>
                </a:lnTo>
                <a:lnTo>
                  <a:pt x="3048410" y="78554"/>
                </a:lnTo>
                <a:lnTo>
                  <a:pt x="1814951" y="78554"/>
                </a:lnTo>
                <a:lnTo>
                  <a:pt x="1791983" y="70083"/>
                </a:lnTo>
                <a:lnTo>
                  <a:pt x="1741862" y="55274"/>
                </a:lnTo>
                <a:lnTo>
                  <a:pt x="1661474" y="39352"/>
                </a:lnTo>
                <a:lnTo>
                  <a:pt x="1606623" y="32837"/>
                </a:lnTo>
                <a:lnTo>
                  <a:pt x="1551049" y="29362"/>
                </a:lnTo>
                <a:lnTo>
                  <a:pt x="1495445" y="28843"/>
                </a:lnTo>
                <a:close/>
              </a:path>
              <a:path w="3491229" h="1031875">
                <a:moveTo>
                  <a:pt x="2125086" y="0"/>
                </a:moveTo>
                <a:lnTo>
                  <a:pt x="2070981" y="2026"/>
                </a:lnTo>
                <a:lnTo>
                  <a:pt x="2018520" y="7336"/>
                </a:lnTo>
                <a:lnTo>
                  <a:pt x="1968678" y="15798"/>
                </a:lnTo>
                <a:lnTo>
                  <a:pt x="1922427" y="27282"/>
                </a:lnTo>
                <a:lnTo>
                  <a:pt x="1880740" y="41657"/>
                </a:lnTo>
                <a:lnTo>
                  <a:pt x="1844591" y="58791"/>
                </a:lnTo>
                <a:lnTo>
                  <a:pt x="1814951" y="78554"/>
                </a:lnTo>
                <a:lnTo>
                  <a:pt x="3048410" y="78554"/>
                </a:lnTo>
                <a:lnTo>
                  <a:pt x="3010749" y="56869"/>
                </a:lnTo>
                <a:lnTo>
                  <a:pt x="3008242" y="55855"/>
                </a:lnTo>
                <a:lnTo>
                  <a:pt x="2410446" y="55855"/>
                </a:lnTo>
                <a:lnTo>
                  <a:pt x="2384242" y="43547"/>
                </a:lnTo>
                <a:lnTo>
                  <a:pt x="2322488" y="22985"/>
                </a:lnTo>
                <a:lnTo>
                  <a:pt x="2234341" y="6321"/>
                </a:lnTo>
                <a:lnTo>
                  <a:pt x="2179864" y="1388"/>
                </a:lnTo>
                <a:lnTo>
                  <a:pt x="2125086" y="0"/>
                </a:lnTo>
                <a:close/>
              </a:path>
              <a:path w="3491229" h="1031875">
                <a:moveTo>
                  <a:pt x="2704643" y="247"/>
                </a:moveTo>
                <a:lnTo>
                  <a:pt x="2650132" y="2052"/>
                </a:lnTo>
                <a:lnTo>
                  <a:pt x="2596673" y="6879"/>
                </a:lnTo>
                <a:lnTo>
                  <a:pt x="2545120" y="14702"/>
                </a:lnTo>
                <a:lnTo>
                  <a:pt x="2496328" y="25491"/>
                </a:lnTo>
                <a:lnTo>
                  <a:pt x="2451152" y="39218"/>
                </a:lnTo>
                <a:lnTo>
                  <a:pt x="2410446" y="55855"/>
                </a:lnTo>
                <a:lnTo>
                  <a:pt x="3008242" y="55855"/>
                </a:lnTo>
                <a:lnTo>
                  <a:pt x="2963049" y="37561"/>
                </a:lnTo>
                <a:lnTo>
                  <a:pt x="2916104" y="23826"/>
                </a:lnTo>
                <a:lnTo>
                  <a:pt x="2865935" y="13255"/>
                </a:lnTo>
                <a:lnTo>
                  <a:pt x="2813399" y="5821"/>
                </a:lnTo>
                <a:lnTo>
                  <a:pt x="2759350" y="1494"/>
                </a:lnTo>
                <a:lnTo>
                  <a:pt x="2704643" y="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20456" y="1849455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317037" y="339563"/>
                </a:moveTo>
                <a:lnTo>
                  <a:pt x="312029" y="312076"/>
                </a:lnTo>
                <a:lnTo>
                  <a:pt x="315443" y="285156"/>
                </a:lnTo>
                <a:lnTo>
                  <a:pt x="326840" y="259036"/>
                </a:lnTo>
                <a:lnTo>
                  <a:pt x="371837" y="210120"/>
                </a:lnTo>
                <a:lnTo>
                  <a:pt x="404563" y="187787"/>
                </a:lnTo>
                <a:lnTo>
                  <a:pt x="443522" y="167178"/>
                </a:lnTo>
                <a:lnTo>
                  <a:pt x="488279" y="148526"/>
                </a:lnTo>
                <a:lnTo>
                  <a:pt x="538397" y="132062"/>
                </a:lnTo>
                <a:lnTo>
                  <a:pt x="593436" y="118016"/>
                </a:lnTo>
                <a:lnTo>
                  <a:pt x="652961" y="106621"/>
                </a:lnTo>
                <a:lnTo>
                  <a:pt x="716534" y="98107"/>
                </a:lnTo>
                <a:lnTo>
                  <a:pt x="783717" y="92706"/>
                </a:lnTo>
                <a:lnTo>
                  <a:pt x="835590" y="90877"/>
                </a:lnTo>
                <a:lnTo>
                  <a:pt x="887367" y="91041"/>
                </a:lnTo>
                <a:lnTo>
                  <a:pt x="938703" y="93171"/>
                </a:lnTo>
                <a:lnTo>
                  <a:pt x="989255" y="97238"/>
                </a:lnTo>
                <a:lnTo>
                  <a:pt x="1038679" y="103215"/>
                </a:lnTo>
                <a:lnTo>
                  <a:pt x="1086629" y="111075"/>
                </a:lnTo>
                <a:lnTo>
                  <a:pt x="1132764" y="120790"/>
                </a:lnTo>
                <a:lnTo>
                  <a:pt x="1163638" y="100751"/>
                </a:lnTo>
                <a:lnTo>
                  <a:pt x="1200031" y="82983"/>
                </a:lnTo>
                <a:lnTo>
                  <a:pt x="1241250" y="67571"/>
                </a:lnTo>
                <a:lnTo>
                  <a:pt x="1286600" y="54600"/>
                </a:lnTo>
                <a:lnTo>
                  <a:pt x="1335388" y="44156"/>
                </a:lnTo>
                <a:lnTo>
                  <a:pt x="1386921" y="36325"/>
                </a:lnTo>
                <a:lnTo>
                  <a:pt x="1440504" y="31192"/>
                </a:lnTo>
                <a:lnTo>
                  <a:pt x="1495445" y="28842"/>
                </a:lnTo>
                <a:lnTo>
                  <a:pt x="1551049" y="29362"/>
                </a:lnTo>
                <a:lnTo>
                  <a:pt x="1606624" y="32837"/>
                </a:lnTo>
                <a:lnTo>
                  <a:pt x="1661474" y="39351"/>
                </a:lnTo>
                <a:lnTo>
                  <a:pt x="1714908" y="48992"/>
                </a:lnTo>
                <a:lnTo>
                  <a:pt x="1767587" y="62313"/>
                </a:lnTo>
                <a:lnTo>
                  <a:pt x="1814952" y="78553"/>
                </a:lnTo>
                <a:lnTo>
                  <a:pt x="1844591" y="58790"/>
                </a:lnTo>
                <a:lnTo>
                  <a:pt x="1880741" y="41656"/>
                </a:lnTo>
                <a:lnTo>
                  <a:pt x="1922427" y="27282"/>
                </a:lnTo>
                <a:lnTo>
                  <a:pt x="1968679" y="15798"/>
                </a:lnTo>
                <a:lnTo>
                  <a:pt x="2018521" y="7336"/>
                </a:lnTo>
                <a:lnTo>
                  <a:pt x="2070981" y="2026"/>
                </a:lnTo>
                <a:lnTo>
                  <a:pt x="2125087" y="0"/>
                </a:lnTo>
                <a:lnTo>
                  <a:pt x="2179865" y="1388"/>
                </a:lnTo>
                <a:lnTo>
                  <a:pt x="2234342" y="6321"/>
                </a:lnTo>
                <a:lnTo>
                  <a:pt x="2287545" y="14932"/>
                </a:lnTo>
                <a:lnTo>
                  <a:pt x="2354822" y="32557"/>
                </a:lnTo>
                <a:lnTo>
                  <a:pt x="2410447" y="55854"/>
                </a:lnTo>
                <a:lnTo>
                  <a:pt x="2451152" y="39217"/>
                </a:lnTo>
                <a:lnTo>
                  <a:pt x="2496328" y="25490"/>
                </a:lnTo>
                <a:lnTo>
                  <a:pt x="2545120" y="14701"/>
                </a:lnTo>
                <a:lnTo>
                  <a:pt x="2596673" y="6879"/>
                </a:lnTo>
                <a:lnTo>
                  <a:pt x="2650132" y="2052"/>
                </a:lnTo>
                <a:lnTo>
                  <a:pt x="2704643" y="247"/>
                </a:lnTo>
                <a:lnTo>
                  <a:pt x="2759350" y="1494"/>
                </a:lnTo>
                <a:lnTo>
                  <a:pt x="2813399" y="5821"/>
                </a:lnTo>
                <a:lnTo>
                  <a:pt x="2865935" y="13255"/>
                </a:lnTo>
                <a:lnTo>
                  <a:pt x="2916104" y="23826"/>
                </a:lnTo>
                <a:lnTo>
                  <a:pt x="2963050" y="37562"/>
                </a:lnTo>
                <a:lnTo>
                  <a:pt x="3010749" y="56869"/>
                </a:lnTo>
                <a:lnTo>
                  <a:pt x="3049209" y="79013"/>
                </a:lnTo>
                <a:lnTo>
                  <a:pt x="3095401" y="129713"/>
                </a:lnTo>
                <a:lnTo>
                  <a:pt x="3161297" y="139301"/>
                </a:lnTo>
                <a:lnTo>
                  <a:pt x="3220926" y="152662"/>
                </a:lnTo>
                <a:lnTo>
                  <a:pt x="3273667" y="169359"/>
                </a:lnTo>
                <a:lnTo>
                  <a:pt x="3318896" y="188952"/>
                </a:lnTo>
                <a:lnTo>
                  <a:pt x="3355991" y="211002"/>
                </a:lnTo>
                <a:lnTo>
                  <a:pt x="3403290" y="260722"/>
                </a:lnTo>
                <a:lnTo>
                  <a:pt x="3412249" y="287514"/>
                </a:lnTo>
                <a:lnTo>
                  <a:pt x="3410586" y="315009"/>
                </a:lnTo>
                <a:lnTo>
                  <a:pt x="3388802" y="354306"/>
                </a:lnTo>
                <a:lnTo>
                  <a:pt x="3377960" y="365567"/>
                </a:lnTo>
                <a:lnTo>
                  <a:pt x="3419205" y="390468"/>
                </a:lnTo>
                <a:lnTo>
                  <a:pt x="3451027" y="416741"/>
                </a:lnTo>
                <a:lnTo>
                  <a:pt x="3473546" y="444018"/>
                </a:lnTo>
                <a:lnTo>
                  <a:pt x="3486881" y="471932"/>
                </a:lnTo>
                <a:lnTo>
                  <a:pt x="3491154" y="500116"/>
                </a:lnTo>
                <a:lnTo>
                  <a:pt x="3486483" y="528202"/>
                </a:lnTo>
                <a:lnTo>
                  <a:pt x="3450791" y="582610"/>
                </a:lnTo>
                <a:lnTo>
                  <a:pt x="3420009" y="608196"/>
                </a:lnTo>
                <a:lnTo>
                  <a:pt x="3380763" y="632213"/>
                </a:lnTo>
                <a:lnTo>
                  <a:pt x="3333173" y="654295"/>
                </a:lnTo>
                <a:lnTo>
                  <a:pt x="3277359" y="674074"/>
                </a:lnTo>
                <a:lnTo>
                  <a:pt x="3231066" y="686912"/>
                </a:lnTo>
                <a:lnTo>
                  <a:pt x="3181939" y="697731"/>
                </a:lnTo>
                <a:lnTo>
                  <a:pt x="3130387" y="706462"/>
                </a:lnTo>
                <a:lnTo>
                  <a:pt x="3076818" y="713037"/>
                </a:lnTo>
                <a:lnTo>
                  <a:pt x="3021640" y="717386"/>
                </a:lnTo>
                <a:lnTo>
                  <a:pt x="3016869" y="742845"/>
                </a:lnTo>
                <a:lnTo>
                  <a:pt x="2983485" y="790338"/>
                </a:lnTo>
                <a:lnTo>
                  <a:pt x="2922052" y="831784"/>
                </a:lnTo>
                <a:lnTo>
                  <a:pt x="2882218" y="849685"/>
                </a:lnTo>
                <a:lnTo>
                  <a:pt x="2837055" y="865409"/>
                </a:lnTo>
                <a:lnTo>
                  <a:pt x="2787123" y="878733"/>
                </a:lnTo>
                <a:lnTo>
                  <a:pt x="2732983" y="889437"/>
                </a:lnTo>
                <a:lnTo>
                  <a:pt x="2675195" y="897298"/>
                </a:lnTo>
                <a:lnTo>
                  <a:pt x="2614321" y="902094"/>
                </a:lnTo>
                <a:lnTo>
                  <a:pt x="2550921" y="903603"/>
                </a:lnTo>
                <a:lnTo>
                  <a:pt x="2499521" y="902296"/>
                </a:lnTo>
                <a:lnTo>
                  <a:pt x="2449018" y="898742"/>
                </a:lnTo>
                <a:lnTo>
                  <a:pt x="2399860" y="892994"/>
                </a:lnTo>
                <a:lnTo>
                  <a:pt x="2352494" y="885104"/>
                </a:lnTo>
                <a:lnTo>
                  <a:pt x="2307368" y="875125"/>
                </a:lnTo>
                <a:lnTo>
                  <a:pt x="2287097" y="897683"/>
                </a:lnTo>
                <a:lnTo>
                  <a:pt x="2230850" y="938398"/>
                </a:lnTo>
                <a:lnTo>
                  <a:pt x="2195703" y="956376"/>
                </a:lnTo>
                <a:lnTo>
                  <a:pt x="2156427" y="972649"/>
                </a:lnTo>
                <a:lnTo>
                  <a:pt x="2113436" y="987126"/>
                </a:lnTo>
                <a:lnTo>
                  <a:pt x="2067145" y="999718"/>
                </a:lnTo>
                <a:lnTo>
                  <a:pt x="2017968" y="1010336"/>
                </a:lnTo>
                <a:lnTo>
                  <a:pt x="1966321" y="1018890"/>
                </a:lnTo>
                <a:lnTo>
                  <a:pt x="1912616" y="1025291"/>
                </a:lnTo>
                <a:lnTo>
                  <a:pt x="1857270" y="1029449"/>
                </a:lnTo>
                <a:lnTo>
                  <a:pt x="1800697" y="1031275"/>
                </a:lnTo>
                <a:lnTo>
                  <a:pt x="1743311" y="1030679"/>
                </a:lnTo>
                <a:lnTo>
                  <a:pt x="1685527" y="1027571"/>
                </a:lnTo>
                <a:lnTo>
                  <a:pt x="1627759" y="1021863"/>
                </a:lnTo>
                <a:lnTo>
                  <a:pt x="1568839" y="1013143"/>
                </a:lnTo>
                <a:lnTo>
                  <a:pt x="1513149" y="1001831"/>
                </a:lnTo>
                <a:lnTo>
                  <a:pt x="1461184" y="988073"/>
                </a:lnTo>
                <a:lnTo>
                  <a:pt x="1413439" y="972019"/>
                </a:lnTo>
                <a:lnTo>
                  <a:pt x="1370407" y="953816"/>
                </a:lnTo>
                <a:lnTo>
                  <a:pt x="1332583" y="933611"/>
                </a:lnTo>
                <a:lnTo>
                  <a:pt x="1282655" y="944527"/>
                </a:lnTo>
                <a:lnTo>
                  <a:pt x="1231402" y="953436"/>
                </a:lnTo>
                <a:lnTo>
                  <a:pt x="1179125" y="960366"/>
                </a:lnTo>
                <a:lnTo>
                  <a:pt x="1126126" y="965348"/>
                </a:lnTo>
                <a:lnTo>
                  <a:pt x="1072706" y="968413"/>
                </a:lnTo>
                <a:lnTo>
                  <a:pt x="1019169" y="969592"/>
                </a:lnTo>
                <a:lnTo>
                  <a:pt x="965815" y="968913"/>
                </a:lnTo>
                <a:lnTo>
                  <a:pt x="912947" y="966409"/>
                </a:lnTo>
                <a:lnTo>
                  <a:pt x="860867" y="962108"/>
                </a:lnTo>
                <a:lnTo>
                  <a:pt x="809876" y="956042"/>
                </a:lnTo>
                <a:lnTo>
                  <a:pt x="760277" y="948241"/>
                </a:lnTo>
                <a:lnTo>
                  <a:pt x="712370" y="938736"/>
                </a:lnTo>
                <a:lnTo>
                  <a:pt x="666459" y="927555"/>
                </a:lnTo>
                <a:lnTo>
                  <a:pt x="622845" y="914731"/>
                </a:lnTo>
                <a:lnTo>
                  <a:pt x="581830" y="900293"/>
                </a:lnTo>
                <a:lnTo>
                  <a:pt x="543716" y="884272"/>
                </a:lnTo>
                <a:lnTo>
                  <a:pt x="508805" y="866698"/>
                </a:lnTo>
                <a:lnTo>
                  <a:pt x="475164" y="846101"/>
                </a:lnTo>
                <a:lnTo>
                  <a:pt x="470811" y="843071"/>
                </a:lnTo>
                <a:lnTo>
                  <a:pt x="407317" y="843770"/>
                </a:lnTo>
                <a:lnTo>
                  <a:pt x="346273" y="840040"/>
                </a:lnTo>
                <a:lnTo>
                  <a:pt x="288782" y="832230"/>
                </a:lnTo>
                <a:lnTo>
                  <a:pt x="235947" y="820690"/>
                </a:lnTo>
                <a:lnTo>
                  <a:pt x="188872" y="805769"/>
                </a:lnTo>
                <a:lnTo>
                  <a:pt x="148659" y="787818"/>
                </a:lnTo>
                <a:lnTo>
                  <a:pt x="116412" y="767185"/>
                </a:lnTo>
                <a:lnTo>
                  <a:pt x="80227" y="719275"/>
                </a:lnTo>
                <a:lnTo>
                  <a:pt x="79644" y="688473"/>
                </a:lnTo>
                <a:lnTo>
                  <a:pt x="95447" y="658690"/>
                </a:lnTo>
                <a:lnTo>
                  <a:pt x="126791" y="630958"/>
                </a:lnTo>
                <a:lnTo>
                  <a:pt x="172827" y="606308"/>
                </a:lnTo>
                <a:lnTo>
                  <a:pt x="115431" y="589373"/>
                </a:lnTo>
                <a:lnTo>
                  <a:pt x="68945" y="568783"/>
                </a:lnTo>
                <a:lnTo>
                  <a:pt x="33876" y="545319"/>
                </a:lnTo>
                <a:lnTo>
                  <a:pt x="10725" y="519760"/>
                </a:lnTo>
                <a:lnTo>
                  <a:pt x="0" y="492889"/>
                </a:lnTo>
                <a:lnTo>
                  <a:pt x="2202" y="465484"/>
                </a:lnTo>
                <a:lnTo>
                  <a:pt x="47410" y="412200"/>
                </a:lnTo>
                <a:lnTo>
                  <a:pt x="116948" y="377896"/>
                </a:lnTo>
                <a:lnTo>
                  <a:pt x="160246" y="364599"/>
                </a:lnTo>
                <a:lnTo>
                  <a:pt x="208101" y="354166"/>
                </a:lnTo>
                <a:lnTo>
                  <a:pt x="259668" y="346818"/>
                </a:lnTo>
                <a:lnTo>
                  <a:pt x="314100" y="342774"/>
                </a:lnTo>
                <a:lnTo>
                  <a:pt x="317037" y="339563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7024" y="2451749"/>
            <a:ext cx="205104" cy="19050"/>
          </a:xfrm>
          <a:custGeom>
            <a:avLst/>
            <a:gdLst/>
            <a:ahLst/>
            <a:cxnLst/>
            <a:rect l="l" t="t" r="r" b="b"/>
            <a:pathLst>
              <a:path w="205104" h="19050">
                <a:moveTo>
                  <a:pt x="204482" y="19018"/>
                </a:moveTo>
                <a:lnTo>
                  <a:pt x="151112" y="19052"/>
                </a:lnTo>
                <a:lnTo>
                  <a:pt x="98642" y="15838"/>
                </a:lnTo>
                <a:lnTo>
                  <a:pt x="47972" y="9459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92459" y="2678900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5" h="9525">
                <a:moveTo>
                  <a:pt x="89465" y="0"/>
                </a:moveTo>
                <a:lnTo>
                  <a:pt x="67695" y="3158"/>
                </a:lnTo>
                <a:lnTo>
                  <a:pt x="45479" y="5733"/>
                </a:lnTo>
                <a:lnTo>
                  <a:pt x="22890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98933" y="2737387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906" y="41521"/>
                </a:moveTo>
                <a:lnTo>
                  <a:pt x="38381" y="31588"/>
                </a:lnTo>
                <a:lnTo>
                  <a:pt x="24202" y="21342"/>
                </a:lnTo>
                <a:lnTo>
                  <a:pt x="11399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28174" y="2675368"/>
            <a:ext cx="21590" cy="45720"/>
          </a:xfrm>
          <a:custGeom>
            <a:avLst/>
            <a:gdLst/>
            <a:ahLst/>
            <a:cxnLst/>
            <a:rect l="l" t="t" r="r" b="b"/>
            <a:pathLst>
              <a:path w="21589" h="45719">
                <a:moveTo>
                  <a:pt x="21524" y="0"/>
                </a:moveTo>
                <a:lnTo>
                  <a:pt x="18388" y="11550"/>
                </a:lnTo>
                <a:lnTo>
                  <a:pt x="13748" y="23009"/>
                </a:lnTo>
                <a:lnTo>
                  <a:pt x="7615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77698" y="2393857"/>
            <a:ext cx="262890" cy="170815"/>
          </a:xfrm>
          <a:custGeom>
            <a:avLst/>
            <a:gdLst/>
            <a:ahLst/>
            <a:cxnLst/>
            <a:rect l="l" t="t" r="r" b="b"/>
            <a:pathLst>
              <a:path w="262889" h="170814">
                <a:moveTo>
                  <a:pt x="0" y="0"/>
                </a:moveTo>
                <a:lnTo>
                  <a:pt x="65561" y="15611"/>
                </a:lnTo>
                <a:lnTo>
                  <a:pt x="123045" y="34957"/>
                </a:lnTo>
                <a:lnTo>
                  <a:pt x="171686" y="57540"/>
                </a:lnTo>
                <a:lnTo>
                  <a:pt x="210716" y="82860"/>
                </a:lnTo>
                <a:lnTo>
                  <a:pt x="239367" y="110422"/>
                </a:lnTo>
                <a:lnTo>
                  <a:pt x="256873" y="139726"/>
                </a:lnTo>
                <a:lnTo>
                  <a:pt x="262467" y="1702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79899" y="2212500"/>
            <a:ext cx="117475" cy="64135"/>
          </a:xfrm>
          <a:custGeom>
            <a:avLst/>
            <a:gdLst/>
            <a:ahLst/>
            <a:cxnLst/>
            <a:rect l="l" t="t" r="r" b="b"/>
            <a:pathLst>
              <a:path w="117475" h="64135">
                <a:moveTo>
                  <a:pt x="116869" y="0"/>
                </a:moveTo>
                <a:lnTo>
                  <a:pt x="94679" y="17928"/>
                </a:lnTo>
                <a:lnTo>
                  <a:pt x="67608" y="34653"/>
                </a:lnTo>
                <a:lnTo>
                  <a:pt x="35950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16334" y="1975589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80">
                <a:moveTo>
                  <a:pt x="0" y="0"/>
                </a:moveTo>
                <a:lnTo>
                  <a:pt x="2898" y="7487"/>
                </a:lnTo>
                <a:lnTo>
                  <a:pt x="4895" y="15017"/>
                </a:lnTo>
                <a:lnTo>
                  <a:pt x="5986" y="22577"/>
                </a:lnTo>
                <a:lnTo>
                  <a:pt x="6170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69961" y="1901959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38456"/>
                </a:moveTo>
                <a:lnTo>
                  <a:pt x="12336" y="28208"/>
                </a:lnTo>
                <a:lnTo>
                  <a:pt x="26466" y="18357"/>
                </a:lnTo>
                <a:lnTo>
                  <a:pt x="42330" y="8942"/>
                </a:lnTo>
                <a:lnTo>
                  <a:pt x="59871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09979" y="1925576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33165"/>
                </a:moveTo>
                <a:lnTo>
                  <a:pt x="5317" y="24613"/>
                </a:lnTo>
                <a:lnTo>
                  <a:pt x="11936" y="16219"/>
                </a:lnTo>
                <a:lnTo>
                  <a:pt x="19837" y="8007"/>
                </a:lnTo>
                <a:lnTo>
                  <a:pt x="28997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52805" y="1970005"/>
            <a:ext cx="105410" cy="32384"/>
          </a:xfrm>
          <a:custGeom>
            <a:avLst/>
            <a:gdLst/>
            <a:ahLst/>
            <a:cxnLst/>
            <a:rect l="l" t="t" r="r" b="b"/>
            <a:pathLst>
              <a:path w="105410" h="32385">
                <a:moveTo>
                  <a:pt x="0" y="0"/>
                </a:moveTo>
                <a:lnTo>
                  <a:pt x="28017" y="7071"/>
                </a:lnTo>
                <a:lnTo>
                  <a:pt x="54893" y="14806"/>
                </a:lnTo>
                <a:lnTo>
                  <a:pt x="80555" y="23182"/>
                </a:lnTo>
                <a:lnTo>
                  <a:pt x="104930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37505" y="2189027"/>
            <a:ext cx="18415" cy="34290"/>
          </a:xfrm>
          <a:custGeom>
            <a:avLst/>
            <a:gdLst/>
            <a:ahLst/>
            <a:cxnLst/>
            <a:rect l="l" t="t" r="r" b="b"/>
            <a:pathLst>
              <a:path w="18414" h="34289">
                <a:moveTo>
                  <a:pt x="18312" y="33853"/>
                </a:moveTo>
                <a:lnTo>
                  <a:pt x="12488" y="25504"/>
                </a:lnTo>
                <a:lnTo>
                  <a:pt x="7491" y="17072"/>
                </a:lnTo>
                <a:lnTo>
                  <a:pt x="3327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659615" y="2029122"/>
            <a:ext cx="176657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>
                <a:solidFill>
                  <a:srgbClr val="181818"/>
                </a:solidFill>
                <a:latin typeface="微软雅黑"/>
                <a:cs typeface="微软雅黑"/>
              </a:rPr>
              <a:t>I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r>
              <a:rPr dirty="0" sz="3600" spc="-25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3600" spc="-5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3600" spc="10">
                <a:solidFill>
                  <a:srgbClr val="181818"/>
                </a:solidFill>
                <a:latin typeface="微软雅黑"/>
                <a:cs typeface="微软雅黑"/>
              </a:rPr>
              <a:t>net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59604" y="4177883"/>
            <a:ext cx="1183210" cy="79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38166" y="6701366"/>
            <a:ext cx="1193680" cy="795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65796" y="9624629"/>
            <a:ext cx="480866" cy="306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5692" y="5495760"/>
            <a:ext cx="1103835" cy="1103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81863" y="6109904"/>
            <a:ext cx="452200" cy="452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53975" y="6109904"/>
            <a:ext cx="452201" cy="452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72540" y="7128689"/>
            <a:ext cx="912494" cy="549275"/>
          </a:xfrm>
          <a:custGeom>
            <a:avLst/>
            <a:gdLst/>
            <a:ahLst/>
            <a:cxnLst/>
            <a:rect l="l" t="t" r="r" b="b"/>
            <a:pathLst>
              <a:path w="912495" h="549275">
                <a:moveTo>
                  <a:pt x="0" y="31910"/>
                </a:moveTo>
                <a:lnTo>
                  <a:pt x="2507" y="19489"/>
                </a:lnTo>
                <a:lnTo>
                  <a:pt x="9346" y="9346"/>
                </a:lnTo>
                <a:lnTo>
                  <a:pt x="19489" y="2507"/>
                </a:lnTo>
                <a:lnTo>
                  <a:pt x="31910" y="0"/>
                </a:lnTo>
                <a:lnTo>
                  <a:pt x="880080" y="0"/>
                </a:lnTo>
                <a:lnTo>
                  <a:pt x="892501" y="2507"/>
                </a:lnTo>
                <a:lnTo>
                  <a:pt x="902644" y="9346"/>
                </a:lnTo>
                <a:lnTo>
                  <a:pt x="909483" y="19489"/>
                </a:lnTo>
                <a:lnTo>
                  <a:pt x="911991" y="31910"/>
                </a:lnTo>
                <a:lnTo>
                  <a:pt x="911991" y="517321"/>
                </a:lnTo>
                <a:lnTo>
                  <a:pt x="909483" y="529742"/>
                </a:lnTo>
                <a:lnTo>
                  <a:pt x="902644" y="539885"/>
                </a:lnTo>
                <a:lnTo>
                  <a:pt x="892501" y="546724"/>
                </a:lnTo>
                <a:lnTo>
                  <a:pt x="880080" y="549231"/>
                </a:lnTo>
                <a:lnTo>
                  <a:pt x="31910" y="549231"/>
                </a:lnTo>
                <a:lnTo>
                  <a:pt x="19489" y="546724"/>
                </a:lnTo>
                <a:lnTo>
                  <a:pt x="9346" y="539885"/>
                </a:lnTo>
                <a:lnTo>
                  <a:pt x="2507" y="529742"/>
                </a:lnTo>
                <a:lnTo>
                  <a:pt x="0" y="517321"/>
                </a:lnTo>
                <a:lnTo>
                  <a:pt x="0" y="31910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37903" y="5177616"/>
            <a:ext cx="493670" cy="4936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02858" y="3917164"/>
            <a:ext cx="7750175" cy="4401185"/>
          </a:xfrm>
          <a:custGeom>
            <a:avLst/>
            <a:gdLst/>
            <a:ahLst/>
            <a:cxnLst/>
            <a:rect l="l" t="t" r="r" b="b"/>
            <a:pathLst>
              <a:path w="7750175" h="4401184">
                <a:moveTo>
                  <a:pt x="0" y="255706"/>
                </a:moveTo>
                <a:lnTo>
                  <a:pt x="4119" y="209743"/>
                </a:lnTo>
                <a:lnTo>
                  <a:pt x="15997" y="166482"/>
                </a:lnTo>
                <a:lnTo>
                  <a:pt x="34911" y="126646"/>
                </a:lnTo>
                <a:lnTo>
                  <a:pt x="60138" y="90958"/>
                </a:lnTo>
                <a:lnTo>
                  <a:pt x="90958" y="60139"/>
                </a:lnTo>
                <a:lnTo>
                  <a:pt x="126646" y="34911"/>
                </a:lnTo>
                <a:lnTo>
                  <a:pt x="166482" y="15997"/>
                </a:lnTo>
                <a:lnTo>
                  <a:pt x="209742" y="4119"/>
                </a:lnTo>
                <a:lnTo>
                  <a:pt x="255706" y="0"/>
                </a:lnTo>
                <a:lnTo>
                  <a:pt x="7494312" y="0"/>
                </a:lnTo>
                <a:lnTo>
                  <a:pt x="7540276" y="4119"/>
                </a:lnTo>
                <a:lnTo>
                  <a:pt x="7583536" y="15997"/>
                </a:lnTo>
                <a:lnTo>
                  <a:pt x="7623372" y="34911"/>
                </a:lnTo>
                <a:lnTo>
                  <a:pt x="7659061" y="60139"/>
                </a:lnTo>
                <a:lnTo>
                  <a:pt x="7689880" y="90958"/>
                </a:lnTo>
                <a:lnTo>
                  <a:pt x="7715108" y="126646"/>
                </a:lnTo>
                <a:lnTo>
                  <a:pt x="7734021" y="166482"/>
                </a:lnTo>
                <a:lnTo>
                  <a:pt x="7745899" y="209743"/>
                </a:lnTo>
                <a:lnTo>
                  <a:pt x="7750019" y="255706"/>
                </a:lnTo>
                <a:lnTo>
                  <a:pt x="7750019" y="4145464"/>
                </a:lnTo>
                <a:lnTo>
                  <a:pt x="7745899" y="4191428"/>
                </a:lnTo>
                <a:lnTo>
                  <a:pt x="7734021" y="4234689"/>
                </a:lnTo>
                <a:lnTo>
                  <a:pt x="7715108" y="4274524"/>
                </a:lnTo>
                <a:lnTo>
                  <a:pt x="7689880" y="4310213"/>
                </a:lnTo>
                <a:lnTo>
                  <a:pt x="7659061" y="4341032"/>
                </a:lnTo>
                <a:lnTo>
                  <a:pt x="7623372" y="4366259"/>
                </a:lnTo>
                <a:lnTo>
                  <a:pt x="7583536" y="4385173"/>
                </a:lnTo>
                <a:lnTo>
                  <a:pt x="7540276" y="4397051"/>
                </a:lnTo>
                <a:lnTo>
                  <a:pt x="7494312" y="4401171"/>
                </a:lnTo>
                <a:lnTo>
                  <a:pt x="255706" y="4401171"/>
                </a:lnTo>
                <a:lnTo>
                  <a:pt x="209742" y="4397051"/>
                </a:lnTo>
                <a:lnTo>
                  <a:pt x="166482" y="4385173"/>
                </a:lnTo>
                <a:lnTo>
                  <a:pt x="126646" y="4366259"/>
                </a:lnTo>
                <a:lnTo>
                  <a:pt x="90958" y="4341032"/>
                </a:lnTo>
                <a:lnTo>
                  <a:pt x="60138" y="4310213"/>
                </a:lnTo>
                <a:lnTo>
                  <a:pt x="34911" y="4274524"/>
                </a:lnTo>
                <a:lnTo>
                  <a:pt x="15997" y="4234689"/>
                </a:lnTo>
                <a:lnTo>
                  <a:pt x="4119" y="4191428"/>
                </a:lnTo>
                <a:lnTo>
                  <a:pt x="0" y="4145464"/>
                </a:lnTo>
                <a:lnTo>
                  <a:pt x="0" y="255706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0154" y="3594458"/>
            <a:ext cx="645409" cy="6454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66307" y="2875888"/>
            <a:ext cx="2319020" cy="2301875"/>
          </a:xfrm>
          <a:custGeom>
            <a:avLst/>
            <a:gdLst/>
            <a:ahLst/>
            <a:cxnLst/>
            <a:rect l="l" t="t" r="r" b="b"/>
            <a:pathLst>
              <a:path w="2319020" h="2301875">
                <a:moveTo>
                  <a:pt x="0" y="0"/>
                </a:moveTo>
                <a:lnTo>
                  <a:pt x="0" y="1560594"/>
                </a:lnTo>
                <a:lnTo>
                  <a:pt x="2318433" y="1560594"/>
                </a:lnTo>
                <a:lnTo>
                  <a:pt x="2318433" y="2301727"/>
                </a:lnTo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21510" y="8794725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4">
                <a:moveTo>
                  <a:pt x="0" y="0"/>
                </a:moveTo>
                <a:lnTo>
                  <a:pt x="0" y="116118"/>
                </a:lnTo>
              </a:path>
            </a:pathLst>
          </a:custGeom>
          <a:ln w="52355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42467" y="8706793"/>
            <a:ext cx="833852" cy="10537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36049" y="7128689"/>
            <a:ext cx="912494" cy="549275"/>
          </a:xfrm>
          <a:custGeom>
            <a:avLst/>
            <a:gdLst/>
            <a:ahLst/>
            <a:cxnLst/>
            <a:rect l="l" t="t" r="r" b="b"/>
            <a:pathLst>
              <a:path w="912495" h="549275">
                <a:moveTo>
                  <a:pt x="0" y="31910"/>
                </a:moveTo>
                <a:lnTo>
                  <a:pt x="2507" y="19489"/>
                </a:lnTo>
                <a:lnTo>
                  <a:pt x="9346" y="9346"/>
                </a:lnTo>
                <a:lnTo>
                  <a:pt x="19489" y="2507"/>
                </a:lnTo>
                <a:lnTo>
                  <a:pt x="31910" y="0"/>
                </a:lnTo>
                <a:lnTo>
                  <a:pt x="880080" y="0"/>
                </a:lnTo>
                <a:lnTo>
                  <a:pt x="892501" y="2507"/>
                </a:lnTo>
                <a:lnTo>
                  <a:pt x="902644" y="9346"/>
                </a:lnTo>
                <a:lnTo>
                  <a:pt x="909483" y="19489"/>
                </a:lnTo>
                <a:lnTo>
                  <a:pt x="911991" y="31910"/>
                </a:lnTo>
                <a:lnTo>
                  <a:pt x="911991" y="517321"/>
                </a:lnTo>
                <a:lnTo>
                  <a:pt x="909483" y="529742"/>
                </a:lnTo>
                <a:lnTo>
                  <a:pt x="902644" y="539885"/>
                </a:lnTo>
                <a:lnTo>
                  <a:pt x="892501" y="546724"/>
                </a:lnTo>
                <a:lnTo>
                  <a:pt x="880080" y="549231"/>
                </a:lnTo>
                <a:lnTo>
                  <a:pt x="31910" y="549231"/>
                </a:lnTo>
                <a:lnTo>
                  <a:pt x="19489" y="546724"/>
                </a:lnTo>
                <a:lnTo>
                  <a:pt x="9346" y="539885"/>
                </a:lnTo>
                <a:lnTo>
                  <a:pt x="2507" y="529742"/>
                </a:lnTo>
                <a:lnTo>
                  <a:pt x="0" y="517321"/>
                </a:lnTo>
                <a:lnTo>
                  <a:pt x="0" y="31910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41532" y="6996301"/>
            <a:ext cx="279127" cy="2791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05040" y="6996301"/>
            <a:ext cx="279127" cy="2791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594925" y="3553536"/>
            <a:ext cx="6442710" cy="41770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2300" spc="-10" b="1">
                <a:solidFill>
                  <a:srgbClr val="181818"/>
                </a:solidFill>
                <a:latin typeface="微软雅黑"/>
                <a:cs typeface="微软雅黑"/>
              </a:rPr>
              <a:t>Region</a:t>
            </a:r>
            <a:endParaRPr sz="2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1440180">
              <a:lnSpc>
                <a:spcPct val="100000"/>
              </a:lnSpc>
            </a:pP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endParaRPr sz="1650">
              <a:latin typeface="微软雅黑"/>
              <a:cs typeface="微软雅黑"/>
            </a:endParaRPr>
          </a:p>
          <a:p>
            <a:pPr algn="r" marR="457200">
              <a:lnSpc>
                <a:spcPct val="100000"/>
              </a:lnSpc>
              <a:spcBef>
                <a:spcPts val="5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906520">
              <a:lnSpc>
                <a:spcPct val="100000"/>
              </a:lnSpc>
              <a:spcBef>
                <a:spcPts val="2039"/>
              </a:spcBef>
            </a:pP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endParaRPr sz="1650">
              <a:latin typeface="微软雅黑"/>
              <a:cs typeface="微软雅黑"/>
            </a:endParaRPr>
          </a:p>
          <a:p>
            <a:pPr marL="1911985">
              <a:lnSpc>
                <a:spcPct val="100000"/>
              </a:lnSpc>
              <a:spcBef>
                <a:spcPts val="175"/>
              </a:spcBef>
              <a:tabLst>
                <a:tab pos="4890135" algn="l"/>
                <a:tab pos="5495925" algn="l"/>
              </a:tabLst>
            </a:pPr>
            <a:r>
              <a:rPr dirty="0" baseline="-33816" sz="3450" b="1">
                <a:solidFill>
                  <a:srgbClr val="181818"/>
                </a:solidFill>
                <a:latin typeface="微软雅黑"/>
                <a:cs typeface="微软雅黑"/>
              </a:rPr>
              <a:t>CEN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SLB	</a:t>
            </a:r>
            <a:r>
              <a:rPr dirty="0" sz="1300" spc="-65" b="1">
                <a:solidFill>
                  <a:srgbClr val="FF6A00"/>
                </a:solidFill>
                <a:latin typeface="Calibri"/>
                <a:cs typeface="Calibri"/>
              </a:rPr>
              <a:t>NAT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4585335">
              <a:lnSpc>
                <a:spcPts val="1775"/>
              </a:lnSpc>
              <a:tabLst>
                <a:tab pos="5944235" algn="l"/>
              </a:tabLst>
            </a:pPr>
            <a:r>
              <a:rPr dirty="0" sz="1650" spc="-30" b="1">
                <a:solidFill>
                  <a:srgbClr val="181818"/>
                </a:solidFill>
                <a:latin typeface="微软雅黑"/>
                <a:cs typeface="微软雅黑"/>
              </a:rPr>
              <a:t>V</a:t>
            </a:r>
            <a:r>
              <a:rPr dirty="0" sz="1650" spc="-10" b="1">
                <a:solidFill>
                  <a:srgbClr val="181818"/>
                </a:solidFill>
                <a:latin typeface="微软雅黑"/>
                <a:cs typeface="微软雅黑"/>
              </a:rPr>
              <a:t>S</a:t>
            </a: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W</a:t>
            </a:r>
            <a:r>
              <a:rPr dirty="0" sz="1650" b="1">
                <a:solidFill>
                  <a:srgbClr val="181818"/>
                </a:solidFill>
                <a:latin typeface="微软雅黑"/>
                <a:cs typeface="微软雅黑"/>
              </a:rPr>
              <a:t>	</a:t>
            </a:r>
            <a:r>
              <a:rPr dirty="0" sz="1650" spc="-30" b="1">
                <a:solidFill>
                  <a:srgbClr val="181818"/>
                </a:solidFill>
                <a:latin typeface="微软雅黑"/>
                <a:cs typeface="微软雅黑"/>
              </a:rPr>
              <a:t>V</a:t>
            </a:r>
            <a:r>
              <a:rPr dirty="0" sz="1650" spc="-10" b="1">
                <a:solidFill>
                  <a:srgbClr val="181818"/>
                </a:solidFill>
                <a:latin typeface="微软雅黑"/>
                <a:cs typeface="微软雅黑"/>
              </a:rPr>
              <a:t>S</a:t>
            </a: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W</a:t>
            </a:r>
            <a:endParaRPr sz="1650">
              <a:latin typeface="微软雅黑"/>
              <a:cs typeface="微软雅黑"/>
            </a:endParaRPr>
          </a:p>
          <a:p>
            <a:pPr marL="523875">
              <a:lnSpc>
                <a:spcPts val="1775"/>
              </a:lnSpc>
            </a:pP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84740" y="7253825"/>
            <a:ext cx="299789" cy="2997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79432" y="5382035"/>
            <a:ext cx="1193680" cy="7957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19460" y="2907241"/>
            <a:ext cx="8522970" cy="5887720"/>
          </a:xfrm>
          <a:custGeom>
            <a:avLst/>
            <a:gdLst/>
            <a:ahLst/>
            <a:cxnLst/>
            <a:rect l="l" t="t" r="r" b="b"/>
            <a:pathLst>
              <a:path w="8522970" h="5887720">
                <a:moveTo>
                  <a:pt x="0" y="0"/>
                </a:moveTo>
                <a:lnTo>
                  <a:pt x="8522390" y="0"/>
                </a:lnTo>
                <a:lnTo>
                  <a:pt x="8522390" y="5887484"/>
                </a:lnTo>
                <a:lnTo>
                  <a:pt x="0" y="58874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54102" y="6439481"/>
            <a:ext cx="508000" cy="363220"/>
          </a:xfrm>
          <a:custGeom>
            <a:avLst/>
            <a:gdLst/>
            <a:ahLst/>
            <a:cxnLst/>
            <a:rect l="l" t="t" r="r" b="b"/>
            <a:pathLst>
              <a:path w="508000" h="363220">
                <a:moveTo>
                  <a:pt x="0" y="60435"/>
                </a:moveTo>
                <a:lnTo>
                  <a:pt x="4749" y="36911"/>
                </a:lnTo>
                <a:lnTo>
                  <a:pt x="17701" y="17701"/>
                </a:lnTo>
                <a:lnTo>
                  <a:pt x="36911" y="4749"/>
                </a:lnTo>
                <a:lnTo>
                  <a:pt x="60435" y="0"/>
                </a:lnTo>
                <a:lnTo>
                  <a:pt x="446989" y="0"/>
                </a:lnTo>
                <a:lnTo>
                  <a:pt x="470513" y="4749"/>
                </a:lnTo>
                <a:lnTo>
                  <a:pt x="489723" y="17701"/>
                </a:lnTo>
                <a:lnTo>
                  <a:pt x="502675" y="36911"/>
                </a:lnTo>
                <a:lnTo>
                  <a:pt x="507424" y="60435"/>
                </a:lnTo>
                <a:lnTo>
                  <a:pt x="507424" y="302171"/>
                </a:lnTo>
                <a:lnTo>
                  <a:pt x="502675" y="325695"/>
                </a:lnTo>
                <a:lnTo>
                  <a:pt x="489723" y="344905"/>
                </a:lnTo>
                <a:lnTo>
                  <a:pt x="470513" y="357857"/>
                </a:lnTo>
                <a:lnTo>
                  <a:pt x="446989" y="362606"/>
                </a:lnTo>
                <a:lnTo>
                  <a:pt x="60435" y="362606"/>
                </a:lnTo>
                <a:lnTo>
                  <a:pt x="36911" y="357857"/>
                </a:lnTo>
                <a:lnTo>
                  <a:pt x="17701" y="344905"/>
                </a:lnTo>
                <a:lnTo>
                  <a:pt x="4749" y="325695"/>
                </a:lnTo>
                <a:lnTo>
                  <a:pt x="0" y="302171"/>
                </a:lnTo>
                <a:lnTo>
                  <a:pt x="0" y="60435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588074" y="6601654"/>
            <a:ext cx="404099" cy="2929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38900" y="6566836"/>
            <a:ext cx="508000" cy="363220"/>
          </a:xfrm>
          <a:custGeom>
            <a:avLst/>
            <a:gdLst/>
            <a:ahLst/>
            <a:cxnLst/>
            <a:rect l="l" t="t" r="r" b="b"/>
            <a:pathLst>
              <a:path w="508000" h="363220">
                <a:moveTo>
                  <a:pt x="0" y="60435"/>
                </a:moveTo>
                <a:lnTo>
                  <a:pt x="4749" y="36911"/>
                </a:lnTo>
                <a:lnTo>
                  <a:pt x="17701" y="17701"/>
                </a:lnTo>
                <a:lnTo>
                  <a:pt x="36911" y="4749"/>
                </a:lnTo>
                <a:lnTo>
                  <a:pt x="60435" y="0"/>
                </a:lnTo>
                <a:lnTo>
                  <a:pt x="446989" y="0"/>
                </a:lnTo>
                <a:lnTo>
                  <a:pt x="470513" y="4749"/>
                </a:lnTo>
                <a:lnTo>
                  <a:pt x="489723" y="17701"/>
                </a:lnTo>
                <a:lnTo>
                  <a:pt x="502675" y="36911"/>
                </a:lnTo>
                <a:lnTo>
                  <a:pt x="507424" y="60435"/>
                </a:lnTo>
                <a:lnTo>
                  <a:pt x="507424" y="302171"/>
                </a:lnTo>
                <a:lnTo>
                  <a:pt x="502675" y="325695"/>
                </a:lnTo>
                <a:lnTo>
                  <a:pt x="489723" y="344905"/>
                </a:lnTo>
                <a:lnTo>
                  <a:pt x="470513" y="357857"/>
                </a:lnTo>
                <a:lnTo>
                  <a:pt x="446989" y="362606"/>
                </a:lnTo>
                <a:lnTo>
                  <a:pt x="60435" y="362606"/>
                </a:lnTo>
                <a:lnTo>
                  <a:pt x="36911" y="357857"/>
                </a:lnTo>
                <a:lnTo>
                  <a:pt x="17701" y="344905"/>
                </a:lnTo>
                <a:lnTo>
                  <a:pt x="4749" y="325695"/>
                </a:lnTo>
                <a:lnTo>
                  <a:pt x="0" y="302171"/>
                </a:lnTo>
                <a:lnTo>
                  <a:pt x="0" y="60435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16903" y="6480311"/>
            <a:ext cx="404099" cy="2929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79153" y="3509546"/>
            <a:ext cx="1192530" cy="732155"/>
          </a:xfrm>
          <a:custGeom>
            <a:avLst/>
            <a:gdLst/>
            <a:ahLst/>
            <a:cxnLst/>
            <a:rect l="l" t="t" r="r" b="b"/>
            <a:pathLst>
              <a:path w="1192529" h="732154">
                <a:moveTo>
                  <a:pt x="1070268" y="0"/>
                </a:moveTo>
                <a:lnTo>
                  <a:pt x="121957" y="0"/>
                </a:lnTo>
                <a:lnTo>
                  <a:pt x="74486" y="9584"/>
                </a:lnTo>
                <a:lnTo>
                  <a:pt x="35720" y="35720"/>
                </a:lnTo>
                <a:lnTo>
                  <a:pt x="9584" y="74486"/>
                </a:lnTo>
                <a:lnTo>
                  <a:pt x="0" y="121958"/>
                </a:lnTo>
                <a:lnTo>
                  <a:pt x="0" y="609777"/>
                </a:lnTo>
                <a:lnTo>
                  <a:pt x="9584" y="657249"/>
                </a:lnTo>
                <a:lnTo>
                  <a:pt x="35720" y="696015"/>
                </a:lnTo>
                <a:lnTo>
                  <a:pt x="74486" y="722151"/>
                </a:lnTo>
                <a:lnTo>
                  <a:pt x="121957" y="731735"/>
                </a:lnTo>
                <a:lnTo>
                  <a:pt x="1070268" y="731735"/>
                </a:lnTo>
                <a:lnTo>
                  <a:pt x="1117740" y="722151"/>
                </a:lnTo>
                <a:lnTo>
                  <a:pt x="1156505" y="696015"/>
                </a:lnTo>
                <a:lnTo>
                  <a:pt x="1182642" y="657249"/>
                </a:lnTo>
                <a:lnTo>
                  <a:pt x="1192226" y="609777"/>
                </a:lnTo>
                <a:lnTo>
                  <a:pt x="1192226" y="121958"/>
                </a:lnTo>
                <a:lnTo>
                  <a:pt x="1182642" y="74486"/>
                </a:lnTo>
                <a:lnTo>
                  <a:pt x="1156505" y="35720"/>
                </a:lnTo>
                <a:lnTo>
                  <a:pt x="1117740" y="9584"/>
                </a:lnTo>
                <a:lnTo>
                  <a:pt x="1070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79153" y="3509546"/>
            <a:ext cx="1192530" cy="732155"/>
          </a:xfrm>
          <a:custGeom>
            <a:avLst/>
            <a:gdLst/>
            <a:ahLst/>
            <a:cxnLst/>
            <a:rect l="l" t="t" r="r" b="b"/>
            <a:pathLst>
              <a:path w="1192529" h="732154">
                <a:moveTo>
                  <a:pt x="0" y="121958"/>
                </a:moveTo>
                <a:lnTo>
                  <a:pt x="9584" y="74486"/>
                </a:lnTo>
                <a:lnTo>
                  <a:pt x="35720" y="35720"/>
                </a:lnTo>
                <a:lnTo>
                  <a:pt x="74486" y="9584"/>
                </a:lnTo>
                <a:lnTo>
                  <a:pt x="121958" y="0"/>
                </a:lnTo>
                <a:lnTo>
                  <a:pt x="1070269" y="0"/>
                </a:lnTo>
                <a:lnTo>
                  <a:pt x="1117740" y="9584"/>
                </a:lnTo>
                <a:lnTo>
                  <a:pt x="1156506" y="35720"/>
                </a:lnTo>
                <a:lnTo>
                  <a:pt x="1182643" y="74486"/>
                </a:lnTo>
                <a:lnTo>
                  <a:pt x="1192227" y="121958"/>
                </a:lnTo>
                <a:lnTo>
                  <a:pt x="1192227" y="609777"/>
                </a:lnTo>
                <a:lnTo>
                  <a:pt x="1182643" y="657249"/>
                </a:lnTo>
                <a:lnTo>
                  <a:pt x="1156506" y="696015"/>
                </a:lnTo>
                <a:lnTo>
                  <a:pt x="1117740" y="722151"/>
                </a:lnTo>
                <a:lnTo>
                  <a:pt x="1070269" y="731736"/>
                </a:lnTo>
                <a:lnTo>
                  <a:pt x="121958" y="731736"/>
                </a:lnTo>
                <a:lnTo>
                  <a:pt x="74486" y="722151"/>
                </a:lnTo>
                <a:lnTo>
                  <a:pt x="35720" y="696015"/>
                </a:lnTo>
                <a:lnTo>
                  <a:pt x="9584" y="657249"/>
                </a:lnTo>
                <a:lnTo>
                  <a:pt x="0" y="609777"/>
                </a:lnTo>
                <a:lnTo>
                  <a:pt x="0" y="121958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56164" y="3552448"/>
            <a:ext cx="782937" cy="5676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52066" y="4597383"/>
            <a:ext cx="404098" cy="2929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11267" y="4569338"/>
            <a:ext cx="508000" cy="363220"/>
          </a:xfrm>
          <a:custGeom>
            <a:avLst/>
            <a:gdLst/>
            <a:ahLst/>
            <a:cxnLst/>
            <a:rect l="l" t="t" r="r" b="b"/>
            <a:pathLst>
              <a:path w="508000" h="363220">
                <a:moveTo>
                  <a:pt x="0" y="60435"/>
                </a:moveTo>
                <a:lnTo>
                  <a:pt x="4749" y="36911"/>
                </a:lnTo>
                <a:lnTo>
                  <a:pt x="17701" y="17701"/>
                </a:lnTo>
                <a:lnTo>
                  <a:pt x="36911" y="4749"/>
                </a:lnTo>
                <a:lnTo>
                  <a:pt x="60435" y="0"/>
                </a:lnTo>
                <a:lnTo>
                  <a:pt x="446989" y="0"/>
                </a:lnTo>
                <a:lnTo>
                  <a:pt x="470513" y="4749"/>
                </a:lnTo>
                <a:lnTo>
                  <a:pt x="489723" y="17701"/>
                </a:lnTo>
                <a:lnTo>
                  <a:pt x="502675" y="36911"/>
                </a:lnTo>
                <a:lnTo>
                  <a:pt x="507424" y="60435"/>
                </a:lnTo>
                <a:lnTo>
                  <a:pt x="507424" y="302171"/>
                </a:lnTo>
                <a:lnTo>
                  <a:pt x="502675" y="325695"/>
                </a:lnTo>
                <a:lnTo>
                  <a:pt x="489723" y="344905"/>
                </a:lnTo>
                <a:lnTo>
                  <a:pt x="470513" y="357857"/>
                </a:lnTo>
                <a:lnTo>
                  <a:pt x="446989" y="362606"/>
                </a:lnTo>
                <a:lnTo>
                  <a:pt x="60435" y="362606"/>
                </a:lnTo>
                <a:lnTo>
                  <a:pt x="36911" y="357857"/>
                </a:lnTo>
                <a:lnTo>
                  <a:pt x="17701" y="344905"/>
                </a:lnTo>
                <a:lnTo>
                  <a:pt x="4749" y="325695"/>
                </a:lnTo>
                <a:lnTo>
                  <a:pt x="0" y="302171"/>
                </a:lnTo>
                <a:lnTo>
                  <a:pt x="0" y="60435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240683" y="3707041"/>
            <a:ext cx="5770245" cy="188595"/>
          </a:xfrm>
          <a:custGeom>
            <a:avLst/>
            <a:gdLst/>
            <a:ahLst/>
            <a:cxnLst/>
            <a:rect l="l" t="t" r="r" b="b"/>
            <a:pathLst>
              <a:path w="5770245" h="188595">
                <a:moveTo>
                  <a:pt x="94239" y="0"/>
                </a:moveTo>
                <a:lnTo>
                  <a:pt x="57557" y="7405"/>
                </a:lnTo>
                <a:lnTo>
                  <a:pt x="27602" y="27601"/>
                </a:lnTo>
                <a:lnTo>
                  <a:pt x="7405" y="57556"/>
                </a:lnTo>
                <a:lnTo>
                  <a:pt x="0" y="94237"/>
                </a:lnTo>
                <a:lnTo>
                  <a:pt x="7405" y="130919"/>
                </a:lnTo>
                <a:lnTo>
                  <a:pt x="27601" y="160874"/>
                </a:lnTo>
                <a:lnTo>
                  <a:pt x="57556" y="181070"/>
                </a:lnTo>
                <a:lnTo>
                  <a:pt x="94237" y="188475"/>
                </a:lnTo>
                <a:lnTo>
                  <a:pt x="130919" y="181070"/>
                </a:lnTo>
                <a:lnTo>
                  <a:pt x="160874" y="160874"/>
                </a:lnTo>
                <a:lnTo>
                  <a:pt x="181070" y="130919"/>
                </a:lnTo>
                <a:lnTo>
                  <a:pt x="182134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4" y="62825"/>
                </a:lnTo>
                <a:lnTo>
                  <a:pt x="181070" y="57556"/>
                </a:lnTo>
                <a:lnTo>
                  <a:pt x="160874" y="27601"/>
                </a:lnTo>
                <a:lnTo>
                  <a:pt x="130920" y="7405"/>
                </a:lnTo>
                <a:lnTo>
                  <a:pt x="94239" y="0"/>
                </a:lnTo>
                <a:close/>
              </a:path>
              <a:path w="5770245" h="188595">
                <a:moveTo>
                  <a:pt x="182134" y="62825"/>
                </a:moveTo>
                <a:lnTo>
                  <a:pt x="188475" y="94237"/>
                </a:lnTo>
                <a:lnTo>
                  <a:pt x="182134" y="125650"/>
                </a:lnTo>
                <a:lnTo>
                  <a:pt x="5769819" y="125651"/>
                </a:lnTo>
                <a:lnTo>
                  <a:pt x="5769819" y="62826"/>
                </a:lnTo>
                <a:lnTo>
                  <a:pt x="182134" y="62825"/>
                </a:lnTo>
                <a:close/>
              </a:path>
              <a:path w="5770245" h="188595">
                <a:moveTo>
                  <a:pt x="94237" y="62825"/>
                </a:moveTo>
                <a:lnTo>
                  <a:pt x="94237" y="125650"/>
                </a:lnTo>
                <a:lnTo>
                  <a:pt x="182134" y="125650"/>
                </a:lnTo>
                <a:lnTo>
                  <a:pt x="188475" y="94237"/>
                </a:lnTo>
                <a:lnTo>
                  <a:pt x="182134" y="62825"/>
                </a:lnTo>
                <a:lnTo>
                  <a:pt x="94237" y="62825"/>
                </a:lnTo>
                <a:close/>
              </a:path>
              <a:path w="5770245" h="188595">
                <a:moveTo>
                  <a:pt x="182134" y="62825"/>
                </a:moveTo>
                <a:lnTo>
                  <a:pt x="94237" y="62825"/>
                </a:lnTo>
                <a:lnTo>
                  <a:pt x="182134" y="62825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83630" y="6398888"/>
            <a:ext cx="5927090" cy="188595"/>
          </a:xfrm>
          <a:custGeom>
            <a:avLst/>
            <a:gdLst/>
            <a:ahLst/>
            <a:cxnLst/>
            <a:rect l="l" t="t" r="r" b="b"/>
            <a:pathLst>
              <a:path w="5927090" h="188595">
                <a:moveTo>
                  <a:pt x="94237" y="0"/>
                </a:moveTo>
                <a:lnTo>
                  <a:pt x="57556" y="7405"/>
                </a:lnTo>
                <a:lnTo>
                  <a:pt x="27601" y="27601"/>
                </a:lnTo>
                <a:lnTo>
                  <a:pt x="7405" y="57556"/>
                </a:lnTo>
                <a:lnTo>
                  <a:pt x="0" y="94237"/>
                </a:lnTo>
                <a:lnTo>
                  <a:pt x="7405" y="130919"/>
                </a:lnTo>
                <a:lnTo>
                  <a:pt x="27601" y="160874"/>
                </a:lnTo>
                <a:lnTo>
                  <a:pt x="57556" y="181070"/>
                </a:lnTo>
                <a:lnTo>
                  <a:pt x="94237" y="188475"/>
                </a:lnTo>
                <a:lnTo>
                  <a:pt x="130919" y="181070"/>
                </a:lnTo>
                <a:lnTo>
                  <a:pt x="160874" y="160874"/>
                </a:lnTo>
                <a:lnTo>
                  <a:pt x="181070" y="130919"/>
                </a:lnTo>
                <a:lnTo>
                  <a:pt x="182134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4" y="62825"/>
                </a:lnTo>
                <a:lnTo>
                  <a:pt x="181070" y="57556"/>
                </a:lnTo>
                <a:lnTo>
                  <a:pt x="160874" y="27601"/>
                </a:lnTo>
                <a:lnTo>
                  <a:pt x="130919" y="7405"/>
                </a:lnTo>
                <a:lnTo>
                  <a:pt x="94237" y="0"/>
                </a:lnTo>
                <a:close/>
              </a:path>
              <a:path w="5927090" h="188595">
                <a:moveTo>
                  <a:pt x="182134" y="62825"/>
                </a:moveTo>
                <a:lnTo>
                  <a:pt x="188475" y="94237"/>
                </a:lnTo>
                <a:lnTo>
                  <a:pt x="182134" y="125650"/>
                </a:lnTo>
                <a:lnTo>
                  <a:pt x="5926871" y="125651"/>
                </a:lnTo>
                <a:lnTo>
                  <a:pt x="5926871" y="62826"/>
                </a:lnTo>
                <a:lnTo>
                  <a:pt x="182134" y="62825"/>
                </a:lnTo>
                <a:close/>
              </a:path>
              <a:path w="5927090" h="188595">
                <a:moveTo>
                  <a:pt x="94237" y="62825"/>
                </a:moveTo>
                <a:lnTo>
                  <a:pt x="94237" y="125650"/>
                </a:lnTo>
                <a:lnTo>
                  <a:pt x="182134" y="125650"/>
                </a:lnTo>
                <a:lnTo>
                  <a:pt x="188475" y="94237"/>
                </a:lnTo>
                <a:lnTo>
                  <a:pt x="182134" y="62825"/>
                </a:lnTo>
                <a:lnTo>
                  <a:pt x="94237" y="62825"/>
                </a:lnTo>
                <a:close/>
              </a:path>
              <a:path w="5927090" h="188595">
                <a:moveTo>
                  <a:pt x="182134" y="62825"/>
                </a:moveTo>
                <a:lnTo>
                  <a:pt x="94237" y="62825"/>
                </a:lnTo>
                <a:lnTo>
                  <a:pt x="182134" y="62825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59738" y="7508633"/>
            <a:ext cx="3938270" cy="2201545"/>
          </a:xfrm>
          <a:custGeom>
            <a:avLst/>
            <a:gdLst/>
            <a:ahLst/>
            <a:cxnLst/>
            <a:rect l="l" t="t" r="r" b="b"/>
            <a:pathLst>
              <a:path w="3938270" h="2201545">
                <a:moveTo>
                  <a:pt x="2931616" y="94237"/>
                </a:moveTo>
                <a:lnTo>
                  <a:pt x="2931616" y="2201512"/>
                </a:lnTo>
                <a:lnTo>
                  <a:pt x="3938251" y="2201512"/>
                </a:lnTo>
                <a:lnTo>
                  <a:pt x="3938251" y="2170099"/>
                </a:lnTo>
                <a:lnTo>
                  <a:pt x="2994441" y="2170099"/>
                </a:lnTo>
                <a:lnTo>
                  <a:pt x="2963029" y="2138686"/>
                </a:lnTo>
                <a:lnTo>
                  <a:pt x="2994441" y="2138686"/>
                </a:lnTo>
                <a:lnTo>
                  <a:pt x="2994441" y="125650"/>
                </a:lnTo>
                <a:lnTo>
                  <a:pt x="2963029" y="125650"/>
                </a:lnTo>
                <a:lnTo>
                  <a:pt x="2931616" y="94237"/>
                </a:lnTo>
                <a:close/>
              </a:path>
              <a:path w="3938270" h="2201545">
                <a:moveTo>
                  <a:pt x="2994441" y="2138686"/>
                </a:moveTo>
                <a:lnTo>
                  <a:pt x="2963029" y="2138686"/>
                </a:lnTo>
                <a:lnTo>
                  <a:pt x="2994441" y="2170099"/>
                </a:lnTo>
                <a:lnTo>
                  <a:pt x="2994441" y="2138686"/>
                </a:lnTo>
                <a:close/>
              </a:path>
              <a:path w="3938270" h="2201545">
                <a:moveTo>
                  <a:pt x="3938251" y="2138686"/>
                </a:moveTo>
                <a:lnTo>
                  <a:pt x="2994441" y="2138686"/>
                </a:lnTo>
                <a:lnTo>
                  <a:pt x="2994441" y="2170099"/>
                </a:lnTo>
                <a:lnTo>
                  <a:pt x="3938251" y="2170099"/>
                </a:lnTo>
                <a:lnTo>
                  <a:pt x="3938251" y="2138686"/>
                </a:lnTo>
                <a:close/>
              </a:path>
              <a:path w="3938270" h="2201545">
                <a:moveTo>
                  <a:pt x="94237" y="0"/>
                </a:moveTo>
                <a:lnTo>
                  <a:pt x="57556" y="7405"/>
                </a:lnTo>
                <a:lnTo>
                  <a:pt x="27601" y="27601"/>
                </a:lnTo>
                <a:lnTo>
                  <a:pt x="7405" y="57556"/>
                </a:lnTo>
                <a:lnTo>
                  <a:pt x="0" y="94237"/>
                </a:lnTo>
                <a:lnTo>
                  <a:pt x="7405" y="130919"/>
                </a:lnTo>
                <a:lnTo>
                  <a:pt x="27601" y="160874"/>
                </a:lnTo>
                <a:lnTo>
                  <a:pt x="57556" y="181070"/>
                </a:lnTo>
                <a:lnTo>
                  <a:pt x="94237" y="188475"/>
                </a:lnTo>
                <a:lnTo>
                  <a:pt x="130919" y="181070"/>
                </a:lnTo>
                <a:lnTo>
                  <a:pt x="160874" y="160874"/>
                </a:lnTo>
                <a:lnTo>
                  <a:pt x="181070" y="130919"/>
                </a:lnTo>
                <a:lnTo>
                  <a:pt x="182134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4" y="62825"/>
                </a:lnTo>
                <a:lnTo>
                  <a:pt x="181070" y="57556"/>
                </a:lnTo>
                <a:lnTo>
                  <a:pt x="160874" y="27601"/>
                </a:lnTo>
                <a:lnTo>
                  <a:pt x="130919" y="7405"/>
                </a:lnTo>
                <a:lnTo>
                  <a:pt x="94237" y="0"/>
                </a:lnTo>
                <a:close/>
              </a:path>
              <a:path w="3938270" h="2201545">
                <a:moveTo>
                  <a:pt x="182134" y="62825"/>
                </a:moveTo>
                <a:lnTo>
                  <a:pt x="94237" y="62825"/>
                </a:lnTo>
                <a:lnTo>
                  <a:pt x="94237" y="125650"/>
                </a:lnTo>
                <a:lnTo>
                  <a:pt x="182134" y="125650"/>
                </a:lnTo>
                <a:lnTo>
                  <a:pt x="188475" y="94237"/>
                </a:lnTo>
                <a:lnTo>
                  <a:pt x="182134" y="62825"/>
                </a:lnTo>
                <a:close/>
              </a:path>
              <a:path w="3938270" h="2201545">
                <a:moveTo>
                  <a:pt x="2994441" y="62825"/>
                </a:moveTo>
                <a:lnTo>
                  <a:pt x="182134" y="62825"/>
                </a:lnTo>
                <a:lnTo>
                  <a:pt x="188475" y="94237"/>
                </a:lnTo>
                <a:lnTo>
                  <a:pt x="182134" y="125650"/>
                </a:lnTo>
                <a:lnTo>
                  <a:pt x="2931616" y="125650"/>
                </a:lnTo>
                <a:lnTo>
                  <a:pt x="2931616" y="94237"/>
                </a:lnTo>
                <a:lnTo>
                  <a:pt x="2994441" y="94237"/>
                </a:lnTo>
                <a:lnTo>
                  <a:pt x="2994441" y="62825"/>
                </a:lnTo>
                <a:close/>
              </a:path>
              <a:path w="3938270" h="2201545">
                <a:moveTo>
                  <a:pt x="2994441" y="94237"/>
                </a:moveTo>
                <a:lnTo>
                  <a:pt x="2931616" y="94237"/>
                </a:lnTo>
                <a:lnTo>
                  <a:pt x="2963029" y="125650"/>
                </a:lnTo>
                <a:lnTo>
                  <a:pt x="2994441" y="125650"/>
                </a:lnTo>
                <a:lnTo>
                  <a:pt x="2994441" y="94237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510074" y="4701200"/>
            <a:ext cx="782928" cy="5676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8712006" y="5285568"/>
            <a:ext cx="402590" cy="3640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499"/>
              </a:lnSpc>
              <a:spcBef>
                <a:spcPts val="100"/>
              </a:spcBef>
            </a:pPr>
            <a:r>
              <a:rPr dirty="0" sz="2950" spc="10" b="1">
                <a:solidFill>
                  <a:srgbClr val="FF6A00"/>
                </a:solidFill>
                <a:latin typeface="微软雅黑"/>
                <a:cs typeface="微软雅黑"/>
              </a:rPr>
              <a:t>云 防 火 墙 能 力 覆 盖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010502" y="3509546"/>
            <a:ext cx="6561455" cy="1246505"/>
          </a:xfrm>
          <a:custGeom>
            <a:avLst/>
            <a:gdLst/>
            <a:ahLst/>
            <a:cxnLst/>
            <a:rect l="l" t="t" r="r" b="b"/>
            <a:pathLst>
              <a:path w="6561455" h="1246504">
                <a:moveTo>
                  <a:pt x="0" y="207701"/>
                </a:moveTo>
                <a:lnTo>
                  <a:pt x="5485" y="160077"/>
                </a:lnTo>
                <a:lnTo>
                  <a:pt x="21111" y="116359"/>
                </a:lnTo>
                <a:lnTo>
                  <a:pt x="45629" y="77794"/>
                </a:lnTo>
                <a:lnTo>
                  <a:pt x="77794" y="45629"/>
                </a:lnTo>
                <a:lnTo>
                  <a:pt x="116359" y="21111"/>
                </a:lnTo>
                <a:lnTo>
                  <a:pt x="160077" y="5485"/>
                </a:lnTo>
                <a:lnTo>
                  <a:pt x="207701" y="0"/>
                </a:lnTo>
                <a:lnTo>
                  <a:pt x="6353557" y="0"/>
                </a:lnTo>
                <a:lnTo>
                  <a:pt x="6401181" y="5485"/>
                </a:lnTo>
                <a:lnTo>
                  <a:pt x="6444899" y="21111"/>
                </a:lnTo>
                <a:lnTo>
                  <a:pt x="6483463" y="45629"/>
                </a:lnTo>
                <a:lnTo>
                  <a:pt x="6515628" y="77794"/>
                </a:lnTo>
                <a:lnTo>
                  <a:pt x="6540147" y="116359"/>
                </a:lnTo>
                <a:lnTo>
                  <a:pt x="6555772" y="160077"/>
                </a:lnTo>
                <a:lnTo>
                  <a:pt x="6561258" y="207701"/>
                </a:lnTo>
                <a:lnTo>
                  <a:pt x="6561258" y="1038488"/>
                </a:lnTo>
                <a:lnTo>
                  <a:pt x="6555772" y="1086112"/>
                </a:lnTo>
                <a:lnTo>
                  <a:pt x="6540147" y="1129830"/>
                </a:lnTo>
                <a:lnTo>
                  <a:pt x="6515628" y="1168395"/>
                </a:lnTo>
                <a:lnTo>
                  <a:pt x="6483463" y="1200560"/>
                </a:lnTo>
                <a:lnTo>
                  <a:pt x="6444899" y="1225079"/>
                </a:lnTo>
                <a:lnTo>
                  <a:pt x="6401181" y="1240704"/>
                </a:lnTo>
                <a:lnTo>
                  <a:pt x="6353557" y="1246190"/>
                </a:lnTo>
                <a:lnTo>
                  <a:pt x="207701" y="1246190"/>
                </a:lnTo>
                <a:lnTo>
                  <a:pt x="160077" y="1240704"/>
                </a:lnTo>
                <a:lnTo>
                  <a:pt x="116359" y="1225079"/>
                </a:lnTo>
                <a:lnTo>
                  <a:pt x="77794" y="1200560"/>
                </a:lnTo>
                <a:lnTo>
                  <a:pt x="45629" y="1168395"/>
                </a:lnTo>
                <a:lnTo>
                  <a:pt x="21111" y="1129830"/>
                </a:lnTo>
                <a:lnTo>
                  <a:pt x="5485" y="1086112"/>
                </a:lnTo>
                <a:lnTo>
                  <a:pt x="0" y="1038488"/>
                </a:lnTo>
                <a:lnTo>
                  <a:pt x="0" y="207701"/>
                </a:lnTo>
                <a:close/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1010502" y="6177422"/>
            <a:ext cx="6561455" cy="1802130"/>
          </a:xfrm>
          <a:custGeom>
            <a:avLst/>
            <a:gdLst/>
            <a:ahLst/>
            <a:cxnLst/>
            <a:rect l="l" t="t" r="r" b="b"/>
            <a:pathLst>
              <a:path w="6561455" h="1802129">
                <a:moveTo>
                  <a:pt x="0" y="300309"/>
                </a:moveTo>
                <a:lnTo>
                  <a:pt x="3930" y="251597"/>
                </a:lnTo>
                <a:lnTo>
                  <a:pt x="15309" y="205388"/>
                </a:lnTo>
                <a:lnTo>
                  <a:pt x="33519" y="162299"/>
                </a:lnTo>
                <a:lnTo>
                  <a:pt x="57942" y="122950"/>
                </a:lnTo>
                <a:lnTo>
                  <a:pt x="87958" y="87958"/>
                </a:lnTo>
                <a:lnTo>
                  <a:pt x="122950" y="57942"/>
                </a:lnTo>
                <a:lnTo>
                  <a:pt x="162299" y="33519"/>
                </a:lnTo>
                <a:lnTo>
                  <a:pt x="205387" y="15309"/>
                </a:lnTo>
                <a:lnTo>
                  <a:pt x="251596" y="3930"/>
                </a:lnTo>
                <a:lnTo>
                  <a:pt x="300308" y="0"/>
                </a:lnTo>
                <a:lnTo>
                  <a:pt x="6260949" y="0"/>
                </a:lnTo>
                <a:lnTo>
                  <a:pt x="6309661" y="3930"/>
                </a:lnTo>
                <a:lnTo>
                  <a:pt x="6355870" y="15309"/>
                </a:lnTo>
                <a:lnTo>
                  <a:pt x="6398959" y="33519"/>
                </a:lnTo>
                <a:lnTo>
                  <a:pt x="6438308" y="57942"/>
                </a:lnTo>
                <a:lnTo>
                  <a:pt x="6473300" y="87958"/>
                </a:lnTo>
                <a:lnTo>
                  <a:pt x="6503316" y="122950"/>
                </a:lnTo>
                <a:lnTo>
                  <a:pt x="6527738" y="162299"/>
                </a:lnTo>
                <a:lnTo>
                  <a:pt x="6545948" y="205388"/>
                </a:lnTo>
                <a:lnTo>
                  <a:pt x="6557327" y="251597"/>
                </a:lnTo>
                <a:lnTo>
                  <a:pt x="6561258" y="300309"/>
                </a:lnTo>
                <a:lnTo>
                  <a:pt x="6561258" y="1501503"/>
                </a:lnTo>
                <a:lnTo>
                  <a:pt x="6557327" y="1550215"/>
                </a:lnTo>
                <a:lnTo>
                  <a:pt x="6545948" y="1596424"/>
                </a:lnTo>
                <a:lnTo>
                  <a:pt x="6527738" y="1639513"/>
                </a:lnTo>
                <a:lnTo>
                  <a:pt x="6503316" y="1678862"/>
                </a:lnTo>
                <a:lnTo>
                  <a:pt x="6473300" y="1713854"/>
                </a:lnTo>
                <a:lnTo>
                  <a:pt x="6438308" y="1743870"/>
                </a:lnTo>
                <a:lnTo>
                  <a:pt x="6398959" y="1768292"/>
                </a:lnTo>
                <a:lnTo>
                  <a:pt x="6355870" y="1786502"/>
                </a:lnTo>
                <a:lnTo>
                  <a:pt x="6309661" y="1797882"/>
                </a:lnTo>
                <a:lnTo>
                  <a:pt x="6260949" y="1801812"/>
                </a:lnTo>
                <a:lnTo>
                  <a:pt x="300308" y="1801812"/>
                </a:lnTo>
                <a:lnTo>
                  <a:pt x="251596" y="1797882"/>
                </a:lnTo>
                <a:lnTo>
                  <a:pt x="205387" y="1786502"/>
                </a:lnTo>
                <a:lnTo>
                  <a:pt x="162299" y="1768292"/>
                </a:lnTo>
                <a:lnTo>
                  <a:pt x="122950" y="1743870"/>
                </a:lnTo>
                <a:lnTo>
                  <a:pt x="87958" y="1713854"/>
                </a:lnTo>
                <a:lnTo>
                  <a:pt x="57942" y="1678862"/>
                </a:lnTo>
                <a:lnTo>
                  <a:pt x="33519" y="1639513"/>
                </a:lnTo>
                <a:lnTo>
                  <a:pt x="15309" y="1596424"/>
                </a:lnTo>
                <a:lnTo>
                  <a:pt x="3930" y="1550215"/>
                </a:lnTo>
                <a:lnTo>
                  <a:pt x="0" y="1501503"/>
                </a:lnTo>
                <a:lnTo>
                  <a:pt x="0" y="300309"/>
                </a:lnTo>
                <a:close/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010502" y="9233678"/>
            <a:ext cx="6561455" cy="716915"/>
          </a:xfrm>
          <a:custGeom>
            <a:avLst/>
            <a:gdLst/>
            <a:ahLst/>
            <a:cxnLst/>
            <a:rect l="l" t="t" r="r" b="b"/>
            <a:pathLst>
              <a:path w="6561455" h="716915">
                <a:moveTo>
                  <a:pt x="0" y="119443"/>
                </a:moveTo>
                <a:lnTo>
                  <a:pt x="9386" y="72950"/>
                </a:lnTo>
                <a:lnTo>
                  <a:pt x="34984" y="34984"/>
                </a:lnTo>
                <a:lnTo>
                  <a:pt x="72950" y="9386"/>
                </a:lnTo>
                <a:lnTo>
                  <a:pt x="119443" y="0"/>
                </a:lnTo>
                <a:lnTo>
                  <a:pt x="6441815" y="0"/>
                </a:lnTo>
                <a:lnTo>
                  <a:pt x="6488307" y="9386"/>
                </a:lnTo>
                <a:lnTo>
                  <a:pt x="6526274" y="34984"/>
                </a:lnTo>
                <a:lnTo>
                  <a:pt x="6551871" y="72950"/>
                </a:lnTo>
                <a:lnTo>
                  <a:pt x="6561258" y="119443"/>
                </a:lnTo>
                <a:lnTo>
                  <a:pt x="6561258" y="597209"/>
                </a:lnTo>
                <a:lnTo>
                  <a:pt x="6551871" y="643702"/>
                </a:lnTo>
                <a:lnTo>
                  <a:pt x="6526274" y="681668"/>
                </a:lnTo>
                <a:lnTo>
                  <a:pt x="6488307" y="707266"/>
                </a:lnTo>
                <a:lnTo>
                  <a:pt x="6441815" y="716652"/>
                </a:lnTo>
                <a:lnTo>
                  <a:pt x="119443" y="716652"/>
                </a:lnTo>
                <a:lnTo>
                  <a:pt x="72950" y="707266"/>
                </a:lnTo>
                <a:lnTo>
                  <a:pt x="34984" y="681668"/>
                </a:lnTo>
                <a:lnTo>
                  <a:pt x="9386" y="643702"/>
                </a:lnTo>
                <a:lnTo>
                  <a:pt x="0" y="597209"/>
                </a:lnTo>
                <a:lnTo>
                  <a:pt x="0" y="119443"/>
                </a:lnTo>
                <a:close/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571758" y="4132641"/>
            <a:ext cx="1330325" cy="568960"/>
          </a:xfrm>
          <a:custGeom>
            <a:avLst/>
            <a:gdLst/>
            <a:ahLst/>
            <a:cxnLst/>
            <a:rect l="l" t="t" r="r" b="b"/>
            <a:pathLst>
              <a:path w="1330325" h="568960">
                <a:moveTo>
                  <a:pt x="0" y="0"/>
                </a:moveTo>
                <a:lnTo>
                  <a:pt x="1329780" y="0"/>
                </a:lnTo>
                <a:lnTo>
                  <a:pt x="1329780" y="568558"/>
                </a:lnTo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571758" y="8999033"/>
            <a:ext cx="1341755" cy="593090"/>
          </a:xfrm>
          <a:custGeom>
            <a:avLst/>
            <a:gdLst/>
            <a:ahLst/>
            <a:cxnLst/>
            <a:rect l="l" t="t" r="r" b="b"/>
            <a:pathLst>
              <a:path w="1341755" h="593090">
                <a:moveTo>
                  <a:pt x="0" y="592972"/>
                </a:moveTo>
                <a:lnTo>
                  <a:pt x="1341421" y="592972"/>
                </a:lnTo>
                <a:lnTo>
                  <a:pt x="1341421" y="0"/>
                </a:lnTo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565203" y="688851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80" h="0">
                <a:moveTo>
                  <a:pt x="0" y="0"/>
                </a:moveTo>
                <a:lnTo>
                  <a:pt x="1020752" y="0"/>
                </a:lnTo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13847444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 i="1">
                <a:latin typeface="微软雅黑"/>
                <a:cs typeface="微软雅黑"/>
              </a:rPr>
              <a:t>云上网络防御最佳实践：网络安全</a:t>
            </a:r>
            <a:r>
              <a:rPr dirty="0" sz="4950" spc="-5" i="1">
                <a:solidFill>
                  <a:srgbClr val="FF6A00"/>
                </a:solidFill>
                <a:latin typeface="微软雅黑"/>
                <a:cs typeface="微软雅黑"/>
              </a:rPr>
              <a:t>“三重门”</a:t>
            </a:r>
            <a:r>
              <a:rPr dirty="0" sz="4950" spc="-5" i="1">
                <a:latin typeface="微软雅黑"/>
                <a:cs typeface="微软雅黑"/>
              </a:rPr>
              <a:t>架构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460414" y="2146531"/>
            <a:ext cx="753903" cy="7539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460414" y="8533771"/>
            <a:ext cx="753903" cy="7539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460414" y="5413447"/>
            <a:ext cx="753903" cy="7539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4057" y="6126875"/>
            <a:ext cx="3106420" cy="3335654"/>
          </a:xfrm>
          <a:custGeom>
            <a:avLst/>
            <a:gdLst/>
            <a:ahLst/>
            <a:cxnLst/>
            <a:rect l="l" t="t" r="r" b="b"/>
            <a:pathLst>
              <a:path w="3106420" h="3335654">
                <a:moveTo>
                  <a:pt x="2973965" y="0"/>
                </a:moveTo>
                <a:lnTo>
                  <a:pt x="132004" y="0"/>
                </a:lnTo>
                <a:lnTo>
                  <a:pt x="90280" y="6729"/>
                </a:lnTo>
                <a:lnTo>
                  <a:pt x="54044" y="25468"/>
                </a:lnTo>
                <a:lnTo>
                  <a:pt x="25469" y="54043"/>
                </a:lnTo>
                <a:lnTo>
                  <a:pt x="6729" y="90280"/>
                </a:lnTo>
                <a:lnTo>
                  <a:pt x="0" y="132003"/>
                </a:lnTo>
                <a:lnTo>
                  <a:pt x="0" y="3203566"/>
                </a:lnTo>
                <a:lnTo>
                  <a:pt x="6729" y="3245289"/>
                </a:lnTo>
                <a:lnTo>
                  <a:pt x="25469" y="3281526"/>
                </a:lnTo>
                <a:lnTo>
                  <a:pt x="54044" y="3310101"/>
                </a:lnTo>
                <a:lnTo>
                  <a:pt x="90280" y="3328840"/>
                </a:lnTo>
                <a:lnTo>
                  <a:pt x="132004" y="3335570"/>
                </a:lnTo>
                <a:lnTo>
                  <a:pt x="2973965" y="3335570"/>
                </a:lnTo>
                <a:lnTo>
                  <a:pt x="3015689" y="3328840"/>
                </a:lnTo>
                <a:lnTo>
                  <a:pt x="3051925" y="3310101"/>
                </a:lnTo>
                <a:lnTo>
                  <a:pt x="3080500" y="3281526"/>
                </a:lnTo>
                <a:lnTo>
                  <a:pt x="3099239" y="3245289"/>
                </a:lnTo>
                <a:lnTo>
                  <a:pt x="3105969" y="3203566"/>
                </a:lnTo>
                <a:lnTo>
                  <a:pt x="3105969" y="132003"/>
                </a:lnTo>
                <a:lnTo>
                  <a:pt x="3099239" y="90280"/>
                </a:lnTo>
                <a:lnTo>
                  <a:pt x="3080500" y="54043"/>
                </a:lnTo>
                <a:lnTo>
                  <a:pt x="3051925" y="25468"/>
                </a:lnTo>
                <a:lnTo>
                  <a:pt x="3015689" y="6729"/>
                </a:lnTo>
                <a:lnTo>
                  <a:pt x="2973965" y="0"/>
                </a:lnTo>
                <a:close/>
              </a:path>
            </a:pathLst>
          </a:custGeom>
          <a:solidFill>
            <a:srgbClr val="FFE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24057" y="6126875"/>
            <a:ext cx="3106420" cy="3335654"/>
          </a:xfrm>
          <a:custGeom>
            <a:avLst/>
            <a:gdLst/>
            <a:ahLst/>
            <a:cxnLst/>
            <a:rect l="l" t="t" r="r" b="b"/>
            <a:pathLst>
              <a:path w="3106420" h="3335654">
                <a:moveTo>
                  <a:pt x="0" y="132003"/>
                </a:moveTo>
                <a:lnTo>
                  <a:pt x="6729" y="90280"/>
                </a:lnTo>
                <a:lnTo>
                  <a:pt x="25469" y="54044"/>
                </a:lnTo>
                <a:lnTo>
                  <a:pt x="54044" y="25469"/>
                </a:lnTo>
                <a:lnTo>
                  <a:pt x="90280" y="6729"/>
                </a:lnTo>
                <a:lnTo>
                  <a:pt x="132003" y="0"/>
                </a:lnTo>
                <a:lnTo>
                  <a:pt x="2973965" y="0"/>
                </a:lnTo>
                <a:lnTo>
                  <a:pt x="3015689" y="6729"/>
                </a:lnTo>
                <a:lnTo>
                  <a:pt x="3051925" y="25469"/>
                </a:lnTo>
                <a:lnTo>
                  <a:pt x="3080500" y="54044"/>
                </a:lnTo>
                <a:lnTo>
                  <a:pt x="3099240" y="90280"/>
                </a:lnTo>
                <a:lnTo>
                  <a:pt x="3105969" y="132003"/>
                </a:lnTo>
                <a:lnTo>
                  <a:pt x="3105969" y="3203566"/>
                </a:lnTo>
                <a:lnTo>
                  <a:pt x="3099240" y="3245290"/>
                </a:lnTo>
                <a:lnTo>
                  <a:pt x="3080500" y="3281526"/>
                </a:lnTo>
                <a:lnTo>
                  <a:pt x="3051925" y="3310101"/>
                </a:lnTo>
                <a:lnTo>
                  <a:pt x="3015689" y="3328841"/>
                </a:lnTo>
                <a:lnTo>
                  <a:pt x="2973965" y="3335570"/>
                </a:lnTo>
                <a:lnTo>
                  <a:pt x="132003" y="3335570"/>
                </a:lnTo>
                <a:lnTo>
                  <a:pt x="90280" y="3328841"/>
                </a:lnTo>
                <a:lnTo>
                  <a:pt x="54044" y="3310101"/>
                </a:lnTo>
                <a:lnTo>
                  <a:pt x="25469" y="3281526"/>
                </a:lnTo>
                <a:lnTo>
                  <a:pt x="6729" y="3245290"/>
                </a:lnTo>
                <a:lnTo>
                  <a:pt x="0" y="3203566"/>
                </a:lnTo>
                <a:lnTo>
                  <a:pt x="0" y="132003"/>
                </a:lnTo>
                <a:close/>
              </a:path>
            </a:pathLst>
          </a:custGeom>
          <a:ln w="2094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88509" y="5243803"/>
            <a:ext cx="4272280" cy="613410"/>
          </a:xfrm>
          <a:custGeom>
            <a:avLst/>
            <a:gdLst/>
            <a:ahLst/>
            <a:cxnLst/>
            <a:rect l="l" t="t" r="r" b="b"/>
            <a:pathLst>
              <a:path w="4272280" h="613410">
                <a:moveTo>
                  <a:pt x="0" y="26060"/>
                </a:moveTo>
                <a:lnTo>
                  <a:pt x="2047" y="15916"/>
                </a:lnTo>
                <a:lnTo>
                  <a:pt x="7632" y="7632"/>
                </a:lnTo>
                <a:lnTo>
                  <a:pt x="15916" y="2047"/>
                </a:lnTo>
                <a:lnTo>
                  <a:pt x="26060" y="0"/>
                </a:lnTo>
                <a:lnTo>
                  <a:pt x="4245985" y="0"/>
                </a:lnTo>
                <a:lnTo>
                  <a:pt x="4256129" y="2047"/>
                </a:lnTo>
                <a:lnTo>
                  <a:pt x="4264412" y="7632"/>
                </a:lnTo>
                <a:lnTo>
                  <a:pt x="4269997" y="15916"/>
                </a:lnTo>
                <a:lnTo>
                  <a:pt x="4272045" y="26060"/>
                </a:lnTo>
                <a:lnTo>
                  <a:pt x="4272045" y="587114"/>
                </a:lnTo>
                <a:lnTo>
                  <a:pt x="4269997" y="597258"/>
                </a:lnTo>
                <a:lnTo>
                  <a:pt x="4264412" y="605542"/>
                </a:lnTo>
                <a:lnTo>
                  <a:pt x="4256129" y="611127"/>
                </a:lnTo>
                <a:lnTo>
                  <a:pt x="4245985" y="613175"/>
                </a:lnTo>
                <a:lnTo>
                  <a:pt x="26060" y="613175"/>
                </a:lnTo>
                <a:lnTo>
                  <a:pt x="15916" y="611127"/>
                </a:lnTo>
                <a:lnTo>
                  <a:pt x="7632" y="605542"/>
                </a:lnTo>
                <a:lnTo>
                  <a:pt x="2047" y="597258"/>
                </a:lnTo>
                <a:lnTo>
                  <a:pt x="0" y="587114"/>
                </a:lnTo>
                <a:lnTo>
                  <a:pt x="0" y="26060"/>
                </a:lnTo>
                <a:close/>
              </a:path>
            </a:pathLst>
          </a:custGeom>
          <a:ln w="20941">
            <a:solidFill>
              <a:srgbClr val="1818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61158" y="6617334"/>
            <a:ext cx="157480" cy="475615"/>
          </a:xfrm>
          <a:custGeom>
            <a:avLst/>
            <a:gdLst/>
            <a:ahLst/>
            <a:cxnLst/>
            <a:rect l="l" t="t" r="r" b="b"/>
            <a:pathLst>
              <a:path w="157479" h="475615">
                <a:moveTo>
                  <a:pt x="52354" y="318158"/>
                </a:moveTo>
                <a:lnTo>
                  <a:pt x="0" y="318158"/>
                </a:lnTo>
                <a:lnTo>
                  <a:pt x="78532" y="475222"/>
                </a:lnTo>
                <a:lnTo>
                  <a:pt x="143974" y="344336"/>
                </a:lnTo>
                <a:lnTo>
                  <a:pt x="52354" y="344336"/>
                </a:lnTo>
                <a:lnTo>
                  <a:pt x="52354" y="318158"/>
                </a:lnTo>
                <a:close/>
              </a:path>
              <a:path w="157479" h="475615">
                <a:moveTo>
                  <a:pt x="104708" y="0"/>
                </a:moveTo>
                <a:lnTo>
                  <a:pt x="52354" y="0"/>
                </a:lnTo>
                <a:lnTo>
                  <a:pt x="52354" y="344336"/>
                </a:lnTo>
                <a:lnTo>
                  <a:pt x="104708" y="344336"/>
                </a:lnTo>
                <a:lnTo>
                  <a:pt x="104708" y="0"/>
                </a:lnTo>
                <a:close/>
              </a:path>
              <a:path w="157479" h="475615">
                <a:moveTo>
                  <a:pt x="157063" y="318158"/>
                </a:moveTo>
                <a:lnTo>
                  <a:pt x="104708" y="318158"/>
                </a:lnTo>
                <a:lnTo>
                  <a:pt x="104708" y="344336"/>
                </a:lnTo>
                <a:lnTo>
                  <a:pt x="143974" y="344336"/>
                </a:lnTo>
                <a:lnTo>
                  <a:pt x="157063" y="318158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86126" y="6614717"/>
            <a:ext cx="157480" cy="475615"/>
          </a:xfrm>
          <a:custGeom>
            <a:avLst/>
            <a:gdLst/>
            <a:ahLst/>
            <a:cxnLst/>
            <a:rect l="l" t="t" r="r" b="b"/>
            <a:pathLst>
              <a:path w="157479" h="475615">
                <a:moveTo>
                  <a:pt x="52354" y="318158"/>
                </a:moveTo>
                <a:lnTo>
                  <a:pt x="0" y="318158"/>
                </a:lnTo>
                <a:lnTo>
                  <a:pt x="78531" y="475222"/>
                </a:lnTo>
                <a:lnTo>
                  <a:pt x="143974" y="344336"/>
                </a:lnTo>
                <a:lnTo>
                  <a:pt x="52354" y="344336"/>
                </a:lnTo>
                <a:lnTo>
                  <a:pt x="52354" y="318158"/>
                </a:lnTo>
                <a:close/>
              </a:path>
              <a:path w="157479" h="475615">
                <a:moveTo>
                  <a:pt x="104707" y="0"/>
                </a:moveTo>
                <a:lnTo>
                  <a:pt x="52353" y="0"/>
                </a:lnTo>
                <a:lnTo>
                  <a:pt x="52354" y="344336"/>
                </a:lnTo>
                <a:lnTo>
                  <a:pt x="104708" y="344336"/>
                </a:lnTo>
                <a:lnTo>
                  <a:pt x="104707" y="0"/>
                </a:lnTo>
                <a:close/>
              </a:path>
              <a:path w="157479" h="475615">
                <a:moveTo>
                  <a:pt x="157063" y="318158"/>
                </a:moveTo>
                <a:lnTo>
                  <a:pt x="104708" y="318158"/>
                </a:lnTo>
                <a:lnTo>
                  <a:pt x="104708" y="344336"/>
                </a:lnTo>
                <a:lnTo>
                  <a:pt x="143974" y="344336"/>
                </a:lnTo>
                <a:lnTo>
                  <a:pt x="157063" y="31815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65313" y="4784425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2858" y="3917164"/>
            <a:ext cx="9612630" cy="4401185"/>
          </a:xfrm>
          <a:custGeom>
            <a:avLst/>
            <a:gdLst/>
            <a:ahLst/>
            <a:cxnLst/>
            <a:rect l="l" t="t" r="r" b="b"/>
            <a:pathLst>
              <a:path w="9612630" h="4401184">
                <a:moveTo>
                  <a:pt x="0" y="255709"/>
                </a:moveTo>
                <a:lnTo>
                  <a:pt x="4119" y="209745"/>
                </a:lnTo>
                <a:lnTo>
                  <a:pt x="15997" y="166484"/>
                </a:lnTo>
                <a:lnTo>
                  <a:pt x="34911" y="126648"/>
                </a:lnTo>
                <a:lnTo>
                  <a:pt x="60139" y="90959"/>
                </a:lnTo>
                <a:lnTo>
                  <a:pt x="90959" y="60139"/>
                </a:lnTo>
                <a:lnTo>
                  <a:pt x="126647" y="34911"/>
                </a:lnTo>
                <a:lnTo>
                  <a:pt x="166484" y="15997"/>
                </a:lnTo>
                <a:lnTo>
                  <a:pt x="209745" y="4119"/>
                </a:lnTo>
                <a:lnTo>
                  <a:pt x="255709" y="0"/>
                </a:lnTo>
                <a:lnTo>
                  <a:pt x="9356647" y="0"/>
                </a:lnTo>
                <a:lnTo>
                  <a:pt x="9402611" y="4119"/>
                </a:lnTo>
                <a:lnTo>
                  <a:pt x="9445872" y="15997"/>
                </a:lnTo>
                <a:lnTo>
                  <a:pt x="9485708" y="34911"/>
                </a:lnTo>
                <a:lnTo>
                  <a:pt x="9521397" y="60139"/>
                </a:lnTo>
                <a:lnTo>
                  <a:pt x="9552217" y="90959"/>
                </a:lnTo>
                <a:lnTo>
                  <a:pt x="9577444" y="126648"/>
                </a:lnTo>
                <a:lnTo>
                  <a:pt x="9596358" y="166484"/>
                </a:lnTo>
                <a:lnTo>
                  <a:pt x="9608236" y="209745"/>
                </a:lnTo>
                <a:lnTo>
                  <a:pt x="9612356" y="255709"/>
                </a:lnTo>
                <a:lnTo>
                  <a:pt x="9612356" y="4145461"/>
                </a:lnTo>
                <a:lnTo>
                  <a:pt x="9608236" y="4191425"/>
                </a:lnTo>
                <a:lnTo>
                  <a:pt x="9596358" y="4234686"/>
                </a:lnTo>
                <a:lnTo>
                  <a:pt x="9577444" y="4274523"/>
                </a:lnTo>
                <a:lnTo>
                  <a:pt x="9552217" y="4310212"/>
                </a:lnTo>
                <a:lnTo>
                  <a:pt x="9521397" y="4341031"/>
                </a:lnTo>
                <a:lnTo>
                  <a:pt x="9485708" y="4366259"/>
                </a:lnTo>
                <a:lnTo>
                  <a:pt x="9445872" y="4385173"/>
                </a:lnTo>
                <a:lnTo>
                  <a:pt x="9402611" y="4397051"/>
                </a:lnTo>
                <a:lnTo>
                  <a:pt x="9356647" y="4401171"/>
                </a:lnTo>
                <a:lnTo>
                  <a:pt x="255709" y="4401171"/>
                </a:lnTo>
                <a:lnTo>
                  <a:pt x="209745" y="4397051"/>
                </a:lnTo>
                <a:lnTo>
                  <a:pt x="166484" y="4385173"/>
                </a:lnTo>
                <a:lnTo>
                  <a:pt x="126647" y="4366259"/>
                </a:lnTo>
                <a:lnTo>
                  <a:pt x="90959" y="4341031"/>
                </a:lnTo>
                <a:lnTo>
                  <a:pt x="60139" y="4310212"/>
                </a:lnTo>
                <a:lnTo>
                  <a:pt x="34911" y="4274523"/>
                </a:lnTo>
                <a:lnTo>
                  <a:pt x="15997" y="4234686"/>
                </a:lnTo>
                <a:lnTo>
                  <a:pt x="4119" y="4191425"/>
                </a:lnTo>
                <a:lnTo>
                  <a:pt x="0" y="4145461"/>
                </a:lnTo>
                <a:lnTo>
                  <a:pt x="0" y="25570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12590780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 i="1">
                <a:latin typeface="微软雅黑"/>
                <a:cs typeface="微软雅黑"/>
              </a:rPr>
              <a:t>“三重门”架构中的网络产品部署与流量走向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4533" y="4492483"/>
            <a:ext cx="3110865" cy="3110865"/>
          </a:xfrm>
          <a:custGeom>
            <a:avLst/>
            <a:gdLst/>
            <a:ahLst/>
            <a:cxnLst/>
            <a:rect l="l" t="t" r="r" b="b"/>
            <a:pathLst>
              <a:path w="3110865" h="3110865">
                <a:moveTo>
                  <a:pt x="1555194" y="0"/>
                </a:moveTo>
                <a:lnTo>
                  <a:pt x="1506754" y="740"/>
                </a:lnTo>
                <a:lnTo>
                  <a:pt x="1458682" y="2945"/>
                </a:lnTo>
                <a:lnTo>
                  <a:pt x="1411001" y="6595"/>
                </a:lnTo>
                <a:lnTo>
                  <a:pt x="1363732" y="11668"/>
                </a:lnTo>
                <a:lnTo>
                  <a:pt x="1316896" y="18142"/>
                </a:lnTo>
                <a:lnTo>
                  <a:pt x="1270515" y="25996"/>
                </a:lnTo>
                <a:lnTo>
                  <a:pt x="1224611" y="35208"/>
                </a:lnTo>
                <a:lnTo>
                  <a:pt x="1179204" y="45756"/>
                </a:lnTo>
                <a:lnTo>
                  <a:pt x="1134317" y="57620"/>
                </a:lnTo>
                <a:lnTo>
                  <a:pt x="1089971" y="70778"/>
                </a:lnTo>
                <a:lnTo>
                  <a:pt x="1046187" y="85208"/>
                </a:lnTo>
                <a:lnTo>
                  <a:pt x="1002988" y="100888"/>
                </a:lnTo>
                <a:lnTo>
                  <a:pt x="960393" y="117798"/>
                </a:lnTo>
                <a:lnTo>
                  <a:pt x="918426" y="135915"/>
                </a:lnTo>
                <a:lnTo>
                  <a:pt x="877107" y="155218"/>
                </a:lnTo>
                <a:lnTo>
                  <a:pt x="836458" y="175686"/>
                </a:lnTo>
                <a:lnTo>
                  <a:pt x="796501" y="197297"/>
                </a:lnTo>
                <a:lnTo>
                  <a:pt x="757256" y="220030"/>
                </a:lnTo>
                <a:lnTo>
                  <a:pt x="718746" y="243863"/>
                </a:lnTo>
                <a:lnTo>
                  <a:pt x="680992" y="268775"/>
                </a:lnTo>
                <a:lnTo>
                  <a:pt x="644016" y="294743"/>
                </a:lnTo>
                <a:lnTo>
                  <a:pt x="607839" y="321747"/>
                </a:lnTo>
                <a:lnTo>
                  <a:pt x="572482" y="349766"/>
                </a:lnTo>
                <a:lnTo>
                  <a:pt x="537967" y="378777"/>
                </a:lnTo>
                <a:lnTo>
                  <a:pt x="504316" y="408759"/>
                </a:lnTo>
                <a:lnTo>
                  <a:pt x="471550" y="439690"/>
                </a:lnTo>
                <a:lnTo>
                  <a:pt x="439690" y="471550"/>
                </a:lnTo>
                <a:lnTo>
                  <a:pt x="408758" y="504316"/>
                </a:lnTo>
                <a:lnTo>
                  <a:pt x="378776" y="537968"/>
                </a:lnTo>
                <a:lnTo>
                  <a:pt x="349765" y="572482"/>
                </a:lnTo>
                <a:lnTo>
                  <a:pt x="321747" y="607839"/>
                </a:lnTo>
                <a:lnTo>
                  <a:pt x="294743" y="644017"/>
                </a:lnTo>
                <a:lnTo>
                  <a:pt x="268774" y="680993"/>
                </a:lnTo>
                <a:lnTo>
                  <a:pt x="243863" y="718747"/>
                </a:lnTo>
                <a:lnTo>
                  <a:pt x="220030" y="757257"/>
                </a:lnTo>
                <a:lnTo>
                  <a:pt x="197297" y="796501"/>
                </a:lnTo>
                <a:lnTo>
                  <a:pt x="175686" y="836459"/>
                </a:lnTo>
                <a:lnTo>
                  <a:pt x="155218" y="877107"/>
                </a:lnTo>
                <a:lnTo>
                  <a:pt x="135915" y="918426"/>
                </a:lnTo>
                <a:lnTo>
                  <a:pt x="117797" y="960394"/>
                </a:lnTo>
                <a:lnTo>
                  <a:pt x="100888" y="1002988"/>
                </a:lnTo>
                <a:lnTo>
                  <a:pt x="85207" y="1046188"/>
                </a:lnTo>
                <a:lnTo>
                  <a:pt x="70778" y="1089971"/>
                </a:lnTo>
                <a:lnTo>
                  <a:pt x="57620" y="1134318"/>
                </a:lnTo>
                <a:lnTo>
                  <a:pt x="45756" y="1179205"/>
                </a:lnTo>
                <a:lnTo>
                  <a:pt x="35208" y="1224611"/>
                </a:lnTo>
                <a:lnTo>
                  <a:pt x="25996" y="1270516"/>
                </a:lnTo>
                <a:lnTo>
                  <a:pt x="18142" y="1316896"/>
                </a:lnTo>
                <a:lnTo>
                  <a:pt x="11668" y="1363732"/>
                </a:lnTo>
                <a:lnTo>
                  <a:pt x="6595" y="1411001"/>
                </a:lnTo>
                <a:lnTo>
                  <a:pt x="2945" y="1458682"/>
                </a:lnTo>
                <a:lnTo>
                  <a:pt x="740" y="1506754"/>
                </a:lnTo>
                <a:lnTo>
                  <a:pt x="0" y="1555194"/>
                </a:lnTo>
                <a:lnTo>
                  <a:pt x="740" y="1603634"/>
                </a:lnTo>
                <a:lnTo>
                  <a:pt x="2945" y="1651706"/>
                </a:lnTo>
                <a:lnTo>
                  <a:pt x="6595" y="1699387"/>
                </a:lnTo>
                <a:lnTo>
                  <a:pt x="11668" y="1746656"/>
                </a:lnTo>
                <a:lnTo>
                  <a:pt x="18142" y="1793492"/>
                </a:lnTo>
                <a:lnTo>
                  <a:pt x="25996" y="1839872"/>
                </a:lnTo>
                <a:lnTo>
                  <a:pt x="35208" y="1885777"/>
                </a:lnTo>
                <a:lnTo>
                  <a:pt x="45756" y="1931183"/>
                </a:lnTo>
                <a:lnTo>
                  <a:pt x="57620" y="1976070"/>
                </a:lnTo>
                <a:lnTo>
                  <a:pt x="70778" y="2020417"/>
                </a:lnTo>
                <a:lnTo>
                  <a:pt x="85207" y="2064200"/>
                </a:lnTo>
                <a:lnTo>
                  <a:pt x="100888" y="2107400"/>
                </a:lnTo>
                <a:lnTo>
                  <a:pt x="117797" y="2149994"/>
                </a:lnTo>
                <a:lnTo>
                  <a:pt x="135915" y="2191962"/>
                </a:lnTo>
                <a:lnTo>
                  <a:pt x="155218" y="2233281"/>
                </a:lnTo>
                <a:lnTo>
                  <a:pt x="175686" y="2273929"/>
                </a:lnTo>
                <a:lnTo>
                  <a:pt x="197297" y="2313887"/>
                </a:lnTo>
                <a:lnTo>
                  <a:pt x="220030" y="2353131"/>
                </a:lnTo>
                <a:lnTo>
                  <a:pt x="243863" y="2391641"/>
                </a:lnTo>
                <a:lnTo>
                  <a:pt x="268774" y="2429395"/>
                </a:lnTo>
                <a:lnTo>
                  <a:pt x="294743" y="2466372"/>
                </a:lnTo>
                <a:lnTo>
                  <a:pt x="321747" y="2502549"/>
                </a:lnTo>
                <a:lnTo>
                  <a:pt x="349765" y="2537906"/>
                </a:lnTo>
                <a:lnTo>
                  <a:pt x="378776" y="2572421"/>
                </a:lnTo>
                <a:lnTo>
                  <a:pt x="408758" y="2606072"/>
                </a:lnTo>
                <a:lnTo>
                  <a:pt x="439690" y="2638838"/>
                </a:lnTo>
                <a:lnTo>
                  <a:pt x="471550" y="2670698"/>
                </a:lnTo>
                <a:lnTo>
                  <a:pt x="504316" y="2701629"/>
                </a:lnTo>
                <a:lnTo>
                  <a:pt x="537967" y="2731611"/>
                </a:lnTo>
                <a:lnTo>
                  <a:pt x="572482" y="2760622"/>
                </a:lnTo>
                <a:lnTo>
                  <a:pt x="607839" y="2788641"/>
                </a:lnTo>
                <a:lnTo>
                  <a:pt x="644016" y="2815645"/>
                </a:lnTo>
                <a:lnTo>
                  <a:pt x="680992" y="2841614"/>
                </a:lnTo>
                <a:lnTo>
                  <a:pt x="718746" y="2866525"/>
                </a:lnTo>
                <a:lnTo>
                  <a:pt x="757256" y="2890358"/>
                </a:lnTo>
                <a:lnTo>
                  <a:pt x="796501" y="2913091"/>
                </a:lnTo>
                <a:lnTo>
                  <a:pt x="836458" y="2934702"/>
                </a:lnTo>
                <a:lnTo>
                  <a:pt x="877107" y="2955170"/>
                </a:lnTo>
                <a:lnTo>
                  <a:pt x="918426" y="2974473"/>
                </a:lnTo>
                <a:lnTo>
                  <a:pt x="960393" y="2992591"/>
                </a:lnTo>
                <a:lnTo>
                  <a:pt x="1002988" y="3009500"/>
                </a:lnTo>
                <a:lnTo>
                  <a:pt x="1046187" y="3025181"/>
                </a:lnTo>
                <a:lnTo>
                  <a:pt x="1089971" y="3039610"/>
                </a:lnTo>
                <a:lnTo>
                  <a:pt x="1134317" y="3052768"/>
                </a:lnTo>
                <a:lnTo>
                  <a:pt x="1179204" y="3064632"/>
                </a:lnTo>
                <a:lnTo>
                  <a:pt x="1224611" y="3075180"/>
                </a:lnTo>
                <a:lnTo>
                  <a:pt x="1270515" y="3084392"/>
                </a:lnTo>
                <a:lnTo>
                  <a:pt x="1316896" y="3092246"/>
                </a:lnTo>
                <a:lnTo>
                  <a:pt x="1363732" y="3098720"/>
                </a:lnTo>
                <a:lnTo>
                  <a:pt x="1411001" y="3103793"/>
                </a:lnTo>
                <a:lnTo>
                  <a:pt x="1458682" y="3107443"/>
                </a:lnTo>
                <a:lnTo>
                  <a:pt x="1506754" y="3109649"/>
                </a:lnTo>
                <a:lnTo>
                  <a:pt x="1555194" y="3110389"/>
                </a:lnTo>
                <a:lnTo>
                  <a:pt x="1603634" y="3109649"/>
                </a:lnTo>
                <a:lnTo>
                  <a:pt x="1651706" y="3107443"/>
                </a:lnTo>
                <a:lnTo>
                  <a:pt x="1699387" y="3103793"/>
                </a:lnTo>
                <a:lnTo>
                  <a:pt x="1746656" y="3098720"/>
                </a:lnTo>
                <a:lnTo>
                  <a:pt x="1793492" y="3092246"/>
                </a:lnTo>
                <a:lnTo>
                  <a:pt x="1839872" y="3084392"/>
                </a:lnTo>
                <a:lnTo>
                  <a:pt x="1885777" y="3075180"/>
                </a:lnTo>
                <a:lnTo>
                  <a:pt x="1931183" y="3064632"/>
                </a:lnTo>
                <a:lnTo>
                  <a:pt x="1976070" y="3052768"/>
                </a:lnTo>
                <a:lnTo>
                  <a:pt x="2020417" y="3039610"/>
                </a:lnTo>
                <a:lnTo>
                  <a:pt x="2064200" y="3025181"/>
                </a:lnTo>
                <a:lnTo>
                  <a:pt x="2107400" y="3009500"/>
                </a:lnTo>
                <a:lnTo>
                  <a:pt x="2149994" y="2992591"/>
                </a:lnTo>
                <a:lnTo>
                  <a:pt x="2191962" y="2974473"/>
                </a:lnTo>
                <a:lnTo>
                  <a:pt x="2233281" y="2955170"/>
                </a:lnTo>
                <a:lnTo>
                  <a:pt x="2273929" y="2934702"/>
                </a:lnTo>
                <a:lnTo>
                  <a:pt x="2313887" y="2913091"/>
                </a:lnTo>
                <a:lnTo>
                  <a:pt x="2353131" y="2890358"/>
                </a:lnTo>
                <a:lnTo>
                  <a:pt x="2391641" y="2866525"/>
                </a:lnTo>
                <a:lnTo>
                  <a:pt x="2429395" y="2841614"/>
                </a:lnTo>
                <a:lnTo>
                  <a:pt x="2466372" y="2815645"/>
                </a:lnTo>
                <a:lnTo>
                  <a:pt x="2502549" y="2788641"/>
                </a:lnTo>
                <a:lnTo>
                  <a:pt x="2537906" y="2760622"/>
                </a:lnTo>
                <a:lnTo>
                  <a:pt x="2572421" y="2731611"/>
                </a:lnTo>
                <a:lnTo>
                  <a:pt x="2606072" y="2701629"/>
                </a:lnTo>
                <a:lnTo>
                  <a:pt x="2638838" y="2670698"/>
                </a:lnTo>
                <a:lnTo>
                  <a:pt x="2670698" y="2638838"/>
                </a:lnTo>
                <a:lnTo>
                  <a:pt x="2701629" y="2606072"/>
                </a:lnTo>
                <a:lnTo>
                  <a:pt x="2731611" y="2572421"/>
                </a:lnTo>
                <a:lnTo>
                  <a:pt x="2760622" y="2537906"/>
                </a:lnTo>
                <a:lnTo>
                  <a:pt x="2788641" y="2502549"/>
                </a:lnTo>
                <a:lnTo>
                  <a:pt x="2815645" y="2466372"/>
                </a:lnTo>
                <a:lnTo>
                  <a:pt x="2841614" y="2429395"/>
                </a:lnTo>
                <a:lnTo>
                  <a:pt x="2866525" y="2391641"/>
                </a:lnTo>
                <a:lnTo>
                  <a:pt x="2890358" y="2353131"/>
                </a:lnTo>
                <a:lnTo>
                  <a:pt x="2913091" y="2313887"/>
                </a:lnTo>
                <a:lnTo>
                  <a:pt x="2934702" y="2273929"/>
                </a:lnTo>
                <a:lnTo>
                  <a:pt x="2955170" y="2233281"/>
                </a:lnTo>
                <a:lnTo>
                  <a:pt x="2974473" y="2191962"/>
                </a:lnTo>
                <a:lnTo>
                  <a:pt x="2992591" y="2149994"/>
                </a:lnTo>
                <a:lnTo>
                  <a:pt x="3009500" y="2107400"/>
                </a:lnTo>
                <a:lnTo>
                  <a:pt x="3025181" y="2064200"/>
                </a:lnTo>
                <a:lnTo>
                  <a:pt x="3039610" y="2020417"/>
                </a:lnTo>
                <a:lnTo>
                  <a:pt x="3052768" y="1976070"/>
                </a:lnTo>
                <a:lnTo>
                  <a:pt x="3064632" y="1931183"/>
                </a:lnTo>
                <a:lnTo>
                  <a:pt x="3075180" y="1885777"/>
                </a:lnTo>
                <a:lnTo>
                  <a:pt x="3084392" y="1839872"/>
                </a:lnTo>
                <a:lnTo>
                  <a:pt x="3092246" y="1793492"/>
                </a:lnTo>
                <a:lnTo>
                  <a:pt x="3098720" y="1746656"/>
                </a:lnTo>
                <a:lnTo>
                  <a:pt x="3103793" y="1699387"/>
                </a:lnTo>
                <a:lnTo>
                  <a:pt x="3107443" y="1651706"/>
                </a:lnTo>
                <a:lnTo>
                  <a:pt x="3109649" y="1603634"/>
                </a:lnTo>
                <a:lnTo>
                  <a:pt x="3110389" y="1555194"/>
                </a:lnTo>
                <a:lnTo>
                  <a:pt x="3109649" y="1506754"/>
                </a:lnTo>
                <a:lnTo>
                  <a:pt x="3107443" y="1458682"/>
                </a:lnTo>
                <a:lnTo>
                  <a:pt x="3103793" y="1411001"/>
                </a:lnTo>
                <a:lnTo>
                  <a:pt x="3098720" y="1363732"/>
                </a:lnTo>
                <a:lnTo>
                  <a:pt x="3092246" y="1316896"/>
                </a:lnTo>
                <a:lnTo>
                  <a:pt x="3084392" y="1270516"/>
                </a:lnTo>
                <a:lnTo>
                  <a:pt x="3075180" y="1224611"/>
                </a:lnTo>
                <a:lnTo>
                  <a:pt x="3064632" y="1179205"/>
                </a:lnTo>
                <a:lnTo>
                  <a:pt x="3052768" y="1134318"/>
                </a:lnTo>
                <a:lnTo>
                  <a:pt x="3039610" y="1089971"/>
                </a:lnTo>
                <a:lnTo>
                  <a:pt x="3025181" y="1046188"/>
                </a:lnTo>
                <a:lnTo>
                  <a:pt x="3009500" y="1002988"/>
                </a:lnTo>
                <a:lnTo>
                  <a:pt x="2992591" y="960394"/>
                </a:lnTo>
                <a:lnTo>
                  <a:pt x="2974473" y="918426"/>
                </a:lnTo>
                <a:lnTo>
                  <a:pt x="2955170" y="877107"/>
                </a:lnTo>
                <a:lnTo>
                  <a:pt x="2934702" y="836459"/>
                </a:lnTo>
                <a:lnTo>
                  <a:pt x="2913091" y="796501"/>
                </a:lnTo>
                <a:lnTo>
                  <a:pt x="2890358" y="757257"/>
                </a:lnTo>
                <a:lnTo>
                  <a:pt x="2866525" y="718747"/>
                </a:lnTo>
                <a:lnTo>
                  <a:pt x="2841614" y="680993"/>
                </a:lnTo>
                <a:lnTo>
                  <a:pt x="2815645" y="644017"/>
                </a:lnTo>
                <a:lnTo>
                  <a:pt x="2788641" y="607839"/>
                </a:lnTo>
                <a:lnTo>
                  <a:pt x="2760622" y="572482"/>
                </a:lnTo>
                <a:lnTo>
                  <a:pt x="2731611" y="537968"/>
                </a:lnTo>
                <a:lnTo>
                  <a:pt x="2701629" y="504316"/>
                </a:lnTo>
                <a:lnTo>
                  <a:pt x="2670698" y="471550"/>
                </a:lnTo>
                <a:lnTo>
                  <a:pt x="2638838" y="439690"/>
                </a:lnTo>
                <a:lnTo>
                  <a:pt x="2606072" y="408759"/>
                </a:lnTo>
                <a:lnTo>
                  <a:pt x="2572421" y="378777"/>
                </a:lnTo>
                <a:lnTo>
                  <a:pt x="2537906" y="349766"/>
                </a:lnTo>
                <a:lnTo>
                  <a:pt x="2502549" y="321747"/>
                </a:lnTo>
                <a:lnTo>
                  <a:pt x="2466372" y="294743"/>
                </a:lnTo>
                <a:lnTo>
                  <a:pt x="2429395" y="268775"/>
                </a:lnTo>
                <a:lnTo>
                  <a:pt x="2391641" y="243863"/>
                </a:lnTo>
                <a:lnTo>
                  <a:pt x="2353131" y="220030"/>
                </a:lnTo>
                <a:lnTo>
                  <a:pt x="2313887" y="197297"/>
                </a:lnTo>
                <a:lnTo>
                  <a:pt x="2273929" y="175686"/>
                </a:lnTo>
                <a:lnTo>
                  <a:pt x="2233281" y="155218"/>
                </a:lnTo>
                <a:lnTo>
                  <a:pt x="2191962" y="135915"/>
                </a:lnTo>
                <a:lnTo>
                  <a:pt x="2149994" y="117798"/>
                </a:lnTo>
                <a:lnTo>
                  <a:pt x="2107400" y="100888"/>
                </a:lnTo>
                <a:lnTo>
                  <a:pt x="2064200" y="85208"/>
                </a:lnTo>
                <a:lnTo>
                  <a:pt x="2020417" y="70778"/>
                </a:lnTo>
                <a:lnTo>
                  <a:pt x="1976070" y="57620"/>
                </a:lnTo>
                <a:lnTo>
                  <a:pt x="1931183" y="45756"/>
                </a:lnTo>
                <a:lnTo>
                  <a:pt x="1885777" y="35208"/>
                </a:lnTo>
                <a:lnTo>
                  <a:pt x="1839872" y="25996"/>
                </a:lnTo>
                <a:lnTo>
                  <a:pt x="1793492" y="18142"/>
                </a:lnTo>
                <a:lnTo>
                  <a:pt x="1746656" y="11668"/>
                </a:lnTo>
                <a:lnTo>
                  <a:pt x="1699387" y="6595"/>
                </a:lnTo>
                <a:lnTo>
                  <a:pt x="1651706" y="2945"/>
                </a:lnTo>
                <a:lnTo>
                  <a:pt x="1603634" y="740"/>
                </a:lnTo>
                <a:lnTo>
                  <a:pt x="1555194" y="0"/>
                </a:lnTo>
                <a:close/>
              </a:path>
            </a:pathLst>
          </a:custGeom>
          <a:solidFill>
            <a:srgbClr val="FFE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4533" y="4492483"/>
            <a:ext cx="3110865" cy="3110865"/>
          </a:xfrm>
          <a:custGeom>
            <a:avLst/>
            <a:gdLst/>
            <a:ahLst/>
            <a:cxnLst/>
            <a:rect l="l" t="t" r="r" b="b"/>
            <a:pathLst>
              <a:path w="3110865" h="3110865">
                <a:moveTo>
                  <a:pt x="0" y="1555194"/>
                </a:moveTo>
                <a:lnTo>
                  <a:pt x="740" y="1506754"/>
                </a:lnTo>
                <a:lnTo>
                  <a:pt x="2945" y="1458682"/>
                </a:lnTo>
                <a:lnTo>
                  <a:pt x="6595" y="1411001"/>
                </a:lnTo>
                <a:lnTo>
                  <a:pt x="11668" y="1363732"/>
                </a:lnTo>
                <a:lnTo>
                  <a:pt x="18142" y="1316896"/>
                </a:lnTo>
                <a:lnTo>
                  <a:pt x="25996" y="1270516"/>
                </a:lnTo>
                <a:lnTo>
                  <a:pt x="35208" y="1224611"/>
                </a:lnTo>
                <a:lnTo>
                  <a:pt x="45756" y="1179205"/>
                </a:lnTo>
                <a:lnTo>
                  <a:pt x="57620" y="1134318"/>
                </a:lnTo>
                <a:lnTo>
                  <a:pt x="70778" y="1089971"/>
                </a:lnTo>
                <a:lnTo>
                  <a:pt x="85208" y="1046188"/>
                </a:lnTo>
                <a:lnTo>
                  <a:pt x="100888" y="1002988"/>
                </a:lnTo>
                <a:lnTo>
                  <a:pt x="117797" y="960394"/>
                </a:lnTo>
                <a:lnTo>
                  <a:pt x="135915" y="918426"/>
                </a:lnTo>
                <a:lnTo>
                  <a:pt x="155218" y="877107"/>
                </a:lnTo>
                <a:lnTo>
                  <a:pt x="175686" y="836458"/>
                </a:lnTo>
                <a:lnTo>
                  <a:pt x="197297" y="796501"/>
                </a:lnTo>
                <a:lnTo>
                  <a:pt x="220030" y="757257"/>
                </a:lnTo>
                <a:lnTo>
                  <a:pt x="243863" y="718747"/>
                </a:lnTo>
                <a:lnTo>
                  <a:pt x="268774" y="680993"/>
                </a:lnTo>
                <a:lnTo>
                  <a:pt x="294743" y="644016"/>
                </a:lnTo>
                <a:lnTo>
                  <a:pt x="321747" y="607839"/>
                </a:lnTo>
                <a:lnTo>
                  <a:pt x="349766" y="572482"/>
                </a:lnTo>
                <a:lnTo>
                  <a:pt x="378777" y="537967"/>
                </a:lnTo>
                <a:lnTo>
                  <a:pt x="408759" y="504316"/>
                </a:lnTo>
                <a:lnTo>
                  <a:pt x="439690" y="471550"/>
                </a:lnTo>
                <a:lnTo>
                  <a:pt x="471550" y="439690"/>
                </a:lnTo>
                <a:lnTo>
                  <a:pt x="504316" y="408759"/>
                </a:lnTo>
                <a:lnTo>
                  <a:pt x="537967" y="378777"/>
                </a:lnTo>
                <a:lnTo>
                  <a:pt x="572482" y="349766"/>
                </a:lnTo>
                <a:lnTo>
                  <a:pt x="607839" y="321747"/>
                </a:lnTo>
                <a:lnTo>
                  <a:pt x="644016" y="294743"/>
                </a:lnTo>
                <a:lnTo>
                  <a:pt x="680993" y="268774"/>
                </a:lnTo>
                <a:lnTo>
                  <a:pt x="718747" y="243863"/>
                </a:lnTo>
                <a:lnTo>
                  <a:pt x="757257" y="220030"/>
                </a:lnTo>
                <a:lnTo>
                  <a:pt x="796501" y="197297"/>
                </a:lnTo>
                <a:lnTo>
                  <a:pt x="836458" y="175686"/>
                </a:lnTo>
                <a:lnTo>
                  <a:pt x="877107" y="155218"/>
                </a:lnTo>
                <a:lnTo>
                  <a:pt x="918426" y="135915"/>
                </a:lnTo>
                <a:lnTo>
                  <a:pt x="960394" y="117797"/>
                </a:lnTo>
                <a:lnTo>
                  <a:pt x="1002988" y="100888"/>
                </a:lnTo>
                <a:lnTo>
                  <a:pt x="1046188" y="85208"/>
                </a:lnTo>
                <a:lnTo>
                  <a:pt x="1089971" y="70778"/>
                </a:lnTo>
                <a:lnTo>
                  <a:pt x="1134318" y="57620"/>
                </a:lnTo>
                <a:lnTo>
                  <a:pt x="1179205" y="45756"/>
                </a:lnTo>
                <a:lnTo>
                  <a:pt x="1224611" y="35208"/>
                </a:lnTo>
                <a:lnTo>
                  <a:pt x="1270516" y="25996"/>
                </a:lnTo>
                <a:lnTo>
                  <a:pt x="1316896" y="18142"/>
                </a:lnTo>
                <a:lnTo>
                  <a:pt x="1363732" y="11668"/>
                </a:lnTo>
                <a:lnTo>
                  <a:pt x="1411001" y="6595"/>
                </a:lnTo>
                <a:lnTo>
                  <a:pt x="1458682" y="2945"/>
                </a:lnTo>
                <a:lnTo>
                  <a:pt x="1506754" y="740"/>
                </a:lnTo>
                <a:lnTo>
                  <a:pt x="1555194" y="0"/>
                </a:lnTo>
                <a:lnTo>
                  <a:pt x="1603634" y="740"/>
                </a:lnTo>
                <a:lnTo>
                  <a:pt x="1651706" y="2945"/>
                </a:lnTo>
                <a:lnTo>
                  <a:pt x="1699387" y="6595"/>
                </a:lnTo>
                <a:lnTo>
                  <a:pt x="1746656" y="11668"/>
                </a:lnTo>
                <a:lnTo>
                  <a:pt x="1793492" y="18142"/>
                </a:lnTo>
                <a:lnTo>
                  <a:pt x="1839873" y="25996"/>
                </a:lnTo>
                <a:lnTo>
                  <a:pt x="1885777" y="35208"/>
                </a:lnTo>
                <a:lnTo>
                  <a:pt x="1931183" y="45756"/>
                </a:lnTo>
                <a:lnTo>
                  <a:pt x="1976071" y="57620"/>
                </a:lnTo>
                <a:lnTo>
                  <a:pt x="2020417" y="70778"/>
                </a:lnTo>
                <a:lnTo>
                  <a:pt x="2064200" y="85208"/>
                </a:lnTo>
                <a:lnTo>
                  <a:pt x="2107400" y="100888"/>
                </a:lnTo>
                <a:lnTo>
                  <a:pt x="2149994" y="117797"/>
                </a:lnTo>
                <a:lnTo>
                  <a:pt x="2191962" y="135915"/>
                </a:lnTo>
                <a:lnTo>
                  <a:pt x="2233281" y="155218"/>
                </a:lnTo>
                <a:lnTo>
                  <a:pt x="2273930" y="175686"/>
                </a:lnTo>
                <a:lnTo>
                  <a:pt x="2313887" y="197297"/>
                </a:lnTo>
                <a:lnTo>
                  <a:pt x="2353131" y="220030"/>
                </a:lnTo>
                <a:lnTo>
                  <a:pt x="2391641" y="243863"/>
                </a:lnTo>
                <a:lnTo>
                  <a:pt x="2429395" y="268774"/>
                </a:lnTo>
                <a:lnTo>
                  <a:pt x="2466372" y="294743"/>
                </a:lnTo>
                <a:lnTo>
                  <a:pt x="2502549" y="321747"/>
                </a:lnTo>
                <a:lnTo>
                  <a:pt x="2537906" y="349766"/>
                </a:lnTo>
                <a:lnTo>
                  <a:pt x="2572421" y="378777"/>
                </a:lnTo>
                <a:lnTo>
                  <a:pt x="2606072" y="408759"/>
                </a:lnTo>
                <a:lnTo>
                  <a:pt x="2638838" y="439690"/>
                </a:lnTo>
                <a:lnTo>
                  <a:pt x="2670698" y="471550"/>
                </a:lnTo>
                <a:lnTo>
                  <a:pt x="2701629" y="504316"/>
                </a:lnTo>
                <a:lnTo>
                  <a:pt x="2731611" y="537967"/>
                </a:lnTo>
                <a:lnTo>
                  <a:pt x="2760622" y="572482"/>
                </a:lnTo>
                <a:lnTo>
                  <a:pt x="2788641" y="607839"/>
                </a:lnTo>
                <a:lnTo>
                  <a:pt x="2815645" y="644016"/>
                </a:lnTo>
                <a:lnTo>
                  <a:pt x="2841614" y="680993"/>
                </a:lnTo>
                <a:lnTo>
                  <a:pt x="2866525" y="718747"/>
                </a:lnTo>
                <a:lnTo>
                  <a:pt x="2890358" y="757257"/>
                </a:lnTo>
                <a:lnTo>
                  <a:pt x="2913091" y="796501"/>
                </a:lnTo>
                <a:lnTo>
                  <a:pt x="2934702" y="836458"/>
                </a:lnTo>
                <a:lnTo>
                  <a:pt x="2955170" y="877107"/>
                </a:lnTo>
                <a:lnTo>
                  <a:pt x="2974473" y="918426"/>
                </a:lnTo>
                <a:lnTo>
                  <a:pt x="2992591" y="960394"/>
                </a:lnTo>
                <a:lnTo>
                  <a:pt x="3009500" y="1002988"/>
                </a:lnTo>
                <a:lnTo>
                  <a:pt x="3025181" y="1046188"/>
                </a:lnTo>
                <a:lnTo>
                  <a:pt x="3039610" y="1089971"/>
                </a:lnTo>
                <a:lnTo>
                  <a:pt x="3052768" y="1134318"/>
                </a:lnTo>
                <a:lnTo>
                  <a:pt x="3064632" y="1179205"/>
                </a:lnTo>
                <a:lnTo>
                  <a:pt x="3075180" y="1224611"/>
                </a:lnTo>
                <a:lnTo>
                  <a:pt x="3084392" y="1270516"/>
                </a:lnTo>
                <a:lnTo>
                  <a:pt x="3092246" y="1316896"/>
                </a:lnTo>
                <a:lnTo>
                  <a:pt x="3098720" y="1363732"/>
                </a:lnTo>
                <a:lnTo>
                  <a:pt x="3103793" y="1411001"/>
                </a:lnTo>
                <a:lnTo>
                  <a:pt x="3107443" y="1458682"/>
                </a:lnTo>
                <a:lnTo>
                  <a:pt x="3109648" y="1506754"/>
                </a:lnTo>
                <a:lnTo>
                  <a:pt x="3110389" y="1555194"/>
                </a:lnTo>
                <a:lnTo>
                  <a:pt x="3109648" y="1603634"/>
                </a:lnTo>
                <a:lnTo>
                  <a:pt x="3107443" y="1651706"/>
                </a:lnTo>
                <a:lnTo>
                  <a:pt x="3103793" y="1699387"/>
                </a:lnTo>
                <a:lnTo>
                  <a:pt x="3098720" y="1746656"/>
                </a:lnTo>
                <a:lnTo>
                  <a:pt x="3092246" y="1793492"/>
                </a:lnTo>
                <a:lnTo>
                  <a:pt x="3084392" y="1839873"/>
                </a:lnTo>
                <a:lnTo>
                  <a:pt x="3075180" y="1885777"/>
                </a:lnTo>
                <a:lnTo>
                  <a:pt x="3064632" y="1931183"/>
                </a:lnTo>
                <a:lnTo>
                  <a:pt x="3052768" y="1976071"/>
                </a:lnTo>
                <a:lnTo>
                  <a:pt x="3039610" y="2020417"/>
                </a:lnTo>
                <a:lnTo>
                  <a:pt x="3025181" y="2064200"/>
                </a:lnTo>
                <a:lnTo>
                  <a:pt x="3009500" y="2107400"/>
                </a:lnTo>
                <a:lnTo>
                  <a:pt x="2992591" y="2149994"/>
                </a:lnTo>
                <a:lnTo>
                  <a:pt x="2974473" y="2191962"/>
                </a:lnTo>
                <a:lnTo>
                  <a:pt x="2955170" y="2233281"/>
                </a:lnTo>
                <a:lnTo>
                  <a:pt x="2934702" y="2273930"/>
                </a:lnTo>
                <a:lnTo>
                  <a:pt x="2913091" y="2313887"/>
                </a:lnTo>
                <a:lnTo>
                  <a:pt x="2890358" y="2353131"/>
                </a:lnTo>
                <a:lnTo>
                  <a:pt x="2866525" y="2391641"/>
                </a:lnTo>
                <a:lnTo>
                  <a:pt x="2841614" y="2429395"/>
                </a:lnTo>
                <a:lnTo>
                  <a:pt x="2815645" y="2466372"/>
                </a:lnTo>
                <a:lnTo>
                  <a:pt x="2788641" y="2502549"/>
                </a:lnTo>
                <a:lnTo>
                  <a:pt x="2760622" y="2537906"/>
                </a:lnTo>
                <a:lnTo>
                  <a:pt x="2731611" y="2572421"/>
                </a:lnTo>
                <a:lnTo>
                  <a:pt x="2701629" y="2606072"/>
                </a:lnTo>
                <a:lnTo>
                  <a:pt x="2670698" y="2638838"/>
                </a:lnTo>
                <a:lnTo>
                  <a:pt x="2638838" y="2670698"/>
                </a:lnTo>
                <a:lnTo>
                  <a:pt x="2606072" y="2701629"/>
                </a:lnTo>
                <a:lnTo>
                  <a:pt x="2572421" y="2731611"/>
                </a:lnTo>
                <a:lnTo>
                  <a:pt x="2537906" y="2760622"/>
                </a:lnTo>
                <a:lnTo>
                  <a:pt x="2502549" y="2788641"/>
                </a:lnTo>
                <a:lnTo>
                  <a:pt x="2466372" y="2815645"/>
                </a:lnTo>
                <a:lnTo>
                  <a:pt x="2429395" y="2841614"/>
                </a:lnTo>
                <a:lnTo>
                  <a:pt x="2391641" y="2866525"/>
                </a:lnTo>
                <a:lnTo>
                  <a:pt x="2353131" y="2890358"/>
                </a:lnTo>
                <a:lnTo>
                  <a:pt x="2313887" y="2913091"/>
                </a:lnTo>
                <a:lnTo>
                  <a:pt x="2273930" y="2934702"/>
                </a:lnTo>
                <a:lnTo>
                  <a:pt x="2233281" y="2955170"/>
                </a:lnTo>
                <a:lnTo>
                  <a:pt x="2191962" y="2974473"/>
                </a:lnTo>
                <a:lnTo>
                  <a:pt x="2149994" y="2992591"/>
                </a:lnTo>
                <a:lnTo>
                  <a:pt x="2107400" y="3009500"/>
                </a:lnTo>
                <a:lnTo>
                  <a:pt x="2064200" y="3025181"/>
                </a:lnTo>
                <a:lnTo>
                  <a:pt x="2020417" y="3039610"/>
                </a:lnTo>
                <a:lnTo>
                  <a:pt x="1976071" y="3052768"/>
                </a:lnTo>
                <a:lnTo>
                  <a:pt x="1931183" y="3064632"/>
                </a:lnTo>
                <a:lnTo>
                  <a:pt x="1885777" y="3075180"/>
                </a:lnTo>
                <a:lnTo>
                  <a:pt x="1839873" y="3084392"/>
                </a:lnTo>
                <a:lnTo>
                  <a:pt x="1793492" y="3092246"/>
                </a:lnTo>
                <a:lnTo>
                  <a:pt x="1746656" y="3098720"/>
                </a:lnTo>
                <a:lnTo>
                  <a:pt x="1699387" y="3103793"/>
                </a:lnTo>
                <a:lnTo>
                  <a:pt x="1651706" y="3107443"/>
                </a:lnTo>
                <a:lnTo>
                  <a:pt x="1603634" y="3109648"/>
                </a:lnTo>
                <a:lnTo>
                  <a:pt x="1555194" y="3110389"/>
                </a:lnTo>
                <a:lnTo>
                  <a:pt x="1506754" y="3109648"/>
                </a:lnTo>
                <a:lnTo>
                  <a:pt x="1458682" y="3107443"/>
                </a:lnTo>
                <a:lnTo>
                  <a:pt x="1411001" y="3103793"/>
                </a:lnTo>
                <a:lnTo>
                  <a:pt x="1363732" y="3098720"/>
                </a:lnTo>
                <a:lnTo>
                  <a:pt x="1316896" y="3092246"/>
                </a:lnTo>
                <a:lnTo>
                  <a:pt x="1270516" y="3084392"/>
                </a:lnTo>
                <a:lnTo>
                  <a:pt x="1224611" y="3075180"/>
                </a:lnTo>
                <a:lnTo>
                  <a:pt x="1179205" y="3064632"/>
                </a:lnTo>
                <a:lnTo>
                  <a:pt x="1134318" y="3052768"/>
                </a:lnTo>
                <a:lnTo>
                  <a:pt x="1089971" y="3039610"/>
                </a:lnTo>
                <a:lnTo>
                  <a:pt x="1046188" y="3025181"/>
                </a:lnTo>
                <a:lnTo>
                  <a:pt x="1002988" y="3009500"/>
                </a:lnTo>
                <a:lnTo>
                  <a:pt x="960394" y="2992591"/>
                </a:lnTo>
                <a:lnTo>
                  <a:pt x="918426" y="2974473"/>
                </a:lnTo>
                <a:lnTo>
                  <a:pt x="877107" y="2955170"/>
                </a:lnTo>
                <a:lnTo>
                  <a:pt x="836458" y="2934702"/>
                </a:lnTo>
                <a:lnTo>
                  <a:pt x="796501" y="2913091"/>
                </a:lnTo>
                <a:lnTo>
                  <a:pt x="757257" y="2890358"/>
                </a:lnTo>
                <a:lnTo>
                  <a:pt x="718747" y="2866525"/>
                </a:lnTo>
                <a:lnTo>
                  <a:pt x="680993" y="2841614"/>
                </a:lnTo>
                <a:lnTo>
                  <a:pt x="644016" y="2815645"/>
                </a:lnTo>
                <a:lnTo>
                  <a:pt x="607839" y="2788641"/>
                </a:lnTo>
                <a:lnTo>
                  <a:pt x="572482" y="2760622"/>
                </a:lnTo>
                <a:lnTo>
                  <a:pt x="537967" y="2731611"/>
                </a:lnTo>
                <a:lnTo>
                  <a:pt x="504316" y="2701629"/>
                </a:lnTo>
                <a:lnTo>
                  <a:pt x="471550" y="2670698"/>
                </a:lnTo>
                <a:lnTo>
                  <a:pt x="439690" y="2638838"/>
                </a:lnTo>
                <a:lnTo>
                  <a:pt x="408759" y="2606072"/>
                </a:lnTo>
                <a:lnTo>
                  <a:pt x="378777" y="2572421"/>
                </a:lnTo>
                <a:lnTo>
                  <a:pt x="349766" y="2537906"/>
                </a:lnTo>
                <a:lnTo>
                  <a:pt x="321747" y="2502549"/>
                </a:lnTo>
                <a:lnTo>
                  <a:pt x="294743" y="2466372"/>
                </a:lnTo>
                <a:lnTo>
                  <a:pt x="268774" y="2429395"/>
                </a:lnTo>
                <a:lnTo>
                  <a:pt x="243863" y="2391641"/>
                </a:lnTo>
                <a:lnTo>
                  <a:pt x="220030" y="2353131"/>
                </a:lnTo>
                <a:lnTo>
                  <a:pt x="197297" y="2313887"/>
                </a:lnTo>
                <a:lnTo>
                  <a:pt x="175686" y="2273930"/>
                </a:lnTo>
                <a:lnTo>
                  <a:pt x="155218" y="2233281"/>
                </a:lnTo>
                <a:lnTo>
                  <a:pt x="135915" y="2191962"/>
                </a:lnTo>
                <a:lnTo>
                  <a:pt x="117797" y="2149994"/>
                </a:lnTo>
                <a:lnTo>
                  <a:pt x="100888" y="2107400"/>
                </a:lnTo>
                <a:lnTo>
                  <a:pt x="85208" y="2064200"/>
                </a:lnTo>
                <a:lnTo>
                  <a:pt x="70778" y="2020417"/>
                </a:lnTo>
                <a:lnTo>
                  <a:pt x="57620" y="1976071"/>
                </a:lnTo>
                <a:lnTo>
                  <a:pt x="45756" y="1931183"/>
                </a:lnTo>
                <a:lnTo>
                  <a:pt x="35208" y="1885777"/>
                </a:lnTo>
                <a:lnTo>
                  <a:pt x="25996" y="1839873"/>
                </a:lnTo>
                <a:lnTo>
                  <a:pt x="18142" y="1793492"/>
                </a:lnTo>
                <a:lnTo>
                  <a:pt x="11668" y="1746656"/>
                </a:lnTo>
                <a:lnTo>
                  <a:pt x="6595" y="1699387"/>
                </a:lnTo>
                <a:lnTo>
                  <a:pt x="2945" y="1651706"/>
                </a:lnTo>
                <a:lnTo>
                  <a:pt x="740" y="1603634"/>
                </a:lnTo>
                <a:lnTo>
                  <a:pt x="0" y="1555194"/>
                </a:lnTo>
                <a:close/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35870" y="5957716"/>
            <a:ext cx="5125085" cy="1957070"/>
          </a:xfrm>
          <a:custGeom>
            <a:avLst/>
            <a:gdLst/>
            <a:ahLst/>
            <a:cxnLst/>
            <a:rect l="l" t="t" r="r" b="b"/>
            <a:pathLst>
              <a:path w="5125084" h="1957070">
                <a:moveTo>
                  <a:pt x="0" y="113685"/>
                </a:moveTo>
                <a:lnTo>
                  <a:pt x="8933" y="69434"/>
                </a:lnTo>
                <a:lnTo>
                  <a:pt x="33297" y="33297"/>
                </a:lnTo>
                <a:lnTo>
                  <a:pt x="69434" y="8933"/>
                </a:lnTo>
                <a:lnTo>
                  <a:pt x="113685" y="0"/>
                </a:lnTo>
                <a:lnTo>
                  <a:pt x="5010999" y="0"/>
                </a:lnTo>
                <a:lnTo>
                  <a:pt x="5055250" y="8933"/>
                </a:lnTo>
                <a:lnTo>
                  <a:pt x="5091387" y="33297"/>
                </a:lnTo>
                <a:lnTo>
                  <a:pt x="5115750" y="69434"/>
                </a:lnTo>
                <a:lnTo>
                  <a:pt x="5124684" y="113685"/>
                </a:lnTo>
                <a:lnTo>
                  <a:pt x="5124684" y="1843055"/>
                </a:lnTo>
                <a:lnTo>
                  <a:pt x="5115750" y="1887307"/>
                </a:lnTo>
                <a:lnTo>
                  <a:pt x="5091387" y="1923443"/>
                </a:lnTo>
                <a:lnTo>
                  <a:pt x="5055250" y="1947807"/>
                </a:lnTo>
                <a:lnTo>
                  <a:pt x="5010999" y="1956741"/>
                </a:lnTo>
                <a:lnTo>
                  <a:pt x="113685" y="1956741"/>
                </a:lnTo>
                <a:lnTo>
                  <a:pt x="69434" y="1947807"/>
                </a:lnTo>
                <a:lnTo>
                  <a:pt x="33297" y="1923443"/>
                </a:lnTo>
                <a:lnTo>
                  <a:pt x="8933" y="1887307"/>
                </a:lnTo>
                <a:lnTo>
                  <a:pt x="0" y="1843055"/>
                </a:lnTo>
                <a:lnTo>
                  <a:pt x="0" y="113685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89377" y="6144180"/>
            <a:ext cx="45339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 b="1">
                <a:solidFill>
                  <a:srgbClr val="181818"/>
                </a:solidFill>
                <a:latin typeface="微软雅黑"/>
                <a:cs typeface="微软雅黑"/>
              </a:rPr>
              <a:t>VP</a:t>
            </a: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6284" y="7453041"/>
            <a:ext cx="45339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 b="1">
                <a:solidFill>
                  <a:srgbClr val="181818"/>
                </a:solidFill>
                <a:latin typeface="微软雅黑"/>
                <a:cs typeface="微软雅黑"/>
              </a:rPr>
              <a:t>VP</a:t>
            </a: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38166" y="6701366"/>
            <a:ext cx="1193680" cy="795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22469" y="4919086"/>
            <a:ext cx="45339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 b="1">
                <a:solidFill>
                  <a:srgbClr val="181818"/>
                </a:solidFill>
                <a:latin typeface="微软雅黑"/>
                <a:cs typeface="微软雅黑"/>
              </a:rPr>
              <a:t>VP</a:t>
            </a: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5692" y="5495760"/>
            <a:ext cx="1103835" cy="1103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94248" y="6594428"/>
            <a:ext cx="639445" cy="377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5" b="1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r>
              <a:rPr dirty="0" sz="2300" spc="-5" b="1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2300" spc="5" b="1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45818" y="6552545"/>
            <a:ext cx="3321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181818"/>
                </a:solidFill>
                <a:latin typeface="Calibri"/>
                <a:cs typeface="Calibri"/>
              </a:rPr>
              <a:t>SLB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08862" y="6542074"/>
            <a:ext cx="49212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181818"/>
                </a:solidFill>
                <a:latin typeface="Calibri"/>
                <a:cs typeface="Calibri"/>
              </a:rPr>
              <a:t>D</a:t>
            </a:r>
            <a:r>
              <a:rPr dirty="0" sz="1650" spc="-15" b="1">
                <a:solidFill>
                  <a:srgbClr val="181818"/>
                </a:solidFill>
                <a:latin typeface="Calibri"/>
                <a:cs typeface="Calibri"/>
              </a:rPr>
              <a:t>N</a:t>
            </a:r>
            <a:r>
              <a:rPr dirty="0" sz="1650" spc="-270" b="1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dirty="0" sz="1650" spc="-5" b="1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99618" y="7092555"/>
            <a:ext cx="4243705" cy="629285"/>
          </a:xfrm>
          <a:custGeom>
            <a:avLst/>
            <a:gdLst/>
            <a:ahLst/>
            <a:cxnLst/>
            <a:rect l="l" t="t" r="r" b="b"/>
            <a:pathLst>
              <a:path w="4243705" h="629284">
                <a:moveTo>
                  <a:pt x="0" y="36561"/>
                </a:moveTo>
                <a:lnTo>
                  <a:pt x="2873" y="22329"/>
                </a:lnTo>
                <a:lnTo>
                  <a:pt x="10708" y="10708"/>
                </a:lnTo>
                <a:lnTo>
                  <a:pt x="22329" y="2873"/>
                </a:lnTo>
                <a:lnTo>
                  <a:pt x="36560" y="0"/>
                </a:lnTo>
                <a:lnTo>
                  <a:pt x="4207075" y="0"/>
                </a:lnTo>
                <a:lnTo>
                  <a:pt x="4221305" y="2873"/>
                </a:lnTo>
                <a:lnTo>
                  <a:pt x="4232927" y="10708"/>
                </a:lnTo>
                <a:lnTo>
                  <a:pt x="4240762" y="22329"/>
                </a:lnTo>
                <a:lnTo>
                  <a:pt x="4243635" y="36561"/>
                </a:lnTo>
                <a:lnTo>
                  <a:pt x="4243635" y="592705"/>
                </a:lnTo>
                <a:lnTo>
                  <a:pt x="4240762" y="606936"/>
                </a:lnTo>
                <a:lnTo>
                  <a:pt x="4232927" y="618557"/>
                </a:lnTo>
                <a:lnTo>
                  <a:pt x="4221305" y="626393"/>
                </a:lnTo>
                <a:lnTo>
                  <a:pt x="4207075" y="629266"/>
                </a:lnTo>
                <a:lnTo>
                  <a:pt x="36560" y="629266"/>
                </a:lnTo>
                <a:lnTo>
                  <a:pt x="22329" y="626393"/>
                </a:lnTo>
                <a:lnTo>
                  <a:pt x="10708" y="618557"/>
                </a:lnTo>
                <a:lnTo>
                  <a:pt x="2873" y="606936"/>
                </a:lnTo>
                <a:lnTo>
                  <a:pt x="0" y="592705"/>
                </a:lnTo>
                <a:lnTo>
                  <a:pt x="0" y="36561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111799" y="5358863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181818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181818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0154" y="3594458"/>
            <a:ext cx="645409" cy="645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82225" y="3557871"/>
            <a:ext cx="1056005" cy="377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65" b="1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2300" b="1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2300" spc="5" b="1">
                <a:solidFill>
                  <a:srgbClr val="181818"/>
                </a:solidFill>
                <a:latin typeface="微软雅黑"/>
                <a:cs typeface="微软雅黑"/>
              </a:rPr>
              <a:t>g</a:t>
            </a:r>
            <a:r>
              <a:rPr dirty="0" sz="2300" spc="-5" b="1">
                <a:solidFill>
                  <a:srgbClr val="181818"/>
                </a:solidFill>
                <a:latin typeface="微软雅黑"/>
                <a:cs typeface="微软雅黑"/>
              </a:rPr>
              <a:t>io</a:t>
            </a:r>
            <a:r>
              <a:rPr dirty="0" sz="2300" spc="5" b="1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36242" y="6924756"/>
            <a:ext cx="329067" cy="329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79432" y="5382035"/>
            <a:ext cx="1193680" cy="795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54102" y="6439481"/>
            <a:ext cx="508000" cy="363220"/>
          </a:xfrm>
          <a:custGeom>
            <a:avLst/>
            <a:gdLst/>
            <a:ahLst/>
            <a:cxnLst/>
            <a:rect l="l" t="t" r="r" b="b"/>
            <a:pathLst>
              <a:path w="508000" h="363220">
                <a:moveTo>
                  <a:pt x="446989" y="0"/>
                </a:moveTo>
                <a:lnTo>
                  <a:pt x="60435" y="0"/>
                </a:lnTo>
                <a:lnTo>
                  <a:pt x="36911" y="4749"/>
                </a:lnTo>
                <a:lnTo>
                  <a:pt x="17701" y="17701"/>
                </a:lnTo>
                <a:lnTo>
                  <a:pt x="4749" y="36911"/>
                </a:lnTo>
                <a:lnTo>
                  <a:pt x="0" y="60435"/>
                </a:lnTo>
                <a:lnTo>
                  <a:pt x="0" y="302170"/>
                </a:lnTo>
                <a:lnTo>
                  <a:pt x="4749" y="325695"/>
                </a:lnTo>
                <a:lnTo>
                  <a:pt x="17701" y="344905"/>
                </a:lnTo>
                <a:lnTo>
                  <a:pt x="36911" y="357857"/>
                </a:lnTo>
                <a:lnTo>
                  <a:pt x="60435" y="362606"/>
                </a:lnTo>
                <a:lnTo>
                  <a:pt x="446989" y="362606"/>
                </a:lnTo>
                <a:lnTo>
                  <a:pt x="470513" y="357857"/>
                </a:lnTo>
                <a:lnTo>
                  <a:pt x="489724" y="344905"/>
                </a:lnTo>
                <a:lnTo>
                  <a:pt x="502676" y="325695"/>
                </a:lnTo>
                <a:lnTo>
                  <a:pt x="507425" y="302170"/>
                </a:lnTo>
                <a:lnTo>
                  <a:pt x="507425" y="60435"/>
                </a:lnTo>
                <a:lnTo>
                  <a:pt x="502676" y="36911"/>
                </a:lnTo>
                <a:lnTo>
                  <a:pt x="489724" y="17701"/>
                </a:lnTo>
                <a:lnTo>
                  <a:pt x="470513" y="4749"/>
                </a:lnTo>
                <a:lnTo>
                  <a:pt x="446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54102" y="6439481"/>
            <a:ext cx="508000" cy="363220"/>
          </a:xfrm>
          <a:custGeom>
            <a:avLst/>
            <a:gdLst/>
            <a:ahLst/>
            <a:cxnLst/>
            <a:rect l="l" t="t" r="r" b="b"/>
            <a:pathLst>
              <a:path w="508000" h="363220">
                <a:moveTo>
                  <a:pt x="0" y="60435"/>
                </a:moveTo>
                <a:lnTo>
                  <a:pt x="4749" y="36911"/>
                </a:lnTo>
                <a:lnTo>
                  <a:pt x="17701" y="17701"/>
                </a:lnTo>
                <a:lnTo>
                  <a:pt x="36911" y="4749"/>
                </a:lnTo>
                <a:lnTo>
                  <a:pt x="60435" y="0"/>
                </a:lnTo>
                <a:lnTo>
                  <a:pt x="446989" y="0"/>
                </a:lnTo>
                <a:lnTo>
                  <a:pt x="470513" y="4749"/>
                </a:lnTo>
                <a:lnTo>
                  <a:pt x="489723" y="17701"/>
                </a:lnTo>
                <a:lnTo>
                  <a:pt x="502675" y="36911"/>
                </a:lnTo>
                <a:lnTo>
                  <a:pt x="507424" y="60435"/>
                </a:lnTo>
                <a:lnTo>
                  <a:pt x="507424" y="302171"/>
                </a:lnTo>
                <a:lnTo>
                  <a:pt x="502675" y="325695"/>
                </a:lnTo>
                <a:lnTo>
                  <a:pt x="489723" y="344905"/>
                </a:lnTo>
                <a:lnTo>
                  <a:pt x="470513" y="357857"/>
                </a:lnTo>
                <a:lnTo>
                  <a:pt x="446989" y="362606"/>
                </a:lnTo>
                <a:lnTo>
                  <a:pt x="60435" y="362606"/>
                </a:lnTo>
                <a:lnTo>
                  <a:pt x="36911" y="357857"/>
                </a:lnTo>
                <a:lnTo>
                  <a:pt x="17701" y="344905"/>
                </a:lnTo>
                <a:lnTo>
                  <a:pt x="4749" y="325695"/>
                </a:lnTo>
                <a:lnTo>
                  <a:pt x="0" y="302171"/>
                </a:lnTo>
                <a:lnTo>
                  <a:pt x="0" y="60435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38900" y="6566836"/>
            <a:ext cx="508000" cy="363220"/>
          </a:xfrm>
          <a:custGeom>
            <a:avLst/>
            <a:gdLst/>
            <a:ahLst/>
            <a:cxnLst/>
            <a:rect l="l" t="t" r="r" b="b"/>
            <a:pathLst>
              <a:path w="508000" h="363220">
                <a:moveTo>
                  <a:pt x="446989" y="0"/>
                </a:moveTo>
                <a:lnTo>
                  <a:pt x="60434" y="0"/>
                </a:lnTo>
                <a:lnTo>
                  <a:pt x="36910" y="4749"/>
                </a:lnTo>
                <a:lnTo>
                  <a:pt x="17701" y="17701"/>
                </a:lnTo>
                <a:lnTo>
                  <a:pt x="4749" y="36910"/>
                </a:lnTo>
                <a:lnTo>
                  <a:pt x="0" y="60434"/>
                </a:lnTo>
                <a:lnTo>
                  <a:pt x="0" y="302170"/>
                </a:lnTo>
                <a:lnTo>
                  <a:pt x="4749" y="325695"/>
                </a:lnTo>
                <a:lnTo>
                  <a:pt x="17701" y="344905"/>
                </a:lnTo>
                <a:lnTo>
                  <a:pt x="36910" y="357857"/>
                </a:lnTo>
                <a:lnTo>
                  <a:pt x="60434" y="362606"/>
                </a:lnTo>
                <a:lnTo>
                  <a:pt x="446989" y="362606"/>
                </a:lnTo>
                <a:lnTo>
                  <a:pt x="470513" y="357857"/>
                </a:lnTo>
                <a:lnTo>
                  <a:pt x="489723" y="344905"/>
                </a:lnTo>
                <a:lnTo>
                  <a:pt x="502675" y="325695"/>
                </a:lnTo>
                <a:lnTo>
                  <a:pt x="507424" y="302170"/>
                </a:lnTo>
                <a:lnTo>
                  <a:pt x="507424" y="60434"/>
                </a:lnTo>
                <a:lnTo>
                  <a:pt x="502675" y="36910"/>
                </a:lnTo>
                <a:lnTo>
                  <a:pt x="489723" y="17701"/>
                </a:lnTo>
                <a:lnTo>
                  <a:pt x="470513" y="4749"/>
                </a:lnTo>
                <a:lnTo>
                  <a:pt x="446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38900" y="6566836"/>
            <a:ext cx="508000" cy="363220"/>
          </a:xfrm>
          <a:custGeom>
            <a:avLst/>
            <a:gdLst/>
            <a:ahLst/>
            <a:cxnLst/>
            <a:rect l="l" t="t" r="r" b="b"/>
            <a:pathLst>
              <a:path w="508000" h="363220">
                <a:moveTo>
                  <a:pt x="0" y="60435"/>
                </a:moveTo>
                <a:lnTo>
                  <a:pt x="4749" y="36911"/>
                </a:lnTo>
                <a:lnTo>
                  <a:pt x="17701" y="17701"/>
                </a:lnTo>
                <a:lnTo>
                  <a:pt x="36911" y="4749"/>
                </a:lnTo>
                <a:lnTo>
                  <a:pt x="60435" y="0"/>
                </a:lnTo>
                <a:lnTo>
                  <a:pt x="446989" y="0"/>
                </a:lnTo>
                <a:lnTo>
                  <a:pt x="470513" y="4749"/>
                </a:lnTo>
                <a:lnTo>
                  <a:pt x="489723" y="17701"/>
                </a:lnTo>
                <a:lnTo>
                  <a:pt x="502675" y="36911"/>
                </a:lnTo>
                <a:lnTo>
                  <a:pt x="507424" y="60435"/>
                </a:lnTo>
                <a:lnTo>
                  <a:pt x="507424" y="302171"/>
                </a:lnTo>
                <a:lnTo>
                  <a:pt x="502675" y="325695"/>
                </a:lnTo>
                <a:lnTo>
                  <a:pt x="489723" y="344905"/>
                </a:lnTo>
                <a:lnTo>
                  <a:pt x="470513" y="357857"/>
                </a:lnTo>
                <a:lnTo>
                  <a:pt x="446989" y="362606"/>
                </a:lnTo>
                <a:lnTo>
                  <a:pt x="60435" y="362606"/>
                </a:lnTo>
                <a:lnTo>
                  <a:pt x="36911" y="357857"/>
                </a:lnTo>
                <a:lnTo>
                  <a:pt x="17701" y="344905"/>
                </a:lnTo>
                <a:lnTo>
                  <a:pt x="4749" y="325695"/>
                </a:lnTo>
                <a:lnTo>
                  <a:pt x="0" y="302171"/>
                </a:lnTo>
                <a:lnTo>
                  <a:pt x="0" y="60435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11267" y="4569338"/>
            <a:ext cx="508000" cy="363220"/>
          </a:xfrm>
          <a:custGeom>
            <a:avLst/>
            <a:gdLst/>
            <a:ahLst/>
            <a:cxnLst/>
            <a:rect l="l" t="t" r="r" b="b"/>
            <a:pathLst>
              <a:path w="508000" h="363220">
                <a:moveTo>
                  <a:pt x="446989" y="0"/>
                </a:moveTo>
                <a:lnTo>
                  <a:pt x="60434" y="0"/>
                </a:lnTo>
                <a:lnTo>
                  <a:pt x="36910" y="4749"/>
                </a:lnTo>
                <a:lnTo>
                  <a:pt x="17701" y="17701"/>
                </a:lnTo>
                <a:lnTo>
                  <a:pt x="4749" y="36911"/>
                </a:lnTo>
                <a:lnTo>
                  <a:pt x="0" y="60435"/>
                </a:lnTo>
                <a:lnTo>
                  <a:pt x="0" y="302171"/>
                </a:lnTo>
                <a:lnTo>
                  <a:pt x="4749" y="325695"/>
                </a:lnTo>
                <a:lnTo>
                  <a:pt x="17701" y="344905"/>
                </a:lnTo>
                <a:lnTo>
                  <a:pt x="36910" y="357857"/>
                </a:lnTo>
                <a:lnTo>
                  <a:pt x="60434" y="362606"/>
                </a:lnTo>
                <a:lnTo>
                  <a:pt x="446989" y="362606"/>
                </a:lnTo>
                <a:lnTo>
                  <a:pt x="470513" y="357857"/>
                </a:lnTo>
                <a:lnTo>
                  <a:pt x="489723" y="344905"/>
                </a:lnTo>
                <a:lnTo>
                  <a:pt x="502675" y="325695"/>
                </a:lnTo>
                <a:lnTo>
                  <a:pt x="507424" y="302171"/>
                </a:lnTo>
                <a:lnTo>
                  <a:pt x="507424" y="60435"/>
                </a:lnTo>
                <a:lnTo>
                  <a:pt x="502675" y="36911"/>
                </a:lnTo>
                <a:lnTo>
                  <a:pt x="489723" y="17701"/>
                </a:lnTo>
                <a:lnTo>
                  <a:pt x="470513" y="4749"/>
                </a:lnTo>
                <a:lnTo>
                  <a:pt x="446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11267" y="4569338"/>
            <a:ext cx="508000" cy="363220"/>
          </a:xfrm>
          <a:custGeom>
            <a:avLst/>
            <a:gdLst/>
            <a:ahLst/>
            <a:cxnLst/>
            <a:rect l="l" t="t" r="r" b="b"/>
            <a:pathLst>
              <a:path w="508000" h="363220">
                <a:moveTo>
                  <a:pt x="0" y="60435"/>
                </a:moveTo>
                <a:lnTo>
                  <a:pt x="4749" y="36911"/>
                </a:lnTo>
                <a:lnTo>
                  <a:pt x="17701" y="17701"/>
                </a:lnTo>
                <a:lnTo>
                  <a:pt x="36911" y="4749"/>
                </a:lnTo>
                <a:lnTo>
                  <a:pt x="60435" y="0"/>
                </a:lnTo>
                <a:lnTo>
                  <a:pt x="446989" y="0"/>
                </a:lnTo>
                <a:lnTo>
                  <a:pt x="470513" y="4749"/>
                </a:lnTo>
                <a:lnTo>
                  <a:pt x="489723" y="17701"/>
                </a:lnTo>
                <a:lnTo>
                  <a:pt x="502675" y="36911"/>
                </a:lnTo>
                <a:lnTo>
                  <a:pt x="507424" y="60435"/>
                </a:lnTo>
                <a:lnTo>
                  <a:pt x="507424" y="302171"/>
                </a:lnTo>
                <a:lnTo>
                  <a:pt x="502675" y="325695"/>
                </a:lnTo>
                <a:lnTo>
                  <a:pt x="489723" y="344905"/>
                </a:lnTo>
                <a:lnTo>
                  <a:pt x="470513" y="357857"/>
                </a:lnTo>
                <a:lnTo>
                  <a:pt x="446989" y="362606"/>
                </a:lnTo>
                <a:lnTo>
                  <a:pt x="60435" y="362606"/>
                </a:lnTo>
                <a:lnTo>
                  <a:pt x="36911" y="357857"/>
                </a:lnTo>
                <a:lnTo>
                  <a:pt x="17701" y="344905"/>
                </a:lnTo>
                <a:lnTo>
                  <a:pt x="4749" y="325695"/>
                </a:lnTo>
                <a:lnTo>
                  <a:pt x="0" y="302171"/>
                </a:lnTo>
                <a:lnTo>
                  <a:pt x="0" y="60435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19847" y="5310214"/>
            <a:ext cx="493670" cy="493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70450" y="4052232"/>
            <a:ext cx="722491" cy="712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37693" y="2610740"/>
            <a:ext cx="0" cy="618490"/>
          </a:xfrm>
          <a:custGeom>
            <a:avLst/>
            <a:gdLst/>
            <a:ahLst/>
            <a:cxnLst/>
            <a:rect l="l" t="t" r="r" b="b"/>
            <a:pathLst>
              <a:path w="0" h="618489">
                <a:moveTo>
                  <a:pt x="0" y="0"/>
                </a:moveTo>
                <a:lnTo>
                  <a:pt x="0" y="617951"/>
                </a:lnTo>
              </a:path>
            </a:pathLst>
          </a:custGeom>
          <a:ln w="52355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937693" y="3533198"/>
            <a:ext cx="0" cy="645160"/>
          </a:xfrm>
          <a:custGeom>
            <a:avLst/>
            <a:gdLst/>
            <a:ahLst/>
            <a:cxnLst/>
            <a:rect l="l" t="t" r="r" b="b"/>
            <a:pathLst>
              <a:path w="0" h="645160">
                <a:moveTo>
                  <a:pt x="0" y="0"/>
                </a:moveTo>
                <a:lnTo>
                  <a:pt x="0" y="644843"/>
                </a:lnTo>
              </a:path>
            </a:pathLst>
          </a:custGeom>
          <a:ln w="52355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18413" y="4405133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 h="0">
                <a:moveTo>
                  <a:pt x="0" y="0"/>
                </a:moveTo>
                <a:lnTo>
                  <a:pt x="460243" y="0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84278" y="4688948"/>
            <a:ext cx="1082675" cy="621665"/>
          </a:xfrm>
          <a:custGeom>
            <a:avLst/>
            <a:gdLst/>
            <a:ahLst/>
            <a:cxnLst/>
            <a:rect l="l" t="t" r="r" b="b"/>
            <a:pathLst>
              <a:path w="1082675" h="621664">
                <a:moveTo>
                  <a:pt x="0" y="0"/>
                </a:moveTo>
                <a:lnTo>
                  <a:pt x="0" y="411153"/>
                </a:lnTo>
                <a:lnTo>
                  <a:pt x="1082405" y="411153"/>
                </a:lnTo>
                <a:lnTo>
                  <a:pt x="1082405" y="621264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747296" y="4657314"/>
            <a:ext cx="46799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5" b="1">
                <a:solidFill>
                  <a:srgbClr val="181818"/>
                </a:solidFill>
                <a:latin typeface="微软雅黑"/>
                <a:cs typeface="微软雅黑"/>
              </a:rPr>
              <a:t>W</a:t>
            </a:r>
            <a:r>
              <a:rPr dirty="0" sz="1450" spc="20" b="1">
                <a:solidFill>
                  <a:srgbClr val="181818"/>
                </a:solidFill>
                <a:latin typeface="微软雅黑"/>
                <a:cs typeface="微软雅黑"/>
              </a:rPr>
              <a:t>A</a:t>
            </a:r>
            <a:r>
              <a:rPr dirty="0" sz="1450" spc="15" b="1">
                <a:solidFill>
                  <a:srgbClr val="181818"/>
                </a:solidFill>
                <a:latin typeface="微软雅黑"/>
                <a:cs typeface="微软雅黑"/>
              </a:rPr>
              <a:t>F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66683" y="5803885"/>
            <a:ext cx="0" cy="483234"/>
          </a:xfrm>
          <a:custGeom>
            <a:avLst/>
            <a:gdLst/>
            <a:ahLst/>
            <a:cxnLst/>
            <a:rect l="l" t="t" r="r" b="b"/>
            <a:pathLst>
              <a:path w="0" h="483235">
                <a:moveTo>
                  <a:pt x="0" y="0"/>
                </a:moveTo>
                <a:lnTo>
                  <a:pt x="0" y="483031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42385" y="2724172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519"/>
                </a:lnTo>
              </a:path>
            </a:pathLst>
          </a:custGeom>
          <a:ln w="52355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42385" y="3533198"/>
            <a:ext cx="0" cy="587375"/>
          </a:xfrm>
          <a:custGeom>
            <a:avLst/>
            <a:gdLst/>
            <a:ahLst/>
            <a:cxnLst/>
            <a:rect l="l" t="t" r="r" b="b"/>
            <a:pathLst>
              <a:path w="0" h="587375">
                <a:moveTo>
                  <a:pt x="0" y="0"/>
                </a:moveTo>
                <a:lnTo>
                  <a:pt x="0" y="586880"/>
                </a:lnTo>
              </a:path>
            </a:pathLst>
          </a:custGeom>
          <a:ln w="52355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737339" y="6177422"/>
            <a:ext cx="452200" cy="452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38625" y="5755501"/>
            <a:ext cx="0" cy="483234"/>
          </a:xfrm>
          <a:custGeom>
            <a:avLst/>
            <a:gdLst/>
            <a:ahLst/>
            <a:cxnLst/>
            <a:rect l="l" t="t" r="r" b="b"/>
            <a:pathLst>
              <a:path w="0" h="483235">
                <a:moveTo>
                  <a:pt x="0" y="0"/>
                </a:moveTo>
                <a:lnTo>
                  <a:pt x="0" y="483031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05429" y="6174596"/>
            <a:ext cx="452200" cy="45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38349" y="4569338"/>
            <a:ext cx="0" cy="850900"/>
          </a:xfrm>
          <a:custGeom>
            <a:avLst/>
            <a:gdLst/>
            <a:ahLst/>
            <a:cxnLst/>
            <a:rect l="l" t="t" r="r" b="b"/>
            <a:pathLst>
              <a:path w="0" h="850900">
                <a:moveTo>
                  <a:pt x="0" y="0"/>
                </a:moveTo>
                <a:lnTo>
                  <a:pt x="0" y="850545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35475" y="4121318"/>
            <a:ext cx="782937" cy="5676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81426" y="5311743"/>
            <a:ext cx="493670" cy="493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163835" y="3934823"/>
            <a:ext cx="46037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 b="1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r>
              <a:rPr dirty="0" sz="1450" spc="10" b="1">
                <a:solidFill>
                  <a:srgbClr val="181818"/>
                </a:solidFill>
                <a:latin typeface="微软雅黑"/>
                <a:cs typeface="微软雅黑"/>
              </a:rPr>
              <a:t>F</a:t>
            </a:r>
            <a:r>
              <a:rPr dirty="0" sz="1450" spc="35" b="1">
                <a:solidFill>
                  <a:srgbClr val="181818"/>
                </a:solidFill>
                <a:latin typeface="微软雅黑"/>
                <a:cs typeface="微软雅黑"/>
              </a:rPr>
              <a:t>W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554774" y="7172556"/>
            <a:ext cx="293184" cy="3036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08677" y="7172556"/>
            <a:ext cx="293184" cy="3036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073052" y="7172556"/>
            <a:ext cx="293184" cy="3036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881704" y="7494924"/>
            <a:ext cx="6959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5" b="1">
                <a:solidFill>
                  <a:srgbClr val="181818"/>
                </a:solidFill>
                <a:latin typeface="微软雅黑"/>
                <a:cs typeface="微软雅黑"/>
              </a:rPr>
              <a:t>业务负载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18063" y="3243745"/>
            <a:ext cx="102933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35" b="1">
                <a:solidFill>
                  <a:srgbClr val="0070C0"/>
                </a:solidFill>
                <a:latin typeface="微软雅黑"/>
                <a:cs typeface="微软雅黑"/>
              </a:rPr>
              <a:t>非W</a:t>
            </a:r>
            <a:r>
              <a:rPr dirty="0" sz="1450" spc="15" b="1">
                <a:solidFill>
                  <a:srgbClr val="0070C0"/>
                </a:solidFill>
                <a:latin typeface="微软雅黑"/>
                <a:cs typeface="微软雅黑"/>
              </a:rPr>
              <a:t>EB</a:t>
            </a:r>
            <a:r>
              <a:rPr dirty="0" sz="1450" spc="30" b="1">
                <a:solidFill>
                  <a:srgbClr val="0070C0"/>
                </a:solidFill>
                <a:latin typeface="微软雅黑"/>
                <a:cs typeface="微软雅黑"/>
              </a:rPr>
              <a:t>流量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29062" y="3243745"/>
            <a:ext cx="84137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35" b="1">
                <a:solidFill>
                  <a:srgbClr val="00B050"/>
                </a:solidFill>
                <a:latin typeface="微软雅黑"/>
                <a:cs typeface="微软雅黑"/>
              </a:rPr>
              <a:t>W</a:t>
            </a:r>
            <a:r>
              <a:rPr dirty="0" sz="1450" spc="15" b="1">
                <a:solidFill>
                  <a:srgbClr val="00B050"/>
                </a:solidFill>
                <a:latin typeface="微软雅黑"/>
                <a:cs typeface="微软雅黑"/>
              </a:rPr>
              <a:t>EB</a:t>
            </a:r>
            <a:r>
              <a:rPr dirty="0" sz="1450" spc="30" b="1">
                <a:solidFill>
                  <a:srgbClr val="00B050"/>
                </a:solidFill>
                <a:latin typeface="微软雅黑"/>
                <a:cs typeface="微软雅黑"/>
              </a:rPr>
              <a:t>流量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32261" y="3653587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29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20351" y="3655796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28779" y="3007860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30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16868" y="3010069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28779" y="5014827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29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616868" y="5017037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28779" y="6007833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29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16868" y="6010043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24320" y="3007738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30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812411" y="3009948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21000" y="3651682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29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809089" y="3653892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877224" y="4782214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29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51528" y="6008525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963439" y="6006314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29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266094" y="6614717"/>
            <a:ext cx="157480" cy="475615"/>
          </a:xfrm>
          <a:custGeom>
            <a:avLst/>
            <a:gdLst/>
            <a:ahLst/>
            <a:cxnLst/>
            <a:rect l="l" t="t" r="r" b="b"/>
            <a:pathLst>
              <a:path w="157479" h="475615">
                <a:moveTo>
                  <a:pt x="104708" y="130886"/>
                </a:moveTo>
                <a:lnTo>
                  <a:pt x="52354" y="130886"/>
                </a:lnTo>
                <a:lnTo>
                  <a:pt x="52354" y="475222"/>
                </a:lnTo>
                <a:lnTo>
                  <a:pt x="104708" y="475222"/>
                </a:lnTo>
                <a:lnTo>
                  <a:pt x="104708" y="130886"/>
                </a:lnTo>
                <a:close/>
              </a:path>
              <a:path w="157479" h="475615">
                <a:moveTo>
                  <a:pt x="78531" y="0"/>
                </a:moveTo>
                <a:lnTo>
                  <a:pt x="0" y="157063"/>
                </a:lnTo>
                <a:lnTo>
                  <a:pt x="52354" y="157063"/>
                </a:lnTo>
                <a:lnTo>
                  <a:pt x="52354" y="130886"/>
                </a:lnTo>
                <a:lnTo>
                  <a:pt x="143974" y="130886"/>
                </a:lnTo>
                <a:lnTo>
                  <a:pt x="78531" y="0"/>
                </a:lnTo>
                <a:close/>
              </a:path>
              <a:path w="157479" h="475615">
                <a:moveTo>
                  <a:pt x="143974" y="130886"/>
                </a:moveTo>
                <a:lnTo>
                  <a:pt x="104708" y="130886"/>
                </a:lnTo>
                <a:lnTo>
                  <a:pt x="104708" y="157063"/>
                </a:lnTo>
                <a:lnTo>
                  <a:pt x="157063" y="157063"/>
                </a:lnTo>
                <a:lnTo>
                  <a:pt x="143974" y="130886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9425786" y="6552545"/>
            <a:ext cx="45974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181818"/>
                </a:solidFill>
                <a:latin typeface="Calibri"/>
                <a:cs typeface="Calibri"/>
              </a:rPr>
              <a:t>S</a:t>
            </a:r>
            <a:r>
              <a:rPr dirty="0" sz="1650" spc="-10" b="1">
                <a:solidFill>
                  <a:srgbClr val="181818"/>
                </a:solidFill>
                <a:latin typeface="Calibri"/>
                <a:cs typeface="Calibri"/>
              </a:rPr>
              <a:t>N</a:t>
            </a:r>
            <a:r>
              <a:rPr dirty="0" sz="1650" spc="-270" b="1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dirty="0" sz="1650" spc="-5" b="1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346651" y="5803885"/>
            <a:ext cx="0" cy="483234"/>
          </a:xfrm>
          <a:custGeom>
            <a:avLst/>
            <a:gdLst/>
            <a:ahLst/>
            <a:cxnLst/>
            <a:rect l="l" t="t" r="r" b="b"/>
            <a:pathLst>
              <a:path w="0" h="483235">
                <a:moveTo>
                  <a:pt x="0" y="0"/>
                </a:moveTo>
                <a:lnTo>
                  <a:pt x="0" y="483031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117307" y="6177422"/>
            <a:ext cx="452200" cy="452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826956" y="7183027"/>
            <a:ext cx="303655" cy="2931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591330" y="7183027"/>
            <a:ext cx="293184" cy="293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344627" y="2670087"/>
            <a:ext cx="0" cy="558800"/>
          </a:xfrm>
          <a:custGeom>
            <a:avLst/>
            <a:gdLst/>
            <a:ahLst/>
            <a:cxnLst/>
            <a:rect l="l" t="t" r="r" b="b"/>
            <a:pathLst>
              <a:path w="0" h="558800">
                <a:moveTo>
                  <a:pt x="0" y="0"/>
                </a:moveTo>
                <a:lnTo>
                  <a:pt x="0" y="558605"/>
                </a:lnTo>
              </a:path>
            </a:pathLst>
          </a:custGeom>
          <a:ln w="52355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344627" y="3533198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2795"/>
                </a:lnTo>
              </a:path>
            </a:pathLst>
          </a:custGeom>
          <a:ln w="52355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340590" y="4515253"/>
            <a:ext cx="0" cy="850900"/>
          </a:xfrm>
          <a:custGeom>
            <a:avLst/>
            <a:gdLst/>
            <a:ahLst/>
            <a:cxnLst/>
            <a:rect l="l" t="t" r="r" b="b"/>
            <a:pathLst>
              <a:path w="0" h="850900">
                <a:moveTo>
                  <a:pt x="0" y="0"/>
                </a:moveTo>
                <a:lnTo>
                  <a:pt x="0" y="850545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937716" y="4067233"/>
            <a:ext cx="782937" cy="5676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099815" y="5310214"/>
            <a:ext cx="493670" cy="4936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226314" y="2992957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30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328243" y="2995166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220804" y="3645095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29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328533" y="3647305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227491" y="4943013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29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329422" y="4945223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227491" y="5985989"/>
            <a:ext cx="128270" cy="125730"/>
          </a:xfrm>
          <a:custGeom>
            <a:avLst/>
            <a:gdLst/>
            <a:ahLst/>
            <a:cxnLst/>
            <a:rect l="l" t="t" r="r" b="b"/>
            <a:pathLst>
              <a:path w="128270" h="125729">
                <a:moveTo>
                  <a:pt x="127931" y="0"/>
                </a:moveTo>
                <a:lnTo>
                  <a:pt x="0" y="125650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335222" y="5988199"/>
            <a:ext cx="131445" cy="121285"/>
          </a:xfrm>
          <a:custGeom>
            <a:avLst/>
            <a:gdLst/>
            <a:ahLst/>
            <a:cxnLst/>
            <a:rect l="l" t="t" r="r" b="b"/>
            <a:pathLst>
              <a:path w="131445" h="121285">
                <a:moveTo>
                  <a:pt x="0" y="0"/>
                </a:moveTo>
                <a:lnTo>
                  <a:pt x="130969" y="121230"/>
                </a:lnTo>
              </a:path>
            </a:pathLst>
          </a:custGeom>
          <a:ln w="52354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8958209" y="3243745"/>
            <a:ext cx="77978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30" b="1">
                <a:solidFill>
                  <a:srgbClr val="7030A0"/>
                </a:solidFill>
                <a:latin typeface="微软雅黑"/>
                <a:cs typeface="微软雅黑"/>
              </a:rPr>
              <a:t>主动外连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549569" y="1832405"/>
            <a:ext cx="5015554" cy="110991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79371" y="1905701"/>
            <a:ext cx="2010409" cy="10366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591873" y="1849441"/>
            <a:ext cx="4926965" cy="1031875"/>
          </a:xfrm>
          <a:custGeom>
            <a:avLst/>
            <a:gdLst/>
            <a:ahLst/>
            <a:cxnLst/>
            <a:rect l="l" t="t" r="r" b="b"/>
            <a:pathLst>
              <a:path w="4926965" h="1031875">
                <a:moveTo>
                  <a:pt x="3159406" y="933624"/>
                </a:moveTo>
                <a:lnTo>
                  <a:pt x="1880906" y="933624"/>
                </a:lnTo>
                <a:lnTo>
                  <a:pt x="1920223" y="948960"/>
                </a:lnTo>
                <a:lnTo>
                  <a:pt x="1963772" y="963190"/>
                </a:lnTo>
                <a:lnTo>
                  <a:pt x="2011259" y="976253"/>
                </a:lnTo>
                <a:lnTo>
                  <a:pt x="2062389" y="988087"/>
                </a:lnTo>
                <a:lnTo>
                  <a:pt x="2116868" y="998628"/>
                </a:lnTo>
                <a:lnTo>
                  <a:pt x="2174402" y="1007815"/>
                </a:lnTo>
                <a:lnTo>
                  <a:pt x="2234698" y="1015586"/>
                </a:lnTo>
                <a:lnTo>
                  <a:pt x="2297459" y="1021877"/>
                </a:lnTo>
                <a:lnTo>
                  <a:pt x="2358575" y="1026406"/>
                </a:lnTo>
                <a:lnTo>
                  <a:pt x="2419787" y="1029459"/>
                </a:lnTo>
                <a:lnTo>
                  <a:pt x="2480847" y="1031074"/>
                </a:lnTo>
                <a:lnTo>
                  <a:pt x="2541508" y="1031289"/>
                </a:lnTo>
                <a:lnTo>
                  <a:pt x="2601525" y="1030142"/>
                </a:lnTo>
                <a:lnTo>
                  <a:pt x="2660649" y="1027670"/>
                </a:lnTo>
                <a:lnTo>
                  <a:pt x="2718635" y="1023912"/>
                </a:lnTo>
                <a:lnTo>
                  <a:pt x="2775235" y="1018904"/>
                </a:lnTo>
                <a:lnTo>
                  <a:pt x="2830203" y="1012686"/>
                </a:lnTo>
                <a:lnTo>
                  <a:pt x="2883292" y="1005293"/>
                </a:lnTo>
                <a:lnTo>
                  <a:pt x="2934255" y="996766"/>
                </a:lnTo>
                <a:lnTo>
                  <a:pt x="2982844" y="987140"/>
                </a:lnTo>
                <a:lnTo>
                  <a:pt x="3028814" y="976454"/>
                </a:lnTo>
                <a:lnTo>
                  <a:pt x="3071918" y="964745"/>
                </a:lnTo>
                <a:lnTo>
                  <a:pt x="3111908" y="952052"/>
                </a:lnTo>
                <a:lnTo>
                  <a:pt x="3148538" y="938412"/>
                </a:lnTo>
                <a:lnTo>
                  <a:pt x="3159406" y="933624"/>
                </a:lnTo>
                <a:close/>
              </a:path>
              <a:path w="4926965" h="1031875">
                <a:moveTo>
                  <a:pt x="4090120" y="843085"/>
                </a:moveTo>
                <a:lnTo>
                  <a:pt x="664777" y="843085"/>
                </a:lnTo>
                <a:lnTo>
                  <a:pt x="667821" y="844604"/>
                </a:lnTo>
                <a:lnTo>
                  <a:pt x="706833" y="862079"/>
                </a:lnTo>
                <a:lnTo>
                  <a:pt x="742436" y="875691"/>
                </a:lnTo>
                <a:lnTo>
                  <a:pt x="780700" y="888438"/>
                </a:lnTo>
                <a:lnTo>
                  <a:pt x="821447" y="900307"/>
                </a:lnTo>
                <a:lnTo>
                  <a:pt x="864497" y="911286"/>
                </a:lnTo>
                <a:lnTo>
                  <a:pt x="909669" y="921361"/>
                </a:lnTo>
                <a:lnTo>
                  <a:pt x="956785" y="930520"/>
                </a:lnTo>
                <a:lnTo>
                  <a:pt x="1005665" y="938750"/>
                </a:lnTo>
                <a:lnTo>
                  <a:pt x="1056128" y="946038"/>
                </a:lnTo>
                <a:lnTo>
                  <a:pt x="1107995" y="952371"/>
                </a:lnTo>
                <a:lnTo>
                  <a:pt x="1161087" y="957737"/>
                </a:lnTo>
                <a:lnTo>
                  <a:pt x="1215223" y="962122"/>
                </a:lnTo>
                <a:lnTo>
                  <a:pt x="1270224" y="965515"/>
                </a:lnTo>
                <a:lnTo>
                  <a:pt x="1325910" y="967901"/>
                </a:lnTo>
                <a:lnTo>
                  <a:pt x="1382101" y="969269"/>
                </a:lnTo>
                <a:lnTo>
                  <a:pt x="1438618" y="969606"/>
                </a:lnTo>
                <a:lnTo>
                  <a:pt x="1495281" y="968898"/>
                </a:lnTo>
                <a:lnTo>
                  <a:pt x="1551910" y="967132"/>
                </a:lnTo>
                <a:lnTo>
                  <a:pt x="1608325" y="964297"/>
                </a:lnTo>
                <a:lnTo>
                  <a:pt x="1664347" y="960379"/>
                </a:lnTo>
                <a:lnTo>
                  <a:pt x="1719796" y="955366"/>
                </a:lnTo>
                <a:lnTo>
                  <a:pt x="1774492" y="949244"/>
                </a:lnTo>
                <a:lnTo>
                  <a:pt x="1828255" y="942001"/>
                </a:lnTo>
                <a:lnTo>
                  <a:pt x="1880906" y="933624"/>
                </a:lnTo>
                <a:lnTo>
                  <a:pt x="3159406" y="933624"/>
                </a:lnTo>
                <a:lnTo>
                  <a:pt x="3181561" y="923863"/>
                </a:lnTo>
                <a:lnTo>
                  <a:pt x="3210730" y="908443"/>
                </a:lnTo>
                <a:lnTo>
                  <a:pt x="3235799" y="892189"/>
                </a:lnTo>
                <a:lnTo>
                  <a:pt x="3256520" y="875139"/>
                </a:lnTo>
                <a:lnTo>
                  <a:pt x="3953172" y="875139"/>
                </a:lnTo>
                <a:lnTo>
                  <a:pt x="3990433" y="868287"/>
                </a:lnTo>
                <a:lnTo>
                  <a:pt x="4043112" y="856262"/>
                </a:lnTo>
                <a:lnTo>
                  <a:pt x="4090120" y="843085"/>
                </a:lnTo>
                <a:close/>
              </a:path>
              <a:path w="4926965" h="1031875">
                <a:moveTo>
                  <a:pt x="3953172" y="875139"/>
                </a:moveTo>
                <a:lnTo>
                  <a:pt x="3256520" y="875139"/>
                </a:lnTo>
                <a:lnTo>
                  <a:pt x="3301656" y="882478"/>
                </a:lnTo>
                <a:lnTo>
                  <a:pt x="3348498" y="888758"/>
                </a:lnTo>
                <a:lnTo>
                  <a:pt x="3396814" y="893961"/>
                </a:lnTo>
                <a:lnTo>
                  <a:pt x="3446375" y="898068"/>
                </a:lnTo>
                <a:lnTo>
                  <a:pt x="3496950" y="901058"/>
                </a:lnTo>
                <a:lnTo>
                  <a:pt x="3548309" y="902915"/>
                </a:lnTo>
                <a:lnTo>
                  <a:pt x="3600222" y="903617"/>
                </a:lnTo>
                <a:lnTo>
                  <a:pt x="3672057" y="902679"/>
                </a:lnTo>
                <a:lnTo>
                  <a:pt x="3741713" y="899610"/>
                </a:lnTo>
                <a:lnTo>
                  <a:pt x="3808783" y="894523"/>
                </a:lnTo>
                <a:lnTo>
                  <a:pt x="3872864" y="887531"/>
                </a:lnTo>
                <a:lnTo>
                  <a:pt x="3933549" y="878748"/>
                </a:lnTo>
                <a:lnTo>
                  <a:pt x="3953172" y="875139"/>
                </a:lnTo>
                <a:close/>
              </a:path>
              <a:path w="4926965" h="1031875">
                <a:moveTo>
                  <a:pt x="1208822" y="90719"/>
                </a:moveTo>
                <a:lnTo>
                  <a:pt x="1157583" y="91229"/>
                </a:lnTo>
                <a:lnTo>
                  <a:pt x="1106349" y="92720"/>
                </a:lnTo>
                <a:lnTo>
                  <a:pt x="1033412" y="96561"/>
                </a:lnTo>
                <a:lnTo>
                  <a:pt x="963370" y="102255"/>
                </a:lnTo>
                <a:lnTo>
                  <a:pt x="896499" y="109697"/>
                </a:lnTo>
                <a:lnTo>
                  <a:pt x="833075" y="118785"/>
                </a:lnTo>
                <a:lnTo>
                  <a:pt x="773373" y="129415"/>
                </a:lnTo>
                <a:lnTo>
                  <a:pt x="717669" y="141483"/>
                </a:lnTo>
                <a:lnTo>
                  <a:pt x="666240" y="154885"/>
                </a:lnTo>
                <a:lnTo>
                  <a:pt x="619362" y="169520"/>
                </a:lnTo>
                <a:lnTo>
                  <a:pt x="577311" y="185282"/>
                </a:lnTo>
                <a:lnTo>
                  <a:pt x="540361" y="202069"/>
                </a:lnTo>
                <a:lnTo>
                  <a:pt x="482875" y="238303"/>
                </a:lnTo>
                <a:lnTo>
                  <a:pt x="449110" y="277394"/>
                </a:lnTo>
                <a:lnTo>
                  <a:pt x="441276" y="318515"/>
                </a:lnTo>
                <a:lnTo>
                  <a:pt x="447772" y="339577"/>
                </a:lnTo>
                <a:lnTo>
                  <a:pt x="443627" y="342788"/>
                </a:lnTo>
                <a:lnTo>
                  <a:pt x="385683" y="345502"/>
                </a:lnTo>
                <a:lnTo>
                  <a:pt x="329847" y="350106"/>
                </a:lnTo>
                <a:lnTo>
                  <a:pt x="276620" y="356508"/>
                </a:lnTo>
                <a:lnTo>
                  <a:pt x="226508" y="364613"/>
                </a:lnTo>
                <a:lnTo>
                  <a:pt x="180014" y="374329"/>
                </a:lnTo>
                <a:lnTo>
                  <a:pt x="137641" y="385563"/>
                </a:lnTo>
                <a:lnTo>
                  <a:pt x="99893" y="398222"/>
                </a:lnTo>
                <a:lnTo>
                  <a:pt x="32292" y="433009"/>
                </a:lnTo>
                <a:lnTo>
                  <a:pt x="0" y="476474"/>
                </a:lnTo>
                <a:lnTo>
                  <a:pt x="1960" y="498344"/>
                </a:lnTo>
                <a:lnTo>
                  <a:pt x="40273" y="540363"/>
                </a:lnTo>
                <a:lnTo>
                  <a:pt x="75896" y="559712"/>
                </a:lnTo>
                <a:lnTo>
                  <a:pt x="122012" y="577421"/>
                </a:lnTo>
                <a:lnTo>
                  <a:pt x="178256" y="593091"/>
                </a:lnTo>
                <a:lnTo>
                  <a:pt x="244263" y="606322"/>
                </a:lnTo>
                <a:lnTo>
                  <a:pt x="179296" y="630972"/>
                </a:lnTo>
                <a:lnTo>
                  <a:pt x="135065" y="658704"/>
                </a:lnTo>
                <a:lnTo>
                  <a:pt x="112763" y="688488"/>
                </a:lnTo>
                <a:lnTo>
                  <a:pt x="113586" y="719289"/>
                </a:lnTo>
                <a:lnTo>
                  <a:pt x="146599" y="755987"/>
                </a:lnTo>
                <a:lnTo>
                  <a:pt x="210157" y="787832"/>
                </a:lnTo>
                <a:lnTo>
                  <a:pt x="251750" y="801566"/>
                </a:lnTo>
                <a:lnTo>
                  <a:pt x="299009" y="813644"/>
                </a:lnTo>
                <a:lnTo>
                  <a:pt x="351277" y="823920"/>
                </a:lnTo>
                <a:lnTo>
                  <a:pt x="407898" y="832244"/>
                </a:lnTo>
                <a:lnTo>
                  <a:pt x="468215" y="838470"/>
                </a:lnTo>
                <a:lnTo>
                  <a:pt x="531572" y="842451"/>
                </a:lnTo>
                <a:lnTo>
                  <a:pt x="597312" y="844038"/>
                </a:lnTo>
                <a:lnTo>
                  <a:pt x="664777" y="843085"/>
                </a:lnTo>
                <a:lnTo>
                  <a:pt x="4090120" y="843085"/>
                </a:lnTo>
                <a:lnTo>
                  <a:pt x="4134230" y="827976"/>
                </a:lnTo>
                <a:lnTo>
                  <a:pt x="4171859" y="811942"/>
                </a:lnTo>
                <a:lnTo>
                  <a:pt x="4229232" y="776658"/>
                </a:lnTo>
                <a:lnTo>
                  <a:pt x="4260056" y="737845"/>
                </a:lnTo>
                <a:lnTo>
                  <a:pt x="4264499" y="717399"/>
                </a:lnTo>
                <a:lnTo>
                  <a:pt x="4320325" y="714524"/>
                </a:lnTo>
                <a:lnTo>
                  <a:pt x="4375076" y="710502"/>
                </a:lnTo>
                <a:lnTo>
                  <a:pt x="4428543" y="705359"/>
                </a:lnTo>
                <a:lnTo>
                  <a:pt x="4480516" y="699122"/>
                </a:lnTo>
                <a:lnTo>
                  <a:pt x="4530784" y="691814"/>
                </a:lnTo>
                <a:lnTo>
                  <a:pt x="4579139" y="683460"/>
                </a:lnTo>
                <a:lnTo>
                  <a:pt x="4625369" y="674088"/>
                </a:lnTo>
                <a:lnTo>
                  <a:pt x="4689305" y="658461"/>
                </a:lnTo>
                <a:lnTo>
                  <a:pt x="4745834" y="641313"/>
                </a:lnTo>
                <a:lnTo>
                  <a:pt x="4794870" y="622832"/>
                </a:lnTo>
                <a:lnTo>
                  <a:pt x="4836327" y="603206"/>
                </a:lnTo>
                <a:lnTo>
                  <a:pt x="4870117" y="582624"/>
                </a:lnTo>
                <a:lnTo>
                  <a:pt x="4914353" y="539341"/>
                </a:lnTo>
                <a:lnTo>
                  <a:pt x="4926886" y="494490"/>
                </a:lnTo>
                <a:lnTo>
                  <a:pt x="4921047" y="471947"/>
                </a:lnTo>
                <a:lnTo>
                  <a:pt x="4884726" y="427566"/>
                </a:lnTo>
                <a:lnTo>
                  <a:pt x="4814969" y="385381"/>
                </a:lnTo>
                <a:lnTo>
                  <a:pt x="4767336" y="365582"/>
                </a:lnTo>
                <a:lnTo>
                  <a:pt x="4775331" y="359988"/>
                </a:lnTo>
                <a:lnTo>
                  <a:pt x="4810613" y="321422"/>
                </a:lnTo>
                <a:lnTo>
                  <a:pt x="4816556" y="300157"/>
                </a:lnTo>
                <a:lnTo>
                  <a:pt x="4813389" y="279189"/>
                </a:lnTo>
                <a:lnTo>
                  <a:pt x="4781322" y="238940"/>
                </a:lnTo>
                <a:lnTo>
                  <a:pt x="4717611" y="202272"/>
                </a:lnTo>
                <a:lnTo>
                  <a:pt x="4674889" y="185781"/>
                </a:lnTo>
                <a:lnTo>
                  <a:pt x="4625454" y="170783"/>
                </a:lnTo>
                <a:lnTo>
                  <a:pt x="4569707" y="157479"/>
                </a:lnTo>
                <a:lnTo>
                  <a:pt x="4508048" y="146069"/>
                </a:lnTo>
                <a:lnTo>
                  <a:pt x="4440875" y="136751"/>
                </a:lnTo>
                <a:lnTo>
                  <a:pt x="4368590" y="129727"/>
                </a:lnTo>
                <a:lnTo>
                  <a:pt x="4360086" y="120804"/>
                </a:lnTo>
                <a:lnTo>
                  <a:pt x="1598922" y="120804"/>
                </a:lnTo>
                <a:lnTo>
                  <a:pt x="1553640" y="113810"/>
                </a:lnTo>
                <a:lnTo>
                  <a:pt x="1507031" y="107721"/>
                </a:lnTo>
                <a:lnTo>
                  <a:pt x="1459260" y="102547"/>
                </a:lnTo>
                <a:lnTo>
                  <a:pt x="1410495" y="98296"/>
                </a:lnTo>
                <a:lnTo>
                  <a:pt x="1360903" y="94978"/>
                </a:lnTo>
                <a:lnTo>
                  <a:pt x="1310649" y="92603"/>
                </a:lnTo>
                <a:lnTo>
                  <a:pt x="1259900" y="91180"/>
                </a:lnTo>
                <a:lnTo>
                  <a:pt x="1208822" y="90719"/>
                </a:lnTo>
                <a:close/>
              </a:path>
              <a:path w="4926965" h="1031875">
                <a:moveTo>
                  <a:pt x="2147607" y="28738"/>
                </a:moveTo>
                <a:lnTo>
                  <a:pt x="2092374" y="29154"/>
                </a:lnTo>
                <a:lnTo>
                  <a:pt x="2037722" y="30990"/>
                </a:lnTo>
                <a:lnTo>
                  <a:pt x="1983997" y="34215"/>
                </a:lnTo>
                <a:lnTo>
                  <a:pt x="1931540" y="38799"/>
                </a:lnTo>
                <a:lnTo>
                  <a:pt x="1880699" y="44713"/>
                </a:lnTo>
                <a:lnTo>
                  <a:pt x="1831815" y="51926"/>
                </a:lnTo>
                <a:lnTo>
                  <a:pt x="1785235" y="60408"/>
                </a:lnTo>
                <a:lnTo>
                  <a:pt x="1741301" y="70130"/>
                </a:lnTo>
                <a:lnTo>
                  <a:pt x="1700359" y="81060"/>
                </a:lnTo>
                <a:lnTo>
                  <a:pt x="1662752" y="93169"/>
                </a:lnTo>
                <a:lnTo>
                  <a:pt x="1598922" y="120804"/>
                </a:lnTo>
                <a:lnTo>
                  <a:pt x="4360086" y="120804"/>
                </a:lnTo>
                <a:lnTo>
                  <a:pt x="4343578" y="103483"/>
                </a:lnTo>
                <a:lnTo>
                  <a:pt x="4303405" y="79027"/>
                </a:lnTo>
                <a:lnTo>
                  <a:pt x="4302278" y="78567"/>
                </a:lnTo>
                <a:lnTo>
                  <a:pt x="2561624" y="78567"/>
                </a:lnTo>
                <a:lnTo>
                  <a:pt x="2529211" y="70097"/>
                </a:lnTo>
                <a:lnTo>
                  <a:pt x="2458481" y="55287"/>
                </a:lnTo>
                <a:lnTo>
                  <a:pt x="2420443" y="49006"/>
                </a:lnTo>
                <a:lnTo>
                  <a:pt x="2367467" y="41873"/>
                </a:lnTo>
                <a:lnTo>
                  <a:pt x="2313351" y="36309"/>
                </a:lnTo>
                <a:lnTo>
                  <a:pt x="2258440" y="32286"/>
                </a:lnTo>
                <a:lnTo>
                  <a:pt x="2203077" y="29772"/>
                </a:lnTo>
                <a:lnTo>
                  <a:pt x="2147607" y="28738"/>
                </a:lnTo>
                <a:close/>
              </a:path>
              <a:path w="4926965" h="1031875">
                <a:moveTo>
                  <a:pt x="3010303" y="0"/>
                </a:moveTo>
                <a:lnTo>
                  <a:pt x="2955451" y="762"/>
                </a:lnTo>
                <a:lnTo>
                  <a:pt x="2901483" y="3227"/>
                </a:lnTo>
                <a:lnTo>
                  <a:pt x="2848900" y="7350"/>
                </a:lnTo>
                <a:lnTo>
                  <a:pt x="2798202" y="13080"/>
                </a:lnTo>
                <a:lnTo>
                  <a:pt x="2749890" y="20371"/>
                </a:lnTo>
                <a:lnTo>
                  <a:pt x="2704463" y="29176"/>
                </a:lnTo>
                <a:lnTo>
                  <a:pt x="2662423" y="39445"/>
                </a:lnTo>
                <a:lnTo>
                  <a:pt x="2624269" y="51132"/>
                </a:lnTo>
                <a:lnTo>
                  <a:pt x="2561624" y="78567"/>
                </a:lnTo>
                <a:lnTo>
                  <a:pt x="4302278" y="78567"/>
                </a:lnTo>
                <a:lnTo>
                  <a:pt x="4249130" y="56883"/>
                </a:lnTo>
                <a:lnTo>
                  <a:pt x="4245593" y="55869"/>
                </a:lnTo>
                <a:lnTo>
                  <a:pt x="3401985" y="55869"/>
                </a:lnTo>
                <a:lnTo>
                  <a:pt x="3365005" y="43561"/>
                </a:lnTo>
                <a:lnTo>
                  <a:pt x="3323487" y="32571"/>
                </a:lnTo>
                <a:lnTo>
                  <a:pt x="3277858" y="22999"/>
                </a:lnTo>
                <a:lnTo>
                  <a:pt x="3228546" y="14945"/>
                </a:lnTo>
                <a:lnTo>
                  <a:pt x="3175161" y="8414"/>
                </a:lnTo>
                <a:lnTo>
                  <a:pt x="3120658" y="3778"/>
                </a:lnTo>
                <a:lnTo>
                  <a:pt x="3065539" y="989"/>
                </a:lnTo>
                <a:lnTo>
                  <a:pt x="3010303" y="0"/>
                </a:lnTo>
                <a:close/>
              </a:path>
              <a:path w="4926965" h="1031875">
                <a:moveTo>
                  <a:pt x="3831644" y="261"/>
                </a:moveTo>
                <a:lnTo>
                  <a:pt x="3778581" y="784"/>
                </a:lnTo>
                <a:lnTo>
                  <a:pt x="3725934" y="2741"/>
                </a:lnTo>
                <a:lnTo>
                  <a:pt x="3674095" y="6125"/>
                </a:lnTo>
                <a:lnTo>
                  <a:pt x="3623456" y="10927"/>
                </a:lnTo>
                <a:lnTo>
                  <a:pt x="3574409" y="17136"/>
                </a:lnTo>
                <a:lnTo>
                  <a:pt x="3527347" y="24744"/>
                </a:lnTo>
                <a:lnTo>
                  <a:pt x="3482661" y="33741"/>
                </a:lnTo>
                <a:lnTo>
                  <a:pt x="3440743" y="44119"/>
                </a:lnTo>
                <a:lnTo>
                  <a:pt x="3401985" y="55869"/>
                </a:lnTo>
                <a:lnTo>
                  <a:pt x="4245593" y="55869"/>
                </a:lnTo>
                <a:lnTo>
                  <a:pt x="4181816" y="37575"/>
                </a:lnTo>
                <a:lnTo>
                  <a:pt x="4136815" y="27791"/>
                </a:lnTo>
                <a:lnTo>
                  <a:pt x="4089486" y="19506"/>
                </a:lnTo>
                <a:lnTo>
                  <a:pt x="4040221" y="12713"/>
                </a:lnTo>
                <a:lnTo>
                  <a:pt x="3989412" y="7400"/>
                </a:lnTo>
                <a:lnTo>
                  <a:pt x="3937452" y="3561"/>
                </a:lnTo>
                <a:lnTo>
                  <a:pt x="3884732" y="1184"/>
                </a:lnTo>
                <a:lnTo>
                  <a:pt x="3831644" y="2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591872" y="1849441"/>
            <a:ext cx="4926965" cy="1031875"/>
          </a:xfrm>
          <a:custGeom>
            <a:avLst/>
            <a:gdLst/>
            <a:ahLst/>
            <a:cxnLst/>
            <a:rect l="l" t="t" r="r" b="b"/>
            <a:pathLst>
              <a:path w="4926965" h="1031875">
                <a:moveTo>
                  <a:pt x="447772" y="339577"/>
                </a:moveTo>
                <a:lnTo>
                  <a:pt x="441276" y="318514"/>
                </a:lnTo>
                <a:lnTo>
                  <a:pt x="441814" y="297752"/>
                </a:lnTo>
                <a:lnTo>
                  <a:pt x="449110" y="277394"/>
                </a:lnTo>
                <a:lnTo>
                  <a:pt x="482875" y="238303"/>
                </a:lnTo>
                <a:lnTo>
                  <a:pt x="540362" y="202069"/>
                </a:lnTo>
                <a:lnTo>
                  <a:pt x="577311" y="185282"/>
                </a:lnTo>
                <a:lnTo>
                  <a:pt x="619363" y="169520"/>
                </a:lnTo>
                <a:lnTo>
                  <a:pt x="666241" y="154885"/>
                </a:lnTo>
                <a:lnTo>
                  <a:pt x="717670" y="141482"/>
                </a:lnTo>
                <a:lnTo>
                  <a:pt x="773373" y="129415"/>
                </a:lnTo>
                <a:lnTo>
                  <a:pt x="833075" y="118785"/>
                </a:lnTo>
                <a:lnTo>
                  <a:pt x="896500" y="109697"/>
                </a:lnTo>
                <a:lnTo>
                  <a:pt x="963371" y="102255"/>
                </a:lnTo>
                <a:lnTo>
                  <a:pt x="1033413" y="96562"/>
                </a:lnTo>
                <a:lnTo>
                  <a:pt x="1106350" y="92720"/>
                </a:lnTo>
                <a:lnTo>
                  <a:pt x="1157584" y="91229"/>
                </a:lnTo>
                <a:lnTo>
                  <a:pt x="1208823" y="90719"/>
                </a:lnTo>
                <a:lnTo>
                  <a:pt x="1259900" y="91180"/>
                </a:lnTo>
                <a:lnTo>
                  <a:pt x="1310649" y="92603"/>
                </a:lnTo>
                <a:lnTo>
                  <a:pt x="1360903" y="94978"/>
                </a:lnTo>
                <a:lnTo>
                  <a:pt x="1410496" y="98295"/>
                </a:lnTo>
                <a:lnTo>
                  <a:pt x="1459261" y="102546"/>
                </a:lnTo>
                <a:lnTo>
                  <a:pt x="1507031" y="107721"/>
                </a:lnTo>
                <a:lnTo>
                  <a:pt x="1553641" y="113810"/>
                </a:lnTo>
                <a:lnTo>
                  <a:pt x="1598922" y="120803"/>
                </a:lnTo>
                <a:lnTo>
                  <a:pt x="1628825" y="106427"/>
                </a:lnTo>
                <a:lnTo>
                  <a:pt x="1700359" y="81060"/>
                </a:lnTo>
                <a:lnTo>
                  <a:pt x="1741302" y="70129"/>
                </a:lnTo>
                <a:lnTo>
                  <a:pt x="1785235" y="60408"/>
                </a:lnTo>
                <a:lnTo>
                  <a:pt x="1831816" y="51926"/>
                </a:lnTo>
                <a:lnTo>
                  <a:pt x="1880699" y="44713"/>
                </a:lnTo>
                <a:lnTo>
                  <a:pt x="1931541" y="38799"/>
                </a:lnTo>
                <a:lnTo>
                  <a:pt x="1983997" y="34215"/>
                </a:lnTo>
                <a:lnTo>
                  <a:pt x="2037723" y="30990"/>
                </a:lnTo>
                <a:lnTo>
                  <a:pt x="2092374" y="29154"/>
                </a:lnTo>
                <a:lnTo>
                  <a:pt x="2147607" y="28738"/>
                </a:lnTo>
                <a:lnTo>
                  <a:pt x="2203077" y="29772"/>
                </a:lnTo>
                <a:lnTo>
                  <a:pt x="2258440" y="32285"/>
                </a:lnTo>
                <a:lnTo>
                  <a:pt x="2313351" y="36309"/>
                </a:lnTo>
                <a:lnTo>
                  <a:pt x="2367467" y="41872"/>
                </a:lnTo>
                <a:lnTo>
                  <a:pt x="2420443" y="49006"/>
                </a:lnTo>
                <a:lnTo>
                  <a:pt x="2458481" y="55287"/>
                </a:lnTo>
                <a:lnTo>
                  <a:pt x="2529211" y="70097"/>
                </a:lnTo>
                <a:lnTo>
                  <a:pt x="2561624" y="78567"/>
                </a:lnTo>
                <a:lnTo>
                  <a:pt x="2590503" y="64188"/>
                </a:lnTo>
                <a:lnTo>
                  <a:pt x="2662423" y="39445"/>
                </a:lnTo>
                <a:lnTo>
                  <a:pt x="2704463" y="29175"/>
                </a:lnTo>
                <a:lnTo>
                  <a:pt x="2749890" y="20371"/>
                </a:lnTo>
                <a:lnTo>
                  <a:pt x="2798202" y="13080"/>
                </a:lnTo>
                <a:lnTo>
                  <a:pt x="2848900" y="7349"/>
                </a:lnTo>
                <a:lnTo>
                  <a:pt x="2901483" y="3227"/>
                </a:lnTo>
                <a:lnTo>
                  <a:pt x="2955451" y="761"/>
                </a:lnTo>
                <a:lnTo>
                  <a:pt x="3010303" y="0"/>
                </a:lnTo>
                <a:lnTo>
                  <a:pt x="3065539" y="989"/>
                </a:lnTo>
                <a:lnTo>
                  <a:pt x="3120658" y="3778"/>
                </a:lnTo>
                <a:lnTo>
                  <a:pt x="3175161" y="8414"/>
                </a:lnTo>
                <a:lnTo>
                  <a:pt x="3228546" y="14945"/>
                </a:lnTo>
                <a:lnTo>
                  <a:pt x="3277859" y="22998"/>
                </a:lnTo>
                <a:lnTo>
                  <a:pt x="3323488" y="32570"/>
                </a:lnTo>
                <a:lnTo>
                  <a:pt x="3365006" y="43561"/>
                </a:lnTo>
                <a:lnTo>
                  <a:pt x="3401985" y="55868"/>
                </a:lnTo>
                <a:lnTo>
                  <a:pt x="3440743" y="44119"/>
                </a:lnTo>
                <a:lnTo>
                  <a:pt x="3482661" y="33741"/>
                </a:lnTo>
                <a:lnTo>
                  <a:pt x="3527347" y="24743"/>
                </a:lnTo>
                <a:lnTo>
                  <a:pt x="3574410" y="17135"/>
                </a:lnTo>
                <a:lnTo>
                  <a:pt x="3623456" y="10926"/>
                </a:lnTo>
                <a:lnTo>
                  <a:pt x="3674095" y="6125"/>
                </a:lnTo>
                <a:lnTo>
                  <a:pt x="3725934" y="2741"/>
                </a:lnTo>
                <a:lnTo>
                  <a:pt x="3778581" y="783"/>
                </a:lnTo>
                <a:lnTo>
                  <a:pt x="3831645" y="261"/>
                </a:lnTo>
                <a:lnTo>
                  <a:pt x="3884733" y="1184"/>
                </a:lnTo>
                <a:lnTo>
                  <a:pt x="3937453" y="3561"/>
                </a:lnTo>
                <a:lnTo>
                  <a:pt x="3989413" y="7401"/>
                </a:lnTo>
                <a:lnTo>
                  <a:pt x="4040221" y="12713"/>
                </a:lnTo>
                <a:lnTo>
                  <a:pt x="4089486" y="19506"/>
                </a:lnTo>
                <a:lnTo>
                  <a:pt x="4136816" y="27791"/>
                </a:lnTo>
                <a:lnTo>
                  <a:pt x="4181817" y="37575"/>
                </a:lnTo>
                <a:lnTo>
                  <a:pt x="4249131" y="56883"/>
                </a:lnTo>
                <a:lnTo>
                  <a:pt x="4303405" y="79027"/>
                </a:lnTo>
                <a:lnTo>
                  <a:pt x="4343579" y="103483"/>
                </a:lnTo>
                <a:lnTo>
                  <a:pt x="4368591" y="129727"/>
                </a:lnTo>
                <a:lnTo>
                  <a:pt x="4440876" y="136751"/>
                </a:lnTo>
                <a:lnTo>
                  <a:pt x="4508048" y="146068"/>
                </a:lnTo>
                <a:lnTo>
                  <a:pt x="4569708" y="157479"/>
                </a:lnTo>
                <a:lnTo>
                  <a:pt x="4625455" y="170783"/>
                </a:lnTo>
                <a:lnTo>
                  <a:pt x="4674891" y="185780"/>
                </a:lnTo>
                <a:lnTo>
                  <a:pt x="4717614" y="202272"/>
                </a:lnTo>
                <a:lnTo>
                  <a:pt x="4753225" y="220059"/>
                </a:lnTo>
                <a:lnTo>
                  <a:pt x="4801513" y="258717"/>
                </a:lnTo>
                <a:lnTo>
                  <a:pt x="4816558" y="300157"/>
                </a:lnTo>
                <a:lnTo>
                  <a:pt x="4810614" y="321421"/>
                </a:lnTo>
                <a:lnTo>
                  <a:pt x="4782638" y="354320"/>
                </a:lnTo>
                <a:lnTo>
                  <a:pt x="4767336" y="365581"/>
                </a:lnTo>
                <a:lnTo>
                  <a:pt x="4814969" y="385380"/>
                </a:lnTo>
                <a:lnTo>
                  <a:pt x="4854070" y="406104"/>
                </a:lnTo>
                <a:lnTo>
                  <a:pt x="4907022" y="449575"/>
                </a:lnTo>
                <a:lnTo>
                  <a:pt x="4926885" y="494489"/>
                </a:lnTo>
                <a:lnTo>
                  <a:pt x="4924625" y="517017"/>
                </a:lnTo>
                <a:lnTo>
                  <a:pt x="4896154" y="561272"/>
                </a:lnTo>
                <a:lnTo>
                  <a:pt x="4836325" y="603206"/>
                </a:lnTo>
                <a:lnTo>
                  <a:pt x="4794869" y="622832"/>
                </a:lnTo>
                <a:lnTo>
                  <a:pt x="4745833" y="641313"/>
                </a:lnTo>
                <a:lnTo>
                  <a:pt x="4689304" y="658461"/>
                </a:lnTo>
                <a:lnTo>
                  <a:pt x="4625370" y="674087"/>
                </a:lnTo>
                <a:lnTo>
                  <a:pt x="4579139" y="683460"/>
                </a:lnTo>
                <a:lnTo>
                  <a:pt x="4530785" y="691813"/>
                </a:lnTo>
                <a:lnTo>
                  <a:pt x="4480516" y="699121"/>
                </a:lnTo>
                <a:lnTo>
                  <a:pt x="4428544" y="705359"/>
                </a:lnTo>
                <a:lnTo>
                  <a:pt x="4375077" y="710502"/>
                </a:lnTo>
                <a:lnTo>
                  <a:pt x="4320325" y="714523"/>
                </a:lnTo>
                <a:lnTo>
                  <a:pt x="4264499" y="717399"/>
                </a:lnTo>
                <a:lnTo>
                  <a:pt x="4260056" y="737845"/>
                </a:lnTo>
                <a:lnTo>
                  <a:pt x="4229233" y="776658"/>
                </a:lnTo>
                <a:lnTo>
                  <a:pt x="4171860" y="811941"/>
                </a:lnTo>
                <a:lnTo>
                  <a:pt x="4134230" y="827976"/>
                </a:lnTo>
                <a:lnTo>
                  <a:pt x="4091179" y="842787"/>
                </a:lnTo>
                <a:lnTo>
                  <a:pt x="4043112" y="856262"/>
                </a:lnTo>
                <a:lnTo>
                  <a:pt x="3990433" y="868287"/>
                </a:lnTo>
                <a:lnTo>
                  <a:pt x="3933549" y="878747"/>
                </a:lnTo>
                <a:lnTo>
                  <a:pt x="3872864" y="887530"/>
                </a:lnTo>
                <a:lnTo>
                  <a:pt x="3808784" y="894523"/>
                </a:lnTo>
                <a:lnTo>
                  <a:pt x="3741713" y="899610"/>
                </a:lnTo>
                <a:lnTo>
                  <a:pt x="3672057" y="902679"/>
                </a:lnTo>
                <a:lnTo>
                  <a:pt x="3600222" y="903617"/>
                </a:lnTo>
                <a:lnTo>
                  <a:pt x="3548310" y="902914"/>
                </a:lnTo>
                <a:lnTo>
                  <a:pt x="3496951" y="901058"/>
                </a:lnTo>
                <a:lnTo>
                  <a:pt x="3446376" y="898067"/>
                </a:lnTo>
                <a:lnTo>
                  <a:pt x="3396815" y="893961"/>
                </a:lnTo>
                <a:lnTo>
                  <a:pt x="3348498" y="888758"/>
                </a:lnTo>
                <a:lnTo>
                  <a:pt x="3301657" y="882477"/>
                </a:lnTo>
                <a:lnTo>
                  <a:pt x="3256521" y="875138"/>
                </a:lnTo>
                <a:lnTo>
                  <a:pt x="3235799" y="892188"/>
                </a:lnTo>
                <a:lnTo>
                  <a:pt x="3181561" y="923863"/>
                </a:lnTo>
                <a:lnTo>
                  <a:pt x="3111908" y="952052"/>
                </a:lnTo>
                <a:lnTo>
                  <a:pt x="3071918" y="964745"/>
                </a:lnTo>
                <a:lnTo>
                  <a:pt x="3028815" y="976454"/>
                </a:lnTo>
                <a:lnTo>
                  <a:pt x="2982844" y="987140"/>
                </a:lnTo>
                <a:lnTo>
                  <a:pt x="2934255" y="996766"/>
                </a:lnTo>
                <a:lnTo>
                  <a:pt x="2883292" y="1005293"/>
                </a:lnTo>
                <a:lnTo>
                  <a:pt x="2830204" y="1012686"/>
                </a:lnTo>
                <a:lnTo>
                  <a:pt x="2775236" y="1018904"/>
                </a:lnTo>
                <a:lnTo>
                  <a:pt x="2718635" y="1023912"/>
                </a:lnTo>
                <a:lnTo>
                  <a:pt x="2660650" y="1027670"/>
                </a:lnTo>
                <a:lnTo>
                  <a:pt x="2601525" y="1030142"/>
                </a:lnTo>
                <a:lnTo>
                  <a:pt x="2541509" y="1031289"/>
                </a:lnTo>
                <a:lnTo>
                  <a:pt x="2480847" y="1031074"/>
                </a:lnTo>
                <a:lnTo>
                  <a:pt x="2419787" y="1029459"/>
                </a:lnTo>
                <a:lnTo>
                  <a:pt x="2358576" y="1026405"/>
                </a:lnTo>
                <a:lnTo>
                  <a:pt x="2297460" y="1021877"/>
                </a:lnTo>
                <a:lnTo>
                  <a:pt x="2234698" y="1015586"/>
                </a:lnTo>
                <a:lnTo>
                  <a:pt x="2174403" y="1007815"/>
                </a:lnTo>
                <a:lnTo>
                  <a:pt x="2116868" y="998628"/>
                </a:lnTo>
                <a:lnTo>
                  <a:pt x="2062389" y="988087"/>
                </a:lnTo>
                <a:lnTo>
                  <a:pt x="2011259" y="976254"/>
                </a:lnTo>
                <a:lnTo>
                  <a:pt x="1963772" y="963191"/>
                </a:lnTo>
                <a:lnTo>
                  <a:pt x="1920224" y="948960"/>
                </a:lnTo>
                <a:lnTo>
                  <a:pt x="1880907" y="933625"/>
                </a:lnTo>
                <a:lnTo>
                  <a:pt x="1828255" y="942001"/>
                </a:lnTo>
                <a:lnTo>
                  <a:pt x="1774492" y="949244"/>
                </a:lnTo>
                <a:lnTo>
                  <a:pt x="1719796" y="955366"/>
                </a:lnTo>
                <a:lnTo>
                  <a:pt x="1664347" y="960379"/>
                </a:lnTo>
                <a:lnTo>
                  <a:pt x="1608325" y="964297"/>
                </a:lnTo>
                <a:lnTo>
                  <a:pt x="1551910" y="967132"/>
                </a:lnTo>
                <a:lnTo>
                  <a:pt x="1495281" y="968897"/>
                </a:lnTo>
                <a:lnTo>
                  <a:pt x="1438618" y="969605"/>
                </a:lnTo>
                <a:lnTo>
                  <a:pt x="1382101" y="969269"/>
                </a:lnTo>
                <a:lnTo>
                  <a:pt x="1325910" y="967901"/>
                </a:lnTo>
                <a:lnTo>
                  <a:pt x="1270224" y="965515"/>
                </a:lnTo>
                <a:lnTo>
                  <a:pt x="1215223" y="962122"/>
                </a:lnTo>
                <a:lnTo>
                  <a:pt x="1161087" y="957737"/>
                </a:lnTo>
                <a:lnTo>
                  <a:pt x="1107995" y="952371"/>
                </a:lnTo>
                <a:lnTo>
                  <a:pt x="1056128" y="946037"/>
                </a:lnTo>
                <a:lnTo>
                  <a:pt x="1005665" y="938749"/>
                </a:lnTo>
                <a:lnTo>
                  <a:pt x="956785" y="930520"/>
                </a:lnTo>
                <a:lnTo>
                  <a:pt x="909669" y="921361"/>
                </a:lnTo>
                <a:lnTo>
                  <a:pt x="864497" y="911286"/>
                </a:lnTo>
                <a:lnTo>
                  <a:pt x="821447" y="900307"/>
                </a:lnTo>
                <a:lnTo>
                  <a:pt x="780700" y="888438"/>
                </a:lnTo>
                <a:lnTo>
                  <a:pt x="742436" y="875691"/>
                </a:lnTo>
                <a:lnTo>
                  <a:pt x="706834" y="862079"/>
                </a:lnTo>
                <a:lnTo>
                  <a:pt x="670920" y="846114"/>
                </a:lnTo>
                <a:lnTo>
                  <a:pt x="664778" y="843084"/>
                </a:lnTo>
                <a:lnTo>
                  <a:pt x="597312" y="844038"/>
                </a:lnTo>
                <a:lnTo>
                  <a:pt x="531573" y="842450"/>
                </a:lnTo>
                <a:lnTo>
                  <a:pt x="468216" y="838470"/>
                </a:lnTo>
                <a:lnTo>
                  <a:pt x="407898" y="832244"/>
                </a:lnTo>
                <a:lnTo>
                  <a:pt x="351277" y="823919"/>
                </a:lnTo>
                <a:lnTo>
                  <a:pt x="299009" y="813644"/>
                </a:lnTo>
                <a:lnTo>
                  <a:pt x="251750" y="801566"/>
                </a:lnTo>
                <a:lnTo>
                  <a:pt x="210157" y="787832"/>
                </a:lnTo>
                <a:lnTo>
                  <a:pt x="174888" y="772590"/>
                </a:lnTo>
                <a:lnTo>
                  <a:pt x="125946" y="738171"/>
                </a:lnTo>
                <a:lnTo>
                  <a:pt x="112764" y="688487"/>
                </a:lnTo>
                <a:lnTo>
                  <a:pt x="135065" y="658704"/>
                </a:lnTo>
                <a:lnTo>
                  <a:pt x="179297" y="630971"/>
                </a:lnTo>
                <a:lnTo>
                  <a:pt x="244263" y="606322"/>
                </a:lnTo>
                <a:lnTo>
                  <a:pt x="178256" y="593091"/>
                </a:lnTo>
                <a:lnTo>
                  <a:pt x="122012" y="577422"/>
                </a:lnTo>
                <a:lnTo>
                  <a:pt x="75896" y="559712"/>
                </a:lnTo>
                <a:lnTo>
                  <a:pt x="40273" y="540363"/>
                </a:lnTo>
                <a:lnTo>
                  <a:pt x="1960" y="498344"/>
                </a:lnTo>
                <a:lnTo>
                  <a:pt x="0" y="476474"/>
                </a:lnTo>
                <a:lnTo>
                  <a:pt x="9989" y="454562"/>
                </a:lnTo>
                <a:lnTo>
                  <a:pt x="67275" y="412214"/>
                </a:lnTo>
                <a:lnTo>
                  <a:pt x="137641" y="385563"/>
                </a:lnTo>
                <a:lnTo>
                  <a:pt x="180014" y="374329"/>
                </a:lnTo>
                <a:lnTo>
                  <a:pt x="226508" y="364613"/>
                </a:lnTo>
                <a:lnTo>
                  <a:pt x="276620" y="356508"/>
                </a:lnTo>
                <a:lnTo>
                  <a:pt x="329847" y="350106"/>
                </a:lnTo>
                <a:lnTo>
                  <a:pt x="385683" y="345502"/>
                </a:lnTo>
                <a:lnTo>
                  <a:pt x="443627" y="342788"/>
                </a:lnTo>
                <a:lnTo>
                  <a:pt x="447772" y="339577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41415" y="2451749"/>
            <a:ext cx="288925" cy="19685"/>
          </a:xfrm>
          <a:custGeom>
            <a:avLst/>
            <a:gdLst/>
            <a:ahLst/>
            <a:cxnLst/>
            <a:rect l="l" t="t" r="r" b="b"/>
            <a:pathLst>
              <a:path w="288925" h="19685">
                <a:moveTo>
                  <a:pt x="288565" y="19018"/>
                </a:moveTo>
                <a:lnTo>
                  <a:pt x="238276" y="19406"/>
                </a:lnTo>
                <a:lnTo>
                  <a:pt x="188363" y="18338"/>
                </a:lnTo>
                <a:lnTo>
                  <a:pt x="139204" y="15838"/>
                </a:lnTo>
                <a:lnTo>
                  <a:pt x="91173" y="11932"/>
                </a:lnTo>
                <a:lnTo>
                  <a:pt x="44647" y="6644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58333" y="2678900"/>
            <a:ext cx="126364" cy="9525"/>
          </a:xfrm>
          <a:custGeom>
            <a:avLst/>
            <a:gdLst/>
            <a:ahLst/>
            <a:cxnLst/>
            <a:rect l="l" t="t" r="r" b="b"/>
            <a:pathLst>
              <a:path w="126364" h="9525">
                <a:moveTo>
                  <a:pt x="126253" y="0"/>
                </a:moveTo>
                <a:lnTo>
                  <a:pt x="95532" y="3158"/>
                </a:lnTo>
                <a:lnTo>
                  <a:pt x="64180" y="5733"/>
                </a:lnTo>
                <a:lnTo>
                  <a:pt x="32302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96425" y="2737387"/>
            <a:ext cx="76200" cy="41910"/>
          </a:xfrm>
          <a:custGeom>
            <a:avLst/>
            <a:gdLst/>
            <a:ahLst/>
            <a:cxnLst/>
            <a:rect l="l" t="t" r="r" b="b"/>
            <a:pathLst>
              <a:path w="76200" h="41910">
                <a:moveTo>
                  <a:pt x="76072" y="41521"/>
                </a:moveTo>
                <a:lnTo>
                  <a:pt x="54163" y="31588"/>
                </a:lnTo>
                <a:lnTo>
                  <a:pt x="34155" y="21342"/>
                </a:lnTo>
                <a:lnTo>
                  <a:pt x="16087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8887" y="2675368"/>
            <a:ext cx="30480" cy="45720"/>
          </a:xfrm>
          <a:custGeom>
            <a:avLst/>
            <a:gdLst/>
            <a:ahLst/>
            <a:cxnLst/>
            <a:rect l="l" t="t" r="r" b="b"/>
            <a:pathLst>
              <a:path w="30479" h="45719">
                <a:moveTo>
                  <a:pt x="30375" y="0"/>
                </a:moveTo>
                <a:lnTo>
                  <a:pt x="25949" y="11550"/>
                </a:lnTo>
                <a:lnTo>
                  <a:pt x="19401" y="23009"/>
                </a:lnTo>
                <a:lnTo>
                  <a:pt x="10745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483253" y="2393857"/>
            <a:ext cx="370840" cy="170815"/>
          </a:xfrm>
          <a:custGeom>
            <a:avLst/>
            <a:gdLst/>
            <a:ahLst/>
            <a:cxnLst/>
            <a:rect l="l" t="t" r="r" b="b"/>
            <a:pathLst>
              <a:path w="370840" h="170814">
                <a:moveTo>
                  <a:pt x="0" y="0"/>
                </a:moveTo>
                <a:lnTo>
                  <a:pt x="72906" y="11802"/>
                </a:lnTo>
                <a:lnTo>
                  <a:pt x="139064" y="25930"/>
                </a:lnTo>
                <a:lnTo>
                  <a:pt x="197962" y="42150"/>
                </a:lnTo>
                <a:lnTo>
                  <a:pt x="249093" y="60227"/>
                </a:lnTo>
                <a:lnTo>
                  <a:pt x="291945" y="79927"/>
                </a:lnTo>
                <a:lnTo>
                  <a:pt x="326011" y="101016"/>
                </a:lnTo>
                <a:lnTo>
                  <a:pt x="365744" y="146425"/>
                </a:lnTo>
                <a:lnTo>
                  <a:pt x="370393" y="1702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191958" y="2212500"/>
            <a:ext cx="165100" cy="64135"/>
          </a:xfrm>
          <a:custGeom>
            <a:avLst/>
            <a:gdLst/>
            <a:ahLst/>
            <a:cxnLst/>
            <a:rect l="l" t="t" r="r" b="b"/>
            <a:pathLst>
              <a:path w="165100" h="64135">
                <a:moveTo>
                  <a:pt x="164927" y="0"/>
                </a:moveTo>
                <a:lnTo>
                  <a:pt x="133611" y="17928"/>
                </a:lnTo>
                <a:lnTo>
                  <a:pt x="95408" y="34653"/>
                </a:lnTo>
                <a:lnTo>
                  <a:pt x="50733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961136" y="1975589"/>
            <a:ext cx="8890" cy="30480"/>
          </a:xfrm>
          <a:custGeom>
            <a:avLst/>
            <a:gdLst/>
            <a:ahLst/>
            <a:cxnLst/>
            <a:rect l="l" t="t" r="r" b="b"/>
            <a:pathLst>
              <a:path w="8890" h="30480">
                <a:moveTo>
                  <a:pt x="0" y="0"/>
                </a:moveTo>
                <a:lnTo>
                  <a:pt x="4090" y="7487"/>
                </a:lnTo>
                <a:lnTo>
                  <a:pt x="6907" y="15017"/>
                </a:lnTo>
                <a:lnTo>
                  <a:pt x="8448" y="22577"/>
                </a:lnTo>
                <a:lnTo>
                  <a:pt x="8708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907856" y="1901959"/>
            <a:ext cx="85090" cy="38735"/>
          </a:xfrm>
          <a:custGeom>
            <a:avLst/>
            <a:gdLst/>
            <a:ahLst/>
            <a:cxnLst/>
            <a:rect l="l" t="t" r="r" b="b"/>
            <a:pathLst>
              <a:path w="85090" h="38735">
                <a:moveTo>
                  <a:pt x="0" y="38456"/>
                </a:moveTo>
                <a:lnTo>
                  <a:pt x="17409" y="28208"/>
                </a:lnTo>
                <a:lnTo>
                  <a:pt x="37350" y="18357"/>
                </a:lnTo>
                <a:lnTo>
                  <a:pt x="59737" y="8942"/>
                </a:lnTo>
                <a:lnTo>
                  <a:pt x="8449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117612" y="1925576"/>
            <a:ext cx="41275" cy="33655"/>
          </a:xfrm>
          <a:custGeom>
            <a:avLst/>
            <a:gdLst/>
            <a:ahLst/>
            <a:cxnLst/>
            <a:rect l="l" t="t" r="r" b="b"/>
            <a:pathLst>
              <a:path w="41275" h="33655">
                <a:moveTo>
                  <a:pt x="0" y="33165"/>
                </a:moveTo>
                <a:lnTo>
                  <a:pt x="7504" y="24613"/>
                </a:lnTo>
                <a:lnTo>
                  <a:pt x="16845" y="16219"/>
                </a:lnTo>
                <a:lnTo>
                  <a:pt x="27994" y="8007"/>
                </a:lnTo>
                <a:lnTo>
                  <a:pt x="40921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190210" y="1970005"/>
            <a:ext cx="148590" cy="32384"/>
          </a:xfrm>
          <a:custGeom>
            <a:avLst/>
            <a:gdLst/>
            <a:ahLst/>
            <a:cxnLst/>
            <a:rect l="l" t="t" r="r" b="b"/>
            <a:pathLst>
              <a:path w="148590" h="32385">
                <a:moveTo>
                  <a:pt x="0" y="0"/>
                </a:moveTo>
                <a:lnTo>
                  <a:pt x="39538" y="7071"/>
                </a:lnTo>
                <a:lnTo>
                  <a:pt x="77466" y="14806"/>
                </a:lnTo>
                <a:lnTo>
                  <a:pt x="113679" y="23182"/>
                </a:lnTo>
                <a:lnTo>
                  <a:pt x="148077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039661" y="2189027"/>
            <a:ext cx="26034" cy="34290"/>
          </a:xfrm>
          <a:custGeom>
            <a:avLst/>
            <a:gdLst/>
            <a:ahLst/>
            <a:cxnLst/>
            <a:rect l="l" t="t" r="r" b="b"/>
            <a:pathLst>
              <a:path w="26035" h="34289">
                <a:moveTo>
                  <a:pt x="25841" y="33853"/>
                </a:moveTo>
                <a:lnTo>
                  <a:pt x="17623" y="25504"/>
                </a:lnTo>
                <a:lnTo>
                  <a:pt x="10572" y="17072"/>
                </a:lnTo>
                <a:lnTo>
                  <a:pt x="4695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7177227" y="2029122"/>
            <a:ext cx="1407795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5">
                <a:solidFill>
                  <a:srgbClr val="181818"/>
                </a:solidFill>
                <a:latin typeface="微软雅黑"/>
                <a:cs typeface="微软雅黑"/>
              </a:rPr>
              <a:t>互联网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122816" y="2610740"/>
            <a:ext cx="2359660" cy="6852284"/>
          </a:xfrm>
          <a:custGeom>
            <a:avLst/>
            <a:gdLst/>
            <a:ahLst/>
            <a:cxnLst/>
            <a:rect l="l" t="t" r="r" b="b"/>
            <a:pathLst>
              <a:path w="2359659" h="6852284">
                <a:moveTo>
                  <a:pt x="2259239" y="0"/>
                </a:moveTo>
                <a:lnTo>
                  <a:pt x="100280" y="0"/>
                </a:lnTo>
                <a:lnTo>
                  <a:pt x="61246" y="7880"/>
                </a:lnTo>
                <a:lnTo>
                  <a:pt x="29371" y="29371"/>
                </a:lnTo>
                <a:lnTo>
                  <a:pt x="7880" y="61246"/>
                </a:lnTo>
                <a:lnTo>
                  <a:pt x="0" y="100280"/>
                </a:lnTo>
                <a:lnTo>
                  <a:pt x="0" y="6751425"/>
                </a:lnTo>
                <a:lnTo>
                  <a:pt x="7880" y="6790459"/>
                </a:lnTo>
                <a:lnTo>
                  <a:pt x="29371" y="6822335"/>
                </a:lnTo>
                <a:lnTo>
                  <a:pt x="61246" y="6843826"/>
                </a:lnTo>
                <a:lnTo>
                  <a:pt x="100280" y="6851706"/>
                </a:lnTo>
                <a:lnTo>
                  <a:pt x="2259239" y="6851706"/>
                </a:lnTo>
                <a:lnTo>
                  <a:pt x="2298272" y="6843826"/>
                </a:lnTo>
                <a:lnTo>
                  <a:pt x="2330148" y="6822335"/>
                </a:lnTo>
                <a:lnTo>
                  <a:pt x="2351639" y="6790459"/>
                </a:lnTo>
                <a:lnTo>
                  <a:pt x="2359519" y="6751425"/>
                </a:lnTo>
                <a:lnTo>
                  <a:pt x="2359519" y="100280"/>
                </a:lnTo>
                <a:lnTo>
                  <a:pt x="2351639" y="61246"/>
                </a:lnTo>
                <a:lnTo>
                  <a:pt x="2330148" y="29371"/>
                </a:lnTo>
                <a:lnTo>
                  <a:pt x="2298272" y="7880"/>
                </a:lnTo>
                <a:lnTo>
                  <a:pt x="2259239" y="0"/>
                </a:lnTo>
                <a:close/>
              </a:path>
            </a:pathLst>
          </a:custGeom>
          <a:solidFill>
            <a:srgbClr val="00B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22816" y="2610740"/>
            <a:ext cx="2359660" cy="6852284"/>
          </a:xfrm>
          <a:custGeom>
            <a:avLst/>
            <a:gdLst/>
            <a:ahLst/>
            <a:cxnLst/>
            <a:rect l="l" t="t" r="r" b="b"/>
            <a:pathLst>
              <a:path w="2359659" h="6852284">
                <a:moveTo>
                  <a:pt x="0" y="100280"/>
                </a:moveTo>
                <a:lnTo>
                  <a:pt x="7880" y="61246"/>
                </a:lnTo>
                <a:lnTo>
                  <a:pt x="29371" y="29371"/>
                </a:lnTo>
                <a:lnTo>
                  <a:pt x="61246" y="7880"/>
                </a:lnTo>
                <a:lnTo>
                  <a:pt x="100280" y="0"/>
                </a:lnTo>
                <a:lnTo>
                  <a:pt x="2259239" y="0"/>
                </a:lnTo>
                <a:lnTo>
                  <a:pt x="2298273" y="7880"/>
                </a:lnTo>
                <a:lnTo>
                  <a:pt x="2330148" y="29371"/>
                </a:lnTo>
                <a:lnTo>
                  <a:pt x="2351639" y="61246"/>
                </a:lnTo>
                <a:lnTo>
                  <a:pt x="2359520" y="100280"/>
                </a:lnTo>
                <a:lnTo>
                  <a:pt x="2359520" y="6751426"/>
                </a:lnTo>
                <a:lnTo>
                  <a:pt x="2351639" y="6790459"/>
                </a:lnTo>
                <a:lnTo>
                  <a:pt x="2330148" y="6822335"/>
                </a:lnTo>
                <a:lnTo>
                  <a:pt x="2298273" y="6843826"/>
                </a:lnTo>
                <a:lnTo>
                  <a:pt x="2259239" y="6851706"/>
                </a:lnTo>
                <a:lnTo>
                  <a:pt x="100280" y="6851706"/>
                </a:lnTo>
                <a:lnTo>
                  <a:pt x="61246" y="6843826"/>
                </a:lnTo>
                <a:lnTo>
                  <a:pt x="29371" y="6822335"/>
                </a:lnTo>
                <a:lnTo>
                  <a:pt x="7880" y="6790459"/>
                </a:lnTo>
                <a:lnTo>
                  <a:pt x="0" y="6751426"/>
                </a:lnTo>
                <a:lnTo>
                  <a:pt x="0" y="100280"/>
                </a:lnTo>
                <a:close/>
              </a:path>
            </a:pathLst>
          </a:custGeom>
          <a:ln w="20941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753418" y="2610739"/>
            <a:ext cx="1328420" cy="6852284"/>
          </a:xfrm>
          <a:custGeom>
            <a:avLst/>
            <a:gdLst/>
            <a:ahLst/>
            <a:cxnLst/>
            <a:rect l="l" t="t" r="r" b="b"/>
            <a:pathLst>
              <a:path w="1328420" h="6852284">
                <a:moveTo>
                  <a:pt x="1271703" y="0"/>
                </a:moveTo>
                <a:lnTo>
                  <a:pt x="56445" y="0"/>
                </a:lnTo>
                <a:lnTo>
                  <a:pt x="34474" y="4435"/>
                </a:lnTo>
                <a:lnTo>
                  <a:pt x="16532" y="16532"/>
                </a:lnTo>
                <a:lnTo>
                  <a:pt x="4435" y="34474"/>
                </a:lnTo>
                <a:lnTo>
                  <a:pt x="0" y="56445"/>
                </a:lnTo>
                <a:lnTo>
                  <a:pt x="0" y="6795261"/>
                </a:lnTo>
                <a:lnTo>
                  <a:pt x="4435" y="6817232"/>
                </a:lnTo>
                <a:lnTo>
                  <a:pt x="16532" y="6835174"/>
                </a:lnTo>
                <a:lnTo>
                  <a:pt x="34474" y="6847270"/>
                </a:lnTo>
                <a:lnTo>
                  <a:pt x="56445" y="6851706"/>
                </a:lnTo>
                <a:lnTo>
                  <a:pt x="1271703" y="6851706"/>
                </a:lnTo>
                <a:lnTo>
                  <a:pt x="1293674" y="6847270"/>
                </a:lnTo>
                <a:lnTo>
                  <a:pt x="1311616" y="6835174"/>
                </a:lnTo>
                <a:lnTo>
                  <a:pt x="1323713" y="6817232"/>
                </a:lnTo>
                <a:lnTo>
                  <a:pt x="1328149" y="6795261"/>
                </a:lnTo>
                <a:lnTo>
                  <a:pt x="1328149" y="56445"/>
                </a:lnTo>
                <a:lnTo>
                  <a:pt x="1323713" y="34474"/>
                </a:lnTo>
                <a:lnTo>
                  <a:pt x="1311616" y="16532"/>
                </a:lnTo>
                <a:lnTo>
                  <a:pt x="1293674" y="4435"/>
                </a:lnTo>
                <a:lnTo>
                  <a:pt x="1271703" y="0"/>
                </a:lnTo>
                <a:close/>
              </a:path>
            </a:pathLst>
          </a:custGeom>
          <a:solidFill>
            <a:srgbClr val="7030A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753418" y="2610739"/>
            <a:ext cx="1328420" cy="6852284"/>
          </a:xfrm>
          <a:custGeom>
            <a:avLst/>
            <a:gdLst/>
            <a:ahLst/>
            <a:cxnLst/>
            <a:rect l="l" t="t" r="r" b="b"/>
            <a:pathLst>
              <a:path w="1328420" h="6852284">
                <a:moveTo>
                  <a:pt x="0" y="56445"/>
                </a:moveTo>
                <a:lnTo>
                  <a:pt x="4435" y="34474"/>
                </a:lnTo>
                <a:lnTo>
                  <a:pt x="16532" y="16532"/>
                </a:lnTo>
                <a:lnTo>
                  <a:pt x="34474" y="4435"/>
                </a:lnTo>
                <a:lnTo>
                  <a:pt x="56445" y="0"/>
                </a:lnTo>
                <a:lnTo>
                  <a:pt x="1271703" y="0"/>
                </a:lnTo>
                <a:lnTo>
                  <a:pt x="1293674" y="4435"/>
                </a:lnTo>
                <a:lnTo>
                  <a:pt x="1311616" y="16532"/>
                </a:lnTo>
                <a:lnTo>
                  <a:pt x="1323713" y="34474"/>
                </a:lnTo>
                <a:lnTo>
                  <a:pt x="1328149" y="56445"/>
                </a:lnTo>
                <a:lnTo>
                  <a:pt x="1328149" y="6795261"/>
                </a:lnTo>
                <a:lnTo>
                  <a:pt x="1323713" y="6817232"/>
                </a:lnTo>
                <a:lnTo>
                  <a:pt x="1311616" y="6835174"/>
                </a:lnTo>
                <a:lnTo>
                  <a:pt x="1293674" y="6847270"/>
                </a:lnTo>
                <a:lnTo>
                  <a:pt x="1271703" y="6851706"/>
                </a:lnTo>
                <a:lnTo>
                  <a:pt x="56445" y="6851706"/>
                </a:lnTo>
                <a:lnTo>
                  <a:pt x="34474" y="6847270"/>
                </a:lnTo>
                <a:lnTo>
                  <a:pt x="16532" y="6835174"/>
                </a:lnTo>
                <a:lnTo>
                  <a:pt x="4435" y="6817232"/>
                </a:lnTo>
                <a:lnTo>
                  <a:pt x="0" y="6795261"/>
                </a:lnTo>
                <a:lnTo>
                  <a:pt x="0" y="56445"/>
                </a:lnTo>
                <a:close/>
              </a:path>
            </a:pathLst>
          </a:custGeom>
          <a:ln w="20941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9482005" y="3934823"/>
            <a:ext cx="46037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 b="1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r>
              <a:rPr dirty="0" sz="1450" spc="10" b="1">
                <a:solidFill>
                  <a:srgbClr val="181818"/>
                </a:solidFill>
                <a:latin typeface="微软雅黑"/>
                <a:cs typeface="微软雅黑"/>
              </a:rPr>
              <a:t>F</a:t>
            </a:r>
            <a:r>
              <a:rPr dirty="0" sz="1450" spc="35" b="1">
                <a:solidFill>
                  <a:srgbClr val="181818"/>
                </a:solidFill>
                <a:latin typeface="微软雅黑"/>
                <a:cs typeface="微软雅黑"/>
              </a:rPr>
              <a:t>W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002162" y="7494924"/>
            <a:ext cx="6959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5" b="1">
                <a:solidFill>
                  <a:srgbClr val="181818"/>
                </a:solidFill>
                <a:latin typeface="微软雅黑"/>
                <a:cs typeface="微软雅黑"/>
              </a:rPr>
              <a:t>业务负载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708512" y="8636251"/>
            <a:ext cx="337502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05025" algn="l"/>
              </a:tabLst>
            </a:pP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外向内</a:t>
            </a: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	</a:t>
            </a: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内向外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852066" y="4597383"/>
            <a:ext cx="404098" cy="2929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711440" y="6474848"/>
            <a:ext cx="404099" cy="2929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588074" y="6601654"/>
            <a:ext cx="404099" cy="2929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659604" y="4177883"/>
            <a:ext cx="1183210" cy="7957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72140" y="5065465"/>
            <a:ext cx="863600" cy="1224915"/>
          </a:xfrm>
          <a:custGeom>
            <a:avLst/>
            <a:gdLst/>
            <a:ahLst/>
            <a:cxnLst/>
            <a:rect l="l" t="t" r="r" b="b"/>
            <a:pathLst>
              <a:path w="863600" h="1224914">
                <a:moveTo>
                  <a:pt x="707064" y="1060268"/>
                </a:moveTo>
                <a:lnTo>
                  <a:pt x="768537" y="1224758"/>
                </a:lnTo>
                <a:lnTo>
                  <a:pt x="850833" y="1096266"/>
                </a:lnTo>
                <a:lnTo>
                  <a:pt x="808510" y="1096266"/>
                </a:lnTo>
                <a:lnTo>
                  <a:pt x="756260" y="1092947"/>
                </a:lnTo>
                <a:lnTo>
                  <a:pt x="757991" y="1065686"/>
                </a:lnTo>
                <a:lnTo>
                  <a:pt x="707064" y="1060268"/>
                </a:lnTo>
                <a:close/>
              </a:path>
              <a:path w="863600" h="1224914">
                <a:moveTo>
                  <a:pt x="757991" y="1065686"/>
                </a:moveTo>
                <a:lnTo>
                  <a:pt x="756260" y="1092947"/>
                </a:lnTo>
                <a:lnTo>
                  <a:pt x="808510" y="1096266"/>
                </a:lnTo>
                <a:lnTo>
                  <a:pt x="810099" y="1071230"/>
                </a:lnTo>
                <a:lnTo>
                  <a:pt x="757991" y="1065686"/>
                </a:lnTo>
                <a:close/>
              </a:path>
              <a:path w="863600" h="1224914">
                <a:moveTo>
                  <a:pt x="810099" y="1071230"/>
                </a:moveTo>
                <a:lnTo>
                  <a:pt x="808510" y="1096266"/>
                </a:lnTo>
                <a:lnTo>
                  <a:pt x="850833" y="1096266"/>
                </a:lnTo>
                <a:lnTo>
                  <a:pt x="863245" y="1076885"/>
                </a:lnTo>
                <a:lnTo>
                  <a:pt x="810099" y="1071230"/>
                </a:lnTo>
                <a:close/>
              </a:path>
              <a:path w="863600" h="1224914">
                <a:moveTo>
                  <a:pt x="761090" y="1016883"/>
                </a:moveTo>
                <a:lnTo>
                  <a:pt x="757991" y="1065686"/>
                </a:lnTo>
                <a:lnTo>
                  <a:pt x="810099" y="1071230"/>
                </a:lnTo>
                <a:lnTo>
                  <a:pt x="813452" y="1018417"/>
                </a:lnTo>
                <a:lnTo>
                  <a:pt x="761172" y="1018417"/>
                </a:lnTo>
                <a:lnTo>
                  <a:pt x="761090" y="1016883"/>
                </a:lnTo>
                <a:close/>
              </a:path>
              <a:path w="863600" h="1224914">
                <a:moveTo>
                  <a:pt x="813437" y="1015360"/>
                </a:moveTo>
                <a:lnTo>
                  <a:pt x="761187" y="1015360"/>
                </a:lnTo>
                <a:lnTo>
                  <a:pt x="761172" y="1018417"/>
                </a:lnTo>
                <a:lnTo>
                  <a:pt x="813452" y="1018417"/>
                </a:lnTo>
                <a:lnTo>
                  <a:pt x="813437" y="1015360"/>
                </a:lnTo>
                <a:close/>
              </a:path>
              <a:path w="863600" h="1224914">
                <a:moveTo>
                  <a:pt x="808173" y="916942"/>
                </a:moveTo>
                <a:lnTo>
                  <a:pt x="755743" y="916942"/>
                </a:lnTo>
                <a:lnTo>
                  <a:pt x="755993" y="919409"/>
                </a:lnTo>
                <a:lnTo>
                  <a:pt x="761090" y="1016883"/>
                </a:lnTo>
                <a:lnTo>
                  <a:pt x="761187" y="1015360"/>
                </a:lnTo>
                <a:lnTo>
                  <a:pt x="813437" y="1015360"/>
                </a:lnTo>
                <a:lnTo>
                  <a:pt x="808173" y="916942"/>
                </a:lnTo>
                <a:close/>
              </a:path>
              <a:path w="863600" h="1224914">
                <a:moveTo>
                  <a:pt x="755809" y="918174"/>
                </a:moveTo>
                <a:lnTo>
                  <a:pt x="755875" y="919409"/>
                </a:lnTo>
                <a:lnTo>
                  <a:pt x="755809" y="918174"/>
                </a:lnTo>
                <a:close/>
              </a:path>
              <a:path w="863600" h="1224914">
                <a:moveTo>
                  <a:pt x="755743" y="916942"/>
                </a:moveTo>
                <a:lnTo>
                  <a:pt x="755809" y="918174"/>
                </a:lnTo>
                <a:lnTo>
                  <a:pt x="755993" y="919409"/>
                </a:lnTo>
                <a:lnTo>
                  <a:pt x="755743" y="916942"/>
                </a:lnTo>
                <a:close/>
              </a:path>
              <a:path w="863600" h="1224914">
                <a:moveTo>
                  <a:pt x="794137" y="820329"/>
                </a:moveTo>
                <a:lnTo>
                  <a:pt x="741203" y="820329"/>
                </a:lnTo>
                <a:lnTo>
                  <a:pt x="741682" y="822750"/>
                </a:lnTo>
                <a:lnTo>
                  <a:pt x="755809" y="918174"/>
                </a:lnTo>
                <a:lnTo>
                  <a:pt x="755743" y="916942"/>
                </a:lnTo>
                <a:lnTo>
                  <a:pt x="808173" y="916942"/>
                </a:lnTo>
                <a:lnTo>
                  <a:pt x="807957" y="912907"/>
                </a:lnTo>
                <a:lnTo>
                  <a:pt x="794137" y="820329"/>
                </a:lnTo>
                <a:close/>
              </a:path>
              <a:path w="863600" h="1224914">
                <a:moveTo>
                  <a:pt x="741386" y="821556"/>
                </a:moveTo>
                <a:lnTo>
                  <a:pt x="741564" y="822750"/>
                </a:lnTo>
                <a:lnTo>
                  <a:pt x="741386" y="821556"/>
                </a:lnTo>
                <a:close/>
              </a:path>
              <a:path w="863600" h="1224914">
                <a:moveTo>
                  <a:pt x="741203" y="820329"/>
                </a:moveTo>
                <a:lnTo>
                  <a:pt x="741386" y="821556"/>
                </a:lnTo>
                <a:lnTo>
                  <a:pt x="741682" y="822750"/>
                </a:lnTo>
                <a:lnTo>
                  <a:pt x="741203" y="820329"/>
                </a:lnTo>
                <a:close/>
              </a:path>
              <a:path w="863600" h="1224914">
                <a:moveTo>
                  <a:pt x="771848" y="726665"/>
                </a:moveTo>
                <a:lnTo>
                  <a:pt x="717916" y="726665"/>
                </a:lnTo>
                <a:lnTo>
                  <a:pt x="718618" y="729023"/>
                </a:lnTo>
                <a:lnTo>
                  <a:pt x="741386" y="821556"/>
                </a:lnTo>
                <a:lnTo>
                  <a:pt x="741203" y="820329"/>
                </a:lnTo>
                <a:lnTo>
                  <a:pt x="794137" y="820329"/>
                </a:lnTo>
                <a:lnTo>
                  <a:pt x="792800" y="811378"/>
                </a:lnTo>
                <a:lnTo>
                  <a:pt x="771848" y="726665"/>
                </a:lnTo>
                <a:close/>
              </a:path>
              <a:path w="863600" h="1224914">
                <a:moveTo>
                  <a:pt x="718211" y="727859"/>
                </a:moveTo>
                <a:lnTo>
                  <a:pt x="718499" y="729023"/>
                </a:lnTo>
                <a:lnTo>
                  <a:pt x="718211" y="727859"/>
                </a:lnTo>
                <a:close/>
              </a:path>
              <a:path w="863600" h="1224914">
                <a:moveTo>
                  <a:pt x="717916" y="726665"/>
                </a:moveTo>
                <a:lnTo>
                  <a:pt x="718211" y="727859"/>
                </a:lnTo>
                <a:lnTo>
                  <a:pt x="718618" y="729023"/>
                </a:lnTo>
                <a:lnTo>
                  <a:pt x="717916" y="726665"/>
                </a:lnTo>
                <a:close/>
              </a:path>
              <a:path w="863600" h="1224914">
                <a:moveTo>
                  <a:pt x="741729" y="636533"/>
                </a:moveTo>
                <a:lnTo>
                  <a:pt x="686263" y="636533"/>
                </a:lnTo>
                <a:lnTo>
                  <a:pt x="687184" y="638817"/>
                </a:lnTo>
                <a:lnTo>
                  <a:pt x="718211" y="727859"/>
                </a:lnTo>
                <a:lnTo>
                  <a:pt x="717916" y="726665"/>
                </a:lnTo>
                <a:lnTo>
                  <a:pt x="771848" y="726665"/>
                </a:lnTo>
                <a:lnTo>
                  <a:pt x="768443" y="712899"/>
                </a:lnTo>
                <a:lnTo>
                  <a:pt x="741729" y="636533"/>
                </a:lnTo>
                <a:close/>
              </a:path>
              <a:path w="863600" h="1224914">
                <a:moveTo>
                  <a:pt x="686674" y="637707"/>
                </a:moveTo>
                <a:lnTo>
                  <a:pt x="687062" y="638817"/>
                </a:lnTo>
                <a:lnTo>
                  <a:pt x="686674" y="637707"/>
                </a:lnTo>
                <a:close/>
              </a:path>
              <a:path w="863600" h="1224914">
                <a:moveTo>
                  <a:pt x="686263" y="636533"/>
                </a:moveTo>
                <a:lnTo>
                  <a:pt x="686674" y="637707"/>
                </a:lnTo>
                <a:lnTo>
                  <a:pt x="687184" y="638817"/>
                </a:lnTo>
                <a:lnTo>
                  <a:pt x="686263" y="636533"/>
                </a:lnTo>
                <a:close/>
              </a:path>
              <a:path w="863600" h="1224914">
                <a:moveTo>
                  <a:pt x="647142" y="551643"/>
                </a:moveTo>
                <a:lnTo>
                  <a:pt x="686674" y="637707"/>
                </a:lnTo>
                <a:lnTo>
                  <a:pt x="686263" y="636533"/>
                </a:lnTo>
                <a:lnTo>
                  <a:pt x="741729" y="636533"/>
                </a:lnTo>
                <a:lnTo>
                  <a:pt x="735274" y="618083"/>
                </a:lnTo>
                <a:lnTo>
                  <a:pt x="705248" y="552715"/>
                </a:lnTo>
                <a:lnTo>
                  <a:pt x="647763" y="552715"/>
                </a:lnTo>
                <a:lnTo>
                  <a:pt x="647142" y="551643"/>
                </a:lnTo>
                <a:close/>
              </a:path>
              <a:path w="863600" h="1224914">
                <a:moveTo>
                  <a:pt x="646626" y="550519"/>
                </a:moveTo>
                <a:lnTo>
                  <a:pt x="647142" y="551643"/>
                </a:lnTo>
                <a:lnTo>
                  <a:pt x="647763" y="552715"/>
                </a:lnTo>
                <a:lnTo>
                  <a:pt x="646626" y="550519"/>
                </a:lnTo>
                <a:close/>
              </a:path>
              <a:path w="863600" h="1224914">
                <a:moveTo>
                  <a:pt x="704240" y="550519"/>
                </a:moveTo>
                <a:lnTo>
                  <a:pt x="646626" y="550519"/>
                </a:lnTo>
                <a:lnTo>
                  <a:pt x="647763" y="552715"/>
                </a:lnTo>
                <a:lnTo>
                  <a:pt x="705248" y="552715"/>
                </a:lnTo>
                <a:lnTo>
                  <a:pt x="704240" y="550519"/>
                </a:lnTo>
                <a:close/>
              </a:path>
              <a:path w="863600" h="1224914">
                <a:moveTo>
                  <a:pt x="600015" y="470292"/>
                </a:moveTo>
                <a:lnTo>
                  <a:pt x="647142" y="551643"/>
                </a:lnTo>
                <a:lnTo>
                  <a:pt x="646626" y="550519"/>
                </a:lnTo>
                <a:lnTo>
                  <a:pt x="704240" y="550519"/>
                </a:lnTo>
                <a:lnTo>
                  <a:pt x="693685" y="527542"/>
                </a:lnTo>
                <a:lnTo>
                  <a:pt x="661107" y="471306"/>
                </a:lnTo>
                <a:lnTo>
                  <a:pt x="600739" y="471306"/>
                </a:lnTo>
                <a:lnTo>
                  <a:pt x="600015" y="470292"/>
                </a:lnTo>
                <a:close/>
              </a:path>
              <a:path w="863600" h="1224914">
                <a:moveTo>
                  <a:pt x="599389" y="469210"/>
                </a:moveTo>
                <a:lnTo>
                  <a:pt x="600015" y="470292"/>
                </a:lnTo>
                <a:lnTo>
                  <a:pt x="600739" y="471306"/>
                </a:lnTo>
                <a:lnTo>
                  <a:pt x="599389" y="469210"/>
                </a:lnTo>
                <a:close/>
              </a:path>
              <a:path w="863600" h="1224914">
                <a:moveTo>
                  <a:pt x="659894" y="469210"/>
                </a:moveTo>
                <a:lnTo>
                  <a:pt x="599389" y="469210"/>
                </a:lnTo>
                <a:lnTo>
                  <a:pt x="600739" y="471306"/>
                </a:lnTo>
                <a:lnTo>
                  <a:pt x="661107" y="471306"/>
                </a:lnTo>
                <a:lnTo>
                  <a:pt x="659894" y="469210"/>
                </a:lnTo>
                <a:close/>
              </a:path>
              <a:path w="863600" h="1224914">
                <a:moveTo>
                  <a:pt x="545672" y="394225"/>
                </a:moveTo>
                <a:lnTo>
                  <a:pt x="600015" y="470292"/>
                </a:lnTo>
                <a:lnTo>
                  <a:pt x="599389" y="469210"/>
                </a:lnTo>
                <a:lnTo>
                  <a:pt x="659894" y="469210"/>
                </a:lnTo>
                <a:lnTo>
                  <a:pt x="644065" y="441887"/>
                </a:lnTo>
                <a:lnTo>
                  <a:pt x="610692" y="395174"/>
                </a:lnTo>
                <a:lnTo>
                  <a:pt x="546499" y="395174"/>
                </a:lnTo>
                <a:lnTo>
                  <a:pt x="545672" y="394225"/>
                </a:lnTo>
                <a:close/>
              </a:path>
              <a:path w="863600" h="1224914">
                <a:moveTo>
                  <a:pt x="544935" y="393193"/>
                </a:moveTo>
                <a:lnTo>
                  <a:pt x="545672" y="394225"/>
                </a:lnTo>
                <a:lnTo>
                  <a:pt x="546499" y="395174"/>
                </a:lnTo>
                <a:lnTo>
                  <a:pt x="544935" y="393193"/>
                </a:lnTo>
                <a:close/>
              </a:path>
              <a:path w="863600" h="1224914">
                <a:moveTo>
                  <a:pt x="609277" y="393193"/>
                </a:moveTo>
                <a:lnTo>
                  <a:pt x="544935" y="393193"/>
                </a:lnTo>
                <a:lnTo>
                  <a:pt x="546499" y="395174"/>
                </a:lnTo>
                <a:lnTo>
                  <a:pt x="610692" y="395174"/>
                </a:lnTo>
                <a:lnTo>
                  <a:pt x="609277" y="393193"/>
                </a:lnTo>
                <a:close/>
              </a:path>
              <a:path w="863600" h="1224914">
                <a:moveTo>
                  <a:pt x="484494" y="324022"/>
                </a:moveTo>
                <a:lnTo>
                  <a:pt x="545672" y="394225"/>
                </a:lnTo>
                <a:lnTo>
                  <a:pt x="544935" y="393193"/>
                </a:lnTo>
                <a:lnTo>
                  <a:pt x="609277" y="393193"/>
                </a:lnTo>
                <a:lnTo>
                  <a:pt x="586799" y="361731"/>
                </a:lnTo>
                <a:lnTo>
                  <a:pt x="554705" y="324902"/>
                </a:lnTo>
                <a:lnTo>
                  <a:pt x="485428" y="324902"/>
                </a:lnTo>
                <a:lnTo>
                  <a:pt x="484494" y="324022"/>
                </a:lnTo>
                <a:close/>
              </a:path>
              <a:path w="863600" h="1224914">
                <a:moveTo>
                  <a:pt x="483650" y="323052"/>
                </a:moveTo>
                <a:lnTo>
                  <a:pt x="484494" y="324022"/>
                </a:lnTo>
                <a:lnTo>
                  <a:pt x="485428" y="324902"/>
                </a:lnTo>
                <a:lnTo>
                  <a:pt x="483650" y="323052"/>
                </a:lnTo>
                <a:close/>
              </a:path>
              <a:path w="863600" h="1224914">
                <a:moveTo>
                  <a:pt x="553094" y="323052"/>
                </a:moveTo>
                <a:lnTo>
                  <a:pt x="483650" y="323052"/>
                </a:lnTo>
                <a:lnTo>
                  <a:pt x="485428" y="324902"/>
                </a:lnTo>
                <a:lnTo>
                  <a:pt x="554705" y="324902"/>
                </a:lnTo>
                <a:lnTo>
                  <a:pt x="553094" y="323052"/>
                </a:lnTo>
                <a:close/>
              </a:path>
              <a:path w="863600" h="1224914">
                <a:moveTo>
                  <a:pt x="416877" y="260273"/>
                </a:moveTo>
                <a:lnTo>
                  <a:pt x="484494" y="324022"/>
                </a:lnTo>
                <a:lnTo>
                  <a:pt x="483650" y="323052"/>
                </a:lnTo>
                <a:lnTo>
                  <a:pt x="553094" y="323052"/>
                </a:lnTo>
                <a:lnTo>
                  <a:pt x="522277" y="287689"/>
                </a:lnTo>
                <a:lnTo>
                  <a:pt x="494039" y="261067"/>
                </a:lnTo>
                <a:lnTo>
                  <a:pt x="417909" y="261067"/>
                </a:lnTo>
                <a:lnTo>
                  <a:pt x="416877" y="260273"/>
                </a:lnTo>
                <a:close/>
              </a:path>
              <a:path w="863600" h="1224914">
                <a:moveTo>
                  <a:pt x="415921" y="259371"/>
                </a:moveTo>
                <a:lnTo>
                  <a:pt x="416877" y="260273"/>
                </a:lnTo>
                <a:lnTo>
                  <a:pt x="417909" y="261067"/>
                </a:lnTo>
                <a:lnTo>
                  <a:pt x="415921" y="259371"/>
                </a:lnTo>
                <a:close/>
              </a:path>
              <a:path w="863600" h="1224914">
                <a:moveTo>
                  <a:pt x="492240" y="259371"/>
                </a:moveTo>
                <a:lnTo>
                  <a:pt x="415921" y="259371"/>
                </a:lnTo>
                <a:lnTo>
                  <a:pt x="417909" y="261067"/>
                </a:lnTo>
                <a:lnTo>
                  <a:pt x="494039" y="261067"/>
                </a:lnTo>
                <a:lnTo>
                  <a:pt x="492240" y="259371"/>
                </a:lnTo>
                <a:close/>
              </a:path>
              <a:path w="863600" h="1224914">
                <a:moveTo>
                  <a:pt x="343193" y="203543"/>
                </a:moveTo>
                <a:lnTo>
                  <a:pt x="416877" y="260273"/>
                </a:lnTo>
                <a:lnTo>
                  <a:pt x="415921" y="259371"/>
                </a:lnTo>
                <a:lnTo>
                  <a:pt x="492240" y="259371"/>
                </a:lnTo>
                <a:lnTo>
                  <a:pt x="450884" y="220380"/>
                </a:lnTo>
                <a:lnTo>
                  <a:pt x="429921" y="204241"/>
                </a:lnTo>
                <a:lnTo>
                  <a:pt x="344322" y="204241"/>
                </a:lnTo>
                <a:lnTo>
                  <a:pt x="343193" y="203543"/>
                </a:lnTo>
                <a:close/>
              </a:path>
              <a:path w="863600" h="1224914">
                <a:moveTo>
                  <a:pt x="342131" y="202725"/>
                </a:moveTo>
                <a:lnTo>
                  <a:pt x="343193" y="203543"/>
                </a:lnTo>
                <a:lnTo>
                  <a:pt x="344322" y="204241"/>
                </a:lnTo>
                <a:lnTo>
                  <a:pt x="342131" y="202725"/>
                </a:lnTo>
                <a:close/>
              </a:path>
              <a:path w="863600" h="1224914">
                <a:moveTo>
                  <a:pt x="427952" y="202725"/>
                </a:moveTo>
                <a:lnTo>
                  <a:pt x="342131" y="202725"/>
                </a:lnTo>
                <a:lnTo>
                  <a:pt x="344322" y="204241"/>
                </a:lnTo>
                <a:lnTo>
                  <a:pt x="429921" y="204241"/>
                </a:lnTo>
                <a:lnTo>
                  <a:pt x="427952" y="202725"/>
                </a:lnTo>
                <a:close/>
              </a:path>
              <a:path w="863600" h="1224914">
                <a:moveTo>
                  <a:pt x="263811" y="154404"/>
                </a:moveTo>
                <a:lnTo>
                  <a:pt x="343193" y="203543"/>
                </a:lnTo>
                <a:lnTo>
                  <a:pt x="342131" y="202725"/>
                </a:lnTo>
                <a:lnTo>
                  <a:pt x="427952" y="202725"/>
                </a:lnTo>
                <a:lnTo>
                  <a:pt x="373012" y="160428"/>
                </a:lnTo>
                <a:lnTo>
                  <a:pt x="364238" y="154997"/>
                </a:lnTo>
                <a:lnTo>
                  <a:pt x="265038" y="154997"/>
                </a:lnTo>
                <a:lnTo>
                  <a:pt x="263811" y="154404"/>
                </a:lnTo>
                <a:close/>
              </a:path>
              <a:path w="863600" h="1224914">
                <a:moveTo>
                  <a:pt x="262659" y="153690"/>
                </a:moveTo>
                <a:lnTo>
                  <a:pt x="263811" y="154404"/>
                </a:lnTo>
                <a:lnTo>
                  <a:pt x="265038" y="154997"/>
                </a:lnTo>
                <a:lnTo>
                  <a:pt x="262659" y="153690"/>
                </a:lnTo>
                <a:close/>
              </a:path>
              <a:path w="863600" h="1224914">
                <a:moveTo>
                  <a:pt x="362127" y="153690"/>
                </a:moveTo>
                <a:lnTo>
                  <a:pt x="262659" y="153690"/>
                </a:lnTo>
                <a:lnTo>
                  <a:pt x="265038" y="154997"/>
                </a:lnTo>
                <a:lnTo>
                  <a:pt x="364238" y="154997"/>
                </a:lnTo>
                <a:lnTo>
                  <a:pt x="362127" y="153690"/>
                </a:lnTo>
                <a:close/>
              </a:path>
              <a:path w="863600" h="1224914">
                <a:moveTo>
                  <a:pt x="179436" y="113589"/>
                </a:moveTo>
                <a:lnTo>
                  <a:pt x="263811" y="154404"/>
                </a:lnTo>
                <a:lnTo>
                  <a:pt x="262659" y="153690"/>
                </a:lnTo>
                <a:lnTo>
                  <a:pt x="362127" y="153690"/>
                </a:lnTo>
                <a:lnTo>
                  <a:pt x="298219" y="114129"/>
                </a:lnTo>
                <a:lnTo>
                  <a:pt x="181075" y="114129"/>
                </a:lnTo>
                <a:lnTo>
                  <a:pt x="179436" y="113589"/>
                </a:lnTo>
                <a:close/>
              </a:path>
              <a:path w="863600" h="1224914">
                <a:moveTo>
                  <a:pt x="172567" y="0"/>
                </a:moveTo>
                <a:lnTo>
                  <a:pt x="0" y="32505"/>
                </a:lnTo>
                <a:lnTo>
                  <a:pt x="129544" y="151056"/>
                </a:lnTo>
                <a:lnTo>
                  <a:pt x="143584" y="101762"/>
                </a:lnTo>
                <a:lnTo>
                  <a:pt x="117679" y="93218"/>
                </a:lnTo>
                <a:lnTo>
                  <a:pt x="134079" y="43498"/>
                </a:lnTo>
                <a:lnTo>
                  <a:pt x="160178" y="43498"/>
                </a:lnTo>
                <a:lnTo>
                  <a:pt x="172567" y="0"/>
                </a:lnTo>
                <a:close/>
              </a:path>
              <a:path w="863600" h="1224914">
                <a:moveTo>
                  <a:pt x="177876" y="112834"/>
                </a:moveTo>
                <a:lnTo>
                  <a:pt x="179436" y="113589"/>
                </a:lnTo>
                <a:lnTo>
                  <a:pt x="181075" y="114129"/>
                </a:lnTo>
                <a:lnTo>
                  <a:pt x="177876" y="112834"/>
                </a:lnTo>
                <a:close/>
              </a:path>
              <a:path w="863600" h="1224914">
                <a:moveTo>
                  <a:pt x="296127" y="112834"/>
                </a:moveTo>
                <a:lnTo>
                  <a:pt x="177876" y="112834"/>
                </a:lnTo>
                <a:lnTo>
                  <a:pt x="181075" y="114129"/>
                </a:lnTo>
                <a:lnTo>
                  <a:pt x="298219" y="114129"/>
                </a:lnTo>
                <a:lnTo>
                  <a:pt x="296127" y="112834"/>
                </a:lnTo>
                <a:close/>
              </a:path>
              <a:path w="863600" h="1224914">
                <a:moveTo>
                  <a:pt x="157937" y="51367"/>
                </a:moveTo>
                <a:lnTo>
                  <a:pt x="143584" y="101762"/>
                </a:lnTo>
                <a:lnTo>
                  <a:pt x="179436" y="113589"/>
                </a:lnTo>
                <a:lnTo>
                  <a:pt x="177876" y="112834"/>
                </a:lnTo>
                <a:lnTo>
                  <a:pt x="296127" y="112834"/>
                </a:lnTo>
                <a:lnTo>
                  <a:pt x="289060" y="108459"/>
                </a:lnTo>
                <a:lnTo>
                  <a:pt x="199117" y="64951"/>
                </a:lnTo>
                <a:lnTo>
                  <a:pt x="157937" y="51367"/>
                </a:lnTo>
                <a:close/>
              </a:path>
              <a:path w="863600" h="1224914">
                <a:moveTo>
                  <a:pt x="134079" y="43498"/>
                </a:moveTo>
                <a:lnTo>
                  <a:pt x="117679" y="93218"/>
                </a:lnTo>
                <a:lnTo>
                  <a:pt x="143584" y="101762"/>
                </a:lnTo>
                <a:lnTo>
                  <a:pt x="157937" y="51367"/>
                </a:lnTo>
                <a:lnTo>
                  <a:pt x="134079" y="43498"/>
                </a:lnTo>
                <a:close/>
              </a:path>
              <a:path w="863600" h="1224914">
                <a:moveTo>
                  <a:pt x="160178" y="43498"/>
                </a:moveTo>
                <a:lnTo>
                  <a:pt x="134079" y="43498"/>
                </a:lnTo>
                <a:lnTo>
                  <a:pt x="157937" y="51367"/>
                </a:lnTo>
                <a:lnTo>
                  <a:pt x="160178" y="43498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156537" y="6883400"/>
            <a:ext cx="1454785" cy="382270"/>
          </a:xfrm>
          <a:custGeom>
            <a:avLst/>
            <a:gdLst/>
            <a:ahLst/>
            <a:cxnLst/>
            <a:rect l="l" t="t" r="r" b="b"/>
            <a:pathLst>
              <a:path w="1454785" h="382270">
                <a:moveTo>
                  <a:pt x="142458" y="175410"/>
                </a:moveTo>
                <a:lnTo>
                  <a:pt x="111235" y="217501"/>
                </a:lnTo>
                <a:lnTo>
                  <a:pt x="154824" y="246897"/>
                </a:lnTo>
                <a:lnTo>
                  <a:pt x="247745" y="293823"/>
                </a:lnTo>
                <a:lnTo>
                  <a:pt x="343639" y="330665"/>
                </a:lnTo>
                <a:lnTo>
                  <a:pt x="442023" y="357615"/>
                </a:lnTo>
                <a:lnTo>
                  <a:pt x="542139" y="374729"/>
                </a:lnTo>
                <a:lnTo>
                  <a:pt x="643239" y="382066"/>
                </a:lnTo>
                <a:lnTo>
                  <a:pt x="744575" y="379682"/>
                </a:lnTo>
                <a:lnTo>
                  <a:pt x="845402" y="367636"/>
                </a:lnTo>
                <a:lnTo>
                  <a:pt x="944978" y="345982"/>
                </a:lnTo>
                <a:lnTo>
                  <a:pt x="995704" y="329758"/>
                </a:lnTo>
                <a:lnTo>
                  <a:pt x="645775" y="329758"/>
                </a:lnTo>
                <a:lnTo>
                  <a:pt x="643265" y="329696"/>
                </a:lnTo>
                <a:lnTo>
                  <a:pt x="644517" y="329667"/>
                </a:lnTo>
                <a:lnTo>
                  <a:pt x="551408" y="322910"/>
                </a:lnTo>
                <a:lnTo>
                  <a:pt x="549711" y="322910"/>
                </a:lnTo>
                <a:lnTo>
                  <a:pt x="547194" y="322604"/>
                </a:lnTo>
                <a:lnTo>
                  <a:pt x="547922" y="322604"/>
                </a:lnTo>
                <a:lnTo>
                  <a:pt x="455357" y="306781"/>
                </a:lnTo>
                <a:lnTo>
                  <a:pt x="454615" y="306781"/>
                </a:lnTo>
                <a:lnTo>
                  <a:pt x="452110" y="306226"/>
                </a:lnTo>
                <a:lnTo>
                  <a:pt x="452589" y="306226"/>
                </a:lnTo>
                <a:lnTo>
                  <a:pt x="361689" y="281326"/>
                </a:lnTo>
                <a:lnTo>
                  <a:pt x="361199" y="281326"/>
                </a:lnTo>
                <a:lnTo>
                  <a:pt x="358727" y="280515"/>
                </a:lnTo>
                <a:lnTo>
                  <a:pt x="359087" y="280515"/>
                </a:lnTo>
                <a:lnTo>
                  <a:pt x="270539" y="246495"/>
                </a:lnTo>
                <a:lnTo>
                  <a:pt x="270166" y="246495"/>
                </a:lnTo>
                <a:lnTo>
                  <a:pt x="267754" y="245424"/>
                </a:lnTo>
                <a:lnTo>
                  <a:pt x="268047" y="245424"/>
                </a:lnTo>
                <a:lnTo>
                  <a:pt x="183188" y="202569"/>
                </a:lnTo>
                <a:lnTo>
                  <a:pt x="182731" y="202569"/>
                </a:lnTo>
                <a:lnTo>
                  <a:pt x="179896" y="200906"/>
                </a:lnTo>
                <a:lnTo>
                  <a:pt x="180265" y="200906"/>
                </a:lnTo>
                <a:lnTo>
                  <a:pt x="142458" y="175410"/>
                </a:lnTo>
                <a:close/>
              </a:path>
              <a:path w="1454785" h="382270">
                <a:moveTo>
                  <a:pt x="644517" y="329667"/>
                </a:moveTo>
                <a:lnTo>
                  <a:pt x="643265" y="329696"/>
                </a:lnTo>
                <a:lnTo>
                  <a:pt x="645775" y="329758"/>
                </a:lnTo>
                <a:lnTo>
                  <a:pt x="644517" y="329667"/>
                </a:lnTo>
                <a:close/>
              </a:path>
              <a:path w="1454785" h="382270">
                <a:moveTo>
                  <a:pt x="740849" y="327401"/>
                </a:moveTo>
                <a:lnTo>
                  <a:pt x="644517" y="329667"/>
                </a:lnTo>
                <a:lnTo>
                  <a:pt x="645775" y="329758"/>
                </a:lnTo>
                <a:lnTo>
                  <a:pt x="995704" y="329758"/>
                </a:lnTo>
                <a:lnTo>
                  <a:pt x="1002609" y="327550"/>
                </a:lnTo>
                <a:lnTo>
                  <a:pt x="739604" y="327550"/>
                </a:lnTo>
                <a:lnTo>
                  <a:pt x="740849" y="327401"/>
                </a:lnTo>
                <a:close/>
              </a:path>
              <a:path w="1454785" h="382270">
                <a:moveTo>
                  <a:pt x="742094" y="327372"/>
                </a:moveTo>
                <a:lnTo>
                  <a:pt x="740849" y="327401"/>
                </a:lnTo>
                <a:lnTo>
                  <a:pt x="739604" y="327550"/>
                </a:lnTo>
                <a:lnTo>
                  <a:pt x="742094" y="327372"/>
                </a:lnTo>
                <a:close/>
              </a:path>
              <a:path w="1454785" h="382270">
                <a:moveTo>
                  <a:pt x="1003165" y="327372"/>
                </a:moveTo>
                <a:lnTo>
                  <a:pt x="742094" y="327372"/>
                </a:lnTo>
                <a:lnTo>
                  <a:pt x="739604" y="327550"/>
                </a:lnTo>
                <a:lnTo>
                  <a:pt x="1002609" y="327550"/>
                </a:lnTo>
                <a:lnTo>
                  <a:pt x="1003165" y="327372"/>
                </a:lnTo>
                <a:close/>
              </a:path>
              <a:path w="1454785" h="382270">
                <a:moveTo>
                  <a:pt x="836720" y="315947"/>
                </a:moveTo>
                <a:lnTo>
                  <a:pt x="740849" y="327401"/>
                </a:lnTo>
                <a:lnTo>
                  <a:pt x="742094" y="327372"/>
                </a:lnTo>
                <a:lnTo>
                  <a:pt x="1003165" y="327372"/>
                </a:lnTo>
                <a:lnTo>
                  <a:pt x="1038056" y="316213"/>
                </a:lnTo>
                <a:lnTo>
                  <a:pt x="835496" y="316213"/>
                </a:lnTo>
                <a:lnTo>
                  <a:pt x="836720" y="315947"/>
                </a:lnTo>
                <a:close/>
              </a:path>
              <a:path w="1454785" h="382270">
                <a:moveTo>
                  <a:pt x="547194" y="322604"/>
                </a:moveTo>
                <a:lnTo>
                  <a:pt x="549711" y="322910"/>
                </a:lnTo>
                <a:lnTo>
                  <a:pt x="548459" y="322696"/>
                </a:lnTo>
                <a:lnTo>
                  <a:pt x="547194" y="322604"/>
                </a:lnTo>
                <a:close/>
              </a:path>
              <a:path w="1454785" h="382270">
                <a:moveTo>
                  <a:pt x="548459" y="322696"/>
                </a:moveTo>
                <a:lnTo>
                  <a:pt x="549711" y="322910"/>
                </a:lnTo>
                <a:lnTo>
                  <a:pt x="551408" y="322910"/>
                </a:lnTo>
                <a:lnTo>
                  <a:pt x="548459" y="322696"/>
                </a:lnTo>
                <a:close/>
              </a:path>
              <a:path w="1454785" h="382270">
                <a:moveTo>
                  <a:pt x="547922" y="322604"/>
                </a:moveTo>
                <a:lnTo>
                  <a:pt x="547194" y="322604"/>
                </a:lnTo>
                <a:lnTo>
                  <a:pt x="548459" y="322696"/>
                </a:lnTo>
                <a:lnTo>
                  <a:pt x="547922" y="322604"/>
                </a:lnTo>
                <a:close/>
              </a:path>
              <a:path w="1454785" h="382270">
                <a:moveTo>
                  <a:pt x="837953" y="315799"/>
                </a:moveTo>
                <a:lnTo>
                  <a:pt x="836720" y="315947"/>
                </a:lnTo>
                <a:lnTo>
                  <a:pt x="835496" y="316213"/>
                </a:lnTo>
                <a:lnTo>
                  <a:pt x="837953" y="315799"/>
                </a:lnTo>
                <a:close/>
              </a:path>
              <a:path w="1454785" h="382270">
                <a:moveTo>
                  <a:pt x="1039349" y="315799"/>
                </a:moveTo>
                <a:lnTo>
                  <a:pt x="837953" y="315799"/>
                </a:lnTo>
                <a:lnTo>
                  <a:pt x="835496" y="316213"/>
                </a:lnTo>
                <a:lnTo>
                  <a:pt x="1038056" y="316213"/>
                </a:lnTo>
                <a:lnTo>
                  <a:pt x="1039349" y="315799"/>
                </a:lnTo>
                <a:close/>
              </a:path>
              <a:path w="1454785" h="382270">
                <a:moveTo>
                  <a:pt x="931408" y="295355"/>
                </a:moveTo>
                <a:lnTo>
                  <a:pt x="836720" y="315947"/>
                </a:lnTo>
                <a:lnTo>
                  <a:pt x="837953" y="315799"/>
                </a:lnTo>
                <a:lnTo>
                  <a:pt x="1039349" y="315799"/>
                </a:lnTo>
                <a:lnTo>
                  <a:pt x="1042557" y="314773"/>
                </a:lnTo>
                <a:lnTo>
                  <a:pt x="1086906" y="295735"/>
                </a:lnTo>
                <a:lnTo>
                  <a:pt x="930219" y="295735"/>
                </a:lnTo>
                <a:lnTo>
                  <a:pt x="931408" y="295355"/>
                </a:lnTo>
                <a:close/>
              </a:path>
              <a:path w="1454785" h="382270">
                <a:moveTo>
                  <a:pt x="452110" y="306226"/>
                </a:moveTo>
                <a:lnTo>
                  <a:pt x="454615" y="306781"/>
                </a:lnTo>
                <a:lnTo>
                  <a:pt x="453384" y="306443"/>
                </a:lnTo>
                <a:lnTo>
                  <a:pt x="452110" y="306226"/>
                </a:lnTo>
                <a:close/>
              </a:path>
              <a:path w="1454785" h="382270">
                <a:moveTo>
                  <a:pt x="453384" y="306443"/>
                </a:moveTo>
                <a:lnTo>
                  <a:pt x="454615" y="306781"/>
                </a:lnTo>
                <a:lnTo>
                  <a:pt x="455357" y="306781"/>
                </a:lnTo>
                <a:lnTo>
                  <a:pt x="453384" y="306443"/>
                </a:lnTo>
                <a:close/>
              </a:path>
              <a:path w="1454785" h="382270">
                <a:moveTo>
                  <a:pt x="452589" y="306226"/>
                </a:moveTo>
                <a:lnTo>
                  <a:pt x="452110" y="306226"/>
                </a:lnTo>
                <a:lnTo>
                  <a:pt x="453384" y="306443"/>
                </a:lnTo>
                <a:lnTo>
                  <a:pt x="452589" y="306226"/>
                </a:lnTo>
                <a:close/>
              </a:path>
              <a:path w="1454785" h="382270">
                <a:moveTo>
                  <a:pt x="932631" y="295089"/>
                </a:moveTo>
                <a:lnTo>
                  <a:pt x="931408" y="295355"/>
                </a:lnTo>
                <a:lnTo>
                  <a:pt x="930219" y="295735"/>
                </a:lnTo>
                <a:lnTo>
                  <a:pt x="932631" y="295089"/>
                </a:lnTo>
                <a:close/>
              </a:path>
              <a:path w="1454785" h="382270">
                <a:moveTo>
                  <a:pt x="1088411" y="295089"/>
                </a:moveTo>
                <a:lnTo>
                  <a:pt x="932631" y="295089"/>
                </a:lnTo>
                <a:lnTo>
                  <a:pt x="930219" y="295735"/>
                </a:lnTo>
                <a:lnTo>
                  <a:pt x="1086906" y="295735"/>
                </a:lnTo>
                <a:lnTo>
                  <a:pt x="1088411" y="295089"/>
                </a:lnTo>
                <a:close/>
              </a:path>
              <a:path w="1454785" h="382270">
                <a:moveTo>
                  <a:pt x="1024214" y="265673"/>
                </a:moveTo>
                <a:lnTo>
                  <a:pt x="931408" y="295355"/>
                </a:lnTo>
                <a:lnTo>
                  <a:pt x="932631" y="295089"/>
                </a:lnTo>
                <a:lnTo>
                  <a:pt x="1088411" y="295089"/>
                </a:lnTo>
                <a:lnTo>
                  <a:pt x="1137392" y="274062"/>
                </a:lnTo>
                <a:lnTo>
                  <a:pt x="1151768" y="266168"/>
                </a:lnTo>
                <a:lnTo>
                  <a:pt x="1023059" y="266168"/>
                </a:lnTo>
                <a:lnTo>
                  <a:pt x="1024214" y="265673"/>
                </a:lnTo>
                <a:close/>
              </a:path>
              <a:path w="1454785" h="382270">
                <a:moveTo>
                  <a:pt x="358727" y="280515"/>
                </a:moveTo>
                <a:lnTo>
                  <a:pt x="361199" y="281326"/>
                </a:lnTo>
                <a:lnTo>
                  <a:pt x="359981" y="280858"/>
                </a:lnTo>
                <a:lnTo>
                  <a:pt x="358727" y="280515"/>
                </a:lnTo>
                <a:close/>
              </a:path>
              <a:path w="1454785" h="382270">
                <a:moveTo>
                  <a:pt x="359981" y="280858"/>
                </a:moveTo>
                <a:lnTo>
                  <a:pt x="361199" y="281326"/>
                </a:lnTo>
                <a:lnTo>
                  <a:pt x="361689" y="281326"/>
                </a:lnTo>
                <a:lnTo>
                  <a:pt x="359981" y="280858"/>
                </a:lnTo>
                <a:close/>
              </a:path>
              <a:path w="1454785" h="382270">
                <a:moveTo>
                  <a:pt x="359087" y="280515"/>
                </a:moveTo>
                <a:lnTo>
                  <a:pt x="358727" y="280515"/>
                </a:lnTo>
                <a:lnTo>
                  <a:pt x="359981" y="280858"/>
                </a:lnTo>
                <a:lnTo>
                  <a:pt x="359087" y="280515"/>
                </a:lnTo>
                <a:close/>
              </a:path>
              <a:path w="1454785" h="382270">
                <a:moveTo>
                  <a:pt x="1025411" y="265290"/>
                </a:moveTo>
                <a:lnTo>
                  <a:pt x="1024214" y="265673"/>
                </a:lnTo>
                <a:lnTo>
                  <a:pt x="1023059" y="266168"/>
                </a:lnTo>
                <a:lnTo>
                  <a:pt x="1025411" y="265290"/>
                </a:lnTo>
                <a:close/>
              </a:path>
              <a:path w="1454785" h="382270">
                <a:moveTo>
                  <a:pt x="1153368" y="265290"/>
                </a:moveTo>
                <a:lnTo>
                  <a:pt x="1025411" y="265290"/>
                </a:lnTo>
                <a:lnTo>
                  <a:pt x="1023059" y="266168"/>
                </a:lnTo>
                <a:lnTo>
                  <a:pt x="1151768" y="266168"/>
                </a:lnTo>
                <a:lnTo>
                  <a:pt x="1153368" y="265290"/>
                </a:lnTo>
                <a:close/>
              </a:path>
              <a:path w="1454785" h="382270">
                <a:moveTo>
                  <a:pt x="1114408" y="226955"/>
                </a:moveTo>
                <a:lnTo>
                  <a:pt x="1024214" y="265673"/>
                </a:lnTo>
                <a:lnTo>
                  <a:pt x="1025411" y="265290"/>
                </a:lnTo>
                <a:lnTo>
                  <a:pt x="1153368" y="265290"/>
                </a:lnTo>
                <a:lnTo>
                  <a:pt x="1222073" y="227562"/>
                </a:lnTo>
                <a:lnTo>
                  <a:pt x="1113302" y="227562"/>
                </a:lnTo>
                <a:lnTo>
                  <a:pt x="1114408" y="226955"/>
                </a:lnTo>
                <a:close/>
              </a:path>
              <a:path w="1454785" h="382270">
                <a:moveTo>
                  <a:pt x="0" y="103827"/>
                </a:moveTo>
                <a:lnTo>
                  <a:pt x="79359" y="260473"/>
                </a:lnTo>
                <a:lnTo>
                  <a:pt x="111235" y="217501"/>
                </a:lnTo>
                <a:lnTo>
                  <a:pt x="90486" y="203507"/>
                </a:lnTo>
                <a:lnTo>
                  <a:pt x="119758" y="160101"/>
                </a:lnTo>
                <a:lnTo>
                  <a:pt x="153813" y="160101"/>
                </a:lnTo>
                <a:lnTo>
                  <a:pt x="172932" y="134326"/>
                </a:lnTo>
                <a:lnTo>
                  <a:pt x="0" y="103827"/>
                </a:lnTo>
                <a:close/>
              </a:path>
              <a:path w="1454785" h="382270">
                <a:moveTo>
                  <a:pt x="267754" y="245424"/>
                </a:moveTo>
                <a:lnTo>
                  <a:pt x="270166" y="246495"/>
                </a:lnTo>
                <a:lnTo>
                  <a:pt x="268980" y="245896"/>
                </a:lnTo>
                <a:lnTo>
                  <a:pt x="267754" y="245424"/>
                </a:lnTo>
                <a:close/>
              </a:path>
              <a:path w="1454785" h="382270">
                <a:moveTo>
                  <a:pt x="268980" y="245896"/>
                </a:moveTo>
                <a:lnTo>
                  <a:pt x="270166" y="246495"/>
                </a:lnTo>
                <a:lnTo>
                  <a:pt x="270539" y="246495"/>
                </a:lnTo>
                <a:lnTo>
                  <a:pt x="268980" y="245896"/>
                </a:lnTo>
                <a:close/>
              </a:path>
              <a:path w="1454785" h="382270">
                <a:moveTo>
                  <a:pt x="268047" y="245424"/>
                </a:moveTo>
                <a:lnTo>
                  <a:pt x="267754" y="245424"/>
                </a:lnTo>
                <a:lnTo>
                  <a:pt x="268980" y="245896"/>
                </a:lnTo>
                <a:lnTo>
                  <a:pt x="268047" y="245424"/>
                </a:lnTo>
                <a:close/>
              </a:path>
              <a:path w="1454785" h="382270">
                <a:moveTo>
                  <a:pt x="1115576" y="226453"/>
                </a:moveTo>
                <a:lnTo>
                  <a:pt x="1114408" y="226955"/>
                </a:lnTo>
                <a:lnTo>
                  <a:pt x="1113302" y="227562"/>
                </a:lnTo>
                <a:lnTo>
                  <a:pt x="1115576" y="226453"/>
                </a:lnTo>
                <a:close/>
              </a:path>
              <a:path w="1454785" h="382270">
                <a:moveTo>
                  <a:pt x="1224092" y="226453"/>
                </a:moveTo>
                <a:lnTo>
                  <a:pt x="1115576" y="226453"/>
                </a:lnTo>
                <a:lnTo>
                  <a:pt x="1113302" y="227562"/>
                </a:lnTo>
                <a:lnTo>
                  <a:pt x="1222073" y="227562"/>
                </a:lnTo>
                <a:lnTo>
                  <a:pt x="1224092" y="226453"/>
                </a:lnTo>
                <a:close/>
              </a:path>
              <a:path w="1454785" h="382270">
                <a:moveTo>
                  <a:pt x="1201291" y="179246"/>
                </a:moveTo>
                <a:lnTo>
                  <a:pt x="1114408" y="226955"/>
                </a:lnTo>
                <a:lnTo>
                  <a:pt x="1115576" y="226453"/>
                </a:lnTo>
                <a:lnTo>
                  <a:pt x="1224092" y="226453"/>
                </a:lnTo>
                <a:lnTo>
                  <a:pt x="1228732" y="223906"/>
                </a:lnTo>
                <a:lnTo>
                  <a:pt x="1292998" y="179967"/>
                </a:lnTo>
                <a:lnTo>
                  <a:pt x="1200237" y="179967"/>
                </a:lnTo>
                <a:lnTo>
                  <a:pt x="1201291" y="179246"/>
                </a:lnTo>
                <a:close/>
              </a:path>
              <a:path w="1454785" h="382270">
                <a:moveTo>
                  <a:pt x="119758" y="160101"/>
                </a:moveTo>
                <a:lnTo>
                  <a:pt x="90486" y="203507"/>
                </a:lnTo>
                <a:lnTo>
                  <a:pt x="111235" y="217501"/>
                </a:lnTo>
                <a:lnTo>
                  <a:pt x="142458" y="175410"/>
                </a:lnTo>
                <a:lnTo>
                  <a:pt x="119758" y="160101"/>
                </a:lnTo>
                <a:close/>
              </a:path>
              <a:path w="1454785" h="382270">
                <a:moveTo>
                  <a:pt x="179896" y="200906"/>
                </a:moveTo>
                <a:lnTo>
                  <a:pt x="182731" y="202569"/>
                </a:lnTo>
                <a:lnTo>
                  <a:pt x="181368" y="201650"/>
                </a:lnTo>
                <a:lnTo>
                  <a:pt x="179896" y="200906"/>
                </a:lnTo>
                <a:close/>
              </a:path>
              <a:path w="1454785" h="382270">
                <a:moveTo>
                  <a:pt x="181368" y="201650"/>
                </a:moveTo>
                <a:lnTo>
                  <a:pt x="182731" y="202569"/>
                </a:lnTo>
                <a:lnTo>
                  <a:pt x="183188" y="202569"/>
                </a:lnTo>
                <a:lnTo>
                  <a:pt x="181368" y="201650"/>
                </a:lnTo>
                <a:close/>
              </a:path>
              <a:path w="1454785" h="382270">
                <a:moveTo>
                  <a:pt x="180265" y="200906"/>
                </a:moveTo>
                <a:lnTo>
                  <a:pt x="179896" y="200906"/>
                </a:lnTo>
                <a:lnTo>
                  <a:pt x="181368" y="201650"/>
                </a:lnTo>
                <a:lnTo>
                  <a:pt x="180265" y="200906"/>
                </a:lnTo>
                <a:close/>
              </a:path>
              <a:path w="1454785" h="382270">
                <a:moveTo>
                  <a:pt x="1202412" y="178631"/>
                </a:moveTo>
                <a:lnTo>
                  <a:pt x="1201291" y="179246"/>
                </a:lnTo>
                <a:lnTo>
                  <a:pt x="1200237" y="179967"/>
                </a:lnTo>
                <a:lnTo>
                  <a:pt x="1202412" y="178631"/>
                </a:lnTo>
                <a:close/>
              </a:path>
              <a:path w="1454785" h="382270">
                <a:moveTo>
                  <a:pt x="1294952" y="178631"/>
                </a:moveTo>
                <a:lnTo>
                  <a:pt x="1202412" y="178631"/>
                </a:lnTo>
                <a:lnTo>
                  <a:pt x="1200237" y="179967"/>
                </a:lnTo>
                <a:lnTo>
                  <a:pt x="1292998" y="179967"/>
                </a:lnTo>
                <a:lnTo>
                  <a:pt x="1294952" y="178631"/>
                </a:lnTo>
                <a:close/>
              </a:path>
              <a:path w="1454785" h="382270">
                <a:moveTo>
                  <a:pt x="1283905" y="122763"/>
                </a:moveTo>
                <a:lnTo>
                  <a:pt x="1201291" y="179246"/>
                </a:lnTo>
                <a:lnTo>
                  <a:pt x="1202412" y="178631"/>
                </a:lnTo>
                <a:lnTo>
                  <a:pt x="1294952" y="178631"/>
                </a:lnTo>
                <a:lnTo>
                  <a:pt x="1316061" y="164199"/>
                </a:lnTo>
                <a:lnTo>
                  <a:pt x="1358649" y="126844"/>
                </a:lnTo>
                <a:lnTo>
                  <a:pt x="1355724" y="123799"/>
                </a:lnTo>
                <a:lnTo>
                  <a:pt x="1282724" y="123799"/>
                </a:lnTo>
                <a:lnTo>
                  <a:pt x="1283905" y="122763"/>
                </a:lnTo>
                <a:close/>
              </a:path>
              <a:path w="1454785" h="382270">
                <a:moveTo>
                  <a:pt x="153813" y="160101"/>
                </a:moveTo>
                <a:lnTo>
                  <a:pt x="119758" y="160101"/>
                </a:lnTo>
                <a:lnTo>
                  <a:pt x="142458" y="175410"/>
                </a:lnTo>
                <a:lnTo>
                  <a:pt x="153813" y="160101"/>
                </a:lnTo>
                <a:close/>
              </a:path>
              <a:path w="1454785" h="382270">
                <a:moveTo>
                  <a:pt x="1429330" y="70987"/>
                </a:moveTo>
                <a:lnTo>
                  <a:pt x="1342936" y="70987"/>
                </a:lnTo>
                <a:lnTo>
                  <a:pt x="1377458" y="110346"/>
                </a:lnTo>
                <a:lnTo>
                  <a:pt x="1358649" y="126844"/>
                </a:lnTo>
                <a:lnTo>
                  <a:pt x="1395717" y="165437"/>
                </a:lnTo>
                <a:lnTo>
                  <a:pt x="1429330" y="70987"/>
                </a:lnTo>
                <a:close/>
              </a:path>
              <a:path w="1454785" h="382270">
                <a:moveTo>
                  <a:pt x="1342936" y="70987"/>
                </a:moveTo>
                <a:lnTo>
                  <a:pt x="1322345" y="89047"/>
                </a:lnTo>
                <a:lnTo>
                  <a:pt x="1358649" y="126844"/>
                </a:lnTo>
                <a:lnTo>
                  <a:pt x="1377458" y="110346"/>
                </a:lnTo>
                <a:lnTo>
                  <a:pt x="1342936" y="70987"/>
                </a:lnTo>
                <a:close/>
              </a:path>
              <a:path w="1454785" h="382270">
                <a:moveTo>
                  <a:pt x="1285211" y="121870"/>
                </a:moveTo>
                <a:lnTo>
                  <a:pt x="1283905" y="122763"/>
                </a:lnTo>
                <a:lnTo>
                  <a:pt x="1282724" y="123799"/>
                </a:lnTo>
                <a:lnTo>
                  <a:pt x="1285211" y="121870"/>
                </a:lnTo>
                <a:close/>
              </a:path>
              <a:path w="1454785" h="382270">
                <a:moveTo>
                  <a:pt x="1353871" y="121870"/>
                </a:moveTo>
                <a:lnTo>
                  <a:pt x="1285211" y="121870"/>
                </a:lnTo>
                <a:lnTo>
                  <a:pt x="1282724" y="123799"/>
                </a:lnTo>
                <a:lnTo>
                  <a:pt x="1355724" y="123799"/>
                </a:lnTo>
                <a:lnTo>
                  <a:pt x="1353871" y="121870"/>
                </a:lnTo>
                <a:close/>
              </a:path>
              <a:path w="1454785" h="382270">
                <a:moveTo>
                  <a:pt x="1322345" y="89047"/>
                </a:moveTo>
                <a:lnTo>
                  <a:pt x="1283905" y="122763"/>
                </a:lnTo>
                <a:lnTo>
                  <a:pt x="1285211" y="121870"/>
                </a:lnTo>
                <a:lnTo>
                  <a:pt x="1353871" y="121870"/>
                </a:lnTo>
                <a:lnTo>
                  <a:pt x="1322345" y="89047"/>
                </a:lnTo>
                <a:close/>
              </a:path>
              <a:path w="1454785" h="382270">
                <a:moveTo>
                  <a:pt x="1454593" y="0"/>
                </a:moveTo>
                <a:lnTo>
                  <a:pt x="1286917" y="52162"/>
                </a:lnTo>
                <a:lnTo>
                  <a:pt x="1322345" y="89047"/>
                </a:lnTo>
                <a:lnTo>
                  <a:pt x="1342936" y="70987"/>
                </a:lnTo>
                <a:lnTo>
                  <a:pt x="1429330" y="70987"/>
                </a:lnTo>
                <a:lnTo>
                  <a:pt x="1454593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804178" y="5253992"/>
            <a:ext cx="456565" cy="1202690"/>
          </a:xfrm>
          <a:custGeom>
            <a:avLst/>
            <a:gdLst/>
            <a:ahLst/>
            <a:cxnLst/>
            <a:rect l="l" t="t" r="r" b="b"/>
            <a:pathLst>
              <a:path w="456564" h="1202689">
                <a:moveTo>
                  <a:pt x="58159" y="1076570"/>
                </a:moveTo>
                <a:lnTo>
                  <a:pt x="11800" y="1101702"/>
                </a:lnTo>
                <a:lnTo>
                  <a:pt x="155695" y="1202352"/>
                </a:lnTo>
                <a:lnTo>
                  <a:pt x="152284" y="1099428"/>
                </a:lnTo>
                <a:lnTo>
                  <a:pt x="70124" y="1099428"/>
                </a:lnTo>
                <a:lnTo>
                  <a:pt x="58159" y="1076570"/>
                </a:lnTo>
                <a:close/>
              </a:path>
              <a:path w="456564" h="1202689">
                <a:moveTo>
                  <a:pt x="104190" y="1051616"/>
                </a:moveTo>
                <a:lnTo>
                  <a:pt x="58159" y="1076570"/>
                </a:lnTo>
                <a:lnTo>
                  <a:pt x="70124" y="1099428"/>
                </a:lnTo>
                <a:lnTo>
                  <a:pt x="116507" y="1075147"/>
                </a:lnTo>
                <a:lnTo>
                  <a:pt x="104190" y="1051616"/>
                </a:lnTo>
                <a:close/>
              </a:path>
              <a:path w="456564" h="1202689">
                <a:moveTo>
                  <a:pt x="149879" y="1026847"/>
                </a:moveTo>
                <a:lnTo>
                  <a:pt x="104190" y="1051616"/>
                </a:lnTo>
                <a:lnTo>
                  <a:pt x="116507" y="1075147"/>
                </a:lnTo>
                <a:lnTo>
                  <a:pt x="70124" y="1099428"/>
                </a:lnTo>
                <a:lnTo>
                  <a:pt x="152284" y="1099428"/>
                </a:lnTo>
                <a:lnTo>
                  <a:pt x="149879" y="1026847"/>
                </a:lnTo>
                <a:close/>
              </a:path>
              <a:path w="456564" h="1202689">
                <a:moveTo>
                  <a:pt x="318828" y="80026"/>
                </a:moveTo>
                <a:lnTo>
                  <a:pt x="229291" y="172123"/>
                </a:lnTo>
                <a:lnTo>
                  <a:pt x="173130" y="245525"/>
                </a:lnTo>
                <a:lnTo>
                  <a:pt x="124500" y="322339"/>
                </a:lnTo>
                <a:lnTo>
                  <a:pt x="83561" y="401956"/>
                </a:lnTo>
                <a:lnTo>
                  <a:pt x="50474" y="483770"/>
                </a:lnTo>
                <a:lnTo>
                  <a:pt x="25405" y="567175"/>
                </a:lnTo>
                <a:lnTo>
                  <a:pt x="8523" y="651563"/>
                </a:lnTo>
                <a:lnTo>
                  <a:pt x="0" y="736324"/>
                </a:lnTo>
                <a:lnTo>
                  <a:pt x="12" y="820838"/>
                </a:lnTo>
                <a:lnTo>
                  <a:pt x="8741" y="904481"/>
                </a:lnTo>
                <a:lnTo>
                  <a:pt x="26359" y="986611"/>
                </a:lnTo>
                <a:lnTo>
                  <a:pt x="53233" y="1067161"/>
                </a:lnTo>
                <a:lnTo>
                  <a:pt x="58159" y="1076570"/>
                </a:lnTo>
                <a:lnTo>
                  <a:pt x="104190" y="1051616"/>
                </a:lnTo>
                <a:lnTo>
                  <a:pt x="102610" y="1048598"/>
                </a:lnTo>
                <a:lnTo>
                  <a:pt x="102232" y="1048598"/>
                </a:lnTo>
                <a:lnTo>
                  <a:pt x="100592" y="1044743"/>
                </a:lnTo>
                <a:lnTo>
                  <a:pt x="100946" y="1044743"/>
                </a:lnTo>
                <a:lnTo>
                  <a:pt x="77414" y="974212"/>
                </a:lnTo>
                <a:lnTo>
                  <a:pt x="77244" y="974212"/>
                </a:lnTo>
                <a:lnTo>
                  <a:pt x="76482" y="971418"/>
                </a:lnTo>
                <a:lnTo>
                  <a:pt x="76645" y="971418"/>
                </a:lnTo>
                <a:lnTo>
                  <a:pt x="60820" y="897649"/>
                </a:lnTo>
                <a:lnTo>
                  <a:pt x="60666" y="897649"/>
                </a:lnTo>
                <a:lnTo>
                  <a:pt x="60225" y="894875"/>
                </a:lnTo>
                <a:lnTo>
                  <a:pt x="60376" y="894875"/>
                </a:lnTo>
                <a:lnTo>
                  <a:pt x="52508" y="819470"/>
                </a:lnTo>
                <a:lnTo>
                  <a:pt x="52366" y="819470"/>
                </a:lnTo>
                <a:lnTo>
                  <a:pt x="52225" y="816758"/>
                </a:lnTo>
                <a:lnTo>
                  <a:pt x="52366" y="816758"/>
                </a:lnTo>
                <a:lnTo>
                  <a:pt x="52354" y="740253"/>
                </a:lnTo>
                <a:lnTo>
                  <a:pt x="52223" y="740253"/>
                </a:lnTo>
                <a:lnTo>
                  <a:pt x="52354" y="737630"/>
                </a:lnTo>
                <a:lnTo>
                  <a:pt x="52487" y="737630"/>
                </a:lnTo>
                <a:lnTo>
                  <a:pt x="60234" y="660585"/>
                </a:lnTo>
                <a:lnTo>
                  <a:pt x="60487" y="658068"/>
                </a:lnTo>
                <a:lnTo>
                  <a:pt x="76020" y="581059"/>
                </a:lnTo>
                <a:lnTo>
                  <a:pt x="76500" y="578659"/>
                </a:lnTo>
                <a:lnTo>
                  <a:pt x="99580" y="502277"/>
                </a:lnTo>
                <a:lnTo>
                  <a:pt x="100265" y="499999"/>
                </a:lnTo>
                <a:lnTo>
                  <a:pt x="130780" y="424842"/>
                </a:lnTo>
                <a:lnTo>
                  <a:pt x="131652" y="422685"/>
                </a:lnTo>
                <a:lnTo>
                  <a:pt x="169479" y="349354"/>
                </a:lnTo>
                <a:lnTo>
                  <a:pt x="170524" y="347322"/>
                </a:lnTo>
                <a:lnTo>
                  <a:pt x="215538" y="276416"/>
                </a:lnTo>
                <a:lnTo>
                  <a:pt x="216744" y="274512"/>
                </a:lnTo>
                <a:lnTo>
                  <a:pt x="216873" y="274512"/>
                </a:lnTo>
                <a:lnTo>
                  <a:pt x="268813" y="206627"/>
                </a:lnTo>
                <a:lnTo>
                  <a:pt x="268685" y="206627"/>
                </a:lnTo>
                <a:lnTo>
                  <a:pt x="270168" y="204855"/>
                </a:lnTo>
                <a:lnTo>
                  <a:pt x="270307" y="204855"/>
                </a:lnTo>
                <a:lnTo>
                  <a:pt x="328775" y="141006"/>
                </a:lnTo>
                <a:lnTo>
                  <a:pt x="328551" y="141006"/>
                </a:lnTo>
                <a:lnTo>
                  <a:pt x="330655" y="138952"/>
                </a:lnTo>
                <a:lnTo>
                  <a:pt x="330906" y="138952"/>
                </a:lnTo>
                <a:lnTo>
                  <a:pt x="352066" y="120506"/>
                </a:lnTo>
                <a:lnTo>
                  <a:pt x="318828" y="80026"/>
                </a:lnTo>
                <a:close/>
              </a:path>
              <a:path w="456564" h="1202689">
                <a:moveTo>
                  <a:pt x="100592" y="1044743"/>
                </a:moveTo>
                <a:lnTo>
                  <a:pt x="102232" y="1048598"/>
                </a:lnTo>
                <a:lnTo>
                  <a:pt x="101567" y="1046605"/>
                </a:lnTo>
                <a:lnTo>
                  <a:pt x="100592" y="1044743"/>
                </a:lnTo>
                <a:close/>
              </a:path>
              <a:path w="456564" h="1202689">
                <a:moveTo>
                  <a:pt x="101567" y="1046605"/>
                </a:moveTo>
                <a:lnTo>
                  <a:pt x="102232" y="1048598"/>
                </a:lnTo>
                <a:lnTo>
                  <a:pt x="102610" y="1048598"/>
                </a:lnTo>
                <a:lnTo>
                  <a:pt x="101567" y="1046605"/>
                </a:lnTo>
                <a:close/>
              </a:path>
              <a:path w="456564" h="1202689">
                <a:moveTo>
                  <a:pt x="100946" y="1044743"/>
                </a:moveTo>
                <a:lnTo>
                  <a:pt x="100592" y="1044743"/>
                </a:lnTo>
                <a:lnTo>
                  <a:pt x="101567" y="1046605"/>
                </a:lnTo>
                <a:lnTo>
                  <a:pt x="100946" y="1044743"/>
                </a:lnTo>
                <a:close/>
              </a:path>
              <a:path w="456564" h="1202689">
                <a:moveTo>
                  <a:pt x="76482" y="971418"/>
                </a:moveTo>
                <a:lnTo>
                  <a:pt x="77244" y="974212"/>
                </a:lnTo>
                <a:lnTo>
                  <a:pt x="76939" y="972786"/>
                </a:lnTo>
                <a:lnTo>
                  <a:pt x="76482" y="971418"/>
                </a:lnTo>
                <a:close/>
              </a:path>
              <a:path w="456564" h="1202689">
                <a:moveTo>
                  <a:pt x="76939" y="972786"/>
                </a:moveTo>
                <a:lnTo>
                  <a:pt x="77244" y="974212"/>
                </a:lnTo>
                <a:lnTo>
                  <a:pt x="77414" y="974212"/>
                </a:lnTo>
                <a:lnTo>
                  <a:pt x="76939" y="972786"/>
                </a:lnTo>
                <a:close/>
              </a:path>
              <a:path w="456564" h="1202689">
                <a:moveTo>
                  <a:pt x="76645" y="971418"/>
                </a:moveTo>
                <a:lnTo>
                  <a:pt x="76482" y="971418"/>
                </a:lnTo>
                <a:lnTo>
                  <a:pt x="76939" y="972786"/>
                </a:lnTo>
                <a:lnTo>
                  <a:pt x="76645" y="971418"/>
                </a:lnTo>
                <a:close/>
              </a:path>
              <a:path w="456564" h="1202689">
                <a:moveTo>
                  <a:pt x="60225" y="894875"/>
                </a:moveTo>
                <a:lnTo>
                  <a:pt x="60666" y="897649"/>
                </a:lnTo>
                <a:lnTo>
                  <a:pt x="60520" y="896249"/>
                </a:lnTo>
                <a:lnTo>
                  <a:pt x="60225" y="894875"/>
                </a:lnTo>
                <a:close/>
              </a:path>
              <a:path w="456564" h="1202689">
                <a:moveTo>
                  <a:pt x="60520" y="896249"/>
                </a:moveTo>
                <a:lnTo>
                  <a:pt x="60666" y="897649"/>
                </a:lnTo>
                <a:lnTo>
                  <a:pt x="60820" y="897649"/>
                </a:lnTo>
                <a:lnTo>
                  <a:pt x="60520" y="896249"/>
                </a:lnTo>
                <a:close/>
              </a:path>
              <a:path w="456564" h="1202689">
                <a:moveTo>
                  <a:pt x="60376" y="894875"/>
                </a:moveTo>
                <a:lnTo>
                  <a:pt x="60225" y="894875"/>
                </a:lnTo>
                <a:lnTo>
                  <a:pt x="60520" y="896249"/>
                </a:lnTo>
                <a:lnTo>
                  <a:pt x="60376" y="894875"/>
                </a:lnTo>
                <a:close/>
              </a:path>
              <a:path w="456564" h="1202689">
                <a:moveTo>
                  <a:pt x="52225" y="816758"/>
                </a:moveTo>
                <a:lnTo>
                  <a:pt x="52366" y="819470"/>
                </a:lnTo>
                <a:lnTo>
                  <a:pt x="52366" y="818111"/>
                </a:lnTo>
                <a:lnTo>
                  <a:pt x="52225" y="816758"/>
                </a:lnTo>
                <a:close/>
              </a:path>
              <a:path w="456564" h="1202689">
                <a:moveTo>
                  <a:pt x="52366" y="818111"/>
                </a:moveTo>
                <a:lnTo>
                  <a:pt x="52366" y="819470"/>
                </a:lnTo>
                <a:lnTo>
                  <a:pt x="52508" y="819470"/>
                </a:lnTo>
                <a:lnTo>
                  <a:pt x="52366" y="818111"/>
                </a:lnTo>
                <a:close/>
              </a:path>
              <a:path w="456564" h="1202689">
                <a:moveTo>
                  <a:pt x="52366" y="816758"/>
                </a:moveTo>
                <a:lnTo>
                  <a:pt x="52225" y="816758"/>
                </a:lnTo>
                <a:lnTo>
                  <a:pt x="52366" y="818111"/>
                </a:lnTo>
                <a:lnTo>
                  <a:pt x="52366" y="816758"/>
                </a:lnTo>
                <a:close/>
              </a:path>
              <a:path w="456564" h="1202689">
                <a:moveTo>
                  <a:pt x="52354" y="737630"/>
                </a:moveTo>
                <a:lnTo>
                  <a:pt x="52223" y="740253"/>
                </a:lnTo>
                <a:lnTo>
                  <a:pt x="52354" y="738950"/>
                </a:lnTo>
                <a:lnTo>
                  <a:pt x="52354" y="737630"/>
                </a:lnTo>
                <a:close/>
              </a:path>
              <a:path w="456564" h="1202689">
                <a:moveTo>
                  <a:pt x="52354" y="738950"/>
                </a:moveTo>
                <a:lnTo>
                  <a:pt x="52223" y="740253"/>
                </a:lnTo>
                <a:lnTo>
                  <a:pt x="52354" y="740253"/>
                </a:lnTo>
                <a:lnTo>
                  <a:pt x="52354" y="738950"/>
                </a:lnTo>
                <a:close/>
              </a:path>
              <a:path w="456564" h="1202689">
                <a:moveTo>
                  <a:pt x="52487" y="737630"/>
                </a:moveTo>
                <a:lnTo>
                  <a:pt x="52354" y="737630"/>
                </a:lnTo>
                <a:lnTo>
                  <a:pt x="52354" y="738950"/>
                </a:lnTo>
                <a:lnTo>
                  <a:pt x="52487" y="737630"/>
                </a:lnTo>
                <a:close/>
              </a:path>
              <a:path w="456564" h="1202689">
                <a:moveTo>
                  <a:pt x="60487" y="658068"/>
                </a:moveTo>
                <a:lnTo>
                  <a:pt x="60110" y="660585"/>
                </a:lnTo>
                <a:lnTo>
                  <a:pt x="60359" y="659339"/>
                </a:lnTo>
                <a:lnTo>
                  <a:pt x="60487" y="658068"/>
                </a:lnTo>
                <a:close/>
              </a:path>
              <a:path w="456564" h="1202689">
                <a:moveTo>
                  <a:pt x="60359" y="659339"/>
                </a:moveTo>
                <a:lnTo>
                  <a:pt x="60110" y="660585"/>
                </a:lnTo>
                <a:lnTo>
                  <a:pt x="60359" y="659339"/>
                </a:lnTo>
                <a:close/>
              </a:path>
              <a:path w="456564" h="1202689">
                <a:moveTo>
                  <a:pt x="60613" y="658068"/>
                </a:moveTo>
                <a:lnTo>
                  <a:pt x="60359" y="659339"/>
                </a:lnTo>
                <a:lnTo>
                  <a:pt x="60613" y="658068"/>
                </a:lnTo>
                <a:close/>
              </a:path>
              <a:path w="456564" h="1202689">
                <a:moveTo>
                  <a:pt x="76500" y="578659"/>
                </a:moveTo>
                <a:lnTo>
                  <a:pt x="75901" y="581059"/>
                </a:lnTo>
                <a:lnTo>
                  <a:pt x="76256" y="579877"/>
                </a:lnTo>
                <a:lnTo>
                  <a:pt x="76500" y="578659"/>
                </a:lnTo>
                <a:close/>
              </a:path>
              <a:path w="456564" h="1202689">
                <a:moveTo>
                  <a:pt x="76256" y="579877"/>
                </a:moveTo>
                <a:lnTo>
                  <a:pt x="75901" y="581059"/>
                </a:lnTo>
                <a:lnTo>
                  <a:pt x="76256" y="579877"/>
                </a:lnTo>
                <a:close/>
              </a:path>
              <a:path w="456564" h="1202689">
                <a:moveTo>
                  <a:pt x="76622" y="578659"/>
                </a:moveTo>
                <a:lnTo>
                  <a:pt x="76256" y="579877"/>
                </a:lnTo>
                <a:lnTo>
                  <a:pt x="76622" y="578659"/>
                </a:lnTo>
                <a:close/>
              </a:path>
              <a:path w="456564" h="1202689">
                <a:moveTo>
                  <a:pt x="100265" y="499999"/>
                </a:moveTo>
                <a:lnTo>
                  <a:pt x="99463" y="502277"/>
                </a:lnTo>
                <a:lnTo>
                  <a:pt x="99916" y="501159"/>
                </a:lnTo>
                <a:lnTo>
                  <a:pt x="100265" y="499999"/>
                </a:lnTo>
                <a:close/>
              </a:path>
              <a:path w="456564" h="1202689">
                <a:moveTo>
                  <a:pt x="99916" y="501159"/>
                </a:moveTo>
                <a:lnTo>
                  <a:pt x="99463" y="502277"/>
                </a:lnTo>
                <a:lnTo>
                  <a:pt x="99916" y="501159"/>
                </a:lnTo>
                <a:close/>
              </a:path>
              <a:path w="456564" h="1202689">
                <a:moveTo>
                  <a:pt x="100385" y="499999"/>
                </a:moveTo>
                <a:lnTo>
                  <a:pt x="99916" y="501159"/>
                </a:lnTo>
                <a:lnTo>
                  <a:pt x="100385" y="499999"/>
                </a:lnTo>
                <a:close/>
              </a:path>
              <a:path w="456564" h="1202689">
                <a:moveTo>
                  <a:pt x="131652" y="422685"/>
                </a:moveTo>
                <a:lnTo>
                  <a:pt x="130664" y="424842"/>
                </a:lnTo>
                <a:lnTo>
                  <a:pt x="131207" y="423784"/>
                </a:lnTo>
                <a:lnTo>
                  <a:pt x="131652" y="422685"/>
                </a:lnTo>
                <a:close/>
              </a:path>
              <a:path w="456564" h="1202689">
                <a:moveTo>
                  <a:pt x="131207" y="423784"/>
                </a:moveTo>
                <a:lnTo>
                  <a:pt x="130664" y="424842"/>
                </a:lnTo>
                <a:lnTo>
                  <a:pt x="131207" y="423784"/>
                </a:lnTo>
                <a:close/>
              </a:path>
              <a:path w="456564" h="1202689">
                <a:moveTo>
                  <a:pt x="131773" y="422685"/>
                </a:moveTo>
                <a:lnTo>
                  <a:pt x="131207" y="423784"/>
                </a:lnTo>
                <a:lnTo>
                  <a:pt x="131773" y="422685"/>
                </a:lnTo>
                <a:close/>
              </a:path>
              <a:path w="456564" h="1202689">
                <a:moveTo>
                  <a:pt x="170524" y="347322"/>
                </a:moveTo>
                <a:lnTo>
                  <a:pt x="169362" y="349354"/>
                </a:lnTo>
                <a:lnTo>
                  <a:pt x="169986" y="348368"/>
                </a:lnTo>
                <a:lnTo>
                  <a:pt x="170524" y="347322"/>
                </a:lnTo>
                <a:close/>
              </a:path>
              <a:path w="456564" h="1202689">
                <a:moveTo>
                  <a:pt x="169986" y="348368"/>
                </a:moveTo>
                <a:lnTo>
                  <a:pt x="169362" y="349354"/>
                </a:lnTo>
                <a:lnTo>
                  <a:pt x="169986" y="348368"/>
                </a:lnTo>
                <a:close/>
              </a:path>
              <a:path w="456564" h="1202689">
                <a:moveTo>
                  <a:pt x="170649" y="347322"/>
                </a:moveTo>
                <a:lnTo>
                  <a:pt x="169986" y="348368"/>
                </a:lnTo>
                <a:lnTo>
                  <a:pt x="170649" y="347322"/>
                </a:lnTo>
                <a:close/>
              </a:path>
              <a:path w="456564" h="1202689">
                <a:moveTo>
                  <a:pt x="216744" y="274512"/>
                </a:moveTo>
                <a:lnTo>
                  <a:pt x="215416" y="276416"/>
                </a:lnTo>
                <a:lnTo>
                  <a:pt x="216122" y="275493"/>
                </a:lnTo>
                <a:lnTo>
                  <a:pt x="216744" y="274512"/>
                </a:lnTo>
                <a:close/>
              </a:path>
              <a:path w="456564" h="1202689">
                <a:moveTo>
                  <a:pt x="216122" y="275493"/>
                </a:moveTo>
                <a:lnTo>
                  <a:pt x="215416" y="276416"/>
                </a:lnTo>
                <a:lnTo>
                  <a:pt x="216122" y="275493"/>
                </a:lnTo>
                <a:close/>
              </a:path>
              <a:path w="456564" h="1202689">
                <a:moveTo>
                  <a:pt x="216873" y="274512"/>
                </a:moveTo>
                <a:lnTo>
                  <a:pt x="216744" y="274512"/>
                </a:lnTo>
                <a:lnTo>
                  <a:pt x="216122" y="275493"/>
                </a:lnTo>
                <a:lnTo>
                  <a:pt x="216873" y="274512"/>
                </a:lnTo>
                <a:close/>
              </a:path>
              <a:path w="456564" h="1202689">
                <a:moveTo>
                  <a:pt x="270168" y="204855"/>
                </a:moveTo>
                <a:lnTo>
                  <a:pt x="268685" y="206627"/>
                </a:lnTo>
                <a:lnTo>
                  <a:pt x="269464" y="205776"/>
                </a:lnTo>
                <a:lnTo>
                  <a:pt x="270168" y="204855"/>
                </a:lnTo>
                <a:close/>
              </a:path>
              <a:path w="456564" h="1202689">
                <a:moveTo>
                  <a:pt x="269464" y="205776"/>
                </a:moveTo>
                <a:lnTo>
                  <a:pt x="268685" y="206627"/>
                </a:lnTo>
                <a:lnTo>
                  <a:pt x="268813" y="206627"/>
                </a:lnTo>
                <a:lnTo>
                  <a:pt x="269464" y="205776"/>
                </a:lnTo>
                <a:close/>
              </a:path>
              <a:path w="456564" h="1202689">
                <a:moveTo>
                  <a:pt x="270307" y="204855"/>
                </a:moveTo>
                <a:lnTo>
                  <a:pt x="270168" y="204855"/>
                </a:lnTo>
                <a:lnTo>
                  <a:pt x="269464" y="205776"/>
                </a:lnTo>
                <a:lnTo>
                  <a:pt x="270307" y="204855"/>
                </a:lnTo>
                <a:close/>
              </a:path>
              <a:path w="456564" h="1202689">
                <a:moveTo>
                  <a:pt x="428089" y="63324"/>
                </a:moveTo>
                <a:lnTo>
                  <a:pt x="337986" y="63324"/>
                </a:lnTo>
                <a:lnTo>
                  <a:pt x="372389" y="102789"/>
                </a:lnTo>
                <a:lnTo>
                  <a:pt x="352066" y="120506"/>
                </a:lnTo>
                <a:lnTo>
                  <a:pt x="384791" y="160362"/>
                </a:lnTo>
                <a:lnTo>
                  <a:pt x="428089" y="63324"/>
                </a:lnTo>
                <a:close/>
              </a:path>
              <a:path w="456564" h="1202689">
                <a:moveTo>
                  <a:pt x="330655" y="138952"/>
                </a:moveTo>
                <a:lnTo>
                  <a:pt x="328551" y="141006"/>
                </a:lnTo>
                <a:lnTo>
                  <a:pt x="329663" y="140036"/>
                </a:lnTo>
                <a:lnTo>
                  <a:pt x="330655" y="138952"/>
                </a:lnTo>
                <a:close/>
              </a:path>
              <a:path w="456564" h="1202689">
                <a:moveTo>
                  <a:pt x="329663" y="140036"/>
                </a:moveTo>
                <a:lnTo>
                  <a:pt x="328551" y="141006"/>
                </a:lnTo>
                <a:lnTo>
                  <a:pt x="328775" y="141006"/>
                </a:lnTo>
                <a:lnTo>
                  <a:pt x="329663" y="140036"/>
                </a:lnTo>
                <a:close/>
              </a:path>
              <a:path w="456564" h="1202689">
                <a:moveTo>
                  <a:pt x="330906" y="138952"/>
                </a:moveTo>
                <a:lnTo>
                  <a:pt x="330655" y="138952"/>
                </a:lnTo>
                <a:lnTo>
                  <a:pt x="329663" y="140036"/>
                </a:lnTo>
                <a:lnTo>
                  <a:pt x="330906" y="138952"/>
                </a:lnTo>
                <a:close/>
              </a:path>
              <a:path w="456564" h="1202689">
                <a:moveTo>
                  <a:pt x="337986" y="63324"/>
                </a:moveTo>
                <a:lnTo>
                  <a:pt x="318828" y="80026"/>
                </a:lnTo>
                <a:lnTo>
                  <a:pt x="352066" y="120506"/>
                </a:lnTo>
                <a:lnTo>
                  <a:pt x="372389" y="102789"/>
                </a:lnTo>
                <a:lnTo>
                  <a:pt x="337986" y="63324"/>
                </a:lnTo>
                <a:close/>
              </a:path>
              <a:path w="456564" h="1202689">
                <a:moveTo>
                  <a:pt x="456344" y="0"/>
                </a:moveTo>
                <a:lnTo>
                  <a:pt x="285122" y="38974"/>
                </a:lnTo>
                <a:lnTo>
                  <a:pt x="318828" y="80026"/>
                </a:lnTo>
                <a:lnTo>
                  <a:pt x="337986" y="63324"/>
                </a:lnTo>
                <a:lnTo>
                  <a:pt x="428089" y="63324"/>
                </a:lnTo>
                <a:lnTo>
                  <a:pt x="456344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3880299" y="8636251"/>
            <a:ext cx="128206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内向内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365796" y="9624629"/>
            <a:ext cx="480866" cy="3060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21510" y="7514938"/>
            <a:ext cx="0" cy="1396365"/>
          </a:xfrm>
          <a:custGeom>
            <a:avLst/>
            <a:gdLst/>
            <a:ahLst/>
            <a:cxnLst/>
            <a:rect l="l" t="t" r="r" b="b"/>
            <a:pathLst>
              <a:path w="0" h="1396365">
                <a:moveTo>
                  <a:pt x="0" y="0"/>
                </a:moveTo>
                <a:lnTo>
                  <a:pt x="0" y="1395905"/>
                </a:lnTo>
              </a:path>
            </a:pathLst>
          </a:custGeom>
          <a:ln w="52354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942467" y="8706793"/>
            <a:ext cx="833852" cy="10537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12892278" y="2835380"/>
            <a:ext cx="463296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5">
                <a:solidFill>
                  <a:srgbClr val="181818"/>
                </a:solidFill>
                <a:latin typeface="微软雅黑"/>
                <a:cs typeface="微软雅黑"/>
              </a:rPr>
              <a:t>重点关注</a:t>
            </a:r>
            <a:r>
              <a:rPr dirty="0" sz="3600" spc="25" b="1">
                <a:solidFill>
                  <a:srgbClr val="7030A0"/>
                </a:solidFill>
                <a:latin typeface="微软雅黑"/>
                <a:cs typeface="微软雅黑"/>
              </a:rPr>
              <a:t>主动外连</a:t>
            </a:r>
            <a:r>
              <a:rPr dirty="0" sz="3600" spc="25">
                <a:solidFill>
                  <a:srgbClr val="181818"/>
                </a:solidFill>
                <a:latin typeface="微软雅黑"/>
                <a:cs typeface="微软雅黑"/>
              </a:rPr>
              <a:t>行为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857839" y="3228294"/>
            <a:ext cx="958215" cy="312420"/>
          </a:xfrm>
          <a:custGeom>
            <a:avLst/>
            <a:gdLst/>
            <a:ahLst/>
            <a:cxnLst/>
            <a:rect l="l" t="t" r="r" b="b"/>
            <a:pathLst>
              <a:path w="958215" h="312420">
                <a:moveTo>
                  <a:pt x="0" y="51971"/>
                </a:moveTo>
                <a:lnTo>
                  <a:pt x="4084" y="31741"/>
                </a:lnTo>
                <a:lnTo>
                  <a:pt x="15222" y="15222"/>
                </a:lnTo>
                <a:lnTo>
                  <a:pt x="31741" y="4084"/>
                </a:lnTo>
                <a:lnTo>
                  <a:pt x="51971" y="0"/>
                </a:lnTo>
                <a:lnTo>
                  <a:pt x="905840" y="0"/>
                </a:lnTo>
                <a:lnTo>
                  <a:pt x="926070" y="4084"/>
                </a:lnTo>
                <a:lnTo>
                  <a:pt x="942590" y="15222"/>
                </a:lnTo>
                <a:lnTo>
                  <a:pt x="953728" y="31741"/>
                </a:lnTo>
                <a:lnTo>
                  <a:pt x="957812" y="51971"/>
                </a:lnTo>
                <a:lnTo>
                  <a:pt x="957812" y="259854"/>
                </a:lnTo>
                <a:lnTo>
                  <a:pt x="953728" y="280084"/>
                </a:lnTo>
                <a:lnTo>
                  <a:pt x="942590" y="296604"/>
                </a:lnTo>
                <a:lnTo>
                  <a:pt x="926070" y="307742"/>
                </a:lnTo>
                <a:lnTo>
                  <a:pt x="905840" y="311826"/>
                </a:lnTo>
                <a:lnTo>
                  <a:pt x="51971" y="311826"/>
                </a:lnTo>
                <a:lnTo>
                  <a:pt x="31741" y="307742"/>
                </a:lnTo>
                <a:lnTo>
                  <a:pt x="15222" y="296604"/>
                </a:lnTo>
                <a:lnTo>
                  <a:pt x="4084" y="280084"/>
                </a:lnTo>
                <a:lnTo>
                  <a:pt x="0" y="259854"/>
                </a:lnTo>
                <a:lnTo>
                  <a:pt x="0" y="51971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723310" y="3126502"/>
            <a:ext cx="2297430" cy="188595"/>
          </a:xfrm>
          <a:custGeom>
            <a:avLst/>
            <a:gdLst/>
            <a:ahLst/>
            <a:cxnLst/>
            <a:rect l="l" t="t" r="r" b="b"/>
            <a:pathLst>
              <a:path w="2297429" h="188595">
                <a:moveTo>
                  <a:pt x="94237" y="0"/>
                </a:moveTo>
                <a:lnTo>
                  <a:pt x="57555" y="7406"/>
                </a:lnTo>
                <a:lnTo>
                  <a:pt x="27601" y="27602"/>
                </a:lnTo>
                <a:lnTo>
                  <a:pt x="7405" y="57557"/>
                </a:lnTo>
                <a:lnTo>
                  <a:pt x="0" y="94239"/>
                </a:lnTo>
                <a:lnTo>
                  <a:pt x="7405" y="130920"/>
                </a:lnTo>
                <a:lnTo>
                  <a:pt x="27602" y="160874"/>
                </a:lnTo>
                <a:lnTo>
                  <a:pt x="57558" y="181070"/>
                </a:lnTo>
                <a:lnTo>
                  <a:pt x="94237" y="188475"/>
                </a:lnTo>
                <a:lnTo>
                  <a:pt x="130920" y="181070"/>
                </a:lnTo>
                <a:lnTo>
                  <a:pt x="160874" y="160874"/>
                </a:lnTo>
                <a:lnTo>
                  <a:pt x="181070" y="130919"/>
                </a:lnTo>
                <a:lnTo>
                  <a:pt x="182134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3" y="62825"/>
                </a:lnTo>
                <a:lnTo>
                  <a:pt x="181069" y="57556"/>
                </a:lnTo>
                <a:lnTo>
                  <a:pt x="160873" y="27601"/>
                </a:lnTo>
                <a:lnTo>
                  <a:pt x="130917" y="7405"/>
                </a:lnTo>
                <a:lnTo>
                  <a:pt x="94237" y="0"/>
                </a:lnTo>
                <a:close/>
              </a:path>
              <a:path w="2297429" h="188595">
                <a:moveTo>
                  <a:pt x="182133" y="62825"/>
                </a:moveTo>
                <a:lnTo>
                  <a:pt x="188475" y="94239"/>
                </a:lnTo>
                <a:lnTo>
                  <a:pt x="182134" y="125650"/>
                </a:lnTo>
                <a:lnTo>
                  <a:pt x="2297297" y="125651"/>
                </a:lnTo>
                <a:lnTo>
                  <a:pt x="2297297" y="62826"/>
                </a:lnTo>
                <a:lnTo>
                  <a:pt x="182133" y="62825"/>
                </a:lnTo>
                <a:close/>
              </a:path>
              <a:path w="2297429" h="188595">
                <a:moveTo>
                  <a:pt x="94237" y="62825"/>
                </a:moveTo>
                <a:lnTo>
                  <a:pt x="94237" y="125650"/>
                </a:lnTo>
                <a:lnTo>
                  <a:pt x="182134" y="125650"/>
                </a:lnTo>
                <a:lnTo>
                  <a:pt x="188475" y="94237"/>
                </a:lnTo>
                <a:lnTo>
                  <a:pt x="182133" y="62825"/>
                </a:lnTo>
                <a:lnTo>
                  <a:pt x="94237" y="62825"/>
                </a:lnTo>
                <a:close/>
              </a:path>
              <a:path w="2297429" h="188595">
                <a:moveTo>
                  <a:pt x="182133" y="62825"/>
                </a:moveTo>
                <a:lnTo>
                  <a:pt x="94237" y="62825"/>
                </a:lnTo>
                <a:lnTo>
                  <a:pt x="182133" y="6282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12892278" y="4971441"/>
            <a:ext cx="566420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5" b="1">
                <a:solidFill>
                  <a:srgbClr val="181818"/>
                </a:solidFill>
                <a:latin typeface="微软雅黑"/>
                <a:cs typeface="微软雅黑"/>
              </a:rPr>
              <a:t>互联网边界</a:t>
            </a:r>
            <a:r>
              <a:rPr dirty="0" sz="3300" spc="-5" b="1">
                <a:solidFill>
                  <a:srgbClr val="FF0000"/>
                </a:solidFill>
                <a:latin typeface="微软雅黑"/>
                <a:cs typeface="微软雅黑"/>
              </a:rPr>
              <a:t>（EIP）</a:t>
            </a:r>
            <a:r>
              <a:rPr dirty="0" sz="3600" spc="25">
                <a:solidFill>
                  <a:srgbClr val="181818"/>
                </a:solidFill>
                <a:latin typeface="微软雅黑"/>
                <a:cs typeface="微软雅黑"/>
              </a:rPr>
              <a:t>统一防控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0473366" y="5165723"/>
            <a:ext cx="1547495" cy="188595"/>
          </a:xfrm>
          <a:custGeom>
            <a:avLst/>
            <a:gdLst/>
            <a:ahLst/>
            <a:cxnLst/>
            <a:rect l="l" t="t" r="r" b="b"/>
            <a:pathLst>
              <a:path w="1547495" h="188595">
                <a:moveTo>
                  <a:pt x="94237" y="0"/>
                </a:moveTo>
                <a:lnTo>
                  <a:pt x="57558" y="7405"/>
                </a:lnTo>
                <a:lnTo>
                  <a:pt x="27603" y="27601"/>
                </a:lnTo>
                <a:lnTo>
                  <a:pt x="7406" y="57556"/>
                </a:lnTo>
                <a:lnTo>
                  <a:pt x="0" y="94237"/>
                </a:lnTo>
                <a:lnTo>
                  <a:pt x="7406" y="130919"/>
                </a:lnTo>
                <a:lnTo>
                  <a:pt x="27604" y="160874"/>
                </a:lnTo>
                <a:lnTo>
                  <a:pt x="57559" y="181070"/>
                </a:lnTo>
                <a:lnTo>
                  <a:pt x="94237" y="188475"/>
                </a:lnTo>
                <a:lnTo>
                  <a:pt x="130921" y="181070"/>
                </a:lnTo>
                <a:lnTo>
                  <a:pt x="160876" y="160874"/>
                </a:lnTo>
                <a:lnTo>
                  <a:pt x="181070" y="130919"/>
                </a:lnTo>
                <a:lnTo>
                  <a:pt x="182134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4" y="62825"/>
                </a:lnTo>
                <a:lnTo>
                  <a:pt x="181070" y="57556"/>
                </a:lnTo>
                <a:lnTo>
                  <a:pt x="160875" y="27601"/>
                </a:lnTo>
                <a:lnTo>
                  <a:pt x="130921" y="7405"/>
                </a:lnTo>
                <a:lnTo>
                  <a:pt x="94237" y="0"/>
                </a:lnTo>
                <a:close/>
              </a:path>
              <a:path w="1547495" h="188595">
                <a:moveTo>
                  <a:pt x="182134" y="62825"/>
                </a:moveTo>
                <a:lnTo>
                  <a:pt x="188475" y="94237"/>
                </a:lnTo>
                <a:lnTo>
                  <a:pt x="182134" y="125650"/>
                </a:lnTo>
                <a:lnTo>
                  <a:pt x="1547240" y="125651"/>
                </a:lnTo>
                <a:lnTo>
                  <a:pt x="1547240" y="62826"/>
                </a:lnTo>
                <a:lnTo>
                  <a:pt x="182134" y="62825"/>
                </a:lnTo>
                <a:close/>
              </a:path>
              <a:path w="1547495" h="188595">
                <a:moveTo>
                  <a:pt x="94237" y="62825"/>
                </a:moveTo>
                <a:lnTo>
                  <a:pt x="94237" y="125650"/>
                </a:lnTo>
                <a:lnTo>
                  <a:pt x="182134" y="125650"/>
                </a:lnTo>
                <a:lnTo>
                  <a:pt x="188475" y="94237"/>
                </a:lnTo>
                <a:lnTo>
                  <a:pt x="182134" y="62825"/>
                </a:lnTo>
                <a:lnTo>
                  <a:pt x="94237" y="62825"/>
                </a:lnTo>
                <a:close/>
              </a:path>
              <a:path w="1547495" h="188595">
                <a:moveTo>
                  <a:pt x="182134" y="62825"/>
                </a:moveTo>
                <a:lnTo>
                  <a:pt x="94237" y="62825"/>
                </a:lnTo>
                <a:lnTo>
                  <a:pt x="182134" y="6282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12892278" y="8175532"/>
            <a:ext cx="5804535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5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3600" spc="25" b="1">
                <a:solidFill>
                  <a:srgbClr val="181818"/>
                </a:solidFill>
                <a:latin typeface="微软雅黑"/>
                <a:cs typeface="微软雅黑"/>
              </a:rPr>
              <a:t>内部</a:t>
            </a:r>
            <a:r>
              <a:rPr dirty="0" sz="3300" spc="-5" b="1">
                <a:solidFill>
                  <a:srgbClr val="FF0000"/>
                </a:solidFill>
                <a:latin typeface="微软雅黑"/>
                <a:cs typeface="微软雅黑"/>
              </a:rPr>
              <a:t>（ECS）</a:t>
            </a:r>
            <a:r>
              <a:rPr dirty="0" sz="3600" spc="25">
                <a:solidFill>
                  <a:srgbClr val="181818"/>
                </a:solidFill>
                <a:latin typeface="微软雅黑"/>
                <a:cs typeface="微软雅黑"/>
              </a:rPr>
              <a:t>精细化防控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2892278" y="6552545"/>
            <a:ext cx="5550535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5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3600" spc="25" b="1">
                <a:solidFill>
                  <a:srgbClr val="181818"/>
                </a:solidFill>
                <a:latin typeface="微软雅黑"/>
                <a:cs typeface="微软雅黑"/>
              </a:rPr>
              <a:t>边界</a:t>
            </a:r>
            <a:r>
              <a:rPr dirty="0" sz="3300" spc="-5" b="1">
                <a:solidFill>
                  <a:srgbClr val="FF0000"/>
                </a:solidFill>
                <a:latin typeface="微软雅黑"/>
                <a:cs typeface="微软雅黑"/>
              </a:rPr>
              <a:t>（VPC）</a:t>
            </a:r>
            <a:r>
              <a:rPr dirty="0" sz="3300" spc="-80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3600" spc="25">
                <a:solidFill>
                  <a:srgbClr val="181818"/>
                </a:solidFill>
                <a:latin typeface="微软雅黑"/>
                <a:cs typeface="微软雅黑"/>
              </a:rPr>
              <a:t>分区防控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067475" y="6768873"/>
            <a:ext cx="6953250" cy="188595"/>
          </a:xfrm>
          <a:custGeom>
            <a:avLst/>
            <a:gdLst/>
            <a:ahLst/>
            <a:cxnLst/>
            <a:rect l="l" t="t" r="r" b="b"/>
            <a:pathLst>
              <a:path w="6953250" h="188595">
                <a:moveTo>
                  <a:pt x="94237" y="0"/>
                </a:moveTo>
                <a:lnTo>
                  <a:pt x="57556" y="7405"/>
                </a:lnTo>
                <a:lnTo>
                  <a:pt x="27601" y="27601"/>
                </a:lnTo>
                <a:lnTo>
                  <a:pt x="7405" y="57556"/>
                </a:lnTo>
                <a:lnTo>
                  <a:pt x="0" y="94237"/>
                </a:lnTo>
                <a:lnTo>
                  <a:pt x="7405" y="130919"/>
                </a:lnTo>
                <a:lnTo>
                  <a:pt x="27601" y="160874"/>
                </a:lnTo>
                <a:lnTo>
                  <a:pt x="57556" y="181070"/>
                </a:lnTo>
                <a:lnTo>
                  <a:pt x="94237" y="188475"/>
                </a:lnTo>
                <a:lnTo>
                  <a:pt x="130919" y="181070"/>
                </a:lnTo>
                <a:lnTo>
                  <a:pt x="160874" y="160874"/>
                </a:lnTo>
                <a:lnTo>
                  <a:pt x="181070" y="130919"/>
                </a:lnTo>
                <a:lnTo>
                  <a:pt x="182134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4" y="62825"/>
                </a:lnTo>
                <a:lnTo>
                  <a:pt x="181070" y="57556"/>
                </a:lnTo>
                <a:lnTo>
                  <a:pt x="160874" y="27601"/>
                </a:lnTo>
                <a:lnTo>
                  <a:pt x="130919" y="7405"/>
                </a:lnTo>
                <a:lnTo>
                  <a:pt x="94237" y="0"/>
                </a:lnTo>
                <a:close/>
              </a:path>
              <a:path w="6953250" h="188595">
                <a:moveTo>
                  <a:pt x="182134" y="62825"/>
                </a:moveTo>
                <a:lnTo>
                  <a:pt x="188475" y="94237"/>
                </a:lnTo>
                <a:lnTo>
                  <a:pt x="182134" y="125650"/>
                </a:lnTo>
                <a:lnTo>
                  <a:pt x="6953132" y="125651"/>
                </a:lnTo>
                <a:lnTo>
                  <a:pt x="6953132" y="62826"/>
                </a:lnTo>
                <a:lnTo>
                  <a:pt x="182134" y="62825"/>
                </a:lnTo>
                <a:close/>
              </a:path>
              <a:path w="6953250" h="188595">
                <a:moveTo>
                  <a:pt x="94237" y="62825"/>
                </a:moveTo>
                <a:lnTo>
                  <a:pt x="94237" y="125650"/>
                </a:lnTo>
                <a:lnTo>
                  <a:pt x="182134" y="125650"/>
                </a:lnTo>
                <a:lnTo>
                  <a:pt x="188475" y="94237"/>
                </a:lnTo>
                <a:lnTo>
                  <a:pt x="182134" y="62825"/>
                </a:lnTo>
                <a:lnTo>
                  <a:pt x="94237" y="62825"/>
                </a:lnTo>
                <a:close/>
              </a:path>
              <a:path w="6953250" h="188595">
                <a:moveTo>
                  <a:pt x="182134" y="62825"/>
                </a:moveTo>
                <a:lnTo>
                  <a:pt x="94237" y="62825"/>
                </a:lnTo>
                <a:lnTo>
                  <a:pt x="182134" y="6282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12092135" y="9473922"/>
            <a:ext cx="7889240" cy="8782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备注：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600" spc="35" b="1">
                <a:solidFill>
                  <a:srgbClr val="FF0000"/>
                </a:solidFill>
                <a:latin typeface="微软雅黑"/>
                <a:cs typeface="微软雅黑"/>
              </a:rPr>
              <a:t>防火墙</a:t>
            </a: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提供入侵检测</a:t>
            </a:r>
            <a:r>
              <a:rPr dirty="0" sz="2300" spc="10">
                <a:solidFill>
                  <a:srgbClr val="181818"/>
                </a:solidFill>
                <a:latin typeface="微软雅黑"/>
                <a:cs typeface="微软雅黑"/>
              </a:rPr>
              <a:t>（</a:t>
            </a:r>
            <a:r>
              <a:rPr dirty="0" sz="2600" spc="10" b="1">
                <a:solidFill>
                  <a:srgbClr val="FF0000"/>
                </a:solidFill>
                <a:latin typeface="微软雅黑"/>
                <a:cs typeface="微软雅黑"/>
              </a:rPr>
              <a:t>IPS</a:t>
            </a:r>
            <a:r>
              <a:rPr dirty="0" sz="2300" spc="10">
                <a:solidFill>
                  <a:srgbClr val="181818"/>
                </a:solidFill>
                <a:latin typeface="微软雅黑"/>
                <a:cs typeface="微软雅黑"/>
              </a:rPr>
              <a:t>）</a:t>
            </a: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能力，对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双向流量</a:t>
            </a: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进行防御。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2029445" y="3971504"/>
            <a:ext cx="7094855" cy="5111750"/>
          </a:xfrm>
          <a:custGeom>
            <a:avLst/>
            <a:gdLst/>
            <a:ahLst/>
            <a:cxnLst/>
            <a:rect l="l" t="t" r="r" b="b"/>
            <a:pathLst>
              <a:path w="7094855" h="5111750">
                <a:moveTo>
                  <a:pt x="0" y="186665"/>
                </a:moveTo>
                <a:lnTo>
                  <a:pt x="6667" y="137042"/>
                </a:lnTo>
                <a:lnTo>
                  <a:pt x="25485" y="92451"/>
                </a:lnTo>
                <a:lnTo>
                  <a:pt x="54672" y="54673"/>
                </a:lnTo>
                <a:lnTo>
                  <a:pt x="92451" y="25485"/>
                </a:lnTo>
                <a:lnTo>
                  <a:pt x="137042" y="6667"/>
                </a:lnTo>
                <a:lnTo>
                  <a:pt x="186665" y="0"/>
                </a:lnTo>
                <a:lnTo>
                  <a:pt x="6907833" y="0"/>
                </a:lnTo>
                <a:lnTo>
                  <a:pt x="6957457" y="6667"/>
                </a:lnTo>
                <a:lnTo>
                  <a:pt x="7002047" y="25485"/>
                </a:lnTo>
                <a:lnTo>
                  <a:pt x="7039826" y="54673"/>
                </a:lnTo>
                <a:lnTo>
                  <a:pt x="7069014" y="92451"/>
                </a:lnTo>
                <a:lnTo>
                  <a:pt x="7087831" y="137042"/>
                </a:lnTo>
                <a:lnTo>
                  <a:pt x="7094499" y="186665"/>
                </a:lnTo>
                <a:lnTo>
                  <a:pt x="7094499" y="4924576"/>
                </a:lnTo>
                <a:lnTo>
                  <a:pt x="7087831" y="4974199"/>
                </a:lnTo>
                <a:lnTo>
                  <a:pt x="7069014" y="5018790"/>
                </a:lnTo>
                <a:lnTo>
                  <a:pt x="7039826" y="5056568"/>
                </a:lnTo>
                <a:lnTo>
                  <a:pt x="7002047" y="5085756"/>
                </a:lnTo>
                <a:lnTo>
                  <a:pt x="6957457" y="5104573"/>
                </a:lnTo>
                <a:lnTo>
                  <a:pt x="6907833" y="5111241"/>
                </a:lnTo>
                <a:lnTo>
                  <a:pt x="186665" y="5111241"/>
                </a:lnTo>
                <a:lnTo>
                  <a:pt x="137042" y="5104573"/>
                </a:lnTo>
                <a:lnTo>
                  <a:pt x="92451" y="5085756"/>
                </a:lnTo>
                <a:lnTo>
                  <a:pt x="54672" y="5056568"/>
                </a:lnTo>
                <a:lnTo>
                  <a:pt x="25485" y="5018790"/>
                </a:lnTo>
                <a:lnTo>
                  <a:pt x="6667" y="4974199"/>
                </a:lnTo>
                <a:lnTo>
                  <a:pt x="0" y="4924576"/>
                </a:lnTo>
                <a:lnTo>
                  <a:pt x="0" y="186665"/>
                </a:lnTo>
                <a:close/>
              </a:path>
            </a:pathLst>
          </a:custGeom>
          <a:ln w="52354">
            <a:solidFill>
              <a:srgbClr val="1818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12340745" y="4186125"/>
            <a:ext cx="379539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网络安全“</a:t>
            </a:r>
            <a:r>
              <a:rPr dirty="0" sz="3300" spc="-5" b="1">
                <a:solidFill>
                  <a:srgbClr val="FF0000"/>
                </a:solidFill>
                <a:latin typeface="微软雅黑"/>
                <a:cs typeface="微软雅黑"/>
              </a:rPr>
              <a:t>三重门</a:t>
            </a: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”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2177639" y="4921316"/>
            <a:ext cx="753903" cy="7539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2177639" y="6491949"/>
            <a:ext cx="753903" cy="7539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2177639" y="8073052"/>
            <a:ext cx="753903" cy="7539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2020608" y="2610739"/>
            <a:ext cx="7103745" cy="1041400"/>
          </a:xfrm>
          <a:custGeom>
            <a:avLst/>
            <a:gdLst/>
            <a:ahLst/>
            <a:cxnLst/>
            <a:rect l="l" t="t" r="r" b="b"/>
            <a:pathLst>
              <a:path w="7103744" h="1041400">
                <a:moveTo>
                  <a:pt x="0" y="38018"/>
                </a:moveTo>
                <a:lnTo>
                  <a:pt x="2987" y="23219"/>
                </a:lnTo>
                <a:lnTo>
                  <a:pt x="11135" y="11135"/>
                </a:lnTo>
                <a:lnTo>
                  <a:pt x="23219" y="2987"/>
                </a:lnTo>
                <a:lnTo>
                  <a:pt x="38018" y="0"/>
                </a:lnTo>
                <a:lnTo>
                  <a:pt x="7065321" y="0"/>
                </a:lnTo>
                <a:lnTo>
                  <a:pt x="7080119" y="2987"/>
                </a:lnTo>
                <a:lnTo>
                  <a:pt x="7092204" y="11135"/>
                </a:lnTo>
                <a:lnTo>
                  <a:pt x="7100351" y="23219"/>
                </a:lnTo>
                <a:lnTo>
                  <a:pt x="7103339" y="38018"/>
                </a:lnTo>
                <a:lnTo>
                  <a:pt x="7103339" y="1002924"/>
                </a:lnTo>
                <a:lnTo>
                  <a:pt x="7100351" y="1017723"/>
                </a:lnTo>
                <a:lnTo>
                  <a:pt x="7092204" y="1029807"/>
                </a:lnTo>
                <a:lnTo>
                  <a:pt x="7080119" y="1037955"/>
                </a:lnTo>
                <a:lnTo>
                  <a:pt x="7065321" y="1040942"/>
                </a:lnTo>
                <a:lnTo>
                  <a:pt x="38018" y="1040942"/>
                </a:lnTo>
                <a:lnTo>
                  <a:pt x="23219" y="1037955"/>
                </a:lnTo>
                <a:lnTo>
                  <a:pt x="11135" y="1029807"/>
                </a:lnTo>
                <a:lnTo>
                  <a:pt x="2987" y="1017723"/>
                </a:lnTo>
                <a:lnTo>
                  <a:pt x="0" y="1002924"/>
                </a:lnTo>
                <a:lnTo>
                  <a:pt x="0" y="38018"/>
                </a:lnTo>
                <a:close/>
              </a:path>
            </a:pathLst>
          </a:custGeom>
          <a:ln w="52354">
            <a:solidFill>
              <a:srgbClr val="1818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2229993" y="2816668"/>
            <a:ext cx="596840" cy="5968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9820670" y="7347641"/>
            <a:ext cx="2200275" cy="1002665"/>
          </a:xfrm>
          <a:custGeom>
            <a:avLst/>
            <a:gdLst/>
            <a:ahLst/>
            <a:cxnLst/>
            <a:rect l="l" t="t" r="r" b="b"/>
            <a:pathLst>
              <a:path w="2200275" h="1002665">
                <a:moveTo>
                  <a:pt x="1115677" y="94237"/>
                </a:moveTo>
                <a:lnTo>
                  <a:pt x="1115677" y="1002106"/>
                </a:lnTo>
                <a:lnTo>
                  <a:pt x="2199937" y="1002106"/>
                </a:lnTo>
                <a:lnTo>
                  <a:pt x="2199937" y="970694"/>
                </a:lnTo>
                <a:lnTo>
                  <a:pt x="1178502" y="970694"/>
                </a:lnTo>
                <a:lnTo>
                  <a:pt x="1147089" y="939281"/>
                </a:lnTo>
                <a:lnTo>
                  <a:pt x="1178502" y="939281"/>
                </a:lnTo>
                <a:lnTo>
                  <a:pt x="1178502" y="125650"/>
                </a:lnTo>
                <a:lnTo>
                  <a:pt x="1147089" y="125650"/>
                </a:lnTo>
                <a:lnTo>
                  <a:pt x="1115677" y="94237"/>
                </a:lnTo>
                <a:close/>
              </a:path>
              <a:path w="2200275" h="1002665">
                <a:moveTo>
                  <a:pt x="1178502" y="939281"/>
                </a:moveTo>
                <a:lnTo>
                  <a:pt x="1147089" y="939281"/>
                </a:lnTo>
                <a:lnTo>
                  <a:pt x="1178502" y="970694"/>
                </a:lnTo>
                <a:lnTo>
                  <a:pt x="1178502" y="939281"/>
                </a:lnTo>
                <a:close/>
              </a:path>
              <a:path w="2200275" h="1002665">
                <a:moveTo>
                  <a:pt x="2199937" y="939281"/>
                </a:moveTo>
                <a:lnTo>
                  <a:pt x="1178502" y="939281"/>
                </a:lnTo>
                <a:lnTo>
                  <a:pt x="1178502" y="970694"/>
                </a:lnTo>
                <a:lnTo>
                  <a:pt x="2199937" y="970694"/>
                </a:lnTo>
                <a:lnTo>
                  <a:pt x="2199937" y="939281"/>
                </a:lnTo>
                <a:close/>
              </a:path>
              <a:path w="2200275" h="1002665">
                <a:moveTo>
                  <a:pt x="94237" y="0"/>
                </a:moveTo>
                <a:lnTo>
                  <a:pt x="57556" y="7405"/>
                </a:lnTo>
                <a:lnTo>
                  <a:pt x="27601" y="27601"/>
                </a:lnTo>
                <a:lnTo>
                  <a:pt x="7405" y="57556"/>
                </a:lnTo>
                <a:lnTo>
                  <a:pt x="0" y="94237"/>
                </a:lnTo>
                <a:lnTo>
                  <a:pt x="7405" y="130919"/>
                </a:lnTo>
                <a:lnTo>
                  <a:pt x="27601" y="160874"/>
                </a:lnTo>
                <a:lnTo>
                  <a:pt x="57556" y="181070"/>
                </a:lnTo>
                <a:lnTo>
                  <a:pt x="94237" y="188475"/>
                </a:lnTo>
                <a:lnTo>
                  <a:pt x="130919" y="181070"/>
                </a:lnTo>
                <a:lnTo>
                  <a:pt x="160874" y="160874"/>
                </a:lnTo>
                <a:lnTo>
                  <a:pt x="181070" y="130919"/>
                </a:lnTo>
                <a:lnTo>
                  <a:pt x="182134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4" y="62825"/>
                </a:lnTo>
                <a:lnTo>
                  <a:pt x="181070" y="57556"/>
                </a:lnTo>
                <a:lnTo>
                  <a:pt x="160874" y="27601"/>
                </a:lnTo>
                <a:lnTo>
                  <a:pt x="130919" y="7405"/>
                </a:lnTo>
                <a:lnTo>
                  <a:pt x="94237" y="0"/>
                </a:lnTo>
                <a:close/>
              </a:path>
              <a:path w="2200275" h="1002665">
                <a:moveTo>
                  <a:pt x="182134" y="62825"/>
                </a:moveTo>
                <a:lnTo>
                  <a:pt x="94237" y="62825"/>
                </a:lnTo>
                <a:lnTo>
                  <a:pt x="94237" y="125650"/>
                </a:lnTo>
                <a:lnTo>
                  <a:pt x="182134" y="125650"/>
                </a:lnTo>
                <a:lnTo>
                  <a:pt x="188475" y="94237"/>
                </a:lnTo>
                <a:lnTo>
                  <a:pt x="182134" y="62825"/>
                </a:lnTo>
                <a:close/>
              </a:path>
              <a:path w="2200275" h="1002665">
                <a:moveTo>
                  <a:pt x="1178502" y="62825"/>
                </a:moveTo>
                <a:lnTo>
                  <a:pt x="182134" y="62825"/>
                </a:lnTo>
                <a:lnTo>
                  <a:pt x="188475" y="94237"/>
                </a:lnTo>
                <a:lnTo>
                  <a:pt x="182134" y="125650"/>
                </a:lnTo>
                <a:lnTo>
                  <a:pt x="1115677" y="125650"/>
                </a:lnTo>
                <a:lnTo>
                  <a:pt x="1115677" y="94237"/>
                </a:lnTo>
                <a:lnTo>
                  <a:pt x="1178502" y="94237"/>
                </a:lnTo>
                <a:lnTo>
                  <a:pt x="1178502" y="62825"/>
                </a:lnTo>
                <a:close/>
              </a:path>
              <a:path w="2200275" h="1002665">
                <a:moveTo>
                  <a:pt x="1178502" y="94237"/>
                </a:moveTo>
                <a:lnTo>
                  <a:pt x="1115677" y="94237"/>
                </a:lnTo>
                <a:lnTo>
                  <a:pt x="1147089" y="125650"/>
                </a:lnTo>
                <a:lnTo>
                  <a:pt x="1178502" y="125650"/>
                </a:lnTo>
                <a:lnTo>
                  <a:pt x="1178502" y="9423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850709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“三重门”中的网络安全组件对比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0407" y="1839236"/>
          <a:ext cx="18088610" cy="8799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440"/>
                <a:gridCol w="2649855"/>
                <a:gridCol w="2649854"/>
                <a:gridCol w="4043679"/>
                <a:gridCol w="2667635"/>
                <a:gridCol w="2667634"/>
              </a:tblGrid>
              <a:tr h="1913926">
                <a:tc>
                  <a:txBody>
                    <a:bodyPr/>
                    <a:lstStyle/>
                    <a:p>
                      <a:pPr marL="942340" marR="683895" indent="-251460">
                        <a:lnSpc>
                          <a:spcPct val="100899"/>
                        </a:lnSpc>
                        <a:spcBef>
                          <a:spcPts val="2590"/>
                        </a:spcBef>
                      </a:pPr>
                      <a:r>
                        <a:rPr dirty="0" sz="395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网络安全 </a:t>
                      </a:r>
                      <a:r>
                        <a:rPr dirty="0" sz="395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三重门</a:t>
                      </a:r>
                      <a:endParaRPr sz="3950">
                        <a:latin typeface="微软雅黑"/>
                        <a:cs typeface="微软雅黑"/>
                      </a:endParaRPr>
                    </a:p>
                  </a:txBody>
                  <a:tcPr marL="0" marR="0" marB="0" marT="32893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95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安全组</a:t>
                      </a:r>
                      <a:endParaRPr sz="395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950" spc="-1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NACL</a:t>
                      </a:r>
                      <a:endParaRPr sz="395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1016000">
                        <a:lnSpc>
                          <a:spcPct val="100000"/>
                        </a:lnSpc>
                      </a:pPr>
                      <a:r>
                        <a:rPr dirty="0" sz="395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云防火墙</a:t>
                      </a:r>
                      <a:endParaRPr sz="395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950" spc="-5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WAF</a:t>
                      </a:r>
                      <a:endParaRPr sz="395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95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抗</a:t>
                      </a:r>
                      <a:r>
                        <a:rPr dirty="0" sz="395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DDoS</a:t>
                      </a:r>
                      <a:endParaRPr sz="395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</a:tr>
              <a:tr h="2357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50">
                        <a:latin typeface="Times New Roman"/>
                        <a:cs typeface="Times New Roman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</a:pPr>
                      <a:r>
                        <a:rPr dirty="0" sz="3600" spc="1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1.</a:t>
                      </a:r>
                      <a:r>
                        <a:rPr dirty="0" sz="3600" spc="-3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互联网边界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600" spc="1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N/A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600" spc="1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N/A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46100" indent="-471805">
                        <a:lnSpc>
                          <a:spcPts val="4315"/>
                        </a:lnSpc>
                        <a:spcBef>
                          <a:spcPts val="1019"/>
                        </a:spcBef>
                        <a:buFont typeface="Arial"/>
                        <a:buChar char="•"/>
                        <a:tabLst>
                          <a:tab pos="546100" algn="l"/>
                          <a:tab pos="546735" algn="l"/>
                        </a:tabLst>
                      </a:pP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边界</a:t>
                      </a:r>
                      <a:r>
                        <a:rPr dirty="0" sz="3600" spc="10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7</a:t>
                      </a:r>
                      <a:r>
                        <a:rPr dirty="0" sz="3600" spc="25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层</a:t>
                      </a:r>
                      <a:r>
                        <a:rPr dirty="0" sz="3600" spc="-5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ACL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  <a:p>
                      <a:pPr marL="572135">
                        <a:lnSpc>
                          <a:spcPts val="3285"/>
                        </a:lnSpc>
                      </a:pPr>
                      <a:r>
                        <a:rPr dirty="0" sz="2750" spc="-5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750" spc="-114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有状态</a:t>
                      </a:r>
                      <a:endParaRPr sz="2750">
                        <a:latin typeface="微软雅黑"/>
                        <a:cs typeface="微软雅黑"/>
                      </a:endParaRPr>
                    </a:p>
                    <a:p>
                      <a:pPr marL="546100" indent="-471805">
                        <a:lnSpc>
                          <a:spcPts val="4290"/>
                        </a:lnSpc>
                        <a:buFont typeface="Arial"/>
                        <a:buChar char="•"/>
                        <a:tabLst>
                          <a:tab pos="546100" algn="l"/>
                          <a:tab pos="546735" algn="l"/>
                        </a:tabLst>
                      </a:pP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入侵防御</a:t>
                      </a:r>
                      <a:r>
                        <a:rPr dirty="0" sz="3600" spc="10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IPS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  <a:p>
                      <a:pPr marL="546100" indent="-471805">
                        <a:lnSpc>
                          <a:spcPts val="4305"/>
                        </a:lnSpc>
                        <a:buFont typeface="Arial"/>
                        <a:buChar char="•"/>
                        <a:tabLst>
                          <a:tab pos="546100" algn="l"/>
                          <a:tab pos="546735" algn="l"/>
                        </a:tabLst>
                      </a:pP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日志审计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  <a:p>
                      <a:pPr marL="412115" marR="404495" indent="392430">
                        <a:lnSpc>
                          <a:spcPct val="101200"/>
                        </a:lnSpc>
                      </a:pPr>
                      <a:r>
                        <a:rPr dirty="0" sz="3600" spc="-1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Web  </a:t>
                      </a:r>
                      <a:r>
                        <a:rPr dirty="0" sz="360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应用安全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防</a:t>
                      </a:r>
                      <a:r>
                        <a:rPr dirty="0" sz="3600" spc="1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DDoS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>
                        <a:alpha val="50199"/>
                      </a:srgbClr>
                    </a:solidFill>
                  </a:tcPr>
                </a:tc>
              </a:tr>
              <a:tr h="2357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0">
                        <a:latin typeface="Times New Roman"/>
                        <a:cs typeface="Times New Roman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600" spc="1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2.</a:t>
                      </a:r>
                      <a:r>
                        <a:rPr dirty="0" sz="3600" spc="-1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3600" spc="1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VPC</a:t>
                      </a: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边界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600" spc="1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N/A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600" spc="1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N/A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46100" indent="-471805">
                        <a:lnSpc>
                          <a:spcPts val="4315"/>
                        </a:lnSpc>
                        <a:spcBef>
                          <a:spcPts val="1005"/>
                        </a:spcBef>
                        <a:buFont typeface="Arial"/>
                        <a:buChar char="•"/>
                        <a:tabLst>
                          <a:tab pos="546100" algn="l"/>
                          <a:tab pos="546735" algn="l"/>
                        </a:tabLst>
                      </a:pP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边界</a:t>
                      </a:r>
                      <a:r>
                        <a:rPr dirty="0" sz="3600" spc="10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7</a:t>
                      </a:r>
                      <a:r>
                        <a:rPr dirty="0" sz="3600" spc="25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层</a:t>
                      </a:r>
                      <a:r>
                        <a:rPr dirty="0" sz="3600" spc="-5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ACL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  <a:p>
                      <a:pPr marL="572135">
                        <a:lnSpc>
                          <a:spcPts val="3285"/>
                        </a:lnSpc>
                      </a:pPr>
                      <a:r>
                        <a:rPr dirty="0" sz="2750" spc="-5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750" spc="-114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有状态</a:t>
                      </a:r>
                      <a:endParaRPr sz="2750">
                        <a:latin typeface="微软雅黑"/>
                        <a:cs typeface="微软雅黑"/>
                      </a:endParaRPr>
                    </a:p>
                    <a:p>
                      <a:pPr marL="546100" indent="-471805">
                        <a:lnSpc>
                          <a:spcPts val="4290"/>
                        </a:lnSpc>
                        <a:buFont typeface="Arial"/>
                        <a:buChar char="•"/>
                        <a:tabLst>
                          <a:tab pos="546100" algn="l"/>
                          <a:tab pos="546735" algn="l"/>
                        </a:tabLst>
                      </a:pP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入侵防御</a:t>
                      </a:r>
                      <a:r>
                        <a:rPr dirty="0" sz="3600" spc="10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IPS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  <a:p>
                      <a:pPr marL="546100" indent="-471805">
                        <a:lnSpc>
                          <a:spcPts val="4305"/>
                        </a:lnSpc>
                        <a:buFont typeface="Arial"/>
                        <a:buChar char="•"/>
                        <a:tabLst>
                          <a:tab pos="546100" algn="l"/>
                          <a:tab pos="546735" algn="l"/>
                        </a:tabLst>
                      </a:pP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日志审计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600" spc="1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N/A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3600" spc="1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N/A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158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350">
                        <a:latin typeface="Times New Roman"/>
                        <a:cs typeface="Times New Roman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</a:pPr>
                      <a:r>
                        <a:rPr dirty="0" sz="3600" spc="1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3.</a:t>
                      </a:r>
                      <a:r>
                        <a:rPr dirty="0" sz="3600" spc="-1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3600" spc="1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VPC</a:t>
                      </a: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内部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501015">
                        <a:lnSpc>
                          <a:spcPts val="4315"/>
                        </a:lnSpc>
                      </a:pPr>
                      <a:r>
                        <a:rPr dirty="0" sz="3600" spc="1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层</a:t>
                      </a:r>
                      <a:r>
                        <a:rPr dirty="0" sz="3600" spc="-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ACL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  <a:p>
                      <a:pPr marL="676910">
                        <a:lnSpc>
                          <a:spcPts val="3295"/>
                        </a:lnSpc>
                      </a:pPr>
                      <a:r>
                        <a:rPr dirty="0" sz="2750" spc="-5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750" spc="-114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有状态</a:t>
                      </a:r>
                      <a:endParaRPr sz="275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501015">
                        <a:lnSpc>
                          <a:spcPts val="4315"/>
                        </a:lnSpc>
                      </a:pPr>
                      <a:r>
                        <a:rPr dirty="0" sz="3600" spc="1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层</a:t>
                      </a:r>
                      <a:r>
                        <a:rPr dirty="0" sz="3600" spc="-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ACL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  <a:p>
                      <a:pPr marL="676910">
                        <a:lnSpc>
                          <a:spcPts val="3295"/>
                        </a:lnSpc>
                      </a:pPr>
                      <a:r>
                        <a:rPr dirty="0" sz="2750" spc="-5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750" spc="-114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无状态</a:t>
                      </a:r>
                      <a:endParaRPr sz="275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46100" indent="-471805">
                        <a:lnSpc>
                          <a:spcPct val="100000"/>
                        </a:lnSpc>
                        <a:spcBef>
                          <a:spcPts val="4044"/>
                        </a:spcBef>
                        <a:buFont typeface="Arial"/>
                        <a:buChar char="•"/>
                        <a:tabLst>
                          <a:tab pos="546100" algn="l"/>
                          <a:tab pos="546735" algn="l"/>
                        </a:tabLst>
                      </a:pP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安全组</a:t>
                      </a:r>
                      <a:r>
                        <a:rPr dirty="0" sz="3600" spc="25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可视化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  <a:p>
                      <a:pPr marL="546100" indent="-471805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Arial"/>
                        <a:buChar char="•"/>
                        <a:tabLst>
                          <a:tab pos="546100" algn="l"/>
                          <a:tab pos="546735" algn="l"/>
                        </a:tabLst>
                      </a:pPr>
                      <a:r>
                        <a:rPr dirty="0" sz="3600" spc="2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和</a:t>
                      </a:r>
                      <a:r>
                        <a:rPr dirty="0" sz="3600" spc="25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统一管理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513714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600" spc="1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N/A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600" spc="1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N/A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44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934" y="500373"/>
            <a:ext cx="115633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b="1">
                <a:solidFill>
                  <a:srgbClr val="525252"/>
                </a:solidFill>
                <a:latin typeface="微软雅黑"/>
                <a:cs typeface="微软雅黑"/>
              </a:rPr>
              <a:t>目录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101" y="5840524"/>
            <a:ext cx="3497579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30" b="1">
                <a:solidFill>
                  <a:srgbClr val="C5C5C5"/>
                </a:solidFill>
                <a:latin typeface="微软雅黑"/>
                <a:cs typeface="微软雅黑"/>
              </a:rPr>
              <a:t>云上网络安全最佳实践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2575" y="4301304"/>
            <a:ext cx="1130935" cy="11315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250" spc="95" b="0">
                <a:solidFill>
                  <a:srgbClr val="FFA666"/>
                </a:solidFill>
                <a:latin typeface="微软雅黑"/>
                <a:cs typeface="微软雅黑"/>
              </a:rPr>
              <a:t>01</a:t>
            </a:r>
            <a:endParaRPr sz="725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917" y="5365910"/>
            <a:ext cx="742031" cy="47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85343" y="4301304"/>
            <a:ext cx="2803525" cy="193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250" spc="95">
                <a:solidFill>
                  <a:srgbClr val="FF6A00"/>
                </a:solidFill>
                <a:latin typeface="微软雅黑"/>
                <a:cs typeface="微软雅黑"/>
              </a:rPr>
              <a:t>02</a:t>
            </a:r>
            <a:endParaRPr sz="72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</a:pPr>
            <a:r>
              <a:rPr dirty="0" sz="2600" spc="130" b="1">
                <a:solidFill>
                  <a:srgbClr val="525252"/>
                </a:solidFill>
                <a:latin typeface="微软雅黑"/>
                <a:cs typeface="微软雅黑"/>
              </a:rPr>
              <a:t>阿里云防火墙简介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56160" y="5365910"/>
            <a:ext cx="742029" cy="47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609" y="521315"/>
            <a:ext cx="7920990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30" i="1">
                <a:latin typeface="微软雅黑"/>
                <a:cs typeface="微软雅黑"/>
              </a:rPr>
              <a:t>等保三中有关网络安全的要求</a:t>
            </a:r>
            <a:endParaRPr sz="47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232" y="1484636"/>
            <a:ext cx="10801985" cy="933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2" marL="1143000" indent="-1130935">
              <a:lnSpc>
                <a:spcPct val="100000"/>
              </a:lnSpc>
              <a:spcBef>
                <a:spcPts val="95"/>
              </a:spcBef>
              <a:buFont typeface="΢"/>
              <a:buAutoNum type="arabicPeriod" startAt="3"/>
              <a:tabLst>
                <a:tab pos="1143000" algn="l"/>
                <a:tab pos="1143635" algn="l"/>
              </a:tabLst>
            </a:pP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安全区域边界（</a:t>
            </a:r>
            <a:r>
              <a:rPr dirty="0" sz="3300" spc="-5" b="1">
                <a:solidFill>
                  <a:srgbClr val="FF0000"/>
                </a:solidFill>
                <a:latin typeface="微软雅黑"/>
                <a:cs typeface="微软雅黑"/>
              </a:rPr>
              <a:t>划重点</a:t>
            </a: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）</a:t>
            </a:r>
            <a:endParaRPr sz="3300">
              <a:latin typeface="微软雅黑"/>
              <a:cs typeface="微软雅黑"/>
            </a:endParaRPr>
          </a:p>
          <a:p>
            <a:pPr lvl="3" marL="1143000" indent="-1130935">
              <a:lnSpc>
                <a:spcPct val="100000"/>
              </a:lnSpc>
              <a:spcBef>
                <a:spcPts val="90"/>
              </a:spcBef>
              <a:buFont typeface="΢"/>
              <a:buAutoNum type="arabicPeriod"/>
              <a:tabLst>
                <a:tab pos="1143000" algn="l"/>
                <a:tab pos="1143635" algn="l"/>
              </a:tabLst>
            </a:pPr>
            <a:r>
              <a:rPr dirty="0" sz="2300" spc="5" b="1">
                <a:solidFill>
                  <a:srgbClr val="181818"/>
                </a:solidFill>
                <a:latin typeface="微软雅黑"/>
                <a:cs typeface="微软雅黑"/>
              </a:rPr>
              <a:t>边界防护</a:t>
            </a:r>
            <a:endParaRPr sz="2300">
              <a:latin typeface="微软雅黑"/>
              <a:cs typeface="微软雅黑"/>
            </a:endParaRPr>
          </a:p>
          <a:p>
            <a:pPr marL="389255">
              <a:lnSpc>
                <a:spcPts val="1980"/>
              </a:lnSpc>
              <a:spcBef>
                <a:spcPts val="35"/>
              </a:spcBef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本项要求包括:</a:t>
            </a:r>
            <a:endParaRPr sz="1650">
              <a:latin typeface="微软雅黑"/>
              <a:cs typeface="微软雅黑"/>
            </a:endParaRPr>
          </a:p>
          <a:p>
            <a:pPr lvl="4" marL="635635" indent="-247015">
              <a:lnSpc>
                <a:spcPts val="1980"/>
              </a:lnSpc>
              <a:buAutoNum type="alphaLcParenR"/>
              <a:tabLst>
                <a:tab pos="63627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应保证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跨越边界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的访问和数据流通过边界设备提供的受控接口进行通信;</a:t>
            </a:r>
            <a:endParaRPr sz="1650">
              <a:latin typeface="微软雅黑"/>
              <a:cs typeface="微软雅黑"/>
            </a:endParaRPr>
          </a:p>
          <a:p>
            <a:pPr lvl="4" marL="653415" indent="-264795">
              <a:lnSpc>
                <a:spcPts val="1980"/>
              </a:lnSpc>
              <a:buAutoNum type="alphaLcParenR"/>
              <a:tabLst>
                <a:tab pos="65405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应能够对非授权设备私自联到内部网络的行为进行检查或限制;</a:t>
            </a:r>
            <a:endParaRPr sz="1650">
              <a:latin typeface="微软雅黑"/>
              <a:cs typeface="微软雅黑"/>
            </a:endParaRPr>
          </a:p>
          <a:p>
            <a:pPr lvl="4" marL="624840" indent="-236220">
              <a:lnSpc>
                <a:spcPts val="1980"/>
              </a:lnSpc>
              <a:buAutoNum type="alphaLcParenR"/>
              <a:tabLst>
                <a:tab pos="625475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应能够对内部用户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非授权联到外部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网络的行为进行检查或限制;</a:t>
            </a:r>
            <a:endParaRPr sz="1650">
              <a:latin typeface="微软雅黑"/>
              <a:cs typeface="微软雅黑"/>
            </a:endParaRPr>
          </a:p>
          <a:p>
            <a:pPr lvl="4" marL="653415" indent="-264795">
              <a:lnSpc>
                <a:spcPct val="100000"/>
              </a:lnSpc>
              <a:buAutoNum type="alphaLcParenR"/>
              <a:tabLst>
                <a:tab pos="65405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应限制无线网络的使用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保证无线网络通过受控的边界设备接入内部网络。</a:t>
            </a:r>
            <a:endParaRPr sz="1650">
              <a:latin typeface="微软雅黑"/>
              <a:cs typeface="微软雅黑"/>
            </a:endParaRPr>
          </a:p>
          <a:p>
            <a:pPr lvl="4">
              <a:lnSpc>
                <a:spcPct val="100000"/>
              </a:lnSpc>
              <a:spcBef>
                <a:spcPts val="30"/>
              </a:spcBef>
              <a:buClr>
                <a:srgbClr val="181818"/>
              </a:buClr>
              <a:buFont typeface="΢"/>
              <a:buAutoNum type="alphaLcParenR"/>
            </a:pPr>
            <a:endParaRPr sz="1700">
              <a:latin typeface="Times New Roman"/>
              <a:cs typeface="Times New Roman"/>
            </a:endParaRPr>
          </a:p>
          <a:p>
            <a:pPr lvl="3" marL="1143000" indent="-1130935">
              <a:lnSpc>
                <a:spcPts val="2735"/>
              </a:lnSpc>
              <a:buFont typeface="΢"/>
              <a:buAutoNum type="arabicPeriod" startAt="2"/>
              <a:tabLst>
                <a:tab pos="1143000" algn="l"/>
                <a:tab pos="1143635" algn="l"/>
              </a:tabLst>
            </a:pPr>
            <a:r>
              <a:rPr dirty="0" sz="2300" spc="5" b="1">
                <a:solidFill>
                  <a:srgbClr val="181818"/>
                </a:solidFill>
                <a:latin typeface="微软雅黑"/>
                <a:cs typeface="微软雅黑"/>
              </a:rPr>
              <a:t>访问控制</a:t>
            </a:r>
            <a:endParaRPr sz="2300">
              <a:latin typeface="微软雅黑"/>
              <a:cs typeface="微软雅黑"/>
            </a:endParaRPr>
          </a:p>
          <a:p>
            <a:pPr marL="389255">
              <a:lnSpc>
                <a:spcPts val="1955"/>
              </a:lnSpc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本项要求包括:</a:t>
            </a:r>
            <a:endParaRPr sz="1650">
              <a:latin typeface="微软雅黑"/>
              <a:cs typeface="微软雅黑"/>
            </a:endParaRPr>
          </a:p>
          <a:p>
            <a:pPr lvl="4" marL="635635" indent="-247015">
              <a:lnSpc>
                <a:spcPts val="1980"/>
              </a:lnSpc>
              <a:buAutoNum type="alphaLcParenR"/>
              <a:tabLst>
                <a:tab pos="63627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应在网络边界或区域之间根据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访问控制策略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设置访问控制规则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默认情况下除允许通信外受控接口拒绝所有通信;</a:t>
            </a:r>
            <a:endParaRPr sz="1650">
              <a:latin typeface="微软雅黑"/>
              <a:cs typeface="微软雅黑"/>
            </a:endParaRPr>
          </a:p>
          <a:p>
            <a:pPr lvl="4" marL="653415" indent="-264795">
              <a:lnSpc>
                <a:spcPts val="1980"/>
              </a:lnSpc>
              <a:buAutoNum type="alphaLcParenR"/>
              <a:tabLst>
                <a:tab pos="65405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应删除多余或无效的访问控制规则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优化访问控制列表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并保证访问控制规则数量最小化;</a:t>
            </a:r>
            <a:endParaRPr sz="1650">
              <a:latin typeface="微软雅黑"/>
              <a:cs typeface="微软雅黑"/>
            </a:endParaRPr>
          </a:p>
          <a:p>
            <a:pPr lvl="4" marL="624840" indent="-236220">
              <a:lnSpc>
                <a:spcPts val="1980"/>
              </a:lnSpc>
              <a:buAutoNum type="alphaLcParenR"/>
              <a:tabLst>
                <a:tab pos="625475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应对源地址、目的地址、源端口、目的端口和协议等进行检查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以允许</a:t>
            </a:r>
            <a:r>
              <a:rPr dirty="0" sz="1650" spc="-10">
                <a:solidFill>
                  <a:srgbClr val="181818"/>
                </a:solidFill>
                <a:latin typeface="微软雅黑"/>
                <a:cs typeface="微软雅黑"/>
              </a:rPr>
              <a:t>/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拒绝数据包进出;</a:t>
            </a:r>
            <a:endParaRPr sz="1650">
              <a:latin typeface="微软雅黑"/>
              <a:cs typeface="微软雅黑"/>
            </a:endParaRPr>
          </a:p>
          <a:p>
            <a:pPr lvl="4" marL="653415" indent="-264795">
              <a:lnSpc>
                <a:spcPts val="1980"/>
              </a:lnSpc>
              <a:buAutoNum type="alphaLcParenR"/>
              <a:tabLst>
                <a:tab pos="65405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应能根据会话状态信息为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进出数据流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提供明确的允许</a:t>
            </a:r>
            <a:r>
              <a:rPr dirty="0" sz="1650" spc="-10">
                <a:solidFill>
                  <a:srgbClr val="181818"/>
                </a:solidFill>
                <a:latin typeface="微软雅黑"/>
                <a:cs typeface="微软雅黑"/>
              </a:rPr>
              <a:t>/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拒绝访问的能力;</a:t>
            </a:r>
            <a:endParaRPr sz="1650">
              <a:latin typeface="微软雅黑"/>
              <a:cs typeface="微软雅黑"/>
            </a:endParaRPr>
          </a:p>
          <a:p>
            <a:pPr lvl="4" marL="639445" indent="-250825">
              <a:lnSpc>
                <a:spcPct val="100000"/>
              </a:lnSpc>
              <a:buAutoNum type="alphaLcParenR"/>
              <a:tabLst>
                <a:tab pos="64008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应对进出网络的数据流实现基于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应用协议和应用内容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的访问控制。</a:t>
            </a:r>
            <a:endParaRPr sz="1650">
              <a:latin typeface="微软雅黑"/>
              <a:cs typeface="微软雅黑"/>
            </a:endParaRPr>
          </a:p>
          <a:p>
            <a:pPr lvl="4">
              <a:lnSpc>
                <a:spcPct val="100000"/>
              </a:lnSpc>
              <a:spcBef>
                <a:spcPts val="35"/>
              </a:spcBef>
              <a:buClr>
                <a:srgbClr val="181818"/>
              </a:buClr>
              <a:buFont typeface="΢"/>
              <a:buAutoNum type="alphaLcParenR"/>
            </a:pPr>
            <a:endParaRPr sz="1700">
              <a:latin typeface="Times New Roman"/>
              <a:cs typeface="Times New Roman"/>
            </a:endParaRPr>
          </a:p>
          <a:p>
            <a:pPr lvl="3" marL="1143000" indent="-1130935">
              <a:lnSpc>
                <a:spcPct val="100000"/>
              </a:lnSpc>
              <a:buFont typeface="΢"/>
              <a:buAutoNum type="arabicPeriod" startAt="3"/>
              <a:tabLst>
                <a:tab pos="1143000" algn="l"/>
                <a:tab pos="1143635" algn="l"/>
              </a:tabLst>
            </a:pPr>
            <a:r>
              <a:rPr dirty="0" sz="2300" spc="5" b="1">
                <a:solidFill>
                  <a:srgbClr val="181818"/>
                </a:solidFill>
                <a:latin typeface="微软雅黑"/>
                <a:cs typeface="微软雅黑"/>
              </a:rPr>
              <a:t>入侵防范</a:t>
            </a:r>
            <a:endParaRPr sz="2300">
              <a:latin typeface="微软雅黑"/>
              <a:cs typeface="微软雅黑"/>
            </a:endParaRPr>
          </a:p>
          <a:p>
            <a:pPr marL="389255">
              <a:lnSpc>
                <a:spcPts val="1980"/>
              </a:lnSpc>
              <a:spcBef>
                <a:spcPts val="35"/>
              </a:spcBef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本项要求包括:</a:t>
            </a:r>
            <a:endParaRPr sz="1650">
              <a:latin typeface="微软雅黑"/>
              <a:cs typeface="微软雅黑"/>
            </a:endParaRPr>
          </a:p>
          <a:p>
            <a:pPr lvl="4" marL="635635" indent="-247015">
              <a:lnSpc>
                <a:spcPts val="1980"/>
              </a:lnSpc>
              <a:buAutoNum type="alphaLcParenR"/>
              <a:tabLst>
                <a:tab pos="63627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应在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关键网络节点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处检测、防止或限制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从外部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发起的网络攻击行为;</a:t>
            </a:r>
            <a:endParaRPr sz="1650">
              <a:latin typeface="微软雅黑"/>
              <a:cs typeface="微软雅黑"/>
            </a:endParaRPr>
          </a:p>
          <a:p>
            <a:pPr lvl="4" marL="653415" indent="-264795">
              <a:lnSpc>
                <a:spcPts val="1980"/>
              </a:lnSpc>
              <a:buAutoNum type="alphaLcParenR"/>
              <a:tabLst>
                <a:tab pos="65405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应在关键网络节点处检测、防止或限制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从内部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发起的网络攻击行为;</a:t>
            </a:r>
            <a:endParaRPr sz="1650">
              <a:latin typeface="微软雅黑"/>
              <a:cs typeface="微软雅黑"/>
            </a:endParaRPr>
          </a:p>
          <a:p>
            <a:pPr lvl="4" marL="624840" indent="-236220">
              <a:lnSpc>
                <a:spcPts val="1980"/>
              </a:lnSpc>
              <a:buAutoNum type="alphaLcParenR"/>
              <a:tabLst>
                <a:tab pos="625475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应采取技术措施对网络行为进行分析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实现对网络攻击特别是新型网络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攻击行为的分析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;</a:t>
            </a:r>
            <a:endParaRPr sz="1650">
              <a:latin typeface="微软雅黑"/>
              <a:cs typeface="微软雅黑"/>
            </a:endParaRPr>
          </a:p>
          <a:p>
            <a:pPr lvl="4" marL="653415" indent="-264795">
              <a:lnSpc>
                <a:spcPct val="100000"/>
              </a:lnSpc>
              <a:buAutoNum type="alphaLcParenR"/>
              <a:tabLst>
                <a:tab pos="65405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当检测到攻击行为时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记录攻击源IP、攻击类型、攻击目标、攻击时间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在发生严重入侵事件时应提供报警。</a:t>
            </a:r>
            <a:endParaRPr sz="1650">
              <a:latin typeface="微软雅黑"/>
              <a:cs typeface="微软雅黑"/>
            </a:endParaRPr>
          </a:p>
          <a:p>
            <a:pPr lvl="4">
              <a:lnSpc>
                <a:spcPct val="100000"/>
              </a:lnSpc>
              <a:spcBef>
                <a:spcPts val="30"/>
              </a:spcBef>
              <a:buClr>
                <a:srgbClr val="181818"/>
              </a:buClr>
              <a:buFont typeface="΢"/>
              <a:buAutoNum type="alphaLcParenR"/>
            </a:pPr>
            <a:endParaRPr sz="1700">
              <a:latin typeface="Times New Roman"/>
              <a:cs typeface="Times New Roman"/>
            </a:endParaRPr>
          </a:p>
          <a:p>
            <a:pPr lvl="3" marL="1143000" indent="-1130935">
              <a:lnSpc>
                <a:spcPct val="100000"/>
              </a:lnSpc>
              <a:buFont typeface="΢"/>
              <a:buAutoNum type="arabicPeriod" startAt="4"/>
              <a:tabLst>
                <a:tab pos="1143000" algn="l"/>
                <a:tab pos="1143635" algn="l"/>
              </a:tabLst>
            </a:pPr>
            <a:r>
              <a:rPr dirty="0" sz="2300" spc="5" b="1">
                <a:solidFill>
                  <a:srgbClr val="181818"/>
                </a:solidFill>
                <a:latin typeface="微软雅黑"/>
                <a:cs typeface="微软雅黑"/>
              </a:rPr>
              <a:t>恶意代码和垃圾邮件防范</a:t>
            </a:r>
            <a:endParaRPr sz="2300">
              <a:latin typeface="微软雅黑"/>
              <a:cs typeface="微软雅黑"/>
            </a:endParaRPr>
          </a:p>
          <a:p>
            <a:pPr marL="389255">
              <a:lnSpc>
                <a:spcPts val="1980"/>
              </a:lnSpc>
              <a:spcBef>
                <a:spcPts val="35"/>
              </a:spcBef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本项要求包括:</a:t>
            </a:r>
            <a:endParaRPr sz="1650">
              <a:latin typeface="微软雅黑"/>
              <a:cs typeface="微软雅黑"/>
            </a:endParaRPr>
          </a:p>
          <a:p>
            <a:pPr lvl="4" marL="635635" indent="-247015">
              <a:lnSpc>
                <a:spcPts val="1980"/>
              </a:lnSpc>
              <a:buAutoNum type="alphaLcParenR"/>
              <a:tabLst>
                <a:tab pos="63627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应在关键网络节点处对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恶意代码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进行检测和清除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并维护恶意代码防护机制的升级和更新;</a:t>
            </a:r>
            <a:endParaRPr sz="1650">
              <a:latin typeface="微软雅黑"/>
              <a:cs typeface="微软雅黑"/>
            </a:endParaRPr>
          </a:p>
          <a:p>
            <a:pPr lvl="4" marL="653415" indent="-264795">
              <a:lnSpc>
                <a:spcPct val="100000"/>
              </a:lnSpc>
              <a:buAutoNum type="alphaLcParenR"/>
              <a:tabLst>
                <a:tab pos="65405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应在关键网络节点处对垃圾邮件进行检测和防护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并维护垃圾邮件防护机制的升级和更新。</a:t>
            </a:r>
            <a:endParaRPr sz="1650">
              <a:latin typeface="微软雅黑"/>
              <a:cs typeface="微软雅黑"/>
            </a:endParaRPr>
          </a:p>
          <a:p>
            <a:pPr lvl="3" marL="1143000" indent="-1130935">
              <a:lnSpc>
                <a:spcPct val="100000"/>
              </a:lnSpc>
              <a:spcBef>
                <a:spcPts val="1900"/>
              </a:spcBef>
              <a:buFont typeface="΢"/>
              <a:buAutoNum type="arabicPeriod" startAt="5"/>
              <a:tabLst>
                <a:tab pos="1143000" algn="l"/>
                <a:tab pos="1143635" algn="l"/>
              </a:tabLst>
            </a:pPr>
            <a:r>
              <a:rPr dirty="0" sz="2300" spc="5" b="1">
                <a:solidFill>
                  <a:srgbClr val="181818"/>
                </a:solidFill>
                <a:latin typeface="微软雅黑"/>
                <a:cs typeface="微软雅黑"/>
              </a:rPr>
              <a:t>安全审计</a:t>
            </a:r>
            <a:endParaRPr sz="2300">
              <a:latin typeface="微软雅黑"/>
              <a:cs typeface="微软雅黑"/>
            </a:endParaRPr>
          </a:p>
          <a:p>
            <a:pPr marL="389255">
              <a:lnSpc>
                <a:spcPts val="1980"/>
              </a:lnSpc>
              <a:spcBef>
                <a:spcPts val="35"/>
              </a:spcBef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本项要求包括:</a:t>
            </a:r>
            <a:endParaRPr sz="1650">
              <a:latin typeface="微软雅黑"/>
              <a:cs typeface="微软雅黑"/>
            </a:endParaRPr>
          </a:p>
          <a:p>
            <a:pPr lvl="4" marL="635635" indent="-247015">
              <a:lnSpc>
                <a:spcPts val="1980"/>
              </a:lnSpc>
              <a:buAutoNum type="alphaLcParenR"/>
              <a:tabLst>
                <a:tab pos="63627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应在网络边界、重要网络节点进行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安全审计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审计覆盖到每个用户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对重要的用户行为和重要安全事件进行审计;</a:t>
            </a:r>
            <a:endParaRPr sz="1650">
              <a:latin typeface="微软雅黑"/>
              <a:cs typeface="微软雅黑"/>
            </a:endParaRPr>
          </a:p>
          <a:p>
            <a:pPr lvl="4" marL="653415" indent="-264795">
              <a:lnSpc>
                <a:spcPts val="1980"/>
              </a:lnSpc>
              <a:buAutoNum type="alphaLcParenR"/>
              <a:tabLst>
                <a:tab pos="65405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审计记录应包括事件的日期和时间、用户、事件类型、事件是否成功及其他与审计相关的信息;</a:t>
            </a:r>
            <a:endParaRPr sz="1650">
              <a:latin typeface="微软雅黑"/>
              <a:cs typeface="微软雅黑"/>
            </a:endParaRPr>
          </a:p>
          <a:p>
            <a:pPr lvl="4" marL="624840" indent="-236220">
              <a:lnSpc>
                <a:spcPts val="1980"/>
              </a:lnSpc>
              <a:buAutoNum type="alphaLcParenR"/>
              <a:tabLst>
                <a:tab pos="625475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应对审计记录进行保护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定期备份</a:t>
            </a:r>
            <a:r>
              <a:rPr dirty="0" sz="1650">
                <a:solidFill>
                  <a:srgbClr val="181818"/>
                </a:solidFill>
                <a:latin typeface="微软雅黑"/>
                <a:cs typeface="微软雅黑"/>
              </a:rPr>
              <a:t>,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避免受到未预期的删除、修改或覆盖等;</a:t>
            </a:r>
            <a:endParaRPr sz="1650">
              <a:latin typeface="微软雅黑"/>
              <a:cs typeface="微软雅黑"/>
            </a:endParaRPr>
          </a:p>
          <a:p>
            <a:pPr lvl="4" marL="653415" indent="-264795">
              <a:lnSpc>
                <a:spcPct val="100000"/>
              </a:lnSpc>
              <a:buAutoNum type="alphaLcParenR"/>
              <a:tabLst>
                <a:tab pos="654050" algn="l"/>
              </a:tabLst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应能对远程访问的用户行为、访问互联网的用户行为等单独进行行为审计和数据分析。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9412" y="1842875"/>
            <a:ext cx="5821812" cy="8135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92959" y="1903912"/>
            <a:ext cx="5664748" cy="7978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77253" y="1888206"/>
            <a:ext cx="5696585" cy="8010525"/>
          </a:xfrm>
          <a:custGeom>
            <a:avLst/>
            <a:gdLst/>
            <a:ahLst/>
            <a:cxnLst/>
            <a:rect l="l" t="t" r="r" b="b"/>
            <a:pathLst>
              <a:path w="5696584" h="8010525">
                <a:moveTo>
                  <a:pt x="0" y="0"/>
                </a:moveTo>
                <a:lnTo>
                  <a:pt x="5696161" y="0"/>
                </a:lnTo>
                <a:lnTo>
                  <a:pt x="5696161" y="8010227"/>
                </a:lnTo>
                <a:lnTo>
                  <a:pt x="0" y="8010227"/>
                </a:lnTo>
                <a:lnTo>
                  <a:pt x="0" y="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850709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传统防火墙在云上部署面临的问题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924654" y="1587373"/>
            <a:ext cx="8927422" cy="8908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21030" y="7428629"/>
            <a:ext cx="2331085" cy="2058035"/>
          </a:xfrm>
          <a:custGeom>
            <a:avLst/>
            <a:gdLst/>
            <a:ahLst/>
            <a:cxnLst/>
            <a:rect l="l" t="t" r="r" b="b"/>
            <a:pathLst>
              <a:path w="2331084" h="2058034">
                <a:moveTo>
                  <a:pt x="0" y="0"/>
                </a:moveTo>
                <a:lnTo>
                  <a:pt x="2331047" y="0"/>
                </a:lnTo>
                <a:lnTo>
                  <a:pt x="2331047" y="2057953"/>
                </a:lnTo>
                <a:lnTo>
                  <a:pt x="0" y="20579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4824" y="9946497"/>
            <a:ext cx="1219200" cy="927100"/>
          </a:xfrm>
          <a:custGeom>
            <a:avLst/>
            <a:gdLst/>
            <a:ahLst/>
            <a:cxnLst/>
            <a:rect l="l" t="t" r="r" b="b"/>
            <a:pathLst>
              <a:path w="1219200" h="927100">
                <a:moveTo>
                  <a:pt x="0" y="0"/>
                </a:moveTo>
                <a:lnTo>
                  <a:pt x="1219150" y="0"/>
                </a:lnTo>
                <a:lnTo>
                  <a:pt x="1219150" y="926898"/>
                </a:lnTo>
                <a:lnTo>
                  <a:pt x="0" y="9268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12256" y="9882286"/>
            <a:ext cx="9010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solidFill>
                  <a:srgbClr val="181818"/>
                </a:solidFill>
                <a:latin typeface="微软雅黑"/>
                <a:cs typeface="微软雅黑"/>
              </a:rPr>
              <a:t>Customer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2620" y="10112646"/>
            <a:ext cx="80073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solidFill>
                  <a:srgbClr val="181818"/>
                </a:solidFill>
                <a:latin typeface="微软雅黑"/>
                <a:cs typeface="微软雅黑"/>
              </a:rPr>
              <a:t>Gateway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70539" y="9942368"/>
            <a:ext cx="761365" cy="245745"/>
          </a:xfrm>
          <a:custGeom>
            <a:avLst/>
            <a:gdLst/>
            <a:ahLst/>
            <a:cxnLst/>
            <a:rect l="l" t="t" r="r" b="b"/>
            <a:pathLst>
              <a:path w="761364" h="245745">
                <a:moveTo>
                  <a:pt x="0" y="0"/>
                </a:moveTo>
                <a:lnTo>
                  <a:pt x="761261" y="0"/>
                </a:lnTo>
                <a:lnTo>
                  <a:pt x="761261" y="245371"/>
                </a:lnTo>
                <a:lnTo>
                  <a:pt x="0" y="2453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31419" y="5846563"/>
            <a:ext cx="1433830" cy="245745"/>
          </a:xfrm>
          <a:custGeom>
            <a:avLst/>
            <a:gdLst/>
            <a:ahLst/>
            <a:cxnLst/>
            <a:rect l="l" t="t" r="r" b="b"/>
            <a:pathLst>
              <a:path w="1433829" h="245745">
                <a:moveTo>
                  <a:pt x="0" y="0"/>
                </a:moveTo>
                <a:lnTo>
                  <a:pt x="1433347" y="0"/>
                </a:lnTo>
                <a:lnTo>
                  <a:pt x="1433347" y="245370"/>
                </a:lnTo>
                <a:lnTo>
                  <a:pt x="0" y="2453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1419" y="5830053"/>
            <a:ext cx="143383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35"/>
              </a:spcBef>
            </a:pPr>
            <a:r>
              <a:rPr dirty="0" sz="1450" spc="5">
                <a:solidFill>
                  <a:srgbClr val="2F2F2F"/>
                </a:solidFill>
                <a:latin typeface="微软雅黑"/>
                <a:cs typeface="微软雅黑"/>
              </a:rPr>
              <a:t>Router</a:t>
            </a:r>
            <a:r>
              <a:rPr dirty="0" sz="1450" spc="-5">
                <a:solidFill>
                  <a:srgbClr val="2F2F2F"/>
                </a:solidFill>
                <a:latin typeface="微软雅黑"/>
                <a:cs typeface="微软雅黑"/>
              </a:rPr>
              <a:t> </a:t>
            </a:r>
            <a:r>
              <a:rPr dirty="0" sz="1450" spc="20">
                <a:solidFill>
                  <a:srgbClr val="2F2F2F"/>
                </a:solidFill>
                <a:latin typeface="微软雅黑"/>
                <a:cs typeface="微软雅黑"/>
              </a:rPr>
              <a:t>1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4972" y="5846562"/>
            <a:ext cx="1433830" cy="245745"/>
          </a:xfrm>
          <a:custGeom>
            <a:avLst/>
            <a:gdLst/>
            <a:ahLst/>
            <a:cxnLst/>
            <a:rect l="l" t="t" r="r" b="b"/>
            <a:pathLst>
              <a:path w="1433829" h="245745">
                <a:moveTo>
                  <a:pt x="0" y="0"/>
                </a:moveTo>
                <a:lnTo>
                  <a:pt x="1433347" y="0"/>
                </a:lnTo>
                <a:lnTo>
                  <a:pt x="1433347" y="245370"/>
                </a:lnTo>
                <a:lnTo>
                  <a:pt x="0" y="2453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74972" y="5830053"/>
            <a:ext cx="143383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35"/>
              </a:spcBef>
            </a:pPr>
            <a:r>
              <a:rPr dirty="0" sz="1450" spc="5">
                <a:solidFill>
                  <a:srgbClr val="2F2F2F"/>
                </a:solidFill>
                <a:latin typeface="微软雅黑"/>
                <a:cs typeface="微软雅黑"/>
              </a:rPr>
              <a:t>Router</a:t>
            </a:r>
            <a:r>
              <a:rPr dirty="0" sz="1450" spc="-5">
                <a:solidFill>
                  <a:srgbClr val="2F2F2F"/>
                </a:solidFill>
                <a:latin typeface="微软雅黑"/>
                <a:cs typeface="微软雅黑"/>
              </a:rPr>
              <a:t> </a:t>
            </a:r>
            <a:r>
              <a:rPr dirty="0" sz="1450" spc="20">
                <a:solidFill>
                  <a:srgbClr val="2F2F2F"/>
                </a:solidFill>
                <a:latin typeface="微软雅黑"/>
                <a:cs typeface="微软雅黑"/>
              </a:rPr>
              <a:t>2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011" y="3598812"/>
            <a:ext cx="2159635" cy="2457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620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60"/>
              </a:spcBef>
            </a:pPr>
            <a:r>
              <a:rPr dirty="0" sz="1450" spc="10">
                <a:solidFill>
                  <a:srgbClr val="2F2F2F"/>
                </a:solidFill>
                <a:latin typeface="微软雅黑"/>
                <a:cs typeface="微软雅黑"/>
              </a:rPr>
              <a:t>Spoke </a:t>
            </a:r>
            <a:r>
              <a:rPr dirty="0" sz="1450" spc="5">
                <a:solidFill>
                  <a:srgbClr val="2F2F2F"/>
                </a:solidFill>
                <a:latin typeface="微软雅黑"/>
                <a:cs typeface="微软雅黑"/>
              </a:rPr>
              <a:t>Router</a:t>
            </a:r>
            <a:r>
              <a:rPr dirty="0" sz="1450">
                <a:solidFill>
                  <a:srgbClr val="2F2F2F"/>
                </a:solidFill>
                <a:latin typeface="微软雅黑"/>
                <a:cs typeface="微软雅黑"/>
              </a:rPr>
              <a:t> </a:t>
            </a:r>
            <a:r>
              <a:rPr dirty="0" sz="1450" spc="20">
                <a:solidFill>
                  <a:srgbClr val="2F2F2F"/>
                </a:solidFill>
                <a:latin typeface="微软雅黑"/>
                <a:cs typeface="微软雅黑"/>
              </a:rPr>
              <a:t>1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1845" y="3598812"/>
            <a:ext cx="2214880" cy="2457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620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60"/>
              </a:spcBef>
            </a:pPr>
            <a:r>
              <a:rPr dirty="0" sz="1450" spc="10">
                <a:solidFill>
                  <a:srgbClr val="2F2F2F"/>
                </a:solidFill>
                <a:latin typeface="微软雅黑"/>
                <a:cs typeface="微软雅黑"/>
              </a:rPr>
              <a:t>Spoke </a:t>
            </a:r>
            <a:r>
              <a:rPr dirty="0" sz="1450" spc="5">
                <a:solidFill>
                  <a:srgbClr val="2F2F2F"/>
                </a:solidFill>
                <a:latin typeface="微软雅黑"/>
                <a:cs typeface="微软雅黑"/>
              </a:rPr>
              <a:t>Router</a:t>
            </a:r>
            <a:r>
              <a:rPr dirty="0" sz="1450">
                <a:solidFill>
                  <a:srgbClr val="2F2F2F"/>
                </a:solidFill>
                <a:latin typeface="微软雅黑"/>
                <a:cs typeface="微软雅黑"/>
              </a:rPr>
              <a:t> </a:t>
            </a:r>
            <a:r>
              <a:rPr dirty="0" sz="1450" spc="20">
                <a:solidFill>
                  <a:srgbClr val="2F2F2F"/>
                </a:solidFill>
                <a:latin typeface="微软雅黑"/>
                <a:cs typeface="微软雅黑"/>
              </a:rPr>
              <a:t>2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7779" y="3598812"/>
            <a:ext cx="2141220" cy="2457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620" rIns="0" bIns="0" rtlCol="0" vert="horz">
            <a:spAutoFit/>
          </a:bodyPr>
          <a:lstStyle/>
          <a:p>
            <a:pPr marL="358775">
              <a:lnSpc>
                <a:spcPct val="100000"/>
              </a:lnSpc>
              <a:spcBef>
                <a:spcPts val="60"/>
              </a:spcBef>
            </a:pPr>
            <a:r>
              <a:rPr dirty="0" sz="1450" spc="10">
                <a:solidFill>
                  <a:srgbClr val="2F2F2F"/>
                </a:solidFill>
                <a:latin typeface="微软雅黑"/>
                <a:cs typeface="微软雅黑"/>
              </a:rPr>
              <a:t>Spoke </a:t>
            </a:r>
            <a:r>
              <a:rPr dirty="0" sz="1450" spc="5">
                <a:solidFill>
                  <a:srgbClr val="2F2F2F"/>
                </a:solidFill>
                <a:latin typeface="微软雅黑"/>
                <a:cs typeface="微软雅黑"/>
              </a:rPr>
              <a:t>Router</a:t>
            </a:r>
            <a:r>
              <a:rPr dirty="0" sz="1450">
                <a:solidFill>
                  <a:srgbClr val="2F2F2F"/>
                </a:solidFill>
                <a:latin typeface="微软雅黑"/>
                <a:cs typeface="微软雅黑"/>
              </a:rPr>
              <a:t> </a:t>
            </a:r>
            <a:r>
              <a:rPr dirty="0" sz="1450" spc="25">
                <a:solidFill>
                  <a:srgbClr val="2F2F2F"/>
                </a:solidFill>
                <a:latin typeface="微软雅黑"/>
                <a:cs typeface="微软雅黑"/>
              </a:rPr>
              <a:t>N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53936" y="7186173"/>
            <a:ext cx="5454650" cy="491490"/>
          </a:xfrm>
          <a:custGeom>
            <a:avLst/>
            <a:gdLst/>
            <a:ahLst/>
            <a:cxnLst/>
            <a:rect l="l" t="t" r="r" b="b"/>
            <a:pathLst>
              <a:path w="5454650" h="491490">
                <a:moveTo>
                  <a:pt x="0" y="245456"/>
                </a:moveTo>
                <a:lnTo>
                  <a:pt x="28535" y="209819"/>
                </a:lnTo>
                <a:lnTo>
                  <a:pt x="72027" y="189175"/>
                </a:lnTo>
                <a:lnTo>
                  <a:pt x="111476" y="175769"/>
                </a:lnTo>
                <a:lnTo>
                  <a:pt x="158991" y="162674"/>
                </a:lnTo>
                <a:lnTo>
                  <a:pt x="214316" y="149914"/>
                </a:lnTo>
                <a:lnTo>
                  <a:pt x="277195" y="137511"/>
                </a:lnTo>
                <a:lnTo>
                  <a:pt x="347371" y="125488"/>
                </a:lnTo>
                <a:lnTo>
                  <a:pt x="385117" y="119627"/>
                </a:lnTo>
                <a:lnTo>
                  <a:pt x="424591" y="113870"/>
                </a:lnTo>
                <a:lnTo>
                  <a:pt x="465761" y="108219"/>
                </a:lnTo>
                <a:lnTo>
                  <a:pt x="508596" y="102678"/>
                </a:lnTo>
                <a:lnTo>
                  <a:pt x="553064" y="97249"/>
                </a:lnTo>
                <a:lnTo>
                  <a:pt x="599133" y="91936"/>
                </a:lnTo>
                <a:lnTo>
                  <a:pt x="646771" y="86740"/>
                </a:lnTo>
                <a:lnTo>
                  <a:pt x="695945" y="81666"/>
                </a:lnTo>
                <a:lnTo>
                  <a:pt x="746624" y="76716"/>
                </a:lnTo>
                <a:lnTo>
                  <a:pt x="798776" y="71892"/>
                </a:lnTo>
                <a:lnTo>
                  <a:pt x="852369" y="67198"/>
                </a:lnTo>
                <a:lnTo>
                  <a:pt x="907370" y="62637"/>
                </a:lnTo>
                <a:lnTo>
                  <a:pt x="963749" y="58211"/>
                </a:lnTo>
                <a:lnTo>
                  <a:pt x="1021472" y="53924"/>
                </a:lnTo>
                <a:lnTo>
                  <a:pt x="1080509" y="49777"/>
                </a:lnTo>
                <a:lnTo>
                  <a:pt x="1140826" y="45775"/>
                </a:lnTo>
                <a:lnTo>
                  <a:pt x="1202393" y="41920"/>
                </a:lnTo>
                <a:lnTo>
                  <a:pt x="1265176" y="38214"/>
                </a:lnTo>
                <a:lnTo>
                  <a:pt x="1329145" y="34661"/>
                </a:lnTo>
                <a:lnTo>
                  <a:pt x="1394267" y="31264"/>
                </a:lnTo>
                <a:lnTo>
                  <a:pt x="1460510" y="28025"/>
                </a:lnTo>
                <a:lnTo>
                  <a:pt x="1527842" y="24948"/>
                </a:lnTo>
                <a:lnTo>
                  <a:pt x="1596231" y="22035"/>
                </a:lnTo>
                <a:lnTo>
                  <a:pt x="1665646" y="19289"/>
                </a:lnTo>
                <a:lnTo>
                  <a:pt x="1736053" y="16713"/>
                </a:lnTo>
                <a:lnTo>
                  <a:pt x="1807422" y="14309"/>
                </a:lnTo>
                <a:lnTo>
                  <a:pt x="1879721" y="12082"/>
                </a:lnTo>
                <a:lnTo>
                  <a:pt x="1952916" y="10033"/>
                </a:lnTo>
                <a:lnTo>
                  <a:pt x="2026977" y="8165"/>
                </a:lnTo>
                <a:lnTo>
                  <a:pt x="2101872" y="6482"/>
                </a:lnTo>
                <a:lnTo>
                  <a:pt x="2177568" y="4986"/>
                </a:lnTo>
                <a:lnTo>
                  <a:pt x="2254033" y="3681"/>
                </a:lnTo>
                <a:lnTo>
                  <a:pt x="2331236" y="2568"/>
                </a:lnTo>
                <a:lnTo>
                  <a:pt x="2409144" y="1651"/>
                </a:lnTo>
                <a:lnTo>
                  <a:pt x="2487726" y="933"/>
                </a:lnTo>
                <a:lnTo>
                  <a:pt x="2566949" y="416"/>
                </a:lnTo>
                <a:lnTo>
                  <a:pt x="2646782" y="104"/>
                </a:lnTo>
                <a:lnTo>
                  <a:pt x="2727192" y="0"/>
                </a:lnTo>
                <a:lnTo>
                  <a:pt x="2807602" y="104"/>
                </a:lnTo>
                <a:lnTo>
                  <a:pt x="2887435" y="416"/>
                </a:lnTo>
                <a:lnTo>
                  <a:pt x="2966659" y="933"/>
                </a:lnTo>
                <a:lnTo>
                  <a:pt x="3045240" y="1651"/>
                </a:lnTo>
                <a:lnTo>
                  <a:pt x="3123148" y="2568"/>
                </a:lnTo>
                <a:lnTo>
                  <a:pt x="3200351" y="3681"/>
                </a:lnTo>
                <a:lnTo>
                  <a:pt x="3276816" y="4986"/>
                </a:lnTo>
                <a:lnTo>
                  <a:pt x="3352512" y="6482"/>
                </a:lnTo>
                <a:lnTo>
                  <a:pt x="3427407" y="8165"/>
                </a:lnTo>
                <a:lnTo>
                  <a:pt x="3501468" y="10033"/>
                </a:lnTo>
                <a:lnTo>
                  <a:pt x="3574663" y="12082"/>
                </a:lnTo>
                <a:lnTo>
                  <a:pt x="3646962" y="14309"/>
                </a:lnTo>
                <a:lnTo>
                  <a:pt x="3718331" y="16713"/>
                </a:lnTo>
                <a:lnTo>
                  <a:pt x="3788738" y="19289"/>
                </a:lnTo>
                <a:lnTo>
                  <a:pt x="3858153" y="22035"/>
                </a:lnTo>
                <a:lnTo>
                  <a:pt x="3926542" y="24948"/>
                </a:lnTo>
                <a:lnTo>
                  <a:pt x="3993874" y="28025"/>
                </a:lnTo>
                <a:lnTo>
                  <a:pt x="4060117" y="31264"/>
                </a:lnTo>
                <a:lnTo>
                  <a:pt x="4125239" y="34661"/>
                </a:lnTo>
                <a:lnTo>
                  <a:pt x="4189208" y="38214"/>
                </a:lnTo>
                <a:lnTo>
                  <a:pt x="4251991" y="41920"/>
                </a:lnTo>
                <a:lnTo>
                  <a:pt x="4313558" y="45775"/>
                </a:lnTo>
                <a:lnTo>
                  <a:pt x="4373875" y="49777"/>
                </a:lnTo>
                <a:lnTo>
                  <a:pt x="4432912" y="53924"/>
                </a:lnTo>
                <a:lnTo>
                  <a:pt x="4490635" y="58211"/>
                </a:lnTo>
                <a:lnTo>
                  <a:pt x="4547014" y="62637"/>
                </a:lnTo>
                <a:lnTo>
                  <a:pt x="4602016" y="67198"/>
                </a:lnTo>
                <a:lnTo>
                  <a:pt x="4655608" y="71892"/>
                </a:lnTo>
                <a:lnTo>
                  <a:pt x="4707760" y="76716"/>
                </a:lnTo>
                <a:lnTo>
                  <a:pt x="4758439" y="81666"/>
                </a:lnTo>
                <a:lnTo>
                  <a:pt x="4807613" y="86740"/>
                </a:lnTo>
                <a:lnTo>
                  <a:pt x="4855251" y="91936"/>
                </a:lnTo>
                <a:lnTo>
                  <a:pt x="4901320" y="97249"/>
                </a:lnTo>
                <a:lnTo>
                  <a:pt x="4945788" y="102678"/>
                </a:lnTo>
                <a:lnTo>
                  <a:pt x="4988623" y="108219"/>
                </a:lnTo>
                <a:lnTo>
                  <a:pt x="5029793" y="113870"/>
                </a:lnTo>
                <a:lnTo>
                  <a:pt x="5069267" y="119627"/>
                </a:lnTo>
                <a:lnTo>
                  <a:pt x="5107013" y="125488"/>
                </a:lnTo>
                <a:lnTo>
                  <a:pt x="5177190" y="137511"/>
                </a:lnTo>
                <a:lnTo>
                  <a:pt x="5240068" y="149914"/>
                </a:lnTo>
                <a:lnTo>
                  <a:pt x="5295393" y="162674"/>
                </a:lnTo>
                <a:lnTo>
                  <a:pt x="5342908" y="175769"/>
                </a:lnTo>
                <a:lnTo>
                  <a:pt x="5382357" y="189175"/>
                </a:lnTo>
                <a:lnTo>
                  <a:pt x="5425849" y="209819"/>
                </a:lnTo>
                <a:lnTo>
                  <a:pt x="5453222" y="238219"/>
                </a:lnTo>
                <a:lnTo>
                  <a:pt x="5454385" y="245456"/>
                </a:lnTo>
                <a:lnTo>
                  <a:pt x="5453222" y="252694"/>
                </a:lnTo>
                <a:lnTo>
                  <a:pt x="5425849" y="281094"/>
                </a:lnTo>
                <a:lnTo>
                  <a:pt x="5382357" y="301737"/>
                </a:lnTo>
                <a:lnTo>
                  <a:pt x="5342908" y="315144"/>
                </a:lnTo>
                <a:lnTo>
                  <a:pt x="5295393" y="328239"/>
                </a:lnTo>
                <a:lnTo>
                  <a:pt x="5240068" y="340999"/>
                </a:lnTo>
                <a:lnTo>
                  <a:pt x="5177190" y="353402"/>
                </a:lnTo>
                <a:lnTo>
                  <a:pt x="5107013" y="365424"/>
                </a:lnTo>
                <a:lnTo>
                  <a:pt x="5069267" y="371286"/>
                </a:lnTo>
                <a:lnTo>
                  <a:pt x="5029793" y="377043"/>
                </a:lnTo>
                <a:lnTo>
                  <a:pt x="4988623" y="382694"/>
                </a:lnTo>
                <a:lnTo>
                  <a:pt x="4945788" y="388235"/>
                </a:lnTo>
                <a:lnTo>
                  <a:pt x="4901320" y="393664"/>
                </a:lnTo>
                <a:lnTo>
                  <a:pt x="4855251" y="398977"/>
                </a:lnTo>
                <a:lnTo>
                  <a:pt x="4807613" y="404173"/>
                </a:lnTo>
                <a:lnTo>
                  <a:pt x="4758439" y="409247"/>
                </a:lnTo>
                <a:lnTo>
                  <a:pt x="4707760" y="414197"/>
                </a:lnTo>
                <a:lnTo>
                  <a:pt x="4655608" y="419021"/>
                </a:lnTo>
                <a:lnTo>
                  <a:pt x="4602016" y="423715"/>
                </a:lnTo>
                <a:lnTo>
                  <a:pt x="4547014" y="428276"/>
                </a:lnTo>
                <a:lnTo>
                  <a:pt x="4490635" y="432702"/>
                </a:lnTo>
                <a:lnTo>
                  <a:pt x="4432912" y="436989"/>
                </a:lnTo>
                <a:lnTo>
                  <a:pt x="4373875" y="441136"/>
                </a:lnTo>
                <a:lnTo>
                  <a:pt x="4313558" y="445138"/>
                </a:lnTo>
                <a:lnTo>
                  <a:pt x="4251991" y="448993"/>
                </a:lnTo>
                <a:lnTo>
                  <a:pt x="4189208" y="452699"/>
                </a:lnTo>
                <a:lnTo>
                  <a:pt x="4125239" y="456251"/>
                </a:lnTo>
                <a:lnTo>
                  <a:pt x="4060117" y="459649"/>
                </a:lnTo>
                <a:lnTo>
                  <a:pt x="3993874" y="462887"/>
                </a:lnTo>
                <a:lnTo>
                  <a:pt x="3926542" y="465965"/>
                </a:lnTo>
                <a:lnTo>
                  <a:pt x="3858153" y="468878"/>
                </a:lnTo>
                <a:lnTo>
                  <a:pt x="3788738" y="471624"/>
                </a:lnTo>
                <a:lnTo>
                  <a:pt x="3718331" y="474200"/>
                </a:lnTo>
                <a:lnTo>
                  <a:pt x="3646962" y="476604"/>
                </a:lnTo>
                <a:lnTo>
                  <a:pt x="3574663" y="478831"/>
                </a:lnTo>
                <a:lnTo>
                  <a:pt x="3501468" y="480880"/>
                </a:lnTo>
                <a:lnTo>
                  <a:pt x="3427407" y="482748"/>
                </a:lnTo>
                <a:lnTo>
                  <a:pt x="3352512" y="484431"/>
                </a:lnTo>
                <a:lnTo>
                  <a:pt x="3276816" y="485927"/>
                </a:lnTo>
                <a:lnTo>
                  <a:pt x="3200351" y="487232"/>
                </a:lnTo>
                <a:lnTo>
                  <a:pt x="3123148" y="488345"/>
                </a:lnTo>
                <a:lnTo>
                  <a:pt x="3045240" y="489262"/>
                </a:lnTo>
                <a:lnTo>
                  <a:pt x="2966659" y="489980"/>
                </a:lnTo>
                <a:lnTo>
                  <a:pt x="2887435" y="490497"/>
                </a:lnTo>
                <a:lnTo>
                  <a:pt x="2807602" y="490809"/>
                </a:lnTo>
                <a:lnTo>
                  <a:pt x="2727192" y="490913"/>
                </a:lnTo>
                <a:lnTo>
                  <a:pt x="2646782" y="490809"/>
                </a:lnTo>
                <a:lnTo>
                  <a:pt x="2566949" y="490497"/>
                </a:lnTo>
                <a:lnTo>
                  <a:pt x="2487726" y="489980"/>
                </a:lnTo>
                <a:lnTo>
                  <a:pt x="2409144" y="489262"/>
                </a:lnTo>
                <a:lnTo>
                  <a:pt x="2331236" y="488345"/>
                </a:lnTo>
                <a:lnTo>
                  <a:pt x="2254033" y="487232"/>
                </a:lnTo>
                <a:lnTo>
                  <a:pt x="2177568" y="485927"/>
                </a:lnTo>
                <a:lnTo>
                  <a:pt x="2101872" y="484431"/>
                </a:lnTo>
                <a:lnTo>
                  <a:pt x="2026977" y="482748"/>
                </a:lnTo>
                <a:lnTo>
                  <a:pt x="1952916" y="480880"/>
                </a:lnTo>
                <a:lnTo>
                  <a:pt x="1879721" y="478831"/>
                </a:lnTo>
                <a:lnTo>
                  <a:pt x="1807422" y="476604"/>
                </a:lnTo>
                <a:lnTo>
                  <a:pt x="1736053" y="474200"/>
                </a:lnTo>
                <a:lnTo>
                  <a:pt x="1665646" y="471624"/>
                </a:lnTo>
                <a:lnTo>
                  <a:pt x="1596231" y="468878"/>
                </a:lnTo>
                <a:lnTo>
                  <a:pt x="1527842" y="465965"/>
                </a:lnTo>
                <a:lnTo>
                  <a:pt x="1460510" y="462887"/>
                </a:lnTo>
                <a:lnTo>
                  <a:pt x="1394267" y="459649"/>
                </a:lnTo>
                <a:lnTo>
                  <a:pt x="1329145" y="456251"/>
                </a:lnTo>
                <a:lnTo>
                  <a:pt x="1265176" y="452699"/>
                </a:lnTo>
                <a:lnTo>
                  <a:pt x="1202393" y="448993"/>
                </a:lnTo>
                <a:lnTo>
                  <a:pt x="1140826" y="445138"/>
                </a:lnTo>
                <a:lnTo>
                  <a:pt x="1080509" y="441136"/>
                </a:lnTo>
                <a:lnTo>
                  <a:pt x="1021472" y="436989"/>
                </a:lnTo>
                <a:lnTo>
                  <a:pt x="963749" y="432702"/>
                </a:lnTo>
                <a:lnTo>
                  <a:pt x="907370" y="428276"/>
                </a:lnTo>
                <a:lnTo>
                  <a:pt x="852369" y="423715"/>
                </a:lnTo>
                <a:lnTo>
                  <a:pt x="798776" y="419021"/>
                </a:lnTo>
                <a:lnTo>
                  <a:pt x="746624" y="414197"/>
                </a:lnTo>
                <a:lnTo>
                  <a:pt x="695945" y="409247"/>
                </a:lnTo>
                <a:lnTo>
                  <a:pt x="646771" y="404173"/>
                </a:lnTo>
                <a:lnTo>
                  <a:pt x="599133" y="398977"/>
                </a:lnTo>
                <a:lnTo>
                  <a:pt x="553064" y="393664"/>
                </a:lnTo>
                <a:lnTo>
                  <a:pt x="508596" y="388235"/>
                </a:lnTo>
                <a:lnTo>
                  <a:pt x="465761" y="382694"/>
                </a:lnTo>
                <a:lnTo>
                  <a:pt x="424591" y="377043"/>
                </a:lnTo>
                <a:lnTo>
                  <a:pt x="385117" y="371286"/>
                </a:lnTo>
                <a:lnTo>
                  <a:pt x="347371" y="365424"/>
                </a:lnTo>
                <a:lnTo>
                  <a:pt x="277195" y="353402"/>
                </a:lnTo>
                <a:lnTo>
                  <a:pt x="214316" y="340999"/>
                </a:lnTo>
                <a:lnTo>
                  <a:pt x="158991" y="328239"/>
                </a:lnTo>
                <a:lnTo>
                  <a:pt x="111476" y="315144"/>
                </a:lnTo>
                <a:lnTo>
                  <a:pt x="72027" y="301737"/>
                </a:lnTo>
                <a:lnTo>
                  <a:pt x="28535" y="281094"/>
                </a:lnTo>
                <a:lnTo>
                  <a:pt x="1162" y="252694"/>
                </a:lnTo>
                <a:lnTo>
                  <a:pt x="0" y="245456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9340" y="5130696"/>
            <a:ext cx="4097020" cy="755015"/>
          </a:xfrm>
          <a:custGeom>
            <a:avLst/>
            <a:gdLst/>
            <a:ahLst/>
            <a:cxnLst/>
            <a:rect l="l" t="t" r="r" b="b"/>
            <a:pathLst>
              <a:path w="4097020" h="755014">
                <a:moveTo>
                  <a:pt x="0" y="377460"/>
                </a:moveTo>
                <a:lnTo>
                  <a:pt x="12019" y="336331"/>
                </a:lnTo>
                <a:lnTo>
                  <a:pt x="47246" y="296486"/>
                </a:lnTo>
                <a:lnTo>
                  <a:pt x="83007" y="270748"/>
                </a:lnTo>
                <a:lnTo>
                  <a:pt x="128155" y="245752"/>
                </a:lnTo>
                <a:lnTo>
                  <a:pt x="182322" y="221564"/>
                </a:lnTo>
                <a:lnTo>
                  <a:pt x="245138" y="198253"/>
                </a:lnTo>
                <a:lnTo>
                  <a:pt x="316230" y="175888"/>
                </a:lnTo>
                <a:lnTo>
                  <a:pt x="354765" y="165081"/>
                </a:lnTo>
                <a:lnTo>
                  <a:pt x="395231" y="154537"/>
                </a:lnTo>
                <a:lnTo>
                  <a:pt x="437580" y="144262"/>
                </a:lnTo>
                <a:lnTo>
                  <a:pt x="481768" y="134267"/>
                </a:lnTo>
                <a:lnTo>
                  <a:pt x="527748" y="124559"/>
                </a:lnTo>
                <a:lnTo>
                  <a:pt x="575473" y="115147"/>
                </a:lnTo>
                <a:lnTo>
                  <a:pt x="624897" y="106040"/>
                </a:lnTo>
                <a:lnTo>
                  <a:pt x="675974" y="97246"/>
                </a:lnTo>
                <a:lnTo>
                  <a:pt x="728658" y="88773"/>
                </a:lnTo>
                <a:lnTo>
                  <a:pt x="782902" y="80631"/>
                </a:lnTo>
                <a:lnTo>
                  <a:pt x="838660" y="72827"/>
                </a:lnTo>
                <a:lnTo>
                  <a:pt x="895886" y="65371"/>
                </a:lnTo>
                <a:lnTo>
                  <a:pt x="954533" y="58270"/>
                </a:lnTo>
                <a:lnTo>
                  <a:pt x="1014555" y="51534"/>
                </a:lnTo>
                <a:lnTo>
                  <a:pt x="1075907" y="45170"/>
                </a:lnTo>
                <a:lnTo>
                  <a:pt x="1138541" y="39188"/>
                </a:lnTo>
                <a:lnTo>
                  <a:pt x="1202411" y="33596"/>
                </a:lnTo>
                <a:lnTo>
                  <a:pt x="1267472" y="28401"/>
                </a:lnTo>
                <a:lnTo>
                  <a:pt x="1333676" y="23614"/>
                </a:lnTo>
                <a:lnTo>
                  <a:pt x="1400978" y="19243"/>
                </a:lnTo>
                <a:lnTo>
                  <a:pt x="1469331" y="15295"/>
                </a:lnTo>
                <a:lnTo>
                  <a:pt x="1538689" y="11780"/>
                </a:lnTo>
                <a:lnTo>
                  <a:pt x="1609006" y="8706"/>
                </a:lnTo>
                <a:lnTo>
                  <a:pt x="1680235" y="6081"/>
                </a:lnTo>
                <a:lnTo>
                  <a:pt x="1752330" y="3914"/>
                </a:lnTo>
                <a:lnTo>
                  <a:pt x="1825245" y="2214"/>
                </a:lnTo>
                <a:lnTo>
                  <a:pt x="1898933" y="990"/>
                </a:lnTo>
                <a:lnTo>
                  <a:pt x="1973349" y="248"/>
                </a:lnTo>
                <a:lnTo>
                  <a:pt x="2048445" y="0"/>
                </a:lnTo>
                <a:lnTo>
                  <a:pt x="2123542" y="248"/>
                </a:lnTo>
                <a:lnTo>
                  <a:pt x="2197958" y="990"/>
                </a:lnTo>
                <a:lnTo>
                  <a:pt x="2271646" y="2214"/>
                </a:lnTo>
                <a:lnTo>
                  <a:pt x="2344561" y="3914"/>
                </a:lnTo>
                <a:lnTo>
                  <a:pt x="2416656" y="6081"/>
                </a:lnTo>
                <a:lnTo>
                  <a:pt x="2487885" y="8706"/>
                </a:lnTo>
                <a:lnTo>
                  <a:pt x="2558201" y="11780"/>
                </a:lnTo>
                <a:lnTo>
                  <a:pt x="2627559" y="15295"/>
                </a:lnTo>
                <a:lnTo>
                  <a:pt x="2695912" y="19243"/>
                </a:lnTo>
                <a:lnTo>
                  <a:pt x="2763214" y="23614"/>
                </a:lnTo>
                <a:lnTo>
                  <a:pt x="2829418" y="28401"/>
                </a:lnTo>
                <a:lnTo>
                  <a:pt x="2894479" y="33596"/>
                </a:lnTo>
                <a:lnTo>
                  <a:pt x="2958349" y="39188"/>
                </a:lnTo>
                <a:lnTo>
                  <a:pt x="3020983" y="45170"/>
                </a:lnTo>
                <a:lnTo>
                  <a:pt x="3082335" y="51534"/>
                </a:lnTo>
                <a:lnTo>
                  <a:pt x="3142357" y="58270"/>
                </a:lnTo>
                <a:lnTo>
                  <a:pt x="3201005" y="65371"/>
                </a:lnTo>
                <a:lnTo>
                  <a:pt x="3258231" y="72827"/>
                </a:lnTo>
                <a:lnTo>
                  <a:pt x="3313989" y="80631"/>
                </a:lnTo>
                <a:lnTo>
                  <a:pt x="3368233" y="88773"/>
                </a:lnTo>
                <a:lnTo>
                  <a:pt x="3420916" y="97246"/>
                </a:lnTo>
                <a:lnTo>
                  <a:pt x="3471993" y="106040"/>
                </a:lnTo>
                <a:lnTo>
                  <a:pt x="3521418" y="115147"/>
                </a:lnTo>
                <a:lnTo>
                  <a:pt x="3569143" y="124559"/>
                </a:lnTo>
                <a:lnTo>
                  <a:pt x="3615122" y="134267"/>
                </a:lnTo>
                <a:lnTo>
                  <a:pt x="3659310" y="144262"/>
                </a:lnTo>
                <a:lnTo>
                  <a:pt x="3701660" y="154537"/>
                </a:lnTo>
                <a:lnTo>
                  <a:pt x="3742125" y="165081"/>
                </a:lnTo>
                <a:lnTo>
                  <a:pt x="3780660" y="175888"/>
                </a:lnTo>
                <a:lnTo>
                  <a:pt x="3817218" y="186948"/>
                </a:lnTo>
                <a:lnTo>
                  <a:pt x="3884218" y="209795"/>
                </a:lnTo>
                <a:lnTo>
                  <a:pt x="3942756" y="233552"/>
                </a:lnTo>
                <a:lnTo>
                  <a:pt x="3992460" y="258153"/>
                </a:lnTo>
                <a:lnTo>
                  <a:pt x="4032961" y="283529"/>
                </a:lnTo>
                <a:lnTo>
                  <a:pt x="4063888" y="309611"/>
                </a:lnTo>
                <a:lnTo>
                  <a:pt x="4091518" y="349910"/>
                </a:lnTo>
                <a:lnTo>
                  <a:pt x="4096891" y="377460"/>
                </a:lnTo>
                <a:lnTo>
                  <a:pt x="4095540" y="391297"/>
                </a:lnTo>
                <a:lnTo>
                  <a:pt x="4075646" y="432024"/>
                </a:lnTo>
                <a:lnTo>
                  <a:pt x="4032961" y="471391"/>
                </a:lnTo>
                <a:lnTo>
                  <a:pt x="3992460" y="496766"/>
                </a:lnTo>
                <a:lnTo>
                  <a:pt x="3942756" y="521367"/>
                </a:lnTo>
                <a:lnTo>
                  <a:pt x="3884218" y="545125"/>
                </a:lnTo>
                <a:lnTo>
                  <a:pt x="3817218" y="567971"/>
                </a:lnTo>
                <a:lnTo>
                  <a:pt x="3780660" y="579031"/>
                </a:lnTo>
                <a:lnTo>
                  <a:pt x="3742125" y="589838"/>
                </a:lnTo>
                <a:lnTo>
                  <a:pt x="3701660" y="600383"/>
                </a:lnTo>
                <a:lnTo>
                  <a:pt x="3659310" y="610657"/>
                </a:lnTo>
                <a:lnTo>
                  <a:pt x="3615122" y="620652"/>
                </a:lnTo>
                <a:lnTo>
                  <a:pt x="3569143" y="630360"/>
                </a:lnTo>
                <a:lnTo>
                  <a:pt x="3521418" y="639772"/>
                </a:lnTo>
                <a:lnTo>
                  <a:pt x="3471993" y="648879"/>
                </a:lnTo>
                <a:lnTo>
                  <a:pt x="3420916" y="657673"/>
                </a:lnTo>
                <a:lnTo>
                  <a:pt x="3368233" y="666146"/>
                </a:lnTo>
                <a:lnTo>
                  <a:pt x="3313989" y="674288"/>
                </a:lnTo>
                <a:lnTo>
                  <a:pt x="3258231" y="682092"/>
                </a:lnTo>
                <a:lnTo>
                  <a:pt x="3201005" y="689548"/>
                </a:lnTo>
                <a:lnTo>
                  <a:pt x="3142357" y="696649"/>
                </a:lnTo>
                <a:lnTo>
                  <a:pt x="3082335" y="703385"/>
                </a:lnTo>
                <a:lnTo>
                  <a:pt x="3020983" y="709749"/>
                </a:lnTo>
                <a:lnTo>
                  <a:pt x="2958349" y="715731"/>
                </a:lnTo>
                <a:lnTo>
                  <a:pt x="2894479" y="721324"/>
                </a:lnTo>
                <a:lnTo>
                  <a:pt x="2829418" y="726518"/>
                </a:lnTo>
                <a:lnTo>
                  <a:pt x="2763214" y="731305"/>
                </a:lnTo>
                <a:lnTo>
                  <a:pt x="2695912" y="735677"/>
                </a:lnTo>
                <a:lnTo>
                  <a:pt x="2627559" y="739624"/>
                </a:lnTo>
                <a:lnTo>
                  <a:pt x="2558201" y="743140"/>
                </a:lnTo>
                <a:lnTo>
                  <a:pt x="2487885" y="746214"/>
                </a:lnTo>
                <a:lnTo>
                  <a:pt x="2416656" y="748838"/>
                </a:lnTo>
                <a:lnTo>
                  <a:pt x="2344561" y="751005"/>
                </a:lnTo>
                <a:lnTo>
                  <a:pt x="2271646" y="752705"/>
                </a:lnTo>
                <a:lnTo>
                  <a:pt x="2197958" y="753930"/>
                </a:lnTo>
                <a:lnTo>
                  <a:pt x="2123542" y="754671"/>
                </a:lnTo>
                <a:lnTo>
                  <a:pt x="2048445" y="754920"/>
                </a:lnTo>
                <a:lnTo>
                  <a:pt x="1973349" y="754671"/>
                </a:lnTo>
                <a:lnTo>
                  <a:pt x="1898933" y="753930"/>
                </a:lnTo>
                <a:lnTo>
                  <a:pt x="1825245" y="752705"/>
                </a:lnTo>
                <a:lnTo>
                  <a:pt x="1752330" y="751005"/>
                </a:lnTo>
                <a:lnTo>
                  <a:pt x="1680235" y="748838"/>
                </a:lnTo>
                <a:lnTo>
                  <a:pt x="1609006" y="746214"/>
                </a:lnTo>
                <a:lnTo>
                  <a:pt x="1538689" y="743140"/>
                </a:lnTo>
                <a:lnTo>
                  <a:pt x="1469331" y="739624"/>
                </a:lnTo>
                <a:lnTo>
                  <a:pt x="1400978" y="735677"/>
                </a:lnTo>
                <a:lnTo>
                  <a:pt x="1333676" y="731305"/>
                </a:lnTo>
                <a:lnTo>
                  <a:pt x="1267472" y="726518"/>
                </a:lnTo>
                <a:lnTo>
                  <a:pt x="1202411" y="721324"/>
                </a:lnTo>
                <a:lnTo>
                  <a:pt x="1138541" y="715731"/>
                </a:lnTo>
                <a:lnTo>
                  <a:pt x="1075907" y="709749"/>
                </a:lnTo>
                <a:lnTo>
                  <a:pt x="1014555" y="703385"/>
                </a:lnTo>
                <a:lnTo>
                  <a:pt x="954533" y="696649"/>
                </a:lnTo>
                <a:lnTo>
                  <a:pt x="895886" y="689548"/>
                </a:lnTo>
                <a:lnTo>
                  <a:pt x="838660" y="682092"/>
                </a:lnTo>
                <a:lnTo>
                  <a:pt x="782902" y="674288"/>
                </a:lnTo>
                <a:lnTo>
                  <a:pt x="728658" y="666146"/>
                </a:lnTo>
                <a:lnTo>
                  <a:pt x="675974" y="657673"/>
                </a:lnTo>
                <a:lnTo>
                  <a:pt x="624897" y="648879"/>
                </a:lnTo>
                <a:lnTo>
                  <a:pt x="575473" y="639772"/>
                </a:lnTo>
                <a:lnTo>
                  <a:pt x="527748" y="630360"/>
                </a:lnTo>
                <a:lnTo>
                  <a:pt x="481768" y="620652"/>
                </a:lnTo>
                <a:lnTo>
                  <a:pt x="437580" y="610657"/>
                </a:lnTo>
                <a:lnTo>
                  <a:pt x="395231" y="600383"/>
                </a:lnTo>
                <a:lnTo>
                  <a:pt x="354765" y="589838"/>
                </a:lnTo>
                <a:lnTo>
                  <a:pt x="316230" y="579031"/>
                </a:lnTo>
                <a:lnTo>
                  <a:pt x="279672" y="567971"/>
                </a:lnTo>
                <a:lnTo>
                  <a:pt x="212672" y="545125"/>
                </a:lnTo>
                <a:lnTo>
                  <a:pt x="154135" y="521367"/>
                </a:lnTo>
                <a:lnTo>
                  <a:pt x="104431" y="496766"/>
                </a:lnTo>
                <a:lnTo>
                  <a:pt x="63930" y="471391"/>
                </a:lnTo>
                <a:lnTo>
                  <a:pt x="33003" y="445309"/>
                </a:lnTo>
                <a:lnTo>
                  <a:pt x="5373" y="405010"/>
                </a:lnTo>
                <a:lnTo>
                  <a:pt x="0" y="377460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1064" y="2174537"/>
            <a:ext cx="7479665" cy="755015"/>
          </a:xfrm>
          <a:custGeom>
            <a:avLst/>
            <a:gdLst/>
            <a:ahLst/>
            <a:cxnLst/>
            <a:rect l="l" t="t" r="r" b="b"/>
            <a:pathLst>
              <a:path w="7479665" h="755014">
                <a:moveTo>
                  <a:pt x="0" y="377460"/>
                </a:moveTo>
                <a:lnTo>
                  <a:pt x="20301" y="337891"/>
                </a:lnTo>
                <a:lnTo>
                  <a:pt x="51453" y="314702"/>
                </a:lnTo>
                <a:lnTo>
                  <a:pt x="96297" y="291981"/>
                </a:lnTo>
                <a:lnTo>
                  <a:pt x="133583" y="277116"/>
                </a:lnTo>
                <a:lnTo>
                  <a:pt x="176631" y="262491"/>
                </a:lnTo>
                <a:lnTo>
                  <a:pt x="225309" y="248121"/>
                </a:lnTo>
                <a:lnTo>
                  <a:pt x="279490" y="234018"/>
                </a:lnTo>
                <a:lnTo>
                  <a:pt x="339041" y="220195"/>
                </a:lnTo>
                <a:lnTo>
                  <a:pt x="403835" y="206665"/>
                </a:lnTo>
                <a:lnTo>
                  <a:pt x="473741" y="193441"/>
                </a:lnTo>
                <a:lnTo>
                  <a:pt x="548629" y="180537"/>
                </a:lnTo>
                <a:lnTo>
                  <a:pt x="587900" y="174209"/>
                </a:lnTo>
                <a:lnTo>
                  <a:pt x="628369" y="167965"/>
                </a:lnTo>
                <a:lnTo>
                  <a:pt x="670018" y="161809"/>
                </a:lnTo>
                <a:lnTo>
                  <a:pt x="712832" y="155740"/>
                </a:lnTo>
                <a:lnTo>
                  <a:pt x="756794" y="149760"/>
                </a:lnTo>
                <a:lnTo>
                  <a:pt x="801888" y="143873"/>
                </a:lnTo>
                <a:lnTo>
                  <a:pt x="848098" y="138078"/>
                </a:lnTo>
                <a:lnTo>
                  <a:pt x="895407" y="132377"/>
                </a:lnTo>
                <a:lnTo>
                  <a:pt x="943799" y="126773"/>
                </a:lnTo>
                <a:lnTo>
                  <a:pt x="993259" y="121267"/>
                </a:lnTo>
                <a:lnTo>
                  <a:pt x="1043770" y="115861"/>
                </a:lnTo>
                <a:lnTo>
                  <a:pt x="1095315" y="110555"/>
                </a:lnTo>
                <a:lnTo>
                  <a:pt x="1147878" y="105352"/>
                </a:lnTo>
                <a:lnTo>
                  <a:pt x="1201444" y="100254"/>
                </a:lnTo>
                <a:lnTo>
                  <a:pt x="1255996" y="95262"/>
                </a:lnTo>
                <a:lnTo>
                  <a:pt x="1311517" y="90377"/>
                </a:lnTo>
                <a:lnTo>
                  <a:pt x="1367992" y="85602"/>
                </a:lnTo>
                <a:lnTo>
                  <a:pt x="1425404" y="80938"/>
                </a:lnTo>
                <a:lnTo>
                  <a:pt x="1483738" y="76386"/>
                </a:lnTo>
                <a:lnTo>
                  <a:pt x="1542976" y="71949"/>
                </a:lnTo>
                <a:lnTo>
                  <a:pt x="1603103" y="67628"/>
                </a:lnTo>
                <a:lnTo>
                  <a:pt x="1664102" y="63424"/>
                </a:lnTo>
                <a:lnTo>
                  <a:pt x="1725957" y="59339"/>
                </a:lnTo>
                <a:lnTo>
                  <a:pt x="1788653" y="55375"/>
                </a:lnTo>
                <a:lnTo>
                  <a:pt x="1852172" y="51534"/>
                </a:lnTo>
                <a:lnTo>
                  <a:pt x="1916498" y="47817"/>
                </a:lnTo>
                <a:lnTo>
                  <a:pt x="1981616" y="44225"/>
                </a:lnTo>
                <a:lnTo>
                  <a:pt x="2047509" y="40761"/>
                </a:lnTo>
                <a:lnTo>
                  <a:pt x="2114160" y="37425"/>
                </a:lnTo>
                <a:lnTo>
                  <a:pt x="2181555" y="34221"/>
                </a:lnTo>
                <a:lnTo>
                  <a:pt x="2249675" y="31148"/>
                </a:lnTo>
                <a:lnTo>
                  <a:pt x="2318506" y="28210"/>
                </a:lnTo>
                <a:lnTo>
                  <a:pt x="2388031" y="25407"/>
                </a:lnTo>
                <a:lnTo>
                  <a:pt x="2458233" y="22741"/>
                </a:lnTo>
                <a:lnTo>
                  <a:pt x="2529097" y="20214"/>
                </a:lnTo>
                <a:lnTo>
                  <a:pt x="2600606" y="17828"/>
                </a:lnTo>
                <a:lnTo>
                  <a:pt x="2672744" y="15583"/>
                </a:lnTo>
                <a:lnTo>
                  <a:pt x="2745495" y="13483"/>
                </a:lnTo>
                <a:lnTo>
                  <a:pt x="2818842" y="11527"/>
                </a:lnTo>
                <a:lnTo>
                  <a:pt x="2892770" y="9719"/>
                </a:lnTo>
                <a:lnTo>
                  <a:pt x="2967262" y="8060"/>
                </a:lnTo>
                <a:lnTo>
                  <a:pt x="3042302" y="6550"/>
                </a:lnTo>
                <a:lnTo>
                  <a:pt x="3117874" y="5193"/>
                </a:lnTo>
                <a:lnTo>
                  <a:pt x="3193961" y="3989"/>
                </a:lnTo>
                <a:lnTo>
                  <a:pt x="3270547" y="2940"/>
                </a:lnTo>
                <a:lnTo>
                  <a:pt x="3347616" y="2049"/>
                </a:lnTo>
                <a:lnTo>
                  <a:pt x="3425152" y="1315"/>
                </a:lnTo>
                <a:lnTo>
                  <a:pt x="3503139" y="742"/>
                </a:lnTo>
                <a:lnTo>
                  <a:pt x="3581559" y="331"/>
                </a:lnTo>
                <a:lnTo>
                  <a:pt x="3660398" y="83"/>
                </a:lnTo>
                <a:lnTo>
                  <a:pt x="3739639" y="0"/>
                </a:lnTo>
                <a:lnTo>
                  <a:pt x="3818880" y="83"/>
                </a:lnTo>
                <a:lnTo>
                  <a:pt x="3897719" y="331"/>
                </a:lnTo>
                <a:lnTo>
                  <a:pt x="3976140" y="742"/>
                </a:lnTo>
                <a:lnTo>
                  <a:pt x="4054127" y="1315"/>
                </a:lnTo>
                <a:lnTo>
                  <a:pt x="4131663" y="2049"/>
                </a:lnTo>
                <a:lnTo>
                  <a:pt x="4208732" y="2940"/>
                </a:lnTo>
                <a:lnTo>
                  <a:pt x="4285318" y="3989"/>
                </a:lnTo>
                <a:lnTo>
                  <a:pt x="4361405" y="5193"/>
                </a:lnTo>
                <a:lnTo>
                  <a:pt x="4436977" y="6550"/>
                </a:lnTo>
                <a:lnTo>
                  <a:pt x="4512016" y="8060"/>
                </a:lnTo>
                <a:lnTo>
                  <a:pt x="4586508" y="9719"/>
                </a:lnTo>
                <a:lnTo>
                  <a:pt x="4660436" y="11527"/>
                </a:lnTo>
                <a:lnTo>
                  <a:pt x="4733784" y="13483"/>
                </a:lnTo>
                <a:lnTo>
                  <a:pt x="4806535" y="15583"/>
                </a:lnTo>
                <a:lnTo>
                  <a:pt x="4878673" y="17828"/>
                </a:lnTo>
                <a:lnTo>
                  <a:pt x="4950182" y="20214"/>
                </a:lnTo>
                <a:lnTo>
                  <a:pt x="5021046" y="22741"/>
                </a:lnTo>
                <a:lnTo>
                  <a:pt x="5091248" y="25407"/>
                </a:lnTo>
                <a:lnTo>
                  <a:pt x="5160773" y="28210"/>
                </a:lnTo>
                <a:lnTo>
                  <a:pt x="5229603" y="31148"/>
                </a:lnTo>
                <a:lnTo>
                  <a:pt x="5297724" y="34221"/>
                </a:lnTo>
                <a:lnTo>
                  <a:pt x="5365118" y="37425"/>
                </a:lnTo>
                <a:lnTo>
                  <a:pt x="5431770" y="40761"/>
                </a:lnTo>
                <a:lnTo>
                  <a:pt x="5497663" y="44225"/>
                </a:lnTo>
                <a:lnTo>
                  <a:pt x="5562781" y="47817"/>
                </a:lnTo>
                <a:lnTo>
                  <a:pt x="5627107" y="51534"/>
                </a:lnTo>
                <a:lnTo>
                  <a:pt x="5690626" y="55375"/>
                </a:lnTo>
                <a:lnTo>
                  <a:pt x="5753321" y="59339"/>
                </a:lnTo>
                <a:lnTo>
                  <a:pt x="5815177" y="63424"/>
                </a:lnTo>
                <a:lnTo>
                  <a:pt x="5876176" y="67628"/>
                </a:lnTo>
                <a:lnTo>
                  <a:pt x="5936303" y="71949"/>
                </a:lnTo>
                <a:lnTo>
                  <a:pt x="5995541" y="76386"/>
                </a:lnTo>
                <a:lnTo>
                  <a:pt x="6053874" y="80938"/>
                </a:lnTo>
                <a:lnTo>
                  <a:pt x="6111287" y="85602"/>
                </a:lnTo>
                <a:lnTo>
                  <a:pt x="6167761" y="90377"/>
                </a:lnTo>
                <a:lnTo>
                  <a:pt x="6223283" y="95262"/>
                </a:lnTo>
                <a:lnTo>
                  <a:pt x="6277835" y="100254"/>
                </a:lnTo>
                <a:lnTo>
                  <a:pt x="6331400" y="105352"/>
                </a:lnTo>
                <a:lnTo>
                  <a:pt x="6383964" y="110555"/>
                </a:lnTo>
                <a:lnTo>
                  <a:pt x="6435509" y="115861"/>
                </a:lnTo>
                <a:lnTo>
                  <a:pt x="6486020" y="121267"/>
                </a:lnTo>
                <a:lnTo>
                  <a:pt x="6535479" y="126773"/>
                </a:lnTo>
                <a:lnTo>
                  <a:pt x="6583872" y="132377"/>
                </a:lnTo>
                <a:lnTo>
                  <a:pt x="6631181" y="138078"/>
                </a:lnTo>
                <a:lnTo>
                  <a:pt x="6677391" y="143873"/>
                </a:lnTo>
                <a:lnTo>
                  <a:pt x="6722485" y="149760"/>
                </a:lnTo>
                <a:lnTo>
                  <a:pt x="6766447" y="155740"/>
                </a:lnTo>
                <a:lnTo>
                  <a:pt x="6809260" y="161809"/>
                </a:lnTo>
                <a:lnTo>
                  <a:pt x="6850910" y="167965"/>
                </a:lnTo>
                <a:lnTo>
                  <a:pt x="6891378" y="174209"/>
                </a:lnTo>
                <a:lnTo>
                  <a:pt x="6930650" y="180537"/>
                </a:lnTo>
                <a:lnTo>
                  <a:pt x="6968709" y="186948"/>
                </a:lnTo>
                <a:lnTo>
                  <a:pt x="7041122" y="200014"/>
                </a:lnTo>
                <a:lnTo>
                  <a:pt x="7108488" y="213392"/>
                </a:lnTo>
                <a:lnTo>
                  <a:pt x="7170677" y="227070"/>
                </a:lnTo>
                <a:lnTo>
                  <a:pt x="7227559" y="241035"/>
                </a:lnTo>
                <a:lnTo>
                  <a:pt x="7279004" y="255274"/>
                </a:lnTo>
                <a:lnTo>
                  <a:pt x="7324884" y="269773"/>
                </a:lnTo>
                <a:lnTo>
                  <a:pt x="7365067" y="284519"/>
                </a:lnTo>
                <a:lnTo>
                  <a:pt x="7414378" y="307074"/>
                </a:lnTo>
                <a:lnTo>
                  <a:pt x="7450142" y="330112"/>
                </a:lnTo>
                <a:lnTo>
                  <a:pt x="7475998" y="361504"/>
                </a:lnTo>
                <a:lnTo>
                  <a:pt x="7479279" y="377460"/>
                </a:lnTo>
                <a:lnTo>
                  <a:pt x="7478456" y="385458"/>
                </a:lnTo>
                <a:lnTo>
                  <a:pt x="7450142" y="424807"/>
                </a:lnTo>
                <a:lnTo>
                  <a:pt x="7414378" y="447845"/>
                </a:lnTo>
                <a:lnTo>
                  <a:pt x="7365067" y="470400"/>
                </a:lnTo>
                <a:lnTo>
                  <a:pt x="7324884" y="485147"/>
                </a:lnTo>
                <a:lnTo>
                  <a:pt x="7279004" y="499646"/>
                </a:lnTo>
                <a:lnTo>
                  <a:pt x="7227559" y="513884"/>
                </a:lnTo>
                <a:lnTo>
                  <a:pt x="7170677" y="527849"/>
                </a:lnTo>
                <a:lnTo>
                  <a:pt x="7108488" y="541527"/>
                </a:lnTo>
                <a:lnTo>
                  <a:pt x="7041122" y="554906"/>
                </a:lnTo>
                <a:lnTo>
                  <a:pt x="6968709" y="567971"/>
                </a:lnTo>
                <a:lnTo>
                  <a:pt x="6930650" y="574382"/>
                </a:lnTo>
                <a:lnTo>
                  <a:pt x="6891378" y="580710"/>
                </a:lnTo>
                <a:lnTo>
                  <a:pt x="6850910" y="586954"/>
                </a:lnTo>
                <a:lnTo>
                  <a:pt x="6809260" y="593111"/>
                </a:lnTo>
                <a:lnTo>
                  <a:pt x="6766447" y="599180"/>
                </a:lnTo>
                <a:lnTo>
                  <a:pt x="6722485" y="605159"/>
                </a:lnTo>
                <a:lnTo>
                  <a:pt x="6677391" y="611047"/>
                </a:lnTo>
                <a:lnTo>
                  <a:pt x="6631181" y="616842"/>
                </a:lnTo>
                <a:lnTo>
                  <a:pt x="6583872" y="622542"/>
                </a:lnTo>
                <a:lnTo>
                  <a:pt x="6535479" y="628146"/>
                </a:lnTo>
                <a:lnTo>
                  <a:pt x="6486020" y="633652"/>
                </a:lnTo>
                <a:lnTo>
                  <a:pt x="6435509" y="639059"/>
                </a:lnTo>
                <a:lnTo>
                  <a:pt x="6383964" y="644364"/>
                </a:lnTo>
                <a:lnTo>
                  <a:pt x="6331400" y="649567"/>
                </a:lnTo>
                <a:lnTo>
                  <a:pt x="6277835" y="654665"/>
                </a:lnTo>
                <a:lnTo>
                  <a:pt x="6223283" y="659658"/>
                </a:lnTo>
                <a:lnTo>
                  <a:pt x="6167761" y="664542"/>
                </a:lnTo>
                <a:lnTo>
                  <a:pt x="6111287" y="669317"/>
                </a:lnTo>
                <a:lnTo>
                  <a:pt x="6053874" y="673981"/>
                </a:lnTo>
                <a:lnTo>
                  <a:pt x="5995541" y="678533"/>
                </a:lnTo>
                <a:lnTo>
                  <a:pt x="5936303" y="682970"/>
                </a:lnTo>
                <a:lnTo>
                  <a:pt x="5876176" y="687292"/>
                </a:lnTo>
                <a:lnTo>
                  <a:pt x="5815177" y="691495"/>
                </a:lnTo>
                <a:lnTo>
                  <a:pt x="5753321" y="695580"/>
                </a:lnTo>
                <a:lnTo>
                  <a:pt x="5690626" y="699544"/>
                </a:lnTo>
                <a:lnTo>
                  <a:pt x="5627107" y="703385"/>
                </a:lnTo>
                <a:lnTo>
                  <a:pt x="5562781" y="707103"/>
                </a:lnTo>
                <a:lnTo>
                  <a:pt x="5497663" y="710694"/>
                </a:lnTo>
                <a:lnTo>
                  <a:pt x="5431770" y="714159"/>
                </a:lnTo>
                <a:lnTo>
                  <a:pt x="5365118" y="717494"/>
                </a:lnTo>
                <a:lnTo>
                  <a:pt x="5297724" y="720699"/>
                </a:lnTo>
                <a:lnTo>
                  <a:pt x="5229603" y="723771"/>
                </a:lnTo>
                <a:lnTo>
                  <a:pt x="5160773" y="726710"/>
                </a:lnTo>
                <a:lnTo>
                  <a:pt x="5091248" y="729512"/>
                </a:lnTo>
                <a:lnTo>
                  <a:pt x="5021046" y="732178"/>
                </a:lnTo>
                <a:lnTo>
                  <a:pt x="4950182" y="734705"/>
                </a:lnTo>
                <a:lnTo>
                  <a:pt x="4878673" y="737092"/>
                </a:lnTo>
                <a:lnTo>
                  <a:pt x="4806535" y="739336"/>
                </a:lnTo>
                <a:lnTo>
                  <a:pt x="4733784" y="741437"/>
                </a:lnTo>
                <a:lnTo>
                  <a:pt x="4660436" y="743392"/>
                </a:lnTo>
                <a:lnTo>
                  <a:pt x="4586508" y="745200"/>
                </a:lnTo>
                <a:lnTo>
                  <a:pt x="4512016" y="746860"/>
                </a:lnTo>
                <a:lnTo>
                  <a:pt x="4436977" y="748369"/>
                </a:lnTo>
                <a:lnTo>
                  <a:pt x="4361405" y="749726"/>
                </a:lnTo>
                <a:lnTo>
                  <a:pt x="4285318" y="750930"/>
                </a:lnTo>
                <a:lnTo>
                  <a:pt x="4208732" y="751979"/>
                </a:lnTo>
                <a:lnTo>
                  <a:pt x="4131663" y="752871"/>
                </a:lnTo>
                <a:lnTo>
                  <a:pt x="4054127" y="753604"/>
                </a:lnTo>
                <a:lnTo>
                  <a:pt x="3976140" y="754177"/>
                </a:lnTo>
                <a:lnTo>
                  <a:pt x="3897719" y="754589"/>
                </a:lnTo>
                <a:lnTo>
                  <a:pt x="3818880" y="754837"/>
                </a:lnTo>
                <a:lnTo>
                  <a:pt x="3739639" y="754920"/>
                </a:lnTo>
                <a:lnTo>
                  <a:pt x="3660398" y="754837"/>
                </a:lnTo>
                <a:lnTo>
                  <a:pt x="3581559" y="754589"/>
                </a:lnTo>
                <a:lnTo>
                  <a:pt x="3503139" y="754177"/>
                </a:lnTo>
                <a:lnTo>
                  <a:pt x="3425152" y="753604"/>
                </a:lnTo>
                <a:lnTo>
                  <a:pt x="3347616" y="752871"/>
                </a:lnTo>
                <a:lnTo>
                  <a:pt x="3270547" y="751979"/>
                </a:lnTo>
                <a:lnTo>
                  <a:pt x="3193961" y="750930"/>
                </a:lnTo>
                <a:lnTo>
                  <a:pt x="3117874" y="749726"/>
                </a:lnTo>
                <a:lnTo>
                  <a:pt x="3042302" y="748369"/>
                </a:lnTo>
                <a:lnTo>
                  <a:pt x="2967262" y="746860"/>
                </a:lnTo>
                <a:lnTo>
                  <a:pt x="2892770" y="745200"/>
                </a:lnTo>
                <a:lnTo>
                  <a:pt x="2818842" y="743392"/>
                </a:lnTo>
                <a:lnTo>
                  <a:pt x="2745495" y="741437"/>
                </a:lnTo>
                <a:lnTo>
                  <a:pt x="2672744" y="739336"/>
                </a:lnTo>
                <a:lnTo>
                  <a:pt x="2600606" y="737092"/>
                </a:lnTo>
                <a:lnTo>
                  <a:pt x="2529097" y="734705"/>
                </a:lnTo>
                <a:lnTo>
                  <a:pt x="2458233" y="732178"/>
                </a:lnTo>
                <a:lnTo>
                  <a:pt x="2388031" y="729512"/>
                </a:lnTo>
                <a:lnTo>
                  <a:pt x="2318506" y="726710"/>
                </a:lnTo>
                <a:lnTo>
                  <a:pt x="2249675" y="723771"/>
                </a:lnTo>
                <a:lnTo>
                  <a:pt x="2181555" y="720699"/>
                </a:lnTo>
                <a:lnTo>
                  <a:pt x="2114160" y="717494"/>
                </a:lnTo>
                <a:lnTo>
                  <a:pt x="2047509" y="714159"/>
                </a:lnTo>
                <a:lnTo>
                  <a:pt x="1981616" y="710694"/>
                </a:lnTo>
                <a:lnTo>
                  <a:pt x="1916498" y="707103"/>
                </a:lnTo>
                <a:lnTo>
                  <a:pt x="1852172" y="703385"/>
                </a:lnTo>
                <a:lnTo>
                  <a:pt x="1788653" y="699544"/>
                </a:lnTo>
                <a:lnTo>
                  <a:pt x="1725957" y="695580"/>
                </a:lnTo>
                <a:lnTo>
                  <a:pt x="1664102" y="691495"/>
                </a:lnTo>
                <a:lnTo>
                  <a:pt x="1603103" y="687292"/>
                </a:lnTo>
                <a:lnTo>
                  <a:pt x="1542976" y="682970"/>
                </a:lnTo>
                <a:lnTo>
                  <a:pt x="1483738" y="678533"/>
                </a:lnTo>
                <a:lnTo>
                  <a:pt x="1425404" y="673981"/>
                </a:lnTo>
                <a:lnTo>
                  <a:pt x="1367992" y="669317"/>
                </a:lnTo>
                <a:lnTo>
                  <a:pt x="1311517" y="664542"/>
                </a:lnTo>
                <a:lnTo>
                  <a:pt x="1255996" y="659658"/>
                </a:lnTo>
                <a:lnTo>
                  <a:pt x="1201444" y="654665"/>
                </a:lnTo>
                <a:lnTo>
                  <a:pt x="1147878" y="649567"/>
                </a:lnTo>
                <a:lnTo>
                  <a:pt x="1095315" y="644364"/>
                </a:lnTo>
                <a:lnTo>
                  <a:pt x="1043770" y="639059"/>
                </a:lnTo>
                <a:lnTo>
                  <a:pt x="993259" y="633652"/>
                </a:lnTo>
                <a:lnTo>
                  <a:pt x="943799" y="628146"/>
                </a:lnTo>
                <a:lnTo>
                  <a:pt x="895407" y="622542"/>
                </a:lnTo>
                <a:lnTo>
                  <a:pt x="848098" y="616842"/>
                </a:lnTo>
                <a:lnTo>
                  <a:pt x="801888" y="611047"/>
                </a:lnTo>
                <a:lnTo>
                  <a:pt x="756794" y="605159"/>
                </a:lnTo>
                <a:lnTo>
                  <a:pt x="712832" y="599180"/>
                </a:lnTo>
                <a:lnTo>
                  <a:pt x="670018" y="593111"/>
                </a:lnTo>
                <a:lnTo>
                  <a:pt x="628369" y="586954"/>
                </a:lnTo>
                <a:lnTo>
                  <a:pt x="587900" y="580710"/>
                </a:lnTo>
                <a:lnTo>
                  <a:pt x="548629" y="574382"/>
                </a:lnTo>
                <a:lnTo>
                  <a:pt x="510570" y="567971"/>
                </a:lnTo>
                <a:lnTo>
                  <a:pt x="438157" y="554906"/>
                </a:lnTo>
                <a:lnTo>
                  <a:pt x="370791" y="541527"/>
                </a:lnTo>
                <a:lnTo>
                  <a:pt x="308602" y="527849"/>
                </a:lnTo>
                <a:lnTo>
                  <a:pt x="251720" y="513884"/>
                </a:lnTo>
                <a:lnTo>
                  <a:pt x="200274" y="499646"/>
                </a:lnTo>
                <a:lnTo>
                  <a:pt x="154395" y="485147"/>
                </a:lnTo>
                <a:lnTo>
                  <a:pt x="114212" y="470400"/>
                </a:lnTo>
                <a:lnTo>
                  <a:pt x="64901" y="447845"/>
                </a:lnTo>
                <a:lnTo>
                  <a:pt x="29137" y="424807"/>
                </a:lnTo>
                <a:lnTo>
                  <a:pt x="3280" y="393415"/>
                </a:lnTo>
                <a:lnTo>
                  <a:pt x="0" y="377460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114740" y="1683583"/>
            <a:ext cx="9023985" cy="3041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网络安全需求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：</a:t>
            </a:r>
            <a:endParaRPr sz="3300">
              <a:latin typeface="微软雅黑"/>
              <a:cs typeface="微软雅黑"/>
            </a:endParaRPr>
          </a:p>
          <a:p>
            <a:pPr marL="624840" indent="-612775">
              <a:lnSpc>
                <a:spcPts val="3954"/>
              </a:lnSpc>
              <a:buAutoNum type="arabicPeriod"/>
              <a:tabLst>
                <a:tab pos="624840" algn="l"/>
                <a:tab pos="625475" algn="l"/>
              </a:tabLst>
            </a:pP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多VPC架构 /</a:t>
            </a:r>
            <a:r>
              <a:rPr dirty="0" sz="3300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跨账号统一管理</a:t>
            </a:r>
            <a:endParaRPr sz="3300">
              <a:latin typeface="微软雅黑"/>
              <a:cs typeface="微软雅黑"/>
            </a:endParaRPr>
          </a:p>
          <a:p>
            <a:pPr marL="624840" indent="-612775">
              <a:lnSpc>
                <a:spcPts val="3954"/>
              </a:lnSpc>
              <a:buAutoNum type="arabicPeriod"/>
              <a:tabLst>
                <a:tab pos="624840" algn="l"/>
                <a:tab pos="625475" algn="l"/>
              </a:tabLst>
            </a:pP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南北向流量的集中化管控（出向</a:t>
            </a:r>
            <a:r>
              <a:rPr dirty="0" sz="3300" spc="-20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/</a:t>
            </a:r>
            <a:r>
              <a:rPr dirty="0" sz="3300" spc="-15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入向统一）</a:t>
            </a:r>
            <a:endParaRPr sz="3300">
              <a:latin typeface="微软雅黑"/>
              <a:cs typeface="微软雅黑"/>
            </a:endParaRPr>
          </a:p>
          <a:p>
            <a:pPr marL="624840" indent="-612775">
              <a:lnSpc>
                <a:spcPts val="3960"/>
              </a:lnSpc>
              <a:buAutoNum type="arabicPeriod"/>
              <a:tabLst>
                <a:tab pos="624840" algn="l"/>
                <a:tab pos="625475" algn="l"/>
              </a:tabLst>
            </a:pP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可弹性扩展 /高可用的部署架构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传统的解决方法：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4740" y="4699198"/>
            <a:ext cx="7555865" cy="2035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3870" indent="-471805">
              <a:lnSpc>
                <a:spcPts val="3960"/>
              </a:lnSpc>
              <a:spcBef>
                <a:spcPts val="9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设备按VPC数量增加，按账号堆叠</a:t>
            </a:r>
            <a:endParaRPr sz="3300">
              <a:latin typeface="微软雅黑"/>
              <a:cs typeface="微软雅黑"/>
            </a:endParaRPr>
          </a:p>
          <a:p>
            <a:pPr marL="483870" indent="-471805">
              <a:lnSpc>
                <a:spcPts val="396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通过路由方式进行配置，多设备同步</a:t>
            </a:r>
            <a:endParaRPr sz="3300">
              <a:latin typeface="微软雅黑"/>
              <a:cs typeface="微软雅黑"/>
            </a:endParaRPr>
          </a:p>
          <a:p>
            <a:pPr marL="483870" indent="-471805">
              <a:lnSpc>
                <a:spcPts val="3954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同</a:t>
            </a:r>
            <a:r>
              <a:rPr dirty="0" sz="3300" spc="45">
                <a:solidFill>
                  <a:srgbClr val="181818"/>
                </a:solidFill>
                <a:latin typeface="微软雅黑"/>
                <a:cs typeface="微软雅黑"/>
              </a:rPr>
              <a:t>AZ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双机</a:t>
            </a:r>
            <a:r>
              <a:rPr dirty="0" sz="3300" spc="-15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+</a:t>
            </a:r>
            <a:r>
              <a:rPr dirty="0" sz="3300" spc="-20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跨</a:t>
            </a:r>
            <a:r>
              <a:rPr dirty="0" sz="3300" spc="45">
                <a:solidFill>
                  <a:srgbClr val="181818"/>
                </a:solidFill>
                <a:latin typeface="微软雅黑"/>
                <a:cs typeface="微软雅黑"/>
              </a:rPr>
              <a:t>AZ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四机</a:t>
            </a:r>
            <a:r>
              <a:rPr dirty="0" sz="3300" spc="-10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+</a:t>
            </a:r>
            <a:r>
              <a:rPr dirty="0" sz="3300" spc="-20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HA切换脚本</a:t>
            </a:r>
            <a:endParaRPr sz="3300">
              <a:latin typeface="微软雅黑"/>
              <a:cs typeface="微软雅黑"/>
            </a:endParaRPr>
          </a:p>
          <a:p>
            <a:pPr marL="483870" indent="-471805">
              <a:lnSpc>
                <a:spcPts val="396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基于授权的采购模式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14740" y="7222681"/>
            <a:ext cx="9180195" cy="3543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带来的问题：</a:t>
            </a:r>
            <a:endParaRPr sz="3300">
              <a:latin typeface="微软雅黑"/>
              <a:cs typeface="微软雅黑"/>
            </a:endParaRPr>
          </a:p>
          <a:p>
            <a:pPr marL="624840" marR="169545" indent="-612775">
              <a:lnSpc>
                <a:spcPts val="3960"/>
              </a:lnSpc>
              <a:spcBef>
                <a:spcPts val="130"/>
              </a:spcBef>
              <a:buAutoNum type="arabicPeriod"/>
              <a:tabLst>
                <a:tab pos="624840" algn="l"/>
                <a:tab pos="625475" algn="l"/>
              </a:tabLst>
            </a:pPr>
            <a:r>
              <a:rPr dirty="0" sz="3300" spc="-5" b="1">
                <a:solidFill>
                  <a:srgbClr val="0070C0"/>
                </a:solidFill>
                <a:latin typeface="微软雅黑"/>
                <a:cs typeface="微软雅黑"/>
              </a:rPr>
              <a:t>扩展性差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，高可用与性能强依赖于虚拟设备， </a:t>
            </a:r>
            <a:r>
              <a:rPr dirty="0" sz="3300" spc="-5" b="1" strike="sngStrike">
                <a:solidFill>
                  <a:srgbClr val="FF0000"/>
                </a:solidFill>
                <a:latin typeface="微软雅黑"/>
                <a:cs typeface="微软雅黑"/>
              </a:rPr>
              <a:t>相当于在云上搭建物理网络</a:t>
            </a:r>
            <a:endParaRPr sz="3300">
              <a:latin typeface="微软雅黑"/>
              <a:cs typeface="微软雅黑"/>
            </a:endParaRPr>
          </a:p>
          <a:p>
            <a:pPr marL="624840" indent="-612775">
              <a:lnSpc>
                <a:spcPts val="3820"/>
              </a:lnSpc>
              <a:buAutoNum type="arabicPeriod"/>
              <a:tabLst>
                <a:tab pos="624840" algn="l"/>
                <a:tab pos="625475" algn="l"/>
              </a:tabLst>
            </a:pPr>
            <a:r>
              <a:rPr dirty="0" sz="3300" spc="-5" b="1">
                <a:solidFill>
                  <a:srgbClr val="0070C0"/>
                </a:solidFill>
                <a:latin typeface="微软雅黑"/>
                <a:cs typeface="微软雅黑"/>
              </a:rPr>
              <a:t>不可维护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，所有配置通过VM+路由配置解决，</a:t>
            </a:r>
            <a:endParaRPr sz="3300">
              <a:latin typeface="微软雅黑"/>
              <a:cs typeface="微软雅黑"/>
            </a:endParaRPr>
          </a:p>
          <a:p>
            <a:pPr marL="624840">
              <a:lnSpc>
                <a:spcPts val="3960"/>
              </a:lnSpc>
            </a:pP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在多VPC/跨账号场景下尤其突出</a:t>
            </a:r>
            <a:endParaRPr sz="3300">
              <a:latin typeface="微软雅黑"/>
              <a:cs typeface="微软雅黑"/>
            </a:endParaRPr>
          </a:p>
          <a:p>
            <a:pPr marL="624840" marR="169545" indent="-612775">
              <a:lnSpc>
                <a:spcPts val="3960"/>
              </a:lnSpc>
              <a:spcBef>
                <a:spcPts val="135"/>
              </a:spcBef>
              <a:buAutoNum type="arabicPeriod" startAt="3"/>
              <a:tabLst>
                <a:tab pos="624840" algn="l"/>
                <a:tab pos="625475" algn="l"/>
              </a:tabLst>
            </a:pPr>
            <a:r>
              <a:rPr dirty="0" sz="3300" spc="-5" b="1">
                <a:solidFill>
                  <a:srgbClr val="0070C0"/>
                </a:solidFill>
                <a:latin typeface="微软雅黑"/>
                <a:cs typeface="微软雅黑"/>
              </a:rPr>
              <a:t>架构复杂化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，增加更多网络侧故障点的同时， </a:t>
            </a: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也带来了更复杂的安全控制与管理开销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1153858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阿里云防火墙：业界首款SaaS化云原生防火墙</a:t>
            </a:r>
          </a:p>
        </p:txBody>
      </p:sp>
      <p:sp>
        <p:nvSpPr>
          <p:cNvPr id="3" name="object 3"/>
          <p:cNvSpPr/>
          <p:nvPr/>
        </p:nvSpPr>
        <p:spPr>
          <a:xfrm>
            <a:off x="554956" y="3162207"/>
            <a:ext cx="12491766" cy="6931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8251" y="4269847"/>
            <a:ext cx="562780" cy="40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99553" y="4099659"/>
            <a:ext cx="562780" cy="40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29340" y="4473560"/>
            <a:ext cx="562780" cy="40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62334" y="5398690"/>
            <a:ext cx="562780" cy="40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01754" y="5347060"/>
            <a:ext cx="562780" cy="40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08847" y="3309197"/>
            <a:ext cx="562779" cy="40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51594" y="2534591"/>
            <a:ext cx="2894330" cy="793750"/>
          </a:xfrm>
          <a:custGeom>
            <a:avLst/>
            <a:gdLst/>
            <a:ahLst/>
            <a:cxnLst/>
            <a:rect l="l" t="t" r="r" b="b"/>
            <a:pathLst>
              <a:path w="2894330" h="793750">
                <a:moveTo>
                  <a:pt x="2761800" y="0"/>
                </a:moveTo>
                <a:lnTo>
                  <a:pt x="132257" y="0"/>
                </a:lnTo>
                <a:lnTo>
                  <a:pt x="90453" y="6742"/>
                </a:lnTo>
                <a:lnTo>
                  <a:pt x="54147" y="25519"/>
                </a:lnTo>
                <a:lnTo>
                  <a:pt x="25517" y="54151"/>
                </a:lnTo>
                <a:lnTo>
                  <a:pt x="6742" y="90459"/>
                </a:lnTo>
                <a:lnTo>
                  <a:pt x="0" y="132265"/>
                </a:lnTo>
                <a:lnTo>
                  <a:pt x="0" y="661318"/>
                </a:lnTo>
                <a:lnTo>
                  <a:pt x="6742" y="703124"/>
                </a:lnTo>
                <a:lnTo>
                  <a:pt x="25517" y="739432"/>
                </a:lnTo>
                <a:lnTo>
                  <a:pt x="54147" y="768063"/>
                </a:lnTo>
                <a:lnTo>
                  <a:pt x="90453" y="786840"/>
                </a:lnTo>
                <a:lnTo>
                  <a:pt x="132257" y="793583"/>
                </a:lnTo>
                <a:lnTo>
                  <a:pt x="2761800" y="793583"/>
                </a:lnTo>
                <a:lnTo>
                  <a:pt x="2803605" y="786840"/>
                </a:lnTo>
                <a:lnTo>
                  <a:pt x="2839914" y="768063"/>
                </a:lnTo>
                <a:lnTo>
                  <a:pt x="2868547" y="739432"/>
                </a:lnTo>
                <a:lnTo>
                  <a:pt x="2887325" y="703124"/>
                </a:lnTo>
                <a:lnTo>
                  <a:pt x="2894068" y="661318"/>
                </a:lnTo>
                <a:lnTo>
                  <a:pt x="2894068" y="132265"/>
                </a:lnTo>
                <a:lnTo>
                  <a:pt x="2887325" y="90459"/>
                </a:lnTo>
                <a:lnTo>
                  <a:pt x="2868547" y="54151"/>
                </a:lnTo>
                <a:lnTo>
                  <a:pt x="2839914" y="25519"/>
                </a:lnTo>
                <a:lnTo>
                  <a:pt x="2803605" y="6742"/>
                </a:lnTo>
                <a:lnTo>
                  <a:pt x="276180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51594" y="2534591"/>
            <a:ext cx="2894330" cy="793750"/>
          </a:xfrm>
          <a:custGeom>
            <a:avLst/>
            <a:gdLst/>
            <a:ahLst/>
            <a:cxnLst/>
            <a:rect l="l" t="t" r="r" b="b"/>
            <a:pathLst>
              <a:path w="2894330" h="793750">
                <a:moveTo>
                  <a:pt x="0" y="132265"/>
                </a:moveTo>
                <a:lnTo>
                  <a:pt x="6742" y="90459"/>
                </a:lnTo>
                <a:lnTo>
                  <a:pt x="25519" y="54151"/>
                </a:lnTo>
                <a:lnTo>
                  <a:pt x="54151" y="25519"/>
                </a:lnTo>
                <a:lnTo>
                  <a:pt x="90459" y="6742"/>
                </a:lnTo>
                <a:lnTo>
                  <a:pt x="132265" y="0"/>
                </a:lnTo>
                <a:lnTo>
                  <a:pt x="2761804" y="0"/>
                </a:lnTo>
                <a:lnTo>
                  <a:pt x="2803611" y="6742"/>
                </a:lnTo>
                <a:lnTo>
                  <a:pt x="2839919" y="25519"/>
                </a:lnTo>
                <a:lnTo>
                  <a:pt x="2868550" y="54151"/>
                </a:lnTo>
                <a:lnTo>
                  <a:pt x="2887327" y="90459"/>
                </a:lnTo>
                <a:lnTo>
                  <a:pt x="2894070" y="132265"/>
                </a:lnTo>
                <a:lnTo>
                  <a:pt x="2894070" y="661317"/>
                </a:lnTo>
                <a:lnTo>
                  <a:pt x="2887327" y="703124"/>
                </a:lnTo>
                <a:lnTo>
                  <a:pt x="2868550" y="739432"/>
                </a:lnTo>
                <a:lnTo>
                  <a:pt x="2839919" y="768063"/>
                </a:lnTo>
                <a:lnTo>
                  <a:pt x="2803611" y="786840"/>
                </a:lnTo>
                <a:lnTo>
                  <a:pt x="2761804" y="793583"/>
                </a:lnTo>
                <a:lnTo>
                  <a:pt x="132265" y="793583"/>
                </a:lnTo>
                <a:lnTo>
                  <a:pt x="90459" y="786840"/>
                </a:lnTo>
                <a:lnTo>
                  <a:pt x="54151" y="768063"/>
                </a:lnTo>
                <a:lnTo>
                  <a:pt x="25519" y="739432"/>
                </a:lnTo>
                <a:lnTo>
                  <a:pt x="6742" y="703124"/>
                </a:lnTo>
                <a:lnTo>
                  <a:pt x="0" y="661317"/>
                </a:lnTo>
                <a:lnTo>
                  <a:pt x="0" y="132265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714285" y="2379315"/>
            <a:ext cx="5302885" cy="2389505"/>
          </a:xfrm>
          <a:prstGeom prst="rect">
            <a:avLst/>
          </a:prstGeom>
        </p:spPr>
        <p:txBody>
          <a:bodyPr wrap="square" lIns="0" tIns="280035" rIns="0" bIns="0" rtlCol="0" vert="horz">
            <a:spAutoFit/>
          </a:bodyPr>
          <a:lstStyle/>
          <a:p>
            <a:pPr marL="337185">
              <a:lnSpc>
                <a:spcPct val="100000"/>
              </a:lnSpc>
              <a:spcBef>
                <a:spcPts val="2205"/>
              </a:spcBef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全托管方式</a:t>
            </a:r>
            <a:endParaRPr sz="3300">
              <a:latin typeface="微软雅黑"/>
              <a:cs typeface="微软雅黑"/>
            </a:endParaRPr>
          </a:p>
          <a:p>
            <a:pPr marL="12700" marR="1512570">
              <a:lnSpc>
                <a:spcPct val="100000"/>
              </a:lnSpc>
              <a:spcBef>
                <a:spcPts val="1910"/>
              </a:spcBef>
            </a:pP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服务由阿里云托管提供 无需客户部署任何设备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950" spc="15" b="1">
                <a:solidFill>
                  <a:srgbClr val="FF6A00"/>
                </a:solidFill>
                <a:latin typeface="微软雅黑"/>
                <a:cs typeface="微软雅黑"/>
              </a:rPr>
              <a:t>一键开启、秒级接入、即刻防御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51594" y="5237448"/>
            <a:ext cx="2894330" cy="793750"/>
          </a:xfrm>
          <a:custGeom>
            <a:avLst/>
            <a:gdLst/>
            <a:ahLst/>
            <a:cxnLst/>
            <a:rect l="l" t="t" r="r" b="b"/>
            <a:pathLst>
              <a:path w="2894330" h="793750">
                <a:moveTo>
                  <a:pt x="2761800" y="0"/>
                </a:moveTo>
                <a:lnTo>
                  <a:pt x="132257" y="0"/>
                </a:lnTo>
                <a:lnTo>
                  <a:pt x="90453" y="6742"/>
                </a:lnTo>
                <a:lnTo>
                  <a:pt x="54147" y="25519"/>
                </a:lnTo>
                <a:lnTo>
                  <a:pt x="25517" y="54151"/>
                </a:lnTo>
                <a:lnTo>
                  <a:pt x="6742" y="90459"/>
                </a:lnTo>
                <a:lnTo>
                  <a:pt x="0" y="132265"/>
                </a:lnTo>
                <a:lnTo>
                  <a:pt x="0" y="661318"/>
                </a:lnTo>
                <a:lnTo>
                  <a:pt x="6742" y="703124"/>
                </a:lnTo>
                <a:lnTo>
                  <a:pt x="25517" y="739432"/>
                </a:lnTo>
                <a:lnTo>
                  <a:pt x="54147" y="768063"/>
                </a:lnTo>
                <a:lnTo>
                  <a:pt x="90453" y="786840"/>
                </a:lnTo>
                <a:lnTo>
                  <a:pt x="132257" y="793583"/>
                </a:lnTo>
                <a:lnTo>
                  <a:pt x="2761800" y="793583"/>
                </a:lnTo>
                <a:lnTo>
                  <a:pt x="2803605" y="786840"/>
                </a:lnTo>
                <a:lnTo>
                  <a:pt x="2839914" y="768063"/>
                </a:lnTo>
                <a:lnTo>
                  <a:pt x="2868547" y="739432"/>
                </a:lnTo>
                <a:lnTo>
                  <a:pt x="2887325" y="703124"/>
                </a:lnTo>
                <a:lnTo>
                  <a:pt x="2894068" y="661318"/>
                </a:lnTo>
                <a:lnTo>
                  <a:pt x="2894068" y="132265"/>
                </a:lnTo>
                <a:lnTo>
                  <a:pt x="2887325" y="90459"/>
                </a:lnTo>
                <a:lnTo>
                  <a:pt x="2868547" y="54151"/>
                </a:lnTo>
                <a:lnTo>
                  <a:pt x="2839914" y="25519"/>
                </a:lnTo>
                <a:lnTo>
                  <a:pt x="2803605" y="6742"/>
                </a:lnTo>
                <a:lnTo>
                  <a:pt x="276180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651594" y="5237448"/>
            <a:ext cx="2894330" cy="793750"/>
          </a:xfrm>
          <a:custGeom>
            <a:avLst/>
            <a:gdLst/>
            <a:ahLst/>
            <a:cxnLst/>
            <a:rect l="l" t="t" r="r" b="b"/>
            <a:pathLst>
              <a:path w="2894330" h="793750">
                <a:moveTo>
                  <a:pt x="0" y="132265"/>
                </a:moveTo>
                <a:lnTo>
                  <a:pt x="6742" y="90459"/>
                </a:lnTo>
                <a:lnTo>
                  <a:pt x="25519" y="54151"/>
                </a:lnTo>
                <a:lnTo>
                  <a:pt x="54151" y="25519"/>
                </a:lnTo>
                <a:lnTo>
                  <a:pt x="90459" y="6742"/>
                </a:lnTo>
                <a:lnTo>
                  <a:pt x="132265" y="0"/>
                </a:lnTo>
                <a:lnTo>
                  <a:pt x="2761804" y="0"/>
                </a:lnTo>
                <a:lnTo>
                  <a:pt x="2803611" y="6742"/>
                </a:lnTo>
                <a:lnTo>
                  <a:pt x="2839919" y="25519"/>
                </a:lnTo>
                <a:lnTo>
                  <a:pt x="2868550" y="54151"/>
                </a:lnTo>
                <a:lnTo>
                  <a:pt x="2887327" y="90459"/>
                </a:lnTo>
                <a:lnTo>
                  <a:pt x="2894070" y="132265"/>
                </a:lnTo>
                <a:lnTo>
                  <a:pt x="2894070" y="661317"/>
                </a:lnTo>
                <a:lnTo>
                  <a:pt x="2887327" y="703124"/>
                </a:lnTo>
                <a:lnTo>
                  <a:pt x="2868550" y="739432"/>
                </a:lnTo>
                <a:lnTo>
                  <a:pt x="2839919" y="768063"/>
                </a:lnTo>
                <a:lnTo>
                  <a:pt x="2803611" y="786840"/>
                </a:lnTo>
                <a:lnTo>
                  <a:pt x="2761804" y="793583"/>
                </a:lnTo>
                <a:lnTo>
                  <a:pt x="132265" y="793583"/>
                </a:lnTo>
                <a:lnTo>
                  <a:pt x="90459" y="786840"/>
                </a:lnTo>
                <a:lnTo>
                  <a:pt x="54151" y="768063"/>
                </a:lnTo>
                <a:lnTo>
                  <a:pt x="25519" y="739432"/>
                </a:lnTo>
                <a:lnTo>
                  <a:pt x="6742" y="703124"/>
                </a:lnTo>
                <a:lnTo>
                  <a:pt x="0" y="661317"/>
                </a:lnTo>
                <a:lnTo>
                  <a:pt x="0" y="132265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714285" y="5056138"/>
            <a:ext cx="5680075" cy="2424430"/>
          </a:xfrm>
          <a:prstGeom prst="rect">
            <a:avLst/>
          </a:prstGeom>
        </p:spPr>
        <p:txBody>
          <a:bodyPr wrap="square" lIns="0" tIns="287655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2265"/>
              </a:spcBef>
            </a:pP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云深度集成</a:t>
            </a:r>
            <a:endParaRPr sz="3600">
              <a:latin typeface="微软雅黑"/>
              <a:cs typeface="微软雅黑"/>
            </a:endParaRPr>
          </a:p>
          <a:p>
            <a:pPr marL="12700" marR="758825">
              <a:lnSpc>
                <a:spcPct val="100000"/>
              </a:lnSpc>
              <a:spcBef>
                <a:spcPts val="1770"/>
              </a:spcBef>
            </a:pP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原生</a:t>
            </a:r>
            <a:r>
              <a:rPr dirty="0" sz="2950" spc="15" b="1">
                <a:solidFill>
                  <a:srgbClr val="FF6A00"/>
                </a:solidFill>
                <a:latin typeface="微软雅黑"/>
                <a:cs typeface="微软雅黑"/>
              </a:rPr>
              <a:t>整合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阿里云各类网络服务 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如</a:t>
            </a:r>
            <a:r>
              <a:rPr dirty="0" sz="2950" spc="5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、</a:t>
            </a:r>
            <a:r>
              <a:rPr dirty="0" sz="2950" spc="10" b="1">
                <a:solidFill>
                  <a:srgbClr val="181818"/>
                </a:solidFill>
                <a:latin typeface="微软雅黑"/>
                <a:cs typeface="微软雅黑"/>
              </a:rPr>
              <a:t>CEN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、</a:t>
            </a:r>
            <a:r>
              <a:rPr dirty="0" sz="2950" spc="5" b="1">
                <a:solidFill>
                  <a:srgbClr val="181818"/>
                </a:solidFill>
                <a:latin typeface="微软雅黑"/>
                <a:cs typeface="微软雅黑"/>
              </a:rPr>
              <a:t>EIP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、</a:t>
            </a:r>
            <a:r>
              <a:rPr dirty="0" sz="2950" spc="10" b="1">
                <a:solidFill>
                  <a:srgbClr val="181818"/>
                </a:solidFill>
                <a:latin typeface="微软雅黑"/>
                <a:cs typeface="微软雅黑"/>
              </a:rPr>
              <a:t>SLB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等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950" spc="15" b="1">
                <a:solidFill>
                  <a:srgbClr val="FF6A00"/>
                </a:solidFill>
                <a:latin typeface="微软雅黑"/>
                <a:cs typeface="微软雅黑"/>
              </a:rPr>
              <a:t>联动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终端安全能力，实现响应闭环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51594" y="7895234"/>
            <a:ext cx="2894330" cy="793750"/>
          </a:xfrm>
          <a:custGeom>
            <a:avLst/>
            <a:gdLst/>
            <a:ahLst/>
            <a:cxnLst/>
            <a:rect l="l" t="t" r="r" b="b"/>
            <a:pathLst>
              <a:path w="2894330" h="793750">
                <a:moveTo>
                  <a:pt x="2761800" y="0"/>
                </a:moveTo>
                <a:lnTo>
                  <a:pt x="132257" y="0"/>
                </a:lnTo>
                <a:lnTo>
                  <a:pt x="90453" y="6742"/>
                </a:lnTo>
                <a:lnTo>
                  <a:pt x="54147" y="25519"/>
                </a:lnTo>
                <a:lnTo>
                  <a:pt x="25517" y="54151"/>
                </a:lnTo>
                <a:lnTo>
                  <a:pt x="6742" y="90459"/>
                </a:lnTo>
                <a:lnTo>
                  <a:pt x="0" y="132266"/>
                </a:lnTo>
                <a:lnTo>
                  <a:pt x="0" y="661318"/>
                </a:lnTo>
                <a:lnTo>
                  <a:pt x="6742" y="703124"/>
                </a:lnTo>
                <a:lnTo>
                  <a:pt x="25517" y="739432"/>
                </a:lnTo>
                <a:lnTo>
                  <a:pt x="54147" y="768063"/>
                </a:lnTo>
                <a:lnTo>
                  <a:pt x="90453" y="786840"/>
                </a:lnTo>
                <a:lnTo>
                  <a:pt x="132257" y="793583"/>
                </a:lnTo>
                <a:lnTo>
                  <a:pt x="2761800" y="793583"/>
                </a:lnTo>
                <a:lnTo>
                  <a:pt x="2803605" y="786840"/>
                </a:lnTo>
                <a:lnTo>
                  <a:pt x="2839914" y="768063"/>
                </a:lnTo>
                <a:lnTo>
                  <a:pt x="2868547" y="739432"/>
                </a:lnTo>
                <a:lnTo>
                  <a:pt x="2887325" y="703124"/>
                </a:lnTo>
                <a:lnTo>
                  <a:pt x="2894068" y="661318"/>
                </a:lnTo>
                <a:lnTo>
                  <a:pt x="2894068" y="132266"/>
                </a:lnTo>
                <a:lnTo>
                  <a:pt x="2887325" y="90459"/>
                </a:lnTo>
                <a:lnTo>
                  <a:pt x="2868547" y="54151"/>
                </a:lnTo>
                <a:lnTo>
                  <a:pt x="2839914" y="25519"/>
                </a:lnTo>
                <a:lnTo>
                  <a:pt x="2803605" y="6742"/>
                </a:lnTo>
                <a:lnTo>
                  <a:pt x="276180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51594" y="7895234"/>
            <a:ext cx="2894330" cy="793750"/>
          </a:xfrm>
          <a:custGeom>
            <a:avLst/>
            <a:gdLst/>
            <a:ahLst/>
            <a:cxnLst/>
            <a:rect l="l" t="t" r="r" b="b"/>
            <a:pathLst>
              <a:path w="2894330" h="793750">
                <a:moveTo>
                  <a:pt x="0" y="132265"/>
                </a:moveTo>
                <a:lnTo>
                  <a:pt x="6742" y="90459"/>
                </a:lnTo>
                <a:lnTo>
                  <a:pt x="25519" y="54151"/>
                </a:lnTo>
                <a:lnTo>
                  <a:pt x="54151" y="25519"/>
                </a:lnTo>
                <a:lnTo>
                  <a:pt x="90459" y="6742"/>
                </a:lnTo>
                <a:lnTo>
                  <a:pt x="132265" y="0"/>
                </a:lnTo>
                <a:lnTo>
                  <a:pt x="2761804" y="0"/>
                </a:lnTo>
                <a:lnTo>
                  <a:pt x="2803611" y="6742"/>
                </a:lnTo>
                <a:lnTo>
                  <a:pt x="2839919" y="25519"/>
                </a:lnTo>
                <a:lnTo>
                  <a:pt x="2868550" y="54151"/>
                </a:lnTo>
                <a:lnTo>
                  <a:pt x="2887327" y="90459"/>
                </a:lnTo>
                <a:lnTo>
                  <a:pt x="2894070" y="132265"/>
                </a:lnTo>
                <a:lnTo>
                  <a:pt x="2894070" y="661317"/>
                </a:lnTo>
                <a:lnTo>
                  <a:pt x="2887327" y="703124"/>
                </a:lnTo>
                <a:lnTo>
                  <a:pt x="2868550" y="739432"/>
                </a:lnTo>
                <a:lnTo>
                  <a:pt x="2839919" y="768063"/>
                </a:lnTo>
                <a:lnTo>
                  <a:pt x="2803611" y="786840"/>
                </a:lnTo>
                <a:lnTo>
                  <a:pt x="2761804" y="793583"/>
                </a:lnTo>
                <a:lnTo>
                  <a:pt x="132265" y="793583"/>
                </a:lnTo>
                <a:lnTo>
                  <a:pt x="90459" y="786840"/>
                </a:lnTo>
                <a:lnTo>
                  <a:pt x="54151" y="768063"/>
                </a:lnTo>
                <a:lnTo>
                  <a:pt x="25519" y="739432"/>
                </a:lnTo>
                <a:lnTo>
                  <a:pt x="6742" y="703124"/>
                </a:lnTo>
                <a:lnTo>
                  <a:pt x="0" y="661317"/>
                </a:lnTo>
                <a:lnTo>
                  <a:pt x="0" y="132265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714285" y="7987056"/>
            <a:ext cx="5143500" cy="2205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125"/>
              </a:spcBef>
            </a:pP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分布式架构</a:t>
            </a:r>
            <a:endParaRPr sz="36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2185"/>
              </a:spcBef>
            </a:pP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默认</a:t>
            </a:r>
            <a:r>
              <a:rPr dirty="0" sz="2950" spc="15" b="1">
                <a:solidFill>
                  <a:srgbClr val="FF6A00"/>
                </a:solidFill>
                <a:latin typeface="微软雅黑"/>
                <a:cs typeface="微软雅黑"/>
              </a:rPr>
              <a:t>高可用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，告别复杂HA架构 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默认</a:t>
            </a:r>
            <a:r>
              <a:rPr dirty="0" sz="2950" spc="15" b="1">
                <a:solidFill>
                  <a:srgbClr val="FF6A00"/>
                </a:solidFill>
                <a:latin typeface="微软雅黑"/>
                <a:cs typeface="微软雅黑"/>
              </a:rPr>
              <a:t>分布式</a:t>
            </a: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部署，扩展性强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统一配置管理，全局策略下发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58620" y="4091303"/>
            <a:ext cx="1458595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220"/>
              </a:spcBef>
            </a:pPr>
            <a:r>
              <a:rPr dirty="0" sz="1450" spc="25" b="1">
                <a:solidFill>
                  <a:srgbClr val="8B8B8B"/>
                </a:solidFill>
                <a:latin typeface="微软雅黑"/>
                <a:cs typeface="微软雅黑"/>
              </a:rPr>
              <a:t>VPN</a:t>
            </a:r>
            <a:r>
              <a:rPr dirty="0" sz="1450" spc="-25" b="1">
                <a:solidFill>
                  <a:srgbClr val="8B8B8B"/>
                </a:solidFill>
                <a:latin typeface="微软雅黑"/>
                <a:cs typeface="微软雅黑"/>
              </a:rPr>
              <a:t> </a:t>
            </a: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Gateway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15446" y="9525614"/>
            <a:ext cx="1003935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20"/>
              </a:spcBef>
            </a:pP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Mobile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65187" y="6255729"/>
            <a:ext cx="922655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11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245"/>
              </a:spcBef>
            </a:pPr>
            <a:r>
              <a:rPr dirty="0" sz="1450" spc="10" b="1">
                <a:solidFill>
                  <a:srgbClr val="8B8B8B"/>
                </a:solidFill>
                <a:latin typeface="微软雅黑"/>
                <a:cs typeface="微软雅黑"/>
              </a:rPr>
              <a:t>Internet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1449" y="9525614"/>
            <a:ext cx="1458595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220"/>
              </a:spcBef>
            </a:pP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Branch</a:t>
            </a:r>
            <a:r>
              <a:rPr dirty="0" sz="1450" spc="-20" b="1">
                <a:solidFill>
                  <a:srgbClr val="8B8B8B"/>
                </a:solidFill>
                <a:latin typeface="微软雅黑"/>
                <a:cs typeface="微软雅黑"/>
              </a:rPr>
              <a:t> </a:t>
            </a:r>
            <a:r>
              <a:rPr dirty="0" sz="1450" spc="10" b="1">
                <a:solidFill>
                  <a:srgbClr val="8B8B8B"/>
                </a:solidFill>
                <a:latin typeface="微软雅黑"/>
                <a:cs typeface="微软雅黑"/>
              </a:rPr>
              <a:t>Office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61571" y="9602477"/>
            <a:ext cx="1458595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4925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275"/>
              </a:spcBef>
            </a:pP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PC,</a:t>
            </a:r>
            <a:r>
              <a:rPr dirty="0" sz="1450" spc="-5" b="1">
                <a:solidFill>
                  <a:srgbClr val="8B8B8B"/>
                </a:solidFill>
                <a:latin typeface="微软雅黑"/>
                <a:cs typeface="微软雅黑"/>
              </a:rPr>
              <a:t> </a:t>
            </a: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Mobile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8729" y="7934390"/>
            <a:ext cx="1706245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305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215"/>
              </a:spcBef>
            </a:pPr>
            <a:r>
              <a:rPr dirty="0" sz="1450" spc="10" b="1">
                <a:solidFill>
                  <a:srgbClr val="8B8B8B"/>
                </a:solidFill>
                <a:latin typeface="微软雅黑"/>
                <a:cs typeface="微软雅黑"/>
              </a:rPr>
              <a:t>IAG</a:t>
            </a:r>
            <a:r>
              <a:rPr dirty="0" sz="1450" spc="-5" b="1">
                <a:solidFill>
                  <a:srgbClr val="8B8B8B"/>
                </a:solidFill>
                <a:latin typeface="微软雅黑"/>
                <a:cs typeface="微软雅黑"/>
              </a:rPr>
              <a:t> </a:t>
            </a:r>
            <a:r>
              <a:rPr dirty="0" sz="1450" spc="20" b="1">
                <a:solidFill>
                  <a:srgbClr val="8B8B8B"/>
                </a:solidFill>
                <a:latin typeface="微软雅黑"/>
                <a:cs typeface="微软雅黑"/>
              </a:rPr>
              <a:t>APP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28089" y="7889722"/>
            <a:ext cx="1706245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450" spc="10" b="1">
                <a:solidFill>
                  <a:srgbClr val="8B8B8B"/>
                </a:solidFill>
                <a:latin typeface="微软雅黑"/>
                <a:cs typeface="微软雅黑"/>
              </a:rPr>
              <a:t>IAG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7802" y="9602477"/>
            <a:ext cx="1064895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4925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275"/>
              </a:spcBef>
            </a:pP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Branch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5885" y="9602304"/>
            <a:ext cx="148717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492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275"/>
              </a:spcBef>
            </a:pPr>
            <a:r>
              <a:rPr dirty="0" sz="1450" spc="20" b="1">
                <a:solidFill>
                  <a:srgbClr val="8B8B8B"/>
                </a:solidFill>
                <a:latin typeface="微软雅黑"/>
                <a:cs typeface="微软雅黑"/>
              </a:rPr>
              <a:t>Headquarter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0142" y="7934390"/>
            <a:ext cx="224663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305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215"/>
              </a:spcBef>
            </a:pP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Express</a:t>
            </a:r>
            <a:r>
              <a:rPr dirty="0" sz="1450" spc="-10" b="1">
                <a:solidFill>
                  <a:srgbClr val="8B8B8B"/>
                </a:solidFill>
                <a:latin typeface="微软雅黑"/>
                <a:cs typeface="微软雅黑"/>
              </a:rPr>
              <a:t> </a:t>
            </a: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Connection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59642" y="6407982"/>
            <a:ext cx="1485900" cy="5334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6669" rIns="0" bIns="0" rtlCol="0" vert="horz">
            <a:spAutoFit/>
          </a:bodyPr>
          <a:lstStyle/>
          <a:p>
            <a:pPr marL="74930" marR="319405">
              <a:lnSpc>
                <a:spcPct val="104200"/>
              </a:lnSpc>
              <a:spcBef>
                <a:spcPts val="209"/>
              </a:spcBef>
            </a:pPr>
            <a:r>
              <a:rPr dirty="0" sz="1450" spc="10" b="1">
                <a:solidFill>
                  <a:srgbClr val="8B8B8B"/>
                </a:solidFill>
                <a:latin typeface="微软雅黑"/>
                <a:cs typeface="微软雅黑"/>
              </a:rPr>
              <a:t>Direct  </a:t>
            </a:r>
            <a:r>
              <a:rPr dirty="0" sz="1450" spc="20" b="1">
                <a:solidFill>
                  <a:srgbClr val="8B8B8B"/>
                </a:solidFill>
                <a:latin typeface="微软雅黑"/>
                <a:cs typeface="微软雅黑"/>
              </a:rPr>
              <a:t>Co</a:t>
            </a: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nn</a:t>
            </a: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e</a:t>
            </a:r>
            <a:r>
              <a:rPr dirty="0" sz="1450" spc="10" b="1">
                <a:solidFill>
                  <a:srgbClr val="8B8B8B"/>
                </a:solidFill>
                <a:latin typeface="微软雅黑"/>
                <a:cs typeface="微软雅黑"/>
              </a:rPr>
              <a:t>c</a:t>
            </a: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tion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3955" y="5654452"/>
            <a:ext cx="1207770" cy="304800"/>
          </a:xfrm>
          <a:custGeom>
            <a:avLst/>
            <a:gdLst/>
            <a:ahLst/>
            <a:cxnLst/>
            <a:rect l="l" t="t" r="r" b="b"/>
            <a:pathLst>
              <a:path w="1207770" h="304800">
                <a:moveTo>
                  <a:pt x="0" y="0"/>
                </a:moveTo>
                <a:lnTo>
                  <a:pt x="1207511" y="0"/>
                </a:lnTo>
                <a:lnTo>
                  <a:pt x="1207511" y="304505"/>
                </a:lnTo>
                <a:lnTo>
                  <a:pt x="0" y="3045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62333" y="5883721"/>
            <a:ext cx="852169" cy="304800"/>
          </a:xfrm>
          <a:custGeom>
            <a:avLst/>
            <a:gdLst/>
            <a:ahLst/>
            <a:cxnLst/>
            <a:rect l="l" t="t" r="r" b="b"/>
            <a:pathLst>
              <a:path w="852170" h="304800">
                <a:moveTo>
                  <a:pt x="0" y="0"/>
                </a:moveTo>
                <a:lnTo>
                  <a:pt x="851915" y="0"/>
                </a:lnTo>
                <a:lnTo>
                  <a:pt x="851915" y="304506"/>
                </a:lnTo>
                <a:lnTo>
                  <a:pt x="0" y="3045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587936" y="4792836"/>
            <a:ext cx="267462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220"/>
              </a:spcBef>
            </a:pP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Cloud </a:t>
            </a:r>
            <a:r>
              <a:rPr dirty="0" sz="1450" spc="10" b="1">
                <a:solidFill>
                  <a:srgbClr val="8B8B8B"/>
                </a:solidFill>
                <a:latin typeface="微软雅黑"/>
                <a:cs typeface="微软雅黑"/>
              </a:rPr>
              <a:t>Enterprise</a:t>
            </a:r>
            <a:r>
              <a:rPr dirty="0" sz="1450" b="1">
                <a:solidFill>
                  <a:srgbClr val="8B8B8B"/>
                </a:solidFill>
                <a:latin typeface="微软雅黑"/>
                <a:cs typeface="微软雅黑"/>
              </a:rPr>
              <a:t> </a:t>
            </a: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Network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37469" y="6505591"/>
            <a:ext cx="1706245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2384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254"/>
              </a:spcBef>
            </a:pPr>
            <a:r>
              <a:rPr dirty="0" sz="1450" spc="15" b="1">
                <a:solidFill>
                  <a:srgbClr val="8B8B8B"/>
                </a:solidFill>
                <a:latin typeface="微软雅黑"/>
                <a:cs typeface="微软雅黑"/>
              </a:rPr>
              <a:t>Bandwidth/4G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651594" y="1660637"/>
            <a:ext cx="1058533" cy="767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68934" y="1369457"/>
            <a:ext cx="637603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5">
                <a:solidFill>
                  <a:srgbClr val="181818"/>
                </a:solidFill>
                <a:latin typeface="微软雅黑"/>
                <a:cs typeface="微软雅黑"/>
              </a:rPr>
              <a:t>——您的云上网络安全“</a:t>
            </a:r>
            <a:r>
              <a:rPr dirty="0" sz="3300" spc="-5" b="1">
                <a:solidFill>
                  <a:srgbClr val="FF6A00"/>
                </a:solidFill>
                <a:latin typeface="微软雅黑"/>
                <a:cs typeface="微软雅黑"/>
              </a:rPr>
              <a:t>防盗门”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3516" y="8508689"/>
            <a:ext cx="4650105" cy="878840"/>
          </a:xfrm>
          <a:custGeom>
            <a:avLst/>
            <a:gdLst/>
            <a:ahLst/>
            <a:cxnLst/>
            <a:rect l="l" t="t" r="r" b="b"/>
            <a:pathLst>
              <a:path w="4650105" h="878840">
                <a:moveTo>
                  <a:pt x="4601577" y="0"/>
                </a:moveTo>
                <a:lnTo>
                  <a:pt x="48375" y="0"/>
                </a:lnTo>
                <a:lnTo>
                  <a:pt x="29543" y="3801"/>
                </a:lnTo>
                <a:lnTo>
                  <a:pt x="14167" y="14168"/>
                </a:lnTo>
                <a:lnTo>
                  <a:pt x="3800" y="29545"/>
                </a:lnTo>
                <a:lnTo>
                  <a:pt x="0" y="48375"/>
                </a:lnTo>
                <a:lnTo>
                  <a:pt x="0" y="830193"/>
                </a:lnTo>
                <a:lnTo>
                  <a:pt x="3800" y="849023"/>
                </a:lnTo>
                <a:lnTo>
                  <a:pt x="14167" y="864400"/>
                </a:lnTo>
                <a:lnTo>
                  <a:pt x="29543" y="874767"/>
                </a:lnTo>
                <a:lnTo>
                  <a:pt x="48375" y="878569"/>
                </a:lnTo>
                <a:lnTo>
                  <a:pt x="4601577" y="878569"/>
                </a:lnTo>
                <a:lnTo>
                  <a:pt x="4620409" y="874767"/>
                </a:lnTo>
                <a:lnTo>
                  <a:pt x="4635785" y="864400"/>
                </a:lnTo>
                <a:lnTo>
                  <a:pt x="4646151" y="849023"/>
                </a:lnTo>
                <a:lnTo>
                  <a:pt x="4649952" y="830193"/>
                </a:lnTo>
                <a:lnTo>
                  <a:pt x="4649952" y="48375"/>
                </a:lnTo>
                <a:lnTo>
                  <a:pt x="4646151" y="29545"/>
                </a:lnTo>
                <a:lnTo>
                  <a:pt x="4635785" y="14168"/>
                </a:lnTo>
                <a:lnTo>
                  <a:pt x="4620409" y="3801"/>
                </a:lnTo>
                <a:lnTo>
                  <a:pt x="4601577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63516" y="8508689"/>
            <a:ext cx="4650105" cy="878840"/>
          </a:xfrm>
          <a:custGeom>
            <a:avLst/>
            <a:gdLst/>
            <a:ahLst/>
            <a:cxnLst/>
            <a:rect l="l" t="t" r="r" b="b"/>
            <a:pathLst>
              <a:path w="4650105" h="878840">
                <a:moveTo>
                  <a:pt x="0" y="48376"/>
                </a:moveTo>
                <a:lnTo>
                  <a:pt x="3801" y="29545"/>
                </a:lnTo>
                <a:lnTo>
                  <a:pt x="14169" y="14169"/>
                </a:lnTo>
                <a:lnTo>
                  <a:pt x="29545" y="3801"/>
                </a:lnTo>
                <a:lnTo>
                  <a:pt x="48376" y="0"/>
                </a:lnTo>
                <a:lnTo>
                  <a:pt x="4601581" y="0"/>
                </a:lnTo>
                <a:lnTo>
                  <a:pt x="4620411" y="3801"/>
                </a:lnTo>
                <a:lnTo>
                  <a:pt x="4635788" y="14169"/>
                </a:lnTo>
                <a:lnTo>
                  <a:pt x="4646156" y="29545"/>
                </a:lnTo>
                <a:lnTo>
                  <a:pt x="4649958" y="48376"/>
                </a:lnTo>
                <a:lnTo>
                  <a:pt x="4649958" y="830193"/>
                </a:lnTo>
                <a:lnTo>
                  <a:pt x="4646156" y="849024"/>
                </a:lnTo>
                <a:lnTo>
                  <a:pt x="4635788" y="864401"/>
                </a:lnTo>
                <a:lnTo>
                  <a:pt x="4620411" y="874768"/>
                </a:lnTo>
                <a:lnTo>
                  <a:pt x="4601581" y="878569"/>
                </a:lnTo>
                <a:lnTo>
                  <a:pt x="48376" y="878569"/>
                </a:lnTo>
                <a:lnTo>
                  <a:pt x="29545" y="874768"/>
                </a:lnTo>
                <a:lnTo>
                  <a:pt x="14169" y="864401"/>
                </a:lnTo>
                <a:lnTo>
                  <a:pt x="3801" y="849024"/>
                </a:lnTo>
                <a:lnTo>
                  <a:pt x="0" y="830193"/>
                </a:lnTo>
                <a:lnTo>
                  <a:pt x="0" y="48376"/>
                </a:lnTo>
                <a:close/>
              </a:path>
            </a:pathLst>
          </a:custGeom>
          <a:ln w="10470">
            <a:solidFill>
              <a:srgbClr val="0E0E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065382" y="8720018"/>
            <a:ext cx="404622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>
                <a:solidFill>
                  <a:srgbClr val="FFFFFF"/>
                </a:solidFill>
                <a:latin typeface="微软雅黑"/>
                <a:cs typeface="微软雅黑"/>
              </a:rPr>
              <a:t>避免黑客通过网络入侵系统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63516" y="4488851"/>
            <a:ext cx="4650105" cy="878840"/>
          </a:xfrm>
          <a:custGeom>
            <a:avLst/>
            <a:gdLst/>
            <a:ahLst/>
            <a:cxnLst/>
            <a:rect l="l" t="t" r="r" b="b"/>
            <a:pathLst>
              <a:path w="4650105" h="878839">
                <a:moveTo>
                  <a:pt x="4601577" y="0"/>
                </a:moveTo>
                <a:lnTo>
                  <a:pt x="48375" y="0"/>
                </a:lnTo>
                <a:lnTo>
                  <a:pt x="29543" y="3801"/>
                </a:lnTo>
                <a:lnTo>
                  <a:pt x="14167" y="14169"/>
                </a:lnTo>
                <a:lnTo>
                  <a:pt x="3800" y="29546"/>
                </a:lnTo>
                <a:lnTo>
                  <a:pt x="0" y="48376"/>
                </a:lnTo>
                <a:lnTo>
                  <a:pt x="0" y="830194"/>
                </a:lnTo>
                <a:lnTo>
                  <a:pt x="3800" y="849024"/>
                </a:lnTo>
                <a:lnTo>
                  <a:pt x="14167" y="864401"/>
                </a:lnTo>
                <a:lnTo>
                  <a:pt x="29543" y="874768"/>
                </a:lnTo>
                <a:lnTo>
                  <a:pt x="48375" y="878570"/>
                </a:lnTo>
                <a:lnTo>
                  <a:pt x="4601577" y="878570"/>
                </a:lnTo>
                <a:lnTo>
                  <a:pt x="4620409" y="874768"/>
                </a:lnTo>
                <a:lnTo>
                  <a:pt x="4635785" y="864401"/>
                </a:lnTo>
                <a:lnTo>
                  <a:pt x="4646151" y="849024"/>
                </a:lnTo>
                <a:lnTo>
                  <a:pt x="4649952" y="830194"/>
                </a:lnTo>
                <a:lnTo>
                  <a:pt x="4649952" y="48376"/>
                </a:lnTo>
                <a:lnTo>
                  <a:pt x="4646151" y="29546"/>
                </a:lnTo>
                <a:lnTo>
                  <a:pt x="4635785" y="14169"/>
                </a:lnTo>
                <a:lnTo>
                  <a:pt x="4620409" y="3801"/>
                </a:lnTo>
                <a:lnTo>
                  <a:pt x="4601577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63516" y="4488851"/>
            <a:ext cx="4650105" cy="878840"/>
          </a:xfrm>
          <a:custGeom>
            <a:avLst/>
            <a:gdLst/>
            <a:ahLst/>
            <a:cxnLst/>
            <a:rect l="l" t="t" r="r" b="b"/>
            <a:pathLst>
              <a:path w="4650105" h="878839">
                <a:moveTo>
                  <a:pt x="0" y="48376"/>
                </a:moveTo>
                <a:lnTo>
                  <a:pt x="3801" y="29545"/>
                </a:lnTo>
                <a:lnTo>
                  <a:pt x="14169" y="14169"/>
                </a:lnTo>
                <a:lnTo>
                  <a:pt x="29545" y="3801"/>
                </a:lnTo>
                <a:lnTo>
                  <a:pt x="48376" y="0"/>
                </a:lnTo>
                <a:lnTo>
                  <a:pt x="4601581" y="0"/>
                </a:lnTo>
                <a:lnTo>
                  <a:pt x="4620411" y="3801"/>
                </a:lnTo>
                <a:lnTo>
                  <a:pt x="4635788" y="14169"/>
                </a:lnTo>
                <a:lnTo>
                  <a:pt x="4646156" y="29545"/>
                </a:lnTo>
                <a:lnTo>
                  <a:pt x="4649958" y="48376"/>
                </a:lnTo>
                <a:lnTo>
                  <a:pt x="4649958" y="830193"/>
                </a:lnTo>
                <a:lnTo>
                  <a:pt x="4646156" y="849024"/>
                </a:lnTo>
                <a:lnTo>
                  <a:pt x="4635788" y="864401"/>
                </a:lnTo>
                <a:lnTo>
                  <a:pt x="4620411" y="874768"/>
                </a:lnTo>
                <a:lnTo>
                  <a:pt x="4601581" y="878569"/>
                </a:lnTo>
                <a:lnTo>
                  <a:pt x="48376" y="878569"/>
                </a:lnTo>
                <a:lnTo>
                  <a:pt x="29545" y="874768"/>
                </a:lnTo>
                <a:lnTo>
                  <a:pt x="14169" y="864401"/>
                </a:lnTo>
                <a:lnTo>
                  <a:pt x="3801" y="849024"/>
                </a:lnTo>
                <a:lnTo>
                  <a:pt x="0" y="830193"/>
                </a:lnTo>
                <a:lnTo>
                  <a:pt x="0" y="48376"/>
                </a:lnTo>
                <a:close/>
              </a:path>
            </a:pathLst>
          </a:custGeom>
          <a:ln w="10470">
            <a:solidFill>
              <a:srgbClr val="0E0E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065382" y="4699198"/>
            <a:ext cx="404622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>
                <a:solidFill>
                  <a:srgbClr val="FFFFFF"/>
                </a:solidFill>
                <a:latin typeface="微软雅黑"/>
                <a:cs typeface="微软雅黑"/>
              </a:rPr>
              <a:t>保持网络区域间的有效隔离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45689" y="4393772"/>
            <a:ext cx="4650105" cy="878840"/>
          </a:xfrm>
          <a:custGeom>
            <a:avLst/>
            <a:gdLst/>
            <a:ahLst/>
            <a:cxnLst/>
            <a:rect l="l" t="t" r="r" b="b"/>
            <a:pathLst>
              <a:path w="4650105" h="878839">
                <a:moveTo>
                  <a:pt x="4596420" y="0"/>
                </a:moveTo>
                <a:lnTo>
                  <a:pt x="53537" y="0"/>
                </a:lnTo>
                <a:lnTo>
                  <a:pt x="32698" y="4207"/>
                </a:lnTo>
                <a:lnTo>
                  <a:pt x="15680" y="15680"/>
                </a:lnTo>
                <a:lnTo>
                  <a:pt x="4207" y="32697"/>
                </a:lnTo>
                <a:lnTo>
                  <a:pt x="0" y="53536"/>
                </a:lnTo>
                <a:lnTo>
                  <a:pt x="0" y="825031"/>
                </a:lnTo>
                <a:lnTo>
                  <a:pt x="4207" y="845870"/>
                </a:lnTo>
                <a:lnTo>
                  <a:pt x="15680" y="862888"/>
                </a:lnTo>
                <a:lnTo>
                  <a:pt x="32698" y="874361"/>
                </a:lnTo>
                <a:lnTo>
                  <a:pt x="53537" y="878569"/>
                </a:lnTo>
                <a:lnTo>
                  <a:pt x="4596420" y="878569"/>
                </a:lnTo>
                <a:lnTo>
                  <a:pt x="4617259" y="874361"/>
                </a:lnTo>
                <a:lnTo>
                  <a:pt x="4634276" y="862888"/>
                </a:lnTo>
                <a:lnTo>
                  <a:pt x="4645750" y="845870"/>
                </a:lnTo>
                <a:lnTo>
                  <a:pt x="4649957" y="825031"/>
                </a:lnTo>
                <a:lnTo>
                  <a:pt x="4649957" y="53536"/>
                </a:lnTo>
                <a:lnTo>
                  <a:pt x="4645750" y="32697"/>
                </a:lnTo>
                <a:lnTo>
                  <a:pt x="4634276" y="15680"/>
                </a:lnTo>
                <a:lnTo>
                  <a:pt x="4617259" y="4207"/>
                </a:lnTo>
                <a:lnTo>
                  <a:pt x="459642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5689" y="4393772"/>
            <a:ext cx="4650105" cy="878840"/>
          </a:xfrm>
          <a:custGeom>
            <a:avLst/>
            <a:gdLst/>
            <a:ahLst/>
            <a:cxnLst/>
            <a:rect l="l" t="t" r="r" b="b"/>
            <a:pathLst>
              <a:path w="4650105" h="878839">
                <a:moveTo>
                  <a:pt x="0" y="53537"/>
                </a:moveTo>
                <a:lnTo>
                  <a:pt x="4207" y="32698"/>
                </a:lnTo>
                <a:lnTo>
                  <a:pt x="15680" y="15680"/>
                </a:lnTo>
                <a:lnTo>
                  <a:pt x="32698" y="4207"/>
                </a:lnTo>
                <a:lnTo>
                  <a:pt x="53537" y="0"/>
                </a:lnTo>
                <a:lnTo>
                  <a:pt x="4596420" y="0"/>
                </a:lnTo>
                <a:lnTo>
                  <a:pt x="4617259" y="4207"/>
                </a:lnTo>
                <a:lnTo>
                  <a:pt x="4634277" y="15680"/>
                </a:lnTo>
                <a:lnTo>
                  <a:pt x="4645750" y="32698"/>
                </a:lnTo>
                <a:lnTo>
                  <a:pt x="4649958" y="53537"/>
                </a:lnTo>
                <a:lnTo>
                  <a:pt x="4649958" y="825032"/>
                </a:lnTo>
                <a:lnTo>
                  <a:pt x="4645750" y="845871"/>
                </a:lnTo>
                <a:lnTo>
                  <a:pt x="4634277" y="862889"/>
                </a:lnTo>
                <a:lnTo>
                  <a:pt x="4617259" y="874362"/>
                </a:lnTo>
                <a:lnTo>
                  <a:pt x="4596420" y="878569"/>
                </a:lnTo>
                <a:lnTo>
                  <a:pt x="53537" y="878569"/>
                </a:lnTo>
                <a:lnTo>
                  <a:pt x="32698" y="874362"/>
                </a:lnTo>
                <a:lnTo>
                  <a:pt x="15680" y="862889"/>
                </a:lnTo>
                <a:lnTo>
                  <a:pt x="4207" y="845871"/>
                </a:lnTo>
                <a:lnTo>
                  <a:pt x="0" y="825032"/>
                </a:lnTo>
                <a:lnTo>
                  <a:pt x="0" y="53537"/>
                </a:lnTo>
                <a:close/>
              </a:path>
            </a:pathLst>
          </a:custGeom>
          <a:ln w="10470">
            <a:solidFill>
              <a:srgbClr val="0E0E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7558" y="4604960"/>
            <a:ext cx="404622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>
                <a:solidFill>
                  <a:srgbClr val="FFFFFF"/>
                </a:solidFill>
                <a:latin typeface="微软雅黑"/>
                <a:cs typeface="微软雅黑"/>
              </a:rPr>
              <a:t>可视掌握全局网络安全态势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5689" y="8508689"/>
            <a:ext cx="4650105" cy="878840"/>
          </a:xfrm>
          <a:custGeom>
            <a:avLst/>
            <a:gdLst/>
            <a:ahLst/>
            <a:cxnLst/>
            <a:rect l="l" t="t" r="r" b="b"/>
            <a:pathLst>
              <a:path w="4650105" h="878840">
                <a:moveTo>
                  <a:pt x="4596420" y="0"/>
                </a:moveTo>
                <a:lnTo>
                  <a:pt x="53537" y="0"/>
                </a:lnTo>
                <a:lnTo>
                  <a:pt x="32698" y="4207"/>
                </a:lnTo>
                <a:lnTo>
                  <a:pt x="15680" y="15680"/>
                </a:lnTo>
                <a:lnTo>
                  <a:pt x="4207" y="32698"/>
                </a:lnTo>
                <a:lnTo>
                  <a:pt x="0" y="53537"/>
                </a:lnTo>
                <a:lnTo>
                  <a:pt x="0" y="825031"/>
                </a:lnTo>
                <a:lnTo>
                  <a:pt x="4207" y="845870"/>
                </a:lnTo>
                <a:lnTo>
                  <a:pt x="15680" y="862888"/>
                </a:lnTo>
                <a:lnTo>
                  <a:pt x="32698" y="874361"/>
                </a:lnTo>
                <a:lnTo>
                  <a:pt x="53537" y="878569"/>
                </a:lnTo>
                <a:lnTo>
                  <a:pt x="4596420" y="878569"/>
                </a:lnTo>
                <a:lnTo>
                  <a:pt x="4617259" y="874361"/>
                </a:lnTo>
                <a:lnTo>
                  <a:pt x="4634276" y="862888"/>
                </a:lnTo>
                <a:lnTo>
                  <a:pt x="4645750" y="845870"/>
                </a:lnTo>
                <a:lnTo>
                  <a:pt x="4649957" y="825031"/>
                </a:lnTo>
                <a:lnTo>
                  <a:pt x="4649957" y="53537"/>
                </a:lnTo>
                <a:lnTo>
                  <a:pt x="4645750" y="32698"/>
                </a:lnTo>
                <a:lnTo>
                  <a:pt x="4634276" y="15680"/>
                </a:lnTo>
                <a:lnTo>
                  <a:pt x="4617259" y="4207"/>
                </a:lnTo>
                <a:lnTo>
                  <a:pt x="459642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45689" y="8508689"/>
            <a:ext cx="4650105" cy="878840"/>
          </a:xfrm>
          <a:custGeom>
            <a:avLst/>
            <a:gdLst/>
            <a:ahLst/>
            <a:cxnLst/>
            <a:rect l="l" t="t" r="r" b="b"/>
            <a:pathLst>
              <a:path w="4650105" h="878840">
                <a:moveTo>
                  <a:pt x="0" y="53537"/>
                </a:moveTo>
                <a:lnTo>
                  <a:pt x="4207" y="32698"/>
                </a:lnTo>
                <a:lnTo>
                  <a:pt x="15680" y="15680"/>
                </a:lnTo>
                <a:lnTo>
                  <a:pt x="32698" y="4207"/>
                </a:lnTo>
                <a:lnTo>
                  <a:pt x="53537" y="0"/>
                </a:lnTo>
                <a:lnTo>
                  <a:pt x="4596420" y="0"/>
                </a:lnTo>
                <a:lnTo>
                  <a:pt x="4617259" y="4207"/>
                </a:lnTo>
                <a:lnTo>
                  <a:pt x="4634277" y="15680"/>
                </a:lnTo>
                <a:lnTo>
                  <a:pt x="4645750" y="32698"/>
                </a:lnTo>
                <a:lnTo>
                  <a:pt x="4649958" y="53537"/>
                </a:lnTo>
                <a:lnTo>
                  <a:pt x="4649958" y="825032"/>
                </a:lnTo>
                <a:lnTo>
                  <a:pt x="4645750" y="845871"/>
                </a:lnTo>
                <a:lnTo>
                  <a:pt x="4634277" y="862889"/>
                </a:lnTo>
                <a:lnTo>
                  <a:pt x="4617259" y="874362"/>
                </a:lnTo>
                <a:lnTo>
                  <a:pt x="4596420" y="878569"/>
                </a:lnTo>
                <a:lnTo>
                  <a:pt x="53537" y="878569"/>
                </a:lnTo>
                <a:lnTo>
                  <a:pt x="32698" y="874362"/>
                </a:lnTo>
                <a:lnTo>
                  <a:pt x="15680" y="862889"/>
                </a:lnTo>
                <a:lnTo>
                  <a:pt x="4207" y="845871"/>
                </a:lnTo>
                <a:lnTo>
                  <a:pt x="0" y="825032"/>
                </a:lnTo>
                <a:lnTo>
                  <a:pt x="0" y="53537"/>
                </a:lnTo>
                <a:close/>
              </a:path>
            </a:pathLst>
          </a:custGeom>
          <a:ln w="10470">
            <a:solidFill>
              <a:srgbClr val="0E0E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47558" y="8720018"/>
            <a:ext cx="404622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>
                <a:solidFill>
                  <a:srgbClr val="FFFFFF"/>
                </a:solidFill>
                <a:latin typeface="微软雅黑"/>
                <a:cs typeface="微软雅黑"/>
              </a:rPr>
              <a:t>降低网络安全策略运维成本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318966" y="6345356"/>
            <a:ext cx="1581103" cy="158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298023" y="2324536"/>
            <a:ext cx="1581103" cy="158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50645" y="3094522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90" h="0">
                <a:moveTo>
                  <a:pt x="0" y="0"/>
                </a:moveTo>
                <a:lnTo>
                  <a:pt x="1075692" y="0"/>
                </a:lnTo>
              </a:path>
            </a:pathLst>
          </a:custGeom>
          <a:ln w="83767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512730" y="6539889"/>
            <a:ext cx="1181735" cy="1181735"/>
          </a:xfrm>
          <a:custGeom>
            <a:avLst/>
            <a:gdLst/>
            <a:ahLst/>
            <a:cxnLst/>
            <a:rect l="l" t="t" r="r" b="b"/>
            <a:pathLst>
              <a:path w="1181734" h="1181734">
                <a:moveTo>
                  <a:pt x="85871" y="786"/>
                </a:moveTo>
                <a:lnTo>
                  <a:pt x="0" y="86788"/>
                </a:lnTo>
                <a:lnTo>
                  <a:pt x="504927" y="590925"/>
                </a:lnTo>
                <a:lnTo>
                  <a:pt x="795" y="1095849"/>
                </a:lnTo>
                <a:lnTo>
                  <a:pt x="86793" y="1181717"/>
                </a:lnTo>
                <a:lnTo>
                  <a:pt x="590934" y="676794"/>
                </a:lnTo>
                <a:lnTo>
                  <a:pt x="762932" y="676794"/>
                </a:lnTo>
                <a:lnTo>
                  <a:pt x="676796" y="590792"/>
                </a:lnTo>
                <a:lnTo>
                  <a:pt x="762531" y="504923"/>
                </a:lnTo>
                <a:lnTo>
                  <a:pt x="590798" y="504923"/>
                </a:lnTo>
                <a:lnTo>
                  <a:pt x="85871" y="786"/>
                </a:lnTo>
                <a:close/>
              </a:path>
              <a:path w="1181734" h="1181734">
                <a:moveTo>
                  <a:pt x="762932" y="676794"/>
                </a:moveTo>
                <a:lnTo>
                  <a:pt x="590934" y="676794"/>
                </a:lnTo>
                <a:lnTo>
                  <a:pt x="1095851" y="1180931"/>
                </a:lnTo>
                <a:lnTo>
                  <a:pt x="1181723" y="1094928"/>
                </a:lnTo>
                <a:lnTo>
                  <a:pt x="762932" y="676794"/>
                </a:lnTo>
                <a:close/>
              </a:path>
              <a:path w="1181734" h="1181734">
                <a:moveTo>
                  <a:pt x="1094930" y="0"/>
                </a:moveTo>
                <a:lnTo>
                  <a:pt x="590798" y="504923"/>
                </a:lnTo>
                <a:lnTo>
                  <a:pt x="762531" y="504923"/>
                </a:lnTo>
                <a:lnTo>
                  <a:pt x="1180937" y="85868"/>
                </a:lnTo>
                <a:lnTo>
                  <a:pt x="109493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512737" y="6539888"/>
            <a:ext cx="1181735" cy="1181735"/>
          </a:xfrm>
          <a:custGeom>
            <a:avLst/>
            <a:gdLst/>
            <a:ahLst/>
            <a:cxnLst/>
            <a:rect l="l" t="t" r="r" b="b"/>
            <a:pathLst>
              <a:path w="1181734" h="1181734">
                <a:moveTo>
                  <a:pt x="85868" y="786"/>
                </a:moveTo>
                <a:lnTo>
                  <a:pt x="590791" y="504923"/>
                </a:lnTo>
                <a:lnTo>
                  <a:pt x="1094929" y="0"/>
                </a:lnTo>
                <a:lnTo>
                  <a:pt x="1180931" y="85868"/>
                </a:lnTo>
                <a:lnTo>
                  <a:pt x="676794" y="590791"/>
                </a:lnTo>
                <a:lnTo>
                  <a:pt x="1181717" y="1094929"/>
                </a:lnTo>
                <a:lnTo>
                  <a:pt x="1095849" y="1180931"/>
                </a:lnTo>
                <a:lnTo>
                  <a:pt x="590925" y="676794"/>
                </a:lnTo>
                <a:lnTo>
                  <a:pt x="86788" y="1181717"/>
                </a:lnTo>
                <a:lnTo>
                  <a:pt x="786" y="1095849"/>
                </a:lnTo>
                <a:lnTo>
                  <a:pt x="504923" y="590925"/>
                </a:lnTo>
                <a:lnTo>
                  <a:pt x="0" y="86788"/>
                </a:lnTo>
                <a:lnTo>
                  <a:pt x="85868" y="786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78379" y="6460536"/>
            <a:ext cx="1581103" cy="1581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78379" y="2345478"/>
            <a:ext cx="1581103" cy="1581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630753" y="4123299"/>
            <a:ext cx="716915" cy="3347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5450" spc="-10" b="1">
                <a:solidFill>
                  <a:srgbClr val="FF6A00"/>
                </a:solidFill>
                <a:latin typeface="微软雅黑"/>
                <a:cs typeface="微软雅黑"/>
              </a:rPr>
              <a:t>开 箱 即 用</a:t>
            </a:r>
            <a:endParaRPr sz="545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794194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轻松解决云上四大网络安全难题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624522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阿里云云防火墙功能汇总</a:t>
            </a:r>
          </a:p>
        </p:txBody>
      </p:sp>
      <p:sp>
        <p:nvSpPr>
          <p:cNvPr id="3" name="object 3"/>
          <p:cNvSpPr/>
          <p:nvPr/>
        </p:nvSpPr>
        <p:spPr>
          <a:xfrm>
            <a:off x="1023835" y="6167827"/>
            <a:ext cx="8492490" cy="3116580"/>
          </a:xfrm>
          <a:custGeom>
            <a:avLst/>
            <a:gdLst/>
            <a:ahLst/>
            <a:cxnLst/>
            <a:rect l="l" t="t" r="r" b="b"/>
            <a:pathLst>
              <a:path w="8492490" h="3116579">
                <a:moveTo>
                  <a:pt x="8492255" y="0"/>
                </a:moveTo>
                <a:lnTo>
                  <a:pt x="141955" y="0"/>
                </a:lnTo>
                <a:lnTo>
                  <a:pt x="97086" y="7237"/>
                </a:lnTo>
                <a:lnTo>
                  <a:pt x="58118" y="27389"/>
                </a:lnTo>
                <a:lnTo>
                  <a:pt x="27389" y="58118"/>
                </a:lnTo>
                <a:lnTo>
                  <a:pt x="7236" y="97086"/>
                </a:lnTo>
                <a:lnTo>
                  <a:pt x="0" y="141955"/>
                </a:lnTo>
                <a:lnTo>
                  <a:pt x="0" y="2974481"/>
                </a:lnTo>
                <a:lnTo>
                  <a:pt x="7236" y="3019350"/>
                </a:lnTo>
                <a:lnTo>
                  <a:pt x="27389" y="3058318"/>
                </a:lnTo>
                <a:lnTo>
                  <a:pt x="58118" y="3089047"/>
                </a:lnTo>
                <a:lnTo>
                  <a:pt x="97086" y="3109200"/>
                </a:lnTo>
                <a:lnTo>
                  <a:pt x="141955" y="3116437"/>
                </a:lnTo>
                <a:lnTo>
                  <a:pt x="8492255" y="3116437"/>
                </a:lnTo>
                <a:lnTo>
                  <a:pt x="84922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9644" y="2704333"/>
            <a:ext cx="8492490" cy="3204845"/>
          </a:xfrm>
          <a:custGeom>
            <a:avLst/>
            <a:gdLst/>
            <a:ahLst/>
            <a:cxnLst/>
            <a:rect l="l" t="t" r="r" b="b"/>
            <a:pathLst>
              <a:path w="8492490" h="3204845">
                <a:moveTo>
                  <a:pt x="8492255" y="0"/>
                </a:moveTo>
                <a:lnTo>
                  <a:pt x="145967" y="0"/>
                </a:lnTo>
                <a:lnTo>
                  <a:pt x="99830" y="7441"/>
                </a:lnTo>
                <a:lnTo>
                  <a:pt x="59760" y="28163"/>
                </a:lnTo>
                <a:lnTo>
                  <a:pt x="28163" y="59760"/>
                </a:lnTo>
                <a:lnTo>
                  <a:pt x="7441" y="99830"/>
                </a:lnTo>
                <a:lnTo>
                  <a:pt x="0" y="145967"/>
                </a:lnTo>
                <a:lnTo>
                  <a:pt x="0" y="3058533"/>
                </a:lnTo>
                <a:lnTo>
                  <a:pt x="7441" y="3104669"/>
                </a:lnTo>
                <a:lnTo>
                  <a:pt x="28163" y="3144739"/>
                </a:lnTo>
                <a:lnTo>
                  <a:pt x="59760" y="3176337"/>
                </a:lnTo>
                <a:lnTo>
                  <a:pt x="99830" y="3197058"/>
                </a:lnTo>
                <a:lnTo>
                  <a:pt x="145967" y="3204500"/>
                </a:lnTo>
                <a:lnTo>
                  <a:pt x="8492255" y="3204500"/>
                </a:lnTo>
                <a:lnTo>
                  <a:pt x="8492255" y="0"/>
                </a:lnTo>
                <a:close/>
              </a:path>
            </a:pathLst>
          </a:custGeom>
          <a:solidFill>
            <a:srgbClr val="FFA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9644" y="2704332"/>
            <a:ext cx="8492490" cy="3204845"/>
          </a:xfrm>
          <a:custGeom>
            <a:avLst/>
            <a:gdLst/>
            <a:ahLst/>
            <a:cxnLst/>
            <a:rect l="l" t="t" r="r" b="b"/>
            <a:pathLst>
              <a:path w="8492490" h="3204845">
                <a:moveTo>
                  <a:pt x="0" y="3058533"/>
                </a:moveTo>
                <a:lnTo>
                  <a:pt x="0" y="145967"/>
                </a:lnTo>
                <a:lnTo>
                  <a:pt x="7441" y="99830"/>
                </a:lnTo>
                <a:lnTo>
                  <a:pt x="28163" y="59761"/>
                </a:lnTo>
                <a:lnTo>
                  <a:pt x="59761" y="28163"/>
                </a:lnTo>
                <a:lnTo>
                  <a:pt x="99830" y="7441"/>
                </a:lnTo>
                <a:lnTo>
                  <a:pt x="145967" y="0"/>
                </a:lnTo>
                <a:lnTo>
                  <a:pt x="8492255" y="0"/>
                </a:lnTo>
                <a:lnTo>
                  <a:pt x="8492255" y="3204500"/>
                </a:lnTo>
                <a:lnTo>
                  <a:pt x="145967" y="3204500"/>
                </a:lnTo>
                <a:lnTo>
                  <a:pt x="99830" y="3197059"/>
                </a:lnTo>
                <a:lnTo>
                  <a:pt x="59761" y="3176337"/>
                </a:lnTo>
                <a:lnTo>
                  <a:pt x="28163" y="3144739"/>
                </a:lnTo>
                <a:lnTo>
                  <a:pt x="7441" y="3104670"/>
                </a:lnTo>
                <a:lnTo>
                  <a:pt x="0" y="3058533"/>
                </a:lnTo>
                <a:close/>
              </a:path>
            </a:pathLst>
          </a:custGeom>
          <a:ln w="5235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52047" y="6167827"/>
            <a:ext cx="9190355" cy="3116580"/>
          </a:xfrm>
          <a:custGeom>
            <a:avLst/>
            <a:gdLst/>
            <a:ahLst/>
            <a:cxnLst/>
            <a:rect l="l" t="t" r="r" b="b"/>
            <a:pathLst>
              <a:path w="9190355" h="3116579">
                <a:moveTo>
                  <a:pt x="9063946" y="0"/>
                </a:moveTo>
                <a:lnTo>
                  <a:pt x="0" y="0"/>
                </a:lnTo>
                <a:lnTo>
                  <a:pt x="0" y="3116437"/>
                </a:lnTo>
                <a:lnTo>
                  <a:pt x="9063946" y="3116437"/>
                </a:lnTo>
                <a:lnTo>
                  <a:pt x="9113109" y="3106511"/>
                </a:lnTo>
                <a:lnTo>
                  <a:pt x="9153254" y="3079442"/>
                </a:lnTo>
                <a:lnTo>
                  <a:pt x="9180321" y="3039295"/>
                </a:lnTo>
                <a:lnTo>
                  <a:pt x="9190245" y="2990130"/>
                </a:lnTo>
                <a:lnTo>
                  <a:pt x="9190245" y="126306"/>
                </a:lnTo>
                <a:lnTo>
                  <a:pt x="9180321" y="77142"/>
                </a:lnTo>
                <a:lnTo>
                  <a:pt x="9153254" y="36994"/>
                </a:lnTo>
                <a:lnTo>
                  <a:pt x="9113109" y="9925"/>
                </a:lnTo>
                <a:lnTo>
                  <a:pt x="9063946" y="0"/>
                </a:lnTo>
                <a:close/>
              </a:path>
            </a:pathLst>
          </a:custGeom>
          <a:solidFill>
            <a:srgbClr val="FFA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1316" y="2866793"/>
            <a:ext cx="4808220" cy="25133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977265">
              <a:lnSpc>
                <a:spcPct val="100000"/>
              </a:lnSpc>
              <a:spcBef>
                <a:spcPts val="114"/>
              </a:spcBef>
            </a:pP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可视</a:t>
            </a:r>
            <a:r>
              <a:rPr dirty="0" sz="2950" b="1">
                <a:solidFill>
                  <a:srgbClr val="181818"/>
                </a:solidFill>
                <a:latin typeface="微软雅黑"/>
                <a:cs typeface="微软雅黑"/>
              </a:rPr>
              <a:t>（</a:t>
            </a:r>
            <a:r>
              <a:rPr dirty="0" sz="2950" b="1">
                <a:solidFill>
                  <a:srgbClr val="181818"/>
                </a:solidFill>
                <a:latin typeface="Arial"/>
                <a:cs typeface="Arial"/>
              </a:rPr>
              <a:t>Visualization</a:t>
            </a:r>
            <a:r>
              <a:rPr dirty="0" sz="2950" b="1">
                <a:solidFill>
                  <a:srgbClr val="181818"/>
                </a:solidFill>
                <a:latin typeface="微软雅黑"/>
                <a:cs typeface="微软雅黑"/>
              </a:rPr>
              <a:t>）</a:t>
            </a:r>
            <a:endParaRPr sz="295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296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云上负载主动外连行为监控</a:t>
            </a:r>
            <a:endParaRPr sz="230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2350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云上网络访问流量分析与攻击感知</a:t>
            </a:r>
            <a:endParaRPr sz="230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243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云原生网络安全组件与流转可视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40971" y="2690609"/>
            <a:ext cx="12601322" cy="660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516343" y="2835380"/>
            <a:ext cx="5386705" cy="2545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625475">
              <a:lnSpc>
                <a:spcPct val="100000"/>
              </a:lnSpc>
              <a:spcBef>
                <a:spcPts val="114"/>
              </a:spcBef>
            </a:pPr>
            <a:r>
              <a:rPr dirty="0" sz="2950" spc="15" b="1">
                <a:latin typeface="微软雅黑"/>
                <a:cs typeface="微软雅黑"/>
              </a:rPr>
              <a:t>可管</a:t>
            </a:r>
            <a:r>
              <a:rPr dirty="0" sz="2950" spc="5" b="1">
                <a:latin typeface="微软雅黑"/>
                <a:cs typeface="微软雅黑"/>
              </a:rPr>
              <a:t>（</a:t>
            </a:r>
            <a:r>
              <a:rPr dirty="0" sz="2950" spc="5" b="1">
                <a:latin typeface="Arial"/>
                <a:cs typeface="Arial"/>
              </a:rPr>
              <a:t>Prevention</a:t>
            </a:r>
            <a:r>
              <a:rPr dirty="0" sz="2950" spc="5" b="1">
                <a:latin typeface="微软雅黑"/>
                <a:cs typeface="微软雅黑"/>
              </a:rPr>
              <a:t>）</a:t>
            </a:r>
            <a:endParaRPr sz="295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321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latin typeface="微软雅黑"/>
                <a:cs typeface="微软雅黑"/>
              </a:rPr>
              <a:t>互联网出口策略统一管理（南北向）</a:t>
            </a:r>
            <a:endParaRPr sz="230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2350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latin typeface="微软雅黑"/>
                <a:cs typeface="微软雅黑"/>
              </a:rPr>
              <a:t>云上跨网络分区策略管理（东西向）</a:t>
            </a:r>
            <a:endParaRPr sz="230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243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latin typeface="微软雅黑"/>
                <a:cs typeface="微软雅黑"/>
              </a:rPr>
              <a:t>云上负载访问策略（安全组）全局管理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1316" y="6531603"/>
            <a:ext cx="5093335" cy="2551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0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latin typeface="微软雅黑"/>
                <a:cs typeface="微软雅黑"/>
              </a:rPr>
              <a:t>多维日志分析（流量、事件、运维）</a:t>
            </a:r>
            <a:endParaRPr sz="230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235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latin typeface="微软雅黑"/>
                <a:cs typeface="微软雅黑"/>
              </a:rPr>
              <a:t>网络安全事件审计</a:t>
            </a:r>
            <a:endParaRPr sz="230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243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latin typeface="微软雅黑"/>
                <a:cs typeface="微软雅黑"/>
              </a:rPr>
              <a:t>网络安全态势报告</a:t>
            </a:r>
            <a:endParaRPr sz="2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 marL="678180">
              <a:lnSpc>
                <a:spcPct val="100000"/>
              </a:lnSpc>
            </a:pPr>
            <a:r>
              <a:rPr dirty="0" sz="2950" spc="15" b="1">
                <a:latin typeface="微软雅黑"/>
                <a:cs typeface="微软雅黑"/>
              </a:rPr>
              <a:t>可查（</a:t>
            </a:r>
            <a:r>
              <a:rPr dirty="0" sz="2950" spc="-70" b="1">
                <a:latin typeface="微软雅黑"/>
                <a:cs typeface="微软雅黑"/>
              </a:rPr>
              <a:t> </a:t>
            </a:r>
            <a:r>
              <a:rPr dirty="0" sz="2950" spc="-10" b="1">
                <a:latin typeface="Arial"/>
                <a:cs typeface="Arial"/>
              </a:rPr>
              <a:t>Traceability</a:t>
            </a:r>
            <a:r>
              <a:rPr dirty="0" sz="2950" spc="-15" b="1">
                <a:latin typeface="Arial"/>
                <a:cs typeface="Arial"/>
              </a:rPr>
              <a:t> </a:t>
            </a:r>
            <a:r>
              <a:rPr dirty="0" sz="2950" spc="15" b="1">
                <a:latin typeface="微软雅黑"/>
                <a:cs typeface="微软雅黑"/>
              </a:rPr>
              <a:t>）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77639" y="5319209"/>
            <a:ext cx="1403098" cy="1434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319645" y="5463478"/>
            <a:ext cx="1068070" cy="1101090"/>
          </a:xfrm>
          <a:custGeom>
            <a:avLst/>
            <a:gdLst/>
            <a:ahLst/>
            <a:cxnLst/>
            <a:rect l="l" t="t" r="r" b="b"/>
            <a:pathLst>
              <a:path w="1068069" h="1101090">
                <a:moveTo>
                  <a:pt x="533879" y="0"/>
                </a:moveTo>
                <a:lnTo>
                  <a:pt x="487814" y="2020"/>
                </a:lnTo>
                <a:lnTo>
                  <a:pt x="442837" y="7970"/>
                </a:lnTo>
                <a:lnTo>
                  <a:pt x="399109" y="17685"/>
                </a:lnTo>
                <a:lnTo>
                  <a:pt x="356789" y="31000"/>
                </a:lnTo>
                <a:lnTo>
                  <a:pt x="316038" y="47750"/>
                </a:lnTo>
                <a:lnTo>
                  <a:pt x="277016" y="67769"/>
                </a:lnTo>
                <a:lnTo>
                  <a:pt x="239884" y="90892"/>
                </a:lnTo>
                <a:lnTo>
                  <a:pt x="204801" y="116954"/>
                </a:lnTo>
                <a:lnTo>
                  <a:pt x="171928" y="145790"/>
                </a:lnTo>
                <a:lnTo>
                  <a:pt x="141425" y="177234"/>
                </a:lnTo>
                <a:lnTo>
                  <a:pt x="113453" y="211122"/>
                </a:lnTo>
                <a:lnTo>
                  <a:pt x="88171" y="247288"/>
                </a:lnTo>
                <a:lnTo>
                  <a:pt x="65740" y="285567"/>
                </a:lnTo>
                <a:lnTo>
                  <a:pt x="46320" y="325793"/>
                </a:lnTo>
                <a:lnTo>
                  <a:pt x="30072" y="367802"/>
                </a:lnTo>
                <a:lnTo>
                  <a:pt x="17156" y="411429"/>
                </a:lnTo>
                <a:lnTo>
                  <a:pt x="7731" y="456507"/>
                </a:lnTo>
                <a:lnTo>
                  <a:pt x="1959" y="502873"/>
                </a:lnTo>
                <a:lnTo>
                  <a:pt x="0" y="550360"/>
                </a:lnTo>
                <a:lnTo>
                  <a:pt x="1959" y="597847"/>
                </a:lnTo>
                <a:lnTo>
                  <a:pt x="7731" y="644212"/>
                </a:lnTo>
                <a:lnTo>
                  <a:pt x="17156" y="689291"/>
                </a:lnTo>
                <a:lnTo>
                  <a:pt x="30072" y="732917"/>
                </a:lnTo>
                <a:lnTo>
                  <a:pt x="46320" y="774926"/>
                </a:lnTo>
                <a:lnTo>
                  <a:pt x="65740" y="815153"/>
                </a:lnTo>
                <a:lnTo>
                  <a:pt x="88171" y="853431"/>
                </a:lnTo>
                <a:lnTo>
                  <a:pt x="113453" y="889597"/>
                </a:lnTo>
                <a:lnTo>
                  <a:pt x="141425" y="923485"/>
                </a:lnTo>
                <a:lnTo>
                  <a:pt x="171928" y="954929"/>
                </a:lnTo>
                <a:lnTo>
                  <a:pt x="204801" y="983765"/>
                </a:lnTo>
                <a:lnTo>
                  <a:pt x="239884" y="1009827"/>
                </a:lnTo>
                <a:lnTo>
                  <a:pt x="277016" y="1032950"/>
                </a:lnTo>
                <a:lnTo>
                  <a:pt x="316038" y="1052969"/>
                </a:lnTo>
                <a:lnTo>
                  <a:pt x="356789" y="1069719"/>
                </a:lnTo>
                <a:lnTo>
                  <a:pt x="399109" y="1083034"/>
                </a:lnTo>
                <a:lnTo>
                  <a:pt x="442837" y="1092749"/>
                </a:lnTo>
                <a:lnTo>
                  <a:pt x="487814" y="1098700"/>
                </a:lnTo>
                <a:lnTo>
                  <a:pt x="533879" y="1100720"/>
                </a:lnTo>
                <a:lnTo>
                  <a:pt x="579943" y="1098700"/>
                </a:lnTo>
                <a:lnTo>
                  <a:pt x="624920" y="1092749"/>
                </a:lnTo>
                <a:lnTo>
                  <a:pt x="668648" y="1083034"/>
                </a:lnTo>
                <a:lnTo>
                  <a:pt x="710968" y="1069719"/>
                </a:lnTo>
                <a:lnTo>
                  <a:pt x="751719" y="1052969"/>
                </a:lnTo>
                <a:lnTo>
                  <a:pt x="790741" y="1032950"/>
                </a:lnTo>
                <a:lnTo>
                  <a:pt x="827873" y="1009827"/>
                </a:lnTo>
                <a:lnTo>
                  <a:pt x="862956" y="983765"/>
                </a:lnTo>
                <a:lnTo>
                  <a:pt x="895829" y="954929"/>
                </a:lnTo>
                <a:lnTo>
                  <a:pt x="926332" y="923485"/>
                </a:lnTo>
                <a:lnTo>
                  <a:pt x="954304" y="889597"/>
                </a:lnTo>
                <a:lnTo>
                  <a:pt x="979586" y="853431"/>
                </a:lnTo>
                <a:lnTo>
                  <a:pt x="1002017" y="815153"/>
                </a:lnTo>
                <a:lnTo>
                  <a:pt x="1021437" y="774926"/>
                </a:lnTo>
                <a:lnTo>
                  <a:pt x="1037685" y="732917"/>
                </a:lnTo>
                <a:lnTo>
                  <a:pt x="1050601" y="689291"/>
                </a:lnTo>
                <a:lnTo>
                  <a:pt x="1060026" y="644212"/>
                </a:lnTo>
                <a:lnTo>
                  <a:pt x="1065798" y="597847"/>
                </a:lnTo>
                <a:lnTo>
                  <a:pt x="1067758" y="550360"/>
                </a:lnTo>
                <a:lnTo>
                  <a:pt x="1065798" y="502873"/>
                </a:lnTo>
                <a:lnTo>
                  <a:pt x="1060026" y="456507"/>
                </a:lnTo>
                <a:lnTo>
                  <a:pt x="1050601" y="411429"/>
                </a:lnTo>
                <a:lnTo>
                  <a:pt x="1037685" y="367802"/>
                </a:lnTo>
                <a:lnTo>
                  <a:pt x="1021437" y="325793"/>
                </a:lnTo>
                <a:lnTo>
                  <a:pt x="1002017" y="285567"/>
                </a:lnTo>
                <a:lnTo>
                  <a:pt x="979586" y="247288"/>
                </a:lnTo>
                <a:lnTo>
                  <a:pt x="954304" y="211122"/>
                </a:lnTo>
                <a:lnTo>
                  <a:pt x="926332" y="177234"/>
                </a:lnTo>
                <a:lnTo>
                  <a:pt x="895829" y="145790"/>
                </a:lnTo>
                <a:lnTo>
                  <a:pt x="862956" y="116954"/>
                </a:lnTo>
                <a:lnTo>
                  <a:pt x="827873" y="90892"/>
                </a:lnTo>
                <a:lnTo>
                  <a:pt x="790741" y="67769"/>
                </a:lnTo>
                <a:lnTo>
                  <a:pt x="751719" y="47750"/>
                </a:lnTo>
                <a:lnTo>
                  <a:pt x="710968" y="31000"/>
                </a:lnTo>
                <a:lnTo>
                  <a:pt x="668648" y="17685"/>
                </a:lnTo>
                <a:lnTo>
                  <a:pt x="624920" y="7970"/>
                </a:lnTo>
                <a:lnTo>
                  <a:pt x="579943" y="2020"/>
                </a:lnTo>
                <a:lnTo>
                  <a:pt x="533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55827" y="5319209"/>
            <a:ext cx="1403098" cy="1434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97047" y="5461794"/>
            <a:ext cx="1068070" cy="1101090"/>
          </a:xfrm>
          <a:custGeom>
            <a:avLst/>
            <a:gdLst/>
            <a:ahLst/>
            <a:cxnLst/>
            <a:rect l="l" t="t" r="r" b="b"/>
            <a:pathLst>
              <a:path w="1068070" h="1101090">
                <a:moveTo>
                  <a:pt x="533877" y="0"/>
                </a:moveTo>
                <a:lnTo>
                  <a:pt x="487812" y="2020"/>
                </a:lnTo>
                <a:lnTo>
                  <a:pt x="442836" y="7970"/>
                </a:lnTo>
                <a:lnTo>
                  <a:pt x="399107" y="17685"/>
                </a:lnTo>
                <a:lnTo>
                  <a:pt x="356787" y="31000"/>
                </a:lnTo>
                <a:lnTo>
                  <a:pt x="316036" y="47750"/>
                </a:lnTo>
                <a:lnTo>
                  <a:pt x="277014" y="67769"/>
                </a:lnTo>
                <a:lnTo>
                  <a:pt x="239882" y="90892"/>
                </a:lnTo>
                <a:lnTo>
                  <a:pt x="204799" y="116954"/>
                </a:lnTo>
                <a:lnTo>
                  <a:pt x="171926" y="145790"/>
                </a:lnTo>
                <a:lnTo>
                  <a:pt x="141424" y="177234"/>
                </a:lnTo>
                <a:lnTo>
                  <a:pt x="113451" y="211122"/>
                </a:lnTo>
                <a:lnTo>
                  <a:pt x="88170" y="247288"/>
                </a:lnTo>
                <a:lnTo>
                  <a:pt x="65739" y="285567"/>
                </a:lnTo>
                <a:lnTo>
                  <a:pt x="46320" y="325793"/>
                </a:lnTo>
                <a:lnTo>
                  <a:pt x="30072" y="367802"/>
                </a:lnTo>
                <a:lnTo>
                  <a:pt x="17156" y="411429"/>
                </a:lnTo>
                <a:lnTo>
                  <a:pt x="7731" y="456507"/>
                </a:lnTo>
                <a:lnTo>
                  <a:pt x="1959" y="502873"/>
                </a:lnTo>
                <a:lnTo>
                  <a:pt x="0" y="550360"/>
                </a:lnTo>
                <a:lnTo>
                  <a:pt x="1959" y="597847"/>
                </a:lnTo>
                <a:lnTo>
                  <a:pt x="7731" y="644212"/>
                </a:lnTo>
                <a:lnTo>
                  <a:pt x="17156" y="689291"/>
                </a:lnTo>
                <a:lnTo>
                  <a:pt x="30072" y="732917"/>
                </a:lnTo>
                <a:lnTo>
                  <a:pt x="46320" y="774926"/>
                </a:lnTo>
                <a:lnTo>
                  <a:pt x="65739" y="815153"/>
                </a:lnTo>
                <a:lnTo>
                  <a:pt x="88170" y="853431"/>
                </a:lnTo>
                <a:lnTo>
                  <a:pt x="113451" y="889597"/>
                </a:lnTo>
                <a:lnTo>
                  <a:pt x="141424" y="923485"/>
                </a:lnTo>
                <a:lnTo>
                  <a:pt x="171926" y="954929"/>
                </a:lnTo>
                <a:lnTo>
                  <a:pt x="204799" y="983765"/>
                </a:lnTo>
                <a:lnTo>
                  <a:pt x="239882" y="1009827"/>
                </a:lnTo>
                <a:lnTo>
                  <a:pt x="277014" y="1032950"/>
                </a:lnTo>
                <a:lnTo>
                  <a:pt x="316036" y="1052969"/>
                </a:lnTo>
                <a:lnTo>
                  <a:pt x="356787" y="1069719"/>
                </a:lnTo>
                <a:lnTo>
                  <a:pt x="399107" y="1083034"/>
                </a:lnTo>
                <a:lnTo>
                  <a:pt x="442836" y="1092749"/>
                </a:lnTo>
                <a:lnTo>
                  <a:pt x="487812" y="1098700"/>
                </a:lnTo>
                <a:lnTo>
                  <a:pt x="533877" y="1100720"/>
                </a:lnTo>
                <a:lnTo>
                  <a:pt x="579943" y="1098700"/>
                </a:lnTo>
                <a:lnTo>
                  <a:pt x="624920" y="1092749"/>
                </a:lnTo>
                <a:lnTo>
                  <a:pt x="668648" y="1083034"/>
                </a:lnTo>
                <a:lnTo>
                  <a:pt x="710968" y="1069719"/>
                </a:lnTo>
                <a:lnTo>
                  <a:pt x="751719" y="1052969"/>
                </a:lnTo>
                <a:lnTo>
                  <a:pt x="790741" y="1032950"/>
                </a:lnTo>
                <a:lnTo>
                  <a:pt x="827874" y="1009827"/>
                </a:lnTo>
                <a:lnTo>
                  <a:pt x="862957" y="983765"/>
                </a:lnTo>
                <a:lnTo>
                  <a:pt x="895830" y="954929"/>
                </a:lnTo>
                <a:lnTo>
                  <a:pt x="926332" y="923485"/>
                </a:lnTo>
                <a:lnTo>
                  <a:pt x="954305" y="889597"/>
                </a:lnTo>
                <a:lnTo>
                  <a:pt x="979586" y="853431"/>
                </a:lnTo>
                <a:lnTo>
                  <a:pt x="1002017" y="815153"/>
                </a:lnTo>
                <a:lnTo>
                  <a:pt x="1021436" y="774926"/>
                </a:lnTo>
                <a:lnTo>
                  <a:pt x="1037684" y="732917"/>
                </a:lnTo>
                <a:lnTo>
                  <a:pt x="1050600" y="689291"/>
                </a:lnTo>
                <a:lnTo>
                  <a:pt x="1060025" y="644212"/>
                </a:lnTo>
                <a:lnTo>
                  <a:pt x="1065797" y="597847"/>
                </a:lnTo>
                <a:lnTo>
                  <a:pt x="1067757" y="550360"/>
                </a:lnTo>
                <a:lnTo>
                  <a:pt x="1065797" y="502873"/>
                </a:lnTo>
                <a:lnTo>
                  <a:pt x="1060025" y="456507"/>
                </a:lnTo>
                <a:lnTo>
                  <a:pt x="1050600" y="411429"/>
                </a:lnTo>
                <a:lnTo>
                  <a:pt x="1037684" y="367802"/>
                </a:lnTo>
                <a:lnTo>
                  <a:pt x="1021436" y="325793"/>
                </a:lnTo>
                <a:lnTo>
                  <a:pt x="1002017" y="285567"/>
                </a:lnTo>
                <a:lnTo>
                  <a:pt x="979586" y="247288"/>
                </a:lnTo>
                <a:lnTo>
                  <a:pt x="954305" y="211122"/>
                </a:lnTo>
                <a:lnTo>
                  <a:pt x="926332" y="177234"/>
                </a:lnTo>
                <a:lnTo>
                  <a:pt x="895830" y="145790"/>
                </a:lnTo>
                <a:lnTo>
                  <a:pt x="862957" y="116954"/>
                </a:lnTo>
                <a:lnTo>
                  <a:pt x="827874" y="90892"/>
                </a:lnTo>
                <a:lnTo>
                  <a:pt x="790741" y="67769"/>
                </a:lnTo>
                <a:lnTo>
                  <a:pt x="751719" y="47750"/>
                </a:lnTo>
                <a:lnTo>
                  <a:pt x="710968" y="31000"/>
                </a:lnTo>
                <a:lnTo>
                  <a:pt x="668648" y="17685"/>
                </a:lnTo>
                <a:lnTo>
                  <a:pt x="624920" y="7970"/>
                </a:lnTo>
                <a:lnTo>
                  <a:pt x="579943" y="2020"/>
                </a:lnTo>
                <a:lnTo>
                  <a:pt x="533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75915" y="5892111"/>
            <a:ext cx="485140" cy="247015"/>
          </a:xfrm>
          <a:custGeom>
            <a:avLst/>
            <a:gdLst/>
            <a:ahLst/>
            <a:cxnLst/>
            <a:rect l="l" t="t" r="r" b="b"/>
            <a:pathLst>
              <a:path w="485140" h="247014">
                <a:moveTo>
                  <a:pt x="0" y="237693"/>
                </a:moveTo>
                <a:lnTo>
                  <a:pt x="237693" y="0"/>
                </a:lnTo>
                <a:lnTo>
                  <a:pt x="484546" y="246853"/>
                </a:lnTo>
              </a:path>
            </a:pathLst>
          </a:custGeom>
          <a:ln w="65443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66733" y="8292941"/>
            <a:ext cx="1403098" cy="14449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16361" y="8443674"/>
            <a:ext cx="1068070" cy="1106805"/>
          </a:xfrm>
          <a:custGeom>
            <a:avLst/>
            <a:gdLst/>
            <a:ahLst/>
            <a:cxnLst/>
            <a:rect l="l" t="t" r="r" b="b"/>
            <a:pathLst>
              <a:path w="1068070" h="1106804">
                <a:moveTo>
                  <a:pt x="533876" y="0"/>
                </a:moveTo>
                <a:lnTo>
                  <a:pt x="487812" y="2030"/>
                </a:lnTo>
                <a:lnTo>
                  <a:pt x="442835" y="8012"/>
                </a:lnTo>
                <a:lnTo>
                  <a:pt x="399106" y="17779"/>
                </a:lnTo>
                <a:lnTo>
                  <a:pt x="356787" y="31164"/>
                </a:lnTo>
                <a:lnTo>
                  <a:pt x="316036" y="48003"/>
                </a:lnTo>
                <a:lnTo>
                  <a:pt x="277014" y="68128"/>
                </a:lnTo>
                <a:lnTo>
                  <a:pt x="239882" y="91373"/>
                </a:lnTo>
                <a:lnTo>
                  <a:pt x="204799" y="117573"/>
                </a:lnTo>
                <a:lnTo>
                  <a:pt x="171926" y="146562"/>
                </a:lnTo>
                <a:lnTo>
                  <a:pt x="141424" y="178173"/>
                </a:lnTo>
                <a:lnTo>
                  <a:pt x="113451" y="212240"/>
                </a:lnTo>
                <a:lnTo>
                  <a:pt x="88170" y="248598"/>
                </a:lnTo>
                <a:lnTo>
                  <a:pt x="65739" y="287079"/>
                </a:lnTo>
                <a:lnTo>
                  <a:pt x="46320" y="327519"/>
                </a:lnTo>
                <a:lnTo>
                  <a:pt x="30072" y="369750"/>
                </a:lnTo>
                <a:lnTo>
                  <a:pt x="17156" y="413608"/>
                </a:lnTo>
                <a:lnTo>
                  <a:pt x="7731" y="458925"/>
                </a:lnTo>
                <a:lnTo>
                  <a:pt x="1959" y="505536"/>
                </a:lnTo>
                <a:lnTo>
                  <a:pt x="0" y="553275"/>
                </a:lnTo>
                <a:lnTo>
                  <a:pt x="1959" y="601014"/>
                </a:lnTo>
                <a:lnTo>
                  <a:pt x="7731" y="647625"/>
                </a:lnTo>
                <a:lnTo>
                  <a:pt x="17156" y="692942"/>
                </a:lnTo>
                <a:lnTo>
                  <a:pt x="30072" y="736799"/>
                </a:lnTo>
                <a:lnTo>
                  <a:pt x="46320" y="779031"/>
                </a:lnTo>
                <a:lnTo>
                  <a:pt x="65739" y="819471"/>
                </a:lnTo>
                <a:lnTo>
                  <a:pt x="88170" y="857952"/>
                </a:lnTo>
                <a:lnTo>
                  <a:pt x="113451" y="894309"/>
                </a:lnTo>
                <a:lnTo>
                  <a:pt x="141424" y="928377"/>
                </a:lnTo>
                <a:lnTo>
                  <a:pt x="171926" y="959988"/>
                </a:lnTo>
                <a:lnTo>
                  <a:pt x="204799" y="988976"/>
                </a:lnTo>
                <a:lnTo>
                  <a:pt x="239882" y="1015176"/>
                </a:lnTo>
                <a:lnTo>
                  <a:pt x="277014" y="1038422"/>
                </a:lnTo>
                <a:lnTo>
                  <a:pt x="316036" y="1058547"/>
                </a:lnTo>
                <a:lnTo>
                  <a:pt x="356787" y="1075385"/>
                </a:lnTo>
                <a:lnTo>
                  <a:pt x="399106" y="1088771"/>
                </a:lnTo>
                <a:lnTo>
                  <a:pt x="442835" y="1098537"/>
                </a:lnTo>
                <a:lnTo>
                  <a:pt x="487812" y="1104519"/>
                </a:lnTo>
                <a:lnTo>
                  <a:pt x="533876" y="1106550"/>
                </a:lnTo>
                <a:lnTo>
                  <a:pt x="579942" y="1104519"/>
                </a:lnTo>
                <a:lnTo>
                  <a:pt x="624919" y="1098537"/>
                </a:lnTo>
                <a:lnTo>
                  <a:pt x="668647" y="1088771"/>
                </a:lnTo>
                <a:lnTo>
                  <a:pt x="710967" y="1075385"/>
                </a:lnTo>
                <a:lnTo>
                  <a:pt x="751719" y="1058547"/>
                </a:lnTo>
                <a:lnTo>
                  <a:pt x="790741" y="1038422"/>
                </a:lnTo>
                <a:lnTo>
                  <a:pt x="827873" y="1015176"/>
                </a:lnTo>
                <a:lnTo>
                  <a:pt x="862956" y="988976"/>
                </a:lnTo>
                <a:lnTo>
                  <a:pt x="895830" y="959988"/>
                </a:lnTo>
                <a:lnTo>
                  <a:pt x="926333" y="928377"/>
                </a:lnTo>
                <a:lnTo>
                  <a:pt x="954305" y="894309"/>
                </a:lnTo>
                <a:lnTo>
                  <a:pt x="979587" y="857952"/>
                </a:lnTo>
                <a:lnTo>
                  <a:pt x="1002018" y="819471"/>
                </a:lnTo>
                <a:lnTo>
                  <a:pt x="1021438" y="779031"/>
                </a:lnTo>
                <a:lnTo>
                  <a:pt x="1037686" y="736799"/>
                </a:lnTo>
                <a:lnTo>
                  <a:pt x="1050602" y="692942"/>
                </a:lnTo>
                <a:lnTo>
                  <a:pt x="1060027" y="647625"/>
                </a:lnTo>
                <a:lnTo>
                  <a:pt x="1065799" y="601014"/>
                </a:lnTo>
                <a:lnTo>
                  <a:pt x="1067759" y="553275"/>
                </a:lnTo>
                <a:lnTo>
                  <a:pt x="1065799" y="505536"/>
                </a:lnTo>
                <a:lnTo>
                  <a:pt x="1060027" y="458925"/>
                </a:lnTo>
                <a:lnTo>
                  <a:pt x="1050602" y="413608"/>
                </a:lnTo>
                <a:lnTo>
                  <a:pt x="1037686" y="369750"/>
                </a:lnTo>
                <a:lnTo>
                  <a:pt x="1021438" y="327519"/>
                </a:lnTo>
                <a:lnTo>
                  <a:pt x="1002018" y="287079"/>
                </a:lnTo>
                <a:lnTo>
                  <a:pt x="979587" y="248598"/>
                </a:lnTo>
                <a:lnTo>
                  <a:pt x="954305" y="212240"/>
                </a:lnTo>
                <a:lnTo>
                  <a:pt x="926333" y="178173"/>
                </a:lnTo>
                <a:lnTo>
                  <a:pt x="895830" y="146562"/>
                </a:lnTo>
                <a:lnTo>
                  <a:pt x="862956" y="117573"/>
                </a:lnTo>
                <a:lnTo>
                  <a:pt x="827873" y="91373"/>
                </a:lnTo>
                <a:lnTo>
                  <a:pt x="790741" y="68128"/>
                </a:lnTo>
                <a:lnTo>
                  <a:pt x="751719" y="48003"/>
                </a:lnTo>
                <a:lnTo>
                  <a:pt x="710967" y="31164"/>
                </a:lnTo>
                <a:lnTo>
                  <a:pt x="668647" y="17779"/>
                </a:lnTo>
                <a:lnTo>
                  <a:pt x="624919" y="8012"/>
                </a:lnTo>
                <a:lnTo>
                  <a:pt x="579942" y="2030"/>
                </a:lnTo>
                <a:lnTo>
                  <a:pt x="5338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07303" y="8775022"/>
            <a:ext cx="245110" cy="484505"/>
          </a:xfrm>
          <a:custGeom>
            <a:avLst/>
            <a:gdLst/>
            <a:ahLst/>
            <a:cxnLst/>
            <a:rect l="l" t="t" r="r" b="b"/>
            <a:pathLst>
              <a:path w="245109" h="484504">
                <a:moveTo>
                  <a:pt x="245030" y="484491"/>
                </a:moveTo>
                <a:lnTo>
                  <a:pt x="0" y="239461"/>
                </a:lnTo>
                <a:lnTo>
                  <a:pt x="239461" y="0"/>
                </a:lnTo>
              </a:path>
            </a:pathLst>
          </a:custGeom>
          <a:ln w="65443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66733" y="2355949"/>
            <a:ext cx="1403098" cy="14345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12207" y="2500918"/>
            <a:ext cx="1068070" cy="1097280"/>
          </a:xfrm>
          <a:custGeom>
            <a:avLst/>
            <a:gdLst/>
            <a:ahLst/>
            <a:cxnLst/>
            <a:rect l="l" t="t" r="r" b="b"/>
            <a:pathLst>
              <a:path w="1068070" h="1097279">
                <a:moveTo>
                  <a:pt x="533877" y="0"/>
                </a:moveTo>
                <a:lnTo>
                  <a:pt x="487813" y="2013"/>
                </a:lnTo>
                <a:lnTo>
                  <a:pt x="442836" y="7943"/>
                </a:lnTo>
                <a:lnTo>
                  <a:pt x="399107" y="17626"/>
                </a:lnTo>
                <a:lnTo>
                  <a:pt x="356788" y="30896"/>
                </a:lnTo>
                <a:lnTo>
                  <a:pt x="316037" y="47590"/>
                </a:lnTo>
                <a:lnTo>
                  <a:pt x="277015" y="67541"/>
                </a:lnTo>
                <a:lnTo>
                  <a:pt x="239882" y="90587"/>
                </a:lnTo>
                <a:lnTo>
                  <a:pt x="204800" y="116562"/>
                </a:lnTo>
                <a:lnTo>
                  <a:pt x="171927" y="145301"/>
                </a:lnTo>
                <a:lnTo>
                  <a:pt x="141424" y="176640"/>
                </a:lnTo>
                <a:lnTo>
                  <a:pt x="113452" y="210414"/>
                </a:lnTo>
                <a:lnTo>
                  <a:pt x="88170" y="246458"/>
                </a:lnTo>
                <a:lnTo>
                  <a:pt x="65739" y="284609"/>
                </a:lnTo>
                <a:lnTo>
                  <a:pt x="46320" y="324700"/>
                </a:lnTo>
                <a:lnTo>
                  <a:pt x="30072" y="366568"/>
                </a:lnTo>
                <a:lnTo>
                  <a:pt x="17156" y="410048"/>
                </a:lnTo>
                <a:lnTo>
                  <a:pt x="7731" y="454976"/>
                </a:lnTo>
                <a:lnTo>
                  <a:pt x="1959" y="501186"/>
                </a:lnTo>
                <a:lnTo>
                  <a:pt x="0" y="548514"/>
                </a:lnTo>
                <a:lnTo>
                  <a:pt x="1959" y="595841"/>
                </a:lnTo>
                <a:lnTo>
                  <a:pt x="7731" y="642051"/>
                </a:lnTo>
                <a:lnTo>
                  <a:pt x="17156" y="686979"/>
                </a:lnTo>
                <a:lnTo>
                  <a:pt x="30072" y="730459"/>
                </a:lnTo>
                <a:lnTo>
                  <a:pt x="46320" y="772327"/>
                </a:lnTo>
                <a:lnTo>
                  <a:pt x="65739" y="812418"/>
                </a:lnTo>
                <a:lnTo>
                  <a:pt x="88170" y="850568"/>
                </a:lnTo>
                <a:lnTo>
                  <a:pt x="113452" y="886613"/>
                </a:lnTo>
                <a:lnTo>
                  <a:pt x="141424" y="920387"/>
                </a:lnTo>
                <a:lnTo>
                  <a:pt x="171927" y="951726"/>
                </a:lnTo>
                <a:lnTo>
                  <a:pt x="204800" y="980465"/>
                </a:lnTo>
                <a:lnTo>
                  <a:pt x="239882" y="1006439"/>
                </a:lnTo>
                <a:lnTo>
                  <a:pt x="277015" y="1029485"/>
                </a:lnTo>
                <a:lnTo>
                  <a:pt x="316037" y="1049437"/>
                </a:lnTo>
                <a:lnTo>
                  <a:pt x="356788" y="1066130"/>
                </a:lnTo>
                <a:lnTo>
                  <a:pt x="399107" y="1079400"/>
                </a:lnTo>
                <a:lnTo>
                  <a:pt x="442836" y="1089083"/>
                </a:lnTo>
                <a:lnTo>
                  <a:pt x="487813" y="1095013"/>
                </a:lnTo>
                <a:lnTo>
                  <a:pt x="533877" y="1097027"/>
                </a:lnTo>
                <a:lnTo>
                  <a:pt x="579943" y="1095013"/>
                </a:lnTo>
                <a:lnTo>
                  <a:pt x="624919" y="1089083"/>
                </a:lnTo>
                <a:lnTo>
                  <a:pt x="668648" y="1079400"/>
                </a:lnTo>
                <a:lnTo>
                  <a:pt x="710968" y="1066130"/>
                </a:lnTo>
                <a:lnTo>
                  <a:pt x="751719" y="1049437"/>
                </a:lnTo>
                <a:lnTo>
                  <a:pt x="790741" y="1029485"/>
                </a:lnTo>
                <a:lnTo>
                  <a:pt x="827873" y="1006439"/>
                </a:lnTo>
                <a:lnTo>
                  <a:pt x="862956" y="980465"/>
                </a:lnTo>
                <a:lnTo>
                  <a:pt x="895829" y="951726"/>
                </a:lnTo>
                <a:lnTo>
                  <a:pt x="926331" y="920387"/>
                </a:lnTo>
                <a:lnTo>
                  <a:pt x="954304" y="886613"/>
                </a:lnTo>
                <a:lnTo>
                  <a:pt x="979585" y="850568"/>
                </a:lnTo>
                <a:lnTo>
                  <a:pt x="1002016" y="812418"/>
                </a:lnTo>
                <a:lnTo>
                  <a:pt x="1021435" y="772327"/>
                </a:lnTo>
                <a:lnTo>
                  <a:pt x="1037683" y="730459"/>
                </a:lnTo>
                <a:lnTo>
                  <a:pt x="1050599" y="686979"/>
                </a:lnTo>
                <a:lnTo>
                  <a:pt x="1060024" y="642051"/>
                </a:lnTo>
                <a:lnTo>
                  <a:pt x="1065796" y="595841"/>
                </a:lnTo>
                <a:lnTo>
                  <a:pt x="1067755" y="548514"/>
                </a:lnTo>
                <a:lnTo>
                  <a:pt x="1065796" y="501186"/>
                </a:lnTo>
                <a:lnTo>
                  <a:pt x="1060024" y="454976"/>
                </a:lnTo>
                <a:lnTo>
                  <a:pt x="1050599" y="410048"/>
                </a:lnTo>
                <a:lnTo>
                  <a:pt x="1037683" y="366568"/>
                </a:lnTo>
                <a:lnTo>
                  <a:pt x="1021435" y="324700"/>
                </a:lnTo>
                <a:lnTo>
                  <a:pt x="1002016" y="284609"/>
                </a:lnTo>
                <a:lnTo>
                  <a:pt x="979585" y="246458"/>
                </a:lnTo>
                <a:lnTo>
                  <a:pt x="954304" y="210414"/>
                </a:lnTo>
                <a:lnTo>
                  <a:pt x="926331" y="176640"/>
                </a:lnTo>
                <a:lnTo>
                  <a:pt x="895829" y="145301"/>
                </a:lnTo>
                <a:lnTo>
                  <a:pt x="862956" y="116562"/>
                </a:lnTo>
                <a:lnTo>
                  <a:pt x="827873" y="90587"/>
                </a:lnTo>
                <a:lnTo>
                  <a:pt x="790741" y="67541"/>
                </a:lnTo>
                <a:lnTo>
                  <a:pt x="751719" y="47590"/>
                </a:lnTo>
                <a:lnTo>
                  <a:pt x="710968" y="30896"/>
                </a:lnTo>
                <a:lnTo>
                  <a:pt x="668648" y="17626"/>
                </a:lnTo>
                <a:lnTo>
                  <a:pt x="624919" y="7943"/>
                </a:lnTo>
                <a:lnTo>
                  <a:pt x="579943" y="2013"/>
                </a:lnTo>
                <a:lnTo>
                  <a:pt x="533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840304" y="2820163"/>
            <a:ext cx="245110" cy="484505"/>
          </a:xfrm>
          <a:custGeom>
            <a:avLst/>
            <a:gdLst/>
            <a:ahLst/>
            <a:cxnLst/>
            <a:rect l="l" t="t" r="r" b="b"/>
            <a:pathLst>
              <a:path w="245109" h="484504">
                <a:moveTo>
                  <a:pt x="0" y="0"/>
                </a:moveTo>
                <a:lnTo>
                  <a:pt x="245030" y="245030"/>
                </a:lnTo>
                <a:lnTo>
                  <a:pt x="5569" y="484490"/>
                </a:lnTo>
              </a:path>
            </a:pathLst>
          </a:custGeom>
          <a:ln w="65443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64420" y="4511632"/>
            <a:ext cx="955675" cy="984885"/>
          </a:xfrm>
          <a:custGeom>
            <a:avLst/>
            <a:gdLst/>
            <a:ahLst/>
            <a:cxnLst/>
            <a:rect l="l" t="t" r="r" b="b"/>
            <a:pathLst>
              <a:path w="955675" h="984885">
                <a:moveTo>
                  <a:pt x="0" y="492371"/>
                </a:moveTo>
                <a:lnTo>
                  <a:pt x="2186" y="444953"/>
                </a:lnTo>
                <a:lnTo>
                  <a:pt x="8612" y="398809"/>
                </a:lnTo>
                <a:lnTo>
                  <a:pt x="19077" y="354147"/>
                </a:lnTo>
                <a:lnTo>
                  <a:pt x="33381" y="311174"/>
                </a:lnTo>
                <a:lnTo>
                  <a:pt x="51324" y="270094"/>
                </a:lnTo>
                <a:lnTo>
                  <a:pt x="72707" y="231115"/>
                </a:lnTo>
                <a:lnTo>
                  <a:pt x="97327" y="194443"/>
                </a:lnTo>
                <a:lnTo>
                  <a:pt x="124986" y="160284"/>
                </a:lnTo>
                <a:lnTo>
                  <a:pt x="155484" y="128845"/>
                </a:lnTo>
                <a:lnTo>
                  <a:pt x="188620" y="100332"/>
                </a:lnTo>
                <a:lnTo>
                  <a:pt x="224193" y="74951"/>
                </a:lnTo>
                <a:lnTo>
                  <a:pt x="262005" y="52909"/>
                </a:lnTo>
                <a:lnTo>
                  <a:pt x="301854" y="34412"/>
                </a:lnTo>
                <a:lnTo>
                  <a:pt x="343541" y="19666"/>
                </a:lnTo>
                <a:lnTo>
                  <a:pt x="386866" y="8878"/>
                </a:lnTo>
                <a:lnTo>
                  <a:pt x="431627" y="2253"/>
                </a:lnTo>
                <a:lnTo>
                  <a:pt x="477626" y="0"/>
                </a:lnTo>
                <a:lnTo>
                  <a:pt x="523624" y="2253"/>
                </a:lnTo>
                <a:lnTo>
                  <a:pt x="568386" y="8878"/>
                </a:lnTo>
                <a:lnTo>
                  <a:pt x="611710" y="19666"/>
                </a:lnTo>
                <a:lnTo>
                  <a:pt x="653397" y="34412"/>
                </a:lnTo>
                <a:lnTo>
                  <a:pt x="693246" y="52909"/>
                </a:lnTo>
                <a:lnTo>
                  <a:pt x="731058" y="74951"/>
                </a:lnTo>
                <a:lnTo>
                  <a:pt x="766632" y="100332"/>
                </a:lnTo>
                <a:lnTo>
                  <a:pt x="799767" y="128845"/>
                </a:lnTo>
                <a:lnTo>
                  <a:pt x="830265" y="160284"/>
                </a:lnTo>
                <a:lnTo>
                  <a:pt x="857924" y="194443"/>
                </a:lnTo>
                <a:lnTo>
                  <a:pt x="882545" y="231115"/>
                </a:lnTo>
                <a:lnTo>
                  <a:pt x="903927" y="270094"/>
                </a:lnTo>
                <a:lnTo>
                  <a:pt x="921870" y="311174"/>
                </a:lnTo>
                <a:lnTo>
                  <a:pt x="936174" y="354147"/>
                </a:lnTo>
                <a:lnTo>
                  <a:pt x="946640" y="398809"/>
                </a:lnTo>
                <a:lnTo>
                  <a:pt x="953065" y="444953"/>
                </a:lnTo>
                <a:lnTo>
                  <a:pt x="955252" y="492371"/>
                </a:lnTo>
                <a:lnTo>
                  <a:pt x="953065" y="539790"/>
                </a:lnTo>
                <a:lnTo>
                  <a:pt x="946640" y="585934"/>
                </a:lnTo>
                <a:lnTo>
                  <a:pt x="936174" y="630595"/>
                </a:lnTo>
                <a:lnTo>
                  <a:pt x="921870" y="673569"/>
                </a:lnTo>
                <a:lnTo>
                  <a:pt x="903927" y="714649"/>
                </a:lnTo>
                <a:lnTo>
                  <a:pt x="882545" y="753628"/>
                </a:lnTo>
                <a:lnTo>
                  <a:pt x="857924" y="790300"/>
                </a:lnTo>
                <a:lnTo>
                  <a:pt x="830265" y="824459"/>
                </a:lnTo>
                <a:lnTo>
                  <a:pt x="799767" y="855898"/>
                </a:lnTo>
                <a:lnTo>
                  <a:pt x="766632" y="884411"/>
                </a:lnTo>
                <a:lnTo>
                  <a:pt x="731058" y="909792"/>
                </a:lnTo>
                <a:lnTo>
                  <a:pt x="693246" y="931834"/>
                </a:lnTo>
                <a:lnTo>
                  <a:pt x="653397" y="950331"/>
                </a:lnTo>
                <a:lnTo>
                  <a:pt x="611710" y="965077"/>
                </a:lnTo>
                <a:lnTo>
                  <a:pt x="568386" y="975865"/>
                </a:lnTo>
                <a:lnTo>
                  <a:pt x="523624" y="982490"/>
                </a:lnTo>
                <a:lnTo>
                  <a:pt x="477626" y="984743"/>
                </a:lnTo>
                <a:lnTo>
                  <a:pt x="431627" y="982490"/>
                </a:lnTo>
                <a:lnTo>
                  <a:pt x="386866" y="975865"/>
                </a:lnTo>
                <a:lnTo>
                  <a:pt x="343541" y="965077"/>
                </a:lnTo>
                <a:lnTo>
                  <a:pt x="301854" y="950331"/>
                </a:lnTo>
                <a:lnTo>
                  <a:pt x="262005" y="931834"/>
                </a:lnTo>
                <a:lnTo>
                  <a:pt x="224193" y="909792"/>
                </a:lnTo>
                <a:lnTo>
                  <a:pt x="188620" y="884411"/>
                </a:lnTo>
                <a:lnTo>
                  <a:pt x="155484" y="855898"/>
                </a:lnTo>
                <a:lnTo>
                  <a:pt x="124986" y="824459"/>
                </a:lnTo>
                <a:lnTo>
                  <a:pt x="97327" y="790300"/>
                </a:lnTo>
                <a:lnTo>
                  <a:pt x="72707" y="753628"/>
                </a:lnTo>
                <a:lnTo>
                  <a:pt x="51324" y="714649"/>
                </a:lnTo>
                <a:lnTo>
                  <a:pt x="33381" y="673569"/>
                </a:lnTo>
                <a:lnTo>
                  <a:pt x="19077" y="630595"/>
                </a:lnTo>
                <a:lnTo>
                  <a:pt x="8612" y="585934"/>
                </a:lnTo>
                <a:lnTo>
                  <a:pt x="2186" y="539790"/>
                </a:lnTo>
                <a:lnTo>
                  <a:pt x="0" y="492371"/>
                </a:lnTo>
                <a:close/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04567" y="4511632"/>
            <a:ext cx="474980" cy="984885"/>
          </a:xfrm>
          <a:custGeom>
            <a:avLst/>
            <a:gdLst/>
            <a:ahLst/>
            <a:cxnLst/>
            <a:rect l="l" t="t" r="r" b="b"/>
            <a:pathLst>
              <a:path w="474979" h="984885">
                <a:moveTo>
                  <a:pt x="0" y="492371"/>
                </a:moveTo>
                <a:lnTo>
                  <a:pt x="1850" y="430609"/>
                </a:lnTo>
                <a:lnTo>
                  <a:pt x="7252" y="371137"/>
                </a:lnTo>
                <a:lnTo>
                  <a:pt x="15985" y="314415"/>
                </a:lnTo>
                <a:lnTo>
                  <a:pt x="27824" y="260905"/>
                </a:lnTo>
                <a:lnTo>
                  <a:pt x="42548" y="211069"/>
                </a:lnTo>
                <a:lnTo>
                  <a:pt x="59934" y="165368"/>
                </a:lnTo>
                <a:lnTo>
                  <a:pt x="79759" y="124263"/>
                </a:lnTo>
                <a:lnTo>
                  <a:pt x="101802" y="88216"/>
                </a:lnTo>
                <a:lnTo>
                  <a:pt x="125838" y="57689"/>
                </a:lnTo>
                <a:lnTo>
                  <a:pt x="179005" y="15037"/>
                </a:lnTo>
                <a:lnTo>
                  <a:pt x="237478" y="0"/>
                </a:lnTo>
                <a:lnTo>
                  <a:pt x="267267" y="3836"/>
                </a:lnTo>
                <a:lnTo>
                  <a:pt x="323310" y="33142"/>
                </a:lnTo>
                <a:lnTo>
                  <a:pt x="373155" y="88216"/>
                </a:lnTo>
                <a:lnTo>
                  <a:pt x="395198" y="124263"/>
                </a:lnTo>
                <a:lnTo>
                  <a:pt x="415023" y="165368"/>
                </a:lnTo>
                <a:lnTo>
                  <a:pt x="432409" y="211069"/>
                </a:lnTo>
                <a:lnTo>
                  <a:pt x="447133" y="260905"/>
                </a:lnTo>
                <a:lnTo>
                  <a:pt x="458972" y="314415"/>
                </a:lnTo>
                <a:lnTo>
                  <a:pt x="467704" y="371137"/>
                </a:lnTo>
                <a:lnTo>
                  <a:pt x="473107" y="430609"/>
                </a:lnTo>
                <a:lnTo>
                  <a:pt x="474957" y="492371"/>
                </a:lnTo>
                <a:lnTo>
                  <a:pt x="473107" y="554134"/>
                </a:lnTo>
                <a:lnTo>
                  <a:pt x="467704" y="613606"/>
                </a:lnTo>
                <a:lnTo>
                  <a:pt x="458972" y="670328"/>
                </a:lnTo>
                <a:lnTo>
                  <a:pt x="447133" y="723838"/>
                </a:lnTo>
                <a:lnTo>
                  <a:pt x="432409" y="773674"/>
                </a:lnTo>
                <a:lnTo>
                  <a:pt x="415023" y="819375"/>
                </a:lnTo>
                <a:lnTo>
                  <a:pt x="395198" y="860480"/>
                </a:lnTo>
                <a:lnTo>
                  <a:pt x="373155" y="896527"/>
                </a:lnTo>
                <a:lnTo>
                  <a:pt x="349118" y="927054"/>
                </a:lnTo>
                <a:lnTo>
                  <a:pt x="295952" y="969706"/>
                </a:lnTo>
                <a:lnTo>
                  <a:pt x="237478" y="984743"/>
                </a:lnTo>
                <a:lnTo>
                  <a:pt x="207690" y="980907"/>
                </a:lnTo>
                <a:lnTo>
                  <a:pt x="151647" y="951601"/>
                </a:lnTo>
                <a:lnTo>
                  <a:pt x="101802" y="896527"/>
                </a:lnTo>
                <a:lnTo>
                  <a:pt x="79759" y="860480"/>
                </a:lnTo>
                <a:lnTo>
                  <a:pt x="59934" y="819375"/>
                </a:lnTo>
                <a:lnTo>
                  <a:pt x="42548" y="773674"/>
                </a:lnTo>
                <a:lnTo>
                  <a:pt x="27824" y="723838"/>
                </a:lnTo>
                <a:lnTo>
                  <a:pt x="15985" y="670328"/>
                </a:lnTo>
                <a:lnTo>
                  <a:pt x="7252" y="613606"/>
                </a:lnTo>
                <a:lnTo>
                  <a:pt x="1850" y="554134"/>
                </a:lnTo>
                <a:lnTo>
                  <a:pt x="0" y="492371"/>
                </a:lnTo>
                <a:close/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42047" y="4511632"/>
            <a:ext cx="0" cy="984885"/>
          </a:xfrm>
          <a:custGeom>
            <a:avLst/>
            <a:gdLst/>
            <a:ahLst/>
            <a:cxnLst/>
            <a:rect l="l" t="t" r="r" b="b"/>
            <a:pathLst>
              <a:path w="0" h="984885">
                <a:moveTo>
                  <a:pt x="0" y="0"/>
                </a:moveTo>
                <a:lnTo>
                  <a:pt x="0" y="984743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03685" y="4741933"/>
            <a:ext cx="1165860" cy="78740"/>
          </a:xfrm>
          <a:custGeom>
            <a:avLst/>
            <a:gdLst/>
            <a:ahLst/>
            <a:cxnLst/>
            <a:rect l="l" t="t" r="r" b="b"/>
            <a:pathLst>
              <a:path w="1165859" h="78739">
                <a:moveTo>
                  <a:pt x="39265" y="0"/>
                </a:moveTo>
                <a:lnTo>
                  <a:pt x="23982" y="3085"/>
                </a:lnTo>
                <a:lnTo>
                  <a:pt x="11500" y="11500"/>
                </a:lnTo>
                <a:lnTo>
                  <a:pt x="3085" y="23982"/>
                </a:lnTo>
                <a:lnTo>
                  <a:pt x="0" y="39265"/>
                </a:lnTo>
                <a:lnTo>
                  <a:pt x="3085" y="54549"/>
                </a:lnTo>
                <a:lnTo>
                  <a:pt x="11500" y="67031"/>
                </a:lnTo>
                <a:lnTo>
                  <a:pt x="23982" y="75445"/>
                </a:lnTo>
                <a:lnTo>
                  <a:pt x="39265" y="78531"/>
                </a:lnTo>
                <a:lnTo>
                  <a:pt x="54549" y="75445"/>
                </a:lnTo>
                <a:lnTo>
                  <a:pt x="67031" y="67031"/>
                </a:lnTo>
                <a:lnTo>
                  <a:pt x="75445" y="54549"/>
                </a:lnTo>
                <a:lnTo>
                  <a:pt x="75889" y="52354"/>
                </a:lnTo>
                <a:lnTo>
                  <a:pt x="39265" y="52354"/>
                </a:lnTo>
                <a:lnTo>
                  <a:pt x="39265" y="26177"/>
                </a:lnTo>
                <a:lnTo>
                  <a:pt x="75889" y="26177"/>
                </a:lnTo>
                <a:lnTo>
                  <a:pt x="75445" y="23982"/>
                </a:lnTo>
                <a:lnTo>
                  <a:pt x="67031" y="11500"/>
                </a:lnTo>
                <a:lnTo>
                  <a:pt x="54549" y="3085"/>
                </a:lnTo>
                <a:lnTo>
                  <a:pt x="39265" y="0"/>
                </a:lnTo>
                <a:close/>
              </a:path>
              <a:path w="1165859" h="78739">
                <a:moveTo>
                  <a:pt x="75889" y="26177"/>
                </a:moveTo>
                <a:lnTo>
                  <a:pt x="39265" y="26177"/>
                </a:lnTo>
                <a:lnTo>
                  <a:pt x="39265" y="52354"/>
                </a:lnTo>
                <a:lnTo>
                  <a:pt x="75889" y="52354"/>
                </a:lnTo>
                <a:lnTo>
                  <a:pt x="78531" y="39265"/>
                </a:lnTo>
                <a:lnTo>
                  <a:pt x="75889" y="26177"/>
                </a:lnTo>
                <a:close/>
              </a:path>
              <a:path w="1165859" h="78739">
                <a:moveTo>
                  <a:pt x="1165289" y="26177"/>
                </a:moveTo>
                <a:lnTo>
                  <a:pt x="75889" y="26177"/>
                </a:lnTo>
                <a:lnTo>
                  <a:pt x="78531" y="39265"/>
                </a:lnTo>
                <a:lnTo>
                  <a:pt x="75889" y="52354"/>
                </a:lnTo>
                <a:lnTo>
                  <a:pt x="1165289" y="52354"/>
                </a:lnTo>
                <a:lnTo>
                  <a:pt x="1165289" y="26177"/>
                </a:lnTo>
                <a:close/>
              </a:path>
            </a:pathLst>
          </a:custGeom>
          <a:solidFill>
            <a:srgbClr val="DC50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15118" y="522956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 h="0">
                <a:moveTo>
                  <a:pt x="853857" y="0"/>
                </a:moveTo>
                <a:lnTo>
                  <a:pt x="0" y="0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64420" y="5004004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 h="0">
                <a:moveTo>
                  <a:pt x="0" y="0"/>
                </a:moveTo>
                <a:lnTo>
                  <a:pt x="955252" y="0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368974" y="5190294"/>
            <a:ext cx="311785" cy="78740"/>
          </a:xfrm>
          <a:custGeom>
            <a:avLst/>
            <a:gdLst/>
            <a:ahLst/>
            <a:cxnLst/>
            <a:rect l="l" t="t" r="r" b="b"/>
            <a:pathLst>
              <a:path w="311784" h="78739">
                <a:moveTo>
                  <a:pt x="308790" y="26177"/>
                </a:moveTo>
                <a:lnTo>
                  <a:pt x="272167" y="26177"/>
                </a:lnTo>
                <a:lnTo>
                  <a:pt x="272167" y="52354"/>
                </a:lnTo>
                <a:lnTo>
                  <a:pt x="235544" y="52354"/>
                </a:lnTo>
                <a:lnTo>
                  <a:pt x="235987" y="54549"/>
                </a:lnTo>
                <a:lnTo>
                  <a:pt x="244402" y="67031"/>
                </a:lnTo>
                <a:lnTo>
                  <a:pt x="256883" y="75445"/>
                </a:lnTo>
                <a:lnTo>
                  <a:pt x="272167" y="78531"/>
                </a:lnTo>
                <a:lnTo>
                  <a:pt x="287451" y="75445"/>
                </a:lnTo>
                <a:lnTo>
                  <a:pt x="299932" y="67031"/>
                </a:lnTo>
                <a:lnTo>
                  <a:pt x="308347" y="54549"/>
                </a:lnTo>
                <a:lnTo>
                  <a:pt x="311433" y="39265"/>
                </a:lnTo>
                <a:lnTo>
                  <a:pt x="308790" y="26177"/>
                </a:lnTo>
                <a:close/>
              </a:path>
              <a:path w="311784" h="78739">
                <a:moveTo>
                  <a:pt x="235544" y="26177"/>
                </a:moveTo>
                <a:lnTo>
                  <a:pt x="0" y="26178"/>
                </a:lnTo>
                <a:lnTo>
                  <a:pt x="0" y="52355"/>
                </a:lnTo>
                <a:lnTo>
                  <a:pt x="235544" y="52354"/>
                </a:lnTo>
                <a:lnTo>
                  <a:pt x="232901" y="39265"/>
                </a:lnTo>
                <a:lnTo>
                  <a:pt x="235544" y="26177"/>
                </a:lnTo>
                <a:close/>
              </a:path>
              <a:path w="311784" h="78739">
                <a:moveTo>
                  <a:pt x="272167" y="26177"/>
                </a:moveTo>
                <a:lnTo>
                  <a:pt x="235543" y="26178"/>
                </a:lnTo>
                <a:lnTo>
                  <a:pt x="232901" y="39265"/>
                </a:lnTo>
                <a:lnTo>
                  <a:pt x="235544" y="52354"/>
                </a:lnTo>
                <a:lnTo>
                  <a:pt x="272167" y="52354"/>
                </a:lnTo>
                <a:lnTo>
                  <a:pt x="272167" y="26177"/>
                </a:lnTo>
                <a:close/>
              </a:path>
              <a:path w="311784" h="78739">
                <a:moveTo>
                  <a:pt x="272167" y="0"/>
                </a:moveTo>
                <a:lnTo>
                  <a:pt x="256883" y="3085"/>
                </a:lnTo>
                <a:lnTo>
                  <a:pt x="244402" y="11500"/>
                </a:lnTo>
                <a:lnTo>
                  <a:pt x="235987" y="23981"/>
                </a:lnTo>
                <a:lnTo>
                  <a:pt x="235544" y="26177"/>
                </a:lnTo>
                <a:lnTo>
                  <a:pt x="308790" y="26177"/>
                </a:lnTo>
                <a:lnTo>
                  <a:pt x="308347" y="23981"/>
                </a:lnTo>
                <a:lnTo>
                  <a:pt x="299932" y="11500"/>
                </a:lnTo>
                <a:lnTo>
                  <a:pt x="287451" y="3085"/>
                </a:lnTo>
                <a:lnTo>
                  <a:pt x="272167" y="0"/>
                </a:lnTo>
                <a:close/>
              </a:path>
            </a:pathLst>
          </a:custGeom>
          <a:solidFill>
            <a:srgbClr val="DC50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482120" y="4453640"/>
            <a:ext cx="955675" cy="1064260"/>
          </a:xfrm>
          <a:custGeom>
            <a:avLst/>
            <a:gdLst/>
            <a:ahLst/>
            <a:cxnLst/>
            <a:rect l="l" t="t" r="r" b="b"/>
            <a:pathLst>
              <a:path w="955675" h="1064260">
                <a:moveTo>
                  <a:pt x="487873" y="1060292"/>
                </a:moveTo>
                <a:lnTo>
                  <a:pt x="477779" y="1063757"/>
                </a:lnTo>
                <a:lnTo>
                  <a:pt x="467685" y="1060292"/>
                </a:lnTo>
                <a:lnTo>
                  <a:pt x="427110" y="1034093"/>
                </a:lnTo>
                <a:lnTo>
                  <a:pt x="388090" y="1006038"/>
                </a:lnTo>
                <a:lnTo>
                  <a:pt x="350668" y="976203"/>
                </a:lnTo>
                <a:lnTo>
                  <a:pt x="314887" y="944663"/>
                </a:lnTo>
                <a:lnTo>
                  <a:pt x="280791" y="911496"/>
                </a:lnTo>
                <a:lnTo>
                  <a:pt x="248424" y="876778"/>
                </a:lnTo>
                <a:lnTo>
                  <a:pt x="217829" y="840585"/>
                </a:lnTo>
                <a:lnTo>
                  <a:pt x="189050" y="802994"/>
                </a:lnTo>
                <a:lnTo>
                  <a:pt x="162130" y="764080"/>
                </a:lnTo>
                <a:lnTo>
                  <a:pt x="137113" y="723920"/>
                </a:lnTo>
                <a:lnTo>
                  <a:pt x="114043" y="682590"/>
                </a:lnTo>
                <a:lnTo>
                  <a:pt x="92964" y="640168"/>
                </a:lnTo>
                <a:lnTo>
                  <a:pt x="73918" y="596728"/>
                </a:lnTo>
                <a:lnTo>
                  <a:pt x="56949" y="552348"/>
                </a:lnTo>
                <a:lnTo>
                  <a:pt x="42102" y="507103"/>
                </a:lnTo>
                <a:lnTo>
                  <a:pt x="29419" y="461071"/>
                </a:lnTo>
                <a:lnTo>
                  <a:pt x="18944" y="414327"/>
                </a:lnTo>
                <a:lnTo>
                  <a:pt x="10721" y="366947"/>
                </a:lnTo>
                <a:lnTo>
                  <a:pt x="4794" y="319009"/>
                </a:lnTo>
                <a:lnTo>
                  <a:pt x="1205" y="270588"/>
                </a:lnTo>
                <a:lnTo>
                  <a:pt x="0" y="221760"/>
                </a:lnTo>
                <a:lnTo>
                  <a:pt x="276216" y="93555"/>
                </a:lnTo>
                <a:lnTo>
                  <a:pt x="418056" y="27720"/>
                </a:lnTo>
                <a:lnTo>
                  <a:pt x="470313" y="3465"/>
                </a:lnTo>
                <a:lnTo>
                  <a:pt x="477779" y="0"/>
                </a:lnTo>
                <a:lnTo>
                  <a:pt x="753995" y="128205"/>
                </a:lnTo>
                <a:lnTo>
                  <a:pt x="895835" y="194040"/>
                </a:lnTo>
                <a:lnTo>
                  <a:pt x="948092" y="218295"/>
                </a:lnTo>
                <a:lnTo>
                  <a:pt x="955558" y="221760"/>
                </a:lnTo>
                <a:lnTo>
                  <a:pt x="954352" y="270588"/>
                </a:lnTo>
                <a:lnTo>
                  <a:pt x="950763" y="319009"/>
                </a:lnTo>
                <a:lnTo>
                  <a:pt x="944836" y="366947"/>
                </a:lnTo>
                <a:lnTo>
                  <a:pt x="936613" y="414327"/>
                </a:lnTo>
                <a:lnTo>
                  <a:pt x="926138" y="461071"/>
                </a:lnTo>
                <a:lnTo>
                  <a:pt x="913456" y="507103"/>
                </a:lnTo>
                <a:lnTo>
                  <a:pt x="898608" y="552348"/>
                </a:lnTo>
                <a:lnTo>
                  <a:pt x="881639" y="596728"/>
                </a:lnTo>
                <a:lnTo>
                  <a:pt x="862594" y="640168"/>
                </a:lnTo>
                <a:lnTo>
                  <a:pt x="841514" y="682590"/>
                </a:lnTo>
                <a:lnTo>
                  <a:pt x="818444" y="723920"/>
                </a:lnTo>
                <a:lnTo>
                  <a:pt x="793427" y="764080"/>
                </a:lnTo>
                <a:lnTo>
                  <a:pt x="766507" y="802994"/>
                </a:lnTo>
                <a:lnTo>
                  <a:pt x="737728" y="840585"/>
                </a:lnTo>
                <a:lnTo>
                  <a:pt x="707133" y="876778"/>
                </a:lnTo>
                <a:lnTo>
                  <a:pt x="674766" y="911496"/>
                </a:lnTo>
                <a:lnTo>
                  <a:pt x="640670" y="944663"/>
                </a:lnTo>
                <a:lnTo>
                  <a:pt x="604889" y="976203"/>
                </a:lnTo>
                <a:lnTo>
                  <a:pt x="567467" y="1006038"/>
                </a:lnTo>
                <a:lnTo>
                  <a:pt x="528447" y="1034093"/>
                </a:lnTo>
                <a:lnTo>
                  <a:pt x="487873" y="1060292"/>
                </a:lnTo>
                <a:close/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728395" y="4776068"/>
            <a:ext cx="441325" cy="322580"/>
          </a:xfrm>
          <a:custGeom>
            <a:avLst/>
            <a:gdLst/>
            <a:ahLst/>
            <a:cxnLst/>
            <a:rect l="l" t="t" r="r" b="b"/>
            <a:pathLst>
              <a:path w="441325" h="322579">
                <a:moveTo>
                  <a:pt x="440837" y="0"/>
                </a:moveTo>
                <a:lnTo>
                  <a:pt x="128064" y="322427"/>
                </a:lnTo>
                <a:lnTo>
                  <a:pt x="0" y="192948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457026" y="6690334"/>
            <a:ext cx="1015365" cy="822325"/>
          </a:xfrm>
          <a:custGeom>
            <a:avLst/>
            <a:gdLst/>
            <a:ahLst/>
            <a:cxnLst/>
            <a:rect l="l" t="t" r="r" b="b"/>
            <a:pathLst>
              <a:path w="1015365" h="822325">
                <a:moveTo>
                  <a:pt x="0" y="0"/>
                </a:moveTo>
                <a:lnTo>
                  <a:pt x="1015365" y="0"/>
                </a:lnTo>
                <a:lnTo>
                  <a:pt x="1015365" y="821713"/>
                </a:lnTo>
                <a:lnTo>
                  <a:pt x="0" y="821713"/>
                </a:lnTo>
                <a:lnTo>
                  <a:pt x="0" y="0"/>
                </a:lnTo>
                <a:close/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57026" y="6844405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5" h="0">
                <a:moveTo>
                  <a:pt x="0" y="0"/>
                </a:moveTo>
                <a:lnTo>
                  <a:pt x="1015365" y="0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561406" y="7392214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 h="0">
                <a:moveTo>
                  <a:pt x="0" y="0"/>
                </a:moveTo>
                <a:lnTo>
                  <a:pt x="725938" y="0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561406" y="7284609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 h="0">
                <a:moveTo>
                  <a:pt x="0" y="0"/>
                </a:moveTo>
                <a:lnTo>
                  <a:pt x="502938" y="0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552014" y="6947846"/>
            <a:ext cx="502925" cy="2137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67929" y="6657209"/>
            <a:ext cx="1028700" cy="876300"/>
          </a:xfrm>
          <a:custGeom>
            <a:avLst/>
            <a:gdLst/>
            <a:ahLst/>
            <a:cxnLst/>
            <a:rect l="l" t="t" r="r" b="b"/>
            <a:pathLst>
              <a:path w="1028700" h="876300">
                <a:moveTo>
                  <a:pt x="121646" y="876293"/>
                </a:moveTo>
                <a:lnTo>
                  <a:pt x="91431" y="834624"/>
                </a:lnTo>
                <a:lnTo>
                  <a:pt x="64924" y="789832"/>
                </a:lnTo>
                <a:lnTo>
                  <a:pt x="42466" y="742273"/>
                </a:lnTo>
                <a:lnTo>
                  <a:pt x="24402" y="692301"/>
                </a:lnTo>
                <a:lnTo>
                  <a:pt x="11074" y="640271"/>
                </a:lnTo>
                <a:lnTo>
                  <a:pt x="2825" y="586537"/>
                </a:lnTo>
                <a:lnTo>
                  <a:pt x="0" y="531455"/>
                </a:lnTo>
                <a:lnTo>
                  <a:pt x="2112" y="483293"/>
                </a:lnTo>
                <a:lnTo>
                  <a:pt x="8327" y="436299"/>
                </a:lnTo>
                <a:lnTo>
                  <a:pt x="18457" y="390665"/>
                </a:lnTo>
                <a:lnTo>
                  <a:pt x="32318" y="346585"/>
                </a:lnTo>
                <a:lnTo>
                  <a:pt x="49723" y="304249"/>
                </a:lnTo>
                <a:lnTo>
                  <a:pt x="70487" y="263849"/>
                </a:lnTo>
                <a:lnTo>
                  <a:pt x="94425" y="225578"/>
                </a:lnTo>
                <a:lnTo>
                  <a:pt x="121350" y="189628"/>
                </a:lnTo>
                <a:lnTo>
                  <a:pt x="151076" y="156191"/>
                </a:lnTo>
                <a:lnTo>
                  <a:pt x="183419" y="125458"/>
                </a:lnTo>
                <a:lnTo>
                  <a:pt x="218192" y="97621"/>
                </a:lnTo>
                <a:lnTo>
                  <a:pt x="255209" y="72874"/>
                </a:lnTo>
                <a:lnTo>
                  <a:pt x="294286" y="51407"/>
                </a:lnTo>
                <a:lnTo>
                  <a:pt x="335235" y="33412"/>
                </a:lnTo>
                <a:lnTo>
                  <a:pt x="377873" y="19082"/>
                </a:lnTo>
                <a:lnTo>
                  <a:pt x="422012" y="8609"/>
                </a:lnTo>
                <a:lnTo>
                  <a:pt x="467467" y="2184"/>
                </a:lnTo>
                <a:lnTo>
                  <a:pt x="514052" y="0"/>
                </a:lnTo>
                <a:lnTo>
                  <a:pt x="560638" y="2184"/>
                </a:lnTo>
                <a:lnTo>
                  <a:pt x="606093" y="8609"/>
                </a:lnTo>
                <a:lnTo>
                  <a:pt x="650232" y="19082"/>
                </a:lnTo>
                <a:lnTo>
                  <a:pt x="692869" y="33412"/>
                </a:lnTo>
                <a:lnTo>
                  <a:pt x="733819" y="51407"/>
                </a:lnTo>
                <a:lnTo>
                  <a:pt x="772896" y="72874"/>
                </a:lnTo>
                <a:lnTo>
                  <a:pt x="809913" y="97621"/>
                </a:lnTo>
                <a:lnTo>
                  <a:pt x="844686" y="125458"/>
                </a:lnTo>
                <a:lnTo>
                  <a:pt x="877029" y="156191"/>
                </a:lnTo>
                <a:lnTo>
                  <a:pt x="906755" y="189628"/>
                </a:lnTo>
                <a:lnTo>
                  <a:pt x="933680" y="225578"/>
                </a:lnTo>
                <a:lnTo>
                  <a:pt x="957617" y="263849"/>
                </a:lnTo>
                <a:lnTo>
                  <a:pt x="978382" y="304249"/>
                </a:lnTo>
                <a:lnTo>
                  <a:pt x="995787" y="346585"/>
                </a:lnTo>
                <a:lnTo>
                  <a:pt x="1009648" y="390665"/>
                </a:lnTo>
                <a:lnTo>
                  <a:pt x="1019778" y="436299"/>
                </a:lnTo>
                <a:lnTo>
                  <a:pt x="1025993" y="483293"/>
                </a:lnTo>
                <a:lnTo>
                  <a:pt x="1028105" y="531455"/>
                </a:lnTo>
                <a:lnTo>
                  <a:pt x="1025280" y="586537"/>
                </a:lnTo>
                <a:lnTo>
                  <a:pt x="1017031" y="640271"/>
                </a:lnTo>
                <a:lnTo>
                  <a:pt x="1003703" y="692301"/>
                </a:lnTo>
                <a:lnTo>
                  <a:pt x="985639" y="742273"/>
                </a:lnTo>
                <a:lnTo>
                  <a:pt x="963181" y="789832"/>
                </a:lnTo>
                <a:lnTo>
                  <a:pt x="936673" y="834624"/>
                </a:lnTo>
                <a:lnTo>
                  <a:pt x="906459" y="876293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24959" y="7007264"/>
            <a:ext cx="289560" cy="256540"/>
          </a:xfrm>
          <a:custGeom>
            <a:avLst/>
            <a:gdLst/>
            <a:ahLst/>
            <a:cxnLst/>
            <a:rect l="l" t="t" r="r" b="b"/>
            <a:pathLst>
              <a:path w="289559" h="256540">
                <a:moveTo>
                  <a:pt x="42185" y="177779"/>
                </a:moveTo>
                <a:lnTo>
                  <a:pt x="27231" y="179503"/>
                </a:lnTo>
                <a:lnTo>
                  <a:pt x="13614" y="187097"/>
                </a:lnTo>
                <a:lnTo>
                  <a:pt x="4009" y="199381"/>
                </a:lnTo>
                <a:lnTo>
                  <a:pt x="0" y="213890"/>
                </a:lnTo>
                <a:lnTo>
                  <a:pt x="1723" y="228843"/>
                </a:lnTo>
                <a:lnTo>
                  <a:pt x="9318" y="242461"/>
                </a:lnTo>
                <a:lnTo>
                  <a:pt x="21601" y="252066"/>
                </a:lnTo>
                <a:lnTo>
                  <a:pt x="36110" y="256076"/>
                </a:lnTo>
                <a:lnTo>
                  <a:pt x="51064" y="254352"/>
                </a:lnTo>
                <a:lnTo>
                  <a:pt x="64682" y="246757"/>
                </a:lnTo>
                <a:lnTo>
                  <a:pt x="74286" y="234474"/>
                </a:lnTo>
                <a:lnTo>
                  <a:pt x="76388" y="226870"/>
                </a:lnTo>
                <a:lnTo>
                  <a:pt x="47659" y="226870"/>
                </a:lnTo>
                <a:lnTo>
                  <a:pt x="30637" y="206984"/>
                </a:lnTo>
                <a:lnTo>
                  <a:pt x="58459" y="183168"/>
                </a:lnTo>
                <a:lnTo>
                  <a:pt x="56694" y="181789"/>
                </a:lnTo>
                <a:lnTo>
                  <a:pt x="42185" y="177779"/>
                </a:lnTo>
                <a:close/>
              </a:path>
              <a:path w="289559" h="256540">
                <a:moveTo>
                  <a:pt x="58459" y="183168"/>
                </a:moveTo>
                <a:lnTo>
                  <a:pt x="30637" y="206984"/>
                </a:lnTo>
                <a:lnTo>
                  <a:pt x="47659" y="226870"/>
                </a:lnTo>
                <a:lnTo>
                  <a:pt x="75481" y="203055"/>
                </a:lnTo>
                <a:lnTo>
                  <a:pt x="68978" y="191394"/>
                </a:lnTo>
                <a:lnTo>
                  <a:pt x="58459" y="183168"/>
                </a:lnTo>
                <a:close/>
              </a:path>
              <a:path w="289559" h="256540">
                <a:moveTo>
                  <a:pt x="75481" y="203055"/>
                </a:moveTo>
                <a:lnTo>
                  <a:pt x="47659" y="226870"/>
                </a:lnTo>
                <a:lnTo>
                  <a:pt x="76388" y="226870"/>
                </a:lnTo>
                <a:lnTo>
                  <a:pt x="78296" y="219965"/>
                </a:lnTo>
                <a:lnTo>
                  <a:pt x="76573" y="205011"/>
                </a:lnTo>
                <a:lnTo>
                  <a:pt x="75481" y="203055"/>
                </a:lnTo>
                <a:close/>
              </a:path>
              <a:path w="289559" h="256540">
                <a:moveTo>
                  <a:pt x="272445" y="0"/>
                </a:moveTo>
                <a:lnTo>
                  <a:pt x="58459" y="183168"/>
                </a:lnTo>
                <a:lnTo>
                  <a:pt x="68978" y="191394"/>
                </a:lnTo>
                <a:lnTo>
                  <a:pt x="75481" y="203055"/>
                </a:lnTo>
                <a:lnTo>
                  <a:pt x="289467" y="19886"/>
                </a:lnTo>
                <a:lnTo>
                  <a:pt x="272445" y="0"/>
                </a:lnTo>
                <a:close/>
              </a:path>
            </a:pathLst>
          </a:custGeom>
          <a:solidFill>
            <a:srgbClr val="DC50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81982" y="6657209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09">
                <a:moveTo>
                  <a:pt x="0" y="0"/>
                </a:moveTo>
                <a:lnTo>
                  <a:pt x="0" y="130259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270849" y="6838764"/>
            <a:ext cx="89535" cy="95250"/>
          </a:xfrm>
          <a:custGeom>
            <a:avLst/>
            <a:gdLst/>
            <a:ahLst/>
            <a:cxnLst/>
            <a:rect l="l" t="t" r="r" b="b"/>
            <a:pathLst>
              <a:path w="89534" h="95250">
                <a:moveTo>
                  <a:pt x="89025" y="0"/>
                </a:moveTo>
                <a:lnTo>
                  <a:pt x="0" y="94734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72548" y="7206566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123487" y="0"/>
                </a:moveTo>
                <a:lnTo>
                  <a:pt x="0" y="0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467928" y="7206566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123487" y="0"/>
                </a:moveTo>
                <a:lnTo>
                  <a:pt x="0" y="0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589331" y="6842925"/>
            <a:ext cx="89535" cy="95250"/>
          </a:xfrm>
          <a:custGeom>
            <a:avLst/>
            <a:gdLst/>
            <a:ahLst/>
            <a:cxnLst/>
            <a:rect l="l" t="t" r="r" b="b"/>
            <a:pathLst>
              <a:path w="89534" h="95250">
                <a:moveTo>
                  <a:pt x="0" y="0"/>
                </a:moveTo>
                <a:lnTo>
                  <a:pt x="89025" y="94734"/>
                </a:lnTo>
              </a:path>
            </a:pathLst>
          </a:custGeom>
          <a:ln w="26177">
            <a:solidFill>
              <a:srgbClr val="DC50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 rot="2820000">
            <a:off x="10917855" y="3910309"/>
            <a:ext cx="2202124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10"/>
              </a:lnSpc>
            </a:pPr>
            <a:r>
              <a:rPr dirty="0" baseline="4830" sz="3450" b="1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dirty="0" baseline="4830" sz="3450" spc="-52" b="1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r>
              <a:rPr dirty="0" baseline="3623" sz="3450" spc="-52" b="1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r>
              <a:rPr dirty="0" baseline="3623" sz="3450" b="1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dirty="0" baseline="3623" sz="3450" spc="-52" b="1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baseline="3623" sz="3450" b="1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baseline="3623" sz="3450" spc="-1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baseline="2415" sz="3450" spc="7" b="1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r>
              <a:rPr dirty="0" baseline="2415" sz="3450" spc="-52" b="1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dirty="0" baseline="1207" sz="3450" spc="-52" b="1">
                <a:solidFill>
                  <a:srgbClr val="FFFFFF"/>
                </a:solidFill>
                <a:latin typeface="微软雅黑"/>
                <a:cs typeface="微软雅黑"/>
              </a:rPr>
              <a:t>n</a:t>
            </a:r>
            <a:r>
              <a:rPr dirty="0" baseline="1207" sz="3450" b="1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dirty="0" baseline="1207" sz="3450" spc="-75" b="1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dirty="0" sz="2300" spc="-35" b="1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dirty="0" sz="2300" b="1">
                <a:solidFill>
                  <a:srgbClr val="FFFFFF"/>
                </a:solidFill>
                <a:latin typeface="微软雅黑"/>
                <a:cs typeface="微软雅黑"/>
              </a:rPr>
              <a:t>l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951320" y="6831879"/>
            <a:ext cx="1888235" cy="2046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42114" y="6864628"/>
            <a:ext cx="1817050" cy="1927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76107" y="3164428"/>
            <a:ext cx="1846855" cy="18534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640267" y="5943898"/>
            <a:ext cx="484505" cy="247015"/>
          </a:xfrm>
          <a:custGeom>
            <a:avLst/>
            <a:gdLst/>
            <a:ahLst/>
            <a:cxnLst/>
            <a:rect l="l" t="t" r="r" b="b"/>
            <a:pathLst>
              <a:path w="484505" h="247014">
                <a:moveTo>
                  <a:pt x="484438" y="9092"/>
                </a:moveTo>
                <a:lnTo>
                  <a:pt x="232104" y="246596"/>
                </a:lnTo>
                <a:lnTo>
                  <a:pt x="0" y="0"/>
                </a:lnTo>
              </a:path>
            </a:pathLst>
          </a:custGeom>
          <a:ln w="65443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56506" y="3570571"/>
            <a:ext cx="5193559" cy="6596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15742" y="3614513"/>
            <a:ext cx="5074920" cy="528955"/>
          </a:xfrm>
          <a:custGeom>
            <a:avLst/>
            <a:gdLst/>
            <a:ahLst/>
            <a:cxnLst/>
            <a:rect l="l" t="t" r="r" b="b"/>
            <a:pathLst>
              <a:path w="5074920" h="528954">
                <a:moveTo>
                  <a:pt x="0" y="88112"/>
                </a:moveTo>
                <a:lnTo>
                  <a:pt x="6924" y="53815"/>
                </a:lnTo>
                <a:lnTo>
                  <a:pt x="25807" y="25807"/>
                </a:lnTo>
                <a:lnTo>
                  <a:pt x="53814" y="6924"/>
                </a:lnTo>
                <a:lnTo>
                  <a:pt x="88111" y="0"/>
                </a:lnTo>
                <a:lnTo>
                  <a:pt x="4986807" y="0"/>
                </a:lnTo>
                <a:lnTo>
                  <a:pt x="5021104" y="6924"/>
                </a:lnTo>
                <a:lnTo>
                  <a:pt x="5049112" y="25807"/>
                </a:lnTo>
                <a:lnTo>
                  <a:pt x="5067995" y="53815"/>
                </a:lnTo>
                <a:lnTo>
                  <a:pt x="5074919" y="88112"/>
                </a:lnTo>
                <a:lnTo>
                  <a:pt x="5074919" y="440539"/>
                </a:lnTo>
                <a:lnTo>
                  <a:pt x="5067995" y="474836"/>
                </a:lnTo>
                <a:lnTo>
                  <a:pt x="5049112" y="502844"/>
                </a:lnTo>
                <a:lnTo>
                  <a:pt x="5021104" y="521727"/>
                </a:lnTo>
                <a:lnTo>
                  <a:pt x="4986807" y="528651"/>
                </a:lnTo>
                <a:lnTo>
                  <a:pt x="88111" y="528651"/>
                </a:lnTo>
                <a:lnTo>
                  <a:pt x="53814" y="521727"/>
                </a:lnTo>
                <a:lnTo>
                  <a:pt x="25807" y="502844"/>
                </a:lnTo>
                <a:lnTo>
                  <a:pt x="6924" y="474836"/>
                </a:lnTo>
                <a:lnTo>
                  <a:pt x="0" y="440539"/>
                </a:lnTo>
                <a:lnTo>
                  <a:pt x="0" y="88112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56506" y="4848019"/>
            <a:ext cx="5193559" cy="7329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15742" y="4891232"/>
            <a:ext cx="5074920" cy="605155"/>
          </a:xfrm>
          <a:custGeom>
            <a:avLst/>
            <a:gdLst/>
            <a:ahLst/>
            <a:cxnLst/>
            <a:rect l="l" t="t" r="r" b="b"/>
            <a:pathLst>
              <a:path w="5074920" h="605154">
                <a:moveTo>
                  <a:pt x="0" y="100861"/>
                </a:moveTo>
                <a:lnTo>
                  <a:pt x="7926" y="61601"/>
                </a:lnTo>
                <a:lnTo>
                  <a:pt x="29541" y="29541"/>
                </a:lnTo>
                <a:lnTo>
                  <a:pt x="61600" y="7926"/>
                </a:lnTo>
                <a:lnTo>
                  <a:pt x="100860" y="0"/>
                </a:lnTo>
                <a:lnTo>
                  <a:pt x="4974059" y="0"/>
                </a:lnTo>
                <a:lnTo>
                  <a:pt x="5013318" y="7926"/>
                </a:lnTo>
                <a:lnTo>
                  <a:pt x="5045378" y="29541"/>
                </a:lnTo>
                <a:lnTo>
                  <a:pt x="5066993" y="61601"/>
                </a:lnTo>
                <a:lnTo>
                  <a:pt x="5074919" y="100861"/>
                </a:lnTo>
                <a:lnTo>
                  <a:pt x="5074919" y="504282"/>
                </a:lnTo>
                <a:lnTo>
                  <a:pt x="5066993" y="543542"/>
                </a:lnTo>
                <a:lnTo>
                  <a:pt x="5045378" y="575602"/>
                </a:lnTo>
                <a:lnTo>
                  <a:pt x="5013318" y="597217"/>
                </a:lnTo>
                <a:lnTo>
                  <a:pt x="4974059" y="605143"/>
                </a:lnTo>
                <a:lnTo>
                  <a:pt x="100860" y="605143"/>
                </a:lnTo>
                <a:lnTo>
                  <a:pt x="61600" y="597217"/>
                </a:lnTo>
                <a:lnTo>
                  <a:pt x="29541" y="575602"/>
                </a:lnTo>
                <a:lnTo>
                  <a:pt x="7926" y="543542"/>
                </a:lnTo>
                <a:lnTo>
                  <a:pt x="0" y="504282"/>
                </a:lnTo>
                <a:lnTo>
                  <a:pt x="0" y="100861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3329437" y="4219766"/>
            <a:ext cx="5507685" cy="6387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3395624" y="4259717"/>
            <a:ext cx="5382895" cy="517525"/>
          </a:xfrm>
          <a:custGeom>
            <a:avLst/>
            <a:gdLst/>
            <a:ahLst/>
            <a:cxnLst/>
            <a:rect l="l" t="t" r="r" b="b"/>
            <a:pathLst>
              <a:path w="5382894" h="517525">
                <a:moveTo>
                  <a:pt x="0" y="86156"/>
                </a:moveTo>
                <a:lnTo>
                  <a:pt x="6770" y="52620"/>
                </a:lnTo>
                <a:lnTo>
                  <a:pt x="25234" y="25234"/>
                </a:lnTo>
                <a:lnTo>
                  <a:pt x="52620" y="6770"/>
                </a:lnTo>
                <a:lnTo>
                  <a:pt x="86155" y="0"/>
                </a:lnTo>
                <a:lnTo>
                  <a:pt x="5296530" y="0"/>
                </a:lnTo>
                <a:lnTo>
                  <a:pt x="5330065" y="6770"/>
                </a:lnTo>
                <a:lnTo>
                  <a:pt x="5357451" y="25234"/>
                </a:lnTo>
                <a:lnTo>
                  <a:pt x="5375915" y="52620"/>
                </a:lnTo>
                <a:lnTo>
                  <a:pt x="5382685" y="86156"/>
                </a:lnTo>
                <a:lnTo>
                  <a:pt x="5382685" y="430776"/>
                </a:lnTo>
                <a:lnTo>
                  <a:pt x="5375915" y="464312"/>
                </a:lnTo>
                <a:lnTo>
                  <a:pt x="5357451" y="491698"/>
                </a:lnTo>
                <a:lnTo>
                  <a:pt x="5330065" y="510162"/>
                </a:lnTo>
                <a:lnTo>
                  <a:pt x="5296530" y="516932"/>
                </a:lnTo>
                <a:lnTo>
                  <a:pt x="86155" y="516932"/>
                </a:lnTo>
                <a:lnTo>
                  <a:pt x="52620" y="510162"/>
                </a:lnTo>
                <a:lnTo>
                  <a:pt x="25234" y="491698"/>
                </a:lnTo>
                <a:lnTo>
                  <a:pt x="6770" y="464312"/>
                </a:lnTo>
                <a:lnTo>
                  <a:pt x="0" y="430776"/>
                </a:lnTo>
                <a:lnTo>
                  <a:pt x="0" y="86156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329437" y="7046905"/>
            <a:ext cx="5507685" cy="7853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395624" y="7093446"/>
            <a:ext cx="5382895" cy="652780"/>
          </a:xfrm>
          <a:custGeom>
            <a:avLst/>
            <a:gdLst/>
            <a:ahLst/>
            <a:cxnLst/>
            <a:rect l="l" t="t" r="r" b="b"/>
            <a:pathLst>
              <a:path w="5382894" h="652779">
                <a:moveTo>
                  <a:pt x="0" y="108760"/>
                </a:moveTo>
                <a:lnTo>
                  <a:pt x="8546" y="66425"/>
                </a:lnTo>
                <a:lnTo>
                  <a:pt x="31855" y="31855"/>
                </a:lnTo>
                <a:lnTo>
                  <a:pt x="66425" y="8546"/>
                </a:lnTo>
                <a:lnTo>
                  <a:pt x="108760" y="0"/>
                </a:lnTo>
                <a:lnTo>
                  <a:pt x="5273925" y="0"/>
                </a:lnTo>
                <a:lnTo>
                  <a:pt x="5316259" y="8546"/>
                </a:lnTo>
                <a:lnTo>
                  <a:pt x="5350830" y="31855"/>
                </a:lnTo>
                <a:lnTo>
                  <a:pt x="5374138" y="66425"/>
                </a:lnTo>
                <a:lnTo>
                  <a:pt x="5382685" y="108760"/>
                </a:lnTo>
                <a:lnTo>
                  <a:pt x="5382685" y="543784"/>
                </a:lnTo>
                <a:lnTo>
                  <a:pt x="5374138" y="586118"/>
                </a:lnTo>
                <a:lnTo>
                  <a:pt x="5350830" y="620689"/>
                </a:lnTo>
                <a:lnTo>
                  <a:pt x="5316259" y="643997"/>
                </a:lnTo>
                <a:lnTo>
                  <a:pt x="5273925" y="652544"/>
                </a:lnTo>
                <a:lnTo>
                  <a:pt x="108760" y="652544"/>
                </a:lnTo>
                <a:lnTo>
                  <a:pt x="66425" y="643997"/>
                </a:lnTo>
                <a:lnTo>
                  <a:pt x="31855" y="620689"/>
                </a:lnTo>
                <a:lnTo>
                  <a:pt x="8546" y="586118"/>
                </a:lnTo>
                <a:lnTo>
                  <a:pt x="0" y="543784"/>
                </a:lnTo>
                <a:lnTo>
                  <a:pt x="0" y="108760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56506" y="7727513"/>
            <a:ext cx="3225032" cy="6596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315742" y="7770179"/>
            <a:ext cx="3104515" cy="533400"/>
          </a:xfrm>
          <a:custGeom>
            <a:avLst/>
            <a:gdLst/>
            <a:ahLst/>
            <a:cxnLst/>
            <a:rect l="l" t="t" r="r" b="b"/>
            <a:pathLst>
              <a:path w="3104515" h="533400">
                <a:moveTo>
                  <a:pt x="0" y="88814"/>
                </a:moveTo>
                <a:lnTo>
                  <a:pt x="6979" y="54244"/>
                </a:lnTo>
                <a:lnTo>
                  <a:pt x="26013" y="26013"/>
                </a:lnTo>
                <a:lnTo>
                  <a:pt x="54244" y="6979"/>
                </a:lnTo>
                <a:lnTo>
                  <a:pt x="88814" y="0"/>
                </a:lnTo>
                <a:lnTo>
                  <a:pt x="3015389" y="0"/>
                </a:lnTo>
                <a:lnTo>
                  <a:pt x="3049959" y="6979"/>
                </a:lnTo>
                <a:lnTo>
                  <a:pt x="3078190" y="26013"/>
                </a:lnTo>
                <a:lnTo>
                  <a:pt x="3097224" y="54244"/>
                </a:lnTo>
                <a:lnTo>
                  <a:pt x="3104203" y="88814"/>
                </a:lnTo>
                <a:lnTo>
                  <a:pt x="3104203" y="444071"/>
                </a:lnTo>
                <a:lnTo>
                  <a:pt x="3097224" y="478642"/>
                </a:lnTo>
                <a:lnTo>
                  <a:pt x="3078190" y="506873"/>
                </a:lnTo>
                <a:lnTo>
                  <a:pt x="3049959" y="525906"/>
                </a:lnTo>
                <a:lnTo>
                  <a:pt x="3015389" y="532886"/>
                </a:lnTo>
                <a:lnTo>
                  <a:pt x="88814" y="532886"/>
                </a:lnTo>
                <a:lnTo>
                  <a:pt x="54244" y="525906"/>
                </a:lnTo>
                <a:lnTo>
                  <a:pt x="26013" y="506873"/>
                </a:lnTo>
                <a:lnTo>
                  <a:pt x="6979" y="478642"/>
                </a:lnTo>
                <a:lnTo>
                  <a:pt x="0" y="444071"/>
                </a:lnTo>
                <a:lnTo>
                  <a:pt x="0" y="88814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613638" y="9966928"/>
            <a:ext cx="4629150" cy="542925"/>
          </a:xfrm>
          <a:custGeom>
            <a:avLst/>
            <a:gdLst/>
            <a:ahLst/>
            <a:cxnLst/>
            <a:rect l="l" t="t" r="r" b="b"/>
            <a:pathLst>
              <a:path w="4629150" h="542925">
                <a:moveTo>
                  <a:pt x="0" y="90467"/>
                </a:moveTo>
                <a:lnTo>
                  <a:pt x="7109" y="55253"/>
                </a:lnTo>
                <a:lnTo>
                  <a:pt x="26497" y="26497"/>
                </a:lnTo>
                <a:lnTo>
                  <a:pt x="55253" y="7109"/>
                </a:lnTo>
                <a:lnTo>
                  <a:pt x="90467" y="0"/>
                </a:lnTo>
                <a:lnTo>
                  <a:pt x="4538192" y="0"/>
                </a:lnTo>
                <a:lnTo>
                  <a:pt x="4573406" y="7109"/>
                </a:lnTo>
                <a:lnTo>
                  <a:pt x="4602162" y="26497"/>
                </a:lnTo>
                <a:lnTo>
                  <a:pt x="4621550" y="55253"/>
                </a:lnTo>
                <a:lnTo>
                  <a:pt x="4628660" y="90467"/>
                </a:lnTo>
                <a:lnTo>
                  <a:pt x="4628660" y="452316"/>
                </a:lnTo>
                <a:lnTo>
                  <a:pt x="4621550" y="487530"/>
                </a:lnTo>
                <a:lnTo>
                  <a:pt x="4602162" y="516287"/>
                </a:lnTo>
                <a:lnTo>
                  <a:pt x="4573406" y="535674"/>
                </a:lnTo>
                <a:lnTo>
                  <a:pt x="4538192" y="542784"/>
                </a:lnTo>
                <a:lnTo>
                  <a:pt x="90467" y="542784"/>
                </a:lnTo>
                <a:lnTo>
                  <a:pt x="55253" y="535674"/>
                </a:lnTo>
                <a:lnTo>
                  <a:pt x="26497" y="516287"/>
                </a:lnTo>
                <a:lnTo>
                  <a:pt x="7109" y="487530"/>
                </a:lnTo>
                <a:lnTo>
                  <a:pt x="0" y="452316"/>
                </a:lnTo>
                <a:lnTo>
                  <a:pt x="0" y="90467"/>
                </a:lnTo>
                <a:close/>
              </a:path>
            </a:pathLst>
          </a:custGeom>
          <a:ln w="1047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3501213" y="6563016"/>
            <a:ext cx="5114925" cy="3883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0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云上网络入侵监视与检测</a:t>
            </a:r>
            <a:r>
              <a:rPr dirty="0" sz="2300">
                <a:solidFill>
                  <a:srgbClr val="181818"/>
                </a:solidFill>
                <a:latin typeface="微软雅黑"/>
                <a:cs typeface="微软雅黑"/>
              </a:rPr>
              <a:t>（</a:t>
            </a:r>
            <a:r>
              <a:rPr dirty="0" sz="2300">
                <a:solidFill>
                  <a:srgbClr val="181818"/>
                </a:solidFill>
                <a:latin typeface="Arial"/>
                <a:cs typeface="Arial"/>
              </a:rPr>
              <a:t>IDPS</a:t>
            </a:r>
            <a:r>
              <a:rPr dirty="0" sz="2300">
                <a:solidFill>
                  <a:srgbClr val="181818"/>
                </a:solidFill>
                <a:latin typeface="微软雅黑"/>
                <a:cs typeface="微软雅黑"/>
              </a:rPr>
              <a:t>）</a:t>
            </a:r>
            <a:endParaRPr sz="230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235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云上负载失陷感知与虚拟补丁防御</a:t>
            </a:r>
            <a:endParaRPr sz="2300">
              <a:latin typeface="微软雅黑"/>
              <a:cs typeface="微软雅黑"/>
            </a:endParaRPr>
          </a:p>
          <a:p>
            <a:pPr marL="389255" indent="-377190">
              <a:lnSpc>
                <a:spcPct val="100000"/>
              </a:lnSpc>
              <a:spcBef>
                <a:spcPts val="2435"/>
              </a:spcBef>
              <a:buFont typeface="Arial"/>
              <a:buAutoNum type="arabicPeriod"/>
              <a:tabLst>
                <a:tab pos="389255" algn="l"/>
                <a:tab pos="389890" algn="l"/>
              </a:tabLst>
            </a:pP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集成威胁情报，智能防御策略建议</a:t>
            </a:r>
            <a:endParaRPr sz="2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R="805180">
              <a:lnSpc>
                <a:spcPct val="100000"/>
              </a:lnSpc>
            </a:pP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可控</a:t>
            </a:r>
            <a:r>
              <a:rPr dirty="0" sz="2950" spc="10" b="1">
                <a:solidFill>
                  <a:srgbClr val="181818"/>
                </a:solidFill>
                <a:latin typeface="微软雅黑"/>
                <a:cs typeface="微软雅黑"/>
              </a:rPr>
              <a:t>（</a:t>
            </a:r>
            <a:r>
              <a:rPr dirty="0" sz="2950" spc="10" b="1">
                <a:solidFill>
                  <a:srgbClr val="181818"/>
                </a:solidFill>
                <a:latin typeface="Arial"/>
                <a:cs typeface="Arial"/>
              </a:rPr>
              <a:t>Defense</a:t>
            </a:r>
            <a:r>
              <a:rPr dirty="0" sz="2950" spc="10" b="1">
                <a:solidFill>
                  <a:srgbClr val="181818"/>
                </a:solidFill>
                <a:latin typeface="微软雅黑"/>
                <a:cs typeface="微软雅黑"/>
              </a:rPr>
              <a:t>）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 marL="1751330">
              <a:lnSpc>
                <a:spcPct val="100000"/>
              </a:lnSpc>
              <a:spcBef>
                <a:spcPts val="3125"/>
              </a:spcBef>
            </a:pPr>
            <a:r>
              <a:rPr dirty="0" sz="2600" spc="35" b="1">
                <a:solidFill>
                  <a:srgbClr val="FF0000"/>
                </a:solidFill>
                <a:latin typeface="微软雅黑"/>
                <a:cs typeface="微软雅黑"/>
              </a:rPr>
              <a:t>阿里云防火墙独特能力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934" y="500373"/>
            <a:ext cx="115633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b="1">
                <a:solidFill>
                  <a:srgbClr val="525252"/>
                </a:solidFill>
                <a:latin typeface="微软雅黑"/>
                <a:cs typeface="微软雅黑"/>
              </a:rPr>
              <a:t>目录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101" y="5840524"/>
            <a:ext cx="3497579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30" b="1">
                <a:solidFill>
                  <a:srgbClr val="525252"/>
                </a:solidFill>
                <a:latin typeface="微软雅黑"/>
                <a:cs typeface="微软雅黑"/>
              </a:rPr>
              <a:t>云上网络安全最佳实践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2575" y="4301304"/>
            <a:ext cx="1130935" cy="11315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250" spc="95" b="0">
                <a:solidFill>
                  <a:srgbClr val="FF6A00"/>
                </a:solidFill>
                <a:latin typeface="微软雅黑"/>
                <a:cs typeface="微软雅黑"/>
              </a:rPr>
              <a:t>01</a:t>
            </a:r>
            <a:endParaRPr sz="725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917" y="5365910"/>
            <a:ext cx="742031" cy="47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85343" y="4301304"/>
            <a:ext cx="2803525" cy="193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250" spc="95">
                <a:solidFill>
                  <a:srgbClr val="FF6A00"/>
                </a:solidFill>
                <a:latin typeface="微软雅黑"/>
                <a:cs typeface="微软雅黑"/>
              </a:rPr>
              <a:t>02</a:t>
            </a:r>
            <a:endParaRPr sz="72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</a:pPr>
            <a:r>
              <a:rPr dirty="0" sz="2600" spc="130" b="1">
                <a:solidFill>
                  <a:srgbClr val="525252"/>
                </a:solidFill>
                <a:latin typeface="微软雅黑"/>
                <a:cs typeface="微软雅黑"/>
              </a:rPr>
              <a:t>阿里云防火墙简介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56160" y="5365910"/>
            <a:ext cx="742029" cy="47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10844"/>
            <a:ext cx="658939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两大能力助力</a:t>
            </a:r>
            <a:r>
              <a:rPr dirty="0" spc="15">
                <a:latin typeface="Arial"/>
                <a:cs typeface="Arial"/>
              </a:rPr>
              <a:t>I</a:t>
            </a:r>
            <a:r>
              <a:rPr dirty="0" spc="55">
                <a:latin typeface="Arial"/>
                <a:cs typeface="Arial"/>
              </a:rPr>
              <a:t>P</a:t>
            </a:r>
            <a:r>
              <a:rPr dirty="0" spc="-90">
                <a:latin typeface="Arial"/>
                <a:cs typeface="Arial"/>
              </a:rPr>
              <a:t>S</a:t>
            </a:r>
            <a:r>
              <a:rPr dirty="0"/>
              <a:t>能力演进</a:t>
            </a:r>
          </a:p>
        </p:txBody>
      </p:sp>
      <p:sp>
        <p:nvSpPr>
          <p:cNvPr id="3" name="object 3"/>
          <p:cNvSpPr/>
          <p:nvPr/>
        </p:nvSpPr>
        <p:spPr>
          <a:xfrm>
            <a:off x="8251057" y="4774723"/>
            <a:ext cx="2533954" cy="2533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4870" y="4994612"/>
            <a:ext cx="2157002" cy="2157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88354" y="2146531"/>
            <a:ext cx="1821934" cy="1821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34850" y="3997649"/>
            <a:ext cx="153352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solidFill>
                  <a:srgbClr val="181818"/>
                </a:solidFill>
                <a:latin typeface="微软雅黑"/>
                <a:cs typeface="微软雅黑"/>
              </a:rPr>
              <a:t>威胁情报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5131" y="7201740"/>
            <a:ext cx="138684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solidFill>
                  <a:srgbClr val="181818"/>
                </a:solidFill>
                <a:latin typeface="微软雅黑"/>
                <a:cs typeface="微软雅黑"/>
              </a:rPr>
              <a:t>传统</a:t>
            </a:r>
            <a:r>
              <a:rPr dirty="0" sz="2950">
                <a:solidFill>
                  <a:srgbClr val="181818"/>
                </a:solidFill>
                <a:latin typeface="Arial"/>
                <a:cs typeface="Arial"/>
              </a:rPr>
              <a:t>IPS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4004" y="7884576"/>
            <a:ext cx="1581103" cy="1581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34850" y="9473922"/>
            <a:ext cx="153352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solidFill>
                  <a:srgbClr val="181818"/>
                </a:solidFill>
                <a:latin typeface="微软雅黑"/>
                <a:cs typeface="微软雅黑"/>
              </a:rPr>
              <a:t>智能策略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62417" y="3597377"/>
            <a:ext cx="1572895" cy="1039494"/>
          </a:xfrm>
          <a:custGeom>
            <a:avLst/>
            <a:gdLst/>
            <a:ahLst/>
            <a:cxnLst/>
            <a:rect l="l" t="t" r="r" b="b"/>
            <a:pathLst>
              <a:path w="1572895" h="1039495">
                <a:moveTo>
                  <a:pt x="121851" y="0"/>
                </a:moveTo>
                <a:lnTo>
                  <a:pt x="0" y="222770"/>
                </a:lnTo>
                <a:lnTo>
                  <a:pt x="1288886" y="927773"/>
                </a:lnTo>
                <a:lnTo>
                  <a:pt x="1227959" y="1039159"/>
                </a:lnTo>
                <a:lnTo>
                  <a:pt x="1572581" y="938241"/>
                </a:lnTo>
                <a:lnTo>
                  <a:pt x="1504282" y="705004"/>
                </a:lnTo>
                <a:lnTo>
                  <a:pt x="1410738" y="705004"/>
                </a:lnTo>
                <a:lnTo>
                  <a:pt x="121851" y="0"/>
                </a:lnTo>
                <a:close/>
              </a:path>
              <a:path w="1572895" h="1039495">
                <a:moveTo>
                  <a:pt x="1471665" y="593618"/>
                </a:moveTo>
                <a:lnTo>
                  <a:pt x="1410738" y="705004"/>
                </a:lnTo>
                <a:lnTo>
                  <a:pt x="1504282" y="705004"/>
                </a:lnTo>
                <a:lnTo>
                  <a:pt x="1471665" y="593618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62417" y="3597378"/>
            <a:ext cx="1572895" cy="1039494"/>
          </a:xfrm>
          <a:custGeom>
            <a:avLst/>
            <a:gdLst/>
            <a:ahLst/>
            <a:cxnLst/>
            <a:rect l="l" t="t" r="r" b="b"/>
            <a:pathLst>
              <a:path w="1572895" h="1039495">
                <a:moveTo>
                  <a:pt x="121852" y="0"/>
                </a:moveTo>
                <a:lnTo>
                  <a:pt x="1410738" y="705004"/>
                </a:lnTo>
                <a:lnTo>
                  <a:pt x="1471665" y="593618"/>
                </a:lnTo>
                <a:lnTo>
                  <a:pt x="1572581" y="938241"/>
                </a:lnTo>
                <a:lnTo>
                  <a:pt x="1227959" y="1039159"/>
                </a:lnTo>
                <a:lnTo>
                  <a:pt x="1288886" y="927773"/>
                </a:lnTo>
                <a:lnTo>
                  <a:pt x="0" y="222769"/>
                </a:lnTo>
                <a:lnTo>
                  <a:pt x="121852" y="0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65139" y="7445586"/>
            <a:ext cx="1566545" cy="1049020"/>
          </a:xfrm>
          <a:custGeom>
            <a:avLst/>
            <a:gdLst/>
            <a:ahLst/>
            <a:cxnLst/>
            <a:rect l="l" t="t" r="r" b="b"/>
            <a:pathLst>
              <a:path w="1566545" h="1049020">
                <a:moveTo>
                  <a:pt x="1220637" y="0"/>
                </a:moveTo>
                <a:lnTo>
                  <a:pt x="1282553" y="110838"/>
                </a:lnTo>
                <a:lnTo>
                  <a:pt x="0" y="827299"/>
                </a:lnTo>
                <a:lnTo>
                  <a:pt x="123832" y="1048974"/>
                </a:lnTo>
                <a:lnTo>
                  <a:pt x="1406386" y="332513"/>
                </a:lnTo>
                <a:lnTo>
                  <a:pt x="1499690" y="332513"/>
                </a:lnTo>
                <a:lnTo>
                  <a:pt x="1566144" y="97844"/>
                </a:lnTo>
                <a:lnTo>
                  <a:pt x="1220637" y="0"/>
                </a:lnTo>
                <a:close/>
              </a:path>
              <a:path w="1566545" h="1049020">
                <a:moveTo>
                  <a:pt x="1499690" y="332513"/>
                </a:moveTo>
                <a:lnTo>
                  <a:pt x="1406386" y="332513"/>
                </a:lnTo>
                <a:lnTo>
                  <a:pt x="1468302" y="443351"/>
                </a:lnTo>
                <a:lnTo>
                  <a:pt x="1499690" y="332513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65139" y="7445586"/>
            <a:ext cx="1566545" cy="1049020"/>
          </a:xfrm>
          <a:custGeom>
            <a:avLst/>
            <a:gdLst/>
            <a:ahLst/>
            <a:cxnLst/>
            <a:rect l="l" t="t" r="r" b="b"/>
            <a:pathLst>
              <a:path w="1566545" h="1049020">
                <a:moveTo>
                  <a:pt x="0" y="827299"/>
                </a:moveTo>
                <a:lnTo>
                  <a:pt x="1282553" y="110838"/>
                </a:lnTo>
                <a:lnTo>
                  <a:pt x="1220636" y="0"/>
                </a:lnTo>
                <a:lnTo>
                  <a:pt x="1566144" y="97844"/>
                </a:lnTo>
                <a:lnTo>
                  <a:pt x="1468302" y="443352"/>
                </a:lnTo>
                <a:lnTo>
                  <a:pt x="1406385" y="332513"/>
                </a:lnTo>
                <a:lnTo>
                  <a:pt x="123832" y="1048974"/>
                </a:lnTo>
                <a:lnTo>
                  <a:pt x="0" y="827299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95722" y="5788965"/>
            <a:ext cx="3699510" cy="508000"/>
          </a:xfrm>
          <a:custGeom>
            <a:avLst/>
            <a:gdLst/>
            <a:ahLst/>
            <a:cxnLst/>
            <a:rect l="l" t="t" r="r" b="b"/>
            <a:pathLst>
              <a:path w="3699509" h="508000">
                <a:moveTo>
                  <a:pt x="3445409" y="0"/>
                </a:moveTo>
                <a:lnTo>
                  <a:pt x="3445409" y="126960"/>
                </a:lnTo>
                <a:lnTo>
                  <a:pt x="0" y="126960"/>
                </a:lnTo>
                <a:lnTo>
                  <a:pt x="0" y="380877"/>
                </a:lnTo>
                <a:lnTo>
                  <a:pt x="3445409" y="380877"/>
                </a:lnTo>
                <a:lnTo>
                  <a:pt x="3445409" y="507837"/>
                </a:lnTo>
                <a:lnTo>
                  <a:pt x="3699325" y="253921"/>
                </a:lnTo>
                <a:lnTo>
                  <a:pt x="3445409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95722" y="5788965"/>
            <a:ext cx="3699510" cy="508000"/>
          </a:xfrm>
          <a:custGeom>
            <a:avLst/>
            <a:gdLst/>
            <a:ahLst/>
            <a:cxnLst/>
            <a:rect l="l" t="t" r="r" b="b"/>
            <a:pathLst>
              <a:path w="3699509" h="508000">
                <a:moveTo>
                  <a:pt x="0" y="126960"/>
                </a:moveTo>
                <a:lnTo>
                  <a:pt x="3445409" y="126960"/>
                </a:lnTo>
                <a:lnTo>
                  <a:pt x="3445409" y="0"/>
                </a:lnTo>
                <a:lnTo>
                  <a:pt x="3699325" y="253920"/>
                </a:lnTo>
                <a:lnTo>
                  <a:pt x="3445409" y="507837"/>
                </a:lnTo>
                <a:lnTo>
                  <a:pt x="3445409" y="380877"/>
                </a:lnTo>
                <a:lnTo>
                  <a:pt x="0" y="380877"/>
                </a:lnTo>
                <a:lnTo>
                  <a:pt x="0" y="126960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518069" y="2230163"/>
            <a:ext cx="6398260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9100"/>
              </a:lnSpc>
              <a:spcBef>
                <a:spcPts val="95"/>
              </a:spcBef>
            </a:pPr>
            <a:r>
              <a:rPr dirty="0" sz="2950" spc="15">
                <a:solidFill>
                  <a:srgbClr val="181818"/>
                </a:solidFill>
                <a:latin typeface="微软雅黑"/>
                <a:cs typeface="微软雅黑"/>
              </a:rPr>
              <a:t>同步阿里云全网恶意I</a:t>
            </a:r>
            <a:r>
              <a:rPr dirty="0" sz="2950" spc="5">
                <a:solidFill>
                  <a:srgbClr val="181818"/>
                </a:solidFill>
                <a:latin typeface="微软雅黑"/>
                <a:cs typeface="微软雅黑"/>
              </a:rPr>
              <a:t>P</a:t>
            </a:r>
            <a:r>
              <a:rPr dirty="0" sz="2950" spc="15">
                <a:solidFill>
                  <a:srgbClr val="181818"/>
                </a:solidFill>
                <a:latin typeface="微软雅黑"/>
                <a:cs typeface="微软雅黑"/>
              </a:rPr>
              <a:t>，恶意访问源， </a:t>
            </a:r>
            <a:r>
              <a:rPr dirty="0" sz="2950" spc="15">
                <a:solidFill>
                  <a:srgbClr val="181818"/>
                </a:solidFill>
                <a:latin typeface="微软雅黑"/>
                <a:cs typeface="微软雅黑"/>
              </a:rPr>
              <a:t>扫描源，爆破源，进行精准拦截。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18069" y="8261393"/>
            <a:ext cx="6811009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9100"/>
              </a:lnSpc>
              <a:spcBef>
                <a:spcPts val="95"/>
              </a:spcBef>
            </a:pPr>
            <a:r>
              <a:rPr dirty="0" sz="2950" spc="15">
                <a:solidFill>
                  <a:srgbClr val="181818"/>
                </a:solidFill>
                <a:latin typeface="微软雅黑"/>
                <a:cs typeface="微软雅黑"/>
              </a:rPr>
              <a:t>利用云平台积累的海量攻击数据和方式， </a:t>
            </a:r>
            <a:r>
              <a:rPr dirty="0" sz="2950" spc="15">
                <a:solidFill>
                  <a:srgbClr val="181818"/>
                </a:solidFill>
                <a:latin typeface="微软雅黑"/>
                <a:cs typeface="微软雅黑"/>
              </a:rPr>
              <a:t>采用机器学习方式构建智能化模型。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12947" y="2920253"/>
            <a:ext cx="5396230" cy="188595"/>
          </a:xfrm>
          <a:custGeom>
            <a:avLst/>
            <a:gdLst/>
            <a:ahLst/>
            <a:cxnLst/>
            <a:rect l="l" t="t" r="r" b="b"/>
            <a:pathLst>
              <a:path w="5396230" h="188594">
                <a:moveTo>
                  <a:pt x="94237" y="0"/>
                </a:moveTo>
                <a:lnTo>
                  <a:pt x="57556" y="7405"/>
                </a:lnTo>
                <a:lnTo>
                  <a:pt x="27601" y="27601"/>
                </a:lnTo>
                <a:lnTo>
                  <a:pt x="7405" y="57556"/>
                </a:lnTo>
                <a:lnTo>
                  <a:pt x="0" y="94237"/>
                </a:lnTo>
                <a:lnTo>
                  <a:pt x="7405" y="130919"/>
                </a:lnTo>
                <a:lnTo>
                  <a:pt x="27601" y="160874"/>
                </a:lnTo>
                <a:lnTo>
                  <a:pt x="57556" y="181070"/>
                </a:lnTo>
                <a:lnTo>
                  <a:pt x="94237" y="188475"/>
                </a:lnTo>
                <a:lnTo>
                  <a:pt x="130919" y="181070"/>
                </a:lnTo>
                <a:lnTo>
                  <a:pt x="160874" y="160874"/>
                </a:lnTo>
                <a:lnTo>
                  <a:pt x="181070" y="130919"/>
                </a:lnTo>
                <a:lnTo>
                  <a:pt x="182133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3" y="62825"/>
                </a:lnTo>
                <a:lnTo>
                  <a:pt x="181070" y="57556"/>
                </a:lnTo>
                <a:lnTo>
                  <a:pt x="160874" y="27601"/>
                </a:lnTo>
                <a:lnTo>
                  <a:pt x="130919" y="7405"/>
                </a:lnTo>
                <a:lnTo>
                  <a:pt x="94237" y="0"/>
                </a:lnTo>
                <a:close/>
              </a:path>
              <a:path w="5396230" h="188594">
                <a:moveTo>
                  <a:pt x="182133" y="62825"/>
                </a:moveTo>
                <a:lnTo>
                  <a:pt x="94237" y="62825"/>
                </a:lnTo>
                <a:lnTo>
                  <a:pt x="94237" y="125650"/>
                </a:lnTo>
                <a:lnTo>
                  <a:pt x="182133" y="125650"/>
                </a:lnTo>
                <a:lnTo>
                  <a:pt x="188475" y="94237"/>
                </a:lnTo>
                <a:lnTo>
                  <a:pt x="182133" y="62825"/>
                </a:lnTo>
                <a:close/>
              </a:path>
              <a:path w="5396230" h="188594">
                <a:moveTo>
                  <a:pt x="5395608" y="62825"/>
                </a:moveTo>
                <a:lnTo>
                  <a:pt x="182133" y="62825"/>
                </a:lnTo>
                <a:lnTo>
                  <a:pt x="188475" y="94237"/>
                </a:lnTo>
                <a:lnTo>
                  <a:pt x="182133" y="125650"/>
                </a:lnTo>
                <a:lnTo>
                  <a:pt x="5395608" y="125650"/>
                </a:lnTo>
                <a:lnTo>
                  <a:pt x="5395608" y="6282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2947" y="8948315"/>
            <a:ext cx="5396230" cy="188595"/>
          </a:xfrm>
          <a:custGeom>
            <a:avLst/>
            <a:gdLst/>
            <a:ahLst/>
            <a:cxnLst/>
            <a:rect l="l" t="t" r="r" b="b"/>
            <a:pathLst>
              <a:path w="5396230" h="188595">
                <a:moveTo>
                  <a:pt x="94237" y="0"/>
                </a:moveTo>
                <a:lnTo>
                  <a:pt x="57555" y="7405"/>
                </a:lnTo>
                <a:lnTo>
                  <a:pt x="27601" y="27602"/>
                </a:lnTo>
                <a:lnTo>
                  <a:pt x="7405" y="57557"/>
                </a:lnTo>
                <a:lnTo>
                  <a:pt x="0" y="94239"/>
                </a:lnTo>
                <a:lnTo>
                  <a:pt x="7405" y="130920"/>
                </a:lnTo>
                <a:lnTo>
                  <a:pt x="27601" y="160874"/>
                </a:lnTo>
                <a:lnTo>
                  <a:pt x="57556" y="181070"/>
                </a:lnTo>
                <a:lnTo>
                  <a:pt x="94237" y="188475"/>
                </a:lnTo>
                <a:lnTo>
                  <a:pt x="130919" y="181070"/>
                </a:lnTo>
                <a:lnTo>
                  <a:pt x="160873" y="160874"/>
                </a:lnTo>
                <a:lnTo>
                  <a:pt x="181070" y="130919"/>
                </a:lnTo>
                <a:lnTo>
                  <a:pt x="182133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3" y="62825"/>
                </a:lnTo>
                <a:lnTo>
                  <a:pt x="181069" y="57556"/>
                </a:lnTo>
                <a:lnTo>
                  <a:pt x="160873" y="27601"/>
                </a:lnTo>
                <a:lnTo>
                  <a:pt x="130919" y="7405"/>
                </a:lnTo>
                <a:lnTo>
                  <a:pt x="94237" y="0"/>
                </a:lnTo>
                <a:close/>
              </a:path>
              <a:path w="5396230" h="188595">
                <a:moveTo>
                  <a:pt x="182133" y="62825"/>
                </a:moveTo>
                <a:lnTo>
                  <a:pt x="188475" y="94239"/>
                </a:lnTo>
                <a:lnTo>
                  <a:pt x="182133" y="125650"/>
                </a:lnTo>
                <a:lnTo>
                  <a:pt x="5395608" y="125651"/>
                </a:lnTo>
                <a:lnTo>
                  <a:pt x="5395608" y="62826"/>
                </a:lnTo>
                <a:lnTo>
                  <a:pt x="182133" y="62825"/>
                </a:lnTo>
                <a:close/>
              </a:path>
              <a:path w="5396230" h="188595">
                <a:moveTo>
                  <a:pt x="94237" y="62825"/>
                </a:moveTo>
                <a:lnTo>
                  <a:pt x="94237" y="125650"/>
                </a:lnTo>
                <a:lnTo>
                  <a:pt x="182133" y="125650"/>
                </a:lnTo>
                <a:lnTo>
                  <a:pt x="188475" y="94237"/>
                </a:lnTo>
                <a:lnTo>
                  <a:pt x="182133" y="62825"/>
                </a:lnTo>
                <a:lnTo>
                  <a:pt x="94237" y="62825"/>
                </a:lnTo>
                <a:close/>
              </a:path>
              <a:path w="5396230" h="188595">
                <a:moveTo>
                  <a:pt x="182133" y="62825"/>
                </a:moveTo>
                <a:lnTo>
                  <a:pt x="94237" y="62825"/>
                </a:lnTo>
                <a:lnTo>
                  <a:pt x="182133" y="62825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469425" y="4382977"/>
            <a:ext cx="2287270" cy="3072765"/>
          </a:xfrm>
          <a:prstGeom prst="rect">
            <a:avLst/>
          </a:prstGeom>
        </p:spPr>
        <p:txBody>
          <a:bodyPr wrap="square" lIns="0" tIns="349885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2755"/>
              </a:spcBef>
              <a:buFont typeface="Wingdings"/>
              <a:buChar char=""/>
              <a:tabLst>
                <a:tab pos="578485" algn="l"/>
              </a:tabLst>
            </a:pPr>
            <a:r>
              <a:rPr dirty="0" sz="4450" b="1">
                <a:solidFill>
                  <a:srgbClr val="FF6A00"/>
                </a:solidFill>
                <a:latin typeface="微软雅黑"/>
                <a:cs typeface="微软雅黑"/>
              </a:rPr>
              <a:t>更精准</a:t>
            </a:r>
            <a:endParaRPr sz="445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2660"/>
              </a:spcBef>
              <a:buFont typeface="Wingdings"/>
              <a:buChar char=""/>
              <a:tabLst>
                <a:tab pos="578485" algn="l"/>
              </a:tabLst>
            </a:pPr>
            <a:r>
              <a:rPr dirty="0" sz="4450" b="1">
                <a:solidFill>
                  <a:srgbClr val="FF6A00"/>
                </a:solidFill>
                <a:latin typeface="微软雅黑"/>
                <a:cs typeface="微软雅黑"/>
              </a:rPr>
              <a:t>更全面</a:t>
            </a:r>
            <a:endParaRPr sz="445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2655"/>
              </a:spcBef>
              <a:buFont typeface="Wingdings"/>
              <a:buChar char=""/>
              <a:tabLst>
                <a:tab pos="578485" algn="l"/>
              </a:tabLst>
            </a:pPr>
            <a:r>
              <a:rPr dirty="0" sz="4450" b="1">
                <a:solidFill>
                  <a:srgbClr val="FF6A00"/>
                </a:solidFill>
                <a:latin typeface="微软雅黑"/>
                <a:cs typeface="微软雅黑"/>
              </a:rPr>
              <a:t>更易用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57444" y="5505456"/>
            <a:ext cx="1701164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 spc="-5" b="1">
                <a:solidFill>
                  <a:srgbClr val="181818"/>
                </a:solidFill>
                <a:latin typeface="微软雅黑"/>
                <a:cs typeface="微软雅黑"/>
              </a:rPr>
              <a:t>云上智能 威胁防御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38708" y="4996553"/>
            <a:ext cx="1527810" cy="1046480"/>
          </a:xfrm>
          <a:custGeom>
            <a:avLst/>
            <a:gdLst/>
            <a:ahLst/>
            <a:cxnLst/>
            <a:rect l="l" t="t" r="r" b="b"/>
            <a:pathLst>
              <a:path w="1527809" h="1046479">
                <a:moveTo>
                  <a:pt x="0" y="1046329"/>
                </a:moveTo>
                <a:lnTo>
                  <a:pt x="763671" y="1046329"/>
                </a:lnTo>
                <a:lnTo>
                  <a:pt x="763671" y="0"/>
                </a:lnTo>
                <a:lnTo>
                  <a:pt x="1527341" y="0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838708" y="6042883"/>
            <a:ext cx="1527810" cy="1046480"/>
          </a:xfrm>
          <a:custGeom>
            <a:avLst/>
            <a:gdLst/>
            <a:ahLst/>
            <a:cxnLst/>
            <a:rect l="l" t="t" r="r" b="b"/>
            <a:pathLst>
              <a:path w="1527809" h="1046479">
                <a:moveTo>
                  <a:pt x="0" y="0"/>
                </a:moveTo>
                <a:lnTo>
                  <a:pt x="763671" y="0"/>
                </a:lnTo>
                <a:lnTo>
                  <a:pt x="763671" y="1046328"/>
                </a:lnTo>
                <a:lnTo>
                  <a:pt x="1527341" y="1046328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838708" y="6042882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09" h="0">
                <a:moveTo>
                  <a:pt x="0" y="0"/>
                </a:moveTo>
                <a:lnTo>
                  <a:pt x="1527341" y="0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855" y="10271938"/>
            <a:ext cx="7727513" cy="1036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51114" y="6628676"/>
            <a:ext cx="7688325" cy="365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9863" y="5510756"/>
            <a:ext cx="5330190" cy="2374265"/>
          </a:xfrm>
          <a:custGeom>
            <a:avLst/>
            <a:gdLst/>
            <a:ahLst/>
            <a:cxnLst/>
            <a:rect l="l" t="t" r="r" b="b"/>
            <a:pathLst>
              <a:path w="5330190" h="2374265">
                <a:moveTo>
                  <a:pt x="0" y="137925"/>
                </a:moveTo>
                <a:lnTo>
                  <a:pt x="7031" y="94330"/>
                </a:lnTo>
                <a:lnTo>
                  <a:pt x="26611" y="56468"/>
                </a:lnTo>
                <a:lnTo>
                  <a:pt x="56468" y="26611"/>
                </a:lnTo>
                <a:lnTo>
                  <a:pt x="94330" y="7031"/>
                </a:lnTo>
                <a:lnTo>
                  <a:pt x="137925" y="0"/>
                </a:lnTo>
                <a:lnTo>
                  <a:pt x="5191860" y="0"/>
                </a:lnTo>
                <a:lnTo>
                  <a:pt x="5235455" y="7031"/>
                </a:lnTo>
                <a:lnTo>
                  <a:pt x="5273316" y="26611"/>
                </a:lnTo>
                <a:lnTo>
                  <a:pt x="5303173" y="56468"/>
                </a:lnTo>
                <a:lnTo>
                  <a:pt x="5322753" y="94330"/>
                </a:lnTo>
                <a:lnTo>
                  <a:pt x="5329784" y="137925"/>
                </a:lnTo>
                <a:lnTo>
                  <a:pt x="5329784" y="2235968"/>
                </a:lnTo>
                <a:lnTo>
                  <a:pt x="5322753" y="2279563"/>
                </a:lnTo>
                <a:lnTo>
                  <a:pt x="5303173" y="2317425"/>
                </a:lnTo>
                <a:lnTo>
                  <a:pt x="5273316" y="2347282"/>
                </a:lnTo>
                <a:lnTo>
                  <a:pt x="5235455" y="2366862"/>
                </a:lnTo>
                <a:lnTo>
                  <a:pt x="5191860" y="2373894"/>
                </a:lnTo>
                <a:lnTo>
                  <a:pt x="137925" y="2373894"/>
                </a:lnTo>
                <a:lnTo>
                  <a:pt x="94330" y="2366862"/>
                </a:lnTo>
                <a:lnTo>
                  <a:pt x="56468" y="2347282"/>
                </a:lnTo>
                <a:lnTo>
                  <a:pt x="26611" y="2317425"/>
                </a:lnTo>
                <a:lnTo>
                  <a:pt x="7031" y="2279563"/>
                </a:lnTo>
                <a:lnTo>
                  <a:pt x="0" y="2235968"/>
                </a:lnTo>
                <a:lnTo>
                  <a:pt x="0" y="137925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77154" y="5188051"/>
            <a:ext cx="645409" cy="645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07536" y="6480788"/>
            <a:ext cx="1947545" cy="963930"/>
          </a:xfrm>
          <a:custGeom>
            <a:avLst/>
            <a:gdLst/>
            <a:ahLst/>
            <a:cxnLst/>
            <a:rect l="l" t="t" r="r" b="b"/>
            <a:pathLst>
              <a:path w="194754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891367" y="0"/>
                </a:lnTo>
                <a:lnTo>
                  <a:pt x="1913161" y="4399"/>
                </a:lnTo>
                <a:lnTo>
                  <a:pt x="1930957" y="16398"/>
                </a:lnTo>
                <a:lnTo>
                  <a:pt x="1942956" y="34195"/>
                </a:lnTo>
                <a:lnTo>
                  <a:pt x="1947356" y="55988"/>
                </a:lnTo>
                <a:lnTo>
                  <a:pt x="1947356" y="907675"/>
                </a:lnTo>
                <a:lnTo>
                  <a:pt x="1942956" y="929469"/>
                </a:lnTo>
                <a:lnTo>
                  <a:pt x="1930957" y="947265"/>
                </a:lnTo>
                <a:lnTo>
                  <a:pt x="1913161" y="959264"/>
                </a:lnTo>
                <a:lnTo>
                  <a:pt x="1891367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33193" y="6247701"/>
            <a:ext cx="548685" cy="548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04426" y="5696710"/>
            <a:ext cx="493670" cy="493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12435" y="6641520"/>
            <a:ext cx="452201" cy="452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84548" y="6641520"/>
            <a:ext cx="452201" cy="452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9723" y="4838964"/>
            <a:ext cx="6410325" cy="3411854"/>
          </a:xfrm>
          <a:custGeom>
            <a:avLst/>
            <a:gdLst/>
            <a:ahLst/>
            <a:cxnLst/>
            <a:rect l="l" t="t" r="r" b="b"/>
            <a:pathLst>
              <a:path w="6410325" h="3411854">
                <a:moveTo>
                  <a:pt x="0" y="198221"/>
                </a:moveTo>
                <a:lnTo>
                  <a:pt x="5235" y="152771"/>
                </a:lnTo>
                <a:lnTo>
                  <a:pt x="20147" y="111048"/>
                </a:lnTo>
                <a:lnTo>
                  <a:pt x="43546" y="74244"/>
                </a:lnTo>
                <a:lnTo>
                  <a:pt x="74243" y="43547"/>
                </a:lnTo>
                <a:lnTo>
                  <a:pt x="111048" y="20147"/>
                </a:lnTo>
                <a:lnTo>
                  <a:pt x="152770" y="5235"/>
                </a:lnTo>
                <a:lnTo>
                  <a:pt x="198221" y="0"/>
                </a:lnTo>
                <a:lnTo>
                  <a:pt x="6211479" y="0"/>
                </a:lnTo>
                <a:lnTo>
                  <a:pt x="6256929" y="5235"/>
                </a:lnTo>
                <a:lnTo>
                  <a:pt x="6298652" y="20147"/>
                </a:lnTo>
                <a:lnTo>
                  <a:pt x="6335456" y="43547"/>
                </a:lnTo>
                <a:lnTo>
                  <a:pt x="6366153" y="74244"/>
                </a:lnTo>
                <a:lnTo>
                  <a:pt x="6389553" y="111048"/>
                </a:lnTo>
                <a:lnTo>
                  <a:pt x="6404465" y="152771"/>
                </a:lnTo>
                <a:lnTo>
                  <a:pt x="6409700" y="198221"/>
                </a:lnTo>
                <a:lnTo>
                  <a:pt x="6409700" y="3213538"/>
                </a:lnTo>
                <a:lnTo>
                  <a:pt x="6404465" y="3258989"/>
                </a:lnTo>
                <a:lnTo>
                  <a:pt x="6389553" y="3300711"/>
                </a:lnTo>
                <a:lnTo>
                  <a:pt x="6366153" y="3337516"/>
                </a:lnTo>
                <a:lnTo>
                  <a:pt x="6335456" y="3368213"/>
                </a:lnTo>
                <a:lnTo>
                  <a:pt x="6298652" y="3391612"/>
                </a:lnTo>
                <a:lnTo>
                  <a:pt x="6256929" y="3406524"/>
                </a:lnTo>
                <a:lnTo>
                  <a:pt x="6211479" y="3411760"/>
                </a:lnTo>
                <a:lnTo>
                  <a:pt x="198221" y="3411760"/>
                </a:lnTo>
                <a:lnTo>
                  <a:pt x="152770" y="3406524"/>
                </a:lnTo>
                <a:lnTo>
                  <a:pt x="111048" y="3391612"/>
                </a:lnTo>
                <a:lnTo>
                  <a:pt x="74243" y="3368213"/>
                </a:lnTo>
                <a:lnTo>
                  <a:pt x="43546" y="3337516"/>
                </a:lnTo>
                <a:lnTo>
                  <a:pt x="20147" y="3300711"/>
                </a:lnTo>
                <a:lnTo>
                  <a:pt x="5235" y="3258989"/>
                </a:lnTo>
                <a:lnTo>
                  <a:pt x="0" y="3213538"/>
                </a:lnTo>
                <a:lnTo>
                  <a:pt x="0" y="198221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23361" y="4502480"/>
            <a:ext cx="670136" cy="670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70450" y="2492070"/>
            <a:ext cx="2942318" cy="11099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58926" y="2565366"/>
            <a:ext cx="2366420" cy="10366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17303" y="2509480"/>
            <a:ext cx="2858770" cy="1031240"/>
          </a:xfrm>
          <a:custGeom>
            <a:avLst/>
            <a:gdLst/>
            <a:ahLst/>
            <a:cxnLst/>
            <a:rect l="l" t="t" r="r" b="b"/>
            <a:pathLst>
              <a:path w="2858770" h="1031239">
                <a:moveTo>
                  <a:pt x="1832616" y="933375"/>
                </a:moveTo>
                <a:lnTo>
                  <a:pt x="1091090" y="933375"/>
                </a:lnTo>
                <a:lnTo>
                  <a:pt x="1128785" y="957386"/>
                </a:lnTo>
                <a:lnTo>
                  <a:pt x="1172504" y="978472"/>
                </a:lnTo>
                <a:lnTo>
                  <a:pt x="1221548" y="996378"/>
                </a:lnTo>
                <a:lnTo>
                  <a:pt x="1275219" y="1010848"/>
                </a:lnTo>
                <a:lnTo>
                  <a:pt x="1332816" y="1021628"/>
                </a:lnTo>
                <a:lnTo>
                  <a:pt x="1391964" y="1028354"/>
                </a:lnTo>
                <a:lnTo>
                  <a:pt x="1451002" y="1031051"/>
                </a:lnTo>
                <a:lnTo>
                  <a:pt x="1509264" y="1029893"/>
                </a:lnTo>
                <a:lnTo>
                  <a:pt x="1566089" y="1025056"/>
                </a:lnTo>
                <a:lnTo>
                  <a:pt x="1620814" y="1016715"/>
                </a:lnTo>
                <a:lnTo>
                  <a:pt x="1672774" y="1005045"/>
                </a:lnTo>
                <a:lnTo>
                  <a:pt x="1721307" y="990219"/>
                </a:lnTo>
                <a:lnTo>
                  <a:pt x="1765750" y="972414"/>
                </a:lnTo>
                <a:lnTo>
                  <a:pt x="1805440" y="951803"/>
                </a:lnTo>
                <a:lnTo>
                  <a:pt x="1832616" y="933375"/>
                </a:lnTo>
                <a:close/>
              </a:path>
              <a:path w="2858770" h="1031239">
                <a:moveTo>
                  <a:pt x="2371859" y="842836"/>
                </a:moveTo>
                <a:lnTo>
                  <a:pt x="385371" y="842836"/>
                </a:lnTo>
                <a:lnTo>
                  <a:pt x="387138" y="844355"/>
                </a:lnTo>
                <a:lnTo>
                  <a:pt x="421981" y="870101"/>
                </a:lnTo>
                <a:lnTo>
                  <a:pt x="457258" y="890634"/>
                </a:lnTo>
                <a:lnTo>
                  <a:pt x="496170" y="908913"/>
                </a:lnTo>
                <a:lnTo>
                  <a:pt x="538289" y="924886"/>
                </a:lnTo>
                <a:lnTo>
                  <a:pt x="583188" y="938501"/>
                </a:lnTo>
                <a:lnTo>
                  <a:pt x="630440" y="949704"/>
                </a:lnTo>
                <a:lnTo>
                  <a:pt x="679617" y="958444"/>
                </a:lnTo>
                <a:lnTo>
                  <a:pt x="730293" y="964668"/>
                </a:lnTo>
                <a:lnTo>
                  <a:pt x="782040" y="968323"/>
                </a:lnTo>
                <a:lnTo>
                  <a:pt x="834430" y="969357"/>
                </a:lnTo>
                <a:lnTo>
                  <a:pt x="887038" y="967717"/>
                </a:lnTo>
                <a:lnTo>
                  <a:pt x="939435" y="963352"/>
                </a:lnTo>
                <a:lnTo>
                  <a:pt x="991194" y="956208"/>
                </a:lnTo>
                <a:lnTo>
                  <a:pt x="1041888" y="946233"/>
                </a:lnTo>
                <a:lnTo>
                  <a:pt x="1091090" y="933375"/>
                </a:lnTo>
                <a:lnTo>
                  <a:pt x="1832616" y="933375"/>
                </a:lnTo>
                <a:lnTo>
                  <a:pt x="1839713" y="928563"/>
                </a:lnTo>
                <a:lnTo>
                  <a:pt x="1867907" y="902867"/>
                </a:lnTo>
                <a:lnTo>
                  <a:pt x="1889358" y="874890"/>
                </a:lnTo>
                <a:lnTo>
                  <a:pt x="2292347" y="874890"/>
                </a:lnTo>
                <a:lnTo>
                  <a:pt x="2315247" y="868037"/>
                </a:lnTo>
                <a:lnTo>
                  <a:pt x="2360112" y="849450"/>
                </a:lnTo>
                <a:lnTo>
                  <a:pt x="2371859" y="842836"/>
                </a:lnTo>
                <a:close/>
              </a:path>
              <a:path w="2858770" h="1031239">
                <a:moveTo>
                  <a:pt x="2292347" y="874890"/>
                </a:moveTo>
                <a:lnTo>
                  <a:pt x="1889358" y="874890"/>
                </a:lnTo>
                <a:lnTo>
                  <a:pt x="1935852" y="887040"/>
                </a:lnTo>
                <a:lnTo>
                  <a:pt x="1985068" y="895904"/>
                </a:lnTo>
                <a:lnTo>
                  <a:pt x="2036292" y="901381"/>
                </a:lnTo>
                <a:lnTo>
                  <a:pt x="2088807" y="903368"/>
                </a:lnTo>
                <a:lnTo>
                  <a:pt x="2150877" y="901155"/>
                </a:lnTo>
                <a:lnTo>
                  <a:pt x="2209836" y="894273"/>
                </a:lnTo>
                <a:lnTo>
                  <a:pt x="2264890" y="883106"/>
                </a:lnTo>
                <a:lnTo>
                  <a:pt x="2292347" y="874890"/>
                </a:lnTo>
                <a:close/>
              </a:path>
              <a:path w="2858770" h="1031239">
                <a:moveTo>
                  <a:pt x="691174" y="90532"/>
                </a:moveTo>
                <a:lnTo>
                  <a:pt x="641615" y="92471"/>
                </a:lnTo>
                <a:lnTo>
                  <a:pt x="576901" y="99195"/>
                </a:lnTo>
                <a:lnTo>
                  <a:pt x="516408" y="110208"/>
                </a:lnTo>
                <a:lnTo>
                  <a:pt x="460727" y="125129"/>
                </a:lnTo>
                <a:lnTo>
                  <a:pt x="410449" y="143574"/>
                </a:lnTo>
                <a:lnTo>
                  <a:pt x="366165" y="165164"/>
                </a:lnTo>
                <a:lnTo>
                  <a:pt x="328466" y="189514"/>
                </a:lnTo>
                <a:lnTo>
                  <a:pt x="297944" y="216245"/>
                </a:lnTo>
                <a:lnTo>
                  <a:pt x="260794" y="275318"/>
                </a:lnTo>
                <a:lnTo>
                  <a:pt x="255348" y="306897"/>
                </a:lnTo>
                <a:lnTo>
                  <a:pt x="259443" y="339329"/>
                </a:lnTo>
                <a:lnTo>
                  <a:pt x="257038" y="342539"/>
                </a:lnTo>
                <a:lnTo>
                  <a:pt x="203807" y="347795"/>
                </a:lnTo>
                <a:lnTo>
                  <a:pt x="154154" y="357746"/>
                </a:lnTo>
                <a:lnTo>
                  <a:pt x="109277" y="372012"/>
                </a:lnTo>
                <a:lnTo>
                  <a:pt x="70374" y="390212"/>
                </a:lnTo>
                <a:lnTo>
                  <a:pt x="38640" y="411965"/>
                </a:lnTo>
                <a:lnTo>
                  <a:pt x="11905" y="441928"/>
                </a:lnTo>
                <a:lnTo>
                  <a:pt x="0" y="473088"/>
                </a:lnTo>
                <a:lnTo>
                  <a:pt x="2308" y="504281"/>
                </a:lnTo>
                <a:lnTo>
                  <a:pt x="18213" y="534341"/>
                </a:lnTo>
                <a:lnTo>
                  <a:pt x="47099" y="562103"/>
                </a:lnTo>
                <a:lnTo>
                  <a:pt x="88349" y="586402"/>
                </a:lnTo>
                <a:lnTo>
                  <a:pt x="141347" y="606073"/>
                </a:lnTo>
                <a:lnTo>
                  <a:pt x="103647" y="630722"/>
                </a:lnTo>
                <a:lnTo>
                  <a:pt x="77980" y="658455"/>
                </a:lnTo>
                <a:lnTo>
                  <a:pt x="65038" y="688238"/>
                </a:lnTo>
                <a:lnTo>
                  <a:pt x="65515" y="719039"/>
                </a:lnTo>
                <a:lnTo>
                  <a:pt x="101088" y="772341"/>
                </a:lnTo>
                <a:lnTo>
                  <a:pt x="133188" y="794648"/>
                </a:lnTo>
                <a:lnTo>
                  <a:pt x="173115" y="813396"/>
                </a:lnTo>
                <a:lnTo>
                  <a:pt x="219584" y="828086"/>
                </a:lnTo>
                <a:lnTo>
                  <a:pt x="271306" y="838221"/>
                </a:lnTo>
                <a:lnTo>
                  <a:pt x="326998" y="843304"/>
                </a:lnTo>
                <a:lnTo>
                  <a:pt x="2371859" y="842836"/>
                </a:lnTo>
                <a:lnTo>
                  <a:pt x="2430194" y="803252"/>
                </a:lnTo>
                <a:lnTo>
                  <a:pt x="2468785" y="747580"/>
                </a:lnTo>
                <a:lnTo>
                  <a:pt x="2474288" y="717151"/>
                </a:lnTo>
                <a:lnTo>
                  <a:pt x="2530578" y="711364"/>
                </a:lnTo>
                <a:lnTo>
                  <a:pt x="2584678" y="702127"/>
                </a:lnTo>
                <a:lnTo>
                  <a:pt x="2635936" y="689573"/>
                </a:lnTo>
                <a:lnTo>
                  <a:pt x="2683700" y="673839"/>
                </a:lnTo>
                <a:lnTo>
                  <a:pt x="2737743" y="649816"/>
                </a:lnTo>
                <a:lnTo>
                  <a:pt x="2782059" y="622583"/>
                </a:lnTo>
                <a:lnTo>
                  <a:pt x="2816480" y="592773"/>
                </a:lnTo>
                <a:lnTo>
                  <a:pt x="2840835" y="561023"/>
                </a:lnTo>
                <a:lnTo>
                  <a:pt x="2858669" y="494240"/>
                </a:lnTo>
                <a:lnTo>
                  <a:pt x="2851809" y="460478"/>
                </a:lnTo>
                <a:lnTo>
                  <a:pt x="2834204" y="427316"/>
                </a:lnTo>
                <a:lnTo>
                  <a:pt x="2805685" y="395389"/>
                </a:lnTo>
                <a:lnTo>
                  <a:pt x="2766083" y="365332"/>
                </a:lnTo>
                <a:lnTo>
                  <a:pt x="2770723" y="359739"/>
                </a:lnTo>
                <a:lnTo>
                  <a:pt x="2774963" y="354071"/>
                </a:lnTo>
                <a:lnTo>
                  <a:pt x="2778799" y="348334"/>
                </a:lnTo>
                <a:lnTo>
                  <a:pt x="2782229" y="342533"/>
                </a:lnTo>
                <a:lnTo>
                  <a:pt x="2793398" y="311697"/>
                </a:lnTo>
                <a:lnTo>
                  <a:pt x="2793267" y="281249"/>
                </a:lnTo>
                <a:lnTo>
                  <a:pt x="2761903" y="223918"/>
                </a:lnTo>
                <a:lnTo>
                  <a:pt x="2732068" y="198240"/>
                </a:lnTo>
                <a:lnTo>
                  <a:pt x="2693731" y="175355"/>
                </a:lnTo>
                <a:lnTo>
                  <a:pt x="2647589" y="155865"/>
                </a:lnTo>
                <a:lnTo>
                  <a:pt x="2594343" y="140372"/>
                </a:lnTo>
                <a:lnTo>
                  <a:pt x="2534691" y="129478"/>
                </a:lnTo>
                <a:lnTo>
                  <a:pt x="2529756" y="120554"/>
                </a:lnTo>
                <a:lnTo>
                  <a:pt x="927454" y="120554"/>
                </a:lnTo>
                <a:lnTo>
                  <a:pt x="883225" y="109400"/>
                </a:lnTo>
                <a:lnTo>
                  <a:pt x="837036" y="100777"/>
                </a:lnTo>
                <a:lnTo>
                  <a:pt x="789332" y="94729"/>
                </a:lnTo>
                <a:lnTo>
                  <a:pt x="740563" y="91299"/>
                </a:lnTo>
                <a:lnTo>
                  <a:pt x="691174" y="90532"/>
                </a:lnTo>
                <a:close/>
              </a:path>
              <a:path w="2858770" h="1031239">
                <a:moveTo>
                  <a:pt x="1242642" y="28466"/>
                </a:moveTo>
                <a:lnTo>
                  <a:pt x="1188397" y="30262"/>
                </a:lnTo>
                <a:lnTo>
                  <a:pt x="1135589" y="36090"/>
                </a:lnTo>
                <a:lnTo>
                  <a:pt x="1085199" y="45804"/>
                </a:lnTo>
                <a:lnTo>
                  <a:pt x="1038209" y="59255"/>
                </a:lnTo>
                <a:lnTo>
                  <a:pt x="995601" y="76295"/>
                </a:lnTo>
                <a:lnTo>
                  <a:pt x="958355" y="96778"/>
                </a:lnTo>
                <a:lnTo>
                  <a:pt x="927454" y="120554"/>
                </a:lnTo>
                <a:lnTo>
                  <a:pt x="2529756" y="120554"/>
                </a:lnTo>
                <a:lnTo>
                  <a:pt x="2520177" y="103234"/>
                </a:lnTo>
                <a:lnTo>
                  <a:pt x="2496864" y="78778"/>
                </a:lnTo>
                <a:lnTo>
                  <a:pt x="2496209" y="78318"/>
                </a:lnTo>
                <a:lnTo>
                  <a:pt x="1486110" y="78318"/>
                </a:lnTo>
                <a:lnTo>
                  <a:pt x="1467301" y="69848"/>
                </a:lnTo>
                <a:lnTo>
                  <a:pt x="1426256" y="55038"/>
                </a:lnTo>
                <a:lnTo>
                  <a:pt x="1351516" y="37566"/>
                </a:lnTo>
                <a:lnTo>
                  <a:pt x="1297342" y="30852"/>
                </a:lnTo>
                <a:lnTo>
                  <a:pt x="1242642" y="28466"/>
                </a:lnTo>
                <a:close/>
              </a:path>
              <a:path w="2858770" h="1031239">
                <a:moveTo>
                  <a:pt x="1762495" y="24"/>
                </a:moveTo>
                <a:lnTo>
                  <a:pt x="1706759" y="971"/>
                </a:lnTo>
                <a:lnTo>
                  <a:pt x="1652816" y="7101"/>
                </a:lnTo>
                <a:lnTo>
                  <a:pt x="1602224" y="18156"/>
                </a:lnTo>
                <a:lnTo>
                  <a:pt x="1556538" y="33881"/>
                </a:lnTo>
                <a:lnTo>
                  <a:pt x="1517315" y="54020"/>
                </a:lnTo>
                <a:lnTo>
                  <a:pt x="1486110" y="78318"/>
                </a:lnTo>
                <a:lnTo>
                  <a:pt x="2496209" y="78318"/>
                </a:lnTo>
                <a:lnTo>
                  <a:pt x="2465369" y="56634"/>
                </a:lnTo>
                <a:lnTo>
                  <a:pt x="2463316" y="55620"/>
                </a:lnTo>
                <a:lnTo>
                  <a:pt x="1973771" y="55620"/>
                </a:lnTo>
                <a:lnTo>
                  <a:pt x="1952312" y="43312"/>
                </a:lnTo>
                <a:lnTo>
                  <a:pt x="1928219" y="32322"/>
                </a:lnTo>
                <a:lnTo>
                  <a:pt x="1901740" y="22750"/>
                </a:lnTo>
                <a:lnTo>
                  <a:pt x="1873125" y="14697"/>
                </a:lnTo>
                <a:lnTo>
                  <a:pt x="1818469" y="4513"/>
                </a:lnTo>
                <a:lnTo>
                  <a:pt x="1762495" y="24"/>
                </a:lnTo>
                <a:close/>
              </a:path>
              <a:path w="2858770" h="1031239">
                <a:moveTo>
                  <a:pt x="2219676" y="0"/>
                </a:moveTo>
                <a:lnTo>
                  <a:pt x="2165134" y="2204"/>
                </a:lnTo>
                <a:lnTo>
                  <a:pt x="2111994" y="8920"/>
                </a:lnTo>
                <a:lnTo>
                  <a:pt x="2061535" y="20096"/>
                </a:lnTo>
                <a:lnTo>
                  <a:pt x="2015035" y="35680"/>
                </a:lnTo>
                <a:lnTo>
                  <a:pt x="1973771" y="55620"/>
                </a:lnTo>
                <a:lnTo>
                  <a:pt x="2463316" y="55620"/>
                </a:lnTo>
                <a:lnTo>
                  <a:pt x="2426307" y="37326"/>
                </a:lnTo>
                <a:lnTo>
                  <a:pt x="2378936" y="20969"/>
                </a:lnTo>
                <a:lnTo>
                  <a:pt x="2327855" y="9330"/>
                </a:lnTo>
                <a:lnTo>
                  <a:pt x="2274342" y="2358"/>
                </a:lnTo>
                <a:lnTo>
                  <a:pt x="2219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17303" y="2509480"/>
            <a:ext cx="2858770" cy="1031240"/>
          </a:xfrm>
          <a:custGeom>
            <a:avLst/>
            <a:gdLst/>
            <a:ahLst/>
            <a:cxnLst/>
            <a:rect l="l" t="t" r="r" b="b"/>
            <a:pathLst>
              <a:path w="2858770" h="1031239">
                <a:moveTo>
                  <a:pt x="259443" y="339328"/>
                </a:moveTo>
                <a:lnTo>
                  <a:pt x="260794" y="275318"/>
                </a:lnTo>
                <a:lnTo>
                  <a:pt x="297944" y="216245"/>
                </a:lnTo>
                <a:lnTo>
                  <a:pt x="328466" y="189514"/>
                </a:lnTo>
                <a:lnTo>
                  <a:pt x="366165" y="165164"/>
                </a:lnTo>
                <a:lnTo>
                  <a:pt x="410449" y="143574"/>
                </a:lnTo>
                <a:lnTo>
                  <a:pt x="460727" y="125129"/>
                </a:lnTo>
                <a:lnTo>
                  <a:pt x="516409" y="110208"/>
                </a:lnTo>
                <a:lnTo>
                  <a:pt x="576902" y="99195"/>
                </a:lnTo>
                <a:lnTo>
                  <a:pt x="641615" y="92472"/>
                </a:lnTo>
                <a:lnTo>
                  <a:pt x="691175" y="90532"/>
                </a:lnTo>
                <a:lnTo>
                  <a:pt x="740563" y="91299"/>
                </a:lnTo>
                <a:lnTo>
                  <a:pt x="789333" y="94729"/>
                </a:lnTo>
                <a:lnTo>
                  <a:pt x="837036" y="100777"/>
                </a:lnTo>
                <a:lnTo>
                  <a:pt x="883226" y="109401"/>
                </a:lnTo>
                <a:lnTo>
                  <a:pt x="927455" y="120555"/>
                </a:lnTo>
                <a:lnTo>
                  <a:pt x="958356" y="96778"/>
                </a:lnTo>
                <a:lnTo>
                  <a:pt x="995601" y="76296"/>
                </a:lnTo>
                <a:lnTo>
                  <a:pt x="1038209" y="59255"/>
                </a:lnTo>
                <a:lnTo>
                  <a:pt x="1085199" y="45804"/>
                </a:lnTo>
                <a:lnTo>
                  <a:pt x="1135589" y="36090"/>
                </a:lnTo>
                <a:lnTo>
                  <a:pt x="1188397" y="30262"/>
                </a:lnTo>
                <a:lnTo>
                  <a:pt x="1242642" y="28466"/>
                </a:lnTo>
                <a:lnTo>
                  <a:pt x="1297342" y="30852"/>
                </a:lnTo>
                <a:lnTo>
                  <a:pt x="1351516" y="37566"/>
                </a:lnTo>
                <a:lnTo>
                  <a:pt x="1404183" y="48757"/>
                </a:lnTo>
                <a:lnTo>
                  <a:pt x="1447323" y="62078"/>
                </a:lnTo>
                <a:lnTo>
                  <a:pt x="1486110" y="78318"/>
                </a:lnTo>
                <a:lnTo>
                  <a:pt x="1517315" y="54020"/>
                </a:lnTo>
                <a:lnTo>
                  <a:pt x="1556538" y="33881"/>
                </a:lnTo>
                <a:lnTo>
                  <a:pt x="1602224" y="18156"/>
                </a:lnTo>
                <a:lnTo>
                  <a:pt x="1652816" y="7101"/>
                </a:lnTo>
                <a:lnTo>
                  <a:pt x="1706759" y="971"/>
                </a:lnTo>
                <a:lnTo>
                  <a:pt x="1762495" y="24"/>
                </a:lnTo>
                <a:lnTo>
                  <a:pt x="1818470" y="4514"/>
                </a:lnTo>
                <a:lnTo>
                  <a:pt x="1873125" y="14697"/>
                </a:lnTo>
                <a:lnTo>
                  <a:pt x="1928219" y="32322"/>
                </a:lnTo>
                <a:lnTo>
                  <a:pt x="1973771" y="55620"/>
                </a:lnTo>
                <a:lnTo>
                  <a:pt x="2015035" y="35680"/>
                </a:lnTo>
                <a:lnTo>
                  <a:pt x="2061535" y="20096"/>
                </a:lnTo>
                <a:lnTo>
                  <a:pt x="2111994" y="8920"/>
                </a:lnTo>
                <a:lnTo>
                  <a:pt x="2165134" y="2204"/>
                </a:lnTo>
                <a:lnTo>
                  <a:pt x="2219676" y="0"/>
                </a:lnTo>
                <a:lnTo>
                  <a:pt x="2274342" y="2358"/>
                </a:lnTo>
                <a:lnTo>
                  <a:pt x="2327855" y="9331"/>
                </a:lnTo>
                <a:lnTo>
                  <a:pt x="2378936" y="20970"/>
                </a:lnTo>
                <a:lnTo>
                  <a:pt x="2426307" y="37327"/>
                </a:lnTo>
                <a:lnTo>
                  <a:pt x="2465369" y="56634"/>
                </a:lnTo>
                <a:lnTo>
                  <a:pt x="2496864" y="78778"/>
                </a:lnTo>
                <a:lnTo>
                  <a:pt x="2534691" y="129478"/>
                </a:lnTo>
                <a:lnTo>
                  <a:pt x="2594343" y="140372"/>
                </a:lnTo>
                <a:lnTo>
                  <a:pt x="2647589" y="155865"/>
                </a:lnTo>
                <a:lnTo>
                  <a:pt x="2693731" y="175355"/>
                </a:lnTo>
                <a:lnTo>
                  <a:pt x="2732068" y="198240"/>
                </a:lnTo>
                <a:lnTo>
                  <a:pt x="2761903" y="223918"/>
                </a:lnTo>
                <a:lnTo>
                  <a:pt x="2793267" y="281249"/>
                </a:lnTo>
                <a:lnTo>
                  <a:pt x="2793398" y="311698"/>
                </a:lnTo>
                <a:lnTo>
                  <a:pt x="2782229" y="342533"/>
                </a:lnTo>
                <a:lnTo>
                  <a:pt x="2778799" y="348334"/>
                </a:lnTo>
                <a:lnTo>
                  <a:pt x="2774963" y="354071"/>
                </a:lnTo>
                <a:lnTo>
                  <a:pt x="2770722" y="359739"/>
                </a:lnTo>
                <a:lnTo>
                  <a:pt x="2766083" y="365332"/>
                </a:lnTo>
                <a:lnTo>
                  <a:pt x="2805685" y="395389"/>
                </a:lnTo>
                <a:lnTo>
                  <a:pt x="2834204" y="427317"/>
                </a:lnTo>
                <a:lnTo>
                  <a:pt x="2851809" y="460479"/>
                </a:lnTo>
                <a:lnTo>
                  <a:pt x="2858669" y="494241"/>
                </a:lnTo>
                <a:lnTo>
                  <a:pt x="2854955" y="527967"/>
                </a:lnTo>
                <a:lnTo>
                  <a:pt x="2816481" y="592774"/>
                </a:lnTo>
                <a:lnTo>
                  <a:pt x="2782060" y="622583"/>
                </a:lnTo>
                <a:lnTo>
                  <a:pt x="2737744" y="649817"/>
                </a:lnTo>
                <a:lnTo>
                  <a:pt x="2683700" y="673839"/>
                </a:lnTo>
                <a:lnTo>
                  <a:pt x="2635936" y="689573"/>
                </a:lnTo>
                <a:lnTo>
                  <a:pt x="2584678" y="702127"/>
                </a:lnTo>
                <a:lnTo>
                  <a:pt x="2530577" y="711364"/>
                </a:lnTo>
                <a:lnTo>
                  <a:pt x="2474287" y="717151"/>
                </a:lnTo>
                <a:lnTo>
                  <a:pt x="2468785" y="747581"/>
                </a:lnTo>
                <a:lnTo>
                  <a:pt x="2430193" y="803252"/>
                </a:lnTo>
                <a:lnTo>
                  <a:pt x="2398692" y="827727"/>
                </a:lnTo>
                <a:lnTo>
                  <a:pt x="2360112" y="849450"/>
                </a:lnTo>
                <a:lnTo>
                  <a:pt x="2315247" y="868038"/>
                </a:lnTo>
                <a:lnTo>
                  <a:pt x="2264890" y="883107"/>
                </a:lnTo>
                <a:lnTo>
                  <a:pt x="2209836" y="894274"/>
                </a:lnTo>
                <a:lnTo>
                  <a:pt x="2150877" y="901155"/>
                </a:lnTo>
                <a:lnTo>
                  <a:pt x="2088808" y="903368"/>
                </a:lnTo>
                <a:lnTo>
                  <a:pt x="2036293" y="901381"/>
                </a:lnTo>
                <a:lnTo>
                  <a:pt x="1985069" y="895904"/>
                </a:lnTo>
                <a:lnTo>
                  <a:pt x="1935852" y="887039"/>
                </a:lnTo>
                <a:lnTo>
                  <a:pt x="1889358" y="874890"/>
                </a:lnTo>
                <a:lnTo>
                  <a:pt x="1867907" y="902867"/>
                </a:lnTo>
                <a:lnTo>
                  <a:pt x="1839713" y="928563"/>
                </a:lnTo>
                <a:lnTo>
                  <a:pt x="1805440" y="951803"/>
                </a:lnTo>
                <a:lnTo>
                  <a:pt x="1765750" y="972414"/>
                </a:lnTo>
                <a:lnTo>
                  <a:pt x="1721307" y="990219"/>
                </a:lnTo>
                <a:lnTo>
                  <a:pt x="1672774" y="1005045"/>
                </a:lnTo>
                <a:lnTo>
                  <a:pt x="1620814" y="1016715"/>
                </a:lnTo>
                <a:lnTo>
                  <a:pt x="1566090" y="1025056"/>
                </a:lnTo>
                <a:lnTo>
                  <a:pt x="1509265" y="1029893"/>
                </a:lnTo>
                <a:lnTo>
                  <a:pt x="1451002" y="1031051"/>
                </a:lnTo>
                <a:lnTo>
                  <a:pt x="1391965" y="1028354"/>
                </a:lnTo>
                <a:lnTo>
                  <a:pt x="1332816" y="1021628"/>
                </a:lnTo>
                <a:lnTo>
                  <a:pt x="1275219" y="1010848"/>
                </a:lnTo>
                <a:lnTo>
                  <a:pt x="1221549" y="996378"/>
                </a:lnTo>
                <a:lnTo>
                  <a:pt x="1172504" y="978472"/>
                </a:lnTo>
                <a:lnTo>
                  <a:pt x="1128785" y="957386"/>
                </a:lnTo>
                <a:lnTo>
                  <a:pt x="1091090" y="933376"/>
                </a:lnTo>
                <a:lnTo>
                  <a:pt x="1041888" y="946234"/>
                </a:lnTo>
                <a:lnTo>
                  <a:pt x="991194" y="956208"/>
                </a:lnTo>
                <a:lnTo>
                  <a:pt x="939435" y="963352"/>
                </a:lnTo>
                <a:lnTo>
                  <a:pt x="887038" y="967717"/>
                </a:lnTo>
                <a:lnTo>
                  <a:pt x="834430" y="969357"/>
                </a:lnTo>
                <a:lnTo>
                  <a:pt x="782039" y="968323"/>
                </a:lnTo>
                <a:lnTo>
                  <a:pt x="730293" y="964667"/>
                </a:lnTo>
                <a:lnTo>
                  <a:pt x="679617" y="958444"/>
                </a:lnTo>
                <a:lnTo>
                  <a:pt x="630440" y="949704"/>
                </a:lnTo>
                <a:lnTo>
                  <a:pt x="583188" y="938501"/>
                </a:lnTo>
                <a:lnTo>
                  <a:pt x="538289" y="924886"/>
                </a:lnTo>
                <a:lnTo>
                  <a:pt x="496170" y="908913"/>
                </a:lnTo>
                <a:lnTo>
                  <a:pt x="457258" y="890634"/>
                </a:lnTo>
                <a:lnTo>
                  <a:pt x="421981" y="870101"/>
                </a:lnTo>
                <a:lnTo>
                  <a:pt x="390766" y="847366"/>
                </a:lnTo>
                <a:lnTo>
                  <a:pt x="385371" y="842836"/>
                </a:lnTo>
                <a:lnTo>
                  <a:pt x="326998" y="843304"/>
                </a:lnTo>
                <a:lnTo>
                  <a:pt x="271306" y="838221"/>
                </a:lnTo>
                <a:lnTo>
                  <a:pt x="219584" y="828086"/>
                </a:lnTo>
                <a:lnTo>
                  <a:pt x="173116" y="813395"/>
                </a:lnTo>
                <a:lnTo>
                  <a:pt x="133189" y="794648"/>
                </a:lnTo>
                <a:lnTo>
                  <a:pt x="101089" y="772341"/>
                </a:lnTo>
                <a:lnTo>
                  <a:pt x="65515" y="719040"/>
                </a:lnTo>
                <a:lnTo>
                  <a:pt x="65038" y="688238"/>
                </a:lnTo>
                <a:lnTo>
                  <a:pt x="77979" y="658455"/>
                </a:lnTo>
                <a:lnTo>
                  <a:pt x="103647" y="630723"/>
                </a:lnTo>
                <a:lnTo>
                  <a:pt x="141347" y="606074"/>
                </a:lnTo>
                <a:lnTo>
                  <a:pt x="88349" y="586402"/>
                </a:lnTo>
                <a:lnTo>
                  <a:pt x="47099" y="562103"/>
                </a:lnTo>
                <a:lnTo>
                  <a:pt x="18213" y="534341"/>
                </a:lnTo>
                <a:lnTo>
                  <a:pt x="2308" y="504281"/>
                </a:lnTo>
                <a:lnTo>
                  <a:pt x="0" y="473088"/>
                </a:lnTo>
                <a:lnTo>
                  <a:pt x="11905" y="441928"/>
                </a:lnTo>
                <a:lnTo>
                  <a:pt x="38641" y="411965"/>
                </a:lnTo>
                <a:lnTo>
                  <a:pt x="70374" y="390212"/>
                </a:lnTo>
                <a:lnTo>
                  <a:pt x="109277" y="372012"/>
                </a:lnTo>
                <a:lnTo>
                  <a:pt x="154154" y="357747"/>
                </a:lnTo>
                <a:lnTo>
                  <a:pt x="203806" y="347795"/>
                </a:lnTo>
                <a:lnTo>
                  <a:pt x="257037" y="342539"/>
                </a:lnTo>
                <a:lnTo>
                  <a:pt x="259443" y="339328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61714" y="3111539"/>
            <a:ext cx="167640" cy="19050"/>
          </a:xfrm>
          <a:custGeom>
            <a:avLst/>
            <a:gdLst/>
            <a:ahLst/>
            <a:cxnLst/>
            <a:rect l="l" t="t" r="r" b="b"/>
            <a:pathLst>
              <a:path w="167640" h="19050">
                <a:moveTo>
                  <a:pt x="167454" y="19018"/>
                </a:moveTo>
                <a:lnTo>
                  <a:pt x="123748" y="19052"/>
                </a:lnTo>
                <a:lnTo>
                  <a:pt x="80780" y="15838"/>
                </a:lnTo>
                <a:lnTo>
                  <a:pt x="39285" y="9459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03651" y="3338690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73264" y="0"/>
                </a:moveTo>
                <a:lnTo>
                  <a:pt x="55437" y="3158"/>
                </a:lnTo>
                <a:lnTo>
                  <a:pt x="37244" y="5733"/>
                </a:lnTo>
                <a:lnTo>
                  <a:pt x="18745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664085" y="3397178"/>
            <a:ext cx="44450" cy="41910"/>
          </a:xfrm>
          <a:custGeom>
            <a:avLst/>
            <a:gdLst/>
            <a:ahLst/>
            <a:cxnLst/>
            <a:rect l="l" t="t" r="r" b="b"/>
            <a:pathLst>
              <a:path w="44450" h="41910">
                <a:moveTo>
                  <a:pt x="44145" y="41521"/>
                </a:moveTo>
                <a:lnTo>
                  <a:pt x="31431" y="31588"/>
                </a:lnTo>
                <a:lnTo>
                  <a:pt x="19820" y="21342"/>
                </a:lnTo>
                <a:lnTo>
                  <a:pt x="9335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506948" y="3335159"/>
            <a:ext cx="17780" cy="45720"/>
          </a:xfrm>
          <a:custGeom>
            <a:avLst/>
            <a:gdLst/>
            <a:ahLst/>
            <a:cxnLst/>
            <a:rect l="l" t="t" r="r" b="b"/>
            <a:pathLst>
              <a:path w="17779" h="45720">
                <a:moveTo>
                  <a:pt x="17627" y="0"/>
                </a:moveTo>
                <a:lnTo>
                  <a:pt x="15058" y="11550"/>
                </a:lnTo>
                <a:lnTo>
                  <a:pt x="11258" y="23009"/>
                </a:lnTo>
                <a:lnTo>
                  <a:pt x="6236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869834" y="3048412"/>
            <a:ext cx="225410" cy="1807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286331" y="2872290"/>
            <a:ext cx="95885" cy="64135"/>
          </a:xfrm>
          <a:custGeom>
            <a:avLst/>
            <a:gdLst/>
            <a:ahLst/>
            <a:cxnLst/>
            <a:rect l="l" t="t" r="r" b="b"/>
            <a:pathLst>
              <a:path w="95884" h="64135">
                <a:moveTo>
                  <a:pt x="95707" y="0"/>
                </a:moveTo>
                <a:lnTo>
                  <a:pt x="77534" y="17928"/>
                </a:lnTo>
                <a:lnTo>
                  <a:pt x="55365" y="34653"/>
                </a:lnTo>
                <a:lnTo>
                  <a:pt x="29440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152386" y="2635379"/>
            <a:ext cx="5080" cy="30480"/>
          </a:xfrm>
          <a:custGeom>
            <a:avLst/>
            <a:gdLst/>
            <a:ahLst/>
            <a:cxnLst/>
            <a:rect l="l" t="t" r="r" b="b"/>
            <a:pathLst>
              <a:path w="5079" h="30480">
                <a:moveTo>
                  <a:pt x="0" y="0"/>
                </a:moveTo>
                <a:lnTo>
                  <a:pt x="2373" y="7487"/>
                </a:lnTo>
                <a:lnTo>
                  <a:pt x="4008" y="15017"/>
                </a:lnTo>
                <a:lnTo>
                  <a:pt x="4901" y="22577"/>
                </a:lnTo>
                <a:lnTo>
                  <a:pt x="5052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41168" y="2561749"/>
            <a:ext cx="49530" cy="38735"/>
          </a:xfrm>
          <a:custGeom>
            <a:avLst/>
            <a:gdLst/>
            <a:ahLst/>
            <a:cxnLst/>
            <a:rect l="l" t="t" r="r" b="b"/>
            <a:pathLst>
              <a:path w="49529" h="38735">
                <a:moveTo>
                  <a:pt x="0" y="38456"/>
                </a:moveTo>
                <a:lnTo>
                  <a:pt x="10102" y="28208"/>
                </a:lnTo>
                <a:lnTo>
                  <a:pt x="21674" y="18357"/>
                </a:lnTo>
                <a:lnTo>
                  <a:pt x="34666" y="8942"/>
                </a:lnTo>
                <a:lnTo>
                  <a:pt x="4903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82589" y="2585366"/>
            <a:ext cx="24130" cy="33655"/>
          </a:xfrm>
          <a:custGeom>
            <a:avLst/>
            <a:gdLst/>
            <a:ahLst/>
            <a:cxnLst/>
            <a:rect l="l" t="t" r="r" b="b"/>
            <a:pathLst>
              <a:path w="24129" h="33655">
                <a:moveTo>
                  <a:pt x="0" y="33165"/>
                </a:moveTo>
                <a:lnTo>
                  <a:pt x="4354" y="24613"/>
                </a:lnTo>
                <a:lnTo>
                  <a:pt x="9774" y="16219"/>
                </a:lnTo>
                <a:lnTo>
                  <a:pt x="16244" y="8007"/>
                </a:lnTo>
                <a:lnTo>
                  <a:pt x="23746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44419" y="2629795"/>
            <a:ext cx="86360" cy="32384"/>
          </a:xfrm>
          <a:custGeom>
            <a:avLst/>
            <a:gdLst/>
            <a:ahLst/>
            <a:cxnLst/>
            <a:rect l="l" t="t" r="r" b="b"/>
            <a:pathLst>
              <a:path w="86359" h="32385">
                <a:moveTo>
                  <a:pt x="0" y="0"/>
                </a:moveTo>
                <a:lnTo>
                  <a:pt x="22944" y="7071"/>
                </a:lnTo>
                <a:lnTo>
                  <a:pt x="44953" y="14806"/>
                </a:lnTo>
                <a:lnTo>
                  <a:pt x="65968" y="23182"/>
                </a:lnTo>
                <a:lnTo>
                  <a:pt x="85928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76756" y="2848817"/>
            <a:ext cx="15240" cy="34290"/>
          </a:xfrm>
          <a:custGeom>
            <a:avLst/>
            <a:gdLst/>
            <a:ahLst/>
            <a:cxnLst/>
            <a:rect l="l" t="t" r="r" b="b"/>
            <a:pathLst>
              <a:path w="15240" h="34289">
                <a:moveTo>
                  <a:pt x="14996" y="33853"/>
                </a:moveTo>
                <a:lnTo>
                  <a:pt x="10226" y="25504"/>
                </a:lnTo>
                <a:lnTo>
                  <a:pt x="6135" y="17072"/>
                </a:lnTo>
                <a:lnTo>
                  <a:pt x="2724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474717" y="6480788"/>
            <a:ext cx="1947545" cy="963930"/>
          </a:xfrm>
          <a:custGeom>
            <a:avLst/>
            <a:gdLst/>
            <a:ahLst/>
            <a:cxnLst/>
            <a:rect l="l" t="t" r="r" b="b"/>
            <a:pathLst>
              <a:path w="194754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891367" y="0"/>
                </a:lnTo>
                <a:lnTo>
                  <a:pt x="1913161" y="4399"/>
                </a:lnTo>
                <a:lnTo>
                  <a:pt x="1930957" y="16398"/>
                </a:lnTo>
                <a:lnTo>
                  <a:pt x="1942956" y="34195"/>
                </a:lnTo>
                <a:lnTo>
                  <a:pt x="1947356" y="55988"/>
                </a:lnTo>
                <a:lnTo>
                  <a:pt x="1947356" y="907675"/>
                </a:lnTo>
                <a:lnTo>
                  <a:pt x="1942956" y="929469"/>
                </a:lnTo>
                <a:lnTo>
                  <a:pt x="1930957" y="947265"/>
                </a:lnTo>
                <a:lnTo>
                  <a:pt x="1913161" y="959264"/>
                </a:lnTo>
                <a:lnTo>
                  <a:pt x="1891367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200376" y="6247701"/>
            <a:ext cx="548685" cy="548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79616" y="6641520"/>
            <a:ext cx="452201" cy="452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651729" y="6641520"/>
            <a:ext cx="452201" cy="452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225820" y="2674718"/>
            <a:ext cx="4966335" cy="46164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848994">
              <a:lnSpc>
                <a:spcPct val="100000"/>
              </a:lnSpc>
              <a:spcBef>
                <a:spcPts val="235"/>
              </a:spcBef>
            </a:pPr>
            <a:r>
              <a:rPr dirty="0" sz="3600" spc="5">
                <a:solidFill>
                  <a:srgbClr val="181818"/>
                </a:solidFill>
                <a:latin typeface="微软雅黑"/>
                <a:cs typeface="微软雅黑"/>
              </a:rPr>
              <a:t>Internet</a:t>
            </a:r>
            <a:endParaRPr sz="3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950" spc="10" b="1">
                <a:latin typeface="微软雅黑"/>
                <a:cs typeface="微软雅黑"/>
              </a:rPr>
              <a:t>Account</a:t>
            </a:r>
            <a:r>
              <a:rPr dirty="0" sz="1950" spc="5" b="1">
                <a:latin typeface="微软雅黑"/>
                <a:cs typeface="微软雅黑"/>
              </a:rPr>
              <a:t> </a:t>
            </a:r>
            <a:r>
              <a:rPr dirty="0" sz="1950" spc="20" b="1">
                <a:latin typeface="微软雅黑"/>
                <a:cs typeface="微软雅黑"/>
              </a:rPr>
              <a:t>A</a:t>
            </a:r>
            <a:endParaRPr sz="1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598170">
              <a:lnSpc>
                <a:spcPct val="100000"/>
              </a:lnSpc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algn="ctr" marR="455930">
              <a:lnSpc>
                <a:spcPct val="100000"/>
              </a:lnSpc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EIP</a:t>
            </a:r>
            <a:endParaRPr sz="1950">
              <a:latin typeface="Calibri"/>
              <a:cs typeface="Calibri"/>
            </a:endParaRPr>
          </a:p>
          <a:p>
            <a:pPr algn="ctr" marL="161925">
              <a:lnSpc>
                <a:spcPct val="100000"/>
              </a:lnSpc>
              <a:spcBef>
                <a:spcPts val="1689"/>
              </a:spcBef>
              <a:tabLst>
                <a:tab pos="2629535" algn="l"/>
              </a:tabLst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1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	</a:t>
            </a: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5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2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89685">
              <a:lnSpc>
                <a:spcPct val="100000"/>
              </a:lnSpc>
              <a:spcBef>
                <a:spcPts val="5"/>
              </a:spcBef>
              <a:tabLst>
                <a:tab pos="1895475" algn="l"/>
                <a:tab pos="3757295" algn="l"/>
                <a:tab pos="4362450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r>
              <a:rPr dirty="0" sz="1300" b="1">
                <a:solidFill>
                  <a:srgbClr val="FF6A00"/>
                </a:solidFill>
                <a:latin typeface="微软雅黑"/>
                <a:cs typeface="微软雅黑"/>
              </a:rPr>
              <a:t>	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55408" y="2023545"/>
            <a:ext cx="6922134" cy="6284595"/>
          </a:xfrm>
          <a:custGeom>
            <a:avLst/>
            <a:gdLst/>
            <a:ahLst/>
            <a:cxnLst/>
            <a:rect l="l" t="t" r="r" b="b"/>
            <a:pathLst>
              <a:path w="6922134" h="6284595">
                <a:moveTo>
                  <a:pt x="0" y="0"/>
                </a:moveTo>
                <a:lnTo>
                  <a:pt x="6921873" y="0"/>
                </a:lnTo>
                <a:lnTo>
                  <a:pt x="6921873" y="6284473"/>
                </a:lnTo>
                <a:lnTo>
                  <a:pt x="0" y="62844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3903" y="1958055"/>
            <a:ext cx="6596657" cy="40417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22311" y="2118291"/>
            <a:ext cx="6099711" cy="35495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53437" y="4228955"/>
            <a:ext cx="2587625" cy="188595"/>
          </a:xfrm>
          <a:custGeom>
            <a:avLst/>
            <a:gdLst/>
            <a:ahLst/>
            <a:cxnLst/>
            <a:rect l="l" t="t" r="r" b="b"/>
            <a:pathLst>
              <a:path w="2587625" h="188595">
                <a:moveTo>
                  <a:pt x="2581284" y="62825"/>
                </a:moveTo>
                <a:lnTo>
                  <a:pt x="2493389" y="62825"/>
                </a:lnTo>
                <a:lnTo>
                  <a:pt x="2493389" y="125650"/>
                </a:lnTo>
                <a:lnTo>
                  <a:pt x="2405492" y="125650"/>
                </a:lnTo>
                <a:lnTo>
                  <a:pt x="2406556" y="130919"/>
                </a:lnTo>
                <a:lnTo>
                  <a:pt x="2426752" y="160874"/>
                </a:lnTo>
                <a:lnTo>
                  <a:pt x="2456707" y="181070"/>
                </a:lnTo>
                <a:lnTo>
                  <a:pt x="2493389" y="188475"/>
                </a:lnTo>
                <a:lnTo>
                  <a:pt x="2530070" y="181070"/>
                </a:lnTo>
                <a:lnTo>
                  <a:pt x="2560025" y="160874"/>
                </a:lnTo>
                <a:lnTo>
                  <a:pt x="2580221" y="130919"/>
                </a:lnTo>
                <a:lnTo>
                  <a:pt x="2587626" y="94237"/>
                </a:lnTo>
                <a:lnTo>
                  <a:pt x="2581284" y="62825"/>
                </a:lnTo>
                <a:close/>
              </a:path>
              <a:path w="2587625" h="188595">
                <a:moveTo>
                  <a:pt x="2405492" y="62825"/>
                </a:moveTo>
                <a:lnTo>
                  <a:pt x="0" y="62826"/>
                </a:lnTo>
                <a:lnTo>
                  <a:pt x="0" y="125651"/>
                </a:lnTo>
                <a:lnTo>
                  <a:pt x="2405492" y="125650"/>
                </a:lnTo>
                <a:lnTo>
                  <a:pt x="2399151" y="94237"/>
                </a:lnTo>
                <a:lnTo>
                  <a:pt x="2405492" y="62825"/>
                </a:lnTo>
                <a:close/>
              </a:path>
              <a:path w="2587625" h="188595">
                <a:moveTo>
                  <a:pt x="2493389" y="62825"/>
                </a:moveTo>
                <a:lnTo>
                  <a:pt x="2405492" y="62826"/>
                </a:lnTo>
                <a:lnTo>
                  <a:pt x="2399151" y="94237"/>
                </a:lnTo>
                <a:lnTo>
                  <a:pt x="2405492" y="125650"/>
                </a:lnTo>
                <a:lnTo>
                  <a:pt x="2493389" y="125650"/>
                </a:lnTo>
                <a:lnTo>
                  <a:pt x="2493389" y="62825"/>
                </a:lnTo>
                <a:close/>
              </a:path>
              <a:path w="2587625" h="188595">
                <a:moveTo>
                  <a:pt x="2493389" y="0"/>
                </a:moveTo>
                <a:lnTo>
                  <a:pt x="2456707" y="7405"/>
                </a:lnTo>
                <a:lnTo>
                  <a:pt x="2426752" y="27601"/>
                </a:lnTo>
                <a:lnTo>
                  <a:pt x="2406556" y="57556"/>
                </a:lnTo>
                <a:lnTo>
                  <a:pt x="2405492" y="62825"/>
                </a:lnTo>
                <a:lnTo>
                  <a:pt x="2581284" y="62825"/>
                </a:lnTo>
                <a:lnTo>
                  <a:pt x="2580221" y="57556"/>
                </a:lnTo>
                <a:lnTo>
                  <a:pt x="2560025" y="27601"/>
                </a:lnTo>
                <a:lnTo>
                  <a:pt x="2530070" y="7405"/>
                </a:lnTo>
                <a:lnTo>
                  <a:pt x="2493389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52588" y="3798261"/>
            <a:ext cx="1421130" cy="188595"/>
          </a:xfrm>
          <a:custGeom>
            <a:avLst/>
            <a:gdLst/>
            <a:ahLst/>
            <a:cxnLst/>
            <a:rect l="l" t="t" r="r" b="b"/>
            <a:pathLst>
              <a:path w="1421129" h="188595">
                <a:moveTo>
                  <a:pt x="94237" y="0"/>
                </a:moveTo>
                <a:lnTo>
                  <a:pt x="57556" y="7405"/>
                </a:lnTo>
                <a:lnTo>
                  <a:pt x="27601" y="27601"/>
                </a:lnTo>
                <a:lnTo>
                  <a:pt x="7405" y="57556"/>
                </a:lnTo>
                <a:lnTo>
                  <a:pt x="0" y="94237"/>
                </a:lnTo>
                <a:lnTo>
                  <a:pt x="7405" y="130919"/>
                </a:lnTo>
                <a:lnTo>
                  <a:pt x="27601" y="160874"/>
                </a:lnTo>
                <a:lnTo>
                  <a:pt x="57556" y="181070"/>
                </a:lnTo>
                <a:lnTo>
                  <a:pt x="94237" y="188475"/>
                </a:lnTo>
                <a:lnTo>
                  <a:pt x="130919" y="181070"/>
                </a:lnTo>
                <a:lnTo>
                  <a:pt x="160874" y="160874"/>
                </a:lnTo>
                <a:lnTo>
                  <a:pt x="181070" y="130919"/>
                </a:lnTo>
                <a:lnTo>
                  <a:pt x="182133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3" y="62825"/>
                </a:lnTo>
                <a:lnTo>
                  <a:pt x="181070" y="57556"/>
                </a:lnTo>
                <a:lnTo>
                  <a:pt x="160874" y="27601"/>
                </a:lnTo>
                <a:lnTo>
                  <a:pt x="130919" y="7405"/>
                </a:lnTo>
                <a:lnTo>
                  <a:pt x="94237" y="0"/>
                </a:lnTo>
                <a:close/>
              </a:path>
              <a:path w="1421129" h="188595">
                <a:moveTo>
                  <a:pt x="182133" y="62825"/>
                </a:moveTo>
                <a:lnTo>
                  <a:pt x="94237" y="62825"/>
                </a:lnTo>
                <a:lnTo>
                  <a:pt x="94237" y="125650"/>
                </a:lnTo>
                <a:lnTo>
                  <a:pt x="182133" y="125650"/>
                </a:lnTo>
                <a:lnTo>
                  <a:pt x="188475" y="94237"/>
                </a:lnTo>
                <a:lnTo>
                  <a:pt x="182133" y="62825"/>
                </a:lnTo>
                <a:close/>
              </a:path>
              <a:path w="1421129" h="188595">
                <a:moveTo>
                  <a:pt x="1420951" y="62825"/>
                </a:moveTo>
                <a:lnTo>
                  <a:pt x="182133" y="62825"/>
                </a:lnTo>
                <a:lnTo>
                  <a:pt x="188475" y="94237"/>
                </a:lnTo>
                <a:lnTo>
                  <a:pt x="182133" y="125650"/>
                </a:lnTo>
                <a:lnTo>
                  <a:pt x="1420951" y="125650"/>
                </a:lnTo>
                <a:lnTo>
                  <a:pt x="1420951" y="62825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839439" y="6868383"/>
            <a:ext cx="1374140" cy="1621155"/>
          </a:xfrm>
          <a:custGeom>
            <a:avLst/>
            <a:gdLst/>
            <a:ahLst/>
            <a:cxnLst/>
            <a:rect l="l" t="t" r="r" b="b"/>
            <a:pathLst>
              <a:path w="1374140" h="1621154">
                <a:moveTo>
                  <a:pt x="1248019" y="1557905"/>
                </a:moveTo>
                <a:lnTo>
                  <a:pt x="0" y="1557905"/>
                </a:lnTo>
                <a:lnTo>
                  <a:pt x="0" y="1620730"/>
                </a:lnTo>
                <a:lnTo>
                  <a:pt x="1310844" y="1620730"/>
                </a:lnTo>
                <a:lnTo>
                  <a:pt x="1310844" y="1589318"/>
                </a:lnTo>
                <a:lnTo>
                  <a:pt x="1248019" y="1589318"/>
                </a:lnTo>
                <a:lnTo>
                  <a:pt x="1248019" y="1557905"/>
                </a:lnTo>
                <a:close/>
              </a:path>
              <a:path w="1374140" h="1621154">
                <a:moveTo>
                  <a:pt x="1248019" y="182133"/>
                </a:moveTo>
                <a:lnTo>
                  <a:pt x="1248019" y="1589318"/>
                </a:lnTo>
                <a:lnTo>
                  <a:pt x="1279432" y="1557905"/>
                </a:lnTo>
                <a:lnTo>
                  <a:pt x="1310844" y="1557905"/>
                </a:lnTo>
                <a:lnTo>
                  <a:pt x="1310844" y="188475"/>
                </a:lnTo>
                <a:lnTo>
                  <a:pt x="1279432" y="188475"/>
                </a:lnTo>
                <a:lnTo>
                  <a:pt x="1248019" y="182133"/>
                </a:lnTo>
                <a:close/>
              </a:path>
              <a:path w="1374140" h="1621154">
                <a:moveTo>
                  <a:pt x="1310844" y="1557905"/>
                </a:moveTo>
                <a:lnTo>
                  <a:pt x="1279432" y="1557905"/>
                </a:lnTo>
                <a:lnTo>
                  <a:pt x="1248019" y="1589318"/>
                </a:lnTo>
                <a:lnTo>
                  <a:pt x="1310844" y="1589318"/>
                </a:lnTo>
                <a:lnTo>
                  <a:pt x="1310844" y="1557905"/>
                </a:lnTo>
                <a:close/>
              </a:path>
              <a:path w="1374140" h="1621154">
                <a:moveTo>
                  <a:pt x="1310844" y="94237"/>
                </a:moveTo>
                <a:lnTo>
                  <a:pt x="1248019" y="94237"/>
                </a:lnTo>
                <a:lnTo>
                  <a:pt x="1248019" y="182133"/>
                </a:lnTo>
                <a:lnTo>
                  <a:pt x="1279432" y="188475"/>
                </a:lnTo>
                <a:lnTo>
                  <a:pt x="1310844" y="182133"/>
                </a:lnTo>
                <a:lnTo>
                  <a:pt x="1310844" y="94237"/>
                </a:lnTo>
                <a:close/>
              </a:path>
              <a:path w="1374140" h="1621154">
                <a:moveTo>
                  <a:pt x="1310844" y="182133"/>
                </a:moveTo>
                <a:lnTo>
                  <a:pt x="1279432" y="188475"/>
                </a:lnTo>
                <a:lnTo>
                  <a:pt x="1310844" y="188475"/>
                </a:lnTo>
                <a:lnTo>
                  <a:pt x="1310844" y="182133"/>
                </a:lnTo>
                <a:close/>
              </a:path>
              <a:path w="1374140" h="1621154">
                <a:moveTo>
                  <a:pt x="1279432" y="0"/>
                </a:moveTo>
                <a:lnTo>
                  <a:pt x="1242750" y="7405"/>
                </a:lnTo>
                <a:lnTo>
                  <a:pt x="1212795" y="27601"/>
                </a:lnTo>
                <a:lnTo>
                  <a:pt x="1192599" y="57556"/>
                </a:lnTo>
                <a:lnTo>
                  <a:pt x="1185194" y="94237"/>
                </a:lnTo>
                <a:lnTo>
                  <a:pt x="1192599" y="130919"/>
                </a:lnTo>
                <a:lnTo>
                  <a:pt x="1212795" y="160874"/>
                </a:lnTo>
                <a:lnTo>
                  <a:pt x="1242750" y="181070"/>
                </a:lnTo>
                <a:lnTo>
                  <a:pt x="1248019" y="182133"/>
                </a:lnTo>
                <a:lnTo>
                  <a:pt x="1248019" y="94237"/>
                </a:lnTo>
                <a:lnTo>
                  <a:pt x="1373670" y="94237"/>
                </a:lnTo>
                <a:lnTo>
                  <a:pt x="1366264" y="57556"/>
                </a:lnTo>
                <a:lnTo>
                  <a:pt x="1346068" y="27601"/>
                </a:lnTo>
                <a:lnTo>
                  <a:pt x="1316113" y="7405"/>
                </a:lnTo>
                <a:lnTo>
                  <a:pt x="1279432" y="0"/>
                </a:lnTo>
                <a:close/>
              </a:path>
              <a:path w="1374140" h="1621154">
                <a:moveTo>
                  <a:pt x="1373670" y="94237"/>
                </a:moveTo>
                <a:lnTo>
                  <a:pt x="1310844" y="94237"/>
                </a:lnTo>
                <a:lnTo>
                  <a:pt x="1310844" y="182133"/>
                </a:lnTo>
                <a:lnTo>
                  <a:pt x="1316113" y="181070"/>
                </a:lnTo>
                <a:lnTo>
                  <a:pt x="1346068" y="160874"/>
                </a:lnTo>
                <a:lnTo>
                  <a:pt x="1366264" y="130919"/>
                </a:lnTo>
                <a:lnTo>
                  <a:pt x="1373670" y="94237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765485" y="6133665"/>
            <a:ext cx="1621155" cy="1374140"/>
          </a:xfrm>
          <a:custGeom>
            <a:avLst/>
            <a:gdLst/>
            <a:ahLst/>
            <a:cxnLst/>
            <a:rect l="l" t="t" r="r" b="b"/>
            <a:pathLst>
              <a:path w="1621155" h="1374140">
                <a:moveTo>
                  <a:pt x="1557910" y="94237"/>
                </a:moveTo>
                <a:lnTo>
                  <a:pt x="1557910" y="1373669"/>
                </a:lnTo>
                <a:lnTo>
                  <a:pt x="1620735" y="1373669"/>
                </a:lnTo>
                <a:lnTo>
                  <a:pt x="1620735" y="125650"/>
                </a:lnTo>
                <a:lnTo>
                  <a:pt x="1589323" y="125650"/>
                </a:lnTo>
                <a:lnTo>
                  <a:pt x="1557910" y="94237"/>
                </a:lnTo>
                <a:close/>
              </a:path>
              <a:path w="1621155" h="1374140">
                <a:moveTo>
                  <a:pt x="94237" y="0"/>
                </a:moveTo>
                <a:lnTo>
                  <a:pt x="57558" y="7405"/>
                </a:lnTo>
                <a:lnTo>
                  <a:pt x="27603" y="27601"/>
                </a:lnTo>
                <a:lnTo>
                  <a:pt x="7406" y="57556"/>
                </a:lnTo>
                <a:lnTo>
                  <a:pt x="0" y="94237"/>
                </a:lnTo>
                <a:lnTo>
                  <a:pt x="7406" y="130919"/>
                </a:lnTo>
                <a:lnTo>
                  <a:pt x="27603" y="160874"/>
                </a:lnTo>
                <a:lnTo>
                  <a:pt x="57558" y="181070"/>
                </a:lnTo>
                <a:lnTo>
                  <a:pt x="94237" y="188475"/>
                </a:lnTo>
                <a:lnTo>
                  <a:pt x="130921" y="181070"/>
                </a:lnTo>
                <a:lnTo>
                  <a:pt x="160875" y="160874"/>
                </a:lnTo>
                <a:lnTo>
                  <a:pt x="181070" y="130919"/>
                </a:lnTo>
                <a:lnTo>
                  <a:pt x="182134" y="125650"/>
                </a:lnTo>
                <a:lnTo>
                  <a:pt x="94237" y="125650"/>
                </a:lnTo>
                <a:lnTo>
                  <a:pt x="94237" y="62825"/>
                </a:lnTo>
                <a:lnTo>
                  <a:pt x="182134" y="62825"/>
                </a:lnTo>
                <a:lnTo>
                  <a:pt x="181070" y="57556"/>
                </a:lnTo>
                <a:lnTo>
                  <a:pt x="160875" y="27601"/>
                </a:lnTo>
                <a:lnTo>
                  <a:pt x="130921" y="7405"/>
                </a:lnTo>
                <a:lnTo>
                  <a:pt x="94237" y="0"/>
                </a:lnTo>
                <a:close/>
              </a:path>
              <a:path w="1621155" h="1374140">
                <a:moveTo>
                  <a:pt x="182134" y="62825"/>
                </a:moveTo>
                <a:lnTo>
                  <a:pt x="94237" y="62825"/>
                </a:lnTo>
                <a:lnTo>
                  <a:pt x="94237" y="125650"/>
                </a:lnTo>
                <a:lnTo>
                  <a:pt x="182134" y="125650"/>
                </a:lnTo>
                <a:lnTo>
                  <a:pt x="188475" y="94237"/>
                </a:lnTo>
                <a:lnTo>
                  <a:pt x="182134" y="62825"/>
                </a:lnTo>
                <a:close/>
              </a:path>
              <a:path w="1621155" h="1374140">
                <a:moveTo>
                  <a:pt x="1620735" y="62825"/>
                </a:moveTo>
                <a:lnTo>
                  <a:pt x="182134" y="62825"/>
                </a:lnTo>
                <a:lnTo>
                  <a:pt x="188475" y="94237"/>
                </a:lnTo>
                <a:lnTo>
                  <a:pt x="182134" y="125650"/>
                </a:lnTo>
                <a:lnTo>
                  <a:pt x="1557910" y="125650"/>
                </a:lnTo>
                <a:lnTo>
                  <a:pt x="1557910" y="94237"/>
                </a:lnTo>
                <a:lnTo>
                  <a:pt x="1620735" y="94237"/>
                </a:lnTo>
                <a:lnTo>
                  <a:pt x="1620735" y="62825"/>
                </a:lnTo>
                <a:close/>
              </a:path>
              <a:path w="1621155" h="1374140">
                <a:moveTo>
                  <a:pt x="1620735" y="94237"/>
                </a:moveTo>
                <a:lnTo>
                  <a:pt x="1557910" y="94237"/>
                </a:lnTo>
                <a:lnTo>
                  <a:pt x="1589323" y="125650"/>
                </a:lnTo>
                <a:lnTo>
                  <a:pt x="1620735" y="125650"/>
                </a:lnTo>
                <a:lnTo>
                  <a:pt x="1620735" y="94237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313822" y="1329802"/>
            <a:ext cx="8963077" cy="42407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365686" y="1382504"/>
            <a:ext cx="8813268" cy="40840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349980" y="1366797"/>
            <a:ext cx="8844915" cy="4115435"/>
          </a:xfrm>
          <a:custGeom>
            <a:avLst/>
            <a:gdLst/>
            <a:ahLst/>
            <a:cxnLst/>
            <a:rect l="l" t="t" r="r" b="b"/>
            <a:pathLst>
              <a:path w="8844915" h="4115435">
                <a:moveTo>
                  <a:pt x="0" y="0"/>
                </a:moveTo>
                <a:lnTo>
                  <a:pt x="8844686" y="0"/>
                </a:lnTo>
                <a:lnTo>
                  <a:pt x="8844686" y="4115439"/>
                </a:lnTo>
                <a:lnTo>
                  <a:pt x="0" y="4115439"/>
                </a:lnTo>
                <a:lnTo>
                  <a:pt x="0" y="0"/>
                </a:lnTo>
                <a:close/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492702" y="1505578"/>
            <a:ext cx="3041015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 b="1">
                <a:solidFill>
                  <a:srgbClr val="FF6A00"/>
                </a:solidFill>
                <a:latin typeface="微软雅黑"/>
                <a:cs typeface="微软雅黑"/>
              </a:rPr>
              <a:t>主动外连明细与阻断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57059" y="6217476"/>
            <a:ext cx="270637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 b="1">
                <a:solidFill>
                  <a:srgbClr val="FF6A00"/>
                </a:solidFill>
                <a:latin typeface="微软雅黑"/>
                <a:cs typeface="微软雅黑"/>
              </a:rPr>
              <a:t>云上网络安全报告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753195" y="5610165"/>
            <a:ext cx="4126229" cy="1223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97280">
              <a:lnSpc>
                <a:spcPct val="100000"/>
              </a:lnSpc>
              <a:spcBef>
                <a:spcPts val="135"/>
              </a:spcBef>
            </a:pPr>
            <a:r>
              <a:rPr dirty="0" sz="2600" spc="35" b="1">
                <a:solidFill>
                  <a:srgbClr val="FF6A00"/>
                </a:solidFill>
                <a:latin typeface="微软雅黑"/>
                <a:cs typeface="微软雅黑"/>
              </a:rPr>
              <a:t>入侵检测与事件统计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150"/>
              </a:spcBef>
            </a:pPr>
            <a:r>
              <a:rPr dirty="0" sz="2600" spc="35" b="1">
                <a:solidFill>
                  <a:srgbClr val="FF6A00"/>
                </a:solidFill>
                <a:latin typeface="微软雅黑"/>
                <a:cs typeface="微软雅黑"/>
              </a:rPr>
              <a:t>安全组流量可视化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756475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 i="1">
                <a:latin typeface="微软雅黑"/>
                <a:cs typeface="微软雅黑"/>
              </a:rPr>
              <a:t>可视掌握全局网络安全态势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25939" y="9705200"/>
            <a:ext cx="728723" cy="5283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146693" y="10259238"/>
            <a:ext cx="6708775" cy="8255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同时为云上用户提供：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流量</a:t>
            </a:r>
            <a:r>
              <a:rPr dirty="0" sz="2600" spc="15" b="1">
                <a:solidFill>
                  <a:srgbClr val="181818"/>
                </a:solidFill>
                <a:latin typeface="微软雅黑"/>
                <a:cs typeface="微软雅黑"/>
              </a:rPr>
              <a:t>/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事件</a:t>
            </a:r>
            <a:r>
              <a:rPr dirty="0" sz="2600" spc="15" b="1">
                <a:solidFill>
                  <a:srgbClr val="181818"/>
                </a:solidFill>
                <a:latin typeface="微软雅黑"/>
                <a:cs typeface="微软雅黑"/>
              </a:rPr>
              <a:t>/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操作</a:t>
            </a:r>
            <a:r>
              <a:rPr dirty="0" sz="2600" spc="35" b="1">
                <a:solidFill>
                  <a:srgbClr val="FF0000"/>
                </a:solidFill>
                <a:latin typeface="微软雅黑"/>
                <a:cs typeface="微软雅黑"/>
              </a:rPr>
              <a:t>审计报告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，满足各类合规需求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444616" y="6795604"/>
            <a:ext cx="5392505" cy="399987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607260" y="6959594"/>
            <a:ext cx="4906504" cy="351355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51472" y="2234099"/>
            <a:ext cx="2621915" cy="498475"/>
          </a:xfrm>
          <a:custGeom>
            <a:avLst/>
            <a:gdLst/>
            <a:ahLst/>
            <a:cxnLst/>
            <a:rect l="l" t="t" r="r" b="b"/>
            <a:pathLst>
              <a:path w="2621915" h="498475">
                <a:moveTo>
                  <a:pt x="0" y="83019"/>
                </a:moveTo>
                <a:lnTo>
                  <a:pt x="6524" y="50704"/>
                </a:lnTo>
                <a:lnTo>
                  <a:pt x="24315" y="24315"/>
                </a:lnTo>
                <a:lnTo>
                  <a:pt x="50704" y="6524"/>
                </a:lnTo>
                <a:lnTo>
                  <a:pt x="83019" y="0"/>
                </a:lnTo>
                <a:lnTo>
                  <a:pt x="2538735" y="0"/>
                </a:lnTo>
                <a:lnTo>
                  <a:pt x="2571050" y="6524"/>
                </a:lnTo>
                <a:lnTo>
                  <a:pt x="2597438" y="24315"/>
                </a:lnTo>
                <a:lnTo>
                  <a:pt x="2615230" y="50704"/>
                </a:lnTo>
                <a:lnTo>
                  <a:pt x="2621754" y="83019"/>
                </a:lnTo>
                <a:lnTo>
                  <a:pt x="2621754" y="415085"/>
                </a:lnTo>
                <a:lnTo>
                  <a:pt x="2615230" y="447400"/>
                </a:lnTo>
                <a:lnTo>
                  <a:pt x="2597438" y="473789"/>
                </a:lnTo>
                <a:lnTo>
                  <a:pt x="2571050" y="491580"/>
                </a:lnTo>
                <a:lnTo>
                  <a:pt x="2538735" y="498104"/>
                </a:lnTo>
                <a:lnTo>
                  <a:pt x="83019" y="498104"/>
                </a:lnTo>
                <a:lnTo>
                  <a:pt x="50704" y="491580"/>
                </a:lnTo>
                <a:lnTo>
                  <a:pt x="24315" y="473789"/>
                </a:lnTo>
                <a:lnTo>
                  <a:pt x="6524" y="447400"/>
                </a:lnTo>
                <a:lnTo>
                  <a:pt x="0" y="415085"/>
                </a:lnTo>
                <a:lnTo>
                  <a:pt x="0" y="83019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00429" y="5213665"/>
            <a:ext cx="3462654" cy="380365"/>
          </a:xfrm>
          <a:custGeom>
            <a:avLst/>
            <a:gdLst/>
            <a:ahLst/>
            <a:cxnLst/>
            <a:rect l="l" t="t" r="r" b="b"/>
            <a:pathLst>
              <a:path w="3462654" h="380364">
                <a:moveTo>
                  <a:pt x="0" y="63370"/>
                </a:moveTo>
                <a:lnTo>
                  <a:pt x="4979" y="38703"/>
                </a:lnTo>
                <a:lnTo>
                  <a:pt x="18560" y="18560"/>
                </a:lnTo>
                <a:lnTo>
                  <a:pt x="38703" y="4979"/>
                </a:lnTo>
                <a:lnTo>
                  <a:pt x="63369" y="0"/>
                </a:lnTo>
                <a:lnTo>
                  <a:pt x="3398933" y="0"/>
                </a:lnTo>
                <a:lnTo>
                  <a:pt x="3423600" y="4979"/>
                </a:lnTo>
                <a:lnTo>
                  <a:pt x="3443742" y="18560"/>
                </a:lnTo>
                <a:lnTo>
                  <a:pt x="3457323" y="38703"/>
                </a:lnTo>
                <a:lnTo>
                  <a:pt x="3462303" y="63370"/>
                </a:lnTo>
                <a:lnTo>
                  <a:pt x="3462303" y="316846"/>
                </a:lnTo>
                <a:lnTo>
                  <a:pt x="3457323" y="341513"/>
                </a:lnTo>
                <a:lnTo>
                  <a:pt x="3443742" y="361656"/>
                </a:lnTo>
                <a:lnTo>
                  <a:pt x="3423600" y="375236"/>
                </a:lnTo>
                <a:lnTo>
                  <a:pt x="3398933" y="380216"/>
                </a:lnTo>
                <a:lnTo>
                  <a:pt x="63369" y="380216"/>
                </a:lnTo>
                <a:lnTo>
                  <a:pt x="38703" y="375236"/>
                </a:lnTo>
                <a:lnTo>
                  <a:pt x="18560" y="361656"/>
                </a:lnTo>
                <a:lnTo>
                  <a:pt x="4979" y="341513"/>
                </a:lnTo>
                <a:lnTo>
                  <a:pt x="0" y="316846"/>
                </a:lnTo>
                <a:lnTo>
                  <a:pt x="0" y="63370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424459" y="4625330"/>
            <a:ext cx="5759450" cy="487045"/>
          </a:xfrm>
          <a:custGeom>
            <a:avLst/>
            <a:gdLst/>
            <a:ahLst/>
            <a:cxnLst/>
            <a:rect l="l" t="t" r="r" b="b"/>
            <a:pathLst>
              <a:path w="5759450" h="487045">
                <a:moveTo>
                  <a:pt x="0" y="81119"/>
                </a:moveTo>
                <a:lnTo>
                  <a:pt x="6374" y="49543"/>
                </a:lnTo>
                <a:lnTo>
                  <a:pt x="23758" y="23759"/>
                </a:lnTo>
                <a:lnTo>
                  <a:pt x="49543" y="6374"/>
                </a:lnTo>
                <a:lnTo>
                  <a:pt x="81118" y="0"/>
                </a:lnTo>
                <a:lnTo>
                  <a:pt x="5678223" y="0"/>
                </a:lnTo>
                <a:lnTo>
                  <a:pt x="5709798" y="6374"/>
                </a:lnTo>
                <a:lnTo>
                  <a:pt x="5735582" y="23759"/>
                </a:lnTo>
                <a:lnTo>
                  <a:pt x="5752967" y="49543"/>
                </a:lnTo>
                <a:lnTo>
                  <a:pt x="5759341" y="81119"/>
                </a:lnTo>
                <a:lnTo>
                  <a:pt x="5759341" y="405601"/>
                </a:lnTo>
                <a:lnTo>
                  <a:pt x="5752967" y="437176"/>
                </a:lnTo>
                <a:lnTo>
                  <a:pt x="5735582" y="462961"/>
                </a:lnTo>
                <a:lnTo>
                  <a:pt x="5709798" y="480345"/>
                </a:lnTo>
                <a:lnTo>
                  <a:pt x="5678223" y="486720"/>
                </a:lnTo>
                <a:lnTo>
                  <a:pt x="81118" y="486720"/>
                </a:lnTo>
                <a:lnTo>
                  <a:pt x="49543" y="480345"/>
                </a:lnTo>
                <a:lnTo>
                  <a:pt x="23758" y="462961"/>
                </a:lnTo>
                <a:lnTo>
                  <a:pt x="6374" y="437176"/>
                </a:lnTo>
                <a:lnTo>
                  <a:pt x="0" y="405601"/>
                </a:lnTo>
                <a:lnTo>
                  <a:pt x="0" y="81119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6811009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云防火墙网络安全场景对比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1007" y="1553424"/>
          <a:ext cx="18635345" cy="918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1740"/>
                <a:gridCol w="2971165"/>
                <a:gridCol w="2971164"/>
                <a:gridCol w="2971165"/>
                <a:gridCol w="2971165"/>
                <a:gridCol w="2971165"/>
              </a:tblGrid>
              <a:tr h="910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3600" spc="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VPC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3600" spc="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安全组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36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NACL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3600" spc="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云防火墙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3600" spc="-2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WAF</a:t>
                      </a:r>
                      <a:endParaRPr sz="3600">
                        <a:latin typeface="微软雅黑"/>
                        <a:cs typeface="微软雅黑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6A00"/>
                    </a:solidFill>
                  </a:tcPr>
                </a:tc>
              </a:tr>
              <a:tr h="102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dirty="0" sz="3300" spc="-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网络安全范畴</a:t>
                      </a:r>
                      <a:endParaRPr sz="3300">
                        <a:latin typeface="微软雅黑"/>
                        <a:cs typeface="微软雅黑"/>
                      </a:endParaRPr>
                    </a:p>
                  </a:txBody>
                  <a:tcPr marL="0" marR="0" marB="0" marT="24193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  <a:spcBef>
                          <a:spcPts val="770"/>
                        </a:spcBef>
                      </a:pPr>
                      <a:r>
                        <a:rPr dirty="0" sz="29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基础网络管控</a:t>
                      </a:r>
                      <a:endParaRPr sz="295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ts val="2830"/>
                        </a:lnSpc>
                      </a:pPr>
                      <a:r>
                        <a:rPr dirty="0" sz="240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400" spc="-5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4</a:t>
                      </a:r>
                      <a:r>
                        <a:rPr dirty="0" sz="240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层网络策略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ts val="3490"/>
                        </a:lnSpc>
                        <a:spcBef>
                          <a:spcPts val="770"/>
                        </a:spcBef>
                      </a:pPr>
                      <a:r>
                        <a:rPr dirty="0" sz="295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高级网络安全</a:t>
                      </a:r>
                      <a:endParaRPr sz="2950">
                        <a:latin typeface="微软雅黑"/>
                        <a:cs typeface="微软雅黑"/>
                      </a:endParaRPr>
                    </a:p>
                    <a:p>
                      <a:pPr marL="539750">
                        <a:lnSpc>
                          <a:spcPts val="2830"/>
                        </a:lnSpc>
                      </a:pPr>
                      <a:r>
                        <a:rPr dirty="0" sz="240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400" spc="-5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7</a:t>
                      </a:r>
                      <a:r>
                        <a:rPr dirty="0" sz="240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层网络策略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ED3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75"/>
                        </a:spcBef>
                      </a:pPr>
                      <a:r>
                        <a:rPr dirty="0" sz="2600" spc="5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Web</a:t>
                      </a:r>
                      <a:r>
                        <a:rPr dirty="0" sz="2950" spc="15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安全</a:t>
                      </a:r>
                      <a:endParaRPr sz="2950">
                        <a:latin typeface="微软雅黑"/>
                        <a:cs typeface="微软雅黑"/>
                      </a:endParaRPr>
                    </a:p>
                  </a:txBody>
                  <a:tcPr marL="0" marR="0" marB="0" marT="2762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</a:tr>
              <a:tr h="102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dirty="0" sz="3300" spc="-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网络安全管控</a:t>
                      </a:r>
                      <a:endParaRPr sz="3300">
                        <a:latin typeface="微软雅黑"/>
                        <a:cs typeface="微软雅黑"/>
                      </a:endParaRPr>
                    </a:p>
                  </a:txBody>
                  <a:tcPr marL="0" marR="0" marB="0" marT="24066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dirty="0" sz="2950" spc="1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分区隔离</a:t>
                      </a:r>
                      <a:endParaRPr sz="2950">
                        <a:latin typeface="微软雅黑"/>
                        <a:cs typeface="微软雅黑"/>
                      </a:endParaRPr>
                    </a:p>
                  </a:txBody>
                  <a:tcPr marL="0" marR="0" marB="0" marT="27495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dirty="0" sz="2950" spc="1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主机隔离</a:t>
                      </a:r>
                      <a:endParaRPr sz="2950">
                        <a:latin typeface="微软雅黑"/>
                        <a:cs typeface="微软雅黑"/>
                      </a:endParaRPr>
                    </a:p>
                  </a:txBody>
                  <a:tcPr marL="0" marR="0" marB="0" marT="27495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dirty="0" sz="2950" spc="15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子网隔离</a:t>
                      </a:r>
                      <a:endParaRPr sz="2950">
                        <a:latin typeface="微软雅黑"/>
                        <a:cs typeface="微软雅黑"/>
                      </a:endParaRPr>
                    </a:p>
                  </a:txBody>
                  <a:tcPr marL="0" marR="0" marB="0" marT="27495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ts val="3490"/>
                        </a:lnSpc>
                        <a:spcBef>
                          <a:spcPts val="844"/>
                        </a:spcBef>
                      </a:pPr>
                      <a:r>
                        <a:rPr dirty="0" sz="295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网络边界防护</a:t>
                      </a:r>
                      <a:endParaRPr sz="2950">
                        <a:latin typeface="微软雅黑"/>
                        <a:cs typeface="微软雅黑"/>
                      </a:endParaRPr>
                    </a:p>
                    <a:p>
                      <a:pPr marL="332105">
                        <a:lnSpc>
                          <a:spcPts val="2830"/>
                        </a:lnSpc>
                      </a:pPr>
                      <a:r>
                        <a:rPr dirty="0" sz="240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--大数据智能策略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dirty="0" sz="2600" spc="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Web</a:t>
                      </a:r>
                      <a:r>
                        <a:rPr dirty="0" sz="2950" spc="1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应用防护</a:t>
                      </a:r>
                      <a:endParaRPr sz="2950">
                        <a:latin typeface="微软雅黑"/>
                        <a:cs typeface="微软雅黑"/>
                      </a:endParaRPr>
                    </a:p>
                  </a:txBody>
                  <a:tcPr marL="0" marR="0" marB="0" marT="27495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1027274">
                <a:tc>
                  <a:txBody>
                    <a:bodyPr/>
                    <a:lstStyle/>
                    <a:p>
                      <a:pPr marL="1043305">
                        <a:lnSpc>
                          <a:spcPts val="3954"/>
                        </a:lnSpc>
                        <a:spcBef>
                          <a:spcPts val="484"/>
                        </a:spcBef>
                      </a:pPr>
                      <a:r>
                        <a:rPr dirty="0" sz="3300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等保合规</a:t>
                      </a:r>
                      <a:endParaRPr sz="3300">
                        <a:latin typeface="微软雅黑"/>
                        <a:cs typeface="微软雅黑"/>
                      </a:endParaRPr>
                    </a:p>
                    <a:p>
                      <a:pPr marL="874394">
                        <a:lnSpc>
                          <a:spcPts val="2875"/>
                        </a:lnSpc>
                      </a:pPr>
                      <a:r>
                        <a:rPr dirty="0" sz="240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--网络边界防御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9367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sz="39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3950">
                        <a:latin typeface="微软雅黑"/>
                        <a:cs typeface="微软雅黑"/>
                      </a:endParaRPr>
                    </a:p>
                  </a:txBody>
                  <a:tcPr marL="0" marR="0" marB="0" marT="18859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</a:tr>
              <a:tr h="1073984">
                <a:tc>
                  <a:txBody>
                    <a:bodyPr/>
                    <a:lstStyle/>
                    <a:p>
                      <a:pPr marL="1043305">
                        <a:lnSpc>
                          <a:spcPts val="3954"/>
                        </a:lnSpc>
                        <a:spcBef>
                          <a:spcPts val="725"/>
                        </a:spcBef>
                      </a:pPr>
                      <a:r>
                        <a:rPr dirty="0" sz="330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等保合规</a:t>
                      </a:r>
                      <a:endParaRPr sz="3300">
                        <a:latin typeface="微软雅黑"/>
                        <a:cs typeface="微软雅黑"/>
                      </a:endParaRPr>
                    </a:p>
                    <a:p>
                      <a:pPr marL="874394">
                        <a:lnSpc>
                          <a:spcPts val="2875"/>
                        </a:lnSpc>
                      </a:pPr>
                      <a:r>
                        <a:rPr dirty="0" sz="240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--网络日志审计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 spc="-55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--VPC</a:t>
                      </a:r>
                      <a:r>
                        <a:rPr dirty="0" sz="2400" spc="-95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流日志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7653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7653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 spc="-4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400" spc="-95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网络边界日志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 spc="-4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400" spc="-95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应用访问日志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1027274">
                <a:tc>
                  <a:txBody>
                    <a:bodyPr/>
                    <a:lstStyle/>
                    <a:p>
                      <a:pPr marL="709295">
                        <a:lnSpc>
                          <a:spcPts val="3954"/>
                        </a:lnSpc>
                        <a:spcBef>
                          <a:spcPts val="515"/>
                        </a:spcBef>
                      </a:pPr>
                      <a:r>
                        <a:rPr dirty="0" sz="3300" spc="-5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IPS入侵防御</a:t>
                      </a:r>
                      <a:endParaRPr sz="3300">
                        <a:latin typeface="微软雅黑"/>
                        <a:cs typeface="微软雅黑"/>
                      </a:endParaRPr>
                    </a:p>
                    <a:p>
                      <a:pPr marL="874394">
                        <a:lnSpc>
                          <a:spcPts val="2875"/>
                        </a:lnSpc>
                      </a:pPr>
                      <a:r>
                        <a:rPr dirty="0" sz="2400" spc="-4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400" spc="-95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集成威胁情报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</a:tr>
              <a:tr h="1027274"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  <a:spcBef>
                          <a:spcPts val="505"/>
                        </a:spcBef>
                      </a:pPr>
                      <a:r>
                        <a:rPr dirty="0" sz="3300" spc="-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互联网资产梳理</a:t>
                      </a:r>
                      <a:endParaRPr sz="33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ts val="2875"/>
                        </a:lnSpc>
                      </a:pPr>
                      <a:r>
                        <a:rPr dirty="0" sz="2400" spc="-40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--</a:t>
                      </a:r>
                      <a:r>
                        <a:rPr dirty="0" sz="2400" spc="-95" i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主动外联</a:t>
                      </a:r>
                      <a:r>
                        <a:rPr dirty="0" sz="2400" spc="-95" i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检测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4859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102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dirty="0" sz="3300" spc="-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流量可视化</a:t>
                      </a:r>
                      <a:endParaRPr sz="3300">
                        <a:latin typeface="微软雅黑"/>
                        <a:cs typeface="微软雅黑"/>
                      </a:endParaRPr>
                    </a:p>
                  </a:txBody>
                  <a:tcPr marL="0" marR="0" marB="0" marT="24066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10272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3300" spc="-5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混合云网络安全</a:t>
                      </a:r>
                      <a:endParaRPr sz="3300">
                        <a:latin typeface="微软雅黑"/>
                        <a:cs typeface="微软雅黑"/>
                      </a:endParaRPr>
                    </a:p>
                  </a:txBody>
                  <a:tcPr marL="0" marR="0" marB="0" marT="240029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sz="3950" b="1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3950">
                        <a:latin typeface="微软雅黑"/>
                        <a:cs typeface="微软雅黑"/>
                      </a:endParaRPr>
                    </a:p>
                  </a:txBody>
                  <a:tcPr marL="0" marR="0" marB="0" marT="18859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4450">
                          <a:solidFill>
                            <a:srgbClr val="181818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4450">
                        <a:latin typeface="微软雅黑"/>
                        <a:cs typeface="微软雅黑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9367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dirty="0" sz="3850" b="1">
                          <a:solidFill>
                            <a:srgbClr val="181818"/>
                          </a:solidFill>
                          <a:latin typeface="Segoe UI Symbol"/>
                          <a:cs typeface="Segoe UI Symbol"/>
                        </a:rPr>
                        <a:t>✓</a:t>
                      </a:r>
                      <a:endParaRPr sz="38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93675">
                    <a:lnL w="12700">
                      <a:solidFill>
                        <a:srgbClr val="181818"/>
                      </a:solidFill>
                      <a:prstDash val="solid"/>
                    </a:lnL>
                    <a:lnR w="12700">
                      <a:solidFill>
                        <a:srgbClr val="181818"/>
                      </a:solidFill>
                      <a:prstDash val="solid"/>
                    </a:lnR>
                    <a:lnT w="12700">
                      <a:solidFill>
                        <a:srgbClr val="181818"/>
                      </a:solidFill>
                      <a:prstDash val="solid"/>
                    </a:lnT>
                    <a:lnB w="12700">
                      <a:solidFill>
                        <a:srgbClr val="181818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850709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技术详解：云上网络安全能力对比</a:t>
            </a:r>
          </a:p>
        </p:txBody>
      </p:sp>
      <p:sp>
        <p:nvSpPr>
          <p:cNvPr id="3" name="object 3"/>
          <p:cNvSpPr/>
          <p:nvPr/>
        </p:nvSpPr>
        <p:spPr>
          <a:xfrm>
            <a:off x="670136" y="5811341"/>
            <a:ext cx="837670" cy="848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6779" y="3499802"/>
            <a:ext cx="831074" cy="83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01581" y="3592093"/>
            <a:ext cx="2561590" cy="546735"/>
          </a:xfrm>
          <a:custGeom>
            <a:avLst/>
            <a:gdLst/>
            <a:ahLst/>
            <a:cxnLst/>
            <a:rect l="l" t="t" r="r" b="b"/>
            <a:pathLst>
              <a:path w="2561590" h="546735">
                <a:moveTo>
                  <a:pt x="2470516" y="0"/>
                </a:moveTo>
                <a:lnTo>
                  <a:pt x="91038" y="0"/>
                </a:lnTo>
                <a:lnTo>
                  <a:pt x="55601" y="7154"/>
                </a:lnTo>
                <a:lnTo>
                  <a:pt x="26664" y="26664"/>
                </a:lnTo>
                <a:lnTo>
                  <a:pt x="7154" y="55601"/>
                </a:lnTo>
                <a:lnTo>
                  <a:pt x="0" y="91038"/>
                </a:lnTo>
                <a:lnTo>
                  <a:pt x="0" y="455186"/>
                </a:lnTo>
                <a:lnTo>
                  <a:pt x="7154" y="490622"/>
                </a:lnTo>
                <a:lnTo>
                  <a:pt x="26664" y="519559"/>
                </a:lnTo>
                <a:lnTo>
                  <a:pt x="55601" y="539070"/>
                </a:lnTo>
                <a:lnTo>
                  <a:pt x="91038" y="546224"/>
                </a:lnTo>
                <a:lnTo>
                  <a:pt x="2470516" y="546224"/>
                </a:lnTo>
                <a:lnTo>
                  <a:pt x="2505952" y="539070"/>
                </a:lnTo>
                <a:lnTo>
                  <a:pt x="2534890" y="519559"/>
                </a:lnTo>
                <a:lnTo>
                  <a:pt x="2554400" y="490622"/>
                </a:lnTo>
                <a:lnTo>
                  <a:pt x="2561554" y="455186"/>
                </a:lnTo>
                <a:lnTo>
                  <a:pt x="2561554" y="91038"/>
                </a:lnTo>
                <a:lnTo>
                  <a:pt x="2554400" y="55601"/>
                </a:lnTo>
                <a:lnTo>
                  <a:pt x="2534890" y="26664"/>
                </a:lnTo>
                <a:lnTo>
                  <a:pt x="2505952" y="7154"/>
                </a:lnTo>
                <a:lnTo>
                  <a:pt x="2470516" y="0"/>
                </a:lnTo>
                <a:close/>
              </a:path>
            </a:pathLst>
          </a:custGeom>
          <a:solidFill>
            <a:srgbClr val="FFE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01581" y="3592093"/>
            <a:ext cx="2561590" cy="546735"/>
          </a:xfrm>
          <a:custGeom>
            <a:avLst/>
            <a:gdLst/>
            <a:ahLst/>
            <a:cxnLst/>
            <a:rect l="l" t="t" r="r" b="b"/>
            <a:pathLst>
              <a:path w="2561590" h="546735">
                <a:moveTo>
                  <a:pt x="0" y="91038"/>
                </a:moveTo>
                <a:lnTo>
                  <a:pt x="7154" y="55602"/>
                </a:lnTo>
                <a:lnTo>
                  <a:pt x="26664" y="26664"/>
                </a:lnTo>
                <a:lnTo>
                  <a:pt x="55602" y="7154"/>
                </a:lnTo>
                <a:lnTo>
                  <a:pt x="91038" y="0"/>
                </a:lnTo>
                <a:lnTo>
                  <a:pt x="2470516" y="0"/>
                </a:lnTo>
                <a:lnTo>
                  <a:pt x="2505952" y="7154"/>
                </a:lnTo>
                <a:lnTo>
                  <a:pt x="2534889" y="26664"/>
                </a:lnTo>
                <a:lnTo>
                  <a:pt x="2554400" y="55602"/>
                </a:lnTo>
                <a:lnTo>
                  <a:pt x="2561554" y="91038"/>
                </a:lnTo>
                <a:lnTo>
                  <a:pt x="2561554" y="455185"/>
                </a:lnTo>
                <a:lnTo>
                  <a:pt x="2554400" y="490622"/>
                </a:lnTo>
                <a:lnTo>
                  <a:pt x="2534889" y="519559"/>
                </a:lnTo>
                <a:lnTo>
                  <a:pt x="2505952" y="539069"/>
                </a:lnTo>
                <a:lnTo>
                  <a:pt x="2470516" y="546224"/>
                </a:lnTo>
                <a:lnTo>
                  <a:pt x="91038" y="546224"/>
                </a:lnTo>
                <a:lnTo>
                  <a:pt x="55602" y="539069"/>
                </a:lnTo>
                <a:lnTo>
                  <a:pt x="26664" y="519559"/>
                </a:lnTo>
                <a:lnTo>
                  <a:pt x="7154" y="490622"/>
                </a:lnTo>
                <a:lnTo>
                  <a:pt x="0" y="455185"/>
                </a:lnTo>
                <a:lnTo>
                  <a:pt x="0" y="91038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64288" y="3693993"/>
            <a:ext cx="203581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出方向安全组规则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3197" y="2181791"/>
            <a:ext cx="831075" cy="83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97024" y="2181791"/>
            <a:ext cx="831075" cy="83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8501" y="3978936"/>
            <a:ext cx="376951" cy="387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95238" y="3662580"/>
            <a:ext cx="993140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安全组</a:t>
            </a:r>
            <a:endParaRPr sz="1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950" spc="20" b="1">
                <a:latin typeface="微软雅黑"/>
                <a:cs typeface="微软雅黑"/>
              </a:rPr>
              <a:t>（E</a:t>
            </a:r>
            <a:r>
              <a:rPr dirty="0" sz="1950" spc="10" b="1">
                <a:latin typeface="微软雅黑"/>
                <a:cs typeface="微软雅黑"/>
              </a:rPr>
              <a:t>C</a:t>
            </a:r>
            <a:r>
              <a:rPr dirty="0" sz="1950" spc="15" b="1">
                <a:latin typeface="微软雅黑"/>
                <a:cs typeface="微软雅黑"/>
              </a:rPr>
              <a:t>S</a:t>
            </a: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）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36563" y="3592093"/>
            <a:ext cx="2543810" cy="546735"/>
          </a:xfrm>
          <a:custGeom>
            <a:avLst/>
            <a:gdLst/>
            <a:ahLst/>
            <a:cxnLst/>
            <a:rect l="l" t="t" r="r" b="b"/>
            <a:pathLst>
              <a:path w="2543809" h="546735">
                <a:moveTo>
                  <a:pt x="2452376" y="0"/>
                </a:moveTo>
                <a:lnTo>
                  <a:pt x="91039" y="0"/>
                </a:lnTo>
                <a:lnTo>
                  <a:pt x="55602" y="7154"/>
                </a:lnTo>
                <a:lnTo>
                  <a:pt x="26664" y="26664"/>
                </a:lnTo>
                <a:lnTo>
                  <a:pt x="7154" y="55602"/>
                </a:lnTo>
                <a:lnTo>
                  <a:pt x="0" y="91039"/>
                </a:lnTo>
                <a:lnTo>
                  <a:pt x="0" y="455185"/>
                </a:lnTo>
                <a:lnTo>
                  <a:pt x="7154" y="490621"/>
                </a:lnTo>
                <a:lnTo>
                  <a:pt x="26664" y="519559"/>
                </a:lnTo>
                <a:lnTo>
                  <a:pt x="55602" y="539069"/>
                </a:lnTo>
                <a:lnTo>
                  <a:pt x="91039" y="546224"/>
                </a:lnTo>
                <a:lnTo>
                  <a:pt x="2452376" y="546224"/>
                </a:lnTo>
                <a:lnTo>
                  <a:pt x="2487813" y="539069"/>
                </a:lnTo>
                <a:lnTo>
                  <a:pt x="2516751" y="519559"/>
                </a:lnTo>
                <a:lnTo>
                  <a:pt x="2536261" y="490621"/>
                </a:lnTo>
                <a:lnTo>
                  <a:pt x="2543415" y="455185"/>
                </a:lnTo>
                <a:lnTo>
                  <a:pt x="2543415" y="91039"/>
                </a:lnTo>
                <a:lnTo>
                  <a:pt x="2536261" y="55602"/>
                </a:lnTo>
                <a:lnTo>
                  <a:pt x="2516751" y="26664"/>
                </a:lnTo>
                <a:lnTo>
                  <a:pt x="2487813" y="7154"/>
                </a:lnTo>
                <a:lnTo>
                  <a:pt x="245237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36563" y="3592093"/>
            <a:ext cx="2543810" cy="546735"/>
          </a:xfrm>
          <a:custGeom>
            <a:avLst/>
            <a:gdLst/>
            <a:ahLst/>
            <a:cxnLst/>
            <a:rect l="l" t="t" r="r" b="b"/>
            <a:pathLst>
              <a:path w="2543809" h="546735">
                <a:moveTo>
                  <a:pt x="0" y="91039"/>
                </a:moveTo>
                <a:lnTo>
                  <a:pt x="7154" y="55602"/>
                </a:lnTo>
                <a:lnTo>
                  <a:pt x="26664" y="26664"/>
                </a:lnTo>
                <a:lnTo>
                  <a:pt x="55602" y="7154"/>
                </a:lnTo>
                <a:lnTo>
                  <a:pt x="91038" y="0"/>
                </a:lnTo>
                <a:lnTo>
                  <a:pt x="2452377" y="0"/>
                </a:lnTo>
                <a:lnTo>
                  <a:pt x="2487813" y="7154"/>
                </a:lnTo>
                <a:lnTo>
                  <a:pt x="2516751" y="26664"/>
                </a:lnTo>
                <a:lnTo>
                  <a:pt x="2536261" y="55602"/>
                </a:lnTo>
                <a:lnTo>
                  <a:pt x="2543416" y="91039"/>
                </a:lnTo>
                <a:lnTo>
                  <a:pt x="2543416" y="455184"/>
                </a:lnTo>
                <a:lnTo>
                  <a:pt x="2536261" y="490621"/>
                </a:lnTo>
                <a:lnTo>
                  <a:pt x="2516751" y="519559"/>
                </a:lnTo>
                <a:lnTo>
                  <a:pt x="2487813" y="539069"/>
                </a:lnTo>
                <a:lnTo>
                  <a:pt x="2452377" y="546224"/>
                </a:lnTo>
                <a:lnTo>
                  <a:pt x="91038" y="546224"/>
                </a:lnTo>
                <a:lnTo>
                  <a:pt x="55602" y="539069"/>
                </a:lnTo>
                <a:lnTo>
                  <a:pt x="26664" y="519559"/>
                </a:lnTo>
                <a:lnTo>
                  <a:pt x="7154" y="490621"/>
                </a:lnTo>
                <a:lnTo>
                  <a:pt x="0" y="455184"/>
                </a:lnTo>
                <a:lnTo>
                  <a:pt x="0" y="91039"/>
                </a:lnTo>
                <a:close/>
              </a:path>
            </a:pathLst>
          </a:custGeom>
          <a:ln w="1047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690200" y="3693993"/>
            <a:ext cx="203581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入方向安全组规则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7990" y="4762023"/>
            <a:ext cx="1127760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950" spc="5" b="1">
                <a:latin typeface="微软雅黑"/>
                <a:cs typeface="微软雅黑"/>
              </a:rPr>
              <a:t>NACL</a:t>
            </a:r>
            <a:endParaRPr sz="1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950" spc="25" b="1">
                <a:latin typeface="微软雅黑"/>
                <a:cs typeface="微软雅黑"/>
              </a:rPr>
              <a:t>（</a:t>
            </a:r>
            <a:r>
              <a:rPr dirty="0" sz="1950" spc="-10" b="1">
                <a:latin typeface="微软雅黑"/>
                <a:cs typeface="微软雅黑"/>
              </a:rPr>
              <a:t>V</a:t>
            </a:r>
            <a:r>
              <a:rPr dirty="0" sz="1950" spc="25" b="1">
                <a:latin typeface="微软雅黑"/>
                <a:cs typeface="微软雅黑"/>
              </a:rPr>
              <a:t>SW）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1581" y="4778299"/>
            <a:ext cx="2561590" cy="546735"/>
          </a:xfrm>
          <a:custGeom>
            <a:avLst/>
            <a:gdLst/>
            <a:ahLst/>
            <a:cxnLst/>
            <a:rect l="l" t="t" r="r" b="b"/>
            <a:pathLst>
              <a:path w="2561590" h="546735">
                <a:moveTo>
                  <a:pt x="2470516" y="0"/>
                </a:moveTo>
                <a:lnTo>
                  <a:pt x="91038" y="0"/>
                </a:lnTo>
                <a:lnTo>
                  <a:pt x="55601" y="7154"/>
                </a:lnTo>
                <a:lnTo>
                  <a:pt x="26664" y="26664"/>
                </a:lnTo>
                <a:lnTo>
                  <a:pt x="7154" y="55601"/>
                </a:lnTo>
                <a:lnTo>
                  <a:pt x="0" y="91038"/>
                </a:lnTo>
                <a:lnTo>
                  <a:pt x="0" y="455186"/>
                </a:lnTo>
                <a:lnTo>
                  <a:pt x="7154" y="490622"/>
                </a:lnTo>
                <a:lnTo>
                  <a:pt x="26664" y="519559"/>
                </a:lnTo>
                <a:lnTo>
                  <a:pt x="55601" y="539070"/>
                </a:lnTo>
                <a:lnTo>
                  <a:pt x="91038" y="546224"/>
                </a:lnTo>
                <a:lnTo>
                  <a:pt x="2470516" y="546224"/>
                </a:lnTo>
                <a:lnTo>
                  <a:pt x="2505952" y="539070"/>
                </a:lnTo>
                <a:lnTo>
                  <a:pt x="2534890" y="519559"/>
                </a:lnTo>
                <a:lnTo>
                  <a:pt x="2554400" y="490622"/>
                </a:lnTo>
                <a:lnTo>
                  <a:pt x="2561554" y="455186"/>
                </a:lnTo>
                <a:lnTo>
                  <a:pt x="2561554" y="91038"/>
                </a:lnTo>
                <a:lnTo>
                  <a:pt x="2554400" y="55601"/>
                </a:lnTo>
                <a:lnTo>
                  <a:pt x="2534890" y="26664"/>
                </a:lnTo>
                <a:lnTo>
                  <a:pt x="2505952" y="7154"/>
                </a:lnTo>
                <a:lnTo>
                  <a:pt x="247051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01581" y="4778299"/>
            <a:ext cx="2561590" cy="546735"/>
          </a:xfrm>
          <a:custGeom>
            <a:avLst/>
            <a:gdLst/>
            <a:ahLst/>
            <a:cxnLst/>
            <a:rect l="l" t="t" r="r" b="b"/>
            <a:pathLst>
              <a:path w="2561590" h="546735">
                <a:moveTo>
                  <a:pt x="0" y="91038"/>
                </a:moveTo>
                <a:lnTo>
                  <a:pt x="7154" y="55602"/>
                </a:lnTo>
                <a:lnTo>
                  <a:pt x="26664" y="26664"/>
                </a:lnTo>
                <a:lnTo>
                  <a:pt x="55602" y="7154"/>
                </a:lnTo>
                <a:lnTo>
                  <a:pt x="91038" y="0"/>
                </a:lnTo>
                <a:lnTo>
                  <a:pt x="2470516" y="0"/>
                </a:lnTo>
                <a:lnTo>
                  <a:pt x="2505952" y="7154"/>
                </a:lnTo>
                <a:lnTo>
                  <a:pt x="2534889" y="26664"/>
                </a:lnTo>
                <a:lnTo>
                  <a:pt x="2554400" y="55602"/>
                </a:lnTo>
                <a:lnTo>
                  <a:pt x="2561554" y="91038"/>
                </a:lnTo>
                <a:lnTo>
                  <a:pt x="2561554" y="455185"/>
                </a:lnTo>
                <a:lnTo>
                  <a:pt x="2554400" y="490622"/>
                </a:lnTo>
                <a:lnTo>
                  <a:pt x="2534889" y="519559"/>
                </a:lnTo>
                <a:lnTo>
                  <a:pt x="2505952" y="539069"/>
                </a:lnTo>
                <a:lnTo>
                  <a:pt x="2470516" y="546224"/>
                </a:lnTo>
                <a:lnTo>
                  <a:pt x="91038" y="546224"/>
                </a:lnTo>
                <a:lnTo>
                  <a:pt x="55602" y="539069"/>
                </a:lnTo>
                <a:lnTo>
                  <a:pt x="26664" y="519559"/>
                </a:lnTo>
                <a:lnTo>
                  <a:pt x="7154" y="490622"/>
                </a:lnTo>
                <a:lnTo>
                  <a:pt x="0" y="455185"/>
                </a:lnTo>
                <a:lnTo>
                  <a:pt x="0" y="91038"/>
                </a:lnTo>
                <a:close/>
              </a:path>
            </a:pathLst>
          </a:custGeom>
          <a:ln w="1047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06115" y="4877203"/>
            <a:ext cx="175260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出方向</a:t>
            </a:r>
            <a:r>
              <a:rPr dirty="0" sz="1950" spc="-10">
                <a:solidFill>
                  <a:srgbClr val="181818"/>
                </a:solidFill>
                <a:latin typeface="微软雅黑"/>
                <a:cs typeface="微软雅黑"/>
              </a:rPr>
              <a:t>A</a:t>
            </a:r>
            <a:r>
              <a:rPr dirty="0" sz="1950" spc="10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r>
              <a:rPr dirty="0" sz="1950" spc="20">
                <a:solidFill>
                  <a:srgbClr val="181818"/>
                </a:solidFill>
                <a:latin typeface="微软雅黑"/>
                <a:cs typeface="微软雅黑"/>
              </a:rPr>
              <a:t>L规则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36563" y="4815074"/>
            <a:ext cx="2543810" cy="546735"/>
          </a:xfrm>
          <a:custGeom>
            <a:avLst/>
            <a:gdLst/>
            <a:ahLst/>
            <a:cxnLst/>
            <a:rect l="l" t="t" r="r" b="b"/>
            <a:pathLst>
              <a:path w="2543809" h="546735">
                <a:moveTo>
                  <a:pt x="2452376" y="0"/>
                </a:moveTo>
                <a:lnTo>
                  <a:pt x="91039" y="0"/>
                </a:lnTo>
                <a:lnTo>
                  <a:pt x="55602" y="7154"/>
                </a:lnTo>
                <a:lnTo>
                  <a:pt x="26664" y="26664"/>
                </a:lnTo>
                <a:lnTo>
                  <a:pt x="7154" y="55602"/>
                </a:lnTo>
                <a:lnTo>
                  <a:pt x="0" y="91039"/>
                </a:lnTo>
                <a:lnTo>
                  <a:pt x="0" y="455185"/>
                </a:lnTo>
                <a:lnTo>
                  <a:pt x="7154" y="490621"/>
                </a:lnTo>
                <a:lnTo>
                  <a:pt x="26664" y="519559"/>
                </a:lnTo>
                <a:lnTo>
                  <a:pt x="55602" y="539069"/>
                </a:lnTo>
                <a:lnTo>
                  <a:pt x="91039" y="546224"/>
                </a:lnTo>
                <a:lnTo>
                  <a:pt x="2452376" y="546224"/>
                </a:lnTo>
                <a:lnTo>
                  <a:pt x="2487813" y="539069"/>
                </a:lnTo>
                <a:lnTo>
                  <a:pt x="2516751" y="519559"/>
                </a:lnTo>
                <a:lnTo>
                  <a:pt x="2536261" y="490621"/>
                </a:lnTo>
                <a:lnTo>
                  <a:pt x="2543415" y="455185"/>
                </a:lnTo>
                <a:lnTo>
                  <a:pt x="2543415" y="91039"/>
                </a:lnTo>
                <a:lnTo>
                  <a:pt x="2536261" y="55602"/>
                </a:lnTo>
                <a:lnTo>
                  <a:pt x="2516751" y="26664"/>
                </a:lnTo>
                <a:lnTo>
                  <a:pt x="2487813" y="7154"/>
                </a:lnTo>
                <a:lnTo>
                  <a:pt x="245237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36563" y="4815074"/>
            <a:ext cx="2543810" cy="546735"/>
          </a:xfrm>
          <a:custGeom>
            <a:avLst/>
            <a:gdLst/>
            <a:ahLst/>
            <a:cxnLst/>
            <a:rect l="l" t="t" r="r" b="b"/>
            <a:pathLst>
              <a:path w="2543809" h="546735">
                <a:moveTo>
                  <a:pt x="0" y="91039"/>
                </a:moveTo>
                <a:lnTo>
                  <a:pt x="7154" y="55602"/>
                </a:lnTo>
                <a:lnTo>
                  <a:pt x="26664" y="26664"/>
                </a:lnTo>
                <a:lnTo>
                  <a:pt x="55602" y="7154"/>
                </a:lnTo>
                <a:lnTo>
                  <a:pt x="91038" y="0"/>
                </a:lnTo>
                <a:lnTo>
                  <a:pt x="2452377" y="0"/>
                </a:lnTo>
                <a:lnTo>
                  <a:pt x="2487813" y="7154"/>
                </a:lnTo>
                <a:lnTo>
                  <a:pt x="2516751" y="26664"/>
                </a:lnTo>
                <a:lnTo>
                  <a:pt x="2536261" y="55602"/>
                </a:lnTo>
                <a:lnTo>
                  <a:pt x="2543416" y="91039"/>
                </a:lnTo>
                <a:lnTo>
                  <a:pt x="2543416" y="455184"/>
                </a:lnTo>
                <a:lnTo>
                  <a:pt x="2536261" y="490621"/>
                </a:lnTo>
                <a:lnTo>
                  <a:pt x="2516751" y="519559"/>
                </a:lnTo>
                <a:lnTo>
                  <a:pt x="2487813" y="539069"/>
                </a:lnTo>
                <a:lnTo>
                  <a:pt x="2452377" y="546224"/>
                </a:lnTo>
                <a:lnTo>
                  <a:pt x="91038" y="546224"/>
                </a:lnTo>
                <a:lnTo>
                  <a:pt x="55602" y="539069"/>
                </a:lnTo>
                <a:lnTo>
                  <a:pt x="26664" y="519559"/>
                </a:lnTo>
                <a:lnTo>
                  <a:pt x="7154" y="490621"/>
                </a:lnTo>
                <a:lnTo>
                  <a:pt x="0" y="455184"/>
                </a:lnTo>
                <a:lnTo>
                  <a:pt x="0" y="91039"/>
                </a:lnTo>
                <a:close/>
              </a:path>
            </a:pathLst>
          </a:custGeom>
          <a:ln w="1047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832029" y="4919086"/>
            <a:ext cx="175260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入方向</a:t>
            </a:r>
            <a:r>
              <a:rPr dirty="0" sz="1950" spc="-10">
                <a:solidFill>
                  <a:srgbClr val="181818"/>
                </a:solidFill>
                <a:latin typeface="微软雅黑"/>
                <a:cs typeface="微软雅黑"/>
              </a:rPr>
              <a:t>A</a:t>
            </a:r>
            <a:r>
              <a:rPr dirty="0" sz="1950" spc="10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r>
              <a:rPr dirty="0" sz="1950" spc="20">
                <a:solidFill>
                  <a:srgbClr val="181818"/>
                </a:solidFill>
                <a:latin typeface="微软雅黑"/>
                <a:cs typeface="微软雅黑"/>
              </a:rPr>
              <a:t>L规则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9913" y="6230176"/>
            <a:ext cx="450248" cy="429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27588" y="6008058"/>
            <a:ext cx="52832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路由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48391" y="6311714"/>
            <a:ext cx="16865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 b="1">
                <a:latin typeface="微软雅黑"/>
                <a:cs typeface="微软雅黑"/>
              </a:rPr>
              <a:t>（CEN/VPC）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01580" y="5969802"/>
            <a:ext cx="2561590" cy="546735"/>
          </a:xfrm>
          <a:custGeom>
            <a:avLst/>
            <a:gdLst/>
            <a:ahLst/>
            <a:cxnLst/>
            <a:rect l="l" t="t" r="r" b="b"/>
            <a:pathLst>
              <a:path w="2561590" h="546734">
                <a:moveTo>
                  <a:pt x="2470516" y="0"/>
                </a:moveTo>
                <a:lnTo>
                  <a:pt x="91038" y="0"/>
                </a:lnTo>
                <a:lnTo>
                  <a:pt x="55601" y="7154"/>
                </a:lnTo>
                <a:lnTo>
                  <a:pt x="26664" y="26664"/>
                </a:lnTo>
                <a:lnTo>
                  <a:pt x="7154" y="55602"/>
                </a:lnTo>
                <a:lnTo>
                  <a:pt x="0" y="91039"/>
                </a:lnTo>
                <a:lnTo>
                  <a:pt x="0" y="455186"/>
                </a:lnTo>
                <a:lnTo>
                  <a:pt x="7154" y="490622"/>
                </a:lnTo>
                <a:lnTo>
                  <a:pt x="26664" y="519559"/>
                </a:lnTo>
                <a:lnTo>
                  <a:pt x="55601" y="539070"/>
                </a:lnTo>
                <a:lnTo>
                  <a:pt x="91038" y="546224"/>
                </a:lnTo>
                <a:lnTo>
                  <a:pt x="2470516" y="546224"/>
                </a:lnTo>
                <a:lnTo>
                  <a:pt x="2505952" y="539070"/>
                </a:lnTo>
                <a:lnTo>
                  <a:pt x="2534890" y="519559"/>
                </a:lnTo>
                <a:lnTo>
                  <a:pt x="2554400" y="490622"/>
                </a:lnTo>
                <a:lnTo>
                  <a:pt x="2561554" y="455186"/>
                </a:lnTo>
                <a:lnTo>
                  <a:pt x="2561554" y="91039"/>
                </a:lnTo>
                <a:lnTo>
                  <a:pt x="2554400" y="55602"/>
                </a:lnTo>
                <a:lnTo>
                  <a:pt x="2534890" y="26664"/>
                </a:lnTo>
                <a:lnTo>
                  <a:pt x="2505952" y="7154"/>
                </a:lnTo>
                <a:lnTo>
                  <a:pt x="247051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01580" y="5969802"/>
            <a:ext cx="2561590" cy="546735"/>
          </a:xfrm>
          <a:custGeom>
            <a:avLst/>
            <a:gdLst/>
            <a:ahLst/>
            <a:cxnLst/>
            <a:rect l="l" t="t" r="r" b="b"/>
            <a:pathLst>
              <a:path w="2561590" h="546734">
                <a:moveTo>
                  <a:pt x="0" y="91038"/>
                </a:moveTo>
                <a:lnTo>
                  <a:pt x="7154" y="55602"/>
                </a:lnTo>
                <a:lnTo>
                  <a:pt x="26664" y="26664"/>
                </a:lnTo>
                <a:lnTo>
                  <a:pt x="55602" y="7154"/>
                </a:lnTo>
                <a:lnTo>
                  <a:pt x="91038" y="0"/>
                </a:lnTo>
                <a:lnTo>
                  <a:pt x="2470516" y="0"/>
                </a:lnTo>
                <a:lnTo>
                  <a:pt x="2505952" y="7154"/>
                </a:lnTo>
                <a:lnTo>
                  <a:pt x="2534889" y="26664"/>
                </a:lnTo>
                <a:lnTo>
                  <a:pt x="2554400" y="55602"/>
                </a:lnTo>
                <a:lnTo>
                  <a:pt x="2561554" y="91038"/>
                </a:lnTo>
                <a:lnTo>
                  <a:pt x="2561554" y="455185"/>
                </a:lnTo>
                <a:lnTo>
                  <a:pt x="2554400" y="490622"/>
                </a:lnTo>
                <a:lnTo>
                  <a:pt x="2534889" y="519559"/>
                </a:lnTo>
                <a:lnTo>
                  <a:pt x="2505952" y="539069"/>
                </a:lnTo>
                <a:lnTo>
                  <a:pt x="2470516" y="546224"/>
                </a:lnTo>
                <a:lnTo>
                  <a:pt x="91038" y="546224"/>
                </a:lnTo>
                <a:lnTo>
                  <a:pt x="55602" y="539069"/>
                </a:lnTo>
                <a:lnTo>
                  <a:pt x="26664" y="519559"/>
                </a:lnTo>
                <a:lnTo>
                  <a:pt x="7154" y="490622"/>
                </a:lnTo>
                <a:lnTo>
                  <a:pt x="0" y="455185"/>
                </a:lnTo>
                <a:lnTo>
                  <a:pt x="0" y="91038"/>
                </a:lnTo>
                <a:close/>
              </a:path>
            </a:pathLst>
          </a:custGeom>
          <a:ln w="1047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015589" y="6070884"/>
            <a:ext cx="15335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目的网段路由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76261" y="7306449"/>
            <a:ext cx="1030605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云防火墙</a:t>
            </a:r>
            <a:endParaRPr sz="1950">
              <a:latin typeface="微软雅黑"/>
              <a:cs typeface="微软雅黑"/>
            </a:endParaRPr>
          </a:p>
          <a:p>
            <a:pPr marL="76835">
              <a:lnSpc>
                <a:spcPct val="100000"/>
              </a:lnSpc>
              <a:spcBef>
                <a:spcPts val="55"/>
              </a:spcBef>
            </a:pPr>
            <a:r>
              <a:rPr dirty="0" sz="1950" spc="15" b="1">
                <a:solidFill>
                  <a:srgbClr val="181818"/>
                </a:solidFill>
                <a:latin typeface="微软雅黑"/>
                <a:cs typeface="微软雅黑"/>
              </a:rPr>
              <a:t>（CEN)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49196" y="7303044"/>
            <a:ext cx="2474595" cy="546735"/>
          </a:xfrm>
          <a:custGeom>
            <a:avLst/>
            <a:gdLst/>
            <a:ahLst/>
            <a:cxnLst/>
            <a:rect l="l" t="t" r="r" b="b"/>
            <a:pathLst>
              <a:path w="2474595" h="546734">
                <a:moveTo>
                  <a:pt x="2382983" y="0"/>
                </a:moveTo>
                <a:lnTo>
                  <a:pt x="91038" y="0"/>
                </a:lnTo>
                <a:lnTo>
                  <a:pt x="55601" y="7154"/>
                </a:lnTo>
                <a:lnTo>
                  <a:pt x="26664" y="26664"/>
                </a:lnTo>
                <a:lnTo>
                  <a:pt x="7154" y="55602"/>
                </a:lnTo>
                <a:lnTo>
                  <a:pt x="0" y="91039"/>
                </a:lnTo>
                <a:lnTo>
                  <a:pt x="0" y="455185"/>
                </a:lnTo>
                <a:lnTo>
                  <a:pt x="7154" y="490621"/>
                </a:lnTo>
                <a:lnTo>
                  <a:pt x="26664" y="519559"/>
                </a:lnTo>
                <a:lnTo>
                  <a:pt x="55601" y="539069"/>
                </a:lnTo>
                <a:lnTo>
                  <a:pt x="91038" y="546224"/>
                </a:lnTo>
                <a:lnTo>
                  <a:pt x="2382983" y="546224"/>
                </a:lnTo>
                <a:lnTo>
                  <a:pt x="2418420" y="539069"/>
                </a:lnTo>
                <a:lnTo>
                  <a:pt x="2447358" y="519559"/>
                </a:lnTo>
                <a:lnTo>
                  <a:pt x="2466868" y="490621"/>
                </a:lnTo>
                <a:lnTo>
                  <a:pt x="2474023" y="455185"/>
                </a:lnTo>
                <a:lnTo>
                  <a:pt x="2474023" y="91039"/>
                </a:lnTo>
                <a:lnTo>
                  <a:pt x="2466868" y="55602"/>
                </a:lnTo>
                <a:lnTo>
                  <a:pt x="2447358" y="26664"/>
                </a:lnTo>
                <a:lnTo>
                  <a:pt x="2418420" y="7154"/>
                </a:lnTo>
                <a:lnTo>
                  <a:pt x="2382983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49196" y="7303044"/>
            <a:ext cx="2474595" cy="546735"/>
          </a:xfrm>
          <a:custGeom>
            <a:avLst/>
            <a:gdLst/>
            <a:ahLst/>
            <a:cxnLst/>
            <a:rect l="l" t="t" r="r" b="b"/>
            <a:pathLst>
              <a:path w="2474595" h="546734">
                <a:moveTo>
                  <a:pt x="0" y="91039"/>
                </a:moveTo>
                <a:lnTo>
                  <a:pt x="7154" y="55602"/>
                </a:lnTo>
                <a:lnTo>
                  <a:pt x="26664" y="26664"/>
                </a:lnTo>
                <a:lnTo>
                  <a:pt x="55602" y="7154"/>
                </a:lnTo>
                <a:lnTo>
                  <a:pt x="91038" y="0"/>
                </a:lnTo>
                <a:lnTo>
                  <a:pt x="2382984" y="0"/>
                </a:lnTo>
                <a:lnTo>
                  <a:pt x="2418421" y="7154"/>
                </a:lnTo>
                <a:lnTo>
                  <a:pt x="2447359" y="26664"/>
                </a:lnTo>
                <a:lnTo>
                  <a:pt x="2466869" y="55602"/>
                </a:lnTo>
                <a:lnTo>
                  <a:pt x="2474023" y="91039"/>
                </a:lnTo>
                <a:lnTo>
                  <a:pt x="2474023" y="455184"/>
                </a:lnTo>
                <a:lnTo>
                  <a:pt x="2466869" y="490621"/>
                </a:lnTo>
                <a:lnTo>
                  <a:pt x="2447359" y="519559"/>
                </a:lnTo>
                <a:lnTo>
                  <a:pt x="2418421" y="539069"/>
                </a:lnTo>
                <a:lnTo>
                  <a:pt x="2382984" y="546224"/>
                </a:lnTo>
                <a:lnTo>
                  <a:pt x="91038" y="546224"/>
                </a:lnTo>
                <a:lnTo>
                  <a:pt x="55602" y="539069"/>
                </a:lnTo>
                <a:lnTo>
                  <a:pt x="26664" y="519559"/>
                </a:lnTo>
                <a:lnTo>
                  <a:pt x="7154" y="490621"/>
                </a:lnTo>
                <a:lnTo>
                  <a:pt x="0" y="455184"/>
                </a:lnTo>
                <a:lnTo>
                  <a:pt x="0" y="91039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45089" y="7400687"/>
            <a:ext cx="12820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>
                <a:solidFill>
                  <a:srgbClr val="FFFFFF"/>
                </a:solidFill>
                <a:latin typeface="微软雅黑"/>
                <a:cs typeface="微软雅黑"/>
              </a:rPr>
              <a:t>防火墙规则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86206" y="2422449"/>
            <a:ext cx="0" cy="4880610"/>
          </a:xfrm>
          <a:custGeom>
            <a:avLst/>
            <a:gdLst/>
            <a:ahLst/>
            <a:cxnLst/>
            <a:rect l="l" t="t" r="r" b="b"/>
            <a:pathLst>
              <a:path w="0" h="4880609">
                <a:moveTo>
                  <a:pt x="0" y="0"/>
                </a:moveTo>
                <a:lnTo>
                  <a:pt x="0" y="4880594"/>
                </a:lnTo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6243" y="4489734"/>
            <a:ext cx="17578070" cy="10795"/>
          </a:xfrm>
          <a:custGeom>
            <a:avLst/>
            <a:gdLst/>
            <a:ahLst/>
            <a:cxnLst/>
            <a:rect l="l" t="t" r="r" b="b"/>
            <a:pathLst>
              <a:path w="17578070" h="10795">
                <a:moveTo>
                  <a:pt x="0" y="10203"/>
                </a:moveTo>
                <a:lnTo>
                  <a:pt x="1757787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6243" y="3284469"/>
            <a:ext cx="17578070" cy="14604"/>
          </a:xfrm>
          <a:custGeom>
            <a:avLst/>
            <a:gdLst/>
            <a:ahLst/>
            <a:cxnLst/>
            <a:rect l="l" t="t" r="r" b="b"/>
            <a:pathLst>
              <a:path w="17578070" h="14604">
                <a:moveTo>
                  <a:pt x="0" y="0"/>
                </a:moveTo>
                <a:lnTo>
                  <a:pt x="17577878" y="14465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6243" y="5692580"/>
            <a:ext cx="17578070" cy="0"/>
          </a:xfrm>
          <a:custGeom>
            <a:avLst/>
            <a:gdLst/>
            <a:ahLst/>
            <a:cxnLst/>
            <a:rect l="l" t="t" r="r" b="b"/>
            <a:pathLst>
              <a:path w="17578070" h="0">
                <a:moveTo>
                  <a:pt x="0" y="0"/>
                </a:moveTo>
                <a:lnTo>
                  <a:pt x="1757787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6243" y="6927312"/>
            <a:ext cx="17578070" cy="0"/>
          </a:xfrm>
          <a:custGeom>
            <a:avLst/>
            <a:gdLst/>
            <a:ahLst/>
            <a:cxnLst/>
            <a:rect l="l" t="t" r="r" b="b"/>
            <a:pathLst>
              <a:path w="17578070" h="0">
                <a:moveTo>
                  <a:pt x="0" y="0"/>
                </a:moveTo>
                <a:lnTo>
                  <a:pt x="1757787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6243" y="8132043"/>
            <a:ext cx="17578070" cy="0"/>
          </a:xfrm>
          <a:custGeom>
            <a:avLst/>
            <a:gdLst/>
            <a:ahLst/>
            <a:cxnLst/>
            <a:rect l="l" t="t" r="r" b="b"/>
            <a:pathLst>
              <a:path w="17578070" h="0">
                <a:moveTo>
                  <a:pt x="0" y="0"/>
                </a:moveTo>
                <a:lnTo>
                  <a:pt x="1757787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44364" y="2994673"/>
            <a:ext cx="460718" cy="6596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77273" y="3006193"/>
            <a:ext cx="393065" cy="586105"/>
          </a:xfrm>
          <a:custGeom>
            <a:avLst/>
            <a:gdLst/>
            <a:ahLst/>
            <a:cxnLst/>
            <a:rect l="l" t="t" r="r" b="b"/>
            <a:pathLst>
              <a:path w="393064" h="586104">
                <a:moveTo>
                  <a:pt x="392635" y="389168"/>
                </a:moveTo>
                <a:lnTo>
                  <a:pt x="0" y="389168"/>
                </a:lnTo>
                <a:lnTo>
                  <a:pt x="196317" y="585485"/>
                </a:lnTo>
                <a:lnTo>
                  <a:pt x="392635" y="389168"/>
                </a:lnTo>
                <a:close/>
              </a:path>
              <a:path w="393064" h="586104">
                <a:moveTo>
                  <a:pt x="294476" y="0"/>
                </a:moveTo>
                <a:lnTo>
                  <a:pt x="98158" y="0"/>
                </a:lnTo>
                <a:lnTo>
                  <a:pt x="98158" y="389168"/>
                </a:lnTo>
                <a:lnTo>
                  <a:pt x="294476" y="389168"/>
                </a:lnTo>
                <a:lnTo>
                  <a:pt x="294476" y="0"/>
                </a:lnTo>
                <a:close/>
              </a:path>
            </a:pathLst>
          </a:custGeom>
          <a:solidFill>
            <a:srgbClr val="FFB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44364" y="4167412"/>
            <a:ext cx="460718" cy="6596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7273" y="4179389"/>
            <a:ext cx="393065" cy="586105"/>
          </a:xfrm>
          <a:custGeom>
            <a:avLst/>
            <a:gdLst/>
            <a:ahLst/>
            <a:cxnLst/>
            <a:rect l="l" t="t" r="r" b="b"/>
            <a:pathLst>
              <a:path w="393064" h="586104">
                <a:moveTo>
                  <a:pt x="392635" y="389168"/>
                </a:moveTo>
                <a:lnTo>
                  <a:pt x="0" y="389168"/>
                </a:lnTo>
                <a:lnTo>
                  <a:pt x="196317" y="585485"/>
                </a:lnTo>
                <a:lnTo>
                  <a:pt x="392635" y="389168"/>
                </a:lnTo>
                <a:close/>
              </a:path>
              <a:path w="393064" h="586104">
                <a:moveTo>
                  <a:pt x="294476" y="0"/>
                </a:moveTo>
                <a:lnTo>
                  <a:pt x="98158" y="0"/>
                </a:lnTo>
                <a:lnTo>
                  <a:pt x="98158" y="389168"/>
                </a:lnTo>
                <a:lnTo>
                  <a:pt x="294476" y="389168"/>
                </a:lnTo>
                <a:lnTo>
                  <a:pt x="294476" y="0"/>
                </a:lnTo>
                <a:close/>
              </a:path>
            </a:pathLst>
          </a:custGeom>
          <a:solidFill>
            <a:srgbClr val="FFB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54835" y="5340151"/>
            <a:ext cx="471189" cy="6596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92416" y="5356648"/>
            <a:ext cx="393065" cy="586105"/>
          </a:xfrm>
          <a:custGeom>
            <a:avLst/>
            <a:gdLst/>
            <a:ahLst/>
            <a:cxnLst/>
            <a:rect l="l" t="t" r="r" b="b"/>
            <a:pathLst>
              <a:path w="393064" h="586104">
                <a:moveTo>
                  <a:pt x="392635" y="389168"/>
                </a:moveTo>
                <a:lnTo>
                  <a:pt x="0" y="389168"/>
                </a:lnTo>
                <a:lnTo>
                  <a:pt x="196318" y="585485"/>
                </a:lnTo>
                <a:lnTo>
                  <a:pt x="392635" y="389168"/>
                </a:lnTo>
                <a:close/>
              </a:path>
              <a:path w="393064" h="586104">
                <a:moveTo>
                  <a:pt x="294476" y="0"/>
                </a:moveTo>
                <a:lnTo>
                  <a:pt x="98159" y="0"/>
                </a:lnTo>
                <a:lnTo>
                  <a:pt x="98159" y="389168"/>
                </a:lnTo>
                <a:lnTo>
                  <a:pt x="294476" y="389168"/>
                </a:lnTo>
                <a:lnTo>
                  <a:pt x="294476" y="0"/>
                </a:lnTo>
                <a:close/>
              </a:path>
            </a:pathLst>
          </a:custGeom>
          <a:solidFill>
            <a:srgbClr val="FFB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38602" y="6617599"/>
            <a:ext cx="827199" cy="11622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80105" y="6635103"/>
            <a:ext cx="753745" cy="1088390"/>
          </a:xfrm>
          <a:custGeom>
            <a:avLst/>
            <a:gdLst/>
            <a:ahLst/>
            <a:cxnLst/>
            <a:rect l="l" t="t" r="r" b="b"/>
            <a:pathLst>
              <a:path w="753745" h="1088390">
                <a:moveTo>
                  <a:pt x="188359" y="0"/>
                </a:moveTo>
                <a:lnTo>
                  <a:pt x="0" y="0"/>
                </a:lnTo>
                <a:lnTo>
                  <a:pt x="0" y="664386"/>
                </a:lnTo>
                <a:lnTo>
                  <a:pt x="3574" y="713096"/>
                </a:lnTo>
                <a:lnTo>
                  <a:pt x="13956" y="759587"/>
                </a:lnTo>
                <a:lnTo>
                  <a:pt x="30636" y="803349"/>
                </a:lnTo>
                <a:lnTo>
                  <a:pt x="53105" y="843872"/>
                </a:lnTo>
                <a:lnTo>
                  <a:pt x="80852" y="880646"/>
                </a:lnTo>
                <a:lnTo>
                  <a:pt x="113368" y="913162"/>
                </a:lnTo>
                <a:lnTo>
                  <a:pt x="150142" y="940909"/>
                </a:lnTo>
                <a:lnTo>
                  <a:pt x="190665" y="963378"/>
                </a:lnTo>
                <a:lnTo>
                  <a:pt x="234427" y="980058"/>
                </a:lnTo>
                <a:lnTo>
                  <a:pt x="280918" y="990440"/>
                </a:lnTo>
                <a:lnTo>
                  <a:pt x="329628" y="994014"/>
                </a:lnTo>
                <a:lnTo>
                  <a:pt x="565078" y="994015"/>
                </a:lnTo>
                <a:lnTo>
                  <a:pt x="565078" y="1088195"/>
                </a:lnTo>
                <a:lnTo>
                  <a:pt x="753437" y="899835"/>
                </a:lnTo>
                <a:lnTo>
                  <a:pt x="659258" y="805656"/>
                </a:lnTo>
                <a:lnTo>
                  <a:pt x="329628" y="805656"/>
                </a:lnTo>
                <a:lnTo>
                  <a:pt x="284976" y="798453"/>
                </a:lnTo>
                <a:lnTo>
                  <a:pt x="246196" y="778398"/>
                </a:lnTo>
                <a:lnTo>
                  <a:pt x="215615" y="747818"/>
                </a:lnTo>
                <a:lnTo>
                  <a:pt x="195560" y="709038"/>
                </a:lnTo>
                <a:lnTo>
                  <a:pt x="188358" y="664386"/>
                </a:lnTo>
                <a:lnTo>
                  <a:pt x="188359" y="0"/>
                </a:lnTo>
                <a:close/>
              </a:path>
              <a:path w="753745" h="1088390">
                <a:moveTo>
                  <a:pt x="565078" y="711475"/>
                </a:moveTo>
                <a:lnTo>
                  <a:pt x="565078" y="805656"/>
                </a:lnTo>
                <a:lnTo>
                  <a:pt x="659258" y="805656"/>
                </a:lnTo>
                <a:lnTo>
                  <a:pt x="565078" y="711475"/>
                </a:lnTo>
                <a:close/>
              </a:path>
            </a:pathLst>
          </a:custGeom>
          <a:solidFill>
            <a:srgbClr val="FFB6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14936" y="5423918"/>
            <a:ext cx="806258" cy="23350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56200" y="5435725"/>
            <a:ext cx="731520" cy="2269490"/>
          </a:xfrm>
          <a:custGeom>
            <a:avLst/>
            <a:gdLst/>
            <a:ahLst/>
            <a:cxnLst/>
            <a:rect l="l" t="t" r="r" b="b"/>
            <a:pathLst>
              <a:path w="731520" h="2269490">
                <a:moveTo>
                  <a:pt x="639721" y="182775"/>
                </a:moveTo>
                <a:lnTo>
                  <a:pt x="456943" y="182775"/>
                </a:lnTo>
                <a:lnTo>
                  <a:pt x="456943" y="1949327"/>
                </a:lnTo>
                <a:lnTo>
                  <a:pt x="449954" y="1992655"/>
                </a:lnTo>
                <a:lnTo>
                  <a:pt x="430494" y="2030286"/>
                </a:lnTo>
                <a:lnTo>
                  <a:pt x="400819" y="2059960"/>
                </a:lnTo>
                <a:lnTo>
                  <a:pt x="363189" y="2079421"/>
                </a:lnTo>
                <a:lnTo>
                  <a:pt x="319860" y="2086409"/>
                </a:lnTo>
                <a:lnTo>
                  <a:pt x="0" y="2086409"/>
                </a:lnTo>
                <a:lnTo>
                  <a:pt x="0" y="2269187"/>
                </a:lnTo>
                <a:lnTo>
                  <a:pt x="319860" y="2269187"/>
                </a:lnTo>
                <a:lnTo>
                  <a:pt x="367127" y="2265719"/>
                </a:lnTo>
                <a:lnTo>
                  <a:pt x="412240" y="2255644"/>
                </a:lnTo>
                <a:lnTo>
                  <a:pt x="454705" y="2239458"/>
                </a:lnTo>
                <a:lnTo>
                  <a:pt x="494028" y="2217656"/>
                </a:lnTo>
                <a:lnTo>
                  <a:pt x="529712" y="2190731"/>
                </a:lnTo>
                <a:lnTo>
                  <a:pt x="561265" y="2159179"/>
                </a:lnTo>
                <a:lnTo>
                  <a:pt x="588190" y="2123494"/>
                </a:lnTo>
                <a:lnTo>
                  <a:pt x="609993" y="2084172"/>
                </a:lnTo>
                <a:lnTo>
                  <a:pt x="626179" y="2041707"/>
                </a:lnTo>
                <a:lnTo>
                  <a:pt x="636253" y="1996593"/>
                </a:lnTo>
                <a:lnTo>
                  <a:pt x="639721" y="1949327"/>
                </a:lnTo>
                <a:lnTo>
                  <a:pt x="639721" y="182775"/>
                </a:lnTo>
                <a:close/>
              </a:path>
              <a:path w="731520" h="2269490">
                <a:moveTo>
                  <a:pt x="548330" y="0"/>
                </a:moveTo>
                <a:lnTo>
                  <a:pt x="365554" y="182775"/>
                </a:lnTo>
                <a:lnTo>
                  <a:pt x="731109" y="182775"/>
                </a:lnTo>
                <a:lnTo>
                  <a:pt x="54833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481417" y="4146470"/>
            <a:ext cx="460718" cy="6596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515884" y="4160215"/>
            <a:ext cx="393065" cy="586105"/>
          </a:xfrm>
          <a:custGeom>
            <a:avLst/>
            <a:gdLst/>
            <a:ahLst/>
            <a:cxnLst/>
            <a:rect l="l" t="t" r="r" b="b"/>
            <a:pathLst>
              <a:path w="393065" h="586104">
                <a:moveTo>
                  <a:pt x="294475" y="196317"/>
                </a:moveTo>
                <a:lnTo>
                  <a:pt x="98158" y="196317"/>
                </a:lnTo>
                <a:lnTo>
                  <a:pt x="98158" y="585485"/>
                </a:lnTo>
                <a:lnTo>
                  <a:pt x="294475" y="585485"/>
                </a:lnTo>
                <a:lnTo>
                  <a:pt x="294475" y="196317"/>
                </a:lnTo>
                <a:close/>
              </a:path>
              <a:path w="393065" h="586104">
                <a:moveTo>
                  <a:pt x="196316" y="0"/>
                </a:moveTo>
                <a:lnTo>
                  <a:pt x="0" y="196317"/>
                </a:lnTo>
                <a:lnTo>
                  <a:pt x="392635" y="196317"/>
                </a:lnTo>
                <a:lnTo>
                  <a:pt x="196316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481417" y="2942318"/>
            <a:ext cx="460718" cy="6596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16244" y="2959923"/>
            <a:ext cx="393065" cy="586105"/>
          </a:xfrm>
          <a:custGeom>
            <a:avLst/>
            <a:gdLst/>
            <a:ahLst/>
            <a:cxnLst/>
            <a:rect l="l" t="t" r="r" b="b"/>
            <a:pathLst>
              <a:path w="393065" h="586104">
                <a:moveTo>
                  <a:pt x="294476" y="196316"/>
                </a:moveTo>
                <a:lnTo>
                  <a:pt x="98159" y="196316"/>
                </a:lnTo>
                <a:lnTo>
                  <a:pt x="98159" y="585485"/>
                </a:lnTo>
                <a:lnTo>
                  <a:pt x="294476" y="585485"/>
                </a:lnTo>
                <a:lnTo>
                  <a:pt x="294476" y="196316"/>
                </a:lnTo>
                <a:close/>
              </a:path>
              <a:path w="393065" h="586104">
                <a:moveTo>
                  <a:pt x="196317" y="0"/>
                </a:moveTo>
                <a:lnTo>
                  <a:pt x="0" y="196316"/>
                </a:lnTo>
                <a:lnTo>
                  <a:pt x="392635" y="196316"/>
                </a:lnTo>
                <a:lnTo>
                  <a:pt x="196317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22409" y="1703427"/>
            <a:ext cx="12065" cy="6428740"/>
          </a:xfrm>
          <a:custGeom>
            <a:avLst/>
            <a:gdLst/>
            <a:ahLst/>
            <a:cxnLst/>
            <a:rect l="l" t="t" r="r" b="b"/>
            <a:pathLst>
              <a:path w="12064" h="6428740">
                <a:moveTo>
                  <a:pt x="11560" y="0"/>
                </a:moveTo>
                <a:lnTo>
                  <a:pt x="0" y="642861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192053" y="1632867"/>
            <a:ext cx="0" cy="6499225"/>
          </a:xfrm>
          <a:custGeom>
            <a:avLst/>
            <a:gdLst/>
            <a:ahLst/>
            <a:cxnLst/>
            <a:rect l="l" t="t" r="r" b="b"/>
            <a:pathLst>
              <a:path w="0" h="6499225">
                <a:moveTo>
                  <a:pt x="0" y="0"/>
                </a:moveTo>
                <a:lnTo>
                  <a:pt x="0" y="6499175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1068386" y="1735937"/>
            <a:ext cx="1365885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防护方式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449483" y="3367302"/>
            <a:ext cx="2752090" cy="947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95"/>
              </a:spcBef>
            </a:pPr>
            <a:r>
              <a:rPr dirty="0" sz="1950" spc="25" b="1">
                <a:latin typeface="微软雅黑"/>
                <a:cs typeface="微软雅黑"/>
              </a:rPr>
              <a:t>进出</a:t>
            </a:r>
            <a:r>
              <a:rPr dirty="0" sz="1950" spc="15" b="1">
                <a:solidFill>
                  <a:srgbClr val="FF6A00"/>
                </a:solidFill>
                <a:latin typeface="微软雅黑"/>
                <a:cs typeface="微软雅黑"/>
              </a:rPr>
              <a:t>E</a:t>
            </a:r>
            <a:r>
              <a:rPr dirty="0" sz="1950" spc="10" b="1">
                <a:solidFill>
                  <a:srgbClr val="FF6A00"/>
                </a:solidFill>
                <a:latin typeface="微软雅黑"/>
                <a:cs typeface="微软雅黑"/>
              </a:rPr>
              <a:t>C</a:t>
            </a:r>
            <a:r>
              <a:rPr dirty="0" sz="1950" spc="15" b="1">
                <a:solidFill>
                  <a:srgbClr val="FF6A00"/>
                </a:solidFill>
                <a:latin typeface="微软雅黑"/>
                <a:cs typeface="微软雅黑"/>
              </a:rPr>
              <a:t>S</a:t>
            </a:r>
            <a:r>
              <a:rPr dirty="0" sz="1950" spc="25" b="1">
                <a:latin typeface="微软雅黑"/>
                <a:cs typeface="微软雅黑"/>
              </a:rPr>
              <a:t>时对流量进行检 </a:t>
            </a:r>
            <a:r>
              <a:rPr dirty="0" sz="1950" spc="25" b="1">
                <a:latin typeface="微软雅黑"/>
                <a:cs typeface="微软雅黑"/>
              </a:rPr>
              <a:t>查过滤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10574" y="1735937"/>
            <a:ext cx="6693534" cy="10394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98060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安全能力	数据流向</a:t>
            </a:r>
            <a:endParaRPr sz="2600">
              <a:latin typeface="微软雅黑"/>
              <a:cs typeface="微软雅黑"/>
            </a:endParaRPr>
          </a:p>
          <a:p>
            <a:pPr algn="r" marR="5080">
              <a:lnSpc>
                <a:spcPct val="100000"/>
              </a:lnSpc>
              <a:spcBef>
                <a:spcPts val="2480"/>
              </a:spcBef>
              <a:tabLst>
                <a:tab pos="1165225" algn="l"/>
              </a:tabLst>
            </a:pPr>
            <a:r>
              <a:rPr dirty="0" sz="1950" spc="25">
                <a:latin typeface="微软雅黑"/>
                <a:cs typeface="微软雅黑"/>
              </a:rPr>
              <a:t>源</a:t>
            </a:r>
            <a:r>
              <a:rPr dirty="0" sz="1950" spc="15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1950" spc="10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r>
              <a:rPr dirty="0" sz="1950" spc="15">
                <a:solidFill>
                  <a:srgbClr val="181818"/>
                </a:solidFill>
                <a:latin typeface="微软雅黑"/>
                <a:cs typeface="微软雅黑"/>
              </a:rPr>
              <a:t>S</a:t>
            </a:r>
            <a:r>
              <a:rPr dirty="0" sz="1950">
                <a:solidFill>
                  <a:srgbClr val="181818"/>
                </a:solidFill>
                <a:latin typeface="微软雅黑"/>
                <a:cs typeface="微软雅黑"/>
              </a:rPr>
              <a:t>	</a:t>
            </a: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目的</a:t>
            </a:r>
            <a:r>
              <a:rPr dirty="0" sz="1950" spc="15">
                <a:latin typeface="微软雅黑"/>
                <a:cs typeface="微软雅黑"/>
              </a:rPr>
              <a:t>E</a:t>
            </a:r>
            <a:r>
              <a:rPr dirty="0" sz="1950" spc="10">
                <a:latin typeface="微软雅黑"/>
                <a:cs typeface="微软雅黑"/>
              </a:rPr>
              <a:t>C</a:t>
            </a:r>
            <a:r>
              <a:rPr dirty="0" sz="1950" spc="15">
                <a:latin typeface="微软雅黑"/>
                <a:cs typeface="微软雅黑"/>
              </a:rPr>
              <a:t>S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468804" y="1668147"/>
            <a:ext cx="0" cy="6499225"/>
          </a:xfrm>
          <a:custGeom>
            <a:avLst/>
            <a:gdLst/>
            <a:ahLst/>
            <a:cxnLst/>
            <a:rect l="l" t="t" r="r" b="b"/>
            <a:pathLst>
              <a:path w="0" h="6499225">
                <a:moveTo>
                  <a:pt x="0" y="0"/>
                </a:moveTo>
                <a:lnTo>
                  <a:pt x="0" y="6499175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5836765" y="1735937"/>
            <a:ext cx="1365885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防护能力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475518" y="3369396"/>
            <a:ext cx="2620010" cy="102679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181818"/>
                </a:solidFill>
                <a:latin typeface="微软雅黑"/>
                <a:cs typeface="微软雅黑"/>
              </a:rPr>
              <a:t>3~4</a:t>
            </a: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层防护能力</a:t>
            </a:r>
            <a:endParaRPr sz="1950">
              <a:latin typeface="微软雅黑"/>
              <a:cs typeface="微软雅黑"/>
            </a:endParaRPr>
          </a:p>
          <a:p>
            <a:pPr marL="12700" marR="5080">
              <a:lnSpc>
                <a:spcPct val="151600"/>
              </a:lnSpc>
              <a:spcBef>
                <a:spcPts val="234"/>
              </a:spcBef>
            </a:pP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基于源目的</a:t>
            </a:r>
            <a:r>
              <a:rPr dirty="0" sz="1450" spc="10">
                <a:solidFill>
                  <a:srgbClr val="181818"/>
                </a:solidFill>
                <a:latin typeface="微软雅黑"/>
                <a:cs typeface="微软雅黑"/>
              </a:rPr>
              <a:t>IP</a:t>
            </a:r>
            <a:r>
              <a:rPr dirty="0" sz="1450" spc="15">
                <a:solidFill>
                  <a:srgbClr val="181818"/>
                </a:solidFill>
                <a:latin typeface="微软雅黑"/>
                <a:cs typeface="微软雅黑"/>
              </a:rPr>
              <a:t>/</a:t>
            </a:r>
            <a:r>
              <a:rPr dirty="0" sz="1450" spc="25">
                <a:solidFill>
                  <a:srgbClr val="181818"/>
                </a:solidFill>
                <a:latin typeface="微软雅黑"/>
                <a:cs typeface="微软雅黑"/>
              </a:rPr>
              <a:t>源目的端口/协议 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有会话状态。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449482" y="4540041"/>
            <a:ext cx="2635250" cy="947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95"/>
              </a:spcBef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进出不同</a:t>
            </a:r>
            <a:r>
              <a:rPr dirty="0" sz="1950" spc="-10" b="1">
                <a:solidFill>
                  <a:srgbClr val="FF6A00"/>
                </a:solidFill>
                <a:latin typeface="微软雅黑"/>
                <a:cs typeface="微软雅黑"/>
              </a:rPr>
              <a:t>V</a:t>
            </a:r>
            <a:r>
              <a:rPr dirty="0" sz="1950" spc="20" b="1">
                <a:solidFill>
                  <a:srgbClr val="FF6A00"/>
                </a:solidFill>
                <a:latin typeface="微软雅黑"/>
                <a:cs typeface="微软雅黑"/>
              </a:rPr>
              <a:t>SW</a:t>
            </a:r>
            <a:r>
              <a:rPr dirty="0" sz="1950" spc="20" b="1">
                <a:solidFill>
                  <a:srgbClr val="181818"/>
                </a:solidFill>
                <a:latin typeface="微软雅黑"/>
                <a:cs typeface="微软雅黑"/>
              </a:rPr>
              <a:t>时对流量 </a:t>
            </a: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进行检查过滤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31094" y="5712780"/>
            <a:ext cx="2752090" cy="947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95"/>
              </a:spcBef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控制能否找到目的E</a:t>
            </a:r>
            <a:r>
              <a:rPr dirty="0" sz="1950" spc="10" b="1">
                <a:solidFill>
                  <a:srgbClr val="181818"/>
                </a:solidFill>
                <a:latin typeface="微软雅黑"/>
                <a:cs typeface="微软雅黑"/>
              </a:rPr>
              <a:t>C</a:t>
            </a:r>
            <a:r>
              <a:rPr dirty="0" sz="1950" spc="15" b="1">
                <a:solidFill>
                  <a:srgbClr val="181818"/>
                </a:solidFill>
                <a:latin typeface="微软雅黑"/>
                <a:cs typeface="微软雅黑"/>
              </a:rPr>
              <a:t>S网 </a:t>
            </a: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段的路由信息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431092" y="7000699"/>
            <a:ext cx="2800350" cy="947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95"/>
              </a:spcBef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对通过</a:t>
            </a:r>
            <a:r>
              <a:rPr dirty="0" sz="1950" spc="15" b="1">
                <a:solidFill>
                  <a:srgbClr val="181818"/>
                </a:solidFill>
                <a:latin typeface="微软雅黑"/>
                <a:cs typeface="微软雅黑"/>
              </a:rPr>
              <a:t>CEN</a:t>
            </a: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转发到其它 </a:t>
            </a:r>
            <a:r>
              <a:rPr dirty="0" sz="1950" spc="10" b="1">
                <a:solidFill>
                  <a:srgbClr val="FF6A00"/>
                </a:solidFill>
                <a:latin typeface="微软雅黑"/>
                <a:cs typeface="微软雅黑"/>
              </a:rPr>
              <a:t>VPC</a:t>
            </a: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的流量进行检查过滤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475518" y="4584018"/>
            <a:ext cx="2620010" cy="102679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181818"/>
                </a:solidFill>
                <a:latin typeface="微软雅黑"/>
                <a:cs typeface="微软雅黑"/>
              </a:rPr>
              <a:t>3~</a:t>
            </a:r>
            <a:r>
              <a:rPr dirty="0" sz="1950" spc="10" b="1">
                <a:latin typeface="微软雅黑"/>
                <a:cs typeface="微软雅黑"/>
              </a:rPr>
              <a:t>4</a:t>
            </a:r>
            <a:r>
              <a:rPr dirty="0" sz="1950" spc="25" b="1">
                <a:latin typeface="微软雅黑"/>
                <a:cs typeface="微软雅黑"/>
              </a:rPr>
              <a:t>层防护能力</a:t>
            </a:r>
            <a:endParaRPr sz="1950">
              <a:latin typeface="微软雅黑"/>
              <a:cs typeface="微软雅黑"/>
            </a:endParaRPr>
          </a:p>
          <a:p>
            <a:pPr marL="12700" marR="5080">
              <a:lnSpc>
                <a:spcPct val="151600"/>
              </a:lnSpc>
              <a:spcBef>
                <a:spcPts val="234"/>
              </a:spcBef>
            </a:pPr>
            <a:r>
              <a:rPr dirty="0" sz="1450" spc="30">
                <a:latin typeface="微软雅黑"/>
                <a:cs typeface="微软雅黑"/>
              </a:rPr>
              <a:t>基于源目的</a:t>
            </a:r>
            <a:r>
              <a:rPr dirty="0" sz="1450" spc="10">
                <a:latin typeface="微软雅黑"/>
                <a:cs typeface="微软雅黑"/>
              </a:rPr>
              <a:t>IP</a:t>
            </a:r>
            <a:r>
              <a:rPr dirty="0" sz="1450" spc="15">
                <a:latin typeface="微软雅黑"/>
                <a:cs typeface="微软雅黑"/>
              </a:rPr>
              <a:t>/</a:t>
            </a:r>
            <a:r>
              <a:rPr dirty="0" sz="1450" spc="25">
                <a:latin typeface="微软雅黑"/>
                <a:cs typeface="微软雅黑"/>
              </a:rPr>
              <a:t>源目的端口/协议 </a:t>
            </a:r>
            <a:r>
              <a:rPr dirty="0" sz="1450" spc="30">
                <a:latin typeface="微软雅黑"/>
                <a:cs typeface="微软雅黑"/>
              </a:rPr>
              <a:t>无会话状态。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5475518" y="5798641"/>
            <a:ext cx="2098675" cy="102679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181818"/>
                </a:solidFill>
                <a:latin typeface="微软雅黑"/>
                <a:cs typeface="微软雅黑"/>
              </a:rPr>
              <a:t>3</a:t>
            </a:r>
            <a:r>
              <a:rPr dirty="0" sz="1950" spc="25" b="1">
                <a:latin typeface="微软雅黑"/>
                <a:cs typeface="微软雅黑"/>
              </a:rPr>
              <a:t>层防护能力</a:t>
            </a:r>
            <a:endParaRPr sz="1950">
              <a:latin typeface="微软雅黑"/>
              <a:cs typeface="微软雅黑"/>
            </a:endParaRPr>
          </a:p>
          <a:p>
            <a:pPr marL="12700" marR="5080">
              <a:lnSpc>
                <a:spcPct val="151600"/>
              </a:lnSpc>
              <a:spcBef>
                <a:spcPts val="234"/>
              </a:spcBef>
            </a:pPr>
            <a:r>
              <a:rPr dirty="0" sz="1450" spc="30">
                <a:latin typeface="微软雅黑"/>
                <a:cs typeface="微软雅黑"/>
              </a:rPr>
              <a:t>基于目的</a:t>
            </a:r>
            <a:r>
              <a:rPr dirty="0" sz="1450" spc="10">
                <a:latin typeface="微软雅黑"/>
                <a:cs typeface="微软雅黑"/>
              </a:rPr>
              <a:t>IP</a:t>
            </a:r>
            <a:r>
              <a:rPr dirty="0" sz="1450" spc="30">
                <a:latin typeface="微软雅黑"/>
                <a:cs typeface="微软雅黑"/>
              </a:rPr>
              <a:t>的单向控制 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能够做到网络层面不可见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475518" y="7023734"/>
            <a:ext cx="1782445" cy="102679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微软雅黑"/>
                <a:cs typeface="微软雅黑"/>
              </a:rPr>
              <a:t>3~7</a:t>
            </a:r>
            <a:r>
              <a:rPr dirty="0" sz="1950" spc="25" b="1">
                <a:solidFill>
                  <a:srgbClr val="FF6A00"/>
                </a:solidFill>
                <a:latin typeface="微软雅黑"/>
                <a:cs typeface="微软雅黑"/>
              </a:rPr>
              <a:t>层防护能力</a:t>
            </a:r>
            <a:endParaRPr sz="1950">
              <a:latin typeface="微软雅黑"/>
              <a:cs typeface="微软雅黑"/>
            </a:endParaRPr>
          </a:p>
          <a:p>
            <a:pPr marL="12700" marR="66040">
              <a:lnSpc>
                <a:spcPct val="151600"/>
              </a:lnSpc>
              <a:spcBef>
                <a:spcPts val="234"/>
              </a:spcBef>
            </a:pPr>
            <a:r>
              <a:rPr dirty="0" sz="1450" spc="30" b="1">
                <a:solidFill>
                  <a:srgbClr val="FF6A00"/>
                </a:solidFill>
                <a:latin typeface="微软雅黑"/>
                <a:cs typeface="微软雅黑"/>
              </a:rPr>
              <a:t>基于</a:t>
            </a:r>
            <a:r>
              <a:rPr dirty="0" sz="1450" spc="5" b="1">
                <a:solidFill>
                  <a:srgbClr val="FF6A00"/>
                </a:solidFill>
                <a:latin typeface="微软雅黑"/>
                <a:cs typeface="微软雅黑"/>
              </a:rPr>
              <a:t>I</a:t>
            </a:r>
            <a:r>
              <a:rPr dirty="0" sz="1450" spc="25" b="1">
                <a:solidFill>
                  <a:srgbClr val="FF6A00"/>
                </a:solidFill>
                <a:latin typeface="微软雅黑"/>
                <a:cs typeface="微软雅黑"/>
              </a:rPr>
              <a:t>P，域名，端口 </a:t>
            </a:r>
            <a:r>
              <a:rPr dirty="0" sz="1450" spc="30" b="1">
                <a:solidFill>
                  <a:srgbClr val="FF6A00"/>
                </a:solidFill>
                <a:latin typeface="微软雅黑"/>
                <a:cs typeface="微软雅黑"/>
              </a:rPr>
              <a:t>应用层检测和防御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375352" y="1645473"/>
            <a:ext cx="0" cy="6499225"/>
          </a:xfrm>
          <a:custGeom>
            <a:avLst/>
            <a:gdLst/>
            <a:ahLst/>
            <a:cxnLst/>
            <a:rect l="l" t="t" r="r" b="b"/>
            <a:pathLst>
              <a:path w="0" h="6499225">
                <a:moveTo>
                  <a:pt x="0" y="0"/>
                </a:moveTo>
                <a:lnTo>
                  <a:pt x="0" y="6499175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3750472" y="1735937"/>
            <a:ext cx="1365885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作用条件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664663" y="3725406"/>
            <a:ext cx="153352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跨安全组访问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681710" y="4887674"/>
            <a:ext cx="137858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跨</a:t>
            </a:r>
            <a:r>
              <a:rPr dirty="0" sz="1950" spc="-10" b="1">
                <a:solidFill>
                  <a:srgbClr val="181818"/>
                </a:solidFill>
                <a:latin typeface="微软雅黑"/>
                <a:cs typeface="微软雅黑"/>
              </a:rPr>
              <a:t>V</a:t>
            </a:r>
            <a:r>
              <a:rPr dirty="0" sz="1950" spc="20" b="1">
                <a:solidFill>
                  <a:srgbClr val="181818"/>
                </a:solidFill>
                <a:latin typeface="微软雅黑"/>
                <a:cs typeface="微软雅黑"/>
              </a:rPr>
              <a:t>SW</a:t>
            </a:r>
            <a:r>
              <a:rPr dirty="0" sz="1950" spc="25" b="1">
                <a:latin typeface="微软雅黑"/>
                <a:cs typeface="微软雅黑"/>
              </a:rPr>
              <a:t>访问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696066" y="6133709"/>
            <a:ext cx="12928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latin typeface="微软雅黑"/>
                <a:cs typeface="微软雅黑"/>
              </a:rPr>
              <a:t>跨</a:t>
            </a:r>
            <a:r>
              <a:rPr dirty="0" sz="1950" spc="10" b="1">
                <a:latin typeface="微软雅黑"/>
                <a:cs typeface="微软雅黑"/>
              </a:rPr>
              <a:t>VPC</a:t>
            </a:r>
            <a:r>
              <a:rPr dirty="0" sz="1950" spc="25" b="1">
                <a:latin typeface="微软雅黑"/>
                <a:cs typeface="微软雅黑"/>
              </a:rPr>
              <a:t>访问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694097" y="6990228"/>
            <a:ext cx="1292860" cy="947419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950" spc="25" b="1">
                <a:latin typeface="微软雅黑"/>
                <a:cs typeface="微软雅黑"/>
              </a:rPr>
              <a:t>同</a:t>
            </a:r>
            <a:r>
              <a:rPr dirty="0" sz="1950" spc="15" b="1">
                <a:latin typeface="微软雅黑"/>
                <a:cs typeface="微软雅黑"/>
              </a:rPr>
              <a:t>CEN</a:t>
            </a:r>
            <a:endParaRPr sz="1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950" spc="25" b="1">
                <a:latin typeface="微软雅黑"/>
                <a:cs typeface="微软雅黑"/>
              </a:rPr>
              <a:t>跨</a:t>
            </a:r>
            <a:r>
              <a:rPr dirty="0" sz="1950" spc="10" b="1">
                <a:latin typeface="微软雅黑"/>
                <a:cs typeface="微软雅黑"/>
              </a:rPr>
              <a:t>VPC</a:t>
            </a:r>
            <a:r>
              <a:rPr dirty="0" sz="1950" spc="25" b="1">
                <a:latin typeface="微软雅黑"/>
                <a:cs typeface="微软雅黑"/>
              </a:rPr>
              <a:t>访问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91078" y="4607189"/>
            <a:ext cx="837670" cy="8376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68030" y="5026025"/>
            <a:ext cx="450248" cy="4607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3113" y="7247667"/>
            <a:ext cx="906175" cy="656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942739" y="8562954"/>
            <a:ext cx="1910714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 b="1">
                <a:solidFill>
                  <a:srgbClr val="181818"/>
                </a:solidFill>
                <a:latin typeface="微软雅黑"/>
                <a:cs typeface="微软雅黑"/>
              </a:rPr>
              <a:t>核心差别：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42739" y="9042521"/>
            <a:ext cx="18749010" cy="138684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云防火墙</a:t>
            </a: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：利用云防火墙，可以对</a:t>
            </a:r>
            <a:r>
              <a:rPr dirty="0" sz="1950" spc="25" b="1">
                <a:solidFill>
                  <a:srgbClr val="FF6A00"/>
                </a:solidFill>
                <a:latin typeface="微软雅黑"/>
                <a:cs typeface="微软雅黑"/>
              </a:rPr>
              <a:t>应用层</a:t>
            </a:r>
            <a:r>
              <a:rPr dirty="0" sz="1950" spc="20" b="1">
                <a:solidFill>
                  <a:srgbClr val="FF6A00"/>
                </a:solidFill>
                <a:latin typeface="微软雅黑"/>
                <a:cs typeface="微软雅黑"/>
              </a:rPr>
              <a:t>（7</a:t>
            </a:r>
            <a:r>
              <a:rPr dirty="0" sz="1950" spc="25" b="1">
                <a:solidFill>
                  <a:srgbClr val="FF6A00"/>
                </a:solidFill>
                <a:latin typeface="微软雅黑"/>
                <a:cs typeface="微软雅黑"/>
              </a:rPr>
              <a:t>层）</a:t>
            </a: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流量进行安全检查，例如HTTP、</a:t>
            </a:r>
            <a:r>
              <a:rPr dirty="0" sz="1950" spc="10">
                <a:solidFill>
                  <a:srgbClr val="181818"/>
                </a:solidFill>
                <a:latin typeface="微软雅黑"/>
                <a:cs typeface="微软雅黑"/>
              </a:rPr>
              <a:t>E-Mail</a:t>
            </a: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等。一般用于不同</a:t>
            </a:r>
            <a:r>
              <a:rPr dirty="0" sz="1950" spc="15" b="1">
                <a:solidFill>
                  <a:srgbClr val="FF6A00"/>
                </a:solidFill>
                <a:latin typeface="微软雅黑"/>
                <a:cs typeface="微软雅黑"/>
              </a:rPr>
              <a:t>VPC</a:t>
            </a:r>
            <a:r>
              <a:rPr dirty="0" sz="1950" spc="15">
                <a:solidFill>
                  <a:srgbClr val="181818"/>
                </a:solidFill>
                <a:latin typeface="微软雅黑"/>
                <a:cs typeface="微软雅黑"/>
              </a:rPr>
              <a:t>，</a:t>
            </a: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应用系统之间，或者出入公网的系统的安全防护。</a:t>
            </a:r>
            <a:endParaRPr sz="195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205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1950" spc="25" b="1">
                <a:latin typeface="微软雅黑"/>
                <a:cs typeface="微软雅黑"/>
              </a:rPr>
              <a:t>安全组</a:t>
            </a:r>
            <a:r>
              <a:rPr dirty="0" sz="1950" spc="15">
                <a:latin typeface="微软雅黑"/>
                <a:cs typeface="微软雅黑"/>
              </a:rPr>
              <a:t>：ECS</a:t>
            </a:r>
            <a:r>
              <a:rPr dirty="0" sz="1950" spc="25">
                <a:latin typeface="微软雅黑"/>
                <a:cs typeface="微软雅黑"/>
              </a:rPr>
              <a:t>自带的主机防火墙，能够提供</a:t>
            </a:r>
            <a:r>
              <a:rPr dirty="0" sz="1950" spc="10" b="1">
                <a:solidFill>
                  <a:srgbClr val="FF6A00"/>
                </a:solidFill>
                <a:latin typeface="微软雅黑"/>
                <a:cs typeface="微软雅黑"/>
              </a:rPr>
              <a:t>4</a:t>
            </a:r>
            <a:r>
              <a:rPr dirty="0" sz="1950" spc="25" b="1">
                <a:solidFill>
                  <a:srgbClr val="FF6A00"/>
                </a:solidFill>
                <a:latin typeface="微软雅黑"/>
                <a:cs typeface="微软雅黑"/>
              </a:rPr>
              <a:t>层</a:t>
            </a:r>
            <a:r>
              <a:rPr dirty="0" sz="1950" spc="25">
                <a:latin typeface="微软雅黑"/>
                <a:cs typeface="微软雅黑"/>
              </a:rPr>
              <a:t>的会话控制能力，一般用于控制</a:t>
            </a:r>
            <a:r>
              <a:rPr dirty="0" sz="1950" spc="15" b="1">
                <a:solidFill>
                  <a:srgbClr val="FF6A00"/>
                </a:solidFill>
                <a:latin typeface="微软雅黑"/>
                <a:cs typeface="微软雅黑"/>
              </a:rPr>
              <a:t>ECS</a:t>
            </a:r>
            <a:r>
              <a:rPr dirty="0" sz="1950" spc="25">
                <a:latin typeface="微软雅黑"/>
                <a:cs typeface="微软雅黑"/>
              </a:rPr>
              <a:t>的安全访问。</a:t>
            </a:r>
            <a:endParaRPr sz="195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285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1950" spc="10" b="1">
                <a:solidFill>
                  <a:srgbClr val="181818"/>
                </a:solidFill>
                <a:latin typeface="微软雅黑"/>
                <a:cs typeface="微软雅黑"/>
              </a:rPr>
              <a:t>NACL</a:t>
            </a:r>
            <a:r>
              <a:rPr dirty="0" sz="1950" spc="10">
                <a:solidFill>
                  <a:srgbClr val="181818"/>
                </a:solidFill>
                <a:latin typeface="微软雅黑"/>
                <a:cs typeface="微软雅黑"/>
              </a:rPr>
              <a:t>：</a:t>
            </a: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类似于设备上的</a:t>
            </a:r>
            <a:r>
              <a:rPr dirty="0" sz="1950" spc="5">
                <a:solidFill>
                  <a:srgbClr val="181818"/>
                </a:solidFill>
                <a:latin typeface="微软雅黑"/>
                <a:cs typeface="微软雅黑"/>
              </a:rPr>
              <a:t>ACL</a:t>
            </a: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功能，能够提供</a:t>
            </a:r>
            <a:r>
              <a:rPr dirty="0" sz="1950" spc="15">
                <a:solidFill>
                  <a:srgbClr val="181818"/>
                </a:solidFill>
                <a:latin typeface="微软雅黑"/>
                <a:cs typeface="微软雅黑"/>
              </a:rPr>
              <a:t>3/4</a:t>
            </a: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层的阻断能力，可用于大粒度的网络安全策略部署。例如，禁止应用系统访问除特定站点之外的公网访问。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470641" y="3706693"/>
            <a:ext cx="900496" cy="39998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8503960" y="3720831"/>
            <a:ext cx="833119" cy="3924935"/>
          </a:xfrm>
          <a:custGeom>
            <a:avLst/>
            <a:gdLst/>
            <a:ahLst/>
            <a:cxnLst/>
            <a:rect l="l" t="t" r="r" b="b"/>
            <a:pathLst>
              <a:path w="833119" h="3924934">
                <a:moveTo>
                  <a:pt x="797090" y="312342"/>
                </a:moveTo>
                <a:lnTo>
                  <a:pt x="468519" y="312342"/>
                </a:lnTo>
                <a:lnTo>
                  <a:pt x="517880" y="320304"/>
                </a:lnTo>
                <a:lnTo>
                  <a:pt x="560748" y="342474"/>
                </a:lnTo>
                <a:lnTo>
                  <a:pt x="594552" y="376280"/>
                </a:lnTo>
                <a:lnTo>
                  <a:pt x="616721" y="419151"/>
                </a:lnTo>
                <a:lnTo>
                  <a:pt x="624682" y="468513"/>
                </a:lnTo>
                <a:lnTo>
                  <a:pt x="624682" y="3924776"/>
                </a:lnTo>
                <a:lnTo>
                  <a:pt x="832917" y="3924776"/>
                </a:lnTo>
                <a:lnTo>
                  <a:pt x="832917" y="468513"/>
                </a:lnTo>
                <a:lnTo>
                  <a:pt x="829590" y="419066"/>
                </a:lnTo>
                <a:lnTo>
                  <a:pt x="819900" y="371640"/>
                </a:lnTo>
                <a:lnTo>
                  <a:pt x="804280" y="326671"/>
                </a:lnTo>
                <a:lnTo>
                  <a:pt x="797090" y="312342"/>
                </a:lnTo>
                <a:close/>
              </a:path>
              <a:path w="833119" h="3924934">
                <a:moveTo>
                  <a:pt x="208224" y="0"/>
                </a:moveTo>
                <a:lnTo>
                  <a:pt x="0" y="208230"/>
                </a:lnTo>
                <a:lnTo>
                  <a:pt x="208224" y="416457"/>
                </a:lnTo>
                <a:lnTo>
                  <a:pt x="208224" y="312342"/>
                </a:lnTo>
                <a:lnTo>
                  <a:pt x="797090" y="312342"/>
                </a:lnTo>
                <a:lnTo>
                  <a:pt x="756990" y="245838"/>
                </a:lnTo>
                <a:lnTo>
                  <a:pt x="726187" y="210842"/>
                </a:lnTo>
                <a:lnTo>
                  <a:pt x="691191" y="180038"/>
                </a:lnTo>
                <a:lnTo>
                  <a:pt x="652437" y="153862"/>
                </a:lnTo>
                <a:lnTo>
                  <a:pt x="610359" y="132747"/>
                </a:lnTo>
                <a:lnTo>
                  <a:pt x="565390" y="117127"/>
                </a:lnTo>
                <a:lnTo>
                  <a:pt x="517966" y="107437"/>
                </a:lnTo>
                <a:lnTo>
                  <a:pt x="468582" y="104115"/>
                </a:lnTo>
                <a:lnTo>
                  <a:pt x="208224" y="104115"/>
                </a:lnTo>
                <a:lnTo>
                  <a:pt x="208224" y="0"/>
                </a:lnTo>
                <a:close/>
              </a:path>
              <a:path w="833119" h="3924934">
                <a:moveTo>
                  <a:pt x="468519" y="104110"/>
                </a:moveTo>
                <a:lnTo>
                  <a:pt x="208224" y="104115"/>
                </a:lnTo>
                <a:lnTo>
                  <a:pt x="468582" y="104115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8683631" y="5002853"/>
            <a:ext cx="318770" cy="1435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600"/>
              </a:lnSpc>
              <a:spcBef>
                <a:spcPts val="90"/>
              </a:spcBef>
            </a:pPr>
            <a:r>
              <a:rPr dirty="0" sz="2300" spc="5">
                <a:solidFill>
                  <a:srgbClr val="181818"/>
                </a:solidFill>
                <a:latin typeface="微软雅黑"/>
                <a:cs typeface="微软雅黑"/>
              </a:rPr>
              <a:t>统 一 管 理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31845" y="9084540"/>
            <a:ext cx="413384" cy="980440"/>
          </a:xfrm>
          <a:custGeom>
            <a:avLst/>
            <a:gdLst/>
            <a:ahLst/>
            <a:cxnLst/>
            <a:rect l="l" t="t" r="r" b="b"/>
            <a:pathLst>
              <a:path w="413384" h="980440">
                <a:moveTo>
                  <a:pt x="0" y="68807"/>
                </a:moveTo>
                <a:lnTo>
                  <a:pt x="5407" y="42024"/>
                </a:lnTo>
                <a:lnTo>
                  <a:pt x="20153" y="20153"/>
                </a:lnTo>
                <a:lnTo>
                  <a:pt x="42024" y="5407"/>
                </a:lnTo>
                <a:lnTo>
                  <a:pt x="68807" y="0"/>
                </a:lnTo>
                <a:lnTo>
                  <a:pt x="344031" y="0"/>
                </a:lnTo>
                <a:lnTo>
                  <a:pt x="370815" y="5407"/>
                </a:lnTo>
                <a:lnTo>
                  <a:pt x="392686" y="20153"/>
                </a:lnTo>
                <a:lnTo>
                  <a:pt x="407432" y="42024"/>
                </a:lnTo>
                <a:lnTo>
                  <a:pt x="412839" y="68807"/>
                </a:lnTo>
                <a:lnTo>
                  <a:pt x="412839" y="911267"/>
                </a:lnTo>
                <a:lnTo>
                  <a:pt x="407432" y="938050"/>
                </a:lnTo>
                <a:lnTo>
                  <a:pt x="392686" y="959921"/>
                </a:lnTo>
                <a:lnTo>
                  <a:pt x="370815" y="974667"/>
                </a:lnTo>
                <a:lnTo>
                  <a:pt x="344031" y="980074"/>
                </a:lnTo>
                <a:lnTo>
                  <a:pt x="68807" y="980074"/>
                </a:lnTo>
                <a:lnTo>
                  <a:pt x="42024" y="974667"/>
                </a:lnTo>
                <a:lnTo>
                  <a:pt x="20153" y="959921"/>
                </a:lnTo>
                <a:lnTo>
                  <a:pt x="5407" y="938050"/>
                </a:lnTo>
                <a:lnTo>
                  <a:pt x="0" y="911267"/>
                </a:lnTo>
                <a:lnTo>
                  <a:pt x="0" y="68807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361649" y="9044616"/>
            <a:ext cx="402590" cy="48196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60"/>
              </a:spcBef>
            </a:pPr>
            <a:r>
              <a:rPr dirty="0" sz="1450" spc="25" b="1">
                <a:solidFill>
                  <a:srgbClr val="FF0000"/>
                </a:solidFill>
                <a:latin typeface="微软雅黑"/>
                <a:cs typeface="微软雅黑"/>
              </a:rPr>
              <a:t>优先 配置</a:t>
            </a:r>
            <a:endParaRPr sz="1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511429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防火墙当前版本对比</a:t>
            </a:r>
          </a:p>
        </p:txBody>
      </p:sp>
      <p:sp>
        <p:nvSpPr>
          <p:cNvPr id="3" name="object 3"/>
          <p:cNvSpPr/>
          <p:nvPr/>
        </p:nvSpPr>
        <p:spPr>
          <a:xfrm>
            <a:off x="9461047" y="1463092"/>
            <a:ext cx="9848818" cy="9197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74419" y="1390398"/>
            <a:ext cx="404622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备注</a:t>
            </a:r>
            <a:r>
              <a:rPr dirty="0" sz="1950" spc="25">
                <a:solidFill>
                  <a:srgbClr val="181818"/>
                </a:solidFill>
                <a:latin typeface="微软雅黑"/>
                <a:cs typeface="微软雅黑"/>
              </a:rPr>
              <a:t>：一切信息以官网最新信息为准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0948" y="1676263"/>
            <a:ext cx="2100580" cy="793750"/>
          </a:xfrm>
          <a:custGeom>
            <a:avLst/>
            <a:gdLst/>
            <a:ahLst/>
            <a:cxnLst/>
            <a:rect l="l" t="t" r="r" b="b"/>
            <a:pathLst>
              <a:path w="2100579" h="793750">
                <a:moveTo>
                  <a:pt x="1968236" y="0"/>
                </a:moveTo>
                <a:lnTo>
                  <a:pt x="132266" y="0"/>
                </a:lnTo>
                <a:lnTo>
                  <a:pt x="90460" y="6743"/>
                </a:lnTo>
                <a:lnTo>
                  <a:pt x="54151" y="25519"/>
                </a:lnTo>
                <a:lnTo>
                  <a:pt x="25519" y="54151"/>
                </a:lnTo>
                <a:lnTo>
                  <a:pt x="6743" y="90460"/>
                </a:lnTo>
                <a:lnTo>
                  <a:pt x="0" y="132267"/>
                </a:lnTo>
                <a:lnTo>
                  <a:pt x="0" y="661317"/>
                </a:lnTo>
                <a:lnTo>
                  <a:pt x="6743" y="703123"/>
                </a:lnTo>
                <a:lnTo>
                  <a:pt x="25519" y="739432"/>
                </a:lnTo>
                <a:lnTo>
                  <a:pt x="54151" y="768064"/>
                </a:lnTo>
                <a:lnTo>
                  <a:pt x="90460" y="786841"/>
                </a:lnTo>
                <a:lnTo>
                  <a:pt x="132266" y="793584"/>
                </a:lnTo>
                <a:lnTo>
                  <a:pt x="1968236" y="793584"/>
                </a:lnTo>
                <a:lnTo>
                  <a:pt x="2010042" y="786841"/>
                </a:lnTo>
                <a:lnTo>
                  <a:pt x="2046351" y="768064"/>
                </a:lnTo>
                <a:lnTo>
                  <a:pt x="2074982" y="739432"/>
                </a:lnTo>
                <a:lnTo>
                  <a:pt x="2093759" y="703123"/>
                </a:lnTo>
                <a:lnTo>
                  <a:pt x="2100502" y="661317"/>
                </a:lnTo>
                <a:lnTo>
                  <a:pt x="2100502" y="132267"/>
                </a:lnTo>
                <a:lnTo>
                  <a:pt x="2093759" y="90460"/>
                </a:lnTo>
                <a:lnTo>
                  <a:pt x="2074982" y="54151"/>
                </a:lnTo>
                <a:lnTo>
                  <a:pt x="2046351" y="25519"/>
                </a:lnTo>
                <a:lnTo>
                  <a:pt x="2010042" y="6743"/>
                </a:lnTo>
                <a:lnTo>
                  <a:pt x="196823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0949" y="1676263"/>
            <a:ext cx="2100580" cy="793750"/>
          </a:xfrm>
          <a:custGeom>
            <a:avLst/>
            <a:gdLst/>
            <a:ahLst/>
            <a:cxnLst/>
            <a:rect l="l" t="t" r="r" b="b"/>
            <a:pathLst>
              <a:path w="2100579" h="793750">
                <a:moveTo>
                  <a:pt x="0" y="132266"/>
                </a:moveTo>
                <a:lnTo>
                  <a:pt x="6743" y="90460"/>
                </a:lnTo>
                <a:lnTo>
                  <a:pt x="25519" y="54151"/>
                </a:lnTo>
                <a:lnTo>
                  <a:pt x="54151" y="25519"/>
                </a:lnTo>
                <a:lnTo>
                  <a:pt x="90460" y="6743"/>
                </a:lnTo>
                <a:lnTo>
                  <a:pt x="132266" y="0"/>
                </a:lnTo>
                <a:lnTo>
                  <a:pt x="1968236" y="0"/>
                </a:lnTo>
                <a:lnTo>
                  <a:pt x="2010042" y="6743"/>
                </a:lnTo>
                <a:lnTo>
                  <a:pt x="2046351" y="25519"/>
                </a:lnTo>
                <a:lnTo>
                  <a:pt x="2074983" y="54151"/>
                </a:lnTo>
                <a:lnTo>
                  <a:pt x="2093760" y="90460"/>
                </a:lnTo>
                <a:lnTo>
                  <a:pt x="2100503" y="132266"/>
                </a:lnTo>
                <a:lnTo>
                  <a:pt x="2100503" y="661316"/>
                </a:lnTo>
                <a:lnTo>
                  <a:pt x="2093760" y="703123"/>
                </a:lnTo>
                <a:lnTo>
                  <a:pt x="2074983" y="739431"/>
                </a:lnTo>
                <a:lnTo>
                  <a:pt x="2046351" y="768063"/>
                </a:lnTo>
                <a:lnTo>
                  <a:pt x="2010042" y="786840"/>
                </a:lnTo>
                <a:lnTo>
                  <a:pt x="1968236" y="793583"/>
                </a:lnTo>
                <a:lnTo>
                  <a:pt x="132266" y="793583"/>
                </a:lnTo>
                <a:lnTo>
                  <a:pt x="90460" y="786840"/>
                </a:lnTo>
                <a:lnTo>
                  <a:pt x="54151" y="768063"/>
                </a:lnTo>
                <a:lnTo>
                  <a:pt x="25519" y="739431"/>
                </a:lnTo>
                <a:lnTo>
                  <a:pt x="6743" y="703123"/>
                </a:lnTo>
                <a:lnTo>
                  <a:pt x="0" y="661316"/>
                </a:lnTo>
                <a:lnTo>
                  <a:pt x="0" y="132266"/>
                </a:lnTo>
                <a:close/>
              </a:path>
            </a:pathLst>
          </a:custGeom>
          <a:ln w="1047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20246" y="1788292"/>
            <a:ext cx="128206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高级版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10948" y="4597661"/>
            <a:ext cx="2100580" cy="793750"/>
          </a:xfrm>
          <a:custGeom>
            <a:avLst/>
            <a:gdLst/>
            <a:ahLst/>
            <a:cxnLst/>
            <a:rect l="l" t="t" r="r" b="b"/>
            <a:pathLst>
              <a:path w="2100579" h="793750">
                <a:moveTo>
                  <a:pt x="1968236" y="0"/>
                </a:moveTo>
                <a:lnTo>
                  <a:pt x="132266" y="0"/>
                </a:lnTo>
                <a:lnTo>
                  <a:pt x="90460" y="6743"/>
                </a:lnTo>
                <a:lnTo>
                  <a:pt x="54151" y="25519"/>
                </a:lnTo>
                <a:lnTo>
                  <a:pt x="25519" y="54151"/>
                </a:lnTo>
                <a:lnTo>
                  <a:pt x="6743" y="90460"/>
                </a:lnTo>
                <a:lnTo>
                  <a:pt x="0" y="132267"/>
                </a:lnTo>
                <a:lnTo>
                  <a:pt x="0" y="661315"/>
                </a:lnTo>
                <a:lnTo>
                  <a:pt x="6743" y="703122"/>
                </a:lnTo>
                <a:lnTo>
                  <a:pt x="25519" y="739431"/>
                </a:lnTo>
                <a:lnTo>
                  <a:pt x="54151" y="768063"/>
                </a:lnTo>
                <a:lnTo>
                  <a:pt x="90460" y="786840"/>
                </a:lnTo>
                <a:lnTo>
                  <a:pt x="132266" y="793583"/>
                </a:lnTo>
                <a:lnTo>
                  <a:pt x="1968236" y="793583"/>
                </a:lnTo>
                <a:lnTo>
                  <a:pt x="2010042" y="786840"/>
                </a:lnTo>
                <a:lnTo>
                  <a:pt x="2046351" y="768063"/>
                </a:lnTo>
                <a:lnTo>
                  <a:pt x="2074982" y="739431"/>
                </a:lnTo>
                <a:lnTo>
                  <a:pt x="2093759" y="703122"/>
                </a:lnTo>
                <a:lnTo>
                  <a:pt x="2100502" y="661315"/>
                </a:lnTo>
                <a:lnTo>
                  <a:pt x="2100502" y="132267"/>
                </a:lnTo>
                <a:lnTo>
                  <a:pt x="2093759" y="90460"/>
                </a:lnTo>
                <a:lnTo>
                  <a:pt x="2074982" y="54151"/>
                </a:lnTo>
                <a:lnTo>
                  <a:pt x="2046351" y="25519"/>
                </a:lnTo>
                <a:lnTo>
                  <a:pt x="2010042" y="6743"/>
                </a:lnTo>
                <a:lnTo>
                  <a:pt x="196823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10949" y="4597661"/>
            <a:ext cx="2100580" cy="793750"/>
          </a:xfrm>
          <a:custGeom>
            <a:avLst/>
            <a:gdLst/>
            <a:ahLst/>
            <a:cxnLst/>
            <a:rect l="l" t="t" r="r" b="b"/>
            <a:pathLst>
              <a:path w="2100579" h="793750">
                <a:moveTo>
                  <a:pt x="0" y="132266"/>
                </a:moveTo>
                <a:lnTo>
                  <a:pt x="6743" y="90460"/>
                </a:lnTo>
                <a:lnTo>
                  <a:pt x="25519" y="54151"/>
                </a:lnTo>
                <a:lnTo>
                  <a:pt x="54151" y="25519"/>
                </a:lnTo>
                <a:lnTo>
                  <a:pt x="90460" y="6743"/>
                </a:lnTo>
                <a:lnTo>
                  <a:pt x="132266" y="0"/>
                </a:lnTo>
                <a:lnTo>
                  <a:pt x="1968236" y="0"/>
                </a:lnTo>
                <a:lnTo>
                  <a:pt x="2010042" y="6743"/>
                </a:lnTo>
                <a:lnTo>
                  <a:pt x="2046351" y="25519"/>
                </a:lnTo>
                <a:lnTo>
                  <a:pt x="2074983" y="54151"/>
                </a:lnTo>
                <a:lnTo>
                  <a:pt x="2093760" y="90460"/>
                </a:lnTo>
                <a:lnTo>
                  <a:pt x="2100503" y="132266"/>
                </a:lnTo>
                <a:lnTo>
                  <a:pt x="2100503" y="661316"/>
                </a:lnTo>
                <a:lnTo>
                  <a:pt x="2093760" y="703123"/>
                </a:lnTo>
                <a:lnTo>
                  <a:pt x="2074983" y="739431"/>
                </a:lnTo>
                <a:lnTo>
                  <a:pt x="2046351" y="768063"/>
                </a:lnTo>
                <a:lnTo>
                  <a:pt x="2010042" y="786840"/>
                </a:lnTo>
                <a:lnTo>
                  <a:pt x="1968236" y="793583"/>
                </a:lnTo>
                <a:lnTo>
                  <a:pt x="132266" y="793583"/>
                </a:lnTo>
                <a:lnTo>
                  <a:pt x="90460" y="786840"/>
                </a:lnTo>
                <a:lnTo>
                  <a:pt x="54151" y="768063"/>
                </a:lnTo>
                <a:lnTo>
                  <a:pt x="25519" y="739431"/>
                </a:lnTo>
                <a:lnTo>
                  <a:pt x="6743" y="703123"/>
                </a:lnTo>
                <a:lnTo>
                  <a:pt x="0" y="661316"/>
                </a:lnTo>
                <a:lnTo>
                  <a:pt x="0" y="132266"/>
                </a:lnTo>
                <a:close/>
              </a:path>
            </a:pathLst>
          </a:custGeom>
          <a:ln w="10470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10948" y="8148976"/>
            <a:ext cx="2100580" cy="793750"/>
          </a:xfrm>
          <a:custGeom>
            <a:avLst/>
            <a:gdLst/>
            <a:ahLst/>
            <a:cxnLst/>
            <a:rect l="l" t="t" r="r" b="b"/>
            <a:pathLst>
              <a:path w="2100579" h="793750">
                <a:moveTo>
                  <a:pt x="1968236" y="0"/>
                </a:moveTo>
                <a:lnTo>
                  <a:pt x="132266" y="0"/>
                </a:lnTo>
                <a:lnTo>
                  <a:pt x="90460" y="6742"/>
                </a:lnTo>
                <a:lnTo>
                  <a:pt x="54151" y="25519"/>
                </a:lnTo>
                <a:lnTo>
                  <a:pt x="25519" y="54151"/>
                </a:lnTo>
                <a:lnTo>
                  <a:pt x="6743" y="90459"/>
                </a:lnTo>
                <a:lnTo>
                  <a:pt x="0" y="132266"/>
                </a:lnTo>
                <a:lnTo>
                  <a:pt x="0" y="661315"/>
                </a:lnTo>
                <a:lnTo>
                  <a:pt x="6743" y="703122"/>
                </a:lnTo>
                <a:lnTo>
                  <a:pt x="25519" y="739431"/>
                </a:lnTo>
                <a:lnTo>
                  <a:pt x="54151" y="768063"/>
                </a:lnTo>
                <a:lnTo>
                  <a:pt x="90460" y="786840"/>
                </a:lnTo>
                <a:lnTo>
                  <a:pt x="132266" y="793583"/>
                </a:lnTo>
                <a:lnTo>
                  <a:pt x="1968236" y="793583"/>
                </a:lnTo>
                <a:lnTo>
                  <a:pt x="2010042" y="786840"/>
                </a:lnTo>
                <a:lnTo>
                  <a:pt x="2046351" y="768063"/>
                </a:lnTo>
                <a:lnTo>
                  <a:pt x="2074982" y="739431"/>
                </a:lnTo>
                <a:lnTo>
                  <a:pt x="2093759" y="703122"/>
                </a:lnTo>
                <a:lnTo>
                  <a:pt x="2100502" y="661315"/>
                </a:lnTo>
                <a:lnTo>
                  <a:pt x="2100502" y="132266"/>
                </a:lnTo>
                <a:lnTo>
                  <a:pt x="2093759" y="90459"/>
                </a:lnTo>
                <a:lnTo>
                  <a:pt x="2074982" y="54151"/>
                </a:lnTo>
                <a:lnTo>
                  <a:pt x="2046351" y="25519"/>
                </a:lnTo>
                <a:lnTo>
                  <a:pt x="2010042" y="6742"/>
                </a:lnTo>
                <a:lnTo>
                  <a:pt x="1968236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10949" y="8148976"/>
            <a:ext cx="2100580" cy="793750"/>
          </a:xfrm>
          <a:custGeom>
            <a:avLst/>
            <a:gdLst/>
            <a:ahLst/>
            <a:cxnLst/>
            <a:rect l="l" t="t" r="r" b="b"/>
            <a:pathLst>
              <a:path w="2100579" h="793750">
                <a:moveTo>
                  <a:pt x="0" y="132266"/>
                </a:moveTo>
                <a:lnTo>
                  <a:pt x="6743" y="90460"/>
                </a:lnTo>
                <a:lnTo>
                  <a:pt x="25519" y="54151"/>
                </a:lnTo>
                <a:lnTo>
                  <a:pt x="54151" y="25519"/>
                </a:lnTo>
                <a:lnTo>
                  <a:pt x="90460" y="6743"/>
                </a:lnTo>
                <a:lnTo>
                  <a:pt x="132266" y="0"/>
                </a:lnTo>
                <a:lnTo>
                  <a:pt x="1968236" y="0"/>
                </a:lnTo>
                <a:lnTo>
                  <a:pt x="2010042" y="6743"/>
                </a:lnTo>
                <a:lnTo>
                  <a:pt x="2046351" y="25519"/>
                </a:lnTo>
                <a:lnTo>
                  <a:pt x="2074983" y="54151"/>
                </a:lnTo>
                <a:lnTo>
                  <a:pt x="2093760" y="90460"/>
                </a:lnTo>
                <a:lnTo>
                  <a:pt x="2100503" y="132266"/>
                </a:lnTo>
                <a:lnTo>
                  <a:pt x="2100503" y="661316"/>
                </a:lnTo>
                <a:lnTo>
                  <a:pt x="2093760" y="703123"/>
                </a:lnTo>
                <a:lnTo>
                  <a:pt x="2074983" y="739431"/>
                </a:lnTo>
                <a:lnTo>
                  <a:pt x="2046351" y="768063"/>
                </a:lnTo>
                <a:lnTo>
                  <a:pt x="2010042" y="786840"/>
                </a:lnTo>
                <a:lnTo>
                  <a:pt x="1968236" y="793583"/>
                </a:lnTo>
                <a:lnTo>
                  <a:pt x="132266" y="793583"/>
                </a:lnTo>
                <a:lnTo>
                  <a:pt x="90460" y="786840"/>
                </a:lnTo>
                <a:lnTo>
                  <a:pt x="54151" y="768063"/>
                </a:lnTo>
                <a:lnTo>
                  <a:pt x="25519" y="739431"/>
                </a:lnTo>
                <a:lnTo>
                  <a:pt x="6743" y="703123"/>
                </a:lnTo>
                <a:lnTo>
                  <a:pt x="0" y="661316"/>
                </a:lnTo>
                <a:lnTo>
                  <a:pt x="0" y="132266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40131" y="2441674"/>
            <a:ext cx="6622415" cy="8318500"/>
          </a:xfrm>
          <a:prstGeom prst="rect">
            <a:avLst/>
          </a:prstGeom>
        </p:spPr>
        <p:txBody>
          <a:bodyPr wrap="square" lIns="0" tIns="222885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755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入门级防火墙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66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提供南北向网络安全防御能力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58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提供基础网络入侵防御</a:t>
            </a:r>
            <a:r>
              <a:rPr dirty="0" sz="2600" spc="25" b="1">
                <a:solidFill>
                  <a:srgbClr val="181818"/>
                </a:solidFill>
                <a:latin typeface="微软雅黑"/>
                <a:cs typeface="微软雅黑"/>
              </a:rPr>
              <a:t>（NIPS）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能力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81818"/>
              </a:buClr>
              <a:buFont typeface="Wingdings"/>
              <a:buChar char=""/>
            </a:pPr>
            <a:endParaRPr sz="310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企业版</a:t>
            </a:r>
            <a:endParaRPr sz="33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2925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企业级防火墙，覆盖高级版全部能力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66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提供</a:t>
            </a:r>
            <a:r>
              <a:rPr dirty="0" sz="2600" spc="20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间东西向网络安全防御能力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58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安全组统一管理与可视化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66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集成云安全中心，提供失陷感知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81818"/>
              </a:buClr>
              <a:buFont typeface="Wingdings"/>
              <a:buChar char=""/>
            </a:pPr>
            <a:endParaRPr sz="320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旗舰版</a:t>
            </a:r>
            <a:endParaRPr sz="33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2925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大型企业强烈推荐，覆盖企业版全部能力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66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提供独享硬件资源模式</a:t>
            </a:r>
            <a:endParaRPr sz="26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580"/>
              </a:spcBef>
              <a:buFont typeface="Wingdings"/>
              <a:buChar char=""/>
              <a:tabLst>
                <a:tab pos="577850" algn="l"/>
                <a:tab pos="578485" algn="l"/>
              </a:tabLst>
            </a:pPr>
            <a:r>
              <a:rPr dirty="0" sz="2600" spc="35" b="1">
                <a:solidFill>
                  <a:srgbClr val="181818"/>
                </a:solidFill>
                <a:latin typeface="微软雅黑"/>
                <a:cs typeface="微软雅黑"/>
              </a:rPr>
              <a:t>提供多账号的统一组网安全管理能力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6243" y="1692069"/>
            <a:ext cx="1021182" cy="740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6243" y="4601944"/>
            <a:ext cx="1021182" cy="740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6243" y="8118360"/>
            <a:ext cx="1021182" cy="740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984891" y="5313349"/>
            <a:ext cx="324702" cy="279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348432" y="7465116"/>
            <a:ext cx="324702" cy="279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984891" y="8894565"/>
            <a:ext cx="324702" cy="279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897561" y="2029122"/>
            <a:ext cx="19304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5">
                <a:solidFill>
                  <a:srgbClr val="6A6B6C"/>
                </a:solidFill>
                <a:latin typeface="微软雅黑"/>
                <a:cs typeface="微软雅黑"/>
              </a:rPr>
              <a:t>起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73222" y="2432427"/>
            <a:ext cx="291465" cy="198755"/>
          </a:xfrm>
          <a:custGeom>
            <a:avLst/>
            <a:gdLst/>
            <a:ahLst/>
            <a:cxnLst/>
            <a:rect l="l" t="t" r="r" b="b"/>
            <a:pathLst>
              <a:path w="291465" h="198755">
                <a:moveTo>
                  <a:pt x="0" y="0"/>
                </a:moveTo>
                <a:lnTo>
                  <a:pt x="291457" y="0"/>
                </a:lnTo>
                <a:lnTo>
                  <a:pt x="291457" y="198463"/>
                </a:lnTo>
                <a:lnTo>
                  <a:pt x="0" y="198463"/>
                </a:lnTo>
                <a:lnTo>
                  <a:pt x="0" y="0"/>
                </a:lnTo>
                <a:close/>
              </a:path>
            </a:pathLst>
          </a:custGeom>
          <a:solidFill>
            <a:srgbClr val="F1F2F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1111694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防御级别</a:t>
            </a:r>
            <a:r>
              <a:rPr dirty="0" spc="-5"/>
              <a:t>1：</a:t>
            </a:r>
            <a:r>
              <a:rPr dirty="0"/>
              <a:t>对南北向网络流量进行统一管控</a:t>
            </a:r>
          </a:p>
        </p:txBody>
      </p:sp>
      <p:sp>
        <p:nvSpPr>
          <p:cNvPr id="3" name="object 3"/>
          <p:cNvSpPr/>
          <p:nvPr/>
        </p:nvSpPr>
        <p:spPr>
          <a:xfrm>
            <a:off x="1901762" y="5126277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9056" y="4803572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5657" y="5126277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42951" y="4803572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3075" y="6093966"/>
            <a:ext cx="2429510" cy="963930"/>
          </a:xfrm>
          <a:custGeom>
            <a:avLst/>
            <a:gdLst/>
            <a:ahLst/>
            <a:cxnLst/>
            <a:rect l="l" t="t" r="r" b="b"/>
            <a:pathLst>
              <a:path w="2429510" h="963929">
                <a:moveTo>
                  <a:pt x="0" y="55989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9" y="0"/>
                </a:lnTo>
                <a:lnTo>
                  <a:pt x="2372931" y="0"/>
                </a:lnTo>
                <a:lnTo>
                  <a:pt x="2394725" y="4399"/>
                </a:lnTo>
                <a:lnTo>
                  <a:pt x="2412522" y="16398"/>
                </a:lnTo>
                <a:lnTo>
                  <a:pt x="2424521" y="34195"/>
                </a:lnTo>
                <a:lnTo>
                  <a:pt x="2428921" y="55989"/>
                </a:lnTo>
                <a:lnTo>
                  <a:pt x="2428921" y="907674"/>
                </a:lnTo>
                <a:lnTo>
                  <a:pt x="2424521" y="929468"/>
                </a:lnTo>
                <a:lnTo>
                  <a:pt x="2412522" y="947265"/>
                </a:lnTo>
                <a:lnTo>
                  <a:pt x="2394725" y="959264"/>
                </a:lnTo>
                <a:lnTo>
                  <a:pt x="2372931" y="963664"/>
                </a:lnTo>
                <a:lnTo>
                  <a:pt x="55989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8"/>
                </a:lnTo>
                <a:lnTo>
                  <a:pt x="0" y="907674"/>
                </a:lnTo>
                <a:lnTo>
                  <a:pt x="0" y="5598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8732" y="5860879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77130" y="4803907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1559" y="5882408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1-A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9687" y="5369335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1759" y="5312230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9620" y="6257039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89216" y="6096309"/>
            <a:ext cx="2371090" cy="963930"/>
          </a:xfrm>
          <a:custGeom>
            <a:avLst/>
            <a:gdLst/>
            <a:ahLst/>
            <a:cxnLst/>
            <a:rect l="l" t="t" r="r" b="b"/>
            <a:pathLst>
              <a:path w="2371090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2315070" y="0"/>
                </a:lnTo>
                <a:lnTo>
                  <a:pt x="2336864" y="4399"/>
                </a:lnTo>
                <a:lnTo>
                  <a:pt x="2354660" y="16398"/>
                </a:lnTo>
                <a:lnTo>
                  <a:pt x="2366659" y="34195"/>
                </a:lnTo>
                <a:lnTo>
                  <a:pt x="2371059" y="55988"/>
                </a:lnTo>
                <a:lnTo>
                  <a:pt x="2371059" y="907675"/>
                </a:lnTo>
                <a:lnTo>
                  <a:pt x="2366659" y="929469"/>
                </a:lnTo>
                <a:lnTo>
                  <a:pt x="2354660" y="947265"/>
                </a:lnTo>
                <a:lnTo>
                  <a:pt x="2336864" y="959264"/>
                </a:lnTo>
                <a:lnTo>
                  <a:pt x="2315070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14873" y="5863222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77700" y="5882408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2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1733" y="6257039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80598" y="6688666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4148" y="5369335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46219" y="5312230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60990" y="6257039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33103" y="6257039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751968" y="6688666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0930" y="4454485"/>
            <a:ext cx="8741410" cy="3411854"/>
          </a:xfrm>
          <a:custGeom>
            <a:avLst/>
            <a:gdLst/>
            <a:ahLst/>
            <a:cxnLst/>
            <a:rect l="l" t="t" r="r" b="b"/>
            <a:pathLst>
              <a:path w="8741410" h="3411854">
                <a:moveTo>
                  <a:pt x="0" y="198224"/>
                </a:moveTo>
                <a:lnTo>
                  <a:pt x="5235" y="152773"/>
                </a:lnTo>
                <a:lnTo>
                  <a:pt x="20147" y="111050"/>
                </a:lnTo>
                <a:lnTo>
                  <a:pt x="43547" y="74245"/>
                </a:lnTo>
                <a:lnTo>
                  <a:pt x="74244" y="43547"/>
                </a:lnTo>
                <a:lnTo>
                  <a:pt x="111049" y="20147"/>
                </a:lnTo>
                <a:lnTo>
                  <a:pt x="152772" y="5235"/>
                </a:lnTo>
                <a:lnTo>
                  <a:pt x="198223" y="0"/>
                </a:lnTo>
                <a:lnTo>
                  <a:pt x="8542895" y="0"/>
                </a:lnTo>
                <a:lnTo>
                  <a:pt x="8588346" y="5235"/>
                </a:lnTo>
                <a:lnTo>
                  <a:pt x="8630069" y="20147"/>
                </a:lnTo>
                <a:lnTo>
                  <a:pt x="8666874" y="43547"/>
                </a:lnTo>
                <a:lnTo>
                  <a:pt x="8697571" y="74245"/>
                </a:lnTo>
                <a:lnTo>
                  <a:pt x="8720971" y="111050"/>
                </a:lnTo>
                <a:lnTo>
                  <a:pt x="8735884" y="152773"/>
                </a:lnTo>
                <a:lnTo>
                  <a:pt x="8741119" y="198224"/>
                </a:lnTo>
                <a:lnTo>
                  <a:pt x="8741119" y="3213535"/>
                </a:lnTo>
                <a:lnTo>
                  <a:pt x="8735884" y="3258986"/>
                </a:lnTo>
                <a:lnTo>
                  <a:pt x="8720971" y="3300709"/>
                </a:lnTo>
                <a:lnTo>
                  <a:pt x="8697571" y="3337515"/>
                </a:lnTo>
                <a:lnTo>
                  <a:pt x="8666874" y="3368212"/>
                </a:lnTo>
                <a:lnTo>
                  <a:pt x="8630069" y="3391612"/>
                </a:lnTo>
                <a:lnTo>
                  <a:pt x="8588346" y="3406524"/>
                </a:lnTo>
                <a:lnTo>
                  <a:pt x="8542895" y="3411760"/>
                </a:lnTo>
                <a:lnTo>
                  <a:pt x="198223" y="3411760"/>
                </a:lnTo>
                <a:lnTo>
                  <a:pt x="152772" y="3406524"/>
                </a:lnTo>
                <a:lnTo>
                  <a:pt x="111049" y="3391612"/>
                </a:lnTo>
                <a:lnTo>
                  <a:pt x="74244" y="3368212"/>
                </a:lnTo>
                <a:lnTo>
                  <a:pt x="43547" y="3337515"/>
                </a:lnTo>
                <a:lnTo>
                  <a:pt x="20147" y="3300709"/>
                </a:lnTo>
                <a:lnTo>
                  <a:pt x="5235" y="3258986"/>
                </a:lnTo>
                <a:lnTo>
                  <a:pt x="0" y="3213535"/>
                </a:lnTo>
                <a:lnTo>
                  <a:pt x="0" y="198224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79737" y="3279456"/>
            <a:ext cx="2013585" cy="2033270"/>
          </a:xfrm>
          <a:custGeom>
            <a:avLst/>
            <a:gdLst/>
            <a:ahLst/>
            <a:cxnLst/>
            <a:rect l="l" t="t" r="r" b="b"/>
            <a:pathLst>
              <a:path w="2013584" h="2033270">
                <a:moveTo>
                  <a:pt x="0" y="0"/>
                </a:moveTo>
                <a:lnTo>
                  <a:pt x="0" y="750723"/>
                </a:lnTo>
                <a:lnTo>
                  <a:pt x="2013318" y="750723"/>
                </a:lnTo>
                <a:lnTo>
                  <a:pt x="2013318" y="2032774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18594" y="3388580"/>
            <a:ext cx="1118235" cy="1924050"/>
          </a:xfrm>
          <a:custGeom>
            <a:avLst/>
            <a:gdLst/>
            <a:ahLst/>
            <a:cxnLst/>
            <a:rect l="l" t="t" r="r" b="b"/>
            <a:pathLst>
              <a:path w="1118235" h="1924050">
                <a:moveTo>
                  <a:pt x="0" y="1923650"/>
                </a:moveTo>
                <a:lnTo>
                  <a:pt x="0" y="650829"/>
                </a:lnTo>
                <a:lnTo>
                  <a:pt x="1118194" y="650829"/>
                </a:lnTo>
                <a:lnTo>
                  <a:pt x="1118194" y="0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42815" y="2586308"/>
            <a:ext cx="3581042" cy="1120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24475" y="2670075"/>
            <a:ext cx="2366420" cy="10366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88476" y="2611664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2238326" y="933611"/>
                </a:moveTo>
                <a:lnTo>
                  <a:pt x="1332582" y="933611"/>
                </a:lnTo>
                <a:lnTo>
                  <a:pt x="1370407" y="953816"/>
                </a:lnTo>
                <a:lnTo>
                  <a:pt x="1413439" y="972019"/>
                </a:lnTo>
                <a:lnTo>
                  <a:pt x="1461185" y="988073"/>
                </a:lnTo>
                <a:lnTo>
                  <a:pt x="1513149" y="1001831"/>
                </a:lnTo>
                <a:lnTo>
                  <a:pt x="1568839" y="1013143"/>
                </a:lnTo>
                <a:lnTo>
                  <a:pt x="1627760" y="1021863"/>
                </a:lnTo>
                <a:lnTo>
                  <a:pt x="1685527" y="1027572"/>
                </a:lnTo>
                <a:lnTo>
                  <a:pt x="1743311" y="1030679"/>
                </a:lnTo>
                <a:lnTo>
                  <a:pt x="1800697" y="1031275"/>
                </a:lnTo>
                <a:lnTo>
                  <a:pt x="1857270" y="1029449"/>
                </a:lnTo>
                <a:lnTo>
                  <a:pt x="1912616" y="1025291"/>
                </a:lnTo>
                <a:lnTo>
                  <a:pt x="1966320" y="1018890"/>
                </a:lnTo>
                <a:lnTo>
                  <a:pt x="2017968" y="1010336"/>
                </a:lnTo>
                <a:lnTo>
                  <a:pt x="2067145" y="999718"/>
                </a:lnTo>
                <a:lnTo>
                  <a:pt x="2113436" y="987126"/>
                </a:lnTo>
                <a:lnTo>
                  <a:pt x="2156427" y="972649"/>
                </a:lnTo>
                <a:lnTo>
                  <a:pt x="2195703" y="956376"/>
                </a:lnTo>
                <a:lnTo>
                  <a:pt x="2230849" y="938398"/>
                </a:lnTo>
                <a:lnTo>
                  <a:pt x="2238326" y="933611"/>
                </a:lnTo>
                <a:close/>
              </a:path>
              <a:path w="3491229" h="1031875">
                <a:moveTo>
                  <a:pt x="2896935" y="843071"/>
                </a:moveTo>
                <a:lnTo>
                  <a:pt x="470811" y="843071"/>
                </a:lnTo>
                <a:lnTo>
                  <a:pt x="472968" y="844590"/>
                </a:lnTo>
                <a:lnTo>
                  <a:pt x="508805" y="866697"/>
                </a:lnTo>
                <a:lnTo>
                  <a:pt x="543716" y="884272"/>
                </a:lnTo>
                <a:lnTo>
                  <a:pt x="581830" y="900293"/>
                </a:lnTo>
                <a:lnTo>
                  <a:pt x="622845" y="914731"/>
                </a:lnTo>
                <a:lnTo>
                  <a:pt x="666459" y="927555"/>
                </a:lnTo>
                <a:lnTo>
                  <a:pt x="712370" y="938735"/>
                </a:lnTo>
                <a:lnTo>
                  <a:pt x="760276" y="948241"/>
                </a:lnTo>
                <a:lnTo>
                  <a:pt x="809876" y="956042"/>
                </a:lnTo>
                <a:lnTo>
                  <a:pt x="860866" y="962108"/>
                </a:lnTo>
                <a:lnTo>
                  <a:pt x="912947" y="966408"/>
                </a:lnTo>
                <a:lnTo>
                  <a:pt x="965815" y="968913"/>
                </a:lnTo>
                <a:lnTo>
                  <a:pt x="1019168" y="969591"/>
                </a:lnTo>
                <a:lnTo>
                  <a:pt x="1072706" y="968413"/>
                </a:lnTo>
                <a:lnTo>
                  <a:pt x="1126125" y="965348"/>
                </a:lnTo>
                <a:lnTo>
                  <a:pt x="1179124" y="960365"/>
                </a:lnTo>
                <a:lnTo>
                  <a:pt x="1231401" y="953435"/>
                </a:lnTo>
                <a:lnTo>
                  <a:pt x="1282655" y="944527"/>
                </a:lnTo>
                <a:lnTo>
                  <a:pt x="1332582" y="933611"/>
                </a:lnTo>
                <a:lnTo>
                  <a:pt x="2238326" y="933611"/>
                </a:lnTo>
                <a:lnTo>
                  <a:pt x="2261452" y="918804"/>
                </a:lnTo>
                <a:lnTo>
                  <a:pt x="2287096" y="897683"/>
                </a:lnTo>
                <a:lnTo>
                  <a:pt x="2307367" y="875124"/>
                </a:lnTo>
                <a:lnTo>
                  <a:pt x="2800646" y="875124"/>
                </a:lnTo>
                <a:lnTo>
                  <a:pt x="2837055" y="865409"/>
                </a:lnTo>
                <a:lnTo>
                  <a:pt x="2882218" y="849685"/>
                </a:lnTo>
                <a:lnTo>
                  <a:pt x="2896935" y="843071"/>
                </a:lnTo>
                <a:close/>
              </a:path>
              <a:path w="3491229" h="1031875">
                <a:moveTo>
                  <a:pt x="2800646" y="875124"/>
                </a:moveTo>
                <a:lnTo>
                  <a:pt x="2307367" y="875124"/>
                </a:lnTo>
                <a:lnTo>
                  <a:pt x="2352493" y="885104"/>
                </a:lnTo>
                <a:lnTo>
                  <a:pt x="2399859" y="892993"/>
                </a:lnTo>
                <a:lnTo>
                  <a:pt x="2449018" y="898741"/>
                </a:lnTo>
                <a:lnTo>
                  <a:pt x="2499521" y="902295"/>
                </a:lnTo>
                <a:lnTo>
                  <a:pt x="2550921" y="903603"/>
                </a:lnTo>
                <a:lnTo>
                  <a:pt x="2614321" y="902094"/>
                </a:lnTo>
                <a:lnTo>
                  <a:pt x="2675195" y="897298"/>
                </a:lnTo>
                <a:lnTo>
                  <a:pt x="2732982" y="889437"/>
                </a:lnTo>
                <a:lnTo>
                  <a:pt x="2787123" y="878733"/>
                </a:lnTo>
                <a:lnTo>
                  <a:pt x="2800646" y="875124"/>
                </a:lnTo>
                <a:close/>
              </a:path>
              <a:path w="3491229" h="1031875">
                <a:moveTo>
                  <a:pt x="835591" y="90877"/>
                </a:moveTo>
                <a:lnTo>
                  <a:pt x="783717" y="92706"/>
                </a:lnTo>
                <a:lnTo>
                  <a:pt x="716534" y="98107"/>
                </a:lnTo>
                <a:lnTo>
                  <a:pt x="652961" y="106621"/>
                </a:lnTo>
                <a:lnTo>
                  <a:pt x="593436" y="118016"/>
                </a:lnTo>
                <a:lnTo>
                  <a:pt x="538396" y="132062"/>
                </a:lnTo>
                <a:lnTo>
                  <a:pt x="488279" y="148526"/>
                </a:lnTo>
                <a:lnTo>
                  <a:pt x="443522" y="167178"/>
                </a:lnTo>
                <a:lnTo>
                  <a:pt x="404562" y="187787"/>
                </a:lnTo>
                <a:lnTo>
                  <a:pt x="371837" y="210120"/>
                </a:lnTo>
                <a:lnTo>
                  <a:pt x="326840" y="259036"/>
                </a:lnTo>
                <a:lnTo>
                  <a:pt x="312029" y="312075"/>
                </a:lnTo>
                <a:lnTo>
                  <a:pt x="317036" y="339563"/>
                </a:lnTo>
                <a:lnTo>
                  <a:pt x="314099" y="342774"/>
                </a:lnTo>
                <a:lnTo>
                  <a:pt x="259667" y="346818"/>
                </a:lnTo>
                <a:lnTo>
                  <a:pt x="208101" y="354166"/>
                </a:lnTo>
                <a:lnTo>
                  <a:pt x="160246" y="364599"/>
                </a:lnTo>
                <a:lnTo>
                  <a:pt x="116948" y="377895"/>
                </a:lnTo>
                <a:lnTo>
                  <a:pt x="79054" y="393836"/>
                </a:lnTo>
                <a:lnTo>
                  <a:pt x="17837" y="438328"/>
                </a:lnTo>
                <a:lnTo>
                  <a:pt x="0" y="492889"/>
                </a:lnTo>
                <a:lnTo>
                  <a:pt x="10725" y="519760"/>
                </a:lnTo>
                <a:lnTo>
                  <a:pt x="33875" y="545319"/>
                </a:lnTo>
                <a:lnTo>
                  <a:pt x="68945" y="568783"/>
                </a:lnTo>
                <a:lnTo>
                  <a:pt x="115431" y="589373"/>
                </a:lnTo>
                <a:lnTo>
                  <a:pt x="172827" y="606309"/>
                </a:lnTo>
                <a:lnTo>
                  <a:pt x="126790" y="630958"/>
                </a:lnTo>
                <a:lnTo>
                  <a:pt x="95447" y="658690"/>
                </a:lnTo>
                <a:lnTo>
                  <a:pt x="79644" y="688473"/>
                </a:lnTo>
                <a:lnTo>
                  <a:pt x="80227" y="719275"/>
                </a:lnTo>
                <a:lnTo>
                  <a:pt x="116412" y="767185"/>
                </a:lnTo>
                <a:lnTo>
                  <a:pt x="148659" y="787818"/>
                </a:lnTo>
                <a:lnTo>
                  <a:pt x="188872" y="805770"/>
                </a:lnTo>
                <a:lnTo>
                  <a:pt x="235947" y="820690"/>
                </a:lnTo>
                <a:lnTo>
                  <a:pt x="288781" y="832230"/>
                </a:lnTo>
                <a:lnTo>
                  <a:pt x="346272" y="840040"/>
                </a:lnTo>
                <a:lnTo>
                  <a:pt x="407316" y="843770"/>
                </a:lnTo>
                <a:lnTo>
                  <a:pt x="470811" y="843071"/>
                </a:lnTo>
                <a:lnTo>
                  <a:pt x="2896935" y="843071"/>
                </a:lnTo>
                <a:lnTo>
                  <a:pt x="2955994" y="811928"/>
                </a:lnTo>
                <a:lnTo>
                  <a:pt x="3003963" y="767236"/>
                </a:lnTo>
                <a:lnTo>
                  <a:pt x="3021640" y="717386"/>
                </a:lnTo>
                <a:lnTo>
                  <a:pt x="3076818" y="713037"/>
                </a:lnTo>
                <a:lnTo>
                  <a:pt x="3130387" y="706462"/>
                </a:lnTo>
                <a:lnTo>
                  <a:pt x="3181939" y="697731"/>
                </a:lnTo>
                <a:lnTo>
                  <a:pt x="3231066" y="686911"/>
                </a:lnTo>
                <a:lnTo>
                  <a:pt x="3277359" y="674073"/>
                </a:lnTo>
                <a:lnTo>
                  <a:pt x="3333173" y="654295"/>
                </a:lnTo>
                <a:lnTo>
                  <a:pt x="3380763" y="632213"/>
                </a:lnTo>
                <a:lnTo>
                  <a:pt x="3420009" y="608195"/>
                </a:lnTo>
                <a:lnTo>
                  <a:pt x="3450791" y="582609"/>
                </a:lnTo>
                <a:lnTo>
                  <a:pt x="3486483" y="528202"/>
                </a:lnTo>
                <a:lnTo>
                  <a:pt x="3491154" y="500116"/>
                </a:lnTo>
                <a:lnTo>
                  <a:pt x="3486881" y="471932"/>
                </a:lnTo>
                <a:lnTo>
                  <a:pt x="3473545" y="444018"/>
                </a:lnTo>
                <a:lnTo>
                  <a:pt x="3451026" y="416740"/>
                </a:lnTo>
                <a:lnTo>
                  <a:pt x="3419204" y="390468"/>
                </a:lnTo>
                <a:lnTo>
                  <a:pt x="3377959" y="365567"/>
                </a:lnTo>
                <a:lnTo>
                  <a:pt x="3383624" y="359974"/>
                </a:lnTo>
                <a:lnTo>
                  <a:pt x="3410585" y="315009"/>
                </a:lnTo>
                <a:lnTo>
                  <a:pt x="3412249" y="287514"/>
                </a:lnTo>
                <a:lnTo>
                  <a:pt x="3403289" y="260722"/>
                </a:lnTo>
                <a:lnTo>
                  <a:pt x="3355990" y="211002"/>
                </a:lnTo>
                <a:lnTo>
                  <a:pt x="3318895" y="188951"/>
                </a:lnTo>
                <a:lnTo>
                  <a:pt x="3273666" y="169358"/>
                </a:lnTo>
                <a:lnTo>
                  <a:pt x="3220926" y="152662"/>
                </a:lnTo>
                <a:lnTo>
                  <a:pt x="3161296" y="139300"/>
                </a:lnTo>
                <a:lnTo>
                  <a:pt x="3095400" y="129713"/>
                </a:lnTo>
                <a:lnTo>
                  <a:pt x="3089374" y="120789"/>
                </a:lnTo>
                <a:lnTo>
                  <a:pt x="1132763" y="120789"/>
                </a:lnTo>
                <a:lnTo>
                  <a:pt x="1086629" y="111075"/>
                </a:lnTo>
                <a:lnTo>
                  <a:pt x="1038678" y="103215"/>
                </a:lnTo>
                <a:lnTo>
                  <a:pt x="989255" y="97238"/>
                </a:lnTo>
                <a:lnTo>
                  <a:pt x="938703" y="93171"/>
                </a:lnTo>
                <a:lnTo>
                  <a:pt x="887367" y="91041"/>
                </a:lnTo>
                <a:lnTo>
                  <a:pt x="835591" y="90877"/>
                </a:lnTo>
                <a:close/>
              </a:path>
              <a:path w="3491229" h="1031875">
                <a:moveTo>
                  <a:pt x="1495445" y="28842"/>
                </a:moveTo>
                <a:lnTo>
                  <a:pt x="1440504" y="31192"/>
                </a:lnTo>
                <a:lnTo>
                  <a:pt x="1386921" y="36325"/>
                </a:lnTo>
                <a:lnTo>
                  <a:pt x="1335388" y="44156"/>
                </a:lnTo>
                <a:lnTo>
                  <a:pt x="1286600" y="54600"/>
                </a:lnTo>
                <a:lnTo>
                  <a:pt x="1241249" y="67570"/>
                </a:lnTo>
                <a:lnTo>
                  <a:pt x="1200031" y="82983"/>
                </a:lnTo>
                <a:lnTo>
                  <a:pt x="1163638" y="100751"/>
                </a:lnTo>
                <a:lnTo>
                  <a:pt x="1132763" y="120789"/>
                </a:lnTo>
                <a:lnTo>
                  <a:pt x="3089374" y="120789"/>
                </a:lnTo>
                <a:lnTo>
                  <a:pt x="3077677" y="103468"/>
                </a:lnTo>
                <a:lnTo>
                  <a:pt x="3049209" y="79013"/>
                </a:lnTo>
                <a:lnTo>
                  <a:pt x="3048411" y="78553"/>
                </a:lnTo>
                <a:lnTo>
                  <a:pt x="1814951" y="78553"/>
                </a:lnTo>
                <a:lnTo>
                  <a:pt x="1791983" y="70082"/>
                </a:lnTo>
                <a:lnTo>
                  <a:pt x="1741863" y="55273"/>
                </a:lnTo>
                <a:lnTo>
                  <a:pt x="1661474" y="39351"/>
                </a:lnTo>
                <a:lnTo>
                  <a:pt x="1606624" y="32836"/>
                </a:lnTo>
                <a:lnTo>
                  <a:pt x="1551049" y="29362"/>
                </a:lnTo>
                <a:lnTo>
                  <a:pt x="1495445" y="28842"/>
                </a:lnTo>
                <a:close/>
              </a:path>
              <a:path w="3491229" h="1031875">
                <a:moveTo>
                  <a:pt x="2125087" y="0"/>
                </a:moveTo>
                <a:lnTo>
                  <a:pt x="2070981" y="2026"/>
                </a:lnTo>
                <a:lnTo>
                  <a:pt x="2018520" y="7336"/>
                </a:lnTo>
                <a:lnTo>
                  <a:pt x="1968678" y="15798"/>
                </a:lnTo>
                <a:lnTo>
                  <a:pt x="1922427" y="27282"/>
                </a:lnTo>
                <a:lnTo>
                  <a:pt x="1880740" y="41656"/>
                </a:lnTo>
                <a:lnTo>
                  <a:pt x="1844590" y="58790"/>
                </a:lnTo>
                <a:lnTo>
                  <a:pt x="1814951" y="78553"/>
                </a:lnTo>
                <a:lnTo>
                  <a:pt x="3048411" y="78553"/>
                </a:lnTo>
                <a:lnTo>
                  <a:pt x="3010749" y="56869"/>
                </a:lnTo>
                <a:lnTo>
                  <a:pt x="3008242" y="55854"/>
                </a:lnTo>
                <a:lnTo>
                  <a:pt x="2410446" y="55854"/>
                </a:lnTo>
                <a:lnTo>
                  <a:pt x="2384242" y="43547"/>
                </a:lnTo>
                <a:lnTo>
                  <a:pt x="2322488" y="22984"/>
                </a:lnTo>
                <a:lnTo>
                  <a:pt x="2234342" y="6322"/>
                </a:lnTo>
                <a:lnTo>
                  <a:pt x="2179864" y="1388"/>
                </a:lnTo>
                <a:lnTo>
                  <a:pt x="2125087" y="0"/>
                </a:lnTo>
                <a:close/>
              </a:path>
              <a:path w="3491229" h="1031875">
                <a:moveTo>
                  <a:pt x="2704642" y="247"/>
                </a:moveTo>
                <a:lnTo>
                  <a:pt x="2650132" y="2051"/>
                </a:lnTo>
                <a:lnTo>
                  <a:pt x="2596673" y="6879"/>
                </a:lnTo>
                <a:lnTo>
                  <a:pt x="2545120" y="14701"/>
                </a:lnTo>
                <a:lnTo>
                  <a:pt x="2496328" y="25490"/>
                </a:lnTo>
                <a:lnTo>
                  <a:pt x="2451151" y="39217"/>
                </a:lnTo>
                <a:lnTo>
                  <a:pt x="2410446" y="55854"/>
                </a:lnTo>
                <a:lnTo>
                  <a:pt x="3008242" y="55854"/>
                </a:lnTo>
                <a:lnTo>
                  <a:pt x="2963049" y="37561"/>
                </a:lnTo>
                <a:lnTo>
                  <a:pt x="2916103" y="23826"/>
                </a:lnTo>
                <a:lnTo>
                  <a:pt x="2865935" y="13255"/>
                </a:lnTo>
                <a:lnTo>
                  <a:pt x="2813399" y="5821"/>
                </a:lnTo>
                <a:lnTo>
                  <a:pt x="2759350" y="1494"/>
                </a:lnTo>
                <a:lnTo>
                  <a:pt x="2704642" y="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88476" y="2611664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317037" y="339563"/>
                </a:moveTo>
                <a:lnTo>
                  <a:pt x="312029" y="312076"/>
                </a:lnTo>
                <a:lnTo>
                  <a:pt x="315443" y="285156"/>
                </a:lnTo>
                <a:lnTo>
                  <a:pt x="326840" y="259036"/>
                </a:lnTo>
                <a:lnTo>
                  <a:pt x="371837" y="210120"/>
                </a:lnTo>
                <a:lnTo>
                  <a:pt x="404563" y="187787"/>
                </a:lnTo>
                <a:lnTo>
                  <a:pt x="443522" y="167178"/>
                </a:lnTo>
                <a:lnTo>
                  <a:pt x="488279" y="148526"/>
                </a:lnTo>
                <a:lnTo>
                  <a:pt x="538397" y="132062"/>
                </a:lnTo>
                <a:lnTo>
                  <a:pt x="593436" y="118016"/>
                </a:lnTo>
                <a:lnTo>
                  <a:pt x="652961" y="106621"/>
                </a:lnTo>
                <a:lnTo>
                  <a:pt x="716534" y="98107"/>
                </a:lnTo>
                <a:lnTo>
                  <a:pt x="783717" y="92706"/>
                </a:lnTo>
                <a:lnTo>
                  <a:pt x="835590" y="90877"/>
                </a:lnTo>
                <a:lnTo>
                  <a:pt x="887367" y="91041"/>
                </a:lnTo>
                <a:lnTo>
                  <a:pt x="938703" y="93171"/>
                </a:lnTo>
                <a:lnTo>
                  <a:pt x="989255" y="97238"/>
                </a:lnTo>
                <a:lnTo>
                  <a:pt x="1038679" y="103215"/>
                </a:lnTo>
                <a:lnTo>
                  <a:pt x="1086629" y="111075"/>
                </a:lnTo>
                <a:lnTo>
                  <a:pt x="1132764" y="120790"/>
                </a:lnTo>
                <a:lnTo>
                  <a:pt x="1163638" y="100751"/>
                </a:lnTo>
                <a:lnTo>
                  <a:pt x="1200031" y="82983"/>
                </a:lnTo>
                <a:lnTo>
                  <a:pt x="1241250" y="67571"/>
                </a:lnTo>
                <a:lnTo>
                  <a:pt x="1286600" y="54600"/>
                </a:lnTo>
                <a:lnTo>
                  <a:pt x="1335388" y="44156"/>
                </a:lnTo>
                <a:lnTo>
                  <a:pt x="1386921" y="36325"/>
                </a:lnTo>
                <a:lnTo>
                  <a:pt x="1440504" y="31192"/>
                </a:lnTo>
                <a:lnTo>
                  <a:pt x="1495445" y="28842"/>
                </a:lnTo>
                <a:lnTo>
                  <a:pt x="1551049" y="29362"/>
                </a:lnTo>
                <a:lnTo>
                  <a:pt x="1606624" y="32837"/>
                </a:lnTo>
                <a:lnTo>
                  <a:pt x="1661474" y="39351"/>
                </a:lnTo>
                <a:lnTo>
                  <a:pt x="1714908" y="48992"/>
                </a:lnTo>
                <a:lnTo>
                  <a:pt x="1767587" y="62313"/>
                </a:lnTo>
                <a:lnTo>
                  <a:pt x="1814952" y="78553"/>
                </a:lnTo>
                <a:lnTo>
                  <a:pt x="1844591" y="58790"/>
                </a:lnTo>
                <a:lnTo>
                  <a:pt x="1880741" y="41656"/>
                </a:lnTo>
                <a:lnTo>
                  <a:pt x="1922427" y="27282"/>
                </a:lnTo>
                <a:lnTo>
                  <a:pt x="1968679" y="15798"/>
                </a:lnTo>
                <a:lnTo>
                  <a:pt x="2018521" y="7336"/>
                </a:lnTo>
                <a:lnTo>
                  <a:pt x="2070981" y="2026"/>
                </a:lnTo>
                <a:lnTo>
                  <a:pt x="2125087" y="0"/>
                </a:lnTo>
                <a:lnTo>
                  <a:pt x="2179865" y="1388"/>
                </a:lnTo>
                <a:lnTo>
                  <a:pt x="2234342" y="6321"/>
                </a:lnTo>
                <a:lnTo>
                  <a:pt x="2287545" y="14932"/>
                </a:lnTo>
                <a:lnTo>
                  <a:pt x="2354822" y="32557"/>
                </a:lnTo>
                <a:lnTo>
                  <a:pt x="2410447" y="55854"/>
                </a:lnTo>
                <a:lnTo>
                  <a:pt x="2451152" y="39217"/>
                </a:lnTo>
                <a:lnTo>
                  <a:pt x="2496328" y="25490"/>
                </a:lnTo>
                <a:lnTo>
                  <a:pt x="2545120" y="14701"/>
                </a:lnTo>
                <a:lnTo>
                  <a:pt x="2596673" y="6879"/>
                </a:lnTo>
                <a:lnTo>
                  <a:pt x="2650132" y="2052"/>
                </a:lnTo>
                <a:lnTo>
                  <a:pt x="2704643" y="247"/>
                </a:lnTo>
                <a:lnTo>
                  <a:pt x="2759350" y="1494"/>
                </a:lnTo>
                <a:lnTo>
                  <a:pt x="2813399" y="5821"/>
                </a:lnTo>
                <a:lnTo>
                  <a:pt x="2865935" y="13255"/>
                </a:lnTo>
                <a:lnTo>
                  <a:pt x="2916104" y="23826"/>
                </a:lnTo>
                <a:lnTo>
                  <a:pt x="2963050" y="37562"/>
                </a:lnTo>
                <a:lnTo>
                  <a:pt x="3010749" y="56869"/>
                </a:lnTo>
                <a:lnTo>
                  <a:pt x="3049209" y="79013"/>
                </a:lnTo>
                <a:lnTo>
                  <a:pt x="3095401" y="129713"/>
                </a:lnTo>
                <a:lnTo>
                  <a:pt x="3161297" y="139301"/>
                </a:lnTo>
                <a:lnTo>
                  <a:pt x="3220926" y="152662"/>
                </a:lnTo>
                <a:lnTo>
                  <a:pt x="3273667" y="169359"/>
                </a:lnTo>
                <a:lnTo>
                  <a:pt x="3318896" y="188952"/>
                </a:lnTo>
                <a:lnTo>
                  <a:pt x="3355991" y="211002"/>
                </a:lnTo>
                <a:lnTo>
                  <a:pt x="3403290" y="260722"/>
                </a:lnTo>
                <a:lnTo>
                  <a:pt x="3412249" y="287514"/>
                </a:lnTo>
                <a:lnTo>
                  <a:pt x="3410586" y="315009"/>
                </a:lnTo>
                <a:lnTo>
                  <a:pt x="3388802" y="354306"/>
                </a:lnTo>
                <a:lnTo>
                  <a:pt x="3377960" y="365567"/>
                </a:lnTo>
                <a:lnTo>
                  <a:pt x="3419205" y="390468"/>
                </a:lnTo>
                <a:lnTo>
                  <a:pt x="3451027" y="416741"/>
                </a:lnTo>
                <a:lnTo>
                  <a:pt x="3473546" y="444018"/>
                </a:lnTo>
                <a:lnTo>
                  <a:pt x="3486881" y="471932"/>
                </a:lnTo>
                <a:lnTo>
                  <a:pt x="3491154" y="500116"/>
                </a:lnTo>
                <a:lnTo>
                  <a:pt x="3486483" y="528202"/>
                </a:lnTo>
                <a:lnTo>
                  <a:pt x="3450791" y="582610"/>
                </a:lnTo>
                <a:lnTo>
                  <a:pt x="3420009" y="608196"/>
                </a:lnTo>
                <a:lnTo>
                  <a:pt x="3380763" y="632213"/>
                </a:lnTo>
                <a:lnTo>
                  <a:pt x="3333173" y="654295"/>
                </a:lnTo>
                <a:lnTo>
                  <a:pt x="3277359" y="674074"/>
                </a:lnTo>
                <a:lnTo>
                  <a:pt x="3231066" y="686912"/>
                </a:lnTo>
                <a:lnTo>
                  <a:pt x="3181939" y="697731"/>
                </a:lnTo>
                <a:lnTo>
                  <a:pt x="3130387" y="706462"/>
                </a:lnTo>
                <a:lnTo>
                  <a:pt x="3076818" y="713037"/>
                </a:lnTo>
                <a:lnTo>
                  <a:pt x="3021640" y="717386"/>
                </a:lnTo>
                <a:lnTo>
                  <a:pt x="3016869" y="742845"/>
                </a:lnTo>
                <a:lnTo>
                  <a:pt x="2983485" y="790338"/>
                </a:lnTo>
                <a:lnTo>
                  <a:pt x="2922052" y="831784"/>
                </a:lnTo>
                <a:lnTo>
                  <a:pt x="2882218" y="849685"/>
                </a:lnTo>
                <a:lnTo>
                  <a:pt x="2837055" y="865409"/>
                </a:lnTo>
                <a:lnTo>
                  <a:pt x="2787123" y="878733"/>
                </a:lnTo>
                <a:lnTo>
                  <a:pt x="2732983" y="889437"/>
                </a:lnTo>
                <a:lnTo>
                  <a:pt x="2675195" y="897298"/>
                </a:lnTo>
                <a:lnTo>
                  <a:pt x="2614321" y="902094"/>
                </a:lnTo>
                <a:lnTo>
                  <a:pt x="2550921" y="903603"/>
                </a:lnTo>
                <a:lnTo>
                  <a:pt x="2499521" y="902296"/>
                </a:lnTo>
                <a:lnTo>
                  <a:pt x="2449018" y="898742"/>
                </a:lnTo>
                <a:lnTo>
                  <a:pt x="2399860" y="892994"/>
                </a:lnTo>
                <a:lnTo>
                  <a:pt x="2352494" y="885104"/>
                </a:lnTo>
                <a:lnTo>
                  <a:pt x="2307368" y="875125"/>
                </a:lnTo>
                <a:lnTo>
                  <a:pt x="2287097" y="897683"/>
                </a:lnTo>
                <a:lnTo>
                  <a:pt x="2230850" y="938398"/>
                </a:lnTo>
                <a:lnTo>
                  <a:pt x="2195703" y="956376"/>
                </a:lnTo>
                <a:lnTo>
                  <a:pt x="2156427" y="972649"/>
                </a:lnTo>
                <a:lnTo>
                  <a:pt x="2113436" y="987126"/>
                </a:lnTo>
                <a:lnTo>
                  <a:pt x="2067145" y="999718"/>
                </a:lnTo>
                <a:lnTo>
                  <a:pt x="2017968" y="1010336"/>
                </a:lnTo>
                <a:lnTo>
                  <a:pt x="1966321" y="1018890"/>
                </a:lnTo>
                <a:lnTo>
                  <a:pt x="1912616" y="1025291"/>
                </a:lnTo>
                <a:lnTo>
                  <a:pt x="1857270" y="1029449"/>
                </a:lnTo>
                <a:lnTo>
                  <a:pt x="1800697" y="1031275"/>
                </a:lnTo>
                <a:lnTo>
                  <a:pt x="1743311" y="1030679"/>
                </a:lnTo>
                <a:lnTo>
                  <a:pt x="1685527" y="1027571"/>
                </a:lnTo>
                <a:lnTo>
                  <a:pt x="1627759" y="1021863"/>
                </a:lnTo>
                <a:lnTo>
                  <a:pt x="1568839" y="1013143"/>
                </a:lnTo>
                <a:lnTo>
                  <a:pt x="1513149" y="1001831"/>
                </a:lnTo>
                <a:lnTo>
                  <a:pt x="1461184" y="988073"/>
                </a:lnTo>
                <a:lnTo>
                  <a:pt x="1413439" y="972019"/>
                </a:lnTo>
                <a:lnTo>
                  <a:pt x="1370407" y="953816"/>
                </a:lnTo>
                <a:lnTo>
                  <a:pt x="1332583" y="933611"/>
                </a:lnTo>
                <a:lnTo>
                  <a:pt x="1282655" y="944527"/>
                </a:lnTo>
                <a:lnTo>
                  <a:pt x="1231402" y="953436"/>
                </a:lnTo>
                <a:lnTo>
                  <a:pt x="1179125" y="960366"/>
                </a:lnTo>
                <a:lnTo>
                  <a:pt x="1126126" y="965348"/>
                </a:lnTo>
                <a:lnTo>
                  <a:pt x="1072706" y="968413"/>
                </a:lnTo>
                <a:lnTo>
                  <a:pt x="1019169" y="969592"/>
                </a:lnTo>
                <a:lnTo>
                  <a:pt x="965815" y="968913"/>
                </a:lnTo>
                <a:lnTo>
                  <a:pt x="912947" y="966409"/>
                </a:lnTo>
                <a:lnTo>
                  <a:pt x="860867" y="962108"/>
                </a:lnTo>
                <a:lnTo>
                  <a:pt x="809876" y="956042"/>
                </a:lnTo>
                <a:lnTo>
                  <a:pt x="760277" y="948241"/>
                </a:lnTo>
                <a:lnTo>
                  <a:pt x="712370" y="938736"/>
                </a:lnTo>
                <a:lnTo>
                  <a:pt x="666459" y="927555"/>
                </a:lnTo>
                <a:lnTo>
                  <a:pt x="622845" y="914731"/>
                </a:lnTo>
                <a:lnTo>
                  <a:pt x="581830" y="900293"/>
                </a:lnTo>
                <a:lnTo>
                  <a:pt x="543716" y="884272"/>
                </a:lnTo>
                <a:lnTo>
                  <a:pt x="508805" y="866698"/>
                </a:lnTo>
                <a:lnTo>
                  <a:pt x="475164" y="846101"/>
                </a:lnTo>
                <a:lnTo>
                  <a:pt x="470811" y="843071"/>
                </a:lnTo>
                <a:lnTo>
                  <a:pt x="407317" y="843770"/>
                </a:lnTo>
                <a:lnTo>
                  <a:pt x="346273" y="840040"/>
                </a:lnTo>
                <a:lnTo>
                  <a:pt x="288782" y="832230"/>
                </a:lnTo>
                <a:lnTo>
                  <a:pt x="235947" y="820690"/>
                </a:lnTo>
                <a:lnTo>
                  <a:pt x="188872" y="805769"/>
                </a:lnTo>
                <a:lnTo>
                  <a:pt x="148659" y="787818"/>
                </a:lnTo>
                <a:lnTo>
                  <a:pt x="116412" y="767185"/>
                </a:lnTo>
                <a:lnTo>
                  <a:pt x="80227" y="719275"/>
                </a:lnTo>
                <a:lnTo>
                  <a:pt x="79644" y="688473"/>
                </a:lnTo>
                <a:lnTo>
                  <a:pt x="95447" y="658690"/>
                </a:lnTo>
                <a:lnTo>
                  <a:pt x="126791" y="630958"/>
                </a:lnTo>
                <a:lnTo>
                  <a:pt x="172827" y="606308"/>
                </a:lnTo>
                <a:lnTo>
                  <a:pt x="115431" y="589373"/>
                </a:lnTo>
                <a:lnTo>
                  <a:pt x="68945" y="568783"/>
                </a:lnTo>
                <a:lnTo>
                  <a:pt x="33876" y="545319"/>
                </a:lnTo>
                <a:lnTo>
                  <a:pt x="10725" y="519760"/>
                </a:lnTo>
                <a:lnTo>
                  <a:pt x="0" y="492889"/>
                </a:lnTo>
                <a:lnTo>
                  <a:pt x="2202" y="465484"/>
                </a:lnTo>
                <a:lnTo>
                  <a:pt x="47410" y="412200"/>
                </a:lnTo>
                <a:lnTo>
                  <a:pt x="116948" y="377896"/>
                </a:lnTo>
                <a:lnTo>
                  <a:pt x="160246" y="364599"/>
                </a:lnTo>
                <a:lnTo>
                  <a:pt x="208101" y="354166"/>
                </a:lnTo>
                <a:lnTo>
                  <a:pt x="259668" y="346818"/>
                </a:lnTo>
                <a:lnTo>
                  <a:pt x="314100" y="342774"/>
                </a:lnTo>
                <a:lnTo>
                  <a:pt x="317037" y="339563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65045" y="3213958"/>
            <a:ext cx="205104" cy="19050"/>
          </a:xfrm>
          <a:custGeom>
            <a:avLst/>
            <a:gdLst/>
            <a:ahLst/>
            <a:cxnLst/>
            <a:rect l="l" t="t" r="r" b="b"/>
            <a:pathLst>
              <a:path w="205104" h="19050">
                <a:moveTo>
                  <a:pt x="204482" y="19018"/>
                </a:moveTo>
                <a:lnTo>
                  <a:pt x="151112" y="19052"/>
                </a:lnTo>
                <a:lnTo>
                  <a:pt x="98642" y="15838"/>
                </a:lnTo>
                <a:lnTo>
                  <a:pt x="47972" y="9459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0481" y="3441109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5" h="9525">
                <a:moveTo>
                  <a:pt x="89465" y="0"/>
                </a:moveTo>
                <a:lnTo>
                  <a:pt x="67695" y="3158"/>
                </a:lnTo>
                <a:lnTo>
                  <a:pt x="45479" y="5733"/>
                </a:lnTo>
                <a:lnTo>
                  <a:pt x="22890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66954" y="3499596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906" y="41521"/>
                </a:moveTo>
                <a:lnTo>
                  <a:pt x="38381" y="31588"/>
                </a:lnTo>
                <a:lnTo>
                  <a:pt x="24202" y="21342"/>
                </a:lnTo>
                <a:lnTo>
                  <a:pt x="11399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96195" y="3437578"/>
            <a:ext cx="21590" cy="45720"/>
          </a:xfrm>
          <a:custGeom>
            <a:avLst/>
            <a:gdLst/>
            <a:ahLst/>
            <a:cxnLst/>
            <a:rect l="l" t="t" r="r" b="b"/>
            <a:pathLst>
              <a:path w="21589" h="45720">
                <a:moveTo>
                  <a:pt x="21524" y="0"/>
                </a:moveTo>
                <a:lnTo>
                  <a:pt x="18388" y="11550"/>
                </a:lnTo>
                <a:lnTo>
                  <a:pt x="13748" y="23009"/>
                </a:lnTo>
                <a:lnTo>
                  <a:pt x="7615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45718" y="3156067"/>
            <a:ext cx="262890" cy="170815"/>
          </a:xfrm>
          <a:custGeom>
            <a:avLst/>
            <a:gdLst/>
            <a:ahLst/>
            <a:cxnLst/>
            <a:rect l="l" t="t" r="r" b="b"/>
            <a:pathLst>
              <a:path w="262890" h="170814">
                <a:moveTo>
                  <a:pt x="0" y="0"/>
                </a:moveTo>
                <a:lnTo>
                  <a:pt x="65561" y="15611"/>
                </a:lnTo>
                <a:lnTo>
                  <a:pt x="123045" y="34957"/>
                </a:lnTo>
                <a:lnTo>
                  <a:pt x="171686" y="57540"/>
                </a:lnTo>
                <a:lnTo>
                  <a:pt x="210716" y="82860"/>
                </a:lnTo>
                <a:lnTo>
                  <a:pt x="239367" y="110422"/>
                </a:lnTo>
                <a:lnTo>
                  <a:pt x="256873" y="139726"/>
                </a:lnTo>
                <a:lnTo>
                  <a:pt x="262467" y="1702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47920" y="2974709"/>
            <a:ext cx="117475" cy="64135"/>
          </a:xfrm>
          <a:custGeom>
            <a:avLst/>
            <a:gdLst/>
            <a:ahLst/>
            <a:cxnLst/>
            <a:rect l="l" t="t" r="r" b="b"/>
            <a:pathLst>
              <a:path w="117475" h="64135">
                <a:moveTo>
                  <a:pt x="116869" y="0"/>
                </a:moveTo>
                <a:lnTo>
                  <a:pt x="94679" y="17928"/>
                </a:lnTo>
                <a:lnTo>
                  <a:pt x="67608" y="34653"/>
                </a:lnTo>
                <a:lnTo>
                  <a:pt x="35950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84355" y="2737798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80">
                <a:moveTo>
                  <a:pt x="0" y="0"/>
                </a:moveTo>
                <a:lnTo>
                  <a:pt x="2898" y="7487"/>
                </a:lnTo>
                <a:lnTo>
                  <a:pt x="4895" y="15017"/>
                </a:lnTo>
                <a:lnTo>
                  <a:pt x="5986" y="22577"/>
                </a:lnTo>
                <a:lnTo>
                  <a:pt x="6170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37982" y="2664168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38456"/>
                </a:moveTo>
                <a:lnTo>
                  <a:pt x="12336" y="28208"/>
                </a:lnTo>
                <a:lnTo>
                  <a:pt x="26466" y="18357"/>
                </a:lnTo>
                <a:lnTo>
                  <a:pt x="42330" y="8942"/>
                </a:lnTo>
                <a:lnTo>
                  <a:pt x="59871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78000" y="268778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33165"/>
                </a:moveTo>
                <a:lnTo>
                  <a:pt x="5317" y="24613"/>
                </a:lnTo>
                <a:lnTo>
                  <a:pt x="11936" y="16219"/>
                </a:lnTo>
                <a:lnTo>
                  <a:pt x="19837" y="8007"/>
                </a:lnTo>
                <a:lnTo>
                  <a:pt x="28997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20826" y="2732214"/>
            <a:ext cx="105410" cy="32384"/>
          </a:xfrm>
          <a:custGeom>
            <a:avLst/>
            <a:gdLst/>
            <a:ahLst/>
            <a:cxnLst/>
            <a:rect l="l" t="t" r="r" b="b"/>
            <a:pathLst>
              <a:path w="105410" h="32385">
                <a:moveTo>
                  <a:pt x="0" y="0"/>
                </a:moveTo>
                <a:lnTo>
                  <a:pt x="28017" y="7071"/>
                </a:lnTo>
                <a:lnTo>
                  <a:pt x="54893" y="14806"/>
                </a:lnTo>
                <a:lnTo>
                  <a:pt x="80555" y="23182"/>
                </a:lnTo>
                <a:lnTo>
                  <a:pt x="104930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05526" y="2951236"/>
            <a:ext cx="18415" cy="34290"/>
          </a:xfrm>
          <a:custGeom>
            <a:avLst/>
            <a:gdLst/>
            <a:ahLst/>
            <a:cxnLst/>
            <a:rect l="l" t="t" r="r" b="b"/>
            <a:pathLst>
              <a:path w="18414" h="34289">
                <a:moveTo>
                  <a:pt x="18312" y="33853"/>
                </a:moveTo>
                <a:lnTo>
                  <a:pt x="12488" y="25504"/>
                </a:lnTo>
                <a:lnTo>
                  <a:pt x="7491" y="17072"/>
                </a:lnTo>
                <a:lnTo>
                  <a:pt x="3327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627636" y="2793497"/>
            <a:ext cx="176657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>
                <a:solidFill>
                  <a:srgbClr val="181818"/>
                </a:solidFill>
                <a:latin typeface="微软雅黑"/>
                <a:cs typeface="微软雅黑"/>
              </a:rPr>
              <a:t>I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r>
              <a:rPr dirty="0" sz="3600" spc="-25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3600" spc="-5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3600" spc="10">
                <a:solidFill>
                  <a:srgbClr val="181818"/>
                </a:solidFill>
                <a:latin typeface="微软雅黑"/>
                <a:cs typeface="微软雅黑"/>
              </a:rPr>
              <a:t>net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767066" y="2552666"/>
            <a:ext cx="753364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84505" algn="l"/>
              </a:tabLst>
            </a:pP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一键启用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，轻松纳管互联网出口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767066" y="4971441"/>
            <a:ext cx="7533640" cy="1225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870" indent="-471805">
              <a:lnSpc>
                <a:spcPts val="4720"/>
              </a:lnSpc>
              <a:spcBef>
                <a:spcPts val="105"/>
              </a:spcBef>
              <a:buFont typeface="Wingdings"/>
              <a:buChar char=""/>
              <a:tabLst>
                <a:tab pos="484505" algn="l"/>
              </a:tabLst>
            </a:pP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不改变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现有云上网络拓扑</a:t>
            </a:r>
            <a:endParaRPr sz="3950">
              <a:latin typeface="微软雅黑"/>
              <a:cs typeface="微软雅黑"/>
            </a:endParaRPr>
          </a:p>
          <a:p>
            <a:pPr marL="483870" indent="-471805">
              <a:lnSpc>
                <a:spcPts val="4720"/>
              </a:lnSpc>
              <a:buFont typeface="Wingdings"/>
              <a:buChar char=""/>
              <a:tabLst>
                <a:tab pos="48450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无网络中断，对在线业务</a:t>
            </a: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零影响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67066" y="7987056"/>
            <a:ext cx="9364345" cy="2429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0" indent="-565785">
              <a:lnSpc>
                <a:spcPts val="4720"/>
              </a:lnSpc>
              <a:spcBef>
                <a:spcPts val="105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统一管控界面，覆盖互联网访问</a:t>
            </a:r>
            <a:r>
              <a:rPr dirty="0" sz="3950">
                <a:solidFill>
                  <a:srgbClr val="181818"/>
                </a:solidFill>
                <a:latin typeface="微软雅黑"/>
                <a:cs typeface="微软雅黑"/>
              </a:rPr>
              <a:t>（EIP）</a:t>
            </a:r>
            <a:endParaRPr sz="3950">
              <a:latin typeface="微软雅黑"/>
              <a:cs typeface="微软雅黑"/>
            </a:endParaRPr>
          </a:p>
          <a:p>
            <a:pPr marL="577850" indent="-565785">
              <a:lnSpc>
                <a:spcPts val="4720"/>
              </a:lnSpc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网络层</a:t>
            </a: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入侵检测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与快速防御（IDPS）</a:t>
            </a:r>
            <a:endParaRPr sz="3950">
              <a:latin typeface="微软雅黑"/>
              <a:cs typeface="微软雅黑"/>
            </a:endParaRPr>
          </a:p>
          <a:p>
            <a:pPr marL="577850" indent="-565785">
              <a:lnSpc>
                <a:spcPts val="4720"/>
              </a:lnSpc>
              <a:spcBef>
                <a:spcPts val="45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主动外连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行为监控、告警与响应</a:t>
            </a:r>
            <a:endParaRPr sz="3950">
              <a:latin typeface="微软雅黑"/>
              <a:cs typeface="微软雅黑"/>
            </a:endParaRPr>
          </a:p>
          <a:p>
            <a:pPr marL="577850" indent="-565785">
              <a:lnSpc>
                <a:spcPts val="4720"/>
              </a:lnSpc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云上负载</a:t>
            </a: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失陷感知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与虚拟补丁防御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78992" y="1767350"/>
            <a:ext cx="228727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2950" spc="15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微软雅黑"/>
                <a:cs typeface="微软雅黑"/>
              </a:rPr>
              <a:t>标准防御模式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73231" y="4491053"/>
            <a:ext cx="873125" cy="583565"/>
          </a:xfrm>
          <a:custGeom>
            <a:avLst/>
            <a:gdLst/>
            <a:ahLst/>
            <a:cxnLst/>
            <a:rect l="l" t="t" r="r" b="b"/>
            <a:pathLst>
              <a:path w="873125" h="583564">
                <a:moveTo>
                  <a:pt x="775548" y="0"/>
                </a:moveTo>
                <a:lnTo>
                  <a:pt x="97199" y="0"/>
                </a:lnTo>
                <a:lnTo>
                  <a:pt x="59365" y="7638"/>
                </a:lnTo>
                <a:lnTo>
                  <a:pt x="28469" y="28468"/>
                </a:lnTo>
                <a:lnTo>
                  <a:pt x="7638" y="59364"/>
                </a:lnTo>
                <a:lnTo>
                  <a:pt x="0" y="97199"/>
                </a:lnTo>
                <a:lnTo>
                  <a:pt x="0" y="485983"/>
                </a:lnTo>
                <a:lnTo>
                  <a:pt x="7638" y="523817"/>
                </a:lnTo>
                <a:lnTo>
                  <a:pt x="28469" y="554713"/>
                </a:lnTo>
                <a:lnTo>
                  <a:pt x="59365" y="575543"/>
                </a:lnTo>
                <a:lnTo>
                  <a:pt x="97199" y="583182"/>
                </a:lnTo>
                <a:lnTo>
                  <a:pt x="775548" y="583182"/>
                </a:lnTo>
                <a:lnTo>
                  <a:pt x="813382" y="575543"/>
                </a:lnTo>
                <a:lnTo>
                  <a:pt x="844278" y="554713"/>
                </a:lnTo>
                <a:lnTo>
                  <a:pt x="865108" y="523817"/>
                </a:lnTo>
                <a:lnTo>
                  <a:pt x="872747" y="485983"/>
                </a:lnTo>
                <a:lnTo>
                  <a:pt x="872747" y="97199"/>
                </a:lnTo>
                <a:lnTo>
                  <a:pt x="865108" y="59364"/>
                </a:lnTo>
                <a:lnTo>
                  <a:pt x="844278" y="28468"/>
                </a:lnTo>
                <a:lnTo>
                  <a:pt x="813382" y="7638"/>
                </a:lnTo>
                <a:lnTo>
                  <a:pt x="775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73231" y="4491052"/>
            <a:ext cx="873125" cy="583565"/>
          </a:xfrm>
          <a:custGeom>
            <a:avLst/>
            <a:gdLst/>
            <a:ahLst/>
            <a:cxnLst/>
            <a:rect l="l" t="t" r="r" b="b"/>
            <a:pathLst>
              <a:path w="873125" h="583564">
                <a:moveTo>
                  <a:pt x="0" y="97199"/>
                </a:moveTo>
                <a:lnTo>
                  <a:pt x="7638" y="59364"/>
                </a:lnTo>
                <a:lnTo>
                  <a:pt x="28468" y="28468"/>
                </a:lnTo>
                <a:lnTo>
                  <a:pt x="59364" y="7638"/>
                </a:lnTo>
                <a:lnTo>
                  <a:pt x="97199" y="0"/>
                </a:lnTo>
                <a:lnTo>
                  <a:pt x="775548" y="0"/>
                </a:lnTo>
                <a:lnTo>
                  <a:pt x="813382" y="7638"/>
                </a:lnTo>
                <a:lnTo>
                  <a:pt x="844278" y="28468"/>
                </a:lnTo>
                <a:lnTo>
                  <a:pt x="865109" y="59364"/>
                </a:lnTo>
                <a:lnTo>
                  <a:pt x="872747" y="97199"/>
                </a:lnTo>
                <a:lnTo>
                  <a:pt x="872747" y="485983"/>
                </a:lnTo>
                <a:lnTo>
                  <a:pt x="865109" y="523818"/>
                </a:lnTo>
                <a:lnTo>
                  <a:pt x="844278" y="554714"/>
                </a:lnTo>
                <a:lnTo>
                  <a:pt x="813382" y="575544"/>
                </a:lnTo>
                <a:lnTo>
                  <a:pt x="775548" y="583183"/>
                </a:lnTo>
                <a:lnTo>
                  <a:pt x="97199" y="583183"/>
                </a:lnTo>
                <a:lnTo>
                  <a:pt x="59364" y="575544"/>
                </a:lnTo>
                <a:lnTo>
                  <a:pt x="28468" y="554714"/>
                </a:lnTo>
                <a:lnTo>
                  <a:pt x="7638" y="523818"/>
                </a:lnTo>
                <a:lnTo>
                  <a:pt x="0" y="485983"/>
                </a:lnTo>
                <a:lnTo>
                  <a:pt x="0" y="97199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76128" y="4494611"/>
            <a:ext cx="873125" cy="583565"/>
          </a:xfrm>
          <a:custGeom>
            <a:avLst/>
            <a:gdLst/>
            <a:ahLst/>
            <a:cxnLst/>
            <a:rect l="l" t="t" r="r" b="b"/>
            <a:pathLst>
              <a:path w="873125" h="583564">
                <a:moveTo>
                  <a:pt x="775548" y="0"/>
                </a:moveTo>
                <a:lnTo>
                  <a:pt x="97199" y="0"/>
                </a:lnTo>
                <a:lnTo>
                  <a:pt x="59364" y="7638"/>
                </a:lnTo>
                <a:lnTo>
                  <a:pt x="28468" y="28469"/>
                </a:lnTo>
                <a:lnTo>
                  <a:pt x="7638" y="59365"/>
                </a:lnTo>
                <a:lnTo>
                  <a:pt x="0" y="97199"/>
                </a:lnTo>
                <a:lnTo>
                  <a:pt x="0" y="485984"/>
                </a:lnTo>
                <a:lnTo>
                  <a:pt x="7638" y="523818"/>
                </a:lnTo>
                <a:lnTo>
                  <a:pt x="28468" y="554714"/>
                </a:lnTo>
                <a:lnTo>
                  <a:pt x="59364" y="575544"/>
                </a:lnTo>
                <a:lnTo>
                  <a:pt x="97199" y="583183"/>
                </a:lnTo>
                <a:lnTo>
                  <a:pt x="775548" y="583183"/>
                </a:lnTo>
                <a:lnTo>
                  <a:pt x="813382" y="575544"/>
                </a:lnTo>
                <a:lnTo>
                  <a:pt x="844278" y="554714"/>
                </a:lnTo>
                <a:lnTo>
                  <a:pt x="865108" y="523818"/>
                </a:lnTo>
                <a:lnTo>
                  <a:pt x="872747" y="485984"/>
                </a:lnTo>
                <a:lnTo>
                  <a:pt x="872747" y="97199"/>
                </a:lnTo>
                <a:lnTo>
                  <a:pt x="865108" y="59365"/>
                </a:lnTo>
                <a:lnTo>
                  <a:pt x="844278" y="28469"/>
                </a:lnTo>
                <a:lnTo>
                  <a:pt x="813382" y="7638"/>
                </a:lnTo>
                <a:lnTo>
                  <a:pt x="775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76128" y="4494611"/>
            <a:ext cx="873125" cy="583565"/>
          </a:xfrm>
          <a:custGeom>
            <a:avLst/>
            <a:gdLst/>
            <a:ahLst/>
            <a:cxnLst/>
            <a:rect l="l" t="t" r="r" b="b"/>
            <a:pathLst>
              <a:path w="873125" h="583564">
                <a:moveTo>
                  <a:pt x="0" y="97199"/>
                </a:moveTo>
                <a:lnTo>
                  <a:pt x="7638" y="59364"/>
                </a:lnTo>
                <a:lnTo>
                  <a:pt x="28468" y="28468"/>
                </a:lnTo>
                <a:lnTo>
                  <a:pt x="59364" y="7638"/>
                </a:lnTo>
                <a:lnTo>
                  <a:pt x="97199" y="0"/>
                </a:lnTo>
                <a:lnTo>
                  <a:pt x="775548" y="0"/>
                </a:lnTo>
                <a:lnTo>
                  <a:pt x="813382" y="7638"/>
                </a:lnTo>
                <a:lnTo>
                  <a:pt x="844278" y="28468"/>
                </a:lnTo>
                <a:lnTo>
                  <a:pt x="865109" y="59364"/>
                </a:lnTo>
                <a:lnTo>
                  <a:pt x="872747" y="97199"/>
                </a:lnTo>
                <a:lnTo>
                  <a:pt x="872747" y="485983"/>
                </a:lnTo>
                <a:lnTo>
                  <a:pt x="865109" y="523818"/>
                </a:lnTo>
                <a:lnTo>
                  <a:pt x="844278" y="554714"/>
                </a:lnTo>
                <a:lnTo>
                  <a:pt x="813382" y="575544"/>
                </a:lnTo>
                <a:lnTo>
                  <a:pt x="775548" y="583183"/>
                </a:lnTo>
                <a:lnTo>
                  <a:pt x="97199" y="583183"/>
                </a:lnTo>
                <a:lnTo>
                  <a:pt x="59364" y="575544"/>
                </a:lnTo>
                <a:lnTo>
                  <a:pt x="28468" y="554714"/>
                </a:lnTo>
                <a:lnTo>
                  <a:pt x="7638" y="523818"/>
                </a:lnTo>
                <a:lnTo>
                  <a:pt x="0" y="485983"/>
                </a:lnTo>
                <a:lnTo>
                  <a:pt x="0" y="97199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03885" y="8422517"/>
            <a:ext cx="833852" cy="105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27214" y="9340352"/>
            <a:ext cx="480866" cy="306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820812" y="7059973"/>
            <a:ext cx="2353945" cy="1362710"/>
          </a:xfrm>
          <a:custGeom>
            <a:avLst/>
            <a:gdLst/>
            <a:ahLst/>
            <a:cxnLst/>
            <a:rect l="l" t="t" r="r" b="b"/>
            <a:pathLst>
              <a:path w="2353945" h="1362709">
                <a:moveTo>
                  <a:pt x="2353935" y="0"/>
                </a:moveTo>
                <a:lnTo>
                  <a:pt x="2353935" y="610814"/>
                </a:lnTo>
                <a:lnTo>
                  <a:pt x="0" y="610814"/>
                </a:lnTo>
                <a:lnTo>
                  <a:pt x="0" y="1362542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747018" y="7411470"/>
            <a:ext cx="523545" cy="5235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749546" y="3224084"/>
            <a:ext cx="412750" cy="1719580"/>
          </a:xfrm>
          <a:custGeom>
            <a:avLst/>
            <a:gdLst/>
            <a:ahLst/>
            <a:cxnLst/>
            <a:rect l="l" t="t" r="r" b="b"/>
            <a:pathLst>
              <a:path w="412750" h="1719579">
                <a:moveTo>
                  <a:pt x="412332" y="1512869"/>
                </a:moveTo>
                <a:lnTo>
                  <a:pt x="0" y="1512869"/>
                </a:lnTo>
                <a:lnTo>
                  <a:pt x="206171" y="1719036"/>
                </a:lnTo>
                <a:lnTo>
                  <a:pt x="412332" y="1512869"/>
                </a:lnTo>
                <a:close/>
              </a:path>
              <a:path w="412750" h="1719579">
                <a:moveTo>
                  <a:pt x="309247" y="0"/>
                </a:moveTo>
                <a:lnTo>
                  <a:pt x="103085" y="0"/>
                </a:lnTo>
                <a:lnTo>
                  <a:pt x="103085" y="1512869"/>
                </a:lnTo>
                <a:lnTo>
                  <a:pt x="309247" y="1512869"/>
                </a:lnTo>
                <a:lnTo>
                  <a:pt x="309247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749543" y="3224084"/>
            <a:ext cx="412750" cy="1719580"/>
          </a:xfrm>
          <a:custGeom>
            <a:avLst/>
            <a:gdLst/>
            <a:ahLst/>
            <a:cxnLst/>
            <a:rect l="l" t="t" r="r" b="b"/>
            <a:pathLst>
              <a:path w="412750" h="1719579">
                <a:moveTo>
                  <a:pt x="309252" y="0"/>
                </a:moveTo>
                <a:lnTo>
                  <a:pt x="309252" y="1512869"/>
                </a:lnTo>
                <a:lnTo>
                  <a:pt x="412336" y="1512869"/>
                </a:lnTo>
                <a:lnTo>
                  <a:pt x="206168" y="1719036"/>
                </a:lnTo>
                <a:lnTo>
                  <a:pt x="0" y="1512869"/>
                </a:lnTo>
                <a:lnTo>
                  <a:pt x="103084" y="1512869"/>
                </a:lnTo>
                <a:lnTo>
                  <a:pt x="103084" y="0"/>
                </a:lnTo>
                <a:lnTo>
                  <a:pt x="309252" y="0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749546" y="6263351"/>
            <a:ext cx="412750" cy="1719580"/>
          </a:xfrm>
          <a:custGeom>
            <a:avLst/>
            <a:gdLst/>
            <a:ahLst/>
            <a:cxnLst/>
            <a:rect l="l" t="t" r="r" b="b"/>
            <a:pathLst>
              <a:path w="412750" h="1719579">
                <a:moveTo>
                  <a:pt x="412332" y="1512869"/>
                </a:moveTo>
                <a:lnTo>
                  <a:pt x="0" y="1512869"/>
                </a:lnTo>
                <a:lnTo>
                  <a:pt x="206171" y="1719036"/>
                </a:lnTo>
                <a:lnTo>
                  <a:pt x="412332" y="1512869"/>
                </a:lnTo>
                <a:close/>
              </a:path>
              <a:path w="412750" h="1719579">
                <a:moveTo>
                  <a:pt x="309247" y="0"/>
                </a:moveTo>
                <a:lnTo>
                  <a:pt x="103085" y="0"/>
                </a:lnTo>
                <a:lnTo>
                  <a:pt x="103085" y="1512869"/>
                </a:lnTo>
                <a:lnTo>
                  <a:pt x="309247" y="1512869"/>
                </a:lnTo>
                <a:lnTo>
                  <a:pt x="309247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749543" y="6263351"/>
            <a:ext cx="412750" cy="1719580"/>
          </a:xfrm>
          <a:custGeom>
            <a:avLst/>
            <a:gdLst/>
            <a:ahLst/>
            <a:cxnLst/>
            <a:rect l="l" t="t" r="r" b="b"/>
            <a:pathLst>
              <a:path w="412750" h="1719579">
                <a:moveTo>
                  <a:pt x="309252" y="0"/>
                </a:moveTo>
                <a:lnTo>
                  <a:pt x="309252" y="1512869"/>
                </a:lnTo>
                <a:lnTo>
                  <a:pt x="412336" y="1512869"/>
                </a:lnTo>
                <a:lnTo>
                  <a:pt x="206168" y="1719036"/>
                </a:lnTo>
                <a:lnTo>
                  <a:pt x="0" y="1512869"/>
                </a:lnTo>
                <a:lnTo>
                  <a:pt x="103084" y="1512869"/>
                </a:lnTo>
                <a:lnTo>
                  <a:pt x="103084" y="0"/>
                </a:lnTo>
                <a:lnTo>
                  <a:pt x="309252" y="0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123779" y="8719287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4" h="1734184">
                <a:moveTo>
                  <a:pt x="2927746" y="0"/>
                </a:moveTo>
                <a:lnTo>
                  <a:pt x="2879916" y="6701"/>
                </a:lnTo>
                <a:lnTo>
                  <a:pt x="106402" y="861961"/>
                </a:lnTo>
                <a:lnTo>
                  <a:pt x="63105" y="883361"/>
                </a:lnTo>
                <a:lnTo>
                  <a:pt x="29844" y="916028"/>
                </a:lnTo>
                <a:lnTo>
                  <a:pt x="8261" y="956856"/>
                </a:lnTo>
                <a:lnTo>
                  <a:pt x="0" y="1002738"/>
                </a:lnTo>
                <a:lnTo>
                  <a:pt x="6701" y="1050568"/>
                </a:lnTo>
                <a:lnTo>
                  <a:pt x="184503" y="1627160"/>
                </a:lnTo>
                <a:lnTo>
                  <a:pt x="205902" y="1670457"/>
                </a:lnTo>
                <a:lnTo>
                  <a:pt x="238569" y="1703719"/>
                </a:lnTo>
                <a:lnTo>
                  <a:pt x="279397" y="1725301"/>
                </a:lnTo>
                <a:lnTo>
                  <a:pt x="325279" y="1733563"/>
                </a:lnTo>
                <a:lnTo>
                  <a:pt x="373109" y="1726862"/>
                </a:lnTo>
                <a:lnTo>
                  <a:pt x="3146623" y="871601"/>
                </a:lnTo>
                <a:lnTo>
                  <a:pt x="3189921" y="850202"/>
                </a:lnTo>
                <a:lnTo>
                  <a:pt x="3223182" y="817535"/>
                </a:lnTo>
                <a:lnTo>
                  <a:pt x="3244764" y="776707"/>
                </a:lnTo>
                <a:lnTo>
                  <a:pt x="3253026" y="730824"/>
                </a:lnTo>
                <a:lnTo>
                  <a:pt x="3246325" y="682994"/>
                </a:lnTo>
                <a:lnTo>
                  <a:pt x="3068523" y="106403"/>
                </a:lnTo>
                <a:lnTo>
                  <a:pt x="3047123" y="63106"/>
                </a:lnTo>
                <a:lnTo>
                  <a:pt x="3014456" y="29844"/>
                </a:lnTo>
                <a:lnTo>
                  <a:pt x="2973628" y="8261"/>
                </a:lnTo>
                <a:lnTo>
                  <a:pt x="292774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23779" y="8719287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4" h="1734184">
                <a:moveTo>
                  <a:pt x="6701" y="1050568"/>
                </a:moveTo>
                <a:lnTo>
                  <a:pt x="0" y="1002738"/>
                </a:lnTo>
                <a:lnTo>
                  <a:pt x="8261" y="956856"/>
                </a:lnTo>
                <a:lnTo>
                  <a:pt x="29844" y="916028"/>
                </a:lnTo>
                <a:lnTo>
                  <a:pt x="63105" y="883361"/>
                </a:lnTo>
                <a:lnTo>
                  <a:pt x="106402" y="861962"/>
                </a:lnTo>
                <a:lnTo>
                  <a:pt x="2879915" y="6701"/>
                </a:lnTo>
                <a:lnTo>
                  <a:pt x="2927746" y="0"/>
                </a:lnTo>
                <a:lnTo>
                  <a:pt x="2973628" y="8261"/>
                </a:lnTo>
                <a:lnTo>
                  <a:pt x="3014456" y="29844"/>
                </a:lnTo>
                <a:lnTo>
                  <a:pt x="3047123" y="63105"/>
                </a:lnTo>
                <a:lnTo>
                  <a:pt x="3068522" y="106403"/>
                </a:lnTo>
                <a:lnTo>
                  <a:pt x="3246324" y="682994"/>
                </a:lnTo>
                <a:lnTo>
                  <a:pt x="3253025" y="730824"/>
                </a:lnTo>
                <a:lnTo>
                  <a:pt x="3244764" y="776707"/>
                </a:lnTo>
                <a:lnTo>
                  <a:pt x="3223181" y="817535"/>
                </a:lnTo>
                <a:lnTo>
                  <a:pt x="3189920" y="850202"/>
                </a:lnTo>
                <a:lnTo>
                  <a:pt x="3146622" y="871601"/>
                </a:lnTo>
                <a:lnTo>
                  <a:pt x="373109" y="1726862"/>
                </a:lnTo>
                <a:lnTo>
                  <a:pt x="325279" y="1733563"/>
                </a:lnTo>
                <a:lnTo>
                  <a:pt x="279397" y="1725302"/>
                </a:lnTo>
                <a:lnTo>
                  <a:pt x="238569" y="1703719"/>
                </a:lnTo>
                <a:lnTo>
                  <a:pt x="205902" y="1670458"/>
                </a:lnTo>
                <a:lnTo>
                  <a:pt x="184503" y="1627160"/>
                </a:lnTo>
                <a:lnTo>
                  <a:pt x="6701" y="1050568"/>
                </a:lnTo>
                <a:close/>
              </a:path>
            </a:pathLst>
          </a:custGeom>
          <a:ln w="1047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 rot="20580000">
            <a:off x="2159955" y="9416097"/>
            <a:ext cx="1193381" cy="37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45"/>
              </a:lnSpc>
            </a:pPr>
            <a:r>
              <a:rPr dirty="0" sz="2950" spc="15" b="0">
                <a:solidFill>
                  <a:srgbClr val="FFFFFF"/>
                </a:solidFill>
                <a:latin typeface="等线 Light"/>
                <a:cs typeface="等线 Light"/>
              </a:rPr>
              <a:t>高级版</a:t>
            </a:r>
            <a:endParaRPr sz="2950">
              <a:latin typeface="等线 Light"/>
              <a:cs typeface="等线 Ligh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07631" y="4571009"/>
            <a:ext cx="562780" cy="4080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37204" y="4571009"/>
            <a:ext cx="562779" cy="4080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704157" y="4018590"/>
            <a:ext cx="1768475" cy="1062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5" b="1">
                <a:latin typeface="微软雅黑"/>
                <a:cs typeface="微软雅黑"/>
              </a:rPr>
              <a:t>Account</a:t>
            </a:r>
            <a:r>
              <a:rPr dirty="0" sz="2600" spc="-45" b="1">
                <a:latin typeface="微软雅黑"/>
                <a:cs typeface="微软雅黑"/>
              </a:rPr>
              <a:t> </a:t>
            </a:r>
            <a:r>
              <a:rPr dirty="0" sz="2600" spc="25" b="1">
                <a:latin typeface="微软雅黑"/>
                <a:cs typeface="微软雅黑"/>
              </a:rPr>
              <a:t>A</a:t>
            </a:r>
            <a:endParaRPr sz="2600">
              <a:latin typeface="微软雅黑"/>
              <a:cs typeface="微软雅黑"/>
            </a:endParaRPr>
          </a:p>
          <a:p>
            <a:pPr marL="521334">
              <a:lnSpc>
                <a:spcPct val="100000"/>
              </a:lnSpc>
              <a:spcBef>
                <a:spcPts val="302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10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32396" y="4494636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69" h="178435">
                <a:moveTo>
                  <a:pt x="0" y="0"/>
                </a:moveTo>
                <a:lnTo>
                  <a:pt x="445738" y="0"/>
                </a:lnTo>
                <a:lnTo>
                  <a:pt x="445738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05205" y="4115058"/>
            <a:ext cx="691078" cy="7015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1168273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防御级别</a:t>
            </a:r>
            <a:r>
              <a:rPr dirty="0" spc="-5"/>
              <a:t>2：</a:t>
            </a:r>
            <a:r>
              <a:rPr dirty="0"/>
              <a:t>对东西向流量进行深度检测与防御</a:t>
            </a:r>
          </a:p>
        </p:txBody>
      </p:sp>
      <p:sp>
        <p:nvSpPr>
          <p:cNvPr id="3" name="object 3"/>
          <p:cNvSpPr/>
          <p:nvPr/>
        </p:nvSpPr>
        <p:spPr>
          <a:xfrm>
            <a:off x="1901762" y="5126277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9056" y="4803572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5657" y="5126277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42951" y="4803572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3075" y="6093966"/>
            <a:ext cx="2429510" cy="963930"/>
          </a:xfrm>
          <a:custGeom>
            <a:avLst/>
            <a:gdLst/>
            <a:ahLst/>
            <a:cxnLst/>
            <a:rect l="l" t="t" r="r" b="b"/>
            <a:pathLst>
              <a:path w="2429510" h="963929">
                <a:moveTo>
                  <a:pt x="0" y="55989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9" y="0"/>
                </a:lnTo>
                <a:lnTo>
                  <a:pt x="2372931" y="0"/>
                </a:lnTo>
                <a:lnTo>
                  <a:pt x="2394725" y="4399"/>
                </a:lnTo>
                <a:lnTo>
                  <a:pt x="2412522" y="16398"/>
                </a:lnTo>
                <a:lnTo>
                  <a:pt x="2424521" y="34195"/>
                </a:lnTo>
                <a:lnTo>
                  <a:pt x="2428921" y="55989"/>
                </a:lnTo>
                <a:lnTo>
                  <a:pt x="2428921" y="907674"/>
                </a:lnTo>
                <a:lnTo>
                  <a:pt x="2424521" y="929468"/>
                </a:lnTo>
                <a:lnTo>
                  <a:pt x="2412522" y="947265"/>
                </a:lnTo>
                <a:lnTo>
                  <a:pt x="2394725" y="959264"/>
                </a:lnTo>
                <a:lnTo>
                  <a:pt x="2372931" y="963664"/>
                </a:lnTo>
                <a:lnTo>
                  <a:pt x="55989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8"/>
                </a:lnTo>
                <a:lnTo>
                  <a:pt x="0" y="907674"/>
                </a:lnTo>
                <a:lnTo>
                  <a:pt x="0" y="5598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8732" y="5860879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77130" y="4803907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1559" y="5882408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1-A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9687" y="5369335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1759" y="5312230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9620" y="6257039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89216" y="6096309"/>
            <a:ext cx="2371090" cy="963930"/>
          </a:xfrm>
          <a:custGeom>
            <a:avLst/>
            <a:gdLst/>
            <a:ahLst/>
            <a:cxnLst/>
            <a:rect l="l" t="t" r="r" b="b"/>
            <a:pathLst>
              <a:path w="2371090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2315070" y="0"/>
                </a:lnTo>
                <a:lnTo>
                  <a:pt x="2336864" y="4399"/>
                </a:lnTo>
                <a:lnTo>
                  <a:pt x="2354660" y="16398"/>
                </a:lnTo>
                <a:lnTo>
                  <a:pt x="2366659" y="34195"/>
                </a:lnTo>
                <a:lnTo>
                  <a:pt x="2371059" y="55988"/>
                </a:lnTo>
                <a:lnTo>
                  <a:pt x="2371059" y="907675"/>
                </a:lnTo>
                <a:lnTo>
                  <a:pt x="2366659" y="929469"/>
                </a:lnTo>
                <a:lnTo>
                  <a:pt x="2354660" y="947265"/>
                </a:lnTo>
                <a:lnTo>
                  <a:pt x="2336864" y="959264"/>
                </a:lnTo>
                <a:lnTo>
                  <a:pt x="2315070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14873" y="5863222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77700" y="5882408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2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1733" y="6257039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80598" y="6688666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4148" y="5369335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46219" y="5312230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60990" y="6257039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33103" y="6257039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751968" y="6688666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0930" y="4454485"/>
            <a:ext cx="8741410" cy="3411854"/>
          </a:xfrm>
          <a:custGeom>
            <a:avLst/>
            <a:gdLst/>
            <a:ahLst/>
            <a:cxnLst/>
            <a:rect l="l" t="t" r="r" b="b"/>
            <a:pathLst>
              <a:path w="8741410" h="3411854">
                <a:moveTo>
                  <a:pt x="0" y="198224"/>
                </a:moveTo>
                <a:lnTo>
                  <a:pt x="5235" y="152773"/>
                </a:lnTo>
                <a:lnTo>
                  <a:pt x="20147" y="111050"/>
                </a:lnTo>
                <a:lnTo>
                  <a:pt x="43547" y="74245"/>
                </a:lnTo>
                <a:lnTo>
                  <a:pt x="74244" y="43547"/>
                </a:lnTo>
                <a:lnTo>
                  <a:pt x="111049" y="20147"/>
                </a:lnTo>
                <a:lnTo>
                  <a:pt x="152772" y="5235"/>
                </a:lnTo>
                <a:lnTo>
                  <a:pt x="198223" y="0"/>
                </a:lnTo>
                <a:lnTo>
                  <a:pt x="8542895" y="0"/>
                </a:lnTo>
                <a:lnTo>
                  <a:pt x="8588346" y="5235"/>
                </a:lnTo>
                <a:lnTo>
                  <a:pt x="8630069" y="20147"/>
                </a:lnTo>
                <a:lnTo>
                  <a:pt x="8666874" y="43547"/>
                </a:lnTo>
                <a:lnTo>
                  <a:pt x="8697571" y="74245"/>
                </a:lnTo>
                <a:lnTo>
                  <a:pt x="8720971" y="111050"/>
                </a:lnTo>
                <a:lnTo>
                  <a:pt x="8735884" y="152773"/>
                </a:lnTo>
                <a:lnTo>
                  <a:pt x="8741119" y="198224"/>
                </a:lnTo>
                <a:lnTo>
                  <a:pt x="8741119" y="3213535"/>
                </a:lnTo>
                <a:lnTo>
                  <a:pt x="8735884" y="3258986"/>
                </a:lnTo>
                <a:lnTo>
                  <a:pt x="8720971" y="3300709"/>
                </a:lnTo>
                <a:lnTo>
                  <a:pt x="8697571" y="3337515"/>
                </a:lnTo>
                <a:lnTo>
                  <a:pt x="8666874" y="3368212"/>
                </a:lnTo>
                <a:lnTo>
                  <a:pt x="8630069" y="3391612"/>
                </a:lnTo>
                <a:lnTo>
                  <a:pt x="8588346" y="3406524"/>
                </a:lnTo>
                <a:lnTo>
                  <a:pt x="8542895" y="3411760"/>
                </a:lnTo>
                <a:lnTo>
                  <a:pt x="198223" y="3411760"/>
                </a:lnTo>
                <a:lnTo>
                  <a:pt x="152772" y="3406524"/>
                </a:lnTo>
                <a:lnTo>
                  <a:pt x="111049" y="3391612"/>
                </a:lnTo>
                <a:lnTo>
                  <a:pt x="74244" y="3368212"/>
                </a:lnTo>
                <a:lnTo>
                  <a:pt x="43547" y="3337515"/>
                </a:lnTo>
                <a:lnTo>
                  <a:pt x="20147" y="3300709"/>
                </a:lnTo>
                <a:lnTo>
                  <a:pt x="5235" y="3258986"/>
                </a:lnTo>
                <a:lnTo>
                  <a:pt x="0" y="3213535"/>
                </a:lnTo>
                <a:lnTo>
                  <a:pt x="0" y="198224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79737" y="3279456"/>
            <a:ext cx="2013585" cy="2033270"/>
          </a:xfrm>
          <a:custGeom>
            <a:avLst/>
            <a:gdLst/>
            <a:ahLst/>
            <a:cxnLst/>
            <a:rect l="l" t="t" r="r" b="b"/>
            <a:pathLst>
              <a:path w="2013584" h="2033270">
                <a:moveTo>
                  <a:pt x="0" y="0"/>
                </a:moveTo>
                <a:lnTo>
                  <a:pt x="0" y="750723"/>
                </a:lnTo>
                <a:lnTo>
                  <a:pt x="2013318" y="750723"/>
                </a:lnTo>
                <a:lnTo>
                  <a:pt x="2013318" y="2032774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18594" y="3388580"/>
            <a:ext cx="1118235" cy="1924050"/>
          </a:xfrm>
          <a:custGeom>
            <a:avLst/>
            <a:gdLst/>
            <a:ahLst/>
            <a:cxnLst/>
            <a:rect l="l" t="t" r="r" b="b"/>
            <a:pathLst>
              <a:path w="1118235" h="1924050">
                <a:moveTo>
                  <a:pt x="0" y="1923650"/>
                </a:moveTo>
                <a:lnTo>
                  <a:pt x="0" y="650829"/>
                </a:lnTo>
                <a:lnTo>
                  <a:pt x="1118194" y="650829"/>
                </a:lnTo>
                <a:lnTo>
                  <a:pt x="1118194" y="0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42815" y="2586308"/>
            <a:ext cx="3581042" cy="1120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24475" y="2670075"/>
            <a:ext cx="2366420" cy="10366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88476" y="2611664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2238326" y="933611"/>
                </a:moveTo>
                <a:lnTo>
                  <a:pt x="1332582" y="933611"/>
                </a:lnTo>
                <a:lnTo>
                  <a:pt x="1370407" y="953816"/>
                </a:lnTo>
                <a:lnTo>
                  <a:pt x="1413439" y="972019"/>
                </a:lnTo>
                <a:lnTo>
                  <a:pt x="1461185" y="988073"/>
                </a:lnTo>
                <a:lnTo>
                  <a:pt x="1513149" y="1001831"/>
                </a:lnTo>
                <a:lnTo>
                  <a:pt x="1568839" y="1013143"/>
                </a:lnTo>
                <a:lnTo>
                  <a:pt x="1627760" y="1021863"/>
                </a:lnTo>
                <a:lnTo>
                  <a:pt x="1685527" y="1027572"/>
                </a:lnTo>
                <a:lnTo>
                  <a:pt x="1743311" y="1030679"/>
                </a:lnTo>
                <a:lnTo>
                  <a:pt x="1800697" y="1031275"/>
                </a:lnTo>
                <a:lnTo>
                  <a:pt x="1857270" y="1029449"/>
                </a:lnTo>
                <a:lnTo>
                  <a:pt x="1912616" y="1025291"/>
                </a:lnTo>
                <a:lnTo>
                  <a:pt x="1966320" y="1018890"/>
                </a:lnTo>
                <a:lnTo>
                  <a:pt x="2017968" y="1010336"/>
                </a:lnTo>
                <a:lnTo>
                  <a:pt x="2067145" y="999718"/>
                </a:lnTo>
                <a:lnTo>
                  <a:pt x="2113436" y="987126"/>
                </a:lnTo>
                <a:lnTo>
                  <a:pt x="2156427" y="972649"/>
                </a:lnTo>
                <a:lnTo>
                  <a:pt x="2195703" y="956376"/>
                </a:lnTo>
                <a:lnTo>
                  <a:pt x="2230849" y="938398"/>
                </a:lnTo>
                <a:lnTo>
                  <a:pt x="2238326" y="933611"/>
                </a:lnTo>
                <a:close/>
              </a:path>
              <a:path w="3491229" h="1031875">
                <a:moveTo>
                  <a:pt x="2896935" y="843071"/>
                </a:moveTo>
                <a:lnTo>
                  <a:pt x="470811" y="843071"/>
                </a:lnTo>
                <a:lnTo>
                  <a:pt x="472968" y="844590"/>
                </a:lnTo>
                <a:lnTo>
                  <a:pt x="508805" y="866697"/>
                </a:lnTo>
                <a:lnTo>
                  <a:pt x="543716" y="884272"/>
                </a:lnTo>
                <a:lnTo>
                  <a:pt x="581830" y="900293"/>
                </a:lnTo>
                <a:lnTo>
                  <a:pt x="622845" y="914731"/>
                </a:lnTo>
                <a:lnTo>
                  <a:pt x="666459" y="927555"/>
                </a:lnTo>
                <a:lnTo>
                  <a:pt x="712370" y="938735"/>
                </a:lnTo>
                <a:lnTo>
                  <a:pt x="760276" y="948241"/>
                </a:lnTo>
                <a:lnTo>
                  <a:pt x="809876" y="956042"/>
                </a:lnTo>
                <a:lnTo>
                  <a:pt x="860866" y="962108"/>
                </a:lnTo>
                <a:lnTo>
                  <a:pt x="912947" y="966408"/>
                </a:lnTo>
                <a:lnTo>
                  <a:pt x="965815" y="968913"/>
                </a:lnTo>
                <a:lnTo>
                  <a:pt x="1019168" y="969591"/>
                </a:lnTo>
                <a:lnTo>
                  <a:pt x="1072706" y="968413"/>
                </a:lnTo>
                <a:lnTo>
                  <a:pt x="1126125" y="965348"/>
                </a:lnTo>
                <a:lnTo>
                  <a:pt x="1179124" y="960365"/>
                </a:lnTo>
                <a:lnTo>
                  <a:pt x="1231401" y="953435"/>
                </a:lnTo>
                <a:lnTo>
                  <a:pt x="1282655" y="944527"/>
                </a:lnTo>
                <a:lnTo>
                  <a:pt x="1332582" y="933611"/>
                </a:lnTo>
                <a:lnTo>
                  <a:pt x="2238326" y="933611"/>
                </a:lnTo>
                <a:lnTo>
                  <a:pt x="2261452" y="918804"/>
                </a:lnTo>
                <a:lnTo>
                  <a:pt x="2287096" y="897683"/>
                </a:lnTo>
                <a:lnTo>
                  <a:pt x="2307367" y="875124"/>
                </a:lnTo>
                <a:lnTo>
                  <a:pt x="2800646" y="875124"/>
                </a:lnTo>
                <a:lnTo>
                  <a:pt x="2837055" y="865409"/>
                </a:lnTo>
                <a:lnTo>
                  <a:pt x="2882218" y="849685"/>
                </a:lnTo>
                <a:lnTo>
                  <a:pt x="2896935" y="843071"/>
                </a:lnTo>
                <a:close/>
              </a:path>
              <a:path w="3491229" h="1031875">
                <a:moveTo>
                  <a:pt x="2800646" y="875124"/>
                </a:moveTo>
                <a:lnTo>
                  <a:pt x="2307367" y="875124"/>
                </a:lnTo>
                <a:lnTo>
                  <a:pt x="2352493" y="885104"/>
                </a:lnTo>
                <a:lnTo>
                  <a:pt x="2399859" y="892993"/>
                </a:lnTo>
                <a:lnTo>
                  <a:pt x="2449018" y="898741"/>
                </a:lnTo>
                <a:lnTo>
                  <a:pt x="2499521" y="902295"/>
                </a:lnTo>
                <a:lnTo>
                  <a:pt x="2550921" y="903603"/>
                </a:lnTo>
                <a:lnTo>
                  <a:pt x="2614321" y="902094"/>
                </a:lnTo>
                <a:lnTo>
                  <a:pt x="2675195" y="897298"/>
                </a:lnTo>
                <a:lnTo>
                  <a:pt x="2732982" y="889437"/>
                </a:lnTo>
                <a:lnTo>
                  <a:pt x="2787123" y="878733"/>
                </a:lnTo>
                <a:lnTo>
                  <a:pt x="2800646" y="875124"/>
                </a:lnTo>
                <a:close/>
              </a:path>
              <a:path w="3491229" h="1031875">
                <a:moveTo>
                  <a:pt x="835591" y="90877"/>
                </a:moveTo>
                <a:lnTo>
                  <a:pt x="783717" y="92706"/>
                </a:lnTo>
                <a:lnTo>
                  <a:pt x="716534" y="98107"/>
                </a:lnTo>
                <a:lnTo>
                  <a:pt x="652961" y="106621"/>
                </a:lnTo>
                <a:lnTo>
                  <a:pt x="593436" y="118016"/>
                </a:lnTo>
                <a:lnTo>
                  <a:pt x="538396" y="132062"/>
                </a:lnTo>
                <a:lnTo>
                  <a:pt x="488279" y="148526"/>
                </a:lnTo>
                <a:lnTo>
                  <a:pt x="443522" y="167178"/>
                </a:lnTo>
                <a:lnTo>
                  <a:pt x="404562" y="187787"/>
                </a:lnTo>
                <a:lnTo>
                  <a:pt x="371837" y="210120"/>
                </a:lnTo>
                <a:lnTo>
                  <a:pt x="326840" y="259036"/>
                </a:lnTo>
                <a:lnTo>
                  <a:pt x="312029" y="312075"/>
                </a:lnTo>
                <a:lnTo>
                  <a:pt x="317036" y="339563"/>
                </a:lnTo>
                <a:lnTo>
                  <a:pt x="314099" y="342774"/>
                </a:lnTo>
                <a:lnTo>
                  <a:pt x="259667" y="346818"/>
                </a:lnTo>
                <a:lnTo>
                  <a:pt x="208101" y="354166"/>
                </a:lnTo>
                <a:lnTo>
                  <a:pt x="160246" y="364599"/>
                </a:lnTo>
                <a:lnTo>
                  <a:pt x="116948" y="377895"/>
                </a:lnTo>
                <a:lnTo>
                  <a:pt x="79054" y="393836"/>
                </a:lnTo>
                <a:lnTo>
                  <a:pt x="17837" y="438328"/>
                </a:lnTo>
                <a:lnTo>
                  <a:pt x="0" y="492889"/>
                </a:lnTo>
                <a:lnTo>
                  <a:pt x="10725" y="519760"/>
                </a:lnTo>
                <a:lnTo>
                  <a:pt x="33875" y="545319"/>
                </a:lnTo>
                <a:lnTo>
                  <a:pt x="68945" y="568783"/>
                </a:lnTo>
                <a:lnTo>
                  <a:pt x="115431" y="589373"/>
                </a:lnTo>
                <a:lnTo>
                  <a:pt x="172827" y="606309"/>
                </a:lnTo>
                <a:lnTo>
                  <a:pt x="126790" y="630958"/>
                </a:lnTo>
                <a:lnTo>
                  <a:pt x="95447" y="658690"/>
                </a:lnTo>
                <a:lnTo>
                  <a:pt x="79644" y="688473"/>
                </a:lnTo>
                <a:lnTo>
                  <a:pt x="80227" y="719275"/>
                </a:lnTo>
                <a:lnTo>
                  <a:pt x="116412" y="767185"/>
                </a:lnTo>
                <a:lnTo>
                  <a:pt x="148659" y="787818"/>
                </a:lnTo>
                <a:lnTo>
                  <a:pt x="188872" y="805770"/>
                </a:lnTo>
                <a:lnTo>
                  <a:pt x="235947" y="820690"/>
                </a:lnTo>
                <a:lnTo>
                  <a:pt x="288781" y="832230"/>
                </a:lnTo>
                <a:lnTo>
                  <a:pt x="346272" y="840040"/>
                </a:lnTo>
                <a:lnTo>
                  <a:pt x="407316" y="843770"/>
                </a:lnTo>
                <a:lnTo>
                  <a:pt x="470811" y="843071"/>
                </a:lnTo>
                <a:lnTo>
                  <a:pt x="2896935" y="843071"/>
                </a:lnTo>
                <a:lnTo>
                  <a:pt x="2955994" y="811928"/>
                </a:lnTo>
                <a:lnTo>
                  <a:pt x="3003963" y="767236"/>
                </a:lnTo>
                <a:lnTo>
                  <a:pt x="3021640" y="717386"/>
                </a:lnTo>
                <a:lnTo>
                  <a:pt x="3076818" y="713037"/>
                </a:lnTo>
                <a:lnTo>
                  <a:pt x="3130387" y="706462"/>
                </a:lnTo>
                <a:lnTo>
                  <a:pt x="3181939" y="697731"/>
                </a:lnTo>
                <a:lnTo>
                  <a:pt x="3231066" y="686911"/>
                </a:lnTo>
                <a:lnTo>
                  <a:pt x="3277359" y="674073"/>
                </a:lnTo>
                <a:lnTo>
                  <a:pt x="3333173" y="654295"/>
                </a:lnTo>
                <a:lnTo>
                  <a:pt x="3380763" y="632213"/>
                </a:lnTo>
                <a:lnTo>
                  <a:pt x="3420009" y="608195"/>
                </a:lnTo>
                <a:lnTo>
                  <a:pt x="3450791" y="582609"/>
                </a:lnTo>
                <a:lnTo>
                  <a:pt x="3486483" y="528202"/>
                </a:lnTo>
                <a:lnTo>
                  <a:pt x="3491154" y="500116"/>
                </a:lnTo>
                <a:lnTo>
                  <a:pt x="3486881" y="471932"/>
                </a:lnTo>
                <a:lnTo>
                  <a:pt x="3473545" y="444018"/>
                </a:lnTo>
                <a:lnTo>
                  <a:pt x="3451026" y="416740"/>
                </a:lnTo>
                <a:lnTo>
                  <a:pt x="3419204" y="390468"/>
                </a:lnTo>
                <a:lnTo>
                  <a:pt x="3377959" y="365567"/>
                </a:lnTo>
                <a:lnTo>
                  <a:pt x="3383624" y="359974"/>
                </a:lnTo>
                <a:lnTo>
                  <a:pt x="3410585" y="315009"/>
                </a:lnTo>
                <a:lnTo>
                  <a:pt x="3412249" y="287514"/>
                </a:lnTo>
                <a:lnTo>
                  <a:pt x="3403289" y="260722"/>
                </a:lnTo>
                <a:lnTo>
                  <a:pt x="3355990" y="211002"/>
                </a:lnTo>
                <a:lnTo>
                  <a:pt x="3318895" y="188951"/>
                </a:lnTo>
                <a:lnTo>
                  <a:pt x="3273666" y="169358"/>
                </a:lnTo>
                <a:lnTo>
                  <a:pt x="3220926" y="152662"/>
                </a:lnTo>
                <a:lnTo>
                  <a:pt x="3161296" y="139300"/>
                </a:lnTo>
                <a:lnTo>
                  <a:pt x="3095400" y="129713"/>
                </a:lnTo>
                <a:lnTo>
                  <a:pt x="3089374" y="120789"/>
                </a:lnTo>
                <a:lnTo>
                  <a:pt x="1132763" y="120789"/>
                </a:lnTo>
                <a:lnTo>
                  <a:pt x="1086629" y="111075"/>
                </a:lnTo>
                <a:lnTo>
                  <a:pt x="1038678" y="103215"/>
                </a:lnTo>
                <a:lnTo>
                  <a:pt x="989255" y="97238"/>
                </a:lnTo>
                <a:lnTo>
                  <a:pt x="938703" y="93171"/>
                </a:lnTo>
                <a:lnTo>
                  <a:pt x="887367" y="91041"/>
                </a:lnTo>
                <a:lnTo>
                  <a:pt x="835591" y="90877"/>
                </a:lnTo>
                <a:close/>
              </a:path>
              <a:path w="3491229" h="1031875">
                <a:moveTo>
                  <a:pt x="1495445" y="28842"/>
                </a:moveTo>
                <a:lnTo>
                  <a:pt x="1440504" y="31192"/>
                </a:lnTo>
                <a:lnTo>
                  <a:pt x="1386921" y="36325"/>
                </a:lnTo>
                <a:lnTo>
                  <a:pt x="1335388" y="44156"/>
                </a:lnTo>
                <a:lnTo>
                  <a:pt x="1286600" y="54600"/>
                </a:lnTo>
                <a:lnTo>
                  <a:pt x="1241249" y="67570"/>
                </a:lnTo>
                <a:lnTo>
                  <a:pt x="1200031" y="82983"/>
                </a:lnTo>
                <a:lnTo>
                  <a:pt x="1163638" y="100751"/>
                </a:lnTo>
                <a:lnTo>
                  <a:pt x="1132763" y="120789"/>
                </a:lnTo>
                <a:lnTo>
                  <a:pt x="3089374" y="120789"/>
                </a:lnTo>
                <a:lnTo>
                  <a:pt x="3077677" y="103468"/>
                </a:lnTo>
                <a:lnTo>
                  <a:pt x="3049209" y="79013"/>
                </a:lnTo>
                <a:lnTo>
                  <a:pt x="3048411" y="78553"/>
                </a:lnTo>
                <a:lnTo>
                  <a:pt x="1814951" y="78553"/>
                </a:lnTo>
                <a:lnTo>
                  <a:pt x="1791983" y="70082"/>
                </a:lnTo>
                <a:lnTo>
                  <a:pt x="1741863" y="55273"/>
                </a:lnTo>
                <a:lnTo>
                  <a:pt x="1661474" y="39351"/>
                </a:lnTo>
                <a:lnTo>
                  <a:pt x="1606624" y="32836"/>
                </a:lnTo>
                <a:lnTo>
                  <a:pt x="1551049" y="29362"/>
                </a:lnTo>
                <a:lnTo>
                  <a:pt x="1495445" y="28842"/>
                </a:lnTo>
                <a:close/>
              </a:path>
              <a:path w="3491229" h="1031875">
                <a:moveTo>
                  <a:pt x="2125087" y="0"/>
                </a:moveTo>
                <a:lnTo>
                  <a:pt x="2070981" y="2026"/>
                </a:lnTo>
                <a:lnTo>
                  <a:pt x="2018520" y="7336"/>
                </a:lnTo>
                <a:lnTo>
                  <a:pt x="1968678" y="15798"/>
                </a:lnTo>
                <a:lnTo>
                  <a:pt x="1922427" y="27282"/>
                </a:lnTo>
                <a:lnTo>
                  <a:pt x="1880740" y="41656"/>
                </a:lnTo>
                <a:lnTo>
                  <a:pt x="1844590" y="58790"/>
                </a:lnTo>
                <a:lnTo>
                  <a:pt x="1814951" y="78553"/>
                </a:lnTo>
                <a:lnTo>
                  <a:pt x="3048411" y="78553"/>
                </a:lnTo>
                <a:lnTo>
                  <a:pt x="3010749" y="56869"/>
                </a:lnTo>
                <a:lnTo>
                  <a:pt x="3008242" y="55854"/>
                </a:lnTo>
                <a:lnTo>
                  <a:pt x="2410446" y="55854"/>
                </a:lnTo>
                <a:lnTo>
                  <a:pt x="2384242" y="43547"/>
                </a:lnTo>
                <a:lnTo>
                  <a:pt x="2322488" y="22984"/>
                </a:lnTo>
                <a:lnTo>
                  <a:pt x="2234342" y="6322"/>
                </a:lnTo>
                <a:lnTo>
                  <a:pt x="2179864" y="1388"/>
                </a:lnTo>
                <a:lnTo>
                  <a:pt x="2125087" y="0"/>
                </a:lnTo>
                <a:close/>
              </a:path>
              <a:path w="3491229" h="1031875">
                <a:moveTo>
                  <a:pt x="2704642" y="247"/>
                </a:moveTo>
                <a:lnTo>
                  <a:pt x="2650132" y="2051"/>
                </a:lnTo>
                <a:lnTo>
                  <a:pt x="2596673" y="6879"/>
                </a:lnTo>
                <a:lnTo>
                  <a:pt x="2545120" y="14701"/>
                </a:lnTo>
                <a:lnTo>
                  <a:pt x="2496328" y="25490"/>
                </a:lnTo>
                <a:lnTo>
                  <a:pt x="2451151" y="39217"/>
                </a:lnTo>
                <a:lnTo>
                  <a:pt x="2410446" y="55854"/>
                </a:lnTo>
                <a:lnTo>
                  <a:pt x="3008242" y="55854"/>
                </a:lnTo>
                <a:lnTo>
                  <a:pt x="2963049" y="37561"/>
                </a:lnTo>
                <a:lnTo>
                  <a:pt x="2916103" y="23826"/>
                </a:lnTo>
                <a:lnTo>
                  <a:pt x="2865935" y="13255"/>
                </a:lnTo>
                <a:lnTo>
                  <a:pt x="2813399" y="5821"/>
                </a:lnTo>
                <a:lnTo>
                  <a:pt x="2759350" y="1494"/>
                </a:lnTo>
                <a:lnTo>
                  <a:pt x="2704642" y="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88476" y="2611664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317037" y="339563"/>
                </a:moveTo>
                <a:lnTo>
                  <a:pt x="312029" y="312076"/>
                </a:lnTo>
                <a:lnTo>
                  <a:pt x="315443" y="285156"/>
                </a:lnTo>
                <a:lnTo>
                  <a:pt x="326840" y="259036"/>
                </a:lnTo>
                <a:lnTo>
                  <a:pt x="371837" y="210120"/>
                </a:lnTo>
                <a:lnTo>
                  <a:pt x="404563" y="187787"/>
                </a:lnTo>
                <a:lnTo>
                  <a:pt x="443522" y="167178"/>
                </a:lnTo>
                <a:lnTo>
                  <a:pt x="488279" y="148526"/>
                </a:lnTo>
                <a:lnTo>
                  <a:pt x="538397" y="132062"/>
                </a:lnTo>
                <a:lnTo>
                  <a:pt x="593436" y="118016"/>
                </a:lnTo>
                <a:lnTo>
                  <a:pt x="652961" y="106621"/>
                </a:lnTo>
                <a:lnTo>
                  <a:pt x="716534" y="98107"/>
                </a:lnTo>
                <a:lnTo>
                  <a:pt x="783717" y="92706"/>
                </a:lnTo>
                <a:lnTo>
                  <a:pt x="835590" y="90877"/>
                </a:lnTo>
                <a:lnTo>
                  <a:pt x="887367" y="91041"/>
                </a:lnTo>
                <a:lnTo>
                  <a:pt x="938703" y="93171"/>
                </a:lnTo>
                <a:lnTo>
                  <a:pt x="989255" y="97238"/>
                </a:lnTo>
                <a:lnTo>
                  <a:pt x="1038679" y="103215"/>
                </a:lnTo>
                <a:lnTo>
                  <a:pt x="1086629" y="111075"/>
                </a:lnTo>
                <a:lnTo>
                  <a:pt x="1132764" y="120790"/>
                </a:lnTo>
                <a:lnTo>
                  <a:pt x="1163638" y="100751"/>
                </a:lnTo>
                <a:lnTo>
                  <a:pt x="1200031" y="82983"/>
                </a:lnTo>
                <a:lnTo>
                  <a:pt x="1241250" y="67571"/>
                </a:lnTo>
                <a:lnTo>
                  <a:pt x="1286600" y="54600"/>
                </a:lnTo>
                <a:lnTo>
                  <a:pt x="1335388" y="44156"/>
                </a:lnTo>
                <a:lnTo>
                  <a:pt x="1386921" y="36325"/>
                </a:lnTo>
                <a:lnTo>
                  <a:pt x="1440504" y="31192"/>
                </a:lnTo>
                <a:lnTo>
                  <a:pt x="1495445" y="28842"/>
                </a:lnTo>
                <a:lnTo>
                  <a:pt x="1551049" y="29362"/>
                </a:lnTo>
                <a:lnTo>
                  <a:pt x="1606624" y="32837"/>
                </a:lnTo>
                <a:lnTo>
                  <a:pt x="1661474" y="39351"/>
                </a:lnTo>
                <a:lnTo>
                  <a:pt x="1714908" y="48992"/>
                </a:lnTo>
                <a:lnTo>
                  <a:pt x="1767587" y="62313"/>
                </a:lnTo>
                <a:lnTo>
                  <a:pt x="1814952" y="78553"/>
                </a:lnTo>
                <a:lnTo>
                  <a:pt x="1844591" y="58790"/>
                </a:lnTo>
                <a:lnTo>
                  <a:pt x="1880741" y="41656"/>
                </a:lnTo>
                <a:lnTo>
                  <a:pt x="1922427" y="27282"/>
                </a:lnTo>
                <a:lnTo>
                  <a:pt x="1968679" y="15798"/>
                </a:lnTo>
                <a:lnTo>
                  <a:pt x="2018521" y="7336"/>
                </a:lnTo>
                <a:lnTo>
                  <a:pt x="2070981" y="2026"/>
                </a:lnTo>
                <a:lnTo>
                  <a:pt x="2125087" y="0"/>
                </a:lnTo>
                <a:lnTo>
                  <a:pt x="2179865" y="1388"/>
                </a:lnTo>
                <a:lnTo>
                  <a:pt x="2234342" y="6321"/>
                </a:lnTo>
                <a:lnTo>
                  <a:pt x="2287545" y="14932"/>
                </a:lnTo>
                <a:lnTo>
                  <a:pt x="2354822" y="32557"/>
                </a:lnTo>
                <a:lnTo>
                  <a:pt x="2410447" y="55854"/>
                </a:lnTo>
                <a:lnTo>
                  <a:pt x="2451152" y="39217"/>
                </a:lnTo>
                <a:lnTo>
                  <a:pt x="2496328" y="25490"/>
                </a:lnTo>
                <a:lnTo>
                  <a:pt x="2545120" y="14701"/>
                </a:lnTo>
                <a:lnTo>
                  <a:pt x="2596673" y="6879"/>
                </a:lnTo>
                <a:lnTo>
                  <a:pt x="2650132" y="2052"/>
                </a:lnTo>
                <a:lnTo>
                  <a:pt x="2704643" y="247"/>
                </a:lnTo>
                <a:lnTo>
                  <a:pt x="2759350" y="1494"/>
                </a:lnTo>
                <a:lnTo>
                  <a:pt x="2813399" y="5821"/>
                </a:lnTo>
                <a:lnTo>
                  <a:pt x="2865935" y="13255"/>
                </a:lnTo>
                <a:lnTo>
                  <a:pt x="2916104" y="23826"/>
                </a:lnTo>
                <a:lnTo>
                  <a:pt x="2963050" y="37562"/>
                </a:lnTo>
                <a:lnTo>
                  <a:pt x="3010749" y="56869"/>
                </a:lnTo>
                <a:lnTo>
                  <a:pt x="3049209" y="79013"/>
                </a:lnTo>
                <a:lnTo>
                  <a:pt x="3095401" y="129713"/>
                </a:lnTo>
                <a:lnTo>
                  <a:pt x="3161297" y="139301"/>
                </a:lnTo>
                <a:lnTo>
                  <a:pt x="3220926" y="152662"/>
                </a:lnTo>
                <a:lnTo>
                  <a:pt x="3273667" y="169359"/>
                </a:lnTo>
                <a:lnTo>
                  <a:pt x="3318896" y="188952"/>
                </a:lnTo>
                <a:lnTo>
                  <a:pt x="3355991" y="211002"/>
                </a:lnTo>
                <a:lnTo>
                  <a:pt x="3403290" y="260722"/>
                </a:lnTo>
                <a:lnTo>
                  <a:pt x="3412249" y="287514"/>
                </a:lnTo>
                <a:lnTo>
                  <a:pt x="3410586" y="315009"/>
                </a:lnTo>
                <a:lnTo>
                  <a:pt x="3388802" y="354306"/>
                </a:lnTo>
                <a:lnTo>
                  <a:pt x="3377960" y="365567"/>
                </a:lnTo>
                <a:lnTo>
                  <a:pt x="3419205" y="390468"/>
                </a:lnTo>
                <a:lnTo>
                  <a:pt x="3451027" y="416741"/>
                </a:lnTo>
                <a:lnTo>
                  <a:pt x="3473546" y="444018"/>
                </a:lnTo>
                <a:lnTo>
                  <a:pt x="3486881" y="471932"/>
                </a:lnTo>
                <a:lnTo>
                  <a:pt x="3491154" y="500116"/>
                </a:lnTo>
                <a:lnTo>
                  <a:pt x="3486483" y="528202"/>
                </a:lnTo>
                <a:lnTo>
                  <a:pt x="3450791" y="582610"/>
                </a:lnTo>
                <a:lnTo>
                  <a:pt x="3420009" y="608196"/>
                </a:lnTo>
                <a:lnTo>
                  <a:pt x="3380763" y="632213"/>
                </a:lnTo>
                <a:lnTo>
                  <a:pt x="3333173" y="654295"/>
                </a:lnTo>
                <a:lnTo>
                  <a:pt x="3277359" y="674074"/>
                </a:lnTo>
                <a:lnTo>
                  <a:pt x="3231066" y="686912"/>
                </a:lnTo>
                <a:lnTo>
                  <a:pt x="3181939" y="697731"/>
                </a:lnTo>
                <a:lnTo>
                  <a:pt x="3130387" y="706462"/>
                </a:lnTo>
                <a:lnTo>
                  <a:pt x="3076818" y="713037"/>
                </a:lnTo>
                <a:lnTo>
                  <a:pt x="3021640" y="717386"/>
                </a:lnTo>
                <a:lnTo>
                  <a:pt x="3016869" y="742845"/>
                </a:lnTo>
                <a:lnTo>
                  <a:pt x="2983485" y="790338"/>
                </a:lnTo>
                <a:lnTo>
                  <a:pt x="2922052" y="831784"/>
                </a:lnTo>
                <a:lnTo>
                  <a:pt x="2882218" y="849685"/>
                </a:lnTo>
                <a:lnTo>
                  <a:pt x="2837055" y="865409"/>
                </a:lnTo>
                <a:lnTo>
                  <a:pt x="2787123" y="878733"/>
                </a:lnTo>
                <a:lnTo>
                  <a:pt x="2732983" y="889437"/>
                </a:lnTo>
                <a:lnTo>
                  <a:pt x="2675195" y="897298"/>
                </a:lnTo>
                <a:lnTo>
                  <a:pt x="2614321" y="902094"/>
                </a:lnTo>
                <a:lnTo>
                  <a:pt x="2550921" y="903603"/>
                </a:lnTo>
                <a:lnTo>
                  <a:pt x="2499521" y="902296"/>
                </a:lnTo>
                <a:lnTo>
                  <a:pt x="2449018" y="898742"/>
                </a:lnTo>
                <a:lnTo>
                  <a:pt x="2399860" y="892994"/>
                </a:lnTo>
                <a:lnTo>
                  <a:pt x="2352494" y="885104"/>
                </a:lnTo>
                <a:lnTo>
                  <a:pt x="2307368" y="875125"/>
                </a:lnTo>
                <a:lnTo>
                  <a:pt x="2287097" y="897683"/>
                </a:lnTo>
                <a:lnTo>
                  <a:pt x="2230850" y="938398"/>
                </a:lnTo>
                <a:lnTo>
                  <a:pt x="2195703" y="956376"/>
                </a:lnTo>
                <a:lnTo>
                  <a:pt x="2156427" y="972649"/>
                </a:lnTo>
                <a:lnTo>
                  <a:pt x="2113436" y="987126"/>
                </a:lnTo>
                <a:lnTo>
                  <a:pt x="2067145" y="999718"/>
                </a:lnTo>
                <a:lnTo>
                  <a:pt x="2017968" y="1010336"/>
                </a:lnTo>
                <a:lnTo>
                  <a:pt x="1966321" y="1018890"/>
                </a:lnTo>
                <a:lnTo>
                  <a:pt x="1912616" y="1025291"/>
                </a:lnTo>
                <a:lnTo>
                  <a:pt x="1857270" y="1029449"/>
                </a:lnTo>
                <a:lnTo>
                  <a:pt x="1800697" y="1031275"/>
                </a:lnTo>
                <a:lnTo>
                  <a:pt x="1743311" y="1030679"/>
                </a:lnTo>
                <a:lnTo>
                  <a:pt x="1685527" y="1027571"/>
                </a:lnTo>
                <a:lnTo>
                  <a:pt x="1627759" y="1021863"/>
                </a:lnTo>
                <a:lnTo>
                  <a:pt x="1568839" y="1013143"/>
                </a:lnTo>
                <a:lnTo>
                  <a:pt x="1513149" y="1001831"/>
                </a:lnTo>
                <a:lnTo>
                  <a:pt x="1461184" y="988073"/>
                </a:lnTo>
                <a:lnTo>
                  <a:pt x="1413439" y="972019"/>
                </a:lnTo>
                <a:lnTo>
                  <a:pt x="1370407" y="953816"/>
                </a:lnTo>
                <a:lnTo>
                  <a:pt x="1332583" y="933611"/>
                </a:lnTo>
                <a:lnTo>
                  <a:pt x="1282655" y="944527"/>
                </a:lnTo>
                <a:lnTo>
                  <a:pt x="1231402" y="953436"/>
                </a:lnTo>
                <a:lnTo>
                  <a:pt x="1179125" y="960366"/>
                </a:lnTo>
                <a:lnTo>
                  <a:pt x="1126126" y="965348"/>
                </a:lnTo>
                <a:lnTo>
                  <a:pt x="1072706" y="968413"/>
                </a:lnTo>
                <a:lnTo>
                  <a:pt x="1019169" y="969592"/>
                </a:lnTo>
                <a:lnTo>
                  <a:pt x="965815" y="968913"/>
                </a:lnTo>
                <a:lnTo>
                  <a:pt x="912947" y="966409"/>
                </a:lnTo>
                <a:lnTo>
                  <a:pt x="860867" y="962108"/>
                </a:lnTo>
                <a:lnTo>
                  <a:pt x="809876" y="956042"/>
                </a:lnTo>
                <a:lnTo>
                  <a:pt x="760277" y="948241"/>
                </a:lnTo>
                <a:lnTo>
                  <a:pt x="712370" y="938736"/>
                </a:lnTo>
                <a:lnTo>
                  <a:pt x="666459" y="927555"/>
                </a:lnTo>
                <a:lnTo>
                  <a:pt x="622845" y="914731"/>
                </a:lnTo>
                <a:lnTo>
                  <a:pt x="581830" y="900293"/>
                </a:lnTo>
                <a:lnTo>
                  <a:pt x="543716" y="884272"/>
                </a:lnTo>
                <a:lnTo>
                  <a:pt x="508805" y="866698"/>
                </a:lnTo>
                <a:lnTo>
                  <a:pt x="475164" y="846101"/>
                </a:lnTo>
                <a:lnTo>
                  <a:pt x="470811" y="843071"/>
                </a:lnTo>
                <a:lnTo>
                  <a:pt x="407317" y="843770"/>
                </a:lnTo>
                <a:lnTo>
                  <a:pt x="346273" y="840040"/>
                </a:lnTo>
                <a:lnTo>
                  <a:pt x="288782" y="832230"/>
                </a:lnTo>
                <a:lnTo>
                  <a:pt x="235947" y="820690"/>
                </a:lnTo>
                <a:lnTo>
                  <a:pt x="188872" y="805769"/>
                </a:lnTo>
                <a:lnTo>
                  <a:pt x="148659" y="787818"/>
                </a:lnTo>
                <a:lnTo>
                  <a:pt x="116412" y="767185"/>
                </a:lnTo>
                <a:lnTo>
                  <a:pt x="80227" y="719275"/>
                </a:lnTo>
                <a:lnTo>
                  <a:pt x="79644" y="688473"/>
                </a:lnTo>
                <a:lnTo>
                  <a:pt x="95447" y="658690"/>
                </a:lnTo>
                <a:lnTo>
                  <a:pt x="126791" y="630958"/>
                </a:lnTo>
                <a:lnTo>
                  <a:pt x="172827" y="606308"/>
                </a:lnTo>
                <a:lnTo>
                  <a:pt x="115431" y="589373"/>
                </a:lnTo>
                <a:lnTo>
                  <a:pt x="68945" y="568783"/>
                </a:lnTo>
                <a:lnTo>
                  <a:pt x="33876" y="545319"/>
                </a:lnTo>
                <a:lnTo>
                  <a:pt x="10725" y="519760"/>
                </a:lnTo>
                <a:lnTo>
                  <a:pt x="0" y="492889"/>
                </a:lnTo>
                <a:lnTo>
                  <a:pt x="2202" y="465484"/>
                </a:lnTo>
                <a:lnTo>
                  <a:pt x="47410" y="412200"/>
                </a:lnTo>
                <a:lnTo>
                  <a:pt x="116948" y="377896"/>
                </a:lnTo>
                <a:lnTo>
                  <a:pt x="160246" y="364599"/>
                </a:lnTo>
                <a:lnTo>
                  <a:pt x="208101" y="354166"/>
                </a:lnTo>
                <a:lnTo>
                  <a:pt x="259668" y="346818"/>
                </a:lnTo>
                <a:lnTo>
                  <a:pt x="314100" y="342774"/>
                </a:lnTo>
                <a:lnTo>
                  <a:pt x="317037" y="339563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65045" y="3213958"/>
            <a:ext cx="205104" cy="19050"/>
          </a:xfrm>
          <a:custGeom>
            <a:avLst/>
            <a:gdLst/>
            <a:ahLst/>
            <a:cxnLst/>
            <a:rect l="l" t="t" r="r" b="b"/>
            <a:pathLst>
              <a:path w="205104" h="19050">
                <a:moveTo>
                  <a:pt x="204482" y="19018"/>
                </a:moveTo>
                <a:lnTo>
                  <a:pt x="151112" y="19052"/>
                </a:lnTo>
                <a:lnTo>
                  <a:pt x="98642" y="15838"/>
                </a:lnTo>
                <a:lnTo>
                  <a:pt x="47972" y="9459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0481" y="3441109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5" h="9525">
                <a:moveTo>
                  <a:pt x="89465" y="0"/>
                </a:moveTo>
                <a:lnTo>
                  <a:pt x="67695" y="3158"/>
                </a:lnTo>
                <a:lnTo>
                  <a:pt x="45479" y="5733"/>
                </a:lnTo>
                <a:lnTo>
                  <a:pt x="22890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66954" y="3499596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906" y="41521"/>
                </a:moveTo>
                <a:lnTo>
                  <a:pt x="38381" y="31588"/>
                </a:lnTo>
                <a:lnTo>
                  <a:pt x="24202" y="21342"/>
                </a:lnTo>
                <a:lnTo>
                  <a:pt x="11399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96195" y="3437578"/>
            <a:ext cx="21590" cy="45720"/>
          </a:xfrm>
          <a:custGeom>
            <a:avLst/>
            <a:gdLst/>
            <a:ahLst/>
            <a:cxnLst/>
            <a:rect l="l" t="t" r="r" b="b"/>
            <a:pathLst>
              <a:path w="21589" h="45720">
                <a:moveTo>
                  <a:pt x="21524" y="0"/>
                </a:moveTo>
                <a:lnTo>
                  <a:pt x="18388" y="11550"/>
                </a:lnTo>
                <a:lnTo>
                  <a:pt x="13748" y="23009"/>
                </a:lnTo>
                <a:lnTo>
                  <a:pt x="7615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45718" y="3156067"/>
            <a:ext cx="262890" cy="170815"/>
          </a:xfrm>
          <a:custGeom>
            <a:avLst/>
            <a:gdLst/>
            <a:ahLst/>
            <a:cxnLst/>
            <a:rect l="l" t="t" r="r" b="b"/>
            <a:pathLst>
              <a:path w="262890" h="170814">
                <a:moveTo>
                  <a:pt x="0" y="0"/>
                </a:moveTo>
                <a:lnTo>
                  <a:pt x="65561" y="15611"/>
                </a:lnTo>
                <a:lnTo>
                  <a:pt x="123045" y="34957"/>
                </a:lnTo>
                <a:lnTo>
                  <a:pt x="171686" y="57540"/>
                </a:lnTo>
                <a:lnTo>
                  <a:pt x="210716" y="82860"/>
                </a:lnTo>
                <a:lnTo>
                  <a:pt x="239367" y="110422"/>
                </a:lnTo>
                <a:lnTo>
                  <a:pt x="256873" y="139726"/>
                </a:lnTo>
                <a:lnTo>
                  <a:pt x="262467" y="1702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47920" y="2974709"/>
            <a:ext cx="117475" cy="64135"/>
          </a:xfrm>
          <a:custGeom>
            <a:avLst/>
            <a:gdLst/>
            <a:ahLst/>
            <a:cxnLst/>
            <a:rect l="l" t="t" r="r" b="b"/>
            <a:pathLst>
              <a:path w="117475" h="64135">
                <a:moveTo>
                  <a:pt x="116869" y="0"/>
                </a:moveTo>
                <a:lnTo>
                  <a:pt x="94679" y="17928"/>
                </a:lnTo>
                <a:lnTo>
                  <a:pt x="67608" y="34653"/>
                </a:lnTo>
                <a:lnTo>
                  <a:pt x="35950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84355" y="2737798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80">
                <a:moveTo>
                  <a:pt x="0" y="0"/>
                </a:moveTo>
                <a:lnTo>
                  <a:pt x="2898" y="7487"/>
                </a:lnTo>
                <a:lnTo>
                  <a:pt x="4895" y="15017"/>
                </a:lnTo>
                <a:lnTo>
                  <a:pt x="5986" y="22577"/>
                </a:lnTo>
                <a:lnTo>
                  <a:pt x="6170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37982" y="2664168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38456"/>
                </a:moveTo>
                <a:lnTo>
                  <a:pt x="12336" y="28208"/>
                </a:lnTo>
                <a:lnTo>
                  <a:pt x="26466" y="18357"/>
                </a:lnTo>
                <a:lnTo>
                  <a:pt x="42330" y="8942"/>
                </a:lnTo>
                <a:lnTo>
                  <a:pt x="59871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78000" y="268778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33165"/>
                </a:moveTo>
                <a:lnTo>
                  <a:pt x="5317" y="24613"/>
                </a:lnTo>
                <a:lnTo>
                  <a:pt x="11936" y="16219"/>
                </a:lnTo>
                <a:lnTo>
                  <a:pt x="19837" y="8007"/>
                </a:lnTo>
                <a:lnTo>
                  <a:pt x="28997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20826" y="2732214"/>
            <a:ext cx="105410" cy="32384"/>
          </a:xfrm>
          <a:custGeom>
            <a:avLst/>
            <a:gdLst/>
            <a:ahLst/>
            <a:cxnLst/>
            <a:rect l="l" t="t" r="r" b="b"/>
            <a:pathLst>
              <a:path w="105410" h="32385">
                <a:moveTo>
                  <a:pt x="0" y="0"/>
                </a:moveTo>
                <a:lnTo>
                  <a:pt x="28017" y="7071"/>
                </a:lnTo>
                <a:lnTo>
                  <a:pt x="54893" y="14806"/>
                </a:lnTo>
                <a:lnTo>
                  <a:pt x="80555" y="23182"/>
                </a:lnTo>
                <a:lnTo>
                  <a:pt x="104930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05526" y="2951236"/>
            <a:ext cx="18415" cy="34290"/>
          </a:xfrm>
          <a:custGeom>
            <a:avLst/>
            <a:gdLst/>
            <a:ahLst/>
            <a:cxnLst/>
            <a:rect l="l" t="t" r="r" b="b"/>
            <a:pathLst>
              <a:path w="18414" h="34289">
                <a:moveTo>
                  <a:pt x="18312" y="33853"/>
                </a:moveTo>
                <a:lnTo>
                  <a:pt x="12488" y="25504"/>
                </a:lnTo>
                <a:lnTo>
                  <a:pt x="7491" y="17072"/>
                </a:lnTo>
                <a:lnTo>
                  <a:pt x="3327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627636" y="2793497"/>
            <a:ext cx="176657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>
                <a:solidFill>
                  <a:srgbClr val="181818"/>
                </a:solidFill>
                <a:latin typeface="微软雅黑"/>
                <a:cs typeface="微软雅黑"/>
              </a:rPr>
              <a:t>I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r>
              <a:rPr dirty="0" sz="3600" spc="-25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3600" spc="-5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3600" spc="10">
                <a:solidFill>
                  <a:srgbClr val="181818"/>
                </a:solidFill>
                <a:latin typeface="微软雅黑"/>
                <a:cs typeface="微软雅黑"/>
              </a:rPr>
              <a:t>net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03885" y="8422517"/>
            <a:ext cx="833852" cy="105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20812" y="6782616"/>
            <a:ext cx="0" cy="1640205"/>
          </a:xfrm>
          <a:custGeom>
            <a:avLst/>
            <a:gdLst/>
            <a:ahLst/>
            <a:cxnLst/>
            <a:rect l="l" t="t" r="r" b="b"/>
            <a:pathLst>
              <a:path w="0" h="1640204">
                <a:moveTo>
                  <a:pt x="0" y="0"/>
                </a:moveTo>
                <a:lnTo>
                  <a:pt x="0" y="1639899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27214" y="9340352"/>
            <a:ext cx="480866" cy="306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478992" y="1767350"/>
            <a:ext cx="228727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2950" spc="15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微软雅黑"/>
                <a:cs typeface="微软雅黑"/>
              </a:rPr>
              <a:t>高级防御模式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73561" y="7191269"/>
            <a:ext cx="44767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CEN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42210" y="7643498"/>
            <a:ext cx="523545" cy="523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92978" y="6892491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 h="0">
                <a:moveTo>
                  <a:pt x="1996238" y="0"/>
                </a:moveTo>
                <a:lnTo>
                  <a:pt x="0" y="0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11438" y="6485121"/>
            <a:ext cx="819774" cy="8197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43546" y="6682540"/>
            <a:ext cx="562780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59160" y="6680813"/>
            <a:ext cx="562780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69633" y="6622490"/>
            <a:ext cx="2552700" cy="549275"/>
          </a:xfrm>
          <a:custGeom>
            <a:avLst/>
            <a:gdLst/>
            <a:ahLst/>
            <a:cxnLst/>
            <a:rect l="l" t="t" r="r" b="b"/>
            <a:pathLst>
              <a:path w="2552700" h="549275">
                <a:moveTo>
                  <a:pt x="0" y="24585"/>
                </a:moveTo>
                <a:lnTo>
                  <a:pt x="1932" y="15015"/>
                </a:lnTo>
                <a:lnTo>
                  <a:pt x="7200" y="7200"/>
                </a:lnTo>
                <a:lnTo>
                  <a:pt x="15015" y="1932"/>
                </a:lnTo>
                <a:lnTo>
                  <a:pt x="24585" y="0"/>
                </a:lnTo>
                <a:lnTo>
                  <a:pt x="2527721" y="0"/>
                </a:lnTo>
                <a:lnTo>
                  <a:pt x="2537291" y="1932"/>
                </a:lnTo>
                <a:lnTo>
                  <a:pt x="2545105" y="7200"/>
                </a:lnTo>
                <a:lnTo>
                  <a:pt x="2550374" y="15015"/>
                </a:lnTo>
                <a:lnTo>
                  <a:pt x="2552306" y="24585"/>
                </a:lnTo>
                <a:lnTo>
                  <a:pt x="2552306" y="524062"/>
                </a:lnTo>
                <a:lnTo>
                  <a:pt x="2550374" y="533632"/>
                </a:lnTo>
                <a:lnTo>
                  <a:pt x="2545105" y="541447"/>
                </a:lnTo>
                <a:lnTo>
                  <a:pt x="2537291" y="546716"/>
                </a:lnTo>
                <a:lnTo>
                  <a:pt x="2527721" y="548648"/>
                </a:lnTo>
                <a:lnTo>
                  <a:pt x="24585" y="548648"/>
                </a:lnTo>
                <a:lnTo>
                  <a:pt x="15015" y="546716"/>
                </a:lnTo>
                <a:lnTo>
                  <a:pt x="7200" y="541447"/>
                </a:lnTo>
                <a:lnTo>
                  <a:pt x="1932" y="533632"/>
                </a:lnTo>
                <a:lnTo>
                  <a:pt x="0" y="524062"/>
                </a:lnTo>
                <a:lnTo>
                  <a:pt x="0" y="24585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0767066" y="2552666"/>
            <a:ext cx="753364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8450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跨网络分区可疑</a:t>
            </a: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流量检测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与</a:t>
            </a: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管控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767066" y="4971441"/>
            <a:ext cx="6821805" cy="1225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0" indent="-565785">
              <a:lnSpc>
                <a:spcPts val="4720"/>
              </a:lnSpc>
              <a:spcBef>
                <a:spcPts val="105"/>
              </a:spcBef>
              <a:buFont typeface="Wingdings"/>
              <a:buChar char=""/>
              <a:tabLst>
                <a:tab pos="578485" algn="l"/>
              </a:tabLst>
            </a:pP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跨VPC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、跨区域</a:t>
            </a:r>
            <a:r>
              <a:rPr dirty="0" sz="3950" spc="-15">
                <a:solidFill>
                  <a:srgbClr val="181818"/>
                </a:solidFill>
                <a:latin typeface="微软雅黑"/>
                <a:cs typeface="微软雅黑"/>
              </a:rPr>
              <a:t>（Region）</a:t>
            </a:r>
            <a:endParaRPr sz="3950">
              <a:latin typeface="微软雅黑"/>
              <a:cs typeface="微软雅黑"/>
            </a:endParaRPr>
          </a:p>
          <a:p>
            <a:pPr marL="577850" indent="-565785">
              <a:lnSpc>
                <a:spcPts val="4720"/>
              </a:lnSpc>
              <a:buFont typeface="Wingdings"/>
              <a:buChar char=""/>
              <a:tabLst>
                <a:tab pos="57848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混合云架构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767066" y="7987056"/>
            <a:ext cx="6622415" cy="1833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0" indent="-565785">
              <a:lnSpc>
                <a:spcPts val="4720"/>
              </a:lnSpc>
              <a:spcBef>
                <a:spcPts val="105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跨</a:t>
            </a:r>
            <a:r>
              <a:rPr dirty="0" sz="3950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访问策略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管控</a:t>
            </a:r>
            <a:endParaRPr sz="3950">
              <a:latin typeface="微软雅黑"/>
              <a:cs typeface="微软雅黑"/>
            </a:endParaRPr>
          </a:p>
          <a:p>
            <a:pPr marL="577850" indent="-565785">
              <a:lnSpc>
                <a:spcPts val="4720"/>
              </a:lnSpc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主机</a:t>
            </a: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安全组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全局统一管理</a:t>
            </a:r>
            <a:endParaRPr sz="395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安全组级联访问与流量可视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749546" y="3224084"/>
            <a:ext cx="412750" cy="1719580"/>
          </a:xfrm>
          <a:custGeom>
            <a:avLst/>
            <a:gdLst/>
            <a:ahLst/>
            <a:cxnLst/>
            <a:rect l="l" t="t" r="r" b="b"/>
            <a:pathLst>
              <a:path w="412750" h="1719579">
                <a:moveTo>
                  <a:pt x="412332" y="1512869"/>
                </a:moveTo>
                <a:lnTo>
                  <a:pt x="0" y="1512869"/>
                </a:lnTo>
                <a:lnTo>
                  <a:pt x="206171" y="1719036"/>
                </a:lnTo>
                <a:lnTo>
                  <a:pt x="412332" y="1512869"/>
                </a:lnTo>
                <a:close/>
              </a:path>
              <a:path w="412750" h="1719579">
                <a:moveTo>
                  <a:pt x="309247" y="0"/>
                </a:moveTo>
                <a:lnTo>
                  <a:pt x="103085" y="0"/>
                </a:lnTo>
                <a:lnTo>
                  <a:pt x="103085" y="1512869"/>
                </a:lnTo>
                <a:lnTo>
                  <a:pt x="309247" y="1512869"/>
                </a:lnTo>
                <a:lnTo>
                  <a:pt x="309247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749543" y="3224084"/>
            <a:ext cx="412750" cy="1719580"/>
          </a:xfrm>
          <a:custGeom>
            <a:avLst/>
            <a:gdLst/>
            <a:ahLst/>
            <a:cxnLst/>
            <a:rect l="l" t="t" r="r" b="b"/>
            <a:pathLst>
              <a:path w="412750" h="1719579">
                <a:moveTo>
                  <a:pt x="309252" y="0"/>
                </a:moveTo>
                <a:lnTo>
                  <a:pt x="309252" y="1512869"/>
                </a:lnTo>
                <a:lnTo>
                  <a:pt x="412336" y="1512869"/>
                </a:lnTo>
                <a:lnTo>
                  <a:pt x="206168" y="1719036"/>
                </a:lnTo>
                <a:lnTo>
                  <a:pt x="0" y="1512869"/>
                </a:lnTo>
                <a:lnTo>
                  <a:pt x="103084" y="1512869"/>
                </a:lnTo>
                <a:lnTo>
                  <a:pt x="103084" y="0"/>
                </a:lnTo>
                <a:lnTo>
                  <a:pt x="309252" y="0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749546" y="6263351"/>
            <a:ext cx="412750" cy="1719580"/>
          </a:xfrm>
          <a:custGeom>
            <a:avLst/>
            <a:gdLst/>
            <a:ahLst/>
            <a:cxnLst/>
            <a:rect l="l" t="t" r="r" b="b"/>
            <a:pathLst>
              <a:path w="412750" h="1719579">
                <a:moveTo>
                  <a:pt x="412332" y="1512869"/>
                </a:moveTo>
                <a:lnTo>
                  <a:pt x="0" y="1512869"/>
                </a:lnTo>
                <a:lnTo>
                  <a:pt x="206171" y="1719036"/>
                </a:lnTo>
                <a:lnTo>
                  <a:pt x="412332" y="1512869"/>
                </a:lnTo>
                <a:close/>
              </a:path>
              <a:path w="412750" h="1719579">
                <a:moveTo>
                  <a:pt x="309247" y="0"/>
                </a:moveTo>
                <a:lnTo>
                  <a:pt x="103085" y="0"/>
                </a:lnTo>
                <a:lnTo>
                  <a:pt x="103085" y="1512869"/>
                </a:lnTo>
                <a:lnTo>
                  <a:pt x="309247" y="1512869"/>
                </a:lnTo>
                <a:lnTo>
                  <a:pt x="309247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749543" y="6263351"/>
            <a:ext cx="412750" cy="1719580"/>
          </a:xfrm>
          <a:custGeom>
            <a:avLst/>
            <a:gdLst/>
            <a:ahLst/>
            <a:cxnLst/>
            <a:rect l="l" t="t" r="r" b="b"/>
            <a:pathLst>
              <a:path w="412750" h="1719579">
                <a:moveTo>
                  <a:pt x="309252" y="0"/>
                </a:moveTo>
                <a:lnTo>
                  <a:pt x="309252" y="1512869"/>
                </a:lnTo>
                <a:lnTo>
                  <a:pt x="412336" y="1512869"/>
                </a:lnTo>
                <a:lnTo>
                  <a:pt x="206168" y="1719036"/>
                </a:lnTo>
                <a:lnTo>
                  <a:pt x="0" y="1512869"/>
                </a:lnTo>
                <a:lnTo>
                  <a:pt x="103084" y="1512869"/>
                </a:lnTo>
                <a:lnTo>
                  <a:pt x="103084" y="0"/>
                </a:lnTo>
                <a:lnTo>
                  <a:pt x="309252" y="0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123779" y="8719287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4" h="1734184">
                <a:moveTo>
                  <a:pt x="2927746" y="0"/>
                </a:moveTo>
                <a:lnTo>
                  <a:pt x="2879916" y="6701"/>
                </a:lnTo>
                <a:lnTo>
                  <a:pt x="106402" y="861961"/>
                </a:lnTo>
                <a:lnTo>
                  <a:pt x="63105" y="883361"/>
                </a:lnTo>
                <a:lnTo>
                  <a:pt x="29844" y="916028"/>
                </a:lnTo>
                <a:lnTo>
                  <a:pt x="8261" y="956856"/>
                </a:lnTo>
                <a:lnTo>
                  <a:pt x="0" y="1002738"/>
                </a:lnTo>
                <a:lnTo>
                  <a:pt x="6701" y="1050568"/>
                </a:lnTo>
                <a:lnTo>
                  <a:pt x="184503" y="1627160"/>
                </a:lnTo>
                <a:lnTo>
                  <a:pt x="205902" y="1670457"/>
                </a:lnTo>
                <a:lnTo>
                  <a:pt x="238569" y="1703719"/>
                </a:lnTo>
                <a:lnTo>
                  <a:pt x="279397" y="1725301"/>
                </a:lnTo>
                <a:lnTo>
                  <a:pt x="325279" y="1733563"/>
                </a:lnTo>
                <a:lnTo>
                  <a:pt x="373109" y="1726862"/>
                </a:lnTo>
                <a:lnTo>
                  <a:pt x="3146623" y="871601"/>
                </a:lnTo>
                <a:lnTo>
                  <a:pt x="3189921" y="850202"/>
                </a:lnTo>
                <a:lnTo>
                  <a:pt x="3223182" y="817535"/>
                </a:lnTo>
                <a:lnTo>
                  <a:pt x="3244764" y="776707"/>
                </a:lnTo>
                <a:lnTo>
                  <a:pt x="3253026" y="730824"/>
                </a:lnTo>
                <a:lnTo>
                  <a:pt x="3246325" y="682994"/>
                </a:lnTo>
                <a:lnTo>
                  <a:pt x="3068523" y="106403"/>
                </a:lnTo>
                <a:lnTo>
                  <a:pt x="3047123" y="63106"/>
                </a:lnTo>
                <a:lnTo>
                  <a:pt x="3014456" y="29844"/>
                </a:lnTo>
                <a:lnTo>
                  <a:pt x="2973628" y="8261"/>
                </a:lnTo>
                <a:lnTo>
                  <a:pt x="292774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123779" y="8719287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4" h="1734184">
                <a:moveTo>
                  <a:pt x="6701" y="1050568"/>
                </a:moveTo>
                <a:lnTo>
                  <a:pt x="0" y="1002738"/>
                </a:lnTo>
                <a:lnTo>
                  <a:pt x="8261" y="956856"/>
                </a:lnTo>
                <a:lnTo>
                  <a:pt x="29844" y="916028"/>
                </a:lnTo>
                <a:lnTo>
                  <a:pt x="63105" y="883361"/>
                </a:lnTo>
                <a:lnTo>
                  <a:pt x="106402" y="861962"/>
                </a:lnTo>
                <a:lnTo>
                  <a:pt x="2879915" y="6701"/>
                </a:lnTo>
                <a:lnTo>
                  <a:pt x="2927746" y="0"/>
                </a:lnTo>
                <a:lnTo>
                  <a:pt x="2973628" y="8261"/>
                </a:lnTo>
                <a:lnTo>
                  <a:pt x="3014456" y="29844"/>
                </a:lnTo>
                <a:lnTo>
                  <a:pt x="3047123" y="63105"/>
                </a:lnTo>
                <a:lnTo>
                  <a:pt x="3068522" y="106403"/>
                </a:lnTo>
                <a:lnTo>
                  <a:pt x="3246324" y="682994"/>
                </a:lnTo>
                <a:lnTo>
                  <a:pt x="3253025" y="730824"/>
                </a:lnTo>
                <a:lnTo>
                  <a:pt x="3244764" y="776707"/>
                </a:lnTo>
                <a:lnTo>
                  <a:pt x="3223181" y="817535"/>
                </a:lnTo>
                <a:lnTo>
                  <a:pt x="3189920" y="850202"/>
                </a:lnTo>
                <a:lnTo>
                  <a:pt x="3146622" y="871601"/>
                </a:lnTo>
                <a:lnTo>
                  <a:pt x="373109" y="1726862"/>
                </a:lnTo>
                <a:lnTo>
                  <a:pt x="325279" y="1733563"/>
                </a:lnTo>
                <a:lnTo>
                  <a:pt x="279397" y="1725302"/>
                </a:lnTo>
                <a:lnTo>
                  <a:pt x="238569" y="1703719"/>
                </a:lnTo>
                <a:lnTo>
                  <a:pt x="205902" y="1670458"/>
                </a:lnTo>
                <a:lnTo>
                  <a:pt x="184503" y="1627160"/>
                </a:lnTo>
                <a:lnTo>
                  <a:pt x="6701" y="1050568"/>
                </a:lnTo>
                <a:close/>
              </a:path>
            </a:pathLst>
          </a:custGeom>
          <a:ln w="10470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 rot="20580000">
            <a:off x="2159955" y="9416097"/>
            <a:ext cx="1193381" cy="37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45"/>
              </a:lnSpc>
            </a:pPr>
            <a:r>
              <a:rPr dirty="0" sz="2950" spc="15" b="0">
                <a:solidFill>
                  <a:srgbClr val="FFFFFF"/>
                </a:solidFill>
                <a:latin typeface="等线 Light"/>
                <a:cs typeface="等线 Light"/>
              </a:rPr>
              <a:t>企业版</a:t>
            </a:r>
            <a:endParaRPr sz="2950">
              <a:latin typeface="等线 Light"/>
              <a:cs typeface="等线 Ligh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07631" y="4571009"/>
            <a:ext cx="562780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637204" y="4571009"/>
            <a:ext cx="562779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704157" y="4018590"/>
            <a:ext cx="1768475" cy="1062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5" b="1">
                <a:latin typeface="微软雅黑"/>
                <a:cs typeface="微软雅黑"/>
              </a:rPr>
              <a:t>Account</a:t>
            </a:r>
            <a:r>
              <a:rPr dirty="0" sz="2600" spc="-45" b="1">
                <a:latin typeface="微软雅黑"/>
                <a:cs typeface="微软雅黑"/>
              </a:rPr>
              <a:t> </a:t>
            </a:r>
            <a:r>
              <a:rPr dirty="0" sz="2600" spc="25" b="1">
                <a:latin typeface="微软雅黑"/>
                <a:cs typeface="微软雅黑"/>
              </a:rPr>
              <a:t>A</a:t>
            </a:r>
            <a:endParaRPr sz="2600">
              <a:latin typeface="微软雅黑"/>
              <a:cs typeface="微软雅黑"/>
            </a:endParaRPr>
          </a:p>
          <a:p>
            <a:pPr marL="521334">
              <a:lnSpc>
                <a:spcPct val="100000"/>
              </a:lnSpc>
              <a:spcBef>
                <a:spcPts val="302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10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32396" y="4494636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69" h="178435">
                <a:moveTo>
                  <a:pt x="0" y="0"/>
                </a:moveTo>
                <a:lnTo>
                  <a:pt x="445738" y="0"/>
                </a:lnTo>
                <a:lnTo>
                  <a:pt x="445738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05205" y="4115058"/>
            <a:ext cx="691078" cy="7015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1168273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防御级别</a:t>
            </a:r>
            <a:r>
              <a:rPr dirty="0" spc="-5"/>
              <a:t>3：</a:t>
            </a:r>
            <a:r>
              <a:rPr dirty="0"/>
              <a:t>支撑大型企业复杂的云上组网方式</a:t>
            </a:r>
          </a:p>
        </p:txBody>
      </p:sp>
      <p:sp>
        <p:nvSpPr>
          <p:cNvPr id="3" name="object 3"/>
          <p:cNvSpPr/>
          <p:nvPr/>
        </p:nvSpPr>
        <p:spPr>
          <a:xfrm>
            <a:off x="1901762" y="5126277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9056" y="4803572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5657" y="5126277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42951" y="4803572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3075" y="6093966"/>
            <a:ext cx="2429510" cy="963930"/>
          </a:xfrm>
          <a:custGeom>
            <a:avLst/>
            <a:gdLst/>
            <a:ahLst/>
            <a:cxnLst/>
            <a:rect l="l" t="t" r="r" b="b"/>
            <a:pathLst>
              <a:path w="2429510" h="963929">
                <a:moveTo>
                  <a:pt x="0" y="55989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9" y="0"/>
                </a:lnTo>
                <a:lnTo>
                  <a:pt x="2372931" y="0"/>
                </a:lnTo>
                <a:lnTo>
                  <a:pt x="2394725" y="4399"/>
                </a:lnTo>
                <a:lnTo>
                  <a:pt x="2412522" y="16398"/>
                </a:lnTo>
                <a:lnTo>
                  <a:pt x="2424521" y="34195"/>
                </a:lnTo>
                <a:lnTo>
                  <a:pt x="2428921" y="55989"/>
                </a:lnTo>
                <a:lnTo>
                  <a:pt x="2428921" y="907674"/>
                </a:lnTo>
                <a:lnTo>
                  <a:pt x="2424521" y="929468"/>
                </a:lnTo>
                <a:lnTo>
                  <a:pt x="2412522" y="947265"/>
                </a:lnTo>
                <a:lnTo>
                  <a:pt x="2394725" y="959264"/>
                </a:lnTo>
                <a:lnTo>
                  <a:pt x="2372931" y="963664"/>
                </a:lnTo>
                <a:lnTo>
                  <a:pt x="55989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8"/>
                </a:lnTo>
                <a:lnTo>
                  <a:pt x="0" y="907674"/>
                </a:lnTo>
                <a:lnTo>
                  <a:pt x="0" y="5598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8732" y="5860879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77130" y="4803907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1559" y="5882408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1-A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9687" y="5369335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1759" y="5312230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9620" y="6257039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89216" y="6096309"/>
            <a:ext cx="2371090" cy="963930"/>
          </a:xfrm>
          <a:custGeom>
            <a:avLst/>
            <a:gdLst/>
            <a:ahLst/>
            <a:cxnLst/>
            <a:rect l="l" t="t" r="r" b="b"/>
            <a:pathLst>
              <a:path w="2371090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2315070" y="0"/>
                </a:lnTo>
                <a:lnTo>
                  <a:pt x="2336864" y="4399"/>
                </a:lnTo>
                <a:lnTo>
                  <a:pt x="2354660" y="16398"/>
                </a:lnTo>
                <a:lnTo>
                  <a:pt x="2366659" y="34195"/>
                </a:lnTo>
                <a:lnTo>
                  <a:pt x="2371059" y="55988"/>
                </a:lnTo>
                <a:lnTo>
                  <a:pt x="2371059" y="907675"/>
                </a:lnTo>
                <a:lnTo>
                  <a:pt x="2366659" y="929469"/>
                </a:lnTo>
                <a:lnTo>
                  <a:pt x="2354660" y="947265"/>
                </a:lnTo>
                <a:lnTo>
                  <a:pt x="2336864" y="959264"/>
                </a:lnTo>
                <a:lnTo>
                  <a:pt x="2315070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14873" y="5863222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77700" y="5882408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2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1733" y="6257039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80598" y="6688666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4148" y="5369335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46219" y="5312230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60990" y="6257039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33103" y="6257039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751968" y="6688666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0930" y="4454485"/>
            <a:ext cx="8741410" cy="3411854"/>
          </a:xfrm>
          <a:custGeom>
            <a:avLst/>
            <a:gdLst/>
            <a:ahLst/>
            <a:cxnLst/>
            <a:rect l="l" t="t" r="r" b="b"/>
            <a:pathLst>
              <a:path w="8741410" h="3411854">
                <a:moveTo>
                  <a:pt x="0" y="198224"/>
                </a:moveTo>
                <a:lnTo>
                  <a:pt x="5235" y="152773"/>
                </a:lnTo>
                <a:lnTo>
                  <a:pt x="20147" y="111050"/>
                </a:lnTo>
                <a:lnTo>
                  <a:pt x="43547" y="74245"/>
                </a:lnTo>
                <a:lnTo>
                  <a:pt x="74244" y="43547"/>
                </a:lnTo>
                <a:lnTo>
                  <a:pt x="111049" y="20147"/>
                </a:lnTo>
                <a:lnTo>
                  <a:pt x="152772" y="5235"/>
                </a:lnTo>
                <a:lnTo>
                  <a:pt x="198223" y="0"/>
                </a:lnTo>
                <a:lnTo>
                  <a:pt x="8542895" y="0"/>
                </a:lnTo>
                <a:lnTo>
                  <a:pt x="8588346" y="5235"/>
                </a:lnTo>
                <a:lnTo>
                  <a:pt x="8630069" y="20147"/>
                </a:lnTo>
                <a:lnTo>
                  <a:pt x="8666874" y="43547"/>
                </a:lnTo>
                <a:lnTo>
                  <a:pt x="8697571" y="74245"/>
                </a:lnTo>
                <a:lnTo>
                  <a:pt x="8720971" y="111050"/>
                </a:lnTo>
                <a:lnTo>
                  <a:pt x="8735884" y="152773"/>
                </a:lnTo>
                <a:lnTo>
                  <a:pt x="8741119" y="198224"/>
                </a:lnTo>
                <a:lnTo>
                  <a:pt x="8741119" y="3213535"/>
                </a:lnTo>
                <a:lnTo>
                  <a:pt x="8735884" y="3258986"/>
                </a:lnTo>
                <a:lnTo>
                  <a:pt x="8720971" y="3300709"/>
                </a:lnTo>
                <a:lnTo>
                  <a:pt x="8697571" y="3337515"/>
                </a:lnTo>
                <a:lnTo>
                  <a:pt x="8666874" y="3368212"/>
                </a:lnTo>
                <a:lnTo>
                  <a:pt x="8630069" y="3391612"/>
                </a:lnTo>
                <a:lnTo>
                  <a:pt x="8588346" y="3406524"/>
                </a:lnTo>
                <a:lnTo>
                  <a:pt x="8542895" y="3411760"/>
                </a:lnTo>
                <a:lnTo>
                  <a:pt x="198223" y="3411760"/>
                </a:lnTo>
                <a:lnTo>
                  <a:pt x="152772" y="3406524"/>
                </a:lnTo>
                <a:lnTo>
                  <a:pt x="111049" y="3391612"/>
                </a:lnTo>
                <a:lnTo>
                  <a:pt x="74244" y="3368212"/>
                </a:lnTo>
                <a:lnTo>
                  <a:pt x="43547" y="3337515"/>
                </a:lnTo>
                <a:lnTo>
                  <a:pt x="20147" y="3300709"/>
                </a:lnTo>
                <a:lnTo>
                  <a:pt x="5235" y="3258986"/>
                </a:lnTo>
                <a:lnTo>
                  <a:pt x="0" y="3213535"/>
                </a:lnTo>
                <a:lnTo>
                  <a:pt x="0" y="198224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79737" y="3279456"/>
            <a:ext cx="2013585" cy="2033270"/>
          </a:xfrm>
          <a:custGeom>
            <a:avLst/>
            <a:gdLst/>
            <a:ahLst/>
            <a:cxnLst/>
            <a:rect l="l" t="t" r="r" b="b"/>
            <a:pathLst>
              <a:path w="2013584" h="2033270">
                <a:moveTo>
                  <a:pt x="0" y="0"/>
                </a:moveTo>
                <a:lnTo>
                  <a:pt x="0" y="750723"/>
                </a:lnTo>
                <a:lnTo>
                  <a:pt x="2013318" y="750723"/>
                </a:lnTo>
                <a:lnTo>
                  <a:pt x="2013318" y="2032774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18594" y="3388580"/>
            <a:ext cx="1118235" cy="1924050"/>
          </a:xfrm>
          <a:custGeom>
            <a:avLst/>
            <a:gdLst/>
            <a:ahLst/>
            <a:cxnLst/>
            <a:rect l="l" t="t" r="r" b="b"/>
            <a:pathLst>
              <a:path w="1118235" h="1924050">
                <a:moveTo>
                  <a:pt x="0" y="1923650"/>
                </a:moveTo>
                <a:lnTo>
                  <a:pt x="0" y="650829"/>
                </a:lnTo>
                <a:lnTo>
                  <a:pt x="1118194" y="650829"/>
                </a:lnTo>
                <a:lnTo>
                  <a:pt x="1118194" y="0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42815" y="2586308"/>
            <a:ext cx="3581042" cy="1120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24475" y="2670075"/>
            <a:ext cx="2366420" cy="10366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88476" y="2611664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2238326" y="933611"/>
                </a:moveTo>
                <a:lnTo>
                  <a:pt x="1332582" y="933611"/>
                </a:lnTo>
                <a:lnTo>
                  <a:pt x="1370407" y="953816"/>
                </a:lnTo>
                <a:lnTo>
                  <a:pt x="1413439" y="972019"/>
                </a:lnTo>
                <a:lnTo>
                  <a:pt x="1461185" y="988073"/>
                </a:lnTo>
                <a:lnTo>
                  <a:pt x="1513149" y="1001831"/>
                </a:lnTo>
                <a:lnTo>
                  <a:pt x="1568839" y="1013143"/>
                </a:lnTo>
                <a:lnTo>
                  <a:pt x="1627760" y="1021863"/>
                </a:lnTo>
                <a:lnTo>
                  <a:pt x="1685527" y="1027572"/>
                </a:lnTo>
                <a:lnTo>
                  <a:pt x="1743311" y="1030679"/>
                </a:lnTo>
                <a:lnTo>
                  <a:pt x="1800697" y="1031275"/>
                </a:lnTo>
                <a:lnTo>
                  <a:pt x="1857270" y="1029449"/>
                </a:lnTo>
                <a:lnTo>
                  <a:pt x="1912616" y="1025291"/>
                </a:lnTo>
                <a:lnTo>
                  <a:pt x="1966320" y="1018890"/>
                </a:lnTo>
                <a:lnTo>
                  <a:pt x="2017968" y="1010336"/>
                </a:lnTo>
                <a:lnTo>
                  <a:pt x="2067145" y="999718"/>
                </a:lnTo>
                <a:lnTo>
                  <a:pt x="2113436" y="987126"/>
                </a:lnTo>
                <a:lnTo>
                  <a:pt x="2156427" y="972649"/>
                </a:lnTo>
                <a:lnTo>
                  <a:pt x="2195703" y="956376"/>
                </a:lnTo>
                <a:lnTo>
                  <a:pt x="2230849" y="938398"/>
                </a:lnTo>
                <a:lnTo>
                  <a:pt x="2238326" y="933611"/>
                </a:lnTo>
                <a:close/>
              </a:path>
              <a:path w="3491229" h="1031875">
                <a:moveTo>
                  <a:pt x="2896935" y="843071"/>
                </a:moveTo>
                <a:lnTo>
                  <a:pt x="470811" y="843071"/>
                </a:lnTo>
                <a:lnTo>
                  <a:pt x="472968" y="844590"/>
                </a:lnTo>
                <a:lnTo>
                  <a:pt x="508805" y="866697"/>
                </a:lnTo>
                <a:lnTo>
                  <a:pt x="543716" y="884272"/>
                </a:lnTo>
                <a:lnTo>
                  <a:pt x="581830" y="900293"/>
                </a:lnTo>
                <a:lnTo>
                  <a:pt x="622845" y="914731"/>
                </a:lnTo>
                <a:lnTo>
                  <a:pt x="666459" y="927555"/>
                </a:lnTo>
                <a:lnTo>
                  <a:pt x="712370" y="938735"/>
                </a:lnTo>
                <a:lnTo>
                  <a:pt x="760276" y="948241"/>
                </a:lnTo>
                <a:lnTo>
                  <a:pt x="809876" y="956042"/>
                </a:lnTo>
                <a:lnTo>
                  <a:pt x="860866" y="962108"/>
                </a:lnTo>
                <a:lnTo>
                  <a:pt x="912947" y="966408"/>
                </a:lnTo>
                <a:lnTo>
                  <a:pt x="965815" y="968913"/>
                </a:lnTo>
                <a:lnTo>
                  <a:pt x="1019168" y="969591"/>
                </a:lnTo>
                <a:lnTo>
                  <a:pt x="1072706" y="968413"/>
                </a:lnTo>
                <a:lnTo>
                  <a:pt x="1126125" y="965348"/>
                </a:lnTo>
                <a:lnTo>
                  <a:pt x="1179124" y="960365"/>
                </a:lnTo>
                <a:lnTo>
                  <a:pt x="1231401" y="953435"/>
                </a:lnTo>
                <a:lnTo>
                  <a:pt x="1282655" y="944527"/>
                </a:lnTo>
                <a:lnTo>
                  <a:pt x="1332582" y="933611"/>
                </a:lnTo>
                <a:lnTo>
                  <a:pt x="2238326" y="933611"/>
                </a:lnTo>
                <a:lnTo>
                  <a:pt x="2261452" y="918804"/>
                </a:lnTo>
                <a:lnTo>
                  <a:pt x="2287096" y="897683"/>
                </a:lnTo>
                <a:lnTo>
                  <a:pt x="2307367" y="875124"/>
                </a:lnTo>
                <a:lnTo>
                  <a:pt x="2800646" y="875124"/>
                </a:lnTo>
                <a:lnTo>
                  <a:pt x="2837055" y="865409"/>
                </a:lnTo>
                <a:lnTo>
                  <a:pt x="2882218" y="849685"/>
                </a:lnTo>
                <a:lnTo>
                  <a:pt x="2896935" y="843071"/>
                </a:lnTo>
                <a:close/>
              </a:path>
              <a:path w="3491229" h="1031875">
                <a:moveTo>
                  <a:pt x="2800646" y="875124"/>
                </a:moveTo>
                <a:lnTo>
                  <a:pt x="2307367" y="875124"/>
                </a:lnTo>
                <a:lnTo>
                  <a:pt x="2352493" y="885104"/>
                </a:lnTo>
                <a:lnTo>
                  <a:pt x="2399859" y="892993"/>
                </a:lnTo>
                <a:lnTo>
                  <a:pt x="2449018" y="898741"/>
                </a:lnTo>
                <a:lnTo>
                  <a:pt x="2499521" y="902295"/>
                </a:lnTo>
                <a:lnTo>
                  <a:pt x="2550921" y="903603"/>
                </a:lnTo>
                <a:lnTo>
                  <a:pt x="2614321" y="902094"/>
                </a:lnTo>
                <a:lnTo>
                  <a:pt x="2675195" y="897298"/>
                </a:lnTo>
                <a:lnTo>
                  <a:pt x="2732982" y="889437"/>
                </a:lnTo>
                <a:lnTo>
                  <a:pt x="2787123" y="878733"/>
                </a:lnTo>
                <a:lnTo>
                  <a:pt x="2800646" y="875124"/>
                </a:lnTo>
                <a:close/>
              </a:path>
              <a:path w="3491229" h="1031875">
                <a:moveTo>
                  <a:pt x="835591" y="90877"/>
                </a:moveTo>
                <a:lnTo>
                  <a:pt x="783717" y="92706"/>
                </a:lnTo>
                <a:lnTo>
                  <a:pt x="716534" y="98107"/>
                </a:lnTo>
                <a:lnTo>
                  <a:pt x="652961" y="106621"/>
                </a:lnTo>
                <a:lnTo>
                  <a:pt x="593436" y="118016"/>
                </a:lnTo>
                <a:lnTo>
                  <a:pt x="538396" y="132062"/>
                </a:lnTo>
                <a:lnTo>
                  <a:pt x="488279" y="148526"/>
                </a:lnTo>
                <a:lnTo>
                  <a:pt x="443522" y="167178"/>
                </a:lnTo>
                <a:lnTo>
                  <a:pt x="404562" y="187787"/>
                </a:lnTo>
                <a:lnTo>
                  <a:pt x="371837" y="210120"/>
                </a:lnTo>
                <a:lnTo>
                  <a:pt x="326840" y="259036"/>
                </a:lnTo>
                <a:lnTo>
                  <a:pt x="312029" y="312075"/>
                </a:lnTo>
                <a:lnTo>
                  <a:pt x="317036" y="339563"/>
                </a:lnTo>
                <a:lnTo>
                  <a:pt x="314099" y="342774"/>
                </a:lnTo>
                <a:lnTo>
                  <a:pt x="259667" y="346818"/>
                </a:lnTo>
                <a:lnTo>
                  <a:pt x="208101" y="354166"/>
                </a:lnTo>
                <a:lnTo>
                  <a:pt x="160246" y="364599"/>
                </a:lnTo>
                <a:lnTo>
                  <a:pt x="116948" y="377895"/>
                </a:lnTo>
                <a:lnTo>
                  <a:pt x="79054" y="393836"/>
                </a:lnTo>
                <a:lnTo>
                  <a:pt x="17837" y="438328"/>
                </a:lnTo>
                <a:lnTo>
                  <a:pt x="0" y="492889"/>
                </a:lnTo>
                <a:lnTo>
                  <a:pt x="10725" y="519760"/>
                </a:lnTo>
                <a:lnTo>
                  <a:pt x="33875" y="545319"/>
                </a:lnTo>
                <a:lnTo>
                  <a:pt x="68945" y="568783"/>
                </a:lnTo>
                <a:lnTo>
                  <a:pt x="115431" y="589373"/>
                </a:lnTo>
                <a:lnTo>
                  <a:pt x="172827" y="606309"/>
                </a:lnTo>
                <a:lnTo>
                  <a:pt x="126790" y="630958"/>
                </a:lnTo>
                <a:lnTo>
                  <a:pt x="95447" y="658690"/>
                </a:lnTo>
                <a:lnTo>
                  <a:pt x="79644" y="688473"/>
                </a:lnTo>
                <a:lnTo>
                  <a:pt x="80227" y="719275"/>
                </a:lnTo>
                <a:lnTo>
                  <a:pt x="116412" y="767185"/>
                </a:lnTo>
                <a:lnTo>
                  <a:pt x="148659" y="787818"/>
                </a:lnTo>
                <a:lnTo>
                  <a:pt x="188872" y="805770"/>
                </a:lnTo>
                <a:lnTo>
                  <a:pt x="235947" y="820690"/>
                </a:lnTo>
                <a:lnTo>
                  <a:pt x="288781" y="832230"/>
                </a:lnTo>
                <a:lnTo>
                  <a:pt x="346272" y="840040"/>
                </a:lnTo>
                <a:lnTo>
                  <a:pt x="407316" y="843770"/>
                </a:lnTo>
                <a:lnTo>
                  <a:pt x="470811" y="843071"/>
                </a:lnTo>
                <a:lnTo>
                  <a:pt x="2896935" y="843071"/>
                </a:lnTo>
                <a:lnTo>
                  <a:pt x="2955994" y="811928"/>
                </a:lnTo>
                <a:lnTo>
                  <a:pt x="3003963" y="767236"/>
                </a:lnTo>
                <a:lnTo>
                  <a:pt x="3021640" y="717386"/>
                </a:lnTo>
                <a:lnTo>
                  <a:pt x="3076818" y="713037"/>
                </a:lnTo>
                <a:lnTo>
                  <a:pt x="3130387" y="706462"/>
                </a:lnTo>
                <a:lnTo>
                  <a:pt x="3181939" y="697731"/>
                </a:lnTo>
                <a:lnTo>
                  <a:pt x="3231066" y="686911"/>
                </a:lnTo>
                <a:lnTo>
                  <a:pt x="3277359" y="674073"/>
                </a:lnTo>
                <a:lnTo>
                  <a:pt x="3333173" y="654295"/>
                </a:lnTo>
                <a:lnTo>
                  <a:pt x="3380763" y="632213"/>
                </a:lnTo>
                <a:lnTo>
                  <a:pt x="3420009" y="608195"/>
                </a:lnTo>
                <a:lnTo>
                  <a:pt x="3450791" y="582609"/>
                </a:lnTo>
                <a:lnTo>
                  <a:pt x="3486483" y="528202"/>
                </a:lnTo>
                <a:lnTo>
                  <a:pt x="3491154" y="500116"/>
                </a:lnTo>
                <a:lnTo>
                  <a:pt x="3486881" y="471932"/>
                </a:lnTo>
                <a:lnTo>
                  <a:pt x="3473545" y="444018"/>
                </a:lnTo>
                <a:lnTo>
                  <a:pt x="3451026" y="416740"/>
                </a:lnTo>
                <a:lnTo>
                  <a:pt x="3419204" y="390468"/>
                </a:lnTo>
                <a:lnTo>
                  <a:pt x="3377959" y="365567"/>
                </a:lnTo>
                <a:lnTo>
                  <a:pt x="3383624" y="359974"/>
                </a:lnTo>
                <a:lnTo>
                  <a:pt x="3410585" y="315009"/>
                </a:lnTo>
                <a:lnTo>
                  <a:pt x="3412249" y="287514"/>
                </a:lnTo>
                <a:lnTo>
                  <a:pt x="3403289" y="260722"/>
                </a:lnTo>
                <a:lnTo>
                  <a:pt x="3355990" y="211002"/>
                </a:lnTo>
                <a:lnTo>
                  <a:pt x="3318895" y="188951"/>
                </a:lnTo>
                <a:lnTo>
                  <a:pt x="3273666" y="169358"/>
                </a:lnTo>
                <a:lnTo>
                  <a:pt x="3220926" y="152662"/>
                </a:lnTo>
                <a:lnTo>
                  <a:pt x="3161296" y="139300"/>
                </a:lnTo>
                <a:lnTo>
                  <a:pt x="3095400" y="129713"/>
                </a:lnTo>
                <a:lnTo>
                  <a:pt x="3089374" y="120789"/>
                </a:lnTo>
                <a:lnTo>
                  <a:pt x="1132763" y="120789"/>
                </a:lnTo>
                <a:lnTo>
                  <a:pt x="1086629" y="111075"/>
                </a:lnTo>
                <a:lnTo>
                  <a:pt x="1038678" y="103215"/>
                </a:lnTo>
                <a:lnTo>
                  <a:pt x="989255" y="97238"/>
                </a:lnTo>
                <a:lnTo>
                  <a:pt x="938703" y="93171"/>
                </a:lnTo>
                <a:lnTo>
                  <a:pt x="887367" y="91041"/>
                </a:lnTo>
                <a:lnTo>
                  <a:pt x="835591" y="90877"/>
                </a:lnTo>
                <a:close/>
              </a:path>
              <a:path w="3491229" h="1031875">
                <a:moveTo>
                  <a:pt x="1495445" y="28842"/>
                </a:moveTo>
                <a:lnTo>
                  <a:pt x="1440504" y="31192"/>
                </a:lnTo>
                <a:lnTo>
                  <a:pt x="1386921" y="36325"/>
                </a:lnTo>
                <a:lnTo>
                  <a:pt x="1335388" y="44156"/>
                </a:lnTo>
                <a:lnTo>
                  <a:pt x="1286600" y="54600"/>
                </a:lnTo>
                <a:lnTo>
                  <a:pt x="1241249" y="67570"/>
                </a:lnTo>
                <a:lnTo>
                  <a:pt x="1200031" y="82983"/>
                </a:lnTo>
                <a:lnTo>
                  <a:pt x="1163638" y="100751"/>
                </a:lnTo>
                <a:lnTo>
                  <a:pt x="1132763" y="120789"/>
                </a:lnTo>
                <a:lnTo>
                  <a:pt x="3089374" y="120789"/>
                </a:lnTo>
                <a:lnTo>
                  <a:pt x="3077677" y="103468"/>
                </a:lnTo>
                <a:lnTo>
                  <a:pt x="3049209" y="79013"/>
                </a:lnTo>
                <a:lnTo>
                  <a:pt x="3048411" y="78553"/>
                </a:lnTo>
                <a:lnTo>
                  <a:pt x="1814951" y="78553"/>
                </a:lnTo>
                <a:lnTo>
                  <a:pt x="1791983" y="70082"/>
                </a:lnTo>
                <a:lnTo>
                  <a:pt x="1741863" y="55273"/>
                </a:lnTo>
                <a:lnTo>
                  <a:pt x="1661474" y="39351"/>
                </a:lnTo>
                <a:lnTo>
                  <a:pt x="1606624" y="32836"/>
                </a:lnTo>
                <a:lnTo>
                  <a:pt x="1551049" y="29362"/>
                </a:lnTo>
                <a:lnTo>
                  <a:pt x="1495445" y="28842"/>
                </a:lnTo>
                <a:close/>
              </a:path>
              <a:path w="3491229" h="1031875">
                <a:moveTo>
                  <a:pt x="2125087" y="0"/>
                </a:moveTo>
                <a:lnTo>
                  <a:pt x="2070981" y="2026"/>
                </a:lnTo>
                <a:lnTo>
                  <a:pt x="2018520" y="7336"/>
                </a:lnTo>
                <a:lnTo>
                  <a:pt x="1968678" y="15798"/>
                </a:lnTo>
                <a:lnTo>
                  <a:pt x="1922427" y="27282"/>
                </a:lnTo>
                <a:lnTo>
                  <a:pt x="1880740" y="41656"/>
                </a:lnTo>
                <a:lnTo>
                  <a:pt x="1844590" y="58790"/>
                </a:lnTo>
                <a:lnTo>
                  <a:pt x="1814951" y="78553"/>
                </a:lnTo>
                <a:lnTo>
                  <a:pt x="3048411" y="78553"/>
                </a:lnTo>
                <a:lnTo>
                  <a:pt x="3010749" y="56869"/>
                </a:lnTo>
                <a:lnTo>
                  <a:pt x="3008242" y="55854"/>
                </a:lnTo>
                <a:lnTo>
                  <a:pt x="2410446" y="55854"/>
                </a:lnTo>
                <a:lnTo>
                  <a:pt x="2384242" y="43547"/>
                </a:lnTo>
                <a:lnTo>
                  <a:pt x="2322488" y="22984"/>
                </a:lnTo>
                <a:lnTo>
                  <a:pt x="2234342" y="6322"/>
                </a:lnTo>
                <a:lnTo>
                  <a:pt x="2179864" y="1388"/>
                </a:lnTo>
                <a:lnTo>
                  <a:pt x="2125087" y="0"/>
                </a:lnTo>
                <a:close/>
              </a:path>
              <a:path w="3491229" h="1031875">
                <a:moveTo>
                  <a:pt x="2704642" y="247"/>
                </a:moveTo>
                <a:lnTo>
                  <a:pt x="2650132" y="2051"/>
                </a:lnTo>
                <a:lnTo>
                  <a:pt x="2596673" y="6879"/>
                </a:lnTo>
                <a:lnTo>
                  <a:pt x="2545120" y="14701"/>
                </a:lnTo>
                <a:lnTo>
                  <a:pt x="2496328" y="25490"/>
                </a:lnTo>
                <a:lnTo>
                  <a:pt x="2451151" y="39217"/>
                </a:lnTo>
                <a:lnTo>
                  <a:pt x="2410446" y="55854"/>
                </a:lnTo>
                <a:lnTo>
                  <a:pt x="3008242" y="55854"/>
                </a:lnTo>
                <a:lnTo>
                  <a:pt x="2963049" y="37561"/>
                </a:lnTo>
                <a:lnTo>
                  <a:pt x="2916103" y="23826"/>
                </a:lnTo>
                <a:lnTo>
                  <a:pt x="2865935" y="13255"/>
                </a:lnTo>
                <a:lnTo>
                  <a:pt x="2813399" y="5821"/>
                </a:lnTo>
                <a:lnTo>
                  <a:pt x="2759350" y="1494"/>
                </a:lnTo>
                <a:lnTo>
                  <a:pt x="2704642" y="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88476" y="2611664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317037" y="339563"/>
                </a:moveTo>
                <a:lnTo>
                  <a:pt x="312029" y="312076"/>
                </a:lnTo>
                <a:lnTo>
                  <a:pt x="315443" y="285156"/>
                </a:lnTo>
                <a:lnTo>
                  <a:pt x="326840" y="259036"/>
                </a:lnTo>
                <a:lnTo>
                  <a:pt x="371837" y="210120"/>
                </a:lnTo>
                <a:lnTo>
                  <a:pt x="404563" y="187787"/>
                </a:lnTo>
                <a:lnTo>
                  <a:pt x="443522" y="167178"/>
                </a:lnTo>
                <a:lnTo>
                  <a:pt x="488279" y="148526"/>
                </a:lnTo>
                <a:lnTo>
                  <a:pt x="538397" y="132062"/>
                </a:lnTo>
                <a:lnTo>
                  <a:pt x="593436" y="118016"/>
                </a:lnTo>
                <a:lnTo>
                  <a:pt x="652961" y="106621"/>
                </a:lnTo>
                <a:lnTo>
                  <a:pt x="716534" y="98107"/>
                </a:lnTo>
                <a:lnTo>
                  <a:pt x="783717" y="92706"/>
                </a:lnTo>
                <a:lnTo>
                  <a:pt x="835590" y="90877"/>
                </a:lnTo>
                <a:lnTo>
                  <a:pt x="887367" y="91041"/>
                </a:lnTo>
                <a:lnTo>
                  <a:pt x="938703" y="93171"/>
                </a:lnTo>
                <a:lnTo>
                  <a:pt x="989255" y="97238"/>
                </a:lnTo>
                <a:lnTo>
                  <a:pt x="1038679" y="103215"/>
                </a:lnTo>
                <a:lnTo>
                  <a:pt x="1086629" y="111075"/>
                </a:lnTo>
                <a:lnTo>
                  <a:pt x="1132764" y="120790"/>
                </a:lnTo>
                <a:lnTo>
                  <a:pt x="1163638" y="100751"/>
                </a:lnTo>
                <a:lnTo>
                  <a:pt x="1200031" y="82983"/>
                </a:lnTo>
                <a:lnTo>
                  <a:pt x="1241250" y="67571"/>
                </a:lnTo>
                <a:lnTo>
                  <a:pt x="1286600" y="54600"/>
                </a:lnTo>
                <a:lnTo>
                  <a:pt x="1335388" y="44156"/>
                </a:lnTo>
                <a:lnTo>
                  <a:pt x="1386921" y="36325"/>
                </a:lnTo>
                <a:lnTo>
                  <a:pt x="1440504" y="31192"/>
                </a:lnTo>
                <a:lnTo>
                  <a:pt x="1495445" y="28842"/>
                </a:lnTo>
                <a:lnTo>
                  <a:pt x="1551049" y="29362"/>
                </a:lnTo>
                <a:lnTo>
                  <a:pt x="1606624" y="32837"/>
                </a:lnTo>
                <a:lnTo>
                  <a:pt x="1661474" y="39351"/>
                </a:lnTo>
                <a:lnTo>
                  <a:pt x="1714908" y="48992"/>
                </a:lnTo>
                <a:lnTo>
                  <a:pt x="1767587" y="62313"/>
                </a:lnTo>
                <a:lnTo>
                  <a:pt x="1814952" y="78553"/>
                </a:lnTo>
                <a:lnTo>
                  <a:pt x="1844591" y="58790"/>
                </a:lnTo>
                <a:lnTo>
                  <a:pt x="1880741" y="41656"/>
                </a:lnTo>
                <a:lnTo>
                  <a:pt x="1922427" y="27282"/>
                </a:lnTo>
                <a:lnTo>
                  <a:pt x="1968679" y="15798"/>
                </a:lnTo>
                <a:lnTo>
                  <a:pt x="2018521" y="7336"/>
                </a:lnTo>
                <a:lnTo>
                  <a:pt x="2070981" y="2026"/>
                </a:lnTo>
                <a:lnTo>
                  <a:pt x="2125087" y="0"/>
                </a:lnTo>
                <a:lnTo>
                  <a:pt x="2179865" y="1388"/>
                </a:lnTo>
                <a:lnTo>
                  <a:pt x="2234342" y="6321"/>
                </a:lnTo>
                <a:lnTo>
                  <a:pt x="2287545" y="14932"/>
                </a:lnTo>
                <a:lnTo>
                  <a:pt x="2354822" y="32557"/>
                </a:lnTo>
                <a:lnTo>
                  <a:pt x="2410447" y="55854"/>
                </a:lnTo>
                <a:lnTo>
                  <a:pt x="2451152" y="39217"/>
                </a:lnTo>
                <a:lnTo>
                  <a:pt x="2496328" y="25490"/>
                </a:lnTo>
                <a:lnTo>
                  <a:pt x="2545120" y="14701"/>
                </a:lnTo>
                <a:lnTo>
                  <a:pt x="2596673" y="6879"/>
                </a:lnTo>
                <a:lnTo>
                  <a:pt x="2650132" y="2052"/>
                </a:lnTo>
                <a:lnTo>
                  <a:pt x="2704643" y="247"/>
                </a:lnTo>
                <a:lnTo>
                  <a:pt x="2759350" y="1494"/>
                </a:lnTo>
                <a:lnTo>
                  <a:pt x="2813399" y="5821"/>
                </a:lnTo>
                <a:lnTo>
                  <a:pt x="2865935" y="13255"/>
                </a:lnTo>
                <a:lnTo>
                  <a:pt x="2916104" y="23826"/>
                </a:lnTo>
                <a:lnTo>
                  <a:pt x="2963050" y="37562"/>
                </a:lnTo>
                <a:lnTo>
                  <a:pt x="3010749" y="56869"/>
                </a:lnTo>
                <a:lnTo>
                  <a:pt x="3049209" y="79013"/>
                </a:lnTo>
                <a:lnTo>
                  <a:pt x="3095401" y="129713"/>
                </a:lnTo>
                <a:lnTo>
                  <a:pt x="3161297" y="139301"/>
                </a:lnTo>
                <a:lnTo>
                  <a:pt x="3220926" y="152662"/>
                </a:lnTo>
                <a:lnTo>
                  <a:pt x="3273667" y="169359"/>
                </a:lnTo>
                <a:lnTo>
                  <a:pt x="3318896" y="188952"/>
                </a:lnTo>
                <a:lnTo>
                  <a:pt x="3355991" y="211002"/>
                </a:lnTo>
                <a:lnTo>
                  <a:pt x="3403290" y="260722"/>
                </a:lnTo>
                <a:lnTo>
                  <a:pt x="3412249" y="287514"/>
                </a:lnTo>
                <a:lnTo>
                  <a:pt x="3410586" y="315009"/>
                </a:lnTo>
                <a:lnTo>
                  <a:pt x="3388802" y="354306"/>
                </a:lnTo>
                <a:lnTo>
                  <a:pt x="3377960" y="365567"/>
                </a:lnTo>
                <a:lnTo>
                  <a:pt x="3419205" y="390468"/>
                </a:lnTo>
                <a:lnTo>
                  <a:pt x="3451027" y="416741"/>
                </a:lnTo>
                <a:lnTo>
                  <a:pt x="3473546" y="444018"/>
                </a:lnTo>
                <a:lnTo>
                  <a:pt x="3486881" y="471932"/>
                </a:lnTo>
                <a:lnTo>
                  <a:pt x="3491154" y="500116"/>
                </a:lnTo>
                <a:lnTo>
                  <a:pt x="3486483" y="528202"/>
                </a:lnTo>
                <a:lnTo>
                  <a:pt x="3450791" y="582610"/>
                </a:lnTo>
                <a:lnTo>
                  <a:pt x="3420009" y="608196"/>
                </a:lnTo>
                <a:lnTo>
                  <a:pt x="3380763" y="632213"/>
                </a:lnTo>
                <a:lnTo>
                  <a:pt x="3333173" y="654295"/>
                </a:lnTo>
                <a:lnTo>
                  <a:pt x="3277359" y="674074"/>
                </a:lnTo>
                <a:lnTo>
                  <a:pt x="3231066" y="686912"/>
                </a:lnTo>
                <a:lnTo>
                  <a:pt x="3181939" y="697731"/>
                </a:lnTo>
                <a:lnTo>
                  <a:pt x="3130387" y="706462"/>
                </a:lnTo>
                <a:lnTo>
                  <a:pt x="3076818" y="713037"/>
                </a:lnTo>
                <a:lnTo>
                  <a:pt x="3021640" y="717386"/>
                </a:lnTo>
                <a:lnTo>
                  <a:pt x="3016869" y="742845"/>
                </a:lnTo>
                <a:lnTo>
                  <a:pt x="2983485" y="790338"/>
                </a:lnTo>
                <a:lnTo>
                  <a:pt x="2922052" y="831784"/>
                </a:lnTo>
                <a:lnTo>
                  <a:pt x="2882218" y="849685"/>
                </a:lnTo>
                <a:lnTo>
                  <a:pt x="2837055" y="865409"/>
                </a:lnTo>
                <a:lnTo>
                  <a:pt x="2787123" y="878733"/>
                </a:lnTo>
                <a:lnTo>
                  <a:pt x="2732983" y="889437"/>
                </a:lnTo>
                <a:lnTo>
                  <a:pt x="2675195" y="897298"/>
                </a:lnTo>
                <a:lnTo>
                  <a:pt x="2614321" y="902094"/>
                </a:lnTo>
                <a:lnTo>
                  <a:pt x="2550921" y="903603"/>
                </a:lnTo>
                <a:lnTo>
                  <a:pt x="2499521" y="902296"/>
                </a:lnTo>
                <a:lnTo>
                  <a:pt x="2449018" y="898742"/>
                </a:lnTo>
                <a:lnTo>
                  <a:pt x="2399860" y="892994"/>
                </a:lnTo>
                <a:lnTo>
                  <a:pt x="2352494" y="885104"/>
                </a:lnTo>
                <a:lnTo>
                  <a:pt x="2307368" y="875125"/>
                </a:lnTo>
                <a:lnTo>
                  <a:pt x="2287097" y="897683"/>
                </a:lnTo>
                <a:lnTo>
                  <a:pt x="2230850" y="938398"/>
                </a:lnTo>
                <a:lnTo>
                  <a:pt x="2195703" y="956376"/>
                </a:lnTo>
                <a:lnTo>
                  <a:pt x="2156427" y="972649"/>
                </a:lnTo>
                <a:lnTo>
                  <a:pt x="2113436" y="987126"/>
                </a:lnTo>
                <a:lnTo>
                  <a:pt x="2067145" y="999718"/>
                </a:lnTo>
                <a:lnTo>
                  <a:pt x="2017968" y="1010336"/>
                </a:lnTo>
                <a:lnTo>
                  <a:pt x="1966321" y="1018890"/>
                </a:lnTo>
                <a:lnTo>
                  <a:pt x="1912616" y="1025291"/>
                </a:lnTo>
                <a:lnTo>
                  <a:pt x="1857270" y="1029449"/>
                </a:lnTo>
                <a:lnTo>
                  <a:pt x="1800697" y="1031275"/>
                </a:lnTo>
                <a:lnTo>
                  <a:pt x="1743311" y="1030679"/>
                </a:lnTo>
                <a:lnTo>
                  <a:pt x="1685527" y="1027571"/>
                </a:lnTo>
                <a:lnTo>
                  <a:pt x="1627759" y="1021863"/>
                </a:lnTo>
                <a:lnTo>
                  <a:pt x="1568839" y="1013143"/>
                </a:lnTo>
                <a:lnTo>
                  <a:pt x="1513149" y="1001831"/>
                </a:lnTo>
                <a:lnTo>
                  <a:pt x="1461184" y="988073"/>
                </a:lnTo>
                <a:lnTo>
                  <a:pt x="1413439" y="972019"/>
                </a:lnTo>
                <a:lnTo>
                  <a:pt x="1370407" y="953816"/>
                </a:lnTo>
                <a:lnTo>
                  <a:pt x="1332583" y="933611"/>
                </a:lnTo>
                <a:lnTo>
                  <a:pt x="1282655" y="944527"/>
                </a:lnTo>
                <a:lnTo>
                  <a:pt x="1231402" y="953436"/>
                </a:lnTo>
                <a:lnTo>
                  <a:pt x="1179125" y="960366"/>
                </a:lnTo>
                <a:lnTo>
                  <a:pt x="1126126" y="965348"/>
                </a:lnTo>
                <a:lnTo>
                  <a:pt x="1072706" y="968413"/>
                </a:lnTo>
                <a:lnTo>
                  <a:pt x="1019169" y="969592"/>
                </a:lnTo>
                <a:lnTo>
                  <a:pt x="965815" y="968913"/>
                </a:lnTo>
                <a:lnTo>
                  <a:pt x="912947" y="966409"/>
                </a:lnTo>
                <a:lnTo>
                  <a:pt x="860867" y="962108"/>
                </a:lnTo>
                <a:lnTo>
                  <a:pt x="809876" y="956042"/>
                </a:lnTo>
                <a:lnTo>
                  <a:pt x="760277" y="948241"/>
                </a:lnTo>
                <a:lnTo>
                  <a:pt x="712370" y="938736"/>
                </a:lnTo>
                <a:lnTo>
                  <a:pt x="666459" y="927555"/>
                </a:lnTo>
                <a:lnTo>
                  <a:pt x="622845" y="914731"/>
                </a:lnTo>
                <a:lnTo>
                  <a:pt x="581830" y="900293"/>
                </a:lnTo>
                <a:lnTo>
                  <a:pt x="543716" y="884272"/>
                </a:lnTo>
                <a:lnTo>
                  <a:pt x="508805" y="866698"/>
                </a:lnTo>
                <a:lnTo>
                  <a:pt x="475164" y="846101"/>
                </a:lnTo>
                <a:lnTo>
                  <a:pt x="470811" y="843071"/>
                </a:lnTo>
                <a:lnTo>
                  <a:pt x="407317" y="843770"/>
                </a:lnTo>
                <a:lnTo>
                  <a:pt x="346273" y="840040"/>
                </a:lnTo>
                <a:lnTo>
                  <a:pt x="288782" y="832230"/>
                </a:lnTo>
                <a:lnTo>
                  <a:pt x="235947" y="820690"/>
                </a:lnTo>
                <a:lnTo>
                  <a:pt x="188872" y="805769"/>
                </a:lnTo>
                <a:lnTo>
                  <a:pt x="148659" y="787818"/>
                </a:lnTo>
                <a:lnTo>
                  <a:pt x="116412" y="767185"/>
                </a:lnTo>
                <a:lnTo>
                  <a:pt x="80227" y="719275"/>
                </a:lnTo>
                <a:lnTo>
                  <a:pt x="79644" y="688473"/>
                </a:lnTo>
                <a:lnTo>
                  <a:pt x="95447" y="658690"/>
                </a:lnTo>
                <a:lnTo>
                  <a:pt x="126791" y="630958"/>
                </a:lnTo>
                <a:lnTo>
                  <a:pt x="172827" y="606308"/>
                </a:lnTo>
                <a:lnTo>
                  <a:pt x="115431" y="589373"/>
                </a:lnTo>
                <a:lnTo>
                  <a:pt x="68945" y="568783"/>
                </a:lnTo>
                <a:lnTo>
                  <a:pt x="33876" y="545319"/>
                </a:lnTo>
                <a:lnTo>
                  <a:pt x="10725" y="519760"/>
                </a:lnTo>
                <a:lnTo>
                  <a:pt x="0" y="492889"/>
                </a:lnTo>
                <a:lnTo>
                  <a:pt x="2202" y="465484"/>
                </a:lnTo>
                <a:lnTo>
                  <a:pt x="47410" y="412200"/>
                </a:lnTo>
                <a:lnTo>
                  <a:pt x="116948" y="377896"/>
                </a:lnTo>
                <a:lnTo>
                  <a:pt x="160246" y="364599"/>
                </a:lnTo>
                <a:lnTo>
                  <a:pt x="208101" y="354166"/>
                </a:lnTo>
                <a:lnTo>
                  <a:pt x="259668" y="346818"/>
                </a:lnTo>
                <a:lnTo>
                  <a:pt x="314100" y="342774"/>
                </a:lnTo>
                <a:lnTo>
                  <a:pt x="317037" y="339563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65045" y="3213958"/>
            <a:ext cx="205104" cy="19050"/>
          </a:xfrm>
          <a:custGeom>
            <a:avLst/>
            <a:gdLst/>
            <a:ahLst/>
            <a:cxnLst/>
            <a:rect l="l" t="t" r="r" b="b"/>
            <a:pathLst>
              <a:path w="205104" h="19050">
                <a:moveTo>
                  <a:pt x="204482" y="19018"/>
                </a:moveTo>
                <a:lnTo>
                  <a:pt x="151112" y="19052"/>
                </a:lnTo>
                <a:lnTo>
                  <a:pt x="98642" y="15838"/>
                </a:lnTo>
                <a:lnTo>
                  <a:pt x="47972" y="9459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0481" y="3441109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5" h="9525">
                <a:moveTo>
                  <a:pt x="89465" y="0"/>
                </a:moveTo>
                <a:lnTo>
                  <a:pt x="67695" y="3158"/>
                </a:lnTo>
                <a:lnTo>
                  <a:pt x="45479" y="5733"/>
                </a:lnTo>
                <a:lnTo>
                  <a:pt x="22890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66954" y="3499596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906" y="41521"/>
                </a:moveTo>
                <a:lnTo>
                  <a:pt x="38381" y="31588"/>
                </a:lnTo>
                <a:lnTo>
                  <a:pt x="24202" y="21342"/>
                </a:lnTo>
                <a:lnTo>
                  <a:pt x="11399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96195" y="3437578"/>
            <a:ext cx="21590" cy="45720"/>
          </a:xfrm>
          <a:custGeom>
            <a:avLst/>
            <a:gdLst/>
            <a:ahLst/>
            <a:cxnLst/>
            <a:rect l="l" t="t" r="r" b="b"/>
            <a:pathLst>
              <a:path w="21589" h="45720">
                <a:moveTo>
                  <a:pt x="21524" y="0"/>
                </a:moveTo>
                <a:lnTo>
                  <a:pt x="18388" y="11550"/>
                </a:lnTo>
                <a:lnTo>
                  <a:pt x="13748" y="23009"/>
                </a:lnTo>
                <a:lnTo>
                  <a:pt x="7615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45718" y="3156067"/>
            <a:ext cx="262890" cy="170815"/>
          </a:xfrm>
          <a:custGeom>
            <a:avLst/>
            <a:gdLst/>
            <a:ahLst/>
            <a:cxnLst/>
            <a:rect l="l" t="t" r="r" b="b"/>
            <a:pathLst>
              <a:path w="262890" h="170814">
                <a:moveTo>
                  <a:pt x="0" y="0"/>
                </a:moveTo>
                <a:lnTo>
                  <a:pt x="65561" y="15611"/>
                </a:lnTo>
                <a:lnTo>
                  <a:pt x="123045" y="34957"/>
                </a:lnTo>
                <a:lnTo>
                  <a:pt x="171686" y="57540"/>
                </a:lnTo>
                <a:lnTo>
                  <a:pt x="210716" y="82860"/>
                </a:lnTo>
                <a:lnTo>
                  <a:pt x="239367" y="110422"/>
                </a:lnTo>
                <a:lnTo>
                  <a:pt x="256873" y="139726"/>
                </a:lnTo>
                <a:lnTo>
                  <a:pt x="262467" y="1702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47920" y="2974709"/>
            <a:ext cx="117475" cy="64135"/>
          </a:xfrm>
          <a:custGeom>
            <a:avLst/>
            <a:gdLst/>
            <a:ahLst/>
            <a:cxnLst/>
            <a:rect l="l" t="t" r="r" b="b"/>
            <a:pathLst>
              <a:path w="117475" h="64135">
                <a:moveTo>
                  <a:pt x="116869" y="0"/>
                </a:moveTo>
                <a:lnTo>
                  <a:pt x="94679" y="17928"/>
                </a:lnTo>
                <a:lnTo>
                  <a:pt x="67608" y="34653"/>
                </a:lnTo>
                <a:lnTo>
                  <a:pt x="35950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84355" y="2737798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80">
                <a:moveTo>
                  <a:pt x="0" y="0"/>
                </a:moveTo>
                <a:lnTo>
                  <a:pt x="2898" y="7487"/>
                </a:lnTo>
                <a:lnTo>
                  <a:pt x="4895" y="15017"/>
                </a:lnTo>
                <a:lnTo>
                  <a:pt x="5986" y="22577"/>
                </a:lnTo>
                <a:lnTo>
                  <a:pt x="6170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37982" y="2664168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38456"/>
                </a:moveTo>
                <a:lnTo>
                  <a:pt x="12336" y="28208"/>
                </a:lnTo>
                <a:lnTo>
                  <a:pt x="26466" y="18357"/>
                </a:lnTo>
                <a:lnTo>
                  <a:pt x="42330" y="8942"/>
                </a:lnTo>
                <a:lnTo>
                  <a:pt x="59871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78000" y="268778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33165"/>
                </a:moveTo>
                <a:lnTo>
                  <a:pt x="5317" y="24613"/>
                </a:lnTo>
                <a:lnTo>
                  <a:pt x="11936" y="16219"/>
                </a:lnTo>
                <a:lnTo>
                  <a:pt x="19837" y="8007"/>
                </a:lnTo>
                <a:lnTo>
                  <a:pt x="28997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20826" y="2732214"/>
            <a:ext cx="105410" cy="32384"/>
          </a:xfrm>
          <a:custGeom>
            <a:avLst/>
            <a:gdLst/>
            <a:ahLst/>
            <a:cxnLst/>
            <a:rect l="l" t="t" r="r" b="b"/>
            <a:pathLst>
              <a:path w="105410" h="32385">
                <a:moveTo>
                  <a:pt x="0" y="0"/>
                </a:moveTo>
                <a:lnTo>
                  <a:pt x="28017" y="7071"/>
                </a:lnTo>
                <a:lnTo>
                  <a:pt x="54893" y="14806"/>
                </a:lnTo>
                <a:lnTo>
                  <a:pt x="80555" y="23182"/>
                </a:lnTo>
                <a:lnTo>
                  <a:pt x="104930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05526" y="2951236"/>
            <a:ext cx="18415" cy="34290"/>
          </a:xfrm>
          <a:custGeom>
            <a:avLst/>
            <a:gdLst/>
            <a:ahLst/>
            <a:cxnLst/>
            <a:rect l="l" t="t" r="r" b="b"/>
            <a:pathLst>
              <a:path w="18414" h="34289">
                <a:moveTo>
                  <a:pt x="18312" y="33853"/>
                </a:moveTo>
                <a:lnTo>
                  <a:pt x="12488" y="25504"/>
                </a:lnTo>
                <a:lnTo>
                  <a:pt x="7491" y="17072"/>
                </a:lnTo>
                <a:lnTo>
                  <a:pt x="3327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627636" y="2793497"/>
            <a:ext cx="176657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>
                <a:solidFill>
                  <a:srgbClr val="181818"/>
                </a:solidFill>
                <a:latin typeface="微软雅黑"/>
                <a:cs typeface="微软雅黑"/>
              </a:rPr>
              <a:t>I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r>
              <a:rPr dirty="0" sz="3600" spc="-25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3600" spc="-5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3600" spc="10">
                <a:solidFill>
                  <a:srgbClr val="181818"/>
                </a:solidFill>
                <a:latin typeface="微软雅黑"/>
                <a:cs typeface="微软雅黑"/>
              </a:rPr>
              <a:t>net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03885" y="8422517"/>
            <a:ext cx="833852" cy="105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20812" y="6782616"/>
            <a:ext cx="0" cy="1640205"/>
          </a:xfrm>
          <a:custGeom>
            <a:avLst/>
            <a:gdLst/>
            <a:ahLst/>
            <a:cxnLst/>
            <a:rect l="l" t="t" r="r" b="b"/>
            <a:pathLst>
              <a:path w="0" h="1640204">
                <a:moveTo>
                  <a:pt x="0" y="0"/>
                </a:moveTo>
                <a:lnTo>
                  <a:pt x="0" y="1639899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27214" y="9340352"/>
            <a:ext cx="480866" cy="306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478992" y="1767350"/>
            <a:ext cx="228727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u="heavy" sz="2950" spc="15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微软雅黑"/>
                <a:cs typeface="微软雅黑"/>
              </a:rPr>
              <a:t>企业防御模式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73561" y="7191269"/>
            <a:ext cx="44767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CEN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42210" y="7643498"/>
            <a:ext cx="523545" cy="523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92978" y="6892491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 h="0">
                <a:moveTo>
                  <a:pt x="1996238" y="0"/>
                </a:moveTo>
                <a:lnTo>
                  <a:pt x="0" y="0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11438" y="6485121"/>
            <a:ext cx="819774" cy="8197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43546" y="6682540"/>
            <a:ext cx="562780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59160" y="6680813"/>
            <a:ext cx="562780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664786" y="5037906"/>
            <a:ext cx="3581400" cy="2372360"/>
          </a:xfrm>
          <a:custGeom>
            <a:avLst/>
            <a:gdLst/>
            <a:ahLst/>
            <a:cxnLst/>
            <a:rect l="l" t="t" r="r" b="b"/>
            <a:pathLst>
              <a:path w="3581400" h="2372359">
                <a:moveTo>
                  <a:pt x="0" y="137809"/>
                </a:moveTo>
                <a:lnTo>
                  <a:pt x="7025" y="94250"/>
                </a:lnTo>
                <a:lnTo>
                  <a:pt x="26589" y="56420"/>
                </a:lnTo>
                <a:lnTo>
                  <a:pt x="56420" y="26589"/>
                </a:lnTo>
                <a:lnTo>
                  <a:pt x="94250" y="7025"/>
                </a:lnTo>
                <a:lnTo>
                  <a:pt x="137808" y="0"/>
                </a:lnTo>
                <a:lnTo>
                  <a:pt x="3443312" y="0"/>
                </a:lnTo>
                <a:lnTo>
                  <a:pt x="3486870" y="7025"/>
                </a:lnTo>
                <a:lnTo>
                  <a:pt x="3524699" y="26589"/>
                </a:lnTo>
                <a:lnTo>
                  <a:pt x="3554531" y="56420"/>
                </a:lnTo>
                <a:lnTo>
                  <a:pt x="3574094" y="94250"/>
                </a:lnTo>
                <a:lnTo>
                  <a:pt x="3581120" y="137809"/>
                </a:lnTo>
                <a:lnTo>
                  <a:pt x="3581120" y="2234118"/>
                </a:lnTo>
                <a:lnTo>
                  <a:pt x="3574094" y="2277676"/>
                </a:lnTo>
                <a:lnTo>
                  <a:pt x="3554531" y="2315506"/>
                </a:lnTo>
                <a:lnTo>
                  <a:pt x="3524699" y="2345338"/>
                </a:lnTo>
                <a:lnTo>
                  <a:pt x="3486870" y="2364902"/>
                </a:lnTo>
                <a:lnTo>
                  <a:pt x="3443312" y="2371927"/>
                </a:lnTo>
                <a:lnTo>
                  <a:pt x="137808" y="2371927"/>
                </a:lnTo>
                <a:lnTo>
                  <a:pt x="94250" y="2364902"/>
                </a:lnTo>
                <a:lnTo>
                  <a:pt x="56420" y="2345338"/>
                </a:lnTo>
                <a:lnTo>
                  <a:pt x="26589" y="2315506"/>
                </a:lnTo>
                <a:lnTo>
                  <a:pt x="7025" y="2277676"/>
                </a:lnTo>
                <a:lnTo>
                  <a:pt x="0" y="2234118"/>
                </a:lnTo>
                <a:lnTo>
                  <a:pt x="0" y="13780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342083" y="4715200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326106" y="6005595"/>
            <a:ext cx="2429510" cy="963930"/>
          </a:xfrm>
          <a:custGeom>
            <a:avLst/>
            <a:gdLst/>
            <a:ahLst/>
            <a:cxnLst/>
            <a:rect l="l" t="t" r="r" b="b"/>
            <a:pathLst>
              <a:path w="2429509" h="963929">
                <a:moveTo>
                  <a:pt x="0" y="55989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9" y="0"/>
                </a:lnTo>
                <a:lnTo>
                  <a:pt x="2372931" y="0"/>
                </a:lnTo>
                <a:lnTo>
                  <a:pt x="2394725" y="4399"/>
                </a:lnTo>
                <a:lnTo>
                  <a:pt x="2412522" y="16398"/>
                </a:lnTo>
                <a:lnTo>
                  <a:pt x="2424521" y="34195"/>
                </a:lnTo>
                <a:lnTo>
                  <a:pt x="2428921" y="55989"/>
                </a:lnTo>
                <a:lnTo>
                  <a:pt x="2428921" y="907674"/>
                </a:lnTo>
                <a:lnTo>
                  <a:pt x="2424521" y="929468"/>
                </a:lnTo>
                <a:lnTo>
                  <a:pt x="2412522" y="947265"/>
                </a:lnTo>
                <a:lnTo>
                  <a:pt x="2394725" y="959264"/>
                </a:lnTo>
                <a:lnTo>
                  <a:pt x="2372931" y="963664"/>
                </a:lnTo>
                <a:lnTo>
                  <a:pt x="55989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8"/>
                </a:lnTo>
                <a:lnTo>
                  <a:pt x="0" y="907674"/>
                </a:lnTo>
                <a:lnTo>
                  <a:pt x="0" y="5598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051758" y="5772508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2514583" y="5788170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1-A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443529" y="6594428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352546" y="6168668"/>
            <a:ext cx="452201" cy="452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030533" y="4486956"/>
            <a:ext cx="4565650" cy="3296920"/>
          </a:xfrm>
          <a:custGeom>
            <a:avLst/>
            <a:gdLst/>
            <a:ahLst/>
            <a:cxnLst/>
            <a:rect l="l" t="t" r="r" b="b"/>
            <a:pathLst>
              <a:path w="4565650" h="3296920">
                <a:moveTo>
                  <a:pt x="0" y="191515"/>
                </a:moveTo>
                <a:lnTo>
                  <a:pt x="5058" y="147602"/>
                </a:lnTo>
                <a:lnTo>
                  <a:pt x="19465" y="107291"/>
                </a:lnTo>
                <a:lnTo>
                  <a:pt x="42073" y="71732"/>
                </a:lnTo>
                <a:lnTo>
                  <a:pt x="71732" y="42073"/>
                </a:lnTo>
                <a:lnTo>
                  <a:pt x="107291" y="19465"/>
                </a:lnTo>
                <a:lnTo>
                  <a:pt x="147602" y="5058"/>
                </a:lnTo>
                <a:lnTo>
                  <a:pt x="191515" y="0"/>
                </a:lnTo>
                <a:lnTo>
                  <a:pt x="4373813" y="0"/>
                </a:lnTo>
                <a:lnTo>
                  <a:pt x="4417726" y="5058"/>
                </a:lnTo>
                <a:lnTo>
                  <a:pt x="4458036" y="19465"/>
                </a:lnTo>
                <a:lnTo>
                  <a:pt x="4493596" y="42073"/>
                </a:lnTo>
                <a:lnTo>
                  <a:pt x="4523254" y="71732"/>
                </a:lnTo>
                <a:lnTo>
                  <a:pt x="4545862" y="107291"/>
                </a:lnTo>
                <a:lnTo>
                  <a:pt x="4560270" y="147602"/>
                </a:lnTo>
                <a:lnTo>
                  <a:pt x="4565328" y="191515"/>
                </a:lnTo>
                <a:lnTo>
                  <a:pt x="4565328" y="3104786"/>
                </a:lnTo>
                <a:lnTo>
                  <a:pt x="4560270" y="3148699"/>
                </a:lnTo>
                <a:lnTo>
                  <a:pt x="4545862" y="3189010"/>
                </a:lnTo>
                <a:lnTo>
                  <a:pt x="4523254" y="3224569"/>
                </a:lnTo>
                <a:lnTo>
                  <a:pt x="4493596" y="3254227"/>
                </a:lnTo>
                <a:lnTo>
                  <a:pt x="4458036" y="3276835"/>
                </a:lnTo>
                <a:lnTo>
                  <a:pt x="4417726" y="3291243"/>
                </a:lnTo>
                <a:lnTo>
                  <a:pt x="4373813" y="3296301"/>
                </a:lnTo>
                <a:lnTo>
                  <a:pt x="191515" y="3296301"/>
                </a:lnTo>
                <a:lnTo>
                  <a:pt x="147602" y="3291243"/>
                </a:lnTo>
                <a:lnTo>
                  <a:pt x="107291" y="3276835"/>
                </a:lnTo>
                <a:lnTo>
                  <a:pt x="71732" y="3254227"/>
                </a:lnTo>
                <a:lnTo>
                  <a:pt x="42073" y="3224569"/>
                </a:lnTo>
                <a:lnTo>
                  <a:pt x="19465" y="3189010"/>
                </a:lnTo>
                <a:lnTo>
                  <a:pt x="5058" y="3148699"/>
                </a:lnTo>
                <a:lnTo>
                  <a:pt x="0" y="3104786"/>
                </a:lnTo>
                <a:lnTo>
                  <a:pt x="0" y="191515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84425" y="6561579"/>
            <a:ext cx="6242050" cy="630555"/>
          </a:xfrm>
          <a:custGeom>
            <a:avLst/>
            <a:gdLst/>
            <a:ahLst/>
            <a:cxnLst/>
            <a:rect l="l" t="t" r="r" b="b"/>
            <a:pathLst>
              <a:path w="6242050" h="630554">
                <a:moveTo>
                  <a:pt x="6241681" y="0"/>
                </a:moveTo>
                <a:lnTo>
                  <a:pt x="4505054" y="0"/>
                </a:lnTo>
                <a:lnTo>
                  <a:pt x="4505054" y="630514"/>
                </a:lnTo>
                <a:lnTo>
                  <a:pt x="0" y="630514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2028147" y="6364799"/>
            <a:ext cx="562778" cy="4080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0767066" y="2552666"/>
            <a:ext cx="502031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8450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支持</a:t>
            </a: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多账号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组网场景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767066" y="8583896"/>
            <a:ext cx="8129905" cy="1236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578485" algn="l"/>
              </a:tabLst>
            </a:pP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跨账号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的</a:t>
            </a:r>
            <a:r>
              <a:rPr dirty="0" sz="3950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间流量管控</a:t>
            </a:r>
            <a:endParaRPr sz="395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578485" algn="l"/>
              </a:tabLst>
            </a:pP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满足部分企业</a:t>
            </a:r>
            <a:r>
              <a:rPr dirty="0" sz="3950" spc="5" b="1">
                <a:solidFill>
                  <a:srgbClr val="FF6A00"/>
                </a:solidFill>
                <a:latin typeface="微软雅黑"/>
                <a:cs typeface="微软雅黑"/>
              </a:rPr>
              <a:t>统一流量出口</a:t>
            </a:r>
            <a:r>
              <a:rPr dirty="0" sz="3950" spc="5">
                <a:solidFill>
                  <a:srgbClr val="181818"/>
                </a:solidFill>
                <a:latin typeface="微软雅黑"/>
                <a:cs typeface="微软雅黑"/>
              </a:rPr>
              <a:t>的需求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889732" y="6325207"/>
            <a:ext cx="873125" cy="535940"/>
          </a:xfrm>
          <a:custGeom>
            <a:avLst/>
            <a:gdLst/>
            <a:ahLst/>
            <a:cxnLst/>
            <a:rect l="l" t="t" r="r" b="b"/>
            <a:pathLst>
              <a:path w="873125" h="535940">
                <a:moveTo>
                  <a:pt x="0" y="89275"/>
                </a:moveTo>
                <a:lnTo>
                  <a:pt x="7015" y="54525"/>
                </a:lnTo>
                <a:lnTo>
                  <a:pt x="26148" y="26148"/>
                </a:lnTo>
                <a:lnTo>
                  <a:pt x="54525" y="7015"/>
                </a:lnTo>
                <a:lnTo>
                  <a:pt x="89275" y="0"/>
                </a:lnTo>
                <a:lnTo>
                  <a:pt x="783472" y="0"/>
                </a:lnTo>
                <a:lnTo>
                  <a:pt x="818222" y="7015"/>
                </a:lnTo>
                <a:lnTo>
                  <a:pt x="846599" y="26148"/>
                </a:lnTo>
                <a:lnTo>
                  <a:pt x="865731" y="54525"/>
                </a:lnTo>
                <a:lnTo>
                  <a:pt x="872747" y="89275"/>
                </a:lnTo>
                <a:lnTo>
                  <a:pt x="872747" y="446368"/>
                </a:lnTo>
                <a:lnTo>
                  <a:pt x="865731" y="481118"/>
                </a:lnTo>
                <a:lnTo>
                  <a:pt x="846599" y="509495"/>
                </a:lnTo>
                <a:lnTo>
                  <a:pt x="818222" y="528627"/>
                </a:lnTo>
                <a:lnTo>
                  <a:pt x="783472" y="535643"/>
                </a:lnTo>
                <a:lnTo>
                  <a:pt x="89275" y="535643"/>
                </a:lnTo>
                <a:lnTo>
                  <a:pt x="54525" y="528627"/>
                </a:lnTo>
                <a:lnTo>
                  <a:pt x="26148" y="509495"/>
                </a:lnTo>
                <a:lnTo>
                  <a:pt x="7015" y="481118"/>
                </a:lnTo>
                <a:lnTo>
                  <a:pt x="0" y="446368"/>
                </a:lnTo>
                <a:lnTo>
                  <a:pt x="0" y="89275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123779" y="8719287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4" h="1734184">
                <a:moveTo>
                  <a:pt x="2927746" y="0"/>
                </a:moveTo>
                <a:lnTo>
                  <a:pt x="2879916" y="6701"/>
                </a:lnTo>
                <a:lnTo>
                  <a:pt x="106402" y="861961"/>
                </a:lnTo>
                <a:lnTo>
                  <a:pt x="63105" y="883361"/>
                </a:lnTo>
                <a:lnTo>
                  <a:pt x="29844" y="916028"/>
                </a:lnTo>
                <a:lnTo>
                  <a:pt x="8261" y="956856"/>
                </a:lnTo>
                <a:lnTo>
                  <a:pt x="0" y="1002738"/>
                </a:lnTo>
                <a:lnTo>
                  <a:pt x="6701" y="1050568"/>
                </a:lnTo>
                <a:lnTo>
                  <a:pt x="184503" y="1627160"/>
                </a:lnTo>
                <a:lnTo>
                  <a:pt x="205902" y="1670457"/>
                </a:lnTo>
                <a:lnTo>
                  <a:pt x="238569" y="1703719"/>
                </a:lnTo>
                <a:lnTo>
                  <a:pt x="279397" y="1725301"/>
                </a:lnTo>
                <a:lnTo>
                  <a:pt x="325279" y="1733563"/>
                </a:lnTo>
                <a:lnTo>
                  <a:pt x="373109" y="1726862"/>
                </a:lnTo>
                <a:lnTo>
                  <a:pt x="3146623" y="871601"/>
                </a:lnTo>
                <a:lnTo>
                  <a:pt x="3189921" y="850202"/>
                </a:lnTo>
                <a:lnTo>
                  <a:pt x="3223182" y="817535"/>
                </a:lnTo>
                <a:lnTo>
                  <a:pt x="3244764" y="776707"/>
                </a:lnTo>
                <a:lnTo>
                  <a:pt x="3253026" y="730824"/>
                </a:lnTo>
                <a:lnTo>
                  <a:pt x="3246325" y="682994"/>
                </a:lnTo>
                <a:lnTo>
                  <a:pt x="3068523" y="106403"/>
                </a:lnTo>
                <a:lnTo>
                  <a:pt x="3047123" y="63106"/>
                </a:lnTo>
                <a:lnTo>
                  <a:pt x="3014456" y="29844"/>
                </a:lnTo>
                <a:lnTo>
                  <a:pt x="2973628" y="8261"/>
                </a:lnTo>
                <a:lnTo>
                  <a:pt x="2927746" y="0"/>
                </a:lnTo>
                <a:close/>
              </a:path>
            </a:pathLst>
          </a:custGeom>
          <a:solidFill>
            <a:srgbClr val="F66A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23779" y="8719287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4" h="1734184">
                <a:moveTo>
                  <a:pt x="6701" y="1050568"/>
                </a:moveTo>
                <a:lnTo>
                  <a:pt x="0" y="1002738"/>
                </a:lnTo>
                <a:lnTo>
                  <a:pt x="8261" y="956856"/>
                </a:lnTo>
                <a:lnTo>
                  <a:pt x="29844" y="916028"/>
                </a:lnTo>
                <a:lnTo>
                  <a:pt x="63105" y="883361"/>
                </a:lnTo>
                <a:lnTo>
                  <a:pt x="106402" y="861962"/>
                </a:lnTo>
                <a:lnTo>
                  <a:pt x="2879915" y="6701"/>
                </a:lnTo>
                <a:lnTo>
                  <a:pt x="2927746" y="0"/>
                </a:lnTo>
                <a:lnTo>
                  <a:pt x="2973628" y="8261"/>
                </a:lnTo>
                <a:lnTo>
                  <a:pt x="3014456" y="29844"/>
                </a:lnTo>
                <a:lnTo>
                  <a:pt x="3047123" y="63105"/>
                </a:lnTo>
                <a:lnTo>
                  <a:pt x="3068522" y="106403"/>
                </a:lnTo>
                <a:lnTo>
                  <a:pt x="3246324" y="682994"/>
                </a:lnTo>
                <a:lnTo>
                  <a:pt x="3253025" y="730824"/>
                </a:lnTo>
                <a:lnTo>
                  <a:pt x="3244764" y="776707"/>
                </a:lnTo>
                <a:lnTo>
                  <a:pt x="3223181" y="817535"/>
                </a:lnTo>
                <a:lnTo>
                  <a:pt x="3189920" y="850202"/>
                </a:lnTo>
                <a:lnTo>
                  <a:pt x="3146622" y="871601"/>
                </a:lnTo>
                <a:lnTo>
                  <a:pt x="373109" y="1726862"/>
                </a:lnTo>
                <a:lnTo>
                  <a:pt x="325279" y="1733563"/>
                </a:lnTo>
                <a:lnTo>
                  <a:pt x="279397" y="1725302"/>
                </a:lnTo>
                <a:lnTo>
                  <a:pt x="238569" y="1703719"/>
                </a:lnTo>
                <a:lnTo>
                  <a:pt x="205902" y="1670458"/>
                </a:lnTo>
                <a:lnTo>
                  <a:pt x="184503" y="1627160"/>
                </a:lnTo>
                <a:lnTo>
                  <a:pt x="6701" y="1050568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 rot="20580000">
            <a:off x="2159955" y="9416097"/>
            <a:ext cx="1193381" cy="37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45"/>
              </a:lnSpc>
            </a:pPr>
            <a:r>
              <a:rPr dirty="0" sz="2950" spc="15" b="0">
                <a:solidFill>
                  <a:srgbClr val="FFFFFF"/>
                </a:solidFill>
                <a:latin typeface="等线 Light"/>
                <a:cs typeface="等线 Light"/>
              </a:rPr>
              <a:t>旗舰版</a:t>
            </a:r>
            <a:endParaRPr sz="2950">
              <a:latin typeface="等线 Light"/>
              <a:cs typeface="等线 Ligh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007631" y="4571009"/>
            <a:ext cx="562780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37204" y="4571009"/>
            <a:ext cx="562779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132396" y="4494636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69" h="178435">
                <a:moveTo>
                  <a:pt x="0" y="0"/>
                </a:moveTo>
                <a:lnTo>
                  <a:pt x="445738" y="0"/>
                </a:lnTo>
                <a:lnTo>
                  <a:pt x="445738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05205" y="4115058"/>
            <a:ext cx="691078" cy="7015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704157" y="4018590"/>
            <a:ext cx="1768475" cy="1062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5" b="1">
                <a:latin typeface="微软雅黑"/>
                <a:cs typeface="微软雅黑"/>
              </a:rPr>
              <a:t>Account</a:t>
            </a:r>
            <a:r>
              <a:rPr dirty="0" sz="2600" spc="-45" b="1">
                <a:latin typeface="微软雅黑"/>
                <a:cs typeface="微软雅黑"/>
              </a:rPr>
              <a:t> </a:t>
            </a:r>
            <a:r>
              <a:rPr dirty="0" sz="2600" spc="25" b="1">
                <a:latin typeface="微软雅黑"/>
                <a:cs typeface="微软雅黑"/>
              </a:rPr>
              <a:t>A</a:t>
            </a:r>
            <a:endParaRPr sz="2600">
              <a:latin typeface="微软雅黑"/>
              <a:cs typeface="微软雅黑"/>
            </a:endParaRPr>
          </a:p>
          <a:p>
            <a:pPr marL="521334">
              <a:lnSpc>
                <a:spcPct val="100000"/>
              </a:lnSpc>
              <a:spcBef>
                <a:spcPts val="302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10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787881" y="4500444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70" h="178435">
                <a:moveTo>
                  <a:pt x="0" y="0"/>
                </a:moveTo>
                <a:lnTo>
                  <a:pt x="445735" y="0"/>
                </a:lnTo>
                <a:lnTo>
                  <a:pt x="445735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659360" y="4125528"/>
            <a:ext cx="691078" cy="691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1371424" y="4018590"/>
            <a:ext cx="1745614" cy="978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5" b="1">
                <a:latin typeface="微软雅黑"/>
                <a:cs typeface="微软雅黑"/>
              </a:rPr>
              <a:t>Account</a:t>
            </a:r>
            <a:r>
              <a:rPr dirty="0" sz="2600" spc="-50" b="1">
                <a:latin typeface="微软雅黑"/>
                <a:cs typeface="微软雅黑"/>
              </a:rPr>
              <a:t> </a:t>
            </a:r>
            <a:r>
              <a:rPr dirty="0" sz="2600" spc="25" b="1">
                <a:latin typeface="微软雅黑"/>
                <a:cs typeface="微软雅黑"/>
              </a:rPr>
              <a:t>B</a:t>
            </a:r>
            <a:endParaRPr sz="2600">
              <a:latin typeface="微软雅黑"/>
              <a:cs typeface="微软雅黑"/>
            </a:endParaRPr>
          </a:p>
          <a:p>
            <a:pPr marL="617220">
              <a:lnSpc>
                <a:spcPct val="100000"/>
              </a:lnSpc>
              <a:spcBef>
                <a:spcPts val="2365"/>
              </a:spcBef>
            </a:pPr>
            <a:r>
              <a:rPr dirty="0" sz="1650" spc="-15" b="1">
                <a:latin typeface="微软雅黑"/>
                <a:cs typeface="微软雅黑"/>
              </a:rPr>
              <a:t>Region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944816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混杂模式：多</a:t>
            </a:r>
            <a:r>
              <a:rPr dirty="0" spc="-5"/>
              <a:t>UID</a:t>
            </a:r>
            <a:r>
              <a:rPr dirty="0"/>
              <a:t>联通+多互联网出口</a:t>
            </a:r>
          </a:p>
        </p:txBody>
      </p:sp>
      <p:sp>
        <p:nvSpPr>
          <p:cNvPr id="3" name="object 3"/>
          <p:cNvSpPr/>
          <p:nvPr/>
        </p:nvSpPr>
        <p:spPr>
          <a:xfrm>
            <a:off x="1901762" y="5126277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9056" y="4803572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5657" y="5126277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42951" y="4803572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3075" y="6093966"/>
            <a:ext cx="2429510" cy="963930"/>
          </a:xfrm>
          <a:custGeom>
            <a:avLst/>
            <a:gdLst/>
            <a:ahLst/>
            <a:cxnLst/>
            <a:rect l="l" t="t" r="r" b="b"/>
            <a:pathLst>
              <a:path w="2429510" h="963929">
                <a:moveTo>
                  <a:pt x="0" y="55989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9" y="0"/>
                </a:lnTo>
                <a:lnTo>
                  <a:pt x="2372931" y="0"/>
                </a:lnTo>
                <a:lnTo>
                  <a:pt x="2394725" y="4399"/>
                </a:lnTo>
                <a:lnTo>
                  <a:pt x="2412522" y="16398"/>
                </a:lnTo>
                <a:lnTo>
                  <a:pt x="2424521" y="34195"/>
                </a:lnTo>
                <a:lnTo>
                  <a:pt x="2428921" y="55989"/>
                </a:lnTo>
                <a:lnTo>
                  <a:pt x="2428921" y="907674"/>
                </a:lnTo>
                <a:lnTo>
                  <a:pt x="2424521" y="929468"/>
                </a:lnTo>
                <a:lnTo>
                  <a:pt x="2412522" y="947265"/>
                </a:lnTo>
                <a:lnTo>
                  <a:pt x="2394725" y="959264"/>
                </a:lnTo>
                <a:lnTo>
                  <a:pt x="2372931" y="963664"/>
                </a:lnTo>
                <a:lnTo>
                  <a:pt x="55989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8"/>
                </a:lnTo>
                <a:lnTo>
                  <a:pt x="0" y="907674"/>
                </a:lnTo>
                <a:lnTo>
                  <a:pt x="0" y="5598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8732" y="5860879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77130" y="4803907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1559" y="5882408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1-A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9687" y="5369335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1759" y="5312230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9620" y="6257039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89216" y="6096309"/>
            <a:ext cx="2371090" cy="963930"/>
          </a:xfrm>
          <a:custGeom>
            <a:avLst/>
            <a:gdLst/>
            <a:ahLst/>
            <a:cxnLst/>
            <a:rect l="l" t="t" r="r" b="b"/>
            <a:pathLst>
              <a:path w="2371090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2315070" y="0"/>
                </a:lnTo>
                <a:lnTo>
                  <a:pt x="2336864" y="4399"/>
                </a:lnTo>
                <a:lnTo>
                  <a:pt x="2354660" y="16398"/>
                </a:lnTo>
                <a:lnTo>
                  <a:pt x="2366659" y="34195"/>
                </a:lnTo>
                <a:lnTo>
                  <a:pt x="2371059" y="55988"/>
                </a:lnTo>
                <a:lnTo>
                  <a:pt x="2371059" y="907675"/>
                </a:lnTo>
                <a:lnTo>
                  <a:pt x="2366659" y="929469"/>
                </a:lnTo>
                <a:lnTo>
                  <a:pt x="2354660" y="947265"/>
                </a:lnTo>
                <a:lnTo>
                  <a:pt x="2336864" y="959264"/>
                </a:lnTo>
                <a:lnTo>
                  <a:pt x="2315070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14873" y="5863222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77700" y="5882408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2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1733" y="6257039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80598" y="6688666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4148" y="5369335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46219" y="5312230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60990" y="6257039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33103" y="6257039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751968" y="6688666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0930" y="4454485"/>
            <a:ext cx="8741410" cy="3411854"/>
          </a:xfrm>
          <a:custGeom>
            <a:avLst/>
            <a:gdLst/>
            <a:ahLst/>
            <a:cxnLst/>
            <a:rect l="l" t="t" r="r" b="b"/>
            <a:pathLst>
              <a:path w="8741410" h="3411854">
                <a:moveTo>
                  <a:pt x="0" y="198224"/>
                </a:moveTo>
                <a:lnTo>
                  <a:pt x="5235" y="152773"/>
                </a:lnTo>
                <a:lnTo>
                  <a:pt x="20147" y="111050"/>
                </a:lnTo>
                <a:lnTo>
                  <a:pt x="43547" y="74245"/>
                </a:lnTo>
                <a:lnTo>
                  <a:pt x="74244" y="43547"/>
                </a:lnTo>
                <a:lnTo>
                  <a:pt x="111049" y="20147"/>
                </a:lnTo>
                <a:lnTo>
                  <a:pt x="152772" y="5235"/>
                </a:lnTo>
                <a:lnTo>
                  <a:pt x="198223" y="0"/>
                </a:lnTo>
                <a:lnTo>
                  <a:pt x="8542895" y="0"/>
                </a:lnTo>
                <a:lnTo>
                  <a:pt x="8588346" y="5235"/>
                </a:lnTo>
                <a:lnTo>
                  <a:pt x="8630069" y="20147"/>
                </a:lnTo>
                <a:lnTo>
                  <a:pt x="8666874" y="43547"/>
                </a:lnTo>
                <a:lnTo>
                  <a:pt x="8697571" y="74245"/>
                </a:lnTo>
                <a:lnTo>
                  <a:pt x="8720971" y="111050"/>
                </a:lnTo>
                <a:lnTo>
                  <a:pt x="8735884" y="152773"/>
                </a:lnTo>
                <a:lnTo>
                  <a:pt x="8741119" y="198224"/>
                </a:lnTo>
                <a:lnTo>
                  <a:pt x="8741119" y="3213535"/>
                </a:lnTo>
                <a:lnTo>
                  <a:pt x="8735884" y="3258986"/>
                </a:lnTo>
                <a:lnTo>
                  <a:pt x="8720971" y="3300709"/>
                </a:lnTo>
                <a:lnTo>
                  <a:pt x="8697571" y="3337515"/>
                </a:lnTo>
                <a:lnTo>
                  <a:pt x="8666874" y="3368212"/>
                </a:lnTo>
                <a:lnTo>
                  <a:pt x="8630069" y="3391612"/>
                </a:lnTo>
                <a:lnTo>
                  <a:pt x="8588346" y="3406524"/>
                </a:lnTo>
                <a:lnTo>
                  <a:pt x="8542895" y="3411760"/>
                </a:lnTo>
                <a:lnTo>
                  <a:pt x="198223" y="3411760"/>
                </a:lnTo>
                <a:lnTo>
                  <a:pt x="152772" y="3406524"/>
                </a:lnTo>
                <a:lnTo>
                  <a:pt x="111049" y="3391612"/>
                </a:lnTo>
                <a:lnTo>
                  <a:pt x="74244" y="3368212"/>
                </a:lnTo>
                <a:lnTo>
                  <a:pt x="43547" y="3337515"/>
                </a:lnTo>
                <a:lnTo>
                  <a:pt x="20147" y="3300709"/>
                </a:lnTo>
                <a:lnTo>
                  <a:pt x="5235" y="3258986"/>
                </a:lnTo>
                <a:lnTo>
                  <a:pt x="0" y="3213535"/>
                </a:lnTo>
                <a:lnTo>
                  <a:pt x="0" y="198224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79737" y="3279456"/>
            <a:ext cx="2013585" cy="2033270"/>
          </a:xfrm>
          <a:custGeom>
            <a:avLst/>
            <a:gdLst/>
            <a:ahLst/>
            <a:cxnLst/>
            <a:rect l="l" t="t" r="r" b="b"/>
            <a:pathLst>
              <a:path w="2013584" h="2033270">
                <a:moveTo>
                  <a:pt x="0" y="0"/>
                </a:moveTo>
                <a:lnTo>
                  <a:pt x="0" y="750723"/>
                </a:lnTo>
                <a:lnTo>
                  <a:pt x="2013318" y="750723"/>
                </a:lnTo>
                <a:lnTo>
                  <a:pt x="2013318" y="2032774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18594" y="3388580"/>
            <a:ext cx="1118235" cy="1924050"/>
          </a:xfrm>
          <a:custGeom>
            <a:avLst/>
            <a:gdLst/>
            <a:ahLst/>
            <a:cxnLst/>
            <a:rect l="l" t="t" r="r" b="b"/>
            <a:pathLst>
              <a:path w="1118235" h="1924050">
                <a:moveTo>
                  <a:pt x="0" y="1923650"/>
                </a:moveTo>
                <a:lnTo>
                  <a:pt x="0" y="650829"/>
                </a:lnTo>
                <a:lnTo>
                  <a:pt x="1118194" y="650829"/>
                </a:lnTo>
                <a:lnTo>
                  <a:pt x="1118194" y="0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42815" y="2586308"/>
            <a:ext cx="3581042" cy="1120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24475" y="2670075"/>
            <a:ext cx="2366420" cy="10366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88476" y="2611664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2238326" y="933611"/>
                </a:moveTo>
                <a:lnTo>
                  <a:pt x="1332582" y="933611"/>
                </a:lnTo>
                <a:lnTo>
                  <a:pt x="1370407" y="953816"/>
                </a:lnTo>
                <a:lnTo>
                  <a:pt x="1413439" y="972019"/>
                </a:lnTo>
                <a:lnTo>
                  <a:pt x="1461185" y="988073"/>
                </a:lnTo>
                <a:lnTo>
                  <a:pt x="1513149" y="1001831"/>
                </a:lnTo>
                <a:lnTo>
                  <a:pt x="1568839" y="1013143"/>
                </a:lnTo>
                <a:lnTo>
                  <a:pt x="1627760" y="1021863"/>
                </a:lnTo>
                <a:lnTo>
                  <a:pt x="1685527" y="1027572"/>
                </a:lnTo>
                <a:lnTo>
                  <a:pt x="1743311" y="1030679"/>
                </a:lnTo>
                <a:lnTo>
                  <a:pt x="1800697" y="1031275"/>
                </a:lnTo>
                <a:lnTo>
                  <a:pt x="1857270" y="1029449"/>
                </a:lnTo>
                <a:lnTo>
                  <a:pt x="1912616" y="1025291"/>
                </a:lnTo>
                <a:lnTo>
                  <a:pt x="1966320" y="1018890"/>
                </a:lnTo>
                <a:lnTo>
                  <a:pt x="2017968" y="1010336"/>
                </a:lnTo>
                <a:lnTo>
                  <a:pt x="2067145" y="999718"/>
                </a:lnTo>
                <a:lnTo>
                  <a:pt x="2113436" y="987126"/>
                </a:lnTo>
                <a:lnTo>
                  <a:pt x="2156427" y="972649"/>
                </a:lnTo>
                <a:lnTo>
                  <a:pt x="2195703" y="956376"/>
                </a:lnTo>
                <a:lnTo>
                  <a:pt x="2230849" y="938398"/>
                </a:lnTo>
                <a:lnTo>
                  <a:pt x="2238326" y="933611"/>
                </a:lnTo>
                <a:close/>
              </a:path>
              <a:path w="3491229" h="1031875">
                <a:moveTo>
                  <a:pt x="2896935" y="843071"/>
                </a:moveTo>
                <a:lnTo>
                  <a:pt x="470811" y="843071"/>
                </a:lnTo>
                <a:lnTo>
                  <a:pt x="472968" y="844590"/>
                </a:lnTo>
                <a:lnTo>
                  <a:pt x="508805" y="866697"/>
                </a:lnTo>
                <a:lnTo>
                  <a:pt x="543716" y="884272"/>
                </a:lnTo>
                <a:lnTo>
                  <a:pt x="581830" y="900293"/>
                </a:lnTo>
                <a:lnTo>
                  <a:pt x="622845" y="914731"/>
                </a:lnTo>
                <a:lnTo>
                  <a:pt x="666459" y="927555"/>
                </a:lnTo>
                <a:lnTo>
                  <a:pt x="712370" y="938735"/>
                </a:lnTo>
                <a:lnTo>
                  <a:pt x="760276" y="948241"/>
                </a:lnTo>
                <a:lnTo>
                  <a:pt x="809876" y="956042"/>
                </a:lnTo>
                <a:lnTo>
                  <a:pt x="860866" y="962108"/>
                </a:lnTo>
                <a:lnTo>
                  <a:pt x="912947" y="966408"/>
                </a:lnTo>
                <a:lnTo>
                  <a:pt x="965815" y="968913"/>
                </a:lnTo>
                <a:lnTo>
                  <a:pt x="1019168" y="969591"/>
                </a:lnTo>
                <a:lnTo>
                  <a:pt x="1072706" y="968413"/>
                </a:lnTo>
                <a:lnTo>
                  <a:pt x="1126125" y="965348"/>
                </a:lnTo>
                <a:lnTo>
                  <a:pt x="1179124" y="960365"/>
                </a:lnTo>
                <a:lnTo>
                  <a:pt x="1231401" y="953435"/>
                </a:lnTo>
                <a:lnTo>
                  <a:pt x="1282655" y="944527"/>
                </a:lnTo>
                <a:lnTo>
                  <a:pt x="1332582" y="933611"/>
                </a:lnTo>
                <a:lnTo>
                  <a:pt x="2238326" y="933611"/>
                </a:lnTo>
                <a:lnTo>
                  <a:pt x="2261452" y="918804"/>
                </a:lnTo>
                <a:lnTo>
                  <a:pt x="2287096" y="897683"/>
                </a:lnTo>
                <a:lnTo>
                  <a:pt x="2307367" y="875124"/>
                </a:lnTo>
                <a:lnTo>
                  <a:pt x="2800646" y="875124"/>
                </a:lnTo>
                <a:lnTo>
                  <a:pt x="2837055" y="865409"/>
                </a:lnTo>
                <a:lnTo>
                  <a:pt x="2882218" y="849685"/>
                </a:lnTo>
                <a:lnTo>
                  <a:pt x="2896935" y="843071"/>
                </a:lnTo>
                <a:close/>
              </a:path>
              <a:path w="3491229" h="1031875">
                <a:moveTo>
                  <a:pt x="2800646" y="875124"/>
                </a:moveTo>
                <a:lnTo>
                  <a:pt x="2307367" y="875124"/>
                </a:lnTo>
                <a:lnTo>
                  <a:pt x="2352493" y="885104"/>
                </a:lnTo>
                <a:lnTo>
                  <a:pt x="2399859" y="892993"/>
                </a:lnTo>
                <a:lnTo>
                  <a:pt x="2449018" y="898741"/>
                </a:lnTo>
                <a:lnTo>
                  <a:pt x="2499521" y="902295"/>
                </a:lnTo>
                <a:lnTo>
                  <a:pt x="2550921" y="903603"/>
                </a:lnTo>
                <a:lnTo>
                  <a:pt x="2614321" y="902094"/>
                </a:lnTo>
                <a:lnTo>
                  <a:pt x="2675195" y="897298"/>
                </a:lnTo>
                <a:lnTo>
                  <a:pt x="2732982" y="889437"/>
                </a:lnTo>
                <a:lnTo>
                  <a:pt x="2787123" y="878733"/>
                </a:lnTo>
                <a:lnTo>
                  <a:pt x="2800646" y="875124"/>
                </a:lnTo>
                <a:close/>
              </a:path>
              <a:path w="3491229" h="1031875">
                <a:moveTo>
                  <a:pt x="835591" y="90877"/>
                </a:moveTo>
                <a:lnTo>
                  <a:pt x="783717" y="92706"/>
                </a:lnTo>
                <a:lnTo>
                  <a:pt x="716534" y="98107"/>
                </a:lnTo>
                <a:lnTo>
                  <a:pt x="652961" y="106621"/>
                </a:lnTo>
                <a:lnTo>
                  <a:pt x="593436" y="118016"/>
                </a:lnTo>
                <a:lnTo>
                  <a:pt x="538396" y="132062"/>
                </a:lnTo>
                <a:lnTo>
                  <a:pt x="488279" y="148526"/>
                </a:lnTo>
                <a:lnTo>
                  <a:pt x="443522" y="167178"/>
                </a:lnTo>
                <a:lnTo>
                  <a:pt x="404562" y="187787"/>
                </a:lnTo>
                <a:lnTo>
                  <a:pt x="371837" y="210120"/>
                </a:lnTo>
                <a:lnTo>
                  <a:pt x="326840" y="259036"/>
                </a:lnTo>
                <a:lnTo>
                  <a:pt x="312029" y="312075"/>
                </a:lnTo>
                <a:lnTo>
                  <a:pt x="317036" y="339563"/>
                </a:lnTo>
                <a:lnTo>
                  <a:pt x="314099" y="342774"/>
                </a:lnTo>
                <a:lnTo>
                  <a:pt x="259667" y="346818"/>
                </a:lnTo>
                <a:lnTo>
                  <a:pt x="208101" y="354166"/>
                </a:lnTo>
                <a:lnTo>
                  <a:pt x="160246" y="364599"/>
                </a:lnTo>
                <a:lnTo>
                  <a:pt x="116948" y="377895"/>
                </a:lnTo>
                <a:lnTo>
                  <a:pt x="79054" y="393836"/>
                </a:lnTo>
                <a:lnTo>
                  <a:pt x="17837" y="438328"/>
                </a:lnTo>
                <a:lnTo>
                  <a:pt x="0" y="492889"/>
                </a:lnTo>
                <a:lnTo>
                  <a:pt x="10725" y="519760"/>
                </a:lnTo>
                <a:lnTo>
                  <a:pt x="33875" y="545319"/>
                </a:lnTo>
                <a:lnTo>
                  <a:pt x="68945" y="568783"/>
                </a:lnTo>
                <a:lnTo>
                  <a:pt x="115431" y="589373"/>
                </a:lnTo>
                <a:lnTo>
                  <a:pt x="172827" y="606309"/>
                </a:lnTo>
                <a:lnTo>
                  <a:pt x="126790" y="630958"/>
                </a:lnTo>
                <a:lnTo>
                  <a:pt x="95447" y="658690"/>
                </a:lnTo>
                <a:lnTo>
                  <a:pt x="79644" y="688473"/>
                </a:lnTo>
                <a:lnTo>
                  <a:pt x="80227" y="719275"/>
                </a:lnTo>
                <a:lnTo>
                  <a:pt x="116412" y="767185"/>
                </a:lnTo>
                <a:lnTo>
                  <a:pt x="148659" y="787818"/>
                </a:lnTo>
                <a:lnTo>
                  <a:pt x="188872" y="805770"/>
                </a:lnTo>
                <a:lnTo>
                  <a:pt x="235947" y="820690"/>
                </a:lnTo>
                <a:lnTo>
                  <a:pt x="288781" y="832230"/>
                </a:lnTo>
                <a:lnTo>
                  <a:pt x="346272" y="840040"/>
                </a:lnTo>
                <a:lnTo>
                  <a:pt x="407316" y="843770"/>
                </a:lnTo>
                <a:lnTo>
                  <a:pt x="470811" y="843071"/>
                </a:lnTo>
                <a:lnTo>
                  <a:pt x="2896935" y="843071"/>
                </a:lnTo>
                <a:lnTo>
                  <a:pt x="2955994" y="811928"/>
                </a:lnTo>
                <a:lnTo>
                  <a:pt x="3003963" y="767236"/>
                </a:lnTo>
                <a:lnTo>
                  <a:pt x="3021640" y="717386"/>
                </a:lnTo>
                <a:lnTo>
                  <a:pt x="3076818" y="713037"/>
                </a:lnTo>
                <a:lnTo>
                  <a:pt x="3130387" y="706462"/>
                </a:lnTo>
                <a:lnTo>
                  <a:pt x="3181939" y="697731"/>
                </a:lnTo>
                <a:lnTo>
                  <a:pt x="3231066" y="686911"/>
                </a:lnTo>
                <a:lnTo>
                  <a:pt x="3277359" y="674073"/>
                </a:lnTo>
                <a:lnTo>
                  <a:pt x="3333173" y="654295"/>
                </a:lnTo>
                <a:lnTo>
                  <a:pt x="3380763" y="632213"/>
                </a:lnTo>
                <a:lnTo>
                  <a:pt x="3420009" y="608195"/>
                </a:lnTo>
                <a:lnTo>
                  <a:pt x="3450791" y="582609"/>
                </a:lnTo>
                <a:lnTo>
                  <a:pt x="3486483" y="528202"/>
                </a:lnTo>
                <a:lnTo>
                  <a:pt x="3491154" y="500116"/>
                </a:lnTo>
                <a:lnTo>
                  <a:pt x="3486881" y="471932"/>
                </a:lnTo>
                <a:lnTo>
                  <a:pt x="3473545" y="444018"/>
                </a:lnTo>
                <a:lnTo>
                  <a:pt x="3451026" y="416740"/>
                </a:lnTo>
                <a:lnTo>
                  <a:pt x="3419204" y="390468"/>
                </a:lnTo>
                <a:lnTo>
                  <a:pt x="3377959" y="365567"/>
                </a:lnTo>
                <a:lnTo>
                  <a:pt x="3383624" y="359974"/>
                </a:lnTo>
                <a:lnTo>
                  <a:pt x="3410585" y="315009"/>
                </a:lnTo>
                <a:lnTo>
                  <a:pt x="3412249" y="287514"/>
                </a:lnTo>
                <a:lnTo>
                  <a:pt x="3403289" y="260722"/>
                </a:lnTo>
                <a:lnTo>
                  <a:pt x="3355990" y="211002"/>
                </a:lnTo>
                <a:lnTo>
                  <a:pt x="3318895" y="188951"/>
                </a:lnTo>
                <a:lnTo>
                  <a:pt x="3273666" y="169358"/>
                </a:lnTo>
                <a:lnTo>
                  <a:pt x="3220926" y="152662"/>
                </a:lnTo>
                <a:lnTo>
                  <a:pt x="3161296" y="139300"/>
                </a:lnTo>
                <a:lnTo>
                  <a:pt x="3095400" y="129713"/>
                </a:lnTo>
                <a:lnTo>
                  <a:pt x="3089374" y="120789"/>
                </a:lnTo>
                <a:lnTo>
                  <a:pt x="1132763" y="120789"/>
                </a:lnTo>
                <a:lnTo>
                  <a:pt x="1086629" y="111075"/>
                </a:lnTo>
                <a:lnTo>
                  <a:pt x="1038678" y="103215"/>
                </a:lnTo>
                <a:lnTo>
                  <a:pt x="989255" y="97238"/>
                </a:lnTo>
                <a:lnTo>
                  <a:pt x="938703" y="93171"/>
                </a:lnTo>
                <a:lnTo>
                  <a:pt x="887367" y="91041"/>
                </a:lnTo>
                <a:lnTo>
                  <a:pt x="835591" y="90877"/>
                </a:lnTo>
                <a:close/>
              </a:path>
              <a:path w="3491229" h="1031875">
                <a:moveTo>
                  <a:pt x="1495445" y="28842"/>
                </a:moveTo>
                <a:lnTo>
                  <a:pt x="1440504" y="31192"/>
                </a:lnTo>
                <a:lnTo>
                  <a:pt x="1386921" y="36325"/>
                </a:lnTo>
                <a:lnTo>
                  <a:pt x="1335388" y="44156"/>
                </a:lnTo>
                <a:lnTo>
                  <a:pt x="1286600" y="54600"/>
                </a:lnTo>
                <a:lnTo>
                  <a:pt x="1241249" y="67570"/>
                </a:lnTo>
                <a:lnTo>
                  <a:pt x="1200031" y="82983"/>
                </a:lnTo>
                <a:lnTo>
                  <a:pt x="1163638" y="100751"/>
                </a:lnTo>
                <a:lnTo>
                  <a:pt x="1132763" y="120789"/>
                </a:lnTo>
                <a:lnTo>
                  <a:pt x="3089374" y="120789"/>
                </a:lnTo>
                <a:lnTo>
                  <a:pt x="3077677" y="103468"/>
                </a:lnTo>
                <a:lnTo>
                  <a:pt x="3049209" y="79013"/>
                </a:lnTo>
                <a:lnTo>
                  <a:pt x="3048411" y="78553"/>
                </a:lnTo>
                <a:lnTo>
                  <a:pt x="1814951" y="78553"/>
                </a:lnTo>
                <a:lnTo>
                  <a:pt x="1791983" y="70082"/>
                </a:lnTo>
                <a:lnTo>
                  <a:pt x="1741863" y="55273"/>
                </a:lnTo>
                <a:lnTo>
                  <a:pt x="1661474" y="39351"/>
                </a:lnTo>
                <a:lnTo>
                  <a:pt x="1606624" y="32836"/>
                </a:lnTo>
                <a:lnTo>
                  <a:pt x="1551049" y="29362"/>
                </a:lnTo>
                <a:lnTo>
                  <a:pt x="1495445" y="28842"/>
                </a:lnTo>
                <a:close/>
              </a:path>
              <a:path w="3491229" h="1031875">
                <a:moveTo>
                  <a:pt x="2125087" y="0"/>
                </a:moveTo>
                <a:lnTo>
                  <a:pt x="2070981" y="2026"/>
                </a:lnTo>
                <a:lnTo>
                  <a:pt x="2018520" y="7336"/>
                </a:lnTo>
                <a:lnTo>
                  <a:pt x="1968678" y="15798"/>
                </a:lnTo>
                <a:lnTo>
                  <a:pt x="1922427" y="27282"/>
                </a:lnTo>
                <a:lnTo>
                  <a:pt x="1880740" y="41656"/>
                </a:lnTo>
                <a:lnTo>
                  <a:pt x="1844590" y="58790"/>
                </a:lnTo>
                <a:lnTo>
                  <a:pt x="1814951" y="78553"/>
                </a:lnTo>
                <a:lnTo>
                  <a:pt x="3048411" y="78553"/>
                </a:lnTo>
                <a:lnTo>
                  <a:pt x="3010749" y="56869"/>
                </a:lnTo>
                <a:lnTo>
                  <a:pt x="3008242" y="55854"/>
                </a:lnTo>
                <a:lnTo>
                  <a:pt x="2410446" y="55854"/>
                </a:lnTo>
                <a:lnTo>
                  <a:pt x="2384242" y="43547"/>
                </a:lnTo>
                <a:lnTo>
                  <a:pt x="2322488" y="22984"/>
                </a:lnTo>
                <a:lnTo>
                  <a:pt x="2234342" y="6322"/>
                </a:lnTo>
                <a:lnTo>
                  <a:pt x="2179864" y="1388"/>
                </a:lnTo>
                <a:lnTo>
                  <a:pt x="2125087" y="0"/>
                </a:lnTo>
                <a:close/>
              </a:path>
              <a:path w="3491229" h="1031875">
                <a:moveTo>
                  <a:pt x="2704642" y="247"/>
                </a:moveTo>
                <a:lnTo>
                  <a:pt x="2650132" y="2051"/>
                </a:lnTo>
                <a:lnTo>
                  <a:pt x="2596673" y="6879"/>
                </a:lnTo>
                <a:lnTo>
                  <a:pt x="2545120" y="14701"/>
                </a:lnTo>
                <a:lnTo>
                  <a:pt x="2496328" y="25490"/>
                </a:lnTo>
                <a:lnTo>
                  <a:pt x="2451151" y="39217"/>
                </a:lnTo>
                <a:lnTo>
                  <a:pt x="2410446" y="55854"/>
                </a:lnTo>
                <a:lnTo>
                  <a:pt x="3008242" y="55854"/>
                </a:lnTo>
                <a:lnTo>
                  <a:pt x="2963049" y="37561"/>
                </a:lnTo>
                <a:lnTo>
                  <a:pt x="2916103" y="23826"/>
                </a:lnTo>
                <a:lnTo>
                  <a:pt x="2865935" y="13255"/>
                </a:lnTo>
                <a:lnTo>
                  <a:pt x="2813399" y="5821"/>
                </a:lnTo>
                <a:lnTo>
                  <a:pt x="2759350" y="1494"/>
                </a:lnTo>
                <a:lnTo>
                  <a:pt x="2704642" y="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88476" y="2611664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317037" y="339563"/>
                </a:moveTo>
                <a:lnTo>
                  <a:pt x="312029" y="312076"/>
                </a:lnTo>
                <a:lnTo>
                  <a:pt x="315443" y="285156"/>
                </a:lnTo>
                <a:lnTo>
                  <a:pt x="326840" y="259036"/>
                </a:lnTo>
                <a:lnTo>
                  <a:pt x="371837" y="210120"/>
                </a:lnTo>
                <a:lnTo>
                  <a:pt x="404563" y="187787"/>
                </a:lnTo>
                <a:lnTo>
                  <a:pt x="443522" y="167178"/>
                </a:lnTo>
                <a:lnTo>
                  <a:pt x="488279" y="148526"/>
                </a:lnTo>
                <a:lnTo>
                  <a:pt x="538397" y="132062"/>
                </a:lnTo>
                <a:lnTo>
                  <a:pt x="593436" y="118016"/>
                </a:lnTo>
                <a:lnTo>
                  <a:pt x="652961" y="106621"/>
                </a:lnTo>
                <a:lnTo>
                  <a:pt x="716534" y="98107"/>
                </a:lnTo>
                <a:lnTo>
                  <a:pt x="783717" y="92706"/>
                </a:lnTo>
                <a:lnTo>
                  <a:pt x="835590" y="90877"/>
                </a:lnTo>
                <a:lnTo>
                  <a:pt x="887367" y="91041"/>
                </a:lnTo>
                <a:lnTo>
                  <a:pt x="938703" y="93171"/>
                </a:lnTo>
                <a:lnTo>
                  <a:pt x="989255" y="97238"/>
                </a:lnTo>
                <a:lnTo>
                  <a:pt x="1038679" y="103215"/>
                </a:lnTo>
                <a:lnTo>
                  <a:pt x="1086629" y="111075"/>
                </a:lnTo>
                <a:lnTo>
                  <a:pt x="1132764" y="120790"/>
                </a:lnTo>
                <a:lnTo>
                  <a:pt x="1163638" y="100751"/>
                </a:lnTo>
                <a:lnTo>
                  <a:pt x="1200031" y="82983"/>
                </a:lnTo>
                <a:lnTo>
                  <a:pt x="1241250" y="67571"/>
                </a:lnTo>
                <a:lnTo>
                  <a:pt x="1286600" y="54600"/>
                </a:lnTo>
                <a:lnTo>
                  <a:pt x="1335388" y="44156"/>
                </a:lnTo>
                <a:lnTo>
                  <a:pt x="1386921" y="36325"/>
                </a:lnTo>
                <a:lnTo>
                  <a:pt x="1440504" y="31192"/>
                </a:lnTo>
                <a:lnTo>
                  <a:pt x="1495445" y="28842"/>
                </a:lnTo>
                <a:lnTo>
                  <a:pt x="1551049" y="29362"/>
                </a:lnTo>
                <a:lnTo>
                  <a:pt x="1606624" y="32837"/>
                </a:lnTo>
                <a:lnTo>
                  <a:pt x="1661474" y="39351"/>
                </a:lnTo>
                <a:lnTo>
                  <a:pt x="1714908" y="48992"/>
                </a:lnTo>
                <a:lnTo>
                  <a:pt x="1767587" y="62313"/>
                </a:lnTo>
                <a:lnTo>
                  <a:pt x="1814952" y="78553"/>
                </a:lnTo>
                <a:lnTo>
                  <a:pt x="1844591" y="58790"/>
                </a:lnTo>
                <a:lnTo>
                  <a:pt x="1880741" y="41656"/>
                </a:lnTo>
                <a:lnTo>
                  <a:pt x="1922427" y="27282"/>
                </a:lnTo>
                <a:lnTo>
                  <a:pt x="1968679" y="15798"/>
                </a:lnTo>
                <a:lnTo>
                  <a:pt x="2018521" y="7336"/>
                </a:lnTo>
                <a:lnTo>
                  <a:pt x="2070981" y="2026"/>
                </a:lnTo>
                <a:lnTo>
                  <a:pt x="2125087" y="0"/>
                </a:lnTo>
                <a:lnTo>
                  <a:pt x="2179865" y="1388"/>
                </a:lnTo>
                <a:lnTo>
                  <a:pt x="2234342" y="6321"/>
                </a:lnTo>
                <a:lnTo>
                  <a:pt x="2287545" y="14932"/>
                </a:lnTo>
                <a:lnTo>
                  <a:pt x="2354822" y="32557"/>
                </a:lnTo>
                <a:lnTo>
                  <a:pt x="2410447" y="55854"/>
                </a:lnTo>
                <a:lnTo>
                  <a:pt x="2451152" y="39217"/>
                </a:lnTo>
                <a:lnTo>
                  <a:pt x="2496328" y="25490"/>
                </a:lnTo>
                <a:lnTo>
                  <a:pt x="2545120" y="14701"/>
                </a:lnTo>
                <a:lnTo>
                  <a:pt x="2596673" y="6879"/>
                </a:lnTo>
                <a:lnTo>
                  <a:pt x="2650132" y="2052"/>
                </a:lnTo>
                <a:lnTo>
                  <a:pt x="2704643" y="247"/>
                </a:lnTo>
                <a:lnTo>
                  <a:pt x="2759350" y="1494"/>
                </a:lnTo>
                <a:lnTo>
                  <a:pt x="2813399" y="5821"/>
                </a:lnTo>
                <a:lnTo>
                  <a:pt x="2865935" y="13255"/>
                </a:lnTo>
                <a:lnTo>
                  <a:pt x="2916104" y="23826"/>
                </a:lnTo>
                <a:lnTo>
                  <a:pt x="2963050" y="37562"/>
                </a:lnTo>
                <a:lnTo>
                  <a:pt x="3010749" y="56869"/>
                </a:lnTo>
                <a:lnTo>
                  <a:pt x="3049209" y="79013"/>
                </a:lnTo>
                <a:lnTo>
                  <a:pt x="3095401" y="129713"/>
                </a:lnTo>
                <a:lnTo>
                  <a:pt x="3161297" y="139301"/>
                </a:lnTo>
                <a:lnTo>
                  <a:pt x="3220926" y="152662"/>
                </a:lnTo>
                <a:lnTo>
                  <a:pt x="3273667" y="169359"/>
                </a:lnTo>
                <a:lnTo>
                  <a:pt x="3318896" y="188952"/>
                </a:lnTo>
                <a:lnTo>
                  <a:pt x="3355991" y="211002"/>
                </a:lnTo>
                <a:lnTo>
                  <a:pt x="3403290" y="260722"/>
                </a:lnTo>
                <a:lnTo>
                  <a:pt x="3412249" y="287514"/>
                </a:lnTo>
                <a:lnTo>
                  <a:pt x="3410586" y="315009"/>
                </a:lnTo>
                <a:lnTo>
                  <a:pt x="3388802" y="354306"/>
                </a:lnTo>
                <a:lnTo>
                  <a:pt x="3377960" y="365567"/>
                </a:lnTo>
                <a:lnTo>
                  <a:pt x="3419205" y="390468"/>
                </a:lnTo>
                <a:lnTo>
                  <a:pt x="3451027" y="416741"/>
                </a:lnTo>
                <a:lnTo>
                  <a:pt x="3473546" y="444018"/>
                </a:lnTo>
                <a:lnTo>
                  <a:pt x="3486881" y="471932"/>
                </a:lnTo>
                <a:lnTo>
                  <a:pt x="3491154" y="500116"/>
                </a:lnTo>
                <a:lnTo>
                  <a:pt x="3486483" y="528202"/>
                </a:lnTo>
                <a:lnTo>
                  <a:pt x="3450791" y="582610"/>
                </a:lnTo>
                <a:lnTo>
                  <a:pt x="3420009" y="608196"/>
                </a:lnTo>
                <a:lnTo>
                  <a:pt x="3380763" y="632213"/>
                </a:lnTo>
                <a:lnTo>
                  <a:pt x="3333173" y="654295"/>
                </a:lnTo>
                <a:lnTo>
                  <a:pt x="3277359" y="674074"/>
                </a:lnTo>
                <a:lnTo>
                  <a:pt x="3231066" y="686912"/>
                </a:lnTo>
                <a:lnTo>
                  <a:pt x="3181939" y="697731"/>
                </a:lnTo>
                <a:lnTo>
                  <a:pt x="3130387" y="706462"/>
                </a:lnTo>
                <a:lnTo>
                  <a:pt x="3076818" y="713037"/>
                </a:lnTo>
                <a:lnTo>
                  <a:pt x="3021640" y="717386"/>
                </a:lnTo>
                <a:lnTo>
                  <a:pt x="3016869" y="742845"/>
                </a:lnTo>
                <a:lnTo>
                  <a:pt x="2983485" y="790338"/>
                </a:lnTo>
                <a:lnTo>
                  <a:pt x="2922052" y="831784"/>
                </a:lnTo>
                <a:lnTo>
                  <a:pt x="2882218" y="849685"/>
                </a:lnTo>
                <a:lnTo>
                  <a:pt x="2837055" y="865409"/>
                </a:lnTo>
                <a:lnTo>
                  <a:pt x="2787123" y="878733"/>
                </a:lnTo>
                <a:lnTo>
                  <a:pt x="2732983" y="889437"/>
                </a:lnTo>
                <a:lnTo>
                  <a:pt x="2675195" y="897298"/>
                </a:lnTo>
                <a:lnTo>
                  <a:pt x="2614321" y="902094"/>
                </a:lnTo>
                <a:lnTo>
                  <a:pt x="2550921" y="903603"/>
                </a:lnTo>
                <a:lnTo>
                  <a:pt x="2499521" y="902296"/>
                </a:lnTo>
                <a:lnTo>
                  <a:pt x="2449018" y="898742"/>
                </a:lnTo>
                <a:lnTo>
                  <a:pt x="2399860" y="892994"/>
                </a:lnTo>
                <a:lnTo>
                  <a:pt x="2352494" y="885104"/>
                </a:lnTo>
                <a:lnTo>
                  <a:pt x="2307368" y="875125"/>
                </a:lnTo>
                <a:lnTo>
                  <a:pt x="2287097" y="897683"/>
                </a:lnTo>
                <a:lnTo>
                  <a:pt x="2230850" y="938398"/>
                </a:lnTo>
                <a:lnTo>
                  <a:pt x="2195703" y="956376"/>
                </a:lnTo>
                <a:lnTo>
                  <a:pt x="2156427" y="972649"/>
                </a:lnTo>
                <a:lnTo>
                  <a:pt x="2113436" y="987126"/>
                </a:lnTo>
                <a:lnTo>
                  <a:pt x="2067145" y="999718"/>
                </a:lnTo>
                <a:lnTo>
                  <a:pt x="2017968" y="1010336"/>
                </a:lnTo>
                <a:lnTo>
                  <a:pt x="1966321" y="1018890"/>
                </a:lnTo>
                <a:lnTo>
                  <a:pt x="1912616" y="1025291"/>
                </a:lnTo>
                <a:lnTo>
                  <a:pt x="1857270" y="1029449"/>
                </a:lnTo>
                <a:lnTo>
                  <a:pt x="1800697" y="1031275"/>
                </a:lnTo>
                <a:lnTo>
                  <a:pt x="1743311" y="1030679"/>
                </a:lnTo>
                <a:lnTo>
                  <a:pt x="1685527" y="1027571"/>
                </a:lnTo>
                <a:lnTo>
                  <a:pt x="1627759" y="1021863"/>
                </a:lnTo>
                <a:lnTo>
                  <a:pt x="1568839" y="1013143"/>
                </a:lnTo>
                <a:lnTo>
                  <a:pt x="1513149" y="1001831"/>
                </a:lnTo>
                <a:lnTo>
                  <a:pt x="1461184" y="988073"/>
                </a:lnTo>
                <a:lnTo>
                  <a:pt x="1413439" y="972019"/>
                </a:lnTo>
                <a:lnTo>
                  <a:pt x="1370407" y="953816"/>
                </a:lnTo>
                <a:lnTo>
                  <a:pt x="1332583" y="933611"/>
                </a:lnTo>
                <a:lnTo>
                  <a:pt x="1282655" y="944527"/>
                </a:lnTo>
                <a:lnTo>
                  <a:pt x="1231402" y="953436"/>
                </a:lnTo>
                <a:lnTo>
                  <a:pt x="1179125" y="960366"/>
                </a:lnTo>
                <a:lnTo>
                  <a:pt x="1126126" y="965348"/>
                </a:lnTo>
                <a:lnTo>
                  <a:pt x="1072706" y="968413"/>
                </a:lnTo>
                <a:lnTo>
                  <a:pt x="1019169" y="969592"/>
                </a:lnTo>
                <a:lnTo>
                  <a:pt x="965815" y="968913"/>
                </a:lnTo>
                <a:lnTo>
                  <a:pt x="912947" y="966409"/>
                </a:lnTo>
                <a:lnTo>
                  <a:pt x="860867" y="962108"/>
                </a:lnTo>
                <a:lnTo>
                  <a:pt x="809876" y="956042"/>
                </a:lnTo>
                <a:lnTo>
                  <a:pt x="760277" y="948241"/>
                </a:lnTo>
                <a:lnTo>
                  <a:pt x="712370" y="938736"/>
                </a:lnTo>
                <a:lnTo>
                  <a:pt x="666459" y="927555"/>
                </a:lnTo>
                <a:lnTo>
                  <a:pt x="622845" y="914731"/>
                </a:lnTo>
                <a:lnTo>
                  <a:pt x="581830" y="900293"/>
                </a:lnTo>
                <a:lnTo>
                  <a:pt x="543716" y="884272"/>
                </a:lnTo>
                <a:lnTo>
                  <a:pt x="508805" y="866698"/>
                </a:lnTo>
                <a:lnTo>
                  <a:pt x="475164" y="846101"/>
                </a:lnTo>
                <a:lnTo>
                  <a:pt x="470811" y="843071"/>
                </a:lnTo>
                <a:lnTo>
                  <a:pt x="407317" y="843770"/>
                </a:lnTo>
                <a:lnTo>
                  <a:pt x="346273" y="840040"/>
                </a:lnTo>
                <a:lnTo>
                  <a:pt x="288782" y="832230"/>
                </a:lnTo>
                <a:lnTo>
                  <a:pt x="235947" y="820690"/>
                </a:lnTo>
                <a:lnTo>
                  <a:pt x="188872" y="805769"/>
                </a:lnTo>
                <a:lnTo>
                  <a:pt x="148659" y="787818"/>
                </a:lnTo>
                <a:lnTo>
                  <a:pt x="116412" y="767185"/>
                </a:lnTo>
                <a:lnTo>
                  <a:pt x="80227" y="719275"/>
                </a:lnTo>
                <a:lnTo>
                  <a:pt x="79644" y="688473"/>
                </a:lnTo>
                <a:lnTo>
                  <a:pt x="95447" y="658690"/>
                </a:lnTo>
                <a:lnTo>
                  <a:pt x="126791" y="630958"/>
                </a:lnTo>
                <a:lnTo>
                  <a:pt x="172827" y="606308"/>
                </a:lnTo>
                <a:lnTo>
                  <a:pt x="115431" y="589373"/>
                </a:lnTo>
                <a:lnTo>
                  <a:pt x="68945" y="568783"/>
                </a:lnTo>
                <a:lnTo>
                  <a:pt x="33876" y="545319"/>
                </a:lnTo>
                <a:lnTo>
                  <a:pt x="10725" y="519760"/>
                </a:lnTo>
                <a:lnTo>
                  <a:pt x="0" y="492889"/>
                </a:lnTo>
                <a:lnTo>
                  <a:pt x="2202" y="465484"/>
                </a:lnTo>
                <a:lnTo>
                  <a:pt x="47410" y="412200"/>
                </a:lnTo>
                <a:lnTo>
                  <a:pt x="116948" y="377896"/>
                </a:lnTo>
                <a:lnTo>
                  <a:pt x="160246" y="364599"/>
                </a:lnTo>
                <a:lnTo>
                  <a:pt x="208101" y="354166"/>
                </a:lnTo>
                <a:lnTo>
                  <a:pt x="259668" y="346818"/>
                </a:lnTo>
                <a:lnTo>
                  <a:pt x="314100" y="342774"/>
                </a:lnTo>
                <a:lnTo>
                  <a:pt x="317037" y="339563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65045" y="3213958"/>
            <a:ext cx="205104" cy="19050"/>
          </a:xfrm>
          <a:custGeom>
            <a:avLst/>
            <a:gdLst/>
            <a:ahLst/>
            <a:cxnLst/>
            <a:rect l="l" t="t" r="r" b="b"/>
            <a:pathLst>
              <a:path w="205104" h="19050">
                <a:moveTo>
                  <a:pt x="204482" y="19018"/>
                </a:moveTo>
                <a:lnTo>
                  <a:pt x="151112" y="19052"/>
                </a:lnTo>
                <a:lnTo>
                  <a:pt x="98642" y="15838"/>
                </a:lnTo>
                <a:lnTo>
                  <a:pt x="47972" y="9459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0481" y="3441109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5" h="9525">
                <a:moveTo>
                  <a:pt x="89465" y="0"/>
                </a:moveTo>
                <a:lnTo>
                  <a:pt x="67695" y="3158"/>
                </a:lnTo>
                <a:lnTo>
                  <a:pt x="45479" y="5733"/>
                </a:lnTo>
                <a:lnTo>
                  <a:pt x="22890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66954" y="3499596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906" y="41521"/>
                </a:moveTo>
                <a:lnTo>
                  <a:pt x="38381" y="31588"/>
                </a:lnTo>
                <a:lnTo>
                  <a:pt x="24202" y="21342"/>
                </a:lnTo>
                <a:lnTo>
                  <a:pt x="11399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96195" y="3437578"/>
            <a:ext cx="21590" cy="45720"/>
          </a:xfrm>
          <a:custGeom>
            <a:avLst/>
            <a:gdLst/>
            <a:ahLst/>
            <a:cxnLst/>
            <a:rect l="l" t="t" r="r" b="b"/>
            <a:pathLst>
              <a:path w="21589" h="45720">
                <a:moveTo>
                  <a:pt x="21524" y="0"/>
                </a:moveTo>
                <a:lnTo>
                  <a:pt x="18388" y="11550"/>
                </a:lnTo>
                <a:lnTo>
                  <a:pt x="13748" y="23009"/>
                </a:lnTo>
                <a:lnTo>
                  <a:pt x="7615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45718" y="3156067"/>
            <a:ext cx="262890" cy="170815"/>
          </a:xfrm>
          <a:custGeom>
            <a:avLst/>
            <a:gdLst/>
            <a:ahLst/>
            <a:cxnLst/>
            <a:rect l="l" t="t" r="r" b="b"/>
            <a:pathLst>
              <a:path w="262890" h="170814">
                <a:moveTo>
                  <a:pt x="0" y="0"/>
                </a:moveTo>
                <a:lnTo>
                  <a:pt x="65561" y="15611"/>
                </a:lnTo>
                <a:lnTo>
                  <a:pt x="123045" y="34957"/>
                </a:lnTo>
                <a:lnTo>
                  <a:pt x="171686" y="57540"/>
                </a:lnTo>
                <a:lnTo>
                  <a:pt x="210716" y="82860"/>
                </a:lnTo>
                <a:lnTo>
                  <a:pt x="239367" y="110422"/>
                </a:lnTo>
                <a:lnTo>
                  <a:pt x="256873" y="139726"/>
                </a:lnTo>
                <a:lnTo>
                  <a:pt x="262467" y="1702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47920" y="2974709"/>
            <a:ext cx="117475" cy="64135"/>
          </a:xfrm>
          <a:custGeom>
            <a:avLst/>
            <a:gdLst/>
            <a:ahLst/>
            <a:cxnLst/>
            <a:rect l="l" t="t" r="r" b="b"/>
            <a:pathLst>
              <a:path w="117475" h="64135">
                <a:moveTo>
                  <a:pt x="116869" y="0"/>
                </a:moveTo>
                <a:lnTo>
                  <a:pt x="94679" y="17928"/>
                </a:lnTo>
                <a:lnTo>
                  <a:pt x="67608" y="34653"/>
                </a:lnTo>
                <a:lnTo>
                  <a:pt x="35950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84355" y="2737798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80">
                <a:moveTo>
                  <a:pt x="0" y="0"/>
                </a:moveTo>
                <a:lnTo>
                  <a:pt x="2898" y="7487"/>
                </a:lnTo>
                <a:lnTo>
                  <a:pt x="4895" y="15017"/>
                </a:lnTo>
                <a:lnTo>
                  <a:pt x="5986" y="22577"/>
                </a:lnTo>
                <a:lnTo>
                  <a:pt x="6170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37982" y="2664168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38456"/>
                </a:moveTo>
                <a:lnTo>
                  <a:pt x="12336" y="28208"/>
                </a:lnTo>
                <a:lnTo>
                  <a:pt x="26466" y="18357"/>
                </a:lnTo>
                <a:lnTo>
                  <a:pt x="42330" y="8942"/>
                </a:lnTo>
                <a:lnTo>
                  <a:pt x="59871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78000" y="2687785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0" y="33165"/>
                </a:moveTo>
                <a:lnTo>
                  <a:pt x="5317" y="24613"/>
                </a:lnTo>
                <a:lnTo>
                  <a:pt x="11936" y="16219"/>
                </a:lnTo>
                <a:lnTo>
                  <a:pt x="19837" y="8007"/>
                </a:lnTo>
                <a:lnTo>
                  <a:pt x="28997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20826" y="2732214"/>
            <a:ext cx="105410" cy="32384"/>
          </a:xfrm>
          <a:custGeom>
            <a:avLst/>
            <a:gdLst/>
            <a:ahLst/>
            <a:cxnLst/>
            <a:rect l="l" t="t" r="r" b="b"/>
            <a:pathLst>
              <a:path w="105410" h="32385">
                <a:moveTo>
                  <a:pt x="0" y="0"/>
                </a:moveTo>
                <a:lnTo>
                  <a:pt x="28017" y="7071"/>
                </a:lnTo>
                <a:lnTo>
                  <a:pt x="54893" y="14806"/>
                </a:lnTo>
                <a:lnTo>
                  <a:pt x="80555" y="23182"/>
                </a:lnTo>
                <a:lnTo>
                  <a:pt x="104930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05526" y="2951236"/>
            <a:ext cx="18415" cy="34290"/>
          </a:xfrm>
          <a:custGeom>
            <a:avLst/>
            <a:gdLst/>
            <a:ahLst/>
            <a:cxnLst/>
            <a:rect l="l" t="t" r="r" b="b"/>
            <a:pathLst>
              <a:path w="18414" h="34289">
                <a:moveTo>
                  <a:pt x="18312" y="33853"/>
                </a:moveTo>
                <a:lnTo>
                  <a:pt x="12488" y="25504"/>
                </a:lnTo>
                <a:lnTo>
                  <a:pt x="7491" y="17072"/>
                </a:lnTo>
                <a:lnTo>
                  <a:pt x="3327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03885" y="8422517"/>
            <a:ext cx="833852" cy="105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20812" y="6782616"/>
            <a:ext cx="0" cy="1640205"/>
          </a:xfrm>
          <a:custGeom>
            <a:avLst/>
            <a:gdLst/>
            <a:ahLst/>
            <a:cxnLst/>
            <a:rect l="l" t="t" r="r" b="b"/>
            <a:pathLst>
              <a:path w="0" h="1640204">
                <a:moveTo>
                  <a:pt x="0" y="0"/>
                </a:moveTo>
                <a:lnTo>
                  <a:pt x="0" y="1639899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27214" y="9340352"/>
            <a:ext cx="480866" cy="306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627636" y="1767350"/>
            <a:ext cx="1766570" cy="16046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14"/>
              </a:spcBef>
            </a:pPr>
            <a:r>
              <a:rPr dirty="0" u="heavy" sz="2950" spc="15" b="1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微软雅黑"/>
                <a:cs typeface="微软雅黑"/>
              </a:rPr>
              <a:t>混杂模式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181818"/>
                </a:solidFill>
                <a:latin typeface="微软雅黑"/>
                <a:cs typeface="微软雅黑"/>
              </a:rPr>
              <a:t>I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r>
              <a:rPr dirty="0" sz="3600" spc="-25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3600" spc="-5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3600" spc="10">
                <a:solidFill>
                  <a:srgbClr val="181818"/>
                </a:solidFill>
                <a:latin typeface="微软雅黑"/>
                <a:cs typeface="微软雅黑"/>
              </a:rPr>
              <a:t>net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73561" y="7191269"/>
            <a:ext cx="44767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CEN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42210" y="7643498"/>
            <a:ext cx="523545" cy="523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92978" y="6892491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 h="0">
                <a:moveTo>
                  <a:pt x="1996238" y="0"/>
                </a:moveTo>
                <a:lnTo>
                  <a:pt x="0" y="0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11438" y="6485121"/>
            <a:ext cx="819774" cy="8197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43546" y="6682540"/>
            <a:ext cx="562780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59160" y="6680813"/>
            <a:ext cx="562780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664786" y="5037906"/>
            <a:ext cx="3581400" cy="2372360"/>
          </a:xfrm>
          <a:custGeom>
            <a:avLst/>
            <a:gdLst/>
            <a:ahLst/>
            <a:cxnLst/>
            <a:rect l="l" t="t" r="r" b="b"/>
            <a:pathLst>
              <a:path w="3581400" h="2372359">
                <a:moveTo>
                  <a:pt x="0" y="137809"/>
                </a:moveTo>
                <a:lnTo>
                  <a:pt x="7025" y="94250"/>
                </a:lnTo>
                <a:lnTo>
                  <a:pt x="26589" y="56420"/>
                </a:lnTo>
                <a:lnTo>
                  <a:pt x="56420" y="26589"/>
                </a:lnTo>
                <a:lnTo>
                  <a:pt x="94250" y="7025"/>
                </a:lnTo>
                <a:lnTo>
                  <a:pt x="137808" y="0"/>
                </a:lnTo>
                <a:lnTo>
                  <a:pt x="3443312" y="0"/>
                </a:lnTo>
                <a:lnTo>
                  <a:pt x="3486870" y="7025"/>
                </a:lnTo>
                <a:lnTo>
                  <a:pt x="3524699" y="26589"/>
                </a:lnTo>
                <a:lnTo>
                  <a:pt x="3554531" y="56420"/>
                </a:lnTo>
                <a:lnTo>
                  <a:pt x="3574094" y="94250"/>
                </a:lnTo>
                <a:lnTo>
                  <a:pt x="3581120" y="137809"/>
                </a:lnTo>
                <a:lnTo>
                  <a:pt x="3581120" y="2234118"/>
                </a:lnTo>
                <a:lnTo>
                  <a:pt x="3574094" y="2277676"/>
                </a:lnTo>
                <a:lnTo>
                  <a:pt x="3554531" y="2315506"/>
                </a:lnTo>
                <a:lnTo>
                  <a:pt x="3524699" y="2345338"/>
                </a:lnTo>
                <a:lnTo>
                  <a:pt x="3486870" y="2364902"/>
                </a:lnTo>
                <a:lnTo>
                  <a:pt x="3443312" y="2371927"/>
                </a:lnTo>
                <a:lnTo>
                  <a:pt x="137808" y="2371927"/>
                </a:lnTo>
                <a:lnTo>
                  <a:pt x="94250" y="2364902"/>
                </a:lnTo>
                <a:lnTo>
                  <a:pt x="56420" y="2345338"/>
                </a:lnTo>
                <a:lnTo>
                  <a:pt x="26589" y="2315506"/>
                </a:lnTo>
                <a:lnTo>
                  <a:pt x="7025" y="2277676"/>
                </a:lnTo>
                <a:lnTo>
                  <a:pt x="0" y="2234118"/>
                </a:lnTo>
                <a:lnTo>
                  <a:pt x="0" y="13780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342083" y="4715200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326106" y="6005595"/>
            <a:ext cx="2429510" cy="963930"/>
          </a:xfrm>
          <a:custGeom>
            <a:avLst/>
            <a:gdLst/>
            <a:ahLst/>
            <a:cxnLst/>
            <a:rect l="l" t="t" r="r" b="b"/>
            <a:pathLst>
              <a:path w="2429509" h="963929">
                <a:moveTo>
                  <a:pt x="0" y="55989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9" y="0"/>
                </a:lnTo>
                <a:lnTo>
                  <a:pt x="2372931" y="0"/>
                </a:lnTo>
                <a:lnTo>
                  <a:pt x="2394725" y="4399"/>
                </a:lnTo>
                <a:lnTo>
                  <a:pt x="2412522" y="16398"/>
                </a:lnTo>
                <a:lnTo>
                  <a:pt x="2424521" y="34195"/>
                </a:lnTo>
                <a:lnTo>
                  <a:pt x="2428921" y="55989"/>
                </a:lnTo>
                <a:lnTo>
                  <a:pt x="2428921" y="907674"/>
                </a:lnTo>
                <a:lnTo>
                  <a:pt x="2424521" y="929468"/>
                </a:lnTo>
                <a:lnTo>
                  <a:pt x="2412522" y="947265"/>
                </a:lnTo>
                <a:lnTo>
                  <a:pt x="2394725" y="959264"/>
                </a:lnTo>
                <a:lnTo>
                  <a:pt x="2372931" y="963664"/>
                </a:lnTo>
                <a:lnTo>
                  <a:pt x="55989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8"/>
                </a:lnTo>
                <a:lnTo>
                  <a:pt x="0" y="907674"/>
                </a:lnTo>
                <a:lnTo>
                  <a:pt x="0" y="5598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051758" y="5772508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2514583" y="5788170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1-A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443529" y="6594428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3352546" y="6168668"/>
            <a:ext cx="452201" cy="452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1030533" y="4486956"/>
            <a:ext cx="4565650" cy="3296920"/>
          </a:xfrm>
          <a:custGeom>
            <a:avLst/>
            <a:gdLst/>
            <a:ahLst/>
            <a:cxnLst/>
            <a:rect l="l" t="t" r="r" b="b"/>
            <a:pathLst>
              <a:path w="4565650" h="3296920">
                <a:moveTo>
                  <a:pt x="0" y="191515"/>
                </a:moveTo>
                <a:lnTo>
                  <a:pt x="5058" y="147602"/>
                </a:lnTo>
                <a:lnTo>
                  <a:pt x="19465" y="107291"/>
                </a:lnTo>
                <a:lnTo>
                  <a:pt x="42073" y="71732"/>
                </a:lnTo>
                <a:lnTo>
                  <a:pt x="71732" y="42073"/>
                </a:lnTo>
                <a:lnTo>
                  <a:pt x="107291" y="19465"/>
                </a:lnTo>
                <a:lnTo>
                  <a:pt x="147602" y="5058"/>
                </a:lnTo>
                <a:lnTo>
                  <a:pt x="191515" y="0"/>
                </a:lnTo>
                <a:lnTo>
                  <a:pt x="4373813" y="0"/>
                </a:lnTo>
                <a:lnTo>
                  <a:pt x="4417726" y="5058"/>
                </a:lnTo>
                <a:lnTo>
                  <a:pt x="4458036" y="19465"/>
                </a:lnTo>
                <a:lnTo>
                  <a:pt x="4493596" y="42073"/>
                </a:lnTo>
                <a:lnTo>
                  <a:pt x="4523254" y="71732"/>
                </a:lnTo>
                <a:lnTo>
                  <a:pt x="4545862" y="107291"/>
                </a:lnTo>
                <a:lnTo>
                  <a:pt x="4560270" y="147602"/>
                </a:lnTo>
                <a:lnTo>
                  <a:pt x="4565328" y="191515"/>
                </a:lnTo>
                <a:lnTo>
                  <a:pt x="4565328" y="3104786"/>
                </a:lnTo>
                <a:lnTo>
                  <a:pt x="4560270" y="3148699"/>
                </a:lnTo>
                <a:lnTo>
                  <a:pt x="4545862" y="3189010"/>
                </a:lnTo>
                <a:lnTo>
                  <a:pt x="4523254" y="3224569"/>
                </a:lnTo>
                <a:lnTo>
                  <a:pt x="4493596" y="3254227"/>
                </a:lnTo>
                <a:lnTo>
                  <a:pt x="4458036" y="3276835"/>
                </a:lnTo>
                <a:lnTo>
                  <a:pt x="4417726" y="3291243"/>
                </a:lnTo>
                <a:lnTo>
                  <a:pt x="4373813" y="3296301"/>
                </a:lnTo>
                <a:lnTo>
                  <a:pt x="191515" y="3296301"/>
                </a:lnTo>
                <a:lnTo>
                  <a:pt x="147602" y="3291243"/>
                </a:lnTo>
                <a:lnTo>
                  <a:pt x="107291" y="3276835"/>
                </a:lnTo>
                <a:lnTo>
                  <a:pt x="71732" y="3254227"/>
                </a:lnTo>
                <a:lnTo>
                  <a:pt x="42073" y="3224569"/>
                </a:lnTo>
                <a:lnTo>
                  <a:pt x="19465" y="3189010"/>
                </a:lnTo>
                <a:lnTo>
                  <a:pt x="5058" y="3148699"/>
                </a:lnTo>
                <a:lnTo>
                  <a:pt x="0" y="3104786"/>
                </a:lnTo>
                <a:lnTo>
                  <a:pt x="0" y="191515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84425" y="6561579"/>
            <a:ext cx="6242050" cy="630555"/>
          </a:xfrm>
          <a:custGeom>
            <a:avLst/>
            <a:gdLst/>
            <a:ahLst/>
            <a:cxnLst/>
            <a:rect l="l" t="t" r="r" b="b"/>
            <a:pathLst>
              <a:path w="6242050" h="630554">
                <a:moveTo>
                  <a:pt x="6241681" y="0"/>
                </a:moveTo>
                <a:lnTo>
                  <a:pt x="4505054" y="0"/>
                </a:lnTo>
                <a:lnTo>
                  <a:pt x="4505054" y="630514"/>
                </a:lnTo>
                <a:lnTo>
                  <a:pt x="0" y="630514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2028147" y="6364799"/>
            <a:ext cx="562778" cy="4080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158551" y="4494414"/>
            <a:ext cx="873125" cy="535940"/>
          </a:xfrm>
          <a:custGeom>
            <a:avLst/>
            <a:gdLst/>
            <a:ahLst/>
            <a:cxnLst/>
            <a:rect l="l" t="t" r="r" b="b"/>
            <a:pathLst>
              <a:path w="873125" h="535939">
                <a:moveTo>
                  <a:pt x="0" y="89275"/>
                </a:moveTo>
                <a:lnTo>
                  <a:pt x="7015" y="54525"/>
                </a:lnTo>
                <a:lnTo>
                  <a:pt x="26148" y="26148"/>
                </a:lnTo>
                <a:lnTo>
                  <a:pt x="54525" y="7015"/>
                </a:lnTo>
                <a:lnTo>
                  <a:pt x="89275" y="0"/>
                </a:lnTo>
                <a:lnTo>
                  <a:pt x="783472" y="0"/>
                </a:lnTo>
                <a:lnTo>
                  <a:pt x="818222" y="7015"/>
                </a:lnTo>
                <a:lnTo>
                  <a:pt x="846599" y="26148"/>
                </a:lnTo>
                <a:lnTo>
                  <a:pt x="865731" y="54525"/>
                </a:lnTo>
                <a:lnTo>
                  <a:pt x="872747" y="89275"/>
                </a:lnTo>
                <a:lnTo>
                  <a:pt x="872747" y="446368"/>
                </a:lnTo>
                <a:lnTo>
                  <a:pt x="865731" y="481118"/>
                </a:lnTo>
                <a:lnTo>
                  <a:pt x="846599" y="509495"/>
                </a:lnTo>
                <a:lnTo>
                  <a:pt x="818222" y="528627"/>
                </a:lnTo>
                <a:lnTo>
                  <a:pt x="783472" y="535643"/>
                </a:lnTo>
                <a:lnTo>
                  <a:pt x="89275" y="535643"/>
                </a:lnTo>
                <a:lnTo>
                  <a:pt x="54525" y="528627"/>
                </a:lnTo>
                <a:lnTo>
                  <a:pt x="26148" y="509495"/>
                </a:lnTo>
                <a:lnTo>
                  <a:pt x="7015" y="481118"/>
                </a:lnTo>
                <a:lnTo>
                  <a:pt x="0" y="446368"/>
                </a:lnTo>
                <a:lnTo>
                  <a:pt x="0" y="89275"/>
                </a:lnTo>
                <a:close/>
              </a:path>
            </a:pathLst>
          </a:custGeom>
          <a:ln w="523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123779" y="8719287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4" h="1734184">
                <a:moveTo>
                  <a:pt x="2927746" y="0"/>
                </a:moveTo>
                <a:lnTo>
                  <a:pt x="2879916" y="6701"/>
                </a:lnTo>
                <a:lnTo>
                  <a:pt x="106402" y="861961"/>
                </a:lnTo>
                <a:lnTo>
                  <a:pt x="63105" y="883361"/>
                </a:lnTo>
                <a:lnTo>
                  <a:pt x="29844" y="916028"/>
                </a:lnTo>
                <a:lnTo>
                  <a:pt x="8261" y="956856"/>
                </a:lnTo>
                <a:lnTo>
                  <a:pt x="0" y="1002738"/>
                </a:lnTo>
                <a:lnTo>
                  <a:pt x="6701" y="1050568"/>
                </a:lnTo>
                <a:lnTo>
                  <a:pt x="184503" y="1627160"/>
                </a:lnTo>
                <a:lnTo>
                  <a:pt x="205902" y="1670457"/>
                </a:lnTo>
                <a:lnTo>
                  <a:pt x="238569" y="1703719"/>
                </a:lnTo>
                <a:lnTo>
                  <a:pt x="279397" y="1725301"/>
                </a:lnTo>
                <a:lnTo>
                  <a:pt x="325279" y="1733563"/>
                </a:lnTo>
                <a:lnTo>
                  <a:pt x="373109" y="1726862"/>
                </a:lnTo>
                <a:lnTo>
                  <a:pt x="3146623" y="871601"/>
                </a:lnTo>
                <a:lnTo>
                  <a:pt x="3189921" y="850202"/>
                </a:lnTo>
                <a:lnTo>
                  <a:pt x="3223182" y="817535"/>
                </a:lnTo>
                <a:lnTo>
                  <a:pt x="3244764" y="776707"/>
                </a:lnTo>
                <a:lnTo>
                  <a:pt x="3253026" y="730824"/>
                </a:lnTo>
                <a:lnTo>
                  <a:pt x="3246325" y="682994"/>
                </a:lnTo>
                <a:lnTo>
                  <a:pt x="3068523" y="106403"/>
                </a:lnTo>
                <a:lnTo>
                  <a:pt x="3047123" y="63106"/>
                </a:lnTo>
                <a:lnTo>
                  <a:pt x="3014456" y="29844"/>
                </a:lnTo>
                <a:lnTo>
                  <a:pt x="2973628" y="8261"/>
                </a:lnTo>
                <a:lnTo>
                  <a:pt x="2927746" y="0"/>
                </a:lnTo>
                <a:close/>
              </a:path>
            </a:pathLst>
          </a:custGeom>
          <a:solidFill>
            <a:srgbClr val="F66A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23779" y="8719287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4" h="1734184">
                <a:moveTo>
                  <a:pt x="6701" y="1050568"/>
                </a:moveTo>
                <a:lnTo>
                  <a:pt x="0" y="1002738"/>
                </a:lnTo>
                <a:lnTo>
                  <a:pt x="8261" y="956856"/>
                </a:lnTo>
                <a:lnTo>
                  <a:pt x="29844" y="916028"/>
                </a:lnTo>
                <a:lnTo>
                  <a:pt x="63105" y="883361"/>
                </a:lnTo>
                <a:lnTo>
                  <a:pt x="106402" y="861962"/>
                </a:lnTo>
                <a:lnTo>
                  <a:pt x="2879915" y="6701"/>
                </a:lnTo>
                <a:lnTo>
                  <a:pt x="2927746" y="0"/>
                </a:lnTo>
                <a:lnTo>
                  <a:pt x="2973628" y="8261"/>
                </a:lnTo>
                <a:lnTo>
                  <a:pt x="3014456" y="29844"/>
                </a:lnTo>
                <a:lnTo>
                  <a:pt x="3047123" y="63105"/>
                </a:lnTo>
                <a:lnTo>
                  <a:pt x="3068522" y="106403"/>
                </a:lnTo>
                <a:lnTo>
                  <a:pt x="3246324" y="682994"/>
                </a:lnTo>
                <a:lnTo>
                  <a:pt x="3253025" y="730824"/>
                </a:lnTo>
                <a:lnTo>
                  <a:pt x="3244764" y="776707"/>
                </a:lnTo>
                <a:lnTo>
                  <a:pt x="3223181" y="817535"/>
                </a:lnTo>
                <a:lnTo>
                  <a:pt x="3189920" y="850202"/>
                </a:lnTo>
                <a:lnTo>
                  <a:pt x="3146622" y="871601"/>
                </a:lnTo>
                <a:lnTo>
                  <a:pt x="373109" y="1726862"/>
                </a:lnTo>
                <a:lnTo>
                  <a:pt x="325279" y="1733563"/>
                </a:lnTo>
                <a:lnTo>
                  <a:pt x="279397" y="1725302"/>
                </a:lnTo>
                <a:lnTo>
                  <a:pt x="238569" y="1703719"/>
                </a:lnTo>
                <a:lnTo>
                  <a:pt x="205902" y="1670458"/>
                </a:lnTo>
                <a:lnTo>
                  <a:pt x="184503" y="1627160"/>
                </a:lnTo>
                <a:lnTo>
                  <a:pt x="6701" y="1050568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 rot="20580000">
            <a:off x="2159955" y="9416097"/>
            <a:ext cx="1193381" cy="37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45"/>
              </a:lnSpc>
            </a:pPr>
            <a:r>
              <a:rPr dirty="0" sz="2950" spc="15" b="0">
                <a:solidFill>
                  <a:srgbClr val="FFFFFF"/>
                </a:solidFill>
                <a:latin typeface="等线 Light"/>
                <a:cs typeface="等线 Light"/>
              </a:rPr>
              <a:t>旗舰版</a:t>
            </a:r>
            <a:endParaRPr sz="2950">
              <a:latin typeface="等线 Light"/>
              <a:cs typeface="等线 Ligh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248278" y="8650145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5" h="1734184">
                <a:moveTo>
                  <a:pt x="2927747" y="0"/>
                </a:moveTo>
                <a:lnTo>
                  <a:pt x="2879919" y="6701"/>
                </a:lnTo>
                <a:lnTo>
                  <a:pt x="106401" y="861961"/>
                </a:lnTo>
                <a:lnTo>
                  <a:pt x="63106" y="883361"/>
                </a:lnTo>
                <a:lnTo>
                  <a:pt x="29846" y="916028"/>
                </a:lnTo>
                <a:lnTo>
                  <a:pt x="8263" y="956856"/>
                </a:lnTo>
                <a:lnTo>
                  <a:pt x="0" y="1002738"/>
                </a:lnTo>
                <a:lnTo>
                  <a:pt x="6698" y="1050568"/>
                </a:lnTo>
                <a:lnTo>
                  <a:pt x="184504" y="1627160"/>
                </a:lnTo>
                <a:lnTo>
                  <a:pt x="205901" y="1670458"/>
                </a:lnTo>
                <a:lnTo>
                  <a:pt x="238567" y="1703719"/>
                </a:lnTo>
                <a:lnTo>
                  <a:pt x="279395" y="1725302"/>
                </a:lnTo>
                <a:lnTo>
                  <a:pt x="325277" y="1733563"/>
                </a:lnTo>
                <a:lnTo>
                  <a:pt x="373105" y="1726862"/>
                </a:lnTo>
                <a:lnTo>
                  <a:pt x="3146623" y="871601"/>
                </a:lnTo>
                <a:lnTo>
                  <a:pt x="3189919" y="850202"/>
                </a:lnTo>
                <a:lnTo>
                  <a:pt x="3223179" y="817535"/>
                </a:lnTo>
                <a:lnTo>
                  <a:pt x="3244762" y="776707"/>
                </a:lnTo>
                <a:lnTo>
                  <a:pt x="3253025" y="730824"/>
                </a:lnTo>
                <a:lnTo>
                  <a:pt x="3246327" y="682994"/>
                </a:lnTo>
                <a:lnTo>
                  <a:pt x="3068521" y="106403"/>
                </a:lnTo>
                <a:lnTo>
                  <a:pt x="3047120" y="63106"/>
                </a:lnTo>
                <a:lnTo>
                  <a:pt x="3014453" y="29844"/>
                </a:lnTo>
                <a:lnTo>
                  <a:pt x="2973627" y="8261"/>
                </a:lnTo>
                <a:lnTo>
                  <a:pt x="2927747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248279" y="8650145"/>
            <a:ext cx="3253104" cy="1734185"/>
          </a:xfrm>
          <a:custGeom>
            <a:avLst/>
            <a:gdLst/>
            <a:ahLst/>
            <a:cxnLst/>
            <a:rect l="l" t="t" r="r" b="b"/>
            <a:pathLst>
              <a:path w="3253105" h="1734184">
                <a:moveTo>
                  <a:pt x="6701" y="1050568"/>
                </a:moveTo>
                <a:lnTo>
                  <a:pt x="0" y="1002738"/>
                </a:lnTo>
                <a:lnTo>
                  <a:pt x="8261" y="956856"/>
                </a:lnTo>
                <a:lnTo>
                  <a:pt x="29844" y="916028"/>
                </a:lnTo>
                <a:lnTo>
                  <a:pt x="63105" y="883361"/>
                </a:lnTo>
                <a:lnTo>
                  <a:pt x="106402" y="861962"/>
                </a:lnTo>
                <a:lnTo>
                  <a:pt x="2879915" y="6701"/>
                </a:lnTo>
                <a:lnTo>
                  <a:pt x="2927746" y="0"/>
                </a:lnTo>
                <a:lnTo>
                  <a:pt x="2973628" y="8261"/>
                </a:lnTo>
                <a:lnTo>
                  <a:pt x="3014456" y="29844"/>
                </a:lnTo>
                <a:lnTo>
                  <a:pt x="3047123" y="63105"/>
                </a:lnTo>
                <a:lnTo>
                  <a:pt x="3068522" y="106403"/>
                </a:lnTo>
                <a:lnTo>
                  <a:pt x="3246324" y="682994"/>
                </a:lnTo>
                <a:lnTo>
                  <a:pt x="3253025" y="730824"/>
                </a:lnTo>
                <a:lnTo>
                  <a:pt x="3244764" y="776707"/>
                </a:lnTo>
                <a:lnTo>
                  <a:pt x="3223181" y="817535"/>
                </a:lnTo>
                <a:lnTo>
                  <a:pt x="3189920" y="850202"/>
                </a:lnTo>
                <a:lnTo>
                  <a:pt x="3146622" y="871601"/>
                </a:lnTo>
                <a:lnTo>
                  <a:pt x="373109" y="1726862"/>
                </a:lnTo>
                <a:lnTo>
                  <a:pt x="325279" y="1733563"/>
                </a:lnTo>
                <a:lnTo>
                  <a:pt x="279397" y="1725302"/>
                </a:lnTo>
                <a:lnTo>
                  <a:pt x="238569" y="1703719"/>
                </a:lnTo>
                <a:lnTo>
                  <a:pt x="205902" y="1670458"/>
                </a:lnTo>
                <a:lnTo>
                  <a:pt x="184503" y="1627160"/>
                </a:lnTo>
                <a:lnTo>
                  <a:pt x="6701" y="1050568"/>
                </a:lnTo>
                <a:close/>
              </a:path>
            </a:pathLst>
          </a:custGeom>
          <a:ln w="1047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 rot="20580000">
            <a:off x="12284458" y="9353272"/>
            <a:ext cx="1193381" cy="37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45"/>
              </a:lnSpc>
            </a:pPr>
            <a:r>
              <a:rPr dirty="0" sz="2950" spc="15" b="0">
                <a:solidFill>
                  <a:srgbClr val="FFFFFF"/>
                </a:solidFill>
                <a:latin typeface="等线 Light"/>
                <a:cs typeface="等线 Light"/>
              </a:rPr>
              <a:t>高级版</a:t>
            </a:r>
            <a:endParaRPr sz="2950">
              <a:latin typeface="等线 Light"/>
              <a:cs typeface="等线 Ligh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75059" y="3123757"/>
            <a:ext cx="6203950" cy="3045460"/>
          </a:xfrm>
          <a:custGeom>
            <a:avLst/>
            <a:gdLst/>
            <a:ahLst/>
            <a:cxnLst/>
            <a:rect l="l" t="t" r="r" b="b"/>
            <a:pathLst>
              <a:path w="6203950" h="3045460">
                <a:moveTo>
                  <a:pt x="0" y="0"/>
                </a:moveTo>
                <a:lnTo>
                  <a:pt x="6203588" y="0"/>
                </a:lnTo>
                <a:lnTo>
                  <a:pt x="6203588" y="3044911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313531" y="4555052"/>
            <a:ext cx="562778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007631" y="4571009"/>
            <a:ext cx="562780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37204" y="4571009"/>
            <a:ext cx="562779" cy="40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6377502" y="4803907"/>
            <a:ext cx="1201420" cy="1759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350" spc="20">
                <a:solidFill>
                  <a:srgbClr val="181818"/>
                </a:solidFill>
                <a:latin typeface="微软雅黑"/>
                <a:cs typeface="微软雅黑"/>
              </a:rPr>
              <a:t>…</a:t>
            </a:r>
            <a:endParaRPr sz="1135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353774" y="9832473"/>
            <a:ext cx="372745" cy="437515"/>
          </a:xfrm>
          <a:custGeom>
            <a:avLst/>
            <a:gdLst/>
            <a:ahLst/>
            <a:cxnLst/>
            <a:rect l="l" t="t" r="r" b="b"/>
            <a:pathLst>
              <a:path w="372745" h="437515">
                <a:moveTo>
                  <a:pt x="372230" y="0"/>
                </a:moveTo>
                <a:lnTo>
                  <a:pt x="0" y="0"/>
                </a:lnTo>
                <a:lnTo>
                  <a:pt x="0" y="437427"/>
                </a:lnTo>
                <a:lnTo>
                  <a:pt x="372230" y="437427"/>
                </a:lnTo>
                <a:lnTo>
                  <a:pt x="37223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916347" y="9460242"/>
            <a:ext cx="1247140" cy="372745"/>
          </a:xfrm>
          <a:custGeom>
            <a:avLst/>
            <a:gdLst/>
            <a:ahLst/>
            <a:cxnLst/>
            <a:rect l="l" t="t" r="r" b="b"/>
            <a:pathLst>
              <a:path w="1247140" h="372745">
                <a:moveTo>
                  <a:pt x="1247085" y="0"/>
                </a:moveTo>
                <a:lnTo>
                  <a:pt x="0" y="0"/>
                </a:lnTo>
                <a:lnTo>
                  <a:pt x="0" y="372230"/>
                </a:lnTo>
                <a:lnTo>
                  <a:pt x="1247085" y="372230"/>
                </a:lnTo>
                <a:lnTo>
                  <a:pt x="1247085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53774" y="9022815"/>
            <a:ext cx="372745" cy="437515"/>
          </a:xfrm>
          <a:custGeom>
            <a:avLst/>
            <a:gdLst/>
            <a:ahLst/>
            <a:cxnLst/>
            <a:rect l="l" t="t" r="r" b="b"/>
            <a:pathLst>
              <a:path w="372745" h="437515">
                <a:moveTo>
                  <a:pt x="372230" y="0"/>
                </a:moveTo>
                <a:lnTo>
                  <a:pt x="0" y="0"/>
                </a:lnTo>
                <a:lnTo>
                  <a:pt x="0" y="437427"/>
                </a:lnTo>
                <a:lnTo>
                  <a:pt x="372230" y="437427"/>
                </a:lnTo>
                <a:lnTo>
                  <a:pt x="37223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916347" y="9022815"/>
            <a:ext cx="1247140" cy="1247140"/>
          </a:xfrm>
          <a:custGeom>
            <a:avLst/>
            <a:gdLst/>
            <a:ahLst/>
            <a:cxnLst/>
            <a:rect l="l" t="t" r="r" b="b"/>
            <a:pathLst>
              <a:path w="1247140" h="1247140">
                <a:moveTo>
                  <a:pt x="0" y="437427"/>
                </a:moveTo>
                <a:lnTo>
                  <a:pt x="437427" y="437427"/>
                </a:lnTo>
                <a:lnTo>
                  <a:pt x="437427" y="0"/>
                </a:lnTo>
                <a:lnTo>
                  <a:pt x="809657" y="0"/>
                </a:lnTo>
                <a:lnTo>
                  <a:pt x="809657" y="437427"/>
                </a:lnTo>
                <a:lnTo>
                  <a:pt x="1247084" y="437427"/>
                </a:lnTo>
                <a:lnTo>
                  <a:pt x="1247084" y="809657"/>
                </a:lnTo>
                <a:lnTo>
                  <a:pt x="809657" y="809657"/>
                </a:lnTo>
                <a:lnTo>
                  <a:pt x="809657" y="1247084"/>
                </a:lnTo>
                <a:lnTo>
                  <a:pt x="437427" y="1247084"/>
                </a:lnTo>
                <a:lnTo>
                  <a:pt x="437427" y="809657"/>
                </a:lnTo>
                <a:lnTo>
                  <a:pt x="0" y="809657"/>
                </a:lnTo>
                <a:lnTo>
                  <a:pt x="0" y="437427"/>
                </a:lnTo>
                <a:close/>
              </a:path>
            </a:pathLst>
          </a:custGeom>
          <a:ln w="10470">
            <a:solidFill>
              <a:srgbClr val="0E0E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132396" y="4494636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69" h="178435">
                <a:moveTo>
                  <a:pt x="0" y="0"/>
                </a:moveTo>
                <a:lnTo>
                  <a:pt x="445738" y="0"/>
                </a:lnTo>
                <a:lnTo>
                  <a:pt x="445738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05205" y="4115058"/>
            <a:ext cx="691078" cy="7015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704157" y="4018590"/>
            <a:ext cx="1768475" cy="1062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5" b="1">
                <a:latin typeface="微软雅黑"/>
                <a:cs typeface="微软雅黑"/>
              </a:rPr>
              <a:t>Account</a:t>
            </a:r>
            <a:r>
              <a:rPr dirty="0" sz="2600" spc="-45" b="1">
                <a:latin typeface="微软雅黑"/>
                <a:cs typeface="微软雅黑"/>
              </a:rPr>
              <a:t> </a:t>
            </a:r>
            <a:r>
              <a:rPr dirty="0" sz="2600" spc="25" b="1">
                <a:latin typeface="微软雅黑"/>
                <a:cs typeface="微软雅黑"/>
              </a:rPr>
              <a:t>A</a:t>
            </a:r>
            <a:endParaRPr sz="2600">
              <a:latin typeface="微软雅黑"/>
              <a:cs typeface="微软雅黑"/>
            </a:endParaRPr>
          </a:p>
          <a:p>
            <a:pPr marL="521334">
              <a:lnSpc>
                <a:spcPct val="100000"/>
              </a:lnSpc>
              <a:spcBef>
                <a:spcPts val="302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10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0787881" y="4500444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70" h="178435">
                <a:moveTo>
                  <a:pt x="0" y="0"/>
                </a:moveTo>
                <a:lnTo>
                  <a:pt x="445735" y="0"/>
                </a:lnTo>
                <a:lnTo>
                  <a:pt x="445735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659360" y="4125528"/>
            <a:ext cx="691078" cy="691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1371424" y="4018590"/>
            <a:ext cx="1745614" cy="978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5" b="1">
                <a:latin typeface="微软雅黑"/>
                <a:cs typeface="微软雅黑"/>
              </a:rPr>
              <a:t>Account</a:t>
            </a:r>
            <a:r>
              <a:rPr dirty="0" sz="2600" spc="-50" b="1">
                <a:latin typeface="微软雅黑"/>
                <a:cs typeface="微软雅黑"/>
              </a:rPr>
              <a:t> </a:t>
            </a:r>
            <a:r>
              <a:rPr dirty="0" sz="2600" spc="25" b="1">
                <a:latin typeface="微软雅黑"/>
                <a:cs typeface="微软雅黑"/>
              </a:rPr>
              <a:t>B</a:t>
            </a:r>
            <a:endParaRPr sz="2600">
              <a:latin typeface="微软雅黑"/>
              <a:cs typeface="微软雅黑"/>
            </a:endParaRPr>
          </a:p>
          <a:p>
            <a:pPr marL="617220">
              <a:lnSpc>
                <a:spcPct val="100000"/>
              </a:lnSpc>
              <a:spcBef>
                <a:spcPts val="2365"/>
              </a:spcBef>
            </a:pPr>
            <a:r>
              <a:rPr dirty="0" sz="1650" spc="-15" b="1">
                <a:latin typeface="微软雅黑"/>
                <a:cs typeface="微软雅黑"/>
              </a:rPr>
              <a:t>Region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004728" y="5187446"/>
            <a:ext cx="448309" cy="100330"/>
          </a:xfrm>
          <a:custGeom>
            <a:avLst/>
            <a:gdLst/>
            <a:ahLst/>
            <a:cxnLst/>
            <a:rect l="l" t="t" r="r" b="b"/>
            <a:pathLst>
              <a:path w="448309" h="100329">
                <a:moveTo>
                  <a:pt x="0" y="99913"/>
                </a:moveTo>
                <a:lnTo>
                  <a:pt x="448231" y="99913"/>
                </a:lnTo>
                <a:lnTo>
                  <a:pt x="448231" y="0"/>
                </a:lnTo>
                <a:lnTo>
                  <a:pt x="0" y="0"/>
                </a:lnTo>
                <a:lnTo>
                  <a:pt x="0" y="999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80935" y="4824936"/>
            <a:ext cx="520700" cy="829944"/>
          </a:xfrm>
          <a:custGeom>
            <a:avLst/>
            <a:gdLst/>
            <a:ahLst/>
            <a:cxnLst/>
            <a:rect l="l" t="t" r="r" b="b"/>
            <a:pathLst>
              <a:path w="520700" h="829945">
                <a:moveTo>
                  <a:pt x="296578" y="0"/>
                </a:moveTo>
                <a:lnTo>
                  <a:pt x="0" y="0"/>
                </a:lnTo>
                <a:lnTo>
                  <a:pt x="71564" y="100123"/>
                </a:lnTo>
                <a:lnTo>
                  <a:pt x="287782" y="165617"/>
                </a:lnTo>
                <a:lnTo>
                  <a:pt x="314933" y="179213"/>
                </a:lnTo>
                <a:lnTo>
                  <a:pt x="335569" y="199879"/>
                </a:lnTo>
                <a:lnTo>
                  <a:pt x="348638" y="225597"/>
                </a:lnTo>
                <a:lnTo>
                  <a:pt x="353103" y="254523"/>
                </a:lnTo>
                <a:lnTo>
                  <a:pt x="353103" y="574809"/>
                </a:lnTo>
                <a:lnTo>
                  <a:pt x="335569" y="629460"/>
                </a:lnTo>
                <a:lnTo>
                  <a:pt x="287782" y="663714"/>
                </a:lnTo>
                <a:lnTo>
                  <a:pt x="71564" y="729209"/>
                </a:lnTo>
                <a:lnTo>
                  <a:pt x="0" y="829352"/>
                </a:lnTo>
                <a:lnTo>
                  <a:pt x="296578" y="829352"/>
                </a:lnTo>
                <a:lnTo>
                  <a:pt x="341724" y="824852"/>
                </a:lnTo>
                <a:lnTo>
                  <a:pt x="383774" y="811946"/>
                </a:lnTo>
                <a:lnTo>
                  <a:pt x="421825" y="791525"/>
                </a:lnTo>
                <a:lnTo>
                  <a:pt x="454978" y="764479"/>
                </a:lnTo>
                <a:lnTo>
                  <a:pt x="482331" y="731700"/>
                </a:lnTo>
                <a:lnTo>
                  <a:pt x="502984" y="694078"/>
                </a:lnTo>
                <a:lnTo>
                  <a:pt x="516037" y="652505"/>
                </a:lnTo>
                <a:lnTo>
                  <a:pt x="520588" y="607871"/>
                </a:lnTo>
                <a:lnTo>
                  <a:pt x="520588" y="221461"/>
                </a:lnTo>
                <a:lnTo>
                  <a:pt x="516037" y="176828"/>
                </a:lnTo>
                <a:lnTo>
                  <a:pt x="502984" y="135257"/>
                </a:lnTo>
                <a:lnTo>
                  <a:pt x="482331" y="97638"/>
                </a:lnTo>
                <a:lnTo>
                  <a:pt x="454978" y="64863"/>
                </a:lnTo>
                <a:lnTo>
                  <a:pt x="421825" y="37821"/>
                </a:lnTo>
                <a:lnTo>
                  <a:pt x="383774" y="17403"/>
                </a:lnTo>
                <a:lnTo>
                  <a:pt x="341724" y="4499"/>
                </a:lnTo>
                <a:lnTo>
                  <a:pt x="2965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56155" y="4824936"/>
            <a:ext cx="520700" cy="829944"/>
          </a:xfrm>
          <a:custGeom>
            <a:avLst/>
            <a:gdLst/>
            <a:ahLst/>
            <a:cxnLst/>
            <a:rect l="l" t="t" r="r" b="b"/>
            <a:pathLst>
              <a:path w="520700" h="829945">
                <a:moveTo>
                  <a:pt x="520587" y="0"/>
                </a:moveTo>
                <a:lnTo>
                  <a:pt x="224008" y="0"/>
                </a:lnTo>
                <a:lnTo>
                  <a:pt x="178862" y="4499"/>
                </a:lnTo>
                <a:lnTo>
                  <a:pt x="136813" y="17403"/>
                </a:lnTo>
                <a:lnTo>
                  <a:pt x="98762" y="37821"/>
                </a:lnTo>
                <a:lnTo>
                  <a:pt x="65609" y="64863"/>
                </a:lnTo>
                <a:lnTo>
                  <a:pt x="38256" y="97638"/>
                </a:lnTo>
                <a:lnTo>
                  <a:pt x="17603" y="135257"/>
                </a:lnTo>
                <a:lnTo>
                  <a:pt x="4550" y="176828"/>
                </a:lnTo>
                <a:lnTo>
                  <a:pt x="0" y="221461"/>
                </a:lnTo>
                <a:lnTo>
                  <a:pt x="0" y="607871"/>
                </a:lnTo>
                <a:lnTo>
                  <a:pt x="4550" y="652505"/>
                </a:lnTo>
                <a:lnTo>
                  <a:pt x="17603" y="694078"/>
                </a:lnTo>
                <a:lnTo>
                  <a:pt x="38256" y="731700"/>
                </a:lnTo>
                <a:lnTo>
                  <a:pt x="65609" y="764479"/>
                </a:lnTo>
                <a:lnTo>
                  <a:pt x="98762" y="791525"/>
                </a:lnTo>
                <a:lnTo>
                  <a:pt x="136813" y="811946"/>
                </a:lnTo>
                <a:lnTo>
                  <a:pt x="178862" y="824852"/>
                </a:lnTo>
                <a:lnTo>
                  <a:pt x="224008" y="829352"/>
                </a:lnTo>
                <a:lnTo>
                  <a:pt x="520587" y="829352"/>
                </a:lnTo>
                <a:lnTo>
                  <a:pt x="449024" y="729209"/>
                </a:lnTo>
                <a:lnTo>
                  <a:pt x="232804" y="663714"/>
                </a:lnTo>
                <a:lnTo>
                  <a:pt x="205654" y="650121"/>
                </a:lnTo>
                <a:lnTo>
                  <a:pt x="185018" y="629460"/>
                </a:lnTo>
                <a:lnTo>
                  <a:pt x="171950" y="603742"/>
                </a:lnTo>
                <a:lnTo>
                  <a:pt x="167484" y="574809"/>
                </a:lnTo>
                <a:lnTo>
                  <a:pt x="167484" y="254523"/>
                </a:lnTo>
                <a:lnTo>
                  <a:pt x="185018" y="199879"/>
                </a:lnTo>
                <a:lnTo>
                  <a:pt x="232804" y="165617"/>
                </a:lnTo>
                <a:lnTo>
                  <a:pt x="449024" y="100123"/>
                </a:lnTo>
                <a:lnTo>
                  <a:pt x="520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22880" y="5422741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 h="0">
                <a:moveTo>
                  <a:pt x="0" y="0"/>
                </a:moveTo>
                <a:lnTo>
                  <a:pt x="218942" y="0"/>
                </a:lnTo>
              </a:path>
            </a:pathLst>
          </a:custGeom>
          <a:ln w="8509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22880" y="5109686"/>
            <a:ext cx="86995" cy="270510"/>
          </a:xfrm>
          <a:custGeom>
            <a:avLst/>
            <a:gdLst/>
            <a:ahLst/>
            <a:cxnLst/>
            <a:rect l="l" t="t" r="r" b="b"/>
            <a:pathLst>
              <a:path w="86995" h="270510">
                <a:moveTo>
                  <a:pt x="0" y="270510"/>
                </a:moveTo>
                <a:lnTo>
                  <a:pt x="86684" y="270510"/>
                </a:lnTo>
                <a:lnTo>
                  <a:pt x="86684" y="0"/>
                </a:lnTo>
                <a:lnTo>
                  <a:pt x="0" y="0"/>
                </a:lnTo>
                <a:lnTo>
                  <a:pt x="0" y="2705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22880" y="5023326"/>
            <a:ext cx="219075" cy="86360"/>
          </a:xfrm>
          <a:custGeom>
            <a:avLst/>
            <a:gdLst/>
            <a:ahLst/>
            <a:cxnLst/>
            <a:rect l="l" t="t" r="r" b="b"/>
            <a:pathLst>
              <a:path w="219075" h="86360">
                <a:moveTo>
                  <a:pt x="0" y="86360"/>
                </a:moveTo>
                <a:lnTo>
                  <a:pt x="218942" y="86360"/>
                </a:lnTo>
                <a:lnTo>
                  <a:pt x="218942" y="0"/>
                </a:lnTo>
                <a:lnTo>
                  <a:pt x="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55144" y="5109166"/>
            <a:ext cx="86995" cy="271145"/>
          </a:xfrm>
          <a:custGeom>
            <a:avLst/>
            <a:gdLst/>
            <a:ahLst/>
            <a:cxnLst/>
            <a:rect l="l" t="t" r="r" b="b"/>
            <a:pathLst>
              <a:path w="86995" h="271145">
                <a:moveTo>
                  <a:pt x="86677" y="0"/>
                </a:moveTo>
                <a:lnTo>
                  <a:pt x="0" y="0"/>
                </a:lnTo>
                <a:lnTo>
                  <a:pt x="0" y="270711"/>
                </a:lnTo>
                <a:lnTo>
                  <a:pt x="86677" y="270711"/>
                </a:lnTo>
                <a:lnTo>
                  <a:pt x="866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103649" y="4846937"/>
            <a:ext cx="262890" cy="785495"/>
          </a:xfrm>
          <a:custGeom>
            <a:avLst/>
            <a:gdLst/>
            <a:ahLst/>
            <a:cxnLst/>
            <a:rect l="l" t="t" r="r" b="b"/>
            <a:pathLst>
              <a:path w="262890" h="785495">
                <a:moveTo>
                  <a:pt x="262266" y="0"/>
                </a:moveTo>
                <a:lnTo>
                  <a:pt x="0" y="0"/>
                </a:lnTo>
                <a:lnTo>
                  <a:pt x="0" y="785339"/>
                </a:lnTo>
                <a:lnTo>
                  <a:pt x="86681" y="785339"/>
                </a:lnTo>
                <a:lnTo>
                  <a:pt x="86681" y="85694"/>
                </a:lnTo>
                <a:lnTo>
                  <a:pt x="262266" y="85694"/>
                </a:lnTo>
                <a:lnTo>
                  <a:pt x="262266" y="0"/>
                </a:lnTo>
                <a:close/>
              </a:path>
              <a:path w="262890" h="785495">
                <a:moveTo>
                  <a:pt x="262266" y="85694"/>
                </a:moveTo>
                <a:lnTo>
                  <a:pt x="175604" y="85694"/>
                </a:lnTo>
                <a:lnTo>
                  <a:pt x="122095" y="319349"/>
                </a:lnTo>
                <a:lnTo>
                  <a:pt x="122095" y="405025"/>
                </a:lnTo>
                <a:lnTo>
                  <a:pt x="175604" y="405025"/>
                </a:lnTo>
                <a:lnTo>
                  <a:pt x="175604" y="591780"/>
                </a:lnTo>
                <a:lnTo>
                  <a:pt x="132264" y="613968"/>
                </a:lnTo>
                <a:lnTo>
                  <a:pt x="132264" y="699663"/>
                </a:lnTo>
                <a:lnTo>
                  <a:pt x="175604" y="699644"/>
                </a:lnTo>
                <a:lnTo>
                  <a:pt x="236884" y="674525"/>
                </a:lnTo>
                <a:lnTo>
                  <a:pt x="262258" y="613968"/>
                </a:lnTo>
                <a:lnTo>
                  <a:pt x="262266" y="319349"/>
                </a:lnTo>
                <a:lnTo>
                  <a:pt x="208776" y="319349"/>
                </a:lnTo>
                <a:lnTo>
                  <a:pt x="262266" y="85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01347" y="4846948"/>
            <a:ext cx="415925" cy="785495"/>
          </a:xfrm>
          <a:custGeom>
            <a:avLst/>
            <a:gdLst/>
            <a:ahLst/>
            <a:cxnLst/>
            <a:rect l="l" t="t" r="r" b="b"/>
            <a:pathLst>
              <a:path w="415925" h="785495">
                <a:moveTo>
                  <a:pt x="383842" y="85675"/>
                </a:moveTo>
                <a:lnTo>
                  <a:pt x="297395" y="85675"/>
                </a:lnTo>
                <a:lnTo>
                  <a:pt x="297395" y="629009"/>
                </a:lnTo>
                <a:lnTo>
                  <a:pt x="291761" y="656591"/>
                </a:lnTo>
                <a:lnTo>
                  <a:pt x="276399" y="679109"/>
                </a:lnTo>
                <a:lnTo>
                  <a:pt x="253614" y="694289"/>
                </a:lnTo>
                <a:lnTo>
                  <a:pt x="225711" y="699855"/>
                </a:lnTo>
                <a:lnTo>
                  <a:pt x="159755" y="699855"/>
                </a:lnTo>
                <a:lnTo>
                  <a:pt x="159755" y="785320"/>
                </a:lnTo>
                <a:lnTo>
                  <a:pt x="248506" y="785320"/>
                </a:lnTo>
                <a:lnTo>
                  <a:pt x="291286" y="778500"/>
                </a:lnTo>
                <a:lnTo>
                  <a:pt x="328437" y="759509"/>
                </a:lnTo>
                <a:lnTo>
                  <a:pt x="357732" y="730549"/>
                </a:lnTo>
                <a:lnTo>
                  <a:pt x="376943" y="693826"/>
                </a:lnTo>
                <a:lnTo>
                  <a:pt x="383842" y="651541"/>
                </a:lnTo>
                <a:lnTo>
                  <a:pt x="383842" y="85675"/>
                </a:lnTo>
                <a:close/>
              </a:path>
              <a:path w="415925" h="785495">
                <a:moveTo>
                  <a:pt x="415307" y="0"/>
                </a:moveTo>
                <a:lnTo>
                  <a:pt x="0" y="0"/>
                </a:lnTo>
                <a:lnTo>
                  <a:pt x="0" y="85675"/>
                </a:lnTo>
                <a:lnTo>
                  <a:pt x="415307" y="85675"/>
                </a:lnTo>
                <a:lnTo>
                  <a:pt x="4153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07748" y="4897346"/>
            <a:ext cx="616585" cy="0"/>
          </a:xfrm>
          <a:custGeom>
            <a:avLst/>
            <a:gdLst/>
            <a:ahLst/>
            <a:cxnLst/>
            <a:rect l="l" t="t" r="r" b="b"/>
            <a:pathLst>
              <a:path w="616584" h="0">
                <a:moveTo>
                  <a:pt x="0" y="0"/>
                </a:moveTo>
                <a:lnTo>
                  <a:pt x="615967" y="0"/>
                </a:lnTo>
              </a:path>
            </a:pathLst>
          </a:custGeom>
          <a:ln w="856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675749" y="5166288"/>
            <a:ext cx="680085" cy="466090"/>
          </a:xfrm>
          <a:custGeom>
            <a:avLst/>
            <a:gdLst/>
            <a:ahLst/>
            <a:cxnLst/>
            <a:rect l="l" t="t" r="r" b="b"/>
            <a:pathLst>
              <a:path w="680084" h="466089">
                <a:moveTo>
                  <a:pt x="266955" y="85675"/>
                </a:moveTo>
                <a:lnTo>
                  <a:pt x="171691" y="85675"/>
                </a:lnTo>
                <a:lnTo>
                  <a:pt x="36470" y="380314"/>
                </a:lnTo>
                <a:lnTo>
                  <a:pt x="36470" y="465989"/>
                </a:lnTo>
                <a:lnTo>
                  <a:pt x="616389" y="465989"/>
                </a:lnTo>
                <a:lnTo>
                  <a:pt x="633255" y="462622"/>
                </a:lnTo>
                <a:lnTo>
                  <a:pt x="647031" y="453438"/>
                </a:lnTo>
                <a:lnTo>
                  <a:pt x="656321" y="439819"/>
                </a:lnTo>
                <a:lnTo>
                  <a:pt x="659728" y="423143"/>
                </a:lnTo>
                <a:lnTo>
                  <a:pt x="659728" y="416510"/>
                </a:lnTo>
                <a:lnTo>
                  <a:pt x="657917" y="410357"/>
                </a:lnTo>
                <a:lnTo>
                  <a:pt x="655362" y="404700"/>
                </a:lnTo>
                <a:lnTo>
                  <a:pt x="644117" y="380314"/>
                </a:lnTo>
                <a:lnTo>
                  <a:pt x="131734" y="380314"/>
                </a:lnTo>
                <a:lnTo>
                  <a:pt x="266955" y="85675"/>
                </a:lnTo>
                <a:close/>
              </a:path>
              <a:path w="680084" h="466089">
                <a:moveTo>
                  <a:pt x="582076" y="245770"/>
                </a:moveTo>
                <a:lnTo>
                  <a:pt x="486812" y="245770"/>
                </a:lnTo>
                <a:lnTo>
                  <a:pt x="549114" y="380314"/>
                </a:lnTo>
                <a:lnTo>
                  <a:pt x="644117" y="380314"/>
                </a:lnTo>
                <a:lnTo>
                  <a:pt x="582076" y="245770"/>
                </a:lnTo>
                <a:close/>
              </a:path>
              <a:path w="680084" h="466089">
                <a:moveTo>
                  <a:pt x="679947" y="0"/>
                </a:moveTo>
                <a:lnTo>
                  <a:pt x="0" y="0"/>
                </a:lnTo>
                <a:lnTo>
                  <a:pt x="0" y="85675"/>
                </a:lnTo>
                <a:lnTo>
                  <a:pt x="679947" y="85675"/>
                </a:lnTo>
                <a:lnTo>
                  <a:pt x="6799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06452" y="5589433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4" h="0">
                <a:moveTo>
                  <a:pt x="0" y="0"/>
                </a:moveTo>
                <a:lnTo>
                  <a:pt x="679947" y="0"/>
                </a:lnTo>
              </a:path>
            </a:pathLst>
          </a:custGeom>
          <a:ln w="8569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203103" y="5455731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86657" y="0"/>
                </a:moveTo>
                <a:lnTo>
                  <a:pt x="0" y="0"/>
                </a:lnTo>
                <a:lnTo>
                  <a:pt x="0" y="90854"/>
                </a:lnTo>
                <a:lnTo>
                  <a:pt x="86657" y="90854"/>
                </a:lnTo>
                <a:lnTo>
                  <a:pt x="86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28075" y="5412883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 h="0">
                <a:moveTo>
                  <a:pt x="0" y="0"/>
                </a:moveTo>
                <a:lnTo>
                  <a:pt x="636692" y="0"/>
                </a:lnTo>
              </a:path>
            </a:pathLst>
          </a:custGeom>
          <a:ln w="8569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203103" y="5327876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 h="0">
                <a:moveTo>
                  <a:pt x="0" y="0"/>
                </a:moveTo>
                <a:lnTo>
                  <a:pt x="86657" y="0"/>
                </a:lnTo>
              </a:path>
            </a:pathLst>
          </a:custGeom>
          <a:ln w="843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38441" y="5199856"/>
            <a:ext cx="616585" cy="86360"/>
          </a:xfrm>
          <a:custGeom>
            <a:avLst/>
            <a:gdLst/>
            <a:ahLst/>
            <a:cxnLst/>
            <a:rect l="l" t="t" r="r" b="b"/>
            <a:pathLst>
              <a:path w="616584" h="86360">
                <a:moveTo>
                  <a:pt x="0" y="86360"/>
                </a:moveTo>
                <a:lnTo>
                  <a:pt x="615970" y="86360"/>
                </a:lnTo>
                <a:lnTo>
                  <a:pt x="615970" y="0"/>
                </a:lnTo>
                <a:lnTo>
                  <a:pt x="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38441" y="5109686"/>
            <a:ext cx="86995" cy="90170"/>
          </a:xfrm>
          <a:custGeom>
            <a:avLst/>
            <a:gdLst/>
            <a:ahLst/>
            <a:cxnLst/>
            <a:rect l="l" t="t" r="r" b="b"/>
            <a:pathLst>
              <a:path w="86995" h="90170">
                <a:moveTo>
                  <a:pt x="0" y="90170"/>
                </a:moveTo>
                <a:lnTo>
                  <a:pt x="86677" y="90170"/>
                </a:lnTo>
                <a:lnTo>
                  <a:pt x="86677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938441" y="5023326"/>
            <a:ext cx="616585" cy="86360"/>
          </a:xfrm>
          <a:custGeom>
            <a:avLst/>
            <a:gdLst/>
            <a:ahLst/>
            <a:cxnLst/>
            <a:rect l="l" t="t" r="r" b="b"/>
            <a:pathLst>
              <a:path w="616584" h="86360">
                <a:moveTo>
                  <a:pt x="0" y="86360"/>
                </a:moveTo>
                <a:lnTo>
                  <a:pt x="615970" y="86360"/>
                </a:lnTo>
                <a:lnTo>
                  <a:pt x="615970" y="0"/>
                </a:lnTo>
                <a:lnTo>
                  <a:pt x="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938441" y="4933156"/>
            <a:ext cx="86995" cy="90170"/>
          </a:xfrm>
          <a:custGeom>
            <a:avLst/>
            <a:gdLst/>
            <a:ahLst/>
            <a:cxnLst/>
            <a:rect l="l" t="t" r="r" b="b"/>
            <a:pathLst>
              <a:path w="86995" h="90170">
                <a:moveTo>
                  <a:pt x="0" y="90169"/>
                </a:moveTo>
                <a:lnTo>
                  <a:pt x="86677" y="90169"/>
                </a:lnTo>
                <a:lnTo>
                  <a:pt x="86677" y="0"/>
                </a:lnTo>
                <a:lnTo>
                  <a:pt x="0" y="0"/>
                </a:lnTo>
                <a:lnTo>
                  <a:pt x="0" y="90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938441" y="4846796"/>
            <a:ext cx="616585" cy="86360"/>
          </a:xfrm>
          <a:custGeom>
            <a:avLst/>
            <a:gdLst/>
            <a:ahLst/>
            <a:cxnLst/>
            <a:rect l="l" t="t" r="r" b="b"/>
            <a:pathLst>
              <a:path w="616584" h="86360">
                <a:moveTo>
                  <a:pt x="0" y="86360"/>
                </a:moveTo>
                <a:lnTo>
                  <a:pt x="615970" y="86360"/>
                </a:lnTo>
                <a:lnTo>
                  <a:pt x="615970" y="0"/>
                </a:lnTo>
                <a:lnTo>
                  <a:pt x="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203103" y="5109166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86657" y="0"/>
                </a:moveTo>
                <a:lnTo>
                  <a:pt x="0" y="0"/>
                </a:lnTo>
                <a:lnTo>
                  <a:pt x="0" y="90854"/>
                </a:lnTo>
                <a:lnTo>
                  <a:pt x="86657" y="90854"/>
                </a:lnTo>
                <a:lnTo>
                  <a:pt x="86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467744" y="5109166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86667" y="0"/>
                </a:moveTo>
                <a:lnTo>
                  <a:pt x="0" y="0"/>
                </a:lnTo>
                <a:lnTo>
                  <a:pt x="0" y="90854"/>
                </a:lnTo>
                <a:lnTo>
                  <a:pt x="86667" y="90854"/>
                </a:lnTo>
                <a:lnTo>
                  <a:pt x="86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203103" y="4932617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86657" y="0"/>
                </a:moveTo>
                <a:lnTo>
                  <a:pt x="0" y="0"/>
                </a:lnTo>
                <a:lnTo>
                  <a:pt x="0" y="90854"/>
                </a:lnTo>
                <a:lnTo>
                  <a:pt x="86657" y="90854"/>
                </a:lnTo>
                <a:lnTo>
                  <a:pt x="86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467744" y="4932617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86667" y="0"/>
                </a:moveTo>
                <a:lnTo>
                  <a:pt x="0" y="0"/>
                </a:lnTo>
                <a:lnTo>
                  <a:pt x="0" y="90854"/>
                </a:lnTo>
                <a:lnTo>
                  <a:pt x="86667" y="90854"/>
                </a:lnTo>
                <a:lnTo>
                  <a:pt x="86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934" y="500373"/>
            <a:ext cx="115633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b="1">
                <a:solidFill>
                  <a:srgbClr val="525252"/>
                </a:solidFill>
                <a:latin typeface="微软雅黑"/>
                <a:cs typeface="微软雅黑"/>
              </a:rPr>
              <a:t>目录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101" y="5840524"/>
            <a:ext cx="3497579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30" b="1">
                <a:solidFill>
                  <a:srgbClr val="525252"/>
                </a:solidFill>
                <a:latin typeface="微软雅黑"/>
                <a:cs typeface="微软雅黑"/>
              </a:rPr>
              <a:t>云上网络安全最佳实践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2575" y="4301304"/>
            <a:ext cx="1130935" cy="11315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250" spc="95" b="0">
                <a:solidFill>
                  <a:srgbClr val="FF6A00"/>
                </a:solidFill>
                <a:latin typeface="微软雅黑"/>
                <a:cs typeface="微软雅黑"/>
              </a:rPr>
              <a:t>01</a:t>
            </a:r>
            <a:endParaRPr sz="725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917" y="5365910"/>
            <a:ext cx="742031" cy="47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85343" y="4301304"/>
            <a:ext cx="2803525" cy="193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250" spc="95">
                <a:solidFill>
                  <a:srgbClr val="FFA666"/>
                </a:solidFill>
                <a:latin typeface="微软雅黑"/>
                <a:cs typeface="微软雅黑"/>
              </a:rPr>
              <a:t>02</a:t>
            </a:r>
            <a:endParaRPr sz="72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</a:pPr>
            <a:r>
              <a:rPr dirty="0" sz="2600" spc="130" b="1">
                <a:solidFill>
                  <a:srgbClr val="C5C5C5"/>
                </a:solidFill>
                <a:latin typeface="微软雅黑"/>
                <a:cs typeface="微软雅黑"/>
              </a:rPr>
              <a:t>阿里云防火墙简介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56160" y="5365910"/>
            <a:ext cx="742029" cy="47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934" y="500373"/>
            <a:ext cx="107689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b="1">
                <a:solidFill>
                  <a:srgbClr val="181818"/>
                </a:solidFill>
                <a:latin typeface="微软雅黑"/>
                <a:cs typeface="微软雅黑"/>
              </a:rPr>
              <a:t>有关云上网络安全，客户问的最多的问题？</a:t>
            </a:r>
            <a:endParaRPr sz="44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0333" y="2688788"/>
            <a:ext cx="10183495" cy="9302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35" b="0">
                <a:latin typeface="微软雅黑"/>
                <a:cs typeface="微软雅黑"/>
              </a:rPr>
              <a:t>我的</a:t>
            </a:r>
            <a:r>
              <a:rPr dirty="0" sz="5900" spc="25">
                <a:solidFill>
                  <a:srgbClr val="FF6A00"/>
                </a:solidFill>
              </a:rPr>
              <a:t>V</a:t>
            </a:r>
            <a:r>
              <a:rPr dirty="0" sz="5900" spc="25">
                <a:solidFill>
                  <a:srgbClr val="FF6A00"/>
                </a:solidFill>
              </a:rPr>
              <a:t>P</a:t>
            </a:r>
            <a:r>
              <a:rPr dirty="0" sz="5900" spc="15">
                <a:solidFill>
                  <a:srgbClr val="FF6A00"/>
                </a:solidFill>
              </a:rPr>
              <a:t>C</a:t>
            </a:r>
            <a:r>
              <a:rPr dirty="0" sz="5900" spc="10" b="0">
                <a:latin typeface="微软雅黑"/>
                <a:cs typeface="微软雅黑"/>
              </a:rPr>
              <a:t>/</a:t>
            </a:r>
            <a:r>
              <a:rPr dirty="0" sz="5900" spc="35" b="0">
                <a:latin typeface="微软雅黑"/>
                <a:cs typeface="微软雅黑"/>
              </a:rPr>
              <a:t>子网应该如何划分？</a:t>
            </a:r>
            <a:endParaRPr sz="59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75894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如何在云上实现入侵防御（</a:t>
            </a:r>
            <a:r>
              <a:rPr dirty="0" spc="-10" b="1">
                <a:solidFill>
                  <a:srgbClr val="FF6A00"/>
                </a:solidFill>
                <a:latin typeface="微软雅黑"/>
                <a:cs typeface="微软雅黑"/>
              </a:rPr>
              <a:t>IDS/IPS</a:t>
            </a:r>
            <a:r>
              <a:rPr dirty="0" spc="-10"/>
              <a:t>）？</a:t>
            </a:r>
          </a:p>
          <a:p>
            <a:pPr marL="657860">
              <a:lnSpc>
                <a:spcPct val="100000"/>
              </a:lnSpc>
              <a:spcBef>
                <a:spcPts val="15"/>
              </a:spcBef>
            </a:pPr>
            <a:endParaRPr sz="7350">
              <a:latin typeface="Times New Roman"/>
              <a:cs typeface="Times New Roman"/>
            </a:endParaRPr>
          </a:p>
          <a:p>
            <a:pPr marL="670560">
              <a:lnSpc>
                <a:spcPct val="100000"/>
              </a:lnSpc>
            </a:pPr>
            <a:r>
              <a:rPr dirty="0" spc="-10"/>
              <a:t>云上做访问控制策略</a:t>
            </a:r>
            <a:r>
              <a:rPr dirty="0" spc="-25"/>
              <a:t>（</a:t>
            </a:r>
            <a:r>
              <a:rPr dirty="0" spc="-25" b="1">
                <a:solidFill>
                  <a:srgbClr val="FF6A00"/>
                </a:solidFill>
                <a:latin typeface="微软雅黑"/>
                <a:cs typeface="微软雅黑"/>
              </a:rPr>
              <a:t>ACL</a:t>
            </a:r>
            <a:r>
              <a:rPr dirty="0" spc="-25"/>
              <a:t>）</a:t>
            </a:r>
            <a:r>
              <a:rPr dirty="0" spc="-10"/>
              <a:t>的最佳实践？</a:t>
            </a:r>
          </a:p>
          <a:p>
            <a:pPr marL="657860">
              <a:lnSpc>
                <a:spcPct val="100000"/>
              </a:lnSpc>
              <a:spcBef>
                <a:spcPts val="10"/>
              </a:spcBef>
            </a:pPr>
            <a:endParaRPr sz="7350">
              <a:latin typeface="Times New Roman"/>
              <a:cs typeface="Times New Roman"/>
            </a:endParaRPr>
          </a:p>
          <a:p>
            <a:pPr algn="ctr" marL="1330325">
              <a:lnSpc>
                <a:spcPct val="100000"/>
              </a:lnSpc>
              <a:spcBef>
                <a:spcPts val="5"/>
              </a:spcBef>
            </a:pPr>
            <a:r>
              <a:rPr dirty="0" spc="-10" b="1">
                <a:solidFill>
                  <a:srgbClr val="FF6A00"/>
                </a:solidFill>
                <a:latin typeface="微软雅黑"/>
                <a:cs typeface="微软雅黑"/>
              </a:rPr>
              <a:t>安全组</a:t>
            </a:r>
            <a:r>
              <a:rPr dirty="0" spc="-10"/>
              <a:t>能解决所有云上网络安全问题？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568007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云上网络组件复杂多样</a:t>
            </a:r>
          </a:p>
        </p:txBody>
      </p:sp>
      <p:sp>
        <p:nvSpPr>
          <p:cNvPr id="3" name="object 3"/>
          <p:cNvSpPr/>
          <p:nvPr/>
        </p:nvSpPr>
        <p:spPr>
          <a:xfrm>
            <a:off x="263042" y="1403137"/>
            <a:ext cx="12034147" cy="733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5389" y="9054027"/>
            <a:ext cx="11944985" cy="2127250"/>
          </a:xfrm>
          <a:custGeom>
            <a:avLst/>
            <a:gdLst/>
            <a:ahLst/>
            <a:cxnLst/>
            <a:rect l="l" t="t" r="r" b="b"/>
            <a:pathLst>
              <a:path w="11944985" h="2127250">
                <a:moveTo>
                  <a:pt x="0" y="0"/>
                </a:moveTo>
                <a:lnTo>
                  <a:pt x="11944822" y="0"/>
                </a:lnTo>
                <a:lnTo>
                  <a:pt x="11944822" y="2127032"/>
                </a:lnTo>
                <a:lnTo>
                  <a:pt x="0" y="212703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1818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99740" y="9283351"/>
            <a:ext cx="10186670" cy="1701164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00660" indent="-188595">
              <a:lnSpc>
                <a:spcPct val="100000"/>
              </a:lnSpc>
              <a:spcBef>
                <a:spcPts val="1300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区域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：根据地理位置进行的大区划分，例如中国大陆、亚太、北美、欧洲等。</a:t>
            </a:r>
            <a:r>
              <a:rPr dirty="0" sz="1550">
                <a:solidFill>
                  <a:srgbClr val="181818"/>
                </a:solidFill>
                <a:latin typeface="微软雅黑"/>
                <a:cs typeface="微软雅黑"/>
              </a:rPr>
              <a:t>1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个区域包含</a:t>
            </a:r>
            <a:r>
              <a:rPr dirty="0" sz="1550">
                <a:solidFill>
                  <a:srgbClr val="181818"/>
                </a:solidFill>
                <a:latin typeface="微软雅黑"/>
                <a:cs typeface="微软雅黑"/>
              </a:rPr>
              <a:t>1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个或多个地域。</a:t>
            </a:r>
            <a:endParaRPr sz="15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205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地域</a:t>
            </a:r>
            <a:r>
              <a:rPr dirty="0" sz="1950" spc="5" b="1">
                <a:solidFill>
                  <a:srgbClr val="181818"/>
                </a:solidFill>
                <a:latin typeface="微软雅黑"/>
                <a:cs typeface="微软雅黑"/>
              </a:rPr>
              <a:t>(Region)</a:t>
            </a:r>
            <a:r>
              <a:rPr dirty="0" sz="1550" spc="5">
                <a:solidFill>
                  <a:srgbClr val="181818"/>
                </a:solidFill>
                <a:latin typeface="微软雅黑"/>
                <a:cs typeface="微软雅黑"/>
              </a:rPr>
              <a:t>：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云资源所在的城市，例如上海、北京、杭州、香港、美东等。</a:t>
            </a:r>
            <a:r>
              <a:rPr dirty="0" sz="1550">
                <a:solidFill>
                  <a:srgbClr val="181818"/>
                </a:solidFill>
                <a:latin typeface="微软雅黑"/>
                <a:cs typeface="微软雅黑"/>
              </a:rPr>
              <a:t>1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个地域包含</a:t>
            </a:r>
            <a:r>
              <a:rPr dirty="0" sz="1550">
                <a:solidFill>
                  <a:srgbClr val="181818"/>
                </a:solidFill>
                <a:latin typeface="微软雅黑"/>
                <a:cs typeface="微软雅黑"/>
              </a:rPr>
              <a:t>1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个或多个可用区。</a:t>
            </a:r>
            <a:endParaRPr sz="15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285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可用区</a:t>
            </a:r>
            <a:r>
              <a:rPr dirty="0" sz="1950" spc="15" b="1">
                <a:solidFill>
                  <a:srgbClr val="181818"/>
                </a:solidFill>
                <a:latin typeface="微软雅黑"/>
                <a:cs typeface="微软雅黑"/>
              </a:rPr>
              <a:t>(AZ)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：基础设施的最小单元，通常有</a:t>
            </a:r>
            <a:r>
              <a:rPr dirty="0" sz="1550">
                <a:solidFill>
                  <a:srgbClr val="181818"/>
                </a:solidFill>
                <a:latin typeface="微软雅黑"/>
                <a:cs typeface="微软雅黑"/>
              </a:rPr>
              <a:t>1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个或多个相邻的物理机房组成。不同可用区之间的物理设施相互</a:t>
            </a:r>
            <a:endParaRPr sz="155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615"/>
              </a:spcBef>
            </a:pP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独立。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2629" y="8813320"/>
            <a:ext cx="8361680" cy="511175"/>
          </a:xfrm>
          <a:custGeom>
            <a:avLst/>
            <a:gdLst/>
            <a:ahLst/>
            <a:cxnLst/>
            <a:rect l="l" t="t" r="r" b="b"/>
            <a:pathLst>
              <a:path w="8361680" h="511175">
                <a:moveTo>
                  <a:pt x="8276187" y="0"/>
                </a:moveTo>
                <a:lnTo>
                  <a:pt x="85186" y="0"/>
                </a:lnTo>
                <a:lnTo>
                  <a:pt x="52028" y="6694"/>
                </a:lnTo>
                <a:lnTo>
                  <a:pt x="24950" y="24950"/>
                </a:lnTo>
                <a:lnTo>
                  <a:pt x="6694" y="52028"/>
                </a:lnTo>
                <a:lnTo>
                  <a:pt x="0" y="85186"/>
                </a:lnTo>
                <a:lnTo>
                  <a:pt x="0" y="425924"/>
                </a:lnTo>
                <a:lnTo>
                  <a:pt x="6694" y="459082"/>
                </a:lnTo>
                <a:lnTo>
                  <a:pt x="24950" y="486160"/>
                </a:lnTo>
                <a:lnTo>
                  <a:pt x="52028" y="504416"/>
                </a:lnTo>
                <a:lnTo>
                  <a:pt x="85186" y="511111"/>
                </a:lnTo>
                <a:lnTo>
                  <a:pt x="8276187" y="511111"/>
                </a:lnTo>
                <a:lnTo>
                  <a:pt x="8309346" y="504416"/>
                </a:lnTo>
                <a:lnTo>
                  <a:pt x="8336424" y="486160"/>
                </a:lnTo>
                <a:lnTo>
                  <a:pt x="8354680" y="459082"/>
                </a:lnTo>
                <a:lnTo>
                  <a:pt x="8361374" y="425924"/>
                </a:lnTo>
                <a:lnTo>
                  <a:pt x="8361374" y="85186"/>
                </a:lnTo>
                <a:lnTo>
                  <a:pt x="8354680" y="52028"/>
                </a:lnTo>
                <a:lnTo>
                  <a:pt x="8336424" y="24950"/>
                </a:lnTo>
                <a:lnTo>
                  <a:pt x="8309346" y="6694"/>
                </a:lnTo>
                <a:lnTo>
                  <a:pt x="8276187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2629" y="8813320"/>
            <a:ext cx="8361680" cy="511175"/>
          </a:xfrm>
          <a:custGeom>
            <a:avLst/>
            <a:gdLst/>
            <a:ahLst/>
            <a:cxnLst/>
            <a:rect l="l" t="t" r="r" b="b"/>
            <a:pathLst>
              <a:path w="8361680" h="511175">
                <a:moveTo>
                  <a:pt x="0" y="85186"/>
                </a:moveTo>
                <a:lnTo>
                  <a:pt x="6694" y="52028"/>
                </a:lnTo>
                <a:lnTo>
                  <a:pt x="24950" y="24950"/>
                </a:lnTo>
                <a:lnTo>
                  <a:pt x="52028" y="6694"/>
                </a:lnTo>
                <a:lnTo>
                  <a:pt x="85186" y="0"/>
                </a:lnTo>
                <a:lnTo>
                  <a:pt x="8276188" y="0"/>
                </a:lnTo>
                <a:lnTo>
                  <a:pt x="8309346" y="6694"/>
                </a:lnTo>
                <a:lnTo>
                  <a:pt x="8336424" y="24950"/>
                </a:lnTo>
                <a:lnTo>
                  <a:pt x="8354680" y="52028"/>
                </a:lnTo>
                <a:lnTo>
                  <a:pt x="8361375" y="85186"/>
                </a:lnTo>
                <a:lnTo>
                  <a:pt x="8361375" y="425924"/>
                </a:lnTo>
                <a:lnTo>
                  <a:pt x="8354680" y="459082"/>
                </a:lnTo>
                <a:lnTo>
                  <a:pt x="8336424" y="486160"/>
                </a:lnTo>
                <a:lnTo>
                  <a:pt x="8309346" y="504416"/>
                </a:lnTo>
                <a:lnTo>
                  <a:pt x="8276188" y="511111"/>
                </a:lnTo>
                <a:lnTo>
                  <a:pt x="85186" y="511111"/>
                </a:lnTo>
                <a:lnTo>
                  <a:pt x="52028" y="504416"/>
                </a:lnTo>
                <a:lnTo>
                  <a:pt x="24950" y="486160"/>
                </a:lnTo>
                <a:lnTo>
                  <a:pt x="6694" y="459082"/>
                </a:lnTo>
                <a:lnTo>
                  <a:pt x="0" y="425924"/>
                </a:lnTo>
                <a:lnTo>
                  <a:pt x="0" y="85186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0920" y="8918964"/>
            <a:ext cx="128206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FFFFFF"/>
                </a:solidFill>
                <a:latin typeface="微软雅黑"/>
                <a:cs typeface="微软雅黑"/>
              </a:rPr>
              <a:t>基础设施相关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14097" y="1327984"/>
            <a:ext cx="7245350" cy="4207510"/>
          </a:xfrm>
          <a:custGeom>
            <a:avLst/>
            <a:gdLst/>
            <a:ahLst/>
            <a:cxnLst/>
            <a:rect l="l" t="t" r="r" b="b"/>
            <a:pathLst>
              <a:path w="7245350" h="4207510">
                <a:moveTo>
                  <a:pt x="0" y="0"/>
                </a:moveTo>
                <a:lnTo>
                  <a:pt x="7244831" y="0"/>
                </a:lnTo>
                <a:lnTo>
                  <a:pt x="7244831" y="4207317"/>
                </a:lnTo>
                <a:lnTo>
                  <a:pt x="0" y="420731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B6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163674" y="1410348"/>
            <a:ext cx="6053455" cy="3888104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200660" indent="-188595">
              <a:lnSpc>
                <a:spcPct val="100000"/>
              </a:lnSpc>
              <a:spcBef>
                <a:spcPts val="875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15" b="1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：独立的三层虚拟网络，有独立的地址空间。由多个</a:t>
            </a:r>
            <a:r>
              <a:rPr dirty="0" sz="1550">
                <a:solidFill>
                  <a:srgbClr val="181818"/>
                </a:solidFill>
                <a:latin typeface="微软雅黑"/>
                <a:cs typeface="微软雅黑"/>
              </a:rPr>
              <a:t>VSW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组</a:t>
            </a:r>
            <a:endParaRPr sz="155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620"/>
              </a:spcBef>
            </a:pP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成。</a:t>
            </a:r>
            <a:r>
              <a:rPr dirty="0" sz="1550" spc="-5">
                <a:solidFill>
                  <a:srgbClr val="181818"/>
                </a:solidFill>
                <a:latin typeface="微软雅黑"/>
                <a:cs typeface="微软雅黑"/>
              </a:rPr>
              <a:t>Region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级别。</a:t>
            </a:r>
            <a:endParaRPr sz="15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035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10" b="1">
                <a:solidFill>
                  <a:srgbClr val="181818"/>
                </a:solidFill>
                <a:latin typeface="微软雅黑"/>
                <a:cs typeface="微软雅黑"/>
              </a:rPr>
              <a:t>VSW</a:t>
            </a:r>
            <a:r>
              <a:rPr dirty="0" sz="1550" spc="10">
                <a:solidFill>
                  <a:srgbClr val="181818"/>
                </a:solidFill>
                <a:latin typeface="微软雅黑"/>
                <a:cs typeface="微软雅黑"/>
              </a:rPr>
              <a:t>：VPC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中的一个独立子网，容纳</a:t>
            </a:r>
            <a:r>
              <a:rPr dirty="0" sz="1550" spc="5">
                <a:solidFill>
                  <a:srgbClr val="181818"/>
                </a:solidFill>
                <a:latin typeface="微软雅黑"/>
                <a:cs typeface="微软雅黑"/>
              </a:rPr>
              <a:t>ECS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。</a:t>
            </a:r>
            <a:r>
              <a:rPr dirty="0" sz="1550" spc="30">
                <a:solidFill>
                  <a:srgbClr val="181818"/>
                </a:solidFill>
                <a:latin typeface="微软雅黑"/>
                <a:cs typeface="微软雅黑"/>
              </a:rPr>
              <a:t>AZ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级别。</a:t>
            </a:r>
            <a:endParaRPr sz="15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290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15" b="1">
                <a:solidFill>
                  <a:srgbClr val="181818"/>
                </a:solidFill>
                <a:latin typeface="微软雅黑"/>
                <a:cs typeface="微软雅黑"/>
              </a:rPr>
              <a:t>SLB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：负载均衡服务，可以用于构建提供跨</a:t>
            </a:r>
            <a:r>
              <a:rPr dirty="0" sz="1550" spc="30">
                <a:solidFill>
                  <a:srgbClr val="181818"/>
                </a:solidFill>
                <a:latin typeface="微软雅黑"/>
                <a:cs typeface="微软雅黑"/>
              </a:rPr>
              <a:t>AZ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的集群。</a:t>
            </a:r>
            <a:endParaRPr sz="15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205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10" b="1">
                <a:solidFill>
                  <a:srgbClr val="181818"/>
                </a:solidFill>
                <a:latin typeface="微软雅黑"/>
                <a:cs typeface="微软雅黑"/>
              </a:rPr>
              <a:t>EIP</a:t>
            </a:r>
            <a:r>
              <a:rPr dirty="0" sz="1550" spc="10">
                <a:solidFill>
                  <a:srgbClr val="181818"/>
                </a:solidFill>
                <a:latin typeface="微软雅黑"/>
                <a:cs typeface="微软雅黑"/>
              </a:rPr>
              <a:t>：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公网地址，可以绑定到</a:t>
            </a:r>
            <a:r>
              <a:rPr dirty="0" sz="1550">
                <a:solidFill>
                  <a:srgbClr val="181818"/>
                </a:solidFill>
                <a:latin typeface="微软雅黑"/>
                <a:cs typeface="微软雅黑"/>
              </a:rPr>
              <a:t>SLB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、</a:t>
            </a:r>
            <a:r>
              <a:rPr dirty="0" sz="1550" spc="5">
                <a:solidFill>
                  <a:srgbClr val="181818"/>
                </a:solidFill>
                <a:latin typeface="微软雅黑"/>
                <a:cs typeface="微软雅黑"/>
              </a:rPr>
              <a:t>ECS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和</a:t>
            </a:r>
            <a:r>
              <a:rPr dirty="0" sz="1550" spc="10">
                <a:solidFill>
                  <a:srgbClr val="181818"/>
                </a:solidFill>
                <a:latin typeface="微软雅黑"/>
                <a:cs typeface="微软雅黑"/>
              </a:rPr>
              <a:t>NGW，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提供公网访问能</a:t>
            </a:r>
            <a:endParaRPr sz="155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615"/>
              </a:spcBef>
            </a:pP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力。</a:t>
            </a:r>
            <a:r>
              <a:rPr dirty="0" sz="1550" spc="-5">
                <a:solidFill>
                  <a:srgbClr val="181818"/>
                </a:solidFill>
                <a:latin typeface="微软雅黑"/>
                <a:cs typeface="微软雅黑"/>
              </a:rPr>
              <a:t>Region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级别。</a:t>
            </a:r>
            <a:endParaRPr sz="15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040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共享带宽</a:t>
            </a:r>
            <a:r>
              <a:rPr dirty="0" sz="1950" spc="10" b="1">
                <a:solidFill>
                  <a:srgbClr val="181818"/>
                </a:solidFill>
                <a:latin typeface="微软雅黑"/>
                <a:cs typeface="微软雅黑"/>
              </a:rPr>
              <a:t>/</a:t>
            </a: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流量包</a:t>
            </a:r>
            <a:r>
              <a:rPr dirty="0" sz="1550" spc="5">
                <a:solidFill>
                  <a:srgbClr val="181818"/>
                </a:solidFill>
                <a:latin typeface="微软雅黑"/>
                <a:cs typeface="微软雅黑"/>
              </a:rPr>
              <a:t>：EIP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的计费包，可以给多个</a:t>
            </a:r>
            <a:r>
              <a:rPr dirty="0" sz="1550">
                <a:solidFill>
                  <a:srgbClr val="181818"/>
                </a:solidFill>
                <a:latin typeface="微软雅黑"/>
                <a:cs typeface="微软雅黑"/>
              </a:rPr>
              <a:t>EIP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共享带宽或流</a:t>
            </a:r>
            <a:endParaRPr sz="155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615"/>
              </a:spcBef>
            </a:pP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量。</a:t>
            </a:r>
            <a:r>
              <a:rPr dirty="0" sz="1550" spc="-5">
                <a:solidFill>
                  <a:srgbClr val="181818"/>
                </a:solidFill>
                <a:latin typeface="微软雅黑"/>
                <a:cs typeface="微软雅黑"/>
              </a:rPr>
              <a:t>Region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级别。</a:t>
            </a:r>
            <a:endParaRPr sz="15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035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-35" b="1">
                <a:solidFill>
                  <a:srgbClr val="181818"/>
                </a:solidFill>
                <a:latin typeface="微软雅黑"/>
                <a:cs typeface="微软雅黑"/>
              </a:rPr>
              <a:t>NAT</a:t>
            </a:r>
            <a:r>
              <a:rPr dirty="0" sz="1950" spc="-5" b="1">
                <a:solidFill>
                  <a:srgbClr val="181818"/>
                </a:solidFill>
                <a:latin typeface="微软雅黑"/>
                <a:cs typeface="微软雅黑"/>
              </a:rPr>
              <a:t> GW</a:t>
            </a:r>
            <a:r>
              <a:rPr dirty="0" sz="1550" spc="-5">
                <a:solidFill>
                  <a:srgbClr val="181818"/>
                </a:solidFill>
                <a:latin typeface="微软雅黑"/>
                <a:cs typeface="微软雅黑"/>
              </a:rPr>
              <a:t>：NAT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网关服务。提供统一的</a:t>
            </a:r>
            <a:r>
              <a:rPr dirty="0" sz="1550" spc="5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公网出口，包括</a:t>
            </a:r>
            <a:endParaRPr sz="155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700"/>
              </a:spcBef>
            </a:pPr>
            <a:r>
              <a:rPr dirty="0" sz="1550" spc="-25">
                <a:solidFill>
                  <a:srgbClr val="181818"/>
                </a:solidFill>
                <a:latin typeface="微软雅黑"/>
                <a:cs typeface="微软雅黑"/>
              </a:rPr>
              <a:t>SNAT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和</a:t>
            </a:r>
            <a:r>
              <a:rPr dirty="0" sz="1550" spc="-20">
                <a:solidFill>
                  <a:srgbClr val="181818"/>
                </a:solidFill>
                <a:latin typeface="微软雅黑"/>
                <a:cs typeface="微软雅黑"/>
              </a:rPr>
              <a:t>DNAT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能力。</a:t>
            </a:r>
            <a:r>
              <a:rPr dirty="0" sz="1550" spc="5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1550" spc="15">
                <a:solidFill>
                  <a:srgbClr val="181818"/>
                </a:solidFill>
                <a:latin typeface="微软雅黑"/>
                <a:cs typeface="微软雅黑"/>
              </a:rPr>
              <a:t>级别。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76338" y="1036810"/>
            <a:ext cx="5071745" cy="401320"/>
          </a:xfrm>
          <a:custGeom>
            <a:avLst/>
            <a:gdLst/>
            <a:ahLst/>
            <a:cxnLst/>
            <a:rect l="l" t="t" r="r" b="b"/>
            <a:pathLst>
              <a:path w="5071744" h="401319">
                <a:moveTo>
                  <a:pt x="5004591" y="0"/>
                </a:moveTo>
                <a:lnTo>
                  <a:pt x="66783" y="0"/>
                </a:lnTo>
                <a:lnTo>
                  <a:pt x="40790" y="5248"/>
                </a:lnTo>
                <a:lnTo>
                  <a:pt x="19562" y="19561"/>
                </a:lnTo>
                <a:lnTo>
                  <a:pt x="5248" y="40790"/>
                </a:lnTo>
                <a:lnTo>
                  <a:pt x="0" y="66786"/>
                </a:lnTo>
                <a:lnTo>
                  <a:pt x="0" y="333910"/>
                </a:lnTo>
                <a:lnTo>
                  <a:pt x="5248" y="359906"/>
                </a:lnTo>
                <a:lnTo>
                  <a:pt x="19562" y="381135"/>
                </a:lnTo>
                <a:lnTo>
                  <a:pt x="40790" y="395448"/>
                </a:lnTo>
                <a:lnTo>
                  <a:pt x="66783" y="400696"/>
                </a:lnTo>
                <a:lnTo>
                  <a:pt x="5004591" y="400696"/>
                </a:lnTo>
                <a:lnTo>
                  <a:pt x="5030590" y="395448"/>
                </a:lnTo>
                <a:lnTo>
                  <a:pt x="5051821" y="381135"/>
                </a:lnTo>
                <a:lnTo>
                  <a:pt x="5066135" y="359906"/>
                </a:lnTo>
                <a:lnTo>
                  <a:pt x="5071384" y="333910"/>
                </a:lnTo>
                <a:lnTo>
                  <a:pt x="5071384" y="66786"/>
                </a:lnTo>
                <a:lnTo>
                  <a:pt x="5066135" y="40790"/>
                </a:lnTo>
                <a:lnTo>
                  <a:pt x="5051821" y="19561"/>
                </a:lnTo>
                <a:lnTo>
                  <a:pt x="5030590" y="5248"/>
                </a:lnTo>
                <a:lnTo>
                  <a:pt x="5004591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76338" y="1036810"/>
            <a:ext cx="5071745" cy="401320"/>
          </a:xfrm>
          <a:custGeom>
            <a:avLst/>
            <a:gdLst/>
            <a:ahLst/>
            <a:cxnLst/>
            <a:rect l="l" t="t" r="r" b="b"/>
            <a:pathLst>
              <a:path w="5071744" h="401319">
                <a:moveTo>
                  <a:pt x="0" y="66786"/>
                </a:moveTo>
                <a:lnTo>
                  <a:pt x="5248" y="40790"/>
                </a:lnTo>
                <a:lnTo>
                  <a:pt x="19561" y="19561"/>
                </a:lnTo>
                <a:lnTo>
                  <a:pt x="40790" y="5248"/>
                </a:lnTo>
                <a:lnTo>
                  <a:pt x="66786" y="0"/>
                </a:lnTo>
                <a:lnTo>
                  <a:pt x="5004595" y="0"/>
                </a:lnTo>
                <a:lnTo>
                  <a:pt x="5030591" y="5248"/>
                </a:lnTo>
                <a:lnTo>
                  <a:pt x="5051820" y="19561"/>
                </a:lnTo>
                <a:lnTo>
                  <a:pt x="5066133" y="40790"/>
                </a:lnTo>
                <a:lnTo>
                  <a:pt x="5071381" y="66786"/>
                </a:lnTo>
                <a:lnTo>
                  <a:pt x="5071381" y="333910"/>
                </a:lnTo>
                <a:lnTo>
                  <a:pt x="5066133" y="359906"/>
                </a:lnTo>
                <a:lnTo>
                  <a:pt x="5051820" y="381135"/>
                </a:lnTo>
                <a:lnTo>
                  <a:pt x="5030591" y="395448"/>
                </a:lnTo>
                <a:lnTo>
                  <a:pt x="5004595" y="400696"/>
                </a:lnTo>
                <a:lnTo>
                  <a:pt x="66786" y="400696"/>
                </a:lnTo>
                <a:lnTo>
                  <a:pt x="40790" y="395448"/>
                </a:lnTo>
                <a:lnTo>
                  <a:pt x="19561" y="381135"/>
                </a:lnTo>
                <a:lnTo>
                  <a:pt x="5248" y="359906"/>
                </a:lnTo>
                <a:lnTo>
                  <a:pt x="0" y="333910"/>
                </a:lnTo>
                <a:lnTo>
                  <a:pt x="0" y="66786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174887" y="1086742"/>
            <a:ext cx="86360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FFFFFF"/>
                </a:solidFill>
                <a:latin typeface="微软雅黑"/>
                <a:cs typeface="微软雅黑"/>
              </a:rPr>
              <a:t>云上网络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14097" y="5866543"/>
            <a:ext cx="7245350" cy="1426210"/>
          </a:xfrm>
          <a:custGeom>
            <a:avLst/>
            <a:gdLst/>
            <a:ahLst/>
            <a:cxnLst/>
            <a:rect l="l" t="t" r="r" b="b"/>
            <a:pathLst>
              <a:path w="7245350" h="1426209">
                <a:moveTo>
                  <a:pt x="0" y="0"/>
                </a:moveTo>
                <a:lnTo>
                  <a:pt x="7244831" y="0"/>
                </a:lnTo>
                <a:lnTo>
                  <a:pt x="7244831" y="1425813"/>
                </a:lnTo>
                <a:lnTo>
                  <a:pt x="0" y="1425813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976338" y="5575371"/>
            <a:ext cx="5071745" cy="401320"/>
          </a:xfrm>
          <a:custGeom>
            <a:avLst/>
            <a:gdLst/>
            <a:ahLst/>
            <a:cxnLst/>
            <a:rect l="l" t="t" r="r" b="b"/>
            <a:pathLst>
              <a:path w="5071744" h="401320">
                <a:moveTo>
                  <a:pt x="5004591" y="0"/>
                </a:moveTo>
                <a:lnTo>
                  <a:pt x="66783" y="0"/>
                </a:lnTo>
                <a:lnTo>
                  <a:pt x="40790" y="5248"/>
                </a:lnTo>
                <a:lnTo>
                  <a:pt x="19562" y="19561"/>
                </a:lnTo>
                <a:lnTo>
                  <a:pt x="5248" y="40789"/>
                </a:lnTo>
                <a:lnTo>
                  <a:pt x="0" y="66786"/>
                </a:lnTo>
                <a:lnTo>
                  <a:pt x="0" y="333910"/>
                </a:lnTo>
                <a:lnTo>
                  <a:pt x="5248" y="359906"/>
                </a:lnTo>
                <a:lnTo>
                  <a:pt x="19562" y="381135"/>
                </a:lnTo>
                <a:lnTo>
                  <a:pt x="40790" y="395448"/>
                </a:lnTo>
                <a:lnTo>
                  <a:pt x="66783" y="400696"/>
                </a:lnTo>
                <a:lnTo>
                  <a:pt x="5004591" y="400696"/>
                </a:lnTo>
                <a:lnTo>
                  <a:pt x="5030590" y="395448"/>
                </a:lnTo>
                <a:lnTo>
                  <a:pt x="5051821" y="381135"/>
                </a:lnTo>
                <a:lnTo>
                  <a:pt x="5066135" y="359906"/>
                </a:lnTo>
                <a:lnTo>
                  <a:pt x="5071384" y="333910"/>
                </a:lnTo>
                <a:lnTo>
                  <a:pt x="5071384" y="66786"/>
                </a:lnTo>
                <a:lnTo>
                  <a:pt x="5066135" y="40789"/>
                </a:lnTo>
                <a:lnTo>
                  <a:pt x="5051821" y="19561"/>
                </a:lnTo>
                <a:lnTo>
                  <a:pt x="5030590" y="5248"/>
                </a:lnTo>
                <a:lnTo>
                  <a:pt x="5004591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76338" y="5575371"/>
            <a:ext cx="5071745" cy="401320"/>
          </a:xfrm>
          <a:custGeom>
            <a:avLst/>
            <a:gdLst/>
            <a:ahLst/>
            <a:cxnLst/>
            <a:rect l="l" t="t" r="r" b="b"/>
            <a:pathLst>
              <a:path w="5071744" h="401320">
                <a:moveTo>
                  <a:pt x="0" y="66786"/>
                </a:moveTo>
                <a:lnTo>
                  <a:pt x="5248" y="40790"/>
                </a:lnTo>
                <a:lnTo>
                  <a:pt x="19561" y="19561"/>
                </a:lnTo>
                <a:lnTo>
                  <a:pt x="40790" y="5248"/>
                </a:lnTo>
                <a:lnTo>
                  <a:pt x="66786" y="0"/>
                </a:lnTo>
                <a:lnTo>
                  <a:pt x="5004595" y="0"/>
                </a:lnTo>
                <a:lnTo>
                  <a:pt x="5030591" y="5248"/>
                </a:lnTo>
                <a:lnTo>
                  <a:pt x="5051820" y="19561"/>
                </a:lnTo>
                <a:lnTo>
                  <a:pt x="5066133" y="40790"/>
                </a:lnTo>
                <a:lnTo>
                  <a:pt x="5071381" y="66786"/>
                </a:lnTo>
                <a:lnTo>
                  <a:pt x="5071381" y="333910"/>
                </a:lnTo>
                <a:lnTo>
                  <a:pt x="5066133" y="359906"/>
                </a:lnTo>
                <a:lnTo>
                  <a:pt x="5051820" y="381135"/>
                </a:lnTo>
                <a:lnTo>
                  <a:pt x="5030591" y="395448"/>
                </a:lnTo>
                <a:lnTo>
                  <a:pt x="5004595" y="400696"/>
                </a:lnTo>
                <a:lnTo>
                  <a:pt x="66786" y="400696"/>
                </a:lnTo>
                <a:lnTo>
                  <a:pt x="40790" y="395448"/>
                </a:lnTo>
                <a:lnTo>
                  <a:pt x="19561" y="381135"/>
                </a:lnTo>
                <a:lnTo>
                  <a:pt x="5248" y="359906"/>
                </a:lnTo>
                <a:lnTo>
                  <a:pt x="0" y="333910"/>
                </a:lnTo>
                <a:lnTo>
                  <a:pt x="0" y="66786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163674" y="5500221"/>
            <a:ext cx="6309995" cy="159956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130"/>
              </a:spcBef>
            </a:pPr>
            <a:r>
              <a:rPr dirty="0" sz="1650" spc="-5" b="1">
                <a:solidFill>
                  <a:srgbClr val="FFFFFF"/>
                </a:solidFill>
                <a:latin typeface="微软雅黑"/>
                <a:cs typeface="微软雅黑"/>
              </a:rPr>
              <a:t>跨域网络</a:t>
            </a:r>
            <a:endParaRPr sz="16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265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云企业网</a:t>
            </a:r>
            <a:r>
              <a:rPr dirty="0" sz="1950" spc="15" b="1">
                <a:solidFill>
                  <a:srgbClr val="181818"/>
                </a:solidFill>
                <a:latin typeface="微软雅黑"/>
                <a:cs typeface="微软雅黑"/>
              </a:rPr>
              <a:t>(CEN)</a:t>
            </a:r>
            <a:r>
              <a:rPr dirty="0" sz="1450" spc="15">
                <a:solidFill>
                  <a:srgbClr val="181818"/>
                </a:solidFill>
                <a:latin typeface="微软雅黑"/>
                <a:cs typeface="微软雅黑"/>
              </a:rPr>
              <a:t>：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虚拟全球企业骨干网络，连接多个同地域或跨地</a:t>
            </a:r>
            <a:endParaRPr sz="145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630"/>
              </a:spcBef>
            </a:pP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域的</a:t>
            </a:r>
            <a:r>
              <a:rPr dirty="0" sz="1450" spc="15">
                <a:solidFill>
                  <a:srgbClr val="181818"/>
                </a:solidFill>
                <a:latin typeface="微软雅黑"/>
                <a:cs typeface="微软雅黑"/>
              </a:rPr>
              <a:t>VPC/VBR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。具备路由自动分发和路由策略控制能力。全球级别服务。</a:t>
            </a:r>
            <a:endParaRPr sz="14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060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15" b="1">
                <a:solidFill>
                  <a:srgbClr val="181818"/>
                </a:solidFill>
                <a:latin typeface="微软雅黑"/>
                <a:cs typeface="微软雅黑"/>
              </a:rPr>
              <a:t>CEN</a:t>
            </a: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跨域带宽包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：跨区域的共享骨干带宽计费单元。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14097" y="7623600"/>
            <a:ext cx="7245350" cy="1449705"/>
          </a:xfrm>
          <a:custGeom>
            <a:avLst/>
            <a:gdLst/>
            <a:ahLst/>
            <a:cxnLst/>
            <a:rect l="l" t="t" r="r" b="b"/>
            <a:pathLst>
              <a:path w="7245350" h="1449704">
                <a:moveTo>
                  <a:pt x="0" y="0"/>
                </a:moveTo>
                <a:lnTo>
                  <a:pt x="7244831" y="0"/>
                </a:lnTo>
                <a:lnTo>
                  <a:pt x="7244831" y="1449187"/>
                </a:lnTo>
                <a:lnTo>
                  <a:pt x="0" y="144918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976338" y="7332426"/>
            <a:ext cx="5071745" cy="401320"/>
          </a:xfrm>
          <a:custGeom>
            <a:avLst/>
            <a:gdLst/>
            <a:ahLst/>
            <a:cxnLst/>
            <a:rect l="l" t="t" r="r" b="b"/>
            <a:pathLst>
              <a:path w="5071744" h="401320">
                <a:moveTo>
                  <a:pt x="5004591" y="0"/>
                </a:moveTo>
                <a:lnTo>
                  <a:pt x="66783" y="0"/>
                </a:lnTo>
                <a:lnTo>
                  <a:pt x="40790" y="5248"/>
                </a:lnTo>
                <a:lnTo>
                  <a:pt x="19562" y="19561"/>
                </a:lnTo>
                <a:lnTo>
                  <a:pt x="5248" y="40790"/>
                </a:lnTo>
                <a:lnTo>
                  <a:pt x="0" y="66786"/>
                </a:lnTo>
                <a:lnTo>
                  <a:pt x="0" y="333910"/>
                </a:lnTo>
                <a:lnTo>
                  <a:pt x="5248" y="359906"/>
                </a:lnTo>
                <a:lnTo>
                  <a:pt x="19562" y="381135"/>
                </a:lnTo>
                <a:lnTo>
                  <a:pt x="40790" y="395448"/>
                </a:lnTo>
                <a:lnTo>
                  <a:pt x="66783" y="400696"/>
                </a:lnTo>
                <a:lnTo>
                  <a:pt x="5004591" y="400696"/>
                </a:lnTo>
                <a:lnTo>
                  <a:pt x="5030590" y="395448"/>
                </a:lnTo>
                <a:lnTo>
                  <a:pt x="5051821" y="381135"/>
                </a:lnTo>
                <a:lnTo>
                  <a:pt x="5066135" y="359906"/>
                </a:lnTo>
                <a:lnTo>
                  <a:pt x="5071384" y="333910"/>
                </a:lnTo>
                <a:lnTo>
                  <a:pt x="5071384" y="66786"/>
                </a:lnTo>
                <a:lnTo>
                  <a:pt x="5066135" y="40790"/>
                </a:lnTo>
                <a:lnTo>
                  <a:pt x="5051821" y="19561"/>
                </a:lnTo>
                <a:lnTo>
                  <a:pt x="5030590" y="5248"/>
                </a:lnTo>
                <a:lnTo>
                  <a:pt x="5004591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976338" y="7332426"/>
            <a:ext cx="5071745" cy="401320"/>
          </a:xfrm>
          <a:custGeom>
            <a:avLst/>
            <a:gdLst/>
            <a:ahLst/>
            <a:cxnLst/>
            <a:rect l="l" t="t" r="r" b="b"/>
            <a:pathLst>
              <a:path w="5071744" h="401320">
                <a:moveTo>
                  <a:pt x="0" y="66786"/>
                </a:moveTo>
                <a:lnTo>
                  <a:pt x="5248" y="40790"/>
                </a:lnTo>
                <a:lnTo>
                  <a:pt x="19561" y="19561"/>
                </a:lnTo>
                <a:lnTo>
                  <a:pt x="40790" y="5248"/>
                </a:lnTo>
                <a:lnTo>
                  <a:pt x="66786" y="0"/>
                </a:lnTo>
                <a:lnTo>
                  <a:pt x="5004595" y="0"/>
                </a:lnTo>
                <a:lnTo>
                  <a:pt x="5030591" y="5248"/>
                </a:lnTo>
                <a:lnTo>
                  <a:pt x="5051820" y="19561"/>
                </a:lnTo>
                <a:lnTo>
                  <a:pt x="5066133" y="40790"/>
                </a:lnTo>
                <a:lnTo>
                  <a:pt x="5071381" y="66786"/>
                </a:lnTo>
                <a:lnTo>
                  <a:pt x="5071381" y="333910"/>
                </a:lnTo>
                <a:lnTo>
                  <a:pt x="5066133" y="359906"/>
                </a:lnTo>
                <a:lnTo>
                  <a:pt x="5051820" y="381135"/>
                </a:lnTo>
                <a:lnTo>
                  <a:pt x="5030591" y="395448"/>
                </a:lnTo>
                <a:lnTo>
                  <a:pt x="5004595" y="400696"/>
                </a:lnTo>
                <a:lnTo>
                  <a:pt x="66786" y="400696"/>
                </a:lnTo>
                <a:lnTo>
                  <a:pt x="40790" y="395448"/>
                </a:lnTo>
                <a:lnTo>
                  <a:pt x="19561" y="381135"/>
                </a:lnTo>
                <a:lnTo>
                  <a:pt x="5248" y="359906"/>
                </a:lnTo>
                <a:lnTo>
                  <a:pt x="0" y="333910"/>
                </a:lnTo>
                <a:lnTo>
                  <a:pt x="0" y="66786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3163674" y="7259330"/>
            <a:ext cx="6287135" cy="162877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130"/>
              </a:spcBef>
            </a:pPr>
            <a:r>
              <a:rPr dirty="0" sz="1650" spc="-5" b="1">
                <a:solidFill>
                  <a:srgbClr val="FFFFFF"/>
                </a:solidFill>
                <a:latin typeface="微软雅黑"/>
                <a:cs typeface="微软雅黑"/>
              </a:rPr>
              <a:t>混合云网络</a:t>
            </a:r>
            <a:endParaRPr sz="16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265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20" b="1">
                <a:solidFill>
                  <a:srgbClr val="181818"/>
                </a:solidFill>
                <a:latin typeface="微软雅黑"/>
                <a:cs typeface="微软雅黑"/>
              </a:rPr>
              <a:t>VBR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：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专线接入的虚拟边界路由器。</a:t>
            </a:r>
            <a:r>
              <a:rPr dirty="0" sz="1450" spc="5">
                <a:solidFill>
                  <a:srgbClr val="181818"/>
                </a:solidFill>
                <a:latin typeface="微软雅黑"/>
                <a:cs typeface="微软雅黑"/>
              </a:rPr>
              <a:t>Region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级别。</a:t>
            </a:r>
            <a:endParaRPr sz="1450">
              <a:latin typeface="微软雅黑"/>
              <a:cs typeface="微软雅黑"/>
            </a:endParaRPr>
          </a:p>
          <a:p>
            <a:pPr marL="200660" marR="5080" indent="-188595">
              <a:lnSpc>
                <a:spcPct val="130600"/>
              </a:lnSpc>
              <a:spcBef>
                <a:spcPts val="489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20" b="1">
                <a:solidFill>
                  <a:srgbClr val="181818"/>
                </a:solidFill>
                <a:latin typeface="微软雅黑"/>
                <a:cs typeface="微软雅黑"/>
              </a:rPr>
              <a:t>VPN-GW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：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用于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VPN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方式接入到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VPC，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包括</a:t>
            </a:r>
            <a:r>
              <a:rPr dirty="0" sz="1450" spc="10">
                <a:solidFill>
                  <a:srgbClr val="181818"/>
                </a:solidFill>
                <a:latin typeface="微软雅黑"/>
                <a:cs typeface="微软雅黑"/>
              </a:rPr>
              <a:t>IPSEC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 VPN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和</a:t>
            </a:r>
            <a:r>
              <a:rPr dirty="0" sz="1450" spc="15">
                <a:solidFill>
                  <a:srgbClr val="181818"/>
                </a:solidFill>
                <a:latin typeface="微软雅黑"/>
                <a:cs typeface="微软雅黑"/>
              </a:rPr>
              <a:t>SSL 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VPN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。 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VPC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级别。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614097" y="9404030"/>
            <a:ext cx="7245350" cy="1729739"/>
          </a:xfrm>
          <a:custGeom>
            <a:avLst/>
            <a:gdLst/>
            <a:ahLst/>
            <a:cxnLst/>
            <a:rect l="l" t="t" r="r" b="b"/>
            <a:pathLst>
              <a:path w="7245350" h="1729740">
                <a:moveTo>
                  <a:pt x="0" y="0"/>
                </a:moveTo>
                <a:lnTo>
                  <a:pt x="7244831" y="0"/>
                </a:lnTo>
                <a:lnTo>
                  <a:pt x="7244831" y="1729674"/>
                </a:lnTo>
                <a:lnTo>
                  <a:pt x="0" y="1729674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163674" y="9478110"/>
            <a:ext cx="6088380" cy="146240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200660" indent="-188595">
              <a:lnSpc>
                <a:spcPct val="100000"/>
              </a:lnSpc>
              <a:spcBef>
                <a:spcPts val="919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10" b="1">
                <a:solidFill>
                  <a:srgbClr val="181818"/>
                </a:solidFill>
                <a:latin typeface="微软雅黑"/>
                <a:cs typeface="微软雅黑"/>
              </a:rPr>
              <a:t>NACL</a:t>
            </a:r>
            <a:r>
              <a:rPr dirty="0" sz="1450" spc="10">
                <a:solidFill>
                  <a:srgbClr val="181818"/>
                </a:solidFill>
                <a:latin typeface="微软雅黑"/>
                <a:cs typeface="微软雅黑"/>
              </a:rPr>
              <a:t>：VSW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上的网络访问控制。提供进出</a:t>
            </a:r>
            <a:r>
              <a:rPr dirty="0" sz="1450" spc="15">
                <a:solidFill>
                  <a:srgbClr val="181818"/>
                </a:solidFill>
                <a:latin typeface="微软雅黑"/>
                <a:cs typeface="微软雅黑"/>
              </a:rPr>
              <a:t>VSW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的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3~4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层网络控制能</a:t>
            </a:r>
            <a:endParaRPr sz="145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630"/>
              </a:spcBef>
            </a:pP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力。</a:t>
            </a:r>
            <a:endParaRPr sz="1450">
              <a:latin typeface="微软雅黑"/>
              <a:cs typeface="微软雅黑"/>
            </a:endParaRPr>
          </a:p>
          <a:p>
            <a:pPr marL="200660" indent="-188595">
              <a:lnSpc>
                <a:spcPct val="100000"/>
              </a:lnSpc>
              <a:spcBef>
                <a:spcPts val="1060"/>
              </a:spcBef>
              <a:buFont typeface="΢"/>
              <a:buChar char="•"/>
              <a:tabLst>
                <a:tab pos="201295" algn="l"/>
              </a:tabLst>
            </a:pPr>
            <a:r>
              <a:rPr dirty="0" sz="1950" spc="25" b="1">
                <a:solidFill>
                  <a:srgbClr val="181818"/>
                </a:solidFill>
                <a:latin typeface="微软雅黑"/>
                <a:cs typeface="微软雅黑"/>
              </a:rPr>
              <a:t>安全组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：ECS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级别的主机防火墙。提供进出</a:t>
            </a:r>
            <a:r>
              <a:rPr dirty="0" sz="1450" spc="15">
                <a:solidFill>
                  <a:srgbClr val="181818"/>
                </a:solidFill>
                <a:latin typeface="微软雅黑"/>
                <a:cs typeface="微软雅黑"/>
              </a:rPr>
              <a:t>ECS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的</a:t>
            </a:r>
            <a:r>
              <a:rPr dirty="0" sz="1450" spc="20">
                <a:solidFill>
                  <a:srgbClr val="181818"/>
                </a:solidFill>
                <a:latin typeface="微软雅黑"/>
                <a:cs typeface="微软雅黑"/>
              </a:rPr>
              <a:t>3~4</a:t>
            </a: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层会话控制能</a:t>
            </a:r>
            <a:endParaRPr sz="145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635"/>
              </a:spcBef>
            </a:pPr>
            <a:r>
              <a:rPr dirty="0" sz="1450" spc="30">
                <a:solidFill>
                  <a:srgbClr val="181818"/>
                </a:solidFill>
                <a:latin typeface="微软雅黑"/>
                <a:cs typeface="微软雅黑"/>
              </a:rPr>
              <a:t>力。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976338" y="9112856"/>
            <a:ext cx="5071745" cy="401320"/>
          </a:xfrm>
          <a:custGeom>
            <a:avLst/>
            <a:gdLst/>
            <a:ahLst/>
            <a:cxnLst/>
            <a:rect l="l" t="t" r="r" b="b"/>
            <a:pathLst>
              <a:path w="5071744" h="401320">
                <a:moveTo>
                  <a:pt x="5004591" y="0"/>
                </a:moveTo>
                <a:lnTo>
                  <a:pt x="66783" y="0"/>
                </a:lnTo>
                <a:lnTo>
                  <a:pt x="40790" y="5248"/>
                </a:lnTo>
                <a:lnTo>
                  <a:pt x="19562" y="19561"/>
                </a:lnTo>
                <a:lnTo>
                  <a:pt x="5248" y="40790"/>
                </a:lnTo>
                <a:lnTo>
                  <a:pt x="0" y="66786"/>
                </a:lnTo>
                <a:lnTo>
                  <a:pt x="0" y="333910"/>
                </a:lnTo>
                <a:lnTo>
                  <a:pt x="5248" y="359906"/>
                </a:lnTo>
                <a:lnTo>
                  <a:pt x="19562" y="381135"/>
                </a:lnTo>
                <a:lnTo>
                  <a:pt x="40790" y="395448"/>
                </a:lnTo>
                <a:lnTo>
                  <a:pt x="66783" y="400696"/>
                </a:lnTo>
                <a:lnTo>
                  <a:pt x="5004591" y="400696"/>
                </a:lnTo>
                <a:lnTo>
                  <a:pt x="5030590" y="395448"/>
                </a:lnTo>
                <a:lnTo>
                  <a:pt x="5051821" y="381135"/>
                </a:lnTo>
                <a:lnTo>
                  <a:pt x="5066135" y="359906"/>
                </a:lnTo>
                <a:lnTo>
                  <a:pt x="5071384" y="333910"/>
                </a:lnTo>
                <a:lnTo>
                  <a:pt x="5071384" y="66786"/>
                </a:lnTo>
                <a:lnTo>
                  <a:pt x="5066135" y="40790"/>
                </a:lnTo>
                <a:lnTo>
                  <a:pt x="5051821" y="19561"/>
                </a:lnTo>
                <a:lnTo>
                  <a:pt x="5030590" y="5248"/>
                </a:lnTo>
                <a:lnTo>
                  <a:pt x="5004591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976338" y="9112856"/>
            <a:ext cx="5071745" cy="401320"/>
          </a:xfrm>
          <a:custGeom>
            <a:avLst/>
            <a:gdLst/>
            <a:ahLst/>
            <a:cxnLst/>
            <a:rect l="l" t="t" r="r" b="b"/>
            <a:pathLst>
              <a:path w="5071744" h="401320">
                <a:moveTo>
                  <a:pt x="0" y="66786"/>
                </a:moveTo>
                <a:lnTo>
                  <a:pt x="5248" y="40790"/>
                </a:lnTo>
                <a:lnTo>
                  <a:pt x="19561" y="19561"/>
                </a:lnTo>
                <a:lnTo>
                  <a:pt x="40790" y="5248"/>
                </a:lnTo>
                <a:lnTo>
                  <a:pt x="66786" y="0"/>
                </a:lnTo>
                <a:lnTo>
                  <a:pt x="5004595" y="0"/>
                </a:lnTo>
                <a:lnTo>
                  <a:pt x="5030591" y="5248"/>
                </a:lnTo>
                <a:lnTo>
                  <a:pt x="5051820" y="19561"/>
                </a:lnTo>
                <a:lnTo>
                  <a:pt x="5066133" y="40790"/>
                </a:lnTo>
                <a:lnTo>
                  <a:pt x="5071381" y="66786"/>
                </a:lnTo>
                <a:lnTo>
                  <a:pt x="5071381" y="333910"/>
                </a:lnTo>
                <a:lnTo>
                  <a:pt x="5066133" y="359906"/>
                </a:lnTo>
                <a:lnTo>
                  <a:pt x="5051820" y="381135"/>
                </a:lnTo>
                <a:lnTo>
                  <a:pt x="5030591" y="395448"/>
                </a:lnTo>
                <a:lnTo>
                  <a:pt x="5004595" y="400696"/>
                </a:lnTo>
                <a:lnTo>
                  <a:pt x="66786" y="400696"/>
                </a:lnTo>
                <a:lnTo>
                  <a:pt x="40790" y="395448"/>
                </a:lnTo>
                <a:lnTo>
                  <a:pt x="19561" y="381135"/>
                </a:lnTo>
                <a:lnTo>
                  <a:pt x="5248" y="359906"/>
                </a:lnTo>
                <a:lnTo>
                  <a:pt x="0" y="333910"/>
                </a:lnTo>
                <a:lnTo>
                  <a:pt x="0" y="66786"/>
                </a:lnTo>
                <a:close/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174887" y="9170266"/>
            <a:ext cx="86360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FFFFFF"/>
                </a:solidFill>
                <a:latin typeface="微软雅黑"/>
                <a:cs typeface="微软雅黑"/>
              </a:rPr>
              <a:t>安全相关</a:t>
            </a:r>
            <a:endParaRPr sz="16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850709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复杂的组网模式下如何保证安全？</a:t>
            </a:r>
          </a:p>
        </p:txBody>
      </p:sp>
      <p:sp>
        <p:nvSpPr>
          <p:cNvPr id="3" name="object 3"/>
          <p:cNvSpPr/>
          <p:nvPr/>
        </p:nvSpPr>
        <p:spPr>
          <a:xfrm>
            <a:off x="3531824" y="5207780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9119" y="4885075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95719" y="5207780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3013" y="4885075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93137" y="6175469"/>
            <a:ext cx="2429510" cy="963930"/>
          </a:xfrm>
          <a:custGeom>
            <a:avLst/>
            <a:gdLst/>
            <a:ahLst/>
            <a:cxnLst/>
            <a:rect l="l" t="t" r="r" b="b"/>
            <a:pathLst>
              <a:path w="2429509" h="963929">
                <a:moveTo>
                  <a:pt x="0" y="55989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9" y="0"/>
                </a:lnTo>
                <a:lnTo>
                  <a:pt x="2372931" y="0"/>
                </a:lnTo>
                <a:lnTo>
                  <a:pt x="2394725" y="4399"/>
                </a:lnTo>
                <a:lnTo>
                  <a:pt x="2412522" y="16398"/>
                </a:lnTo>
                <a:lnTo>
                  <a:pt x="2424521" y="34195"/>
                </a:lnTo>
                <a:lnTo>
                  <a:pt x="2428921" y="55989"/>
                </a:lnTo>
                <a:lnTo>
                  <a:pt x="2428921" y="907674"/>
                </a:lnTo>
                <a:lnTo>
                  <a:pt x="2424521" y="929468"/>
                </a:lnTo>
                <a:lnTo>
                  <a:pt x="2412522" y="947265"/>
                </a:lnTo>
                <a:lnTo>
                  <a:pt x="2394725" y="959264"/>
                </a:lnTo>
                <a:lnTo>
                  <a:pt x="2372931" y="963664"/>
                </a:lnTo>
                <a:lnTo>
                  <a:pt x="55989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8"/>
                </a:lnTo>
                <a:lnTo>
                  <a:pt x="0" y="907674"/>
                </a:lnTo>
                <a:lnTo>
                  <a:pt x="0" y="5598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8794" y="5942382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07191" y="4887674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1621" y="5966175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1-A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9750" y="5453102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01821" y="5393733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19681" y="6338543"/>
            <a:ext cx="452201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19279" y="6177812"/>
            <a:ext cx="2371090" cy="963930"/>
          </a:xfrm>
          <a:custGeom>
            <a:avLst/>
            <a:gdLst/>
            <a:ahLst/>
            <a:cxnLst/>
            <a:rect l="l" t="t" r="r" b="b"/>
            <a:pathLst>
              <a:path w="2371090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2315070" y="0"/>
                </a:lnTo>
                <a:lnTo>
                  <a:pt x="2336864" y="4399"/>
                </a:lnTo>
                <a:lnTo>
                  <a:pt x="2354660" y="16398"/>
                </a:lnTo>
                <a:lnTo>
                  <a:pt x="2366659" y="34195"/>
                </a:lnTo>
                <a:lnTo>
                  <a:pt x="2371059" y="55988"/>
                </a:lnTo>
                <a:lnTo>
                  <a:pt x="2371059" y="907675"/>
                </a:lnTo>
                <a:lnTo>
                  <a:pt x="2366659" y="929469"/>
                </a:lnTo>
                <a:lnTo>
                  <a:pt x="2354660" y="947265"/>
                </a:lnTo>
                <a:lnTo>
                  <a:pt x="2336864" y="959264"/>
                </a:lnTo>
                <a:lnTo>
                  <a:pt x="2315070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44936" y="5944725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07763" y="5966175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2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91795" y="6338543"/>
            <a:ext cx="452200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10660" y="6761963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4210" y="5453102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76282" y="5393733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91052" y="6338543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063165" y="6338543"/>
            <a:ext cx="452199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382030" y="6761963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40993" y="4535988"/>
            <a:ext cx="8741410" cy="3411854"/>
          </a:xfrm>
          <a:custGeom>
            <a:avLst/>
            <a:gdLst/>
            <a:ahLst/>
            <a:cxnLst/>
            <a:rect l="l" t="t" r="r" b="b"/>
            <a:pathLst>
              <a:path w="8741410" h="3411854">
                <a:moveTo>
                  <a:pt x="0" y="198224"/>
                </a:moveTo>
                <a:lnTo>
                  <a:pt x="5235" y="152773"/>
                </a:lnTo>
                <a:lnTo>
                  <a:pt x="20147" y="111050"/>
                </a:lnTo>
                <a:lnTo>
                  <a:pt x="43547" y="74245"/>
                </a:lnTo>
                <a:lnTo>
                  <a:pt x="74244" y="43547"/>
                </a:lnTo>
                <a:lnTo>
                  <a:pt x="111049" y="20147"/>
                </a:lnTo>
                <a:lnTo>
                  <a:pt x="152772" y="5235"/>
                </a:lnTo>
                <a:lnTo>
                  <a:pt x="198223" y="0"/>
                </a:lnTo>
                <a:lnTo>
                  <a:pt x="8542895" y="0"/>
                </a:lnTo>
                <a:lnTo>
                  <a:pt x="8588346" y="5235"/>
                </a:lnTo>
                <a:lnTo>
                  <a:pt x="8630069" y="20147"/>
                </a:lnTo>
                <a:lnTo>
                  <a:pt x="8666874" y="43547"/>
                </a:lnTo>
                <a:lnTo>
                  <a:pt x="8697571" y="74245"/>
                </a:lnTo>
                <a:lnTo>
                  <a:pt x="8720971" y="111050"/>
                </a:lnTo>
                <a:lnTo>
                  <a:pt x="8735884" y="152773"/>
                </a:lnTo>
                <a:lnTo>
                  <a:pt x="8741119" y="198224"/>
                </a:lnTo>
                <a:lnTo>
                  <a:pt x="8741119" y="3213535"/>
                </a:lnTo>
                <a:lnTo>
                  <a:pt x="8735884" y="3258986"/>
                </a:lnTo>
                <a:lnTo>
                  <a:pt x="8720971" y="3300709"/>
                </a:lnTo>
                <a:lnTo>
                  <a:pt x="8697571" y="3337515"/>
                </a:lnTo>
                <a:lnTo>
                  <a:pt x="8666874" y="3368212"/>
                </a:lnTo>
                <a:lnTo>
                  <a:pt x="8630069" y="3391612"/>
                </a:lnTo>
                <a:lnTo>
                  <a:pt x="8588346" y="3406524"/>
                </a:lnTo>
                <a:lnTo>
                  <a:pt x="8542895" y="3411760"/>
                </a:lnTo>
                <a:lnTo>
                  <a:pt x="198223" y="3411760"/>
                </a:lnTo>
                <a:lnTo>
                  <a:pt x="152772" y="3406524"/>
                </a:lnTo>
                <a:lnTo>
                  <a:pt x="111049" y="3391612"/>
                </a:lnTo>
                <a:lnTo>
                  <a:pt x="74244" y="3368212"/>
                </a:lnTo>
                <a:lnTo>
                  <a:pt x="43547" y="3337515"/>
                </a:lnTo>
                <a:lnTo>
                  <a:pt x="20147" y="3300709"/>
                </a:lnTo>
                <a:lnTo>
                  <a:pt x="5235" y="3258986"/>
                </a:lnTo>
                <a:lnTo>
                  <a:pt x="0" y="3213535"/>
                </a:lnTo>
                <a:lnTo>
                  <a:pt x="0" y="198224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252715" y="4102357"/>
            <a:ext cx="1768475" cy="1062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5" b="1">
                <a:latin typeface="微软雅黑"/>
                <a:cs typeface="微软雅黑"/>
              </a:rPr>
              <a:t>Account</a:t>
            </a:r>
            <a:r>
              <a:rPr dirty="0" sz="2600" spc="-45" b="1">
                <a:latin typeface="微软雅黑"/>
                <a:cs typeface="微软雅黑"/>
              </a:rPr>
              <a:t> </a:t>
            </a:r>
            <a:r>
              <a:rPr dirty="0" sz="2600" spc="25" b="1">
                <a:latin typeface="微软雅黑"/>
                <a:cs typeface="微软雅黑"/>
              </a:rPr>
              <a:t>A</a:t>
            </a:r>
            <a:endParaRPr sz="2600">
              <a:latin typeface="微软雅黑"/>
              <a:cs typeface="微软雅黑"/>
            </a:endParaRPr>
          </a:p>
          <a:p>
            <a:pPr marL="603250">
              <a:lnSpc>
                <a:spcPct val="100000"/>
              </a:lnSpc>
              <a:spcBef>
                <a:spcPts val="3025"/>
              </a:spcBef>
            </a:pPr>
            <a:r>
              <a:rPr dirty="0" sz="1650" spc="-15" b="1">
                <a:latin typeface="微软雅黑"/>
                <a:cs typeface="微软雅黑"/>
              </a:rPr>
              <a:t>Region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09799" y="3360959"/>
            <a:ext cx="2013585" cy="2033270"/>
          </a:xfrm>
          <a:custGeom>
            <a:avLst/>
            <a:gdLst/>
            <a:ahLst/>
            <a:cxnLst/>
            <a:rect l="l" t="t" r="r" b="b"/>
            <a:pathLst>
              <a:path w="2013584" h="2033270">
                <a:moveTo>
                  <a:pt x="0" y="0"/>
                </a:moveTo>
                <a:lnTo>
                  <a:pt x="0" y="750723"/>
                </a:lnTo>
                <a:lnTo>
                  <a:pt x="2013318" y="750723"/>
                </a:lnTo>
                <a:lnTo>
                  <a:pt x="2013318" y="2032774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48657" y="3470083"/>
            <a:ext cx="1118235" cy="1924050"/>
          </a:xfrm>
          <a:custGeom>
            <a:avLst/>
            <a:gdLst/>
            <a:ahLst/>
            <a:cxnLst/>
            <a:rect l="l" t="t" r="r" b="b"/>
            <a:pathLst>
              <a:path w="1118234" h="1924050">
                <a:moveTo>
                  <a:pt x="0" y="1923650"/>
                </a:moveTo>
                <a:lnTo>
                  <a:pt x="0" y="650829"/>
                </a:lnTo>
                <a:lnTo>
                  <a:pt x="1118194" y="650829"/>
                </a:lnTo>
                <a:lnTo>
                  <a:pt x="1118194" y="0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76273" y="2670075"/>
            <a:ext cx="3570571" cy="1120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57933" y="2753842"/>
            <a:ext cx="2366420" cy="10261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18538" y="2693167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2238328" y="933610"/>
                </a:moveTo>
                <a:lnTo>
                  <a:pt x="1332582" y="933610"/>
                </a:lnTo>
                <a:lnTo>
                  <a:pt x="1370407" y="953815"/>
                </a:lnTo>
                <a:lnTo>
                  <a:pt x="1413439" y="972019"/>
                </a:lnTo>
                <a:lnTo>
                  <a:pt x="1461185" y="988073"/>
                </a:lnTo>
                <a:lnTo>
                  <a:pt x="1513149" y="1001831"/>
                </a:lnTo>
                <a:lnTo>
                  <a:pt x="1568839" y="1013143"/>
                </a:lnTo>
                <a:lnTo>
                  <a:pt x="1627760" y="1021863"/>
                </a:lnTo>
                <a:lnTo>
                  <a:pt x="1685527" y="1027571"/>
                </a:lnTo>
                <a:lnTo>
                  <a:pt x="1743311" y="1030679"/>
                </a:lnTo>
                <a:lnTo>
                  <a:pt x="1800697" y="1031275"/>
                </a:lnTo>
                <a:lnTo>
                  <a:pt x="1857271" y="1029449"/>
                </a:lnTo>
                <a:lnTo>
                  <a:pt x="1912617" y="1025291"/>
                </a:lnTo>
                <a:lnTo>
                  <a:pt x="1966321" y="1018890"/>
                </a:lnTo>
                <a:lnTo>
                  <a:pt x="2017968" y="1010336"/>
                </a:lnTo>
                <a:lnTo>
                  <a:pt x="2067145" y="999718"/>
                </a:lnTo>
                <a:lnTo>
                  <a:pt x="2113436" y="987125"/>
                </a:lnTo>
                <a:lnTo>
                  <a:pt x="2156427" y="972648"/>
                </a:lnTo>
                <a:lnTo>
                  <a:pt x="2195703" y="956376"/>
                </a:lnTo>
                <a:lnTo>
                  <a:pt x="2230850" y="938398"/>
                </a:lnTo>
                <a:lnTo>
                  <a:pt x="2238328" y="933610"/>
                </a:lnTo>
                <a:close/>
              </a:path>
              <a:path w="3491229" h="1031875">
                <a:moveTo>
                  <a:pt x="2896937" y="843070"/>
                </a:moveTo>
                <a:lnTo>
                  <a:pt x="470812" y="843070"/>
                </a:lnTo>
                <a:lnTo>
                  <a:pt x="472968" y="844590"/>
                </a:lnTo>
                <a:lnTo>
                  <a:pt x="508805" y="866698"/>
                </a:lnTo>
                <a:lnTo>
                  <a:pt x="543717" y="884272"/>
                </a:lnTo>
                <a:lnTo>
                  <a:pt x="581830" y="900293"/>
                </a:lnTo>
                <a:lnTo>
                  <a:pt x="622845" y="914731"/>
                </a:lnTo>
                <a:lnTo>
                  <a:pt x="666459" y="927555"/>
                </a:lnTo>
                <a:lnTo>
                  <a:pt x="712370" y="938735"/>
                </a:lnTo>
                <a:lnTo>
                  <a:pt x="760277" y="948241"/>
                </a:lnTo>
                <a:lnTo>
                  <a:pt x="809876" y="956042"/>
                </a:lnTo>
                <a:lnTo>
                  <a:pt x="860867" y="962108"/>
                </a:lnTo>
                <a:lnTo>
                  <a:pt x="912947" y="966409"/>
                </a:lnTo>
                <a:lnTo>
                  <a:pt x="965815" y="968913"/>
                </a:lnTo>
                <a:lnTo>
                  <a:pt x="1019169" y="969591"/>
                </a:lnTo>
                <a:lnTo>
                  <a:pt x="1072706" y="968413"/>
                </a:lnTo>
                <a:lnTo>
                  <a:pt x="1126125" y="965348"/>
                </a:lnTo>
                <a:lnTo>
                  <a:pt x="1179124" y="960365"/>
                </a:lnTo>
                <a:lnTo>
                  <a:pt x="1231402" y="953435"/>
                </a:lnTo>
                <a:lnTo>
                  <a:pt x="1282655" y="944527"/>
                </a:lnTo>
                <a:lnTo>
                  <a:pt x="1332582" y="933610"/>
                </a:lnTo>
                <a:lnTo>
                  <a:pt x="2238328" y="933610"/>
                </a:lnTo>
                <a:lnTo>
                  <a:pt x="2261452" y="918804"/>
                </a:lnTo>
                <a:lnTo>
                  <a:pt x="2287096" y="897683"/>
                </a:lnTo>
                <a:lnTo>
                  <a:pt x="2307367" y="875125"/>
                </a:lnTo>
                <a:lnTo>
                  <a:pt x="2800645" y="875125"/>
                </a:lnTo>
                <a:lnTo>
                  <a:pt x="2837055" y="865409"/>
                </a:lnTo>
                <a:lnTo>
                  <a:pt x="2882218" y="849685"/>
                </a:lnTo>
                <a:lnTo>
                  <a:pt x="2896937" y="843070"/>
                </a:lnTo>
                <a:close/>
              </a:path>
              <a:path w="3491229" h="1031875">
                <a:moveTo>
                  <a:pt x="2800645" y="875125"/>
                </a:moveTo>
                <a:lnTo>
                  <a:pt x="2307367" y="875125"/>
                </a:lnTo>
                <a:lnTo>
                  <a:pt x="2352493" y="885104"/>
                </a:lnTo>
                <a:lnTo>
                  <a:pt x="2399859" y="892994"/>
                </a:lnTo>
                <a:lnTo>
                  <a:pt x="2449018" y="898741"/>
                </a:lnTo>
                <a:lnTo>
                  <a:pt x="2499521" y="902295"/>
                </a:lnTo>
                <a:lnTo>
                  <a:pt x="2550921" y="903602"/>
                </a:lnTo>
                <a:lnTo>
                  <a:pt x="2614321" y="902093"/>
                </a:lnTo>
                <a:lnTo>
                  <a:pt x="2675195" y="897297"/>
                </a:lnTo>
                <a:lnTo>
                  <a:pt x="2732983" y="889437"/>
                </a:lnTo>
                <a:lnTo>
                  <a:pt x="2787123" y="878733"/>
                </a:lnTo>
                <a:lnTo>
                  <a:pt x="2800645" y="875125"/>
                </a:lnTo>
                <a:close/>
              </a:path>
              <a:path w="3491229" h="1031875">
                <a:moveTo>
                  <a:pt x="835591" y="90877"/>
                </a:moveTo>
                <a:lnTo>
                  <a:pt x="783717" y="92707"/>
                </a:lnTo>
                <a:lnTo>
                  <a:pt x="716534" y="98107"/>
                </a:lnTo>
                <a:lnTo>
                  <a:pt x="652961" y="106621"/>
                </a:lnTo>
                <a:lnTo>
                  <a:pt x="593436" y="118016"/>
                </a:lnTo>
                <a:lnTo>
                  <a:pt x="538396" y="132062"/>
                </a:lnTo>
                <a:lnTo>
                  <a:pt x="488279" y="148526"/>
                </a:lnTo>
                <a:lnTo>
                  <a:pt x="443522" y="167178"/>
                </a:lnTo>
                <a:lnTo>
                  <a:pt x="404563" y="187787"/>
                </a:lnTo>
                <a:lnTo>
                  <a:pt x="371837" y="210120"/>
                </a:lnTo>
                <a:lnTo>
                  <a:pt x="326840" y="259036"/>
                </a:lnTo>
                <a:lnTo>
                  <a:pt x="312029" y="312075"/>
                </a:lnTo>
                <a:lnTo>
                  <a:pt x="317037" y="339563"/>
                </a:lnTo>
                <a:lnTo>
                  <a:pt x="314099" y="342773"/>
                </a:lnTo>
                <a:lnTo>
                  <a:pt x="259667" y="346817"/>
                </a:lnTo>
                <a:lnTo>
                  <a:pt x="208101" y="354166"/>
                </a:lnTo>
                <a:lnTo>
                  <a:pt x="160246" y="364599"/>
                </a:lnTo>
                <a:lnTo>
                  <a:pt x="116948" y="377895"/>
                </a:lnTo>
                <a:lnTo>
                  <a:pt x="79054" y="393836"/>
                </a:lnTo>
                <a:lnTo>
                  <a:pt x="17837" y="438328"/>
                </a:lnTo>
                <a:lnTo>
                  <a:pt x="0" y="492888"/>
                </a:lnTo>
                <a:lnTo>
                  <a:pt x="10725" y="519760"/>
                </a:lnTo>
                <a:lnTo>
                  <a:pt x="33875" y="545318"/>
                </a:lnTo>
                <a:lnTo>
                  <a:pt x="68945" y="568783"/>
                </a:lnTo>
                <a:lnTo>
                  <a:pt x="115431" y="589373"/>
                </a:lnTo>
                <a:lnTo>
                  <a:pt x="172827" y="606309"/>
                </a:lnTo>
                <a:lnTo>
                  <a:pt x="126790" y="630958"/>
                </a:lnTo>
                <a:lnTo>
                  <a:pt x="95447" y="658690"/>
                </a:lnTo>
                <a:lnTo>
                  <a:pt x="79644" y="688473"/>
                </a:lnTo>
                <a:lnTo>
                  <a:pt x="80227" y="719275"/>
                </a:lnTo>
                <a:lnTo>
                  <a:pt x="116412" y="767185"/>
                </a:lnTo>
                <a:lnTo>
                  <a:pt x="148659" y="787818"/>
                </a:lnTo>
                <a:lnTo>
                  <a:pt x="188872" y="805769"/>
                </a:lnTo>
                <a:lnTo>
                  <a:pt x="235947" y="820690"/>
                </a:lnTo>
                <a:lnTo>
                  <a:pt x="288782" y="832230"/>
                </a:lnTo>
                <a:lnTo>
                  <a:pt x="346273" y="840040"/>
                </a:lnTo>
                <a:lnTo>
                  <a:pt x="407317" y="843770"/>
                </a:lnTo>
                <a:lnTo>
                  <a:pt x="470812" y="843070"/>
                </a:lnTo>
                <a:lnTo>
                  <a:pt x="2896937" y="843070"/>
                </a:lnTo>
                <a:lnTo>
                  <a:pt x="2955994" y="811928"/>
                </a:lnTo>
                <a:lnTo>
                  <a:pt x="3003964" y="767236"/>
                </a:lnTo>
                <a:lnTo>
                  <a:pt x="3021640" y="717385"/>
                </a:lnTo>
                <a:lnTo>
                  <a:pt x="3076818" y="713037"/>
                </a:lnTo>
                <a:lnTo>
                  <a:pt x="3130387" y="706462"/>
                </a:lnTo>
                <a:lnTo>
                  <a:pt x="3181939" y="697731"/>
                </a:lnTo>
                <a:lnTo>
                  <a:pt x="3231066" y="686911"/>
                </a:lnTo>
                <a:lnTo>
                  <a:pt x="3277359" y="674073"/>
                </a:lnTo>
                <a:lnTo>
                  <a:pt x="3333173" y="654295"/>
                </a:lnTo>
                <a:lnTo>
                  <a:pt x="3380763" y="632213"/>
                </a:lnTo>
                <a:lnTo>
                  <a:pt x="3420009" y="608196"/>
                </a:lnTo>
                <a:lnTo>
                  <a:pt x="3450791" y="582609"/>
                </a:lnTo>
                <a:lnTo>
                  <a:pt x="3486483" y="528202"/>
                </a:lnTo>
                <a:lnTo>
                  <a:pt x="3491154" y="500116"/>
                </a:lnTo>
                <a:lnTo>
                  <a:pt x="3486881" y="471932"/>
                </a:lnTo>
                <a:lnTo>
                  <a:pt x="3473545" y="444018"/>
                </a:lnTo>
                <a:lnTo>
                  <a:pt x="3451026" y="416740"/>
                </a:lnTo>
                <a:lnTo>
                  <a:pt x="3419204" y="390468"/>
                </a:lnTo>
                <a:lnTo>
                  <a:pt x="3377959" y="365568"/>
                </a:lnTo>
                <a:lnTo>
                  <a:pt x="3383624" y="359974"/>
                </a:lnTo>
                <a:lnTo>
                  <a:pt x="3410585" y="315009"/>
                </a:lnTo>
                <a:lnTo>
                  <a:pt x="3412249" y="287514"/>
                </a:lnTo>
                <a:lnTo>
                  <a:pt x="3403289" y="260722"/>
                </a:lnTo>
                <a:lnTo>
                  <a:pt x="3355990" y="211002"/>
                </a:lnTo>
                <a:lnTo>
                  <a:pt x="3318895" y="188951"/>
                </a:lnTo>
                <a:lnTo>
                  <a:pt x="3273667" y="169359"/>
                </a:lnTo>
                <a:lnTo>
                  <a:pt x="3220926" y="152662"/>
                </a:lnTo>
                <a:lnTo>
                  <a:pt x="3161297" y="139301"/>
                </a:lnTo>
                <a:lnTo>
                  <a:pt x="3095401" y="129713"/>
                </a:lnTo>
                <a:lnTo>
                  <a:pt x="3089375" y="120790"/>
                </a:lnTo>
                <a:lnTo>
                  <a:pt x="1132763" y="120790"/>
                </a:lnTo>
                <a:lnTo>
                  <a:pt x="1086629" y="111075"/>
                </a:lnTo>
                <a:lnTo>
                  <a:pt x="1038678" y="103215"/>
                </a:lnTo>
                <a:lnTo>
                  <a:pt x="989255" y="97238"/>
                </a:lnTo>
                <a:lnTo>
                  <a:pt x="938703" y="93171"/>
                </a:lnTo>
                <a:lnTo>
                  <a:pt x="887367" y="91041"/>
                </a:lnTo>
                <a:lnTo>
                  <a:pt x="835591" y="90877"/>
                </a:lnTo>
                <a:close/>
              </a:path>
              <a:path w="3491229" h="1031875">
                <a:moveTo>
                  <a:pt x="1495445" y="28843"/>
                </a:moveTo>
                <a:lnTo>
                  <a:pt x="1440504" y="31192"/>
                </a:lnTo>
                <a:lnTo>
                  <a:pt x="1386921" y="36325"/>
                </a:lnTo>
                <a:lnTo>
                  <a:pt x="1335388" y="44156"/>
                </a:lnTo>
                <a:lnTo>
                  <a:pt x="1286600" y="54600"/>
                </a:lnTo>
                <a:lnTo>
                  <a:pt x="1241249" y="67571"/>
                </a:lnTo>
                <a:lnTo>
                  <a:pt x="1200031" y="82983"/>
                </a:lnTo>
                <a:lnTo>
                  <a:pt x="1163638" y="100751"/>
                </a:lnTo>
                <a:lnTo>
                  <a:pt x="1132763" y="120790"/>
                </a:lnTo>
                <a:lnTo>
                  <a:pt x="3089375" y="120790"/>
                </a:lnTo>
                <a:lnTo>
                  <a:pt x="3077677" y="103469"/>
                </a:lnTo>
                <a:lnTo>
                  <a:pt x="3049209" y="79013"/>
                </a:lnTo>
                <a:lnTo>
                  <a:pt x="3048411" y="78553"/>
                </a:lnTo>
                <a:lnTo>
                  <a:pt x="1814952" y="78553"/>
                </a:lnTo>
                <a:lnTo>
                  <a:pt x="1791983" y="70083"/>
                </a:lnTo>
                <a:lnTo>
                  <a:pt x="1741863" y="55273"/>
                </a:lnTo>
                <a:lnTo>
                  <a:pt x="1661474" y="39351"/>
                </a:lnTo>
                <a:lnTo>
                  <a:pt x="1606624" y="32837"/>
                </a:lnTo>
                <a:lnTo>
                  <a:pt x="1551049" y="29362"/>
                </a:lnTo>
                <a:lnTo>
                  <a:pt x="1495445" y="28843"/>
                </a:lnTo>
                <a:close/>
              </a:path>
              <a:path w="3491229" h="1031875">
                <a:moveTo>
                  <a:pt x="2125087" y="0"/>
                </a:moveTo>
                <a:lnTo>
                  <a:pt x="2070982" y="2026"/>
                </a:lnTo>
                <a:lnTo>
                  <a:pt x="2018521" y="7336"/>
                </a:lnTo>
                <a:lnTo>
                  <a:pt x="1968679" y="15798"/>
                </a:lnTo>
                <a:lnTo>
                  <a:pt x="1922428" y="27282"/>
                </a:lnTo>
                <a:lnTo>
                  <a:pt x="1880741" y="41657"/>
                </a:lnTo>
                <a:lnTo>
                  <a:pt x="1844591" y="58791"/>
                </a:lnTo>
                <a:lnTo>
                  <a:pt x="1814952" y="78553"/>
                </a:lnTo>
                <a:lnTo>
                  <a:pt x="3048411" y="78553"/>
                </a:lnTo>
                <a:lnTo>
                  <a:pt x="3010750" y="56869"/>
                </a:lnTo>
                <a:lnTo>
                  <a:pt x="3008242" y="55854"/>
                </a:lnTo>
                <a:lnTo>
                  <a:pt x="2410447" y="55854"/>
                </a:lnTo>
                <a:lnTo>
                  <a:pt x="2384243" y="43547"/>
                </a:lnTo>
                <a:lnTo>
                  <a:pt x="2322489" y="22984"/>
                </a:lnTo>
                <a:lnTo>
                  <a:pt x="2234342" y="6321"/>
                </a:lnTo>
                <a:lnTo>
                  <a:pt x="2179865" y="1388"/>
                </a:lnTo>
                <a:lnTo>
                  <a:pt x="2125087" y="0"/>
                </a:lnTo>
                <a:close/>
              </a:path>
              <a:path w="3491229" h="1031875">
                <a:moveTo>
                  <a:pt x="2704643" y="247"/>
                </a:moveTo>
                <a:lnTo>
                  <a:pt x="2650132" y="2051"/>
                </a:lnTo>
                <a:lnTo>
                  <a:pt x="2596673" y="6879"/>
                </a:lnTo>
                <a:lnTo>
                  <a:pt x="2545120" y="14701"/>
                </a:lnTo>
                <a:lnTo>
                  <a:pt x="2496328" y="25490"/>
                </a:lnTo>
                <a:lnTo>
                  <a:pt x="2451152" y="39217"/>
                </a:lnTo>
                <a:lnTo>
                  <a:pt x="2410447" y="55854"/>
                </a:lnTo>
                <a:lnTo>
                  <a:pt x="3008242" y="55854"/>
                </a:lnTo>
                <a:lnTo>
                  <a:pt x="2963050" y="37562"/>
                </a:lnTo>
                <a:lnTo>
                  <a:pt x="2916104" y="23826"/>
                </a:lnTo>
                <a:lnTo>
                  <a:pt x="2865936" y="13255"/>
                </a:lnTo>
                <a:lnTo>
                  <a:pt x="2813399" y="5820"/>
                </a:lnTo>
                <a:lnTo>
                  <a:pt x="2759350" y="1494"/>
                </a:lnTo>
                <a:lnTo>
                  <a:pt x="2704643" y="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18537" y="2693166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317037" y="339563"/>
                </a:moveTo>
                <a:lnTo>
                  <a:pt x="312029" y="312076"/>
                </a:lnTo>
                <a:lnTo>
                  <a:pt x="315443" y="285156"/>
                </a:lnTo>
                <a:lnTo>
                  <a:pt x="326840" y="259036"/>
                </a:lnTo>
                <a:lnTo>
                  <a:pt x="371837" y="210120"/>
                </a:lnTo>
                <a:lnTo>
                  <a:pt x="404563" y="187787"/>
                </a:lnTo>
                <a:lnTo>
                  <a:pt x="443522" y="167178"/>
                </a:lnTo>
                <a:lnTo>
                  <a:pt x="488279" y="148526"/>
                </a:lnTo>
                <a:lnTo>
                  <a:pt x="538397" y="132062"/>
                </a:lnTo>
                <a:lnTo>
                  <a:pt x="593436" y="118016"/>
                </a:lnTo>
                <a:lnTo>
                  <a:pt x="652961" y="106621"/>
                </a:lnTo>
                <a:lnTo>
                  <a:pt x="716534" y="98107"/>
                </a:lnTo>
                <a:lnTo>
                  <a:pt x="783717" y="92706"/>
                </a:lnTo>
                <a:lnTo>
                  <a:pt x="835590" y="90877"/>
                </a:lnTo>
                <a:lnTo>
                  <a:pt x="887367" y="91041"/>
                </a:lnTo>
                <a:lnTo>
                  <a:pt x="938703" y="93171"/>
                </a:lnTo>
                <a:lnTo>
                  <a:pt x="989255" y="97238"/>
                </a:lnTo>
                <a:lnTo>
                  <a:pt x="1038679" y="103215"/>
                </a:lnTo>
                <a:lnTo>
                  <a:pt x="1086629" y="111075"/>
                </a:lnTo>
                <a:lnTo>
                  <a:pt x="1132764" y="120790"/>
                </a:lnTo>
                <a:lnTo>
                  <a:pt x="1163638" y="100751"/>
                </a:lnTo>
                <a:lnTo>
                  <a:pt x="1200031" y="82983"/>
                </a:lnTo>
                <a:lnTo>
                  <a:pt x="1241250" y="67571"/>
                </a:lnTo>
                <a:lnTo>
                  <a:pt x="1286600" y="54600"/>
                </a:lnTo>
                <a:lnTo>
                  <a:pt x="1335388" y="44156"/>
                </a:lnTo>
                <a:lnTo>
                  <a:pt x="1386921" y="36325"/>
                </a:lnTo>
                <a:lnTo>
                  <a:pt x="1440504" y="31192"/>
                </a:lnTo>
                <a:lnTo>
                  <a:pt x="1495445" y="28842"/>
                </a:lnTo>
                <a:lnTo>
                  <a:pt x="1551049" y="29362"/>
                </a:lnTo>
                <a:lnTo>
                  <a:pt x="1606624" y="32837"/>
                </a:lnTo>
                <a:lnTo>
                  <a:pt x="1661474" y="39351"/>
                </a:lnTo>
                <a:lnTo>
                  <a:pt x="1714908" y="48992"/>
                </a:lnTo>
                <a:lnTo>
                  <a:pt x="1767587" y="62313"/>
                </a:lnTo>
                <a:lnTo>
                  <a:pt x="1814952" y="78553"/>
                </a:lnTo>
                <a:lnTo>
                  <a:pt x="1844591" y="58790"/>
                </a:lnTo>
                <a:lnTo>
                  <a:pt x="1880741" y="41656"/>
                </a:lnTo>
                <a:lnTo>
                  <a:pt x="1922427" y="27282"/>
                </a:lnTo>
                <a:lnTo>
                  <a:pt x="1968679" y="15798"/>
                </a:lnTo>
                <a:lnTo>
                  <a:pt x="2018521" y="7336"/>
                </a:lnTo>
                <a:lnTo>
                  <a:pt x="2070981" y="2026"/>
                </a:lnTo>
                <a:lnTo>
                  <a:pt x="2125087" y="0"/>
                </a:lnTo>
                <a:lnTo>
                  <a:pt x="2179865" y="1388"/>
                </a:lnTo>
                <a:lnTo>
                  <a:pt x="2234342" y="6321"/>
                </a:lnTo>
                <a:lnTo>
                  <a:pt x="2287545" y="14932"/>
                </a:lnTo>
                <a:lnTo>
                  <a:pt x="2354822" y="32557"/>
                </a:lnTo>
                <a:lnTo>
                  <a:pt x="2410447" y="55854"/>
                </a:lnTo>
                <a:lnTo>
                  <a:pt x="2451152" y="39217"/>
                </a:lnTo>
                <a:lnTo>
                  <a:pt x="2496328" y="25490"/>
                </a:lnTo>
                <a:lnTo>
                  <a:pt x="2545120" y="14701"/>
                </a:lnTo>
                <a:lnTo>
                  <a:pt x="2596673" y="6879"/>
                </a:lnTo>
                <a:lnTo>
                  <a:pt x="2650132" y="2052"/>
                </a:lnTo>
                <a:lnTo>
                  <a:pt x="2704643" y="247"/>
                </a:lnTo>
                <a:lnTo>
                  <a:pt x="2759350" y="1494"/>
                </a:lnTo>
                <a:lnTo>
                  <a:pt x="2813399" y="5821"/>
                </a:lnTo>
                <a:lnTo>
                  <a:pt x="2865935" y="13255"/>
                </a:lnTo>
                <a:lnTo>
                  <a:pt x="2916104" y="23826"/>
                </a:lnTo>
                <a:lnTo>
                  <a:pt x="2963050" y="37562"/>
                </a:lnTo>
                <a:lnTo>
                  <a:pt x="3010749" y="56869"/>
                </a:lnTo>
                <a:lnTo>
                  <a:pt x="3049209" y="79013"/>
                </a:lnTo>
                <a:lnTo>
                  <a:pt x="3095401" y="129713"/>
                </a:lnTo>
                <a:lnTo>
                  <a:pt x="3161297" y="139301"/>
                </a:lnTo>
                <a:lnTo>
                  <a:pt x="3220926" y="152662"/>
                </a:lnTo>
                <a:lnTo>
                  <a:pt x="3273667" y="169359"/>
                </a:lnTo>
                <a:lnTo>
                  <a:pt x="3318896" y="188952"/>
                </a:lnTo>
                <a:lnTo>
                  <a:pt x="3355991" y="211002"/>
                </a:lnTo>
                <a:lnTo>
                  <a:pt x="3403290" y="260722"/>
                </a:lnTo>
                <a:lnTo>
                  <a:pt x="3412249" y="287514"/>
                </a:lnTo>
                <a:lnTo>
                  <a:pt x="3410586" y="315009"/>
                </a:lnTo>
                <a:lnTo>
                  <a:pt x="3388802" y="354306"/>
                </a:lnTo>
                <a:lnTo>
                  <a:pt x="3377960" y="365567"/>
                </a:lnTo>
                <a:lnTo>
                  <a:pt x="3419205" y="390468"/>
                </a:lnTo>
                <a:lnTo>
                  <a:pt x="3451027" y="416741"/>
                </a:lnTo>
                <a:lnTo>
                  <a:pt x="3473546" y="444018"/>
                </a:lnTo>
                <a:lnTo>
                  <a:pt x="3486881" y="471932"/>
                </a:lnTo>
                <a:lnTo>
                  <a:pt x="3491154" y="500116"/>
                </a:lnTo>
                <a:lnTo>
                  <a:pt x="3486483" y="528202"/>
                </a:lnTo>
                <a:lnTo>
                  <a:pt x="3450791" y="582610"/>
                </a:lnTo>
                <a:lnTo>
                  <a:pt x="3420009" y="608196"/>
                </a:lnTo>
                <a:lnTo>
                  <a:pt x="3380763" y="632213"/>
                </a:lnTo>
                <a:lnTo>
                  <a:pt x="3333173" y="654295"/>
                </a:lnTo>
                <a:lnTo>
                  <a:pt x="3277359" y="674074"/>
                </a:lnTo>
                <a:lnTo>
                  <a:pt x="3231066" y="686912"/>
                </a:lnTo>
                <a:lnTo>
                  <a:pt x="3181939" y="697731"/>
                </a:lnTo>
                <a:lnTo>
                  <a:pt x="3130387" y="706462"/>
                </a:lnTo>
                <a:lnTo>
                  <a:pt x="3076818" y="713037"/>
                </a:lnTo>
                <a:lnTo>
                  <a:pt x="3021640" y="717386"/>
                </a:lnTo>
                <a:lnTo>
                  <a:pt x="3016869" y="742845"/>
                </a:lnTo>
                <a:lnTo>
                  <a:pt x="2983485" y="790338"/>
                </a:lnTo>
                <a:lnTo>
                  <a:pt x="2922052" y="831784"/>
                </a:lnTo>
                <a:lnTo>
                  <a:pt x="2882218" y="849685"/>
                </a:lnTo>
                <a:lnTo>
                  <a:pt x="2837055" y="865409"/>
                </a:lnTo>
                <a:lnTo>
                  <a:pt x="2787123" y="878733"/>
                </a:lnTo>
                <a:lnTo>
                  <a:pt x="2732983" y="889437"/>
                </a:lnTo>
                <a:lnTo>
                  <a:pt x="2675195" y="897298"/>
                </a:lnTo>
                <a:lnTo>
                  <a:pt x="2614321" y="902094"/>
                </a:lnTo>
                <a:lnTo>
                  <a:pt x="2550921" y="903603"/>
                </a:lnTo>
                <a:lnTo>
                  <a:pt x="2499521" y="902296"/>
                </a:lnTo>
                <a:lnTo>
                  <a:pt x="2449018" y="898742"/>
                </a:lnTo>
                <a:lnTo>
                  <a:pt x="2399860" y="892994"/>
                </a:lnTo>
                <a:lnTo>
                  <a:pt x="2352494" y="885104"/>
                </a:lnTo>
                <a:lnTo>
                  <a:pt x="2307368" y="875125"/>
                </a:lnTo>
                <a:lnTo>
                  <a:pt x="2287097" y="897683"/>
                </a:lnTo>
                <a:lnTo>
                  <a:pt x="2230850" y="938398"/>
                </a:lnTo>
                <a:lnTo>
                  <a:pt x="2195703" y="956376"/>
                </a:lnTo>
                <a:lnTo>
                  <a:pt x="2156427" y="972649"/>
                </a:lnTo>
                <a:lnTo>
                  <a:pt x="2113436" y="987126"/>
                </a:lnTo>
                <a:lnTo>
                  <a:pt x="2067145" y="999718"/>
                </a:lnTo>
                <a:lnTo>
                  <a:pt x="2017968" y="1010336"/>
                </a:lnTo>
                <a:lnTo>
                  <a:pt x="1966321" y="1018890"/>
                </a:lnTo>
                <a:lnTo>
                  <a:pt x="1912616" y="1025291"/>
                </a:lnTo>
                <a:lnTo>
                  <a:pt x="1857270" y="1029449"/>
                </a:lnTo>
                <a:lnTo>
                  <a:pt x="1800697" y="1031275"/>
                </a:lnTo>
                <a:lnTo>
                  <a:pt x="1743311" y="1030679"/>
                </a:lnTo>
                <a:lnTo>
                  <a:pt x="1685527" y="1027571"/>
                </a:lnTo>
                <a:lnTo>
                  <a:pt x="1627759" y="1021863"/>
                </a:lnTo>
                <a:lnTo>
                  <a:pt x="1568839" y="1013143"/>
                </a:lnTo>
                <a:lnTo>
                  <a:pt x="1513149" y="1001831"/>
                </a:lnTo>
                <a:lnTo>
                  <a:pt x="1461184" y="988073"/>
                </a:lnTo>
                <a:lnTo>
                  <a:pt x="1413439" y="972019"/>
                </a:lnTo>
                <a:lnTo>
                  <a:pt x="1370407" y="953816"/>
                </a:lnTo>
                <a:lnTo>
                  <a:pt x="1332583" y="933611"/>
                </a:lnTo>
                <a:lnTo>
                  <a:pt x="1282655" y="944527"/>
                </a:lnTo>
                <a:lnTo>
                  <a:pt x="1231402" y="953436"/>
                </a:lnTo>
                <a:lnTo>
                  <a:pt x="1179125" y="960366"/>
                </a:lnTo>
                <a:lnTo>
                  <a:pt x="1126126" y="965348"/>
                </a:lnTo>
                <a:lnTo>
                  <a:pt x="1072706" y="968413"/>
                </a:lnTo>
                <a:lnTo>
                  <a:pt x="1019169" y="969592"/>
                </a:lnTo>
                <a:lnTo>
                  <a:pt x="965815" y="968913"/>
                </a:lnTo>
                <a:lnTo>
                  <a:pt x="912947" y="966409"/>
                </a:lnTo>
                <a:lnTo>
                  <a:pt x="860867" y="962108"/>
                </a:lnTo>
                <a:lnTo>
                  <a:pt x="809876" y="956042"/>
                </a:lnTo>
                <a:lnTo>
                  <a:pt x="760277" y="948241"/>
                </a:lnTo>
                <a:lnTo>
                  <a:pt x="712370" y="938736"/>
                </a:lnTo>
                <a:lnTo>
                  <a:pt x="666459" y="927555"/>
                </a:lnTo>
                <a:lnTo>
                  <a:pt x="622845" y="914731"/>
                </a:lnTo>
                <a:lnTo>
                  <a:pt x="581830" y="900293"/>
                </a:lnTo>
                <a:lnTo>
                  <a:pt x="543716" y="884272"/>
                </a:lnTo>
                <a:lnTo>
                  <a:pt x="508805" y="866698"/>
                </a:lnTo>
                <a:lnTo>
                  <a:pt x="475164" y="846101"/>
                </a:lnTo>
                <a:lnTo>
                  <a:pt x="470811" y="843071"/>
                </a:lnTo>
                <a:lnTo>
                  <a:pt x="407317" y="843770"/>
                </a:lnTo>
                <a:lnTo>
                  <a:pt x="346273" y="840040"/>
                </a:lnTo>
                <a:lnTo>
                  <a:pt x="288782" y="832230"/>
                </a:lnTo>
                <a:lnTo>
                  <a:pt x="235947" y="820690"/>
                </a:lnTo>
                <a:lnTo>
                  <a:pt x="188872" y="805769"/>
                </a:lnTo>
                <a:lnTo>
                  <a:pt x="148659" y="787818"/>
                </a:lnTo>
                <a:lnTo>
                  <a:pt x="116412" y="767185"/>
                </a:lnTo>
                <a:lnTo>
                  <a:pt x="80227" y="719275"/>
                </a:lnTo>
                <a:lnTo>
                  <a:pt x="79644" y="688473"/>
                </a:lnTo>
                <a:lnTo>
                  <a:pt x="95447" y="658690"/>
                </a:lnTo>
                <a:lnTo>
                  <a:pt x="126791" y="630958"/>
                </a:lnTo>
                <a:lnTo>
                  <a:pt x="172827" y="606308"/>
                </a:lnTo>
                <a:lnTo>
                  <a:pt x="115431" y="589373"/>
                </a:lnTo>
                <a:lnTo>
                  <a:pt x="68945" y="568783"/>
                </a:lnTo>
                <a:lnTo>
                  <a:pt x="33876" y="545319"/>
                </a:lnTo>
                <a:lnTo>
                  <a:pt x="10725" y="519760"/>
                </a:lnTo>
                <a:lnTo>
                  <a:pt x="0" y="492889"/>
                </a:lnTo>
                <a:lnTo>
                  <a:pt x="2202" y="465484"/>
                </a:lnTo>
                <a:lnTo>
                  <a:pt x="47410" y="412200"/>
                </a:lnTo>
                <a:lnTo>
                  <a:pt x="116948" y="377896"/>
                </a:lnTo>
                <a:lnTo>
                  <a:pt x="160246" y="364599"/>
                </a:lnTo>
                <a:lnTo>
                  <a:pt x="208101" y="354166"/>
                </a:lnTo>
                <a:lnTo>
                  <a:pt x="259668" y="346818"/>
                </a:lnTo>
                <a:lnTo>
                  <a:pt x="314100" y="342774"/>
                </a:lnTo>
                <a:lnTo>
                  <a:pt x="317037" y="339563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95107" y="3295460"/>
            <a:ext cx="205104" cy="19050"/>
          </a:xfrm>
          <a:custGeom>
            <a:avLst/>
            <a:gdLst/>
            <a:ahLst/>
            <a:cxnLst/>
            <a:rect l="l" t="t" r="r" b="b"/>
            <a:pathLst>
              <a:path w="205104" h="19050">
                <a:moveTo>
                  <a:pt x="204482" y="19018"/>
                </a:moveTo>
                <a:lnTo>
                  <a:pt x="151112" y="19052"/>
                </a:lnTo>
                <a:lnTo>
                  <a:pt x="98642" y="15838"/>
                </a:lnTo>
                <a:lnTo>
                  <a:pt x="47972" y="9459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90542" y="3522611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5" h="9525">
                <a:moveTo>
                  <a:pt x="89465" y="0"/>
                </a:moveTo>
                <a:lnTo>
                  <a:pt x="67695" y="3158"/>
                </a:lnTo>
                <a:lnTo>
                  <a:pt x="45479" y="5733"/>
                </a:lnTo>
                <a:lnTo>
                  <a:pt x="22890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97015" y="3581099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906" y="41521"/>
                </a:moveTo>
                <a:lnTo>
                  <a:pt x="38381" y="31588"/>
                </a:lnTo>
                <a:lnTo>
                  <a:pt x="24202" y="21342"/>
                </a:lnTo>
                <a:lnTo>
                  <a:pt x="11399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26256" y="3519080"/>
            <a:ext cx="21590" cy="45720"/>
          </a:xfrm>
          <a:custGeom>
            <a:avLst/>
            <a:gdLst/>
            <a:ahLst/>
            <a:cxnLst/>
            <a:rect l="l" t="t" r="r" b="b"/>
            <a:pathLst>
              <a:path w="21590" h="45720">
                <a:moveTo>
                  <a:pt x="21524" y="0"/>
                </a:moveTo>
                <a:lnTo>
                  <a:pt x="18388" y="11550"/>
                </a:lnTo>
                <a:lnTo>
                  <a:pt x="13748" y="23009"/>
                </a:lnTo>
                <a:lnTo>
                  <a:pt x="7615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275780" y="3237569"/>
            <a:ext cx="262890" cy="170815"/>
          </a:xfrm>
          <a:custGeom>
            <a:avLst/>
            <a:gdLst/>
            <a:ahLst/>
            <a:cxnLst/>
            <a:rect l="l" t="t" r="r" b="b"/>
            <a:pathLst>
              <a:path w="262890" h="170814">
                <a:moveTo>
                  <a:pt x="0" y="0"/>
                </a:moveTo>
                <a:lnTo>
                  <a:pt x="65561" y="15611"/>
                </a:lnTo>
                <a:lnTo>
                  <a:pt x="123045" y="34957"/>
                </a:lnTo>
                <a:lnTo>
                  <a:pt x="171686" y="57540"/>
                </a:lnTo>
                <a:lnTo>
                  <a:pt x="210716" y="82860"/>
                </a:lnTo>
                <a:lnTo>
                  <a:pt x="239367" y="110422"/>
                </a:lnTo>
                <a:lnTo>
                  <a:pt x="256873" y="139726"/>
                </a:lnTo>
                <a:lnTo>
                  <a:pt x="262467" y="1702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77982" y="3056211"/>
            <a:ext cx="117475" cy="64135"/>
          </a:xfrm>
          <a:custGeom>
            <a:avLst/>
            <a:gdLst/>
            <a:ahLst/>
            <a:cxnLst/>
            <a:rect l="l" t="t" r="r" b="b"/>
            <a:pathLst>
              <a:path w="117475" h="64135">
                <a:moveTo>
                  <a:pt x="116869" y="0"/>
                </a:moveTo>
                <a:lnTo>
                  <a:pt x="94679" y="17928"/>
                </a:lnTo>
                <a:lnTo>
                  <a:pt x="67608" y="34653"/>
                </a:lnTo>
                <a:lnTo>
                  <a:pt x="35950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614416" y="2819300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80">
                <a:moveTo>
                  <a:pt x="0" y="0"/>
                </a:moveTo>
                <a:lnTo>
                  <a:pt x="2898" y="7487"/>
                </a:lnTo>
                <a:lnTo>
                  <a:pt x="4895" y="15017"/>
                </a:lnTo>
                <a:lnTo>
                  <a:pt x="5986" y="22577"/>
                </a:lnTo>
                <a:lnTo>
                  <a:pt x="6170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868043" y="2745670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38456"/>
                </a:moveTo>
                <a:lnTo>
                  <a:pt x="12336" y="28208"/>
                </a:lnTo>
                <a:lnTo>
                  <a:pt x="26466" y="18357"/>
                </a:lnTo>
                <a:lnTo>
                  <a:pt x="42330" y="8942"/>
                </a:lnTo>
                <a:lnTo>
                  <a:pt x="59871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08061" y="2769287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09" h="33655">
                <a:moveTo>
                  <a:pt x="0" y="33165"/>
                </a:moveTo>
                <a:lnTo>
                  <a:pt x="5317" y="24613"/>
                </a:lnTo>
                <a:lnTo>
                  <a:pt x="11936" y="16219"/>
                </a:lnTo>
                <a:lnTo>
                  <a:pt x="19837" y="8007"/>
                </a:lnTo>
                <a:lnTo>
                  <a:pt x="28997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50887" y="2813716"/>
            <a:ext cx="105410" cy="32384"/>
          </a:xfrm>
          <a:custGeom>
            <a:avLst/>
            <a:gdLst/>
            <a:ahLst/>
            <a:cxnLst/>
            <a:rect l="l" t="t" r="r" b="b"/>
            <a:pathLst>
              <a:path w="105409" h="32385">
                <a:moveTo>
                  <a:pt x="0" y="0"/>
                </a:moveTo>
                <a:lnTo>
                  <a:pt x="28017" y="7071"/>
                </a:lnTo>
                <a:lnTo>
                  <a:pt x="54893" y="14806"/>
                </a:lnTo>
                <a:lnTo>
                  <a:pt x="80555" y="23182"/>
                </a:lnTo>
                <a:lnTo>
                  <a:pt x="104930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35587" y="3032738"/>
            <a:ext cx="18415" cy="34290"/>
          </a:xfrm>
          <a:custGeom>
            <a:avLst/>
            <a:gdLst/>
            <a:ahLst/>
            <a:cxnLst/>
            <a:rect l="l" t="t" r="r" b="b"/>
            <a:pathLst>
              <a:path w="18414" h="34289">
                <a:moveTo>
                  <a:pt x="18312" y="33853"/>
                </a:moveTo>
                <a:lnTo>
                  <a:pt x="12488" y="25504"/>
                </a:lnTo>
                <a:lnTo>
                  <a:pt x="7491" y="17072"/>
                </a:lnTo>
                <a:lnTo>
                  <a:pt x="3327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257697" y="2866793"/>
            <a:ext cx="176657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>
                <a:solidFill>
                  <a:srgbClr val="181818"/>
                </a:solidFill>
                <a:latin typeface="微软雅黑"/>
                <a:cs typeface="微软雅黑"/>
              </a:rPr>
              <a:t>I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r>
              <a:rPr dirty="0" sz="3600" spc="-25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3600" spc="-5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3600" spc="10">
                <a:solidFill>
                  <a:srgbClr val="181818"/>
                </a:solidFill>
                <a:latin typeface="微软雅黑"/>
                <a:cs typeface="微软雅黑"/>
              </a:rPr>
              <a:t>net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33948" y="8504019"/>
            <a:ext cx="833852" cy="105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50873" y="6864119"/>
            <a:ext cx="0" cy="1640205"/>
          </a:xfrm>
          <a:custGeom>
            <a:avLst/>
            <a:gdLst/>
            <a:ahLst/>
            <a:cxnLst/>
            <a:rect l="l" t="t" r="r" b="b"/>
            <a:pathLst>
              <a:path w="0" h="1640204">
                <a:moveTo>
                  <a:pt x="0" y="0"/>
                </a:moveTo>
                <a:lnTo>
                  <a:pt x="0" y="1639899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57276" y="9421855"/>
            <a:ext cx="480866" cy="306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503624" y="7264565"/>
            <a:ext cx="44767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CEN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72273" y="7725001"/>
            <a:ext cx="523545" cy="523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23040" y="6973993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40" h="0">
                <a:moveTo>
                  <a:pt x="1996238" y="0"/>
                </a:moveTo>
                <a:lnTo>
                  <a:pt x="0" y="0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41500" y="6566624"/>
            <a:ext cx="819773" cy="8197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294852" y="5119409"/>
            <a:ext cx="3581400" cy="2372360"/>
          </a:xfrm>
          <a:custGeom>
            <a:avLst/>
            <a:gdLst/>
            <a:ahLst/>
            <a:cxnLst/>
            <a:rect l="l" t="t" r="r" b="b"/>
            <a:pathLst>
              <a:path w="3581400" h="2372359">
                <a:moveTo>
                  <a:pt x="0" y="137809"/>
                </a:moveTo>
                <a:lnTo>
                  <a:pt x="7025" y="94250"/>
                </a:lnTo>
                <a:lnTo>
                  <a:pt x="26589" y="56420"/>
                </a:lnTo>
                <a:lnTo>
                  <a:pt x="56420" y="26589"/>
                </a:lnTo>
                <a:lnTo>
                  <a:pt x="94250" y="7025"/>
                </a:lnTo>
                <a:lnTo>
                  <a:pt x="137808" y="0"/>
                </a:lnTo>
                <a:lnTo>
                  <a:pt x="3443312" y="0"/>
                </a:lnTo>
                <a:lnTo>
                  <a:pt x="3486870" y="7025"/>
                </a:lnTo>
                <a:lnTo>
                  <a:pt x="3524699" y="26589"/>
                </a:lnTo>
                <a:lnTo>
                  <a:pt x="3554531" y="56420"/>
                </a:lnTo>
                <a:lnTo>
                  <a:pt x="3574094" y="94250"/>
                </a:lnTo>
                <a:lnTo>
                  <a:pt x="3581120" y="137809"/>
                </a:lnTo>
                <a:lnTo>
                  <a:pt x="3581120" y="2234118"/>
                </a:lnTo>
                <a:lnTo>
                  <a:pt x="3574094" y="2277676"/>
                </a:lnTo>
                <a:lnTo>
                  <a:pt x="3554531" y="2315506"/>
                </a:lnTo>
                <a:lnTo>
                  <a:pt x="3524699" y="2345338"/>
                </a:lnTo>
                <a:lnTo>
                  <a:pt x="3486870" y="2364902"/>
                </a:lnTo>
                <a:lnTo>
                  <a:pt x="3443312" y="2371927"/>
                </a:lnTo>
                <a:lnTo>
                  <a:pt x="137808" y="2371927"/>
                </a:lnTo>
                <a:lnTo>
                  <a:pt x="94250" y="2364902"/>
                </a:lnTo>
                <a:lnTo>
                  <a:pt x="56420" y="2345338"/>
                </a:lnTo>
                <a:lnTo>
                  <a:pt x="26589" y="2315506"/>
                </a:lnTo>
                <a:lnTo>
                  <a:pt x="7025" y="2277676"/>
                </a:lnTo>
                <a:lnTo>
                  <a:pt x="0" y="2234118"/>
                </a:lnTo>
                <a:lnTo>
                  <a:pt x="0" y="13780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972149" y="4796703"/>
            <a:ext cx="645404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3956162" y="6087097"/>
            <a:ext cx="2429510" cy="963930"/>
          </a:xfrm>
          <a:custGeom>
            <a:avLst/>
            <a:gdLst/>
            <a:ahLst/>
            <a:cxnLst/>
            <a:rect l="l" t="t" r="r" b="b"/>
            <a:pathLst>
              <a:path w="2429509" h="963929">
                <a:moveTo>
                  <a:pt x="0" y="55989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9" y="0"/>
                </a:lnTo>
                <a:lnTo>
                  <a:pt x="2372931" y="0"/>
                </a:lnTo>
                <a:lnTo>
                  <a:pt x="2394725" y="4399"/>
                </a:lnTo>
                <a:lnTo>
                  <a:pt x="2412522" y="16398"/>
                </a:lnTo>
                <a:lnTo>
                  <a:pt x="2424521" y="34195"/>
                </a:lnTo>
                <a:lnTo>
                  <a:pt x="2428921" y="55989"/>
                </a:lnTo>
                <a:lnTo>
                  <a:pt x="2428921" y="907674"/>
                </a:lnTo>
                <a:lnTo>
                  <a:pt x="2424521" y="929468"/>
                </a:lnTo>
                <a:lnTo>
                  <a:pt x="2412522" y="947265"/>
                </a:lnTo>
                <a:lnTo>
                  <a:pt x="2394725" y="959264"/>
                </a:lnTo>
                <a:lnTo>
                  <a:pt x="2372931" y="963664"/>
                </a:lnTo>
                <a:lnTo>
                  <a:pt x="55989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8"/>
                </a:lnTo>
                <a:lnTo>
                  <a:pt x="0" y="907674"/>
                </a:lnTo>
                <a:lnTo>
                  <a:pt x="0" y="55989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681823" y="5854010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4144649" y="5871937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1-A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073583" y="6678195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982612" y="6250171"/>
            <a:ext cx="452195" cy="452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660598" y="4568459"/>
            <a:ext cx="4565650" cy="3296920"/>
          </a:xfrm>
          <a:custGeom>
            <a:avLst/>
            <a:gdLst/>
            <a:ahLst/>
            <a:cxnLst/>
            <a:rect l="l" t="t" r="r" b="b"/>
            <a:pathLst>
              <a:path w="4565650" h="3296920">
                <a:moveTo>
                  <a:pt x="0" y="191515"/>
                </a:moveTo>
                <a:lnTo>
                  <a:pt x="5058" y="147602"/>
                </a:lnTo>
                <a:lnTo>
                  <a:pt x="19465" y="107291"/>
                </a:lnTo>
                <a:lnTo>
                  <a:pt x="42073" y="71732"/>
                </a:lnTo>
                <a:lnTo>
                  <a:pt x="71732" y="42073"/>
                </a:lnTo>
                <a:lnTo>
                  <a:pt x="107291" y="19465"/>
                </a:lnTo>
                <a:lnTo>
                  <a:pt x="147602" y="5058"/>
                </a:lnTo>
                <a:lnTo>
                  <a:pt x="191515" y="0"/>
                </a:lnTo>
                <a:lnTo>
                  <a:pt x="4373813" y="0"/>
                </a:lnTo>
                <a:lnTo>
                  <a:pt x="4417726" y="5058"/>
                </a:lnTo>
                <a:lnTo>
                  <a:pt x="4458036" y="19465"/>
                </a:lnTo>
                <a:lnTo>
                  <a:pt x="4493596" y="42073"/>
                </a:lnTo>
                <a:lnTo>
                  <a:pt x="4523254" y="71732"/>
                </a:lnTo>
                <a:lnTo>
                  <a:pt x="4545862" y="107291"/>
                </a:lnTo>
                <a:lnTo>
                  <a:pt x="4560270" y="147602"/>
                </a:lnTo>
                <a:lnTo>
                  <a:pt x="4565328" y="191515"/>
                </a:lnTo>
                <a:lnTo>
                  <a:pt x="4565328" y="3104786"/>
                </a:lnTo>
                <a:lnTo>
                  <a:pt x="4560270" y="3148699"/>
                </a:lnTo>
                <a:lnTo>
                  <a:pt x="4545862" y="3189010"/>
                </a:lnTo>
                <a:lnTo>
                  <a:pt x="4523254" y="3224569"/>
                </a:lnTo>
                <a:lnTo>
                  <a:pt x="4493596" y="3254227"/>
                </a:lnTo>
                <a:lnTo>
                  <a:pt x="4458036" y="3276835"/>
                </a:lnTo>
                <a:lnTo>
                  <a:pt x="4417726" y="3291243"/>
                </a:lnTo>
                <a:lnTo>
                  <a:pt x="4373813" y="3296301"/>
                </a:lnTo>
                <a:lnTo>
                  <a:pt x="191515" y="3296301"/>
                </a:lnTo>
                <a:lnTo>
                  <a:pt x="147602" y="3291243"/>
                </a:lnTo>
                <a:lnTo>
                  <a:pt x="107291" y="3276835"/>
                </a:lnTo>
                <a:lnTo>
                  <a:pt x="71732" y="3254227"/>
                </a:lnTo>
                <a:lnTo>
                  <a:pt x="42073" y="3224569"/>
                </a:lnTo>
                <a:lnTo>
                  <a:pt x="19465" y="3189010"/>
                </a:lnTo>
                <a:lnTo>
                  <a:pt x="5058" y="3148699"/>
                </a:lnTo>
                <a:lnTo>
                  <a:pt x="0" y="3104786"/>
                </a:lnTo>
                <a:lnTo>
                  <a:pt x="0" y="191515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3015929" y="4196596"/>
            <a:ext cx="1745614" cy="884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5" b="1">
                <a:latin typeface="微软雅黑"/>
                <a:cs typeface="微软雅黑"/>
              </a:rPr>
              <a:t>Account</a:t>
            </a:r>
            <a:r>
              <a:rPr dirty="0" sz="2600" spc="-50" b="1">
                <a:latin typeface="微软雅黑"/>
                <a:cs typeface="微软雅黑"/>
              </a:rPr>
              <a:t> </a:t>
            </a:r>
            <a:r>
              <a:rPr dirty="0" sz="2600" spc="25" b="1">
                <a:latin typeface="微软雅黑"/>
                <a:cs typeface="微软雅黑"/>
              </a:rPr>
              <a:t>B</a:t>
            </a:r>
            <a:endParaRPr sz="2600">
              <a:latin typeface="微软雅黑"/>
              <a:cs typeface="微软雅黑"/>
            </a:endParaRPr>
          </a:p>
          <a:p>
            <a:pPr marL="602615">
              <a:lnSpc>
                <a:spcPct val="100000"/>
              </a:lnSpc>
              <a:spcBef>
                <a:spcPts val="1625"/>
              </a:spcBef>
            </a:pPr>
            <a:r>
              <a:rPr dirty="0" sz="1650" spc="-15" b="1">
                <a:latin typeface="微软雅黑"/>
                <a:cs typeface="微软雅黑"/>
              </a:rPr>
              <a:t>Region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714491" y="6643082"/>
            <a:ext cx="6242050" cy="630555"/>
          </a:xfrm>
          <a:custGeom>
            <a:avLst/>
            <a:gdLst/>
            <a:ahLst/>
            <a:cxnLst/>
            <a:rect l="l" t="t" r="r" b="b"/>
            <a:pathLst>
              <a:path w="6242050" h="630554">
                <a:moveTo>
                  <a:pt x="6241681" y="0"/>
                </a:moveTo>
                <a:lnTo>
                  <a:pt x="4505054" y="0"/>
                </a:lnTo>
                <a:lnTo>
                  <a:pt x="4505054" y="630514"/>
                </a:lnTo>
                <a:lnTo>
                  <a:pt x="0" y="630514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005121" y="3205260"/>
            <a:ext cx="6203950" cy="3045460"/>
          </a:xfrm>
          <a:custGeom>
            <a:avLst/>
            <a:gdLst/>
            <a:ahLst/>
            <a:cxnLst/>
            <a:rect l="l" t="t" r="r" b="b"/>
            <a:pathLst>
              <a:path w="6203950" h="3045460">
                <a:moveTo>
                  <a:pt x="0" y="0"/>
                </a:moveTo>
                <a:lnTo>
                  <a:pt x="6203588" y="0"/>
                </a:lnTo>
                <a:lnTo>
                  <a:pt x="6203588" y="3044911"/>
                </a:lnTo>
              </a:path>
            </a:pathLst>
          </a:custGeom>
          <a:ln w="20941">
            <a:solidFill>
              <a:srgbClr val="FF5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21989" y="4540708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69" h="178435">
                <a:moveTo>
                  <a:pt x="0" y="0"/>
                </a:moveTo>
                <a:lnTo>
                  <a:pt x="445738" y="0"/>
                </a:lnTo>
                <a:lnTo>
                  <a:pt x="445738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96779" y="4167412"/>
            <a:ext cx="691078" cy="6910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2449662" y="4598316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70" h="178435">
                <a:moveTo>
                  <a:pt x="0" y="0"/>
                </a:moveTo>
                <a:lnTo>
                  <a:pt x="445735" y="0"/>
                </a:lnTo>
                <a:lnTo>
                  <a:pt x="445735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324232" y="4219766"/>
            <a:ext cx="691078" cy="6910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91" y="479431"/>
            <a:ext cx="6098540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30" i="1">
                <a:latin typeface="微软雅黑"/>
                <a:cs typeface="微软雅黑"/>
              </a:rPr>
              <a:t>云上网络威胁在哪里？</a:t>
            </a:r>
            <a:endParaRPr sz="47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7952" y="1740233"/>
            <a:ext cx="3015615" cy="1167130"/>
          </a:xfrm>
          <a:custGeom>
            <a:avLst/>
            <a:gdLst/>
            <a:ahLst/>
            <a:cxnLst/>
            <a:rect l="l" t="t" r="r" b="b"/>
            <a:pathLst>
              <a:path w="3015615" h="1167130">
                <a:moveTo>
                  <a:pt x="2821153" y="0"/>
                </a:moveTo>
                <a:lnTo>
                  <a:pt x="194462" y="0"/>
                </a:lnTo>
                <a:lnTo>
                  <a:pt x="149873" y="5135"/>
                </a:lnTo>
                <a:lnTo>
                  <a:pt x="108942" y="19765"/>
                </a:lnTo>
                <a:lnTo>
                  <a:pt x="72835" y="42721"/>
                </a:lnTo>
                <a:lnTo>
                  <a:pt x="42721" y="72835"/>
                </a:lnTo>
                <a:lnTo>
                  <a:pt x="19765" y="108942"/>
                </a:lnTo>
                <a:lnTo>
                  <a:pt x="5135" y="149873"/>
                </a:lnTo>
                <a:lnTo>
                  <a:pt x="0" y="194462"/>
                </a:lnTo>
                <a:lnTo>
                  <a:pt x="0" y="972293"/>
                </a:lnTo>
                <a:lnTo>
                  <a:pt x="5135" y="1016882"/>
                </a:lnTo>
                <a:lnTo>
                  <a:pt x="19765" y="1057813"/>
                </a:lnTo>
                <a:lnTo>
                  <a:pt x="42721" y="1093920"/>
                </a:lnTo>
                <a:lnTo>
                  <a:pt x="72835" y="1124035"/>
                </a:lnTo>
                <a:lnTo>
                  <a:pt x="108942" y="1146990"/>
                </a:lnTo>
                <a:lnTo>
                  <a:pt x="149873" y="1161620"/>
                </a:lnTo>
                <a:lnTo>
                  <a:pt x="194462" y="1166756"/>
                </a:lnTo>
                <a:lnTo>
                  <a:pt x="2821153" y="1166756"/>
                </a:lnTo>
                <a:lnTo>
                  <a:pt x="2865741" y="1161620"/>
                </a:lnTo>
                <a:lnTo>
                  <a:pt x="2906672" y="1146990"/>
                </a:lnTo>
                <a:lnTo>
                  <a:pt x="2942779" y="1124035"/>
                </a:lnTo>
                <a:lnTo>
                  <a:pt x="2972894" y="1093920"/>
                </a:lnTo>
                <a:lnTo>
                  <a:pt x="2995849" y="1057813"/>
                </a:lnTo>
                <a:lnTo>
                  <a:pt x="3010479" y="1016882"/>
                </a:lnTo>
                <a:lnTo>
                  <a:pt x="3015614" y="972293"/>
                </a:lnTo>
                <a:lnTo>
                  <a:pt x="3015614" y="194462"/>
                </a:lnTo>
                <a:lnTo>
                  <a:pt x="3010479" y="149873"/>
                </a:lnTo>
                <a:lnTo>
                  <a:pt x="2995849" y="108942"/>
                </a:lnTo>
                <a:lnTo>
                  <a:pt x="2972894" y="72835"/>
                </a:lnTo>
                <a:lnTo>
                  <a:pt x="2942779" y="42721"/>
                </a:lnTo>
                <a:lnTo>
                  <a:pt x="2906672" y="19765"/>
                </a:lnTo>
                <a:lnTo>
                  <a:pt x="2865741" y="5135"/>
                </a:lnTo>
                <a:lnTo>
                  <a:pt x="2821153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7952" y="1740233"/>
            <a:ext cx="3015615" cy="1167130"/>
          </a:xfrm>
          <a:custGeom>
            <a:avLst/>
            <a:gdLst/>
            <a:ahLst/>
            <a:cxnLst/>
            <a:rect l="l" t="t" r="r" b="b"/>
            <a:pathLst>
              <a:path w="3015615" h="1167130">
                <a:moveTo>
                  <a:pt x="0" y="194462"/>
                </a:moveTo>
                <a:lnTo>
                  <a:pt x="5135" y="149873"/>
                </a:lnTo>
                <a:lnTo>
                  <a:pt x="19765" y="108942"/>
                </a:lnTo>
                <a:lnTo>
                  <a:pt x="42721" y="72835"/>
                </a:lnTo>
                <a:lnTo>
                  <a:pt x="72835" y="42721"/>
                </a:lnTo>
                <a:lnTo>
                  <a:pt x="108942" y="19765"/>
                </a:lnTo>
                <a:lnTo>
                  <a:pt x="149873" y="5135"/>
                </a:lnTo>
                <a:lnTo>
                  <a:pt x="194461" y="0"/>
                </a:lnTo>
                <a:lnTo>
                  <a:pt x="2821153" y="0"/>
                </a:lnTo>
                <a:lnTo>
                  <a:pt x="2865741" y="5135"/>
                </a:lnTo>
                <a:lnTo>
                  <a:pt x="2906672" y="19765"/>
                </a:lnTo>
                <a:lnTo>
                  <a:pt x="2942779" y="42721"/>
                </a:lnTo>
                <a:lnTo>
                  <a:pt x="2972894" y="72835"/>
                </a:lnTo>
                <a:lnTo>
                  <a:pt x="2995849" y="108942"/>
                </a:lnTo>
                <a:lnTo>
                  <a:pt x="3010479" y="149873"/>
                </a:lnTo>
                <a:lnTo>
                  <a:pt x="3015615" y="194462"/>
                </a:lnTo>
                <a:lnTo>
                  <a:pt x="3015615" y="972294"/>
                </a:lnTo>
                <a:lnTo>
                  <a:pt x="3010479" y="1016882"/>
                </a:lnTo>
                <a:lnTo>
                  <a:pt x="2995849" y="1057813"/>
                </a:lnTo>
                <a:lnTo>
                  <a:pt x="2972894" y="1093920"/>
                </a:lnTo>
                <a:lnTo>
                  <a:pt x="2942779" y="1124034"/>
                </a:lnTo>
                <a:lnTo>
                  <a:pt x="2906672" y="1146990"/>
                </a:lnTo>
                <a:lnTo>
                  <a:pt x="2865741" y="1161620"/>
                </a:lnTo>
                <a:lnTo>
                  <a:pt x="2821153" y="1166755"/>
                </a:lnTo>
                <a:lnTo>
                  <a:pt x="194461" y="1166755"/>
                </a:lnTo>
                <a:lnTo>
                  <a:pt x="149873" y="1161620"/>
                </a:lnTo>
                <a:lnTo>
                  <a:pt x="108942" y="1146990"/>
                </a:lnTo>
                <a:lnTo>
                  <a:pt x="72835" y="1124034"/>
                </a:lnTo>
                <a:lnTo>
                  <a:pt x="42721" y="1093920"/>
                </a:lnTo>
                <a:lnTo>
                  <a:pt x="19765" y="1057813"/>
                </a:lnTo>
                <a:lnTo>
                  <a:pt x="5135" y="1016882"/>
                </a:lnTo>
                <a:lnTo>
                  <a:pt x="0" y="972294"/>
                </a:lnTo>
                <a:lnTo>
                  <a:pt x="0" y="194462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81622" y="2018651"/>
            <a:ext cx="1868805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来自外部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26130" y="1740233"/>
            <a:ext cx="3015615" cy="1167130"/>
          </a:xfrm>
          <a:custGeom>
            <a:avLst/>
            <a:gdLst/>
            <a:ahLst/>
            <a:cxnLst/>
            <a:rect l="l" t="t" r="r" b="b"/>
            <a:pathLst>
              <a:path w="3015615" h="1167130">
                <a:moveTo>
                  <a:pt x="2821160" y="0"/>
                </a:moveTo>
                <a:lnTo>
                  <a:pt x="194465" y="0"/>
                </a:lnTo>
                <a:lnTo>
                  <a:pt x="149876" y="5135"/>
                </a:lnTo>
                <a:lnTo>
                  <a:pt x="108944" y="19765"/>
                </a:lnTo>
                <a:lnTo>
                  <a:pt x="72837" y="42721"/>
                </a:lnTo>
                <a:lnTo>
                  <a:pt x="42721" y="72835"/>
                </a:lnTo>
                <a:lnTo>
                  <a:pt x="19765" y="108942"/>
                </a:lnTo>
                <a:lnTo>
                  <a:pt x="5135" y="149873"/>
                </a:lnTo>
                <a:lnTo>
                  <a:pt x="0" y="194462"/>
                </a:lnTo>
                <a:lnTo>
                  <a:pt x="0" y="972293"/>
                </a:lnTo>
                <a:lnTo>
                  <a:pt x="5135" y="1016882"/>
                </a:lnTo>
                <a:lnTo>
                  <a:pt x="19765" y="1057813"/>
                </a:lnTo>
                <a:lnTo>
                  <a:pt x="42721" y="1093920"/>
                </a:lnTo>
                <a:lnTo>
                  <a:pt x="72837" y="1124035"/>
                </a:lnTo>
                <a:lnTo>
                  <a:pt x="108944" y="1146990"/>
                </a:lnTo>
                <a:lnTo>
                  <a:pt x="149876" y="1161620"/>
                </a:lnTo>
                <a:lnTo>
                  <a:pt x="194465" y="1166756"/>
                </a:lnTo>
                <a:lnTo>
                  <a:pt x="2821160" y="1166756"/>
                </a:lnTo>
                <a:lnTo>
                  <a:pt x="2865745" y="1161620"/>
                </a:lnTo>
                <a:lnTo>
                  <a:pt x="2906674" y="1146990"/>
                </a:lnTo>
                <a:lnTo>
                  <a:pt x="2942779" y="1124035"/>
                </a:lnTo>
                <a:lnTo>
                  <a:pt x="2972893" y="1093920"/>
                </a:lnTo>
                <a:lnTo>
                  <a:pt x="2995849" y="1057813"/>
                </a:lnTo>
                <a:lnTo>
                  <a:pt x="3010479" y="1016882"/>
                </a:lnTo>
                <a:lnTo>
                  <a:pt x="3015614" y="972293"/>
                </a:lnTo>
                <a:lnTo>
                  <a:pt x="3015614" y="194462"/>
                </a:lnTo>
                <a:lnTo>
                  <a:pt x="3010479" y="149873"/>
                </a:lnTo>
                <a:lnTo>
                  <a:pt x="2995849" y="108942"/>
                </a:lnTo>
                <a:lnTo>
                  <a:pt x="2972893" y="72835"/>
                </a:lnTo>
                <a:lnTo>
                  <a:pt x="2942779" y="42721"/>
                </a:lnTo>
                <a:lnTo>
                  <a:pt x="2906674" y="19765"/>
                </a:lnTo>
                <a:lnTo>
                  <a:pt x="2865745" y="5135"/>
                </a:lnTo>
                <a:lnTo>
                  <a:pt x="282116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26130" y="1740233"/>
            <a:ext cx="3015615" cy="1167130"/>
          </a:xfrm>
          <a:custGeom>
            <a:avLst/>
            <a:gdLst/>
            <a:ahLst/>
            <a:cxnLst/>
            <a:rect l="l" t="t" r="r" b="b"/>
            <a:pathLst>
              <a:path w="3015615" h="1167130">
                <a:moveTo>
                  <a:pt x="0" y="194462"/>
                </a:moveTo>
                <a:lnTo>
                  <a:pt x="5135" y="149873"/>
                </a:lnTo>
                <a:lnTo>
                  <a:pt x="19765" y="108942"/>
                </a:lnTo>
                <a:lnTo>
                  <a:pt x="42721" y="72835"/>
                </a:lnTo>
                <a:lnTo>
                  <a:pt x="72835" y="42721"/>
                </a:lnTo>
                <a:lnTo>
                  <a:pt x="108942" y="19765"/>
                </a:lnTo>
                <a:lnTo>
                  <a:pt x="149873" y="5135"/>
                </a:lnTo>
                <a:lnTo>
                  <a:pt x="194461" y="0"/>
                </a:lnTo>
                <a:lnTo>
                  <a:pt x="2821153" y="0"/>
                </a:lnTo>
                <a:lnTo>
                  <a:pt x="2865741" y="5135"/>
                </a:lnTo>
                <a:lnTo>
                  <a:pt x="2906672" y="19765"/>
                </a:lnTo>
                <a:lnTo>
                  <a:pt x="2942779" y="42721"/>
                </a:lnTo>
                <a:lnTo>
                  <a:pt x="2972894" y="72835"/>
                </a:lnTo>
                <a:lnTo>
                  <a:pt x="2995849" y="108942"/>
                </a:lnTo>
                <a:lnTo>
                  <a:pt x="3010479" y="149873"/>
                </a:lnTo>
                <a:lnTo>
                  <a:pt x="3015615" y="194462"/>
                </a:lnTo>
                <a:lnTo>
                  <a:pt x="3015615" y="972294"/>
                </a:lnTo>
                <a:lnTo>
                  <a:pt x="3010479" y="1016882"/>
                </a:lnTo>
                <a:lnTo>
                  <a:pt x="2995849" y="1057813"/>
                </a:lnTo>
                <a:lnTo>
                  <a:pt x="2972894" y="1093920"/>
                </a:lnTo>
                <a:lnTo>
                  <a:pt x="2942779" y="1124034"/>
                </a:lnTo>
                <a:lnTo>
                  <a:pt x="2906672" y="1146990"/>
                </a:lnTo>
                <a:lnTo>
                  <a:pt x="2865741" y="1161620"/>
                </a:lnTo>
                <a:lnTo>
                  <a:pt x="2821153" y="1166755"/>
                </a:lnTo>
                <a:lnTo>
                  <a:pt x="194461" y="1166755"/>
                </a:lnTo>
                <a:lnTo>
                  <a:pt x="149873" y="1161620"/>
                </a:lnTo>
                <a:lnTo>
                  <a:pt x="108942" y="1146990"/>
                </a:lnTo>
                <a:lnTo>
                  <a:pt x="72835" y="1124034"/>
                </a:lnTo>
                <a:lnTo>
                  <a:pt x="42721" y="1093920"/>
                </a:lnTo>
                <a:lnTo>
                  <a:pt x="19765" y="1057813"/>
                </a:lnTo>
                <a:lnTo>
                  <a:pt x="5135" y="1016882"/>
                </a:lnTo>
                <a:lnTo>
                  <a:pt x="0" y="972294"/>
                </a:lnTo>
                <a:lnTo>
                  <a:pt x="0" y="194462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99801" y="2018651"/>
            <a:ext cx="1868805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5">
                <a:solidFill>
                  <a:srgbClr val="FFFFFF"/>
                </a:solidFill>
                <a:latin typeface="微软雅黑"/>
                <a:cs typeface="微软雅黑"/>
              </a:rPr>
              <a:t>来自内部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5999" y="9212150"/>
            <a:ext cx="354393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 b="1">
                <a:solidFill>
                  <a:srgbClr val="181818"/>
                </a:solidFill>
                <a:latin typeface="微软雅黑"/>
                <a:cs typeface="微软雅黑"/>
              </a:rPr>
              <a:t>互联网在“</a:t>
            </a:r>
            <a:r>
              <a:rPr dirty="0" sz="3950" spc="5" b="1">
                <a:solidFill>
                  <a:srgbClr val="FF0000"/>
                </a:solidFill>
                <a:latin typeface="微软雅黑"/>
                <a:cs typeface="微软雅黑"/>
              </a:rPr>
              <a:t>明</a:t>
            </a:r>
            <a:r>
              <a:rPr dirty="0" sz="3950" spc="5" b="1">
                <a:solidFill>
                  <a:srgbClr val="181818"/>
                </a:solidFill>
                <a:latin typeface="微软雅黑"/>
                <a:cs typeface="微软雅黑"/>
              </a:rPr>
              <a:t>”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2777" y="9212150"/>
            <a:ext cx="304101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5" b="1">
                <a:solidFill>
                  <a:srgbClr val="181818"/>
                </a:solidFill>
                <a:latin typeface="微软雅黑"/>
                <a:cs typeface="微软雅黑"/>
              </a:rPr>
              <a:t>内部在“</a:t>
            </a:r>
            <a:r>
              <a:rPr dirty="0" sz="3950" spc="5" b="1">
                <a:solidFill>
                  <a:srgbClr val="FF0000"/>
                </a:solidFill>
                <a:latin typeface="微软雅黑"/>
                <a:cs typeface="微软雅黑"/>
              </a:rPr>
              <a:t>暗</a:t>
            </a:r>
            <a:r>
              <a:rPr dirty="0" sz="3950" spc="5" b="1">
                <a:solidFill>
                  <a:srgbClr val="181818"/>
                </a:solidFill>
                <a:latin typeface="微软雅黑"/>
                <a:cs typeface="微软雅黑"/>
              </a:rPr>
              <a:t>”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29273" y="1907991"/>
            <a:ext cx="0" cy="4867275"/>
          </a:xfrm>
          <a:custGeom>
            <a:avLst/>
            <a:gdLst/>
            <a:ahLst/>
            <a:cxnLst/>
            <a:rect l="l" t="t" r="r" b="b"/>
            <a:pathLst>
              <a:path w="0" h="4867275">
                <a:moveTo>
                  <a:pt x="0" y="0"/>
                </a:moveTo>
                <a:lnTo>
                  <a:pt x="0" y="4866742"/>
                </a:lnTo>
              </a:path>
            </a:pathLst>
          </a:custGeom>
          <a:ln w="52355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29273" y="7454288"/>
            <a:ext cx="0" cy="2900680"/>
          </a:xfrm>
          <a:custGeom>
            <a:avLst/>
            <a:gdLst/>
            <a:ahLst/>
            <a:cxnLst/>
            <a:rect l="l" t="t" r="r" b="b"/>
            <a:pathLst>
              <a:path w="0" h="2900679">
                <a:moveTo>
                  <a:pt x="0" y="0"/>
                </a:moveTo>
                <a:lnTo>
                  <a:pt x="0" y="2900284"/>
                </a:lnTo>
              </a:path>
            </a:pathLst>
          </a:custGeom>
          <a:ln w="52355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48049" y="6004563"/>
            <a:ext cx="3581400" cy="2374265"/>
          </a:xfrm>
          <a:custGeom>
            <a:avLst/>
            <a:gdLst/>
            <a:ahLst/>
            <a:cxnLst/>
            <a:rect l="l" t="t" r="r" b="b"/>
            <a:pathLst>
              <a:path w="3581400" h="2374265">
                <a:moveTo>
                  <a:pt x="0" y="137922"/>
                </a:moveTo>
                <a:lnTo>
                  <a:pt x="7031" y="94328"/>
                </a:lnTo>
                <a:lnTo>
                  <a:pt x="26611" y="56467"/>
                </a:lnTo>
                <a:lnTo>
                  <a:pt x="56467" y="26611"/>
                </a:lnTo>
                <a:lnTo>
                  <a:pt x="94328" y="7031"/>
                </a:lnTo>
                <a:lnTo>
                  <a:pt x="137922" y="0"/>
                </a:lnTo>
                <a:lnTo>
                  <a:pt x="3443198" y="0"/>
                </a:lnTo>
                <a:lnTo>
                  <a:pt x="3486792" y="7031"/>
                </a:lnTo>
                <a:lnTo>
                  <a:pt x="3524653" y="26611"/>
                </a:lnTo>
                <a:lnTo>
                  <a:pt x="3554509" y="56467"/>
                </a:lnTo>
                <a:lnTo>
                  <a:pt x="3574089" y="94328"/>
                </a:lnTo>
                <a:lnTo>
                  <a:pt x="3581120" y="137922"/>
                </a:lnTo>
                <a:lnTo>
                  <a:pt x="3581120" y="2235971"/>
                </a:lnTo>
                <a:lnTo>
                  <a:pt x="3574089" y="2279565"/>
                </a:lnTo>
                <a:lnTo>
                  <a:pt x="3554509" y="2317426"/>
                </a:lnTo>
                <a:lnTo>
                  <a:pt x="3524653" y="2347282"/>
                </a:lnTo>
                <a:lnTo>
                  <a:pt x="3486792" y="2366862"/>
                </a:lnTo>
                <a:lnTo>
                  <a:pt x="3443198" y="2373894"/>
                </a:lnTo>
                <a:lnTo>
                  <a:pt x="137922" y="2373894"/>
                </a:lnTo>
                <a:lnTo>
                  <a:pt x="94328" y="2366862"/>
                </a:lnTo>
                <a:lnTo>
                  <a:pt x="56467" y="2347282"/>
                </a:lnTo>
                <a:lnTo>
                  <a:pt x="26611" y="2317426"/>
                </a:lnTo>
                <a:lnTo>
                  <a:pt x="7031" y="2279565"/>
                </a:lnTo>
                <a:lnTo>
                  <a:pt x="0" y="2235971"/>
                </a:lnTo>
                <a:lnTo>
                  <a:pt x="0" y="1379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5342" y="5681858"/>
            <a:ext cx="645409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59522" y="5683461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71609" y="6974595"/>
            <a:ext cx="2371090" cy="963930"/>
          </a:xfrm>
          <a:custGeom>
            <a:avLst/>
            <a:gdLst/>
            <a:ahLst/>
            <a:cxnLst/>
            <a:rect l="l" t="t" r="r" b="b"/>
            <a:pathLst>
              <a:path w="2371090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2315070" y="0"/>
                </a:lnTo>
                <a:lnTo>
                  <a:pt x="2336864" y="4399"/>
                </a:lnTo>
                <a:lnTo>
                  <a:pt x="2354660" y="16398"/>
                </a:lnTo>
                <a:lnTo>
                  <a:pt x="2366659" y="34195"/>
                </a:lnTo>
                <a:lnTo>
                  <a:pt x="2371059" y="55988"/>
                </a:lnTo>
                <a:lnTo>
                  <a:pt x="2371059" y="907675"/>
                </a:lnTo>
                <a:lnTo>
                  <a:pt x="2366659" y="929469"/>
                </a:lnTo>
                <a:lnTo>
                  <a:pt x="2354660" y="947265"/>
                </a:lnTo>
                <a:lnTo>
                  <a:pt x="2336864" y="959264"/>
                </a:lnTo>
                <a:lnTo>
                  <a:pt x="2315070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97266" y="6741508"/>
            <a:ext cx="548685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60093" y="6761963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1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0543" y="6248889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52615" y="6190516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43382" y="7135326"/>
            <a:ext cx="452200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15495" y="7135326"/>
            <a:ext cx="452201" cy="45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34360" y="7557750"/>
            <a:ext cx="1233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7855" algn="l"/>
              </a:tabLst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	</a:t>
            </a:r>
            <a:r>
              <a:rPr dirty="0" sz="1300" spc="5" b="1">
                <a:solidFill>
                  <a:srgbClr val="FF6A00"/>
                </a:solidFill>
                <a:latin typeface="Calibri"/>
                <a:cs typeface="Calibri"/>
              </a:rPr>
              <a:t>N</a:t>
            </a:r>
            <a:r>
              <a:rPr dirty="0" sz="1300" spc="-200" b="1">
                <a:solidFill>
                  <a:srgbClr val="FF6A00"/>
                </a:solidFill>
                <a:latin typeface="Calibri"/>
                <a:cs typeface="Calibri"/>
              </a:rPr>
              <a:t>A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T</a:t>
            </a:r>
            <a:r>
              <a:rPr dirty="0" sz="1300" spc="15" b="1">
                <a:solidFill>
                  <a:srgbClr val="FF6A00"/>
                </a:solidFill>
                <a:latin typeface="微软雅黑"/>
                <a:cs typeface="微软雅黑"/>
              </a:rPr>
              <a:t>网关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3484" y="5332771"/>
            <a:ext cx="5632450" cy="3411854"/>
          </a:xfrm>
          <a:custGeom>
            <a:avLst/>
            <a:gdLst/>
            <a:ahLst/>
            <a:cxnLst/>
            <a:rect l="l" t="t" r="r" b="b"/>
            <a:pathLst>
              <a:path w="5632450" h="3411854">
                <a:moveTo>
                  <a:pt x="0" y="198222"/>
                </a:moveTo>
                <a:lnTo>
                  <a:pt x="5235" y="152772"/>
                </a:lnTo>
                <a:lnTo>
                  <a:pt x="20147" y="111049"/>
                </a:lnTo>
                <a:lnTo>
                  <a:pt x="43547" y="74244"/>
                </a:lnTo>
                <a:lnTo>
                  <a:pt x="74244" y="43547"/>
                </a:lnTo>
                <a:lnTo>
                  <a:pt x="111049" y="20147"/>
                </a:lnTo>
                <a:lnTo>
                  <a:pt x="152772" y="5235"/>
                </a:lnTo>
                <a:lnTo>
                  <a:pt x="198222" y="0"/>
                </a:lnTo>
                <a:lnTo>
                  <a:pt x="5433963" y="0"/>
                </a:lnTo>
                <a:lnTo>
                  <a:pt x="5479414" y="5235"/>
                </a:lnTo>
                <a:lnTo>
                  <a:pt x="5521136" y="20147"/>
                </a:lnTo>
                <a:lnTo>
                  <a:pt x="5557941" y="43547"/>
                </a:lnTo>
                <a:lnTo>
                  <a:pt x="5588639" y="74244"/>
                </a:lnTo>
                <a:lnTo>
                  <a:pt x="5612038" y="111049"/>
                </a:lnTo>
                <a:lnTo>
                  <a:pt x="5626951" y="152772"/>
                </a:lnTo>
                <a:lnTo>
                  <a:pt x="5632186" y="198222"/>
                </a:lnTo>
                <a:lnTo>
                  <a:pt x="5632186" y="3213537"/>
                </a:lnTo>
                <a:lnTo>
                  <a:pt x="5626951" y="3258987"/>
                </a:lnTo>
                <a:lnTo>
                  <a:pt x="5612038" y="3300710"/>
                </a:lnTo>
                <a:lnTo>
                  <a:pt x="5588639" y="3337515"/>
                </a:lnTo>
                <a:lnTo>
                  <a:pt x="5557941" y="3368212"/>
                </a:lnTo>
                <a:lnTo>
                  <a:pt x="5521136" y="3391612"/>
                </a:lnTo>
                <a:lnTo>
                  <a:pt x="5479414" y="3406524"/>
                </a:lnTo>
                <a:lnTo>
                  <a:pt x="5433963" y="3411760"/>
                </a:lnTo>
                <a:lnTo>
                  <a:pt x="198222" y="3411760"/>
                </a:lnTo>
                <a:lnTo>
                  <a:pt x="152772" y="3406524"/>
                </a:lnTo>
                <a:lnTo>
                  <a:pt x="111049" y="3391612"/>
                </a:lnTo>
                <a:lnTo>
                  <a:pt x="74244" y="3368212"/>
                </a:lnTo>
                <a:lnTo>
                  <a:pt x="43547" y="3337515"/>
                </a:lnTo>
                <a:lnTo>
                  <a:pt x="20147" y="3300710"/>
                </a:lnTo>
                <a:lnTo>
                  <a:pt x="5235" y="3258987"/>
                </a:lnTo>
                <a:lnTo>
                  <a:pt x="0" y="3213537"/>
                </a:lnTo>
                <a:lnTo>
                  <a:pt x="0" y="19822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99450" y="4246038"/>
            <a:ext cx="0" cy="1945005"/>
          </a:xfrm>
          <a:custGeom>
            <a:avLst/>
            <a:gdLst/>
            <a:ahLst/>
            <a:cxnLst/>
            <a:rect l="l" t="t" r="r" b="b"/>
            <a:pathLst>
              <a:path w="0" h="1945004">
                <a:moveTo>
                  <a:pt x="0" y="1944477"/>
                </a:moveTo>
                <a:lnTo>
                  <a:pt x="0" y="0"/>
                </a:lnTo>
              </a:path>
            </a:pathLst>
          </a:custGeom>
          <a:ln w="3141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409705" y="4454583"/>
            <a:ext cx="4431030" cy="1929764"/>
          </a:xfrm>
          <a:custGeom>
            <a:avLst/>
            <a:gdLst/>
            <a:ahLst/>
            <a:cxnLst/>
            <a:rect l="l" t="t" r="r" b="b"/>
            <a:pathLst>
              <a:path w="4431030" h="1929764">
                <a:moveTo>
                  <a:pt x="0" y="112086"/>
                </a:moveTo>
                <a:lnTo>
                  <a:pt x="8808" y="68457"/>
                </a:lnTo>
                <a:lnTo>
                  <a:pt x="32829" y="32829"/>
                </a:lnTo>
                <a:lnTo>
                  <a:pt x="68457" y="8808"/>
                </a:lnTo>
                <a:lnTo>
                  <a:pt x="112086" y="0"/>
                </a:lnTo>
                <a:lnTo>
                  <a:pt x="4318845" y="0"/>
                </a:lnTo>
                <a:lnTo>
                  <a:pt x="4362474" y="8808"/>
                </a:lnTo>
                <a:lnTo>
                  <a:pt x="4398102" y="32829"/>
                </a:lnTo>
                <a:lnTo>
                  <a:pt x="4422123" y="68457"/>
                </a:lnTo>
                <a:lnTo>
                  <a:pt x="4430931" y="112086"/>
                </a:lnTo>
                <a:lnTo>
                  <a:pt x="4430931" y="1817112"/>
                </a:lnTo>
                <a:lnTo>
                  <a:pt x="4422123" y="1860742"/>
                </a:lnTo>
                <a:lnTo>
                  <a:pt x="4398102" y="1896370"/>
                </a:lnTo>
                <a:lnTo>
                  <a:pt x="4362474" y="1920391"/>
                </a:lnTo>
                <a:lnTo>
                  <a:pt x="4318845" y="1929199"/>
                </a:lnTo>
                <a:lnTo>
                  <a:pt x="112086" y="1929199"/>
                </a:lnTo>
                <a:lnTo>
                  <a:pt x="68457" y="1920391"/>
                </a:lnTo>
                <a:lnTo>
                  <a:pt x="32829" y="1896370"/>
                </a:lnTo>
                <a:lnTo>
                  <a:pt x="8808" y="1860742"/>
                </a:lnTo>
                <a:lnTo>
                  <a:pt x="0" y="1817112"/>
                </a:lnTo>
                <a:lnTo>
                  <a:pt x="0" y="112086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087003" y="4131878"/>
            <a:ext cx="645404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721183" y="4133770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097516" y="5010853"/>
            <a:ext cx="1279525" cy="963930"/>
          </a:xfrm>
          <a:custGeom>
            <a:avLst/>
            <a:gdLst/>
            <a:ahLst/>
            <a:cxnLst/>
            <a:rect l="l" t="t" r="r" b="b"/>
            <a:pathLst>
              <a:path w="127952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222919" y="0"/>
                </a:lnTo>
                <a:lnTo>
                  <a:pt x="1244713" y="4399"/>
                </a:lnTo>
                <a:lnTo>
                  <a:pt x="1262509" y="16398"/>
                </a:lnTo>
                <a:lnTo>
                  <a:pt x="1274508" y="34195"/>
                </a:lnTo>
                <a:lnTo>
                  <a:pt x="1278908" y="55988"/>
                </a:lnTo>
                <a:lnTo>
                  <a:pt x="1278908" y="907675"/>
                </a:lnTo>
                <a:lnTo>
                  <a:pt x="1274508" y="929469"/>
                </a:lnTo>
                <a:lnTo>
                  <a:pt x="1262509" y="947265"/>
                </a:lnTo>
                <a:lnTo>
                  <a:pt x="1244713" y="959264"/>
                </a:lnTo>
                <a:lnTo>
                  <a:pt x="1222919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823179" y="4777766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286004" y="4793436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1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33595" y="5599694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542623" y="5171584"/>
            <a:ext cx="452195" cy="452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757379" y="3854460"/>
            <a:ext cx="8544560" cy="2957195"/>
          </a:xfrm>
          <a:custGeom>
            <a:avLst/>
            <a:gdLst/>
            <a:ahLst/>
            <a:cxnLst/>
            <a:rect l="l" t="t" r="r" b="b"/>
            <a:pathLst>
              <a:path w="8544560" h="2957195">
                <a:moveTo>
                  <a:pt x="0" y="171804"/>
                </a:moveTo>
                <a:lnTo>
                  <a:pt x="6137" y="126132"/>
                </a:lnTo>
                <a:lnTo>
                  <a:pt x="23456" y="85091"/>
                </a:lnTo>
                <a:lnTo>
                  <a:pt x="50320" y="50320"/>
                </a:lnTo>
                <a:lnTo>
                  <a:pt x="85091" y="23456"/>
                </a:lnTo>
                <a:lnTo>
                  <a:pt x="126132" y="6137"/>
                </a:lnTo>
                <a:lnTo>
                  <a:pt x="171804" y="0"/>
                </a:lnTo>
                <a:lnTo>
                  <a:pt x="8372170" y="0"/>
                </a:lnTo>
                <a:lnTo>
                  <a:pt x="8417843" y="6137"/>
                </a:lnTo>
                <a:lnTo>
                  <a:pt x="8458883" y="23456"/>
                </a:lnTo>
                <a:lnTo>
                  <a:pt x="8493654" y="50320"/>
                </a:lnTo>
                <a:lnTo>
                  <a:pt x="8520518" y="85091"/>
                </a:lnTo>
                <a:lnTo>
                  <a:pt x="8537837" y="126132"/>
                </a:lnTo>
                <a:lnTo>
                  <a:pt x="8543974" y="171804"/>
                </a:lnTo>
                <a:lnTo>
                  <a:pt x="8543974" y="2785179"/>
                </a:lnTo>
                <a:lnTo>
                  <a:pt x="8537837" y="2830852"/>
                </a:lnTo>
                <a:lnTo>
                  <a:pt x="8520518" y="2871893"/>
                </a:lnTo>
                <a:lnTo>
                  <a:pt x="8493654" y="2906664"/>
                </a:lnTo>
                <a:lnTo>
                  <a:pt x="8458883" y="2933528"/>
                </a:lnTo>
                <a:lnTo>
                  <a:pt x="8417843" y="2950847"/>
                </a:lnTo>
                <a:lnTo>
                  <a:pt x="8372170" y="2956984"/>
                </a:lnTo>
                <a:lnTo>
                  <a:pt x="171804" y="2956984"/>
                </a:lnTo>
                <a:lnTo>
                  <a:pt x="126132" y="2950847"/>
                </a:lnTo>
                <a:lnTo>
                  <a:pt x="85091" y="2933528"/>
                </a:lnTo>
                <a:lnTo>
                  <a:pt x="50320" y="2906664"/>
                </a:lnTo>
                <a:lnTo>
                  <a:pt x="23456" y="2871893"/>
                </a:lnTo>
                <a:lnTo>
                  <a:pt x="6137" y="2830852"/>
                </a:lnTo>
                <a:lnTo>
                  <a:pt x="0" y="2785179"/>
                </a:lnTo>
                <a:lnTo>
                  <a:pt x="0" y="171804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604831" y="8377346"/>
            <a:ext cx="480866" cy="306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466344" y="6520988"/>
            <a:ext cx="523544" cy="523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181503" y="7459509"/>
            <a:ext cx="833852" cy="105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092586" y="5010853"/>
            <a:ext cx="1279525" cy="963930"/>
          </a:xfrm>
          <a:custGeom>
            <a:avLst/>
            <a:gdLst/>
            <a:ahLst/>
            <a:cxnLst/>
            <a:rect l="l" t="t" r="r" b="b"/>
            <a:pathLst>
              <a:path w="127952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222919" y="0"/>
                </a:lnTo>
                <a:lnTo>
                  <a:pt x="1244713" y="4399"/>
                </a:lnTo>
                <a:lnTo>
                  <a:pt x="1262509" y="16398"/>
                </a:lnTo>
                <a:lnTo>
                  <a:pt x="1274508" y="34195"/>
                </a:lnTo>
                <a:lnTo>
                  <a:pt x="1278908" y="55988"/>
                </a:lnTo>
                <a:lnTo>
                  <a:pt x="1278908" y="907675"/>
                </a:lnTo>
                <a:lnTo>
                  <a:pt x="1274508" y="929469"/>
                </a:lnTo>
                <a:lnTo>
                  <a:pt x="1262509" y="947265"/>
                </a:lnTo>
                <a:lnTo>
                  <a:pt x="1244713" y="959264"/>
                </a:lnTo>
                <a:lnTo>
                  <a:pt x="1222919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818238" y="4777766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4286298" y="4793436"/>
            <a:ext cx="70929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1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-B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628665" y="5599694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537683" y="5171584"/>
            <a:ext cx="452201" cy="452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782411" y="4516384"/>
            <a:ext cx="2188210" cy="1870710"/>
          </a:xfrm>
          <a:custGeom>
            <a:avLst/>
            <a:gdLst/>
            <a:ahLst/>
            <a:cxnLst/>
            <a:rect l="l" t="t" r="r" b="b"/>
            <a:pathLst>
              <a:path w="2188209" h="1870710">
                <a:moveTo>
                  <a:pt x="0" y="108652"/>
                </a:moveTo>
                <a:lnTo>
                  <a:pt x="8538" y="66359"/>
                </a:lnTo>
                <a:lnTo>
                  <a:pt x="31823" y="31823"/>
                </a:lnTo>
                <a:lnTo>
                  <a:pt x="66359" y="8538"/>
                </a:lnTo>
                <a:lnTo>
                  <a:pt x="108652" y="0"/>
                </a:lnTo>
                <a:lnTo>
                  <a:pt x="2079466" y="0"/>
                </a:lnTo>
                <a:lnTo>
                  <a:pt x="2121758" y="8538"/>
                </a:lnTo>
                <a:lnTo>
                  <a:pt x="2156294" y="31823"/>
                </a:lnTo>
                <a:lnTo>
                  <a:pt x="2179579" y="66359"/>
                </a:lnTo>
                <a:lnTo>
                  <a:pt x="2188118" y="108652"/>
                </a:lnTo>
                <a:lnTo>
                  <a:pt x="2188118" y="1761450"/>
                </a:lnTo>
                <a:lnTo>
                  <a:pt x="2179579" y="1803742"/>
                </a:lnTo>
                <a:lnTo>
                  <a:pt x="2156294" y="1838279"/>
                </a:lnTo>
                <a:lnTo>
                  <a:pt x="2121758" y="1861564"/>
                </a:lnTo>
                <a:lnTo>
                  <a:pt x="2079466" y="1870102"/>
                </a:lnTo>
                <a:lnTo>
                  <a:pt x="108652" y="1870102"/>
                </a:lnTo>
                <a:lnTo>
                  <a:pt x="66359" y="1861564"/>
                </a:lnTo>
                <a:lnTo>
                  <a:pt x="31823" y="1838279"/>
                </a:lnTo>
                <a:lnTo>
                  <a:pt x="8538" y="1803742"/>
                </a:lnTo>
                <a:lnTo>
                  <a:pt x="0" y="1761450"/>
                </a:lnTo>
                <a:lnTo>
                  <a:pt x="0" y="10865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459708" y="4193678"/>
            <a:ext cx="645404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7093888" y="4196596"/>
            <a:ext cx="954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2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338141" y="5072653"/>
            <a:ext cx="1279525" cy="963930"/>
          </a:xfrm>
          <a:custGeom>
            <a:avLst/>
            <a:gdLst/>
            <a:ahLst/>
            <a:cxnLst/>
            <a:rect l="l" t="t" r="r" b="b"/>
            <a:pathLst>
              <a:path w="127952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222919" y="0"/>
                </a:lnTo>
                <a:lnTo>
                  <a:pt x="1244713" y="4399"/>
                </a:lnTo>
                <a:lnTo>
                  <a:pt x="1262509" y="16398"/>
                </a:lnTo>
                <a:lnTo>
                  <a:pt x="1274508" y="34195"/>
                </a:lnTo>
                <a:lnTo>
                  <a:pt x="1278908" y="55988"/>
                </a:lnTo>
                <a:lnTo>
                  <a:pt x="1278908" y="907675"/>
                </a:lnTo>
                <a:lnTo>
                  <a:pt x="1274508" y="929469"/>
                </a:lnTo>
                <a:lnTo>
                  <a:pt x="1262509" y="947265"/>
                </a:lnTo>
                <a:lnTo>
                  <a:pt x="1244713" y="959264"/>
                </a:lnTo>
                <a:lnTo>
                  <a:pt x="1222919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063804" y="4839567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526629" y="4856261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2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-A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874222" y="5662519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783249" y="5233385"/>
            <a:ext cx="452195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712789" y="8205105"/>
            <a:ext cx="2258060" cy="1870710"/>
          </a:xfrm>
          <a:custGeom>
            <a:avLst/>
            <a:gdLst/>
            <a:ahLst/>
            <a:cxnLst/>
            <a:rect l="l" t="t" r="r" b="b"/>
            <a:pathLst>
              <a:path w="2258059" h="1870709">
                <a:moveTo>
                  <a:pt x="0" y="108652"/>
                </a:moveTo>
                <a:lnTo>
                  <a:pt x="8538" y="66360"/>
                </a:lnTo>
                <a:lnTo>
                  <a:pt x="31823" y="31823"/>
                </a:lnTo>
                <a:lnTo>
                  <a:pt x="66360" y="8538"/>
                </a:lnTo>
                <a:lnTo>
                  <a:pt x="108652" y="0"/>
                </a:lnTo>
                <a:lnTo>
                  <a:pt x="2149088" y="0"/>
                </a:lnTo>
                <a:lnTo>
                  <a:pt x="2191380" y="8538"/>
                </a:lnTo>
                <a:lnTo>
                  <a:pt x="2225917" y="31823"/>
                </a:lnTo>
                <a:lnTo>
                  <a:pt x="2249202" y="66360"/>
                </a:lnTo>
                <a:lnTo>
                  <a:pt x="2257740" y="108652"/>
                </a:lnTo>
                <a:lnTo>
                  <a:pt x="2257740" y="1761450"/>
                </a:lnTo>
                <a:lnTo>
                  <a:pt x="2249202" y="1803742"/>
                </a:lnTo>
                <a:lnTo>
                  <a:pt x="2225917" y="1838279"/>
                </a:lnTo>
                <a:lnTo>
                  <a:pt x="2191380" y="1861564"/>
                </a:lnTo>
                <a:lnTo>
                  <a:pt x="2149088" y="1870102"/>
                </a:lnTo>
                <a:lnTo>
                  <a:pt x="108652" y="1870102"/>
                </a:lnTo>
                <a:lnTo>
                  <a:pt x="66360" y="1861564"/>
                </a:lnTo>
                <a:lnTo>
                  <a:pt x="31823" y="1838279"/>
                </a:lnTo>
                <a:lnTo>
                  <a:pt x="8538" y="1803742"/>
                </a:lnTo>
                <a:lnTo>
                  <a:pt x="0" y="1761450"/>
                </a:lnTo>
                <a:lnTo>
                  <a:pt x="0" y="10865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390087" y="7882399"/>
            <a:ext cx="645404" cy="645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400601" y="8761376"/>
            <a:ext cx="1279525" cy="963930"/>
          </a:xfrm>
          <a:custGeom>
            <a:avLst/>
            <a:gdLst/>
            <a:ahLst/>
            <a:cxnLst/>
            <a:rect l="l" t="t" r="r" b="b"/>
            <a:pathLst>
              <a:path w="1279525" h="963929">
                <a:moveTo>
                  <a:pt x="0" y="55988"/>
                </a:moveTo>
                <a:lnTo>
                  <a:pt x="4399" y="34195"/>
                </a:lnTo>
                <a:lnTo>
                  <a:pt x="16398" y="16398"/>
                </a:lnTo>
                <a:lnTo>
                  <a:pt x="34195" y="4399"/>
                </a:lnTo>
                <a:lnTo>
                  <a:pt x="55988" y="0"/>
                </a:lnTo>
                <a:lnTo>
                  <a:pt x="1222919" y="0"/>
                </a:lnTo>
                <a:lnTo>
                  <a:pt x="1244713" y="4399"/>
                </a:lnTo>
                <a:lnTo>
                  <a:pt x="1262509" y="16398"/>
                </a:lnTo>
                <a:lnTo>
                  <a:pt x="1274508" y="34195"/>
                </a:lnTo>
                <a:lnTo>
                  <a:pt x="1278908" y="55988"/>
                </a:lnTo>
                <a:lnTo>
                  <a:pt x="1278908" y="907675"/>
                </a:lnTo>
                <a:lnTo>
                  <a:pt x="1274508" y="929469"/>
                </a:lnTo>
                <a:lnTo>
                  <a:pt x="1262509" y="947265"/>
                </a:lnTo>
                <a:lnTo>
                  <a:pt x="1244713" y="959264"/>
                </a:lnTo>
                <a:lnTo>
                  <a:pt x="1222919" y="963664"/>
                </a:lnTo>
                <a:lnTo>
                  <a:pt x="55988" y="963664"/>
                </a:lnTo>
                <a:lnTo>
                  <a:pt x="34195" y="959264"/>
                </a:lnTo>
                <a:lnTo>
                  <a:pt x="16398" y="947265"/>
                </a:lnTo>
                <a:lnTo>
                  <a:pt x="4399" y="929469"/>
                </a:lnTo>
                <a:lnTo>
                  <a:pt x="0" y="907675"/>
                </a:lnTo>
                <a:lnTo>
                  <a:pt x="0" y="55988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126264" y="8528288"/>
            <a:ext cx="548684" cy="548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7595632" y="8552484"/>
            <a:ext cx="7080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latin typeface="微软雅黑"/>
                <a:cs typeface="微软雅黑"/>
              </a:rPr>
              <a:t>VPC</a:t>
            </a:r>
            <a:r>
              <a:rPr dirty="0" sz="1300" spc="-70" b="1">
                <a:latin typeface="微软雅黑"/>
                <a:cs typeface="微软雅黑"/>
              </a:rPr>
              <a:t> </a:t>
            </a:r>
            <a:r>
              <a:rPr dirty="0" sz="1300" spc="10" b="1">
                <a:latin typeface="微软雅黑"/>
                <a:cs typeface="微软雅黑"/>
              </a:rPr>
              <a:t>1</a:t>
            </a:r>
            <a:r>
              <a:rPr dirty="0" sz="1300" spc="10" b="1">
                <a:solidFill>
                  <a:srgbClr val="181818"/>
                </a:solidFill>
                <a:latin typeface="微软雅黑"/>
                <a:cs typeface="微软雅黑"/>
              </a:rPr>
              <a:t>-C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936680" y="9348271"/>
            <a:ext cx="2698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S</a:t>
            </a:r>
            <a:r>
              <a:rPr dirty="0" sz="1300" b="1">
                <a:solidFill>
                  <a:srgbClr val="FF6A00"/>
                </a:solidFill>
                <a:latin typeface="Calibri"/>
                <a:cs typeface="Calibri"/>
              </a:rPr>
              <a:t>L</a:t>
            </a:r>
            <a:r>
              <a:rPr dirty="0" sz="1300" spc="10" b="1">
                <a:solidFill>
                  <a:srgbClr val="FF6A00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7845707" y="8922106"/>
            <a:ext cx="452195" cy="45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060464" y="7604983"/>
            <a:ext cx="3241040" cy="2957195"/>
          </a:xfrm>
          <a:custGeom>
            <a:avLst/>
            <a:gdLst/>
            <a:ahLst/>
            <a:cxnLst/>
            <a:rect l="l" t="t" r="r" b="b"/>
            <a:pathLst>
              <a:path w="3241040" h="2957195">
                <a:moveTo>
                  <a:pt x="0" y="171802"/>
                </a:moveTo>
                <a:lnTo>
                  <a:pt x="6136" y="126130"/>
                </a:lnTo>
                <a:lnTo>
                  <a:pt x="23455" y="85090"/>
                </a:lnTo>
                <a:lnTo>
                  <a:pt x="50319" y="50319"/>
                </a:lnTo>
                <a:lnTo>
                  <a:pt x="85090" y="23456"/>
                </a:lnTo>
                <a:lnTo>
                  <a:pt x="126130" y="6136"/>
                </a:lnTo>
                <a:lnTo>
                  <a:pt x="171801" y="0"/>
                </a:lnTo>
                <a:lnTo>
                  <a:pt x="3069087" y="0"/>
                </a:lnTo>
                <a:lnTo>
                  <a:pt x="3114759" y="6136"/>
                </a:lnTo>
                <a:lnTo>
                  <a:pt x="3155799" y="23456"/>
                </a:lnTo>
                <a:lnTo>
                  <a:pt x="3190569" y="50319"/>
                </a:lnTo>
                <a:lnTo>
                  <a:pt x="3217433" y="85090"/>
                </a:lnTo>
                <a:lnTo>
                  <a:pt x="3234752" y="126130"/>
                </a:lnTo>
                <a:lnTo>
                  <a:pt x="3240889" y="171802"/>
                </a:lnTo>
                <a:lnTo>
                  <a:pt x="3240889" y="2785182"/>
                </a:lnTo>
                <a:lnTo>
                  <a:pt x="3234752" y="2830854"/>
                </a:lnTo>
                <a:lnTo>
                  <a:pt x="3217433" y="2871894"/>
                </a:lnTo>
                <a:lnTo>
                  <a:pt x="3190569" y="2906664"/>
                </a:lnTo>
                <a:lnTo>
                  <a:pt x="3155799" y="2933528"/>
                </a:lnTo>
                <a:lnTo>
                  <a:pt x="3114759" y="2950847"/>
                </a:lnTo>
                <a:lnTo>
                  <a:pt x="3069087" y="2956984"/>
                </a:lnTo>
                <a:lnTo>
                  <a:pt x="171801" y="2956984"/>
                </a:lnTo>
                <a:lnTo>
                  <a:pt x="126130" y="2950847"/>
                </a:lnTo>
                <a:lnTo>
                  <a:pt x="85090" y="2933528"/>
                </a:lnTo>
                <a:lnTo>
                  <a:pt x="50319" y="2906664"/>
                </a:lnTo>
                <a:lnTo>
                  <a:pt x="23455" y="2871894"/>
                </a:lnTo>
                <a:lnTo>
                  <a:pt x="6136" y="2830854"/>
                </a:lnTo>
                <a:lnTo>
                  <a:pt x="0" y="2785182"/>
                </a:lnTo>
                <a:lnTo>
                  <a:pt x="0" y="171802"/>
                </a:lnTo>
                <a:close/>
              </a:path>
            </a:pathLst>
          </a:custGeom>
          <a:ln w="10470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727269" y="7277265"/>
            <a:ext cx="659665" cy="6596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6422369" y="7285507"/>
            <a:ext cx="1555750" cy="873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latin typeface="微软雅黑"/>
                <a:cs typeface="微软雅黑"/>
              </a:rPr>
              <a:t>Account</a:t>
            </a:r>
            <a:r>
              <a:rPr dirty="0" sz="1950" spc="-10" b="1">
                <a:latin typeface="微软雅黑"/>
                <a:cs typeface="微软雅黑"/>
              </a:rPr>
              <a:t> </a:t>
            </a:r>
            <a:r>
              <a:rPr dirty="0" sz="1950" spc="15" b="1">
                <a:latin typeface="微软雅黑"/>
                <a:cs typeface="微软雅黑"/>
              </a:rPr>
              <a:t>B</a:t>
            </a:r>
            <a:endParaRPr sz="1950">
              <a:latin typeface="微软雅黑"/>
              <a:cs typeface="微软雅黑"/>
            </a:endParaRPr>
          </a:p>
          <a:p>
            <a:pPr marL="614045">
              <a:lnSpc>
                <a:spcPct val="100000"/>
              </a:lnSpc>
              <a:spcBef>
                <a:spcPts val="2330"/>
              </a:spcBef>
            </a:pPr>
            <a:r>
              <a:rPr dirty="0" sz="1650" spc="-15" b="1">
                <a:latin typeface="微软雅黑"/>
                <a:cs typeface="微软雅黑"/>
              </a:rPr>
              <a:t>Region</a:t>
            </a:r>
            <a:r>
              <a:rPr dirty="0" sz="1650" spc="-55" b="1">
                <a:latin typeface="微软雅黑"/>
                <a:cs typeface="微软雅黑"/>
              </a:rPr>
              <a:t> </a:t>
            </a:r>
            <a:r>
              <a:rPr dirty="0" sz="1650" spc="-5" b="1">
                <a:latin typeface="微软雅黑"/>
                <a:cs typeface="微软雅黑"/>
              </a:rPr>
              <a:t>1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36973" y="5974517"/>
            <a:ext cx="1991360" cy="546735"/>
          </a:xfrm>
          <a:custGeom>
            <a:avLst/>
            <a:gdLst/>
            <a:ahLst/>
            <a:cxnLst/>
            <a:rect l="l" t="t" r="r" b="b"/>
            <a:pathLst>
              <a:path w="1991359" h="546734">
                <a:moveTo>
                  <a:pt x="0" y="0"/>
                </a:moveTo>
                <a:lnTo>
                  <a:pt x="0" y="223916"/>
                </a:lnTo>
                <a:lnTo>
                  <a:pt x="1991138" y="223916"/>
                </a:lnTo>
                <a:lnTo>
                  <a:pt x="1991138" y="546468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4728118" y="5974518"/>
            <a:ext cx="4445" cy="546735"/>
          </a:xfrm>
          <a:custGeom>
            <a:avLst/>
            <a:gdLst/>
            <a:ahLst/>
            <a:cxnLst/>
            <a:rect l="l" t="t" r="r" b="b"/>
            <a:pathLst>
              <a:path w="4444" h="546734">
                <a:moveTo>
                  <a:pt x="3925" y="0"/>
                </a:moveTo>
                <a:lnTo>
                  <a:pt x="3925" y="273234"/>
                </a:lnTo>
                <a:lnTo>
                  <a:pt x="0" y="273234"/>
                </a:lnTo>
                <a:lnTo>
                  <a:pt x="0" y="546468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728113" y="6036318"/>
            <a:ext cx="3249930" cy="485140"/>
          </a:xfrm>
          <a:custGeom>
            <a:avLst/>
            <a:gdLst/>
            <a:ahLst/>
            <a:cxnLst/>
            <a:rect l="l" t="t" r="r" b="b"/>
            <a:pathLst>
              <a:path w="3249930" h="485140">
                <a:moveTo>
                  <a:pt x="3249485" y="0"/>
                </a:moveTo>
                <a:lnTo>
                  <a:pt x="3249485" y="157784"/>
                </a:lnTo>
                <a:lnTo>
                  <a:pt x="0" y="157784"/>
                </a:lnTo>
                <a:lnTo>
                  <a:pt x="0" y="484668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728119" y="7044532"/>
            <a:ext cx="2672715" cy="2199005"/>
          </a:xfrm>
          <a:custGeom>
            <a:avLst/>
            <a:gdLst/>
            <a:ahLst/>
            <a:cxnLst/>
            <a:rect l="l" t="t" r="r" b="b"/>
            <a:pathLst>
              <a:path w="2672715" h="2199004">
                <a:moveTo>
                  <a:pt x="2672492" y="2198675"/>
                </a:moveTo>
                <a:lnTo>
                  <a:pt x="0" y="2198675"/>
                </a:lnTo>
                <a:lnTo>
                  <a:pt x="0" y="0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015363" y="7044532"/>
            <a:ext cx="713105" cy="942340"/>
          </a:xfrm>
          <a:custGeom>
            <a:avLst/>
            <a:gdLst/>
            <a:ahLst/>
            <a:cxnLst/>
            <a:rect l="l" t="t" r="r" b="b"/>
            <a:pathLst>
              <a:path w="713105" h="942340">
                <a:moveTo>
                  <a:pt x="0" y="941862"/>
                </a:moveTo>
                <a:lnTo>
                  <a:pt x="712754" y="941862"/>
                </a:lnTo>
                <a:lnTo>
                  <a:pt x="712754" y="0"/>
                </a:lnTo>
              </a:path>
            </a:pathLst>
          </a:custGeom>
          <a:ln w="20941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720709" y="6248889"/>
            <a:ext cx="3492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solidFill>
                  <a:srgbClr val="FF6A00"/>
                </a:solidFill>
                <a:latin typeface="Calibri"/>
                <a:cs typeface="Calibri"/>
              </a:rPr>
              <a:t>E</a:t>
            </a:r>
            <a:r>
              <a:rPr dirty="0" sz="1950" b="1">
                <a:solidFill>
                  <a:srgbClr val="FF6A00"/>
                </a:solidFill>
                <a:latin typeface="Calibri"/>
                <a:cs typeface="Calibri"/>
              </a:rPr>
              <a:t>I</a:t>
            </a: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222781" y="6190516"/>
            <a:ext cx="493670" cy="49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469616" y="4246038"/>
            <a:ext cx="0" cy="1945005"/>
          </a:xfrm>
          <a:custGeom>
            <a:avLst/>
            <a:gdLst/>
            <a:ahLst/>
            <a:cxnLst/>
            <a:rect l="l" t="t" r="r" b="b"/>
            <a:pathLst>
              <a:path w="0" h="1945004">
                <a:moveTo>
                  <a:pt x="0" y="1944477"/>
                </a:moveTo>
                <a:lnTo>
                  <a:pt x="0" y="0"/>
                </a:lnTo>
              </a:path>
            </a:pathLst>
          </a:custGeom>
          <a:ln w="31412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36556" y="3465863"/>
            <a:ext cx="3581042" cy="1120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518217" y="3549630"/>
            <a:ext cx="2366420" cy="10366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80982" y="3489950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2238327" y="933611"/>
                </a:moveTo>
                <a:lnTo>
                  <a:pt x="1332582" y="933611"/>
                </a:lnTo>
                <a:lnTo>
                  <a:pt x="1370407" y="953816"/>
                </a:lnTo>
                <a:lnTo>
                  <a:pt x="1413439" y="972019"/>
                </a:lnTo>
                <a:lnTo>
                  <a:pt x="1461185" y="988073"/>
                </a:lnTo>
                <a:lnTo>
                  <a:pt x="1513149" y="1001831"/>
                </a:lnTo>
                <a:lnTo>
                  <a:pt x="1568839" y="1013143"/>
                </a:lnTo>
                <a:lnTo>
                  <a:pt x="1627760" y="1021863"/>
                </a:lnTo>
                <a:lnTo>
                  <a:pt x="1685527" y="1027572"/>
                </a:lnTo>
                <a:lnTo>
                  <a:pt x="1743311" y="1030679"/>
                </a:lnTo>
                <a:lnTo>
                  <a:pt x="1800697" y="1031275"/>
                </a:lnTo>
                <a:lnTo>
                  <a:pt x="1857271" y="1029449"/>
                </a:lnTo>
                <a:lnTo>
                  <a:pt x="1912617" y="1025291"/>
                </a:lnTo>
                <a:lnTo>
                  <a:pt x="1966321" y="1018890"/>
                </a:lnTo>
                <a:lnTo>
                  <a:pt x="2017969" y="1010336"/>
                </a:lnTo>
                <a:lnTo>
                  <a:pt x="2067145" y="999718"/>
                </a:lnTo>
                <a:lnTo>
                  <a:pt x="2113436" y="987126"/>
                </a:lnTo>
                <a:lnTo>
                  <a:pt x="2156427" y="972649"/>
                </a:lnTo>
                <a:lnTo>
                  <a:pt x="2195703" y="956376"/>
                </a:lnTo>
                <a:lnTo>
                  <a:pt x="2230850" y="938398"/>
                </a:lnTo>
                <a:lnTo>
                  <a:pt x="2238327" y="933611"/>
                </a:lnTo>
                <a:close/>
              </a:path>
              <a:path w="3491229" h="1031875">
                <a:moveTo>
                  <a:pt x="2896936" y="843071"/>
                </a:moveTo>
                <a:lnTo>
                  <a:pt x="470812" y="843071"/>
                </a:lnTo>
                <a:lnTo>
                  <a:pt x="472969" y="844590"/>
                </a:lnTo>
                <a:lnTo>
                  <a:pt x="508806" y="866697"/>
                </a:lnTo>
                <a:lnTo>
                  <a:pt x="543717" y="884272"/>
                </a:lnTo>
                <a:lnTo>
                  <a:pt x="581831" y="900293"/>
                </a:lnTo>
                <a:lnTo>
                  <a:pt x="622846" y="914731"/>
                </a:lnTo>
                <a:lnTo>
                  <a:pt x="666460" y="927555"/>
                </a:lnTo>
                <a:lnTo>
                  <a:pt x="712371" y="938735"/>
                </a:lnTo>
                <a:lnTo>
                  <a:pt x="760277" y="948241"/>
                </a:lnTo>
                <a:lnTo>
                  <a:pt x="809876" y="956042"/>
                </a:lnTo>
                <a:lnTo>
                  <a:pt x="860867" y="962108"/>
                </a:lnTo>
                <a:lnTo>
                  <a:pt x="912948" y="966408"/>
                </a:lnTo>
                <a:lnTo>
                  <a:pt x="965816" y="968913"/>
                </a:lnTo>
                <a:lnTo>
                  <a:pt x="1019169" y="969591"/>
                </a:lnTo>
                <a:lnTo>
                  <a:pt x="1072706" y="968413"/>
                </a:lnTo>
                <a:lnTo>
                  <a:pt x="1126125" y="965348"/>
                </a:lnTo>
                <a:lnTo>
                  <a:pt x="1179125" y="960365"/>
                </a:lnTo>
                <a:lnTo>
                  <a:pt x="1231402" y="953435"/>
                </a:lnTo>
                <a:lnTo>
                  <a:pt x="1282655" y="944527"/>
                </a:lnTo>
                <a:lnTo>
                  <a:pt x="1332582" y="933611"/>
                </a:lnTo>
                <a:lnTo>
                  <a:pt x="2238327" y="933611"/>
                </a:lnTo>
                <a:lnTo>
                  <a:pt x="2261453" y="918804"/>
                </a:lnTo>
                <a:lnTo>
                  <a:pt x="2287097" y="897683"/>
                </a:lnTo>
                <a:lnTo>
                  <a:pt x="2307368" y="875124"/>
                </a:lnTo>
                <a:lnTo>
                  <a:pt x="2800647" y="875124"/>
                </a:lnTo>
                <a:lnTo>
                  <a:pt x="2837055" y="865409"/>
                </a:lnTo>
                <a:lnTo>
                  <a:pt x="2882218" y="849685"/>
                </a:lnTo>
                <a:lnTo>
                  <a:pt x="2896936" y="843071"/>
                </a:lnTo>
                <a:close/>
              </a:path>
              <a:path w="3491229" h="1031875">
                <a:moveTo>
                  <a:pt x="2800647" y="875124"/>
                </a:moveTo>
                <a:lnTo>
                  <a:pt x="2307368" y="875124"/>
                </a:lnTo>
                <a:lnTo>
                  <a:pt x="2352494" y="885104"/>
                </a:lnTo>
                <a:lnTo>
                  <a:pt x="2399860" y="892993"/>
                </a:lnTo>
                <a:lnTo>
                  <a:pt x="2449018" y="898741"/>
                </a:lnTo>
                <a:lnTo>
                  <a:pt x="2499521" y="902295"/>
                </a:lnTo>
                <a:lnTo>
                  <a:pt x="2550921" y="903603"/>
                </a:lnTo>
                <a:lnTo>
                  <a:pt x="2614321" y="902094"/>
                </a:lnTo>
                <a:lnTo>
                  <a:pt x="2675195" y="897298"/>
                </a:lnTo>
                <a:lnTo>
                  <a:pt x="2732983" y="889437"/>
                </a:lnTo>
                <a:lnTo>
                  <a:pt x="2787123" y="878733"/>
                </a:lnTo>
                <a:lnTo>
                  <a:pt x="2800647" y="875124"/>
                </a:lnTo>
                <a:close/>
              </a:path>
              <a:path w="3491229" h="1031875">
                <a:moveTo>
                  <a:pt x="835591" y="90877"/>
                </a:moveTo>
                <a:lnTo>
                  <a:pt x="783717" y="92706"/>
                </a:lnTo>
                <a:lnTo>
                  <a:pt x="716534" y="98107"/>
                </a:lnTo>
                <a:lnTo>
                  <a:pt x="652961" y="106621"/>
                </a:lnTo>
                <a:lnTo>
                  <a:pt x="593437" y="118016"/>
                </a:lnTo>
                <a:lnTo>
                  <a:pt x="538397" y="132062"/>
                </a:lnTo>
                <a:lnTo>
                  <a:pt x="488280" y="148526"/>
                </a:lnTo>
                <a:lnTo>
                  <a:pt x="443523" y="167178"/>
                </a:lnTo>
                <a:lnTo>
                  <a:pt x="404563" y="187787"/>
                </a:lnTo>
                <a:lnTo>
                  <a:pt x="371838" y="210120"/>
                </a:lnTo>
                <a:lnTo>
                  <a:pt x="326840" y="259036"/>
                </a:lnTo>
                <a:lnTo>
                  <a:pt x="312029" y="312075"/>
                </a:lnTo>
                <a:lnTo>
                  <a:pt x="317037" y="339563"/>
                </a:lnTo>
                <a:lnTo>
                  <a:pt x="314100" y="342774"/>
                </a:lnTo>
                <a:lnTo>
                  <a:pt x="259668" y="346818"/>
                </a:lnTo>
                <a:lnTo>
                  <a:pt x="208101" y="354166"/>
                </a:lnTo>
                <a:lnTo>
                  <a:pt x="160246" y="364599"/>
                </a:lnTo>
                <a:lnTo>
                  <a:pt x="116948" y="377895"/>
                </a:lnTo>
                <a:lnTo>
                  <a:pt x="79054" y="393836"/>
                </a:lnTo>
                <a:lnTo>
                  <a:pt x="17837" y="438328"/>
                </a:lnTo>
                <a:lnTo>
                  <a:pt x="0" y="492889"/>
                </a:lnTo>
                <a:lnTo>
                  <a:pt x="10725" y="519760"/>
                </a:lnTo>
                <a:lnTo>
                  <a:pt x="33875" y="545319"/>
                </a:lnTo>
                <a:lnTo>
                  <a:pt x="68945" y="568783"/>
                </a:lnTo>
                <a:lnTo>
                  <a:pt x="115431" y="589373"/>
                </a:lnTo>
                <a:lnTo>
                  <a:pt x="172827" y="606309"/>
                </a:lnTo>
                <a:lnTo>
                  <a:pt x="126791" y="630958"/>
                </a:lnTo>
                <a:lnTo>
                  <a:pt x="95448" y="658690"/>
                </a:lnTo>
                <a:lnTo>
                  <a:pt x="79645" y="688473"/>
                </a:lnTo>
                <a:lnTo>
                  <a:pt x="80228" y="719275"/>
                </a:lnTo>
                <a:lnTo>
                  <a:pt x="116412" y="767185"/>
                </a:lnTo>
                <a:lnTo>
                  <a:pt x="148659" y="787818"/>
                </a:lnTo>
                <a:lnTo>
                  <a:pt x="188872" y="805769"/>
                </a:lnTo>
                <a:lnTo>
                  <a:pt x="235948" y="820690"/>
                </a:lnTo>
                <a:lnTo>
                  <a:pt x="288782" y="832230"/>
                </a:lnTo>
                <a:lnTo>
                  <a:pt x="346273" y="840040"/>
                </a:lnTo>
                <a:lnTo>
                  <a:pt x="407317" y="843770"/>
                </a:lnTo>
                <a:lnTo>
                  <a:pt x="470812" y="843071"/>
                </a:lnTo>
                <a:lnTo>
                  <a:pt x="2896936" y="843071"/>
                </a:lnTo>
                <a:lnTo>
                  <a:pt x="2955994" y="811928"/>
                </a:lnTo>
                <a:lnTo>
                  <a:pt x="3003964" y="767236"/>
                </a:lnTo>
                <a:lnTo>
                  <a:pt x="3021641" y="717386"/>
                </a:lnTo>
                <a:lnTo>
                  <a:pt x="3076819" y="713037"/>
                </a:lnTo>
                <a:lnTo>
                  <a:pt x="3130387" y="706462"/>
                </a:lnTo>
                <a:lnTo>
                  <a:pt x="3181939" y="697731"/>
                </a:lnTo>
                <a:lnTo>
                  <a:pt x="3231066" y="686911"/>
                </a:lnTo>
                <a:lnTo>
                  <a:pt x="3277360" y="674073"/>
                </a:lnTo>
                <a:lnTo>
                  <a:pt x="3333174" y="654295"/>
                </a:lnTo>
                <a:lnTo>
                  <a:pt x="3380764" y="632213"/>
                </a:lnTo>
                <a:lnTo>
                  <a:pt x="3420009" y="608195"/>
                </a:lnTo>
                <a:lnTo>
                  <a:pt x="3450791" y="582609"/>
                </a:lnTo>
                <a:lnTo>
                  <a:pt x="3486483" y="528202"/>
                </a:lnTo>
                <a:lnTo>
                  <a:pt x="3491154" y="500116"/>
                </a:lnTo>
                <a:lnTo>
                  <a:pt x="3486882" y="471932"/>
                </a:lnTo>
                <a:lnTo>
                  <a:pt x="3473546" y="444018"/>
                </a:lnTo>
                <a:lnTo>
                  <a:pt x="3451027" y="416740"/>
                </a:lnTo>
                <a:lnTo>
                  <a:pt x="3419205" y="390468"/>
                </a:lnTo>
                <a:lnTo>
                  <a:pt x="3377960" y="365567"/>
                </a:lnTo>
                <a:lnTo>
                  <a:pt x="3383625" y="359974"/>
                </a:lnTo>
                <a:lnTo>
                  <a:pt x="3410586" y="315009"/>
                </a:lnTo>
                <a:lnTo>
                  <a:pt x="3412249" y="287514"/>
                </a:lnTo>
                <a:lnTo>
                  <a:pt x="3403290" y="260722"/>
                </a:lnTo>
                <a:lnTo>
                  <a:pt x="3355990" y="211002"/>
                </a:lnTo>
                <a:lnTo>
                  <a:pt x="3318895" y="188951"/>
                </a:lnTo>
                <a:lnTo>
                  <a:pt x="3273667" y="169358"/>
                </a:lnTo>
                <a:lnTo>
                  <a:pt x="3220926" y="152662"/>
                </a:lnTo>
                <a:lnTo>
                  <a:pt x="3161297" y="139300"/>
                </a:lnTo>
                <a:lnTo>
                  <a:pt x="3095401" y="129713"/>
                </a:lnTo>
                <a:lnTo>
                  <a:pt x="3089375" y="120789"/>
                </a:lnTo>
                <a:lnTo>
                  <a:pt x="1132763" y="120789"/>
                </a:lnTo>
                <a:lnTo>
                  <a:pt x="1086629" y="111075"/>
                </a:lnTo>
                <a:lnTo>
                  <a:pt x="1038678" y="103215"/>
                </a:lnTo>
                <a:lnTo>
                  <a:pt x="989255" y="97238"/>
                </a:lnTo>
                <a:lnTo>
                  <a:pt x="938703" y="93171"/>
                </a:lnTo>
                <a:lnTo>
                  <a:pt x="887367" y="91041"/>
                </a:lnTo>
                <a:lnTo>
                  <a:pt x="835591" y="90877"/>
                </a:lnTo>
                <a:close/>
              </a:path>
              <a:path w="3491229" h="1031875">
                <a:moveTo>
                  <a:pt x="1495445" y="28842"/>
                </a:moveTo>
                <a:lnTo>
                  <a:pt x="1440504" y="31192"/>
                </a:lnTo>
                <a:lnTo>
                  <a:pt x="1386921" y="36325"/>
                </a:lnTo>
                <a:lnTo>
                  <a:pt x="1335388" y="44156"/>
                </a:lnTo>
                <a:lnTo>
                  <a:pt x="1286600" y="54600"/>
                </a:lnTo>
                <a:lnTo>
                  <a:pt x="1241249" y="67570"/>
                </a:lnTo>
                <a:lnTo>
                  <a:pt x="1200031" y="82983"/>
                </a:lnTo>
                <a:lnTo>
                  <a:pt x="1163638" y="100751"/>
                </a:lnTo>
                <a:lnTo>
                  <a:pt x="1132763" y="120789"/>
                </a:lnTo>
                <a:lnTo>
                  <a:pt x="3089375" y="120789"/>
                </a:lnTo>
                <a:lnTo>
                  <a:pt x="3077677" y="103468"/>
                </a:lnTo>
                <a:lnTo>
                  <a:pt x="3049209" y="79013"/>
                </a:lnTo>
                <a:lnTo>
                  <a:pt x="3048411" y="78553"/>
                </a:lnTo>
                <a:lnTo>
                  <a:pt x="1814952" y="78553"/>
                </a:lnTo>
                <a:lnTo>
                  <a:pt x="1791983" y="70082"/>
                </a:lnTo>
                <a:lnTo>
                  <a:pt x="1741863" y="55273"/>
                </a:lnTo>
                <a:lnTo>
                  <a:pt x="1661474" y="39351"/>
                </a:lnTo>
                <a:lnTo>
                  <a:pt x="1606624" y="32836"/>
                </a:lnTo>
                <a:lnTo>
                  <a:pt x="1551049" y="29362"/>
                </a:lnTo>
                <a:lnTo>
                  <a:pt x="1495445" y="28842"/>
                </a:lnTo>
                <a:close/>
              </a:path>
              <a:path w="3491229" h="1031875">
                <a:moveTo>
                  <a:pt x="2125087" y="0"/>
                </a:moveTo>
                <a:lnTo>
                  <a:pt x="2070982" y="2026"/>
                </a:lnTo>
                <a:lnTo>
                  <a:pt x="2018521" y="7336"/>
                </a:lnTo>
                <a:lnTo>
                  <a:pt x="1968679" y="15798"/>
                </a:lnTo>
                <a:lnTo>
                  <a:pt x="1922428" y="27282"/>
                </a:lnTo>
                <a:lnTo>
                  <a:pt x="1880741" y="41656"/>
                </a:lnTo>
                <a:lnTo>
                  <a:pt x="1844591" y="58790"/>
                </a:lnTo>
                <a:lnTo>
                  <a:pt x="1814952" y="78553"/>
                </a:lnTo>
                <a:lnTo>
                  <a:pt x="3048411" y="78553"/>
                </a:lnTo>
                <a:lnTo>
                  <a:pt x="3010750" y="56869"/>
                </a:lnTo>
                <a:lnTo>
                  <a:pt x="3008242" y="55854"/>
                </a:lnTo>
                <a:lnTo>
                  <a:pt x="2410447" y="55854"/>
                </a:lnTo>
                <a:lnTo>
                  <a:pt x="2384243" y="43547"/>
                </a:lnTo>
                <a:lnTo>
                  <a:pt x="2322489" y="22984"/>
                </a:lnTo>
                <a:lnTo>
                  <a:pt x="2234342" y="6322"/>
                </a:lnTo>
                <a:lnTo>
                  <a:pt x="2179865" y="1388"/>
                </a:lnTo>
                <a:lnTo>
                  <a:pt x="2125087" y="0"/>
                </a:lnTo>
                <a:close/>
              </a:path>
              <a:path w="3491229" h="1031875">
                <a:moveTo>
                  <a:pt x="2704643" y="247"/>
                </a:moveTo>
                <a:lnTo>
                  <a:pt x="2650132" y="2051"/>
                </a:lnTo>
                <a:lnTo>
                  <a:pt x="2596673" y="6879"/>
                </a:lnTo>
                <a:lnTo>
                  <a:pt x="2545120" y="14701"/>
                </a:lnTo>
                <a:lnTo>
                  <a:pt x="2496329" y="25490"/>
                </a:lnTo>
                <a:lnTo>
                  <a:pt x="2451152" y="39217"/>
                </a:lnTo>
                <a:lnTo>
                  <a:pt x="2410447" y="55854"/>
                </a:lnTo>
                <a:lnTo>
                  <a:pt x="3008242" y="55854"/>
                </a:lnTo>
                <a:lnTo>
                  <a:pt x="2963050" y="37561"/>
                </a:lnTo>
                <a:lnTo>
                  <a:pt x="2916104" y="23826"/>
                </a:lnTo>
                <a:lnTo>
                  <a:pt x="2865936" y="13255"/>
                </a:lnTo>
                <a:lnTo>
                  <a:pt x="2813399" y="5821"/>
                </a:lnTo>
                <a:lnTo>
                  <a:pt x="2759350" y="1494"/>
                </a:lnTo>
                <a:lnTo>
                  <a:pt x="2704643" y="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80983" y="3489950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317037" y="339563"/>
                </a:moveTo>
                <a:lnTo>
                  <a:pt x="312029" y="312076"/>
                </a:lnTo>
                <a:lnTo>
                  <a:pt x="315443" y="285156"/>
                </a:lnTo>
                <a:lnTo>
                  <a:pt x="326840" y="259036"/>
                </a:lnTo>
                <a:lnTo>
                  <a:pt x="371837" y="210120"/>
                </a:lnTo>
                <a:lnTo>
                  <a:pt x="404563" y="187787"/>
                </a:lnTo>
                <a:lnTo>
                  <a:pt x="443522" y="167178"/>
                </a:lnTo>
                <a:lnTo>
                  <a:pt x="488279" y="148526"/>
                </a:lnTo>
                <a:lnTo>
                  <a:pt x="538397" y="132062"/>
                </a:lnTo>
                <a:lnTo>
                  <a:pt x="593436" y="118016"/>
                </a:lnTo>
                <a:lnTo>
                  <a:pt x="652961" y="106621"/>
                </a:lnTo>
                <a:lnTo>
                  <a:pt x="716534" y="98107"/>
                </a:lnTo>
                <a:lnTo>
                  <a:pt x="783717" y="92706"/>
                </a:lnTo>
                <a:lnTo>
                  <a:pt x="835590" y="90877"/>
                </a:lnTo>
                <a:lnTo>
                  <a:pt x="887367" y="91041"/>
                </a:lnTo>
                <a:lnTo>
                  <a:pt x="938703" y="93171"/>
                </a:lnTo>
                <a:lnTo>
                  <a:pt x="989255" y="97238"/>
                </a:lnTo>
                <a:lnTo>
                  <a:pt x="1038679" y="103215"/>
                </a:lnTo>
                <a:lnTo>
                  <a:pt x="1086629" y="111075"/>
                </a:lnTo>
                <a:lnTo>
                  <a:pt x="1132764" y="120790"/>
                </a:lnTo>
                <a:lnTo>
                  <a:pt x="1163638" y="100751"/>
                </a:lnTo>
                <a:lnTo>
                  <a:pt x="1200031" y="82983"/>
                </a:lnTo>
                <a:lnTo>
                  <a:pt x="1241250" y="67571"/>
                </a:lnTo>
                <a:lnTo>
                  <a:pt x="1286600" y="54600"/>
                </a:lnTo>
                <a:lnTo>
                  <a:pt x="1335388" y="44156"/>
                </a:lnTo>
                <a:lnTo>
                  <a:pt x="1386921" y="36325"/>
                </a:lnTo>
                <a:lnTo>
                  <a:pt x="1440504" y="31192"/>
                </a:lnTo>
                <a:lnTo>
                  <a:pt x="1495445" y="28842"/>
                </a:lnTo>
                <a:lnTo>
                  <a:pt x="1551049" y="29362"/>
                </a:lnTo>
                <a:lnTo>
                  <a:pt x="1606624" y="32837"/>
                </a:lnTo>
                <a:lnTo>
                  <a:pt x="1661474" y="39351"/>
                </a:lnTo>
                <a:lnTo>
                  <a:pt x="1714908" y="48992"/>
                </a:lnTo>
                <a:lnTo>
                  <a:pt x="1767587" y="62313"/>
                </a:lnTo>
                <a:lnTo>
                  <a:pt x="1814952" y="78553"/>
                </a:lnTo>
                <a:lnTo>
                  <a:pt x="1844591" y="58790"/>
                </a:lnTo>
                <a:lnTo>
                  <a:pt x="1880741" y="41656"/>
                </a:lnTo>
                <a:lnTo>
                  <a:pt x="1922427" y="27282"/>
                </a:lnTo>
                <a:lnTo>
                  <a:pt x="1968679" y="15798"/>
                </a:lnTo>
                <a:lnTo>
                  <a:pt x="2018521" y="7336"/>
                </a:lnTo>
                <a:lnTo>
                  <a:pt x="2070981" y="2026"/>
                </a:lnTo>
                <a:lnTo>
                  <a:pt x="2125087" y="0"/>
                </a:lnTo>
                <a:lnTo>
                  <a:pt x="2179865" y="1388"/>
                </a:lnTo>
                <a:lnTo>
                  <a:pt x="2234342" y="6321"/>
                </a:lnTo>
                <a:lnTo>
                  <a:pt x="2287545" y="14932"/>
                </a:lnTo>
                <a:lnTo>
                  <a:pt x="2354822" y="32557"/>
                </a:lnTo>
                <a:lnTo>
                  <a:pt x="2410447" y="55854"/>
                </a:lnTo>
                <a:lnTo>
                  <a:pt x="2451152" y="39217"/>
                </a:lnTo>
                <a:lnTo>
                  <a:pt x="2496328" y="25490"/>
                </a:lnTo>
                <a:lnTo>
                  <a:pt x="2545120" y="14701"/>
                </a:lnTo>
                <a:lnTo>
                  <a:pt x="2596673" y="6879"/>
                </a:lnTo>
                <a:lnTo>
                  <a:pt x="2650132" y="2052"/>
                </a:lnTo>
                <a:lnTo>
                  <a:pt x="2704643" y="247"/>
                </a:lnTo>
                <a:lnTo>
                  <a:pt x="2759350" y="1494"/>
                </a:lnTo>
                <a:lnTo>
                  <a:pt x="2813399" y="5821"/>
                </a:lnTo>
                <a:lnTo>
                  <a:pt x="2865935" y="13255"/>
                </a:lnTo>
                <a:lnTo>
                  <a:pt x="2916104" y="23826"/>
                </a:lnTo>
                <a:lnTo>
                  <a:pt x="2963050" y="37562"/>
                </a:lnTo>
                <a:lnTo>
                  <a:pt x="3010749" y="56869"/>
                </a:lnTo>
                <a:lnTo>
                  <a:pt x="3049209" y="79013"/>
                </a:lnTo>
                <a:lnTo>
                  <a:pt x="3095401" y="129713"/>
                </a:lnTo>
                <a:lnTo>
                  <a:pt x="3161297" y="139301"/>
                </a:lnTo>
                <a:lnTo>
                  <a:pt x="3220926" y="152662"/>
                </a:lnTo>
                <a:lnTo>
                  <a:pt x="3273667" y="169359"/>
                </a:lnTo>
                <a:lnTo>
                  <a:pt x="3318896" y="188952"/>
                </a:lnTo>
                <a:lnTo>
                  <a:pt x="3355991" y="211002"/>
                </a:lnTo>
                <a:lnTo>
                  <a:pt x="3403290" y="260722"/>
                </a:lnTo>
                <a:lnTo>
                  <a:pt x="3412249" y="287514"/>
                </a:lnTo>
                <a:lnTo>
                  <a:pt x="3410586" y="315009"/>
                </a:lnTo>
                <a:lnTo>
                  <a:pt x="3388802" y="354306"/>
                </a:lnTo>
                <a:lnTo>
                  <a:pt x="3377960" y="365567"/>
                </a:lnTo>
                <a:lnTo>
                  <a:pt x="3419205" y="390468"/>
                </a:lnTo>
                <a:lnTo>
                  <a:pt x="3451027" y="416741"/>
                </a:lnTo>
                <a:lnTo>
                  <a:pt x="3473546" y="444018"/>
                </a:lnTo>
                <a:lnTo>
                  <a:pt x="3486881" y="471932"/>
                </a:lnTo>
                <a:lnTo>
                  <a:pt x="3491154" y="500116"/>
                </a:lnTo>
                <a:lnTo>
                  <a:pt x="3486483" y="528202"/>
                </a:lnTo>
                <a:lnTo>
                  <a:pt x="3450791" y="582610"/>
                </a:lnTo>
                <a:lnTo>
                  <a:pt x="3420009" y="608196"/>
                </a:lnTo>
                <a:lnTo>
                  <a:pt x="3380763" y="632213"/>
                </a:lnTo>
                <a:lnTo>
                  <a:pt x="3333173" y="654295"/>
                </a:lnTo>
                <a:lnTo>
                  <a:pt x="3277359" y="674074"/>
                </a:lnTo>
                <a:lnTo>
                  <a:pt x="3231066" y="686912"/>
                </a:lnTo>
                <a:lnTo>
                  <a:pt x="3181939" y="697731"/>
                </a:lnTo>
                <a:lnTo>
                  <a:pt x="3130387" y="706462"/>
                </a:lnTo>
                <a:lnTo>
                  <a:pt x="3076818" y="713037"/>
                </a:lnTo>
                <a:lnTo>
                  <a:pt x="3021640" y="717386"/>
                </a:lnTo>
                <a:lnTo>
                  <a:pt x="3016869" y="742845"/>
                </a:lnTo>
                <a:lnTo>
                  <a:pt x="2983485" y="790338"/>
                </a:lnTo>
                <a:lnTo>
                  <a:pt x="2922052" y="831784"/>
                </a:lnTo>
                <a:lnTo>
                  <a:pt x="2882218" y="849685"/>
                </a:lnTo>
                <a:lnTo>
                  <a:pt x="2837055" y="865409"/>
                </a:lnTo>
                <a:lnTo>
                  <a:pt x="2787123" y="878733"/>
                </a:lnTo>
                <a:lnTo>
                  <a:pt x="2732983" y="889437"/>
                </a:lnTo>
                <a:lnTo>
                  <a:pt x="2675195" y="897298"/>
                </a:lnTo>
                <a:lnTo>
                  <a:pt x="2614321" y="902094"/>
                </a:lnTo>
                <a:lnTo>
                  <a:pt x="2550921" y="903603"/>
                </a:lnTo>
                <a:lnTo>
                  <a:pt x="2499521" y="902296"/>
                </a:lnTo>
                <a:lnTo>
                  <a:pt x="2449018" y="898742"/>
                </a:lnTo>
                <a:lnTo>
                  <a:pt x="2399860" y="892994"/>
                </a:lnTo>
                <a:lnTo>
                  <a:pt x="2352494" y="885104"/>
                </a:lnTo>
                <a:lnTo>
                  <a:pt x="2307368" y="875125"/>
                </a:lnTo>
                <a:lnTo>
                  <a:pt x="2287097" y="897683"/>
                </a:lnTo>
                <a:lnTo>
                  <a:pt x="2230850" y="938398"/>
                </a:lnTo>
                <a:lnTo>
                  <a:pt x="2195703" y="956376"/>
                </a:lnTo>
                <a:lnTo>
                  <a:pt x="2156427" y="972649"/>
                </a:lnTo>
                <a:lnTo>
                  <a:pt x="2113436" y="987126"/>
                </a:lnTo>
                <a:lnTo>
                  <a:pt x="2067145" y="999718"/>
                </a:lnTo>
                <a:lnTo>
                  <a:pt x="2017968" y="1010336"/>
                </a:lnTo>
                <a:lnTo>
                  <a:pt x="1966321" y="1018890"/>
                </a:lnTo>
                <a:lnTo>
                  <a:pt x="1912616" y="1025291"/>
                </a:lnTo>
                <a:lnTo>
                  <a:pt x="1857270" y="1029449"/>
                </a:lnTo>
                <a:lnTo>
                  <a:pt x="1800697" y="1031275"/>
                </a:lnTo>
                <a:lnTo>
                  <a:pt x="1743311" y="1030679"/>
                </a:lnTo>
                <a:lnTo>
                  <a:pt x="1685527" y="1027571"/>
                </a:lnTo>
                <a:lnTo>
                  <a:pt x="1627759" y="1021863"/>
                </a:lnTo>
                <a:lnTo>
                  <a:pt x="1568839" y="1013143"/>
                </a:lnTo>
                <a:lnTo>
                  <a:pt x="1513149" y="1001831"/>
                </a:lnTo>
                <a:lnTo>
                  <a:pt x="1461184" y="988073"/>
                </a:lnTo>
                <a:lnTo>
                  <a:pt x="1413439" y="972019"/>
                </a:lnTo>
                <a:lnTo>
                  <a:pt x="1370407" y="953816"/>
                </a:lnTo>
                <a:lnTo>
                  <a:pt x="1332583" y="933611"/>
                </a:lnTo>
                <a:lnTo>
                  <a:pt x="1282655" y="944527"/>
                </a:lnTo>
                <a:lnTo>
                  <a:pt x="1231402" y="953436"/>
                </a:lnTo>
                <a:lnTo>
                  <a:pt x="1179125" y="960366"/>
                </a:lnTo>
                <a:lnTo>
                  <a:pt x="1126126" y="965348"/>
                </a:lnTo>
                <a:lnTo>
                  <a:pt x="1072706" y="968413"/>
                </a:lnTo>
                <a:lnTo>
                  <a:pt x="1019169" y="969592"/>
                </a:lnTo>
                <a:lnTo>
                  <a:pt x="965815" y="968913"/>
                </a:lnTo>
                <a:lnTo>
                  <a:pt x="912947" y="966409"/>
                </a:lnTo>
                <a:lnTo>
                  <a:pt x="860867" y="962108"/>
                </a:lnTo>
                <a:lnTo>
                  <a:pt x="809876" y="956042"/>
                </a:lnTo>
                <a:lnTo>
                  <a:pt x="760277" y="948241"/>
                </a:lnTo>
                <a:lnTo>
                  <a:pt x="712370" y="938736"/>
                </a:lnTo>
                <a:lnTo>
                  <a:pt x="666459" y="927555"/>
                </a:lnTo>
                <a:lnTo>
                  <a:pt x="622845" y="914731"/>
                </a:lnTo>
                <a:lnTo>
                  <a:pt x="581830" y="900293"/>
                </a:lnTo>
                <a:lnTo>
                  <a:pt x="543716" y="884272"/>
                </a:lnTo>
                <a:lnTo>
                  <a:pt x="508805" y="866698"/>
                </a:lnTo>
                <a:lnTo>
                  <a:pt x="475164" y="846101"/>
                </a:lnTo>
                <a:lnTo>
                  <a:pt x="470811" y="843071"/>
                </a:lnTo>
                <a:lnTo>
                  <a:pt x="407317" y="843770"/>
                </a:lnTo>
                <a:lnTo>
                  <a:pt x="346273" y="840040"/>
                </a:lnTo>
                <a:lnTo>
                  <a:pt x="288782" y="832230"/>
                </a:lnTo>
                <a:lnTo>
                  <a:pt x="235947" y="820690"/>
                </a:lnTo>
                <a:lnTo>
                  <a:pt x="188872" y="805769"/>
                </a:lnTo>
                <a:lnTo>
                  <a:pt x="148659" y="787818"/>
                </a:lnTo>
                <a:lnTo>
                  <a:pt x="116412" y="767185"/>
                </a:lnTo>
                <a:lnTo>
                  <a:pt x="80227" y="719275"/>
                </a:lnTo>
                <a:lnTo>
                  <a:pt x="79644" y="688473"/>
                </a:lnTo>
                <a:lnTo>
                  <a:pt x="95447" y="658690"/>
                </a:lnTo>
                <a:lnTo>
                  <a:pt x="126791" y="630958"/>
                </a:lnTo>
                <a:lnTo>
                  <a:pt x="172827" y="606308"/>
                </a:lnTo>
                <a:lnTo>
                  <a:pt x="115431" y="589373"/>
                </a:lnTo>
                <a:lnTo>
                  <a:pt x="68945" y="568783"/>
                </a:lnTo>
                <a:lnTo>
                  <a:pt x="33876" y="545319"/>
                </a:lnTo>
                <a:lnTo>
                  <a:pt x="10725" y="519760"/>
                </a:lnTo>
                <a:lnTo>
                  <a:pt x="0" y="492889"/>
                </a:lnTo>
                <a:lnTo>
                  <a:pt x="2202" y="465484"/>
                </a:lnTo>
                <a:lnTo>
                  <a:pt x="47410" y="412200"/>
                </a:lnTo>
                <a:lnTo>
                  <a:pt x="116948" y="377896"/>
                </a:lnTo>
                <a:lnTo>
                  <a:pt x="160246" y="364599"/>
                </a:lnTo>
                <a:lnTo>
                  <a:pt x="208101" y="354166"/>
                </a:lnTo>
                <a:lnTo>
                  <a:pt x="259668" y="346818"/>
                </a:lnTo>
                <a:lnTo>
                  <a:pt x="314100" y="342774"/>
                </a:lnTo>
                <a:lnTo>
                  <a:pt x="317037" y="339563"/>
                </a:lnTo>
                <a:close/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57551" y="4092244"/>
            <a:ext cx="205104" cy="19050"/>
          </a:xfrm>
          <a:custGeom>
            <a:avLst/>
            <a:gdLst/>
            <a:ahLst/>
            <a:cxnLst/>
            <a:rect l="l" t="t" r="r" b="b"/>
            <a:pathLst>
              <a:path w="205104" h="19050">
                <a:moveTo>
                  <a:pt x="204482" y="19018"/>
                </a:moveTo>
                <a:lnTo>
                  <a:pt x="151112" y="19052"/>
                </a:lnTo>
                <a:lnTo>
                  <a:pt x="98642" y="15838"/>
                </a:lnTo>
                <a:lnTo>
                  <a:pt x="47972" y="9459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52987" y="4319395"/>
            <a:ext cx="89535" cy="9525"/>
          </a:xfrm>
          <a:custGeom>
            <a:avLst/>
            <a:gdLst/>
            <a:ahLst/>
            <a:cxnLst/>
            <a:rect l="l" t="t" r="r" b="b"/>
            <a:pathLst>
              <a:path w="89535" h="9525">
                <a:moveTo>
                  <a:pt x="89465" y="0"/>
                </a:moveTo>
                <a:lnTo>
                  <a:pt x="67695" y="3158"/>
                </a:lnTo>
                <a:lnTo>
                  <a:pt x="45479" y="5733"/>
                </a:lnTo>
                <a:lnTo>
                  <a:pt x="22890" y="7717"/>
                </a:lnTo>
                <a:lnTo>
                  <a:pt x="0" y="9103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59460" y="4377883"/>
            <a:ext cx="53975" cy="41910"/>
          </a:xfrm>
          <a:custGeom>
            <a:avLst/>
            <a:gdLst/>
            <a:ahLst/>
            <a:cxnLst/>
            <a:rect l="l" t="t" r="r" b="b"/>
            <a:pathLst>
              <a:path w="53975" h="41910">
                <a:moveTo>
                  <a:pt x="53906" y="41521"/>
                </a:moveTo>
                <a:lnTo>
                  <a:pt x="38381" y="31588"/>
                </a:lnTo>
                <a:lnTo>
                  <a:pt x="24202" y="21342"/>
                </a:lnTo>
                <a:lnTo>
                  <a:pt x="11399" y="10805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388701" y="4315864"/>
            <a:ext cx="21590" cy="45720"/>
          </a:xfrm>
          <a:custGeom>
            <a:avLst/>
            <a:gdLst/>
            <a:ahLst/>
            <a:cxnLst/>
            <a:rect l="l" t="t" r="r" b="b"/>
            <a:pathLst>
              <a:path w="21589" h="45720">
                <a:moveTo>
                  <a:pt x="21524" y="0"/>
                </a:moveTo>
                <a:lnTo>
                  <a:pt x="18388" y="11550"/>
                </a:lnTo>
                <a:lnTo>
                  <a:pt x="13748" y="23009"/>
                </a:lnTo>
                <a:lnTo>
                  <a:pt x="7615" y="34354"/>
                </a:lnTo>
                <a:lnTo>
                  <a:pt x="0" y="4556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38225" y="4034353"/>
            <a:ext cx="262890" cy="170815"/>
          </a:xfrm>
          <a:custGeom>
            <a:avLst/>
            <a:gdLst/>
            <a:ahLst/>
            <a:cxnLst/>
            <a:rect l="l" t="t" r="r" b="b"/>
            <a:pathLst>
              <a:path w="262889" h="170814">
                <a:moveTo>
                  <a:pt x="0" y="0"/>
                </a:moveTo>
                <a:lnTo>
                  <a:pt x="65561" y="15611"/>
                </a:lnTo>
                <a:lnTo>
                  <a:pt x="123045" y="34957"/>
                </a:lnTo>
                <a:lnTo>
                  <a:pt x="171686" y="57540"/>
                </a:lnTo>
                <a:lnTo>
                  <a:pt x="210716" y="82860"/>
                </a:lnTo>
                <a:lnTo>
                  <a:pt x="239367" y="110422"/>
                </a:lnTo>
                <a:lnTo>
                  <a:pt x="256873" y="139726"/>
                </a:lnTo>
                <a:lnTo>
                  <a:pt x="262467" y="1702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40426" y="3852995"/>
            <a:ext cx="117475" cy="64135"/>
          </a:xfrm>
          <a:custGeom>
            <a:avLst/>
            <a:gdLst/>
            <a:ahLst/>
            <a:cxnLst/>
            <a:rect l="l" t="t" r="r" b="b"/>
            <a:pathLst>
              <a:path w="117475" h="64135">
                <a:moveTo>
                  <a:pt x="116869" y="0"/>
                </a:moveTo>
                <a:lnTo>
                  <a:pt x="94679" y="17928"/>
                </a:lnTo>
                <a:lnTo>
                  <a:pt x="67608" y="34653"/>
                </a:lnTo>
                <a:lnTo>
                  <a:pt x="35950" y="50014"/>
                </a:lnTo>
                <a:lnTo>
                  <a:pt x="0" y="63849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176861" y="3616084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79">
                <a:moveTo>
                  <a:pt x="0" y="0"/>
                </a:moveTo>
                <a:lnTo>
                  <a:pt x="2898" y="7487"/>
                </a:lnTo>
                <a:lnTo>
                  <a:pt x="4895" y="15017"/>
                </a:lnTo>
                <a:lnTo>
                  <a:pt x="5986" y="22577"/>
                </a:lnTo>
                <a:lnTo>
                  <a:pt x="6170" y="30154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30488" y="3542454"/>
            <a:ext cx="60325" cy="38735"/>
          </a:xfrm>
          <a:custGeom>
            <a:avLst/>
            <a:gdLst/>
            <a:ahLst/>
            <a:cxnLst/>
            <a:rect l="l" t="t" r="r" b="b"/>
            <a:pathLst>
              <a:path w="60325" h="38735">
                <a:moveTo>
                  <a:pt x="0" y="38456"/>
                </a:moveTo>
                <a:lnTo>
                  <a:pt x="12336" y="28208"/>
                </a:lnTo>
                <a:lnTo>
                  <a:pt x="26466" y="18357"/>
                </a:lnTo>
                <a:lnTo>
                  <a:pt x="42330" y="8942"/>
                </a:lnTo>
                <a:lnTo>
                  <a:pt x="59871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870506" y="3566071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4">
                <a:moveTo>
                  <a:pt x="0" y="33165"/>
                </a:moveTo>
                <a:lnTo>
                  <a:pt x="5317" y="24613"/>
                </a:lnTo>
                <a:lnTo>
                  <a:pt x="11936" y="16219"/>
                </a:lnTo>
                <a:lnTo>
                  <a:pt x="19837" y="8007"/>
                </a:lnTo>
                <a:lnTo>
                  <a:pt x="28997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13332" y="3610500"/>
            <a:ext cx="105410" cy="32384"/>
          </a:xfrm>
          <a:custGeom>
            <a:avLst/>
            <a:gdLst/>
            <a:ahLst/>
            <a:cxnLst/>
            <a:rect l="l" t="t" r="r" b="b"/>
            <a:pathLst>
              <a:path w="105410" h="32385">
                <a:moveTo>
                  <a:pt x="0" y="0"/>
                </a:moveTo>
                <a:lnTo>
                  <a:pt x="28017" y="7071"/>
                </a:lnTo>
                <a:lnTo>
                  <a:pt x="54893" y="14806"/>
                </a:lnTo>
                <a:lnTo>
                  <a:pt x="80555" y="23182"/>
                </a:lnTo>
                <a:lnTo>
                  <a:pt x="104930" y="32176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98032" y="3829522"/>
            <a:ext cx="18415" cy="34290"/>
          </a:xfrm>
          <a:custGeom>
            <a:avLst/>
            <a:gdLst/>
            <a:ahLst/>
            <a:cxnLst/>
            <a:rect l="l" t="t" r="r" b="b"/>
            <a:pathLst>
              <a:path w="18414" h="34289">
                <a:moveTo>
                  <a:pt x="18312" y="33853"/>
                </a:moveTo>
                <a:lnTo>
                  <a:pt x="12488" y="25504"/>
                </a:lnTo>
                <a:lnTo>
                  <a:pt x="7491" y="17072"/>
                </a:lnTo>
                <a:lnTo>
                  <a:pt x="3327" y="8567"/>
                </a:lnTo>
                <a:lnTo>
                  <a:pt x="0" y="0"/>
                </a:lnTo>
              </a:path>
            </a:pathLst>
          </a:custGeom>
          <a:ln w="10470">
            <a:solidFill>
              <a:srgbClr val="BF5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3820141" y="3673052"/>
            <a:ext cx="176657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>
                <a:solidFill>
                  <a:srgbClr val="181818"/>
                </a:solidFill>
                <a:latin typeface="微软雅黑"/>
                <a:cs typeface="微软雅黑"/>
              </a:rPr>
              <a:t>I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r>
              <a:rPr dirty="0" sz="3600" spc="-25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r>
              <a:rPr dirty="0" sz="3600" spc="15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3600" spc="-5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3600" spc="10">
                <a:solidFill>
                  <a:srgbClr val="181818"/>
                </a:solidFill>
                <a:latin typeface="微软雅黑"/>
                <a:cs typeface="微软雅黑"/>
              </a:rPr>
              <a:t>net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2812007" y="6025101"/>
            <a:ext cx="5037455" cy="523875"/>
          </a:xfrm>
          <a:custGeom>
            <a:avLst/>
            <a:gdLst/>
            <a:ahLst/>
            <a:cxnLst/>
            <a:rect l="l" t="t" r="r" b="b"/>
            <a:pathLst>
              <a:path w="5037455" h="523875">
                <a:moveTo>
                  <a:pt x="261772" y="0"/>
                </a:moveTo>
                <a:lnTo>
                  <a:pt x="0" y="261772"/>
                </a:lnTo>
                <a:lnTo>
                  <a:pt x="261772" y="523544"/>
                </a:lnTo>
                <a:lnTo>
                  <a:pt x="261772" y="392660"/>
                </a:lnTo>
                <a:lnTo>
                  <a:pt x="4906330" y="392660"/>
                </a:lnTo>
                <a:lnTo>
                  <a:pt x="5037218" y="261772"/>
                </a:lnTo>
                <a:lnTo>
                  <a:pt x="4906334" y="130888"/>
                </a:lnTo>
                <a:lnTo>
                  <a:pt x="261772" y="130888"/>
                </a:lnTo>
                <a:lnTo>
                  <a:pt x="261772" y="0"/>
                </a:lnTo>
                <a:close/>
              </a:path>
              <a:path w="5037455" h="523875">
                <a:moveTo>
                  <a:pt x="4906330" y="392660"/>
                </a:moveTo>
                <a:lnTo>
                  <a:pt x="4775446" y="392660"/>
                </a:lnTo>
                <a:lnTo>
                  <a:pt x="4775446" y="523544"/>
                </a:lnTo>
                <a:lnTo>
                  <a:pt x="4906330" y="392660"/>
                </a:lnTo>
                <a:close/>
              </a:path>
              <a:path w="5037455" h="523875">
                <a:moveTo>
                  <a:pt x="4775446" y="0"/>
                </a:moveTo>
                <a:lnTo>
                  <a:pt x="4775446" y="130888"/>
                </a:lnTo>
                <a:lnTo>
                  <a:pt x="4906334" y="130888"/>
                </a:lnTo>
                <a:lnTo>
                  <a:pt x="4775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2812007" y="6025101"/>
            <a:ext cx="5037455" cy="523875"/>
          </a:xfrm>
          <a:custGeom>
            <a:avLst/>
            <a:gdLst/>
            <a:ahLst/>
            <a:cxnLst/>
            <a:rect l="l" t="t" r="r" b="b"/>
            <a:pathLst>
              <a:path w="5037455" h="523875">
                <a:moveTo>
                  <a:pt x="4775447" y="0"/>
                </a:moveTo>
                <a:lnTo>
                  <a:pt x="5037219" y="261772"/>
                </a:lnTo>
                <a:lnTo>
                  <a:pt x="4775447" y="523544"/>
                </a:lnTo>
                <a:lnTo>
                  <a:pt x="4775447" y="392661"/>
                </a:lnTo>
                <a:lnTo>
                  <a:pt x="261771" y="392661"/>
                </a:lnTo>
                <a:lnTo>
                  <a:pt x="261771" y="523544"/>
                </a:lnTo>
                <a:lnTo>
                  <a:pt x="0" y="261772"/>
                </a:lnTo>
                <a:lnTo>
                  <a:pt x="261771" y="0"/>
                </a:lnTo>
                <a:lnTo>
                  <a:pt x="261771" y="130888"/>
                </a:lnTo>
                <a:lnTo>
                  <a:pt x="4775447" y="130888"/>
                </a:lnTo>
                <a:lnTo>
                  <a:pt x="4775447" y="0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4787957" y="7046698"/>
            <a:ext cx="2386330" cy="2160270"/>
          </a:xfrm>
          <a:custGeom>
            <a:avLst/>
            <a:gdLst/>
            <a:ahLst/>
            <a:cxnLst/>
            <a:rect l="l" t="t" r="r" b="b"/>
            <a:pathLst>
              <a:path w="2386330" h="2160270">
                <a:moveTo>
                  <a:pt x="313749" y="143841"/>
                </a:moveTo>
                <a:lnTo>
                  <a:pt x="87934" y="143841"/>
                </a:lnTo>
                <a:lnTo>
                  <a:pt x="87934" y="2072177"/>
                </a:lnTo>
                <a:lnTo>
                  <a:pt x="2242256" y="2072177"/>
                </a:lnTo>
                <a:lnTo>
                  <a:pt x="2242256" y="2160117"/>
                </a:lnTo>
                <a:lnTo>
                  <a:pt x="2386105" y="1959271"/>
                </a:lnTo>
                <a:lnTo>
                  <a:pt x="2305239" y="1846361"/>
                </a:lnTo>
                <a:lnTo>
                  <a:pt x="313749" y="1846361"/>
                </a:lnTo>
                <a:lnTo>
                  <a:pt x="313749" y="143841"/>
                </a:lnTo>
                <a:close/>
              </a:path>
              <a:path w="2386330" h="2160270">
                <a:moveTo>
                  <a:pt x="2242256" y="1758421"/>
                </a:moveTo>
                <a:lnTo>
                  <a:pt x="2242256" y="1846361"/>
                </a:lnTo>
                <a:lnTo>
                  <a:pt x="2305239" y="1846361"/>
                </a:lnTo>
                <a:lnTo>
                  <a:pt x="2242256" y="1758421"/>
                </a:lnTo>
                <a:close/>
              </a:path>
              <a:path w="2386330" h="2160270">
                <a:moveTo>
                  <a:pt x="200842" y="0"/>
                </a:moveTo>
                <a:lnTo>
                  <a:pt x="0" y="143841"/>
                </a:lnTo>
                <a:lnTo>
                  <a:pt x="401694" y="143841"/>
                </a:lnTo>
                <a:lnTo>
                  <a:pt x="2008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4787956" y="7046698"/>
            <a:ext cx="2386330" cy="2160270"/>
          </a:xfrm>
          <a:custGeom>
            <a:avLst/>
            <a:gdLst/>
            <a:ahLst/>
            <a:cxnLst/>
            <a:rect l="l" t="t" r="r" b="b"/>
            <a:pathLst>
              <a:path w="2386330" h="2160270">
                <a:moveTo>
                  <a:pt x="2386107" y="1959271"/>
                </a:moveTo>
                <a:lnTo>
                  <a:pt x="2242264" y="1758422"/>
                </a:lnTo>
                <a:lnTo>
                  <a:pt x="2242264" y="1846361"/>
                </a:lnTo>
                <a:lnTo>
                  <a:pt x="313755" y="1846361"/>
                </a:lnTo>
                <a:lnTo>
                  <a:pt x="313755" y="143842"/>
                </a:lnTo>
                <a:lnTo>
                  <a:pt x="401695" y="143842"/>
                </a:lnTo>
                <a:lnTo>
                  <a:pt x="200846" y="0"/>
                </a:lnTo>
                <a:lnTo>
                  <a:pt x="0" y="143842"/>
                </a:lnTo>
                <a:lnTo>
                  <a:pt x="87939" y="143842"/>
                </a:lnTo>
                <a:lnTo>
                  <a:pt x="87939" y="2072178"/>
                </a:lnTo>
                <a:lnTo>
                  <a:pt x="2242264" y="2072178"/>
                </a:lnTo>
                <a:lnTo>
                  <a:pt x="2242264" y="2160118"/>
                </a:lnTo>
                <a:lnTo>
                  <a:pt x="2386107" y="1959271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8322774" y="6803846"/>
            <a:ext cx="1868805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25" b="1">
                <a:solidFill>
                  <a:srgbClr val="FF0000"/>
                </a:solidFill>
                <a:latin typeface="微软雅黑"/>
                <a:cs typeface="微软雅黑"/>
              </a:rPr>
              <a:t>恶意流量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341595" y="5851783"/>
            <a:ext cx="2919095" cy="1325880"/>
          </a:xfrm>
          <a:custGeom>
            <a:avLst/>
            <a:gdLst/>
            <a:ahLst/>
            <a:cxnLst/>
            <a:rect l="l" t="t" r="r" b="b"/>
            <a:pathLst>
              <a:path w="2919095" h="1325879">
                <a:moveTo>
                  <a:pt x="125650" y="0"/>
                </a:moveTo>
                <a:lnTo>
                  <a:pt x="0" y="0"/>
                </a:lnTo>
                <a:lnTo>
                  <a:pt x="0" y="41883"/>
                </a:lnTo>
                <a:lnTo>
                  <a:pt x="125650" y="41883"/>
                </a:lnTo>
                <a:lnTo>
                  <a:pt x="125650" y="0"/>
                </a:lnTo>
                <a:close/>
              </a:path>
              <a:path w="2919095" h="1325879">
                <a:moveTo>
                  <a:pt x="293184" y="0"/>
                </a:moveTo>
                <a:lnTo>
                  <a:pt x="167534" y="0"/>
                </a:lnTo>
                <a:lnTo>
                  <a:pt x="167534" y="41883"/>
                </a:lnTo>
                <a:lnTo>
                  <a:pt x="293184" y="41883"/>
                </a:lnTo>
                <a:lnTo>
                  <a:pt x="293184" y="0"/>
                </a:lnTo>
                <a:close/>
              </a:path>
              <a:path w="2919095" h="1325879">
                <a:moveTo>
                  <a:pt x="460718" y="0"/>
                </a:moveTo>
                <a:lnTo>
                  <a:pt x="335068" y="0"/>
                </a:lnTo>
                <a:lnTo>
                  <a:pt x="335068" y="41883"/>
                </a:lnTo>
                <a:lnTo>
                  <a:pt x="460718" y="41883"/>
                </a:lnTo>
                <a:lnTo>
                  <a:pt x="460718" y="0"/>
                </a:lnTo>
                <a:close/>
              </a:path>
              <a:path w="2919095" h="1325879">
                <a:moveTo>
                  <a:pt x="628253" y="0"/>
                </a:moveTo>
                <a:lnTo>
                  <a:pt x="502602" y="0"/>
                </a:lnTo>
                <a:lnTo>
                  <a:pt x="502602" y="41883"/>
                </a:lnTo>
                <a:lnTo>
                  <a:pt x="628253" y="41883"/>
                </a:lnTo>
                <a:lnTo>
                  <a:pt x="628253" y="0"/>
                </a:lnTo>
                <a:close/>
              </a:path>
              <a:path w="2919095" h="1325879">
                <a:moveTo>
                  <a:pt x="795787" y="0"/>
                </a:moveTo>
                <a:lnTo>
                  <a:pt x="670136" y="0"/>
                </a:lnTo>
                <a:lnTo>
                  <a:pt x="670136" y="41883"/>
                </a:lnTo>
                <a:lnTo>
                  <a:pt x="795787" y="41883"/>
                </a:lnTo>
                <a:lnTo>
                  <a:pt x="795787" y="0"/>
                </a:lnTo>
                <a:close/>
              </a:path>
              <a:path w="2919095" h="1325879">
                <a:moveTo>
                  <a:pt x="963321" y="0"/>
                </a:moveTo>
                <a:lnTo>
                  <a:pt x="837670" y="0"/>
                </a:lnTo>
                <a:lnTo>
                  <a:pt x="837670" y="41883"/>
                </a:lnTo>
                <a:lnTo>
                  <a:pt x="963321" y="41883"/>
                </a:lnTo>
                <a:lnTo>
                  <a:pt x="963321" y="0"/>
                </a:lnTo>
                <a:close/>
              </a:path>
              <a:path w="2919095" h="1325879">
                <a:moveTo>
                  <a:pt x="1130855" y="0"/>
                </a:moveTo>
                <a:lnTo>
                  <a:pt x="1005204" y="0"/>
                </a:lnTo>
                <a:lnTo>
                  <a:pt x="1005204" y="41883"/>
                </a:lnTo>
                <a:lnTo>
                  <a:pt x="1130855" y="41883"/>
                </a:lnTo>
                <a:lnTo>
                  <a:pt x="1130855" y="0"/>
                </a:lnTo>
                <a:close/>
              </a:path>
              <a:path w="2919095" h="1325879">
                <a:moveTo>
                  <a:pt x="1298389" y="0"/>
                </a:moveTo>
                <a:lnTo>
                  <a:pt x="1172739" y="0"/>
                </a:lnTo>
                <a:lnTo>
                  <a:pt x="1172739" y="41883"/>
                </a:lnTo>
                <a:lnTo>
                  <a:pt x="1298389" y="41883"/>
                </a:lnTo>
                <a:lnTo>
                  <a:pt x="1298389" y="0"/>
                </a:lnTo>
                <a:close/>
              </a:path>
              <a:path w="2919095" h="1325879">
                <a:moveTo>
                  <a:pt x="1465923" y="0"/>
                </a:moveTo>
                <a:lnTo>
                  <a:pt x="1340273" y="0"/>
                </a:lnTo>
                <a:lnTo>
                  <a:pt x="1340273" y="41883"/>
                </a:lnTo>
                <a:lnTo>
                  <a:pt x="1465923" y="41883"/>
                </a:lnTo>
                <a:lnTo>
                  <a:pt x="1465923" y="0"/>
                </a:lnTo>
                <a:close/>
              </a:path>
              <a:path w="2919095" h="1325879">
                <a:moveTo>
                  <a:pt x="1646278" y="0"/>
                </a:moveTo>
                <a:lnTo>
                  <a:pt x="1507807" y="0"/>
                </a:lnTo>
                <a:lnTo>
                  <a:pt x="1507807" y="41883"/>
                </a:lnTo>
                <a:lnTo>
                  <a:pt x="1625336" y="41883"/>
                </a:lnTo>
                <a:lnTo>
                  <a:pt x="1612517" y="29064"/>
                </a:lnTo>
                <a:lnTo>
                  <a:pt x="1604395" y="29064"/>
                </a:lnTo>
                <a:lnTo>
                  <a:pt x="1604395" y="20941"/>
                </a:lnTo>
                <a:lnTo>
                  <a:pt x="1646278" y="20941"/>
                </a:lnTo>
                <a:lnTo>
                  <a:pt x="1646278" y="0"/>
                </a:lnTo>
                <a:close/>
              </a:path>
              <a:path w="2919095" h="1325879">
                <a:moveTo>
                  <a:pt x="1604395" y="20941"/>
                </a:moveTo>
                <a:lnTo>
                  <a:pt x="1604395" y="29064"/>
                </a:lnTo>
                <a:lnTo>
                  <a:pt x="1612517" y="29064"/>
                </a:lnTo>
                <a:lnTo>
                  <a:pt x="1604395" y="20941"/>
                </a:lnTo>
                <a:close/>
              </a:path>
              <a:path w="2919095" h="1325879">
                <a:moveTo>
                  <a:pt x="1646278" y="20941"/>
                </a:moveTo>
                <a:lnTo>
                  <a:pt x="1604395" y="20941"/>
                </a:lnTo>
                <a:lnTo>
                  <a:pt x="1612517" y="29064"/>
                </a:lnTo>
                <a:lnTo>
                  <a:pt x="1646278" y="29064"/>
                </a:lnTo>
                <a:lnTo>
                  <a:pt x="1646278" y="20941"/>
                </a:lnTo>
                <a:close/>
              </a:path>
              <a:path w="2919095" h="1325879">
                <a:moveTo>
                  <a:pt x="1646278" y="70947"/>
                </a:moveTo>
                <a:lnTo>
                  <a:pt x="1604395" y="70947"/>
                </a:lnTo>
                <a:lnTo>
                  <a:pt x="1604395" y="196598"/>
                </a:lnTo>
                <a:lnTo>
                  <a:pt x="1646278" y="196598"/>
                </a:lnTo>
                <a:lnTo>
                  <a:pt x="1646278" y="70947"/>
                </a:lnTo>
                <a:close/>
              </a:path>
              <a:path w="2919095" h="1325879">
                <a:moveTo>
                  <a:pt x="1646278" y="238481"/>
                </a:moveTo>
                <a:lnTo>
                  <a:pt x="1604395" y="238481"/>
                </a:lnTo>
                <a:lnTo>
                  <a:pt x="1604395" y="364132"/>
                </a:lnTo>
                <a:lnTo>
                  <a:pt x="1646278" y="364132"/>
                </a:lnTo>
                <a:lnTo>
                  <a:pt x="1646278" y="238481"/>
                </a:lnTo>
                <a:close/>
              </a:path>
              <a:path w="2919095" h="1325879">
                <a:moveTo>
                  <a:pt x="1646278" y="406015"/>
                </a:moveTo>
                <a:lnTo>
                  <a:pt x="1604395" y="406015"/>
                </a:lnTo>
                <a:lnTo>
                  <a:pt x="1604395" y="531666"/>
                </a:lnTo>
                <a:lnTo>
                  <a:pt x="1646278" y="531666"/>
                </a:lnTo>
                <a:lnTo>
                  <a:pt x="1646278" y="406015"/>
                </a:lnTo>
                <a:close/>
              </a:path>
              <a:path w="2919095" h="1325879">
                <a:moveTo>
                  <a:pt x="1646278" y="573550"/>
                </a:moveTo>
                <a:lnTo>
                  <a:pt x="1604395" y="573550"/>
                </a:lnTo>
                <a:lnTo>
                  <a:pt x="1604395" y="699200"/>
                </a:lnTo>
                <a:lnTo>
                  <a:pt x="1646278" y="699200"/>
                </a:lnTo>
                <a:lnTo>
                  <a:pt x="1646278" y="573550"/>
                </a:lnTo>
                <a:close/>
              </a:path>
              <a:path w="2919095" h="1325879">
                <a:moveTo>
                  <a:pt x="1646278" y="741084"/>
                </a:moveTo>
                <a:lnTo>
                  <a:pt x="1604395" y="741084"/>
                </a:lnTo>
                <a:lnTo>
                  <a:pt x="1604395" y="866734"/>
                </a:lnTo>
                <a:lnTo>
                  <a:pt x="1646278" y="866734"/>
                </a:lnTo>
                <a:lnTo>
                  <a:pt x="1646278" y="741084"/>
                </a:lnTo>
                <a:close/>
              </a:path>
              <a:path w="2919095" h="1325879">
                <a:moveTo>
                  <a:pt x="1646278" y="908618"/>
                </a:moveTo>
                <a:lnTo>
                  <a:pt x="1604395" y="908618"/>
                </a:lnTo>
                <a:lnTo>
                  <a:pt x="1604395" y="1034269"/>
                </a:lnTo>
                <a:lnTo>
                  <a:pt x="1646278" y="1034269"/>
                </a:lnTo>
                <a:lnTo>
                  <a:pt x="1646278" y="908618"/>
                </a:lnTo>
                <a:close/>
              </a:path>
              <a:path w="2919095" h="1325879">
                <a:moveTo>
                  <a:pt x="1646278" y="1076152"/>
                </a:moveTo>
                <a:lnTo>
                  <a:pt x="1604395" y="1076152"/>
                </a:lnTo>
                <a:lnTo>
                  <a:pt x="1604395" y="1201803"/>
                </a:lnTo>
                <a:lnTo>
                  <a:pt x="1646278" y="1201803"/>
                </a:lnTo>
                <a:lnTo>
                  <a:pt x="1646278" y="1076152"/>
                </a:lnTo>
                <a:close/>
              </a:path>
              <a:path w="2919095" h="1325879">
                <a:moveTo>
                  <a:pt x="1627237" y="1243686"/>
                </a:moveTo>
                <a:lnTo>
                  <a:pt x="1604395" y="1243686"/>
                </a:lnTo>
                <a:lnTo>
                  <a:pt x="1604395" y="1283669"/>
                </a:lnTo>
                <a:lnTo>
                  <a:pt x="1731946" y="1283669"/>
                </a:lnTo>
                <a:lnTo>
                  <a:pt x="1731946" y="1262728"/>
                </a:lnTo>
                <a:lnTo>
                  <a:pt x="1646278" y="1262728"/>
                </a:lnTo>
                <a:lnTo>
                  <a:pt x="1627237" y="1243686"/>
                </a:lnTo>
                <a:close/>
              </a:path>
              <a:path w="2919095" h="1325879">
                <a:moveTo>
                  <a:pt x="1731946" y="1241786"/>
                </a:moveTo>
                <a:lnTo>
                  <a:pt x="1625336" y="1241786"/>
                </a:lnTo>
                <a:lnTo>
                  <a:pt x="1646278" y="1262728"/>
                </a:lnTo>
                <a:lnTo>
                  <a:pt x="1646278" y="1243686"/>
                </a:lnTo>
                <a:lnTo>
                  <a:pt x="1731946" y="1243686"/>
                </a:lnTo>
                <a:lnTo>
                  <a:pt x="1731946" y="1241786"/>
                </a:lnTo>
                <a:close/>
              </a:path>
              <a:path w="2919095" h="1325879">
                <a:moveTo>
                  <a:pt x="1731946" y="1243686"/>
                </a:moveTo>
                <a:lnTo>
                  <a:pt x="1646278" y="1243686"/>
                </a:lnTo>
                <a:lnTo>
                  <a:pt x="1646278" y="1262728"/>
                </a:lnTo>
                <a:lnTo>
                  <a:pt x="1731946" y="1262728"/>
                </a:lnTo>
                <a:lnTo>
                  <a:pt x="1731946" y="1243686"/>
                </a:lnTo>
                <a:close/>
              </a:path>
              <a:path w="2919095" h="1325879">
                <a:moveTo>
                  <a:pt x="1899480" y="1241786"/>
                </a:moveTo>
                <a:lnTo>
                  <a:pt x="1773829" y="1241786"/>
                </a:lnTo>
                <a:lnTo>
                  <a:pt x="1773829" y="1283669"/>
                </a:lnTo>
                <a:lnTo>
                  <a:pt x="1899480" y="1283669"/>
                </a:lnTo>
                <a:lnTo>
                  <a:pt x="1899480" y="1241786"/>
                </a:lnTo>
                <a:close/>
              </a:path>
              <a:path w="2919095" h="1325879">
                <a:moveTo>
                  <a:pt x="2067014" y="1241786"/>
                </a:moveTo>
                <a:lnTo>
                  <a:pt x="1941363" y="1241786"/>
                </a:lnTo>
                <a:lnTo>
                  <a:pt x="1941363" y="1283669"/>
                </a:lnTo>
                <a:lnTo>
                  <a:pt x="2067014" y="1283669"/>
                </a:lnTo>
                <a:lnTo>
                  <a:pt x="2067014" y="1241786"/>
                </a:lnTo>
                <a:close/>
              </a:path>
              <a:path w="2919095" h="1325879">
                <a:moveTo>
                  <a:pt x="2234548" y="1241786"/>
                </a:moveTo>
                <a:lnTo>
                  <a:pt x="2108898" y="1241786"/>
                </a:lnTo>
                <a:lnTo>
                  <a:pt x="2108898" y="1283669"/>
                </a:lnTo>
                <a:lnTo>
                  <a:pt x="2234548" y="1283669"/>
                </a:lnTo>
                <a:lnTo>
                  <a:pt x="2234548" y="1241786"/>
                </a:lnTo>
                <a:close/>
              </a:path>
              <a:path w="2919095" h="1325879">
                <a:moveTo>
                  <a:pt x="2402082" y="1241786"/>
                </a:moveTo>
                <a:lnTo>
                  <a:pt x="2276432" y="1241786"/>
                </a:lnTo>
                <a:lnTo>
                  <a:pt x="2276432" y="1283669"/>
                </a:lnTo>
                <a:lnTo>
                  <a:pt x="2402082" y="1283669"/>
                </a:lnTo>
                <a:lnTo>
                  <a:pt x="2402082" y="1241786"/>
                </a:lnTo>
                <a:close/>
              </a:path>
              <a:path w="2919095" h="1325879">
                <a:moveTo>
                  <a:pt x="2569617" y="1241786"/>
                </a:moveTo>
                <a:lnTo>
                  <a:pt x="2443966" y="1241786"/>
                </a:lnTo>
                <a:lnTo>
                  <a:pt x="2443966" y="1283669"/>
                </a:lnTo>
                <a:lnTo>
                  <a:pt x="2569617" y="1283669"/>
                </a:lnTo>
                <a:lnTo>
                  <a:pt x="2569617" y="1241786"/>
                </a:lnTo>
                <a:close/>
              </a:path>
              <a:path w="2919095" h="1325879">
                <a:moveTo>
                  <a:pt x="2737151" y="1241786"/>
                </a:moveTo>
                <a:lnTo>
                  <a:pt x="2611500" y="1241786"/>
                </a:lnTo>
                <a:lnTo>
                  <a:pt x="2611500" y="1283669"/>
                </a:lnTo>
                <a:lnTo>
                  <a:pt x="2737151" y="1283669"/>
                </a:lnTo>
                <a:lnTo>
                  <a:pt x="2737151" y="1241786"/>
                </a:lnTo>
                <a:close/>
              </a:path>
              <a:path w="2919095" h="1325879">
                <a:moveTo>
                  <a:pt x="2792837" y="1199902"/>
                </a:moveTo>
                <a:lnTo>
                  <a:pt x="2792837" y="1325553"/>
                </a:lnTo>
                <a:lnTo>
                  <a:pt x="2876604" y="1283669"/>
                </a:lnTo>
                <a:lnTo>
                  <a:pt x="2813779" y="1283669"/>
                </a:lnTo>
                <a:lnTo>
                  <a:pt x="2813779" y="1241786"/>
                </a:lnTo>
                <a:lnTo>
                  <a:pt x="2876604" y="1241786"/>
                </a:lnTo>
                <a:lnTo>
                  <a:pt x="2792837" y="1199902"/>
                </a:lnTo>
                <a:close/>
              </a:path>
              <a:path w="2919095" h="1325879">
                <a:moveTo>
                  <a:pt x="2792837" y="1241786"/>
                </a:moveTo>
                <a:lnTo>
                  <a:pt x="2779034" y="1241786"/>
                </a:lnTo>
                <a:lnTo>
                  <a:pt x="2779034" y="1283669"/>
                </a:lnTo>
                <a:lnTo>
                  <a:pt x="2792837" y="1283669"/>
                </a:lnTo>
                <a:lnTo>
                  <a:pt x="2792837" y="1241786"/>
                </a:lnTo>
                <a:close/>
              </a:path>
              <a:path w="2919095" h="1325879">
                <a:moveTo>
                  <a:pt x="2876604" y="1241786"/>
                </a:moveTo>
                <a:lnTo>
                  <a:pt x="2813779" y="1241786"/>
                </a:lnTo>
                <a:lnTo>
                  <a:pt x="2813779" y="1283669"/>
                </a:lnTo>
                <a:lnTo>
                  <a:pt x="2876604" y="1283669"/>
                </a:lnTo>
                <a:lnTo>
                  <a:pt x="2918488" y="1262728"/>
                </a:lnTo>
                <a:lnTo>
                  <a:pt x="2876604" y="12417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253243" y="6500046"/>
            <a:ext cx="2679065" cy="640715"/>
          </a:xfrm>
          <a:custGeom>
            <a:avLst/>
            <a:gdLst/>
            <a:ahLst/>
            <a:cxnLst/>
            <a:rect l="l" t="t" r="r" b="b"/>
            <a:pathLst>
              <a:path w="2679065" h="640715">
                <a:moveTo>
                  <a:pt x="2678635" y="0"/>
                </a:moveTo>
                <a:lnTo>
                  <a:pt x="2552985" y="0"/>
                </a:lnTo>
                <a:lnTo>
                  <a:pt x="2552985" y="41883"/>
                </a:lnTo>
                <a:lnTo>
                  <a:pt x="2678635" y="41883"/>
                </a:lnTo>
                <a:lnTo>
                  <a:pt x="2678635" y="0"/>
                </a:lnTo>
                <a:close/>
              </a:path>
              <a:path w="2679065" h="640715">
                <a:moveTo>
                  <a:pt x="2511101" y="0"/>
                </a:moveTo>
                <a:lnTo>
                  <a:pt x="2385450" y="0"/>
                </a:lnTo>
                <a:lnTo>
                  <a:pt x="2385450" y="41883"/>
                </a:lnTo>
                <a:lnTo>
                  <a:pt x="2511101" y="41883"/>
                </a:lnTo>
                <a:lnTo>
                  <a:pt x="2511101" y="0"/>
                </a:lnTo>
                <a:close/>
              </a:path>
              <a:path w="2679065" h="640715">
                <a:moveTo>
                  <a:pt x="2343567" y="0"/>
                </a:moveTo>
                <a:lnTo>
                  <a:pt x="2217916" y="0"/>
                </a:lnTo>
                <a:lnTo>
                  <a:pt x="2217916" y="41883"/>
                </a:lnTo>
                <a:lnTo>
                  <a:pt x="2343567" y="41883"/>
                </a:lnTo>
                <a:lnTo>
                  <a:pt x="2343567" y="0"/>
                </a:lnTo>
                <a:close/>
              </a:path>
              <a:path w="2679065" h="640715">
                <a:moveTo>
                  <a:pt x="2176033" y="0"/>
                </a:moveTo>
                <a:lnTo>
                  <a:pt x="2050382" y="0"/>
                </a:lnTo>
                <a:lnTo>
                  <a:pt x="2050382" y="41883"/>
                </a:lnTo>
                <a:lnTo>
                  <a:pt x="2176033" y="41883"/>
                </a:lnTo>
                <a:lnTo>
                  <a:pt x="2176033" y="0"/>
                </a:lnTo>
                <a:close/>
              </a:path>
              <a:path w="2679065" h="640715">
                <a:moveTo>
                  <a:pt x="2008499" y="0"/>
                </a:moveTo>
                <a:lnTo>
                  <a:pt x="1882848" y="0"/>
                </a:lnTo>
                <a:lnTo>
                  <a:pt x="1882848" y="41883"/>
                </a:lnTo>
                <a:lnTo>
                  <a:pt x="2008499" y="41883"/>
                </a:lnTo>
                <a:lnTo>
                  <a:pt x="2008499" y="0"/>
                </a:lnTo>
                <a:close/>
              </a:path>
              <a:path w="2679065" h="640715">
                <a:moveTo>
                  <a:pt x="1840964" y="0"/>
                </a:moveTo>
                <a:lnTo>
                  <a:pt x="1715314" y="0"/>
                </a:lnTo>
                <a:lnTo>
                  <a:pt x="1715314" y="41883"/>
                </a:lnTo>
                <a:lnTo>
                  <a:pt x="1840964" y="41883"/>
                </a:lnTo>
                <a:lnTo>
                  <a:pt x="1840964" y="0"/>
                </a:lnTo>
                <a:close/>
              </a:path>
              <a:path w="2679065" h="640715">
                <a:moveTo>
                  <a:pt x="1673430" y="0"/>
                </a:moveTo>
                <a:lnTo>
                  <a:pt x="1547780" y="0"/>
                </a:lnTo>
                <a:lnTo>
                  <a:pt x="1547780" y="41883"/>
                </a:lnTo>
                <a:lnTo>
                  <a:pt x="1673430" y="41883"/>
                </a:lnTo>
                <a:lnTo>
                  <a:pt x="1673430" y="0"/>
                </a:lnTo>
                <a:close/>
              </a:path>
              <a:path w="2679065" h="640715">
                <a:moveTo>
                  <a:pt x="1505896" y="0"/>
                </a:moveTo>
                <a:lnTo>
                  <a:pt x="1380245" y="0"/>
                </a:lnTo>
                <a:lnTo>
                  <a:pt x="1380245" y="41883"/>
                </a:lnTo>
                <a:lnTo>
                  <a:pt x="1505896" y="41883"/>
                </a:lnTo>
                <a:lnTo>
                  <a:pt x="1505896" y="0"/>
                </a:lnTo>
                <a:close/>
              </a:path>
              <a:path w="2679065" h="640715">
                <a:moveTo>
                  <a:pt x="1360257" y="21897"/>
                </a:moveTo>
                <a:lnTo>
                  <a:pt x="1318373" y="21897"/>
                </a:lnTo>
                <a:lnTo>
                  <a:pt x="1318373" y="147548"/>
                </a:lnTo>
                <a:lnTo>
                  <a:pt x="1360257" y="147548"/>
                </a:lnTo>
                <a:lnTo>
                  <a:pt x="1360257" y="21897"/>
                </a:lnTo>
                <a:close/>
              </a:path>
              <a:path w="2679065" h="640715">
                <a:moveTo>
                  <a:pt x="1360257" y="189431"/>
                </a:moveTo>
                <a:lnTo>
                  <a:pt x="1318373" y="189431"/>
                </a:lnTo>
                <a:lnTo>
                  <a:pt x="1318373" y="315082"/>
                </a:lnTo>
                <a:lnTo>
                  <a:pt x="1360257" y="315082"/>
                </a:lnTo>
                <a:lnTo>
                  <a:pt x="1360257" y="189431"/>
                </a:lnTo>
                <a:close/>
              </a:path>
              <a:path w="2679065" h="640715">
                <a:moveTo>
                  <a:pt x="1360257" y="356966"/>
                </a:moveTo>
                <a:lnTo>
                  <a:pt x="1318373" y="356966"/>
                </a:lnTo>
                <a:lnTo>
                  <a:pt x="1318373" y="482616"/>
                </a:lnTo>
                <a:lnTo>
                  <a:pt x="1360257" y="482616"/>
                </a:lnTo>
                <a:lnTo>
                  <a:pt x="1360257" y="356966"/>
                </a:lnTo>
                <a:close/>
              </a:path>
              <a:path w="2679065" h="640715">
                <a:moveTo>
                  <a:pt x="1318373" y="556839"/>
                </a:moveTo>
                <a:lnTo>
                  <a:pt x="1266950" y="556839"/>
                </a:lnTo>
                <a:lnTo>
                  <a:pt x="1266950" y="598723"/>
                </a:lnTo>
                <a:lnTo>
                  <a:pt x="1360257" y="598723"/>
                </a:lnTo>
                <a:lnTo>
                  <a:pt x="1360257" y="577781"/>
                </a:lnTo>
                <a:lnTo>
                  <a:pt x="1318373" y="577781"/>
                </a:lnTo>
                <a:lnTo>
                  <a:pt x="1318373" y="556839"/>
                </a:lnTo>
                <a:close/>
              </a:path>
              <a:path w="2679065" h="640715">
                <a:moveTo>
                  <a:pt x="1360257" y="524500"/>
                </a:moveTo>
                <a:lnTo>
                  <a:pt x="1318373" y="524500"/>
                </a:lnTo>
                <a:lnTo>
                  <a:pt x="1318373" y="577781"/>
                </a:lnTo>
                <a:lnTo>
                  <a:pt x="1339315" y="556839"/>
                </a:lnTo>
                <a:lnTo>
                  <a:pt x="1360257" y="556839"/>
                </a:lnTo>
                <a:lnTo>
                  <a:pt x="1360257" y="524500"/>
                </a:lnTo>
                <a:close/>
              </a:path>
              <a:path w="2679065" h="640715">
                <a:moveTo>
                  <a:pt x="1360257" y="556839"/>
                </a:moveTo>
                <a:lnTo>
                  <a:pt x="1339315" y="556839"/>
                </a:lnTo>
                <a:lnTo>
                  <a:pt x="1318373" y="577781"/>
                </a:lnTo>
                <a:lnTo>
                  <a:pt x="1360257" y="577781"/>
                </a:lnTo>
                <a:lnTo>
                  <a:pt x="1360257" y="556839"/>
                </a:lnTo>
                <a:close/>
              </a:path>
              <a:path w="2679065" h="640715">
                <a:moveTo>
                  <a:pt x="1225067" y="556839"/>
                </a:moveTo>
                <a:lnTo>
                  <a:pt x="1099416" y="556839"/>
                </a:lnTo>
                <a:lnTo>
                  <a:pt x="1099416" y="598723"/>
                </a:lnTo>
                <a:lnTo>
                  <a:pt x="1225067" y="598723"/>
                </a:lnTo>
                <a:lnTo>
                  <a:pt x="1225067" y="556839"/>
                </a:lnTo>
                <a:close/>
              </a:path>
              <a:path w="2679065" h="640715">
                <a:moveTo>
                  <a:pt x="1057533" y="556839"/>
                </a:moveTo>
                <a:lnTo>
                  <a:pt x="931882" y="556839"/>
                </a:lnTo>
                <a:lnTo>
                  <a:pt x="931882" y="598723"/>
                </a:lnTo>
                <a:lnTo>
                  <a:pt x="1057533" y="598723"/>
                </a:lnTo>
                <a:lnTo>
                  <a:pt x="1057533" y="556839"/>
                </a:lnTo>
                <a:close/>
              </a:path>
              <a:path w="2679065" h="640715">
                <a:moveTo>
                  <a:pt x="889999" y="556839"/>
                </a:moveTo>
                <a:lnTo>
                  <a:pt x="764348" y="556839"/>
                </a:lnTo>
                <a:lnTo>
                  <a:pt x="764348" y="598723"/>
                </a:lnTo>
                <a:lnTo>
                  <a:pt x="889999" y="598723"/>
                </a:lnTo>
                <a:lnTo>
                  <a:pt x="889999" y="556839"/>
                </a:lnTo>
                <a:close/>
              </a:path>
              <a:path w="2679065" h="640715">
                <a:moveTo>
                  <a:pt x="722464" y="556839"/>
                </a:moveTo>
                <a:lnTo>
                  <a:pt x="596814" y="556839"/>
                </a:lnTo>
                <a:lnTo>
                  <a:pt x="596814" y="598723"/>
                </a:lnTo>
                <a:lnTo>
                  <a:pt x="722464" y="598723"/>
                </a:lnTo>
                <a:lnTo>
                  <a:pt x="722464" y="556839"/>
                </a:lnTo>
                <a:close/>
              </a:path>
              <a:path w="2679065" h="640715">
                <a:moveTo>
                  <a:pt x="554930" y="556839"/>
                </a:moveTo>
                <a:lnTo>
                  <a:pt x="429280" y="556839"/>
                </a:lnTo>
                <a:lnTo>
                  <a:pt x="429280" y="598723"/>
                </a:lnTo>
                <a:lnTo>
                  <a:pt x="554930" y="598723"/>
                </a:lnTo>
                <a:lnTo>
                  <a:pt x="554930" y="556839"/>
                </a:lnTo>
                <a:close/>
              </a:path>
              <a:path w="2679065" h="640715">
                <a:moveTo>
                  <a:pt x="387396" y="556839"/>
                </a:moveTo>
                <a:lnTo>
                  <a:pt x="261745" y="556839"/>
                </a:lnTo>
                <a:lnTo>
                  <a:pt x="261745" y="598723"/>
                </a:lnTo>
                <a:lnTo>
                  <a:pt x="387396" y="598723"/>
                </a:lnTo>
                <a:lnTo>
                  <a:pt x="387396" y="556839"/>
                </a:lnTo>
                <a:close/>
              </a:path>
              <a:path w="2679065" h="640715">
                <a:moveTo>
                  <a:pt x="125650" y="514956"/>
                </a:moveTo>
                <a:lnTo>
                  <a:pt x="0" y="577781"/>
                </a:lnTo>
                <a:lnTo>
                  <a:pt x="125650" y="640606"/>
                </a:lnTo>
                <a:lnTo>
                  <a:pt x="125650" y="598723"/>
                </a:lnTo>
                <a:lnTo>
                  <a:pt x="104708" y="598723"/>
                </a:lnTo>
                <a:lnTo>
                  <a:pt x="104708" y="556839"/>
                </a:lnTo>
                <a:lnTo>
                  <a:pt x="125650" y="556839"/>
                </a:lnTo>
                <a:lnTo>
                  <a:pt x="125650" y="514956"/>
                </a:lnTo>
                <a:close/>
              </a:path>
              <a:path w="2679065" h="640715">
                <a:moveTo>
                  <a:pt x="125650" y="556839"/>
                </a:moveTo>
                <a:lnTo>
                  <a:pt x="104708" y="556839"/>
                </a:lnTo>
                <a:lnTo>
                  <a:pt x="104708" y="598723"/>
                </a:lnTo>
                <a:lnTo>
                  <a:pt x="125650" y="598723"/>
                </a:lnTo>
                <a:lnTo>
                  <a:pt x="125650" y="556839"/>
                </a:lnTo>
                <a:close/>
              </a:path>
              <a:path w="2679065" h="640715">
                <a:moveTo>
                  <a:pt x="219862" y="556839"/>
                </a:moveTo>
                <a:lnTo>
                  <a:pt x="125650" y="556839"/>
                </a:lnTo>
                <a:lnTo>
                  <a:pt x="125650" y="598723"/>
                </a:lnTo>
                <a:lnTo>
                  <a:pt x="219862" y="598723"/>
                </a:lnTo>
                <a:lnTo>
                  <a:pt x="219862" y="556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253243" y="7170024"/>
            <a:ext cx="4535170" cy="232410"/>
          </a:xfrm>
          <a:custGeom>
            <a:avLst/>
            <a:gdLst/>
            <a:ahLst/>
            <a:cxnLst/>
            <a:rect l="l" t="t" r="r" b="b"/>
            <a:pathLst>
              <a:path w="4535169" h="232409">
                <a:moveTo>
                  <a:pt x="4534715" y="190110"/>
                </a:moveTo>
                <a:lnTo>
                  <a:pt x="4409064" y="190110"/>
                </a:lnTo>
                <a:lnTo>
                  <a:pt x="4409064" y="231993"/>
                </a:lnTo>
                <a:lnTo>
                  <a:pt x="4534715" y="231993"/>
                </a:lnTo>
                <a:lnTo>
                  <a:pt x="4534715" y="190110"/>
                </a:lnTo>
                <a:close/>
              </a:path>
              <a:path w="4535169" h="232409">
                <a:moveTo>
                  <a:pt x="4367181" y="190110"/>
                </a:moveTo>
                <a:lnTo>
                  <a:pt x="4241530" y="190110"/>
                </a:lnTo>
                <a:lnTo>
                  <a:pt x="4241530" y="231993"/>
                </a:lnTo>
                <a:lnTo>
                  <a:pt x="4367181" y="231993"/>
                </a:lnTo>
                <a:lnTo>
                  <a:pt x="4367181" y="190110"/>
                </a:lnTo>
                <a:close/>
              </a:path>
              <a:path w="4535169" h="232409">
                <a:moveTo>
                  <a:pt x="4199646" y="190110"/>
                </a:moveTo>
                <a:lnTo>
                  <a:pt x="4073996" y="190110"/>
                </a:lnTo>
                <a:lnTo>
                  <a:pt x="4073996" y="231993"/>
                </a:lnTo>
                <a:lnTo>
                  <a:pt x="4199646" y="231993"/>
                </a:lnTo>
                <a:lnTo>
                  <a:pt x="4199646" y="190110"/>
                </a:lnTo>
                <a:close/>
              </a:path>
              <a:path w="4535169" h="232409">
                <a:moveTo>
                  <a:pt x="4032112" y="190110"/>
                </a:moveTo>
                <a:lnTo>
                  <a:pt x="3906462" y="190110"/>
                </a:lnTo>
                <a:lnTo>
                  <a:pt x="3906462" y="231993"/>
                </a:lnTo>
                <a:lnTo>
                  <a:pt x="4032112" y="231993"/>
                </a:lnTo>
                <a:lnTo>
                  <a:pt x="4032112" y="190110"/>
                </a:lnTo>
                <a:close/>
              </a:path>
              <a:path w="4535169" h="232409">
                <a:moveTo>
                  <a:pt x="3864578" y="190110"/>
                </a:moveTo>
                <a:lnTo>
                  <a:pt x="3738928" y="190110"/>
                </a:lnTo>
                <a:lnTo>
                  <a:pt x="3738928" y="231993"/>
                </a:lnTo>
                <a:lnTo>
                  <a:pt x="3864578" y="231993"/>
                </a:lnTo>
                <a:lnTo>
                  <a:pt x="3864578" y="190110"/>
                </a:lnTo>
                <a:close/>
              </a:path>
              <a:path w="4535169" h="232409">
                <a:moveTo>
                  <a:pt x="3697044" y="190110"/>
                </a:moveTo>
                <a:lnTo>
                  <a:pt x="3571393" y="190110"/>
                </a:lnTo>
                <a:lnTo>
                  <a:pt x="3571393" y="231993"/>
                </a:lnTo>
                <a:lnTo>
                  <a:pt x="3697044" y="231993"/>
                </a:lnTo>
                <a:lnTo>
                  <a:pt x="3697044" y="190110"/>
                </a:lnTo>
                <a:close/>
              </a:path>
              <a:path w="4535169" h="232409">
                <a:moveTo>
                  <a:pt x="3529510" y="190110"/>
                </a:moveTo>
                <a:lnTo>
                  <a:pt x="3403859" y="190110"/>
                </a:lnTo>
                <a:lnTo>
                  <a:pt x="3403859" y="231993"/>
                </a:lnTo>
                <a:lnTo>
                  <a:pt x="3529510" y="231993"/>
                </a:lnTo>
                <a:lnTo>
                  <a:pt x="3529510" y="190110"/>
                </a:lnTo>
                <a:close/>
              </a:path>
              <a:path w="4535169" h="232409">
                <a:moveTo>
                  <a:pt x="3361976" y="190110"/>
                </a:moveTo>
                <a:lnTo>
                  <a:pt x="3236325" y="190110"/>
                </a:lnTo>
                <a:lnTo>
                  <a:pt x="3236325" y="231993"/>
                </a:lnTo>
                <a:lnTo>
                  <a:pt x="3361976" y="231993"/>
                </a:lnTo>
                <a:lnTo>
                  <a:pt x="3361976" y="190110"/>
                </a:lnTo>
                <a:close/>
              </a:path>
              <a:path w="4535169" h="232409">
                <a:moveTo>
                  <a:pt x="3194442" y="190110"/>
                </a:moveTo>
                <a:lnTo>
                  <a:pt x="3068791" y="190110"/>
                </a:lnTo>
                <a:lnTo>
                  <a:pt x="3068791" y="231993"/>
                </a:lnTo>
                <a:lnTo>
                  <a:pt x="3194442" y="231993"/>
                </a:lnTo>
                <a:lnTo>
                  <a:pt x="3194442" y="190110"/>
                </a:lnTo>
                <a:close/>
              </a:path>
              <a:path w="4535169" h="232409">
                <a:moveTo>
                  <a:pt x="3026907" y="190110"/>
                </a:moveTo>
                <a:lnTo>
                  <a:pt x="2901257" y="190110"/>
                </a:lnTo>
                <a:lnTo>
                  <a:pt x="2901257" y="231993"/>
                </a:lnTo>
                <a:lnTo>
                  <a:pt x="3026907" y="231993"/>
                </a:lnTo>
                <a:lnTo>
                  <a:pt x="3026907" y="190110"/>
                </a:lnTo>
                <a:close/>
              </a:path>
              <a:path w="4535169" h="232409">
                <a:moveTo>
                  <a:pt x="2859373" y="190110"/>
                </a:moveTo>
                <a:lnTo>
                  <a:pt x="2733723" y="190110"/>
                </a:lnTo>
                <a:lnTo>
                  <a:pt x="2733723" y="231993"/>
                </a:lnTo>
                <a:lnTo>
                  <a:pt x="2859373" y="231993"/>
                </a:lnTo>
                <a:lnTo>
                  <a:pt x="2859373" y="190110"/>
                </a:lnTo>
                <a:close/>
              </a:path>
              <a:path w="4535169" h="232409">
                <a:moveTo>
                  <a:pt x="2691839" y="190110"/>
                </a:moveTo>
                <a:lnTo>
                  <a:pt x="2566188" y="190110"/>
                </a:lnTo>
                <a:lnTo>
                  <a:pt x="2566188" y="231993"/>
                </a:lnTo>
                <a:lnTo>
                  <a:pt x="2691839" y="231993"/>
                </a:lnTo>
                <a:lnTo>
                  <a:pt x="2691839" y="190110"/>
                </a:lnTo>
                <a:close/>
              </a:path>
              <a:path w="4535169" h="232409">
                <a:moveTo>
                  <a:pt x="2524305" y="190110"/>
                </a:moveTo>
                <a:lnTo>
                  <a:pt x="2398654" y="190110"/>
                </a:lnTo>
                <a:lnTo>
                  <a:pt x="2398654" y="231993"/>
                </a:lnTo>
                <a:lnTo>
                  <a:pt x="2524305" y="231993"/>
                </a:lnTo>
                <a:lnTo>
                  <a:pt x="2524305" y="190110"/>
                </a:lnTo>
                <a:close/>
              </a:path>
              <a:path w="4535169" h="232409">
                <a:moveTo>
                  <a:pt x="2356771" y="190110"/>
                </a:moveTo>
                <a:lnTo>
                  <a:pt x="2231120" y="190110"/>
                </a:lnTo>
                <a:lnTo>
                  <a:pt x="2231120" y="231993"/>
                </a:lnTo>
                <a:lnTo>
                  <a:pt x="2356771" y="231993"/>
                </a:lnTo>
                <a:lnTo>
                  <a:pt x="2356771" y="190110"/>
                </a:lnTo>
                <a:close/>
              </a:path>
              <a:path w="4535169" h="232409">
                <a:moveTo>
                  <a:pt x="2189237" y="190110"/>
                </a:moveTo>
                <a:lnTo>
                  <a:pt x="2063586" y="190110"/>
                </a:lnTo>
                <a:lnTo>
                  <a:pt x="2063586" y="231993"/>
                </a:lnTo>
                <a:lnTo>
                  <a:pt x="2189237" y="231993"/>
                </a:lnTo>
                <a:lnTo>
                  <a:pt x="2189237" y="190110"/>
                </a:lnTo>
                <a:close/>
              </a:path>
              <a:path w="4535169" h="232409">
                <a:moveTo>
                  <a:pt x="2021702" y="190110"/>
                </a:moveTo>
                <a:lnTo>
                  <a:pt x="1896052" y="190110"/>
                </a:lnTo>
                <a:lnTo>
                  <a:pt x="1896052" y="231993"/>
                </a:lnTo>
                <a:lnTo>
                  <a:pt x="2021702" y="231993"/>
                </a:lnTo>
                <a:lnTo>
                  <a:pt x="2021702" y="190110"/>
                </a:lnTo>
                <a:close/>
              </a:path>
              <a:path w="4535169" h="232409">
                <a:moveTo>
                  <a:pt x="1854168" y="190110"/>
                </a:moveTo>
                <a:lnTo>
                  <a:pt x="1728518" y="190110"/>
                </a:lnTo>
                <a:lnTo>
                  <a:pt x="1728518" y="231993"/>
                </a:lnTo>
                <a:lnTo>
                  <a:pt x="1854168" y="231993"/>
                </a:lnTo>
                <a:lnTo>
                  <a:pt x="1854168" y="190110"/>
                </a:lnTo>
                <a:close/>
              </a:path>
              <a:path w="4535169" h="232409">
                <a:moveTo>
                  <a:pt x="1686634" y="190110"/>
                </a:moveTo>
                <a:lnTo>
                  <a:pt x="1560983" y="190110"/>
                </a:lnTo>
                <a:lnTo>
                  <a:pt x="1560983" y="231993"/>
                </a:lnTo>
                <a:lnTo>
                  <a:pt x="1686634" y="231993"/>
                </a:lnTo>
                <a:lnTo>
                  <a:pt x="1686634" y="190110"/>
                </a:lnTo>
                <a:close/>
              </a:path>
              <a:path w="4535169" h="232409">
                <a:moveTo>
                  <a:pt x="1519100" y="190110"/>
                </a:moveTo>
                <a:lnTo>
                  <a:pt x="1393449" y="190110"/>
                </a:lnTo>
                <a:lnTo>
                  <a:pt x="1393449" y="231993"/>
                </a:lnTo>
                <a:lnTo>
                  <a:pt x="1519100" y="231993"/>
                </a:lnTo>
                <a:lnTo>
                  <a:pt x="1519100" y="190110"/>
                </a:lnTo>
                <a:close/>
              </a:path>
              <a:path w="4535169" h="232409">
                <a:moveTo>
                  <a:pt x="1354874" y="103033"/>
                </a:moveTo>
                <a:lnTo>
                  <a:pt x="1312991" y="103033"/>
                </a:lnTo>
                <a:lnTo>
                  <a:pt x="1312991" y="231993"/>
                </a:lnTo>
                <a:lnTo>
                  <a:pt x="1351566" y="231993"/>
                </a:lnTo>
                <a:lnTo>
                  <a:pt x="1351566" y="207743"/>
                </a:lnTo>
                <a:lnTo>
                  <a:pt x="1333933" y="190110"/>
                </a:lnTo>
                <a:lnTo>
                  <a:pt x="1354874" y="190110"/>
                </a:lnTo>
                <a:lnTo>
                  <a:pt x="1354874" y="103033"/>
                </a:lnTo>
                <a:close/>
              </a:path>
              <a:path w="4535169" h="232409">
                <a:moveTo>
                  <a:pt x="1354874" y="190110"/>
                </a:moveTo>
                <a:lnTo>
                  <a:pt x="1351566" y="190110"/>
                </a:lnTo>
                <a:lnTo>
                  <a:pt x="1351566" y="207743"/>
                </a:lnTo>
                <a:lnTo>
                  <a:pt x="1354874" y="211052"/>
                </a:lnTo>
                <a:lnTo>
                  <a:pt x="1354874" y="190110"/>
                </a:lnTo>
                <a:close/>
              </a:path>
              <a:path w="4535169" h="232409">
                <a:moveTo>
                  <a:pt x="1351566" y="190110"/>
                </a:moveTo>
                <a:lnTo>
                  <a:pt x="1333933" y="190110"/>
                </a:lnTo>
                <a:lnTo>
                  <a:pt x="1351566" y="207743"/>
                </a:lnTo>
                <a:lnTo>
                  <a:pt x="1351566" y="190110"/>
                </a:lnTo>
                <a:close/>
              </a:path>
              <a:path w="4535169" h="232409">
                <a:moveTo>
                  <a:pt x="1332257" y="41883"/>
                </a:moveTo>
                <a:lnTo>
                  <a:pt x="1206607" y="41883"/>
                </a:lnTo>
                <a:lnTo>
                  <a:pt x="1206607" y="83767"/>
                </a:lnTo>
                <a:lnTo>
                  <a:pt x="1332257" y="83767"/>
                </a:lnTo>
                <a:lnTo>
                  <a:pt x="1332257" y="41883"/>
                </a:lnTo>
                <a:close/>
              </a:path>
              <a:path w="4535169" h="232409">
                <a:moveTo>
                  <a:pt x="1164723" y="41883"/>
                </a:moveTo>
                <a:lnTo>
                  <a:pt x="1039073" y="41883"/>
                </a:lnTo>
                <a:lnTo>
                  <a:pt x="1039073" y="83767"/>
                </a:lnTo>
                <a:lnTo>
                  <a:pt x="1164723" y="83767"/>
                </a:lnTo>
                <a:lnTo>
                  <a:pt x="1164723" y="41883"/>
                </a:lnTo>
                <a:close/>
              </a:path>
              <a:path w="4535169" h="232409">
                <a:moveTo>
                  <a:pt x="997189" y="41883"/>
                </a:moveTo>
                <a:lnTo>
                  <a:pt x="871538" y="41883"/>
                </a:lnTo>
                <a:lnTo>
                  <a:pt x="871538" y="83767"/>
                </a:lnTo>
                <a:lnTo>
                  <a:pt x="997189" y="83767"/>
                </a:lnTo>
                <a:lnTo>
                  <a:pt x="997189" y="41883"/>
                </a:lnTo>
                <a:close/>
              </a:path>
              <a:path w="4535169" h="232409">
                <a:moveTo>
                  <a:pt x="829655" y="41883"/>
                </a:moveTo>
                <a:lnTo>
                  <a:pt x="704004" y="41883"/>
                </a:lnTo>
                <a:lnTo>
                  <a:pt x="704004" y="83767"/>
                </a:lnTo>
                <a:lnTo>
                  <a:pt x="829655" y="83767"/>
                </a:lnTo>
                <a:lnTo>
                  <a:pt x="829655" y="41883"/>
                </a:lnTo>
                <a:close/>
              </a:path>
              <a:path w="4535169" h="232409">
                <a:moveTo>
                  <a:pt x="662121" y="41883"/>
                </a:moveTo>
                <a:lnTo>
                  <a:pt x="536470" y="41883"/>
                </a:lnTo>
                <a:lnTo>
                  <a:pt x="536470" y="83767"/>
                </a:lnTo>
                <a:lnTo>
                  <a:pt x="662121" y="83767"/>
                </a:lnTo>
                <a:lnTo>
                  <a:pt x="662121" y="41883"/>
                </a:lnTo>
                <a:close/>
              </a:path>
              <a:path w="4535169" h="232409">
                <a:moveTo>
                  <a:pt x="494587" y="41883"/>
                </a:moveTo>
                <a:lnTo>
                  <a:pt x="368936" y="41883"/>
                </a:lnTo>
                <a:lnTo>
                  <a:pt x="368936" y="83767"/>
                </a:lnTo>
                <a:lnTo>
                  <a:pt x="494587" y="83767"/>
                </a:lnTo>
                <a:lnTo>
                  <a:pt x="494587" y="41883"/>
                </a:lnTo>
                <a:close/>
              </a:path>
              <a:path w="4535169" h="232409">
                <a:moveTo>
                  <a:pt x="327052" y="41883"/>
                </a:moveTo>
                <a:lnTo>
                  <a:pt x="201401" y="41883"/>
                </a:lnTo>
                <a:lnTo>
                  <a:pt x="201401" y="83767"/>
                </a:lnTo>
                <a:lnTo>
                  <a:pt x="327052" y="83767"/>
                </a:lnTo>
                <a:lnTo>
                  <a:pt x="327052" y="41883"/>
                </a:lnTo>
                <a:close/>
              </a:path>
              <a:path w="4535169" h="232409">
                <a:moveTo>
                  <a:pt x="125650" y="0"/>
                </a:moveTo>
                <a:lnTo>
                  <a:pt x="0" y="62825"/>
                </a:lnTo>
                <a:lnTo>
                  <a:pt x="125650" y="125650"/>
                </a:lnTo>
                <a:lnTo>
                  <a:pt x="125650" y="83767"/>
                </a:lnTo>
                <a:lnTo>
                  <a:pt x="104708" y="83767"/>
                </a:lnTo>
                <a:lnTo>
                  <a:pt x="104708" y="41883"/>
                </a:lnTo>
                <a:lnTo>
                  <a:pt x="125650" y="41883"/>
                </a:lnTo>
                <a:lnTo>
                  <a:pt x="125650" y="0"/>
                </a:lnTo>
                <a:close/>
              </a:path>
              <a:path w="4535169" h="232409">
                <a:moveTo>
                  <a:pt x="125650" y="41883"/>
                </a:moveTo>
                <a:lnTo>
                  <a:pt x="104708" y="41883"/>
                </a:lnTo>
                <a:lnTo>
                  <a:pt x="104708" y="83767"/>
                </a:lnTo>
                <a:lnTo>
                  <a:pt x="125650" y="83767"/>
                </a:lnTo>
                <a:lnTo>
                  <a:pt x="125650" y="41883"/>
                </a:lnTo>
                <a:close/>
              </a:path>
              <a:path w="4535169" h="232409">
                <a:moveTo>
                  <a:pt x="159517" y="41883"/>
                </a:moveTo>
                <a:lnTo>
                  <a:pt x="125650" y="41883"/>
                </a:lnTo>
                <a:lnTo>
                  <a:pt x="125650" y="83767"/>
                </a:lnTo>
                <a:lnTo>
                  <a:pt x="159517" y="83767"/>
                </a:lnTo>
                <a:lnTo>
                  <a:pt x="159517" y="41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78214" y="4522160"/>
            <a:ext cx="386715" cy="1477645"/>
          </a:xfrm>
          <a:custGeom>
            <a:avLst/>
            <a:gdLst/>
            <a:ahLst/>
            <a:cxnLst/>
            <a:rect l="l" t="t" r="r" b="b"/>
            <a:pathLst>
              <a:path w="386714" h="1477645">
                <a:moveTo>
                  <a:pt x="289663" y="193108"/>
                </a:moveTo>
                <a:lnTo>
                  <a:pt x="96555" y="193108"/>
                </a:lnTo>
                <a:lnTo>
                  <a:pt x="96555" y="1477651"/>
                </a:lnTo>
                <a:lnTo>
                  <a:pt x="289663" y="1477651"/>
                </a:lnTo>
                <a:lnTo>
                  <a:pt x="289663" y="193108"/>
                </a:lnTo>
                <a:close/>
              </a:path>
              <a:path w="386714" h="1477645">
                <a:moveTo>
                  <a:pt x="193108" y="0"/>
                </a:moveTo>
                <a:lnTo>
                  <a:pt x="0" y="193108"/>
                </a:lnTo>
                <a:lnTo>
                  <a:pt x="386216" y="193108"/>
                </a:lnTo>
                <a:lnTo>
                  <a:pt x="1931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978215" y="4522160"/>
            <a:ext cx="386715" cy="1478280"/>
          </a:xfrm>
          <a:custGeom>
            <a:avLst/>
            <a:gdLst/>
            <a:ahLst/>
            <a:cxnLst/>
            <a:rect l="l" t="t" r="r" b="b"/>
            <a:pathLst>
              <a:path w="386714" h="1478279">
                <a:moveTo>
                  <a:pt x="0" y="193107"/>
                </a:moveTo>
                <a:lnTo>
                  <a:pt x="193108" y="0"/>
                </a:lnTo>
                <a:lnTo>
                  <a:pt x="386216" y="193107"/>
                </a:lnTo>
                <a:lnTo>
                  <a:pt x="289663" y="193107"/>
                </a:lnTo>
                <a:lnTo>
                  <a:pt x="289663" y="1477651"/>
                </a:lnTo>
                <a:lnTo>
                  <a:pt x="96554" y="1477651"/>
                </a:lnTo>
                <a:lnTo>
                  <a:pt x="96554" y="193107"/>
                </a:lnTo>
                <a:lnTo>
                  <a:pt x="0" y="193107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80093" y="4658859"/>
            <a:ext cx="386715" cy="1477645"/>
          </a:xfrm>
          <a:custGeom>
            <a:avLst/>
            <a:gdLst/>
            <a:ahLst/>
            <a:cxnLst/>
            <a:rect l="l" t="t" r="r" b="b"/>
            <a:pathLst>
              <a:path w="386714" h="1477645">
                <a:moveTo>
                  <a:pt x="386216" y="1284543"/>
                </a:moveTo>
                <a:lnTo>
                  <a:pt x="0" y="1284543"/>
                </a:lnTo>
                <a:lnTo>
                  <a:pt x="193108" y="1477651"/>
                </a:lnTo>
                <a:lnTo>
                  <a:pt x="386216" y="1284543"/>
                </a:lnTo>
                <a:close/>
              </a:path>
              <a:path w="386714" h="1477645">
                <a:moveTo>
                  <a:pt x="289661" y="0"/>
                </a:moveTo>
                <a:lnTo>
                  <a:pt x="96553" y="0"/>
                </a:lnTo>
                <a:lnTo>
                  <a:pt x="96553" y="1284543"/>
                </a:lnTo>
                <a:lnTo>
                  <a:pt x="289661" y="1284543"/>
                </a:lnTo>
                <a:lnTo>
                  <a:pt x="2896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80093" y="4658859"/>
            <a:ext cx="386715" cy="1478280"/>
          </a:xfrm>
          <a:custGeom>
            <a:avLst/>
            <a:gdLst/>
            <a:ahLst/>
            <a:cxnLst/>
            <a:rect l="l" t="t" r="r" b="b"/>
            <a:pathLst>
              <a:path w="386714" h="1478279">
                <a:moveTo>
                  <a:pt x="386216" y="1284543"/>
                </a:moveTo>
                <a:lnTo>
                  <a:pt x="193108" y="1477651"/>
                </a:lnTo>
                <a:lnTo>
                  <a:pt x="0" y="1284543"/>
                </a:lnTo>
                <a:lnTo>
                  <a:pt x="96553" y="1284543"/>
                </a:lnTo>
                <a:lnTo>
                  <a:pt x="96553" y="0"/>
                </a:lnTo>
                <a:lnTo>
                  <a:pt x="289661" y="0"/>
                </a:lnTo>
                <a:lnTo>
                  <a:pt x="289661" y="1284543"/>
                </a:lnTo>
                <a:lnTo>
                  <a:pt x="386216" y="1284543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005083" y="5916050"/>
            <a:ext cx="335068" cy="345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02480" y="4345417"/>
            <a:ext cx="345539" cy="3455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3758743" y="7811280"/>
            <a:ext cx="345539" cy="3350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7402612" y="9057316"/>
            <a:ext cx="345539" cy="3455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6167047" y="5790399"/>
            <a:ext cx="345539" cy="3455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5533086" y="4521193"/>
            <a:ext cx="1910714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80"/>
              </a:lnSpc>
              <a:spcBef>
                <a:spcPts val="95"/>
              </a:spcBef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反弹Shell，</a:t>
            </a:r>
            <a:endParaRPr sz="165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主动外连恶意域名， 下载恶意脚本和程序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4968163" y="6378030"/>
            <a:ext cx="2331720" cy="73215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430530">
              <a:lnSpc>
                <a:spcPct val="100000"/>
              </a:lnSpc>
              <a:spcBef>
                <a:spcPts val="645"/>
              </a:spcBef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横向移动</a:t>
            </a:r>
            <a:r>
              <a:rPr dirty="0" sz="1650" spc="-35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/</a:t>
            </a:r>
            <a:r>
              <a:rPr dirty="0" sz="1650" spc="-40">
                <a:solidFill>
                  <a:srgbClr val="181818"/>
                </a:solidFill>
                <a:latin typeface="微软雅黑"/>
                <a:cs typeface="微软雅黑"/>
              </a:rPr>
              <a:t> </a:t>
            </a: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非法访问</a:t>
            </a:r>
            <a:endParaRPr sz="16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950" spc="15" b="1">
                <a:solidFill>
                  <a:srgbClr val="FF6A00"/>
                </a:solidFill>
                <a:latin typeface="Calibri"/>
                <a:cs typeface="Calibri"/>
              </a:rPr>
              <a:t>CEN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5134283" y="7473983"/>
            <a:ext cx="234950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内 部 攻 击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196881" y="4531664"/>
            <a:ext cx="2117725" cy="808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66190" marR="5080">
              <a:lnSpc>
                <a:spcPct val="100000"/>
              </a:lnSpc>
              <a:spcBef>
                <a:spcPts val="95"/>
              </a:spcBef>
            </a:pPr>
            <a:r>
              <a:rPr dirty="0" sz="1650" spc="-5">
                <a:solidFill>
                  <a:srgbClr val="181818"/>
                </a:solidFill>
                <a:latin typeface="微软雅黑"/>
                <a:cs typeface="微软雅黑"/>
              </a:rPr>
              <a:t>黑客入侵 恶意流量</a:t>
            </a:r>
            <a:endParaRPr sz="1650">
              <a:latin typeface="微软雅黑"/>
              <a:cs typeface="微软雅黑"/>
            </a:endParaRPr>
          </a:p>
          <a:p>
            <a:pPr marL="12700">
              <a:lnSpc>
                <a:spcPts val="2200"/>
              </a:lnSpc>
            </a:pPr>
            <a:r>
              <a:rPr dirty="0" sz="1950" spc="10" b="1">
                <a:latin typeface="微软雅黑"/>
                <a:cs typeface="微软雅黑"/>
              </a:rPr>
              <a:t>Account</a:t>
            </a:r>
            <a:r>
              <a:rPr dirty="0" sz="1950" b="1">
                <a:latin typeface="微软雅黑"/>
                <a:cs typeface="微软雅黑"/>
              </a:rPr>
              <a:t> </a:t>
            </a:r>
            <a:r>
              <a:rPr dirty="0" sz="1950" spc="20" b="1">
                <a:latin typeface="微软雅黑"/>
                <a:cs typeface="微软雅黑"/>
              </a:rPr>
              <a:t>A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110783" y="3526459"/>
            <a:ext cx="13309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 b="1">
                <a:latin typeface="微软雅黑"/>
                <a:cs typeface="微软雅黑"/>
              </a:rPr>
              <a:t>Account</a:t>
            </a:r>
            <a:r>
              <a:rPr dirty="0" sz="1950" spc="-60" b="1">
                <a:latin typeface="微软雅黑"/>
                <a:cs typeface="微软雅黑"/>
              </a:rPr>
              <a:t> </a:t>
            </a:r>
            <a:r>
              <a:rPr dirty="0" sz="1950" spc="20" b="1">
                <a:latin typeface="微软雅黑"/>
                <a:cs typeface="微软雅黑"/>
              </a:rPr>
              <a:t>A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623369" y="5376623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69" h="178435">
                <a:moveTo>
                  <a:pt x="0" y="0"/>
                </a:moveTo>
                <a:lnTo>
                  <a:pt x="445738" y="0"/>
                </a:lnTo>
                <a:lnTo>
                  <a:pt x="445738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497336" y="5005083"/>
            <a:ext cx="691078" cy="69107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0545626" y="3893808"/>
            <a:ext cx="445770" cy="178435"/>
          </a:xfrm>
          <a:custGeom>
            <a:avLst/>
            <a:gdLst/>
            <a:ahLst/>
            <a:cxnLst/>
            <a:rect l="l" t="t" r="r" b="b"/>
            <a:pathLst>
              <a:path w="445770" h="178435">
                <a:moveTo>
                  <a:pt x="0" y="0"/>
                </a:moveTo>
                <a:lnTo>
                  <a:pt x="445735" y="0"/>
                </a:lnTo>
                <a:lnTo>
                  <a:pt x="445735" y="177862"/>
                </a:lnTo>
                <a:lnTo>
                  <a:pt x="0" y="1778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418530" y="3518217"/>
            <a:ext cx="691078" cy="69107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794194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怎么帮客户解决网络安全疑惑？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059" y="4992383"/>
            <a:ext cx="6056630" cy="1231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900" spc="15" b="1">
                <a:solidFill>
                  <a:srgbClr val="181818"/>
                </a:solidFill>
                <a:latin typeface="微软雅黑"/>
                <a:cs typeface="微软雅黑"/>
              </a:rPr>
              <a:t>整体规划设计</a:t>
            </a:r>
            <a:endParaRPr sz="79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17228" y="4992383"/>
            <a:ext cx="6056630" cy="1231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900" spc="15" b="1">
                <a:solidFill>
                  <a:srgbClr val="181818"/>
                </a:solidFill>
                <a:latin typeface="微软雅黑"/>
                <a:cs typeface="微软雅黑"/>
              </a:rPr>
              <a:t>产品使用配置</a:t>
            </a:r>
            <a:endParaRPr sz="79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72203" y="5868218"/>
            <a:ext cx="427990" cy="662305"/>
          </a:xfrm>
          <a:custGeom>
            <a:avLst/>
            <a:gdLst/>
            <a:ahLst/>
            <a:cxnLst/>
            <a:rect l="l" t="t" r="r" b="b"/>
            <a:pathLst>
              <a:path w="427990" h="662304">
                <a:moveTo>
                  <a:pt x="427880" y="0"/>
                </a:moveTo>
                <a:lnTo>
                  <a:pt x="0" y="0"/>
                </a:lnTo>
                <a:lnTo>
                  <a:pt x="0" y="662218"/>
                </a:lnTo>
                <a:lnTo>
                  <a:pt x="427880" y="662218"/>
                </a:lnTo>
                <a:lnTo>
                  <a:pt x="42788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09985" y="5440338"/>
            <a:ext cx="1752600" cy="427990"/>
          </a:xfrm>
          <a:custGeom>
            <a:avLst/>
            <a:gdLst/>
            <a:ahLst/>
            <a:cxnLst/>
            <a:rect l="l" t="t" r="r" b="b"/>
            <a:pathLst>
              <a:path w="1752600" h="427989">
                <a:moveTo>
                  <a:pt x="1752321" y="0"/>
                </a:moveTo>
                <a:lnTo>
                  <a:pt x="0" y="0"/>
                </a:lnTo>
                <a:lnTo>
                  <a:pt x="0" y="427880"/>
                </a:lnTo>
                <a:lnTo>
                  <a:pt x="1752321" y="427880"/>
                </a:lnTo>
                <a:lnTo>
                  <a:pt x="1752321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72203" y="4778119"/>
            <a:ext cx="427990" cy="662305"/>
          </a:xfrm>
          <a:custGeom>
            <a:avLst/>
            <a:gdLst/>
            <a:ahLst/>
            <a:cxnLst/>
            <a:rect l="l" t="t" r="r" b="b"/>
            <a:pathLst>
              <a:path w="427990" h="662304">
                <a:moveTo>
                  <a:pt x="427880" y="0"/>
                </a:moveTo>
                <a:lnTo>
                  <a:pt x="0" y="0"/>
                </a:lnTo>
                <a:lnTo>
                  <a:pt x="0" y="662218"/>
                </a:lnTo>
                <a:lnTo>
                  <a:pt x="427880" y="662218"/>
                </a:lnTo>
                <a:lnTo>
                  <a:pt x="42788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09985" y="4778119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662218"/>
                </a:moveTo>
                <a:lnTo>
                  <a:pt x="662218" y="662218"/>
                </a:lnTo>
                <a:lnTo>
                  <a:pt x="662218" y="0"/>
                </a:lnTo>
                <a:lnTo>
                  <a:pt x="1090098" y="0"/>
                </a:lnTo>
                <a:lnTo>
                  <a:pt x="1090098" y="662218"/>
                </a:lnTo>
                <a:lnTo>
                  <a:pt x="1752316" y="662218"/>
                </a:lnTo>
                <a:lnTo>
                  <a:pt x="1752316" y="1090098"/>
                </a:lnTo>
                <a:lnTo>
                  <a:pt x="1090098" y="1090098"/>
                </a:lnTo>
                <a:lnTo>
                  <a:pt x="1090098" y="1752316"/>
                </a:lnTo>
                <a:lnTo>
                  <a:pt x="662218" y="1752316"/>
                </a:lnTo>
                <a:lnTo>
                  <a:pt x="662218" y="1090098"/>
                </a:lnTo>
                <a:lnTo>
                  <a:pt x="0" y="1090098"/>
                </a:lnTo>
                <a:lnTo>
                  <a:pt x="0" y="662218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6632" y="2376890"/>
            <a:ext cx="12994368" cy="6355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41407" y="2393807"/>
            <a:ext cx="12922250" cy="6283960"/>
          </a:xfrm>
          <a:custGeom>
            <a:avLst/>
            <a:gdLst/>
            <a:ahLst/>
            <a:cxnLst/>
            <a:rect l="l" t="t" r="r" b="b"/>
            <a:pathLst>
              <a:path w="12922250" h="6283959">
                <a:moveTo>
                  <a:pt x="0" y="0"/>
                </a:moveTo>
                <a:lnTo>
                  <a:pt x="12921877" y="0"/>
                </a:lnTo>
                <a:lnTo>
                  <a:pt x="12921877" y="6283385"/>
                </a:lnTo>
                <a:lnTo>
                  <a:pt x="0" y="628338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43928" y="2376890"/>
            <a:ext cx="3895169" cy="6355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9767" y="2393808"/>
            <a:ext cx="3818254" cy="6283960"/>
          </a:xfrm>
          <a:custGeom>
            <a:avLst/>
            <a:gdLst/>
            <a:ahLst/>
            <a:cxnLst/>
            <a:rect l="l" t="t" r="r" b="b"/>
            <a:pathLst>
              <a:path w="3818254" h="6283959">
                <a:moveTo>
                  <a:pt x="0" y="0"/>
                </a:moveTo>
                <a:lnTo>
                  <a:pt x="3817648" y="0"/>
                </a:lnTo>
                <a:lnTo>
                  <a:pt x="3817648" y="6283385"/>
                </a:lnTo>
                <a:lnTo>
                  <a:pt x="0" y="628338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5837" y="4404327"/>
            <a:ext cx="3014345" cy="1117600"/>
          </a:xfrm>
          <a:custGeom>
            <a:avLst/>
            <a:gdLst/>
            <a:ahLst/>
            <a:cxnLst/>
            <a:rect l="l" t="t" r="r" b="b"/>
            <a:pathLst>
              <a:path w="3014345" h="1117600">
                <a:moveTo>
                  <a:pt x="0" y="0"/>
                </a:moveTo>
                <a:lnTo>
                  <a:pt x="3013946" y="0"/>
                </a:lnTo>
                <a:lnTo>
                  <a:pt x="3013946" y="1117247"/>
                </a:lnTo>
                <a:lnTo>
                  <a:pt x="0" y="1117247"/>
                </a:lnTo>
                <a:lnTo>
                  <a:pt x="0" y="0"/>
                </a:lnTo>
                <a:close/>
              </a:path>
            </a:pathLst>
          </a:custGeom>
          <a:solidFill>
            <a:srgbClr val="FFE1CC">
              <a:alpha val="5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5837" y="4404327"/>
            <a:ext cx="3014345" cy="1117600"/>
          </a:xfrm>
          <a:custGeom>
            <a:avLst/>
            <a:gdLst/>
            <a:ahLst/>
            <a:cxnLst/>
            <a:rect l="l" t="t" r="r" b="b"/>
            <a:pathLst>
              <a:path w="3014345" h="1117600">
                <a:moveTo>
                  <a:pt x="0" y="0"/>
                </a:moveTo>
                <a:lnTo>
                  <a:pt x="3013947" y="0"/>
                </a:lnTo>
                <a:lnTo>
                  <a:pt x="3013947" y="1117247"/>
                </a:lnTo>
                <a:lnTo>
                  <a:pt x="0" y="111724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59504" y="4404327"/>
            <a:ext cx="3014345" cy="1117600"/>
          </a:xfrm>
          <a:custGeom>
            <a:avLst/>
            <a:gdLst/>
            <a:ahLst/>
            <a:cxnLst/>
            <a:rect l="l" t="t" r="r" b="b"/>
            <a:pathLst>
              <a:path w="3014345" h="1117600">
                <a:moveTo>
                  <a:pt x="0" y="0"/>
                </a:moveTo>
                <a:lnTo>
                  <a:pt x="3013946" y="0"/>
                </a:lnTo>
                <a:lnTo>
                  <a:pt x="3013946" y="1117247"/>
                </a:lnTo>
                <a:lnTo>
                  <a:pt x="0" y="1117247"/>
                </a:lnTo>
                <a:lnTo>
                  <a:pt x="0" y="0"/>
                </a:lnTo>
                <a:close/>
              </a:path>
            </a:pathLst>
          </a:custGeom>
          <a:solidFill>
            <a:srgbClr val="FFE1CC">
              <a:alpha val="5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05837" y="3105232"/>
            <a:ext cx="6868159" cy="1223645"/>
          </a:xfrm>
          <a:custGeom>
            <a:avLst/>
            <a:gdLst/>
            <a:ahLst/>
            <a:cxnLst/>
            <a:rect l="l" t="t" r="r" b="b"/>
            <a:pathLst>
              <a:path w="6868159" h="1223645">
                <a:moveTo>
                  <a:pt x="0" y="0"/>
                </a:moveTo>
                <a:lnTo>
                  <a:pt x="6867613" y="0"/>
                </a:lnTo>
                <a:lnTo>
                  <a:pt x="6867613" y="1223452"/>
                </a:lnTo>
                <a:lnTo>
                  <a:pt x="0" y="1223452"/>
                </a:lnTo>
                <a:lnTo>
                  <a:pt x="0" y="0"/>
                </a:lnTo>
                <a:close/>
              </a:path>
            </a:pathLst>
          </a:custGeom>
          <a:solidFill>
            <a:srgbClr val="FFE1CC">
              <a:alpha val="5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5837" y="3105232"/>
            <a:ext cx="6868159" cy="1223645"/>
          </a:xfrm>
          <a:custGeom>
            <a:avLst/>
            <a:gdLst/>
            <a:ahLst/>
            <a:cxnLst/>
            <a:rect l="l" t="t" r="r" b="b"/>
            <a:pathLst>
              <a:path w="6868159" h="1223645">
                <a:moveTo>
                  <a:pt x="0" y="0"/>
                </a:moveTo>
                <a:lnTo>
                  <a:pt x="6867614" y="0"/>
                </a:lnTo>
                <a:lnTo>
                  <a:pt x="6867614" y="1223452"/>
                </a:lnTo>
                <a:lnTo>
                  <a:pt x="0" y="122345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8934" y="500373"/>
            <a:ext cx="568007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云上网络架构设计参考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0674" y="8929436"/>
            <a:ext cx="5467985" cy="2191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5" b="1">
                <a:solidFill>
                  <a:srgbClr val="373737"/>
                </a:solidFill>
                <a:latin typeface="微软雅黑"/>
                <a:cs typeface="微软雅黑"/>
              </a:rPr>
              <a:t>业务分区安全设计：</a:t>
            </a:r>
            <a:endParaRPr sz="2300">
              <a:latin typeface="微软雅黑"/>
              <a:cs typeface="微软雅黑"/>
            </a:endParaRPr>
          </a:p>
          <a:p>
            <a:pPr marL="295275" indent="-283210">
              <a:lnSpc>
                <a:spcPts val="2325"/>
              </a:lnSpc>
              <a:spcBef>
                <a:spcPts val="6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设计原则：可靠、稳定、高效交互；</a:t>
            </a:r>
            <a:endParaRPr sz="1950">
              <a:latin typeface="微软雅黑"/>
              <a:cs typeface="微软雅黑"/>
            </a:endParaRPr>
          </a:p>
          <a:p>
            <a:pPr marL="295275" indent="-283210">
              <a:lnSpc>
                <a:spcPts val="2325"/>
              </a:lnSpc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设计建议：</a:t>
            </a:r>
            <a:endParaRPr sz="1950">
              <a:latin typeface="微软雅黑"/>
              <a:cs typeface="微软雅黑"/>
            </a:endParaRPr>
          </a:p>
          <a:p>
            <a:pPr lvl="1" marL="671830" indent="-28321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671830" algn="l"/>
                <a:tab pos="672465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按业务维度分区（互联网业务、内部系统）</a:t>
            </a:r>
            <a:endParaRPr sz="1950">
              <a:latin typeface="微软雅黑"/>
              <a:cs typeface="微软雅黑"/>
            </a:endParaRPr>
          </a:p>
          <a:p>
            <a:pPr lvl="1" marL="671830" indent="-28321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671830" algn="l"/>
                <a:tab pos="672465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按系统维度分区（生产、开发测试、共享）</a:t>
            </a:r>
            <a:endParaRPr sz="1950">
              <a:latin typeface="微软雅黑"/>
              <a:cs typeface="微软雅黑"/>
            </a:endParaRPr>
          </a:p>
          <a:p>
            <a:pPr lvl="1" marL="671830" marR="5080" indent="-283210">
              <a:lnSpc>
                <a:spcPct val="102200"/>
              </a:lnSpc>
              <a:buFont typeface="Arial"/>
              <a:buChar char="•"/>
              <a:tabLst>
                <a:tab pos="671830" algn="l"/>
                <a:tab pos="672465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跨分区通过云企业网（</a:t>
            </a:r>
            <a:r>
              <a:rPr dirty="0" sz="1950" spc="10">
                <a:solidFill>
                  <a:srgbClr val="373737"/>
                </a:solidFill>
                <a:latin typeface="微软雅黑"/>
                <a:cs typeface="微软雅黑"/>
              </a:rPr>
              <a:t>C</a:t>
            </a:r>
            <a:r>
              <a:rPr dirty="0" sz="1950" spc="20">
                <a:solidFill>
                  <a:srgbClr val="373737"/>
                </a:solidFill>
                <a:latin typeface="微软雅黑"/>
                <a:cs typeface="微软雅黑"/>
              </a:rPr>
              <a:t>EN）搭配云防火墙 </a:t>
            </a: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实现策略管控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7171" y="4615431"/>
            <a:ext cx="3683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535353"/>
                </a:solidFill>
                <a:latin typeface="微软雅黑"/>
                <a:cs typeface="微软雅黑"/>
              </a:rPr>
              <a:t>v</a:t>
            </a:r>
            <a:r>
              <a:rPr dirty="0" sz="1300" spc="15">
                <a:solidFill>
                  <a:srgbClr val="535353"/>
                </a:solidFill>
                <a:latin typeface="微软雅黑"/>
                <a:cs typeface="微软雅黑"/>
              </a:rPr>
              <a:t>SW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0290" y="4811941"/>
            <a:ext cx="2328545" cy="594360"/>
          </a:xfrm>
          <a:custGeom>
            <a:avLst/>
            <a:gdLst/>
            <a:ahLst/>
            <a:cxnLst/>
            <a:rect l="l" t="t" r="r" b="b"/>
            <a:pathLst>
              <a:path w="2328545" h="594360">
                <a:moveTo>
                  <a:pt x="0" y="0"/>
                </a:moveTo>
                <a:lnTo>
                  <a:pt x="2328303" y="0"/>
                </a:lnTo>
                <a:lnTo>
                  <a:pt x="2328303" y="594006"/>
                </a:lnTo>
                <a:lnTo>
                  <a:pt x="0" y="594006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74510" y="4888341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02447" y="4888341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72822" y="4888341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70072" y="2762084"/>
            <a:ext cx="40957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 b="1">
                <a:solidFill>
                  <a:srgbClr val="535353"/>
                </a:solidFill>
                <a:latin typeface="微软雅黑"/>
                <a:cs typeface="微软雅黑"/>
              </a:rPr>
              <a:t>S</a:t>
            </a:r>
            <a:r>
              <a:rPr dirty="0" sz="1650" b="1">
                <a:solidFill>
                  <a:srgbClr val="535353"/>
                </a:solidFill>
                <a:latin typeface="微软雅黑"/>
                <a:cs typeface="微软雅黑"/>
              </a:rPr>
              <a:t>L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B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73310" y="3159978"/>
            <a:ext cx="85090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业务前台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0866" y="8290711"/>
            <a:ext cx="147447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solidFill>
                  <a:srgbClr val="535353"/>
                </a:solidFill>
                <a:latin typeface="微软雅黑"/>
                <a:cs typeface="微软雅黑"/>
              </a:rPr>
              <a:t>可用区</a:t>
            </a:r>
            <a:r>
              <a:rPr dirty="0" sz="1950" spc="30" b="1">
                <a:solidFill>
                  <a:srgbClr val="535353"/>
                </a:solidFill>
                <a:latin typeface="微软雅黑"/>
                <a:cs typeface="微软雅黑"/>
              </a:rPr>
              <a:t>AZ</a:t>
            </a:r>
            <a:r>
              <a:rPr dirty="0" sz="1950" spc="-70" b="1">
                <a:solidFill>
                  <a:srgbClr val="535353"/>
                </a:solidFill>
                <a:latin typeface="微软雅黑"/>
                <a:cs typeface="微软雅黑"/>
              </a:rPr>
              <a:t> </a:t>
            </a:r>
            <a:r>
              <a:rPr dirty="0" sz="1950" spc="15" b="1">
                <a:solidFill>
                  <a:srgbClr val="535353"/>
                </a:solidFill>
                <a:latin typeface="微软雅黑"/>
                <a:cs typeface="微软雅黑"/>
              </a:rPr>
              <a:t>-1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15810" y="8290711"/>
            <a:ext cx="147447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5" b="1">
                <a:solidFill>
                  <a:srgbClr val="535353"/>
                </a:solidFill>
                <a:latin typeface="微软雅黑"/>
                <a:cs typeface="微软雅黑"/>
              </a:rPr>
              <a:t>可用区</a:t>
            </a:r>
            <a:r>
              <a:rPr dirty="0" sz="1950" spc="30" b="1">
                <a:solidFill>
                  <a:srgbClr val="535353"/>
                </a:solidFill>
                <a:latin typeface="微软雅黑"/>
                <a:cs typeface="微软雅黑"/>
              </a:rPr>
              <a:t>AZ</a:t>
            </a:r>
            <a:r>
              <a:rPr dirty="0" sz="1950" spc="-70" b="1">
                <a:solidFill>
                  <a:srgbClr val="535353"/>
                </a:solidFill>
                <a:latin typeface="微软雅黑"/>
                <a:cs typeface="微软雅黑"/>
              </a:rPr>
              <a:t> </a:t>
            </a:r>
            <a:r>
              <a:rPr dirty="0" sz="1950" spc="15" b="1">
                <a:solidFill>
                  <a:srgbClr val="535353"/>
                </a:solidFill>
                <a:latin typeface="微软雅黑"/>
                <a:cs typeface="微软雅黑"/>
              </a:rPr>
              <a:t>-2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6660" y="2734230"/>
            <a:ext cx="7654290" cy="2997200"/>
          </a:xfrm>
          <a:custGeom>
            <a:avLst/>
            <a:gdLst/>
            <a:ahLst/>
            <a:cxnLst/>
            <a:rect l="l" t="t" r="r" b="b"/>
            <a:pathLst>
              <a:path w="7654290" h="2997200">
                <a:moveTo>
                  <a:pt x="0" y="0"/>
                </a:moveTo>
                <a:lnTo>
                  <a:pt x="7654154" y="0"/>
                </a:lnTo>
                <a:lnTo>
                  <a:pt x="7654154" y="2996577"/>
                </a:lnTo>
                <a:lnTo>
                  <a:pt x="0" y="2996577"/>
                </a:lnTo>
                <a:lnTo>
                  <a:pt x="0" y="0"/>
                </a:lnTo>
                <a:close/>
              </a:path>
            </a:pathLst>
          </a:custGeom>
          <a:ln w="47118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411427" y="5788170"/>
            <a:ext cx="96393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电商-</a:t>
            </a:r>
            <a:r>
              <a:rPr dirty="0" sz="1650" spc="-10" b="1">
                <a:solidFill>
                  <a:srgbClr val="535353"/>
                </a:solidFill>
                <a:latin typeface="微软雅黑"/>
                <a:cs typeface="微软雅黑"/>
              </a:rPr>
              <a:t>VP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C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34109" y="6440696"/>
            <a:ext cx="3004820" cy="1430655"/>
          </a:xfrm>
          <a:custGeom>
            <a:avLst/>
            <a:gdLst/>
            <a:ahLst/>
            <a:cxnLst/>
            <a:rect l="l" t="t" r="r" b="b"/>
            <a:pathLst>
              <a:path w="3004820" h="1430654">
                <a:moveTo>
                  <a:pt x="0" y="0"/>
                </a:moveTo>
                <a:lnTo>
                  <a:pt x="3004362" y="0"/>
                </a:lnTo>
                <a:lnTo>
                  <a:pt x="3004362" y="1430374"/>
                </a:lnTo>
                <a:lnTo>
                  <a:pt x="0" y="1430374"/>
                </a:lnTo>
                <a:lnTo>
                  <a:pt x="0" y="0"/>
                </a:lnTo>
                <a:close/>
              </a:path>
            </a:pathLst>
          </a:custGeom>
          <a:ln w="47118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448400" y="7945173"/>
            <a:ext cx="96393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管理-</a:t>
            </a:r>
            <a:r>
              <a:rPr dirty="0" sz="1650" spc="-10" b="1">
                <a:solidFill>
                  <a:srgbClr val="535353"/>
                </a:solidFill>
                <a:latin typeface="微软雅黑"/>
                <a:cs typeface="微软雅黑"/>
              </a:rPr>
              <a:t>VP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C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092430" y="2671404"/>
            <a:ext cx="3343910" cy="5488305"/>
          </a:xfrm>
          <a:custGeom>
            <a:avLst/>
            <a:gdLst/>
            <a:ahLst/>
            <a:cxnLst/>
            <a:rect l="l" t="t" r="r" b="b"/>
            <a:pathLst>
              <a:path w="3343909" h="5488305">
                <a:moveTo>
                  <a:pt x="0" y="0"/>
                </a:moveTo>
                <a:lnTo>
                  <a:pt x="3343668" y="0"/>
                </a:lnTo>
                <a:lnTo>
                  <a:pt x="3343668" y="5488213"/>
                </a:lnTo>
                <a:lnTo>
                  <a:pt x="0" y="5488213"/>
                </a:lnTo>
                <a:lnTo>
                  <a:pt x="0" y="0"/>
                </a:lnTo>
                <a:close/>
              </a:path>
            </a:pathLst>
          </a:custGeom>
          <a:ln w="47118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306654" y="8165061"/>
            <a:ext cx="138303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开发测试-</a:t>
            </a:r>
            <a:r>
              <a:rPr dirty="0" sz="1650" spc="-10" b="1">
                <a:solidFill>
                  <a:srgbClr val="535353"/>
                </a:solidFill>
                <a:latin typeface="微软雅黑"/>
                <a:cs typeface="微软雅黑"/>
              </a:rPr>
              <a:t>VP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C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431520" y="3112061"/>
            <a:ext cx="2801620" cy="1370330"/>
          </a:xfrm>
          <a:custGeom>
            <a:avLst/>
            <a:gdLst/>
            <a:ahLst/>
            <a:cxnLst/>
            <a:rect l="l" t="t" r="r" b="b"/>
            <a:pathLst>
              <a:path w="2801619" h="1370329">
                <a:moveTo>
                  <a:pt x="0" y="0"/>
                </a:moveTo>
                <a:lnTo>
                  <a:pt x="2801192" y="0"/>
                </a:lnTo>
                <a:lnTo>
                  <a:pt x="2801192" y="1370221"/>
                </a:lnTo>
                <a:lnTo>
                  <a:pt x="0" y="1370221"/>
                </a:lnTo>
                <a:lnTo>
                  <a:pt x="0" y="0"/>
                </a:lnTo>
                <a:close/>
              </a:path>
            </a:pathLst>
          </a:custGeom>
          <a:solidFill>
            <a:srgbClr val="FFE1CC">
              <a:alpha val="5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431520" y="3112061"/>
            <a:ext cx="2801620" cy="1370330"/>
          </a:xfrm>
          <a:custGeom>
            <a:avLst/>
            <a:gdLst/>
            <a:ahLst/>
            <a:cxnLst/>
            <a:rect l="l" t="t" r="r" b="b"/>
            <a:pathLst>
              <a:path w="2801619" h="1370329">
                <a:moveTo>
                  <a:pt x="0" y="0"/>
                </a:moveTo>
                <a:lnTo>
                  <a:pt x="2801186" y="0"/>
                </a:lnTo>
                <a:lnTo>
                  <a:pt x="2801186" y="1370221"/>
                </a:lnTo>
                <a:lnTo>
                  <a:pt x="0" y="1370221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5658551" y="3159978"/>
            <a:ext cx="86360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业务集群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826074" y="3882468"/>
            <a:ext cx="3810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535353"/>
                </a:solidFill>
                <a:latin typeface="微软雅黑"/>
                <a:cs typeface="微软雅黑"/>
              </a:rPr>
              <a:t>v</a:t>
            </a:r>
            <a:r>
              <a:rPr dirty="0" sz="1300" spc="15">
                <a:solidFill>
                  <a:srgbClr val="535353"/>
                </a:solidFill>
                <a:latin typeface="微软雅黑"/>
                <a:cs typeface="微软雅黑"/>
              </a:rPr>
              <a:t>SW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250186" y="3721110"/>
            <a:ext cx="1815464" cy="636905"/>
          </a:xfrm>
          <a:custGeom>
            <a:avLst/>
            <a:gdLst/>
            <a:ahLst/>
            <a:cxnLst/>
            <a:rect l="l" t="t" r="r" b="b"/>
            <a:pathLst>
              <a:path w="1815465" h="636904">
                <a:moveTo>
                  <a:pt x="0" y="0"/>
                </a:moveTo>
                <a:lnTo>
                  <a:pt x="1814984" y="0"/>
                </a:lnTo>
                <a:lnTo>
                  <a:pt x="1814984" y="636348"/>
                </a:lnTo>
                <a:lnTo>
                  <a:pt x="0" y="63634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599242" y="3843585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490200" y="3843585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820125" y="2998397"/>
            <a:ext cx="349885" cy="845185"/>
          </a:xfrm>
          <a:custGeom>
            <a:avLst/>
            <a:gdLst/>
            <a:ahLst/>
            <a:cxnLst/>
            <a:rect l="l" t="t" r="r" b="b"/>
            <a:pathLst>
              <a:path w="349884" h="845185">
                <a:moveTo>
                  <a:pt x="349540" y="0"/>
                </a:moveTo>
                <a:lnTo>
                  <a:pt x="0" y="845188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169665" y="2998397"/>
            <a:ext cx="541655" cy="845185"/>
          </a:xfrm>
          <a:custGeom>
            <a:avLst/>
            <a:gdLst/>
            <a:ahLst/>
            <a:cxnLst/>
            <a:rect l="l" t="t" r="r" b="b"/>
            <a:pathLst>
              <a:path w="541655" h="845185">
                <a:moveTo>
                  <a:pt x="0" y="0"/>
                </a:moveTo>
                <a:lnTo>
                  <a:pt x="541416" y="845188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398717" y="2667847"/>
            <a:ext cx="40957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 b="1">
                <a:solidFill>
                  <a:srgbClr val="535353"/>
                </a:solidFill>
                <a:latin typeface="微软雅黑"/>
                <a:cs typeface="微软雅黑"/>
              </a:rPr>
              <a:t>S</a:t>
            </a:r>
            <a:r>
              <a:rPr dirty="0" sz="1650" b="1">
                <a:solidFill>
                  <a:srgbClr val="535353"/>
                </a:solidFill>
                <a:latin typeface="微软雅黑"/>
                <a:cs typeface="微软雅黑"/>
              </a:rPr>
              <a:t>L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B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443508" y="4732025"/>
            <a:ext cx="2801620" cy="1484630"/>
          </a:xfrm>
          <a:custGeom>
            <a:avLst/>
            <a:gdLst/>
            <a:ahLst/>
            <a:cxnLst/>
            <a:rect l="l" t="t" r="r" b="b"/>
            <a:pathLst>
              <a:path w="2801619" h="1484629">
                <a:moveTo>
                  <a:pt x="0" y="0"/>
                </a:moveTo>
                <a:lnTo>
                  <a:pt x="2801181" y="0"/>
                </a:lnTo>
                <a:lnTo>
                  <a:pt x="2801181" y="1484015"/>
                </a:lnTo>
                <a:lnTo>
                  <a:pt x="0" y="1484015"/>
                </a:lnTo>
                <a:lnTo>
                  <a:pt x="0" y="0"/>
                </a:lnTo>
                <a:close/>
              </a:path>
            </a:pathLst>
          </a:custGeom>
          <a:solidFill>
            <a:srgbClr val="FFE1CC">
              <a:alpha val="5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443508" y="4732025"/>
            <a:ext cx="2801620" cy="1484630"/>
          </a:xfrm>
          <a:custGeom>
            <a:avLst/>
            <a:gdLst/>
            <a:ahLst/>
            <a:cxnLst/>
            <a:rect l="l" t="t" r="r" b="b"/>
            <a:pathLst>
              <a:path w="2801619" h="1484629">
                <a:moveTo>
                  <a:pt x="0" y="0"/>
                </a:moveTo>
                <a:lnTo>
                  <a:pt x="2801186" y="0"/>
                </a:lnTo>
                <a:lnTo>
                  <a:pt x="2801186" y="1484015"/>
                </a:lnTo>
                <a:lnTo>
                  <a:pt x="0" y="14840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5565831" y="4782965"/>
            <a:ext cx="128206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业务中台集群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838064" y="5672990"/>
            <a:ext cx="3810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535353"/>
                </a:solidFill>
                <a:latin typeface="微软雅黑"/>
                <a:cs typeface="微软雅黑"/>
              </a:rPr>
              <a:t>v</a:t>
            </a:r>
            <a:r>
              <a:rPr dirty="0" sz="1300" spc="15">
                <a:solidFill>
                  <a:srgbClr val="535353"/>
                </a:solidFill>
                <a:latin typeface="微软雅黑"/>
                <a:cs typeface="微软雅黑"/>
              </a:rPr>
              <a:t>SW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262174" y="5510050"/>
            <a:ext cx="1815464" cy="636905"/>
          </a:xfrm>
          <a:custGeom>
            <a:avLst/>
            <a:gdLst/>
            <a:ahLst/>
            <a:cxnLst/>
            <a:rect l="l" t="t" r="r" b="b"/>
            <a:pathLst>
              <a:path w="1815465" h="636904">
                <a:moveTo>
                  <a:pt x="0" y="0"/>
                </a:moveTo>
                <a:lnTo>
                  <a:pt x="1814984" y="0"/>
                </a:lnTo>
                <a:lnTo>
                  <a:pt x="1814984" y="636348"/>
                </a:lnTo>
                <a:lnTo>
                  <a:pt x="0" y="63634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611232" y="5632525"/>
            <a:ext cx="441766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502189" y="5632525"/>
            <a:ext cx="441766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971578" y="4874811"/>
            <a:ext cx="496393" cy="4963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832119" y="5371209"/>
            <a:ext cx="387985" cy="261620"/>
          </a:xfrm>
          <a:custGeom>
            <a:avLst/>
            <a:gdLst/>
            <a:ahLst/>
            <a:cxnLst/>
            <a:rect l="l" t="t" r="r" b="b"/>
            <a:pathLst>
              <a:path w="387984" h="261620">
                <a:moveTo>
                  <a:pt x="387660" y="0"/>
                </a:moveTo>
                <a:lnTo>
                  <a:pt x="0" y="261316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219779" y="5371209"/>
            <a:ext cx="503555" cy="261620"/>
          </a:xfrm>
          <a:custGeom>
            <a:avLst/>
            <a:gdLst/>
            <a:ahLst/>
            <a:cxnLst/>
            <a:rect l="l" t="t" r="r" b="b"/>
            <a:pathLst>
              <a:path w="503555" h="261620">
                <a:moveTo>
                  <a:pt x="0" y="0"/>
                </a:moveTo>
                <a:lnTo>
                  <a:pt x="503296" y="261316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505038" y="5002853"/>
            <a:ext cx="2844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b="1">
                <a:solidFill>
                  <a:srgbClr val="535353"/>
                </a:solidFill>
                <a:latin typeface="微软雅黑"/>
                <a:cs typeface="微软雅黑"/>
              </a:rPr>
              <a:t>LB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444944" y="6510405"/>
            <a:ext cx="2801620" cy="1484630"/>
          </a:xfrm>
          <a:custGeom>
            <a:avLst/>
            <a:gdLst/>
            <a:ahLst/>
            <a:cxnLst/>
            <a:rect l="l" t="t" r="r" b="b"/>
            <a:pathLst>
              <a:path w="2801619" h="1484629">
                <a:moveTo>
                  <a:pt x="0" y="0"/>
                </a:moveTo>
                <a:lnTo>
                  <a:pt x="2801181" y="0"/>
                </a:lnTo>
                <a:lnTo>
                  <a:pt x="2801181" y="1484015"/>
                </a:lnTo>
                <a:lnTo>
                  <a:pt x="0" y="1484015"/>
                </a:lnTo>
                <a:lnTo>
                  <a:pt x="0" y="0"/>
                </a:lnTo>
                <a:close/>
              </a:path>
            </a:pathLst>
          </a:custGeom>
          <a:solidFill>
            <a:srgbClr val="FFE1CC">
              <a:alpha val="5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444944" y="6510405"/>
            <a:ext cx="2801620" cy="1484630"/>
          </a:xfrm>
          <a:custGeom>
            <a:avLst/>
            <a:gdLst/>
            <a:ahLst/>
            <a:cxnLst/>
            <a:rect l="l" t="t" r="r" b="b"/>
            <a:pathLst>
              <a:path w="2801619" h="1484629">
                <a:moveTo>
                  <a:pt x="0" y="0"/>
                </a:moveTo>
                <a:lnTo>
                  <a:pt x="2801186" y="0"/>
                </a:lnTo>
                <a:lnTo>
                  <a:pt x="2801186" y="1484015"/>
                </a:lnTo>
                <a:lnTo>
                  <a:pt x="0" y="14840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5559023" y="6563016"/>
            <a:ext cx="126936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数据中台集群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852187" y="7453041"/>
            <a:ext cx="3683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535353"/>
                </a:solidFill>
                <a:latin typeface="微软雅黑"/>
                <a:cs typeface="微软雅黑"/>
              </a:rPr>
              <a:t>v</a:t>
            </a:r>
            <a:r>
              <a:rPr dirty="0" sz="1300" spc="15">
                <a:solidFill>
                  <a:srgbClr val="535353"/>
                </a:solidFill>
                <a:latin typeface="微软雅黑"/>
                <a:cs typeface="微软雅黑"/>
              </a:rPr>
              <a:t>SW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6263608" y="7288430"/>
            <a:ext cx="1815464" cy="636905"/>
          </a:xfrm>
          <a:custGeom>
            <a:avLst/>
            <a:gdLst/>
            <a:ahLst/>
            <a:cxnLst/>
            <a:rect l="l" t="t" r="r" b="b"/>
            <a:pathLst>
              <a:path w="1815465" h="636904">
                <a:moveTo>
                  <a:pt x="0" y="0"/>
                </a:moveTo>
                <a:lnTo>
                  <a:pt x="1814984" y="0"/>
                </a:lnTo>
                <a:lnTo>
                  <a:pt x="1814984" y="636348"/>
                </a:lnTo>
                <a:lnTo>
                  <a:pt x="0" y="63634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612657" y="7410906"/>
            <a:ext cx="441774" cy="441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503613" y="7410906"/>
            <a:ext cx="441774" cy="441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973012" y="6653192"/>
            <a:ext cx="496393" cy="4963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833543" y="7149589"/>
            <a:ext cx="387985" cy="261620"/>
          </a:xfrm>
          <a:custGeom>
            <a:avLst/>
            <a:gdLst/>
            <a:ahLst/>
            <a:cxnLst/>
            <a:rect l="l" t="t" r="r" b="b"/>
            <a:pathLst>
              <a:path w="387984" h="261620">
                <a:moveTo>
                  <a:pt x="387660" y="0"/>
                </a:moveTo>
                <a:lnTo>
                  <a:pt x="0" y="261316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221203" y="7149589"/>
            <a:ext cx="503555" cy="261620"/>
          </a:xfrm>
          <a:custGeom>
            <a:avLst/>
            <a:gdLst/>
            <a:ahLst/>
            <a:cxnLst/>
            <a:rect l="l" t="t" r="r" b="b"/>
            <a:pathLst>
              <a:path w="503555" h="261620">
                <a:moveTo>
                  <a:pt x="0" y="0"/>
                </a:moveTo>
                <a:lnTo>
                  <a:pt x="503296" y="261316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7519163" y="6782904"/>
            <a:ext cx="2717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50" b="1">
                <a:solidFill>
                  <a:srgbClr val="535353"/>
                </a:solidFill>
                <a:latin typeface="微软雅黑"/>
                <a:cs typeface="微软雅黑"/>
              </a:rPr>
              <a:t>LB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91968" y="6881444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29896" y="6881444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692274" y="6881444"/>
            <a:ext cx="441773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191968" y="7363331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29896" y="7363331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692274" y="7363331"/>
            <a:ext cx="441773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594372" y="6542074"/>
            <a:ext cx="128206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集中管理集群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88212" y="1588489"/>
            <a:ext cx="14425930" cy="653415"/>
          </a:xfrm>
          <a:custGeom>
            <a:avLst/>
            <a:gdLst/>
            <a:ahLst/>
            <a:cxnLst/>
            <a:rect l="l" t="t" r="r" b="b"/>
            <a:pathLst>
              <a:path w="14425930" h="653414">
                <a:moveTo>
                  <a:pt x="0" y="0"/>
                </a:moveTo>
                <a:lnTo>
                  <a:pt x="14425347" y="0"/>
                </a:lnTo>
                <a:lnTo>
                  <a:pt x="14425347" y="653120"/>
                </a:lnTo>
                <a:lnTo>
                  <a:pt x="0" y="65312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253471" y="1367339"/>
            <a:ext cx="483615" cy="483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181712" y="1557932"/>
            <a:ext cx="107251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>
                <a:solidFill>
                  <a:srgbClr val="535353"/>
                </a:solidFill>
                <a:latin typeface="微软雅黑"/>
                <a:cs typeface="微软雅黑"/>
              </a:rPr>
              <a:t>共享带宽包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52298" y="1830175"/>
            <a:ext cx="35306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solidFill>
                  <a:srgbClr val="535353"/>
                </a:solidFill>
                <a:latin typeface="微软雅黑"/>
                <a:cs typeface="微软雅黑"/>
              </a:rPr>
              <a:t>E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IP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2010890" y="1254507"/>
            <a:ext cx="507282" cy="507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127337" y="1378445"/>
            <a:ext cx="274389" cy="274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1828321" y="1777821"/>
            <a:ext cx="8636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b="1">
                <a:solidFill>
                  <a:srgbClr val="525252"/>
                </a:solidFill>
                <a:latin typeface="微软雅黑"/>
                <a:cs typeface="微软雅黑"/>
              </a:rPr>
              <a:t>DD</a:t>
            </a:r>
            <a:r>
              <a:rPr dirty="0" sz="1300" spc="15" b="1">
                <a:solidFill>
                  <a:srgbClr val="525252"/>
                </a:solidFill>
                <a:latin typeface="微软雅黑"/>
                <a:cs typeface="微软雅黑"/>
              </a:rPr>
              <a:t>O</a:t>
            </a:r>
            <a:r>
              <a:rPr dirty="0" sz="1300" spc="5" b="1">
                <a:solidFill>
                  <a:srgbClr val="525252"/>
                </a:solidFill>
                <a:latin typeface="微软雅黑"/>
                <a:cs typeface="微软雅黑"/>
              </a:rPr>
              <a:t>S</a:t>
            </a:r>
            <a:r>
              <a:rPr dirty="0" sz="1300" spc="15" b="1">
                <a:solidFill>
                  <a:srgbClr val="525252"/>
                </a:solidFill>
                <a:latin typeface="微软雅黑"/>
                <a:cs typeface="微软雅黑"/>
              </a:rPr>
              <a:t>高防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964412" y="1777821"/>
            <a:ext cx="58674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5" b="1">
                <a:solidFill>
                  <a:srgbClr val="525252"/>
                </a:solidFill>
                <a:latin typeface="微软雅黑"/>
                <a:cs typeface="微软雅黑"/>
              </a:rPr>
              <a:t>云</a:t>
            </a:r>
            <a:r>
              <a:rPr dirty="0" sz="1300" spc="-30" b="1">
                <a:solidFill>
                  <a:srgbClr val="525252"/>
                </a:solidFill>
                <a:latin typeface="微软雅黑"/>
                <a:cs typeface="微软雅黑"/>
              </a:rPr>
              <a:t>W</a:t>
            </a:r>
            <a:r>
              <a:rPr dirty="0" sz="1300" spc="5" b="1">
                <a:solidFill>
                  <a:srgbClr val="525252"/>
                </a:solidFill>
                <a:latin typeface="微软雅黑"/>
                <a:cs typeface="微软雅黑"/>
              </a:rPr>
              <a:t>A</a:t>
            </a:r>
            <a:r>
              <a:rPr dirty="0" sz="1300" spc="10" b="1">
                <a:solidFill>
                  <a:srgbClr val="525252"/>
                </a:solidFill>
                <a:latin typeface="微软雅黑"/>
                <a:cs typeface="微软雅黑"/>
              </a:rPr>
              <a:t>F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3035016" y="1255285"/>
            <a:ext cx="507289" cy="507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3151463" y="1379223"/>
            <a:ext cx="274393" cy="2743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6538209" y="1830175"/>
            <a:ext cx="35306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solidFill>
                  <a:srgbClr val="535353"/>
                </a:solidFill>
                <a:latin typeface="微软雅黑"/>
                <a:cs typeface="微软雅黑"/>
              </a:rPr>
              <a:t>E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IP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260452" y="838060"/>
            <a:ext cx="3421379" cy="658495"/>
          </a:xfrm>
          <a:custGeom>
            <a:avLst/>
            <a:gdLst/>
            <a:ahLst/>
            <a:cxnLst/>
            <a:rect l="l" t="t" r="r" b="b"/>
            <a:pathLst>
              <a:path w="3421379" h="658494">
                <a:moveTo>
                  <a:pt x="310471" y="216716"/>
                </a:moveTo>
                <a:lnTo>
                  <a:pt x="305533" y="197711"/>
                </a:lnTo>
                <a:lnTo>
                  <a:pt x="310238" y="179147"/>
                </a:lnTo>
                <a:lnTo>
                  <a:pt x="324042" y="161211"/>
                </a:lnTo>
                <a:lnTo>
                  <a:pt x="376767" y="127975"/>
                </a:lnTo>
                <a:lnTo>
                  <a:pt x="414598" y="113050"/>
                </a:lnTo>
                <a:lnTo>
                  <a:pt x="459348" y="99506"/>
                </a:lnTo>
                <a:lnTo>
                  <a:pt x="510471" y="87529"/>
                </a:lnTo>
                <a:lnTo>
                  <a:pt x="567425" y="77307"/>
                </a:lnTo>
                <a:lnTo>
                  <a:pt x="629662" y="69028"/>
                </a:lnTo>
                <a:lnTo>
                  <a:pt x="696639" y="62881"/>
                </a:lnTo>
                <a:lnTo>
                  <a:pt x="767810" y="59052"/>
                </a:lnTo>
                <a:lnTo>
                  <a:pt x="818645" y="57884"/>
                </a:lnTo>
                <a:lnTo>
                  <a:pt x="869386" y="57989"/>
                </a:lnTo>
                <a:lnTo>
                  <a:pt x="919694" y="59349"/>
                </a:lnTo>
                <a:lnTo>
                  <a:pt x="969234" y="61946"/>
                </a:lnTo>
                <a:lnTo>
                  <a:pt x="1017668" y="65764"/>
                </a:lnTo>
                <a:lnTo>
                  <a:pt x="1064659" y="70784"/>
                </a:lnTo>
                <a:lnTo>
                  <a:pt x="1109870" y="76988"/>
                </a:lnTo>
                <a:lnTo>
                  <a:pt x="1140126" y="64190"/>
                </a:lnTo>
                <a:lnTo>
                  <a:pt x="1216185" y="42998"/>
                </a:lnTo>
                <a:lnTo>
                  <a:pt x="1260627" y="34714"/>
                </a:lnTo>
                <a:lnTo>
                  <a:pt x="1308439" y="28044"/>
                </a:lnTo>
                <a:lnTo>
                  <a:pt x="1358940" y="23042"/>
                </a:lnTo>
                <a:lnTo>
                  <a:pt x="1411451" y="19764"/>
                </a:lnTo>
                <a:lnTo>
                  <a:pt x="1465292" y="18263"/>
                </a:lnTo>
                <a:lnTo>
                  <a:pt x="1519783" y="18595"/>
                </a:lnTo>
                <a:lnTo>
                  <a:pt x="1574245" y="20814"/>
                </a:lnTo>
                <a:lnTo>
                  <a:pt x="1627998" y="24975"/>
                </a:lnTo>
                <a:lnTo>
                  <a:pt x="1680362" y="31132"/>
                </a:lnTo>
                <a:lnTo>
                  <a:pt x="1731987" y="39640"/>
                </a:lnTo>
                <a:lnTo>
                  <a:pt x="1778404" y="50012"/>
                </a:lnTo>
                <a:lnTo>
                  <a:pt x="1811088" y="36090"/>
                </a:lnTo>
                <a:lnTo>
                  <a:pt x="1851519" y="24252"/>
                </a:lnTo>
                <a:lnTo>
                  <a:pt x="1898387" y="14612"/>
                </a:lnTo>
                <a:lnTo>
                  <a:pt x="1950385" y="7286"/>
                </a:lnTo>
                <a:lnTo>
                  <a:pt x="2006204" y="2389"/>
                </a:lnTo>
                <a:lnTo>
                  <a:pt x="2064537" y="35"/>
                </a:lnTo>
                <a:lnTo>
                  <a:pt x="2124075" y="338"/>
                </a:lnTo>
                <a:lnTo>
                  <a:pt x="2183512" y="3415"/>
                </a:lnTo>
                <a:lnTo>
                  <a:pt x="2241537" y="9378"/>
                </a:lnTo>
                <a:lnTo>
                  <a:pt x="2307468" y="20635"/>
                </a:lnTo>
                <a:lnTo>
                  <a:pt x="2361979" y="35515"/>
                </a:lnTo>
                <a:lnTo>
                  <a:pt x="2401870" y="24889"/>
                </a:lnTo>
                <a:lnTo>
                  <a:pt x="2446142" y="16122"/>
                </a:lnTo>
                <a:lnTo>
                  <a:pt x="2493957" y="9231"/>
                </a:lnTo>
                <a:lnTo>
                  <a:pt x="2544478" y="4235"/>
                </a:lnTo>
                <a:lnTo>
                  <a:pt x="2596867" y="1152"/>
                </a:lnTo>
                <a:lnTo>
                  <a:pt x="2650287" y="0"/>
                </a:lnTo>
                <a:lnTo>
                  <a:pt x="2703899" y="796"/>
                </a:lnTo>
                <a:lnTo>
                  <a:pt x="2756867" y="3559"/>
                </a:lnTo>
                <a:lnTo>
                  <a:pt x="2808351" y="8308"/>
                </a:lnTo>
                <a:lnTo>
                  <a:pt x="2857515" y="15059"/>
                </a:lnTo>
                <a:lnTo>
                  <a:pt x="2903522" y="23832"/>
                </a:lnTo>
                <a:lnTo>
                  <a:pt x="2950267" y="36163"/>
                </a:lnTo>
                <a:lnTo>
                  <a:pt x="2987957" y="50306"/>
                </a:lnTo>
                <a:lnTo>
                  <a:pt x="3033224" y="82688"/>
                </a:lnTo>
                <a:lnTo>
                  <a:pt x="3104608" y="89646"/>
                </a:lnTo>
                <a:lnTo>
                  <a:pt x="3168327" y="99541"/>
                </a:lnTo>
                <a:lnTo>
                  <a:pt x="3223544" y="111988"/>
                </a:lnTo>
                <a:lnTo>
                  <a:pt x="3269422" y="126605"/>
                </a:lnTo>
                <a:lnTo>
                  <a:pt x="3305124" y="143005"/>
                </a:lnTo>
                <a:lnTo>
                  <a:pt x="3342657" y="179622"/>
                </a:lnTo>
                <a:lnTo>
                  <a:pt x="3342813" y="199069"/>
                </a:lnTo>
                <a:lnTo>
                  <a:pt x="3329448" y="218763"/>
                </a:lnTo>
                <a:lnTo>
                  <a:pt x="3324302" y="223729"/>
                </a:lnTo>
                <a:lnTo>
                  <a:pt x="3317846" y="228594"/>
                </a:lnTo>
                <a:lnTo>
                  <a:pt x="3310126" y="233325"/>
                </a:lnTo>
                <a:lnTo>
                  <a:pt x="3357517" y="252522"/>
                </a:lnTo>
                <a:lnTo>
                  <a:pt x="3391645" y="272913"/>
                </a:lnTo>
                <a:lnTo>
                  <a:pt x="3412713" y="294093"/>
                </a:lnTo>
                <a:lnTo>
                  <a:pt x="3420923" y="315656"/>
                </a:lnTo>
                <a:lnTo>
                  <a:pt x="3416478" y="337197"/>
                </a:lnTo>
                <a:lnTo>
                  <a:pt x="3370437" y="378588"/>
                </a:lnTo>
                <a:lnTo>
                  <a:pt x="3329246" y="397627"/>
                </a:lnTo>
                <a:lnTo>
                  <a:pt x="3276213" y="415021"/>
                </a:lnTo>
                <a:lnTo>
                  <a:pt x="3211540" y="430363"/>
                </a:lnTo>
                <a:lnTo>
                  <a:pt x="3166173" y="438563"/>
                </a:lnTo>
                <a:lnTo>
                  <a:pt x="3118030" y="445473"/>
                </a:lnTo>
                <a:lnTo>
                  <a:pt x="3067510" y="451049"/>
                </a:lnTo>
                <a:lnTo>
                  <a:pt x="3015013" y="455249"/>
                </a:lnTo>
                <a:lnTo>
                  <a:pt x="2960939" y="458026"/>
                </a:lnTo>
                <a:lnTo>
                  <a:pt x="2954354" y="477461"/>
                </a:lnTo>
                <a:lnTo>
                  <a:pt x="2908173" y="513018"/>
                </a:lnTo>
                <a:lnTo>
                  <a:pt x="2870476" y="528650"/>
                </a:lnTo>
                <a:lnTo>
                  <a:pt x="2824308" y="542524"/>
                </a:lnTo>
                <a:lnTo>
                  <a:pt x="2770619" y="554396"/>
                </a:lnTo>
                <a:lnTo>
                  <a:pt x="2710358" y="564020"/>
                </a:lnTo>
                <a:lnTo>
                  <a:pt x="2644475" y="571152"/>
                </a:lnTo>
                <a:lnTo>
                  <a:pt x="2573920" y="575547"/>
                </a:lnTo>
                <a:lnTo>
                  <a:pt x="2499642" y="576960"/>
                </a:lnTo>
                <a:lnTo>
                  <a:pt x="2449271" y="576125"/>
                </a:lnTo>
                <a:lnTo>
                  <a:pt x="2399779" y="573856"/>
                </a:lnTo>
                <a:lnTo>
                  <a:pt x="2351604" y="570185"/>
                </a:lnTo>
                <a:lnTo>
                  <a:pt x="2305186" y="565145"/>
                </a:lnTo>
                <a:lnTo>
                  <a:pt x="2260964" y="558772"/>
                </a:lnTo>
                <a:lnTo>
                  <a:pt x="2239473" y="574174"/>
                </a:lnTo>
                <a:lnTo>
                  <a:pt x="2178957" y="601733"/>
                </a:lnTo>
                <a:lnTo>
                  <a:pt x="2140932" y="613749"/>
                </a:lnTo>
                <a:lnTo>
                  <a:pt x="2098394" y="624496"/>
                </a:lnTo>
                <a:lnTo>
                  <a:pt x="2051844" y="633903"/>
                </a:lnTo>
                <a:lnTo>
                  <a:pt x="2001781" y="641900"/>
                </a:lnTo>
                <a:lnTo>
                  <a:pt x="1948705" y="648417"/>
                </a:lnTo>
                <a:lnTo>
                  <a:pt x="1893116" y="653383"/>
                </a:lnTo>
                <a:lnTo>
                  <a:pt x="1835513" y="656728"/>
                </a:lnTo>
                <a:lnTo>
                  <a:pt x="1776396" y="658381"/>
                </a:lnTo>
                <a:lnTo>
                  <a:pt x="1716264" y="658274"/>
                </a:lnTo>
                <a:lnTo>
                  <a:pt x="1655619" y="656334"/>
                </a:lnTo>
                <a:lnTo>
                  <a:pt x="1594959" y="652492"/>
                </a:lnTo>
                <a:lnTo>
                  <a:pt x="1537217" y="646922"/>
                </a:lnTo>
                <a:lnTo>
                  <a:pt x="1482642" y="639697"/>
                </a:lnTo>
                <a:lnTo>
                  <a:pt x="1431717" y="630911"/>
                </a:lnTo>
                <a:lnTo>
                  <a:pt x="1384928" y="620657"/>
                </a:lnTo>
                <a:lnTo>
                  <a:pt x="1342757" y="609030"/>
                </a:lnTo>
                <a:lnTo>
                  <a:pt x="1305689" y="596126"/>
                </a:lnTo>
                <a:lnTo>
                  <a:pt x="1253840" y="603468"/>
                </a:lnTo>
                <a:lnTo>
                  <a:pt x="1200553" y="609374"/>
                </a:lnTo>
                <a:lnTo>
                  <a:pt x="1146180" y="613865"/>
                </a:lnTo>
                <a:lnTo>
                  <a:pt x="1091073" y="616966"/>
                </a:lnTo>
                <a:lnTo>
                  <a:pt x="1035582" y="618699"/>
                </a:lnTo>
                <a:lnTo>
                  <a:pt x="980059" y="619088"/>
                </a:lnTo>
                <a:lnTo>
                  <a:pt x="924855" y="618155"/>
                </a:lnTo>
                <a:lnTo>
                  <a:pt x="870321" y="615923"/>
                </a:lnTo>
                <a:lnTo>
                  <a:pt x="816809" y="612415"/>
                </a:lnTo>
                <a:lnTo>
                  <a:pt x="764669" y="607655"/>
                </a:lnTo>
                <a:lnTo>
                  <a:pt x="714253" y="601665"/>
                </a:lnTo>
                <a:lnTo>
                  <a:pt x="665912" y="594469"/>
                </a:lnTo>
                <a:lnTo>
                  <a:pt x="619997" y="586089"/>
                </a:lnTo>
                <a:lnTo>
                  <a:pt x="576859" y="576548"/>
                </a:lnTo>
                <a:lnTo>
                  <a:pt x="536850" y="565870"/>
                </a:lnTo>
                <a:lnTo>
                  <a:pt x="500321" y="554077"/>
                </a:lnTo>
                <a:lnTo>
                  <a:pt x="463281" y="539270"/>
                </a:lnTo>
                <a:lnTo>
                  <a:pt x="461168" y="538299"/>
                </a:lnTo>
                <a:lnTo>
                  <a:pt x="391313" y="538598"/>
                </a:lnTo>
                <a:lnTo>
                  <a:pt x="324668" y="535352"/>
                </a:lnTo>
                <a:lnTo>
                  <a:pt x="262772" y="528879"/>
                </a:lnTo>
                <a:lnTo>
                  <a:pt x="207165" y="519496"/>
                </a:lnTo>
                <a:lnTo>
                  <a:pt x="159385" y="507522"/>
                </a:lnTo>
                <a:lnTo>
                  <a:pt x="120971" y="493275"/>
                </a:lnTo>
                <a:lnTo>
                  <a:pt x="78401" y="459233"/>
                </a:lnTo>
                <a:lnTo>
                  <a:pt x="77830" y="439560"/>
                </a:lnTo>
                <a:lnTo>
                  <a:pt x="93317" y="420538"/>
                </a:lnTo>
                <a:lnTo>
                  <a:pt x="124033" y="402826"/>
                </a:lnTo>
                <a:lnTo>
                  <a:pt x="169148" y="387083"/>
                </a:lnTo>
                <a:lnTo>
                  <a:pt x="105726" y="374519"/>
                </a:lnTo>
                <a:lnTo>
                  <a:pt x="56363" y="358999"/>
                </a:lnTo>
                <a:lnTo>
                  <a:pt x="21795" y="341268"/>
                </a:lnTo>
                <a:lnTo>
                  <a:pt x="2762" y="322069"/>
                </a:lnTo>
                <a:lnTo>
                  <a:pt x="0" y="302147"/>
                </a:lnTo>
                <a:lnTo>
                  <a:pt x="14247" y="282245"/>
                </a:lnTo>
                <a:lnTo>
                  <a:pt x="84215" y="249215"/>
                </a:lnTo>
                <a:lnTo>
                  <a:pt x="130770" y="237591"/>
                </a:lnTo>
                <a:lnTo>
                  <a:pt x="184474" y="228479"/>
                </a:lnTo>
                <a:lnTo>
                  <a:pt x="243892" y="222124"/>
                </a:lnTo>
                <a:lnTo>
                  <a:pt x="307593" y="218767"/>
                </a:lnTo>
                <a:lnTo>
                  <a:pt x="310471" y="216716"/>
                </a:lnTo>
                <a:close/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33266" y="1222579"/>
            <a:ext cx="200660" cy="12700"/>
          </a:xfrm>
          <a:custGeom>
            <a:avLst/>
            <a:gdLst/>
            <a:ahLst/>
            <a:cxnLst/>
            <a:rect l="l" t="t" r="r" b="b"/>
            <a:pathLst>
              <a:path w="200659" h="12700">
                <a:moveTo>
                  <a:pt x="200390" y="12147"/>
                </a:moveTo>
                <a:lnTo>
                  <a:pt x="148087" y="12168"/>
                </a:lnTo>
                <a:lnTo>
                  <a:pt x="96668" y="10115"/>
                </a:lnTo>
                <a:lnTo>
                  <a:pt x="47012" y="6041"/>
                </a:lnTo>
                <a:lnTo>
                  <a:pt x="0" y="0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722788" y="1367657"/>
            <a:ext cx="88265" cy="6350"/>
          </a:xfrm>
          <a:custGeom>
            <a:avLst/>
            <a:gdLst/>
            <a:ahLst/>
            <a:cxnLst/>
            <a:rect l="l" t="t" r="r" b="b"/>
            <a:pathLst>
              <a:path w="88265" h="6350">
                <a:moveTo>
                  <a:pt x="87674" y="0"/>
                </a:moveTo>
                <a:lnTo>
                  <a:pt x="66340" y="2017"/>
                </a:lnTo>
                <a:lnTo>
                  <a:pt x="44569" y="3661"/>
                </a:lnTo>
                <a:lnTo>
                  <a:pt x="22432" y="4928"/>
                </a:lnTo>
                <a:lnTo>
                  <a:pt x="0" y="5813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513119" y="1405012"/>
            <a:ext cx="53340" cy="26670"/>
          </a:xfrm>
          <a:custGeom>
            <a:avLst/>
            <a:gdLst/>
            <a:ahLst/>
            <a:cxnLst/>
            <a:rect l="l" t="t" r="r" b="b"/>
            <a:pathLst>
              <a:path w="53340" h="26669">
                <a:moveTo>
                  <a:pt x="52826" y="26519"/>
                </a:moveTo>
                <a:lnTo>
                  <a:pt x="37612" y="20175"/>
                </a:lnTo>
                <a:lnTo>
                  <a:pt x="23718" y="13630"/>
                </a:lnTo>
                <a:lnTo>
                  <a:pt x="11171" y="6901"/>
                </a:lnTo>
                <a:lnTo>
                  <a:pt x="0" y="0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521759" y="1365401"/>
            <a:ext cx="21590" cy="29209"/>
          </a:xfrm>
          <a:custGeom>
            <a:avLst/>
            <a:gdLst/>
            <a:ahLst/>
            <a:cxnLst/>
            <a:rect l="l" t="t" r="r" b="b"/>
            <a:pathLst>
              <a:path w="21590" h="29209">
                <a:moveTo>
                  <a:pt x="21094" y="0"/>
                </a:moveTo>
                <a:lnTo>
                  <a:pt x="18020" y="7377"/>
                </a:lnTo>
                <a:lnTo>
                  <a:pt x="13473" y="14696"/>
                </a:lnTo>
                <a:lnTo>
                  <a:pt x="7462" y="21941"/>
                </a:lnTo>
                <a:lnTo>
                  <a:pt x="0" y="29099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962285" y="1185604"/>
            <a:ext cx="257810" cy="109220"/>
          </a:xfrm>
          <a:custGeom>
            <a:avLst/>
            <a:gdLst/>
            <a:ahLst/>
            <a:cxnLst/>
            <a:rect l="l" t="t" r="r" b="b"/>
            <a:pathLst>
              <a:path w="257809" h="109219">
                <a:moveTo>
                  <a:pt x="0" y="0"/>
                </a:moveTo>
                <a:lnTo>
                  <a:pt x="74208" y="11873"/>
                </a:lnTo>
                <a:lnTo>
                  <a:pt x="137472" y="26920"/>
                </a:lnTo>
                <a:lnTo>
                  <a:pt x="188599" y="44637"/>
                </a:lnTo>
                <a:lnTo>
                  <a:pt x="226394" y="64518"/>
                </a:lnTo>
                <a:lnTo>
                  <a:pt x="249664" y="86058"/>
                </a:lnTo>
                <a:lnTo>
                  <a:pt x="257214" y="108753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454434" y="1069773"/>
            <a:ext cx="114935" cy="41275"/>
          </a:xfrm>
          <a:custGeom>
            <a:avLst/>
            <a:gdLst/>
            <a:ahLst/>
            <a:cxnLst/>
            <a:rect l="l" t="t" r="r" b="b"/>
            <a:pathLst>
              <a:path w="114934" h="41275">
                <a:moveTo>
                  <a:pt x="114530" y="0"/>
                </a:moveTo>
                <a:lnTo>
                  <a:pt x="92784" y="11450"/>
                </a:lnTo>
                <a:lnTo>
                  <a:pt x="66255" y="22132"/>
                </a:lnTo>
                <a:lnTo>
                  <a:pt x="35230" y="31943"/>
                </a:lnTo>
                <a:lnTo>
                  <a:pt x="0" y="40779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1294143" y="918462"/>
            <a:ext cx="6985" cy="19685"/>
          </a:xfrm>
          <a:custGeom>
            <a:avLst/>
            <a:gdLst/>
            <a:ahLst/>
            <a:cxnLst/>
            <a:rect l="l" t="t" r="r" b="b"/>
            <a:pathLst>
              <a:path w="6984" h="19684">
                <a:moveTo>
                  <a:pt x="0" y="0"/>
                </a:moveTo>
                <a:lnTo>
                  <a:pt x="4375" y="6354"/>
                </a:lnTo>
                <a:lnTo>
                  <a:pt x="6400" y="12803"/>
                </a:lnTo>
                <a:lnTo>
                  <a:pt x="6047" y="19259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562709" y="871435"/>
            <a:ext cx="59055" cy="24765"/>
          </a:xfrm>
          <a:custGeom>
            <a:avLst/>
            <a:gdLst/>
            <a:ahLst/>
            <a:cxnLst/>
            <a:rect l="l" t="t" r="r" b="b"/>
            <a:pathLst>
              <a:path w="59054" h="24765">
                <a:moveTo>
                  <a:pt x="0" y="24561"/>
                </a:moveTo>
                <a:lnTo>
                  <a:pt x="12090" y="18016"/>
                </a:lnTo>
                <a:lnTo>
                  <a:pt x="25937" y="11724"/>
                </a:lnTo>
                <a:lnTo>
                  <a:pt x="41484" y="5711"/>
                </a:lnTo>
                <a:lnTo>
                  <a:pt x="58673" y="0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013936" y="886519"/>
            <a:ext cx="28575" cy="21590"/>
          </a:xfrm>
          <a:custGeom>
            <a:avLst/>
            <a:gdLst/>
            <a:ahLst/>
            <a:cxnLst/>
            <a:rect l="l" t="t" r="r" b="b"/>
            <a:pathLst>
              <a:path w="28575" h="21590">
                <a:moveTo>
                  <a:pt x="0" y="21182"/>
                </a:moveTo>
                <a:lnTo>
                  <a:pt x="5211" y="15720"/>
                </a:lnTo>
                <a:lnTo>
                  <a:pt x="11698" y="10359"/>
                </a:lnTo>
                <a:lnTo>
                  <a:pt x="19440" y="5114"/>
                </a:lnTo>
                <a:lnTo>
                  <a:pt x="28417" y="0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69916" y="914895"/>
            <a:ext cx="102870" cy="20955"/>
          </a:xfrm>
          <a:custGeom>
            <a:avLst/>
            <a:gdLst/>
            <a:ahLst/>
            <a:cxnLst/>
            <a:rect l="l" t="t" r="r" b="b"/>
            <a:pathLst>
              <a:path w="102870" h="20955">
                <a:moveTo>
                  <a:pt x="0" y="0"/>
                </a:moveTo>
                <a:lnTo>
                  <a:pt x="27457" y="4516"/>
                </a:lnTo>
                <a:lnTo>
                  <a:pt x="53795" y="9456"/>
                </a:lnTo>
                <a:lnTo>
                  <a:pt x="78943" y="14806"/>
                </a:lnTo>
                <a:lnTo>
                  <a:pt x="102829" y="20550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570935" y="1054782"/>
            <a:ext cx="18415" cy="22225"/>
          </a:xfrm>
          <a:custGeom>
            <a:avLst/>
            <a:gdLst/>
            <a:ahLst/>
            <a:cxnLst/>
            <a:rect l="l" t="t" r="r" b="b"/>
            <a:pathLst>
              <a:path w="18415" h="22225">
                <a:moveTo>
                  <a:pt x="17945" y="21621"/>
                </a:moveTo>
                <a:lnTo>
                  <a:pt x="12238" y="16289"/>
                </a:lnTo>
                <a:lnTo>
                  <a:pt x="7341" y="10903"/>
                </a:lnTo>
                <a:lnTo>
                  <a:pt x="3260" y="5472"/>
                </a:lnTo>
                <a:lnTo>
                  <a:pt x="0" y="0"/>
                </a:lnTo>
              </a:path>
            </a:pathLst>
          </a:custGeom>
          <a:ln w="10470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9588861" y="971562"/>
            <a:ext cx="87376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In</a:t>
            </a:r>
            <a:r>
              <a:rPr dirty="0" sz="1650" spc="-20" b="1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r>
              <a:rPr dirty="0" sz="1650" spc="-10" b="1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1650" b="1">
                <a:solidFill>
                  <a:srgbClr val="181818"/>
                </a:solidFill>
                <a:latin typeface="微软雅黑"/>
                <a:cs typeface="微软雅黑"/>
              </a:rPr>
              <a:t>r</a:t>
            </a: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n</a:t>
            </a:r>
            <a:r>
              <a:rPr dirty="0" sz="1650" spc="-10" b="1">
                <a:solidFill>
                  <a:srgbClr val="181818"/>
                </a:solidFill>
                <a:latin typeface="微软雅黑"/>
                <a:cs typeface="微软雅黑"/>
              </a:rPr>
              <a:t>e</a:t>
            </a:r>
            <a:r>
              <a:rPr dirty="0" sz="1650" spc="-5" b="1">
                <a:solidFill>
                  <a:srgbClr val="181818"/>
                </a:solidFill>
                <a:latin typeface="微软雅黑"/>
                <a:cs typeface="微软雅黑"/>
              </a:rPr>
              <a:t>t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801117" y="8929436"/>
            <a:ext cx="2957830" cy="377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5" b="1">
                <a:solidFill>
                  <a:srgbClr val="373737"/>
                </a:solidFill>
                <a:latin typeface="微软雅黑"/>
                <a:cs typeface="微软雅黑"/>
              </a:rPr>
              <a:t>互联网出入安全设计：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01117" y="9285446"/>
            <a:ext cx="5836920" cy="15316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5275" indent="-283210">
              <a:lnSpc>
                <a:spcPts val="2325"/>
              </a:lnSpc>
              <a:spcBef>
                <a:spcPts val="12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设计原则：保证灵活性、弹性伸缩能力和安全性；</a:t>
            </a:r>
            <a:endParaRPr sz="1950">
              <a:latin typeface="微软雅黑"/>
              <a:cs typeface="微软雅黑"/>
            </a:endParaRPr>
          </a:p>
          <a:p>
            <a:pPr marL="295275" indent="-283210">
              <a:lnSpc>
                <a:spcPts val="2325"/>
              </a:lnSpc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设计建议：</a:t>
            </a:r>
            <a:endParaRPr sz="1950">
              <a:latin typeface="微软雅黑"/>
              <a:cs typeface="微软雅黑"/>
            </a:endParaRPr>
          </a:p>
          <a:p>
            <a:pPr lvl="1" marL="671830" indent="-28321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671830" algn="l"/>
                <a:tab pos="672465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配置云防火墙管控进出流量（可搭配</a:t>
            </a:r>
            <a:r>
              <a:rPr dirty="0" sz="1950" spc="-5">
                <a:solidFill>
                  <a:srgbClr val="373737"/>
                </a:solidFill>
                <a:latin typeface="微软雅黑"/>
                <a:cs typeface="微软雅黑"/>
              </a:rPr>
              <a:t>WAF）</a:t>
            </a:r>
            <a:endParaRPr sz="1950">
              <a:latin typeface="微软雅黑"/>
              <a:cs typeface="微软雅黑"/>
            </a:endParaRPr>
          </a:p>
          <a:p>
            <a:pPr lvl="1" marL="671830" marR="415290" indent="-283210">
              <a:lnSpc>
                <a:spcPct val="102200"/>
              </a:lnSpc>
              <a:buFont typeface="Arial"/>
              <a:buChar char="•"/>
              <a:tabLst>
                <a:tab pos="671830" algn="l"/>
                <a:tab pos="672465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（可选）配置独立</a:t>
            </a:r>
            <a:r>
              <a:rPr dirty="0" sz="1950" spc="20">
                <a:solidFill>
                  <a:srgbClr val="373737"/>
                </a:solidFill>
                <a:latin typeface="微软雅黑"/>
                <a:cs typeface="微软雅黑"/>
              </a:rPr>
              <a:t>DMZ</a:t>
            </a:r>
            <a:r>
              <a:rPr dirty="0" sz="1950" spc="-15">
                <a:solidFill>
                  <a:srgbClr val="373737"/>
                </a:solidFill>
                <a:latin typeface="微软雅黑"/>
                <a:cs typeface="微软雅黑"/>
              </a:rPr>
              <a:t> </a:t>
            </a:r>
            <a:r>
              <a:rPr dirty="0" sz="1950" spc="10">
                <a:solidFill>
                  <a:srgbClr val="373737"/>
                </a:solidFill>
                <a:latin typeface="微软雅黑"/>
                <a:cs typeface="微软雅黑"/>
              </a:rPr>
              <a:t>VPC</a:t>
            </a: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或</a:t>
            </a:r>
            <a:r>
              <a:rPr dirty="0" sz="1950" spc="10">
                <a:solidFill>
                  <a:srgbClr val="373737"/>
                </a:solidFill>
                <a:latin typeface="微软雅黑"/>
                <a:cs typeface="微软雅黑"/>
              </a:rPr>
              <a:t>VSW，</a:t>
            </a: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搭配 </a:t>
            </a:r>
            <a:r>
              <a:rPr dirty="0" sz="1950">
                <a:solidFill>
                  <a:srgbClr val="373737"/>
                </a:solidFill>
                <a:latin typeface="微软雅黑"/>
                <a:cs typeface="微软雅黑"/>
              </a:rPr>
              <a:t>EIP/SLB/NAT，</a:t>
            </a: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提供互联网连接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828321" y="7505396"/>
            <a:ext cx="130111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云企业网C</a:t>
            </a:r>
            <a:r>
              <a:rPr dirty="0" sz="1650" spc="-15" b="1">
                <a:solidFill>
                  <a:srgbClr val="535353"/>
                </a:solidFill>
                <a:latin typeface="微软雅黑"/>
                <a:cs typeface="微软雅黑"/>
              </a:rPr>
              <a:t>E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N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1121587" y="7042606"/>
            <a:ext cx="708219" cy="7082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901804" y="7750827"/>
            <a:ext cx="1574165" cy="126364"/>
          </a:xfrm>
          <a:custGeom>
            <a:avLst/>
            <a:gdLst/>
            <a:ahLst/>
            <a:cxnLst/>
            <a:rect l="l" t="t" r="r" b="b"/>
            <a:pathLst>
              <a:path w="1574165" h="126365">
                <a:moveTo>
                  <a:pt x="1573897" y="0"/>
                </a:moveTo>
                <a:lnTo>
                  <a:pt x="1573897" y="126359"/>
                </a:lnTo>
                <a:lnTo>
                  <a:pt x="0" y="126359"/>
                </a:lnTo>
              </a:path>
            </a:pathLst>
          </a:custGeom>
          <a:ln w="20941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13087069" y="8929436"/>
            <a:ext cx="3250565" cy="377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5" b="1">
                <a:solidFill>
                  <a:srgbClr val="373737"/>
                </a:solidFill>
                <a:latin typeface="微软雅黑"/>
                <a:cs typeface="微软雅黑"/>
              </a:rPr>
              <a:t>云上业务互联安全设计：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087069" y="9285446"/>
            <a:ext cx="6453505" cy="1835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5275" indent="-283210">
              <a:lnSpc>
                <a:spcPts val="2325"/>
              </a:lnSpc>
              <a:spcBef>
                <a:spcPts val="125"/>
              </a:spcBef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设计原则：环境隔离，必要的连通同时保证安全；</a:t>
            </a:r>
            <a:endParaRPr sz="1950">
              <a:latin typeface="微软雅黑"/>
              <a:cs typeface="微软雅黑"/>
            </a:endParaRPr>
          </a:p>
          <a:p>
            <a:pPr marL="295275" indent="-283210">
              <a:lnSpc>
                <a:spcPts val="2325"/>
              </a:lnSpc>
              <a:buFont typeface="Arial"/>
              <a:buChar char="•"/>
              <a:tabLst>
                <a:tab pos="295275" algn="l"/>
                <a:tab pos="295910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设计建议：</a:t>
            </a:r>
            <a:endParaRPr sz="1950">
              <a:latin typeface="微软雅黑"/>
              <a:cs typeface="微软雅黑"/>
            </a:endParaRPr>
          </a:p>
          <a:p>
            <a:pPr lvl="1" marL="671830" marR="8890" indent="-283210">
              <a:lnSpc>
                <a:spcPct val="102200"/>
              </a:lnSpc>
              <a:buFont typeface="Arial"/>
              <a:buChar char="•"/>
              <a:tabLst>
                <a:tab pos="671830" algn="l"/>
                <a:tab pos="672465" algn="l"/>
              </a:tabLst>
            </a:pP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配置云企业网</a:t>
            </a:r>
            <a:r>
              <a:rPr dirty="0" sz="1950" spc="20">
                <a:solidFill>
                  <a:srgbClr val="373737"/>
                </a:solidFill>
                <a:latin typeface="微软雅黑"/>
                <a:cs typeface="微软雅黑"/>
              </a:rPr>
              <a:t>（CEN），</a:t>
            </a: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绑定</a:t>
            </a:r>
            <a:r>
              <a:rPr dirty="0" sz="1950" spc="10">
                <a:solidFill>
                  <a:srgbClr val="373737"/>
                </a:solidFill>
                <a:latin typeface="微软雅黑"/>
                <a:cs typeface="微软雅黑"/>
              </a:rPr>
              <a:t>VPC</a:t>
            </a: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、专线</a:t>
            </a:r>
            <a:r>
              <a:rPr dirty="0" sz="1950" spc="20">
                <a:solidFill>
                  <a:srgbClr val="373737"/>
                </a:solidFill>
                <a:latin typeface="微软雅黑"/>
                <a:cs typeface="微软雅黑"/>
              </a:rPr>
              <a:t>（VBR）</a:t>
            </a: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、 </a:t>
            </a:r>
            <a:r>
              <a:rPr dirty="0" sz="1950" spc="-5">
                <a:solidFill>
                  <a:srgbClr val="373737"/>
                </a:solidFill>
                <a:latin typeface="微软雅黑"/>
                <a:cs typeface="微软雅黑"/>
              </a:rPr>
              <a:t>CCN</a:t>
            </a: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三种网络实例，实现一键接入、全球互联；</a:t>
            </a:r>
            <a:endParaRPr sz="1950">
              <a:latin typeface="微软雅黑"/>
              <a:cs typeface="微软雅黑"/>
            </a:endParaRPr>
          </a:p>
          <a:p>
            <a:pPr lvl="1" marL="671830" marR="5080" indent="-283210">
              <a:lnSpc>
                <a:spcPct val="102200"/>
              </a:lnSpc>
              <a:buFont typeface="Arial"/>
              <a:buChar char="•"/>
              <a:tabLst>
                <a:tab pos="671830" algn="l"/>
                <a:tab pos="672465" algn="l"/>
              </a:tabLst>
            </a:pPr>
            <a:r>
              <a:rPr dirty="0" sz="1950" spc="10">
                <a:solidFill>
                  <a:srgbClr val="373737"/>
                </a:solidFill>
                <a:latin typeface="微软雅黑"/>
                <a:cs typeface="微软雅黑"/>
              </a:rPr>
              <a:t>VPC</a:t>
            </a:r>
            <a:r>
              <a:rPr dirty="0" sz="1950" spc="25">
                <a:solidFill>
                  <a:srgbClr val="373737"/>
                </a:solidFill>
                <a:latin typeface="微软雅黑"/>
                <a:cs typeface="微软雅黑"/>
              </a:rPr>
              <a:t>内配置安全组策略，实现微隔离（可搭配云防火 墙，实现策略统一管理）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999277" y="2698720"/>
            <a:ext cx="3536315" cy="3575685"/>
          </a:xfrm>
          <a:custGeom>
            <a:avLst/>
            <a:gdLst/>
            <a:ahLst/>
            <a:cxnLst/>
            <a:rect l="l" t="t" r="r" b="b"/>
            <a:pathLst>
              <a:path w="3536315" h="3575685">
                <a:moveTo>
                  <a:pt x="0" y="0"/>
                </a:moveTo>
                <a:lnTo>
                  <a:pt x="3535695" y="0"/>
                </a:lnTo>
                <a:lnTo>
                  <a:pt x="3535695" y="3575504"/>
                </a:lnTo>
                <a:lnTo>
                  <a:pt x="0" y="3575504"/>
                </a:lnTo>
                <a:lnTo>
                  <a:pt x="0" y="0"/>
                </a:lnTo>
                <a:close/>
              </a:path>
            </a:pathLst>
          </a:custGeom>
          <a:ln w="47118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1350366" y="2796931"/>
            <a:ext cx="2801620" cy="1484630"/>
          </a:xfrm>
          <a:custGeom>
            <a:avLst/>
            <a:gdLst/>
            <a:ahLst/>
            <a:cxnLst/>
            <a:rect l="l" t="t" r="r" b="b"/>
            <a:pathLst>
              <a:path w="2801619" h="1484629">
                <a:moveTo>
                  <a:pt x="0" y="0"/>
                </a:moveTo>
                <a:lnTo>
                  <a:pt x="2801181" y="0"/>
                </a:lnTo>
                <a:lnTo>
                  <a:pt x="2801181" y="1484015"/>
                </a:lnTo>
                <a:lnTo>
                  <a:pt x="0" y="1484015"/>
                </a:lnTo>
                <a:lnTo>
                  <a:pt x="0" y="0"/>
                </a:lnTo>
                <a:close/>
              </a:path>
            </a:pathLst>
          </a:custGeom>
          <a:solidFill>
            <a:srgbClr val="FFE1CC">
              <a:alpha val="5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1350366" y="2796931"/>
            <a:ext cx="2801620" cy="1484630"/>
          </a:xfrm>
          <a:custGeom>
            <a:avLst/>
            <a:gdLst/>
            <a:ahLst/>
            <a:cxnLst/>
            <a:rect l="l" t="t" r="r" b="b"/>
            <a:pathLst>
              <a:path w="2801619" h="1484629">
                <a:moveTo>
                  <a:pt x="0" y="0"/>
                </a:moveTo>
                <a:lnTo>
                  <a:pt x="2801186" y="0"/>
                </a:lnTo>
                <a:lnTo>
                  <a:pt x="2801186" y="1484015"/>
                </a:lnTo>
                <a:lnTo>
                  <a:pt x="0" y="14840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11485378" y="2845851"/>
            <a:ext cx="126936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业务中台集群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1757611" y="3735877"/>
            <a:ext cx="3683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535353"/>
                </a:solidFill>
                <a:latin typeface="微软雅黑"/>
                <a:cs typeface="微软雅黑"/>
              </a:rPr>
              <a:t>v</a:t>
            </a:r>
            <a:r>
              <a:rPr dirty="0" sz="1300" spc="15">
                <a:solidFill>
                  <a:srgbClr val="535353"/>
                </a:solidFill>
                <a:latin typeface="微软雅黑"/>
                <a:cs typeface="微软雅黑"/>
              </a:rPr>
              <a:t>SW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2169032" y="3574956"/>
            <a:ext cx="1815464" cy="636905"/>
          </a:xfrm>
          <a:custGeom>
            <a:avLst/>
            <a:gdLst/>
            <a:ahLst/>
            <a:cxnLst/>
            <a:rect l="l" t="t" r="r" b="b"/>
            <a:pathLst>
              <a:path w="1815465" h="636904">
                <a:moveTo>
                  <a:pt x="0" y="0"/>
                </a:moveTo>
                <a:lnTo>
                  <a:pt x="1814984" y="0"/>
                </a:lnTo>
                <a:lnTo>
                  <a:pt x="1814984" y="636348"/>
                </a:lnTo>
                <a:lnTo>
                  <a:pt x="0" y="63634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2518079" y="3697432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3409037" y="3697432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2878424" y="2939718"/>
            <a:ext cx="496397" cy="4963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2738966" y="3436116"/>
            <a:ext cx="387985" cy="261620"/>
          </a:xfrm>
          <a:custGeom>
            <a:avLst/>
            <a:gdLst/>
            <a:ahLst/>
            <a:cxnLst/>
            <a:rect l="l" t="t" r="r" b="b"/>
            <a:pathLst>
              <a:path w="387984" h="261620">
                <a:moveTo>
                  <a:pt x="387660" y="0"/>
                </a:moveTo>
                <a:lnTo>
                  <a:pt x="0" y="261316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3126626" y="3436116"/>
            <a:ext cx="503555" cy="261620"/>
          </a:xfrm>
          <a:custGeom>
            <a:avLst/>
            <a:gdLst/>
            <a:ahLst/>
            <a:cxnLst/>
            <a:rect l="l" t="t" r="r" b="b"/>
            <a:pathLst>
              <a:path w="503555" h="261620">
                <a:moveTo>
                  <a:pt x="0" y="0"/>
                </a:moveTo>
                <a:lnTo>
                  <a:pt x="503296" y="261316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13424586" y="3065740"/>
            <a:ext cx="2717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50" b="1">
                <a:solidFill>
                  <a:srgbClr val="535353"/>
                </a:solidFill>
                <a:latin typeface="微软雅黑"/>
                <a:cs typeface="微软雅黑"/>
              </a:rPr>
              <a:t>LB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1351790" y="4575312"/>
            <a:ext cx="2801620" cy="1484630"/>
          </a:xfrm>
          <a:custGeom>
            <a:avLst/>
            <a:gdLst/>
            <a:ahLst/>
            <a:cxnLst/>
            <a:rect l="l" t="t" r="r" b="b"/>
            <a:pathLst>
              <a:path w="2801619" h="1484629">
                <a:moveTo>
                  <a:pt x="0" y="0"/>
                </a:moveTo>
                <a:lnTo>
                  <a:pt x="2801192" y="0"/>
                </a:lnTo>
                <a:lnTo>
                  <a:pt x="2801192" y="1484015"/>
                </a:lnTo>
                <a:lnTo>
                  <a:pt x="0" y="1484015"/>
                </a:lnTo>
                <a:lnTo>
                  <a:pt x="0" y="0"/>
                </a:lnTo>
                <a:close/>
              </a:path>
            </a:pathLst>
          </a:custGeom>
          <a:solidFill>
            <a:srgbClr val="FFE1CC">
              <a:alpha val="5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351790" y="4575312"/>
            <a:ext cx="2801620" cy="1484630"/>
          </a:xfrm>
          <a:custGeom>
            <a:avLst/>
            <a:gdLst/>
            <a:ahLst/>
            <a:cxnLst/>
            <a:rect l="l" t="t" r="r" b="b"/>
            <a:pathLst>
              <a:path w="2801619" h="1484629">
                <a:moveTo>
                  <a:pt x="0" y="0"/>
                </a:moveTo>
                <a:lnTo>
                  <a:pt x="2801186" y="0"/>
                </a:lnTo>
                <a:lnTo>
                  <a:pt x="2801186" y="1484015"/>
                </a:lnTo>
                <a:lnTo>
                  <a:pt x="0" y="1484015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6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11465870" y="4625902"/>
            <a:ext cx="126936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数据中台集群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1759045" y="5515927"/>
            <a:ext cx="3683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535353"/>
                </a:solidFill>
                <a:latin typeface="微软雅黑"/>
                <a:cs typeface="微软雅黑"/>
              </a:rPr>
              <a:t>v</a:t>
            </a:r>
            <a:r>
              <a:rPr dirty="0" sz="1300" spc="15">
                <a:solidFill>
                  <a:srgbClr val="535353"/>
                </a:solidFill>
                <a:latin typeface="微软雅黑"/>
                <a:cs typeface="微软雅黑"/>
              </a:rPr>
              <a:t>SW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2170456" y="5353336"/>
            <a:ext cx="1815464" cy="636905"/>
          </a:xfrm>
          <a:custGeom>
            <a:avLst/>
            <a:gdLst/>
            <a:ahLst/>
            <a:cxnLst/>
            <a:rect l="l" t="t" r="r" b="b"/>
            <a:pathLst>
              <a:path w="1815465" h="636904">
                <a:moveTo>
                  <a:pt x="0" y="0"/>
                </a:moveTo>
                <a:lnTo>
                  <a:pt x="1814984" y="0"/>
                </a:lnTo>
                <a:lnTo>
                  <a:pt x="1814984" y="636348"/>
                </a:lnTo>
                <a:lnTo>
                  <a:pt x="0" y="63634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2519514" y="5475812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3410471" y="5475812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2879859" y="4718098"/>
            <a:ext cx="496397" cy="4963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2740400" y="5214495"/>
            <a:ext cx="387985" cy="261620"/>
          </a:xfrm>
          <a:custGeom>
            <a:avLst/>
            <a:gdLst/>
            <a:ahLst/>
            <a:cxnLst/>
            <a:rect l="l" t="t" r="r" b="b"/>
            <a:pathLst>
              <a:path w="387984" h="261620">
                <a:moveTo>
                  <a:pt x="387660" y="0"/>
                </a:moveTo>
                <a:lnTo>
                  <a:pt x="0" y="261316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3128060" y="5214495"/>
            <a:ext cx="503555" cy="261620"/>
          </a:xfrm>
          <a:custGeom>
            <a:avLst/>
            <a:gdLst/>
            <a:ahLst/>
            <a:cxnLst/>
            <a:rect l="l" t="t" r="r" b="b"/>
            <a:pathLst>
              <a:path w="503555" h="261620">
                <a:moveTo>
                  <a:pt x="0" y="0"/>
                </a:moveTo>
                <a:lnTo>
                  <a:pt x="503296" y="261316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13426020" y="4845790"/>
            <a:ext cx="2717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50" b="1">
                <a:solidFill>
                  <a:srgbClr val="535353"/>
                </a:solidFill>
                <a:latin typeface="微软雅黑"/>
                <a:cs typeface="微软雅黑"/>
              </a:rPr>
              <a:t>LB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6839277" y="4426025"/>
            <a:ext cx="213995" cy="344805"/>
          </a:xfrm>
          <a:custGeom>
            <a:avLst/>
            <a:gdLst/>
            <a:ahLst/>
            <a:cxnLst/>
            <a:rect l="l" t="t" r="r" b="b"/>
            <a:pathLst>
              <a:path w="213994" h="344804">
                <a:moveTo>
                  <a:pt x="213721" y="237489"/>
                </a:moveTo>
                <a:lnTo>
                  <a:pt x="0" y="237489"/>
                </a:lnTo>
                <a:lnTo>
                  <a:pt x="106865" y="344350"/>
                </a:lnTo>
                <a:lnTo>
                  <a:pt x="213721" y="237489"/>
                </a:lnTo>
                <a:close/>
              </a:path>
              <a:path w="213994" h="344804">
                <a:moveTo>
                  <a:pt x="160298" y="106861"/>
                </a:moveTo>
                <a:lnTo>
                  <a:pt x="53432" y="106861"/>
                </a:lnTo>
                <a:lnTo>
                  <a:pt x="53432" y="237489"/>
                </a:lnTo>
                <a:lnTo>
                  <a:pt x="160298" y="237489"/>
                </a:lnTo>
                <a:lnTo>
                  <a:pt x="160298" y="106861"/>
                </a:lnTo>
                <a:close/>
              </a:path>
              <a:path w="213994" h="344804">
                <a:moveTo>
                  <a:pt x="106865" y="0"/>
                </a:moveTo>
                <a:lnTo>
                  <a:pt x="0" y="106861"/>
                </a:lnTo>
                <a:lnTo>
                  <a:pt x="213721" y="106861"/>
                </a:lnTo>
                <a:lnTo>
                  <a:pt x="1068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6839277" y="6186652"/>
            <a:ext cx="213995" cy="344805"/>
          </a:xfrm>
          <a:custGeom>
            <a:avLst/>
            <a:gdLst/>
            <a:ahLst/>
            <a:cxnLst/>
            <a:rect l="l" t="t" r="r" b="b"/>
            <a:pathLst>
              <a:path w="213994" h="344804">
                <a:moveTo>
                  <a:pt x="213721" y="237490"/>
                </a:moveTo>
                <a:lnTo>
                  <a:pt x="0" y="237490"/>
                </a:lnTo>
                <a:lnTo>
                  <a:pt x="106865" y="344350"/>
                </a:lnTo>
                <a:lnTo>
                  <a:pt x="213721" y="237490"/>
                </a:lnTo>
                <a:close/>
              </a:path>
              <a:path w="213994" h="344804">
                <a:moveTo>
                  <a:pt x="160298" y="106861"/>
                </a:moveTo>
                <a:lnTo>
                  <a:pt x="53432" y="106861"/>
                </a:lnTo>
                <a:lnTo>
                  <a:pt x="53432" y="237490"/>
                </a:lnTo>
                <a:lnTo>
                  <a:pt x="160298" y="237490"/>
                </a:lnTo>
                <a:lnTo>
                  <a:pt x="160298" y="106861"/>
                </a:lnTo>
                <a:close/>
              </a:path>
              <a:path w="213994" h="344804">
                <a:moveTo>
                  <a:pt x="106865" y="0"/>
                </a:moveTo>
                <a:lnTo>
                  <a:pt x="0" y="106861"/>
                </a:lnTo>
                <a:lnTo>
                  <a:pt x="213721" y="106861"/>
                </a:lnTo>
                <a:lnTo>
                  <a:pt x="1068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3026440" y="4251559"/>
            <a:ext cx="213995" cy="344805"/>
          </a:xfrm>
          <a:custGeom>
            <a:avLst/>
            <a:gdLst/>
            <a:ahLst/>
            <a:cxnLst/>
            <a:rect l="l" t="t" r="r" b="b"/>
            <a:pathLst>
              <a:path w="213994" h="344804">
                <a:moveTo>
                  <a:pt x="213721" y="237490"/>
                </a:moveTo>
                <a:lnTo>
                  <a:pt x="0" y="237490"/>
                </a:lnTo>
                <a:lnTo>
                  <a:pt x="106855" y="344350"/>
                </a:lnTo>
                <a:lnTo>
                  <a:pt x="213721" y="237490"/>
                </a:lnTo>
                <a:close/>
              </a:path>
              <a:path w="213994" h="344804">
                <a:moveTo>
                  <a:pt x="160288" y="106861"/>
                </a:moveTo>
                <a:lnTo>
                  <a:pt x="53422" y="106861"/>
                </a:lnTo>
                <a:lnTo>
                  <a:pt x="53422" y="237490"/>
                </a:lnTo>
                <a:lnTo>
                  <a:pt x="160288" y="237490"/>
                </a:lnTo>
                <a:lnTo>
                  <a:pt x="160288" y="106861"/>
                </a:lnTo>
                <a:close/>
              </a:path>
              <a:path w="213994" h="344804">
                <a:moveTo>
                  <a:pt x="106855" y="0"/>
                </a:moveTo>
                <a:lnTo>
                  <a:pt x="0" y="106861"/>
                </a:lnTo>
                <a:lnTo>
                  <a:pt x="213721" y="106861"/>
                </a:lnTo>
                <a:lnTo>
                  <a:pt x="1068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859360" y="5696698"/>
            <a:ext cx="1262380" cy="1700530"/>
          </a:xfrm>
          <a:custGeom>
            <a:avLst/>
            <a:gdLst/>
            <a:ahLst/>
            <a:cxnLst/>
            <a:rect l="l" t="t" r="r" b="b"/>
            <a:pathLst>
              <a:path w="1262379" h="1700529">
                <a:moveTo>
                  <a:pt x="1262228" y="1700018"/>
                </a:moveTo>
                <a:lnTo>
                  <a:pt x="631114" y="1700018"/>
                </a:lnTo>
                <a:lnTo>
                  <a:pt x="631114" y="0"/>
                </a:lnTo>
                <a:lnTo>
                  <a:pt x="0" y="0"/>
                </a:lnTo>
              </a:path>
            </a:pathLst>
          </a:custGeom>
          <a:ln w="20941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1014627" y="6563800"/>
            <a:ext cx="461645" cy="479425"/>
          </a:xfrm>
          <a:custGeom>
            <a:avLst/>
            <a:gdLst/>
            <a:ahLst/>
            <a:cxnLst/>
            <a:rect l="l" t="t" r="r" b="b"/>
            <a:pathLst>
              <a:path w="461645" h="479425">
                <a:moveTo>
                  <a:pt x="0" y="0"/>
                </a:moveTo>
                <a:lnTo>
                  <a:pt x="0" y="239402"/>
                </a:lnTo>
                <a:lnTo>
                  <a:pt x="461066" y="239402"/>
                </a:lnTo>
                <a:lnTo>
                  <a:pt x="461066" y="478804"/>
                </a:lnTo>
              </a:path>
            </a:pathLst>
          </a:custGeom>
          <a:ln w="20941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2832163" y="3212332"/>
            <a:ext cx="3683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535353"/>
                </a:solidFill>
                <a:latin typeface="微软雅黑"/>
                <a:cs typeface="微软雅黑"/>
              </a:rPr>
              <a:t>v</a:t>
            </a:r>
            <a:r>
              <a:rPr dirty="0" sz="1300" spc="15">
                <a:solidFill>
                  <a:srgbClr val="535353"/>
                </a:solidFill>
                <a:latin typeface="微软雅黑"/>
                <a:cs typeface="微软雅黑"/>
              </a:rPr>
              <a:t>SW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637715" y="3533395"/>
            <a:ext cx="2357755" cy="704215"/>
          </a:xfrm>
          <a:custGeom>
            <a:avLst/>
            <a:gdLst/>
            <a:ahLst/>
            <a:cxnLst/>
            <a:rect l="l" t="t" r="r" b="b"/>
            <a:pathLst>
              <a:path w="2357754" h="704214">
                <a:moveTo>
                  <a:pt x="0" y="0"/>
                </a:moveTo>
                <a:lnTo>
                  <a:pt x="2357754" y="0"/>
                </a:lnTo>
                <a:lnTo>
                  <a:pt x="2357754" y="704074"/>
                </a:lnTo>
                <a:lnTo>
                  <a:pt x="0" y="704074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901386" y="3654306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526056" y="3654306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048571" y="3654306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6225681" y="2730671"/>
            <a:ext cx="47561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N</a:t>
            </a:r>
            <a:r>
              <a:rPr dirty="0" sz="1650" spc="-135" b="1">
                <a:solidFill>
                  <a:srgbClr val="535353"/>
                </a:solidFill>
                <a:latin typeface="微软雅黑"/>
                <a:cs typeface="微软雅黑"/>
              </a:rPr>
              <a:t>A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T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1829808" y="7396719"/>
            <a:ext cx="3014345" cy="782955"/>
          </a:xfrm>
          <a:custGeom>
            <a:avLst/>
            <a:gdLst/>
            <a:ahLst/>
            <a:cxnLst/>
            <a:rect l="l" t="t" r="r" b="b"/>
            <a:pathLst>
              <a:path w="3014344" h="782954">
                <a:moveTo>
                  <a:pt x="3014241" y="782662"/>
                </a:moveTo>
                <a:lnTo>
                  <a:pt x="1507120" y="782662"/>
                </a:lnTo>
                <a:lnTo>
                  <a:pt x="1507120" y="0"/>
                </a:lnTo>
                <a:lnTo>
                  <a:pt x="0" y="0"/>
                </a:lnTo>
              </a:path>
            </a:pathLst>
          </a:custGeom>
          <a:ln w="20941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031894" y="2154673"/>
            <a:ext cx="635" cy="283210"/>
          </a:xfrm>
          <a:custGeom>
            <a:avLst/>
            <a:gdLst/>
            <a:ahLst/>
            <a:cxnLst/>
            <a:rect l="l" t="t" r="r" b="b"/>
            <a:pathLst>
              <a:path w="635" h="283210">
                <a:moveTo>
                  <a:pt x="106" y="282856"/>
                </a:moveTo>
                <a:lnTo>
                  <a:pt x="0" y="0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994251" y="2154672"/>
            <a:ext cx="0" cy="281940"/>
          </a:xfrm>
          <a:custGeom>
            <a:avLst/>
            <a:gdLst/>
            <a:ahLst/>
            <a:cxnLst/>
            <a:rect l="l" t="t" r="r" b="b"/>
            <a:pathLst>
              <a:path w="0" h="281939">
                <a:moveTo>
                  <a:pt x="0" y="281594"/>
                </a:moveTo>
                <a:lnTo>
                  <a:pt x="0" y="0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5389959" y="1830175"/>
            <a:ext cx="35306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5" b="1">
                <a:solidFill>
                  <a:srgbClr val="535353"/>
                </a:solidFill>
                <a:latin typeface="微软雅黑"/>
                <a:cs typeface="微软雅黑"/>
              </a:rPr>
              <a:t>E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IP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927784" y="3939413"/>
            <a:ext cx="843915" cy="341630"/>
          </a:xfrm>
          <a:custGeom>
            <a:avLst/>
            <a:gdLst/>
            <a:ahLst/>
            <a:cxnLst/>
            <a:rect l="l" t="t" r="r" b="b"/>
            <a:pathLst>
              <a:path w="843915" h="341629">
                <a:moveTo>
                  <a:pt x="170766" y="0"/>
                </a:moveTo>
                <a:lnTo>
                  <a:pt x="0" y="170767"/>
                </a:lnTo>
                <a:lnTo>
                  <a:pt x="170766" y="341534"/>
                </a:lnTo>
                <a:lnTo>
                  <a:pt x="170766" y="256150"/>
                </a:lnTo>
                <a:lnTo>
                  <a:pt x="758241" y="256150"/>
                </a:lnTo>
                <a:lnTo>
                  <a:pt x="843625" y="170767"/>
                </a:lnTo>
                <a:lnTo>
                  <a:pt x="758240" y="85383"/>
                </a:lnTo>
                <a:lnTo>
                  <a:pt x="170766" y="85383"/>
                </a:lnTo>
                <a:lnTo>
                  <a:pt x="170766" y="0"/>
                </a:lnTo>
                <a:close/>
              </a:path>
              <a:path w="843915" h="341629">
                <a:moveTo>
                  <a:pt x="758241" y="256150"/>
                </a:moveTo>
                <a:lnTo>
                  <a:pt x="672855" y="256150"/>
                </a:lnTo>
                <a:lnTo>
                  <a:pt x="672855" y="341534"/>
                </a:lnTo>
                <a:lnTo>
                  <a:pt x="758241" y="256150"/>
                </a:lnTo>
                <a:close/>
              </a:path>
              <a:path w="843915" h="341629">
                <a:moveTo>
                  <a:pt x="672855" y="0"/>
                </a:moveTo>
                <a:lnTo>
                  <a:pt x="672855" y="85383"/>
                </a:lnTo>
                <a:lnTo>
                  <a:pt x="758240" y="85383"/>
                </a:lnTo>
                <a:lnTo>
                  <a:pt x="6728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4575158" y="3949107"/>
            <a:ext cx="480059" cy="332105"/>
          </a:xfrm>
          <a:custGeom>
            <a:avLst/>
            <a:gdLst/>
            <a:ahLst/>
            <a:cxnLst/>
            <a:rect l="l" t="t" r="r" b="b"/>
            <a:pathLst>
              <a:path w="480059" h="332104">
                <a:moveTo>
                  <a:pt x="165921" y="0"/>
                </a:moveTo>
                <a:lnTo>
                  <a:pt x="0" y="165920"/>
                </a:lnTo>
                <a:lnTo>
                  <a:pt x="165921" y="331840"/>
                </a:lnTo>
                <a:lnTo>
                  <a:pt x="165921" y="248880"/>
                </a:lnTo>
                <a:lnTo>
                  <a:pt x="396647" y="248880"/>
                </a:lnTo>
                <a:lnTo>
                  <a:pt x="479608" y="165920"/>
                </a:lnTo>
                <a:lnTo>
                  <a:pt x="396648" y="82960"/>
                </a:lnTo>
                <a:lnTo>
                  <a:pt x="165921" y="82960"/>
                </a:lnTo>
                <a:lnTo>
                  <a:pt x="165921" y="0"/>
                </a:lnTo>
                <a:close/>
              </a:path>
              <a:path w="480059" h="332104">
                <a:moveTo>
                  <a:pt x="396647" y="248880"/>
                </a:moveTo>
                <a:lnTo>
                  <a:pt x="313686" y="248880"/>
                </a:lnTo>
                <a:lnTo>
                  <a:pt x="313686" y="331840"/>
                </a:lnTo>
                <a:lnTo>
                  <a:pt x="396647" y="248880"/>
                </a:lnTo>
                <a:close/>
              </a:path>
              <a:path w="480059" h="332104">
                <a:moveTo>
                  <a:pt x="313686" y="0"/>
                </a:moveTo>
                <a:lnTo>
                  <a:pt x="313686" y="82960"/>
                </a:lnTo>
                <a:lnTo>
                  <a:pt x="396648" y="82960"/>
                </a:lnTo>
                <a:lnTo>
                  <a:pt x="31368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16277463" y="2720201"/>
            <a:ext cx="47561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N</a:t>
            </a:r>
            <a:r>
              <a:rPr dirty="0" sz="1650" spc="-135" b="1">
                <a:solidFill>
                  <a:srgbClr val="535353"/>
                </a:solidFill>
                <a:latin typeface="微软雅黑"/>
                <a:cs typeface="微软雅黑"/>
              </a:rPr>
              <a:t>A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T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6067048" y="2154672"/>
            <a:ext cx="0" cy="281940"/>
          </a:xfrm>
          <a:custGeom>
            <a:avLst/>
            <a:gdLst/>
            <a:ahLst/>
            <a:cxnLst/>
            <a:rect l="l" t="t" r="r" b="b"/>
            <a:pathLst>
              <a:path w="0" h="281939">
                <a:moveTo>
                  <a:pt x="0" y="281594"/>
                </a:moveTo>
                <a:lnTo>
                  <a:pt x="0" y="0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7169665" y="2173223"/>
            <a:ext cx="3175" cy="328930"/>
          </a:xfrm>
          <a:custGeom>
            <a:avLst/>
            <a:gdLst/>
            <a:ahLst/>
            <a:cxnLst/>
            <a:rect l="l" t="t" r="r" b="b"/>
            <a:pathLst>
              <a:path w="3175" h="328930">
                <a:moveTo>
                  <a:pt x="0" y="328776"/>
                </a:moveTo>
                <a:lnTo>
                  <a:pt x="3174" y="0"/>
                </a:lnTo>
              </a:path>
            </a:pathLst>
          </a:custGeom>
          <a:ln w="20941">
            <a:solidFill>
              <a:srgbClr val="FF51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6666530" y="3212332"/>
            <a:ext cx="3683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solidFill>
                  <a:srgbClr val="535353"/>
                </a:solidFill>
                <a:latin typeface="微软雅黑"/>
                <a:cs typeface="微软雅黑"/>
              </a:rPr>
              <a:t>v</a:t>
            </a:r>
            <a:r>
              <a:rPr dirty="0" sz="1300" spc="15">
                <a:solidFill>
                  <a:srgbClr val="535353"/>
                </a:solidFill>
                <a:latin typeface="微软雅黑"/>
                <a:cs typeface="微软雅黑"/>
              </a:rPr>
              <a:t>SW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472081" y="3533395"/>
            <a:ext cx="2357755" cy="704215"/>
          </a:xfrm>
          <a:custGeom>
            <a:avLst/>
            <a:gdLst/>
            <a:ahLst/>
            <a:cxnLst/>
            <a:rect l="l" t="t" r="r" b="b"/>
            <a:pathLst>
              <a:path w="2357754" h="704214">
                <a:moveTo>
                  <a:pt x="0" y="0"/>
                </a:moveTo>
                <a:lnTo>
                  <a:pt x="2357754" y="0"/>
                </a:lnTo>
                <a:lnTo>
                  <a:pt x="2357754" y="704074"/>
                </a:lnTo>
                <a:lnTo>
                  <a:pt x="0" y="704074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735751" y="3654306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473680" y="3654306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236058" y="3654306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493957" y="4811941"/>
            <a:ext cx="2328545" cy="594360"/>
          </a:xfrm>
          <a:custGeom>
            <a:avLst/>
            <a:gdLst/>
            <a:ahLst/>
            <a:cxnLst/>
            <a:rect l="l" t="t" r="r" b="b"/>
            <a:pathLst>
              <a:path w="2328545" h="594360">
                <a:moveTo>
                  <a:pt x="0" y="0"/>
                </a:moveTo>
                <a:lnTo>
                  <a:pt x="2328303" y="0"/>
                </a:lnTo>
                <a:lnTo>
                  <a:pt x="2328303" y="594006"/>
                </a:lnTo>
                <a:lnTo>
                  <a:pt x="0" y="594006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728177" y="4888341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466105" y="4888341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228483" y="4888341"/>
            <a:ext cx="441774" cy="441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3475144" y="4416484"/>
            <a:ext cx="85090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会员系统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059504" y="4404327"/>
            <a:ext cx="3014345" cy="1117600"/>
          </a:xfrm>
          <a:prstGeom prst="rect">
            <a:avLst/>
          </a:prstGeom>
          <a:ln w="10470">
            <a:solidFill>
              <a:srgbClr val="FF6A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146810">
              <a:lnSpc>
                <a:spcPts val="1785"/>
              </a:lnSpc>
              <a:spcBef>
                <a:spcPts val="19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其他对外业务</a:t>
            </a:r>
            <a:endParaRPr sz="1650">
              <a:latin typeface="微软雅黑"/>
              <a:cs typeface="微软雅黑"/>
            </a:endParaRPr>
          </a:p>
          <a:p>
            <a:pPr marL="640715">
              <a:lnSpc>
                <a:spcPts val="1365"/>
              </a:lnSpc>
            </a:pPr>
            <a:r>
              <a:rPr dirty="0" sz="1300" spc="10">
                <a:solidFill>
                  <a:srgbClr val="535353"/>
                </a:solidFill>
                <a:latin typeface="微软雅黑"/>
                <a:cs typeface="微软雅黑"/>
              </a:rPr>
              <a:t>vSW</a:t>
            </a:r>
            <a:endParaRPr sz="1300">
              <a:latin typeface="微软雅黑"/>
              <a:cs typeface="微软雅黑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711837" y="1591574"/>
            <a:ext cx="596840" cy="596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184331" y="1632366"/>
            <a:ext cx="4202430" cy="544830"/>
          </a:xfrm>
          <a:custGeom>
            <a:avLst/>
            <a:gdLst/>
            <a:ahLst/>
            <a:cxnLst/>
            <a:rect l="l" t="t" r="r" b="b"/>
            <a:pathLst>
              <a:path w="4202430" h="544830">
                <a:moveTo>
                  <a:pt x="0" y="90779"/>
                </a:moveTo>
                <a:lnTo>
                  <a:pt x="7133" y="55444"/>
                </a:lnTo>
                <a:lnTo>
                  <a:pt x="26588" y="26588"/>
                </a:lnTo>
                <a:lnTo>
                  <a:pt x="55443" y="7133"/>
                </a:lnTo>
                <a:lnTo>
                  <a:pt x="90779" y="0"/>
                </a:lnTo>
                <a:lnTo>
                  <a:pt x="4111325" y="0"/>
                </a:lnTo>
                <a:lnTo>
                  <a:pt x="4146661" y="7133"/>
                </a:lnTo>
                <a:lnTo>
                  <a:pt x="4175516" y="26588"/>
                </a:lnTo>
                <a:lnTo>
                  <a:pt x="4194971" y="55444"/>
                </a:lnTo>
                <a:lnTo>
                  <a:pt x="4202105" y="90779"/>
                </a:lnTo>
                <a:lnTo>
                  <a:pt x="4202105" y="453889"/>
                </a:lnTo>
                <a:lnTo>
                  <a:pt x="4194971" y="489224"/>
                </a:lnTo>
                <a:lnTo>
                  <a:pt x="4175516" y="518080"/>
                </a:lnTo>
                <a:lnTo>
                  <a:pt x="4146661" y="537535"/>
                </a:lnTo>
                <a:lnTo>
                  <a:pt x="4111325" y="544669"/>
                </a:lnTo>
                <a:lnTo>
                  <a:pt x="90779" y="544669"/>
                </a:lnTo>
                <a:lnTo>
                  <a:pt x="55443" y="537535"/>
                </a:lnTo>
                <a:lnTo>
                  <a:pt x="26588" y="518080"/>
                </a:lnTo>
                <a:lnTo>
                  <a:pt x="7133" y="489224"/>
                </a:lnTo>
                <a:lnTo>
                  <a:pt x="0" y="453889"/>
                </a:lnTo>
                <a:lnTo>
                  <a:pt x="0" y="90779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7334261" y="1788292"/>
            <a:ext cx="86360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云防火墙</a:t>
            </a:r>
            <a:endParaRPr sz="1650">
              <a:latin typeface="微软雅黑"/>
              <a:cs typeface="微软雅黑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3852980" y="1591574"/>
            <a:ext cx="586369" cy="596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14444212" y="1788292"/>
            <a:ext cx="139700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30605" algn="l"/>
              </a:tabLst>
            </a:pPr>
            <a:r>
              <a:rPr dirty="0" sz="1650" spc="-5" b="1">
                <a:solidFill>
                  <a:srgbClr val="FF0000"/>
                </a:solidFill>
                <a:latin typeface="微软雅黑"/>
                <a:cs typeface="微软雅黑"/>
              </a:rPr>
              <a:t>云防火墙	</a:t>
            </a:r>
            <a:r>
              <a:rPr dirty="0" baseline="-11784" sz="2475" spc="-7" b="1">
                <a:solidFill>
                  <a:srgbClr val="535353"/>
                </a:solidFill>
                <a:latin typeface="微软雅黑"/>
                <a:cs typeface="微软雅黑"/>
              </a:rPr>
              <a:t>EIP</a:t>
            </a:r>
            <a:endParaRPr baseline="-11784" sz="2475">
              <a:latin typeface="微软雅黑"/>
              <a:cs typeface="微软雅黑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3756502" y="1632366"/>
            <a:ext cx="3894454" cy="544830"/>
          </a:xfrm>
          <a:custGeom>
            <a:avLst/>
            <a:gdLst/>
            <a:ahLst/>
            <a:cxnLst/>
            <a:rect l="l" t="t" r="r" b="b"/>
            <a:pathLst>
              <a:path w="3894455" h="544830">
                <a:moveTo>
                  <a:pt x="0" y="90781"/>
                </a:moveTo>
                <a:lnTo>
                  <a:pt x="7133" y="55444"/>
                </a:lnTo>
                <a:lnTo>
                  <a:pt x="26589" y="26589"/>
                </a:lnTo>
                <a:lnTo>
                  <a:pt x="55444" y="7134"/>
                </a:lnTo>
                <a:lnTo>
                  <a:pt x="90780" y="0"/>
                </a:lnTo>
                <a:lnTo>
                  <a:pt x="3803099" y="0"/>
                </a:lnTo>
                <a:lnTo>
                  <a:pt x="3838435" y="7134"/>
                </a:lnTo>
                <a:lnTo>
                  <a:pt x="3867291" y="26589"/>
                </a:lnTo>
                <a:lnTo>
                  <a:pt x="3886746" y="55444"/>
                </a:lnTo>
                <a:lnTo>
                  <a:pt x="3893880" y="90781"/>
                </a:lnTo>
                <a:lnTo>
                  <a:pt x="3893880" y="453888"/>
                </a:lnTo>
                <a:lnTo>
                  <a:pt x="3886746" y="489224"/>
                </a:lnTo>
                <a:lnTo>
                  <a:pt x="3867291" y="518079"/>
                </a:lnTo>
                <a:lnTo>
                  <a:pt x="3838435" y="537535"/>
                </a:lnTo>
                <a:lnTo>
                  <a:pt x="3803099" y="544669"/>
                </a:lnTo>
                <a:lnTo>
                  <a:pt x="90780" y="544669"/>
                </a:lnTo>
                <a:lnTo>
                  <a:pt x="55444" y="537535"/>
                </a:lnTo>
                <a:lnTo>
                  <a:pt x="26589" y="518079"/>
                </a:lnTo>
                <a:lnTo>
                  <a:pt x="7133" y="489224"/>
                </a:lnTo>
                <a:lnTo>
                  <a:pt x="0" y="453888"/>
                </a:lnTo>
                <a:lnTo>
                  <a:pt x="0" y="90781"/>
                </a:lnTo>
                <a:close/>
              </a:path>
            </a:pathLst>
          </a:custGeom>
          <a:ln w="314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9372906" y="5453471"/>
            <a:ext cx="486454" cy="4864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9415347" y="7633960"/>
            <a:ext cx="486454" cy="4864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4844050" y="7936152"/>
            <a:ext cx="486454" cy="4864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0771409" y="6077348"/>
            <a:ext cx="486445" cy="4864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404523" y="4615205"/>
            <a:ext cx="496396" cy="496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758049" y="2437530"/>
            <a:ext cx="547901" cy="547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6065186" y="3487017"/>
            <a:ext cx="496393" cy="496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6077175" y="5275956"/>
            <a:ext cx="496393" cy="496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6078599" y="7054336"/>
            <a:ext cx="496396" cy="496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751275" y="1668723"/>
            <a:ext cx="485950" cy="485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1984022" y="3340863"/>
            <a:ext cx="496396" cy="496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1985456" y="5119242"/>
            <a:ext cx="496393" cy="496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389515" y="3342018"/>
            <a:ext cx="496396" cy="496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720528" y="2436267"/>
            <a:ext cx="547445" cy="547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788919" y="1668723"/>
            <a:ext cx="485950" cy="485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223880" y="3342018"/>
            <a:ext cx="496396" cy="496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258190" y="4615205"/>
            <a:ext cx="496396" cy="496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6921474" y="2502000"/>
            <a:ext cx="496393" cy="4963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6929872" y="1687273"/>
            <a:ext cx="485943" cy="485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5824072" y="1668723"/>
            <a:ext cx="485950" cy="485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5793330" y="2436267"/>
            <a:ext cx="547445" cy="5474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9894986" y="7486683"/>
            <a:ext cx="408364" cy="39789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9832161" y="5308738"/>
            <a:ext cx="397893" cy="3978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4428880" y="7790338"/>
            <a:ext cx="397893" cy="3978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1067725" y="6439594"/>
            <a:ext cx="397893" cy="39789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31689" y="8914961"/>
            <a:ext cx="376555" cy="376555"/>
          </a:xfrm>
          <a:custGeom>
            <a:avLst/>
            <a:gdLst/>
            <a:ahLst/>
            <a:cxnLst/>
            <a:rect l="l" t="t" r="r" b="b"/>
            <a:pathLst>
              <a:path w="376555" h="376554">
                <a:moveTo>
                  <a:pt x="188147" y="0"/>
                </a:moveTo>
                <a:lnTo>
                  <a:pt x="138130" y="6720"/>
                </a:lnTo>
                <a:lnTo>
                  <a:pt x="93185" y="25687"/>
                </a:lnTo>
                <a:lnTo>
                  <a:pt x="55107" y="55107"/>
                </a:lnTo>
                <a:lnTo>
                  <a:pt x="25687" y="93186"/>
                </a:lnTo>
                <a:lnTo>
                  <a:pt x="6720" y="138130"/>
                </a:lnTo>
                <a:lnTo>
                  <a:pt x="0" y="188147"/>
                </a:lnTo>
                <a:lnTo>
                  <a:pt x="6720" y="238164"/>
                </a:lnTo>
                <a:lnTo>
                  <a:pt x="25687" y="283108"/>
                </a:lnTo>
                <a:lnTo>
                  <a:pt x="55107" y="321187"/>
                </a:lnTo>
                <a:lnTo>
                  <a:pt x="93185" y="350607"/>
                </a:lnTo>
                <a:lnTo>
                  <a:pt x="138130" y="369574"/>
                </a:lnTo>
                <a:lnTo>
                  <a:pt x="188147" y="376295"/>
                </a:lnTo>
                <a:lnTo>
                  <a:pt x="238164" y="369574"/>
                </a:lnTo>
                <a:lnTo>
                  <a:pt x="283109" y="350607"/>
                </a:lnTo>
                <a:lnTo>
                  <a:pt x="321187" y="321187"/>
                </a:lnTo>
                <a:lnTo>
                  <a:pt x="350607" y="283108"/>
                </a:lnTo>
                <a:lnTo>
                  <a:pt x="369574" y="238164"/>
                </a:lnTo>
                <a:lnTo>
                  <a:pt x="376294" y="188147"/>
                </a:lnTo>
                <a:lnTo>
                  <a:pt x="369574" y="138130"/>
                </a:lnTo>
                <a:lnTo>
                  <a:pt x="350607" y="93186"/>
                </a:lnTo>
                <a:lnTo>
                  <a:pt x="321187" y="55107"/>
                </a:lnTo>
                <a:lnTo>
                  <a:pt x="283109" y="25687"/>
                </a:lnTo>
                <a:lnTo>
                  <a:pt x="238164" y="6720"/>
                </a:lnTo>
                <a:lnTo>
                  <a:pt x="188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31689" y="8914961"/>
            <a:ext cx="376555" cy="376555"/>
          </a:xfrm>
          <a:custGeom>
            <a:avLst/>
            <a:gdLst/>
            <a:ahLst/>
            <a:cxnLst/>
            <a:rect l="l" t="t" r="r" b="b"/>
            <a:pathLst>
              <a:path w="376555" h="376554">
                <a:moveTo>
                  <a:pt x="0" y="188147"/>
                </a:moveTo>
                <a:lnTo>
                  <a:pt x="6720" y="138130"/>
                </a:lnTo>
                <a:lnTo>
                  <a:pt x="25687" y="93185"/>
                </a:lnTo>
                <a:lnTo>
                  <a:pt x="55107" y="55107"/>
                </a:lnTo>
                <a:lnTo>
                  <a:pt x="93185" y="25687"/>
                </a:lnTo>
                <a:lnTo>
                  <a:pt x="138130" y="6720"/>
                </a:lnTo>
                <a:lnTo>
                  <a:pt x="188147" y="0"/>
                </a:lnTo>
                <a:lnTo>
                  <a:pt x="238164" y="6720"/>
                </a:lnTo>
                <a:lnTo>
                  <a:pt x="283108" y="25687"/>
                </a:lnTo>
                <a:lnTo>
                  <a:pt x="321187" y="55107"/>
                </a:lnTo>
                <a:lnTo>
                  <a:pt x="350607" y="93185"/>
                </a:lnTo>
                <a:lnTo>
                  <a:pt x="369573" y="138130"/>
                </a:lnTo>
                <a:lnTo>
                  <a:pt x="376294" y="188147"/>
                </a:lnTo>
                <a:lnTo>
                  <a:pt x="369573" y="238164"/>
                </a:lnTo>
                <a:lnTo>
                  <a:pt x="350607" y="283108"/>
                </a:lnTo>
                <a:lnTo>
                  <a:pt x="321187" y="321187"/>
                </a:lnTo>
                <a:lnTo>
                  <a:pt x="283108" y="350607"/>
                </a:lnTo>
                <a:lnTo>
                  <a:pt x="238164" y="369573"/>
                </a:lnTo>
                <a:lnTo>
                  <a:pt x="188147" y="376294"/>
                </a:lnTo>
                <a:lnTo>
                  <a:pt x="138130" y="369573"/>
                </a:lnTo>
                <a:lnTo>
                  <a:pt x="93185" y="350607"/>
                </a:lnTo>
                <a:lnTo>
                  <a:pt x="55107" y="321187"/>
                </a:lnTo>
                <a:lnTo>
                  <a:pt x="25687" y="283108"/>
                </a:lnTo>
                <a:lnTo>
                  <a:pt x="6720" y="238164"/>
                </a:lnTo>
                <a:lnTo>
                  <a:pt x="0" y="188147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652164" y="8971319"/>
            <a:ext cx="13652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368963" y="8917208"/>
            <a:ext cx="376555" cy="376555"/>
          </a:xfrm>
          <a:custGeom>
            <a:avLst/>
            <a:gdLst/>
            <a:ahLst/>
            <a:cxnLst/>
            <a:rect l="l" t="t" r="r" b="b"/>
            <a:pathLst>
              <a:path w="376554" h="376554">
                <a:moveTo>
                  <a:pt x="188147" y="0"/>
                </a:moveTo>
                <a:lnTo>
                  <a:pt x="138130" y="6720"/>
                </a:lnTo>
                <a:lnTo>
                  <a:pt x="93185" y="25687"/>
                </a:lnTo>
                <a:lnTo>
                  <a:pt x="55106" y="55106"/>
                </a:lnTo>
                <a:lnTo>
                  <a:pt x="25687" y="93185"/>
                </a:lnTo>
                <a:lnTo>
                  <a:pt x="6720" y="138130"/>
                </a:lnTo>
                <a:lnTo>
                  <a:pt x="0" y="188147"/>
                </a:lnTo>
                <a:lnTo>
                  <a:pt x="6720" y="238164"/>
                </a:lnTo>
                <a:lnTo>
                  <a:pt x="25687" y="283108"/>
                </a:lnTo>
                <a:lnTo>
                  <a:pt x="55106" y="321187"/>
                </a:lnTo>
                <a:lnTo>
                  <a:pt x="93185" y="350606"/>
                </a:lnTo>
                <a:lnTo>
                  <a:pt x="138130" y="369573"/>
                </a:lnTo>
                <a:lnTo>
                  <a:pt x="188147" y="376294"/>
                </a:lnTo>
                <a:lnTo>
                  <a:pt x="238164" y="369573"/>
                </a:lnTo>
                <a:lnTo>
                  <a:pt x="283108" y="350606"/>
                </a:lnTo>
                <a:lnTo>
                  <a:pt x="321187" y="321187"/>
                </a:lnTo>
                <a:lnTo>
                  <a:pt x="350607" y="283108"/>
                </a:lnTo>
                <a:lnTo>
                  <a:pt x="369574" y="238164"/>
                </a:lnTo>
                <a:lnTo>
                  <a:pt x="376295" y="188147"/>
                </a:lnTo>
                <a:lnTo>
                  <a:pt x="369574" y="138130"/>
                </a:lnTo>
                <a:lnTo>
                  <a:pt x="350607" y="93185"/>
                </a:lnTo>
                <a:lnTo>
                  <a:pt x="321187" y="55106"/>
                </a:lnTo>
                <a:lnTo>
                  <a:pt x="283108" y="25687"/>
                </a:lnTo>
                <a:lnTo>
                  <a:pt x="238164" y="6720"/>
                </a:lnTo>
                <a:lnTo>
                  <a:pt x="1881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368963" y="8917208"/>
            <a:ext cx="376555" cy="376555"/>
          </a:xfrm>
          <a:custGeom>
            <a:avLst/>
            <a:gdLst/>
            <a:ahLst/>
            <a:cxnLst/>
            <a:rect l="l" t="t" r="r" b="b"/>
            <a:pathLst>
              <a:path w="376554" h="376554">
                <a:moveTo>
                  <a:pt x="0" y="188147"/>
                </a:moveTo>
                <a:lnTo>
                  <a:pt x="6720" y="138130"/>
                </a:lnTo>
                <a:lnTo>
                  <a:pt x="25687" y="93185"/>
                </a:lnTo>
                <a:lnTo>
                  <a:pt x="55107" y="55107"/>
                </a:lnTo>
                <a:lnTo>
                  <a:pt x="93185" y="25687"/>
                </a:lnTo>
                <a:lnTo>
                  <a:pt x="138130" y="6720"/>
                </a:lnTo>
                <a:lnTo>
                  <a:pt x="188147" y="0"/>
                </a:lnTo>
                <a:lnTo>
                  <a:pt x="238164" y="6720"/>
                </a:lnTo>
                <a:lnTo>
                  <a:pt x="283108" y="25687"/>
                </a:lnTo>
                <a:lnTo>
                  <a:pt x="321187" y="55107"/>
                </a:lnTo>
                <a:lnTo>
                  <a:pt x="350607" y="93185"/>
                </a:lnTo>
                <a:lnTo>
                  <a:pt x="369573" y="138130"/>
                </a:lnTo>
                <a:lnTo>
                  <a:pt x="376294" y="188147"/>
                </a:lnTo>
                <a:lnTo>
                  <a:pt x="369573" y="238164"/>
                </a:lnTo>
                <a:lnTo>
                  <a:pt x="350607" y="283108"/>
                </a:lnTo>
                <a:lnTo>
                  <a:pt x="321187" y="321187"/>
                </a:lnTo>
                <a:lnTo>
                  <a:pt x="283108" y="350607"/>
                </a:lnTo>
                <a:lnTo>
                  <a:pt x="238164" y="369573"/>
                </a:lnTo>
                <a:lnTo>
                  <a:pt x="188147" y="376294"/>
                </a:lnTo>
                <a:lnTo>
                  <a:pt x="138130" y="369573"/>
                </a:lnTo>
                <a:lnTo>
                  <a:pt x="93185" y="350607"/>
                </a:lnTo>
                <a:lnTo>
                  <a:pt x="55107" y="321187"/>
                </a:lnTo>
                <a:lnTo>
                  <a:pt x="25687" y="283108"/>
                </a:lnTo>
                <a:lnTo>
                  <a:pt x="6720" y="238164"/>
                </a:lnTo>
                <a:lnTo>
                  <a:pt x="0" y="188147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/>
          <p:nvPr/>
        </p:nvSpPr>
        <p:spPr>
          <a:xfrm>
            <a:off x="6489438" y="8971319"/>
            <a:ext cx="13652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2667279" y="8914748"/>
            <a:ext cx="376555" cy="376555"/>
          </a:xfrm>
          <a:custGeom>
            <a:avLst/>
            <a:gdLst/>
            <a:ahLst/>
            <a:cxnLst/>
            <a:rect l="l" t="t" r="r" b="b"/>
            <a:pathLst>
              <a:path w="376555" h="376554">
                <a:moveTo>
                  <a:pt x="188140" y="0"/>
                </a:moveTo>
                <a:lnTo>
                  <a:pt x="138127" y="6720"/>
                </a:lnTo>
                <a:lnTo>
                  <a:pt x="93184" y="25687"/>
                </a:lnTo>
                <a:lnTo>
                  <a:pt x="55106" y="55106"/>
                </a:lnTo>
                <a:lnTo>
                  <a:pt x="25687" y="93185"/>
                </a:lnTo>
                <a:lnTo>
                  <a:pt x="6720" y="138130"/>
                </a:lnTo>
                <a:lnTo>
                  <a:pt x="0" y="188147"/>
                </a:lnTo>
                <a:lnTo>
                  <a:pt x="6720" y="238164"/>
                </a:lnTo>
                <a:lnTo>
                  <a:pt x="25687" y="283108"/>
                </a:lnTo>
                <a:lnTo>
                  <a:pt x="55106" y="321187"/>
                </a:lnTo>
                <a:lnTo>
                  <a:pt x="93184" y="350606"/>
                </a:lnTo>
                <a:lnTo>
                  <a:pt x="138127" y="369573"/>
                </a:lnTo>
                <a:lnTo>
                  <a:pt x="188140" y="376294"/>
                </a:lnTo>
                <a:lnTo>
                  <a:pt x="238158" y="369573"/>
                </a:lnTo>
                <a:lnTo>
                  <a:pt x="283104" y="350606"/>
                </a:lnTo>
                <a:lnTo>
                  <a:pt x="321183" y="321187"/>
                </a:lnTo>
                <a:lnTo>
                  <a:pt x="350604" y="283108"/>
                </a:lnTo>
                <a:lnTo>
                  <a:pt x="369571" y="238164"/>
                </a:lnTo>
                <a:lnTo>
                  <a:pt x="376292" y="188147"/>
                </a:lnTo>
                <a:lnTo>
                  <a:pt x="369571" y="138130"/>
                </a:lnTo>
                <a:lnTo>
                  <a:pt x="350604" y="93185"/>
                </a:lnTo>
                <a:lnTo>
                  <a:pt x="321183" y="55106"/>
                </a:lnTo>
                <a:lnTo>
                  <a:pt x="283104" y="25687"/>
                </a:lnTo>
                <a:lnTo>
                  <a:pt x="238158" y="6720"/>
                </a:lnTo>
                <a:lnTo>
                  <a:pt x="1881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2667279" y="8914748"/>
            <a:ext cx="376555" cy="376555"/>
          </a:xfrm>
          <a:custGeom>
            <a:avLst/>
            <a:gdLst/>
            <a:ahLst/>
            <a:cxnLst/>
            <a:rect l="l" t="t" r="r" b="b"/>
            <a:pathLst>
              <a:path w="376555" h="376554">
                <a:moveTo>
                  <a:pt x="0" y="188147"/>
                </a:moveTo>
                <a:lnTo>
                  <a:pt x="6720" y="138130"/>
                </a:lnTo>
                <a:lnTo>
                  <a:pt x="25687" y="93185"/>
                </a:lnTo>
                <a:lnTo>
                  <a:pt x="55107" y="55107"/>
                </a:lnTo>
                <a:lnTo>
                  <a:pt x="93185" y="25687"/>
                </a:lnTo>
                <a:lnTo>
                  <a:pt x="138130" y="6720"/>
                </a:lnTo>
                <a:lnTo>
                  <a:pt x="188147" y="0"/>
                </a:lnTo>
                <a:lnTo>
                  <a:pt x="238164" y="6720"/>
                </a:lnTo>
                <a:lnTo>
                  <a:pt x="283108" y="25687"/>
                </a:lnTo>
                <a:lnTo>
                  <a:pt x="321187" y="55107"/>
                </a:lnTo>
                <a:lnTo>
                  <a:pt x="350607" y="93185"/>
                </a:lnTo>
                <a:lnTo>
                  <a:pt x="369573" y="138130"/>
                </a:lnTo>
                <a:lnTo>
                  <a:pt x="376294" y="188147"/>
                </a:lnTo>
                <a:lnTo>
                  <a:pt x="369573" y="238164"/>
                </a:lnTo>
                <a:lnTo>
                  <a:pt x="350607" y="283108"/>
                </a:lnTo>
                <a:lnTo>
                  <a:pt x="321187" y="321187"/>
                </a:lnTo>
                <a:lnTo>
                  <a:pt x="283108" y="350607"/>
                </a:lnTo>
                <a:lnTo>
                  <a:pt x="238164" y="369573"/>
                </a:lnTo>
                <a:lnTo>
                  <a:pt x="188147" y="376294"/>
                </a:lnTo>
                <a:lnTo>
                  <a:pt x="138130" y="369573"/>
                </a:lnTo>
                <a:lnTo>
                  <a:pt x="93185" y="350607"/>
                </a:lnTo>
                <a:lnTo>
                  <a:pt x="55107" y="321187"/>
                </a:lnTo>
                <a:lnTo>
                  <a:pt x="25687" y="283108"/>
                </a:lnTo>
                <a:lnTo>
                  <a:pt x="6720" y="238164"/>
                </a:lnTo>
                <a:lnTo>
                  <a:pt x="0" y="188147"/>
                </a:lnTo>
                <a:close/>
              </a:path>
            </a:pathLst>
          </a:custGeom>
          <a:ln w="10470">
            <a:solidFill>
              <a:srgbClr val="BC4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 txBox="1"/>
          <p:nvPr/>
        </p:nvSpPr>
        <p:spPr>
          <a:xfrm>
            <a:off x="12787748" y="8971319"/>
            <a:ext cx="13652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0222338" y="5494985"/>
            <a:ext cx="486409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5" b="1">
                <a:solidFill>
                  <a:srgbClr val="FF0000"/>
                </a:solidFill>
                <a:latin typeface="微软雅黑"/>
                <a:cs typeface="微软雅黑"/>
              </a:rPr>
              <a:t>云防火墙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0285495" y="7683400"/>
            <a:ext cx="486409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5" b="1">
                <a:solidFill>
                  <a:srgbClr val="FF0000"/>
                </a:solidFill>
                <a:latin typeface="微软雅黑"/>
                <a:cs typeface="微软雅黑"/>
              </a:rPr>
              <a:t>云防火墙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11471316" y="6178448"/>
            <a:ext cx="965200" cy="62166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145"/>
              </a:spcBef>
            </a:pP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生产-</a:t>
            </a:r>
            <a:r>
              <a:rPr dirty="0" sz="1650" spc="-10" b="1">
                <a:solidFill>
                  <a:srgbClr val="535353"/>
                </a:solidFill>
                <a:latin typeface="微软雅黑"/>
                <a:cs typeface="微软雅黑"/>
              </a:rPr>
              <a:t>VP</a:t>
            </a:r>
            <a:r>
              <a:rPr dirty="0" sz="1650" spc="-5" b="1">
                <a:solidFill>
                  <a:srgbClr val="535353"/>
                </a:solidFill>
                <a:latin typeface="微软雅黑"/>
                <a:cs typeface="微软雅黑"/>
              </a:rPr>
              <a:t>C</a:t>
            </a:r>
            <a:endParaRPr sz="16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900" spc="5" b="1">
                <a:solidFill>
                  <a:srgbClr val="FF0000"/>
                </a:solidFill>
                <a:latin typeface="微软雅黑"/>
                <a:cs typeface="微软雅黑"/>
              </a:rPr>
              <a:t>云防火墙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13950706" y="7966114"/>
            <a:ext cx="486409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5" b="1">
                <a:solidFill>
                  <a:srgbClr val="FF0000"/>
                </a:solidFill>
                <a:latin typeface="微软雅黑"/>
                <a:cs typeface="微软雅黑"/>
              </a:rPr>
              <a:t>云防火墙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3435092" y="4866864"/>
            <a:ext cx="1106805" cy="511809"/>
          </a:xfrm>
          <a:custGeom>
            <a:avLst/>
            <a:gdLst/>
            <a:ahLst/>
            <a:cxnLst/>
            <a:rect l="l" t="t" r="r" b="b"/>
            <a:pathLst>
              <a:path w="1106804" h="511810">
                <a:moveTo>
                  <a:pt x="0" y="0"/>
                </a:moveTo>
                <a:lnTo>
                  <a:pt x="1106380" y="0"/>
                </a:lnTo>
                <a:lnTo>
                  <a:pt x="1106380" y="511459"/>
                </a:lnTo>
                <a:lnTo>
                  <a:pt x="0" y="511459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502480" y="4837548"/>
            <a:ext cx="188475" cy="1884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 txBox="1"/>
          <p:nvPr/>
        </p:nvSpPr>
        <p:spPr>
          <a:xfrm>
            <a:off x="4583764" y="4992383"/>
            <a:ext cx="34290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00" spc="-40" b="1">
                <a:solidFill>
                  <a:srgbClr val="535353"/>
                </a:solidFill>
                <a:latin typeface="微软雅黑"/>
                <a:cs typeface="微软雅黑"/>
              </a:rPr>
              <a:t>安全组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3437442" y="3618381"/>
            <a:ext cx="1106805" cy="511809"/>
          </a:xfrm>
          <a:custGeom>
            <a:avLst/>
            <a:gdLst/>
            <a:ahLst/>
            <a:cxnLst/>
            <a:rect l="l" t="t" r="r" b="b"/>
            <a:pathLst>
              <a:path w="1106804" h="511810">
                <a:moveTo>
                  <a:pt x="0" y="0"/>
                </a:moveTo>
                <a:lnTo>
                  <a:pt x="1106380" y="0"/>
                </a:lnTo>
                <a:lnTo>
                  <a:pt x="1106380" y="511459"/>
                </a:lnTo>
                <a:lnTo>
                  <a:pt x="0" y="511459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492009" y="3560100"/>
            <a:ext cx="198946" cy="1884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/>
          <p:nvPr/>
        </p:nvSpPr>
        <p:spPr>
          <a:xfrm>
            <a:off x="4581250" y="3714935"/>
            <a:ext cx="34290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00" spc="-40" b="1">
                <a:solidFill>
                  <a:srgbClr val="535353"/>
                </a:solidFill>
                <a:latin typeface="微软雅黑"/>
                <a:cs typeface="微软雅黑"/>
              </a:rPr>
              <a:t>安全组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8627787" y="6850855"/>
            <a:ext cx="568960" cy="974725"/>
          </a:xfrm>
          <a:custGeom>
            <a:avLst/>
            <a:gdLst/>
            <a:ahLst/>
            <a:cxnLst/>
            <a:rect l="l" t="t" r="r" b="b"/>
            <a:pathLst>
              <a:path w="568959" h="974725">
                <a:moveTo>
                  <a:pt x="0" y="0"/>
                </a:moveTo>
                <a:lnTo>
                  <a:pt x="568902" y="0"/>
                </a:lnTo>
                <a:lnTo>
                  <a:pt x="568902" y="974168"/>
                </a:lnTo>
                <a:lnTo>
                  <a:pt x="0" y="974168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FF7B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9151553" y="6764191"/>
            <a:ext cx="198946" cy="1884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9229111" y="6929497"/>
            <a:ext cx="35560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40" b="1">
                <a:solidFill>
                  <a:srgbClr val="535353"/>
                </a:solidFill>
                <a:latin typeface="微软雅黑"/>
                <a:cs typeface="微软雅黑"/>
              </a:rPr>
              <a:t>安全组</a:t>
            </a:r>
            <a:endParaRPr sz="9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2022-01-05T09:06:44Z</dcterms:created>
  <dcterms:modified xsi:type="dcterms:W3CDTF">2022-01-05T09:06:44Z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LastSaved">
    <vt:filetime>2022-01-05T00:00:00Z</vt:filetime>
  </property>
</Properties>
</file>