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93" r:id="rId5"/>
    <p:sldMasterId id="2147483707" r:id="rId6"/>
  </p:sldMasterIdLst>
  <p:notesMasterIdLst>
    <p:notesMasterId r:id="rId8"/>
  </p:notesMasterIdLst>
  <p:handoutMasterIdLst>
    <p:handoutMasterId r:id="rId67"/>
  </p:handoutMasterIdLst>
  <p:sldIdLst>
    <p:sldId id="256" r:id="rId7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2" r:id="rId39"/>
    <p:sldId id="293" r:id="rId40"/>
    <p:sldId id="294" r:id="rId41"/>
    <p:sldId id="286" r:id="rId42"/>
    <p:sldId id="287" r:id="rId43"/>
    <p:sldId id="288" r:id="rId44"/>
    <p:sldId id="289" r:id="rId45"/>
    <p:sldId id="295" r:id="rId46"/>
    <p:sldId id="296" r:id="rId47"/>
    <p:sldId id="297" r:id="rId48"/>
    <p:sldId id="298" r:id="rId49"/>
    <p:sldId id="299" r:id="rId50"/>
    <p:sldId id="300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20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8d6dc61-90f6-4e19-b52a-6c34358d0cd7}">
          <p14:sldIdLst>
            <p14:sldId id="256"/>
          </p14:sldIdLst>
        </p14:section>
        <p14:section name="1" id="{95fcd661-44fd-400e-8637-0a4dbb12ec94}">
          <p14:sldIdLst>
            <p14:sldId id="258"/>
            <p14:sldId id="259"/>
          </p14:sldIdLst>
        </p14:section>
        <p14:section name="2" id="{0a23dc17-b437-42e5-aec9-9418f2b4090c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3" id="{7aabad3e-52d2-4eec-b106-7592c2336780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4" id="{93eb9a9d-08fa-4d94-b777-da7cfae99373}">
          <p14:sldIdLst>
            <p14:sldId id="283"/>
            <p14:sldId id="284"/>
            <p14:sldId id="285"/>
          </p14:sldIdLst>
        </p14:section>
        <p14:section name="5" id="{3bbf75e5-6979-4201-b150-8ba75561ee92}">
          <p14:sldIdLst>
            <p14:sldId id="290"/>
            <p14:sldId id="291"/>
            <p14:sldId id="292"/>
            <p14:sldId id="293"/>
            <p14:sldId id="294"/>
          </p14:sldIdLst>
        </p14:section>
        <p14:section name="6" id="{4ecd5e3f-55c7-4d79-ae3c-fc499dbcc894}">
          <p14:sldIdLst>
            <p14:sldId id="286"/>
            <p14:sldId id="287"/>
            <p14:sldId id="288"/>
            <p14:sldId id="289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7" id="{cf5e0ccb-a304-4c42-b3b1-c73fc3b33601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8" id="{83c44d26-b27c-40a9-8976-cde794f3ebe6}">
          <p14:sldIdLst>
            <p14:sldId id="318"/>
            <p14:sldId id="320"/>
          </p14:sldIdLst>
        </p14:section>
        <p14:section name="无标题节" id="{57a05d14-06f6-431f-9655-15909115ae7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0" Type="http://schemas.openxmlformats.org/officeDocument/2006/relationships/tableStyles" Target="tableStyles.xml"/><Relationship Id="rId7" Type="http://schemas.openxmlformats.org/officeDocument/2006/relationships/slide" Target="slides/slide1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/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/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181284 w 97"/>
                <a:gd name="T1" fmla="*/ 415565 h 37"/>
                <a:gd name="T2" fmla="*/ 1513352 w 97"/>
                <a:gd name="T3" fmla="*/ 332804 h 37"/>
                <a:gd name="T4" fmla="*/ 1529608 w 97"/>
                <a:gd name="T5" fmla="*/ 283891 h 37"/>
                <a:gd name="T6" fmla="*/ 1463847 w 97"/>
                <a:gd name="T7" fmla="*/ 0 h 37"/>
                <a:gd name="T8" fmla="*/ 414186 w 97"/>
                <a:gd name="T9" fmla="*/ 0 h 37"/>
                <a:gd name="T10" fmla="*/ 167959 w 97"/>
                <a:gd name="T11" fmla="*/ 365984 h 37"/>
                <a:gd name="T12" fmla="*/ 1181284 w 97"/>
                <a:gd name="T13" fmla="*/ 415565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8422119 w 585"/>
                <a:gd name="T1" fmla="*/ 16275 h 534"/>
                <a:gd name="T2" fmla="*/ 2624484 w 585"/>
                <a:gd name="T3" fmla="*/ 0 h 534"/>
                <a:gd name="T4" fmla="*/ 3761357 w 585"/>
                <a:gd name="T5" fmla="*/ 349778 h 534"/>
                <a:gd name="T6" fmla="*/ 2908892 w 585"/>
                <a:gd name="T7" fmla="*/ 649969 h 534"/>
                <a:gd name="T8" fmla="*/ 3460658 w 585"/>
                <a:gd name="T9" fmla="*/ 1183880 h 534"/>
                <a:gd name="T10" fmla="*/ 1236151 w 585"/>
                <a:gd name="T11" fmla="*/ 999105 h 534"/>
                <a:gd name="T12" fmla="*/ 432702 w 585"/>
                <a:gd name="T13" fmla="*/ 1048688 h 534"/>
                <a:gd name="T14" fmla="*/ 3325308 w 585"/>
                <a:gd name="T15" fmla="*/ 8117733 h 534"/>
                <a:gd name="T16" fmla="*/ 2406265 w 585"/>
                <a:gd name="T17" fmla="*/ 5686722 h 534"/>
                <a:gd name="T18" fmla="*/ 1755090 w 585"/>
                <a:gd name="T19" fmla="*/ 6266977 h 534"/>
                <a:gd name="T20" fmla="*/ 1570086 w 585"/>
                <a:gd name="T21" fmla="*/ 7253052 h 534"/>
                <a:gd name="T22" fmla="*/ 2072203 w 585"/>
                <a:gd name="T23" fmla="*/ 4416858 h 534"/>
                <a:gd name="T24" fmla="*/ 2558544 w 585"/>
                <a:gd name="T25" fmla="*/ 3800045 h 534"/>
                <a:gd name="T26" fmla="*/ 3494025 w 585"/>
                <a:gd name="T27" fmla="*/ 3951508 h 534"/>
                <a:gd name="T28" fmla="*/ 3143550 w 585"/>
                <a:gd name="T29" fmla="*/ 5102717 h 534"/>
                <a:gd name="T30" fmla="*/ 3209587 w 585"/>
                <a:gd name="T31" fmla="*/ 6583437 h 534"/>
                <a:gd name="T32" fmla="*/ 8607123 w 585"/>
                <a:gd name="T33" fmla="*/ 8051774 h 534"/>
                <a:gd name="T34" fmla="*/ 7589318 w 585"/>
                <a:gd name="T35" fmla="*/ 7117864 h 534"/>
                <a:gd name="T36" fmla="*/ 7102952 w 585"/>
                <a:gd name="T37" fmla="*/ 5752706 h 534"/>
                <a:gd name="T38" fmla="*/ 6617248 w 585"/>
                <a:gd name="T39" fmla="*/ 4502331 h 534"/>
                <a:gd name="T40" fmla="*/ 7687953 w 585"/>
                <a:gd name="T41" fmla="*/ 4267973 h 534"/>
                <a:gd name="T42" fmla="*/ 6802252 w 585"/>
                <a:gd name="T43" fmla="*/ 3717150 h 534"/>
                <a:gd name="T44" fmla="*/ 7337605 w 585"/>
                <a:gd name="T45" fmla="*/ 3766738 h 534"/>
                <a:gd name="T46" fmla="*/ 7321318 w 585"/>
                <a:gd name="T47" fmla="*/ 3482943 h 534"/>
                <a:gd name="T48" fmla="*/ 6283212 w 585"/>
                <a:gd name="T49" fmla="*/ 3516256 h 534"/>
                <a:gd name="T50" fmla="*/ 5966205 w 585"/>
                <a:gd name="T51" fmla="*/ 5719398 h 534"/>
                <a:gd name="T52" fmla="*/ 5800860 w 585"/>
                <a:gd name="T53" fmla="*/ 3832722 h 534"/>
                <a:gd name="T54" fmla="*/ 5532734 w 585"/>
                <a:gd name="T55" fmla="*/ 3034636 h 534"/>
                <a:gd name="T56" fmla="*/ 5800860 w 585"/>
                <a:gd name="T57" fmla="*/ 2265881 h 534"/>
                <a:gd name="T58" fmla="*/ 5665505 w 585"/>
                <a:gd name="T59" fmla="*/ 1649099 h 534"/>
                <a:gd name="T60" fmla="*/ 5532734 w 585"/>
                <a:gd name="T61" fmla="*/ 1032418 h 534"/>
                <a:gd name="T62" fmla="*/ 6167496 w 585"/>
                <a:gd name="T63" fmla="*/ 1718303 h 534"/>
                <a:gd name="T64" fmla="*/ 6934255 w 585"/>
                <a:gd name="T65" fmla="*/ 785030 h 534"/>
                <a:gd name="T66" fmla="*/ 6835619 w 585"/>
                <a:gd name="T67" fmla="*/ 1583241 h 534"/>
                <a:gd name="T68" fmla="*/ 6702848 w 585"/>
                <a:gd name="T69" fmla="*/ 2167246 h 534"/>
                <a:gd name="T70" fmla="*/ 6702848 w 585"/>
                <a:gd name="T71" fmla="*/ 3018235 h 534"/>
                <a:gd name="T72" fmla="*/ 9324233 w 585"/>
                <a:gd name="T73" fmla="*/ 3018235 h 534"/>
                <a:gd name="T74" fmla="*/ 9258171 w 585"/>
                <a:gd name="T75" fmla="*/ 1266650 h 534"/>
                <a:gd name="T76" fmla="*/ 4161355 w 585"/>
                <a:gd name="T77" fmla="*/ 1151204 h 534"/>
                <a:gd name="T78" fmla="*/ 4898767 w 585"/>
                <a:gd name="T79" fmla="*/ 1550565 h 534"/>
                <a:gd name="T80" fmla="*/ 2859269 w 585"/>
                <a:gd name="T81" fmla="*/ 3252598 h 534"/>
                <a:gd name="T82" fmla="*/ 1153802 w 585"/>
                <a:gd name="T83" fmla="*/ 1632824 h 534"/>
                <a:gd name="T84" fmla="*/ 3192663 w 585"/>
                <a:gd name="T85" fmla="*/ 1767885 h 534"/>
                <a:gd name="T86" fmla="*/ 3675656 w 585"/>
                <a:gd name="T87" fmla="*/ 1751616 h 534"/>
                <a:gd name="T88" fmla="*/ 5047162 w 585"/>
                <a:gd name="T89" fmla="*/ 2018493 h 534"/>
                <a:gd name="T90" fmla="*/ 4614333 w 585"/>
                <a:gd name="T91" fmla="*/ 4267973 h 534"/>
                <a:gd name="T92" fmla="*/ 4346364 w 585"/>
                <a:gd name="T93" fmla="*/ 2282793 h 534"/>
                <a:gd name="T94" fmla="*/ 2859269 w 585"/>
                <a:gd name="T95" fmla="*/ 3252598 h 534"/>
                <a:gd name="T96" fmla="*/ 3728658 w 585"/>
                <a:gd name="T97" fmla="*/ 3750463 h 534"/>
                <a:gd name="T98" fmla="*/ 4127993 w 585"/>
                <a:gd name="T99" fmla="*/ 2635149 h 534"/>
                <a:gd name="T100" fmla="*/ 5447160 w 585"/>
                <a:gd name="T101" fmla="*/ 4868379 h 534"/>
                <a:gd name="T102" fmla="*/ 3592665 w 585"/>
                <a:gd name="T103" fmla="*/ 5349974 h 534"/>
                <a:gd name="T104" fmla="*/ 5162878 w 585"/>
                <a:gd name="T105" fmla="*/ 4617751 h 534"/>
                <a:gd name="T106" fmla="*/ 5315157 w 585"/>
                <a:gd name="T107" fmla="*/ 2216167 h 534"/>
                <a:gd name="T108" fmla="*/ 5232166 w 585"/>
                <a:gd name="T109" fmla="*/ 3552147 h 534"/>
                <a:gd name="T110" fmla="*/ 4997407 w 585"/>
                <a:gd name="T111" fmla="*/ 2401579 h 534"/>
                <a:gd name="T112" fmla="*/ 8474994 w 585"/>
                <a:gd name="T113" fmla="*/ 2984927 h 534"/>
                <a:gd name="T114" fmla="*/ 7704366 w 585"/>
                <a:gd name="T115" fmla="*/ 2701133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675986 w 47"/>
                <a:gd name="T1" fmla="*/ 250506 h 56"/>
                <a:gd name="T2" fmla="*/ 456281 w 47"/>
                <a:gd name="T3" fmla="*/ 932723 h 56"/>
                <a:gd name="T4" fmla="*/ 675986 w 47"/>
                <a:gd name="T5" fmla="*/ 25050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322638 w 41"/>
                <a:gd name="T1" fmla="*/ 448034 h 75"/>
                <a:gd name="T2" fmla="*/ 204738 w 41"/>
                <a:gd name="T3" fmla="*/ 1150275 h 75"/>
                <a:gd name="T4" fmla="*/ 682215 w 41"/>
                <a:gd name="T5" fmla="*/ 747929 h 75"/>
                <a:gd name="T6" fmla="*/ 631950 w 41"/>
                <a:gd name="T7" fmla="*/ 398491 h 75"/>
                <a:gd name="T8" fmla="*/ 322638 w 41"/>
                <a:gd name="T9" fmla="*/ 448034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879651 w 135"/>
                <a:gd name="T1" fmla="*/ 65584 h 63"/>
                <a:gd name="T2" fmla="*/ 400911 w 135"/>
                <a:gd name="T3" fmla="*/ 65584 h 63"/>
                <a:gd name="T4" fmla="*/ 33401 w 135"/>
                <a:gd name="T5" fmla="*/ 412830 h 63"/>
                <a:gd name="T6" fmla="*/ 1007617 w 135"/>
                <a:gd name="T7" fmla="*/ 960027 h 63"/>
                <a:gd name="T8" fmla="*/ 1611071 w 135"/>
                <a:gd name="T9" fmla="*/ 894574 h 63"/>
                <a:gd name="T10" fmla="*/ 1895983 w 135"/>
                <a:gd name="T11" fmla="*/ 878240 h 63"/>
                <a:gd name="T12" fmla="*/ 1879651 w 135"/>
                <a:gd name="T13" fmla="*/ 65584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111542 w 97"/>
                <a:gd name="T1" fmla="*/ 81855 h 102"/>
                <a:gd name="T2" fmla="*/ 516384 w 97"/>
                <a:gd name="T3" fmla="*/ 81855 h 102"/>
                <a:gd name="T4" fmla="*/ 200572 w 97"/>
                <a:gd name="T5" fmla="*/ 944884 h 102"/>
                <a:gd name="T6" fmla="*/ 1312781 w 97"/>
                <a:gd name="T7" fmla="*/ 1026738 h 102"/>
                <a:gd name="T8" fmla="*/ 1111542 w 97"/>
                <a:gd name="T9" fmla="*/ 8185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252458 w 99"/>
                <a:gd name="T1" fmla="*/ 0 h 19"/>
                <a:gd name="T2" fmla="*/ 670282 w 99"/>
                <a:gd name="T3" fmla="*/ 250237 h 19"/>
                <a:gd name="T4" fmla="*/ 252458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353602 w 76"/>
                <a:gd name="T1" fmla="*/ 609670 h 47"/>
                <a:gd name="T2" fmla="*/ 1184027 w 76"/>
                <a:gd name="T3" fmla="*/ 280537 h 47"/>
                <a:gd name="T4" fmla="*/ 810668 w 76"/>
                <a:gd name="T5" fmla="*/ 49099 h 47"/>
                <a:gd name="T6" fmla="*/ 320062 w 76"/>
                <a:gd name="T7" fmla="*/ 525051 h 47"/>
                <a:gd name="T8" fmla="*/ 353602 w 76"/>
                <a:gd name="T9" fmla="*/ 60967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208394 w 82"/>
                <a:gd name="T1" fmla="*/ 99161 h 37"/>
                <a:gd name="T2" fmla="*/ 401467 w 82"/>
                <a:gd name="T3" fmla="*/ 283891 h 37"/>
                <a:gd name="T4" fmla="*/ 285439 w 82"/>
                <a:gd name="T5" fmla="*/ 431965 h 37"/>
                <a:gd name="T6" fmla="*/ 1278008 w 82"/>
                <a:gd name="T7" fmla="*/ 382385 h 37"/>
                <a:gd name="T8" fmla="*/ 1377699 w 82"/>
                <a:gd name="T9" fmla="*/ 332804 h 37"/>
                <a:gd name="T10" fmla="*/ 1377699 w 82"/>
                <a:gd name="T11" fmla="*/ 0 h 37"/>
                <a:gd name="T12" fmla="*/ 1208394 w 82"/>
                <a:gd name="T13" fmla="*/ 9916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350796 w 138"/>
                <a:gd name="T1" fmla="*/ 16467 h 33"/>
                <a:gd name="T2" fmla="*/ 132241 w 138"/>
                <a:gd name="T3" fmla="*/ 235480 h 33"/>
                <a:gd name="T4" fmla="*/ 953534 w 138"/>
                <a:gd name="T5" fmla="*/ 368574 h 33"/>
                <a:gd name="T6" fmla="*/ 1959610 w 138"/>
                <a:gd name="T7" fmla="*/ 385041 h 33"/>
                <a:gd name="T8" fmla="*/ 1909804 w 138"/>
                <a:gd name="T9" fmla="*/ 132451 h 33"/>
                <a:gd name="T10" fmla="*/ 1373811 w 138"/>
                <a:gd name="T11" fmla="*/ 49887 h 33"/>
                <a:gd name="T12" fmla="*/ 350796 w 138"/>
                <a:gd name="T13" fmla="*/ 1646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1649347 w 112"/>
                <a:gd name="T1" fmla="*/ 310336 h 29"/>
                <a:gd name="T2" fmla="*/ 1732772 w 112"/>
                <a:gd name="T3" fmla="*/ 64834 h 29"/>
                <a:gd name="T4" fmla="*/ 1246742 w 112"/>
                <a:gd name="T5" fmla="*/ 161934 h 29"/>
                <a:gd name="T6" fmla="*/ 604994 w 112"/>
                <a:gd name="T7" fmla="*/ 96974 h 29"/>
                <a:gd name="T8" fmla="*/ 33473 w 112"/>
                <a:gd name="T9" fmla="*/ 64834 h 29"/>
                <a:gd name="T10" fmla="*/ 1649347 w 112"/>
                <a:gd name="T11" fmla="*/ 31033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49516 w 115"/>
                <a:gd name="T1" fmla="*/ 882412 h 95"/>
                <a:gd name="T2" fmla="*/ 431365 w 115"/>
                <a:gd name="T3" fmla="*/ 898803 h 95"/>
                <a:gd name="T4" fmla="*/ 832659 w 115"/>
                <a:gd name="T5" fmla="*/ 1280615 h 95"/>
                <a:gd name="T6" fmla="*/ 981213 w 115"/>
                <a:gd name="T7" fmla="*/ 1396057 h 95"/>
                <a:gd name="T8" fmla="*/ 1346030 w 115"/>
                <a:gd name="T9" fmla="*/ 866152 h 95"/>
                <a:gd name="T10" fmla="*/ 1846362 w 115"/>
                <a:gd name="T11" fmla="*/ 866152 h 95"/>
                <a:gd name="T12" fmla="*/ 1313388 w 115"/>
                <a:gd name="T13" fmla="*/ 447729 h 95"/>
                <a:gd name="T14" fmla="*/ 615623 w 115"/>
                <a:gd name="T15" fmla="*/ 266627 h 95"/>
                <a:gd name="T16" fmla="*/ 200647 w 115"/>
                <a:gd name="T17" fmla="*/ 681701 h 95"/>
                <a:gd name="T18" fmla="*/ 49516 w 115"/>
                <a:gd name="T19" fmla="*/ 882412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857141 w 65"/>
                <a:gd name="T1" fmla="*/ 665706 h 169"/>
                <a:gd name="T2" fmla="*/ 368915 w 65"/>
                <a:gd name="T3" fmla="*/ 817056 h 169"/>
                <a:gd name="T4" fmla="*/ 368915 w 65"/>
                <a:gd name="T5" fmla="*/ 981964 h 169"/>
                <a:gd name="T6" fmla="*/ 840797 w 65"/>
                <a:gd name="T7" fmla="*/ 1499028 h 169"/>
                <a:gd name="T8" fmla="*/ 571716 w 65"/>
                <a:gd name="T9" fmla="*/ 1963952 h 169"/>
                <a:gd name="T10" fmla="*/ 0 w 65"/>
                <a:gd name="T11" fmla="*/ 2464725 h 169"/>
                <a:gd name="T12" fmla="*/ 285552 w 65"/>
                <a:gd name="T13" fmla="*/ 2580222 h 169"/>
                <a:gd name="T14" fmla="*/ 790865 w 65"/>
                <a:gd name="T15" fmla="*/ 2764742 h 169"/>
                <a:gd name="T16" fmla="*/ 1059942 w 65"/>
                <a:gd name="T17" fmla="*/ 2698807 h 169"/>
                <a:gd name="T18" fmla="*/ 1092761 w 65"/>
                <a:gd name="T19" fmla="*/ 0 h 169"/>
                <a:gd name="T20" fmla="*/ 857141 w 65"/>
                <a:gd name="T21" fmla="*/ 665706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/>
          <p:nvPr/>
        </p:nvGrpSpPr>
        <p:grpSpPr bwMode="auto">
          <a:xfrm>
            <a:off x="738717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4" name="Freeform 162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5625 h 2"/>
                <a:gd name="T2" fmla="*/ 0 w 4"/>
                <a:gd name="T3" fmla="*/ 15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/>
          <p:nvPr/>
        </p:nvGrpSpPr>
        <p:grpSpPr bwMode="auto">
          <a:xfrm>
            <a:off x="203200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9" name="Picture 183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33" y="6026150"/>
            <a:ext cx="484716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WordArt 184"/>
          <p:cNvSpPr>
            <a:spLocks noChangeArrowheads="1" noChangeShapeType="1" noTextEdit="1"/>
          </p:cNvSpPr>
          <p:nvPr userDrawn="1"/>
        </p:nvSpPr>
        <p:spPr bwMode="auto">
          <a:xfrm>
            <a:off x="8879417" y="1128713"/>
            <a:ext cx="2777067" cy="644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FadeRight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4400" b="1" kern="10">
                <a:solidFill>
                  <a:srgbClr val="C0C0C0">
                    <a:alpha val="41176"/>
                  </a:srgbClr>
                </a:solidFill>
                <a:effectLst>
                  <a:outerShdw sy="50000" kx="-2453608" rotWithShape="0">
                    <a:srgbClr val="808080">
                      <a:alpha val="50000"/>
                    </a:srgbClr>
                  </a:outerShdw>
                </a:effectLst>
                <a:latin typeface="宋体" panose="02010600030101010101" pitchFamily="2" charset="-122"/>
              </a:rPr>
              <a:t>DATABASE</a:t>
            </a:r>
            <a:endParaRPr lang="zh-CN" altLang="en-US" sz="4400" b="1" kern="10">
              <a:solidFill>
                <a:srgbClr val="C0C0C0">
                  <a:alpha val="41176"/>
                </a:srgbClr>
              </a:solidFill>
              <a:effectLst>
                <a:outerShdw sy="50000" kx="-2453608" rotWithShape="0">
                  <a:srgbClr val="808080">
                    <a:alpha val="50000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617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618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1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8936D-E66C-41E7-B225-931EEFB1E5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3" name="TYPE.WAV"/>
          </p:stSnd>
        </p:sndAc>
      </p:transition>
    </mc:Choice>
    <mc:Fallback>
      <p:transition>
        <p:sndAc>
          <p:stSnd>
            <p:snd r:embed="rId3" name="TYP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E2747-2FA7-4E49-A4A5-180544FBD3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94A-D3FC-4C73-A80A-36BA9BE36D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3692-F922-432B-92FD-1CB2D68550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8265F-E10C-4865-91CB-3C4D8CB959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F4924-7DCD-48D8-B5AF-B9152AF0DF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51247-F3A1-4FAE-8AEC-2A5C98244F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5CDF0-2C19-4381-B046-4C3283C99C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7CA3F-CCFD-4ADC-9854-102A5CA2A3C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79D67-EF0F-40EC-A305-A3B2FCBC81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2551" y="1125538"/>
            <a:ext cx="2846916" cy="49736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125538"/>
            <a:ext cx="8337551" cy="4973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B78B4-C50C-4606-A86A-832EC48EF4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125538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500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500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C2E4F-DE4C-4EDC-986C-DD361FA183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31800" y="1125538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28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500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128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500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F1D7-63C8-42EC-9D0A-4303671410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/>
          <p:cNvSpPr/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3 w 546"/>
              <a:gd name="T1" fmla="*/ 4 h 497"/>
              <a:gd name="T2" fmla="*/ 11 w 546"/>
              <a:gd name="T3" fmla="*/ 71 h 497"/>
              <a:gd name="T4" fmla="*/ 25 w 546"/>
              <a:gd name="T5" fmla="*/ 393 h 497"/>
              <a:gd name="T6" fmla="*/ 54 w 546"/>
              <a:gd name="T7" fmla="*/ 457 h 497"/>
              <a:gd name="T8" fmla="*/ 158 w 546"/>
              <a:gd name="T9" fmla="*/ 482 h 497"/>
              <a:gd name="T10" fmla="*/ 204 w 546"/>
              <a:gd name="T11" fmla="*/ 495 h 497"/>
              <a:gd name="T12" fmla="*/ 520 w 546"/>
              <a:gd name="T13" fmla="*/ 475 h 497"/>
              <a:gd name="T14" fmla="*/ 533 w 546"/>
              <a:gd name="T15" fmla="*/ 167 h 497"/>
              <a:gd name="T16" fmla="*/ 369 w 546"/>
              <a:gd name="T17" fmla="*/ 16 h 497"/>
              <a:gd name="T18" fmla="*/ 249 w 546"/>
              <a:gd name="T19" fmla="*/ 29 h 497"/>
              <a:gd name="T20" fmla="*/ 198 w 546"/>
              <a:gd name="T21" fmla="*/ 11 h 497"/>
              <a:gd name="T22" fmla="*/ 151 w 546"/>
              <a:gd name="T23" fmla="*/ 2 h 497"/>
              <a:gd name="T24" fmla="*/ 23 w 546"/>
              <a:gd name="T25" fmla="*/ 4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2400" smtClean="0">
              <a:solidFill>
                <a:srgbClr val="000000"/>
              </a:solidFill>
            </a:endParaRPr>
          </a:p>
        </p:txBody>
      </p:sp>
      <p:grpSp>
        <p:nvGrpSpPr>
          <p:cNvPr id="5123" name="Group 3"/>
          <p:cNvGrpSpPr/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5124" name="Freeform 4"/>
            <p:cNvSpPr/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71 w 97"/>
                <a:gd name="T1" fmla="*/ 25 h 37"/>
                <a:gd name="T2" fmla="*/ 91 w 97"/>
                <a:gd name="T3" fmla="*/ 20 h 37"/>
                <a:gd name="T4" fmla="*/ 92 w 97"/>
                <a:gd name="T5" fmla="*/ 17 h 37"/>
                <a:gd name="T6" fmla="*/ 88 w 97"/>
                <a:gd name="T7" fmla="*/ 0 h 37"/>
                <a:gd name="T8" fmla="*/ 25 w 97"/>
                <a:gd name="T9" fmla="*/ 0 h 37"/>
                <a:gd name="T10" fmla="*/ 10 w 97"/>
                <a:gd name="T11" fmla="*/ 22 h 37"/>
                <a:gd name="T12" fmla="*/ 71 w 97"/>
                <a:gd name="T1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25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504 w 585"/>
                <a:gd name="T1" fmla="*/ 1 h 534"/>
                <a:gd name="T2" fmla="*/ 157 w 585"/>
                <a:gd name="T3" fmla="*/ 0 h 534"/>
                <a:gd name="T4" fmla="*/ 225 w 585"/>
                <a:gd name="T5" fmla="*/ 21 h 534"/>
                <a:gd name="T6" fmla="*/ 174 w 585"/>
                <a:gd name="T7" fmla="*/ 39 h 534"/>
                <a:gd name="T8" fmla="*/ 207 w 585"/>
                <a:gd name="T9" fmla="*/ 71 h 534"/>
                <a:gd name="T10" fmla="*/ 74 w 585"/>
                <a:gd name="T11" fmla="*/ 60 h 534"/>
                <a:gd name="T12" fmla="*/ 26 w 585"/>
                <a:gd name="T13" fmla="*/ 63 h 534"/>
                <a:gd name="T14" fmla="*/ 199 w 585"/>
                <a:gd name="T15" fmla="*/ 487 h 534"/>
                <a:gd name="T16" fmla="*/ 144 w 585"/>
                <a:gd name="T17" fmla="*/ 341 h 534"/>
                <a:gd name="T18" fmla="*/ 105 w 585"/>
                <a:gd name="T19" fmla="*/ 376 h 534"/>
                <a:gd name="T20" fmla="*/ 94 w 585"/>
                <a:gd name="T21" fmla="*/ 435 h 534"/>
                <a:gd name="T22" fmla="*/ 124 w 585"/>
                <a:gd name="T23" fmla="*/ 265 h 534"/>
                <a:gd name="T24" fmla="*/ 153 w 585"/>
                <a:gd name="T25" fmla="*/ 228 h 534"/>
                <a:gd name="T26" fmla="*/ 209 w 585"/>
                <a:gd name="T27" fmla="*/ 237 h 534"/>
                <a:gd name="T28" fmla="*/ 188 w 585"/>
                <a:gd name="T29" fmla="*/ 306 h 534"/>
                <a:gd name="T30" fmla="*/ 192 w 585"/>
                <a:gd name="T31" fmla="*/ 395 h 534"/>
                <a:gd name="T32" fmla="*/ 515 w 585"/>
                <a:gd name="T33" fmla="*/ 483 h 534"/>
                <a:gd name="T34" fmla="*/ 454 w 585"/>
                <a:gd name="T35" fmla="*/ 427 h 534"/>
                <a:gd name="T36" fmla="*/ 425 w 585"/>
                <a:gd name="T37" fmla="*/ 345 h 534"/>
                <a:gd name="T38" fmla="*/ 396 w 585"/>
                <a:gd name="T39" fmla="*/ 270 h 534"/>
                <a:gd name="T40" fmla="*/ 460 w 585"/>
                <a:gd name="T41" fmla="*/ 256 h 534"/>
                <a:gd name="T42" fmla="*/ 407 w 585"/>
                <a:gd name="T43" fmla="*/ 223 h 534"/>
                <a:gd name="T44" fmla="*/ 439 w 585"/>
                <a:gd name="T45" fmla="*/ 226 h 534"/>
                <a:gd name="T46" fmla="*/ 438 w 585"/>
                <a:gd name="T47" fmla="*/ 209 h 534"/>
                <a:gd name="T48" fmla="*/ 376 w 585"/>
                <a:gd name="T49" fmla="*/ 211 h 534"/>
                <a:gd name="T50" fmla="*/ 357 w 585"/>
                <a:gd name="T51" fmla="*/ 343 h 534"/>
                <a:gd name="T52" fmla="*/ 347 w 585"/>
                <a:gd name="T53" fmla="*/ 230 h 534"/>
                <a:gd name="T54" fmla="*/ 331 w 585"/>
                <a:gd name="T55" fmla="*/ 182 h 534"/>
                <a:gd name="T56" fmla="*/ 347 w 585"/>
                <a:gd name="T57" fmla="*/ 136 h 534"/>
                <a:gd name="T58" fmla="*/ 339 w 585"/>
                <a:gd name="T59" fmla="*/ 99 h 534"/>
                <a:gd name="T60" fmla="*/ 331 w 585"/>
                <a:gd name="T61" fmla="*/ 62 h 534"/>
                <a:gd name="T62" fmla="*/ 369 w 585"/>
                <a:gd name="T63" fmla="*/ 103 h 534"/>
                <a:gd name="T64" fmla="*/ 415 w 585"/>
                <a:gd name="T65" fmla="*/ 47 h 534"/>
                <a:gd name="T66" fmla="*/ 409 w 585"/>
                <a:gd name="T67" fmla="*/ 95 h 534"/>
                <a:gd name="T68" fmla="*/ 401 w 585"/>
                <a:gd name="T69" fmla="*/ 130 h 534"/>
                <a:gd name="T70" fmla="*/ 401 w 585"/>
                <a:gd name="T71" fmla="*/ 181 h 534"/>
                <a:gd name="T72" fmla="*/ 558 w 585"/>
                <a:gd name="T73" fmla="*/ 181 h 534"/>
                <a:gd name="T74" fmla="*/ 554 w 585"/>
                <a:gd name="T75" fmla="*/ 76 h 534"/>
                <a:gd name="T76" fmla="*/ 249 w 585"/>
                <a:gd name="T77" fmla="*/ 69 h 534"/>
                <a:gd name="T78" fmla="*/ 293 w 585"/>
                <a:gd name="T79" fmla="*/ 93 h 534"/>
                <a:gd name="T80" fmla="*/ 171 w 585"/>
                <a:gd name="T81" fmla="*/ 195 h 534"/>
                <a:gd name="T82" fmla="*/ 69 w 585"/>
                <a:gd name="T83" fmla="*/ 98 h 534"/>
                <a:gd name="T84" fmla="*/ 191 w 585"/>
                <a:gd name="T85" fmla="*/ 106 h 534"/>
                <a:gd name="T86" fmla="*/ 220 w 585"/>
                <a:gd name="T87" fmla="*/ 105 h 534"/>
                <a:gd name="T88" fmla="*/ 302 w 585"/>
                <a:gd name="T89" fmla="*/ 121 h 534"/>
                <a:gd name="T90" fmla="*/ 276 w 585"/>
                <a:gd name="T91" fmla="*/ 256 h 534"/>
                <a:gd name="T92" fmla="*/ 260 w 585"/>
                <a:gd name="T93" fmla="*/ 137 h 534"/>
                <a:gd name="T94" fmla="*/ 171 w 585"/>
                <a:gd name="T95" fmla="*/ 195 h 534"/>
                <a:gd name="T96" fmla="*/ 223 w 585"/>
                <a:gd name="T97" fmla="*/ 225 h 534"/>
                <a:gd name="T98" fmla="*/ 247 w 585"/>
                <a:gd name="T99" fmla="*/ 158 h 534"/>
                <a:gd name="T100" fmla="*/ 326 w 585"/>
                <a:gd name="T101" fmla="*/ 292 h 534"/>
                <a:gd name="T102" fmla="*/ 215 w 585"/>
                <a:gd name="T103" fmla="*/ 321 h 534"/>
                <a:gd name="T104" fmla="*/ 309 w 585"/>
                <a:gd name="T105" fmla="*/ 277 h 534"/>
                <a:gd name="T106" fmla="*/ 318 w 585"/>
                <a:gd name="T107" fmla="*/ 133 h 534"/>
                <a:gd name="T108" fmla="*/ 313 w 585"/>
                <a:gd name="T109" fmla="*/ 213 h 534"/>
                <a:gd name="T110" fmla="*/ 299 w 585"/>
                <a:gd name="T111" fmla="*/ 144 h 534"/>
                <a:gd name="T112" fmla="*/ 507 w 585"/>
                <a:gd name="T113" fmla="*/ 179 h 534"/>
                <a:gd name="T114" fmla="*/ 461 w 585"/>
                <a:gd name="T115" fmla="*/ 16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26" name="Freeform 6"/>
            <p:cNvSpPr/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40 w 47"/>
                <a:gd name="T1" fmla="*/ 15 h 56"/>
                <a:gd name="T2" fmla="*/ 27 w 47"/>
                <a:gd name="T3" fmla="*/ 56 h 56"/>
                <a:gd name="T4" fmla="*/ 40 w 47"/>
                <a:gd name="T5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27" name="Freeform 7"/>
            <p:cNvSpPr/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19 w 41"/>
                <a:gd name="T1" fmla="*/ 27 h 75"/>
                <a:gd name="T2" fmla="*/ 12 w 41"/>
                <a:gd name="T3" fmla="*/ 69 h 75"/>
                <a:gd name="T4" fmla="*/ 40 w 41"/>
                <a:gd name="T5" fmla="*/ 45 h 75"/>
                <a:gd name="T6" fmla="*/ 37 w 41"/>
                <a:gd name="T7" fmla="*/ 24 h 75"/>
                <a:gd name="T8" fmla="*/ 19 w 41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28" name="Freeform 8"/>
            <p:cNvSpPr/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12 w 135"/>
                <a:gd name="T1" fmla="*/ 4 h 63"/>
                <a:gd name="T2" fmla="*/ 24 w 135"/>
                <a:gd name="T3" fmla="*/ 4 h 63"/>
                <a:gd name="T4" fmla="*/ 2 w 135"/>
                <a:gd name="T5" fmla="*/ 25 h 63"/>
                <a:gd name="T6" fmla="*/ 60 w 135"/>
                <a:gd name="T7" fmla="*/ 58 h 63"/>
                <a:gd name="T8" fmla="*/ 96 w 135"/>
                <a:gd name="T9" fmla="*/ 54 h 63"/>
                <a:gd name="T10" fmla="*/ 113 w 135"/>
                <a:gd name="T11" fmla="*/ 53 h 63"/>
                <a:gd name="T12" fmla="*/ 112 w 135"/>
                <a:gd name="T1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29" name="Freeform 9"/>
            <p:cNvSpPr/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67 w 97"/>
                <a:gd name="T1" fmla="*/ 5 h 102"/>
                <a:gd name="T2" fmla="*/ 31 w 97"/>
                <a:gd name="T3" fmla="*/ 5 h 102"/>
                <a:gd name="T4" fmla="*/ 12 w 97"/>
                <a:gd name="T5" fmla="*/ 57 h 102"/>
                <a:gd name="T6" fmla="*/ 79 w 97"/>
                <a:gd name="T7" fmla="*/ 62 h 102"/>
                <a:gd name="T8" fmla="*/ 67 w 97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30" name="Freeform 10"/>
            <p:cNvSpPr/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5 w 99"/>
                <a:gd name="T1" fmla="*/ 0 h 19"/>
                <a:gd name="T2" fmla="*/ 40 w 99"/>
                <a:gd name="T3" fmla="*/ 15 h 19"/>
                <a:gd name="T4" fmla="*/ 15 w 99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31" name="Freeform 11"/>
            <p:cNvSpPr/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 w 76"/>
                <a:gd name="T1" fmla="*/ 37 h 47"/>
                <a:gd name="T2" fmla="*/ 70 w 76"/>
                <a:gd name="T3" fmla="*/ 17 h 47"/>
                <a:gd name="T4" fmla="*/ 48 w 76"/>
                <a:gd name="T5" fmla="*/ 3 h 47"/>
                <a:gd name="T6" fmla="*/ 19 w 76"/>
                <a:gd name="T7" fmla="*/ 32 h 47"/>
                <a:gd name="T8" fmla="*/ 21 w 76"/>
                <a:gd name="T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32" name="Freeform 12"/>
            <p:cNvSpPr/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72 w 82"/>
                <a:gd name="T1" fmla="*/ 6 h 37"/>
                <a:gd name="T2" fmla="*/ 24 w 82"/>
                <a:gd name="T3" fmla="*/ 17 h 37"/>
                <a:gd name="T4" fmla="*/ 17 w 82"/>
                <a:gd name="T5" fmla="*/ 26 h 37"/>
                <a:gd name="T6" fmla="*/ 76 w 82"/>
                <a:gd name="T7" fmla="*/ 23 h 37"/>
                <a:gd name="T8" fmla="*/ 82 w 82"/>
                <a:gd name="T9" fmla="*/ 20 h 37"/>
                <a:gd name="T10" fmla="*/ 82 w 82"/>
                <a:gd name="T11" fmla="*/ 0 h 37"/>
                <a:gd name="T12" fmla="*/ 72 w 82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33" name="Freeform 13"/>
            <p:cNvSpPr/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 w 138"/>
                <a:gd name="T1" fmla="*/ 1 h 33"/>
                <a:gd name="T2" fmla="*/ 8 w 138"/>
                <a:gd name="T3" fmla="*/ 14 h 33"/>
                <a:gd name="T4" fmla="*/ 57 w 138"/>
                <a:gd name="T5" fmla="*/ 22 h 33"/>
                <a:gd name="T6" fmla="*/ 117 w 138"/>
                <a:gd name="T7" fmla="*/ 23 h 33"/>
                <a:gd name="T8" fmla="*/ 114 w 138"/>
                <a:gd name="T9" fmla="*/ 8 h 33"/>
                <a:gd name="T10" fmla="*/ 82 w 138"/>
                <a:gd name="T11" fmla="*/ 3 h 33"/>
                <a:gd name="T12" fmla="*/ 21 w 138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34" name="Freeform 14"/>
            <p:cNvSpPr/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98 w 112"/>
                <a:gd name="T1" fmla="*/ 19 h 29"/>
                <a:gd name="T2" fmla="*/ 103 w 112"/>
                <a:gd name="T3" fmla="*/ 4 h 29"/>
                <a:gd name="T4" fmla="*/ 74 w 112"/>
                <a:gd name="T5" fmla="*/ 10 h 29"/>
                <a:gd name="T6" fmla="*/ 36 w 112"/>
                <a:gd name="T7" fmla="*/ 6 h 29"/>
                <a:gd name="T8" fmla="*/ 2 w 112"/>
                <a:gd name="T9" fmla="*/ 4 h 29"/>
                <a:gd name="T10" fmla="*/ 98 w 112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35" name="Freeform 15"/>
            <p:cNvSpPr/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3 w 115"/>
                <a:gd name="T1" fmla="*/ 53 h 95"/>
                <a:gd name="T2" fmla="*/ 26 w 115"/>
                <a:gd name="T3" fmla="*/ 54 h 95"/>
                <a:gd name="T4" fmla="*/ 50 w 115"/>
                <a:gd name="T5" fmla="*/ 77 h 95"/>
                <a:gd name="T6" fmla="*/ 59 w 115"/>
                <a:gd name="T7" fmla="*/ 84 h 95"/>
                <a:gd name="T8" fmla="*/ 81 w 115"/>
                <a:gd name="T9" fmla="*/ 52 h 95"/>
                <a:gd name="T10" fmla="*/ 111 w 115"/>
                <a:gd name="T11" fmla="*/ 52 h 95"/>
                <a:gd name="T12" fmla="*/ 79 w 115"/>
                <a:gd name="T13" fmla="*/ 27 h 95"/>
                <a:gd name="T14" fmla="*/ 37 w 115"/>
                <a:gd name="T15" fmla="*/ 16 h 95"/>
                <a:gd name="T16" fmla="*/ 12 w 115"/>
                <a:gd name="T17" fmla="*/ 41 h 95"/>
                <a:gd name="T18" fmla="*/ 3 w 115"/>
                <a:gd name="T1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36" name="Freeform 16"/>
            <p:cNvSpPr/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51 w 65"/>
                <a:gd name="T1" fmla="*/ 40 h 169"/>
                <a:gd name="T2" fmla="*/ 22 w 65"/>
                <a:gd name="T3" fmla="*/ 49 h 169"/>
                <a:gd name="T4" fmla="*/ 22 w 65"/>
                <a:gd name="T5" fmla="*/ 59 h 169"/>
                <a:gd name="T6" fmla="*/ 50 w 65"/>
                <a:gd name="T7" fmla="*/ 90 h 169"/>
                <a:gd name="T8" fmla="*/ 34 w 65"/>
                <a:gd name="T9" fmla="*/ 118 h 169"/>
                <a:gd name="T10" fmla="*/ 0 w 65"/>
                <a:gd name="T11" fmla="*/ 148 h 169"/>
                <a:gd name="T12" fmla="*/ 17 w 65"/>
                <a:gd name="T13" fmla="*/ 155 h 169"/>
                <a:gd name="T14" fmla="*/ 47 w 65"/>
                <a:gd name="T15" fmla="*/ 166 h 169"/>
                <a:gd name="T16" fmla="*/ 63 w 65"/>
                <a:gd name="T17" fmla="*/ 162 h 169"/>
                <a:gd name="T18" fmla="*/ 65 w 65"/>
                <a:gd name="T19" fmla="*/ 0 h 169"/>
                <a:gd name="T20" fmla="*/ 51 w 65"/>
                <a:gd name="T21" fmla="*/ 4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137" name="Group 17"/>
          <p:cNvGrpSpPr/>
          <p:nvPr/>
        </p:nvGrpSpPr>
        <p:grpSpPr bwMode="auto">
          <a:xfrm>
            <a:off x="738717" y="36513"/>
            <a:ext cx="10521949" cy="6821487"/>
            <a:chOff x="349" y="23"/>
            <a:chExt cx="4971" cy="4297"/>
          </a:xfrm>
        </p:grpSpPr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39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0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1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2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3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4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5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6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7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8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1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2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3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4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5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6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7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8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59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0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3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4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5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6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7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8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69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0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1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2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5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6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7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8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79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0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1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2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3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4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5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6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7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8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89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0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1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2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3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4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5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6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7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8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199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0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1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2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3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4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5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6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7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8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09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0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1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2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3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4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5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6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7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8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19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0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1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2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3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4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5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6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7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8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29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0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1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2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3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4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5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6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7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8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39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0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1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2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3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4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5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6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7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8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49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0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1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2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3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4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5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6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7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8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59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0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1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2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3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4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5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6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7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8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69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0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1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2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3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4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5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6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7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8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79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80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81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82" name="Freeform 162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283" name="Rectangle 163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914400" y="2057400"/>
            <a:ext cx="10363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284" name="Rectangle 164"/>
          <p:cNvSpPr>
            <a:spLocks noGrp="1" noChangeArrowheads="1"/>
          </p:cNvSpPr>
          <p:nvPr>
            <p:ph type="dt" sz="half" idx="2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85" name="Rectangle 16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86" name="Rectangle 1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2B08C26-DCA3-41C6-8DA2-6B487F0BEB6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28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grpSp>
        <p:nvGrpSpPr>
          <p:cNvPr id="5288" name="Group 168"/>
          <p:cNvGrpSpPr/>
          <p:nvPr/>
        </p:nvGrpSpPr>
        <p:grpSpPr bwMode="auto">
          <a:xfrm>
            <a:off x="203200" y="4724400"/>
            <a:ext cx="2247900" cy="1557338"/>
            <a:chOff x="96" y="2784"/>
            <a:chExt cx="1062" cy="981"/>
          </a:xfrm>
        </p:grpSpPr>
        <p:sp>
          <p:nvSpPr>
            <p:cNvPr id="5289" name="Freeform 16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0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1" name="Freeform 17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2" name="Freeform 17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3" name="Freeform 17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4" name="Freeform 17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5" name="Freeform 17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6" name="Freeform 17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7" name="Freeform 17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8" name="Freeform 17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99" name="Freeform 17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300" name="Freeform 18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301" name="Freeform 18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303" name="WordArt 183"/>
          <p:cNvSpPr>
            <a:spLocks noChangeArrowheads="1" noChangeShapeType="1" noTextEdit="1"/>
          </p:cNvSpPr>
          <p:nvPr userDrawn="1"/>
        </p:nvSpPr>
        <p:spPr bwMode="auto">
          <a:xfrm>
            <a:off x="8879417" y="1128713"/>
            <a:ext cx="2777067" cy="644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CC99FF"/>
                </a:solidFill>
                <a:round/>
              </a14:hiddenLine>
            </a:ext>
          </a:extLst>
        </p:spPr>
        <p:txBody>
          <a:bodyPr wrap="none" fromWordArt="1">
            <a:prstTxWarp prst="textFadeRight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4400" kern="10" smtClean="0">
                <a:solidFill>
                  <a:srgbClr val="C0C0C0">
                    <a:alpha val="41000"/>
                  </a:srgbClr>
                </a:solidFill>
                <a:effectLst>
                  <a:outerShdw sy="50000" kx="-2453608" rotWithShape="0">
                    <a:srgbClr val="808080">
                      <a:alpha val="50000"/>
                    </a:srgbClr>
                  </a:outerShdw>
                </a:effectLst>
                <a:latin typeface="宋体" panose="02010600030101010101" pitchFamily="2" charset="-122"/>
              </a:rPr>
              <a:t>DATABASE</a:t>
            </a:r>
            <a:endParaRPr lang="zh-CN" altLang="en-US" sz="4400" kern="10" smtClean="0">
              <a:solidFill>
                <a:srgbClr val="C0C0C0">
                  <a:alpha val="41000"/>
                </a:srgbClr>
              </a:solidFill>
              <a:effectLst>
                <a:outerShdw sy="50000" kx="-2453608" rotWithShape="0">
                  <a:srgbClr val="808080">
                    <a:alpha val="50000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D2FB5-11F6-4942-9358-320AF53515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708C4-A377-4A01-9E46-2F3FAA6E8BC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16A10-581C-4299-86C3-6B4206EE0C0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4B88F-8F18-4B4C-A61F-354F2DB2AAC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EED03-C858-4A8F-99F8-D570983B76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39E6A-CF96-463C-82D1-420C3D7F6E9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18808-650D-4C37-AB0B-47DD8FCB366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DA665-A159-4A38-84AB-31BC4B2322F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11650-14B7-40F1-956B-C73E6F97BCF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66200" y="365125"/>
            <a:ext cx="2717800" cy="57340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365125"/>
            <a:ext cx="7950200" cy="5734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7289C-0B9F-4775-AD1A-764C77ABCC4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28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500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128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500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7933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33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4DE9AD5F-1A0A-4E35-97F5-F513F5BEA0A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31800" y="188913"/>
            <a:ext cx="11387667" cy="59102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97933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33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45378D8B-24E5-4746-93A9-8D5827CED1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7933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33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6F1C8CD-7743-4E9B-8DEE-6768B343C4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871200" cy="4498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7933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33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B5FB0BC0-FE11-4530-A1B9-F99E75CCF2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500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500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7933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33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96297E0F-B462-4084-A8EE-667D9FCD6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500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500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7933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33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4C7D11D1-D8D8-438A-982F-5D89AD6DF9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03EA177B-488A-4C5F-A53C-799A64655B6D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8467" y="20638"/>
            <a:ext cx="12192000" cy="6858000"/>
            <a:chOff x="0" y="0"/>
            <a:chExt cx="5760" cy="4320"/>
          </a:xfrm>
        </p:grpSpPr>
        <p:sp>
          <p:nvSpPr>
            <p:cNvPr id="5" name="Freeform 3"/>
            <p:cNvSpPr/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3499 w 6027"/>
                <a:gd name="T1" fmla="*/ 2 h 2296"/>
                <a:gd name="T2" fmla="*/ 0 w 6027"/>
                <a:gd name="T3" fmla="*/ 2 h 2296"/>
                <a:gd name="T4" fmla="*/ 0 w 6027"/>
                <a:gd name="T5" fmla="*/ 0 h 2296"/>
                <a:gd name="T6" fmla="*/ 3499 w 6027"/>
                <a:gd name="T7" fmla="*/ 0 h 2296"/>
                <a:gd name="T8" fmla="*/ 3499 w 6027"/>
                <a:gd name="T9" fmla="*/ 2 h 2296"/>
                <a:gd name="T10" fmla="*/ 3499 w 6027"/>
                <a:gd name="T11" fmla="*/ 2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E3E3FF"/>
                </a:buClr>
                <a:defRPr/>
              </a:pPr>
              <a:endParaRPr lang="zh-CN" altLang="en-US" sz="32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Freeform 5"/>
          <p:cNvSpPr/>
          <p:nvPr/>
        </p:nvSpPr>
        <p:spPr bwMode="hidden">
          <a:xfrm>
            <a:off x="8322733" y="6269038"/>
            <a:ext cx="3860800" cy="609600"/>
          </a:xfrm>
          <a:custGeom>
            <a:avLst/>
            <a:gdLst>
              <a:gd name="T0" fmla="*/ 2147483646 w 5748"/>
              <a:gd name="T1" fmla="*/ 2147483646 h 246"/>
              <a:gd name="T2" fmla="*/ 0 w 5748"/>
              <a:gd name="T3" fmla="*/ 2147483646 h 246"/>
              <a:gd name="T4" fmla="*/ 0 w 5748"/>
              <a:gd name="T5" fmla="*/ 0 h 246"/>
              <a:gd name="T6" fmla="*/ 2147483646 w 5748"/>
              <a:gd name="T7" fmla="*/ 0 h 246"/>
              <a:gd name="T8" fmla="*/ 2147483646 w 5748"/>
              <a:gd name="T9" fmla="*/ 2147483646 h 246"/>
              <a:gd name="T10" fmla="*/ 2147483646 w 5748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"/>
          <p:cNvGrpSpPr/>
          <p:nvPr/>
        </p:nvGrpSpPr>
        <p:grpSpPr bwMode="auto">
          <a:xfrm>
            <a:off x="-2117" y="6034088"/>
            <a:ext cx="10460568" cy="850900"/>
            <a:chOff x="0" y="3792"/>
            <a:chExt cx="4942" cy="536"/>
          </a:xfrm>
        </p:grpSpPr>
        <p:sp>
          <p:nvSpPr>
            <p:cNvPr id="9" name="Freeform 7"/>
            <p:cNvSpPr/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E3E3FF"/>
                </a:buClr>
                <a:defRPr/>
              </a:pPr>
              <a:endParaRPr lang="zh-CN" altLang="en-US" sz="32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" name="Group 8"/>
            <p:cNvGrpSpPr/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/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/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69 h 353"/>
                  <a:gd name="T4" fmla="*/ 24 w 186"/>
                  <a:gd name="T5" fmla="*/ 117 h 353"/>
                  <a:gd name="T6" fmla="*/ 18 w 186"/>
                  <a:gd name="T7" fmla="*/ 254 h 353"/>
                  <a:gd name="T8" fmla="*/ 42 w 186"/>
                  <a:gd name="T9" fmla="*/ 440 h 353"/>
                  <a:gd name="T10" fmla="*/ 48 w 186"/>
                  <a:gd name="T11" fmla="*/ 623 h 353"/>
                  <a:gd name="T12" fmla="*/ 0 w 186"/>
                  <a:gd name="T13" fmla="*/ 1362 h 353"/>
                  <a:gd name="T14" fmla="*/ 54 w 186"/>
                  <a:gd name="T15" fmla="*/ 902 h 353"/>
                  <a:gd name="T16" fmla="*/ 84 w 186"/>
                  <a:gd name="T17" fmla="*/ 831 h 353"/>
                  <a:gd name="T18" fmla="*/ 126 w 186"/>
                  <a:gd name="T19" fmla="*/ 487 h 353"/>
                  <a:gd name="T20" fmla="*/ 144 w 186"/>
                  <a:gd name="T21" fmla="*/ 461 h 353"/>
                  <a:gd name="T22" fmla="*/ 144 w 186"/>
                  <a:gd name="T23" fmla="*/ 348 h 353"/>
                  <a:gd name="T24" fmla="*/ 186 w 186"/>
                  <a:gd name="T25" fmla="*/ 254 h 353"/>
                  <a:gd name="T26" fmla="*/ 162 w 186"/>
                  <a:gd name="T27" fmla="*/ 231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1"/>
              <p:cNvSpPr/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2"/>
              <p:cNvSpPr/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24 h 66"/>
                  <a:gd name="T8" fmla="*/ 6 w 155"/>
                  <a:gd name="T9" fmla="*/ 70 h 66"/>
                  <a:gd name="T10" fmla="*/ 0 w 155"/>
                  <a:gd name="T11" fmla="*/ 95 h 66"/>
                  <a:gd name="T12" fmla="*/ 78 w 155"/>
                  <a:gd name="T13" fmla="*/ 234 h 66"/>
                  <a:gd name="T14" fmla="*/ 96 w 155"/>
                  <a:gd name="T15" fmla="*/ 165 h 66"/>
                  <a:gd name="T16" fmla="*/ 155 w 155"/>
                  <a:gd name="T17" fmla="*/ 260 h 66"/>
                  <a:gd name="T18" fmla="*/ 126 w 155"/>
                  <a:gd name="T19" fmla="*/ 95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3"/>
              <p:cNvSpPr/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150 h 72"/>
                  <a:gd name="T2" fmla="*/ 0 w 42"/>
                  <a:gd name="T3" fmla="*/ 77 h 72"/>
                  <a:gd name="T4" fmla="*/ 12 w 42"/>
                  <a:gd name="T5" fmla="*/ 26 h 72"/>
                  <a:gd name="T6" fmla="*/ 0 w 42"/>
                  <a:gd name="T7" fmla="*/ 26 h 72"/>
                  <a:gd name="T8" fmla="*/ 12 w 42"/>
                  <a:gd name="T9" fmla="*/ 26 h 72"/>
                  <a:gd name="T10" fmla="*/ 24 w 42"/>
                  <a:gd name="T11" fmla="*/ 26 h 72"/>
                  <a:gd name="T12" fmla="*/ 36 w 42"/>
                  <a:gd name="T13" fmla="*/ 26 h 72"/>
                  <a:gd name="T14" fmla="*/ 42 w 42"/>
                  <a:gd name="T15" fmla="*/ 0 h 72"/>
                  <a:gd name="T16" fmla="*/ 30 w 42"/>
                  <a:gd name="T17" fmla="*/ 77 h 72"/>
                  <a:gd name="T18" fmla="*/ 42 w 42"/>
                  <a:gd name="T19" fmla="*/ 201 h 72"/>
                  <a:gd name="T20" fmla="*/ 12 w 42"/>
                  <a:gd name="T21" fmla="*/ 294 h 72"/>
                  <a:gd name="T22" fmla="*/ 6 w 42"/>
                  <a:gd name="T23" fmla="*/ 150 h 72"/>
                  <a:gd name="T24" fmla="*/ 6 w 42"/>
                  <a:gd name="T25" fmla="*/ 15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Freeform 14"/>
            <p:cNvSpPr/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E3E3FF"/>
                </a:buClr>
                <a:defRPr/>
              </a:pPr>
              <a:endParaRPr lang="zh-CN" altLang="en-US" sz="32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5"/>
          <p:cNvGrpSpPr/>
          <p:nvPr/>
        </p:nvGrpSpPr>
        <p:grpSpPr bwMode="auto">
          <a:xfrm>
            <a:off x="836084" y="6021388"/>
            <a:ext cx="7579783" cy="849312"/>
            <a:chOff x="395" y="3793"/>
            <a:chExt cx="3581" cy="535"/>
          </a:xfrm>
        </p:grpSpPr>
        <p:sp>
          <p:nvSpPr>
            <p:cNvPr id="18" name="Freeform 16"/>
            <p:cNvSpPr/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72 h 287"/>
                <a:gd name="T4" fmla="*/ 66 w 365"/>
                <a:gd name="T5" fmla="*/ 132 h 287"/>
                <a:gd name="T6" fmla="*/ 143 w 365"/>
                <a:gd name="T7" fmla="*/ 216 h 287"/>
                <a:gd name="T8" fmla="*/ 191 w 365"/>
                <a:gd name="T9" fmla="*/ 198 h 287"/>
                <a:gd name="T10" fmla="*/ 341 w 365"/>
                <a:gd name="T11" fmla="*/ 338 h 287"/>
                <a:gd name="T12" fmla="*/ 305 w 365"/>
                <a:gd name="T13" fmla="*/ 207 h 287"/>
                <a:gd name="T14" fmla="*/ 365 w 365"/>
                <a:gd name="T15" fmla="*/ 156 h 287"/>
                <a:gd name="T16" fmla="*/ 359 w 365"/>
                <a:gd name="T17" fmla="*/ 150 h 287"/>
                <a:gd name="T18" fmla="*/ 335 w 365"/>
                <a:gd name="T19" fmla="*/ 138 h 287"/>
                <a:gd name="T20" fmla="*/ 299 w 365"/>
                <a:gd name="T21" fmla="*/ 102 h 287"/>
                <a:gd name="T22" fmla="*/ 257 w 365"/>
                <a:gd name="T23" fmla="*/ 84 h 287"/>
                <a:gd name="T24" fmla="*/ 215 w 365"/>
                <a:gd name="T25" fmla="*/ 66 h 287"/>
                <a:gd name="T26" fmla="*/ 173 w 365"/>
                <a:gd name="T27" fmla="*/ 48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42 h 60"/>
                <a:gd name="T16" fmla="*/ 65 w 71"/>
                <a:gd name="T17" fmla="*/ 54 h 60"/>
                <a:gd name="T18" fmla="*/ 71 w 71"/>
                <a:gd name="T19" fmla="*/ 66 h 60"/>
                <a:gd name="T20" fmla="*/ 71 w 71"/>
                <a:gd name="T21" fmla="*/ 72 h 60"/>
                <a:gd name="T22" fmla="*/ 59 w 71"/>
                <a:gd name="T23" fmla="*/ 66 h 60"/>
                <a:gd name="T24" fmla="*/ 47 w 71"/>
                <a:gd name="T25" fmla="*/ 54 h 60"/>
                <a:gd name="T26" fmla="*/ 23 w 71"/>
                <a:gd name="T27" fmla="*/ 42 h 60"/>
                <a:gd name="T28" fmla="*/ 23 w 71"/>
                <a:gd name="T29" fmla="*/ 48 h 60"/>
                <a:gd name="T30" fmla="*/ 18 w 71"/>
                <a:gd name="T31" fmla="*/ 54 h 60"/>
                <a:gd name="T32" fmla="*/ 12 w 71"/>
                <a:gd name="T33" fmla="*/ 60 h 60"/>
                <a:gd name="T34" fmla="*/ 6 w 71"/>
                <a:gd name="T35" fmla="*/ 60 h 60"/>
                <a:gd name="T36" fmla="*/ 6 w 71"/>
                <a:gd name="T37" fmla="*/ 60 h 60"/>
                <a:gd name="T38" fmla="*/ 6 w 71"/>
                <a:gd name="T39" fmla="*/ 48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66 h 162"/>
                <a:gd name="T10" fmla="*/ 96 w 161"/>
                <a:gd name="T11" fmla="*/ 72 h 162"/>
                <a:gd name="T12" fmla="*/ 102 w 161"/>
                <a:gd name="T13" fmla="*/ 84 h 162"/>
                <a:gd name="T14" fmla="*/ 108 w 161"/>
                <a:gd name="T15" fmla="*/ 96 h 162"/>
                <a:gd name="T16" fmla="*/ 120 w 161"/>
                <a:gd name="T17" fmla="*/ 108 h 162"/>
                <a:gd name="T18" fmla="*/ 143 w 161"/>
                <a:gd name="T19" fmla="*/ 130 h 162"/>
                <a:gd name="T20" fmla="*/ 155 w 161"/>
                <a:gd name="T21" fmla="*/ 162 h 162"/>
                <a:gd name="T22" fmla="*/ 161 w 161"/>
                <a:gd name="T23" fmla="*/ 180 h 162"/>
                <a:gd name="T24" fmla="*/ 161 w 161"/>
                <a:gd name="T25" fmla="*/ 186 h 162"/>
                <a:gd name="T26" fmla="*/ 96 w 161"/>
                <a:gd name="T27" fmla="*/ 114 h 162"/>
                <a:gd name="T28" fmla="*/ 30 w 161"/>
                <a:gd name="T29" fmla="*/ 66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42 h 60"/>
                <a:gd name="T4" fmla="*/ 41 w 59"/>
                <a:gd name="T5" fmla="*/ 48 h 60"/>
                <a:gd name="T6" fmla="*/ 47 w 59"/>
                <a:gd name="T7" fmla="*/ 54 h 60"/>
                <a:gd name="T8" fmla="*/ 53 w 59"/>
                <a:gd name="T9" fmla="*/ 66 h 60"/>
                <a:gd name="T10" fmla="*/ 53 w 59"/>
                <a:gd name="T11" fmla="*/ 72 h 60"/>
                <a:gd name="T12" fmla="*/ 47 w 59"/>
                <a:gd name="T13" fmla="*/ 66 h 60"/>
                <a:gd name="T14" fmla="*/ 35 w 59"/>
                <a:gd name="T15" fmla="*/ 60 h 60"/>
                <a:gd name="T16" fmla="*/ 23 w 59"/>
                <a:gd name="T17" fmla="*/ 48 h 60"/>
                <a:gd name="T18" fmla="*/ 17 w 59"/>
                <a:gd name="T19" fmla="*/ 42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48 h 204"/>
                <a:gd name="T2" fmla="*/ 245 w 245"/>
                <a:gd name="T3" fmla="*/ 54 h 204"/>
                <a:gd name="T4" fmla="*/ 209 w 245"/>
                <a:gd name="T5" fmla="*/ 96 h 204"/>
                <a:gd name="T6" fmla="*/ 143 w 245"/>
                <a:gd name="T7" fmla="*/ 156 h 204"/>
                <a:gd name="T8" fmla="*/ 167 w 245"/>
                <a:gd name="T9" fmla="*/ 185 h 204"/>
                <a:gd name="T10" fmla="*/ 179 w 245"/>
                <a:gd name="T11" fmla="*/ 240 h 204"/>
                <a:gd name="T12" fmla="*/ 77 w 245"/>
                <a:gd name="T13" fmla="*/ 156 h 204"/>
                <a:gd name="T14" fmla="*/ 47 w 245"/>
                <a:gd name="T15" fmla="*/ 96 h 204"/>
                <a:gd name="T16" fmla="*/ 89 w 245"/>
                <a:gd name="T17" fmla="*/ 78 h 204"/>
                <a:gd name="T18" fmla="*/ 59 w 245"/>
                <a:gd name="T19" fmla="*/ 48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48 h 204"/>
                <a:gd name="T50" fmla="*/ 233 w 245"/>
                <a:gd name="T51" fmla="*/ 48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447800"/>
            <a:ext cx="109728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429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E06EA-67F3-46B1-A65F-3CD16E99AC54}" type="slidenum">
              <a:rPr lang="en-US" altLang="zh-CN"/>
            </a:fld>
            <a:endParaRPr lang="en-US" altLang="zh-CN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EA962-6244-461F-962C-4C984AD02C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4EDF0-9780-4A73-A31D-AACC15D266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2E27D-6241-4E9F-B486-07715F6E8A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4F520-01E5-48BD-813B-C3A5F68AEA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4BCA-C3DF-40AA-9941-229D6486D6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94B2A-5D43-4ECC-9D23-7C7D91D717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3233-534C-419D-8E65-13ECC4FAFB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A222D-0DC0-4B55-A2C1-41778BA266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5F63C-41F5-4E28-84DE-486F9566BE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6E027-C183-4368-9808-A0587FE30A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56763-DED1-4B8A-8EF3-48E1C55E0B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04981-D80F-4924-9525-6841E721DB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 sz="2400" b="1">
              <a:solidFill>
                <a:srgbClr val="000000"/>
              </a:solidFill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/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9164 w 97"/>
                <a:gd name="T1" fmla="*/ 3219 h 37"/>
                <a:gd name="T2" fmla="*/ 11740 w 97"/>
                <a:gd name="T3" fmla="*/ 2578 h 37"/>
                <a:gd name="T4" fmla="*/ 11866 w 97"/>
                <a:gd name="T5" fmla="*/ 2199 h 37"/>
                <a:gd name="T6" fmla="*/ 11356 w 97"/>
                <a:gd name="T7" fmla="*/ 0 h 37"/>
                <a:gd name="T8" fmla="*/ 3213 w 97"/>
                <a:gd name="T9" fmla="*/ 0 h 37"/>
                <a:gd name="T10" fmla="*/ 1303 w 97"/>
                <a:gd name="T11" fmla="*/ 2835 h 37"/>
                <a:gd name="T12" fmla="*/ 9164 w 97"/>
                <a:gd name="T13" fmla="*/ 3219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65147 w 585"/>
                <a:gd name="T1" fmla="*/ 126 h 534"/>
                <a:gd name="T2" fmla="*/ 20301 w 585"/>
                <a:gd name="T3" fmla="*/ 0 h 534"/>
                <a:gd name="T4" fmla="*/ 29095 w 585"/>
                <a:gd name="T5" fmla="*/ 2709 h 534"/>
                <a:gd name="T6" fmla="*/ 22501 w 585"/>
                <a:gd name="T7" fmla="*/ 5034 h 534"/>
                <a:gd name="T8" fmla="*/ 26769 w 585"/>
                <a:gd name="T9" fmla="*/ 9169 h 534"/>
                <a:gd name="T10" fmla="*/ 9562 w 585"/>
                <a:gd name="T11" fmla="*/ 7738 h 534"/>
                <a:gd name="T12" fmla="*/ 3347 w 585"/>
                <a:gd name="T13" fmla="*/ 8122 h 534"/>
                <a:gd name="T14" fmla="*/ 25722 w 585"/>
                <a:gd name="T15" fmla="*/ 62871 h 534"/>
                <a:gd name="T16" fmla="*/ 18613 w 585"/>
                <a:gd name="T17" fmla="*/ 44043 h 534"/>
                <a:gd name="T18" fmla="*/ 13576 w 585"/>
                <a:gd name="T19" fmla="*/ 48537 h 534"/>
                <a:gd name="T20" fmla="*/ 12145 w 585"/>
                <a:gd name="T21" fmla="*/ 56174 h 534"/>
                <a:gd name="T22" fmla="*/ 16029 w 585"/>
                <a:gd name="T23" fmla="*/ 34208 h 534"/>
                <a:gd name="T24" fmla="*/ 19791 w 585"/>
                <a:gd name="T25" fmla="*/ 29431 h 534"/>
                <a:gd name="T26" fmla="*/ 27027 w 585"/>
                <a:gd name="T27" fmla="*/ 30604 h 534"/>
                <a:gd name="T28" fmla="*/ 24316 w 585"/>
                <a:gd name="T29" fmla="*/ 39520 h 534"/>
                <a:gd name="T30" fmla="*/ 24827 w 585"/>
                <a:gd name="T31" fmla="*/ 50988 h 534"/>
                <a:gd name="T32" fmla="*/ 66578 w 585"/>
                <a:gd name="T33" fmla="*/ 62360 h 534"/>
                <a:gd name="T34" fmla="*/ 58705 w 585"/>
                <a:gd name="T35" fmla="*/ 55127 h 534"/>
                <a:gd name="T36" fmla="*/ 54943 w 585"/>
                <a:gd name="T37" fmla="*/ 44554 h 534"/>
                <a:gd name="T38" fmla="*/ 51186 w 585"/>
                <a:gd name="T39" fmla="*/ 34870 h 534"/>
                <a:gd name="T40" fmla="*/ 59468 w 585"/>
                <a:gd name="T41" fmla="*/ 33055 h 534"/>
                <a:gd name="T42" fmla="*/ 52617 w 585"/>
                <a:gd name="T43" fmla="*/ 28789 h 534"/>
                <a:gd name="T44" fmla="*/ 56758 w 585"/>
                <a:gd name="T45" fmla="*/ 29173 h 534"/>
                <a:gd name="T46" fmla="*/ 56632 w 585"/>
                <a:gd name="T47" fmla="*/ 26975 h 534"/>
                <a:gd name="T48" fmla="*/ 48602 w 585"/>
                <a:gd name="T49" fmla="*/ 27233 h 534"/>
                <a:gd name="T50" fmla="*/ 46150 w 585"/>
                <a:gd name="T51" fmla="*/ 44296 h 534"/>
                <a:gd name="T52" fmla="*/ 44871 w 585"/>
                <a:gd name="T53" fmla="*/ 29684 h 534"/>
                <a:gd name="T54" fmla="*/ 42797 w 585"/>
                <a:gd name="T55" fmla="*/ 23503 h 534"/>
                <a:gd name="T56" fmla="*/ 44871 w 585"/>
                <a:gd name="T57" fmla="*/ 17549 h 534"/>
                <a:gd name="T58" fmla="*/ 43824 w 585"/>
                <a:gd name="T59" fmla="*/ 12772 h 534"/>
                <a:gd name="T60" fmla="*/ 42797 w 585"/>
                <a:gd name="T61" fmla="*/ 7996 h 534"/>
                <a:gd name="T62" fmla="*/ 47707 w 585"/>
                <a:gd name="T63" fmla="*/ 13308 h 534"/>
                <a:gd name="T64" fmla="*/ 53638 w 585"/>
                <a:gd name="T65" fmla="*/ 6080 h 534"/>
                <a:gd name="T66" fmla="*/ 52875 w 585"/>
                <a:gd name="T67" fmla="*/ 12262 h 534"/>
                <a:gd name="T68" fmla="*/ 51848 w 585"/>
                <a:gd name="T69" fmla="*/ 16785 h 534"/>
                <a:gd name="T70" fmla="*/ 51848 w 585"/>
                <a:gd name="T71" fmla="*/ 23376 h 534"/>
                <a:gd name="T72" fmla="*/ 72125 w 585"/>
                <a:gd name="T73" fmla="*/ 23376 h 534"/>
                <a:gd name="T74" fmla="*/ 71614 w 585"/>
                <a:gd name="T75" fmla="*/ 9810 h 534"/>
                <a:gd name="T76" fmla="*/ 32189 w 585"/>
                <a:gd name="T77" fmla="*/ 8916 h 534"/>
                <a:gd name="T78" fmla="*/ 37893 w 585"/>
                <a:gd name="T79" fmla="*/ 12009 h 534"/>
                <a:gd name="T80" fmla="*/ 22117 w 585"/>
                <a:gd name="T81" fmla="*/ 25191 h 534"/>
                <a:gd name="T82" fmla="*/ 8925 w 585"/>
                <a:gd name="T83" fmla="*/ 12646 h 534"/>
                <a:gd name="T84" fmla="*/ 24696 w 585"/>
                <a:gd name="T85" fmla="*/ 13692 h 534"/>
                <a:gd name="T86" fmla="*/ 28432 w 585"/>
                <a:gd name="T87" fmla="*/ 13566 h 534"/>
                <a:gd name="T88" fmla="*/ 39041 w 585"/>
                <a:gd name="T89" fmla="*/ 15633 h 534"/>
                <a:gd name="T90" fmla="*/ 35693 w 585"/>
                <a:gd name="T91" fmla="*/ 33055 h 534"/>
                <a:gd name="T92" fmla="*/ 33620 w 585"/>
                <a:gd name="T93" fmla="*/ 17680 h 534"/>
                <a:gd name="T94" fmla="*/ 22117 w 585"/>
                <a:gd name="T95" fmla="*/ 25191 h 534"/>
                <a:gd name="T96" fmla="*/ 28842 w 585"/>
                <a:gd name="T97" fmla="*/ 29047 h 534"/>
                <a:gd name="T98" fmla="*/ 31931 w 585"/>
                <a:gd name="T99" fmla="*/ 20409 h 534"/>
                <a:gd name="T100" fmla="*/ 42135 w 585"/>
                <a:gd name="T101" fmla="*/ 37705 h 534"/>
                <a:gd name="T102" fmla="*/ 27790 w 585"/>
                <a:gd name="T103" fmla="*/ 41435 h 534"/>
                <a:gd name="T104" fmla="*/ 39936 w 585"/>
                <a:gd name="T105" fmla="*/ 35764 h 534"/>
                <a:gd name="T106" fmla="*/ 41114 w 585"/>
                <a:gd name="T107" fmla="*/ 17164 h 534"/>
                <a:gd name="T108" fmla="*/ 40472 w 585"/>
                <a:gd name="T109" fmla="*/ 27511 h 534"/>
                <a:gd name="T110" fmla="*/ 38656 w 585"/>
                <a:gd name="T111" fmla="*/ 18600 h 534"/>
                <a:gd name="T112" fmla="*/ 65556 w 585"/>
                <a:gd name="T113" fmla="*/ 23118 h 534"/>
                <a:gd name="T114" fmla="*/ 59595 w 585"/>
                <a:gd name="T115" fmla="*/ 20920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5206 w 47"/>
                <a:gd name="T1" fmla="*/ 1941 h 56"/>
                <a:gd name="T2" fmla="*/ 3514 w 47"/>
                <a:gd name="T3" fmla="*/ 7227 h 56"/>
                <a:gd name="T4" fmla="*/ 5206 w 47"/>
                <a:gd name="T5" fmla="*/ 1941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471 w 41"/>
                <a:gd name="T1" fmla="*/ 3472 h 75"/>
                <a:gd name="T2" fmla="*/ 1568 w 41"/>
                <a:gd name="T3" fmla="*/ 8914 h 75"/>
                <a:gd name="T4" fmla="*/ 5225 w 41"/>
                <a:gd name="T5" fmla="*/ 5796 h 75"/>
                <a:gd name="T6" fmla="*/ 4840 w 41"/>
                <a:gd name="T7" fmla="*/ 3088 h 75"/>
                <a:gd name="T8" fmla="*/ 2471 w 41"/>
                <a:gd name="T9" fmla="*/ 347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4515 w 135"/>
                <a:gd name="T1" fmla="*/ 510 h 63"/>
                <a:gd name="T2" fmla="*/ 3096 w 135"/>
                <a:gd name="T3" fmla="*/ 510 h 63"/>
                <a:gd name="T4" fmla="*/ 258 w 135"/>
                <a:gd name="T5" fmla="*/ 3210 h 63"/>
                <a:gd name="T6" fmla="*/ 7781 w 135"/>
                <a:gd name="T7" fmla="*/ 7465 h 63"/>
                <a:gd name="T8" fmla="*/ 12441 w 135"/>
                <a:gd name="T9" fmla="*/ 6956 h 63"/>
                <a:gd name="T10" fmla="*/ 14641 w 135"/>
                <a:gd name="T11" fmla="*/ 6829 h 63"/>
                <a:gd name="T12" fmla="*/ 14515 w 135"/>
                <a:gd name="T13" fmla="*/ 51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8623 w 97"/>
                <a:gd name="T1" fmla="*/ 636 h 102"/>
                <a:gd name="T2" fmla="*/ 4006 w 97"/>
                <a:gd name="T3" fmla="*/ 636 h 102"/>
                <a:gd name="T4" fmla="*/ 1556 w 97"/>
                <a:gd name="T5" fmla="*/ 7341 h 102"/>
                <a:gd name="T6" fmla="*/ 10184 w 97"/>
                <a:gd name="T7" fmla="*/ 7977 h 102"/>
                <a:gd name="T8" fmla="*/ 8623 w 97"/>
                <a:gd name="T9" fmla="*/ 63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948 w 99"/>
                <a:gd name="T1" fmla="*/ 0 h 19"/>
                <a:gd name="T2" fmla="*/ 5172 w 99"/>
                <a:gd name="T3" fmla="*/ 1940 h 19"/>
                <a:gd name="T4" fmla="*/ 1948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720 w 76"/>
                <a:gd name="T1" fmla="*/ 4755 h 47"/>
                <a:gd name="T2" fmla="*/ 9108 w 76"/>
                <a:gd name="T3" fmla="*/ 2188 h 47"/>
                <a:gd name="T4" fmla="*/ 6236 w 76"/>
                <a:gd name="T5" fmla="*/ 383 h 47"/>
                <a:gd name="T6" fmla="*/ 2462 w 76"/>
                <a:gd name="T7" fmla="*/ 4095 h 47"/>
                <a:gd name="T8" fmla="*/ 2720 w 76"/>
                <a:gd name="T9" fmla="*/ 475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9322 w 82"/>
                <a:gd name="T1" fmla="*/ 768 h 37"/>
                <a:gd name="T2" fmla="*/ 3097 w 82"/>
                <a:gd name="T3" fmla="*/ 2199 h 37"/>
                <a:gd name="T4" fmla="*/ 2202 w 82"/>
                <a:gd name="T5" fmla="*/ 3346 h 37"/>
                <a:gd name="T6" fmla="*/ 9859 w 82"/>
                <a:gd name="T7" fmla="*/ 2962 h 37"/>
                <a:gd name="T8" fmla="*/ 10628 w 82"/>
                <a:gd name="T9" fmla="*/ 2578 h 37"/>
                <a:gd name="T10" fmla="*/ 10628 w 82"/>
                <a:gd name="T11" fmla="*/ 0 h 37"/>
                <a:gd name="T12" fmla="*/ 9322 w 82"/>
                <a:gd name="T13" fmla="*/ 768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711 w 138"/>
                <a:gd name="T1" fmla="*/ 127 h 33"/>
                <a:gd name="T2" fmla="*/ 1022 w 138"/>
                <a:gd name="T3" fmla="*/ 1817 h 33"/>
                <a:gd name="T4" fmla="*/ 7369 w 138"/>
                <a:gd name="T5" fmla="*/ 2844 h 33"/>
                <a:gd name="T6" fmla="*/ 15144 w 138"/>
                <a:gd name="T7" fmla="*/ 2971 h 33"/>
                <a:gd name="T8" fmla="*/ 14759 w 138"/>
                <a:gd name="T9" fmla="*/ 1022 h 33"/>
                <a:gd name="T10" fmla="*/ 10617 w 138"/>
                <a:gd name="T11" fmla="*/ 385 h 33"/>
                <a:gd name="T12" fmla="*/ 2711 w 138"/>
                <a:gd name="T13" fmla="*/ 12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12712 w 112"/>
                <a:gd name="T1" fmla="*/ 2432 h 29"/>
                <a:gd name="T2" fmla="*/ 13355 w 112"/>
                <a:gd name="T3" fmla="*/ 508 h 29"/>
                <a:gd name="T4" fmla="*/ 9609 w 112"/>
                <a:gd name="T5" fmla="*/ 1269 h 29"/>
                <a:gd name="T6" fmla="*/ 4663 w 112"/>
                <a:gd name="T7" fmla="*/ 760 h 29"/>
                <a:gd name="T8" fmla="*/ 258 w 112"/>
                <a:gd name="T9" fmla="*/ 508 h 29"/>
                <a:gd name="T10" fmla="*/ 12712 w 112"/>
                <a:gd name="T11" fmla="*/ 243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384 w 115"/>
                <a:gd name="T1" fmla="*/ 6841 h 95"/>
                <a:gd name="T2" fmla="*/ 3345 w 115"/>
                <a:gd name="T3" fmla="*/ 6968 h 95"/>
                <a:gd name="T4" fmla="*/ 6457 w 115"/>
                <a:gd name="T5" fmla="*/ 9928 h 95"/>
                <a:gd name="T6" fmla="*/ 7609 w 115"/>
                <a:gd name="T7" fmla="*/ 10823 h 95"/>
                <a:gd name="T8" fmla="*/ 10438 w 115"/>
                <a:gd name="T9" fmla="*/ 6715 h 95"/>
                <a:gd name="T10" fmla="*/ 14318 w 115"/>
                <a:gd name="T11" fmla="*/ 6715 h 95"/>
                <a:gd name="T12" fmla="*/ 10185 w 115"/>
                <a:gd name="T13" fmla="*/ 3471 h 95"/>
                <a:gd name="T14" fmla="*/ 4774 w 115"/>
                <a:gd name="T15" fmla="*/ 2067 h 95"/>
                <a:gd name="T16" fmla="*/ 1556 w 115"/>
                <a:gd name="T17" fmla="*/ 5285 h 95"/>
                <a:gd name="T18" fmla="*/ 384 w 115"/>
                <a:gd name="T19" fmla="*/ 6841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6610 w 65"/>
                <a:gd name="T1" fmla="*/ 5159 h 169"/>
                <a:gd name="T2" fmla="*/ 2845 w 65"/>
                <a:gd name="T3" fmla="*/ 6332 h 169"/>
                <a:gd name="T4" fmla="*/ 2845 w 65"/>
                <a:gd name="T5" fmla="*/ 7610 h 169"/>
                <a:gd name="T6" fmla="*/ 6484 w 65"/>
                <a:gd name="T7" fmla="*/ 11617 h 169"/>
                <a:gd name="T8" fmla="*/ 4409 w 65"/>
                <a:gd name="T9" fmla="*/ 15220 h 169"/>
                <a:gd name="T10" fmla="*/ 0 w 65"/>
                <a:gd name="T11" fmla="*/ 19101 h 169"/>
                <a:gd name="T12" fmla="*/ 2202 w 65"/>
                <a:gd name="T13" fmla="*/ 19996 h 169"/>
                <a:gd name="T14" fmla="*/ 6099 w 65"/>
                <a:gd name="T15" fmla="*/ 21426 h 169"/>
                <a:gd name="T16" fmla="*/ 8174 w 65"/>
                <a:gd name="T17" fmla="*/ 20915 h 169"/>
                <a:gd name="T18" fmla="*/ 8427 w 65"/>
                <a:gd name="T19" fmla="*/ 0 h 169"/>
                <a:gd name="T20" fmla="*/ 6610 w 65"/>
                <a:gd name="T21" fmla="*/ 5159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7"/>
          <p:cNvGrpSpPr/>
          <p:nvPr/>
        </p:nvGrpSpPr>
        <p:grpSpPr bwMode="auto">
          <a:xfrm>
            <a:off x="738717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4" name="Freeform 162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25 h 2"/>
                <a:gd name="T2" fmla="*/ 0 w 4"/>
                <a:gd name="T3" fmla="*/ 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65" name="Group 168"/>
          <p:cNvGrpSpPr/>
          <p:nvPr/>
        </p:nvGrpSpPr>
        <p:grpSpPr bwMode="auto">
          <a:xfrm>
            <a:off x="203200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8" name="Freeform 17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69" name="Freeform 17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0" name="Freeform 17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1" name="Freeform 17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2" name="Freeform 17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3" name="Freeform 17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4" name="Freeform 17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5" name="Freeform 17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6" name="Freeform 17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7" name="Freeform 18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78" name="Freeform 18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pic>
        <p:nvPicPr>
          <p:cNvPr id="179" name="Picture 182" descr="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33" y="6281738"/>
            <a:ext cx="33612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WordArt 184"/>
          <p:cNvSpPr>
            <a:spLocks noChangeArrowheads="1" noChangeShapeType="1" noTextEdit="1"/>
          </p:cNvSpPr>
          <p:nvPr userDrawn="1"/>
        </p:nvSpPr>
        <p:spPr bwMode="auto">
          <a:xfrm>
            <a:off x="8879417" y="1125538"/>
            <a:ext cx="2777067" cy="644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FadeRight">
              <a:avLst>
                <a:gd name="adj" fmla="val 33333"/>
              </a:avLst>
            </a:prstTxWarp>
          </a:bodyPr>
          <a:lstStyle/>
          <a:p>
            <a:pPr algn="ctr" eaLnBrk="0" hangingPunct="0"/>
            <a:r>
              <a:rPr lang="en-US" altLang="zh-CN" sz="4400" b="1" kern="10">
                <a:solidFill>
                  <a:srgbClr val="C0C0C0">
                    <a:alpha val="41176"/>
                  </a:srgbClr>
                </a:solidFill>
                <a:effectLst>
                  <a:outerShdw sy="50000" kx="-2453608" rotWithShape="0">
                    <a:srgbClr val="808080">
                      <a:alpha val="50000"/>
                    </a:srgbClr>
                  </a:outerShdw>
                </a:effectLst>
                <a:latin typeface="宋体" panose="02010600030101010101" pitchFamily="2" charset="-122"/>
              </a:rPr>
              <a:t>DATABASE</a:t>
            </a:r>
            <a:endParaRPr lang="zh-CN" altLang="en-US" sz="4400" b="1" kern="10">
              <a:solidFill>
                <a:srgbClr val="C0C0C0">
                  <a:alpha val="41176"/>
                </a:srgbClr>
              </a:solidFill>
              <a:effectLst>
                <a:outerShdw sy="50000" kx="-2453608" rotWithShape="0">
                  <a:srgbClr val="808080">
                    <a:alpha val="50000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5283" name="Rectangle 163"/>
          <p:cNvSpPr>
            <a:spLocks noGrp="1" noRot="1" noChangeArrowheads="1"/>
          </p:cNvSpPr>
          <p:nvPr>
            <p:ph type="ctrTitle"/>
          </p:nvPr>
        </p:nvSpPr>
        <p:spPr bwMode="auto">
          <a:xfrm>
            <a:off x="914400" y="2057400"/>
            <a:ext cx="10363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28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1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2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3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4F20-FA6A-449E-9481-A816DF5E66F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1ED92-53C4-44A1-9676-129646C822E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510FC-1E02-499A-8B91-F87C694F45B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917" y="1628775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2117" y="1628775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F438-C85F-4CCF-ACC8-12E68E7FC56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FA04C-33CE-448E-81A6-A45A8A7B6EA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0E2C8-4A1D-4A6F-8216-0EA378309E4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43D6A-07AC-434F-B5CA-8BF977BE936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0B7DE-2A31-4484-9894-C0DCD8AC6A9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DAFBA-B855-4CAD-AEF8-6B45DE69353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67562-A87D-4206-B0BB-84406E62E71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68317" y="365125"/>
            <a:ext cx="2717800" cy="57626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4917" y="365125"/>
            <a:ext cx="7950200" cy="5762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3C6EB-3B65-4A2A-BB03-E6675A8B138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4917" y="1628775"/>
            <a:ext cx="10871200" cy="4498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5AD22-F754-43C3-8EDA-31ED85921EA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4917" y="1628775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2117" y="1628775"/>
            <a:ext cx="53340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6E861-1A62-469A-9346-DDDCE6F70A9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31800" y="26035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28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50000" y="1600200"/>
            <a:ext cx="53340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128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50000" y="3925888"/>
            <a:ext cx="53340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7933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1367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33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B2C0E9A3-95C9-48B0-8722-42CE5A7A81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audio" Target="../media/audio1.wav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9" Type="http://schemas.openxmlformats.org/officeDocument/2006/relationships/theme" Target="../theme/theme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4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35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46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47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6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58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59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70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71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82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83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94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95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06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07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18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19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30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31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0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1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42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43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54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55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4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5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66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67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6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7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78" name="Freeform 147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5625 h 2"/>
                <a:gd name="T2" fmla="*/ 0 w 4"/>
                <a:gd name="T3" fmla="*/ 15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 bwMode="auto">
          <a:xfrm>
            <a:off x="1422400" y="3444875"/>
            <a:ext cx="711200" cy="492125"/>
            <a:chOff x="96" y="2784"/>
            <a:chExt cx="1062" cy="981"/>
          </a:xfrm>
        </p:grpSpPr>
        <p:sp>
          <p:nvSpPr>
            <p:cNvPr id="1121" name="Freeform 14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5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5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" name="Freeform 16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" name="Freeform 16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 bwMode="auto">
          <a:xfrm>
            <a:off x="1422400" y="4552950"/>
            <a:ext cx="711200" cy="492125"/>
            <a:chOff x="96" y="2784"/>
            <a:chExt cx="1062" cy="981"/>
          </a:xfrm>
        </p:grpSpPr>
        <p:sp>
          <p:nvSpPr>
            <p:cNvPr id="1108" name="Freeform 163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5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6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7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68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69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0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1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2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3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9" name="Freeform 174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75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 bwMode="auto">
          <a:xfrm>
            <a:off x="1422400" y="5562600"/>
            <a:ext cx="711200" cy="492125"/>
            <a:chOff x="96" y="2784"/>
            <a:chExt cx="1062" cy="981"/>
          </a:xfrm>
        </p:grpSpPr>
        <p:sp>
          <p:nvSpPr>
            <p:cNvPr id="1095" name="Freeform 177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79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0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1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2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3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4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5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6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7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" name="Freeform 188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89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 bwMode="auto">
          <a:xfrm>
            <a:off x="508000" y="3962400"/>
            <a:ext cx="711200" cy="492125"/>
            <a:chOff x="96" y="2784"/>
            <a:chExt cx="1062" cy="981"/>
          </a:xfrm>
        </p:grpSpPr>
        <p:sp>
          <p:nvSpPr>
            <p:cNvPr id="1082" name="Freeform 191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3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4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5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6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7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198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199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0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1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" name="Freeform 202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203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 bwMode="auto">
          <a:xfrm>
            <a:off x="508000" y="5070475"/>
            <a:ext cx="711200" cy="492125"/>
            <a:chOff x="96" y="2784"/>
            <a:chExt cx="1062" cy="981"/>
          </a:xfrm>
        </p:grpSpPr>
        <p:sp>
          <p:nvSpPr>
            <p:cNvPr id="1069" name="Freeform 205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7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08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09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0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1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2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3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4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5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" name="Freeform 216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217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 bwMode="auto">
          <a:xfrm>
            <a:off x="508000" y="6121400"/>
            <a:ext cx="711200" cy="492125"/>
            <a:chOff x="96" y="2784"/>
            <a:chExt cx="1062" cy="981"/>
          </a:xfrm>
        </p:grpSpPr>
        <p:sp>
          <p:nvSpPr>
            <p:cNvPr id="1056" name="Freeform 21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2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2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23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3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41" name="Freeform 233"/>
            <p:cNvSpPr/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3870 w 546"/>
                <a:gd name="T1" fmla="*/ 2494 h 497"/>
                <a:gd name="T2" fmla="*/ 6614 w 546"/>
                <a:gd name="T3" fmla="*/ 42486 h 497"/>
                <a:gd name="T4" fmla="*/ 15096 w 546"/>
                <a:gd name="T5" fmla="*/ 235430 h 497"/>
                <a:gd name="T6" fmla="*/ 32475 w 546"/>
                <a:gd name="T7" fmla="*/ 273810 h 497"/>
                <a:gd name="T8" fmla="*/ 94899 w 546"/>
                <a:gd name="T9" fmla="*/ 288664 h 497"/>
                <a:gd name="T10" fmla="*/ 122665 w 546"/>
                <a:gd name="T11" fmla="*/ 296468 h 497"/>
                <a:gd name="T12" fmla="*/ 312253 w 546"/>
                <a:gd name="T13" fmla="*/ 284524 h 497"/>
                <a:gd name="T14" fmla="*/ 320166 w 546"/>
                <a:gd name="T15" fmla="*/ 100055 h 497"/>
                <a:gd name="T16" fmla="*/ 221691 w 546"/>
                <a:gd name="T17" fmla="*/ 9517 h 497"/>
                <a:gd name="T18" fmla="*/ 149505 w 546"/>
                <a:gd name="T19" fmla="*/ 17331 h 497"/>
                <a:gd name="T20" fmla="*/ 118895 w 546"/>
                <a:gd name="T21" fmla="*/ 6608 h 497"/>
                <a:gd name="T22" fmla="*/ 90780 w 546"/>
                <a:gd name="T23" fmla="*/ 1196 h 497"/>
                <a:gd name="T24" fmla="*/ 13870 w 546"/>
                <a:gd name="T25" fmla="*/ 249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2" name="Group 234"/>
            <p:cNvGrpSpPr/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3" name="Freeform 235"/>
              <p:cNvSpPr/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181284 w 97"/>
                  <a:gd name="T1" fmla="*/ 415565 h 37"/>
                  <a:gd name="T2" fmla="*/ 1513352 w 97"/>
                  <a:gd name="T3" fmla="*/ 332804 h 37"/>
                  <a:gd name="T4" fmla="*/ 1529608 w 97"/>
                  <a:gd name="T5" fmla="*/ 283891 h 37"/>
                  <a:gd name="T6" fmla="*/ 1463847 w 97"/>
                  <a:gd name="T7" fmla="*/ 0 h 37"/>
                  <a:gd name="T8" fmla="*/ 414186 w 97"/>
                  <a:gd name="T9" fmla="*/ 0 h 37"/>
                  <a:gd name="T10" fmla="*/ 167959 w 97"/>
                  <a:gd name="T11" fmla="*/ 365984 h 37"/>
                  <a:gd name="T12" fmla="*/ 1181284 w 97"/>
                  <a:gd name="T13" fmla="*/ 41556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8422119 w 585"/>
                  <a:gd name="T1" fmla="*/ 16275 h 534"/>
                  <a:gd name="T2" fmla="*/ 2624484 w 585"/>
                  <a:gd name="T3" fmla="*/ 0 h 534"/>
                  <a:gd name="T4" fmla="*/ 3761357 w 585"/>
                  <a:gd name="T5" fmla="*/ 349778 h 534"/>
                  <a:gd name="T6" fmla="*/ 2908892 w 585"/>
                  <a:gd name="T7" fmla="*/ 649969 h 534"/>
                  <a:gd name="T8" fmla="*/ 3460658 w 585"/>
                  <a:gd name="T9" fmla="*/ 1183880 h 534"/>
                  <a:gd name="T10" fmla="*/ 1236151 w 585"/>
                  <a:gd name="T11" fmla="*/ 999105 h 534"/>
                  <a:gd name="T12" fmla="*/ 432702 w 585"/>
                  <a:gd name="T13" fmla="*/ 1048688 h 534"/>
                  <a:gd name="T14" fmla="*/ 3325308 w 585"/>
                  <a:gd name="T15" fmla="*/ 8117733 h 534"/>
                  <a:gd name="T16" fmla="*/ 2406265 w 585"/>
                  <a:gd name="T17" fmla="*/ 5686722 h 534"/>
                  <a:gd name="T18" fmla="*/ 1755090 w 585"/>
                  <a:gd name="T19" fmla="*/ 6266977 h 534"/>
                  <a:gd name="T20" fmla="*/ 1570086 w 585"/>
                  <a:gd name="T21" fmla="*/ 7253052 h 534"/>
                  <a:gd name="T22" fmla="*/ 2072203 w 585"/>
                  <a:gd name="T23" fmla="*/ 4416858 h 534"/>
                  <a:gd name="T24" fmla="*/ 2558544 w 585"/>
                  <a:gd name="T25" fmla="*/ 3800045 h 534"/>
                  <a:gd name="T26" fmla="*/ 3494025 w 585"/>
                  <a:gd name="T27" fmla="*/ 3951508 h 534"/>
                  <a:gd name="T28" fmla="*/ 3143550 w 585"/>
                  <a:gd name="T29" fmla="*/ 5102717 h 534"/>
                  <a:gd name="T30" fmla="*/ 3209587 w 585"/>
                  <a:gd name="T31" fmla="*/ 6583437 h 534"/>
                  <a:gd name="T32" fmla="*/ 8607123 w 585"/>
                  <a:gd name="T33" fmla="*/ 8051774 h 534"/>
                  <a:gd name="T34" fmla="*/ 7589318 w 585"/>
                  <a:gd name="T35" fmla="*/ 7117864 h 534"/>
                  <a:gd name="T36" fmla="*/ 7102952 w 585"/>
                  <a:gd name="T37" fmla="*/ 5752706 h 534"/>
                  <a:gd name="T38" fmla="*/ 6617248 w 585"/>
                  <a:gd name="T39" fmla="*/ 4502331 h 534"/>
                  <a:gd name="T40" fmla="*/ 7687953 w 585"/>
                  <a:gd name="T41" fmla="*/ 4267973 h 534"/>
                  <a:gd name="T42" fmla="*/ 6802252 w 585"/>
                  <a:gd name="T43" fmla="*/ 3717150 h 534"/>
                  <a:gd name="T44" fmla="*/ 7337605 w 585"/>
                  <a:gd name="T45" fmla="*/ 3766738 h 534"/>
                  <a:gd name="T46" fmla="*/ 7321318 w 585"/>
                  <a:gd name="T47" fmla="*/ 3482943 h 534"/>
                  <a:gd name="T48" fmla="*/ 6283212 w 585"/>
                  <a:gd name="T49" fmla="*/ 3516256 h 534"/>
                  <a:gd name="T50" fmla="*/ 5966205 w 585"/>
                  <a:gd name="T51" fmla="*/ 5719398 h 534"/>
                  <a:gd name="T52" fmla="*/ 5800860 w 585"/>
                  <a:gd name="T53" fmla="*/ 3832722 h 534"/>
                  <a:gd name="T54" fmla="*/ 5532734 w 585"/>
                  <a:gd name="T55" fmla="*/ 3034636 h 534"/>
                  <a:gd name="T56" fmla="*/ 5800860 w 585"/>
                  <a:gd name="T57" fmla="*/ 2265881 h 534"/>
                  <a:gd name="T58" fmla="*/ 5665505 w 585"/>
                  <a:gd name="T59" fmla="*/ 1649099 h 534"/>
                  <a:gd name="T60" fmla="*/ 5532734 w 585"/>
                  <a:gd name="T61" fmla="*/ 1032418 h 534"/>
                  <a:gd name="T62" fmla="*/ 6167496 w 585"/>
                  <a:gd name="T63" fmla="*/ 1718303 h 534"/>
                  <a:gd name="T64" fmla="*/ 6934255 w 585"/>
                  <a:gd name="T65" fmla="*/ 785030 h 534"/>
                  <a:gd name="T66" fmla="*/ 6835619 w 585"/>
                  <a:gd name="T67" fmla="*/ 1583241 h 534"/>
                  <a:gd name="T68" fmla="*/ 6702848 w 585"/>
                  <a:gd name="T69" fmla="*/ 2167246 h 534"/>
                  <a:gd name="T70" fmla="*/ 6702848 w 585"/>
                  <a:gd name="T71" fmla="*/ 3018235 h 534"/>
                  <a:gd name="T72" fmla="*/ 9324233 w 585"/>
                  <a:gd name="T73" fmla="*/ 3018235 h 534"/>
                  <a:gd name="T74" fmla="*/ 9258171 w 585"/>
                  <a:gd name="T75" fmla="*/ 1266650 h 534"/>
                  <a:gd name="T76" fmla="*/ 4161355 w 585"/>
                  <a:gd name="T77" fmla="*/ 1151204 h 534"/>
                  <a:gd name="T78" fmla="*/ 4898767 w 585"/>
                  <a:gd name="T79" fmla="*/ 1550565 h 534"/>
                  <a:gd name="T80" fmla="*/ 2859269 w 585"/>
                  <a:gd name="T81" fmla="*/ 3252598 h 534"/>
                  <a:gd name="T82" fmla="*/ 1153802 w 585"/>
                  <a:gd name="T83" fmla="*/ 1632824 h 534"/>
                  <a:gd name="T84" fmla="*/ 3192663 w 585"/>
                  <a:gd name="T85" fmla="*/ 1767885 h 534"/>
                  <a:gd name="T86" fmla="*/ 3675656 w 585"/>
                  <a:gd name="T87" fmla="*/ 1751616 h 534"/>
                  <a:gd name="T88" fmla="*/ 5047162 w 585"/>
                  <a:gd name="T89" fmla="*/ 2018493 h 534"/>
                  <a:gd name="T90" fmla="*/ 4614333 w 585"/>
                  <a:gd name="T91" fmla="*/ 4267973 h 534"/>
                  <a:gd name="T92" fmla="*/ 4346364 w 585"/>
                  <a:gd name="T93" fmla="*/ 2282793 h 534"/>
                  <a:gd name="T94" fmla="*/ 2859269 w 585"/>
                  <a:gd name="T95" fmla="*/ 3252598 h 534"/>
                  <a:gd name="T96" fmla="*/ 3728658 w 585"/>
                  <a:gd name="T97" fmla="*/ 3750463 h 534"/>
                  <a:gd name="T98" fmla="*/ 4127993 w 585"/>
                  <a:gd name="T99" fmla="*/ 2635149 h 534"/>
                  <a:gd name="T100" fmla="*/ 5447160 w 585"/>
                  <a:gd name="T101" fmla="*/ 4868379 h 534"/>
                  <a:gd name="T102" fmla="*/ 3592665 w 585"/>
                  <a:gd name="T103" fmla="*/ 5349974 h 534"/>
                  <a:gd name="T104" fmla="*/ 5162878 w 585"/>
                  <a:gd name="T105" fmla="*/ 4617751 h 534"/>
                  <a:gd name="T106" fmla="*/ 5315157 w 585"/>
                  <a:gd name="T107" fmla="*/ 2216167 h 534"/>
                  <a:gd name="T108" fmla="*/ 5232166 w 585"/>
                  <a:gd name="T109" fmla="*/ 3552147 h 534"/>
                  <a:gd name="T110" fmla="*/ 4997407 w 585"/>
                  <a:gd name="T111" fmla="*/ 2401579 h 534"/>
                  <a:gd name="T112" fmla="*/ 8474994 w 585"/>
                  <a:gd name="T113" fmla="*/ 2984927 h 534"/>
                  <a:gd name="T114" fmla="*/ 7704366 w 585"/>
                  <a:gd name="T115" fmla="*/ 2701133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7"/>
              <p:cNvSpPr/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675986 w 47"/>
                  <a:gd name="T1" fmla="*/ 250506 h 56"/>
                  <a:gd name="T2" fmla="*/ 456281 w 47"/>
                  <a:gd name="T3" fmla="*/ 932723 h 56"/>
                  <a:gd name="T4" fmla="*/ 675986 w 47"/>
                  <a:gd name="T5" fmla="*/ 25050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38"/>
              <p:cNvSpPr/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322638 w 41"/>
                  <a:gd name="T1" fmla="*/ 448034 h 75"/>
                  <a:gd name="T2" fmla="*/ 204738 w 41"/>
                  <a:gd name="T3" fmla="*/ 1150275 h 75"/>
                  <a:gd name="T4" fmla="*/ 682215 w 41"/>
                  <a:gd name="T5" fmla="*/ 747929 h 75"/>
                  <a:gd name="T6" fmla="*/ 631950 w 41"/>
                  <a:gd name="T7" fmla="*/ 398491 h 75"/>
                  <a:gd name="T8" fmla="*/ 322638 w 41"/>
                  <a:gd name="T9" fmla="*/ 44803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39"/>
              <p:cNvSpPr/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879651 w 135"/>
                  <a:gd name="T1" fmla="*/ 65584 h 63"/>
                  <a:gd name="T2" fmla="*/ 400911 w 135"/>
                  <a:gd name="T3" fmla="*/ 65584 h 63"/>
                  <a:gd name="T4" fmla="*/ 33401 w 135"/>
                  <a:gd name="T5" fmla="*/ 412830 h 63"/>
                  <a:gd name="T6" fmla="*/ 1007617 w 135"/>
                  <a:gd name="T7" fmla="*/ 960027 h 63"/>
                  <a:gd name="T8" fmla="*/ 1611071 w 135"/>
                  <a:gd name="T9" fmla="*/ 894574 h 63"/>
                  <a:gd name="T10" fmla="*/ 1895983 w 135"/>
                  <a:gd name="T11" fmla="*/ 878240 h 63"/>
                  <a:gd name="T12" fmla="*/ 1879651 w 135"/>
                  <a:gd name="T13" fmla="*/ 65584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0"/>
              <p:cNvSpPr/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111542 w 97"/>
                  <a:gd name="T1" fmla="*/ 81855 h 102"/>
                  <a:gd name="T2" fmla="*/ 516384 w 97"/>
                  <a:gd name="T3" fmla="*/ 81855 h 102"/>
                  <a:gd name="T4" fmla="*/ 200572 w 97"/>
                  <a:gd name="T5" fmla="*/ 944884 h 102"/>
                  <a:gd name="T6" fmla="*/ 1312781 w 97"/>
                  <a:gd name="T7" fmla="*/ 1026738 h 102"/>
                  <a:gd name="T8" fmla="*/ 1111542 w 97"/>
                  <a:gd name="T9" fmla="*/ 8185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1"/>
              <p:cNvSpPr/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252458 w 99"/>
                  <a:gd name="T1" fmla="*/ 0 h 19"/>
                  <a:gd name="T2" fmla="*/ 670282 w 99"/>
                  <a:gd name="T3" fmla="*/ 250237 h 19"/>
                  <a:gd name="T4" fmla="*/ 252458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2"/>
              <p:cNvSpPr/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353602 w 76"/>
                  <a:gd name="T1" fmla="*/ 609670 h 47"/>
                  <a:gd name="T2" fmla="*/ 1184027 w 76"/>
                  <a:gd name="T3" fmla="*/ 280537 h 47"/>
                  <a:gd name="T4" fmla="*/ 810668 w 76"/>
                  <a:gd name="T5" fmla="*/ 49099 h 47"/>
                  <a:gd name="T6" fmla="*/ 320062 w 76"/>
                  <a:gd name="T7" fmla="*/ 525051 h 47"/>
                  <a:gd name="T8" fmla="*/ 353602 w 76"/>
                  <a:gd name="T9" fmla="*/ 60967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3"/>
              <p:cNvSpPr/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208394 w 82"/>
                  <a:gd name="T1" fmla="*/ 99161 h 37"/>
                  <a:gd name="T2" fmla="*/ 401467 w 82"/>
                  <a:gd name="T3" fmla="*/ 283891 h 37"/>
                  <a:gd name="T4" fmla="*/ 285439 w 82"/>
                  <a:gd name="T5" fmla="*/ 431965 h 37"/>
                  <a:gd name="T6" fmla="*/ 1278008 w 82"/>
                  <a:gd name="T7" fmla="*/ 382385 h 37"/>
                  <a:gd name="T8" fmla="*/ 1377699 w 82"/>
                  <a:gd name="T9" fmla="*/ 332804 h 37"/>
                  <a:gd name="T10" fmla="*/ 1377699 w 82"/>
                  <a:gd name="T11" fmla="*/ 0 h 37"/>
                  <a:gd name="T12" fmla="*/ 1208394 w 82"/>
                  <a:gd name="T13" fmla="*/ 9916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4"/>
              <p:cNvSpPr/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350796 w 138"/>
                  <a:gd name="T1" fmla="*/ 16467 h 33"/>
                  <a:gd name="T2" fmla="*/ 132241 w 138"/>
                  <a:gd name="T3" fmla="*/ 235480 h 33"/>
                  <a:gd name="T4" fmla="*/ 953534 w 138"/>
                  <a:gd name="T5" fmla="*/ 368574 h 33"/>
                  <a:gd name="T6" fmla="*/ 1959610 w 138"/>
                  <a:gd name="T7" fmla="*/ 385041 h 33"/>
                  <a:gd name="T8" fmla="*/ 1909804 w 138"/>
                  <a:gd name="T9" fmla="*/ 132451 h 33"/>
                  <a:gd name="T10" fmla="*/ 1373811 w 138"/>
                  <a:gd name="T11" fmla="*/ 49887 h 33"/>
                  <a:gd name="T12" fmla="*/ 350796 w 138"/>
                  <a:gd name="T13" fmla="*/ 1646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5"/>
              <p:cNvSpPr/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1649347 w 112"/>
                  <a:gd name="T1" fmla="*/ 310336 h 29"/>
                  <a:gd name="T2" fmla="*/ 1732772 w 112"/>
                  <a:gd name="T3" fmla="*/ 64834 h 29"/>
                  <a:gd name="T4" fmla="*/ 1246742 w 112"/>
                  <a:gd name="T5" fmla="*/ 161934 h 29"/>
                  <a:gd name="T6" fmla="*/ 604994 w 112"/>
                  <a:gd name="T7" fmla="*/ 96974 h 29"/>
                  <a:gd name="T8" fmla="*/ 33473 w 112"/>
                  <a:gd name="T9" fmla="*/ 64834 h 29"/>
                  <a:gd name="T10" fmla="*/ 1649347 w 112"/>
                  <a:gd name="T11" fmla="*/ 31033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46"/>
              <p:cNvSpPr/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49516 w 115"/>
                  <a:gd name="T1" fmla="*/ 882412 h 95"/>
                  <a:gd name="T2" fmla="*/ 431365 w 115"/>
                  <a:gd name="T3" fmla="*/ 898803 h 95"/>
                  <a:gd name="T4" fmla="*/ 832659 w 115"/>
                  <a:gd name="T5" fmla="*/ 1280615 h 95"/>
                  <a:gd name="T6" fmla="*/ 981213 w 115"/>
                  <a:gd name="T7" fmla="*/ 1396057 h 95"/>
                  <a:gd name="T8" fmla="*/ 1346030 w 115"/>
                  <a:gd name="T9" fmla="*/ 866152 h 95"/>
                  <a:gd name="T10" fmla="*/ 1846362 w 115"/>
                  <a:gd name="T11" fmla="*/ 866152 h 95"/>
                  <a:gd name="T12" fmla="*/ 1313388 w 115"/>
                  <a:gd name="T13" fmla="*/ 447729 h 95"/>
                  <a:gd name="T14" fmla="*/ 615623 w 115"/>
                  <a:gd name="T15" fmla="*/ 266627 h 95"/>
                  <a:gd name="T16" fmla="*/ 200647 w 115"/>
                  <a:gd name="T17" fmla="*/ 681701 h 95"/>
                  <a:gd name="T18" fmla="*/ 49516 w 115"/>
                  <a:gd name="T19" fmla="*/ 882412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247"/>
              <p:cNvSpPr/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857141 w 65"/>
                  <a:gd name="T1" fmla="*/ 665706 h 169"/>
                  <a:gd name="T2" fmla="*/ 368915 w 65"/>
                  <a:gd name="T3" fmla="*/ 817056 h 169"/>
                  <a:gd name="T4" fmla="*/ 368915 w 65"/>
                  <a:gd name="T5" fmla="*/ 981964 h 169"/>
                  <a:gd name="T6" fmla="*/ 840797 w 65"/>
                  <a:gd name="T7" fmla="*/ 1499028 h 169"/>
                  <a:gd name="T8" fmla="*/ 571716 w 65"/>
                  <a:gd name="T9" fmla="*/ 1963952 h 169"/>
                  <a:gd name="T10" fmla="*/ 0 w 65"/>
                  <a:gd name="T11" fmla="*/ 2464725 h 169"/>
                  <a:gd name="T12" fmla="*/ 285552 w 65"/>
                  <a:gd name="T13" fmla="*/ 2580222 h 169"/>
                  <a:gd name="T14" fmla="*/ 790865 w 65"/>
                  <a:gd name="T15" fmla="*/ 2764742 h 169"/>
                  <a:gd name="T16" fmla="*/ 1059942 w 65"/>
                  <a:gd name="T17" fmla="*/ 2698807 h 169"/>
                  <a:gd name="T18" fmla="*/ 1092761 w 65"/>
                  <a:gd name="T19" fmla="*/ 0 h 169"/>
                  <a:gd name="T20" fmla="*/ 857141 w 65"/>
                  <a:gd name="T21" fmla="*/ 665706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31800" y="1125538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524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3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524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524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7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1D14056-7CA0-4463-8E11-5FD248EBAB33}" type="slidenum">
              <a:rPr lang="en-US" altLang="zh-CN"/>
            </a:fld>
            <a:endParaRPr lang="en-US" altLang="zh-CN"/>
          </a:p>
        </p:txBody>
      </p:sp>
      <p:sp>
        <p:nvSpPr>
          <p:cNvPr id="1039" name="Line 253"/>
          <p:cNvSpPr>
            <a:spLocks noChangeShapeType="1"/>
          </p:cNvSpPr>
          <p:nvPr userDrawn="1"/>
        </p:nvSpPr>
        <p:spPr bwMode="auto">
          <a:xfrm>
            <a:off x="527051" y="1268413"/>
            <a:ext cx="10850033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WordArt 255"/>
          <p:cNvSpPr>
            <a:spLocks noChangeArrowheads="1" noChangeShapeType="1" noTextEdit="1"/>
          </p:cNvSpPr>
          <p:nvPr userDrawn="1"/>
        </p:nvSpPr>
        <p:spPr bwMode="auto">
          <a:xfrm rot="-386955">
            <a:off x="232833" y="838200"/>
            <a:ext cx="1924051" cy="352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FadeRight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4400" b="1" kern="10">
                <a:solidFill>
                  <a:srgbClr val="C0C0C0"/>
                </a:solidFill>
                <a:effectLst>
                  <a:outerShdw sy="50000" kx="-2453608" rotWithShape="0">
                    <a:srgbClr val="808080">
                      <a:alpha val="50000"/>
                    </a:srgbClr>
                  </a:outerShdw>
                </a:effectLst>
                <a:latin typeface="宋体" panose="02010600030101010101" pitchFamily="2" charset="-122"/>
              </a:rPr>
              <a:t>DATABASE</a:t>
            </a:r>
            <a:endParaRPr lang="zh-CN" altLang="en-US" sz="4400" b="1" kern="10">
              <a:solidFill>
                <a:srgbClr val="C0C0C0"/>
              </a:solidFill>
              <a:effectLst>
                <a:outerShdw sy="50000" kx="-2453608" rotWithShape="0">
                  <a:srgbClr val="808080">
                    <a:alpha val="50000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4" name="TYPE.WAV"/>
          </p:stSnd>
        </p:sndAc>
      </p:transition>
    </mc:Choice>
    <mc:Fallback>
      <p:transition>
        <p:sndAc>
          <p:stSnd>
            <p:snd r:embed="rId14" name="TYPE.WAV"/>
          </p:stSnd>
        </p:sndAc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0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1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3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4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5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6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7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8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09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2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3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4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5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6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7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8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19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0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1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4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5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6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7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8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29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0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1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2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3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4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5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6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7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8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39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0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1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2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3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4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5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6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7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8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49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0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1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2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3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4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5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6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7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8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59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0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1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2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3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4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5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6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7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8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69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0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1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2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3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4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5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6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7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8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79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0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1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2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3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4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5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6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7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8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89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0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1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2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3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4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5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6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7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8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199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0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1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2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3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4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5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6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7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8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09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0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1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2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3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4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5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6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7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8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19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0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1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2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3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4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5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6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7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8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29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0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1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2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3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4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5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6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7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8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39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40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41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42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43" name="Freeform 147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244" name="Group 148"/>
          <p:cNvGrpSpPr/>
          <p:nvPr/>
        </p:nvGrpSpPr>
        <p:grpSpPr bwMode="auto">
          <a:xfrm>
            <a:off x="1422400" y="3444875"/>
            <a:ext cx="711200" cy="492125"/>
            <a:chOff x="96" y="2784"/>
            <a:chExt cx="1062" cy="981"/>
          </a:xfrm>
        </p:grpSpPr>
        <p:sp>
          <p:nvSpPr>
            <p:cNvPr id="4245" name="Freeform 14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46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47" name="Freeform 15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48" name="Freeform 15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49" name="Freeform 15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50" name="Freeform 15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51" name="Freeform 15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52" name="Freeform 15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53" name="Freeform 15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54" name="Freeform 15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55" name="Freeform 15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56" name="Freeform 16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57" name="Freeform 16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258" name="Group 162"/>
          <p:cNvGrpSpPr/>
          <p:nvPr/>
        </p:nvGrpSpPr>
        <p:grpSpPr bwMode="auto">
          <a:xfrm>
            <a:off x="1422400" y="4552950"/>
            <a:ext cx="711200" cy="492125"/>
            <a:chOff x="96" y="2784"/>
            <a:chExt cx="1062" cy="981"/>
          </a:xfrm>
        </p:grpSpPr>
        <p:sp>
          <p:nvSpPr>
            <p:cNvPr id="4259" name="Freeform 163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0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1" name="Freeform 165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2" name="Freeform 166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3" name="Freeform 167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4" name="Freeform 168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5" name="Freeform 169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6" name="Freeform 170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7" name="Freeform 171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8" name="Freeform 172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69" name="Freeform 173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70" name="Freeform 174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71" name="Freeform 175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272" name="Group 176"/>
          <p:cNvGrpSpPr/>
          <p:nvPr/>
        </p:nvGrpSpPr>
        <p:grpSpPr bwMode="auto">
          <a:xfrm>
            <a:off x="1422400" y="5562600"/>
            <a:ext cx="711200" cy="492125"/>
            <a:chOff x="96" y="2784"/>
            <a:chExt cx="1062" cy="981"/>
          </a:xfrm>
        </p:grpSpPr>
        <p:sp>
          <p:nvSpPr>
            <p:cNvPr id="4273" name="Freeform 177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7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75" name="Freeform 179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76" name="Freeform 180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77" name="Freeform 181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78" name="Freeform 182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79" name="Freeform 183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80" name="Freeform 184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81" name="Freeform 185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82" name="Freeform 186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83" name="Freeform 187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84" name="Freeform 188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85" name="Freeform 189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286" name="Group 190"/>
          <p:cNvGrpSpPr/>
          <p:nvPr/>
        </p:nvGrpSpPr>
        <p:grpSpPr bwMode="auto">
          <a:xfrm>
            <a:off x="508000" y="3962400"/>
            <a:ext cx="711200" cy="492125"/>
            <a:chOff x="96" y="2784"/>
            <a:chExt cx="1062" cy="981"/>
          </a:xfrm>
        </p:grpSpPr>
        <p:sp>
          <p:nvSpPr>
            <p:cNvPr id="4287" name="Freeform 191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88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89" name="Freeform 193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0" name="Freeform 194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1" name="Freeform 195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2" name="Freeform 196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3" name="Freeform 197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4" name="Freeform 198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5" name="Freeform 199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6" name="Freeform 200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7" name="Freeform 201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8" name="Freeform 202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99" name="Freeform 203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300" name="Group 204"/>
          <p:cNvGrpSpPr/>
          <p:nvPr/>
        </p:nvGrpSpPr>
        <p:grpSpPr bwMode="auto">
          <a:xfrm>
            <a:off x="508000" y="5070475"/>
            <a:ext cx="711200" cy="492125"/>
            <a:chOff x="96" y="2784"/>
            <a:chExt cx="1062" cy="981"/>
          </a:xfrm>
        </p:grpSpPr>
        <p:sp>
          <p:nvSpPr>
            <p:cNvPr id="4301" name="Freeform 205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2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3" name="Freeform 207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4" name="Freeform 208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5" name="Freeform 209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6" name="Freeform 210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7" name="Freeform 211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8" name="Freeform 212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9" name="Freeform 213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10" name="Freeform 214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11" name="Freeform 215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12" name="Freeform 216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13" name="Freeform 217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314" name="Group 218"/>
          <p:cNvGrpSpPr/>
          <p:nvPr/>
        </p:nvGrpSpPr>
        <p:grpSpPr bwMode="auto">
          <a:xfrm>
            <a:off x="508000" y="6121400"/>
            <a:ext cx="711200" cy="492125"/>
            <a:chOff x="96" y="2784"/>
            <a:chExt cx="1062" cy="981"/>
          </a:xfrm>
        </p:grpSpPr>
        <p:sp>
          <p:nvSpPr>
            <p:cNvPr id="4315" name="Freeform 21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16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17" name="Freeform 22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18" name="Freeform 22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19" name="Freeform 22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20" name="Freeform 22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21" name="Freeform 22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22" name="Freeform 22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23" name="Freeform 22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24" name="Freeform 22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25" name="Freeform 22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26" name="Freeform 23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27" name="Freeform 23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328" name="Group 232"/>
          <p:cNvGrpSpPr/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4329" name="Freeform 233"/>
            <p:cNvSpPr/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4330" name="Group 234"/>
            <p:cNvGrpSpPr/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4331" name="Freeform 235"/>
              <p:cNvSpPr/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3" name="Freeform 237"/>
              <p:cNvSpPr/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4" name="Freeform 238"/>
              <p:cNvSpPr/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5" name="Freeform 239"/>
              <p:cNvSpPr/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6" name="Freeform 240"/>
              <p:cNvSpPr/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7" name="Freeform 241"/>
              <p:cNvSpPr/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8" name="Freeform 242"/>
              <p:cNvSpPr/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9" name="Freeform 243"/>
              <p:cNvSpPr/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0" name="Freeform 244"/>
              <p:cNvSpPr/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1" name="Freeform 245"/>
              <p:cNvSpPr/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2" name="Freeform 246"/>
              <p:cNvSpPr/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43" name="Freeform 247"/>
              <p:cNvSpPr/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34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endParaRPr lang="en-US" altLang="zh-CN" smtClean="0"/>
          </a:p>
        </p:txBody>
      </p:sp>
      <p:sp>
        <p:nvSpPr>
          <p:cNvPr id="434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3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34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348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7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F4FCB46D-3711-4B97-AC59-8AE8A18C643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349" name="Line 253"/>
          <p:cNvSpPr>
            <a:spLocks noChangeShapeType="1"/>
          </p:cNvSpPr>
          <p:nvPr/>
        </p:nvSpPr>
        <p:spPr bwMode="auto">
          <a:xfrm>
            <a:off x="527051" y="1268413"/>
            <a:ext cx="10850033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352" name="WordArt 256"/>
          <p:cNvSpPr>
            <a:spLocks noChangeArrowheads="1" noChangeShapeType="1" noTextEdit="1"/>
          </p:cNvSpPr>
          <p:nvPr userDrawn="1"/>
        </p:nvSpPr>
        <p:spPr bwMode="auto">
          <a:xfrm rot="-386955">
            <a:off x="232833" y="838200"/>
            <a:ext cx="1924051" cy="352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CC99FF"/>
                </a:solidFill>
                <a:round/>
              </a14:hiddenLine>
            </a:ext>
          </a:extLst>
        </p:spPr>
        <p:txBody>
          <a:bodyPr wrap="none" fromWordArt="1">
            <a:prstTxWarp prst="textFadeRight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4400" kern="10" smtClean="0">
                <a:solidFill>
                  <a:srgbClr val="C0C0C0"/>
                </a:solidFill>
                <a:effectLst>
                  <a:outerShdw sy="50000" kx="-2453608" rotWithShape="0">
                    <a:srgbClr val="808080">
                      <a:alpha val="50000"/>
                    </a:srgbClr>
                  </a:outerShdw>
                </a:effectLst>
                <a:latin typeface="宋体" panose="02010600030101010101" pitchFamily="2" charset="-122"/>
              </a:rPr>
              <a:t>DATABASE</a:t>
            </a:r>
            <a:endParaRPr lang="zh-CN" altLang="en-US" sz="4400" kern="10" smtClean="0">
              <a:solidFill>
                <a:srgbClr val="C0C0C0"/>
              </a:solidFill>
              <a:effectLst>
                <a:outerShdw sy="50000" kx="-2453608" rotWithShape="0">
                  <a:srgbClr val="808080">
                    <a:alpha val="50000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8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b="1" kern="12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2073" name="Freeform 3"/>
            <p:cNvSpPr/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3499 w 6027"/>
                <a:gd name="T1" fmla="*/ 2 h 2296"/>
                <a:gd name="T2" fmla="*/ 0 w 6027"/>
                <a:gd name="T3" fmla="*/ 2 h 2296"/>
                <a:gd name="T4" fmla="*/ 0 w 6027"/>
                <a:gd name="T5" fmla="*/ 0 h 2296"/>
                <a:gd name="T6" fmla="*/ 3499 w 6027"/>
                <a:gd name="T7" fmla="*/ 0 h 2296"/>
                <a:gd name="T8" fmla="*/ 3499 w 6027"/>
                <a:gd name="T9" fmla="*/ 2 h 2296"/>
                <a:gd name="T10" fmla="*/ 3499 w 6027"/>
                <a:gd name="T11" fmla="*/ 2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Freeform 4"/>
            <p:cNvSpPr/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E3E3FF"/>
                </a:buClr>
                <a:defRPr/>
              </a:pPr>
              <a:endParaRPr lang="zh-CN" altLang="en-US" sz="32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1" name="Freeform 5"/>
          <p:cNvSpPr/>
          <p:nvPr/>
        </p:nvSpPr>
        <p:spPr bwMode="hidden">
          <a:xfrm>
            <a:off x="8331200" y="6262688"/>
            <a:ext cx="3860800" cy="609600"/>
          </a:xfrm>
          <a:custGeom>
            <a:avLst/>
            <a:gdLst>
              <a:gd name="T0" fmla="*/ 2147483646 w 5748"/>
              <a:gd name="T1" fmla="*/ 2147483646 h 246"/>
              <a:gd name="T2" fmla="*/ 0 w 5748"/>
              <a:gd name="T3" fmla="*/ 2147483646 h 246"/>
              <a:gd name="T4" fmla="*/ 0 w 5748"/>
              <a:gd name="T5" fmla="*/ 0 h 246"/>
              <a:gd name="T6" fmla="*/ 2147483646 w 5748"/>
              <a:gd name="T7" fmla="*/ 0 h 246"/>
              <a:gd name="T8" fmla="*/ 2147483646 w 5748"/>
              <a:gd name="T9" fmla="*/ 2147483646 h 246"/>
              <a:gd name="T10" fmla="*/ 2147483646 w 5748"/>
              <a:gd name="T11" fmla="*/ 2147483646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Group 6"/>
          <p:cNvGrpSpPr/>
          <p:nvPr/>
        </p:nvGrpSpPr>
        <p:grpSpPr bwMode="auto">
          <a:xfrm>
            <a:off x="0" y="6019800"/>
            <a:ext cx="10464800" cy="857250"/>
            <a:chOff x="0" y="3792"/>
            <a:chExt cx="4944" cy="540"/>
          </a:xfrm>
        </p:grpSpPr>
        <p:sp>
          <p:nvSpPr>
            <p:cNvPr id="5127" name="Freeform 7"/>
            <p:cNvSpPr/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E3E3FF"/>
                </a:buClr>
                <a:defRPr/>
              </a:pPr>
              <a:endParaRPr lang="zh-CN" altLang="en-US" sz="32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66" name="Group 8"/>
            <p:cNvGrpSpPr/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2068" name="Freeform 9"/>
              <p:cNvSpPr/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10"/>
              <p:cNvSpPr/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69 h 353"/>
                  <a:gd name="T4" fmla="*/ 24 w 186"/>
                  <a:gd name="T5" fmla="*/ 117 h 353"/>
                  <a:gd name="T6" fmla="*/ 18 w 186"/>
                  <a:gd name="T7" fmla="*/ 254 h 353"/>
                  <a:gd name="T8" fmla="*/ 42 w 186"/>
                  <a:gd name="T9" fmla="*/ 440 h 353"/>
                  <a:gd name="T10" fmla="*/ 48 w 186"/>
                  <a:gd name="T11" fmla="*/ 623 h 353"/>
                  <a:gd name="T12" fmla="*/ 0 w 186"/>
                  <a:gd name="T13" fmla="*/ 1362 h 353"/>
                  <a:gd name="T14" fmla="*/ 54 w 186"/>
                  <a:gd name="T15" fmla="*/ 902 h 353"/>
                  <a:gd name="T16" fmla="*/ 84 w 186"/>
                  <a:gd name="T17" fmla="*/ 831 h 353"/>
                  <a:gd name="T18" fmla="*/ 126 w 186"/>
                  <a:gd name="T19" fmla="*/ 487 h 353"/>
                  <a:gd name="T20" fmla="*/ 144 w 186"/>
                  <a:gd name="T21" fmla="*/ 461 h 353"/>
                  <a:gd name="T22" fmla="*/ 144 w 186"/>
                  <a:gd name="T23" fmla="*/ 348 h 353"/>
                  <a:gd name="T24" fmla="*/ 186 w 186"/>
                  <a:gd name="T25" fmla="*/ 254 h 353"/>
                  <a:gd name="T26" fmla="*/ 162 w 186"/>
                  <a:gd name="T27" fmla="*/ 231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11"/>
              <p:cNvSpPr/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12"/>
              <p:cNvSpPr/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24 h 66"/>
                  <a:gd name="T8" fmla="*/ 6 w 155"/>
                  <a:gd name="T9" fmla="*/ 70 h 66"/>
                  <a:gd name="T10" fmla="*/ 0 w 155"/>
                  <a:gd name="T11" fmla="*/ 95 h 66"/>
                  <a:gd name="T12" fmla="*/ 78 w 155"/>
                  <a:gd name="T13" fmla="*/ 234 h 66"/>
                  <a:gd name="T14" fmla="*/ 96 w 155"/>
                  <a:gd name="T15" fmla="*/ 165 h 66"/>
                  <a:gd name="T16" fmla="*/ 155 w 155"/>
                  <a:gd name="T17" fmla="*/ 260 h 66"/>
                  <a:gd name="T18" fmla="*/ 126 w 155"/>
                  <a:gd name="T19" fmla="*/ 95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13"/>
              <p:cNvSpPr/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150 h 72"/>
                  <a:gd name="T2" fmla="*/ 0 w 42"/>
                  <a:gd name="T3" fmla="*/ 77 h 72"/>
                  <a:gd name="T4" fmla="*/ 12 w 42"/>
                  <a:gd name="T5" fmla="*/ 26 h 72"/>
                  <a:gd name="T6" fmla="*/ 0 w 42"/>
                  <a:gd name="T7" fmla="*/ 26 h 72"/>
                  <a:gd name="T8" fmla="*/ 12 w 42"/>
                  <a:gd name="T9" fmla="*/ 26 h 72"/>
                  <a:gd name="T10" fmla="*/ 24 w 42"/>
                  <a:gd name="T11" fmla="*/ 26 h 72"/>
                  <a:gd name="T12" fmla="*/ 36 w 42"/>
                  <a:gd name="T13" fmla="*/ 26 h 72"/>
                  <a:gd name="T14" fmla="*/ 42 w 42"/>
                  <a:gd name="T15" fmla="*/ 0 h 72"/>
                  <a:gd name="T16" fmla="*/ 30 w 42"/>
                  <a:gd name="T17" fmla="*/ 77 h 72"/>
                  <a:gd name="T18" fmla="*/ 42 w 42"/>
                  <a:gd name="T19" fmla="*/ 201 h 72"/>
                  <a:gd name="T20" fmla="*/ 12 w 42"/>
                  <a:gd name="T21" fmla="*/ 294 h 72"/>
                  <a:gd name="T22" fmla="*/ 6 w 42"/>
                  <a:gd name="T23" fmla="*/ 150 h 72"/>
                  <a:gd name="T24" fmla="*/ 6 w 42"/>
                  <a:gd name="T25" fmla="*/ 15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4" name="Freeform 14"/>
            <p:cNvSpPr/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rgbClr val="E3E3FF"/>
                </a:buClr>
                <a:defRPr/>
              </a:pPr>
              <a:endParaRPr lang="zh-CN" altLang="en-US" sz="32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53" name="Group 15"/>
          <p:cNvGrpSpPr/>
          <p:nvPr/>
        </p:nvGrpSpPr>
        <p:grpSpPr bwMode="auto">
          <a:xfrm>
            <a:off x="836084" y="6021388"/>
            <a:ext cx="7579783" cy="849312"/>
            <a:chOff x="395" y="3793"/>
            <a:chExt cx="3581" cy="535"/>
          </a:xfrm>
        </p:grpSpPr>
        <p:sp>
          <p:nvSpPr>
            <p:cNvPr id="2059" name="Freeform 16"/>
            <p:cNvSpPr/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72 h 287"/>
                <a:gd name="T4" fmla="*/ 66 w 365"/>
                <a:gd name="T5" fmla="*/ 132 h 287"/>
                <a:gd name="T6" fmla="*/ 143 w 365"/>
                <a:gd name="T7" fmla="*/ 216 h 287"/>
                <a:gd name="T8" fmla="*/ 191 w 365"/>
                <a:gd name="T9" fmla="*/ 198 h 287"/>
                <a:gd name="T10" fmla="*/ 341 w 365"/>
                <a:gd name="T11" fmla="*/ 338 h 287"/>
                <a:gd name="T12" fmla="*/ 305 w 365"/>
                <a:gd name="T13" fmla="*/ 207 h 287"/>
                <a:gd name="T14" fmla="*/ 365 w 365"/>
                <a:gd name="T15" fmla="*/ 156 h 287"/>
                <a:gd name="T16" fmla="*/ 359 w 365"/>
                <a:gd name="T17" fmla="*/ 150 h 287"/>
                <a:gd name="T18" fmla="*/ 335 w 365"/>
                <a:gd name="T19" fmla="*/ 138 h 287"/>
                <a:gd name="T20" fmla="*/ 299 w 365"/>
                <a:gd name="T21" fmla="*/ 102 h 287"/>
                <a:gd name="T22" fmla="*/ 257 w 365"/>
                <a:gd name="T23" fmla="*/ 84 h 287"/>
                <a:gd name="T24" fmla="*/ 215 w 365"/>
                <a:gd name="T25" fmla="*/ 66 h 287"/>
                <a:gd name="T26" fmla="*/ 173 w 365"/>
                <a:gd name="T27" fmla="*/ 48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7"/>
            <p:cNvSpPr/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8"/>
            <p:cNvSpPr/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42 h 60"/>
                <a:gd name="T16" fmla="*/ 65 w 71"/>
                <a:gd name="T17" fmla="*/ 54 h 60"/>
                <a:gd name="T18" fmla="*/ 71 w 71"/>
                <a:gd name="T19" fmla="*/ 66 h 60"/>
                <a:gd name="T20" fmla="*/ 71 w 71"/>
                <a:gd name="T21" fmla="*/ 72 h 60"/>
                <a:gd name="T22" fmla="*/ 59 w 71"/>
                <a:gd name="T23" fmla="*/ 66 h 60"/>
                <a:gd name="T24" fmla="*/ 47 w 71"/>
                <a:gd name="T25" fmla="*/ 54 h 60"/>
                <a:gd name="T26" fmla="*/ 23 w 71"/>
                <a:gd name="T27" fmla="*/ 42 h 60"/>
                <a:gd name="T28" fmla="*/ 23 w 71"/>
                <a:gd name="T29" fmla="*/ 48 h 60"/>
                <a:gd name="T30" fmla="*/ 18 w 71"/>
                <a:gd name="T31" fmla="*/ 54 h 60"/>
                <a:gd name="T32" fmla="*/ 12 w 71"/>
                <a:gd name="T33" fmla="*/ 60 h 60"/>
                <a:gd name="T34" fmla="*/ 6 w 71"/>
                <a:gd name="T35" fmla="*/ 60 h 60"/>
                <a:gd name="T36" fmla="*/ 6 w 71"/>
                <a:gd name="T37" fmla="*/ 60 h 60"/>
                <a:gd name="T38" fmla="*/ 6 w 71"/>
                <a:gd name="T39" fmla="*/ 48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9"/>
            <p:cNvSpPr/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66 h 162"/>
                <a:gd name="T10" fmla="*/ 96 w 161"/>
                <a:gd name="T11" fmla="*/ 72 h 162"/>
                <a:gd name="T12" fmla="*/ 102 w 161"/>
                <a:gd name="T13" fmla="*/ 84 h 162"/>
                <a:gd name="T14" fmla="*/ 108 w 161"/>
                <a:gd name="T15" fmla="*/ 96 h 162"/>
                <a:gd name="T16" fmla="*/ 120 w 161"/>
                <a:gd name="T17" fmla="*/ 108 h 162"/>
                <a:gd name="T18" fmla="*/ 143 w 161"/>
                <a:gd name="T19" fmla="*/ 130 h 162"/>
                <a:gd name="T20" fmla="*/ 155 w 161"/>
                <a:gd name="T21" fmla="*/ 162 h 162"/>
                <a:gd name="T22" fmla="*/ 161 w 161"/>
                <a:gd name="T23" fmla="*/ 180 h 162"/>
                <a:gd name="T24" fmla="*/ 161 w 161"/>
                <a:gd name="T25" fmla="*/ 186 h 162"/>
                <a:gd name="T26" fmla="*/ 96 w 161"/>
                <a:gd name="T27" fmla="*/ 114 h 162"/>
                <a:gd name="T28" fmla="*/ 30 w 161"/>
                <a:gd name="T29" fmla="*/ 66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20"/>
            <p:cNvSpPr/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42 h 60"/>
                <a:gd name="T4" fmla="*/ 41 w 59"/>
                <a:gd name="T5" fmla="*/ 48 h 60"/>
                <a:gd name="T6" fmla="*/ 47 w 59"/>
                <a:gd name="T7" fmla="*/ 54 h 60"/>
                <a:gd name="T8" fmla="*/ 53 w 59"/>
                <a:gd name="T9" fmla="*/ 66 h 60"/>
                <a:gd name="T10" fmla="*/ 53 w 59"/>
                <a:gd name="T11" fmla="*/ 72 h 60"/>
                <a:gd name="T12" fmla="*/ 47 w 59"/>
                <a:gd name="T13" fmla="*/ 66 h 60"/>
                <a:gd name="T14" fmla="*/ 35 w 59"/>
                <a:gd name="T15" fmla="*/ 60 h 60"/>
                <a:gd name="T16" fmla="*/ 23 w 59"/>
                <a:gd name="T17" fmla="*/ 48 h 60"/>
                <a:gd name="T18" fmla="*/ 17 w 59"/>
                <a:gd name="T19" fmla="*/ 42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21"/>
            <p:cNvSpPr/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48 h 204"/>
                <a:gd name="T2" fmla="*/ 245 w 245"/>
                <a:gd name="T3" fmla="*/ 54 h 204"/>
                <a:gd name="T4" fmla="*/ 209 w 245"/>
                <a:gd name="T5" fmla="*/ 96 h 204"/>
                <a:gd name="T6" fmla="*/ 143 w 245"/>
                <a:gd name="T7" fmla="*/ 156 h 204"/>
                <a:gd name="T8" fmla="*/ 167 w 245"/>
                <a:gd name="T9" fmla="*/ 185 h 204"/>
                <a:gd name="T10" fmla="*/ 179 w 245"/>
                <a:gd name="T11" fmla="*/ 240 h 204"/>
                <a:gd name="T12" fmla="*/ 77 w 245"/>
                <a:gd name="T13" fmla="*/ 156 h 204"/>
                <a:gd name="T14" fmla="*/ 47 w 245"/>
                <a:gd name="T15" fmla="*/ 96 h 204"/>
                <a:gd name="T16" fmla="*/ 89 w 245"/>
                <a:gd name="T17" fmla="*/ 78 h 204"/>
                <a:gd name="T18" fmla="*/ 59 w 245"/>
                <a:gd name="T19" fmla="*/ 48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48 h 204"/>
                <a:gd name="T50" fmla="*/ 233 w 245"/>
                <a:gd name="T51" fmla="*/ 48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ClrTx/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spcBef>
                <a:spcPct val="0"/>
              </a:spcBef>
              <a:buClrTx/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defRPr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BFC721D9-3863-427A-9A5E-AE8AF04ACDD7}" type="slidenum">
              <a:rPr lang="en-US" altLang="zh-CN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3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34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5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6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7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8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9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0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1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2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3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4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45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46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7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8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49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0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1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2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3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4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5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6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57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58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59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0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1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2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3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4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5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6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7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68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69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70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1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2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3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4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5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6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7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8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79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0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81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82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3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4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5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6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7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8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89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0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1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2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93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94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5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6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7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8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99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0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1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2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3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4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05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06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7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8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09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0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1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2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3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4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5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6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17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18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19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0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1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2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3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4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5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6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7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28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29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30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1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2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3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4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5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6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7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8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39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0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41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42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3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4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5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6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7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8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49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0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1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2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53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54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5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6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7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8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59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0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1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2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3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4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65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66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7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8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69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70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71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72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73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74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75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276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77" name="Freeform 147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25 h 2"/>
                <a:gd name="T2" fmla="*/ 0 w 4"/>
                <a:gd name="T3" fmla="*/ 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27" name="Group 148"/>
          <p:cNvGrpSpPr/>
          <p:nvPr/>
        </p:nvGrpSpPr>
        <p:grpSpPr bwMode="auto">
          <a:xfrm>
            <a:off x="1422400" y="3444875"/>
            <a:ext cx="711200" cy="492125"/>
            <a:chOff x="96" y="2784"/>
            <a:chExt cx="1062" cy="981"/>
          </a:xfrm>
        </p:grpSpPr>
        <p:sp>
          <p:nvSpPr>
            <p:cNvPr id="1120" name="Freeform 14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1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2" name="Freeform 15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3" name="Freeform 15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4" name="Freeform 15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5" name="Freeform 15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6" name="Freeform 15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7" name="Freeform 15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8" name="Freeform 15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29" name="Freeform 15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0" name="Freeform 15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1" name="Freeform 16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32" name="Freeform 16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28" name="Group 162"/>
          <p:cNvGrpSpPr/>
          <p:nvPr/>
        </p:nvGrpSpPr>
        <p:grpSpPr bwMode="auto">
          <a:xfrm>
            <a:off x="1422400" y="4552950"/>
            <a:ext cx="711200" cy="492125"/>
            <a:chOff x="96" y="2784"/>
            <a:chExt cx="1062" cy="981"/>
          </a:xfrm>
        </p:grpSpPr>
        <p:sp>
          <p:nvSpPr>
            <p:cNvPr id="1107" name="Freeform 163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8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9" name="Freeform 165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0" name="Freeform 166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1" name="Freeform 167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2" name="Freeform 168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3" name="Freeform 169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4" name="Freeform 170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5" name="Freeform 171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6" name="Freeform 172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7" name="Freeform 173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8" name="Freeform 174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19" name="Freeform 175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29" name="Group 176"/>
          <p:cNvGrpSpPr/>
          <p:nvPr/>
        </p:nvGrpSpPr>
        <p:grpSpPr bwMode="auto">
          <a:xfrm>
            <a:off x="1422400" y="5562600"/>
            <a:ext cx="711200" cy="492125"/>
            <a:chOff x="96" y="2784"/>
            <a:chExt cx="1062" cy="981"/>
          </a:xfrm>
        </p:grpSpPr>
        <p:sp>
          <p:nvSpPr>
            <p:cNvPr id="1094" name="Freeform 177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5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6" name="Freeform 179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7" name="Freeform 180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8" name="Freeform 181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9" name="Freeform 182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0" name="Freeform 183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1" name="Freeform 184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2" name="Freeform 185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3" name="Freeform 186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4" name="Freeform 187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5" name="Freeform 188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106" name="Freeform 189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30" name="Group 190"/>
          <p:cNvGrpSpPr/>
          <p:nvPr/>
        </p:nvGrpSpPr>
        <p:grpSpPr bwMode="auto">
          <a:xfrm>
            <a:off x="508000" y="3962400"/>
            <a:ext cx="711200" cy="492125"/>
            <a:chOff x="96" y="2784"/>
            <a:chExt cx="1062" cy="981"/>
          </a:xfrm>
        </p:grpSpPr>
        <p:sp>
          <p:nvSpPr>
            <p:cNvPr id="1081" name="Freeform 191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2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3" name="Freeform 193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4" name="Freeform 194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5" name="Freeform 195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6" name="Freeform 196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7" name="Freeform 197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8" name="Freeform 198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9" name="Freeform 199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0" name="Freeform 200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1" name="Freeform 201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2" name="Freeform 202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93" name="Freeform 203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31" name="Group 204"/>
          <p:cNvGrpSpPr/>
          <p:nvPr/>
        </p:nvGrpSpPr>
        <p:grpSpPr bwMode="auto">
          <a:xfrm>
            <a:off x="508000" y="5070475"/>
            <a:ext cx="711200" cy="492125"/>
            <a:chOff x="96" y="2784"/>
            <a:chExt cx="1062" cy="981"/>
          </a:xfrm>
        </p:grpSpPr>
        <p:sp>
          <p:nvSpPr>
            <p:cNvPr id="1068" name="Freeform 205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9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0" name="Freeform 207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1" name="Freeform 208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2" name="Freeform 209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3" name="Freeform 210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4" name="Freeform 211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5" name="Freeform 212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6" name="Freeform 213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7" name="Freeform 214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8" name="Freeform 215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79" name="Freeform 216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80" name="Freeform 217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32" name="Group 218"/>
          <p:cNvGrpSpPr/>
          <p:nvPr/>
        </p:nvGrpSpPr>
        <p:grpSpPr bwMode="auto">
          <a:xfrm>
            <a:off x="508000" y="6121400"/>
            <a:ext cx="711200" cy="492125"/>
            <a:chOff x="96" y="2784"/>
            <a:chExt cx="1062" cy="981"/>
          </a:xfrm>
        </p:grpSpPr>
        <p:sp>
          <p:nvSpPr>
            <p:cNvPr id="1055" name="Freeform 21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56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57" name="Freeform 22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58" name="Freeform 22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59" name="Freeform 22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0" name="Freeform 22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1" name="Freeform 22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2" name="Freeform 22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3" name="Freeform 22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4" name="Freeform 22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5" name="Freeform 22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6" name="Freeform 23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1067" name="Freeform 23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33" name="Group 232"/>
          <p:cNvGrpSpPr/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40" name="Freeform 233"/>
            <p:cNvSpPr/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566 w 546"/>
                <a:gd name="T1" fmla="*/ 102 h 497"/>
                <a:gd name="T2" fmla="*/ 270 w 546"/>
                <a:gd name="T3" fmla="*/ 1736 h 497"/>
                <a:gd name="T4" fmla="*/ 616 w 546"/>
                <a:gd name="T5" fmla="*/ 9619 h 497"/>
                <a:gd name="T6" fmla="*/ 1325 w 546"/>
                <a:gd name="T7" fmla="*/ 11187 h 497"/>
                <a:gd name="T8" fmla="*/ 3872 w 546"/>
                <a:gd name="T9" fmla="*/ 11794 h 497"/>
                <a:gd name="T10" fmla="*/ 5005 w 546"/>
                <a:gd name="T11" fmla="*/ 12113 h 497"/>
                <a:gd name="T12" fmla="*/ 12740 w 546"/>
                <a:gd name="T13" fmla="*/ 11625 h 497"/>
                <a:gd name="T14" fmla="*/ 13063 w 546"/>
                <a:gd name="T15" fmla="*/ 4088 h 497"/>
                <a:gd name="T16" fmla="*/ 9045 w 546"/>
                <a:gd name="T17" fmla="*/ 389 h 497"/>
                <a:gd name="T18" fmla="*/ 6100 w 546"/>
                <a:gd name="T19" fmla="*/ 708 h 497"/>
                <a:gd name="T20" fmla="*/ 4851 w 546"/>
                <a:gd name="T21" fmla="*/ 270 h 497"/>
                <a:gd name="T22" fmla="*/ 3704 w 546"/>
                <a:gd name="T23" fmla="*/ 49 h 497"/>
                <a:gd name="T24" fmla="*/ 566 w 546"/>
                <a:gd name="T25" fmla="*/ 10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 sz="2400" b="1">
                <a:solidFill>
                  <a:srgbClr val="000000"/>
                </a:solidFill>
              </a:endParaRPr>
            </a:p>
          </p:txBody>
        </p:sp>
        <p:grpSp>
          <p:nvGrpSpPr>
            <p:cNvPr id="1041" name="Group 234"/>
            <p:cNvGrpSpPr/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2" name="Freeform 235"/>
              <p:cNvSpPr/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9164 w 97"/>
                  <a:gd name="T1" fmla="*/ 3219 h 37"/>
                  <a:gd name="T2" fmla="*/ 11740 w 97"/>
                  <a:gd name="T3" fmla="*/ 2578 h 37"/>
                  <a:gd name="T4" fmla="*/ 11866 w 97"/>
                  <a:gd name="T5" fmla="*/ 2199 h 37"/>
                  <a:gd name="T6" fmla="*/ 11356 w 97"/>
                  <a:gd name="T7" fmla="*/ 0 h 37"/>
                  <a:gd name="T8" fmla="*/ 3213 w 97"/>
                  <a:gd name="T9" fmla="*/ 0 h 37"/>
                  <a:gd name="T10" fmla="*/ 1303 w 97"/>
                  <a:gd name="T11" fmla="*/ 2835 h 37"/>
                  <a:gd name="T12" fmla="*/ 9164 w 97"/>
                  <a:gd name="T13" fmla="*/ 3219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65147 w 585"/>
                  <a:gd name="T1" fmla="*/ 126 h 534"/>
                  <a:gd name="T2" fmla="*/ 20301 w 585"/>
                  <a:gd name="T3" fmla="*/ 0 h 534"/>
                  <a:gd name="T4" fmla="*/ 29095 w 585"/>
                  <a:gd name="T5" fmla="*/ 2709 h 534"/>
                  <a:gd name="T6" fmla="*/ 22501 w 585"/>
                  <a:gd name="T7" fmla="*/ 5034 h 534"/>
                  <a:gd name="T8" fmla="*/ 26769 w 585"/>
                  <a:gd name="T9" fmla="*/ 9169 h 534"/>
                  <a:gd name="T10" fmla="*/ 9562 w 585"/>
                  <a:gd name="T11" fmla="*/ 7738 h 534"/>
                  <a:gd name="T12" fmla="*/ 3347 w 585"/>
                  <a:gd name="T13" fmla="*/ 8122 h 534"/>
                  <a:gd name="T14" fmla="*/ 25722 w 585"/>
                  <a:gd name="T15" fmla="*/ 62871 h 534"/>
                  <a:gd name="T16" fmla="*/ 18613 w 585"/>
                  <a:gd name="T17" fmla="*/ 44043 h 534"/>
                  <a:gd name="T18" fmla="*/ 13576 w 585"/>
                  <a:gd name="T19" fmla="*/ 48537 h 534"/>
                  <a:gd name="T20" fmla="*/ 12145 w 585"/>
                  <a:gd name="T21" fmla="*/ 56174 h 534"/>
                  <a:gd name="T22" fmla="*/ 16029 w 585"/>
                  <a:gd name="T23" fmla="*/ 34208 h 534"/>
                  <a:gd name="T24" fmla="*/ 19791 w 585"/>
                  <a:gd name="T25" fmla="*/ 29431 h 534"/>
                  <a:gd name="T26" fmla="*/ 27027 w 585"/>
                  <a:gd name="T27" fmla="*/ 30604 h 534"/>
                  <a:gd name="T28" fmla="*/ 24316 w 585"/>
                  <a:gd name="T29" fmla="*/ 39520 h 534"/>
                  <a:gd name="T30" fmla="*/ 24827 w 585"/>
                  <a:gd name="T31" fmla="*/ 50988 h 534"/>
                  <a:gd name="T32" fmla="*/ 66578 w 585"/>
                  <a:gd name="T33" fmla="*/ 62360 h 534"/>
                  <a:gd name="T34" fmla="*/ 58705 w 585"/>
                  <a:gd name="T35" fmla="*/ 55127 h 534"/>
                  <a:gd name="T36" fmla="*/ 54943 w 585"/>
                  <a:gd name="T37" fmla="*/ 44554 h 534"/>
                  <a:gd name="T38" fmla="*/ 51186 w 585"/>
                  <a:gd name="T39" fmla="*/ 34870 h 534"/>
                  <a:gd name="T40" fmla="*/ 59468 w 585"/>
                  <a:gd name="T41" fmla="*/ 33055 h 534"/>
                  <a:gd name="T42" fmla="*/ 52617 w 585"/>
                  <a:gd name="T43" fmla="*/ 28789 h 534"/>
                  <a:gd name="T44" fmla="*/ 56758 w 585"/>
                  <a:gd name="T45" fmla="*/ 29173 h 534"/>
                  <a:gd name="T46" fmla="*/ 56632 w 585"/>
                  <a:gd name="T47" fmla="*/ 26975 h 534"/>
                  <a:gd name="T48" fmla="*/ 48602 w 585"/>
                  <a:gd name="T49" fmla="*/ 27233 h 534"/>
                  <a:gd name="T50" fmla="*/ 46150 w 585"/>
                  <a:gd name="T51" fmla="*/ 44296 h 534"/>
                  <a:gd name="T52" fmla="*/ 44871 w 585"/>
                  <a:gd name="T53" fmla="*/ 29684 h 534"/>
                  <a:gd name="T54" fmla="*/ 42797 w 585"/>
                  <a:gd name="T55" fmla="*/ 23503 h 534"/>
                  <a:gd name="T56" fmla="*/ 44871 w 585"/>
                  <a:gd name="T57" fmla="*/ 17549 h 534"/>
                  <a:gd name="T58" fmla="*/ 43824 w 585"/>
                  <a:gd name="T59" fmla="*/ 12772 h 534"/>
                  <a:gd name="T60" fmla="*/ 42797 w 585"/>
                  <a:gd name="T61" fmla="*/ 7996 h 534"/>
                  <a:gd name="T62" fmla="*/ 47707 w 585"/>
                  <a:gd name="T63" fmla="*/ 13308 h 534"/>
                  <a:gd name="T64" fmla="*/ 53638 w 585"/>
                  <a:gd name="T65" fmla="*/ 6080 h 534"/>
                  <a:gd name="T66" fmla="*/ 52875 w 585"/>
                  <a:gd name="T67" fmla="*/ 12262 h 534"/>
                  <a:gd name="T68" fmla="*/ 51848 w 585"/>
                  <a:gd name="T69" fmla="*/ 16785 h 534"/>
                  <a:gd name="T70" fmla="*/ 51848 w 585"/>
                  <a:gd name="T71" fmla="*/ 23376 h 534"/>
                  <a:gd name="T72" fmla="*/ 72125 w 585"/>
                  <a:gd name="T73" fmla="*/ 23376 h 534"/>
                  <a:gd name="T74" fmla="*/ 71614 w 585"/>
                  <a:gd name="T75" fmla="*/ 9810 h 534"/>
                  <a:gd name="T76" fmla="*/ 32189 w 585"/>
                  <a:gd name="T77" fmla="*/ 8916 h 534"/>
                  <a:gd name="T78" fmla="*/ 37893 w 585"/>
                  <a:gd name="T79" fmla="*/ 12009 h 534"/>
                  <a:gd name="T80" fmla="*/ 22117 w 585"/>
                  <a:gd name="T81" fmla="*/ 25191 h 534"/>
                  <a:gd name="T82" fmla="*/ 8925 w 585"/>
                  <a:gd name="T83" fmla="*/ 12646 h 534"/>
                  <a:gd name="T84" fmla="*/ 24696 w 585"/>
                  <a:gd name="T85" fmla="*/ 13692 h 534"/>
                  <a:gd name="T86" fmla="*/ 28432 w 585"/>
                  <a:gd name="T87" fmla="*/ 13566 h 534"/>
                  <a:gd name="T88" fmla="*/ 39041 w 585"/>
                  <a:gd name="T89" fmla="*/ 15633 h 534"/>
                  <a:gd name="T90" fmla="*/ 35693 w 585"/>
                  <a:gd name="T91" fmla="*/ 33055 h 534"/>
                  <a:gd name="T92" fmla="*/ 33620 w 585"/>
                  <a:gd name="T93" fmla="*/ 17680 h 534"/>
                  <a:gd name="T94" fmla="*/ 22117 w 585"/>
                  <a:gd name="T95" fmla="*/ 25191 h 534"/>
                  <a:gd name="T96" fmla="*/ 28842 w 585"/>
                  <a:gd name="T97" fmla="*/ 29047 h 534"/>
                  <a:gd name="T98" fmla="*/ 31931 w 585"/>
                  <a:gd name="T99" fmla="*/ 20409 h 534"/>
                  <a:gd name="T100" fmla="*/ 42135 w 585"/>
                  <a:gd name="T101" fmla="*/ 37705 h 534"/>
                  <a:gd name="T102" fmla="*/ 27790 w 585"/>
                  <a:gd name="T103" fmla="*/ 41435 h 534"/>
                  <a:gd name="T104" fmla="*/ 39936 w 585"/>
                  <a:gd name="T105" fmla="*/ 35764 h 534"/>
                  <a:gd name="T106" fmla="*/ 41114 w 585"/>
                  <a:gd name="T107" fmla="*/ 17164 h 534"/>
                  <a:gd name="T108" fmla="*/ 40472 w 585"/>
                  <a:gd name="T109" fmla="*/ 27511 h 534"/>
                  <a:gd name="T110" fmla="*/ 38656 w 585"/>
                  <a:gd name="T111" fmla="*/ 18600 h 534"/>
                  <a:gd name="T112" fmla="*/ 65556 w 585"/>
                  <a:gd name="T113" fmla="*/ 23118 h 534"/>
                  <a:gd name="T114" fmla="*/ 59595 w 585"/>
                  <a:gd name="T115" fmla="*/ 20920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44" name="Freeform 237"/>
              <p:cNvSpPr/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5206 w 47"/>
                  <a:gd name="T1" fmla="*/ 1941 h 56"/>
                  <a:gd name="T2" fmla="*/ 3514 w 47"/>
                  <a:gd name="T3" fmla="*/ 7227 h 56"/>
                  <a:gd name="T4" fmla="*/ 5206 w 47"/>
                  <a:gd name="T5" fmla="*/ 1941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238"/>
              <p:cNvSpPr/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2471 w 41"/>
                  <a:gd name="T1" fmla="*/ 3472 h 75"/>
                  <a:gd name="T2" fmla="*/ 1568 w 41"/>
                  <a:gd name="T3" fmla="*/ 8914 h 75"/>
                  <a:gd name="T4" fmla="*/ 5225 w 41"/>
                  <a:gd name="T5" fmla="*/ 5796 h 75"/>
                  <a:gd name="T6" fmla="*/ 4840 w 41"/>
                  <a:gd name="T7" fmla="*/ 3088 h 75"/>
                  <a:gd name="T8" fmla="*/ 2471 w 41"/>
                  <a:gd name="T9" fmla="*/ 347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239"/>
              <p:cNvSpPr/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4515 w 135"/>
                  <a:gd name="T1" fmla="*/ 510 h 63"/>
                  <a:gd name="T2" fmla="*/ 3096 w 135"/>
                  <a:gd name="T3" fmla="*/ 510 h 63"/>
                  <a:gd name="T4" fmla="*/ 258 w 135"/>
                  <a:gd name="T5" fmla="*/ 3210 h 63"/>
                  <a:gd name="T6" fmla="*/ 7781 w 135"/>
                  <a:gd name="T7" fmla="*/ 7465 h 63"/>
                  <a:gd name="T8" fmla="*/ 12441 w 135"/>
                  <a:gd name="T9" fmla="*/ 6956 h 63"/>
                  <a:gd name="T10" fmla="*/ 14641 w 135"/>
                  <a:gd name="T11" fmla="*/ 6829 h 63"/>
                  <a:gd name="T12" fmla="*/ 14515 w 135"/>
                  <a:gd name="T13" fmla="*/ 51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Freeform 240"/>
              <p:cNvSpPr/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8623 w 97"/>
                  <a:gd name="T1" fmla="*/ 636 h 102"/>
                  <a:gd name="T2" fmla="*/ 4006 w 97"/>
                  <a:gd name="T3" fmla="*/ 636 h 102"/>
                  <a:gd name="T4" fmla="*/ 1556 w 97"/>
                  <a:gd name="T5" fmla="*/ 7341 h 102"/>
                  <a:gd name="T6" fmla="*/ 10184 w 97"/>
                  <a:gd name="T7" fmla="*/ 7977 h 102"/>
                  <a:gd name="T8" fmla="*/ 8623 w 97"/>
                  <a:gd name="T9" fmla="*/ 63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241"/>
              <p:cNvSpPr/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1948 w 99"/>
                  <a:gd name="T1" fmla="*/ 0 h 19"/>
                  <a:gd name="T2" fmla="*/ 5172 w 99"/>
                  <a:gd name="T3" fmla="*/ 1940 h 19"/>
                  <a:gd name="T4" fmla="*/ 1948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242"/>
              <p:cNvSpPr/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720 w 76"/>
                  <a:gd name="T1" fmla="*/ 4755 h 47"/>
                  <a:gd name="T2" fmla="*/ 9108 w 76"/>
                  <a:gd name="T3" fmla="*/ 2188 h 47"/>
                  <a:gd name="T4" fmla="*/ 6236 w 76"/>
                  <a:gd name="T5" fmla="*/ 383 h 47"/>
                  <a:gd name="T6" fmla="*/ 2462 w 76"/>
                  <a:gd name="T7" fmla="*/ 4095 h 47"/>
                  <a:gd name="T8" fmla="*/ 2720 w 76"/>
                  <a:gd name="T9" fmla="*/ 475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243"/>
              <p:cNvSpPr/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9322 w 82"/>
                  <a:gd name="T1" fmla="*/ 768 h 37"/>
                  <a:gd name="T2" fmla="*/ 3097 w 82"/>
                  <a:gd name="T3" fmla="*/ 2199 h 37"/>
                  <a:gd name="T4" fmla="*/ 2202 w 82"/>
                  <a:gd name="T5" fmla="*/ 3346 h 37"/>
                  <a:gd name="T6" fmla="*/ 9859 w 82"/>
                  <a:gd name="T7" fmla="*/ 2962 h 37"/>
                  <a:gd name="T8" fmla="*/ 10628 w 82"/>
                  <a:gd name="T9" fmla="*/ 2578 h 37"/>
                  <a:gd name="T10" fmla="*/ 10628 w 82"/>
                  <a:gd name="T11" fmla="*/ 0 h 37"/>
                  <a:gd name="T12" fmla="*/ 9322 w 82"/>
                  <a:gd name="T13" fmla="*/ 768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244"/>
              <p:cNvSpPr/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711 w 138"/>
                  <a:gd name="T1" fmla="*/ 127 h 33"/>
                  <a:gd name="T2" fmla="*/ 1022 w 138"/>
                  <a:gd name="T3" fmla="*/ 1817 h 33"/>
                  <a:gd name="T4" fmla="*/ 7369 w 138"/>
                  <a:gd name="T5" fmla="*/ 2844 h 33"/>
                  <a:gd name="T6" fmla="*/ 15144 w 138"/>
                  <a:gd name="T7" fmla="*/ 2971 h 33"/>
                  <a:gd name="T8" fmla="*/ 14759 w 138"/>
                  <a:gd name="T9" fmla="*/ 1022 h 33"/>
                  <a:gd name="T10" fmla="*/ 10617 w 138"/>
                  <a:gd name="T11" fmla="*/ 385 h 33"/>
                  <a:gd name="T12" fmla="*/ 2711 w 138"/>
                  <a:gd name="T13" fmla="*/ 12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52" name="Freeform 245"/>
              <p:cNvSpPr/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12712 w 112"/>
                  <a:gd name="T1" fmla="*/ 2432 h 29"/>
                  <a:gd name="T2" fmla="*/ 13355 w 112"/>
                  <a:gd name="T3" fmla="*/ 508 h 29"/>
                  <a:gd name="T4" fmla="*/ 9609 w 112"/>
                  <a:gd name="T5" fmla="*/ 1269 h 29"/>
                  <a:gd name="T6" fmla="*/ 4663 w 112"/>
                  <a:gd name="T7" fmla="*/ 760 h 29"/>
                  <a:gd name="T8" fmla="*/ 258 w 112"/>
                  <a:gd name="T9" fmla="*/ 508 h 29"/>
                  <a:gd name="T10" fmla="*/ 12712 w 112"/>
                  <a:gd name="T11" fmla="*/ 243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53" name="Freeform 246"/>
              <p:cNvSpPr/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384 w 115"/>
                  <a:gd name="T1" fmla="*/ 6841 h 95"/>
                  <a:gd name="T2" fmla="*/ 3345 w 115"/>
                  <a:gd name="T3" fmla="*/ 6968 h 95"/>
                  <a:gd name="T4" fmla="*/ 6457 w 115"/>
                  <a:gd name="T5" fmla="*/ 9928 h 95"/>
                  <a:gd name="T6" fmla="*/ 7609 w 115"/>
                  <a:gd name="T7" fmla="*/ 10823 h 95"/>
                  <a:gd name="T8" fmla="*/ 10438 w 115"/>
                  <a:gd name="T9" fmla="*/ 6715 h 95"/>
                  <a:gd name="T10" fmla="*/ 14318 w 115"/>
                  <a:gd name="T11" fmla="*/ 6715 h 95"/>
                  <a:gd name="T12" fmla="*/ 10185 w 115"/>
                  <a:gd name="T13" fmla="*/ 3471 h 95"/>
                  <a:gd name="T14" fmla="*/ 4774 w 115"/>
                  <a:gd name="T15" fmla="*/ 2067 h 95"/>
                  <a:gd name="T16" fmla="*/ 1556 w 115"/>
                  <a:gd name="T17" fmla="*/ 5285 h 95"/>
                  <a:gd name="T18" fmla="*/ 384 w 115"/>
                  <a:gd name="T19" fmla="*/ 6841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Freeform 247"/>
              <p:cNvSpPr/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6610 w 65"/>
                  <a:gd name="T1" fmla="*/ 5159 h 169"/>
                  <a:gd name="T2" fmla="*/ 2845 w 65"/>
                  <a:gd name="T3" fmla="*/ 6332 h 169"/>
                  <a:gd name="T4" fmla="*/ 2845 w 65"/>
                  <a:gd name="T5" fmla="*/ 7610 h 169"/>
                  <a:gd name="T6" fmla="*/ 6484 w 65"/>
                  <a:gd name="T7" fmla="*/ 11617 h 169"/>
                  <a:gd name="T8" fmla="*/ 4409 w 65"/>
                  <a:gd name="T9" fmla="*/ 15220 h 169"/>
                  <a:gd name="T10" fmla="*/ 0 w 65"/>
                  <a:gd name="T11" fmla="*/ 19101 h 169"/>
                  <a:gd name="T12" fmla="*/ 2202 w 65"/>
                  <a:gd name="T13" fmla="*/ 19996 h 169"/>
                  <a:gd name="T14" fmla="*/ 6099 w 65"/>
                  <a:gd name="T15" fmla="*/ 21426 h 169"/>
                  <a:gd name="T16" fmla="*/ 8174 w 65"/>
                  <a:gd name="T17" fmla="*/ 20915 h 169"/>
                  <a:gd name="T18" fmla="*/ 8427 w 65"/>
                  <a:gd name="T19" fmla="*/ 0 h 169"/>
                  <a:gd name="T20" fmla="*/ 6610 w 65"/>
                  <a:gd name="T21" fmla="*/ 5159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4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34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4917" y="1628775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34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3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4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348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7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6A049DAD-9E1B-4DFB-8673-46C83EEC1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8" name="Line 253"/>
          <p:cNvSpPr>
            <a:spLocks noChangeShapeType="1"/>
          </p:cNvSpPr>
          <p:nvPr/>
        </p:nvSpPr>
        <p:spPr bwMode="auto">
          <a:xfrm>
            <a:off x="527051" y="1268413"/>
            <a:ext cx="10850033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039" name="WordArt 256"/>
          <p:cNvSpPr>
            <a:spLocks noChangeArrowheads="1" noChangeShapeType="1" noTextEdit="1"/>
          </p:cNvSpPr>
          <p:nvPr userDrawn="1"/>
        </p:nvSpPr>
        <p:spPr bwMode="auto">
          <a:xfrm rot="-386955">
            <a:off x="232833" y="838200"/>
            <a:ext cx="1924051" cy="352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FadeRight">
              <a:avLst>
                <a:gd name="adj" fmla="val 33333"/>
              </a:avLst>
            </a:prstTxWarp>
          </a:bodyPr>
          <a:lstStyle/>
          <a:p>
            <a:pPr algn="ctr" eaLnBrk="0" hangingPunct="0"/>
            <a:r>
              <a:rPr lang="en-US" altLang="zh-CN" sz="4400" b="1" kern="10">
                <a:solidFill>
                  <a:srgbClr val="C0C0C0"/>
                </a:solidFill>
                <a:effectLst>
                  <a:outerShdw sy="50000" kx="-2453608" rotWithShape="0">
                    <a:srgbClr val="808080">
                      <a:alpha val="50000"/>
                    </a:srgbClr>
                  </a:outerShdw>
                </a:effectLst>
                <a:latin typeface="宋体" panose="02010600030101010101" pitchFamily="2" charset="-122"/>
              </a:rPr>
              <a:t>DATABASE</a:t>
            </a:r>
            <a:endParaRPr lang="zh-CN" altLang="en-US" sz="4400" b="1" kern="10">
              <a:solidFill>
                <a:srgbClr val="C0C0C0"/>
              </a:solidFill>
              <a:effectLst>
                <a:outerShdw sy="50000" kx="-2453608" rotWithShape="0">
                  <a:srgbClr val="808080">
                    <a:alpha val="50000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rgbClr val="0000CC"/>
          </a:solidFill>
          <a:latin typeface="楷体_GB2312" pitchFamily="49" charset="-122"/>
          <a:ea typeface="楷体_GB2312" pitchFamily="49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b="1" kern="12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9.xml"/><Relationship Id="rId1" Type="http://schemas.openxmlformats.org/officeDocument/2006/relationships/slide" Target="slide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数据库</a:t>
            </a:r>
            <a:r>
              <a:rPr lang="en-US" altLang="zh-CN"/>
              <a:t>PPT</a:t>
            </a:r>
            <a:r>
              <a:rPr lang="zh-CN" altLang="en-US"/>
              <a:t>重点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556792"/>
            <a:ext cx="8280722" cy="3888333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ct val="15000"/>
              </a:spcAft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）检索学习</a:t>
            </a:r>
            <a:r>
              <a:rPr lang="zh-CN" altLang="en-US" dirty="0" smtClean="0">
                <a:solidFill>
                  <a:srgbClr val="FF0000"/>
                </a:solidFill>
              </a:rPr>
              <a:t>全部课程</a:t>
            </a:r>
            <a:r>
              <a:rPr lang="zh-CN" altLang="en-US" dirty="0" smtClean="0"/>
              <a:t>的学生姓名。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spcAft>
                <a:spcPct val="15000"/>
              </a:spcAft>
              <a:buFontTx/>
              <a:buNone/>
            </a:pPr>
            <a:br>
              <a:rPr lang="zh-CN" altLang="en-US" dirty="0" smtClean="0"/>
            </a:br>
            <a:r>
              <a:rPr lang="zh-CN" altLang="en-US" dirty="0" smtClean="0"/>
              <a:t>编写这个查询语句的关系代数过程如下：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spcAft>
                <a:spcPct val="15000"/>
              </a:spcAft>
              <a:buFontTx/>
              <a:buNone/>
            </a:pPr>
            <a:r>
              <a:rPr lang="en-US" altLang="zh-CN" dirty="0" smtClean="0"/>
              <a:t>(a) </a:t>
            </a:r>
            <a:r>
              <a:rPr lang="zh-CN" altLang="en-US" dirty="0" smtClean="0"/>
              <a:t>学生选课情况可用</a:t>
            </a:r>
            <a:r>
              <a:rPr lang="en-US" altLang="zh-CN" dirty="0" smtClean="0"/>
              <a:t>π </a:t>
            </a:r>
            <a:r>
              <a:rPr lang="en-US" altLang="zh-CN" baseline="-25000" dirty="0" smtClean="0"/>
              <a:t>SNO,CNO</a:t>
            </a:r>
            <a:r>
              <a:rPr lang="en-US" altLang="zh-CN" dirty="0" smtClean="0"/>
              <a:t> (SC)</a:t>
            </a:r>
            <a:r>
              <a:rPr lang="zh-CN" altLang="en-US" dirty="0" smtClean="0"/>
              <a:t>表示；</a:t>
            </a:r>
            <a:endParaRPr lang="zh-CN" altLang="en-US" dirty="0" smtClean="0"/>
          </a:p>
          <a:p>
            <a:pPr marL="0" indent="0">
              <a:lnSpc>
                <a:spcPct val="120000"/>
              </a:lnSpc>
              <a:spcAft>
                <a:spcPct val="15000"/>
              </a:spcAft>
              <a:buFontTx/>
              <a:buNone/>
            </a:pPr>
            <a:r>
              <a:rPr lang="en-US" altLang="zh-CN" dirty="0" smtClean="0"/>
              <a:t>(b) </a:t>
            </a:r>
            <a:r>
              <a:rPr lang="zh-CN" altLang="en-US" dirty="0" smtClean="0"/>
              <a:t>全部课程可用</a:t>
            </a:r>
            <a:r>
              <a:rPr lang="en-US" altLang="zh-CN" dirty="0" smtClean="0"/>
              <a:t>π </a:t>
            </a:r>
            <a:r>
              <a:rPr lang="en-US" altLang="zh-CN" baseline="-25000" dirty="0" smtClean="0"/>
              <a:t>CNO</a:t>
            </a:r>
            <a:r>
              <a:rPr lang="en-US" altLang="zh-CN" dirty="0" smtClean="0"/>
              <a:t> (C)</a:t>
            </a:r>
            <a:r>
              <a:rPr lang="zh-CN" altLang="en-US" dirty="0" smtClean="0"/>
              <a:t>表示；</a:t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ct val="15000"/>
              </a:spcAft>
              <a:buFontTx/>
              <a:buNone/>
            </a:pPr>
            <a:r>
              <a:rPr lang="en-US" altLang="zh-CN" sz="2800" dirty="0" smtClean="0"/>
              <a:t>(c) </a:t>
            </a:r>
            <a:r>
              <a:rPr lang="zh-CN" altLang="en-US" sz="2800" dirty="0" smtClean="0"/>
              <a:t>学了全部课程的学生学号可用除法操作表示。</a:t>
            </a:r>
            <a:br>
              <a:rPr lang="zh-CN" altLang="en-US" sz="2800" dirty="0" smtClean="0"/>
            </a:br>
            <a:r>
              <a:rPr lang="zh-CN" altLang="en-US" sz="2800" dirty="0" smtClean="0"/>
              <a:t>        操作结果为学号</a:t>
            </a:r>
            <a:r>
              <a:rPr lang="en-US" altLang="zh-CN" sz="2800" dirty="0" smtClean="0"/>
              <a:t>SNO</a:t>
            </a:r>
            <a:r>
              <a:rPr lang="zh-CN" altLang="en-US" sz="2800" dirty="0" smtClean="0"/>
              <a:t>的集合，该集合中每个学生（对应</a:t>
            </a:r>
            <a:r>
              <a:rPr lang="en-US" altLang="zh-CN" sz="2800" dirty="0" smtClean="0"/>
              <a:t>SNO)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中任一门课程号</a:t>
            </a:r>
            <a:r>
              <a:rPr lang="en-US" altLang="zh-CN" sz="2800" dirty="0" smtClean="0"/>
              <a:t>CNO</a:t>
            </a:r>
            <a:r>
              <a:rPr lang="zh-CN" altLang="en-US" sz="2800" dirty="0" smtClean="0"/>
              <a:t>配在一起都在</a:t>
            </a:r>
            <a:r>
              <a:rPr lang="en-US" altLang="zh-CN" sz="2800" dirty="0" smtClean="0"/>
              <a:t>π </a:t>
            </a:r>
            <a:r>
              <a:rPr lang="en-US" altLang="zh-CN" sz="2800" baseline="-25000" dirty="0" smtClean="0"/>
              <a:t>SCO</a:t>
            </a:r>
            <a:r>
              <a:rPr lang="zh-CN" altLang="en-US" sz="2800" baseline="-25000" dirty="0" smtClean="0"/>
              <a:t>，</a:t>
            </a:r>
            <a:r>
              <a:rPr lang="en-US" altLang="zh-CN" sz="2800" baseline="-25000" dirty="0" smtClean="0"/>
              <a:t>CNO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SC</a:t>
            </a:r>
            <a:r>
              <a:rPr lang="zh-CN" altLang="en-US" sz="2800" dirty="0" smtClean="0"/>
              <a:t>） 中出现（即</a:t>
            </a:r>
            <a:r>
              <a:rPr lang="en-US" altLang="zh-CN" sz="2800" dirty="0" smtClean="0"/>
              <a:t>SC</a:t>
            </a:r>
            <a:r>
              <a:rPr lang="zh-CN" altLang="en-US" sz="2800" dirty="0" smtClean="0"/>
              <a:t>中出现），所以结果中每个学生都学了全部的课程（这是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除法</a:t>
            </a:r>
            <a:r>
              <a:rPr lang="en-US" altLang="zh-CN" sz="2800" dirty="0" smtClean="0"/>
              <a:t>"</a:t>
            </a:r>
            <a:r>
              <a:rPr lang="zh-CN" altLang="en-US" sz="2800" dirty="0" smtClean="0"/>
              <a:t>操作的含义）：</a:t>
            </a:r>
            <a:br>
              <a:rPr lang="zh-CN" altLang="en-US" sz="2800" dirty="0" smtClean="0"/>
            </a:br>
            <a:r>
              <a:rPr lang="zh-CN" altLang="en-US" sz="2800" dirty="0" smtClean="0"/>
              <a:t>    </a:t>
            </a:r>
            <a:r>
              <a:rPr lang="en-US" altLang="zh-CN" sz="2800" dirty="0" smtClean="0">
                <a:solidFill>
                  <a:srgbClr val="FF0000"/>
                </a:solidFill>
              </a:rPr>
              <a:t>π 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SNO,CNO</a:t>
            </a:r>
            <a:r>
              <a:rPr lang="en-US" altLang="zh-CN" sz="2800" dirty="0" smtClean="0">
                <a:solidFill>
                  <a:srgbClr val="FF0000"/>
                </a:solidFill>
              </a:rPr>
              <a:t> (SC) ÷ π 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CNO</a:t>
            </a:r>
            <a:r>
              <a:rPr lang="en-US" altLang="zh-CN" sz="2800" dirty="0" smtClean="0">
                <a:solidFill>
                  <a:srgbClr val="FF0000"/>
                </a:solidFill>
              </a:rPr>
              <a:t> (C)</a:t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353425" cy="2736850"/>
          </a:xfrm>
        </p:spPr>
        <p:txBody>
          <a:bodyPr/>
          <a:lstStyle/>
          <a:p>
            <a:pPr marL="0" indent="0">
              <a:lnSpc>
                <a:spcPct val="125000"/>
              </a:lnSpc>
              <a:spcAft>
                <a:spcPct val="20000"/>
              </a:spcAft>
              <a:buFontTx/>
              <a:buNone/>
            </a:pPr>
            <a:r>
              <a:rPr lang="en-US" altLang="zh-CN" dirty="0" smtClean="0"/>
              <a:t>(d) 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SNO</a:t>
            </a:r>
            <a:r>
              <a:rPr lang="zh-CN" altLang="en-US" dirty="0" smtClean="0"/>
              <a:t>求学生姓名</a:t>
            </a:r>
            <a:r>
              <a:rPr lang="en-US" altLang="zh-CN" dirty="0" smtClean="0"/>
              <a:t>SNAME</a:t>
            </a:r>
            <a:r>
              <a:rPr lang="zh-CN" altLang="en-US" dirty="0" smtClean="0"/>
              <a:t>，可以用自然连结和投影操作组合而成：</a:t>
            </a:r>
            <a:br>
              <a:rPr lang="zh-CN" altLang="en-US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π 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SNAME</a:t>
            </a:r>
            <a:r>
              <a:rPr lang="en-US" altLang="zh-CN" dirty="0" smtClean="0">
                <a:solidFill>
                  <a:srgbClr val="FF0000"/>
                </a:solidFill>
              </a:rPr>
              <a:t> (S    (π 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SNO,CNO</a:t>
            </a:r>
            <a:r>
              <a:rPr lang="en-US" altLang="zh-CN" dirty="0" smtClean="0">
                <a:solidFill>
                  <a:srgbClr val="FF0000"/>
                </a:solidFill>
              </a:rPr>
              <a:t> (SC) ÷π 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CNO</a:t>
            </a:r>
            <a:r>
              <a:rPr lang="en-US" altLang="zh-CN" dirty="0" smtClean="0">
                <a:solidFill>
                  <a:srgbClr val="FF0000"/>
                </a:solidFill>
              </a:rPr>
              <a:t> (C)))</a:t>
            </a:r>
            <a:br>
              <a:rPr lang="en-US" altLang="zh-CN" dirty="0" smtClean="0"/>
            </a:br>
            <a:r>
              <a:rPr lang="zh-CN" altLang="en-US" dirty="0" smtClean="0"/>
              <a:t>这就是最后得到的关系代数表达式。 </a:t>
            </a:r>
            <a:endParaRPr lang="zh-CN" altLang="en-US" dirty="0" smtClean="0"/>
          </a:p>
          <a:p>
            <a:pPr marL="0" indent="0">
              <a:lnSpc>
                <a:spcPct val="125000"/>
              </a:lnSpc>
              <a:spcAft>
                <a:spcPct val="20000"/>
              </a:spcAft>
              <a:buFontTx/>
              <a:buNone/>
            </a:pPr>
            <a:endParaRPr lang="en-US" altLang="zh-CN" dirty="0" smtClean="0"/>
          </a:p>
        </p:txBody>
      </p:sp>
      <p:sp>
        <p:nvSpPr>
          <p:cNvPr id="72707" name="AutoShape 4"/>
          <p:cNvSpPr>
            <a:spLocks noChangeAspect="1" noChangeArrowheads="1"/>
          </p:cNvSpPr>
          <p:nvPr/>
        </p:nvSpPr>
        <p:spPr bwMode="auto">
          <a:xfrm rot="5400000" flipV="1">
            <a:off x="4024313" y="2908300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9300" y="1988840"/>
            <a:ext cx="8153400" cy="2548880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ct val="15000"/>
              </a:spcAft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 检索所学课程包含学号为</a:t>
            </a:r>
            <a:r>
              <a:rPr lang="en-US" altLang="zh-CN" dirty="0" smtClean="0"/>
              <a:t>S3</a:t>
            </a:r>
            <a:r>
              <a:rPr lang="zh-CN" altLang="en-US" dirty="0" smtClean="0"/>
              <a:t>学生所学课程的学生学号。</a:t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 smtClean="0"/>
              <a:t>学生</a:t>
            </a:r>
            <a:r>
              <a:rPr lang="en-US" altLang="zh-CN" dirty="0" smtClean="0"/>
              <a:t>S3</a:t>
            </a:r>
            <a:r>
              <a:rPr lang="zh-CN" altLang="en-US" dirty="0" smtClean="0"/>
              <a:t>可能学多门课程，所以要用到除法操作来表达此查询语句。</a:t>
            </a:r>
            <a:endParaRPr lang="zh-CN" altLang="en-US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Aft>
                <a:spcPct val="20000"/>
              </a:spcAft>
              <a:buFontTx/>
              <a:buNone/>
              <a:defRPr/>
            </a:pPr>
            <a:r>
              <a:rPr lang="en-US" altLang="zh-CN" dirty="0"/>
              <a:t>  </a:t>
            </a:r>
            <a:r>
              <a:rPr lang="zh-CN" altLang="en-US" dirty="0"/>
              <a:t>学生选课情况可用操作  </a:t>
            </a:r>
            <a:r>
              <a:rPr lang="en-US" altLang="zh-CN" dirty="0"/>
              <a:t>π </a:t>
            </a:r>
            <a:r>
              <a:rPr lang="en-US" altLang="zh-CN" baseline="-25000" dirty="0"/>
              <a:t>SNO,CNO</a:t>
            </a:r>
            <a:r>
              <a:rPr lang="en-US" altLang="zh-CN" dirty="0"/>
              <a:t> (SC)</a:t>
            </a:r>
            <a:r>
              <a:rPr lang="zh-CN" altLang="en-US" dirty="0"/>
              <a:t>表示；</a:t>
            </a:r>
            <a:br>
              <a:rPr lang="zh-CN" altLang="en-US" dirty="0"/>
            </a:br>
            <a:r>
              <a:rPr lang="zh-CN" altLang="en-US" dirty="0"/>
              <a:t>      所学课程包含学生</a:t>
            </a:r>
            <a:r>
              <a:rPr lang="en-US" altLang="zh-CN" dirty="0"/>
              <a:t>S3</a:t>
            </a:r>
            <a:r>
              <a:rPr lang="zh-CN" altLang="en-US" dirty="0"/>
              <a:t>所学课程的学生学号，可以用除法操作求得：</a:t>
            </a:r>
            <a:endParaRPr lang="zh-CN" altLang="en-US" dirty="0"/>
          </a:p>
          <a:p>
            <a:pPr>
              <a:lnSpc>
                <a:spcPct val="120000"/>
              </a:lnSpc>
              <a:spcAft>
                <a:spcPct val="20000"/>
              </a:spcAft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π </a:t>
            </a:r>
            <a:r>
              <a:rPr lang="en-US" altLang="zh-CN" baseline="-25000" dirty="0">
                <a:solidFill>
                  <a:srgbClr val="FF0000"/>
                </a:solidFill>
              </a:rPr>
              <a:t>SNO,CNO</a:t>
            </a:r>
            <a:r>
              <a:rPr lang="en-US" altLang="zh-CN" dirty="0">
                <a:solidFill>
                  <a:srgbClr val="FF0000"/>
                </a:solidFill>
              </a:rPr>
              <a:t> (SC)÷ π </a:t>
            </a:r>
            <a:r>
              <a:rPr lang="en-US" altLang="zh-CN" baseline="-25000" dirty="0">
                <a:solidFill>
                  <a:srgbClr val="FF0000"/>
                </a:solidFill>
              </a:rPr>
              <a:t>CNO</a:t>
            </a:r>
            <a:r>
              <a:rPr lang="en-US" altLang="zh-CN" dirty="0">
                <a:solidFill>
                  <a:srgbClr val="FF0000"/>
                </a:solidFill>
              </a:rPr>
              <a:t> (σ </a:t>
            </a:r>
            <a:r>
              <a:rPr lang="en-US" altLang="zh-CN" baseline="-25000" dirty="0">
                <a:solidFill>
                  <a:srgbClr val="FF0000"/>
                </a:solidFill>
              </a:rPr>
              <a:t>SNO=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'S3</a:t>
            </a:r>
            <a:r>
              <a:rPr lang="en-US" altLang="zh-CN" baseline="-25000" dirty="0">
                <a:solidFill>
                  <a:srgbClr val="FF0000"/>
                </a:solidFill>
              </a:rPr>
              <a:t>'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(SC)) 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Aft>
                <a:spcPct val="20000"/>
              </a:spcAft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1592263"/>
            <a:ext cx="4629150" cy="3705225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1905000" y="1663700"/>
            <a:ext cx="1295400" cy="52197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ea typeface="宋体" panose="02010600030101010101" pitchFamily="2" charset="-122"/>
              </a:rPr>
              <a:t>E-R</a:t>
            </a:r>
            <a:r>
              <a:rPr lang="zh-CN" altLang="en-US" sz="2800">
                <a:solidFill>
                  <a:srgbClr val="FF3300"/>
                </a:solidFill>
                <a:ea typeface="宋体" panose="02010600030101010101" pitchFamily="2" charset="-122"/>
              </a:rPr>
              <a:t>图</a:t>
            </a:r>
            <a:endParaRPr lang="zh-CN" altLang="en-US" sz="280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76804" name="Rectangle 6"/>
          <p:cNvSpPr>
            <a:spLocks noChangeArrowheads="1"/>
          </p:cNvSpPr>
          <p:nvPr/>
        </p:nvSpPr>
        <p:spPr bwMode="auto">
          <a:xfrm>
            <a:off x="1976438" y="5408613"/>
            <a:ext cx="7991475" cy="129159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>
                <a:solidFill>
                  <a:srgbClr val="66FF33"/>
                </a:solidFill>
                <a:ea typeface="宋体" panose="02010600030101010101" pitchFamily="2" charset="-122"/>
              </a:rPr>
              <a:t>学生关系模式  </a:t>
            </a:r>
            <a:r>
              <a:rPr lang="en-US" altLang="zh-CN" sz="2600">
                <a:solidFill>
                  <a:srgbClr val="66FF33"/>
                </a:solidFill>
                <a:ea typeface="宋体" panose="02010600030101010101" pitchFamily="2" charset="-122"/>
              </a:rPr>
              <a:t>Student(Sno,Sname,Age,Sex,Sdept)</a:t>
            </a:r>
            <a:endParaRPr lang="en-US" altLang="zh-CN" sz="2600">
              <a:solidFill>
                <a:srgbClr val="66FF33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>
                <a:solidFill>
                  <a:srgbClr val="66FF33"/>
                </a:solidFill>
                <a:ea typeface="宋体" panose="02010600030101010101" pitchFamily="2" charset="-122"/>
              </a:rPr>
              <a:t>课程关系模式   </a:t>
            </a:r>
            <a:r>
              <a:rPr lang="en-US" altLang="zh-CN" sz="2600">
                <a:solidFill>
                  <a:srgbClr val="66FF33"/>
                </a:solidFill>
                <a:ea typeface="宋体" panose="02010600030101010101" pitchFamily="2" charset="-122"/>
              </a:rPr>
              <a:t>Course(Cno,Cname,Ccredit)</a:t>
            </a:r>
            <a:endParaRPr lang="en-US" altLang="zh-CN" sz="2600">
              <a:solidFill>
                <a:srgbClr val="66FF33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>
                <a:solidFill>
                  <a:srgbClr val="66FF33"/>
                </a:solidFill>
                <a:ea typeface="宋体" panose="02010600030101010101" pitchFamily="2" charset="-122"/>
              </a:rPr>
              <a:t>选修关系模式   </a:t>
            </a:r>
            <a:r>
              <a:rPr lang="en-US" altLang="zh-CN" sz="2600">
                <a:solidFill>
                  <a:srgbClr val="66FF33"/>
                </a:solidFill>
                <a:ea typeface="宋体" panose="02010600030101010101" pitchFamily="2" charset="-122"/>
              </a:rPr>
              <a:t>SC(Sno,Cno,Grade)</a:t>
            </a:r>
            <a:endParaRPr lang="en-US" altLang="zh-CN" sz="2600">
              <a:solidFill>
                <a:srgbClr val="66FF33"/>
              </a:solidFill>
              <a:ea typeface="宋体" panose="02010600030101010101" pitchFamily="2" charset="-122"/>
            </a:endParaRPr>
          </a:p>
        </p:txBody>
      </p:sp>
      <p:sp>
        <p:nvSpPr>
          <p:cNvPr id="76805" name="Text Box 7"/>
          <p:cNvSpPr txBox="1">
            <a:spLocks noChangeArrowheads="1"/>
          </p:cNvSpPr>
          <p:nvPr/>
        </p:nvSpPr>
        <p:spPr bwMode="auto">
          <a:xfrm>
            <a:off x="1976438" y="4864100"/>
            <a:ext cx="1295400" cy="52197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ea typeface="宋体" panose="02010600030101010101" pitchFamily="2" charset="-122"/>
              </a:rPr>
              <a:t>关系</a:t>
            </a:r>
            <a:endParaRPr lang="zh-CN" altLang="en-US" sz="280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76806" name="Rectangle 9"/>
          <p:cNvSpPr>
            <a:spLocks noChangeArrowheads="1"/>
          </p:cNvSpPr>
          <p:nvPr/>
        </p:nvSpPr>
        <p:spPr bwMode="ltGray">
          <a:xfrm>
            <a:off x="1533525" y="12334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7" name="Rectangle 3"/>
          <p:cNvSpPr>
            <a:spLocks noChangeArrowheads="1"/>
          </p:cNvSpPr>
          <p:nvPr/>
        </p:nvSpPr>
        <p:spPr bwMode="auto">
          <a:xfrm>
            <a:off x="4224338" y="549275"/>
            <a:ext cx="403225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C0066"/>
                </a:solidFill>
              </a:rPr>
              <a:t>3.4 </a:t>
            </a:r>
            <a:r>
              <a:rPr lang="zh-CN" altLang="en-US" sz="3600">
                <a:solidFill>
                  <a:srgbClr val="CC0066"/>
                </a:solidFill>
              </a:rPr>
              <a:t>逻辑结构设计</a:t>
            </a:r>
            <a:endParaRPr lang="zh-CN" altLang="en-US" sz="3600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5" y="1412875"/>
            <a:ext cx="8424863" cy="5040313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zh-CN" altLang="en-US" sz="2600" smtClean="0">
                <a:solidFill>
                  <a:schemeClr val="tx1"/>
                </a:solidFill>
              </a:rPr>
              <a:t>将</a:t>
            </a:r>
            <a:r>
              <a:rPr lang="en-US" altLang="zh-CN" sz="2600" smtClean="0">
                <a:solidFill>
                  <a:schemeClr val="tx1"/>
                </a:solidFill>
              </a:rPr>
              <a:t>E-R</a:t>
            </a:r>
            <a:r>
              <a:rPr lang="zh-CN" altLang="en-US" sz="2600" smtClean="0">
                <a:solidFill>
                  <a:schemeClr val="tx1"/>
                </a:solidFill>
              </a:rPr>
              <a:t>图转化为关系数据模型实际上是要将</a:t>
            </a:r>
            <a:r>
              <a:rPr lang="zh-CN" altLang="en-US" sz="2600" smtClean="0">
                <a:solidFill>
                  <a:srgbClr val="000099"/>
                </a:solidFill>
              </a:rPr>
              <a:t>实体、属性和实体之间的联系</a:t>
            </a:r>
            <a:r>
              <a:rPr lang="zh-CN" altLang="en-US" sz="2600" smtClean="0">
                <a:solidFill>
                  <a:schemeClr val="tx1"/>
                </a:solidFill>
              </a:rPr>
              <a:t>转化为关系模式。</a:t>
            </a:r>
            <a:endParaRPr lang="zh-CN" altLang="en-US" sz="260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600" smtClean="0">
                <a:solidFill>
                  <a:schemeClr val="tx1"/>
                </a:solidFill>
              </a:rPr>
              <a:t>转化过程中要遵循的原则：</a:t>
            </a:r>
            <a:endParaRPr lang="zh-CN" altLang="en-US" sz="260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600" smtClean="0"/>
              <a:t> </a:t>
            </a:r>
            <a:r>
              <a:rPr lang="en-US" altLang="zh-CN" sz="2600" smtClean="0">
                <a:latin typeface="Times New Roman" panose="02020603050405020304" pitchFamily="18" charset="0"/>
              </a:rPr>
              <a:t>(1)</a:t>
            </a:r>
            <a:r>
              <a:rPr lang="zh-CN" altLang="en-US" sz="2600" smtClean="0"/>
              <a:t>对于</a:t>
            </a:r>
            <a:r>
              <a:rPr lang="en-US" altLang="zh-CN" sz="2600" smtClean="0"/>
              <a:t>E-R</a:t>
            </a:r>
            <a:r>
              <a:rPr lang="zh-CN" altLang="en-US" sz="2600" smtClean="0"/>
              <a:t>图中每个实体，都应转换为一个关系，该关系应包括对应实体的全部属性，并应根据关系所表达的语义确定哪个属性</a:t>
            </a:r>
            <a:r>
              <a:rPr lang="en-US" altLang="zh-CN" sz="2600" smtClean="0"/>
              <a:t>(</a:t>
            </a:r>
            <a:r>
              <a:rPr lang="zh-CN" altLang="en-US" sz="2600" smtClean="0"/>
              <a:t>或哪几个属性组合</a:t>
            </a:r>
            <a:r>
              <a:rPr lang="en-US" altLang="zh-CN" sz="2600" smtClean="0"/>
              <a:t>)</a:t>
            </a:r>
            <a:r>
              <a:rPr lang="zh-CN" altLang="en-US" sz="2600" smtClean="0"/>
              <a:t>作为“主键”。键在关系模型中是实现联系的主要手段。</a:t>
            </a:r>
            <a:endParaRPr lang="zh-CN" altLang="en-US" sz="2600" smtClean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600" smtClean="0">
                <a:latin typeface="Times New Roman" panose="02020603050405020304" pitchFamily="18" charset="0"/>
              </a:rPr>
              <a:t>(2)</a:t>
            </a:r>
            <a:r>
              <a:rPr lang="zh-CN" altLang="en-US" sz="2600" smtClean="0"/>
              <a:t>对于</a:t>
            </a:r>
            <a:r>
              <a:rPr lang="en-US" altLang="zh-CN" sz="2600" smtClean="0"/>
              <a:t>E-R</a:t>
            </a:r>
            <a:r>
              <a:rPr lang="zh-CN" altLang="en-US" sz="2600" smtClean="0"/>
              <a:t>图中的联系，情况比较复杂，要根据实体联系方式的不同，采取不同的手段加以实现。 </a:t>
            </a:r>
            <a:endParaRPr lang="zh-CN" altLang="en-US" sz="2600" smtClean="0">
              <a:solidFill>
                <a:schemeClr val="tx1"/>
              </a:solidFill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2552700" y="549275"/>
            <a:ext cx="71634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C0066"/>
                </a:solidFill>
              </a:rPr>
              <a:t>3.4.1 </a:t>
            </a:r>
            <a:r>
              <a:rPr lang="zh-CN" altLang="en-US" sz="3600">
                <a:solidFill>
                  <a:srgbClr val="CC0066"/>
                </a:solidFill>
              </a:rPr>
              <a:t>将</a:t>
            </a:r>
            <a:r>
              <a:rPr lang="en-US" altLang="zh-CN" sz="3600">
                <a:solidFill>
                  <a:srgbClr val="CC0066"/>
                </a:solidFill>
              </a:rPr>
              <a:t>E-R</a:t>
            </a:r>
            <a:r>
              <a:rPr lang="zh-CN" altLang="en-US" sz="3600">
                <a:solidFill>
                  <a:srgbClr val="CC0066"/>
                </a:solidFill>
              </a:rPr>
              <a:t>图转化为关系数据模型</a:t>
            </a:r>
            <a:endParaRPr lang="zh-CN" altLang="en-US" sz="3600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8"/>
          <a:stretch>
            <a:fillRect/>
          </a:stretch>
        </p:blipFill>
        <p:spPr bwMode="auto">
          <a:xfrm>
            <a:off x="5519738" y="2133600"/>
            <a:ext cx="48974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63750" y="1484313"/>
            <a:ext cx="8153400" cy="44989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例：将如图所示的学生实体，转换为关系模式。</a:t>
            </a:r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对应的关系模式为：</a:t>
            </a:r>
            <a:endParaRPr lang="zh-CN" alt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学生 （</a:t>
            </a:r>
            <a:r>
              <a:rPr lang="zh-CN" altLang="en-US" u="sng" smtClean="0">
                <a:solidFill>
                  <a:schemeClr val="tx1"/>
                </a:solidFill>
              </a:rPr>
              <a:t>学号</a:t>
            </a:r>
            <a:r>
              <a:rPr lang="en-US" altLang="zh-CN" smtClean="0">
                <a:solidFill>
                  <a:schemeClr val="tx1"/>
                </a:solidFill>
              </a:rPr>
              <a:t>, </a:t>
            </a:r>
            <a:r>
              <a:rPr lang="zh-CN" altLang="en-US" smtClean="0">
                <a:solidFill>
                  <a:schemeClr val="tx1"/>
                </a:solidFill>
              </a:rPr>
              <a:t>姓名</a:t>
            </a:r>
            <a:r>
              <a:rPr lang="en-US" altLang="zh-CN" smtClean="0">
                <a:solidFill>
                  <a:schemeClr val="tx1"/>
                </a:solidFill>
              </a:rPr>
              <a:t>, </a:t>
            </a:r>
            <a:r>
              <a:rPr lang="zh-CN" altLang="en-US" smtClean="0">
                <a:solidFill>
                  <a:schemeClr val="tx1"/>
                </a:solidFill>
              </a:rPr>
              <a:t>出生日期</a:t>
            </a:r>
            <a:r>
              <a:rPr lang="en-US" altLang="zh-CN" smtClean="0">
                <a:solidFill>
                  <a:schemeClr val="tx1"/>
                </a:solidFill>
              </a:rPr>
              <a:t>, </a:t>
            </a:r>
            <a:r>
              <a:rPr lang="zh-CN" altLang="en-US" smtClean="0">
                <a:solidFill>
                  <a:schemeClr val="tx1"/>
                </a:solidFill>
              </a:rPr>
              <a:t>所在系</a:t>
            </a:r>
            <a:r>
              <a:rPr lang="en-US" altLang="zh-CN" smtClean="0">
                <a:solidFill>
                  <a:schemeClr val="tx1"/>
                </a:solidFill>
              </a:rPr>
              <a:t>, </a:t>
            </a:r>
            <a:r>
              <a:rPr lang="zh-CN" altLang="en-US" smtClean="0">
                <a:solidFill>
                  <a:schemeClr val="tx1"/>
                </a:solidFill>
              </a:rPr>
              <a:t>年级</a:t>
            </a:r>
            <a:r>
              <a:rPr lang="en-US" altLang="zh-CN" smtClean="0">
                <a:solidFill>
                  <a:schemeClr val="tx1"/>
                </a:solidFill>
              </a:rPr>
              <a:t>, </a:t>
            </a:r>
            <a:r>
              <a:rPr lang="zh-CN" altLang="en-US" smtClean="0">
                <a:solidFill>
                  <a:schemeClr val="tx1"/>
                </a:solidFill>
              </a:rPr>
              <a:t>平均成绩 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071813" y="620713"/>
            <a:ext cx="61474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C0066"/>
                </a:solidFill>
              </a:rPr>
              <a:t> </a:t>
            </a:r>
            <a:r>
              <a:rPr lang="zh-CN" altLang="en-US" sz="3600">
                <a:solidFill>
                  <a:srgbClr val="CC0066"/>
                </a:solidFill>
              </a:rPr>
              <a:t>将</a:t>
            </a:r>
            <a:r>
              <a:rPr lang="en-US" altLang="zh-CN" sz="3600">
                <a:solidFill>
                  <a:srgbClr val="CC0066"/>
                </a:solidFill>
              </a:rPr>
              <a:t>E-R</a:t>
            </a:r>
            <a:r>
              <a:rPr lang="zh-CN" altLang="en-US" sz="3600">
                <a:solidFill>
                  <a:srgbClr val="CC0066"/>
                </a:solidFill>
              </a:rPr>
              <a:t>图转化为关系数据模型</a:t>
            </a:r>
            <a:endParaRPr lang="zh-CN" altLang="en-US" sz="3600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631950" y="333375"/>
            <a:ext cx="842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66"/>
                </a:solidFill>
              </a:rPr>
              <a:t> </a:t>
            </a:r>
            <a:r>
              <a:rPr lang="zh-CN" altLang="en-US" sz="4000">
                <a:solidFill>
                  <a:srgbClr val="CC0066"/>
                </a:solidFill>
              </a:rPr>
              <a:t>将</a:t>
            </a:r>
            <a:r>
              <a:rPr lang="en-US" altLang="zh-CN" sz="4000">
                <a:solidFill>
                  <a:srgbClr val="CC0066"/>
                </a:solidFill>
              </a:rPr>
              <a:t>E-R</a:t>
            </a:r>
            <a:r>
              <a:rPr lang="zh-CN" altLang="en-US" sz="4000">
                <a:solidFill>
                  <a:srgbClr val="CC0066"/>
                </a:solidFill>
              </a:rPr>
              <a:t>图转化为关系数据模型</a:t>
            </a:r>
            <a:endParaRPr lang="zh-CN" altLang="en-US" sz="4000">
              <a:solidFill>
                <a:srgbClr val="CC0066"/>
              </a:solidFill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1543050" y="12334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0" y="1412875"/>
            <a:ext cx="4319588" cy="475297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FF9900"/>
                </a:solidFill>
              </a:rPr>
              <a:t>1</a:t>
            </a:r>
            <a:r>
              <a:rPr lang="zh-CN" altLang="en-US" sz="2800" b="1" smtClean="0">
                <a:solidFill>
                  <a:srgbClr val="FF9900"/>
                </a:solidFill>
              </a:rPr>
              <a:t>．两实体间</a:t>
            </a:r>
            <a:r>
              <a:rPr lang="en-US" altLang="zh-CN" sz="2800" b="1" smtClean="0">
                <a:solidFill>
                  <a:srgbClr val="FF9900"/>
                </a:solidFill>
              </a:rPr>
              <a:t>1</a:t>
            </a:r>
            <a:r>
              <a:rPr lang="zh-CN" altLang="en-US" sz="2800" b="1" smtClean="0">
                <a:solidFill>
                  <a:srgbClr val="FF9900"/>
                </a:solidFill>
              </a:rPr>
              <a:t>：</a:t>
            </a:r>
            <a:r>
              <a:rPr lang="en-US" altLang="zh-CN" sz="2800" b="1" smtClean="0">
                <a:solidFill>
                  <a:srgbClr val="FF9900"/>
                </a:solidFill>
              </a:rPr>
              <a:t>n</a:t>
            </a:r>
            <a:r>
              <a:rPr lang="zh-CN" altLang="en-US" sz="2800" b="1" smtClean="0">
                <a:solidFill>
                  <a:srgbClr val="FF9900"/>
                </a:solidFill>
              </a:rPr>
              <a:t>联系</a:t>
            </a:r>
            <a:r>
              <a:rPr lang="zh-CN" altLang="en-US" sz="2800" smtClean="0"/>
              <a:t> </a:t>
            </a: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400" smtClean="0"/>
              <a:t>          </a:t>
            </a:r>
            <a:r>
              <a:rPr lang="zh-CN" altLang="en-US" sz="2400" b="1" smtClean="0"/>
              <a:t>两实体间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n</a:t>
            </a:r>
            <a:r>
              <a:rPr lang="zh-CN" altLang="en-US" sz="2400" b="1" smtClean="0"/>
              <a:t>联系，可将“</a:t>
            </a:r>
            <a:r>
              <a:rPr lang="en-US" altLang="zh-CN" sz="2400" b="1" smtClean="0"/>
              <a:t>1”</a:t>
            </a:r>
            <a:r>
              <a:rPr lang="zh-CN" altLang="en-US" sz="2400" b="1" smtClean="0"/>
              <a:t>方实体的“主键”纳入“</a:t>
            </a:r>
            <a:r>
              <a:rPr lang="en-US" altLang="zh-CN" sz="2400" b="1" smtClean="0"/>
              <a:t>n”</a:t>
            </a:r>
            <a:r>
              <a:rPr lang="zh-CN" altLang="en-US" sz="2400" b="1" smtClean="0"/>
              <a:t>方实体对应的关系中作为“外部键”，同时把联系的属性也一并纳入“</a:t>
            </a:r>
            <a:r>
              <a:rPr lang="en-US" altLang="zh-CN" sz="2400" b="1" smtClean="0"/>
              <a:t>n”</a:t>
            </a:r>
            <a:r>
              <a:rPr lang="zh-CN" altLang="en-US" sz="2400" b="1" smtClean="0"/>
              <a:t>方对应的关系中。</a:t>
            </a:r>
            <a:endParaRPr lang="zh-CN" altLang="en-US" sz="2400" b="1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</a:t>
            </a:r>
            <a:endParaRPr lang="zh-CN" altLang="en-US" sz="2400" b="1" smtClean="0"/>
          </a:p>
          <a:p>
            <a:pPr eaLnBrk="1" hangingPunct="1"/>
            <a:r>
              <a:rPr lang="zh-CN" altLang="en-US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仓库</a:t>
            </a:r>
            <a:r>
              <a:rPr lang="en-US" altLang="zh-CN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u="sng" smtClean="0">
                <a:solidFill>
                  <a:srgbClr val="FFFF00"/>
                </a:solidFill>
                <a:latin typeface="Times New Roman" panose="02020603050405020304" pitchFamily="18" charset="0"/>
              </a:rPr>
              <a:t>仓库号</a:t>
            </a:r>
            <a:r>
              <a:rPr lang="zh-CN" altLang="en-US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，地点，面积</a:t>
            </a:r>
            <a:r>
              <a:rPr lang="en-US" altLang="zh-CN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商品</a:t>
            </a:r>
            <a:r>
              <a:rPr lang="en-US" altLang="zh-CN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u="sng" smtClean="0">
                <a:solidFill>
                  <a:srgbClr val="FFFF00"/>
                </a:solidFill>
                <a:latin typeface="Times New Roman" panose="02020603050405020304" pitchFamily="18" charset="0"/>
              </a:rPr>
              <a:t>货号</a:t>
            </a:r>
            <a:r>
              <a:rPr lang="zh-CN" altLang="en-US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，品名，价格，</a:t>
            </a:r>
            <a:r>
              <a:rPr lang="zh-CN" altLang="en-US" sz="2400" b="1" smtClean="0">
                <a:solidFill>
                  <a:srgbClr val="66FF33"/>
                </a:solidFill>
                <a:latin typeface="Times New Roman" panose="02020603050405020304" pitchFamily="18" charset="0"/>
              </a:rPr>
              <a:t>仓库号</a:t>
            </a:r>
            <a:r>
              <a:rPr lang="zh-CN" altLang="en-US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，数量</a:t>
            </a:r>
            <a:r>
              <a:rPr lang="en-US" altLang="zh-CN" sz="2400" b="1" smtClean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" name="Group 31"/>
          <p:cNvGrpSpPr/>
          <p:nvPr/>
        </p:nvGrpSpPr>
        <p:grpSpPr bwMode="auto">
          <a:xfrm>
            <a:off x="6483350" y="1484313"/>
            <a:ext cx="2133600" cy="1770063"/>
            <a:chOff x="0" y="0"/>
            <a:chExt cx="1344" cy="1115"/>
          </a:xfrm>
        </p:grpSpPr>
        <p:sp>
          <p:nvSpPr>
            <p:cNvPr id="79903" name="Text Box 32"/>
            <p:cNvSpPr txBox="1">
              <a:spLocks noChangeArrowheads="1"/>
            </p:cNvSpPr>
            <p:nvPr/>
          </p:nvSpPr>
          <p:spPr bwMode="auto">
            <a:xfrm>
              <a:off x="288" y="864"/>
              <a:ext cx="672" cy="251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 仓  库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9904" name="Group 33"/>
            <p:cNvGrpSpPr/>
            <p:nvPr/>
          </p:nvGrpSpPr>
          <p:grpSpPr bwMode="auto">
            <a:xfrm>
              <a:off x="0" y="336"/>
              <a:ext cx="624" cy="251"/>
              <a:chOff x="0" y="0"/>
              <a:chExt cx="624" cy="251"/>
            </a:xfrm>
          </p:grpSpPr>
          <p:sp>
            <p:nvSpPr>
              <p:cNvPr id="79914" name="AutoShape 34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15" name="Text Box 3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仓库号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9905" name="Group 36"/>
            <p:cNvGrpSpPr/>
            <p:nvPr/>
          </p:nvGrpSpPr>
          <p:grpSpPr bwMode="auto">
            <a:xfrm>
              <a:off x="288" y="0"/>
              <a:ext cx="624" cy="251"/>
              <a:chOff x="0" y="0"/>
              <a:chExt cx="624" cy="251"/>
            </a:xfrm>
          </p:grpSpPr>
          <p:sp>
            <p:nvSpPr>
              <p:cNvPr id="79912" name="AutoShape 37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13" name="Text Box 3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面  积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9906" name="Group 39"/>
            <p:cNvGrpSpPr/>
            <p:nvPr/>
          </p:nvGrpSpPr>
          <p:grpSpPr bwMode="auto">
            <a:xfrm>
              <a:off x="720" y="336"/>
              <a:ext cx="624" cy="251"/>
              <a:chOff x="0" y="0"/>
              <a:chExt cx="624" cy="251"/>
            </a:xfrm>
          </p:grpSpPr>
          <p:sp>
            <p:nvSpPr>
              <p:cNvPr id="79910" name="AutoShape 40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11" name="Text Box 4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地点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9907" name="Line 42"/>
            <p:cNvSpPr>
              <a:spLocks noChangeShapeType="1"/>
            </p:cNvSpPr>
            <p:nvPr/>
          </p:nvSpPr>
          <p:spPr bwMode="auto">
            <a:xfrm>
              <a:off x="288" y="576"/>
              <a:ext cx="192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8" name="Line 43"/>
            <p:cNvSpPr>
              <a:spLocks noChangeShapeType="1"/>
            </p:cNvSpPr>
            <p:nvPr/>
          </p:nvSpPr>
          <p:spPr bwMode="auto">
            <a:xfrm>
              <a:off x="624" y="240"/>
              <a:ext cx="0" cy="624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9" name="Line 44"/>
            <p:cNvSpPr>
              <a:spLocks noChangeShapeType="1"/>
            </p:cNvSpPr>
            <p:nvPr/>
          </p:nvSpPr>
          <p:spPr bwMode="auto">
            <a:xfrm flipH="1">
              <a:off x="768" y="576"/>
              <a:ext cx="192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63"/>
          <p:cNvGrpSpPr/>
          <p:nvPr/>
        </p:nvGrpSpPr>
        <p:grpSpPr bwMode="auto">
          <a:xfrm>
            <a:off x="6559550" y="4837113"/>
            <a:ext cx="2209800" cy="1677988"/>
            <a:chOff x="0" y="0"/>
            <a:chExt cx="1392" cy="1057"/>
          </a:xfrm>
        </p:grpSpPr>
        <p:sp>
          <p:nvSpPr>
            <p:cNvPr id="79890" name="Text Box 64"/>
            <p:cNvSpPr txBox="1">
              <a:spLocks noChangeArrowheads="1"/>
            </p:cNvSpPr>
            <p:nvPr/>
          </p:nvSpPr>
          <p:spPr bwMode="auto">
            <a:xfrm>
              <a:off x="336" y="0"/>
              <a:ext cx="576" cy="251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商品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9891" name="Group 65"/>
            <p:cNvGrpSpPr/>
            <p:nvPr/>
          </p:nvGrpSpPr>
          <p:grpSpPr bwMode="auto">
            <a:xfrm>
              <a:off x="0" y="480"/>
              <a:ext cx="624" cy="251"/>
              <a:chOff x="0" y="0"/>
              <a:chExt cx="624" cy="251"/>
            </a:xfrm>
          </p:grpSpPr>
          <p:sp>
            <p:nvSpPr>
              <p:cNvPr id="79901" name="AutoShape 6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02" name="Text Box 6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货</a:t>
                </a: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号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9892" name="Group 68"/>
            <p:cNvGrpSpPr/>
            <p:nvPr/>
          </p:nvGrpSpPr>
          <p:grpSpPr bwMode="auto">
            <a:xfrm>
              <a:off x="480" y="806"/>
              <a:ext cx="624" cy="251"/>
              <a:chOff x="0" y="0"/>
              <a:chExt cx="624" cy="251"/>
            </a:xfrm>
          </p:grpSpPr>
          <p:sp>
            <p:nvSpPr>
              <p:cNvPr id="79899" name="AutoShape 69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00" name="Text Box 7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品</a:t>
                </a: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 名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9893" name="Group 71"/>
            <p:cNvGrpSpPr/>
            <p:nvPr/>
          </p:nvGrpSpPr>
          <p:grpSpPr bwMode="auto">
            <a:xfrm>
              <a:off x="768" y="480"/>
              <a:ext cx="624" cy="251"/>
              <a:chOff x="0" y="0"/>
              <a:chExt cx="624" cy="251"/>
            </a:xfrm>
          </p:grpSpPr>
          <p:sp>
            <p:nvSpPr>
              <p:cNvPr id="79897" name="AutoShape 72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98" name="Text Box 7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价格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9894" name="Line 80"/>
            <p:cNvSpPr>
              <a:spLocks noChangeShapeType="1"/>
            </p:cNvSpPr>
            <p:nvPr/>
          </p:nvSpPr>
          <p:spPr bwMode="auto">
            <a:xfrm flipH="1">
              <a:off x="288" y="265"/>
              <a:ext cx="240" cy="263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Line 81"/>
            <p:cNvSpPr>
              <a:spLocks noChangeShapeType="1"/>
            </p:cNvSpPr>
            <p:nvPr/>
          </p:nvSpPr>
          <p:spPr bwMode="auto">
            <a:xfrm>
              <a:off x="624" y="265"/>
              <a:ext cx="0" cy="589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6" name="Line 82"/>
            <p:cNvSpPr>
              <a:spLocks noChangeShapeType="1"/>
            </p:cNvSpPr>
            <p:nvPr/>
          </p:nvSpPr>
          <p:spPr bwMode="auto">
            <a:xfrm>
              <a:off x="720" y="265"/>
              <a:ext cx="240" cy="263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" name="Group 85"/>
          <p:cNvGrpSpPr/>
          <p:nvPr/>
        </p:nvGrpSpPr>
        <p:grpSpPr bwMode="auto">
          <a:xfrm>
            <a:off x="7016750" y="3313113"/>
            <a:ext cx="2286000" cy="1524000"/>
            <a:chOff x="0" y="0"/>
            <a:chExt cx="1440" cy="960"/>
          </a:xfrm>
        </p:grpSpPr>
        <p:sp>
          <p:nvSpPr>
            <p:cNvPr id="79880" name="AutoShape 86"/>
            <p:cNvSpPr>
              <a:spLocks noChangeArrowheads="1"/>
            </p:cNvSpPr>
            <p:nvPr/>
          </p:nvSpPr>
          <p:spPr bwMode="auto">
            <a:xfrm>
              <a:off x="0" y="288"/>
              <a:ext cx="672" cy="384"/>
            </a:xfrm>
            <a:prstGeom prst="flowChartDecision">
              <a:avLst/>
            </a:prstGeom>
            <a:noFill/>
            <a:ln w="12700" cap="sq">
              <a:solidFill>
                <a:srgbClr val="00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1" name="Text Box 87"/>
            <p:cNvSpPr txBox="1">
              <a:spLocks noChangeArrowheads="1"/>
            </p:cNvSpPr>
            <p:nvPr/>
          </p:nvSpPr>
          <p:spPr bwMode="auto">
            <a:xfrm>
              <a:off x="144" y="374"/>
              <a:ext cx="5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库存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9882" name="Group 88"/>
            <p:cNvGrpSpPr/>
            <p:nvPr/>
          </p:nvGrpSpPr>
          <p:grpSpPr bwMode="auto">
            <a:xfrm>
              <a:off x="816" y="374"/>
              <a:ext cx="624" cy="251"/>
              <a:chOff x="0" y="0"/>
              <a:chExt cx="624" cy="251"/>
            </a:xfrm>
          </p:grpSpPr>
          <p:sp>
            <p:nvSpPr>
              <p:cNvPr id="79888" name="AutoShape 89"/>
              <p:cNvSpPr>
                <a:spLocks noChangeArrowheads="1"/>
              </p:cNvSpPr>
              <p:nvPr/>
            </p:nvSpPr>
            <p:spPr bwMode="auto">
              <a:xfrm>
                <a:off x="0" y="25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00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9" name="Text Box 9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数量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9883" name="Line 91"/>
            <p:cNvSpPr>
              <a:spLocks noChangeShapeType="1"/>
            </p:cNvSpPr>
            <p:nvPr/>
          </p:nvSpPr>
          <p:spPr bwMode="auto">
            <a:xfrm>
              <a:off x="672" y="480"/>
              <a:ext cx="144" cy="0"/>
            </a:xfrm>
            <a:prstGeom prst="line">
              <a:avLst/>
            </a:prstGeom>
            <a:noFill/>
            <a:ln w="12700" cap="sq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4" name="Line 92"/>
            <p:cNvSpPr>
              <a:spLocks noChangeShapeType="1"/>
            </p:cNvSpPr>
            <p:nvPr/>
          </p:nvSpPr>
          <p:spPr bwMode="auto">
            <a:xfrm flipV="1">
              <a:off x="336" y="0"/>
              <a:ext cx="0" cy="288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5" name="Line 93"/>
            <p:cNvSpPr>
              <a:spLocks noChangeShapeType="1"/>
            </p:cNvSpPr>
            <p:nvPr/>
          </p:nvSpPr>
          <p:spPr bwMode="auto">
            <a:xfrm>
              <a:off x="336" y="672"/>
              <a:ext cx="0" cy="288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6" name="Text Box 94"/>
            <p:cNvSpPr txBox="1">
              <a:spLocks noChangeArrowheads="1"/>
            </p:cNvSpPr>
            <p:nvPr/>
          </p:nvSpPr>
          <p:spPr bwMode="auto">
            <a:xfrm>
              <a:off x="401" y="9"/>
              <a:ext cx="19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FFCC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7" name="Text Box 95"/>
            <p:cNvSpPr txBox="1">
              <a:spLocks noChangeArrowheads="1"/>
            </p:cNvSpPr>
            <p:nvPr/>
          </p:nvSpPr>
          <p:spPr bwMode="auto">
            <a:xfrm>
              <a:off x="331" y="633"/>
              <a:ext cx="19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FFCC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631950" y="333375"/>
            <a:ext cx="842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66"/>
                </a:solidFill>
              </a:rPr>
              <a:t> </a:t>
            </a:r>
            <a:r>
              <a:rPr lang="zh-CN" altLang="en-US" sz="4000">
                <a:solidFill>
                  <a:srgbClr val="CC0066"/>
                </a:solidFill>
              </a:rPr>
              <a:t>将</a:t>
            </a:r>
            <a:r>
              <a:rPr lang="en-US" altLang="zh-CN" sz="4000">
                <a:solidFill>
                  <a:srgbClr val="CC0066"/>
                </a:solidFill>
              </a:rPr>
              <a:t>E-R</a:t>
            </a:r>
            <a:r>
              <a:rPr lang="zh-CN" altLang="en-US" sz="4000">
                <a:solidFill>
                  <a:srgbClr val="CC0066"/>
                </a:solidFill>
              </a:rPr>
              <a:t>图转化为关系数据模型</a:t>
            </a:r>
            <a:endParaRPr lang="zh-CN" altLang="en-US" sz="4000">
              <a:solidFill>
                <a:srgbClr val="CC0066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543050" y="12334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268413"/>
            <a:ext cx="9144000" cy="252095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FF9900"/>
                </a:solidFill>
              </a:rPr>
              <a:t>2</a:t>
            </a:r>
            <a:r>
              <a:rPr lang="zh-CN" altLang="en-US" sz="2800" b="1" smtClean="0">
                <a:solidFill>
                  <a:srgbClr val="FF9900"/>
                </a:solidFill>
              </a:rPr>
              <a:t>．同一实体内部个体间</a:t>
            </a:r>
            <a:r>
              <a:rPr lang="en-US" altLang="zh-CN" sz="2800" b="1" smtClean="0">
                <a:solidFill>
                  <a:srgbClr val="FF9900"/>
                </a:solidFill>
              </a:rPr>
              <a:t>1</a:t>
            </a:r>
            <a:r>
              <a:rPr lang="zh-CN" altLang="en-US" sz="2800" b="1" smtClean="0">
                <a:solidFill>
                  <a:srgbClr val="FF9900"/>
                </a:solidFill>
              </a:rPr>
              <a:t>：</a:t>
            </a:r>
            <a:r>
              <a:rPr lang="en-US" altLang="zh-CN" sz="2800" b="1" smtClean="0">
                <a:solidFill>
                  <a:srgbClr val="FF9900"/>
                </a:solidFill>
              </a:rPr>
              <a:t>n</a:t>
            </a:r>
            <a:r>
              <a:rPr lang="zh-CN" altLang="en-US" sz="2800" b="1" smtClean="0">
                <a:solidFill>
                  <a:srgbClr val="FF9900"/>
                </a:solidFill>
              </a:rPr>
              <a:t>联系</a:t>
            </a: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zh-CN" altLang="en-US" sz="2400" b="1" smtClean="0"/>
              <a:t>          同一实体集内部个体间的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n</a:t>
            </a:r>
            <a:r>
              <a:rPr lang="zh-CN" altLang="en-US" sz="2400" b="1" smtClean="0"/>
              <a:t>联系，可在这个实体所对应的关系中多设一个属性，用来作为与该个体相联系的另一个体的“主键”。</a:t>
            </a:r>
            <a:endParaRPr lang="zh-CN" altLang="en-US" sz="2400" b="1" smtClean="0"/>
          </a:p>
          <a:p>
            <a:pPr eaLnBrk="1" hangingPunct="1"/>
            <a:r>
              <a:rPr lang="zh-CN" altLang="en-US" sz="2400" b="1" smtClean="0">
                <a:solidFill>
                  <a:srgbClr val="FFFF00"/>
                </a:solidFill>
              </a:rPr>
              <a:t>职工</a:t>
            </a:r>
            <a:r>
              <a:rPr lang="en-US" altLang="zh-CN" sz="2400" b="1" smtClean="0">
                <a:solidFill>
                  <a:srgbClr val="FFFF00"/>
                </a:solidFill>
              </a:rPr>
              <a:t>(</a:t>
            </a:r>
            <a:r>
              <a:rPr lang="zh-CN" altLang="en-US" sz="2400" b="1" u="sng" smtClean="0">
                <a:solidFill>
                  <a:srgbClr val="FFFF00"/>
                </a:solidFill>
              </a:rPr>
              <a:t>工号</a:t>
            </a:r>
            <a:r>
              <a:rPr lang="zh-CN" altLang="en-US" sz="2400" b="1" smtClean="0">
                <a:solidFill>
                  <a:srgbClr val="FFFF00"/>
                </a:solidFill>
              </a:rPr>
              <a:t>，姓名，年龄，性别，职称，工资，</a:t>
            </a:r>
            <a:r>
              <a:rPr lang="zh-CN" altLang="en-US" sz="2400" b="1" smtClean="0">
                <a:solidFill>
                  <a:srgbClr val="66FF33"/>
                </a:solidFill>
              </a:rPr>
              <a:t>领导者工号</a:t>
            </a:r>
            <a:r>
              <a:rPr lang="zh-CN" altLang="en-US" sz="2400" b="1" smtClean="0">
                <a:solidFill>
                  <a:srgbClr val="FFFF00"/>
                </a:solidFill>
              </a:rPr>
              <a:t>，民意测验</a:t>
            </a:r>
            <a:r>
              <a:rPr lang="en-US" altLang="zh-CN" sz="2400" b="1" smtClean="0">
                <a:solidFill>
                  <a:srgbClr val="FFFF00"/>
                </a:solidFill>
              </a:rPr>
              <a:t>)</a:t>
            </a:r>
            <a:r>
              <a:rPr lang="en-US" altLang="zh-CN" sz="2400" b="1" smtClean="0"/>
              <a:t> </a:t>
            </a:r>
            <a:endParaRPr lang="en-US" altLang="zh-CN" sz="2400" b="1" smtClean="0"/>
          </a:p>
        </p:txBody>
      </p:sp>
      <p:sp>
        <p:nvSpPr>
          <p:cNvPr id="80901" name="Text Box 46"/>
          <p:cNvSpPr txBox="1">
            <a:spLocks noChangeArrowheads="1"/>
          </p:cNvSpPr>
          <p:nvPr/>
        </p:nvSpPr>
        <p:spPr bwMode="auto">
          <a:xfrm>
            <a:off x="6273800" y="4483100"/>
            <a:ext cx="990600" cy="398780"/>
          </a:xfrm>
          <a:prstGeom prst="rect">
            <a:avLst/>
          </a:prstGeom>
          <a:noFill/>
          <a:ln w="12700" cap="sq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rPr>
              <a:t>  职  工</a:t>
            </a:r>
            <a:endParaRPr kumimoji="1" lang="zh-CN" altLang="zh-CN" sz="2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0902" name="Group 47"/>
          <p:cNvGrpSpPr/>
          <p:nvPr/>
        </p:nvGrpSpPr>
        <p:grpSpPr bwMode="auto">
          <a:xfrm>
            <a:off x="6845300" y="3625850"/>
            <a:ext cx="990600" cy="398463"/>
            <a:chOff x="0" y="0"/>
            <a:chExt cx="624" cy="251"/>
          </a:xfrm>
        </p:grpSpPr>
        <p:sp>
          <p:nvSpPr>
            <p:cNvPr id="80936" name="AutoShape 48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37" name="Text Box 49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姓名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903" name="Group 50"/>
          <p:cNvGrpSpPr/>
          <p:nvPr/>
        </p:nvGrpSpPr>
        <p:grpSpPr bwMode="auto">
          <a:xfrm>
            <a:off x="4673600" y="3644900"/>
            <a:ext cx="990600" cy="398463"/>
            <a:chOff x="0" y="0"/>
            <a:chExt cx="624" cy="251"/>
          </a:xfrm>
        </p:grpSpPr>
        <p:sp>
          <p:nvSpPr>
            <p:cNvPr id="80934" name="AutoShape 51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35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 姓名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904" name="Group 53"/>
          <p:cNvGrpSpPr/>
          <p:nvPr/>
        </p:nvGrpSpPr>
        <p:grpSpPr bwMode="auto">
          <a:xfrm>
            <a:off x="5775325" y="3630613"/>
            <a:ext cx="990600" cy="398463"/>
            <a:chOff x="0" y="0"/>
            <a:chExt cx="624" cy="251"/>
          </a:xfrm>
        </p:grpSpPr>
        <p:sp>
          <p:nvSpPr>
            <p:cNvPr id="80932" name="AutoShape 54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33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  年龄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905" name="Line 59"/>
          <p:cNvSpPr>
            <a:spLocks noChangeShapeType="1"/>
          </p:cNvSpPr>
          <p:nvPr/>
        </p:nvSpPr>
        <p:spPr bwMode="auto">
          <a:xfrm>
            <a:off x="6197600" y="4025900"/>
            <a:ext cx="381000" cy="457200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Line 60"/>
          <p:cNvSpPr>
            <a:spLocks noChangeShapeType="1"/>
          </p:cNvSpPr>
          <p:nvPr/>
        </p:nvSpPr>
        <p:spPr bwMode="auto">
          <a:xfrm flipH="1">
            <a:off x="6731000" y="4025900"/>
            <a:ext cx="457200" cy="457200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Line 61"/>
          <p:cNvSpPr>
            <a:spLocks noChangeShapeType="1"/>
          </p:cNvSpPr>
          <p:nvPr/>
        </p:nvSpPr>
        <p:spPr bwMode="auto">
          <a:xfrm flipH="1">
            <a:off x="7035800" y="4025900"/>
            <a:ext cx="1219200" cy="457200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908" name="组合 1"/>
          <p:cNvGrpSpPr/>
          <p:nvPr/>
        </p:nvGrpSpPr>
        <p:grpSpPr bwMode="auto">
          <a:xfrm>
            <a:off x="6197600" y="4999038"/>
            <a:ext cx="2851150" cy="1371600"/>
            <a:chOff x="4673600" y="4999038"/>
            <a:chExt cx="2851150" cy="1371600"/>
          </a:xfrm>
        </p:grpSpPr>
        <p:grpSp>
          <p:nvGrpSpPr>
            <p:cNvPr id="80921" name="Group 56"/>
            <p:cNvGrpSpPr/>
            <p:nvPr/>
          </p:nvGrpSpPr>
          <p:grpSpPr bwMode="auto">
            <a:xfrm>
              <a:off x="6091238" y="5810250"/>
              <a:ext cx="1433512" cy="398463"/>
              <a:chOff x="0" y="0"/>
              <a:chExt cx="624" cy="251"/>
            </a:xfrm>
          </p:grpSpPr>
          <p:sp>
            <p:nvSpPr>
              <p:cNvPr id="80930" name="AutoShape 57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31" name="Text Box 5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民意测验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0922" name="Line 62"/>
            <p:cNvSpPr>
              <a:spLocks noChangeShapeType="1"/>
            </p:cNvSpPr>
            <p:nvPr/>
          </p:nvSpPr>
          <p:spPr bwMode="auto">
            <a:xfrm flipH="1">
              <a:off x="5710238" y="6054725"/>
              <a:ext cx="381000" cy="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0923" name="Group 103"/>
            <p:cNvGrpSpPr/>
            <p:nvPr/>
          </p:nvGrpSpPr>
          <p:grpSpPr bwMode="auto">
            <a:xfrm>
              <a:off x="4673600" y="4999038"/>
              <a:ext cx="1141413" cy="1371600"/>
              <a:chOff x="0" y="0"/>
              <a:chExt cx="719" cy="864"/>
            </a:xfrm>
          </p:grpSpPr>
          <p:sp>
            <p:nvSpPr>
              <p:cNvPr id="80924" name="AutoShape 104"/>
              <p:cNvSpPr>
                <a:spLocks noChangeArrowheads="1"/>
              </p:cNvSpPr>
              <p:nvPr/>
            </p:nvSpPr>
            <p:spPr bwMode="auto">
              <a:xfrm>
                <a:off x="52" y="480"/>
                <a:ext cx="576" cy="384"/>
              </a:xfrm>
              <a:prstGeom prst="flowChartDecision">
                <a:avLst/>
              </a:prstGeom>
              <a:noFill/>
              <a:ln w="12700" cap="sq">
                <a:solidFill>
                  <a:srgbClr val="00FF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zh-CN" sz="2000">
                  <a:solidFill>
                    <a:srgbClr val="00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25" name="Text Box 105"/>
              <p:cNvSpPr txBox="1">
                <a:spLocks noChangeArrowheads="1"/>
              </p:cNvSpPr>
              <p:nvPr/>
            </p:nvSpPr>
            <p:spPr bwMode="auto">
              <a:xfrm>
                <a:off x="144" y="528"/>
                <a:ext cx="435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领导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26" name="Line 106"/>
              <p:cNvSpPr>
                <a:spLocks noChangeShapeType="1"/>
              </p:cNvSpPr>
              <p:nvPr/>
            </p:nvSpPr>
            <p:spPr bwMode="auto">
              <a:xfrm flipV="1">
                <a:off x="196" y="0"/>
                <a:ext cx="0" cy="576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7" name="Line 107"/>
              <p:cNvSpPr>
                <a:spLocks noChangeShapeType="1"/>
              </p:cNvSpPr>
              <p:nvPr/>
            </p:nvSpPr>
            <p:spPr bwMode="auto">
              <a:xfrm flipV="1">
                <a:off x="532" y="0"/>
                <a:ext cx="0" cy="576"/>
              </a:xfrm>
              <a:prstGeom prst="line">
                <a:avLst/>
              </a:prstGeom>
              <a:noFill/>
              <a:ln w="38100" cap="sq">
                <a:solidFill>
                  <a:schemeClr val="hlink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8" name="Text Box 108"/>
              <p:cNvSpPr txBox="1">
                <a:spLocks noChangeArrowheads="1"/>
              </p:cNvSpPr>
              <p:nvPr/>
            </p:nvSpPr>
            <p:spPr bwMode="auto">
              <a:xfrm>
                <a:off x="0" y="134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zh-CN" sz="2000">
                    <a:solidFill>
                      <a:srgbClr val="00FFCC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29" name="Text Box 109"/>
              <p:cNvSpPr txBox="1">
                <a:spLocks noChangeArrowheads="1"/>
              </p:cNvSpPr>
              <p:nvPr/>
            </p:nvSpPr>
            <p:spPr bwMode="auto">
              <a:xfrm>
                <a:off x="524" y="153"/>
                <a:ext cx="195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rgbClr val="00FFCC"/>
                    </a:solidFill>
                    <a:latin typeface="Times New Roman" panose="02020603050405020304" pitchFamily="18" charset="0"/>
                  </a:rPr>
                  <a:t>n</a:t>
                </a:r>
                <a:endParaRPr kumimoji="1" lang="en-US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09" name="Group 50"/>
          <p:cNvGrpSpPr/>
          <p:nvPr/>
        </p:nvGrpSpPr>
        <p:grpSpPr bwMode="auto">
          <a:xfrm>
            <a:off x="3683000" y="3644900"/>
            <a:ext cx="990600" cy="398463"/>
            <a:chOff x="0" y="0"/>
            <a:chExt cx="624" cy="251"/>
          </a:xfrm>
        </p:grpSpPr>
        <p:sp>
          <p:nvSpPr>
            <p:cNvPr id="80919" name="AutoShape 51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20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工号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910" name="Group 47"/>
          <p:cNvGrpSpPr/>
          <p:nvPr/>
        </p:nvGrpSpPr>
        <p:grpSpPr bwMode="auto">
          <a:xfrm>
            <a:off x="7915275" y="3627438"/>
            <a:ext cx="990600" cy="398463"/>
            <a:chOff x="0" y="0"/>
            <a:chExt cx="624" cy="251"/>
          </a:xfrm>
        </p:grpSpPr>
        <p:sp>
          <p:nvSpPr>
            <p:cNvPr id="80917" name="AutoShape 48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8" name="Text Box 49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职称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911" name="Group 47"/>
          <p:cNvGrpSpPr/>
          <p:nvPr/>
        </p:nvGrpSpPr>
        <p:grpSpPr bwMode="auto">
          <a:xfrm>
            <a:off x="9063038" y="3614738"/>
            <a:ext cx="990600" cy="398463"/>
            <a:chOff x="0" y="0"/>
            <a:chExt cx="624" cy="251"/>
          </a:xfrm>
        </p:grpSpPr>
        <p:sp>
          <p:nvSpPr>
            <p:cNvPr id="80915" name="AutoShape 48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6" name="Text Box 49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工资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912" name="Line 61"/>
          <p:cNvSpPr>
            <a:spLocks noChangeShapeType="1"/>
          </p:cNvSpPr>
          <p:nvPr/>
        </p:nvSpPr>
        <p:spPr bwMode="auto">
          <a:xfrm flipH="1">
            <a:off x="7264400" y="4040188"/>
            <a:ext cx="2216150" cy="508000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Line 61"/>
          <p:cNvSpPr>
            <a:spLocks noChangeShapeType="1"/>
          </p:cNvSpPr>
          <p:nvPr/>
        </p:nvSpPr>
        <p:spPr bwMode="auto">
          <a:xfrm>
            <a:off x="5159375" y="4040188"/>
            <a:ext cx="1114425" cy="442912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4" name="Line 61"/>
          <p:cNvSpPr>
            <a:spLocks noChangeShapeType="1"/>
          </p:cNvSpPr>
          <p:nvPr/>
        </p:nvSpPr>
        <p:spPr bwMode="auto">
          <a:xfrm>
            <a:off x="4224338" y="4037013"/>
            <a:ext cx="2046287" cy="560387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38313" y="1268413"/>
            <a:ext cx="8497887" cy="49688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）内模式  </a:t>
            </a:r>
            <a:endParaRPr lang="zh-CN" altLang="en-US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内模式也称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存储模式或物理模式，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是对数据</a:t>
            </a:r>
            <a:r>
              <a:rPr lang="zh-CN" altLang="en-US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物理结构和存储方式的描述，是数据在数据库内部的表示方式。</a:t>
            </a:r>
            <a:endParaRPr lang="en-US" altLang="zh-CN" b="1" dirty="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如数据存储的文件结构、索引、集簇等存取方式和存取路径等。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一个数据库只有一个内模式。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071813" y="542925"/>
            <a:ext cx="58324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6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、数据库的三级模式结构</a:t>
            </a:r>
            <a:endParaRPr lang="zh-CN" altLang="en-US" sz="36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TYPE.WAV"/>
          </p:stSnd>
        </p:sndAc>
      </p:transition>
    </mc:Choice>
    <mc:Fallback>
      <p:transition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631950" y="333375"/>
            <a:ext cx="842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66"/>
                </a:solidFill>
              </a:rPr>
              <a:t> </a:t>
            </a:r>
            <a:r>
              <a:rPr lang="zh-CN" altLang="en-US" sz="4000">
                <a:solidFill>
                  <a:srgbClr val="CC0066"/>
                </a:solidFill>
              </a:rPr>
              <a:t>将</a:t>
            </a:r>
            <a:r>
              <a:rPr lang="en-US" altLang="zh-CN" sz="4000">
                <a:solidFill>
                  <a:srgbClr val="CC0066"/>
                </a:solidFill>
              </a:rPr>
              <a:t>E-R</a:t>
            </a:r>
            <a:r>
              <a:rPr lang="zh-CN" altLang="en-US" sz="4000">
                <a:solidFill>
                  <a:srgbClr val="CC0066"/>
                </a:solidFill>
              </a:rPr>
              <a:t>图转化为关系数据模型</a:t>
            </a:r>
            <a:endParaRPr lang="zh-CN" altLang="en-US" sz="4000">
              <a:solidFill>
                <a:srgbClr val="CC0066"/>
              </a:solidFill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ltGray">
          <a:xfrm>
            <a:off x="1543050" y="12334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0" y="1268413"/>
            <a:ext cx="9036050" cy="26654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rgbClr val="FF9900"/>
                </a:solidFill>
              </a:rPr>
              <a:t>3</a:t>
            </a:r>
            <a:r>
              <a:rPr lang="zh-CN" altLang="en-US" sz="2400" b="1" smtClean="0">
                <a:solidFill>
                  <a:srgbClr val="FF9900"/>
                </a:solidFill>
              </a:rPr>
              <a:t>．两实体间</a:t>
            </a:r>
            <a:r>
              <a:rPr lang="en-US" altLang="zh-CN" sz="2400" b="1" smtClean="0">
                <a:solidFill>
                  <a:srgbClr val="FF9900"/>
                </a:solidFill>
              </a:rPr>
              <a:t>m</a:t>
            </a:r>
            <a:r>
              <a:rPr lang="zh-CN" altLang="en-US" sz="2400" b="1" smtClean="0">
                <a:solidFill>
                  <a:srgbClr val="FF9900"/>
                </a:solidFill>
              </a:rPr>
              <a:t>：</a:t>
            </a:r>
            <a:r>
              <a:rPr lang="en-US" altLang="zh-CN" sz="2400" b="1" smtClean="0">
                <a:solidFill>
                  <a:srgbClr val="FF9900"/>
                </a:solidFill>
              </a:rPr>
              <a:t>n</a:t>
            </a:r>
            <a:r>
              <a:rPr lang="zh-CN" altLang="en-US" sz="2400" b="1" smtClean="0">
                <a:solidFill>
                  <a:srgbClr val="FF9900"/>
                </a:solidFill>
              </a:rPr>
              <a:t>联系</a:t>
            </a:r>
            <a:endParaRPr lang="zh-CN" altLang="en-US" sz="2400" b="1" smtClean="0">
              <a:solidFill>
                <a:srgbClr val="FF99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</a:t>
            </a:r>
            <a:r>
              <a:rPr lang="zh-CN" altLang="en-US" sz="2200" b="1" smtClean="0"/>
              <a:t>对“联系”单独建立一个关系，用来联系双方实体。该关系的属性中至少要包括被它所联系的双方实体的“主键”，并且如果联系有属性，也要归入这个关系中。</a:t>
            </a:r>
            <a:endParaRPr lang="zh-CN" altLang="en-US" sz="22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200" smtClean="0"/>
              <a:t>    </a:t>
            </a:r>
            <a:r>
              <a:rPr lang="zh-CN" altLang="en-US" sz="2200" b="1" smtClean="0">
                <a:solidFill>
                  <a:srgbClr val="FFFF00"/>
                </a:solidFill>
              </a:rPr>
              <a:t>银行</a:t>
            </a:r>
            <a:r>
              <a:rPr lang="en-US" altLang="zh-CN" sz="2200" b="1" smtClean="0">
                <a:solidFill>
                  <a:srgbClr val="FFFF00"/>
                </a:solidFill>
              </a:rPr>
              <a:t>(</a:t>
            </a:r>
            <a:r>
              <a:rPr lang="zh-CN" altLang="en-US" sz="2200" b="1" u="sng" smtClean="0">
                <a:solidFill>
                  <a:srgbClr val="FFFF00"/>
                </a:solidFill>
              </a:rPr>
              <a:t>银行名</a:t>
            </a:r>
            <a:r>
              <a:rPr lang="zh-CN" altLang="en-US" sz="2200" b="1" smtClean="0">
                <a:solidFill>
                  <a:srgbClr val="FFFF00"/>
                </a:solidFill>
              </a:rPr>
              <a:t>，地址，电话</a:t>
            </a:r>
            <a:r>
              <a:rPr lang="en-US" altLang="zh-CN" sz="2200" b="1" smtClean="0">
                <a:solidFill>
                  <a:srgbClr val="FFFF00"/>
                </a:solidFill>
              </a:rPr>
              <a:t>)</a:t>
            </a:r>
            <a:endParaRPr lang="en-US" altLang="zh-CN" sz="2200" b="1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smtClean="0">
                <a:solidFill>
                  <a:srgbClr val="FFFF00"/>
                </a:solidFill>
              </a:rPr>
              <a:t>    </a:t>
            </a:r>
            <a:r>
              <a:rPr lang="zh-CN" altLang="en-US" sz="2200" b="1" smtClean="0">
                <a:solidFill>
                  <a:srgbClr val="FFFF00"/>
                </a:solidFill>
              </a:rPr>
              <a:t>储户</a:t>
            </a:r>
            <a:r>
              <a:rPr lang="en-US" altLang="zh-CN" sz="2200" b="1" smtClean="0">
                <a:solidFill>
                  <a:srgbClr val="FFFF00"/>
                </a:solidFill>
              </a:rPr>
              <a:t>(</a:t>
            </a:r>
            <a:r>
              <a:rPr lang="zh-CN" altLang="en-US" sz="2200" b="1" u="sng" smtClean="0">
                <a:solidFill>
                  <a:srgbClr val="FFFF00"/>
                </a:solidFill>
              </a:rPr>
              <a:t>账号</a:t>
            </a:r>
            <a:r>
              <a:rPr lang="zh-CN" altLang="en-US" sz="2200" b="1" smtClean="0">
                <a:solidFill>
                  <a:srgbClr val="FFFF00"/>
                </a:solidFill>
              </a:rPr>
              <a:t>，姓名，单位，余额</a:t>
            </a:r>
            <a:r>
              <a:rPr lang="en-US" altLang="zh-CN" sz="2200" b="1" smtClean="0">
                <a:solidFill>
                  <a:srgbClr val="FFFF00"/>
                </a:solidFill>
              </a:rPr>
              <a:t>) </a:t>
            </a:r>
            <a:endParaRPr lang="en-US" altLang="zh-CN" sz="2200" b="1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smtClean="0">
                <a:solidFill>
                  <a:srgbClr val="FFFF00"/>
                </a:solidFill>
              </a:rPr>
              <a:t>    </a:t>
            </a:r>
            <a:r>
              <a:rPr lang="zh-CN" altLang="en-US" sz="2200" b="1" smtClean="0">
                <a:solidFill>
                  <a:srgbClr val="FFFF00"/>
                </a:solidFill>
              </a:rPr>
              <a:t>存取款</a:t>
            </a:r>
            <a:r>
              <a:rPr lang="en-US" altLang="zh-CN" sz="2200" b="1" smtClean="0">
                <a:solidFill>
                  <a:srgbClr val="FFFF00"/>
                </a:solidFill>
              </a:rPr>
              <a:t>(</a:t>
            </a:r>
            <a:r>
              <a:rPr lang="zh-CN" altLang="en-US" sz="2200" b="1" u="sng" smtClean="0">
                <a:solidFill>
                  <a:srgbClr val="FFFF00"/>
                </a:solidFill>
              </a:rPr>
              <a:t>银行名，账号</a:t>
            </a:r>
            <a:r>
              <a:rPr lang="zh-CN" altLang="en-US" sz="2200" b="1" smtClean="0">
                <a:solidFill>
                  <a:srgbClr val="FFFF00"/>
                </a:solidFill>
              </a:rPr>
              <a:t>，日期，金额，经办人</a:t>
            </a:r>
            <a:r>
              <a:rPr lang="en-US" altLang="zh-CN" sz="2200" b="1" smtClean="0">
                <a:solidFill>
                  <a:srgbClr val="FFFF00"/>
                </a:solidFill>
              </a:rPr>
              <a:t>) </a:t>
            </a:r>
            <a:endParaRPr lang="en-US" altLang="zh-CN" sz="2200" b="1" smtClean="0">
              <a:solidFill>
                <a:srgbClr val="FFFF00"/>
              </a:solidFill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2351088" y="3968750"/>
            <a:ext cx="2133600" cy="1770063"/>
            <a:chOff x="0" y="0"/>
            <a:chExt cx="1344" cy="1115"/>
          </a:xfrm>
        </p:grpSpPr>
        <p:sp>
          <p:nvSpPr>
            <p:cNvPr id="81961" name="Text Box 32"/>
            <p:cNvSpPr txBox="1">
              <a:spLocks noChangeArrowheads="1"/>
            </p:cNvSpPr>
            <p:nvPr/>
          </p:nvSpPr>
          <p:spPr bwMode="auto">
            <a:xfrm>
              <a:off x="288" y="864"/>
              <a:ext cx="672" cy="251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银行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1962" name="Group 33"/>
            <p:cNvGrpSpPr/>
            <p:nvPr/>
          </p:nvGrpSpPr>
          <p:grpSpPr bwMode="auto">
            <a:xfrm>
              <a:off x="0" y="336"/>
              <a:ext cx="624" cy="251"/>
              <a:chOff x="0" y="0"/>
              <a:chExt cx="624" cy="251"/>
            </a:xfrm>
          </p:grpSpPr>
          <p:sp>
            <p:nvSpPr>
              <p:cNvPr id="81972" name="AutoShape 34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73" name="Text Box 3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银行名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1963" name="Group 36"/>
            <p:cNvGrpSpPr/>
            <p:nvPr/>
          </p:nvGrpSpPr>
          <p:grpSpPr bwMode="auto">
            <a:xfrm>
              <a:off x="288" y="0"/>
              <a:ext cx="624" cy="251"/>
              <a:chOff x="0" y="0"/>
              <a:chExt cx="624" cy="251"/>
            </a:xfrm>
          </p:grpSpPr>
          <p:sp>
            <p:nvSpPr>
              <p:cNvPr id="81970" name="AutoShape 37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71" name="Text Box 3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地址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1964" name="Group 39"/>
            <p:cNvGrpSpPr/>
            <p:nvPr/>
          </p:nvGrpSpPr>
          <p:grpSpPr bwMode="auto">
            <a:xfrm>
              <a:off x="720" y="336"/>
              <a:ext cx="624" cy="251"/>
              <a:chOff x="0" y="0"/>
              <a:chExt cx="624" cy="251"/>
            </a:xfrm>
          </p:grpSpPr>
          <p:sp>
            <p:nvSpPr>
              <p:cNvPr id="81968" name="AutoShape 40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69" name="Text Box 4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电话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1965" name="Line 42"/>
            <p:cNvSpPr>
              <a:spLocks noChangeShapeType="1"/>
            </p:cNvSpPr>
            <p:nvPr/>
          </p:nvSpPr>
          <p:spPr bwMode="auto">
            <a:xfrm>
              <a:off x="288" y="576"/>
              <a:ext cx="192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6" name="Line 43"/>
            <p:cNvSpPr>
              <a:spLocks noChangeShapeType="1"/>
            </p:cNvSpPr>
            <p:nvPr/>
          </p:nvSpPr>
          <p:spPr bwMode="auto">
            <a:xfrm>
              <a:off x="624" y="240"/>
              <a:ext cx="0" cy="624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7" name="Line 44"/>
            <p:cNvSpPr>
              <a:spLocks noChangeShapeType="1"/>
            </p:cNvSpPr>
            <p:nvPr/>
          </p:nvSpPr>
          <p:spPr bwMode="auto">
            <a:xfrm flipH="1">
              <a:off x="768" y="576"/>
              <a:ext cx="192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" name="Group 45"/>
          <p:cNvGrpSpPr/>
          <p:nvPr/>
        </p:nvGrpSpPr>
        <p:grpSpPr bwMode="auto">
          <a:xfrm>
            <a:off x="5599113" y="4487863"/>
            <a:ext cx="3124200" cy="1236663"/>
            <a:chOff x="0" y="0"/>
            <a:chExt cx="1968" cy="779"/>
          </a:xfrm>
        </p:grpSpPr>
        <p:sp>
          <p:nvSpPr>
            <p:cNvPr id="81944" name="Text Box 46"/>
            <p:cNvSpPr txBox="1">
              <a:spLocks noChangeArrowheads="1"/>
            </p:cNvSpPr>
            <p:nvPr/>
          </p:nvSpPr>
          <p:spPr bwMode="auto">
            <a:xfrm>
              <a:off x="384" y="528"/>
              <a:ext cx="624" cy="251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储户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1945" name="Group 47"/>
            <p:cNvGrpSpPr/>
            <p:nvPr/>
          </p:nvGrpSpPr>
          <p:grpSpPr bwMode="auto">
            <a:xfrm>
              <a:off x="0" y="0"/>
              <a:ext cx="624" cy="251"/>
              <a:chOff x="0" y="0"/>
              <a:chExt cx="624" cy="251"/>
            </a:xfrm>
          </p:grpSpPr>
          <p:sp>
            <p:nvSpPr>
              <p:cNvPr id="81959" name="AutoShape 48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60" name="Text Box 4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账号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1946" name="Group 50"/>
            <p:cNvGrpSpPr/>
            <p:nvPr/>
          </p:nvGrpSpPr>
          <p:grpSpPr bwMode="auto">
            <a:xfrm>
              <a:off x="672" y="0"/>
              <a:ext cx="624" cy="251"/>
              <a:chOff x="0" y="0"/>
              <a:chExt cx="624" cy="251"/>
            </a:xfrm>
          </p:grpSpPr>
          <p:sp>
            <p:nvSpPr>
              <p:cNvPr id="81957" name="AutoShape 51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58" name="Text Box 5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zh-CN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 姓名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1947" name="Group 53"/>
            <p:cNvGrpSpPr/>
            <p:nvPr/>
          </p:nvGrpSpPr>
          <p:grpSpPr bwMode="auto">
            <a:xfrm>
              <a:off x="1344" y="0"/>
              <a:ext cx="624" cy="251"/>
              <a:chOff x="0" y="0"/>
              <a:chExt cx="624" cy="251"/>
            </a:xfrm>
          </p:grpSpPr>
          <p:sp>
            <p:nvSpPr>
              <p:cNvPr id="81955" name="AutoShape 54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56" name="Text Box 5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单位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1948" name="Group 56"/>
            <p:cNvGrpSpPr/>
            <p:nvPr/>
          </p:nvGrpSpPr>
          <p:grpSpPr bwMode="auto">
            <a:xfrm>
              <a:off x="1248" y="518"/>
              <a:ext cx="624" cy="251"/>
              <a:chOff x="0" y="0"/>
              <a:chExt cx="624" cy="251"/>
            </a:xfrm>
          </p:grpSpPr>
          <p:sp>
            <p:nvSpPr>
              <p:cNvPr id="81953" name="AutoShape 57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54" name="Text Box 5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余额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1949" name="Line 59"/>
            <p:cNvSpPr>
              <a:spLocks noChangeShapeType="1"/>
            </p:cNvSpPr>
            <p:nvPr/>
          </p:nvSpPr>
          <p:spPr bwMode="auto">
            <a:xfrm>
              <a:off x="336" y="240"/>
              <a:ext cx="240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0" name="Line 60"/>
            <p:cNvSpPr>
              <a:spLocks noChangeShapeType="1"/>
            </p:cNvSpPr>
            <p:nvPr/>
          </p:nvSpPr>
          <p:spPr bwMode="auto">
            <a:xfrm flipH="1">
              <a:off x="672" y="240"/>
              <a:ext cx="288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1" name="Line 61"/>
            <p:cNvSpPr>
              <a:spLocks noChangeShapeType="1"/>
            </p:cNvSpPr>
            <p:nvPr/>
          </p:nvSpPr>
          <p:spPr bwMode="auto">
            <a:xfrm flipH="1">
              <a:off x="864" y="240"/>
              <a:ext cx="768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2" name="Line 62"/>
            <p:cNvSpPr>
              <a:spLocks noChangeShapeType="1"/>
            </p:cNvSpPr>
            <p:nvPr/>
          </p:nvSpPr>
          <p:spPr bwMode="auto">
            <a:xfrm flipH="1">
              <a:off x="1008" y="672"/>
              <a:ext cx="240" cy="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" name="Group 96"/>
          <p:cNvGrpSpPr/>
          <p:nvPr/>
        </p:nvGrpSpPr>
        <p:grpSpPr bwMode="auto">
          <a:xfrm>
            <a:off x="3979863" y="5173663"/>
            <a:ext cx="2043112" cy="625475"/>
            <a:chOff x="0" y="0"/>
            <a:chExt cx="912" cy="394"/>
          </a:xfrm>
        </p:grpSpPr>
        <p:sp>
          <p:nvSpPr>
            <p:cNvPr id="81938" name="AutoShape 97"/>
            <p:cNvSpPr>
              <a:spLocks noChangeArrowheads="1"/>
            </p:cNvSpPr>
            <p:nvPr/>
          </p:nvSpPr>
          <p:spPr bwMode="auto">
            <a:xfrm>
              <a:off x="240" y="58"/>
              <a:ext cx="480" cy="336"/>
            </a:xfrm>
            <a:prstGeom prst="flowChartDecision">
              <a:avLst/>
            </a:prstGeom>
            <a:noFill/>
            <a:ln w="12700" cap="sq">
              <a:solidFill>
                <a:srgbClr val="00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9" name="Text Box 98"/>
            <p:cNvSpPr txBox="1">
              <a:spLocks noChangeArrowheads="1"/>
            </p:cNvSpPr>
            <p:nvPr/>
          </p:nvSpPr>
          <p:spPr bwMode="auto">
            <a:xfrm>
              <a:off x="240" y="106"/>
              <a:ext cx="48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存取款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40" name="Line 99"/>
            <p:cNvSpPr>
              <a:spLocks noChangeShapeType="1"/>
            </p:cNvSpPr>
            <p:nvPr/>
          </p:nvSpPr>
          <p:spPr bwMode="auto">
            <a:xfrm flipH="1" flipV="1">
              <a:off x="0" y="250"/>
              <a:ext cx="240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100"/>
            <p:cNvSpPr>
              <a:spLocks noChangeShapeType="1"/>
            </p:cNvSpPr>
            <p:nvPr/>
          </p:nvSpPr>
          <p:spPr bwMode="auto">
            <a:xfrm>
              <a:off x="720" y="250"/>
              <a:ext cx="192" cy="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2" name="Text Box 101"/>
            <p:cNvSpPr txBox="1">
              <a:spLocks noChangeArrowheads="1"/>
            </p:cNvSpPr>
            <p:nvPr/>
          </p:nvSpPr>
          <p:spPr bwMode="auto">
            <a:xfrm>
              <a:off x="51" y="0"/>
              <a:ext cx="17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FFCC"/>
                  </a:solidFill>
                  <a:latin typeface="Times New Roman" panose="02020603050405020304" pitchFamily="18" charset="0"/>
                </a:rPr>
                <a:t>m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43" name="Text Box 102"/>
            <p:cNvSpPr txBox="1">
              <a:spLocks noChangeArrowheads="1"/>
            </p:cNvSpPr>
            <p:nvPr/>
          </p:nvSpPr>
          <p:spPr bwMode="auto">
            <a:xfrm>
              <a:off x="740" y="10"/>
              <a:ext cx="13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FFCC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" name="Group 20"/>
          <p:cNvGrpSpPr/>
          <p:nvPr/>
        </p:nvGrpSpPr>
        <p:grpSpPr bwMode="auto">
          <a:xfrm>
            <a:off x="3617913" y="5767388"/>
            <a:ext cx="3352800" cy="958849"/>
            <a:chOff x="0" y="271"/>
            <a:chExt cx="2112" cy="604"/>
          </a:xfrm>
        </p:grpSpPr>
        <p:sp>
          <p:nvSpPr>
            <p:cNvPr id="81929" name="AutoShape 22"/>
            <p:cNvSpPr>
              <a:spLocks noChangeArrowheads="1"/>
            </p:cNvSpPr>
            <p:nvPr/>
          </p:nvSpPr>
          <p:spPr bwMode="auto">
            <a:xfrm>
              <a:off x="0" y="624"/>
              <a:ext cx="576" cy="240"/>
            </a:xfrm>
            <a:prstGeom prst="roundRect">
              <a:avLst>
                <a:gd name="adj" fmla="val 47917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0" name="AutoShape 23"/>
            <p:cNvSpPr>
              <a:spLocks noChangeArrowheads="1"/>
            </p:cNvSpPr>
            <p:nvPr/>
          </p:nvSpPr>
          <p:spPr bwMode="auto">
            <a:xfrm>
              <a:off x="672" y="624"/>
              <a:ext cx="576" cy="240"/>
            </a:xfrm>
            <a:prstGeom prst="roundRect">
              <a:avLst>
                <a:gd name="adj" fmla="val 47917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1" name="AutoShape 24"/>
            <p:cNvSpPr>
              <a:spLocks noChangeArrowheads="1"/>
            </p:cNvSpPr>
            <p:nvPr/>
          </p:nvSpPr>
          <p:spPr bwMode="auto">
            <a:xfrm>
              <a:off x="1344" y="624"/>
              <a:ext cx="768" cy="240"/>
            </a:xfrm>
            <a:prstGeom prst="roundRect">
              <a:avLst>
                <a:gd name="adj" fmla="val 47917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2" name="Text Box 25"/>
            <p:cNvSpPr txBox="1">
              <a:spLocks noChangeArrowheads="1"/>
            </p:cNvSpPr>
            <p:nvPr/>
          </p:nvSpPr>
          <p:spPr bwMode="auto">
            <a:xfrm>
              <a:off x="0" y="624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日期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3" name="Text Box 26"/>
            <p:cNvSpPr txBox="1">
              <a:spLocks noChangeArrowheads="1"/>
            </p:cNvSpPr>
            <p:nvPr/>
          </p:nvSpPr>
          <p:spPr bwMode="auto">
            <a:xfrm>
              <a:off x="720" y="624"/>
              <a:ext cx="5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金额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4" name="Text Box 27"/>
            <p:cNvSpPr txBox="1">
              <a:spLocks noChangeArrowheads="1"/>
            </p:cNvSpPr>
            <p:nvPr/>
          </p:nvSpPr>
          <p:spPr bwMode="auto">
            <a:xfrm>
              <a:off x="1344" y="624"/>
              <a:ext cx="76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经办人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35" name="Line 28"/>
            <p:cNvSpPr>
              <a:spLocks noChangeShapeType="1"/>
            </p:cNvSpPr>
            <p:nvPr/>
          </p:nvSpPr>
          <p:spPr bwMode="auto">
            <a:xfrm flipH="1">
              <a:off x="240" y="271"/>
              <a:ext cx="528" cy="35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6" name="Line 29"/>
            <p:cNvSpPr>
              <a:spLocks noChangeShapeType="1"/>
            </p:cNvSpPr>
            <p:nvPr/>
          </p:nvSpPr>
          <p:spPr bwMode="auto">
            <a:xfrm>
              <a:off x="912" y="271"/>
              <a:ext cx="0" cy="354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7" name="Line 30"/>
            <p:cNvSpPr>
              <a:spLocks noChangeShapeType="1"/>
            </p:cNvSpPr>
            <p:nvPr/>
          </p:nvSpPr>
          <p:spPr bwMode="auto">
            <a:xfrm>
              <a:off x="1056" y="271"/>
              <a:ext cx="624" cy="35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631950" y="333375"/>
            <a:ext cx="842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66"/>
                </a:solidFill>
              </a:rPr>
              <a:t> </a:t>
            </a:r>
            <a:r>
              <a:rPr lang="zh-CN" altLang="en-US" sz="4000">
                <a:solidFill>
                  <a:srgbClr val="CC0066"/>
                </a:solidFill>
              </a:rPr>
              <a:t>将</a:t>
            </a:r>
            <a:r>
              <a:rPr lang="en-US" altLang="zh-CN" sz="4000">
                <a:solidFill>
                  <a:srgbClr val="CC0066"/>
                </a:solidFill>
              </a:rPr>
              <a:t>E-R</a:t>
            </a:r>
            <a:r>
              <a:rPr lang="zh-CN" altLang="en-US" sz="4000">
                <a:solidFill>
                  <a:srgbClr val="CC0066"/>
                </a:solidFill>
              </a:rPr>
              <a:t>图转化为关系数据模型</a:t>
            </a:r>
            <a:endParaRPr lang="zh-CN" altLang="en-US" sz="4000">
              <a:solidFill>
                <a:srgbClr val="CC0066"/>
              </a:solidFill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ltGray">
          <a:xfrm>
            <a:off x="1524000" y="12334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341438"/>
            <a:ext cx="9144000" cy="20161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9900"/>
                </a:solidFill>
              </a:rPr>
              <a:t>4</a:t>
            </a:r>
            <a:r>
              <a:rPr lang="zh-CN" altLang="en-US" sz="2400" b="1" smtClean="0">
                <a:solidFill>
                  <a:srgbClr val="FF9900"/>
                </a:solidFill>
              </a:rPr>
              <a:t>．同一实体内部个体间</a:t>
            </a:r>
            <a:r>
              <a:rPr lang="en-US" altLang="zh-CN" sz="2400" b="1" smtClean="0">
                <a:solidFill>
                  <a:srgbClr val="FF9900"/>
                </a:solidFill>
              </a:rPr>
              <a:t>m</a:t>
            </a:r>
            <a:r>
              <a:rPr lang="zh-CN" altLang="en-US" sz="2400" b="1" smtClean="0">
                <a:solidFill>
                  <a:srgbClr val="FF9900"/>
                </a:solidFill>
              </a:rPr>
              <a:t>：</a:t>
            </a:r>
            <a:r>
              <a:rPr lang="en-US" altLang="zh-CN" sz="2400" b="1" smtClean="0">
                <a:solidFill>
                  <a:srgbClr val="FF9900"/>
                </a:solidFill>
              </a:rPr>
              <a:t>n</a:t>
            </a:r>
            <a:r>
              <a:rPr lang="zh-CN" altLang="en-US" sz="2400" b="1" smtClean="0">
                <a:solidFill>
                  <a:srgbClr val="FF9900"/>
                </a:solidFill>
              </a:rPr>
              <a:t>联系</a:t>
            </a:r>
            <a:r>
              <a:rPr lang="zh-CN" altLang="en-US" sz="2000" smtClean="0"/>
              <a:t> </a:t>
            </a:r>
            <a:endParaRPr lang="zh-CN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smtClean="0"/>
              <a:t>             </a:t>
            </a:r>
            <a:r>
              <a:rPr lang="zh-CN" altLang="en-US" sz="2400" b="1" smtClean="0"/>
              <a:t>需为这个联系单独建立一个关系。该关系中至少应包括被它联系的双方个体的“主键”，如果联系有属性，也要归入这个关系中。</a:t>
            </a:r>
            <a:endParaRPr lang="zh-CN" altLang="en-US" sz="2400" b="1" smtClean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200" b="1" smtClean="0">
                <a:solidFill>
                  <a:srgbClr val="FFFF00"/>
                </a:solidFill>
              </a:rPr>
              <a:t>  </a:t>
            </a:r>
            <a:r>
              <a:rPr lang="zh-CN" altLang="zh-CN" sz="2200" b="1" smtClean="0">
                <a:solidFill>
                  <a:srgbClr val="FFFF00"/>
                </a:solidFill>
              </a:rPr>
              <a:t>零部件</a:t>
            </a:r>
            <a:r>
              <a:rPr lang="en-US" altLang="zh-CN" sz="2200" b="1" smtClean="0">
                <a:solidFill>
                  <a:srgbClr val="FFFF00"/>
                </a:solidFill>
              </a:rPr>
              <a:t>(</a:t>
            </a:r>
            <a:r>
              <a:rPr lang="zh-CN" altLang="en-US" sz="2200" b="1" u="sng" smtClean="0">
                <a:solidFill>
                  <a:srgbClr val="FFFF00"/>
                </a:solidFill>
              </a:rPr>
              <a:t>代号</a:t>
            </a:r>
            <a:r>
              <a:rPr lang="zh-CN" altLang="en-US" sz="2200" b="1" smtClean="0">
                <a:solidFill>
                  <a:srgbClr val="FFFF00"/>
                </a:solidFill>
              </a:rPr>
              <a:t>，名称，价格</a:t>
            </a:r>
            <a:r>
              <a:rPr lang="en-US" altLang="zh-CN" sz="2200" b="1" smtClean="0">
                <a:solidFill>
                  <a:srgbClr val="FFFF00"/>
                </a:solidFill>
              </a:rPr>
              <a:t>)</a:t>
            </a:r>
            <a:endParaRPr lang="en-US" altLang="zh-CN" sz="2200" b="1" smtClean="0">
              <a:solidFill>
                <a:srgbClr val="FFFF00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200" b="1" smtClean="0">
                <a:solidFill>
                  <a:srgbClr val="FFFF00"/>
                </a:solidFill>
              </a:rPr>
              <a:t>  </a:t>
            </a:r>
            <a:r>
              <a:rPr lang="zh-CN" altLang="en-US" sz="2200" b="1" smtClean="0">
                <a:solidFill>
                  <a:srgbClr val="FFFF00"/>
                </a:solidFill>
              </a:rPr>
              <a:t>组装  </a:t>
            </a:r>
            <a:r>
              <a:rPr lang="en-US" altLang="zh-CN" sz="2200" b="1" smtClean="0">
                <a:solidFill>
                  <a:srgbClr val="FFFF00"/>
                </a:solidFill>
              </a:rPr>
              <a:t>(</a:t>
            </a:r>
            <a:r>
              <a:rPr lang="zh-CN" altLang="en-US" sz="2200" b="1" u="sng" smtClean="0">
                <a:solidFill>
                  <a:srgbClr val="FFFF00"/>
                </a:solidFill>
              </a:rPr>
              <a:t>代号，组装件代号</a:t>
            </a:r>
            <a:r>
              <a:rPr lang="zh-CN" altLang="en-US" sz="2200" b="1" smtClean="0">
                <a:solidFill>
                  <a:srgbClr val="FFFF00"/>
                </a:solidFill>
              </a:rPr>
              <a:t>，数量</a:t>
            </a:r>
            <a:r>
              <a:rPr lang="en-US" altLang="zh-CN" sz="2200" b="1" smtClean="0">
                <a:solidFill>
                  <a:srgbClr val="FFFF00"/>
                </a:solidFill>
              </a:rPr>
              <a:t>)</a:t>
            </a:r>
            <a:endParaRPr lang="en-US" altLang="zh-CN" sz="2200" b="1" smtClean="0">
              <a:solidFill>
                <a:srgbClr val="FFFF00"/>
              </a:solidFill>
            </a:endParaRPr>
          </a:p>
        </p:txBody>
      </p:sp>
      <p:sp>
        <p:nvSpPr>
          <p:cNvPr id="82949" name="Text Box 46"/>
          <p:cNvSpPr txBox="1">
            <a:spLocks noChangeArrowheads="1"/>
          </p:cNvSpPr>
          <p:nvPr/>
        </p:nvSpPr>
        <p:spPr bwMode="auto">
          <a:xfrm>
            <a:off x="5273675" y="4430713"/>
            <a:ext cx="990600" cy="398780"/>
          </a:xfrm>
          <a:prstGeom prst="rect">
            <a:avLst/>
          </a:prstGeom>
          <a:noFill/>
          <a:ln w="12700" cap="sq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</a:rPr>
              <a:t>零部件</a:t>
            </a:r>
            <a:endParaRPr kumimoji="1" lang="zh-CN" altLang="zh-CN" sz="2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2950" name="Group 47"/>
          <p:cNvGrpSpPr/>
          <p:nvPr/>
        </p:nvGrpSpPr>
        <p:grpSpPr bwMode="auto">
          <a:xfrm>
            <a:off x="5845175" y="3573463"/>
            <a:ext cx="990600" cy="398463"/>
            <a:chOff x="0" y="0"/>
            <a:chExt cx="624" cy="251"/>
          </a:xfrm>
        </p:grpSpPr>
        <p:sp>
          <p:nvSpPr>
            <p:cNvPr id="82971" name="AutoShape 48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2" name="Text Box 49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名称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951" name="Group 50"/>
          <p:cNvGrpSpPr/>
          <p:nvPr/>
        </p:nvGrpSpPr>
        <p:grpSpPr bwMode="auto">
          <a:xfrm>
            <a:off x="3673475" y="3592513"/>
            <a:ext cx="990600" cy="398463"/>
            <a:chOff x="0" y="0"/>
            <a:chExt cx="624" cy="251"/>
          </a:xfrm>
        </p:grpSpPr>
        <p:sp>
          <p:nvSpPr>
            <p:cNvPr id="82969" name="AutoShape 51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0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代号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952" name="Line 60"/>
          <p:cNvSpPr>
            <a:spLocks noChangeShapeType="1"/>
          </p:cNvSpPr>
          <p:nvPr/>
        </p:nvSpPr>
        <p:spPr bwMode="auto">
          <a:xfrm flipH="1">
            <a:off x="5730875" y="3973513"/>
            <a:ext cx="457200" cy="457200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3" name="Line 61"/>
          <p:cNvSpPr>
            <a:spLocks noChangeShapeType="1"/>
          </p:cNvSpPr>
          <p:nvPr/>
        </p:nvSpPr>
        <p:spPr bwMode="auto">
          <a:xfrm flipH="1">
            <a:off x="6035675" y="3973513"/>
            <a:ext cx="1219200" cy="457200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4" name="Line 62"/>
          <p:cNvSpPr>
            <a:spLocks noChangeShapeType="1"/>
          </p:cNvSpPr>
          <p:nvPr/>
        </p:nvSpPr>
        <p:spPr bwMode="auto">
          <a:xfrm flipH="1">
            <a:off x="6234113" y="6002338"/>
            <a:ext cx="381000" cy="0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03"/>
          <p:cNvGrpSpPr/>
          <p:nvPr/>
        </p:nvGrpSpPr>
        <p:grpSpPr bwMode="auto">
          <a:xfrm>
            <a:off x="5164138" y="4946650"/>
            <a:ext cx="1174750" cy="1371600"/>
            <a:chOff x="-21" y="0"/>
            <a:chExt cx="740" cy="864"/>
          </a:xfrm>
        </p:grpSpPr>
        <p:sp>
          <p:nvSpPr>
            <p:cNvPr id="82963" name="AutoShape 104"/>
            <p:cNvSpPr>
              <a:spLocks noChangeArrowheads="1"/>
            </p:cNvSpPr>
            <p:nvPr/>
          </p:nvSpPr>
          <p:spPr bwMode="auto">
            <a:xfrm>
              <a:off x="52" y="480"/>
              <a:ext cx="576" cy="384"/>
            </a:xfrm>
            <a:prstGeom prst="flowChartDecision">
              <a:avLst/>
            </a:prstGeom>
            <a:noFill/>
            <a:ln w="12700" cap="sq">
              <a:solidFill>
                <a:srgbClr val="00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zh-CN" sz="200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4" name="Text Box 105"/>
            <p:cNvSpPr txBox="1">
              <a:spLocks noChangeArrowheads="1"/>
            </p:cNvSpPr>
            <p:nvPr/>
          </p:nvSpPr>
          <p:spPr bwMode="auto">
            <a:xfrm>
              <a:off x="144" y="528"/>
              <a:ext cx="43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领导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5" name="Line 106"/>
            <p:cNvSpPr>
              <a:spLocks noChangeShapeType="1"/>
            </p:cNvSpPr>
            <p:nvPr/>
          </p:nvSpPr>
          <p:spPr bwMode="auto">
            <a:xfrm flipV="1">
              <a:off x="196" y="0"/>
              <a:ext cx="0" cy="57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Line 107"/>
            <p:cNvSpPr>
              <a:spLocks noChangeShapeType="1"/>
            </p:cNvSpPr>
            <p:nvPr/>
          </p:nvSpPr>
          <p:spPr bwMode="auto">
            <a:xfrm flipV="1">
              <a:off x="532" y="0"/>
              <a:ext cx="0" cy="576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7" name="Text Box 108"/>
            <p:cNvSpPr txBox="1">
              <a:spLocks noChangeArrowheads="1"/>
            </p:cNvSpPr>
            <p:nvPr/>
          </p:nvSpPr>
          <p:spPr bwMode="auto">
            <a:xfrm>
              <a:off x="-21" y="134"/>
              <a:ext cx="24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FFCC"/>
                  </a:solidFill>
                  <a:latin typeface="Times New Roman" panose="02020603050405020304" pitchFamily="18" charset="0"/>
                </a:rPr>
                <a:t>m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8" name="Text Box 109"/>
            <p:cNvSpPr txBox="1">
              <a:spLocks noChangeArrowheads="1"/>
            </p:cNvSpPr>
            <p:nvPr/>
          </p:nvSpPr>
          <p:spPr bwMode="auto">
            <a:xfrm>
              <a:off x="524" y="153"/>
              <a:ext cx="19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FFCC"/>
                  </a:solidFill>
                  <a:latin typeface="Times New Roman" panose="02020603050405020304" pitchFamily="18" charset="0"/>
                </a:rPr>
                <a:t>n</a:t>
              </a:r>
              <a:endPara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956" name="Group 47"/>
          <p:cNvGrpSpPr/>
          <p:nvPr/>
        </p:nvGrpSpPr>
        <p:grpSpPr bwMode="auto">
          <a:xfrm>
            <a:off x="6915150" y="3575050"/>
            <a:ext cx="990600" cy="398463"/>
            <a:chOff x="0" y="0"/>
            <a:chExt cx="624" cy="251"/>
          </a:xfrm>
        </p:grpSpPr>
        <p:sp>
          <p:nvSpPr>
            <p:cNvPr id="82961" name="AutoShape 48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2" name="Text Box 49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价格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957" name="Group 47"/>
          <p:cNvGrpSpPr/>
          <p:nvPr/>
        </p:nvGrpSpPr>
        <p:grpSpPr bwMode="auto">
          <a:xfrm>
            <a:off x="6618288" y="5784850"/>
            <a:ext cx="990600" cy="398463"/>
            <a:chOff x="0" y="0"/>
            <a:chExt cx="624" cy="251"/>
          </a:xfrm>
        </p:grpSpPr>
        <p:sp>
          <p:nvSpPr>
            <p:cNvPr id="82959" name="AutoShape 48"/>
            <p:cNvSpPr>
              <a:spLocks noChangeArrowheads="1"/>
            </p:cNvSpPr>
            <p:nvPr/>
          </p:nvSpPr>
          <p:spPr bwMode="auto">
            <a:xfrm>
              <a:off x="0" y="48"/>
              <a:ext cx="576" cy="192"/>
            </a:xfrm>
            <a:prstGeom prst="roundRect">
              <a:avLst>
                <a:gd name="adj" fmla="val 50000"/>
              </a:avLst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0" name="Text Box 49"/>
            <p:cNvSpPr txBox="1">
              <a:spLocks noChangeArrowheads="1"/>
            </p:cNvSpPr>
            <p:nvPr/>
          </p:nvSpPr>
          <p:spPr bwMode="auto">
            <a:xfrm>
              <a:off x="0" y="0"/>
              <a:ext cx="6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数量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2958" name="Line 61"/>
          <p:cNvSpPr>
            <a:spLocks noChangeShapeType="1"/>
          </p:cNvSpPr>
          <p:nvPr/>
        </p:nvSpPr>
        <p:spPr bwMode="auto">
          <a:xfrm>
            <a:off x="4159250" y="3987800"/>
            <a:ext cx="1114425" cy="442913"/>
          </a:xfrm>
          <a:prstGeom prst="line">
            <a:avLst/>
          </a:prstGeom>
          <a:noFill/>
          <a:ln w="12700" cap="sq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631950" y="333375"/>
            <a:ext cx="842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66"/>
                </a:solidFill>
              </a:rPr>
              <a:t> </a:t>
            </a:r>
            <a:r>
              <a:rPr lang="zh-CN" altLang="en-US" sz="4000">
                <a:solidFill>
                  <a:srgbClr val="CC0066"/>
                </a:solidFill>
              </a:rPr>
              <a:t>将</a:t>
            </a:r>
            <a:r>
              <a:rPr lang="en-US" altLang="zh-CN" sz="4000">
                <a:solidFill>
                  <a:srgbClr val="CC0066"/>
                </a:solidFill>
              </a:rPr>
              <a:t>E-R</a:t>
            </a:r>
            <a:r>
              <a:rPr lang="zh-CN" altLang="en-US" sz="4000">
                <a:solidFill>
                  <a:srgbClr val="CC0066"/>
                </a:solidFill>
              </a:rPr>
              <a:t>图转化为关系数据模型</a:t>
            </a:r>
            <a:endParaRPr lang="zh-CN" altLang="en-US" sz="4000">
              <a:solidFill>
                <a:srgbClr val="CC0066"/>
              </a:solidFill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ltGray">
          <a:xfrm>
            <a:off x="1544638" y="12334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635125" y="1341438"/>
            <a:ext cx="8964613" cy="316706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9900"/>
                </a:solidFill>
              </a:rPr>
              <a:t>5</a:t>
            </a:r>
            <a:r>
              <a:rPr lang="zh-CN" altLang="en-US" smtClean="0">
                <a:solidFill>
                  <a:srgbClr val="FF9900"/>
                </a:solidFill>
              </a:rPr>
              <a:t>．</a:t>
            </a:r>
            <a:r>
              <a:rPr lang="zh-CN" altLang="en-US" b="1" smtClean="0">
                <a:solidFill>
                  <a:srgbClr val="FF9900"/>
                </a:solidFill>
              </a:rPr>
              <a:t>两个以上实体</a:t>
            </a:r>
            <a:r>
              <a:rPr lang="en-US" altLang="zh-CN" b="1" smtClean="0">
                <a:solidFill>
                  <a:srgbClr val="FF9900"/>
                </a:solidFill>
              </a:rPr>
              <a:t>m</a:t>
            </a:r>
            <a:r>
              <a:rPr lang="zh-CN" altLang="en-US" b="1" smtClean="0">
                <a:solidFill>
                  <a:srgbClr val="FF9900"/>
                </a:solidFill>
              </a:rPr>
              <a:t>：</a:t>
            </a:r>
            <a:r>
              <a:rPr lang="en-US" altLang="zh-CN" b="1" smtClean="0">
                <a:solidFill>
                  <a:srgbClr val="FF9900"/>
                </a:solidFill>
              </a:rPr>
              <a:t>n</a:t>
            </a:r>
            <a:r>
              <a:rPr lang="zh-CN" altLang="en-US" b="1" smtClean="0">
                <a:solidFill>
                  <a:srgbClr val="FF9900"/>
                </a:solidFill>
              </a:rPr>
              <a:t>多元联系</a:t>
            </a:r>
            <a:r>
              <a:rPr lang="zh-CN" altLang="en-US" sz="2800" smtClean="0"/>
              <a:t> </a:t>
            </a:r>
            <a:endParaRPr lang="zh-CN" altLang="en-US" sz="2800" smtClean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smtClean="0"/>
              <a:t>           为联系单独建立一个关系，该关系中最少应包括被它联系的各个实体的“主键”，若是联系有属性，也要归人这个关系中。这种情况与两个实体</a:t>
            </a:r>
            <a:r>
              <a:rPr lang="en-US" altLang="zh-CN" sz="2800" b="1" smtClean="0"/>
              <a:t>m</a:t>
            </a:r>
            <a:r>
              <a:rPr lang="zh-CN" altLang="en-US" sz="2800" b="1" smtClean="0"/>
              <a:t>：</a:t>
            </a:r>
            <a:r>
              <a:rPr lang="en-US" altLang="zh-CN" sz="2800" b="1" smtClean="0"/>
              <a:t>n</a:t>
            </a:r>
            <a:r>
              <a:rPr lang="zh-CN" altLang="en-US" sz="2800" b="1" smtClean="0"/>
              <a:t>联系类似，不再举例了</a:t>
            </a:r>
            <a:r>
              <a:rPr lang="zh-CN" altLang="en-US" sz="2800" smtClean="0"/>
              <a:t> </a:t>
            </a:r>
            <a:endParaRPr lang="zh-CN" altLang="en-US" sz="28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631950" y="333375"/>
            <a:ext cx="842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66"/>
                </a:solidFill>
              </a:rPr>
              <a:t> </a:t>
            </a:r>
            <a:r>
              <a:rPr lang="zh-CN" altLang="en-US" sz="4000">
                <a:solidFill>
                  <a:srgbClr val="CC0066"/>
                </a:solidFill>
              </a:rPr>
              <a:t>将</a:t>
            </a:r>
            <a:r>
              <a:rPr lang="en-US" altLang="zh-CN" sz="4000">
                <a:solidFill>
                  <a:srgbClr val="CC0066"/>
                </a:solidFill>
              </a:rPr>
              <a:t>E-R</a:t>
            </a:r>
            <a:r>
              <a:rPr lang="zh-CN" altLang="en-US" sz="4000">
                <a:solidFill>
                  <a:srgbClr val="CC0066"/>
                </a:solidFill>
              </a:rPr>
              <a:t>图转化为关系数据模型</a:t>
            </a:r>
            <a:endParaRPr lang="zh-CN" altLang="en-US" sz="4000">
              <a:solidFill>
                <a:srgbClr val="CC0066"/>
              </a:solidFill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ltGray">
          <a:xfrm>
            <a:off x="1544638" y="12334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631950" y="1412875"/>
            <a:ext cx="4248150" cy="43926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FF9900"/>
                </a:solidFill>
              </a:rPr>
              <a:t>6</a:t>
            </a:r>
            <a:r>
              <a:rPr lang="zh-CN" altLang="en-US" smtClean="0">
                <a:solidFill>
                  <a:srgbClr val="FF9900"/>
                </a:solidFill>
              </a:rPr>
              <a:t>．</a:t>
            </a:r>
            <a:r>
              <a:rPr lang="zh-CN" altLang="en-US" b="1" smtClean="0">
                <a:solidFill>
                  <a:srgbClr val="FF9900"/>
                </a:solidFill>
              </a:rPr>
              <a:t>两实体间</a:t>
            </a:r>
            <a:r>
              <a:rPr lang="en-US" altLang="zh-CN" b="1" smtClean="0">
                <a:solidFill>
                  <a:srgbClr val="FF9900"/>
                </a:solidFill>
              </a:rPr>
              <a:t>1</a:t>
            </a:r>
            <a:r>
              <a:rPr lang="zh-CN" altLang="en-US" b="1" smtClean="0">
                <a:solidFill>
                  <a:srgbClr val="FF9900"/>
                </a:solidFill>
              </a:rPr>
              <a:t>：</a:t>
            </a:r>
            <a:r>
              <a:rPr lang="en-US" altLang="zh-CN" b="1" smtClean="0">
                <a:solidFill>
                  <a:srgbClr val="FF9900"/>
                </a:solidFill>
              </a:rPr>
              <a:t>1</a:t>
            </a:r>
            <a:r>
              <a:rPr lang="zh-CN" altLang="en-US" b="1" smtClean="0">
                <a:solidFill>
                  <a:srgbClr val="FF9900"/>
                </a:solidFill>
              </a:rPr>
              <a:t>联系</a:t>
            </a:r>
            <a:endParaRPr lang="zh-CN" altLang="en-US" b="1" smtClean="0">
              <a:solidFill>
                <a:srgbClr val="FF99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/>
              <a:t>      显然，下面的关系模型可以表达语义：</a:t>
            </a:r>
            <a:endParaRPr lang="zh-CN" altLang="en-US" sz="2800" b="1" smtClean="0"/>
          </a:p>
          <a:p>
            <a:pPr eaLnBrk="1" hangingPunct="1">
              <a:buFontTx/>
              <a:buNone/>
            </a:pPr>
            <a:r>
              <a:rPr lang="zh-CN" altLang="en-US" sz="2800" b="1" smtClean="0"/>
              <a:t>   </a:t>
            </a:r>
            <a:r>
              <a:rPr lang="zh-CN" altLang="en-US" sz="2800" b="1" smtClean="0">
                <a:solidFill>
                  <a:srgbClr val="FFFF00"/>
                </a:solidFill>
              </a:rPr>
              <a:t>工厂</a:t>
            </a:r>
            <a:r>
              <a:rPr lang="en-US" altLang="zh-CN" sz="2800" b="1" smtClean="0">
                <a:solidFill>
                  <a:srgbClr val="FFFF00"/>
                </a:solidFill>
              </a:rPr>
              <a:t>(</a:t>
            </a:r>
            <a:r>
              <a:rPr lang="zh-CN" altLang="en-US" sz="2800" b="1" u="sng" smtClean="0">
                <a:solidFill>
                  <a:srgbClr val="FFFF00"/>
                </a:solidFill>
              </a:rPr>
              <a:t>厂号</a:t>
            </a:r>
            <a:r>
              <a:rPr lang="zh-CN" altLang="en-US" sz="2800" b="1" smtClean="0">
                <a:solidFill>
                  <a:srgbClr val="FFFF00"/>
                </a:solidFill>
              </a:rPr>
              <a:t>，厂名，地点</a:t>
            </a:r>
            <a:r>
              <a:rPr lang="en-US" altLang="zh-CN" sz="2800" b="1" smtClean="0">
                <a:solidFill>
                  <a:srgbClr val="FFFF00"/>
                </a:solidFill>
              </a:rPr>
              <a:t>) </a:t>
            </a:r>
            <a:endParaRPr lang="en-US" altLang="zh-CN" sz="2800" b="1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</a:rPr>
              <a:t>   </a:t>
            </a:r>
            <a:r>
              <a:rPr lang="zh-CN" altLang="en-US" sz="2800" b="1" smtClean="0">
                <a:solidFill>
                  <a:srgbClr val="FFFF00"/>
                </a:solidFill>
              </a:rPr>
              <a:t>厂长</a:t>
            </a:r>
            <a:r>
              <a:rPr lang="en-US" altLang="zh-CN" sz="2800" b="1" smtClean="0">
                <a:solidFill>
                  <a:srgbClr val="FFFF00"/>
                </a:solidFill>
              </a:rPr>
              <a:t>(</a:t>
            </a:r>
            <a:r>
              <a:rPr lang="zh-CN" altLang="en-US" sz="2800" b="1" u="sng" smtClean="0">
                <a:solidFill>
                  <a:srgbClr val="FFFF00"/>
                </a:solidFill>
              </a:rPr>
              <a:t>姓名</a:t>
            </a:r>
            <a:r>
              <a:rPr lang="zh-CN" altLang="en-US" sz="2800" b="1" smtClean="0">
                <a:solidFill>
                  <a:srgbClr val="FFFF00"/>
                </a:solidFill>
              </a:rPr>
              <a:t>，性别，年龄</a:t>
            </a:r>
            <a:r>
              <a:rPr lang="en-US" altLang="zh-CN" sz="2800" b="1" smtClean="0">
                <a:solidFill>
                  <a:srgbClr val="FFFF00"/>
                </a:solidFill>
              </a:rPr>
              <a:t>)   </a:t>
            </a:r>
            <a:endParaRPr lang="en-US" altLang="zh-CN" sz="2800" b="1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</a:rPr>
              <a:t>   </a:t>
            </a:r>
            <a:r>
              <a:rPr lang="zh-CN" altLang="en-US" sz="2800" b="1" smtClean="0">
                <a:solidFill>
                  <a:srgbClr val="FFFF00"/>
                </a:solidFill>
              </a:rPr>
              <a:t>管理</a:t>
            </a:r>
            <a:r>
              <a:rPr lang="en-US" altLang="zh-CN" sz="2800" b="1" smtClean="0">
                <a:solidFill>
                  <a:srgbClr val="FFFF00"/>
                </a:solidFill>
              </a:rPr>
              <a:t>(</a:t>
            </a:r>
            <a:r>
              <a:rPr lang="zh-CN" altLang="en-US" sz="2800" b="1" u="sng" smtClean="0">
                <a:solidFill>
                  <a:srgbClr val="FFFF00"/>
                </a:solidFill>
              </a:rPr>
              <a:t>姓名，厂号</a:t>
            </a:r>
            <a:r>
              <a:rPr lang="en-US" altLang="zh-CN" sz="2800" b="1" smtClean="0">
                <a:solidFill>
                  <a:srgbClr val="FFFF00"/>
                </a:solidFill>
              </a:rPr>
              <a:t>)</a:t>
            </a:r>
            <a:r>
              <a:rPr lang="en-US" altLang="zh-CN" sz="2800" smtClean="0">
                <a:solidFill>
                  <a:srgbClr val="FFFF00"/>
                </a:solidFill>
              </a:rPr>
              <a:t> </a:t>
            </a:r>
            <a:endParaRPr lang="en-US" altLang="zh-CN" sz="2800" smtClean="0">
              <a:solidFill>
                <a:srgbClr val="FFFF00"/>
              </a:solidFill>
            </a:endParaRP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6786563" y="1393825"/>
            <a:ext cx="2133600" cy="1770063"/>
            <a:chOff x="0" y="0"/>
            <a:chExt cx="1344" cy="1115"/>
          </a:xfrm>
        </p:grpSpPr>
        <p:sp>
          <p:nvSpPr>
            <p:cNvPr id="85019" name="Text Box 32"/>
            <p:cNvSpPr txBox="1">
              <a:spLocks noChangeArrowheads="1"/>
            </p:cNvSpPr>
            <p:nvPr/>
          </p:nvSpPr>
          <p:spPr bwMode="auto">
            <a:xfrm>
              <a:off x="288" y="864"/>
              <a:ext cx="672" cy="251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厂长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5020" name="Group 33"/>
            <p:cNvGrpSpPr/>
            <p:nvPr/>
          </p:nvGrpSpPr>
          <p:grpSpPr bwMode="auto">
            <a:xfrm>
              <a:off x="0" y="336"/>
              <a:ext cx="624" cy="251"/>
              <a:chOff x="0" y="0"/>
              <a:chExt cx="624" cy="251"/>
            </a:xfrm>
          </p:grpSpPr>
          <p:sp>
            <p:nvSpPr>
              <p:cNvPr id="85030" name="AutoShape 34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1" name="Text Box 3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姓名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5021" name="Group 36"/>
            <p:cNvGrpSpPr/>
            <p:nvPr/>
          </p:nvGrpSpPr>
          <p:grpSpPr bwMode="auto">
            <a:xfrm>
              <a:off x="288" y="0"/>
              <a:ext cx="624" cy="251"/>
              <a:chOff x="0" y="0"/>
              <a:chExt cx="624" cy="251"/>
            </a:xfrm>
          </p:grpSpPr>
          <p:sp>
            <p:nvSpPr>
              <p:cNvPr id="85028" name="AutoShape 37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9" name="Text Box 3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性别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5022" name="Group 39"/>
            <p:cNvGrpSpPr/>
            <p:nvPr/>
          </p:nvGrpSpPr>
          <p:grpSpPr bwMode="auto">
            <a:xfrm>
              <a:off x="720" y="336"/>
              <a:ext cx="624" cy="251"/>
              <a:chOff x="0" y="0"/>
              <a:chExt cx="624" cy="251"/>
            </a:xfrm>
          </p:grpSpPr>
          <p:sp>
            <p:nvSpPr>
              <p:cNvPr id="85026" name="AutoShape 40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7" name="Text Box 4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年龄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23" name="Line 42"/>
            <p:cNvSpPr>
              <a:spLocks noChangeShapeType="1"/>
            </p:cNvSpPr>
            <p:nvPr/>
          </p:nvSpPr>
          <p:spPr bwMode="auto">
            <a:xfrm>
              <a:off x="288" y="576"/>
              <a:ext cx="192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4" name="Line 43"/>
            <p:cNvSpPr>
              <a:spLocks noChangeShapeType="1"/>
            </p:cNvSpPr>
            <p:nvPr/>
          </p:nvSpPr>
          <p:spPr bwMode="auto">
            <a:xfrm>
              <a:off x="624" y="240"/>
              <a:ext cx="0" cy="624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5" name="Line 44"/>
            <p:cNvSpPr>
              <a:spLocks noChangeShapeType="1"/>
            </p:cNvSpPr>
            <p:nvPr/>
          </p:nvSpPr>
          <p:spPr bwMode="auto">
            <a:xfrm flipH="1">
              <a:off x="768" y="576"/>
              <a:ext cx="192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3"/>
          <p:cNvGrpSpPr/>
          <p:nvPr/>
        </p:nvGrpSpPr>
        <p:grpSpPr bwMode="auto">
          <a:xfrm>
            <a:off x="6862763" y="4746625"/>
            <a:ext cx="3289300" cy="1160463"/>
            <a:chOff x="0" y="0"/>
            <a:chExt cx="2072" cy="731"/>
          </a:xfrm>
        </p:grpSpPr>
        <p:sp>
          <p:nvSpPr>
            <p:cNvPr id="85006" name="Text Box 64"/>
            <p:cNvSpPr txBox="1">
              <a:spLocks noChangeArrowheads="1"/>
            </p:cNvSpPr>
            <p:nvPr/>
          </p:nvSpPr>
          <p:spPr bwMode="auto">
            <a:xfrm>
              <a:off x="336" y="0"/>
              <a:ext cx="576" cy="251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工厂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5007" name="Group 65"/>
            <p:cNvGrpSpPr/>
            <p:nvPr/>
          </p:nvGrpSpPr>
          <p:grpSpPr bwMode="auto">
            <a:xfrm>
              <a:off x="0" y="480"/>
              <a:ext cx="624" cy="251"/>
              <a:chOff x="0" y="0"/>
              <a:chExt cx="624" cy="251"/>
            </a:xfrm>
          </p:grpSpPr>
          <p:sp>
            <p:nvSpPr>
              <p:cNvPr id="85017" name="AutoShape 6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8" name="Text Box 6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厂号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5008" name="Group 71"/>
            <p:cNvGrpSpPr/>
            <p:nvPr/>
          </p:nvGrpSpPr>
          <p:grpSpPr bwMode="auto">
            <a:xfrm>
              <a:off x="768" y="480"/>
              <a:ext cx="624" cy="251"/>
              <a:chOff x="0" y="0"/>
              <a:chExt cx="624" cy="251"/>
            </a:xfrm>
          </p:grpSpPr>
          <p:sp>
            <p:nvSpPr>
              <p:cNvPr id="85015" name="AutoShape 72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6" name="Text Box 7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厂名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5009" name="Group 77"/>
            <p:cNvGrpSpPr/>
            <p:nvPr/>
          </p:nvGrpSpPr>
          <p:grpSpPr bwMode="auto">
            <a:xfrm>
              <a:off x="1416" y="480"/>
              <a:ext cx="656" cy="251"/>
              <a:chOff x="-648" y="10"/>
              <a:chExt cx="656" cy="251"/>
            </a:xfrm>
          </p:grpSpPr>
          <p:sp>
            <p:nvSpPr>
              <p:cNvPr id="85013" name="AutoShape 78"/>
              <p:cNvSpPr>
                <a:spLocks noChangeArrowheads="1"/>
              </p:cNvSpPr>
              <p:nvPr/>
            </p:nvSpPr>
            <p:spPr bwMode="auto">
              <a:xfrm>
                <a:off x="-568" y="45"/>
                <a:ext cx="576" cy="192"/>
              </a:xfrm>
              <a:prstGeom prst="roundRect">
                <a:avLst>
                  <a:gd name="adj" fmla="val 50000"/>
                </a:avLst>
              </a:prstGeom>
              <a:noFill/>
              <a:ln w="12700" cap="sq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14" name="Text Box 79"/>
              <p:cNvSpPr txBox="1">
                <a:spLocks noChangeArrowheads="1"/>
              </p:cNvSpPr>
              <p:nvPr/>
            </p:nvSpPr>
            <p:spPr bwMode="auto">
              <a:xfrm>
                <a:off x="-648" y="10"/>
                <a:ext cx="624" cy="2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地点</a:t>
                </a:r>
                <a:endParaRPr kumimoji="1" lang="zh-CN" altLang="zh-CN" sz="200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10" name="Line 80"/>
            <p:cNvSpPr>
              <a:spLocks noChangeShapeType="1"/>
            </p:cNvSpPr>
            <p:nvPr/>
          </p:nvSpPr>
          <p:spPr bwMode="auto">
            <a:xfrm flipH="1">
              <a:off x="288" y="265"/>
              <a:ext cx="240" cy="263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1" name="Line 82"/>
            <p:cNvSpPr>
              <a:spLocks noChangeShapeType="1"/>
            </p:cNvSpPr>
            <p:nvPr/>
          </p:nvSpPr>
          <p:spPr bwMode="auto">
            <a:xfrm>
              <a:off x="720" y="265"/>
              <a:ext cx="240" cy="263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12" name="Line 84"/>
            <p:cNvSpPr>
              <a:spLocks noChangeShapeType="1"/>
            </p:cNvSpPr>
            <p:nvPr/>
          </p:nvSpPr>
          <p:spPr bwMode="auto">
            <a:xfrm>
              <a:off x="912" y="240"/>
              <a:ext cx="955" cy="265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85"/>
          <p:cNvGrpSpPr/>
          <p:nvPr/>
        </p:nvGrpSpPr>
        <p:grpSpPr bwMode="auto">
          <a:xfrm>
            <a:off x="7319963" y="3222625"/>
            <a:ext cx="1066800" cy="1524000"/>
            <a:chOff x="0" y="0"/>
            <a:chExt cx="672" cy="960"/>
          </a:xfrm>
        </p:grpSpPr>
        <p:sp>
          <p:nvSpPr>
            <p:cNvPr id="85000" name="AutoShape 86"/>
            <p:cNvSpPr>
              <a:spLocks noChangeArrowheads="1"/>
            </p:cNvSpPr>
            <p:nvPr/>
          </p:nvSpPr>
          <p:spPr bwMode="auto">
            <a:xfrm>
              <a:off x="0" y="288"/>
              <a:ext cx="672" cy="384"/>
            </a:xfrm>
            <a:prstGeom prst="flowChartDecision">
              <a:avLst/>
            </a:prstGeom>
            <a:noFill/>
            <a:ln w="12700" cap="sq">
              <a:solidFill>
                <a:srgbClr val="00FF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1" name="Text Box 87"/>
            <p:cNvSpPr txBox="1">
              <a:spLocks noChangeArrowheads="1"/>
            </p:cNvSpPr>
            <p:nvPr/>
          </p:nvSpPr>
          <p:spPr bwMode="auto">
            <a:xfrm>
              <a:off x="95" y="373"/>
              <a:ext cx="5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</a:rPr>
                <a:t>管理</a:t>
              </a:r>
              <a:endParaRPr kumimoji="1" lang="zh-CN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2" name="Line 92"/>
            <p:cNvSpPr>
              <a:spLocks noChangeShapeType="1"/>
            </p:cNvSpPr>
            <p:nvPr/>
          </p:nvSpPr>
          <p:spPr bwMode="auto">
            <a:xfrm flipV="1">
              <a:off x="336" y="0"/>
              <a:ext cx="0" cy="288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3" name="Line 93"/>
            <p:cNvSpPr>
              <a:spLocks noChangeShapeType="1"/>
            </p:cNvSpPr>
            <p:nvPr/>
          </p:nvSpPr>
          <p:spPr bwMode="auto">
            <a:xfrm>
              <a:off x="336" y="672"/>
              <a:ext cx="0" cy="288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4" name="Text Box 94"/>
            <p:cNvSpPr txBox="1">
              <a:spLocks noChangeArrowheads="1"/>
            </p:cNvSpPr>
            <p:nvPr/>
          </p:nvSpPr>
          <p:spPr bwMode="auto">
            <a:xfrm>
              <a:off x="401" y="9"/>
              <a:ext cx="19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FFCC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5" name="Text Box 95"/>
            <p:cNvSpPr txBox="1">
              <a:spLocks noChangeArrowheads="1"/>
            </p:cNvSpPr>
            <p:nvPr/>
          </p:nvSpPr>
          <p:spPr bwMode="auto">
            <a:xfrm>
              <a:off x="439" y="633"/>
              <a:ext cx="19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00FFCC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631950" y="333375"/>
            <a:ext cx="842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66"/>
                </a:solidFill>
              </a:rPr>
              <a:t> </a:t>
            </a:r>
            <a:r>
              <a:rPr lang="zh-CN" altLang="en-US" sz="4000">
                <a:solidFill>
                  <a:srgbClr val="CC0066"/>
                </a:solidFill>
              </a:rPr>
              <a:t>将</a:t>
            </a:r>
            <a:r>
              <a:rPr lang="en-US" altLang="zh-CN" sz="4000">
                <a:solidFill>
                  <a:srgbClr val="CC0066"/>
                </a:solidFill>
              </a:rPr>
              <a:t>E-R</a:t>
            </a:r>
            <a:r>
              <a:rPr lang="zh-CN" altLang="en-US" sz="4000">
                <a:solidFill>
                  <a:srgbClr val="CC0066"/>
                </a:solidFill>
              </a:rPr>
              <a:t>图转化为关系数据模型</a:t>
            </a:r>
            <a:endParaRPr lang="zh-CN" altLang="en-US" sz="4000">
              <a:solidFill>
                <a:srgbClr val="CC0066"/>
              </a:solidFill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ltGray">
          <a:xfrm>
            <a:off x="1544638" y="12334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1557338"/>
            <a:ext cx="8424863" cy="46799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FF9900"/>
                </a:solidFill>
              </a:rPr>
              <a:t>6</a:t>
            </a:r>
            <a:r>
              <a:rPr lang="zh-CN" altLang="en-US" smtClean="0">
                <a:solidFill>
                  <a:srgbClr val="FF9900"/>
                </a:solidFill>
              </a:rPr>
              <a:t>．</a:t>
            </a:r>
            <a:r>
              <a:rPr lang="zh-CN" altLang="en-US" b="1" smtClean="0">
                <a:solidFill>
                  <a:srgbClr val="FF9900"/>
                </a:solidFill>
              </a:rPr>
              <a:t>两实体间</a:t>
            </a:r>
            <a:r>
              <a:rPr lang="en-US" altLang="zh-CN" b="1" smtClean="0">
                <a:solidFill>
                  <a:srgbClr val="FF9900"/>
                </a:solidFill>
              </a:rPr>
              <a:t>1</a:t>
            </a:r>
            <a:r>
              <a:rPr lang="zh-CN" altLang="en-US" b="1" smtClean="0">
                <a:solidFill>
                  <a:srgbClr val="FF9900"/>
                </a:solidFill>
              </a:rPr>
              <a:t>：</a:t>
            </a:r>
            <a:r>
              <a:rPr lang="en-US" altLang="zh-CN" b="1" smtClean="0">
                <a:solidFill>
                  <a:srgbClr val="FF9900"/>
                </a:solidFill>
              </a:rPr>
              <a:t>1</a:t>
            </a:r>
            <a:r>
              <a:rPr lang="zh-CN" altLang="en-US" b="1" smtClean="0">
                <a:solidFill>
                  <a:srgbClr val="FF9900"/>
                </a:solidFill>
              </a:rPr>
              <a:t>联系</a:t>
            </a:r>
            <a:endParaRPr lang="zh-CN" altLang="en-US" b="1" smtClean="0">
              <a:solidFill>
                <a:srgbClr val="FF99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/>
              <a:t>         </a:t>
            </a:r>
            <a:r>
              <a:rPr lang="zh-CN" altLang="en-US" sz="2800" smtClean="0"/>
              <a:t> </a:t>
            </a:r>
            <a:r>
              <a:rPr lang="zh-CN" altLang="en-US" sz="2800" b="1" smtClean="0"/>
              <a:t>但完全可以省去“管理”关系，只需在“工厂”关系中增加“厂长”的主键“姓名”，将其转换为下面的关系模型：  </a:t>
            </a: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/>
              <a:t>   </a:t>
            </a:r>
            <a:r>
              <a:rPr lang="zh-CN" altLang="en-US" sz="2800" b="1" smtClean="0">
                <a:solidFill>
                  <a:srgbClr val="FFFF00"/>
                </a:solidFill>
              </a:rPr>
              <a:t>工厂</a:t>
            </a:r>
            <a:r>
              <a:rPr lang="en-US" altLang="zh-CN" sz="2800" b="1" smtClean="0">
                <a:solidFill>
                  <a:srgbClr val="FFFF00"/>
                </a:solidFill>
              </a:rPr>
              <a:t>(</a:t>
            </a:r>
            <a:r>
              <a:rPr lang="zh-CN" altLang="en-US" sz="2800" b="1" u="sng" smtClean="0">
                <a:solidFill>
                  <a:srgbClr val="FFFF00"/>
                </a:solidFill>
              </a:rPr>
              <a:t>厂号</a:t>
            </a:r>
            <a:r>
              <a:rPr lang="zh-CN" altLang="en-US" sz="2800" b="1" smtClean="0">
                <a:solidFill>
                  <a:srgbClr val="FFFF00"/>
                </a:solidFill>
              </a:rPr>
              <a:t>，厂名，地点，</a:t>
            </a:r>
            <a:r>
              <a:rPr lang="zh-CN" altLang="en-US" sz="2800" b="1" smtClean="0">
                <a:solidFill>
                  <a:srgbClr val="66FF33"/>
                </a:solidFill>
              </a:rPr>
              <a:t>姓名</a:t>
            </a:r>
            <a:r>
              <a:rPr lang="en-US" altLang="zh-CN" sz="2800" b="1" smtClean="0">
                <a:solidFill>
                  <a:srgbClr val="FFFF00"/>
                </a:solidFill>
              </a:rPr>
              <a:t>)    </a:t>
            </a:r>
            <a:endParaRPr lang="en-US" altLang="zh-CN" sz="2800" b="1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</a:rPr>
              <a:t>   </a:t>
            </a:r>
            <a:r>
              <a:rPr lang="zh-CN" altLang="en-US" sz="2800" b="1" smtClean="0">
                <a:solidFill>
                  <a:srgbClr val="FFFF00"/>
                </a:solidFill>
              </a:rPr>
              <a:t>厂长</a:t>
            </a:r>
            <a:r>
              <a:rPr lang="en-US" altLang="zh-CN" sz="2800" b="1" smtClean="0">
                <a:solidFill>
                  <a:srgbClr val="FFFF00"/>
                </a:solidFill>
              </a:rPr>
              <a:t>(</a:t>
            </a:r>
            <a:r>
              <a:rPr lang="zh-CN" altLang="en-US" sz="2800" b="1" u="sng" smtClean="0">
                <a:solidFill>
                  <a:srgbClr val="FFFF00"/>
                </a:solidFill>
              </a:rPr>
              <a:t>姓名</a:t>
            </a:r>
            <a:r>
              <a:rPr lang="zh-CN" altLang="en-US" sz="2800" b="1" smtClean="0">
                <a:solidFill>
                  <a:srgbClr val="FFFF00"/>
                </a:solidFill>
              </a:rPr>
              <a:t>，性别，年龄</a:t>
            </a:r>
            <a:r>
              <a:rPr lang="en-US" altLang="zh-CN" sz="2800" b="1" smtClean="0">
                <a:solidFill>
                  <a:srgbClr val="FFFF00"/>
                </a:solidFill>
              </a:rPr>
              <a:t>)</a:t>
            </a:r>
            <a:endParaRPr lang="en-US" altLang="zh-CN" sz="2800" b="1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   </a:t>
            </a:r>
            <a:r>
              <a:rPr lang="zh-CN" altLang="en-US" sz="2800" b="1" smtClean="0"/>
              <a:t>当然也可在“厂长”关系中增加“工厂”的主键“厂号”，转换为另一种关系模型：  </a:t>
            </a: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/>
              <a:t>    </a:t>
            </a:r>
            <a:r>
              <a:rPr lang="zh-CN" altLang="en-US" sz="2800" b="1" smtClean="0">
                <a:solidFill>
                  <a:srgbClr val="FFFF00"/>
                </a:solidFill>
              </a:rPr>
              <a:t>工厂</a:t>
            </a:r>
            <a:r>
              <a:rPr lang="en-US" altLang="zh-CN" sz="2800" b="1" smtClean="0">
                <a:solidFill>
                  <a:srgbClr val="FFFF00"/>
                </a:solidFill>
              </a:rPr>
              <a:t>(</a:t>
            </a:r>
            <a:r>
              <a:rPr lang="zh-CN" altLang="en-US" sz="2800" b="1" u="sng" smtClean="0">
                <a:solidFill>
                  <a:srgbClr val="FFFF00"/>
                </a:solidFill>
              </a:rPr>
              <a:t>厂号</a:t>
            </a:r>
            <a:r>
              <a:rPr lang="zh-CN" altLang="en-US" sz="2800" b="1" smtClean="0">
                <a:solidFill>
                  <a:srgbClr val="FFFF00"/>
                </a:solidFill>
              </a:rPr>
              <a:t>，厂名，地点</a:t>
            </a:r>
            <a:r>
              <a:rPr lang="en-US" altLang="zh-CN" sz="2800" b="1" smtClean="0">
                <a:solidFill>
                  <a:srgbClr val="FFFF00"/>
                </a:solidFill>
              </a:rPr>
              <a:t>)   </a:t>
            </a:r>
            <a:endParaRPr lang="en-US" altLang="zh-CN" sz="2800" b="1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</a:rPr>
              <a:t>    </a:t>
            </a:r>
            <a:r>
              <a:rPr lang="zh-CN" altLang="en-US" sz="2800" b="1" smtClean="0">
                <a:solidFill>
                  <a:srgbClr val="FFFF00"/>
                </a:solidFill>
              </a:rPr>
              <a:t>厂长</a:t>
            </a:r>
            <a:r>
              <a:rPr lang="en-US" altLang="zh-CN" sz="2800" b="1" smtClean="0">
                <a:solidFill>
                  <a:srgbClr val="FFFF00"/>
                </a:solidFill>
              </a:rPr>
              <a:t>(</a:t>
            </a:r>
            <a:r>
              <a:rPr lang="zh-CN" altLang="en-US" sz="2800" b="1" u="sng" smtClean="0">
                <a:solidFill>
                  <a:srgbClr val="FFFF00"/>
                </a:solidFill>
              </a:rPr>
              <a:t>姓名</a:t>
            </a:r>
            <a:r>
              <a:rPr lang="zh-CN" altLang="en-US" sz="2800" b="1" smtClean="0">
                <a:solidFill>
                  <a:srgbClr val="FFFF00"/>
                </a:solidFill>
              </a:rPr>
              <a:t>，性别，年龄，</a:t>
            </a:r>
            <a:r>
              <a:rPr lang="zh-CN" altLang="en-US" sz="2800" b="1" smtClean="0">
                <a:solidFill>
                  <a:srgbClr val="66FF33"/>
                </a:solidFill>
              </a:rPr>
              <a:t>厂号</a:t>
            </a:r>
            <a:r>
              <a:rPr lang="en-US" altLang="zh-CN" sz="2800" b="1" smtClean="0">
                <a:solidFill>
                  <a:srgbClr val="FFFF00"/>
                </a:solidFill>
              </a:rPr>
              <a:t>) </a:t>
            </a:r>
            <a:endParaRPr lang="en-US" altLang="zh-CN" sz="2800" b="1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9088"/>
            <a:ext cx="9144000" cy="1169987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库存销售信息管理系统的</a:t>
            </a:r>
            <a:r>
              <a:rPr lang="en-US" altLang="zh-CN" sz="4000" b="1" smtClean="0"/>
              <a:t>ER</a:t>
            </a:r>
            <a:r>
              <a:rPr lang="zh-CN" altLang="en-US" sz="4000" b="1" smtClean="0"/>
              <a:t>模型及转换</a:t>
            </a:r>
            <a:endParaRPr lang="zh-CN" altLang="en-US" sz="4000" b="1" smtClean="0"/>
          </a:p>
        </p:txBody>
      </p:sp>
      <p:grpSp>
        <p:nvGrpSpPr>
          <p:cNvPr id="87043" name="Group 3"/>
          <p:cNvGrpSpPr/>
          <p:nvPr/>
        </p:nvGrpSpPr>
        <p:grpSpPr bwMode="auto">
          <a:xfrm>
            <a:off x="1524000" y="2057400"/>
            <a:ext cx="4343400" cy="4495800"/>
            <a:chOff x="1472" y="2916"/>
            <a:chExt cx="6780" cy="3516"/>
          </a:xfrm>
        </p:grpSpPr>
        <p:sp>
          <p:nvSpPr>
            <p:cNvPr id="87057" name="Rectangle 4"/>
            <p:cNvSpPr>
              <a:spLocks noChangeArrowheads="1"/>
            </p:cNvSpPr>
            <p:nvPr/>
          </p:nvSpPr>
          <p:spPr bwMode="auto">
            <a:xfrm>
              <a:off x="7667" y="5652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6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87058" name="Group 5"/>
            <p:cNvGrpSpPr/>
            <p:nvPr/>
          </p:nvGrpSpPr>
          <p:grpSpPr bwMode="auto">
            <a:xfrm>
              <a:off x="1472" y="2916"/>
              <a:ext cx="6780" cy="3516"/>
              <a:chOff x="1472" y="2916"/>
              <a:chExt cx="6780" cy="3516"/>
            </a:xfrm>
          </p:grpSpPr>
          <p:sp>
            <p:nvSpPr>
              <p:cNvPr id="87060" name="Text Box 6"/>
              <p:cNvSpPr txBox="1">
                <a:spLocks noChangeArrowheads="1"/>
              </p:cNvSpPr>
              <p:nvPr/>
            </p:nvSpPr>
            <p:spPr bwMode="auto">
              <a:xfrm>
                <a:off x="1472" y="4248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车间</a:t>
                </a:r>
                <a:endParaRPr lang="zh-CN" altLang="en-US" sz="160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1" name="Text Box 7"/>
              <p:cNvSpPr txBox="1">
                <a:spLocks noChangeArrowheads="1"/>
              </p:cNvSpPr>
              <p:nvPr/>
            </p:nvSpPr>
            <p:spPr bwMode="auto">
              <a:xfrm>
                <a:off x="4337" y="2916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仓位</a:t>
                </a:r>
                <a:endParaRPr lang="zh-CN" altLang="en-US" sz="160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2" name="Text Box 8"/>
              <p:cNvSpPr txBox="1">
                <a:spLocks noChangeArrowheads="1"/>
              </p:cNvSpPr>
              <p:nvPr/>
            </p:nvSpPr>
            <p:spPr bwMode="auto">
              <a:xfrm>
                <a:off x="4307" y="5184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产品</a:t>
                </a:r>
                <a:endParaRPr lang="zh-CN" altLang="en-US" sz="160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3" name="Text Box 9"/>
              <p:cNvSpPr txBox="1">
                <a:spLocks noChangeArrowheads="1"/>
              </p:cNvSpPr>
              <p:nvPr/>
            </p:nvSpPr>
            <p:spPr bwMode="auto">
              <a:xfrm>
                <a:off x="7457" y="4092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客户</a:t>
                </a:r>
                <a:endParaRPr lang="zh-CN" altLang="en-US" sz="160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4" name="Text Box 10"/>
              <p:cNvSpPr txBox="1">
                <a:spLocks noChangeArrowheads="1"/>
              </p:cNvSpPr>
              <p:nvPr/>
            </p:nvSpPr>
            <p:spPr bwMode="auto">
              <a:xfrm>
                <a:off x="7352" y="5964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>
                    <a:solidFill>
                      <a:srgbClr val="FF33CC"/>
                    </a:solidFill>
                    <a:latin typeface="Times New Roman" panose="02020603050405020304" pitchFamily="18" charset="0"/>
                  </a:rPr>
                  <a:t>销售员</a:t>
                </a:r>
                <a:endParaRPr lang="zh-CN" altLang="en-US" sz="1600">
                  <a:solidFill>
                    <a:srgbClr val="FF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5" name="AutoShape 11"/>
              <p:cNvSpPr>
                <a:spLocks noChangeArrowheads="1"/>
              </p:cNvSpPr>
              <p:nvPr/>
            </p:nvSpPr>
            <p:spPr bwMode="auto">
              <a:xfrm>
                <a:off x="4202" y="4092"/>
                <a:ext cx="1080" cy="62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存储</a:t>
                </a: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6" name="AutoShape 12"/>
              <p:cNvSpPr>
                <a:spLocks noChangeArrowheads="1"/>
              </p:cNvSpPr>
              <p:nvPr/>
            </p:nvSpPr>
            <p:spPr bwMode="auto">
              <a:xfrm>
                <a:off x="5672" y="4092"/>
                <a:ext cx="1080" cy="62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出库</a:t>
                </a: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7" name="AutoShape 13"/>
              <p:cNvSpPr>
                <a:spLocks noChangeArrowheads="1"/>
              </p:cNvSpPr>
              <p:nvPr/>
            </p:nvSpPr>
            <p:spPr bwMode="auto">
              <a:xfrm>
                <a:off x="5777" y="5184"/>
                <a:ext cx="1080" cy="62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订单</a:t>
                </a: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8" name="AutoShape 14"/>
              <p:cNvSpPr>
                <a:spLocks noChangeArrowheads="1"/>
              </p:cNvSpPr>
              <p:nvPr/>
            </p:nvSpPr>
            <p:spPr bwMode="auto">
              <a:xfrm>
                <a:off x="2732" y="4092"/>
                <a:ext cx="1080" cy="62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tIns="3600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入库</a:t>
                </a:r>
                <a:endParaRPr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7069" name="Freeform 15"/>
              <p:cNvSpPr/>
              <p:nvPr/>
            </p:nvSpPr>
            <p:spPr bwMode="auto">
              <a:xfrm>
                <a:off x="4725" y="3390"/>
                <a:ext cx="1" cy="705"/>
              </a:xfrm>
              <a:custGeom>
                <a:avLst/>
                <a:gdLst>
                  <a:gd name="T0" fmla="*/ 0 w 1"/>
                  <a:gd name="T1" fmla="*/ 0 h 705"/>
                  <a:gd name="T2" fmla="*/ 0 w 1"/>
                  <a:gd name="T3" fmla="*/ 705 h 70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705">
                    <a:moveTo>
                      <a:pt x="0" y="0"/>
                    </a:moveTo>
                    <a:lnTo>
                      <a:pt x="0" y="70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0" name="Line 16"/>
              <p:cNvSpPr>
                <a:spLocks noChangeShapeType="1"/>
              </p:cNvSpPr>
              <p:nvPr/>
            </p:nvSpPr>
            <p:spPr bwMode="auto">
              <a:xfrm>
                <a:off x="4697" y="467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1" name="Line 17"/>
              <p:cNvSpPr>
                <a:spLocks noChangeShapeType="1"/>
              </p:cNvSpPr>
              <p:nvPr/>
            </p:nvSpPr>
            <p:spPr bwMode="auto">
              <a:xfrm>
                <a:off x="2207" y="440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2" name="Line 18"/>
              <p:cNvSpPr>
                <a:spLocks noChangeShapeType="1"/>
              </p:cNvSpPr>
              <p:nvPr/>
            </p:nvSpPr>
            <p:spPr bwMode="auto">
              <a:xfrm>
                <a:off x="6722" y="440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3" name="Line 19"/>
              <p:cNvSpPr>
                <a:spLocks noChangeShapeType="1"/>
              </p:cNvSpPr>
              <p:nvPr/>
            </p:nvSpPr>
            <p:spPr bwMode="auto">
              <a:xfrm flipH="1">
                <a:off x="5057" y="4676"/>
                <a:ext cx="108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4" name="Freeform 20"/>
              <p:cNvSpPr/>
              <p:nvPr/>
            </p:nvSpPr>
            <p:spPr bwMode="auto">
              <a:xfrm>
                <a:off x="5040" y="5490"/>
                <a:ext cx="780" cy="1"/>
              </a:xfrm>
              <a:custGeom>
                <a:avLst/>
                <a:gdLst>
                  <a:gd name="T0" fmla="*/ 0 w 780"/>
                  <a:gd name="T1" fmla="*/ 0 h 1"/>
                  <a:gd name="T2" fmla="*/ 780 w 780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80" h="1">
                    <a:moveTo>
                      <a:pt x="0" y="0"/>
                    </a:moveTo>
                    <a:lnTo>
                      <a:pt x="7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5" name="Line 21"/>
              <p:cNvSpPr>
                <a:spLocks noChangeShapeType="1"/>
              </p:cNvSpPr>
              <p:nvPr/>
            </p:nvSpPr>
            <p:spPr bwMode="auto">
              <a:xfrm>
                <a:off x="6827" y="5496"/>
                <a:ext cx="105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6" name="Line 22"/>
              <p:cNvSpPr>
                <a:spLocks noChangeShapeType="1"/>
              </p:cNvSpPr>
              <p:nvPr/>
            </p:nvSpPr>
            <p:spPr bwMode="auto">
              <a:xfrm flipV="1">
                <a:off x="3257" y="3156"/>
                <a:ext cx="105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7" name="Line 23"/>
              <p:cNvSpPr>
                <a:spLocks noChangeShapeType="1"/>
              </p:cNvSpPr>
              <p:nvPr/>
            </p:nvSpPr>
            <p:spPr bwMode="auto">
              <a:xfrm>
                <a:off x="5042" y="3156"/>
                <a:ext cx="1155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8" name="Line 24"/>
              <p:cNvSpPr>
                <a:spLocks noChangeShapeType="1"/>
              </p:cNvSpPr>
              <p:nvPr/>
            </p:nvSpPr>
            <p:spPr bwMode="auto">
              <a:xfrm>
                <a:off x="3257" y="4676"/>
                <a:ext cx="108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9" name="Freeform 25"/>
              <p:cNvSpPr/>
              <p:nvPr/>
            </p:nvSpPr>
            <p:spPr bwMode="auto">
              <a:xfrm>
                <a:off x="6315" y="4560"/>
                <a:ext cx="1515" cy="645"/>
              </a:xfrm>
              <a:custGeom>
                <a:avLst/>
                <a:gdLst>
                  <a:gd name="T0" fmla="*/ 0 w 1515"/>
                  <a:gd name="T1" fmla="*/ 645 h 645"/>
                  <a:gd name="T2" fmla="*/ 1515 w 1515"/>
                  <a:gd name="T3" fmla="*/ 0 h 64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5" h="645">
                    <a:moveTo>
                      <a:pt x="0" y="645"/>
                    </a:moveTo>
                    <a:lnTo>
                      <a:pt x="1515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0" name="Rectangle 26"/>
              <p:cNvSpPr>
                <a:spLocks noChangeArrowheads="1"/>
              </p:cNvSpPr>
              <p:nvPr/>
            </p:nvSpPr>
            <p:spPr bwMode="auto">
              <a:xfrm>
                <a:off x="2102" y="4092"/>
                <a:ext cx="52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M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081" name="Rectangle 27"/>
              <p:cNvSpPr>
                <a:spLocks noChangeArrowheads="1"/>
              </p:cNvSpPr>
              <p:nvPr/>
            </p:nvSpPr>
            <p:spPr bwMode="auto">
              <a:xfrm>
                <a:off x="3782" y="3000"/>
                <a:ext cx="52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N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082" name="Rectangle 28"/>
              <p:cNvSpPr>
                <a:spLocks noChangeArrowheads="1"/>
              </p:cNvSpPr>
              <p:nvPr/>
            </p:nvSpPr>
            <p:spPr bwMode="auto">
              <a:xfrm>
                <a:off x="5042" y="3000"/>
                <a:ext cx="57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M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083" name="Rectangle 29"/>
              <p:cNvSpPr>
                <a:spLocks noChangeArrowheads="1"/>
              </p:cNvSpPr>
              <p:nvPr/>
            </p:nvSpPr>
            <p:spPr bwMode="auto">
              <a:xfrm>
                <a:off x="3782" y="4716"/>
                <a:ext cx="52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P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084" name="Rectangle 30"/>
              <p:cNvSpPr>
                <a:spLocks noChangeArrowheads="1"/>
              </p:cNvSpPr>
              <p:nvPr/>
            </p:nvSpPr>
            <p:spPr bwMode="auto">
              <a:xfrm>
                <a:off x="4622" y="3468"/>
                <a:ext cx="52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M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085" name="Rectangle 31"/>
              <p:cNvSpPr>
                <a:spLocks noChangeArrowheads="1"/>
              </p:cNvSpPr>
              <p:nvPr/>
            </p:nvSpPr>
            <p:spPr bwMode="auto">
              <a:xfrm>
                <a:off x="4517" y="4872"/>
                <a:ext cx="52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N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086" name="Rectangle 32"/>
              <p:cNvSpPr>
                <a:spLocks noChangeArrowheads="1"/>
              </p:cNvSpPr>
              <p:nvPr/>
            </p:nvSpPr>
            <p:spPr bwMode="auto">
              <a:xfrm>
                <a:off x="5147" y="4716"/>
                <a:ext cx="52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P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087" name="Rectangle 33"/>
              <p:cNvSpPr>
                <a:spLocks noChangeArrowheads="1"/>
              </p:cNvSpPr>
              <p:nvPr/>
            </p:nvSpPr>
            <p:spPr bwMode="auto">
              <a:xfrm>
                <a:off x="4937" y="5496"/>
                <a:ext cx="52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M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87088" name="Rectangle 34"/>
              <p:cNvSpPr>
                <a:spLocks noChangeArrowheads="1"/>
              </p:cNvSpPr>
              <p:nvPr/>
            </p:nvSpPr>
            <p:spPr bwMode="auto">
              <a:xfrm>
                <a:off x="7562" y="4560"/>
                <a:ext cx="52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N</a:t>
                </a:r>
                <a:endPara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7059" name="Rectangle 35"/>
            <p:cNvSpPr>
              <a:spLocks noChangeArrowheads="1"/>
            </p:cNvSpPr>
            <p:nvPr/>
          </p:nvSpPr>
          <p:spPr bwMode="auto">
            <a:xfrm>
              <a:off x="7037" y="4092"/>
              <a:ext cx="52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6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87044" name="Rectangle 36"/>
          <p:cNvSpPr>
            <a:spLocks noChangeArrowheads="1"/>
          </p:cNvSpPr>
          <p:nvPr/>
        </p:nvSpPr>
        <p:spPr bwMode="auto">
          <a:xfrm>
            <a:off x="2362200" y="609600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CC66"/>
                </a:solidFill>
                <a:latin typeface="Tahoma" panose="020B0604030504040204" pitchFamily="34" charset="0"/>
              </a:rPr>
              <a:t>库存系统</a:t>
            </a:r>
            <a:r>
              <a:rPr kumimoji="1" lang="en-US" altLang="zh-CN" sz="2400">
                <a:solidFill>
                  <a:srgbClr val="FFCC66"/>
                </a:solidFill>
                <a:latin typeface="Tahoma" panose="020B0604030504040204" pitchFamily="34" charset="0"/>
              </a:rPr>
              <a:t>ER</a:t>
            </a:r>
            <a:r>
              <a:rPr kumimoji="1" lang="zh-CN" altLang="en-US" sz="2400">
                <a:solidFill>
                  <a:srgbClr val="FFCC66"/>
                </a:solidFill>
                <a:latin typeface="Tahoma" panose="020B0604030504040204" pitchFamily="34" charset="0"/>
              </a:rPr>
              <a:t>图</a:t>
            </a:r>
            <a:endParaRPr kumimoji="1" lang="zh-CN" altLang="en-US" sz="2400">
              <a:solidFill>
                <a:srgbClr val="FFCC66"/>
              </a:solidFill>
              <a:latin typeface="Tahoma" panose="020B0604030504040204" pitchFamily="34" charset="0"/>
            </a:endParaRPr>
          </a:p>
        </p:txBody>
      </p:sp>
      <p:grpSp>
        <p:nvGrpSpPr>
          <p:cNvPr id="61477" name="Group 37"/>
          <p:cNvGrpSpPr/>
          <p:nvPr/>
        </p:nvGrpSpPr>
        <p:grpSpPr bwMode="auto">
          <a:xfrm>
            <a:off x="4953000" y="1981200"/>
            <a:ext cx="5715000" cy="1676400"/>
            <a:chOff x="2160" y="1248"/>
            <a:chExt cx="3600" cy="1056"/>
          </a:xfrm>
        </p:grpSpPr>
        <p:sp>
          <p:nvSpPr>
            <p:cNvPr id="87055" name="AutoShape 38"/>
            <p:cNvSpPr>
              <a:spLocks noChangeArrowheads="1"/>
            </p:cNvSpPr>
            <p:nvPr/>
          </p:nvSpPr>
          <p:spPr bwMode="auto">
            <a:xfrm>
              <a:off x="2160" y="1536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56" name="Rectangle 39"/>
            <p:cNvSpPr>
              <a:spLocks noChangeArrowheads="1"/>
            </p:cNvSpPr>
            <p:nvPr/>
          </p:nvSpPr>
          <p:spPr bwMode="auto">
            <a:xfrm>
              <a:off x="3072" y="1248"/>
              <a:ext cx="2688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FF33CC"/>
                  </a:solidFill>
                  <a:latin typeface="宋体" panose="02010600030101010101" pitchFamily="2" charset="-122"/>
                </a:rPr>
                <a:t>车间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车间号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车间名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主任名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)             </a:t>
              </a:r>
              <a:endParaRPr kumimoji="1" lang="en-US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FF33CC"/>
                  </a:solidFill>
                  <a:latin typeface="宋体" panose="02010600030101010101" pitchFamily="2" charset="-122"/>
                </a:rPr>
                <a:t>产品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产品号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，产品名，单价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)            </a:t>
              </a:r>
              <a:endParaRPr kumimoji="1" lang="en-US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FF33CC"/>
                  </a:solidFill>
                  <a:latin typeface="宋体" panose="02010600030101010101" pitchFamily="2" charset="-122"/>
                </a:rPr>
                <a:t>仓位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仓位号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，地址，主任名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)             </a:t>
              </a:r>
              <a:endParaRPr kumimoji="1" lang="en-US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FF33CC"/>
                  </a:solidFill>
                  <a:latin typeface="宋体" panose="02010600030101010101" pitchFamily="2" charset="-122"/>
                </a:rPr>
                <a:t>客户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客户号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，客户名，联系人，电话，    </a:t>
              </a:r>
              <a:endParaRPr kumimoji="1" lang="zh-CN" altLang="en-US" sz="160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地址，税号，账号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FF33CC"/>
                  </a:solidFill>
                  <a:latin typeface="宋体" panose="02010600030101010101" pitchFamily="2" charset="-122"/>
                </a:rPr>
                <a:t>销售员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销售员号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姓名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性别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学历</a:t>
              </a:r>
              <a:r>
                <a:rPr kumimoji="1"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业绩）</a:t>
              </a:r>
              <a:endPara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7046" name="Text Box 40"/>
          <p:cNvSpPr txBox="1">
            <a:spLocks noChangeArrowheads="1"/>
          </p:cNvSpPr>
          <p:nvPr/>
        </p:nvSpPr>
        <p:spPr bwMode="auto">
          <a:xfrm>
            <a:off x="4953000" y="2133600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实体</a:t>
            </a:r>
            <a:endParaRPr kumimoji="1" lang="zh-CN" altLang="en-US" sz="18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1481" name="Group 41"/>
          <p:cNvGrpSpPr/>
          <p:nvPr/>
        </p:nvGrpSpPr>
        <p:grpSpPr bwMode="auto">
          <a:xfrm>
            <a:off x="2286000" y="3429000"/>
            <a:ext cx="8382000" cy="2743200"/>
            <a:chOff x="480" y="2160"/>
            <a:chExt cx="5280" cy="1728"/>
          </a:xfrm>
        </p:grpSpPr>
        <p:sp>
          <p:nvSpPr>
            <p:cNvPr id="87048" name="Oval 42"/>
            <p:cNvSpPr>
              <a:spLocks noChangeArrowheads="1"/>
            </p:cNvSpPr>
            <p:nvPr/>
          </p:nvSpPr>
          <p:spPr bwMode="auto">
            <a:xfrm>
              <a:off x="480" y="2160"/>
              <a:ext cx="528" cy="67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49" name="Oval 43"/>
            <p:cNvSpPr>
              <a:spLocks noChangeArrowheads="1"/>
            </p:cNvSpPr>
            <p:nvPr/>
          </p:nvSpPr>
          <p:spPr bwMode="auto">
            <a:xfrm>
              <a:off x="1680" y="3024"/>
              <a:ext cx="528" cy="67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50" name="Oval 44"/>
            <p:cNvSpPr>
              <a:spLocks noChangeArrowheads="1"/>
            </p:cNvSpPr>
            <p:nvPr/>
          </p:nvSpPr>
          <p:spPr bwMode="auto">
            <a:xfrm>
              <a:off x="1632" y="2205"/>
              <a:ext cx="528" cy="67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51" name="Rectangle 45"/>
            <p:cNvSpPr>
              <a:spLocks noChangeArrowheads="1"/>
            </p:cNvSpPr>
            <p:nvPr/>
          </p:nvSpPr>
          <p:spPr bwMode="auto">
            <a:xfrm>
              <a:off x="2880" y="2592"/>
              <a:ext cx="2880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入库（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入库单号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入库量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入库日期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经手人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    </a:t>
              </a:r>
              <a:endParaRPr kumimoji="1" lang="en-US" altLang="zh-CN" sz="160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车间号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仓位号</a:t>
              </a:r>
              <a:r>
                <a:rPr kumimoji="1"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产品名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endParaRPr kumimoji="1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出库（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出库单号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，出库量，出库日期，经手人，</a:t>
              </a:r>
              <a:endParaRPr kumimoji="1" lang="zh-CN" altLang="en-US" sz="160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客户号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产品名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仓位号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endParaRPr kumimoji="1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订单（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订单号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，数量，折扣，总价，订单日期，</a:t>
              </a:r>
              <a:endParaRPr kumimoji="1" lang="zh-CN" altLang="en-US" sz="1600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产品号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客户号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r>
                <a:rPr kumimoji="1" lang="zh-CN" altLang="en-US" sz="1600" u="sng">
                  <a:solidFill>
                    <a:srgbClr val="000000"/>
                  </a:solidFill>
                  <a:latin typeface="宋体" panose="02010600030101010101" pitchFamily="2" charset="-122"/>
                </a:rPr>
                <a:t>销售员号</a:t>
              </a:r>
              <a:r>
                <a:rPr kumimoji="1"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zh-CN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endParaRPr kumimoji="1" lang="zh-CN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600">
                  <a:solidFill>
                    <a:srgbClr val="3333CC"/>
                  </a:solidFill>
                  <a:latin typeface="宋体" panose="02010600030101010101" pitchFamily="2" charset="-122"/>
                </a:rPr>
                <a:t>存储</a:t>
              </a:r>
              <a:r>
                <a:rPr kumimoji="1" lang="en-US" altLang="zh-CN" sz="1600">
                  <a:solidFill>
                    <a:srgbClr val="3333CC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1600" u="sng">
                  <a:solidFill>
                    <a:srgbClr val="3333CC"/>
                  </a:solidFill>
                  <a:latin typeface="宋体" panose="02010600030101010101" pitchFamily="2" charset="-122"/>
                </a:rPr>
                <a:t>仓位号</a:t>
              </a:r>
              <a:r>
                <a:rPr kumimoji="1" lang="en-US" altLang="zh-CN" sz="1600">
                  <a:solidFill>
                    <a:srgbClr val="3333CC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 u="sng">
                  <a:solidFill>
                    <a:srgbClr val="3333CC"/>
                  </a:solidFill>
                  <a:latin typeface="宋体" panose="02010600030101010101" pitchFamily="2" charset="-122"/>
                </a:rPr>
                <a:t>产品号</a:t>
              </a:r>
              <a:r>
                <a:rPr kumimoji="1" lang="en-US" altLang="zh-CN" sz="1600" u="sng">
                  <a:solidFill>
                    <a:srgbClr val="3333CC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3333CC"/>
                  </a:solidFill>
                  <a:latin typeface="宋体" panose="02010600030101010101" pitchFamily="2" charset="-122"/>
                </a:rPr>
                <a:t>核对日期</a:t>
              </a:r>
              <a:r>
                <a:rPr kumimoji="1" lang="en-US" altLang="zh-CN" sz="1600">
                  <a:solidFill>
                    <a:srgbClr val="3333CC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3333CC"/>
                  </a:solidFill>
                  <a:latin typeface="宋体" panose="02010600030101010101" pitchFamily="2" charset="-122"/>
                </a:rPr>
                <a:t>核对员</a:t>
              </a:r>
              <a:r>
                <a:rPr kumimoji="1" lang="en-US" altLang="zh-CN" sz="1600">
                  <a:solidFill>
                    <a:srgbClr val="3333CC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1600">
                  <a:solidFill>
                    <a:srgbClr val="3333CC"/>
                  </a:solidFill>
                  <a:latin typeface="宋体" panose="02010600030101010101" pitchFamily="2" charset="-122"/>
                </a:rPr>
                <a:t>存储量</a:t>
              </a:r>
              <a:r>
                <a:rPr kumimoji="1" lang="en-US" altLang="zh-CN" sz="1600">
                  <a:solidFill>
                    <a:srgbClr val="3333CC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1600">
                <a:solidFill>
                  <a:srgbClr val="3333CC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7052" name="AutoShape 46"/>
            <p:cNvSpPr>
              <a:spLocks noChangeArrowheads="1"/>
            </p:cNvSpPr>
            <p:nvPr/>
          </p:nvSpPr>
          <p:spPr bwMode="auto">
            <a:xfrm>
              <a:off x="2304" y="307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7053" name="Text Box 47"/>
            <p:cNvSpPr txBox="1">
              <a:spLocks noChangeArrowheads="1"/>
            </p:cNvSpPr>
            <p:nvPr/>
          </p:nvSpPr>
          <p:spPr bwMode="auto">
            <a:xfrm>
              <a:off x="2352" y="2928"/>
              <a:ext cx="48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联系</a:t>
              </a:r>
              <a:endParaRPr kumimoji="1"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7054" name="Oval 48"/>
            <p:cNvSpPr>
              <a:spLocks noChangeArrowheads="1"/>
            </p:cNvSpPr>
            <p:nvPr/>
          </p:nvSpPr>
          <p:spPr bwMode="auto">
            <a:xfrm>
              <a:off x="1066" y="2160"/>
              <a:ext cx="528" cy="67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4" descr="未命名"/>
          <p:cNvPicPr>
            <a:picLocks noChangeAspect="1" noChangeArrowheads="1"/>
          </p:cNvPicPr>
          <p:nvPr/>
        </p:nvPicPr>
        <p:blipFill>
          <a:blip r:embed="rId1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877888"/>
            <a:ext cx="829310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631950" y="115888"/>
            <a:ext cx="842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综合举例</a:t>
            </a: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Rot="1" noChangeArrowheads="1"/>
          </p:cNvSpPr>
          <p:nvPr/>
        </p:nvSpPr>
        <p:spPr bwMode="auto">
          <a:xfrm>
            <a:off x="1631504" y="1412776"/>
            <a:ext cx="8281988" cy="59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1125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11300" indent="-4572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098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781300" indent="-3810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2385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6957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1529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6101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</a:rPr>
              <a:t>）数据定义功能</a:t>
            </a:r>
            <a:endParaRPr lang="zh-CN" altLang="en-US" b="1" dirty="0">
              <a:latin typeface="楷体_GB2312" pitchFamily="49" charset="-122"/>
            </a:endParaRPr>
          </a:p>
          <a:p>
            <a:pPr lvl="2" eaLnBrk="1" hangingPunct="1"/>
            <a:r>
              <a:rPr lang="zh-CN" altLang="en-US" b="1" dirty="0">
                <a:latin typeface="楷体_GB2312" pitchFamily="49" charset="-122"/>
              </a:rPr>
              <a:t>基本表的建立、取消与更改。 </a:t>
            </a:r>
            <a:endParaRPr lang="zh-CN" altLang="en-US" b="1" dirty="0">
              <a:latin typeface="楷体_GB2312" pitchFamily="49" charset="-122"/>
            </a:endParaRPr>
          </a:p>
          <a:p>
            <a:pPr lvl="2" eaLnBrk="1" hangingPunct="1"/>
            <a:r>
              <a:rPr lang="zh-CN" altLang="en-US" b="1" dirty="0">
                <a:latin typeface="楷体_GB2312" pitchFamily="49" charset="-122"/>
              </a:rPr>
              <a:t>索引的建立与取消。</a:t>
            </a:r>
            <a:endParaRPr lang="zh-CN" altLang="en-US" b="1" dirty="0">
              <a:latin typeface="楷体_GB2312" pitchFamily="49" charset="-122"/>
            </a:endParaRPr>
          </a:p>
          <a:p>
            <a:pPr lvl="2" eaLnBrk="1" hangingPunct="1"/>
            <a:r>
              <a:rPr lang="zh-CN" altLang="en-US" b="1" dirty="0">
                <a:latin typeface="楷体_GB2312" pitchFamily="49" charset="-122"/>
              </a:rPr>
              <a:t>视图的创建与取消。</a:t>
            </a:r>
            <a:endParaRPr lang="zh-CN" altLang="en-US" b="1" dirty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</a:rPr>
              <a:t>）数据查询功能（包括数据表和视图）</a:t>
            </a:r>
            <a:endParaRPr lang="zh-CN" altLang="en-US" b="1" dirty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</a:rPr>
              <a:t>3</a:t>
            </a:r>
            <a:r>
              <a:rPr lang="zh-CN" altLang="en-US" b="1" dirty="0">
                <a:latin typeface="楷体_GB2312" pitchFamily="49" charset="-122"/>
              </a:rPr>
              <a:t>）数据更新功能</a:t>
            </a:r>
            <a:endParaRPr lang="zh-CN" altLang="en-US" b="1" dirty="0">
              <a:latin typeface="楷体_GB2312" pitchFamily="49" charset="-122"/>
            </a:endParaRPr>
          </a:p>
          <a:p>
            <a:pPr lvl="2" eaLnBrk="1" hangingPunct="1">
              <a:buFontTx/>
              <a:buNone/>
            </a:pPr>
            <a:r>
              <a:rPr lang="zh-CN" altLang="en-US" b="1" dirty="0">
                <a:latin typeface="楷体_GB2312" pitchFamily="49" charset="-122"/>
              </a:rPr>
              <a:t>数据插入、删除、修改功能。</a:t>
            </a:r>
            <a:endParaRPr lang="zh-CN" altLang="en-US" b="1" dirty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</a:rPr>
              <a:t>）数据控制功能</a:t>
            </a:r>
            <a:endParaRPr lang="zh-CN" altLang="en-US" b="1" dirty="0">
              <a:latin typeface="楷体_GB2312" pitchFamily="49" charset="-122"/>
            </a:endParaRPr>
          </a:p>
          <a:p>
            <a:pPr lvl="2" eaLnBrk="1" hangingPunct="1"/>
            <a:r>
              <a:rPr lang="zh-CN" altLang="en-US" b="1" dirty="0">
                <a:latin typeface="楷体_GB2312" pitchFamily="49" charset="-122"/>
              </a:rPr>
              <a:t>数据库保护功能（安全性和完整性保护）。</a:t>
            </a:r>
            <a:endParaRPr lang="zh-CN" altLang="en-US" b="1" dirty="0">
              <a:latin typeface="楷体_GB2312" pitchFamily="49" charset="-122"/>
            </a:endParaRPr>
          </a:p>
          <a:p>
            <a:pPr lvl="2" eaLnBrk="1" hangingPunct="1"/>
            <a:r>
              <a:rPr lang="zh-CN" altLang="en-US" b="1" dirty="0">
                <a:latin typeface="楷体_GB2312" pitchFamily="49" charset="-122"/>
              </a:rPr>
              <a:t>事务管理功能（数据库故障恢复和并发事务处理）。</a:t>
            </a:r>
            <a:endParaRPr lang="zh-CN" altLang="en-US" b="1" dirty="0">
              <a:latin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5490" y="476672"/>
            <a:ext cx="3449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3600" b="1" dirty="0">
                <a:solidFill>
                  <a:srgbClr val="CC0099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zh-CN" altLang="en-US" sz="3600" b="1" dirty="0">
                <a:solidFill>
                  <a:srgbClr val="CC0099"/>
                </a:solidFill>
                <a:latin typeface="+mj-lt"/>
                <a:ea typeface="+mj-ea"/>
                <a:cs typeface="+mj-cs"/>
              </a:rPr>
              <a:t>的基本功能</a:t>
            </a:r>
            <a:endParaRPr lang="zh-CN" altLang="en-US" sz="3600" b="1" dirty="0">
              <a:solidFill>
                <a:srgbClr val="CC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8" y="53975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600" b="1" dirty="0" smtClean="0">
                <a:solidFill>
                  <a:srgbClr val="CC0099"/>
                </a:solidFill>
              </a:rPr>
              <a:t>数据</a:t>
            </a:r>
            <a:r>
              <a:rPr lang="zh-CN" altLang="en-US" sz="3600" b="1" dirty="0">
                <a:solidFill>
                  <a:srgbClr val="CC0099"/>
                </a:solidFill>
              </a:rPr>
              <a:t>定义</a:t>
            </a:r>
            <a:endParaRPr lang="zh-CN" altLang="en-US" sz="3600" b="1" dirty="0">
              <a:solidFill>
                <a:srgbClr val="CC0099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45456" y="1196380"/>
            <a:ext cx="8713787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/>
              <a:t>模式</a:t>
            </a:r>
            <a:r>
              <a:rPr lang="en-US" altLang="zh-CN" sz="2800" b="1" dirty="0"/>
              <a:t>(Schema)</a:t>
            </a:r>
            <a:r>
              <a:rPr lang="zh-CN" altLang="en-US" sz="2800" b="1" dirty="0"/>
              <a:t>、表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关系，</a:t>
            </a:r>
            <a:r>
              <a:rPr lang="en-US" altLang="zh-CN" sz="2800" b="1" dirty="0"/>
              <a:t>table)</a:t>
            </a:r>
            <a:r>
              <a:rPr lang="zh-CN" altLang="en-US" sz="2800" b="1" dirty="0"/>
              <a:t>、视图</a:t>
            </a:r>
            <a:r>
              <a:rPr lang="en-US" altLang="zh-CN" sz="2800" b="1" dirty="0"/>
              <a:t>(View)</a:t>
            </a:r>
            <a:r>
              <a:rPr lang="zh-CN" altLang="en-US" sz="2800" b="1" dirty="0"/>
              <a:t>和索引</a:t>
            </a:r>
            <a:r>
              <a:rPr lang="en-US" altLang="zh-CN" sz="2800" b="1" dirty="0"/>
              <a:t>(index)  </a:t>
            </a:r>
            <a:r>
              <a:rPr lang="zh-CN" altLang="en-US" sz="2800" b="1" dirty="0"/>
              <a:t>的创建、删除和修改操作 </a:t>
            </a:r>
            <a:endParaRPr lang="zh-CN" altLang="en-US" sz="2800" b="1" dirty="0"/>
          </a:p>
        </p:txBody>
      </p:sp>
      <p:graphicFrame>
        <p:nvGraphicFramePr>
          <p:cNvPr id="304172" name="Group 44"/>
          <p:cNvGraphicFramePr>
            <a:graphicFrameLocks noGrp="1"/>
          </p:cNvGraphicFramePr>
          <p:nvPr>
            <p:ph idx="1"/>
          </p:nvPr>
        </p:nvGraphicFramePr>
        <p:xfrm>
          <a:off x="1945481" y="2276872"/>
          <a:ext cx="8229600" cy="4352925"/>
        </p:xfrm>
        <a:graphic>
          <a:graphicData uri="http://schemas.openxmlformats.org/drawingml/2006/table">
            <a:tbl>
              <a:tblPr/>
              <a:tblGrid>
                <a:gridCol w="1440180"/>
                <a:gridCol w="2454275"/>
                <a:gridCol w="2457450"/>
                <a:gridCol w="1877695"/>
              </a:tblGrid>
              <a:tr h="426757">
                <a:tc rowSpan="2"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操作对象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   作   方   式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26757">
                <a:tc vMerge="1">
                  <a:tcPr/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51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 SCHEMA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SCHEMA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51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 TABLE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 TABLE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 TABLE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866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 VIEW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  VIEW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515"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 INDEX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 INDEX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Group 44"/>
          <p:cNvGrpSpPr/>
          <p:nvPr/>
        </p:nvGrpSpPr>
        <p:grpSpPr bwMode="auto">
          <a:xfrm>
            <a:off x="1847528" y="1340768"/>
            <a:ext cx="8458200" cy="5386388"/>
            <a:chOff x="144" y="384"/>
            <a:chExt cx="5328" cy="3648"/>
          </a:xfrm>
        </p:grpSpPr>
        <p:sp>
          <p:nvSpPr>
            <p:cNvPr id="27653" name="Rectangle 45"/>
            <p:cNvSpPr>
              <a:spLocks noChangeArrowheads="1"/>
            </p:cNvSpPr>
            <p:nvPr/>
          </p:nvSpPr>
          <p:spPr bwMode="auto">
            <a:xfrm>
              <a:off x="960" y="384"/>
              <a:ext cx="37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结构化查询语言（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SQL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）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7654" name="Rectangle 46"/>
            <p:cNvSpPr>
              <a:spLocks noChangeArrowheads="1"/>
            </p:cNvSpPr>
            <p:nvPr/>
          </p:nvSpPr>
          <p:spPr bwMode="auto">
            <a:xfrm>
              <a:off x="144" y="148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数据定义</a:t>
              </a: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7655" name="Rectangle 47"/>
            <p:cNvSpPr>
              <a:spLocks noChangeArrowheads="1"/>
            </p:cNvSpPr>
            <p:nvPr/>
          </p:nvSpPr>
          <p:spPr bwMode="auto">
            <a:xfrm>
              <a:off x="1488" y="148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数据查询</a:t>
              </a: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7656" name="Rectangle 48"/>
            <p:cNvSpPr>
              <a:spLocks noChangeArrowheads="1"/>
            </p:cNvSpPr>
            <p:nvPr/>
          </p:nvSpPr>
          <p:spPr bwMode="auto">
            <a:xfrm>
              <a:off x="2976" y="148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数据操纵</a:t>
              </a: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7657" name="Rectangle 49"/>
            <p:cNvSpPr>
              <a:spLocks noChangeArrowheads="1"/>
            </p:cNvSpPr>
            <p:nvPr/>
          </p:nvSpPr>
          <p:spPr bwMode="auto">
            <a:xfrm>
              <a:off x="4464" y="1488"/>
              <a:ext cx="100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</a:rPr>
                <a:t>数据控制</a:t>
              </a: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7658" name="Rectangle 50"/>
            <p:cNvSpPr>
              <a:spLocks noChangeArrowheads="1"/>
            </p:cNvSpPr>
            <p:nvPr/>
          </p:nvSpPr>
          <p:spPr bwMode="auto">
            <a:xfrm>
              <a:off x="192" y="2064"/>
              <a:ext cx="960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Create DataBase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Create Table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Create index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Create view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Drop DataBase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Drop Table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Drop index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Drop view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Alter Table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Alter DataBase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7659" name="Rectangle 51"/>
            <p:cNvSpPr>
              <a:spLocks noChangeArrowheads="1"/>
            </p:cNvSpPr>
            <p:nvPr/>
          </p:nvSpPr>
          <p:spPr bwMode="auto">
            <a:xfrm>
              <a:off x="1536" y="2064"/>
              <a:ext cx="960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Select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  (</a:t>
              </a:r>
              <a:r>
                <a:rPr kumimoji="1" lang="zh-CN" altLang="en-US" sz="1600" b="1">
                  <a:latin typeface="Times New Roman" panose="02020603050405020304" pitchFamily="18" charset="0"/>
                </a:rPr>
                <a:t>单表查询）</a:t>
              </a:r>
              <a:endParaRPr kumimoji="1" lang="zh-CN" altLang="en-US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（多表查询）</a:t>
              </a:r>
              <a:endParaRPr kumimoji="1" lang="zh-CN" altLang="en-US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（嵌套查询）</a:t>
              </a:r>
              <a:endParaRPr kumimoji="1" lang="zh-CN" altLang="en-US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（连接查询）</a:t>
              </a:r>
              <a:endParaRPr kumimoji="1" lang="zh-CN" altLang="en-US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600" b="1">
                  <a:latin typeface="Times New Roman" panose="02020603050405020304" pitchFamily="18" charset="0"/>
                </a:rPr>
                <a:t>（集合查询）</a:t>
              </a:r>
              <a:endParaRPr kumimoji="1" lang="zh-CN" altLang="en-US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7660" name="Rectangle 52"/>
            <p:cNvSpPr>
              <a:spLocks noChangeArrowheads="1"/>
            </p:cNvSpPr>
            <p:nvPr/>
          </p:nvSpPr>
          <p:spPr bwMode="auto">
            <a:xfrm>
              <a:off x="3024" y="2064"/>
              <a:ext cx="1112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Insert into…value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Update…set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Delete from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sp>
          <p:nvSpPr>
            <p:cNvPr id="27661" name="Rectangle 53"/>
            <p:cNvSpPr>
              <a:spLocks noChangeArrowheads="1"/>
            </p:cNvSpPr>
            <p:nvPr/>
          </p:nvSpPr>
          <p:spPr bwMode="auto">
            <a:xfrm>
              <a:off x="4512" y="2064"/>
              <a:ext cx="960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Grant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</a:rPr>
                <a:t>Revoke</a:t>
              </a:r>
              <a:endParaRPr kumimoji="1" lang="en-US" altLang="zh-CN" sz="1600" b="1">
                <a:latin typeface="Times New Roman" panose="02020603050405020304" pitchFamily="18" charset="0"/>
              </a:endParaRPr>
            </a:p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27662" name="Group 54"/>
            <p:cNvGrpSpPr/>
            <p:nvPr/>
          </p:nvGrpSpPr>
          <p:grpSpPr bwMode="auto">
            <a:xfrm>
              <a:off x="624" y="912"/>
              <a:ext cx="4368" cy="576"/>
              <a:chOff x="624" y="912"/>
              <a:chExt cx="4368" cy="576"/>
            </a:xfrm>
          </p:grpSpPr>
          <p:sp>
            <p:nvSpPr>
              <p:cNvPr id="27667" name="Line 55"/>
              <p:cNvSpPr>
                <a:spLocks noChangeShapeType="1"/>
              </p:cNvSpPr>
              <p:nvPr/>
            </p:nvSpPr>
            <p:spPr bwMode="auto">
              <a:xfrm>
                <a:off x="2736" y="9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8" name="Line 56"/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43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Line 57"/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Line 58"/>
              <p:cNvSpPr>
                <a:spLocks noChangeShapeType="1"/>
              </p:cNvSpPr>
              <p:nvPr/>
            </p:nvSpPr>
            <p:spPr bwMode="auto">
              <a:xfrm>
                <a:off x="1968" y="11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Line 59"/>
              <p:cNvSpPr>
                <a:spLocks noChangeShapeType="1"/>
              </p:cNvSpPr>
              <p:nvPr/>
            </p:nvSpPr>
            <p:spPr bwMode="auto">
              <a:xfrm>
                <a:off x="3504" y="11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2" name="Line 60"/>
              <p:cNvSpPr>
                <a:spLocks noChangeShapeType="1"/>
              </p:cNvSpPr>
              <p:nvPr/>
            </p:nvSpPr>
            <p:spPr bwMode="auto">
              <a:xfrm>
                <a:off x="4992" y="11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3" name="Line 61"/>
            <p:cNvSpPr>
              <a:spLocks noChangeShapeType="1"/>
            </p:cNvSpPr>
            <p:nvPr/>
          </p:nvSpPr>
          <p:spPr bwMode="auto">
            <a:xfrm>
              <a:off x="624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62"/>
            <p:cNvSpPr>
              <a:spLocks noChangeShapeType="1"/>
            </p:cNvSpPr>
            <p:nvPr/>
          </p:nvSpPr>
          <p:spPr bwMode="auto">
            <a:xfrm>
              <a:off x="1968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63"/>
            <p:cNvSpPr>
              <a:spLocks noChangeShapeType="1"/>
            </p:cNvSpPr>
            <p:nvPr/>
          </p:nvSpPr>
          <p:spPr bwMode="auto">
            <a:xfrm>
              <a:off x="3504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64"/>
            <p:cNvSpPr>
              <a:spLocks noChangeShapeType="1"/>
            </p:cNvSpPr>
            <p:nvPr/>
          </p:nvSpPr>
          <p:spPr bwMode="auto">
            <a:xfrm>
              <a:off x="5040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8" y="53975"/>
            <a:ext cx="82296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sz="3600" b="1" dirty="0" smtClean="0">
                <a:solidFill>
                  <a:srgbClr val="CC0099"/>
                </a:solidFill>
              </a:rPr>
              <a:t>数据</a:t>
            </a:r>
            <a:r>
              <a:rPr lang="zh-CN" altLang="en-US" sz="3600" b="1" dirty="0">
                <a:solidFill>
                  <a:srgbClr val="CC0099"/>
                </a:solidFill>
              </a:rPr>
              <a:t>定义</a:t>
            </a:r>
            <a:endParaRPr lang="zh-CN" altLang="en-US" sz="3600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26035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600" b="1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 数据库的两级映像</a:t>
            </a:r>
            <a:endParaRPr lang="zh-CN" altLang="en-US" sz="3600" b="1" smtClean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73731" name="组合 1"/>
          <p:cNvGrpSpPr/>
          <p:nvPr/>
        </p:nvGrpSpPr>
        <p:grpSpPr bwMode="auto">
          <a:xfrm>
            <a:off x="1703388" y="2349500"/>
            <a:ext cx="8686800" cy="4343400"/>
            <a:chOff x="457200" y="2209800"/>
            <a:chExt cx="8686800" cy="4343400"/>
          </a:xfrm>
        </p:grpSpPr>
        <p:sp>
          <p:nvSpPr>
            <p:cNvPr id="73732" name="Rectangle 5"/>
            <p:cNvSpPr>
              <a:spLocks noChangeArrowheads="1"/>
            </p:cNvSpPr>
            <p:nvPr/>
          </p:nvSpPr>
          <p:spPr bwMode="auto">
            <a:xfrm>
              <a:off x="2895600" y="2209800"/>
              <a:ext cx="10668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应用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33" name="Rectangle 6"/>
            <p:cNvSpPr>
              <a:spLocks noChangeArrowheads="1"/>
            </p:cNvSpPr>
            <p:nvPr/>
          </p:nvSpPr>
          <p:spPr bwMode="auto">
            <a:xfrm>
              <a:off x="5334000" y="4114800"/>
              <a:ext cx="1447800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模式</a:t>
              </a:r>
              <a:endPara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34" name="AutoShape 7"/>
            <p:cNvSpPr>
              <a:spLocks noChangeArrowheads="1"/>
            </p:cNvSpPr>
            <p:nvPr/>
          </p:nvSpPr>
          <p:spPr bwMode="auto">
            <a:xfrm>
              <a:off x="5334000" y="5943600"/>
              <a:ext cx="1447800" cy="609600"/>
            </a:xfrm>
            <a:prstGeom prst="flowChartMagneticDisk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DB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35" name="Rectangle 8"/>
            <p:cNvSpPr>
              <a:spLocks noChangeArrowheads="1"/>
            </p:cNvSpPr>
            <p:nvPr/>
          </p:nvSpPr>
          <p:spPr bwMode="auto">
            <a:xfrm>
              <a:off x="5410200" y="2209800"/>
              <a:ext cx="10668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应用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36" name="Rectangle 9"/>
            <p:cNvSpPr>
              <a:spLocks noChangeArrowheads="1"/>
            </p:cNvSpPr>
            <p:nvPr/>
          </p:nvSpPr>
          <p:spPr bwMode="auto">
            <a:xfrm>
              <a:off x="7772400" y="2209800"/>
              <a:ext cx="12192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应用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m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37" name="Text Box 10"/>
            <p:cNvSpPr txBox="1">
              <a:spLocks noChangeArrowheads="1"/>
            </p:cNvSpPr>
            <p:nvPr/>
          </p:nvSpPr>
          <p:spPr bwMode="auto">
            <a:xfrm>
              <a:off x="6858000" y="2209800"/>
              <a:ext cx="781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…...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38" name="Rectangle 11"/>
            <p:cNvSpPr>
              <a:spLocks noChangeArrowheads="1"/>
            </p:cNvSpPr>
            <p:nvPr/>
          </p:nvSpPr>
          <p:spPr bwMode="auto">
            <a:xfrm>
              <a:off x="3352800" y="3124200"/>
              <a:ext cx="14478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外模式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39" name="Rectangle 12"/>
            <p:cNvSpPr>
              <a:spLocks noChangeArrowheads="1"/>
            </p:cNvSpPr>
            <p:nvPr/>
          </p:nvSpPr>
          <p:spPr bwMode="auto">
            <a:xfrm>
              <a:off x="5257800" y="3124200"/>
              <a:ext cx="14478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外模式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40" name="Rectangle 13"/>
            <p:cNvSpPr>
              <a:spLocks noChangeArrowheads="1"/>
            </p:cNvSpPr>
            <p:nvPr/>
          </p:nvSpPr>
          <p:spPr bwMode="auto">
            <a:xfrm>
              <a:off x="7696200" y="3048000"/>
              <a:ext cx="14478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外模式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n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41" name="AutoShape 14"/>
            <p:cNvSpPr>
              <a:spLocks noChangeArrowheads="1"/>
            </p:cNvSpPr>
            <p:nvPr/>
          </p:nvSpPr>
          <p:spPr bwMode="auto">
            <a:xfrm>
              <a:off x="7467600" y="3810000"/>
              <a:ext cx="1676400" cy="533400"/>
            </a:xfrm>
            <a:prstGeom prst="wedgeRoundRectCallout">
              <a:avLst>
                <a:gd name="adj1" fmla="val -135528"/>
                <a:gd name="adj2" fmla="val -38301"/>
                <a:gd name="adj3" fmla="val 16667"/>
              </a:avLst>
            </a:prstGeom>
            <a:solidFill>
              <a:srgbClr val="FFE67D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华文中宋" panose="02010600040101010101" pitchFamily="2" charset="-122"/>
                  <a:ea typeface="华文中宋" panose="02010600040101010101" pitchFamily="2" charset="-122"/>
                </a:rPr>
                <a:t>外模式</a:t>
              </a:r>
              <a:r>
                <a:rPr lang="en-US" altLang="zh-CN" sz="1600">
                  <a:latin typeface="华文中宋" panose="02010600040101010101" pitchFamily="2" charset="-122"/>
                  <a:ea typeface="华文中宋" panose="02010600040101010101" pitchFamily="2" charset="-122"/>
                </a:rPr>
                <a:t>/</a:t>
              </a:r>
              <a:r>
                <a:rPr lang="zh-CN" altLang="en-US" sz="1600">
                  <a:latin typeface="华文中宋" panose="02010600040101010101" pitchFamily="2" charset="-122"/>
                  <a:ea typeface="华文中宋" panose="02010600040101010101" pitchFamily="2" charset="-122"/>
                </a:rPr>
                <a:t>模式映像</a:t>
              </a:r>
              <a:endPara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42" name="AutoShape 15"/>
            <p:cNvSpPr>
              <a:spLocks noChangeArrowheads="1"/>
            </p:cNvSpPr>
            <p:nvPr/>
          </p:nvSpPr>
          <p:spPr bwMode="auto">
            <a:xfrm>
              <a:off x="6858000" y="4495800"/>
              <a:ext cx="1601788" cy="533400"/>
            </a:xfrm>
            <a:prstGeom prst="wedgeRoundRectCallout">
              <a:avLst>
                <a:gd name="adj1" fmla="val -106181"/>
                <a:gd name="adj2" fmla="val 16463"/>
                <a:gd name="adj3" fmla="val 16667"/>
              </a:avLst>
            </a:prstGeom>
            <a:solidFill>
              <a:srgbClr val="FFE67D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latin typeface="华文中宋" panose="02010600040101010101" pitchFamily="2" charset="-122"/>
                  <a:ea typeface="华文中宋" panose="02010600040101010101" pitchFamily="2" charset="-122"/>
                </a:rPr>
                <a:t>模式</a:t>
              </a:r>
              <a:r>
                <a:rPr lang="en-US" altLang="zh-CN" sz="1600">
                  <a:latin typeface="华文中宋" panose="02010600040101010101" pitchFamily="2" charset="-122"/>
                  <a:ea typeface="华文中宋" panose="02010600040101010101" pitchFamily="2" charset="-122"/>
                </a:rPr>
                <a:t>/</a:t>
              </a:r>
              <a:r>
                <a:rPr lang="zh-CN" altLang="en-US" sz="1600">
                  <a:latin typeface="华文中宋" panose="02010600040101010101" pitchFamily="2" charset="-122"/>
                  <a:ea typeface="华文中宋" panose="02010600040101010101" pitchFamily="2" charset="-122"/>
                </a:rPr>
                <a:t>内模式映像</a:t>
              </a:r>
              <a:endParaRPr lang="en-US" altLang="zh-CN" sz="16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43" name="Rectangle 16"/>
            <p:cNvSpPr>
              <a:spLocks noChangeArrowheads="1"/>
            </p:cNvSpPr>
            <p:nvPr/>
          </p:nvSpPr>
          <p:spPr bwMode="auto">
            <a:xfrm>
              <a:off x="5334000" y="5105400"/>
              <a:ext cx="1447800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内模式</a:t>
              </a:r>
              <a:endPara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44" name="Line 17"/>
            <p:cNvSpPr>
              <a:spLocks noChangeShapeType="1"/>
            </p:cNvSpPr>
            <p:nvPr/>
          </p:nvSpPr>
          <p:spPr bwMode="auto">
            <a:xfrm>
              <a:off x="6019800" y="56388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5" name="Line 18"/>
            <p:cNvSpPr>
              <a:spLocks noChangeShapeType="1"/>
            </p:cNvSpPr>
            <p:nvPr/>
          </p:nvSpPr>
          <p:spPr bwMode="auto">
            <a:xfrm>
              <a:off x="5943600" y="45720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6" name="Line 19"/>
            <p:cNvSpPr>
              <a:spLocks noChangeShapeType="1"/>
            </p:cNvSpPr>
            <p:nvPr/>
          </p:nvSpPr>
          <p:spPr bwMode="auto">
            <a:xfrm>
              <a:off x="5943600" y="350520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7" name="Line 20"/>
            <p:cNvSpPr>
              <a:spLocks noChangeShapeType="1"/>
            </p:cNvSpPr>
            <p:nvPr/>
          </p:nvSpPr>
          <p:spPr bwMode="auto">
            <a:xfrm flipV="1">
              <a:off x="6019800" y="3505200"/>
              <a:ext cx="19812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8" name="Line 21"/>
            <p:cNvSpPr>
              <a:spLocks noChangeShapeType="1"/>
            </p:cNvSpPr>
            <p:nvPr/>
          </p:nvSpPr>
          <p:spPr bwMode="auto">
            <a:xfrm flipH="1" flipV="1">
              <a:off x="4724400" y="3581400"/>
              <a:ext cx="12192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9" name="Line 22"/>
            <p:cNvSpPr>
              <a:spLocks noChangeShapeType="1"/>
            </p:cNvSpPr>
            <p:nvPr/>
          </p:nvSpPr>
          <p:spPr bwMode="auto">
            <a:xfrm>
              <a:off x="5943600" y="26670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50" name="Line 23"/>
            <p:cNvSpPr>
              <a:spLocks noChangeShapeType="1"/>
            </p:cNvSpPr>
            <p:nvPr/>
          </p:nvSpPr>
          <p:spPr bwMode="auto">
            <a:xfrm>
              <a:off x="8305800" y="25908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51" name="Line 24"/>
            <p:cNvSpPr>
              <a:spLocks noChangeShapeType="1"/>
            </p:cNvSpPr>
            <p:nvPr/>
          </p:nvSpPr>
          <p:spPr bwMode="auto">
            <a:xfrm>
              <a:off x="3352800" y="2667000"/>
              <a:ext cx="5334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52" name="Rectangle 25"/>
            <p:cNvSpPr>
              <a:spLocks noChangeArrowheads="1"/>
            </p:cNvSpPr>
            <p:nvPr/>
          </p:nvSpPr>
          <p:spPr bwMode="auto">
            <a:xfrm>
              <a:off x="4191000" y="2209800"/>
              <a:ext cx="1066800" cy="457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应用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53" name="Line 26"/>
            <p:cNvSpPr>
              <a:spLocks noChangeShapeType="1"/>
            </p:cNvSpPr>
            <p:nvPr/>
          </p:nvSpPr>
          <p:spPr bwMode="auto">
            <a:xfrm flipH="1">
              <a:off x="4038600" y="2667000"/>
              <a:ext cx="5334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54" name="Text Box 27"/>
            <p:cNvSpPr txBox="1">
              <a:spLocks noChangeArrowheads="1"/>
            </p:cNvSpPr>
            <p:nvPr/>
          </p:nvSpPr>
          <p:spPr bwMode="auto">
            <a:xfrm>
              <a:off x="6858000" y="3124200"/>
              <a:ext cx="781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…...</a:t>
              </a:r>
              <a:endPara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55" name="AutoShape 28"/>
            <p:cNvSpPr>
              <a:spLocks noChangeArrowheads="1"/>
            </p:cNvSpPr>
            <p:nvPr/>
          </p:nvSpPr>
          <p:spPr bwMode="auto">
            <a:xfrm>
              <a:off x="1752600" y="3810000"/>
              <a:ext cx="2590800" cy="1219200"/>
            </a:xfrm>
            <a:prstGeom prst="rightArrow">
              <a:avLst>
                <a:gd name="adj1" fmla="val 50000"/>
                <a:gd name="adj2" fmla="val 53125"/>
              </a:avLst>
            </a:prstGeom>
            <a:solidFill>
              <a:srgbClr val="BFFFEE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概念级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: </a:t>
              </a: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公共视图</a:t>
              </a:r>
              <a:endPara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56" name="AutoShape 29"/>
            <p:cNvSpPr>
              <a:spLocks noChangeArrowheads="1"/>
            </p:cNvSpPr>
            <p:nvPr/>
          </p:nvSpPr>
          <p:spPr bwMode="auto">
            <a:xfrm>
              <a:off x="2438400" y="4953000"/>
              <a:ext cx="2743200" cy="12192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BFFFEE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物理级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: </a:t>
              </a: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内部视图</a:t>
              </a:r>
              <a:endPara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3757" name="AutoShape 30"/>
            <p:cNvSpPr>
              <a:spLocks noChangeArrowheads="1"/>
            </p:cNvSpPr>
            <p:nvPr/>
          </p:nvSpPr>
          <p:spPr bwMode="auto">
            <a:xfrm>
              <a:off x="457200" y="2819400"/>
              <a:ext cx="2819400" cy="1066800"/>
            </a:xfrm>
            <a:prstGeom prst="rightArrow">
              <a:avLst>
                <a:gd name="adj1" fmla="val 50000"/>
                <a:gd name="adj2" fmla="val 66071"/>
              </a:avLst>
            </a:prstGeom>
            <a:solidFill>
              <a:srgbClr val="BFFFEE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用户级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: </a:t>
              </a: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用户视图</a:t>
              </a:r>
              <a:endPara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1" name="TYPE.WAV"/>
          </p:stSnd>
        </p:sndAc>
      </p:transition>
    </mc:Choice>
    <mc:Fallback>
      <p:transition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03388" y="1412875"/>
            <a:ext cx="8893175" cy="5256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例：创建数据库“</a:t>
            </a:r>
            <a:r>
              <a:rPr lang="en-US" altLang="zh-CN" sz="2800">
                <a:solidFill>
                  <a:schemeClr val="tx1"/>
                </a:solidFill>
              </a:rPr>
              <a:t>STUDENT2”</a:t>
            </a:r>
            <a:r>
              <a:rPr lang="zh-CN" altLang="en-US" sz="2800">
                <a:solidFill>
                  <a:schemeClr val="tx1"/>
                </a:solidFill>
              </a:rPr>
              <a:t>，包含一个主数据文件和一个事务日志文件。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主数据文件的逻辑名为“</a:t>
            </a:r>
            <a:r>
              <a:rPr lang="en-US" altLang="zh-CN" sz="2800">
                <a:solidFill>
                  <a:schemeClr val="tx1"/>
                </a:solidFill>
              </a:rPr>
              <a:t>STUDENT2_DATA”</a:t>
            </a:r>
            <a:r>
              <a:rPr lang="zh-CN" altLang="en-US" sz="2800">
                <a:solidFill>
                  <a:schemeClr val="tx1"/>
                </a:solidFill>
              </a:rPr>
              <a:t>，操作系统文件名为“</a:t>
            </a:r>
            <a:r>
              <a:rPr lang="en-US" altLang="zh-CN" sz="2800">
                <a:solidFill>
                  <a:schemeClr val="tx1"/>
                </a:solidFill>
              </a:rPr>
              <a:t>STUDENT2_DATA.MDF”</a:t>
            </a:r>
            <a:r>
              <a:rPr lang="zh-CN" altLang="en-US" sz="2800">
                <a:solidFill>
                  <a:schemeClr val="tx1"/>
                </a:solidFill>
              </a:rPr>
              <a:t>，初始容量大小为</a:t>
            </a:r>
            <a:r>
              <a:rPr lang="en-US" altLang="zh-CN" sz="2800">
                <a:solidFill>
                  <a:schemeClr val="tx1"/>
                </a:solidFill>
              </a:rPr>
              <a:t>5M</a:t>
            </a:r>
            <a:r>
              <a:rPr lang="zh-CN" altLang="en-US" sz="2800">
                <a:solidFill>
                  <a:schemeClr val="tx1"/>
                </a:solidFill>
              </a:rPr>
              <a:t>，最大容量为</a:t>
            </a:r>
            <a:r>
              <a:rPr lang="en-US" altLang="zh-CN" sz="2800">
                <a:solidFill>
                  <a:schemeClr val="tx1"/>
                </a:solidFill>
              </a:rPr>
              <a:t>20M</a:t>
            </a:r>
            <a:r>
              <a:rPr lang="zh-CN" altLang="en-US" sz="2800">
                <a:solidFill>
                  <a:schemeClr val="tx1"/>
                </a:solidFill>
              </a:rPr>
              <a:t>，文件的增长量为</a:t>
            </a:r>
            <a:r>
              <a:rPr lang="en-US" altLang="zh-CN" sz="2800">
                <a:solidFill>
                  <a:schemeClr val="tx1"/>
                </a:solidFill>
              </a:rPr>
              <a:t>20%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事务日志文件的逻辑文件名为“</a:t>
            </a:r>
            <a:r>
              <a:rPr lang="en-US" altLang="zh-CN" sz="2800">
                <a:solidFill>
                  <a:schemeClr val="tx1"/>
                </a:solidFill>
              </a:rPr>
              <a:t>STUDENT2_LOG”</a:t>
            </a:r>
            <a:r>
              <a:rPr lang="zh-CN" altLang="en-US" sz="2800">
                <a:solidFill>
                  <a:schemeClr val="tx1"/>
                </a:solidFill>
              </a:rPr>
              <a:t>，物理文件名为“</a:t>
            </a:r>
            <a:r>
              <a:rPr lang="en-US" altLang="zh-CN" sz="2800">
                <a:solidFill>
                  <a:schemeClr val="tx1"/>
                </a:solidFill>
              </a:rPr>
              <a:t>STUDENT2_LOG.LDF”</a:t>
            </a:r>
            <a:r>
              <a:rPr lang="zh-CN" altLang="en-US" sz="2800">
                <a:solidFill>
                  <a:schemeClr val="tx1"/>
                </a:solidFill>
              </a:rPr>
              <a:t>，初始容量大小为</a:t>
            </a:r>
            <a:r>
              <a:rPr lang="en-US" altLang="zh-CN" sz="2800">
                <a:solidFill>
                  <a:schemeClr val="tx1"/>
                </a:solidFill>
              </a:rPr>
              <a:t>5M</a:t>
            </a:r>
            <a:r>
              <a:rPr lang="zh-CN" altLang="en-US" sz="2800">
                <a:solidFill>
                  <a:schemeClr val="tx1"/>
                </a:solidFill>
              </a:rPr>
              <a:t>，最大容量为</a:t>
            </a:r>
            <a:r>
              <a:rPr lang="en-US" altLang="zh-CN" sz="2800">
                <a:solidFill>
                  <a:schemeClr val="tx1"/>
                </a:solidFill>
              </a:rPr>
              <a:t>10M</a:t>
            </a:r>
            <a:r>
              <a:rPr lang="zh-CN" altLang="en-US" sz="2800">
                <a:solidFill>
                  <a:schemeClr val="tx1"/>
                </a:solidFill>
              </a:rPr>
              <a:t>，文件增长量为</a:t>
            </a:r>
            <a:r>
              <a:rPr lang="en-US" altLang="zh-CN" sz="2800">
                <a:solidFill>
                  <a:schemeClr val="tx1"/>
                </a:solidFill>
              </a:rPr>
              <a:t>2M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</a:rPr>
              <a:t>数据文件与事务日志文件分别存放在</a:t>
            </a:r>
            <a:r>
              <a:rPr lang="en-US" altLang="zh-CN" sz="2800">
                <a:solidFill>
                  <a:schemeClr val="tx1"/>
                </a:solidFill>
              </a:rPr>
              <a:t>E</a:t>
            </a:r>
            <a:r>
              <a:rPr lang="zh-CN" altLang="en-US" sz="2800">
                <a:solidFill>
                  <a:schemeClr val="tx1"/>
                </a:solidFill>
              </a:rPr>
              <a:t>盘和</a:t>
            </a:r>
            <a:r>
              <a:rPr lang="en-US" altLang="zh-CN" sz="2800">
                <a:solidFill>
                  <a:schemeClr val="tx1"/>
                </a:solidFill>
              </a:rPr>
              <a:t>G</a:t>
            </a:r>
            <a:r>
              <a:rPr lang="zh-CN" altLang="en-US" sz="2800">
                <a:solidFill>
                  <a:schemeClr val="tx1"/>
                </a:solidFill>
              </a:rPr>
              <a:t>盘的“</a:t>
            </a:r>
            <a:r>
              <a:rPr lang="en-US" altLang="zh-CN" sz="2800">
                <a:solidFill>
                  <a:schemeClr val="tx1"/>
                </a:solidFill>
              </a:rPr>
              <a:t>DATA” </a:t>
            </a:r>
            <a:r>
              <a:rPr lang="zh-CN" altLang="en-US" sz="2800">
                <a:solidFill>
                  <a:schemeClr val="tx1"/>
                </a:solidFill>
              </a:rPr>
              <a:t>文件夹中。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156075" y="542925"/>
            <a:ext cx="3738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5.2.1  </a:t>
            </a:r>
            <a:r>
              <a:rPr lang="zh-CN" altLang="en-US" sz="3600">
                <a:solidFill>
                  <a:srgbClr val="CC0000"/>
                </a:solidFill>
              </a:rPr>
              <a:t>创建数据库</a:t>
            </a:r>
            <a:endParaRPr lang="zh-CN" altLang="en-US" sz="36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5" y="1341438"/>
            <a:ext cx="8713788" cy="5516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首先在</a:t>
            </a:r>
            <a:r>
              <a:rPr lang="en-US" altLang="zh-CN" sz="2400" dirty="0">
                <a:solidFill>
                  <a:schemeClr val="tx1"/>
                </a:solidFill>
              </a:rPr>
              <a:t>E</a:t>
            </a:r>
            <a:r>
              <a:rPr lang="zh-CN" altLang="en-US" sz="2400" dirty="0">
                <a:solidFill>
                  <a:schemeClr val="tx1"/>
                </a:solidFill>
              </a:rPr>
              <a:t>盘和</a:t>
            </a:r>
            <a:r>
              <a:rPr lang="en-US" altLang="zh-CN" sz="2400" dirty="0">
                <a:solidFill>
                  <a:schemeClr val="tx1"/>
                </a:solidFill>
              </a:rPr>
              <a:t>G</a:t>
            </a:r>
            <a:r>
              <a:rPr lang="zh-CN" altLang="en-US" sz="2400" dirty="0">
                <a:solidFill>
                  <a:schemeClr val="tx1"/>
                </a:solidFill>
              </a:rPr>
              <a:t>盘各创建一个新的文件夹，名称是“</a:t>
            </a:r>
            <a:r>
              <a:rPr lang="en-US" altLang="zh-CN" sz="2400" dirty="0">
                <a:solidFill>
                  <a:schemeClr val="tx1"/>
                </a:solidFill>
              </a:rPr>
              <a:t>DATA”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CREATE DATABASE STUDENT2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ON   PRIMARY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(NAME = 'STUDENT2_DATA',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FILENAME = ‘E:\ DATA\STUDENT2_DATA.MDF' 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SIZE = 5MB,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MAXSIZE = 20MB,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FILEGROWTH = 20%)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LOG ON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(NAME ='STUDENT2_LOG',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FILENAME = ‘G:\DATA\ STUDENT2_LOG. LDF',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SIZE = 5MB,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MAXSIZE = 10MB,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FILEGROWTH = 2MB)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156075" y="542925"/>
            <a:ext cx="3738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5.2.1  </a:t>
            </a:r>
            <a:r>
              <a:rPr lang="zh-CN" altLang="en-US" sz="3600">
                <a:solidFill>
                  <a:srgbClr val="CC0000"/>
                </a:solidFill>
              </a:rPr>
              <a:t>创建数据库</a:t>
            </a:r>
            <a:endParaRPr lang="zh-CN" altLang="en-US" sz="36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54175" y="1412875"/>
            <a:ext cx="8763000" cy="51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例：创建一个指定多个数据文件和日志文件的数据库。该数据库名称为</a:t>
            </a:r>
            <a:r>
              <a:rPr lang="en-US" altLang="zh-CN" sz="2800" dirty="0">
                <a:solidFill>
                  <a:schemeClr val="tx1"/>
                </a:solidFill>
              </a:rPr>
              <a:t>STUDENTS</a:t>
            </a:r>
            <a:r>
              <a:rPr lang="zh-CN" altLang="en-US" sz="2800" dirty="0">
                <a:solidFill>
                  <a:schemeClr val="tx1"/>
                </a:solidFill>
              </a:rPr>
              <a:t>，有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个</a:t>
            </a:r>
            <a:r>
              <a:rPr lang="en-US" altLang="zh-CN" sz="2800" dirty="0">
                <a:solidFill>
                  <a:schemeClr val="tx1"/>
                </a:solidFill>
              </a:rPr>
              <a:t>5MB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个</a:t>
            </a:r>
            <a:r>
              <a:rPr lang="en-US" altLang="zh-CN" sz="2800" dirty="0">
                <a:solidFill>
                  <a:schemeClr val="tx1"/>
                </a:solidFill>
              </a:rPr>
              <a:t>10MB</a:t>
            </a:r>
            <a:r>
              <a:rPr lang="zh-CN" altLang="en-US" sz="2800" dirty="0">
                <a:solidFill>
                  <a:schemeClr val="tx1"/>
                </a:solidFill>
              </a:rPr>
              <a:t>的数据文件和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个</a:t>
            </a:r>
            <a:r>
              <a:rPr lang="en-US" altLang="zh-CN" sz="2800" dirty="0">
                <a:solidFill>
                  <a:schemeClr val="tx1"/>
                </a:solidFill>
              </a:rPr>
              <a:t>5MB</a:t>
            </a:r>
            <a:r>
              <a:rPr lang="zh-CN" altLang="en-US" sz="2800" dirty="0">
                <a:solidFill>
                  <a:schemeClr val="tx1"/>
                </a:solidFill>
              </a:rPr>
              <a:t>的事务日志文件。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数据文件逻辑名称为</a:t>
            </a:r>
            <a:r>
              <a:rPr lang="en-US" altLang="zh-CN" sz="2800" dirty="0">
                <a:solidFill>
                  <a:schemeClr val="tx1"/>
                </a:solidFill>
              </a:rPr>
              <a:t>STUDENTS1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STUDENTS2</a:t>
            </a:r>
            <a:r>
              <a:rPr lang="zh-CN" altLang="en-US" sz="2800" dirty="0">
                <a:solidFill>
                  <a:schemeClr val="tx1"/>
                </a:solidFill>
              </a:rPr>
              <a:t>，物理文件名为</a:t>
            </a:r>
            <a:r>
              <a:rPr lang="en-US" altLang="zh-CN" sz="2800" dirty="0">
                <a:solidFill>
                  <a:schemeClr val="tx1"/>
                </a:solidFill>
              </a:rPr>
              <a:t>STUDENTS1.mdf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STUDENTS2.ndf</a:t>
            </a:r>
            <a:r>
              <a:rPr lang="zh-CN" altLang="en-US" sz="2800" dirty="0">
                <a:solidFill>
                  <a:schemeClr val="tx1"/>
                </a:solidFill>
              </a:rPr>
              <a:t>。主文件是</a:t>
            </a:r>
            <a:r>
              <a:rPr lang="en-US" altLang="zh-CN" sz="2800" dirty="0">
                <a:solidFill>
                  <a:schemeClr val="tx1"/>
                </a:solidFill>
              </a:rPr>
              <a:t>STUDENTS1</a:t>
            </a:r>
            <a:r>
              <a:rPr lang="zh-CN" altLang="en-US" sz="2800" dirty="0">
                <a:solidFill>
                  <a:schemeClr val="tx1"/>
                </a:solidFill>
              </a:rPr>
              <a:t>，由</a:t>
            </a:r>
            <a:r>
              <a:rPr lang="en-US" altLang="zh-CN" sz="2800" dirty="0">
                <a:solidFill>
                  <a:schemeClr val="tx1"/>
                </a:solidFill>
              </a:rPr>
              <a:t>PRIMARY</a:t>
            </a:r>
            <a:r>
              <a:rPr lang="zh-CN" altLang="en-US" sz="2800" dirty="0">
                <a:solidFill>
                  <a:schemeClr val="tx1"/>
                </a:solidFill>
              </a:rPr>
              <a:t>指定，两个数据文件的最大尺寸分别为无限大和</a:t>
            </a:r>
            <a:r>
              <a:rPr lang="en-US" altLang="zh-CN" sz="2800" dirty="0">
                <a:solidFill>
                  <a:schemeClr val="tx1"/>
                </a:solidFill>
              </a:rPr>
              <a:t>100MB</a:t>
            </a:r>
            <a:r>
              <a:rPr lang="zh-CN" altLang="en-US" sz="2800" dirty="0">
                <a:solidFill>
                  <a:schemeClr val="tx1"/>
                </a:solidFill>
              </a:rPr>
              <a:t>，增长速度分别为</a:t>
            </a:r>
            <a:r>
              <a:rPr lang="en-US" altLang="zh-CN" sz="2800" dirty="0">
                <a:solidFill>
                  <a:schemeClr val="tx1"/>
                </a:solidFill>
              </a:rPr>
              <a:t>10%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1MB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事务日志文件的逻辑名为</a:t>
            </a:r>
            <a:r>
              <a:rPr lang="en-US" altLang="zh-CN" sz="2800" dirty="0">
                <a:solidFill>
                  <a:schemeClr val="tx1"/>
                </a:solidFill>
              </a:rPr>
              <a:t>STUDENTSLOG1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STUDENTSLOG2</a:t>
            </a:r>
            <a:r>
              <a:rPr lang="zh-CN" altLang="en-US" sz="2800" dirty="0">
                <a:solidFill>
                  <a:schemeClr val="tx1"/>
                </a:solidFill>
              </a:rPr>
              <a:t>，物理文件名为</a:t>
            </a:r>
            <a:r>
              <a:rPr lang="en-US" altLang="zh-CN" sz="2800" dirty="0">
                <a:solidFill>
                  <a:schemeClr val="tx1"/>
                </a:solidFill>
              </a:rPr>
              <a:t>STUDENTSLOG1.ldf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STUDENTSLOG2.ldf</a:t>
            </a:r>
            <a:r>
              <a:rPr lang="zh-CN" altLang="en-US" sz="2800" dirty="0">
                <a:solidFill>
                  <a:schemeClr val="tx1"/>
                </a:solidFill>
              </a:rPr>
              <a:t>，最大尺寸均为</a:t>
            </a:r>
            <a:r>
              <a:rPr lang="en-US" altLang="zh-CN" sz="2800" dirty="0">
                <a:solidFill>
                  <a:schemeClr val="tx1"/>
                </a:solidFill>
              </a:rPr>
              <a:t>50MB</a:t>
            </a:r>
            <a:r>
              <a:rPr lang="zh-CN" altLang="en-US" sz="2800" dirty="0">
                <a:solidFill>
                  <a:schemeClr val="tx1"/>
                </a:solidFill>
              </a:rPr>
              <a:t>，文件增长速度为</a:t>
            </a:r>
            <a:r>
              <a:rPr lang="en-US" altLang="zh-CN" sz="2800" dirty="0">
                <a:solidFill>
                  <a:schemeClr val="tx1"/>
                </a:solidFill>
              </a:rPr>
              <a:t>1MB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zh-CN" altLang="en-US" sz="2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要求数据文件和日志文件分别存放在</a:t>
            </a:r>
            <a:r>
              <a:rPr lang="en-US" altLang="zh-CN" sz="2800" dirty="0">
                <a:solidFill>
                  <a:schemeClr val="tx1"/>
                </a:solidFill>
              </a:rPr>
              <a:t>E</a:t>
            </a:r>
            <a:r>
              <a:rPr lang="zh-CN" altLang="en-US" sz="2800" dirty="0">
                <a:solidFill>
                  <a:schemeClr val="tx1"/>
                </a:solidFill>
              </a:rPr>
              <a:t>盘和</a:t>
            </a:r>
            <a:r>
              <a:rPr lang="en-US" altLang="zh-CN" sz="2800" dirty="0">
                <a:solidFill>
                  <a:schemeClr val="tx1"/>
                </a:solidFill>
              </a:rPr>
              <a:t>G</a:t>
            </a:r>
            <a:r>
              <a:rPr lang="zh-CN" altLang="en-US" sz="2800" dirty="0">
                <a:solidFill>
                  <a:schemeClr val="tx1"/>
                </a:solidFill>
              </a:rPr>
              <a:t>盘的</a:t>
            </a:r>
            <a:r>
              <a:rPr lang="en-US" altLang="zh-CN" sz="2800" dirty="0">
                <a:solidFill>
                  <a:schemeClr val="tx1"/>
                </a:solidFill>
              </a:rPr>
              <a:t>DATA</a:t>
            </a:r>
            <a:r>
              <a:rPr lang="zh-CN" altLang="en-US" sz="2800" dirty="0">
                <a:solidFill>
                  <a:schemeClr val="tx1"/>
                </a:solidFill>
              </a:rPr>
              <a:t>文件夹下。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156075" y="542925"/>
            <a:ext cx="3738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5.2.1  </a:t>
            </a:r>
            <a:r>
              <a:rPr lang="zh-CN" altLang="en-US" sz="3600">
                <a:solidFill>
                  <a:srgbClr val="CC0000"/>
                </a:solidFill>
              </a:rPr>
              <a:t>创建数据库</a:t>
            </a:r>
            <a:endParaRPr lang="zh-CN" altLang="en-US" sz="36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135188" y="1628775"/>
            <a:ext cx="8153400" cy="4895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CREATE  DATABASE  STUDENTS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ON PRIMARY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(NAME=STUDENTS1,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FILENAME='E:\DATA\STUDENTS1.mdf',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SIZE=5,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MAXSIZE=unlimited,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FILEGROWTH=10%),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FILEGROUP FILEG1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(NAME= STUDENTS12,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FILENAME='E:\DATA\STUDENTS2.ndf',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SIZE=10,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MAXSIZE=100,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FILEGROWTH=1)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156075" y="542925"/>
            <a:ext cx="3738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5.2.1  </a:t>
            </a:r>
            <a:r>
              <a:rPr lang="zh-CN" altLang="en-US" sz="3600">
                <a:solidFill>
                  <a:srgbClr val="CC0000"/>
                </a:solidFill>
              </a:rPr>
              <a:t>创建数据库</a:t>
            </a:r>
            <a:endParaRPr lang="zh-CN" altLang="en-US" sz="36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LOG ON 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(NAME=STUDENTSLOG1,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FILENAME=‘G:\DATA\STUDENTSLOG1.ldf',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SIZE=5,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MAXSIZE=50,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FILEGROWTH=1),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(NAME=STUDENTSLOG2,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FILENAME=‘G:\DATA\STUDENTSLOG2.ldf',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SIZE=5,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MAXSIZE=50,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</a:rPr>
              <a:t>filegrowth=1)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156075" y="542925"/>
            <a:ext cx="373888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CC0000"/>
                </a:solidFill>
              </a:rPr>
              <a:t>5.2.1  </a:t>
            </a:r>
            <a:r>
              <a:rPr lang="zh-CN" altLang="en-US" sz="3600">
                <a:solidFill>
                  <a:srgbClr val="CC0000"/>
                </a:solidFill>
              </a:rPr>
              <a:t>创建数据库</a:t>
            </a:r>
            <a:endParaRPr lang="zh-CN" altLang="en-US" sz="36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631950" y="1412875"/>
            <a:ext cx="8785225" cy="51847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例：在数据库“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STUDENT1”</a:t>
            </a:r>
            <a:r>
              <a:rPr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创建学生信息表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(XS)</a:t>
            </a:r>
            <a:r>
              <a:rPr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，包括学号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主键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、姓名、性别字段。其中性别字段只能接受“男”或“女”，不能接受其他数据。</a:t>
            </a:r>
            <a:endParaRPr lang="zh-CN" altLang="en-US" sz="26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65430"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 STUDENT1   /*</a:t>
            </a:r>
            <a:r>
              <a:rPr lang="zh-CN" alt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打开数据库*</a:t>
            </a:r>
            <a:r>
              <a:rPr lang="zh-CN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endParaRPr lang="zh-CN" altLang="zh-CN" sz="2600" noProof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65430"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</a:t>
            </a:r>
            <a:endParaRPr lang="en-US" altLang="zh-CN" sz="2600" noProof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65430"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TABLE XS</a:t>
            </a:r>
            <a:endParaRPr lang="en-US" altLang="zh-CN" sz="2600" noProof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65430"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zh-CN" alt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学号</a:t>
            </a:r>
            <a:r>
              <a:rPr lang="en-US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char(12)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PRIMARY KEY,</a:t>
            </a:r>
            <a:endParaRPr lang="en-US" altLang="zh-CN" sz="2600" noProof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65430"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姓名</a:t>
            </a:r>
            <a:r>
              <a:rPr lang="en-US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char(20) ,</a:t>
            </a:r>
            <a:endParaRPr lang="en-US" altLang="zh-CN" sz="2600" noProof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65430"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性别</a:t>
            </a:r>
            <a:r>
              <a:rPr lang="en-US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char(1)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 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chk_sex CHECK(</a:t>
            </a:r>
            <a:r>
              <a:rPr lang="zh-CN" alt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性别</a:t>
            </a:r>
            <a:r>
              <a:rPr lang="en-US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zh-CN" alt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男</a:t>
            </a:r>
            <a:r>
              <a:rPr lang="zh-CN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 </a:t>
            </a:r>
            <a:r>
              <a:rPr lang="en-US" altLang="zh-CN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zh-CN" alt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性别</a:t>
            </a:r>
            <a:r>
              <a:rPr lang="en-US" altLang="en-US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'</a:t>
            </a:r>
            <a:r>
              <a:rPr lang="zh-CN" altLang="en-US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女</a:t>
            </a:r>
            <a:r>
              <a:rPr lang="zh-CN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')</a:t>
            </a:r>
            <a:endParaRPr lang="zh-CN" altLang="zh-CN" sz="2600" noProof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265430" algn="just" eaLnBrk="1" hangingPunct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  <a:endParaRPr lang="en-US" altLang="zh-CN" sz="26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4872038" y="549275"/>
            <a:ext cx="28797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6.1  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创建表</a:t>
            </a:r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表中修改“姓名”字段的属性，使该字段的数据类型为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nvarchar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(10)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，允许为空。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 STUDENT1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TABLE  XS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COLUMN 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姓名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nvarchar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(10) NULL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4727575" y="404813"/>
            <a:ext cx="29527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6.2  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修改表</a:t>
            </a:r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例：在学生信息表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中添加“年龄”字段，数据类型为整型，可以为空。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USE STUDENT1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TABLE XS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年龄 </a:t>
            </a:r>
            <a:r>
              <a:rPr lang="en-US" altLang="zh-CN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4727575" y="404813"/>
            <a:ext cx="2663825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6.2  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修改表</a:t>
            </a:r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例：删除学生信息表</a:t>
            </a:r>
            <a:r>
              <a:rPr lang="en-US" altLang="zh-CN" smtClean="0">
                <a:solidFill>
                  <a:schemeClr val="tx1"/>
                </a:solidFill>
              </a:rPr>
              <a:t>XS</a:t>
            </a:r>
            <a:r>
              <a:rPr lang="zh-CN" altLang="en-US" smtClean="0">
                <a:solidFill>
                  <a:schemeClr val="tx1"/>
                </a:solidFill>
              </a:rPr>
              <a:t>中的“年龄”字段。</a:t>
            </a:r>
            <a:endParaRPr lang="zh-CN" altLang="en-US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</a:rPr>
              <a:t>USE STUDENT1</a:t>
            </a: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</a:rPr>
              <a:t>GO</a:t>
            </a: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</a:rPr>
              <a:t>ALTER TABLE XS</a:t>
            </a:r>
            <a:endParaRPr lang="en-US" altLang="zh-CN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chemeClr val="tx1"/>
                </a:solidFill>
              </a:rPr>
              <a:t>DROP COLUMN </a:t>
            </a:r>
            <a:r>
              <a:rPr lang="zh-CN" altLang="en-US" smtClean="0">
                <a:solidFill>
                  <a:schemeClr val="tx1"/>
                </a:solidFill>
              </a:rPr>
              <a:t>年龄 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4727575" y="404813"/>
            <a:ext cx="27368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6.2  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修改表</a:t>
            </a:r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8" y="1484313"/>
            <a:ext cx="8497887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数据库的学生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(ST)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表中插入一行数据。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 STUDENT1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 ST(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学号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姓名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性别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出生时间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VALUES(‘150111','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杨丽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','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女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',’1996-10-3’)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into </a:t>
            </a:r>
            <a:r>
              <a:rPr lang="en-US" altLang="zh-CN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</a:t>
            </a:r>
            <a:r>
              <a:rPr lang="en-US" altLang="en-US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VALUES(</a:t>
            </a:r>
            <a:r>
              <a:rPr lang="en-US" altLang="zh-CN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‘150112</a:t>
            </a:r>
            <a:r>
              <a:rPr lang="en-US" altLang="en-US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','130212199</a:t>
            </a:r>
            <a:r>
              <a:rPr lang="en-US" altLang="zh-CN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altLang="en-US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07120895','</a:t>
            </a:r>
            <a:r>
              <a:rPr lang="zh-CN" altLang="en-US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张强','网络工程','男','199</a:t>
            </a:r>
            <a:r>
              <a:rPr lang="zh-CN" altLang="zh-CN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2800" noProof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-7-12',150,'2010-9-1')</a:t>
            </a:r>
            <a:endParaRPr lang="zh-CN" altLang="en-US" sz="2800" noProof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224338" y="404813"/>
            <a:ext cx="40322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表数据操作</a:t>
            </a:r>
            <a:endParaRPr lang="zh-CN" altLang="en-U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484313"/>
            <a:ext cx="8209284" cy="14700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dirty="0" smtClean="0"/>
              <a:t>(1) </a:t>
            </a:r>
            <a:r>
              <a:rPr lang="zh-CN" altLang="en-US" dirty="0" smtClean="0"/>
              <a:t>检索学习课程号为</a:t>
            </a:r>
            <a:r>
              <a:rPr lang="en-US" altLang="zh-CN" dirty="0" smtClean="0"/>
              <a:t>C2</a:t>
            </a:r>
            <a:r>
              <a:rPr lang="zh-CN" altLang="en-US" dirty="0" smtClean="0"/>
              <a:t>的学生学号与成绩。</a:t>
            </a:r>
            <a:endParaRPr lang="zh-CN" altLang="en-US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63552" y="2348880"/>
            <a:ext cx="751205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π </a:t>
            </a:r>
            <a:r>
              <a:rPr lang="en-US" altLang="zh-CN" baseline="-25000" dirty="0">
                <a:solidFill>
                  <a:srgbClr val="FF0000"/>
                </a:solidFill>
              </a:rPr>
              <a:t>SNO, GRADE</a:t>
            </a:r>
            <a:r>
              <a:rPr lang="en-US" altLang="zh-CN" dirty="0">
                <a:solidFill>
                  <a:srgbClr val="FF0000"/>
                </a:solidFill>
              </a:rPr>
              <a:t> (σ </a:t>
            </a:r>
            <a:r>
              <a:rPr lang="en-US" altLang="zh-CN" baseline="-25000" dirty="0">
                <a:solidFill>
                  <a:srgbClr val="FF0000"/>
                </a:solidFill>
              </a:rPr>
              <a:t>CNO='C2‘</a:t>
            </a:r>
            <a:r>
              <a:rPr lang="en-US" altLang="zh-CN" dirty="0">
                <a:solidFill>
                  <a:srgbClr val="FF0000"/>
                </a:solidFill>
              </a:rPr>
              <a:t> (SC))</a:t>
            </a: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STUDENT1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数据库的学生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(ST)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表中的“性别”字段的值设为“男”。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 STUDENT1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UPDATE ST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SET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性别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='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男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6435725" y="2727325"/>
            <a:ext cx="3763963" cy="275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USE STUDENT1</a:t>
            </a:r>
            <a:endParaRPr lang="en-US" altLang="zh-CN" sz="2800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GO</a:t>
            </a:r>
            <a:endParaRPr lang="en-US" altLang="zh-CN" sz="2800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UPDATE ST</a:t>
            </a:r>
            <a:endParaRPr lang="en-US" altLang="zh-CN" sz="2800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SET 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性别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='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女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endParaRPr lang="zh-CN" altLang="zh-CN" sz="2800" noProof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spcBef>
                <a:spcPct val="5000"/>
              </a:spcBef>
              <a:defRPr/>
            </a:pPr>
            <a:r>
              <a:rPr lang="en-US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WHERE 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姓名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='</a:t>
            </a:r>
            <a:r>
              <a:rPr lang="zh-CN" altLang="en-US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杨丽</a:t>
            </a:r>
            <a:r>
              <a:rPr lang="zh-CN" altLang="zh-CN" sz="2800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4224338" y="404813"/>
            <a:ext cx="3887787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表数据操作</a:t>
            </a:r>
            <a:endParaRPr lang="zh-CN" alt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例：删除学生表中，将学号为‘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150112’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的学生记录删除。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USE STUDENT1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DELETE  ST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WHERE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学号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‘150112'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4224338" y="404813"/>
            <a:ext cx="3887787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表数据操作</a:t>
            </a:r>
            <a:endParaRPr lang="zh-CN" alt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3" y="1341438"/>
            <a:ext cx="8229600" cy="48133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TRUNCATE TABLE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清空表数据 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语法格式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:TRUNCATE TABLE </a:t>
            </a:r>
            <a:r>
              <a:rPr lang="en-US" altLang="zh-CN" sz="2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table_name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TRUNCATE TABLE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与不含有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WHERE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子句的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DELETE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语句在功能上相同。但是，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TRUNCATE TABLE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速度更快，其使用更少的系统资源和事务日志资源。 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例：清空学生表中的数据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TRUNCATE TABLE ST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224338" y="404813"/>
            <a:ext cx="4103687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6.4  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表数据操作</a:t>
            </a:r>
            <a:endParaRPr lang="zh-CN" alt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5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删除表就是将表中数据和表的结构从数据库中永久性地去除。表被删除之后，就不能再恢复该表的定义。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30000"/>
              </a:lnSpc>
              <a:spcBef>
                <a:spcPct val="250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、使用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SQL Server Management Studio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删除表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4440238" y="549275"/>
            <a:ext cx="26949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6.5  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删除表</a:t>
            </a:r>
            <a:endParaRPr lang="zh-CN" alt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 用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T-SQL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语句删除表</a:t>
            </a:r>
            <a:endParaRPr lang="zh-CN" altLang="en-US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可以利用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T-SQL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语句中的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TABLE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命令删除一个或多个数据表。</a:t>
            </a:r>
            <a:endParaRPr lang="zh-CN" altLang="en-US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DROP  TABLE  table_name[,...n]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删除学生表</a:t>
            </a: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(ST)</a:t>
            </a:r>
            <a:endParaRPr lang="en-US" altLang="zh-CN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DROP  TABLE  ST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4440238" y="549275"/>
            <a:ext cx="26949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6.5  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删除表</a:t>
            </a:r>
            <a:endParaRPr lang="zh-CN" alt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228600"/>
            <a:ext cx="850741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rgbClr val="FFFF00"/>
                </a:solidFill>
              </a:rPr>
              <a:t>7.1</a:t>
            </a:r>
            <a:r>
              <a:rPr lang="en-US" altLang="zh-CN" sz="4000" b="1" dirty="0" smtClean="0">
                <a:solidFill>
                  <a:srgbClr val="FFFF00"/>
                </a:solidFill>
              </a:rPr>
              <a:t> </a:t>
            </a:r>
            <a:r>
              <a:rPr lang="zh-CN" altLang="en-US" sz="4000" b="1" dirty="0" smtClean="0">
                <a:solidFill>
                  <a:srgbClr val="FFFF00"/>
                </a:solidFill>
              </a:rPr>
              <a:t>数据查询</a:t>
            </a:r>
            <a:r>
              <a:rPr lang="zh-CN" altLang="en-US" sz="3600" b="1" dirty="0" smtClean="0">
                <a:solidFill>
                  <a:srgbClr val="FF9900"/>
                </a:solidFill>
              </a:rPr>
              <a:t>（单表查询）</a:t>
            </a:r>
            <a:endParaRPr lang="zh-CN" altLang="en-US" sz="3600" b="1" dirty="0" smtClean="0">
              <a:solidFill>
                <a:srgbClr val="FF99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8925" y="1079500"/>
            <a:ext cx="9144000" cy="5373688"/>
          </a:xfrm>
        </p:spPr>
        <p:txBody>
          <a:bodyPr/>
          <a:lstStyle/>
          <a:p>
            <a:pPr marL="282575" indent="-2825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(c) </a:t>
            </a:r>
            <a:r>
              <a:rPr lang="zh-CN" altLang="en-US" sz="2400" b="1" dirty="0" smtClean="0"/>
              <a:t>确定集合</a:t>
            </a:r>
            <a:endParaRPr lang="zh-CN" altLang="en-US" sz="2400" b="1" dirty="0" smtClean="0"/>
          </a:p>
          <a:p>
            <a:pPr marL="282575" indent="-282575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使用谓词     </a:t>
            </a:r>
            <a:r>
              <a:rPr lang="en-US" altLang="zh-CN" sz="2400" b="1" dirty="0" smtClean="0"/>
              <a:t>IN &lt;</a:t>
            </a:r>
            <a:r>
              <a:rPr lang="zh-CN" altLang="en-US" sz="2400" b="1" dirty="0" smtClean="0"/>
              <a:t>值表</a:t>
            </a:r>
            <a:r>
              <a:rPr lang="en-US" altLang="zh-CN" sz="2400" b="1" dirty="0" smtClean="0"/>
              <a:t>&gt;,  NOT IN &lt;</a:t>
            </a:r>
            <a:r>
              <a:rPr lang="zh-CN" altLang="en-US" sz="2400" b="1" dirty="0" smtClean="0"/>
              <a:t>值表</a:t>
            </a:r>
            <a:r>
              <a:rPr lang="en-US" altLang="zh-CN" sz="2400" b="1" dirty="0" smtClean="0"/>
              <a:t>&gt;</a:t>
            </a:r>
            <a:endParaRPr lang="en-US" altLang="zh-CN" sz="2400" b="1" dirty="0" smtClean="0"/>
          </a:p>
          <a:p>
            <a:pPr marL="1936750" lvl="2" indent="-457200" algn="just" eaLnBrk="1" hangingPunct="1"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          &lt;</a:t>
            </a:r>
            <a:r>
              <a:rPr lang="zh-CN" altLang="en-US" b="1" dirty="0" smtClean="0"/>
              <a:t>值表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：用逗号分隔的一组取值</a:t>
            </a:r>
            <a:endParaRPr lang="zh-CN" altLang="en-US" b="1" dirty="0" smtClean="0"/>
          </a:p>
          <a:p>
            <a:pPr marL="282575" indent="-2825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12: </a:t>
            </a:r>
            <a:r>
              <a:rPr lang="zh-CN" altLang="en-US" sz="2400" b="1" dirty="0" smtClean="0"/>
              <a:t>查信息系（</a:t>
            </a:r>
            <a:r>
              <a:rPr lang="en-US" altLang="zh-CN" sz="2400" b="1" dirty="0" smtClean="0"/>
              <a:t>IS</a:t>
            </a:r>
            <a:r>
              <a:rPr lang="zh-CN" altLang="en-US" sz="2400" b="1" dirty="0" smtClean="0"/>
              <a:t>）、数学系（</a:t>
            </a:r>
            <a:r>
              <a:rPr lang="en-US" altLang="zh-CN" sz="2400" b="1" dirty="0" smtClean="0"/>
              <a:t>MA</a:t>
            </a:r>
            <a:r>
              <a:rPr lang="zh-CN" altLang="en-US" sz="2400" b="1" dirty="0" smtClean="0"/>
              <a:t>）和计算机科学系（</a:t>
            </a:r>
            <a:r>
              <a:rPr lang="en-US" altLang="zh-CN" sz="2400" b="1" dirty="0" smtClean="0"/>
              <a:t>CS</a:t>
            </a:r>
            <a:r>
              <a:rPr lang="zh-CN" altLang="en-US" sz="2400" b="1" dirty="0" smtClean="0"/>
              <a:t>）的学生的姓名和性别</a:t>
            </a:r>
            <a:endParaRPr lang="zh-CN" altLang="en-US" sz="2400" b="1" dirty="0" smtClean="0"/>
          </a:p>
          <a:p>
            <a:pPr marL="282575" indent="-2825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SELECT Sname, </a:t>
            </a:r>
            <a:r>
              <a:rPr lang="en-US" altLang="zh-CN" sz="2400" b="1" dirty="0" err="1" smtClean="0"/>
              <a:t>Ssex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　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FROM Student </a:t>
            </a:r>
            <a:r>
              <a:rPr lang="zh-CN" altLang="en-US" sz="2400" b="1" dirty="0" smtClean="0"/>
              <a:t>　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WHERE </a:t>
            </a:r>
            <a:r>
              <a:rPr lang="en-US" altLang="zh-CN" sz="2400" b="1" dirty="0" err="1" smtClean="0"/>
              <a:t>Sdept</a:t>
            </a:r>
            <a:r>
              <a:rPr lang="en-US" altLang="zh-CN" sz="2400" b="1" dirty="0" smtClean="0"/>
              <a:t> IN ('IS', 'MA', 'CS') </a:t>
            </a:r>
            <a:br>
              <a:rPr lang="en-US" altLang="zh-CN" sz="2400" b="1" dirty="0" smtClean="0"/>
            </a:br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相对的谓词是</a:t>
            </a:r>
            <a:r>
              <a:rPr lang="en-US" altLang="zh-CN" sz="2400" b="1" dirty="0" smtClean="0"/>
              <a:t>NOT IN</a:t>
            </a:r>
            <a:r>
              <a:rPr lang="zh-CN" altLang="en-US" sz="2400" b="1" dirty="0" smtClean="0"/>
              <a:t>，用于查找属性值不属于指定集合的元组。 </a:t>
            </a:r>
            <a:endParaRPr lang="zh-CN" altLang="en-US" sz="2400" b="1" dirty="0" smtClean="0"/>
          </a:p>
          <a:p>
            <a:pPr marL="282575" indent="-2825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13:</a:t>
            </a:r>
            <a:r>
              <a:rPr lang="zh-CN" altLang="en-US" sz="2400" b="1" dirty="0" smtClean="0"/>
              <a:t>查既不是信息系、数学系，也不是计算机科学系的学生的姓名和性别</a:t>
            </a:r>
            <a:endParaRPr lang="zh-CN" altLang="en-US" sz="2400" b="1" dirty="0" smtClean="0"/>
          </a:p>
          <a:p>
            <a:pPr marL="282575" indent="-2825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SELECT Sname, </a:t>
            </a:r>
            <a:r>
              <a:rPr lang="en-US" altLang="zh-CN" sz="2400" b="1" dirty="0" err="1" smtClean="0"/>
              <a:t>Ssex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　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FROM Student </a:t>
            </a:r>
            <a:r>
              <a:rPr lang="zh-CN" altLang="en-US" sz="2400" b="1" dirty="0" smtClean="0"/>
              <a:t>　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WHERE </a:t>
            </a:r>
            <a:r>
              <a:rPr lang="en-US" altLang="zh-CN" sz="2400" b="1" dirty="0" err="1" smtClean="0"/>
              <a:t>Sdept</a:t>
            </a:r>
            <a:r>
              <a:rPr lang="en-US" altLang="zh-CN" sz="2400" b="1" dirty="0" smtClean="0"/>
              <a:t> NOT IN ('IS', 'MA', 'CS') </a:t>
            </a:r>
            <a:endParaRPr lang="en-US" altLang="zh-CN" sz="2400" b="1" dirty="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115888"/>
            <a:ext cx="82296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7.1</a:t>
            </a:r>
            <a:r>
              <a:rPr lang="en-US" altLang="zh-CN" b="1" dirty="0" smtClean="0">
                <a:solidFill>
                  <a:srgbClr val="FFFF00"/>
                </a:solidFill>
              </a:rPr>
              <a:t> </a:t>
            </a:r>
            <a:r>
              <a:rPr lang="zh-CN" altLang="en-US" b="1" dirty="0" smtClean="0">
                <a:solidFill>
                  <a:srgbClr val="FFFF00"/>
                </a:solidFill>
              </a:rPr>
              <a:t>数据查询</a:t>
            </a:r>
            <a:r>
              <a:rPr lang="zh-CN" altLang="en-US" sz="4000" b="1" dirty="0" smtClean="0">
                <a:solidFill>
                  <a:srgbClr val="FF9900"/>
                </a:solidFill>
              </a:rPr>
              <a:t>（单表查询）</a:t>
            </a:r>
            <a:endParaRPr lang="zh-CN" altLang="en-US" sz="4000" b="1" dirty="0" smtClean="0">
              <a:solidFill>
                <a:srgbClr val="FF99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8463" y="1125538"/>
            <a:ext cx="8891587" cy="5472112"/>
          </a:xfrm>
        </p:spPr>
        <p:txBody>
          <a:bodyPr/>
          <a:lstStyle/>
          <a:p>
            <a:pPr marL="282575" indent="-28257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(d)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字符匹配</a:t>
            </a:r>
            <a:endParaRPr lang="zh-CN" altLang="en-US" sz="2400" b="1" dirty="0" smtClean="0"/>
          </a:p>
          <a:p>
            <a:pPr marL="282575" indent="-28257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谓词</a:t>
            </a:r>
            <a:r>
              <a:rPr lang="en-US" altLang="zh-CN" sz="2400" b="1" dirty="0" smtClean="0"/>
              <a:t>LIKE</a:t>
            </a:r>
            <a:r>
              <a:rPr lang="zh-CN" altLang="en-US" sz="2400" b="1" dirty="0" smtClean="0"/>
              <a:t>可以用来进行字符串的匹配。其一般语法格式如下： </a:t>
            </a:r>
            <a:br>
              <a:rPr lang="zh-CN" altLang="en-US" sz="2400" b="1" dirty="0" smtClean="0"/>
            </a:br>
            <a:r>
              <a:rPr lang="en-US" altLang="zh-CN" sz="2400" b="1" dirty="0" smtClean="0"/>
              <a:t>[NOT] LIKE '&lt;</a:t>
            </a:r>
            <a:r>
              <a:rPr lang="zh-CN" altLang="en-US" sz="2400" b="1" dirty="0" smtClean="0"/>
              <a:t>匹配串</a:t>
            </a:r>
            <a:r>
              <a:rPr lang="en-US" altLang="zh-CN" sz="2400" b="1" dirty="0" smtClean="0"/>
              <a:t>&gt;' [ESCAPE '&lt;</a:t>
            </a:r>
            <a:r>
              <a:rPr lang="zh-CN" altLang="en-US" sz="2400" b="1" dirty="0" smtClean="0"/>
              <a:t>换码字符</a:t>
            </a:r>
            <a:r>
              <a:rPr lang="en-US" altLang="zh-CN" sz="2400" b="1" dirty="0" smtClean="0"/>
              <a:t>&gt;'] 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其含义是查找指定的属性列值与</a:t>
            </a:r>
            <a:r>
              <a:rPr lang="en-US" altLang="zh-CN" sz="2400" b="1" dirty="0" smtClean="0"/>
              <a:t>&lt;</a:t>
            </a:r>
            <a:r>
              <a:rPr lang="zh-CN" altLang="en-US" sz="2400" b="1" dirty="0" smtClean="0"/>
              <a:t>匹配串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相匹配的元组。</a:t>
            </a:r>
            <a:r>
              <a:rPr lang="en-US" altLang="zh-CN" sz="2400" b="1" dirty="0" smtClean="0"/>
              <a:t>&lt;</a:t>
            </a:r>
            <a:r>
              <a:rPr lang="zh-CN" altLang="en-US" sz="2400" b="1" dirty="0" smtClean="0"/>
              <a:t>匹配串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可以是一个完整的字符串，也可以含有通配符</a:t>
            </a:r>
            <a:r>
              <a:rPr lang="en-US" altLang="zh-CN" sz="2400" b="1" dirty="0" smtClean="0"/>
              <a:t>%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_</a:t>
            </a:r>
            <a:r>
              <a:rPr lang="zh-CN" altLang="en-US" sz="2400" b="1" dirty="0" smtClean="0"/>
              <a:t>。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当匹配模板为固定字符串时，可以用 </a:t>
            </a:r>
            <a:r>
              <a:rPr lang="en-US" altLang="zh-CN" sz="2400" b="1" dirty="0" smtClean="0"/>
              <a:t>= </a:t>
            </a:r>
            <a:r>
              <a:rPr lang="zh-CN" altLang="en-US" sz="2400" b="1" dirty="0" smtClean="0"/>
              <a:t>运算符取代 </a:t>
            </a:r>
            <a:r>
              <a:rPr lang="en-US" altLang="zh-CN" sz="2400" b="1" dirty="0" smtClean="0"/>
              <a:t>LIKE </a:t>
            </a:r>
            <a:r>
              <a:rPr lang="zh-CN" altLang="en-US" sz="2400" b="1" dirty="0" smtClean="0"/>
              <a:t>谓词</a:t>
            </a:r>
            <a:endParaRPr lang="zh-CN" altLang="en-US" sz="2400" b="1" dirty="0" smtClean="0"/>
          </a:p>
          <a:p>
            <a:pPr marL="282575" indent="-282575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用 </a:t>
            </a:r>
            <a:r>
              <a:rPr lang="en-US" altLang="zh-CN" sz="2400" b="1" dirty="0" smtClean="0"/>
              <a:t>!= </a:t>
            </a:r>
            <a:r>
              <a:rPr lang="zh-CN" altLang="en-US" sz="2400" b="1" dirty="0" smtClean="0"/>
              <a:t>或 </a:t>
            </a:r>
            <a:r>
              <a:rPr lang="en-US" altLang="zh-CN" sz="2400" b="1" dirty="0" smtClean="0"/>
              <a:t>&lt; &gt;</a:t>
            </a:r>
            <a:r>
              <a:rPr lang="zh-CN" altLang="en-US" sz="2400" b="1" dirty="0" smtClean="0"/>
              <a:t>运算符取代 </a:t>
            </a:r>
            <a:r>
              <a:rPr lang="en-US" altLang="zh-CN" sz="2400" b="1" dirty="0" smtClean="0"/>
              <a:t>NOT LIKE </a:t>
            </a:r>
            <a:r>
              <a:rPr lang="zh-CN" altLang="en-US" sz="2400" b="1" dirty="0" smtClean="0"/>
              <a:t>谓词</a:t>
            </a:r>
            <a:endParaRPr lang="zh-CN" altLang="en-US" sz="2400" b="1" dirty="0" smtClean="0"/>
          </a:p>
          <a:p>
            <a:pPr marL="282575" indent="-28257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w"/>
            </a:pPr>
            <a:r>
              <a:rPr lang="en-US" altLang="zh-CN" sz="2400" b="1" dirty="0" smtClean="0"/>
              <a:t>% (</a:t>
            </a:r>
            <a:r>
              <a:rPr lang="zh-CN" altLang="en-US" sz="2400" b="1" dirty="0" smtClean="0"/>
              <a:t>百分号</a:t>
            </a:r>
            <a:r>
              <a:rPr lang="en-US" altLang="zh-CN" sz="2400" b="1" dirty="0" smtClean="0"/>
              <a:t>)  </a:t>
            </a:r>
            <a:r>
              <a:rPr lang="zh-CN" altLang="en-US" sz="2400" b="1" dirty="0" smtClean="0"/>
              <a:t>代表任意长度（长度可以为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）的字符串</a:t>
            </a:r>
            <a:endParaRPr lang="zh-CN" altLang="en-US" sz="2400" b="1" dirty="0" smtClean="0"/>
          </a:p>
          <a:p>
            <a:pPr marL="1289050" lvl="1" indent="-533400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 smtClean="0"/>
              <a:t>例：</a:t>
            </a:r>
            <a:r>
              <a:rPr lang="en-US" altLang="zh-CN" sz="2400" b="1" dirty="0" err="1" smtClean="0"/>
              <a:t>a%b</a:t>
            </a:r>
            <a:r>
              <a:rPr lang="zh-CN" altLang="en-US" sz="2400" b="1" dirty="0" smtClean="0"/>
              <a:t>表示以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开头，以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结尾的任意长度的字符串。如</a:t>
            </a:r>
            <a:r>
              <a:rPr lang="en-US" altLang="zh-CN" sz="2400" b="1" dirty="0" err="1" smtClean="0"/>
              <a:t>acb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addgb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ab </a:t>
            </a:r>
            <a:r>
              <a:rPr lang="zh-CN" altLang="en-US" sz="2400" b="1" dirty="0" smtClean="0"/>
              <a:t>等都满足该匹配串</a:t>
            </a:r>
            <a:endParaRPr lang="zh-CN" altLang="en-US" sz="2400" b="1" dirty="0" smtClean="0"/>
          </a:p>
          <a:p>
            <a:pPr marL="282575" indent="-28257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²"/>
            </a:pPr>
            <a:r>
              <a:rPr lang="en-US" altLang="zh-CN" sz="2400" b="1" dirty="0" smtClean="0"/>
              <a:t>_ (</a:t>
            </a:r>
            <a:r>
              <a:rPr lang="zh-CN" altLang="en-US" sz="2400" b="1" dirty="0" smtClean="0"/>
              <a:t>下横线</a:t>
            </a:r>
            <a:r>
              <a:rPr lang="en-US" altLang="zh-CN" sz="2400" b="1" dirty="0" smtClean="0"/>
              <a:t>)  </a:t>
            </a:r>
            <a:r>
              <a:rPr lang="zh-CN" altLang="en-US" sz="2400" b="1" dirty="0" smtClean="0"/>
              <a:t>代表任意单个字符</a:t>
            </a:r>
            <a:endParaRPr lang="zh-CN" altLang="en-US" sz="2400" b="1" dirty="0" smtClean="0"/>
          </a:p>
          <a:p>
            <a:pPr marL="1289050" lvl="1" indent="-533400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 smtClean="0"/>
              <a:t>例：</a:t>
            </a:r>
            <a:r>
              <a:rPr lang="en-US" altLang="zh-CN" sz="2400" b="1" dirty="0" err="1" smtClean="0"/>
              <a:t>a_b</a:t>
            </a:r>
            <a:r>
              <a:rPr lang="zh-CN" altLang="en-US" sz="2400" b="1" dirty="0" smtClean="0"/>
              <a:t>表示以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开头，以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结尾的长度为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的任意字符串。如</a:t>
            </a:r>
            <a:r>
              <a:rPr lang="en-US" altLang="zh-CN" sz="2400" b="1" dirty="0" err="1" smtClean="0"/>
              <a:t>acb</a:t>
            </a:r>
            <a:r>
              <a:rPr lang="zh-CN" altLang="en-US" sz="2400" b="1" dirty="0" smtClean="0"/>
              <a:t>，</a:t>
            </a:r>
            <a:r>
              <a:rPr lang="en-US" altLang="zh-CN" sz="2400" b="1" dirty="0" err="1" smtClean="0"/>
              <a:t>afb</a:t>
            </a:r>
            <a:r>
              <a:rPr lang="zh-CN" altLang="en-US" sz="2400" b="1" dirty="0" smtClean="0"/>
              <a:t>等都满足该匹配串</a:t>
            </a:r>
            <a:endParaRPr lang="zh-CN" altLang="en-US" sz="2400" b="1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 smtClean="0">
                <a:solidFill>
                  <a:srgbClr val="FFFF00"/>
                </a:solidFill>
              </a:rPr>
              <a:t>7.1 </a:t>
            </a:r>
            <a:r>
              <a:rPr lang="zh-CN" altLang="en-US" sz="4000" b="1" dirty="0" smtClean="0">
                <a:solidFill>
                  <a:srgbClr val="FFFF00"/>
                </a:solidFill>
              </a:rPr>
              <a:t>数据查询</a:t>
            </a:r>
            <a:r>
              <a:rPr lang="zh-CN" altLang="en-US" sz="3600" b="1" dirty="0" smtClean="0">
                <a:solidFill>
                  <a:srgbClr val="FF9900"/>
                </a:solidFill>
              </a:rPr>
              <a:t>（单表查询）</a:t>
            </a:r>
            <a:endParaRPr lang="zh-CN" altLang="en-US" sz="3600" b="1" dirty="0" smtClean="0">
              <a:solidFill>
                <a:srgbClr val="FF99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81075"/>
            <a:ext cx="9036050" cy="5616575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300" b="1" dirty="0" smtClean="0"/>
              <a:t>(3). </a:t>
            </a:r>
            <a:r>
              <a:rPr lang="zh-CN" altLang="en-US" sz="2300" b="1" dirty="0" smtClean="0"/>
              <a:t>对查询结果排序</a:t>
            </a:r>
            <a:endParaRPr lang="zh-CN" altLang="en-US" sz="2300" b="1" dirty="0" smtClean="0"/>
          </a:p>
          <a:p>
            <a:pPr marL="609600" indent="-609600" eaLnBrk="1" hangingPunct="1">
              <a:buFont typeface="Wingdings" panose="05000000000000000000" pitchFamily="2" charset="2"/>
              <a:buChar char="§"/>
            </a:pPr>
            <a:r>
              <a:rPr lang="zh-CN" altLang="en-US" sz="2300" b="1" dirty="0" smtClean="0"/>
              <a:t>如果没有指定查询结果的显示顺序，</a:t>
            </a:r>
            <a:r>
              <a:rPr lang="en-US" altLang="zh-CN" sz="2300" b="1" dirty="0" smtClean="0"/>
              <a:t>DBMS</a:t>
            </a:r>
            <a:r>
              <a:rPr lang="zh-CN" altLang="en-US" sz="2300" b="1" dirty="0" smtClean="0"/>
              <a:t>将按其最方便的顺序（通常是元组在表中的先后顺序）输出查询结果。用户也可以用</a:t>
            </a:r>
            <a:r>
              <a:rPr lang="en-US" altLang="zh-CN" sz="2300" b="1" dirty="0" smtClean="0"/>
              <a:t>ORDER BY</a:t>
            </a:r>
            <a:r>
              <a:rPr lang="zh-CN" altLang="en-US" sz="2300" b="1" dirty="0" smtClean="0"/>
              <a:t>子句指定按照一个或多个属性列的升序（</a:t>
            </a:r>
            <a:r>
              <a:rPr lang="en-US" altLang="zh-CN" sz="2300" b="1" dirty="0" smtClean="0"/>
              <a:t>ASC</a:t>
            </a:r>
            <a:r>
              <a:rPr lang="zh-CN" altLang="en-US" sz="2300" b="1" dirty="0" smtClean="0"/>
              <a:t>）或降序（</a:t>
            </a:r>
            <a:r>
              <a:rPr lang="en-US" altLang="zh-CN" sz="2300" b="1" dirty="0" smtClean="0"/>
              <a:t>DESC</a:t>
            </a:r>
            <a:r>
              <a:rPr lang="zh-CN" altLang="en-US" sz="2300" b="1" dirty="0" smtClean="0"/>
              <a:t>）重新排列查询结果，其中升序</a:t>
            </a:r>
            <a:r>
              <a:rPr lang="en-US" altLang="zh-CN" sz="2300" b="1" dirty="0" smtClean="0"/>
              <a:t>ASC</a:t>
            </a:r>
            <a:r>
              <a:rPr lang="zh-CN" altLang="en-US" sz="2300" b="1" dirty="0" smtClean="0"/>
              <a:t>为缺省值。</a:t>
            </a:r>
            <a:endParaRPr lang="zh-CN" altLang="en-US" sz="2300" b="1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300" b="1" dirty="0" smtClean="0"/>
              <a:t>例</a:t>
            </a:r>
            <a:r>
              <a:rPr lang="en-US" altLang="zh-CN" sz="2300" b="1" dirty="0" smtClean="0"/>
              <a:t>23:</a:t>
            </a:r>
            <a:r>
              <a:rPr lang="zh-CN" altLang="en-US" sz="2300" b="1" dirty="0" smtClean="0"/>
              <a:t>查询选修了</a:t>
            </a:r>
            <a:r>
              <a:rPr lang="en-US" altLang="zh-CN" sz="2300" b="1" dirty="0" smtClean="0"/>
              <a:t>3</a:t>
            </a:r>
            <a:r>
              <a:rPr lang="zh-CN" altLang="en-US" sz="2300" b="1" dirty="0" smtClean="0"/>
              <a:t>号课程的学生的学号及其成绩，查询结果按分数的降序排列</a:t>
            </a:r>
            <a:endParaRPr lang="zh-CN" altLang="en-US" sz="2300" b="1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300" b="1" dirty="0" smtClean="0"/>
              <a:t>         </a:t>
            </a:r>
            <a:r>
              <a:rPr lang="en-US" altLang="zh-CN" sz="2300" b="1" dirty="0" smtClean="0"/>
              <a:t>SELECT Sno, Grade</a:t>
            </a:r>
            <a:endParaRPr lang="en-US" altLang="zh-CN" sz="2300" b="1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300" b="1" dirty="0" smtClean="0"/>
              <a:t>         FROM SC</a:t>
            </a:r>
            <a:endParaRPr lang="en-US" altLang="zh-CN" sz="2300" b="1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300" b="1" dirty="0" smtClean="0"/>
              <a:t>         WHERE Cno=‘3' </a:t>
            </a:r>
            <a:endParaRPr lang="en-US" altLang="zh-CN" sz="2300" b="1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300" b="1" dirty="0" smtClean="0"/>
              <a:t>         ORDER BY Grade DESC;</a:t>
            </a:r>
            <a:endParaRPr lang="en-US" altLang="zh-CN" sz="2300" b="1" dirty="0" smtClean="0"/>
          </a:p>
          <a:p>
            <a:pPr marL="609600" indent="-609600" eaLnBrk="1" hangingPunct="1">
              <a:buFont typeface="Wingdings" panose="05000000000000000000" pitchFamily="2" charset="2"/>
              <a:buChar char="§"/>
            </a:pPr>
            <a:r>
              <a:rPr lang="zh-CN" altLang="en-US" sz="2300" b="1" dirty="0" smtClean="0"/>
              <a:t>前面已经提到，可能有些学生选修了</a:t>
            </a:r>
            <a:r>
              <a:rPr lang="en-US" altLang="zh-CN" sz="2300" b="1" dirty="0" smtClean="0"/>
              <a:t>3</a:t>
            </a:r>
            <a:r>
              <a:rPr lang="zh-CN" altLang="en-US" sz="2300" b="1" dirty="0" smtClean="0"/>
              <a:t>号课程后没有参加考试，即成绩列为空值。用</a:t>
            </a:r>
            <a:r>
              <a:rPr lang="en-US" altLang="zh-CN" sz="2300" b="1" dirty="0" smtClean="0"/>
              <a:t>ORDER BY</a:t>
            </a:r>
            <a:r>
              <a:rPr lang="zh-CN" altLang="en-US" sz="2300" b="1" dirty="0" smtClean="0"/>
              <a:t>子句对查询结果按成绩排序时，若按升序排，成绩为空值的元组将最后显示，若按降序排，成绩为空值的元组将最先显示。</a:t>
            </a:r>
            <a:endParaRPr lang="zh-CN" altLang="en-US" sz="2300" b="1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1125538"/>
            <a:ext cx="8839200" cy="7905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(4) </a:t>
            </a:r>
            <a:r>
              <a:rPr lang="zh-CN" altLang="en-US" sz="2400" b="1" smtClean="0"/>
              <a:t>使用集函数 </a:t>
            </a:r>
            <a:endParaRPr lang="zh-CN" altLang="en-US" sz="2400" b="1" smtClean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/>
              <a:t>为了进一步方便用户，增强检索功能，</a:t>
            </a:r>
            <a:r>
              <a:rPr lang="en-US" altLang="zh-CN" sz="2000" b="1" smtClean="0"/>
              <a:t>SQL</a:t>
            </a:r>
            <a:r>
              <a:rPr lang="zh-CN" altLang="en-US" sz="2000" b="1" smtClean="0"/>
              <a:t>提供了许多集函数，主要包括：</a:t>
            </a:r>
            <a:endParaRPr lang="zh-CN" altLang="en-US" sz="2000" b="1" smtClean="0"/>
          </a:p>
          <a:p>
            <a:pPr marL="609600" indent="-609600" eaLnBrk="1" hangingPunct="1"/>
            <a:endParaRPr lang="en-US" altLang="zh-CN" smtClean="0"/>
          </a:p>
        </p:txBody>
      </p:sp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1563688" y="2317750"/>
          <a:ext cx="91043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文档" r:id="rId1" imgW="5629910" imgH="2507615" progId="Word.Document.8">
                  <p:embed/>
                </p:oleObj>
              </mc:Choice>
              <mc:Fallback>
                <p:oleObj name="文档" r:id="rId1" imgW="5629910" imgH="25076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3" b="4298"/>
                      <a:stretch>
                        <a:fillRect/>
                      </a:stretch>
                    </p:blipFill>
                    <p:spPr bwMode="auto">
                      <a:xfrm>
                        <a:off x="1563688" y="2317750"/>
                        <a:ext cx="9104312" cy="406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5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</a:rPr>
              <a:t>7.1 </a:t>
            </a:r>
            <a:r>
              <a:rPr lang="zh-CN" altLang="en-US" b="1" dirty="0" smtClean="0">
                <a:solidFill>
                  <a:srgbClr val="FFFF00"/>
                </a:solidFill>
              </a:rPr>
              <a:t>数据查询</a:t>
            </a:r>
            <a:r>
              <a:rPr lang="zh-CN" altLang="en-US" sz="4000" b="1" dirty="0" smtClean="0">
                <a:solidFill>
                  <a:srgbClr val="FF9900"/>
                </a:solidFill>
              </a:rPr>
              <a:t>（单表查询）</a:t>
            </a:r>
            <a:endParaRPr lang="zh-CN" altLang="en-US" sz="4000" b="1" dirty="0" smtClean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 smtClean="0">
                <a:solidFill>
                  <a:srgbClr val="FFFF00"/>
                </a:solidFill>
              </a:rPr>
              <a:t>7.1 </a:t>
            </a:r>
            <a:r>
              <a:rPr lang="zh-CN" altLang="en-US" sz="4000" b="1" dirty="0" smtClean="0">
                <a:solidFill>
                  <a:srgbClr val="FFFF00"/>
                </a:solidFill>
              </a:rPr>
              <a:t>数据查询</a:t>
            </a:r>
            <a:r>
              <a:rPr lang="zh-CN" altLang="en-US" sz="3600" b="1" dirty="0" smtClean="0">
                <a:solidFill>
                  <a:srgbClr val="FF9900"/>
                </a:solidFill>
              </a:rPr>
              <a:t>（单表查询）</a:t>
            </a:r>
            <a:endParaRPr lang="zh-CN" altLang="en-US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052513"/>
            <a:ext cx="8856662" cy="56896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 smtClean="0"/>
              <a:t>如果指定</a:t>
            </a:r>
            <a:r>
              <a:rPr lang="en-US" altLang="zh-CN" sz="2000" b="1" dirty="0" smtClean="0"/>
              <a:t>DISTINCT</a:t>
            </a:r>
            <a:r>
              <a:rPr lang="zh-CN" altLang="en-US" sz="2000" b="1" dirty="0" smtClean="0"/>
              <a:t>短语，则表示在计算时先要取消指定列中的重复值。如果不指定</a:t>
            </a:r>
            <a:r>
              <a:rPr lang="en-US" altLang="zh-CN" sz="2000" b="1" dirty="0" smtClean="0"/>
              <a:t>DISTINCT</a:t>
            </a:r>
            <a:r>
              <a:rPr lang="zh-CN" altLang="en-US" sz="2000" b="1" dirty="0" smtClean="0"/>
              <a:t>短语或指定</a:t>
            </a:r>
            <a:r>
              <a:rPr lang="en-US" altLang="zh-CN" sz="2000" b="1" dirty="0" smtClean="0"/>
              <a:t>ALL</a:t>
            </a:r>
            <a:r>
              <a:rPr lang="zh-CN" altLang="en-US" sz="2000" b="1" dirty="0" smtClean="0"/>
              <a:t>短语（</a:t>
            </a:r>
            <a:r>
              <a:rPr lang="en-US" altLang="zh-CN" sz="2000" b="1" dirty="0" smtClean="0"/>
              <a:t>ALL</a:t>
            </a:r>
            <a:r>
              <a:rPr lang="zh-CN" altLang="en-US" sz="2000" b="1" dirty="0" smtClean="0"/>
              <a:t>为缺省值），则表示不取消重复值。</a:t>
            </a:r>
            <a:endParaRPr lang="zh-CN" altLang="en-US" sz="2000" b="1" dirty="0" smtClean="0"/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 smtClean="0"/>
              <a:t>只能用于</a:t>
            </a:r>
            <a:r>
              <a:rPr lang="en-US" altLang="zh-CN" sz="2000" b="1" dirty="0" smtClean="0"/>
              <a:t>SELECT</a:t>
            </a:r>
            <a:r>
              <a:rPr lang="zh-CN" altLang="en-US" sz="2000" b="1" dirty="0" smtClean="0"/>
              <a:t>子句和</a:t>
            </a:r>
            <a:r>
              <a:rPr lang="en-US" altLang="zh-CN" sz="2000" b="1" dirty="0" smtClean="0"/>
              <a:t>HAVING</a:t>
            </a:r>
            <a:r>
              <a:rPr lang="zh-CN" altLang="en-US" sz="2000" b="1" dirty="0" smtClean="0"/>
              <a:t>子句中</a:t>
            </a:r>
            <a:endParaRPr lang="zh-CN" altLang="en-US" sz="2400" b="1" dirty="0" smtClean="0"/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25:</a:t>
            </a:r>
            <a:r>
              <a:rPr lang="zh-CN" altLang="en-US" sz="2400" b="1" dirty="0" smtClean="0"/>
              <a:t>查询学生总人数 </a:t>
            </a:r>
            <a:endParaRPr lang="zh-CN" altLang="en-US" sz="2400" b="1" dirty="0" smtClean="0"/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 </a:t>
            </a:r>
            <a:r>
              <a:rPr lang="en-US" altLang="zh-CN" sz="2400" b="1" dirty="0" smtClean="0"/>
              <a:t>SELECT COUNT(*)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FROM Student; </a:t>
            </a:r>
            <a:endParaRPr lang="en-US" altLang="zh-CN" sz="2400" b="1" dirty="0" smtClean="0"/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26: </a:t>
            </a:r>
            <a:r>
              <a:rPr lang="zh-CN" altLang="en-US" sz="2400" b="1" dirty="0" smtClean="0"/>
              <a:t>查询选修了课程的学生人数</a:t>
            </a:r>
            <a:endParaRPr lang="zh-CN" altLang="en-US" sz="2400" b="1" dirty="0" smtClean="0"/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        </a:t>
            </a:r>
            <a:r>
              <a:rPr lang="en-US" altLang="zh-CN" sz="2400" b="1" dirty="0" smtClean="0"/>
              <a:t>SELECT COUNT(DISTINCT Sno)</a:t>
            </a:r>
            <a:endParaRPr lang="en-US" altLang="zh-CN" sz="2400" b="1" dirty="0" smtClean="0"/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     FROM SC;</a:t>
            </a:r>
            <a:endParaRPr lang="en-US" altLang="zh-CN" sz="2400" b="1" dirty="0" smtClean="0"/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400" b="1" dirty="0" smtClean="0">
                <a:solidFill>
                  <a:srgbClr val="66FF33"/>
                </a:solidFill>
              </a:rPr>
              <a:t>说明：学生每选修一门课，在</a:t>
            </a:r>
            <a:r>
              <a:rPr lang="en-US" altLang="zh-CN" sz="2400" b="1" dirty="0" smtClean="0">
                <a:solidFill>
                  <a:srgbClr val="66FF33"/>
                </a:solidFill>
              </a:rPr>
              <a:t>SC</a:t>
            </a:r>
            <a:r>
              <a:rPr lang="zh-CN" altLang="en-US" sz="2400" b="1" dirty="0" smtClean="0">
                <a:solidFill>
                  <a:srgbClr val="66FF33"/>
                </a:solidFill>
              </a:rPr>
              <a:t>中都有一条相应的记录，而一个学生一般都要选修多门课程，为避免重复计算学生人数，必须在</a:t>
            </a:r>
            <a:r>
              <a:rPr lang="en-US" altLang="zh-CN" sz="2400" b="1" dirty="0" smtClean="0">
                <a:solidFill>
                  <a:srgbClr val="66FF33"/>
                </a:solidFill>
              </a:rPr>
              <a:t>COUNT</a:t>
            </a:r>
            <a:r>
              <a:rPr lang="zh-CN" altLang="en-US" sz="2400" b="1" dirty="0" smtClean="0">
                <a:solidFill>
                  <a:srgbClr val="66FF33"/>
                </a:solidFill>
              </a:rPr>
              <a:t>函数中用</a:t>
            </a:r>
            <a:r>
              <a:rPr lang="en-US" altLang="zh-CN" sz="2400" b="1" dirty="0" smtClean="0">
                <a:solidFill>
                  <a:srgbClr val="66FF33"/>
                </a:solidFill>
              </a:rPr>
              <a:t>DISTINCT</a:t>
            </a:r>
            <a:r>
              <a:rPr lang="zh-CN" altLang="en-US" sz="2400" b="1" dirty="0" smtClean="0">
                <a:solidFill>
                  <a:srgbClr val="66FF33"/>
                </a:solidFill>
              </a:rPr>
              <a:t>短语。</a:t>
            </a:r>
            <a:endParaRPr lang="zh-CN" altLang="en-US" sz="2400" b="1" dirty="0" smtClean="0">
              <a:solidFill>
                <a:srgbClr val="66FF33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353425" cy="471487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400" smtClean="0"/>
              <a:t>(2) </a:t>
            </a:r>
            <a:r>
              <a:rPr lang="zh-CN" altLang="en-US" sz="2400" smtClean="0"/>
              <a:t>检索学习课程号为</a:t>
            </a:r>
            <a:r>
              <a:rPr lang="en-US" altLang="zh-CN" sz="2400" smtClean="0"/>
              <a:t>C2</a:t>
            </a:r>
            <a:r>
              <a:rPr lang="zh-CN" altLang="en-US" sz="2400" smtClean="0"/>
              <a:t>的学生学号与姓名</a:t>
            </a:r>
            <a:endParaRPr lang="zh-CN" altLang="en-US" sz="240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 </a:t>
            </a:r>
            <a:endParaRPr lang="en-US" altLang="zh-CN" sz="2400" smtClean="0"/>
          </a:p>
        </p:txBody>
      </p:sp>
      <p:sp>
        <p:nvSpPr>
          <p:cNvPr id="87044" name="AutoShape 4"/>
          <p:cNvSpPr>
            <a:spLocks noChangeAspect="1" noChangeArrowheads="1"/>
          </p:cNvSpPr>
          <p:nvPr/>
        </p:nvSpPr>
        <p:spPr bwMode="auto">
          <a:xfrm rot="5400000" flipV="1">
            <a:off x="6654007" y="2247106"/>
            <a:ext cx="166688" cy="314325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87045" name="AutoShape 5"/>
          <p:cNvSpPr>
            <a:spLocks noChangeAspect="1" noChangeArrowheads="1"/>
          </p:cNvSpPr>
          <p:nvPr/>
        </p:nvSpPr>
        <p:spPr bwMode="auto">
          <a:xfrm rot="5400000" flipV="1">
            <a:off x="4499769" y="4582319"/>
            <a:ext cx="198438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51038" y="2151063"/>
            <a:ext cx="8353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华文行楷" panose="02010800040101010101" pitchFamily="2" charset="-122"/>
              </a:rPr>
              <a:t>π </a:t>
            </a:r>
            <a:r>
              <a:rPr lang="en-US" altLang="zh-CN" baseline="-25000" dirty="0">
                <a:solidFill>
                  <a:srgbClr val="FF0000"/>
                </a:solidFill>
                <a:ea typeface="华文行楷" panose="02010800040101010101" pitchFamily="2" charset="-122"/>
              </a:rPr>
              <a:t>SNO,SNAME</a:t>
            </a:r>
            <a:r>
              <a:rPr lang="en-US" altLang="zh-CN" dirty="0">
                <a:solidFill>
                  <a:srgbClr val="FF0000"/>
                </a:solidFill>
                <a:ea typeface="华文行楷" panose="02010800040101010101" pitchFamily="2" charset="-122"/>
              </a:rPr>
              <a:t> (σ </a:t>
            </a:r>
            <a:r>
              <a:rPr lang="en-US" altLang="zh-CN" baseline="-25000" dirty="0">
                <a:solidFill>
                  <a:srgbClr val="FF0000"/>
                </a:solidFill>
                <a:ea typeface="华文行楷" panose="02010800040101010101" pitchFamily="2" charset="-122"/>
              </a:rPr>
              <a:t>CNO='C2‘</a:t>
            </a:r>
            <a:r>
              <a:rPr lang="en-US" altLang="zh-CN" dirty="0">
                <a:solidFill>
                  <a:srgbClr val="FF0000"/>
                </a:solidFill>
                <a:ea typeface="华文行楷" panose="02010800040101010101" pitchFamily="2" charset="-122"/>
              </a:rPr>
              <a:t> (S    SC))</a:t>
            </a:r>
            <a:endParaRPr lang="en-US" altLang="zh-CN" dirty="0">
              <a:solidFill>
                <a:srgbClr val="FF0000"/>
              </a:solidFill>
              <a:ea typeface="华文行楷" panose="0201080004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    </a:t>
            </a:r>
            <a:endParaRPr lang="en-US" altLang="zh-CN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9288" y="3079750"/>
            <a:ext cx="83534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由于这个查询涉及到两个关系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SC</a:t>
            </a:r>
            <a:r>
              <a:rPr lang="zh-CN" altLang="en-US" sz="2400" dirty="0"/>
              <a:t>，因此先对这两个关系进行自然连接，同一位学生的有关的信息，然后再执行选择投影操作。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/>
              <a:t>此查询亦可等价地写成：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π 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SNO</a:t>
            </a:r>
            <a:r>
              <a:rPr lang="zh-CN" altLang="en-US" sz="2400" baseline="-25000" dirty="0">
                <a:solidFill>
                  <a:srgbClr val="FF0000"/>
                </a:solidFill>
              </a:rPr>
              <a:t>，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SNAME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）  （</a:t>
            </a:r>
            <a:r>
              <a:rPr lang="en-US" altLang="zh-CN" sz="2400" dirty="0">
                <a:solidFill>
                  <a:srgbClr val="FF0000"/>
                </a:solidFill>
              </a:rPr>
              <a:t>π 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SNO</a:t>
            </a:r>
            <a:r>
              <a:rPr lang="en-US" altLang="zh-CN" sz="2400" dirty="0">
                <a:solidFill>
                  <a:srgbClr val="FF0000"/>
                </a:solidFill>
              </a:rPr>
              <a:t> (σ 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CNO='C2‘</a:t>
            </a:r>
            <a:r>
              <a:rPr lang="en-US" altLang="zh-CN" sz="2400" dirty="0">
                <a:solidFill>
                  <a:srgbClr val="FF0000"/>
                </a:solidFill>
              </a:rPr>
              <a:t> (SC))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这个表达式中自然连接的右分量为</a:t>
            </a:r>
            <a:r>
              <a:rPr lang="en-US" altLang="zh-CN" sz="2400" dirty="0"/>
              <a:t>"</a:t>
            </a:r>
            <a:r>
              <a:rPr lang="zh-CN" altLang="en-US" sz="2400" dirty="0"/>
              <a:t>学了</a:t>
            </a:r>
            <a:r>
              <a:rPr lang="en-US" altLang="zh-CN" sz="2400" dirty="0"/>
              <a:t>C2</a:t>
            </a:r>
            <a:r>
              <a:rPr lang="zh-CN" altLang="en-US" sz="2400" dirty="0"/>
              <a:t>课的学生学号的集合</a:t>
            </a:r>
            <a:r>
              <a:rPr lang="en-US" altLang="zh-CN" sz="2400" dirty="0"/>
              <a:t>"</a:t>
            </a:r>
            <a:r>
              <a:rPr lang="zh-CN" altLang="en-US" sz="2400" dirty="0"/>
              <a:t>。这个表达式比前一个表达式优化，执行起来要省时间，省空间。</a:t>
            </a:r>
            <a:endParaRPr lang="en-US" altLang="zh-CN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7044" grpId="0" bldLvl="0" animBg="1"/>
      <p:bldP spid="87045" grpId="0" bldLvl="0" animBg="1"/>
      <p:bldP spid="6" grpId="0" bldLvl="0" animBg="1"/>
      <p:bldP spid="7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 smtClean="0">
                <a:solidFill>
                  <a:srgbClr val="FFFF00"/>
                </a:solidFill>
              </a:rPr>
              <a:t>7.1 </a:t>
            </a:r>
            <a:r>
              <a:rPr lang="zh-CN" altLang="en-US" sz="4000" b="1" dirty="0" smtClean="0">
                <a:solidFill>
                  <a:srgbClr val="FFFF00"/>
                </a:solidFill>
              </a:rPr>
              <a:t>数据查询</a:t>
            </a:r>
            <a:r>
              <a:rPr lang="zh-CN" altLang="en-US" sz="3600" b="1" dirty="0" smtClean="0">
                <a:solidFill>
                  <a:srgbClr val="FF9900"/>
                </a:solidFill>
              </a:rPr>
              <a:t>（单表查询）</a:t>
            </a:r>
            <a:endParaRPr lang="zh-CN" altLang="en-US" sz="3600" b="1" dirty="0" smtClean="0">
              <a:solidFill>
                <a:srgbClr val="FF99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96975"/>
            <a:ext cx="9144000" cy="6021388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(5) </a:t>
            </a:r>
            <a:r>
              <a:rPr lang="zh-CN" altLang="en-US" sz="2800" b="1" dirty="0" smtClean="0"/>
              <a:t>对查询结果分组 </a:t>
            </a:r>
            <a:endParaRPr lang="zh-CN" altLang="en-US" sz="2800" b="1" dirty="0" smtClean="0"/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 smtClean="0"/>
              <a:t>如果分组后还要求按一定的条件对这些组进行筛选，最终只输出满足指定条件的组，则可以使用</a:t>
            </a:r>
            <a:r>
              <a:rPr lang="en-US" altLang="zh-CN" sz="2000" b="1" dirty="0" smtClean="0"/>
              <a:t>HAVING</a:t>
            </a:r>
            <a:r>
              <a:rPr lang="zh-CN" altLang="en-US" sz="2000" b="1" dirty="0" smtClean="0"/>
              <a:t>短语指定筛选条件。</a:t>
            </a:r>
            <a:endParaRPr lang="zh-CN" altLang="en-US" sz="2000" b="1" dirty="0" smtClean="0"/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30</a:t>
            </a:r>
            <a:r>
              <a:rPr lang="zh-CN" altLang="en-US" sz="2000" b="1" dirty="0" smtClean="0"/>
              <a:t>：查询选修了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门以上课程的学生的学号</a:t>
            </a:r>
            <a:endParaRPr lang="zh-CN" altLang="en-US" sz="2000" b="1" dirty="0" smtClean="0"/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 </a:t>
            </a:r>
            <a:r>
              <a:rPr lang="en-US" altLang="zh-CN" sz="2000" b="1" dirty="0" smtClean="0"/>
              <a:t>SELECT Sno</a:t>
            </a:r>
            <a:endParaRPr lang="en-US" altLang="zh-CN" sz="2000" b="1" dirty="0" smtClean="0"/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 FROM SC          </a:t>
            </a:r>
            <a:endParaRPr lang="en-US" altLang="zh-CN" sz="2000" b="1" dirty="0" smtClean="0"/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GROUP BY Sno</a:t>
            </a:r>
            <a:endParaRPr lang="en-US" altLang="zh-CN" sz="2000" b="1" dirty="0" smtClean="0"/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HAVING COUNT(*)&gt;3;</a:t>
            </a:r>
            <a:endParaRPr lang="en-US" altLang="zh-CN" sz="2000" b="1" dirty="0" smtClean="0"/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说明：查选修课程超过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门的信息系学生的学号，首先基本表中的学生。然后求其中每个学生选修了几门课，为此需要用</a:t>
            </a:r>
            <a:r>
              <a:rPr lang="en-US" altLang="zh-CN" sz="2000" b="1" dirty="0" smtClean="0"/>
              <a:t>GROUP BY</a:t>
            </a:r>
            <a:r>
              <a:rPr lang="zh-CN" altLang="en-US" sz="2000" b="1" dirty="0" smtClean="0"/>
              <a:t>子句按</a:t>
            </a:r>
            <a:r>
              <a:rPr lang="en-US" altLang="zh-CN" sz="2000" b="1" dirty="0" smtClean="0"/>
              <a:t>Sno</a:t>
            </a:r>
            <a:r>
              <a:rPr lang="zh-CN" altLang="en-US" sz="2000" b="1" dirty="0" smtClean="0"/>
              <a:t>进行分组，再用集函数</a:t>
            </a:r>
            <a:r>
              <a:rPr lang="en-US" altLang="zh-CN" sz="2000" b="1" dirty="0" smtClean="0"/>
              <a:t>COUNT</a:t>
            </a:r>
            <a:r>
              <a:rPr lang="zh-CN" altLang="en-US" sz="2000" b="1" dirty="0" smtClean="0"/>
              <a:t>对每一组计数。如果某一组的元组数目大于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，则表示此学生选修的课超过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门，应将他的学生号选出来。</a:t>
            </a:r>
            <a:r>
              <a:rPr lang="en-US" altLang="zh-CN" sz="2000" b="1" dirty="0" smtClean="0"/>
              <a:t>HAVING</a:t>
            </a:r>
            <a:r>
              <a:rPr lang="zh-CN" altLang="en-US" sz="2000" b="1" dirty="0" smtClean="0"/>
              <a:t>短语指定选择组的条件，只有满足条件（即元组个数</a:t>
            </a:r>
            <a:r>
              <a:rPr lang="en-US" altLang="zh-CN" sz="2000" b="1" dirty="0" smtClean="0"/>
              <a:t>&gt;3</a:t>
            </a:r>
            <a:r>
              <a:rPr lang="zh-CN" altLang="en-US" sz="2000" b="1" dirty="0" smtClean="0"/>
              <a:t>）的组才会被选出来。 　　</a:t>
            </a:r>
            <a:br>
              <a:rPr lang="zh-CN" altLang="en-US" sz="2000" b="1" dirty="0" smtClean="0"/>
            </a:br>
            <a:r>
              <a:rPr lang="zh-CN" altLang="en-US" sz="2000" b="1" dirty="0" smtClean="0"/>
              <a:t>      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WHERE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子句与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HAVING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短语的根本区别在于作用对象不同。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WHERE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子句作用于基本表或视图，从中选择满足条件的元组。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HAVING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短语作用于组，从中选择满足条件的组</a:t>
            </a:r>
            <a:r>
              <a:rPr lang="zh-CN" altLang="en-US" sz="2000" b="1" dirty="0" smtClean="0">
                <a:solidFill>
                  <a:srgbClr val="FF9900"/>
                </a:solidFill>
              </a:rPr>
              <a:t>。</a:t>
            </a:r>
            <a:endParaRPr lang="zh-CN" altLang="en-US" sz="2000" b="1" dirty="0" smtClean="0">
              <a:solidFill>
                <a:srgbClr val="FF9900"/>
              </a:solidFill>
            </a:endParaRPr>
          </a:p>
          <a:p>
            <a:pPr marL="609600" indent="-609600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000" b="1" dirty="0" smtClean="0"/>
              <a:t>思考题，请找出总分超过</a:t>
            </a:r>
            <a:r>
              <a:rPr lang="en-US" altLang="zh-CN" sz="2000" b="1" dirty="0" smtClean="0"/>
              <a:t>600</a:t>
            </a:r>
            <a:r>
              <a:rPr lang="zh-CN" altLang="en-US" sz="2000" b="1" dirty="0" smtClean="0"/>
              <a:t>分的学生 </a:t>
            </a:r>
            <a:endParaRPr lang="zh-CN" altLang="en-US" sz="2000" b="1" dirty="0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03512" y="620688"/>
            <a:ext cx="8712968" cy="56197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select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子句中如果有集合函数，则不允许出现包含其他的字段的表达式，但如果有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group by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子句，则允许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group by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子句出现的字段。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如果在查询语句中有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group by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子句，则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select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子句则不允许出现包含其他的字段的表达式，允许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group by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子句出现的字段和集合函数表达式。</a:t>
            </a:r>
            <a:endParaRPr lang="zh-CN" altLang="en-US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 select sno, sum (grade)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	  	  from sc		 			/*not valid*/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 select sno, cno, sum (grade)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	  	  from sc  group by sno 		/*not valid*/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 select </a:t>
            </a:r>
            <a:r>
              <a:rPr lang="en-US" altLang="zh-CN" sz="2800" dirty="0" smtClean="0">
                <a:solidFill>
                  <a:srgbClr val="FF0000"/>
                </a:solidFill>
              </a:rPr>
              <a:t>sno</a:t>
            </a:r>
            <a:r>
              <a:rPr lang="en-US" altLang="zh-CN" sz="2800" dirty="0" smtClean="0"/>
              <a:t>, sum (grade) </a:t>
            </a:r>
            <a:endParaRPr lang="en-US" altLang="zh-CN" sz="28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		  from sc   group by </a:t>
            </a:r>
            <a:r>
              <a:rPr lang="en-US" altLang="zh-CN" sz="2800" dirty="0" smtClean="0">
                <a:solidFill>
                  <a:srgbClr val="FF0000"/>
                </a:solidFill>
              </a:rPr>
              <a:t>sno</a:t>
            </a:r>
            <a:r>
              <a:rPr lang="en-US" altLang="zh-CN" sz="2800" dirty="0" smtClean="0"/>
              <a:t>  		/*valid*/</a:t>
            </a:r>
            <a:endParaRPr lang="en-US" altLang="zh-CN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</a:rPr>
              <a:t>7.1 </a:t>
            </a:r>
            <a:r>
              <a:rPr lang="zh-CN" altLang="en-US" b="1" dirty="0" smtClean="0">
                <a:solidFill>
                  <a:srgbClr val="FFFF00"/>
                </a:solidFill>
              </a:rPr>
              <a:t>数据查询</a:t>
            </a:r>
            <a:r>
              <a:rPr lang="zh-CN" altLang="en-US" sz="4000" b="1" dirty="0" smtClean="0">
                <a:solidFill>
                  <a:srgbClr val="FF9900"/>
                </a:solidFill>
              </a:rPr>
              <a:t>（</a:t>
            </a:r>
            <a:r>
              <a:rPr lang="zh-CN" altLang="en-US" b="1" dirty="0" smtClean="0">
                <a:solidFill>
                  <a:srgbClr val="FF9900"/>
                </a:solidFill>
              </a:rPr>
              <a:t>嵌套查询</a:t>
            </a:r>
            <a:r>
              <a:rPr lang="zh-CN" altLang="en-US" sz="4000" b="1" dirty="0" smtClean="0">
                <a:solidFill>
                  <a:srgbClr val="FF9900"/>
                </a:solidFill>
              </a:rPr>
              <a:t>）</a:t>
            </a:r>
            <a:endParaRPr lang="zh-CN" altLang="en-US" sz="4000" b="1" dirty="0" smtClean="0">
              <a:solidFill>
                <a:srgbClr val="FF9900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412875"/>
            <a:ext cx="8496300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800" b="1" dirty="0" smtClean="0"/>
              <a:t>    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SELECT Sname		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外层查询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父查询</a:t>
            </a:r>
            <a:endParaRPr lang="zh-CN" altLang="en-US" sz="28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zh-CN" altLang="en-US" sz="2800" b="1" dirty="0" smtClean="0">
                <a:solidFill>
                  <a:srgbClr val="FFFF00"/>
                </a:solidFill>
              </a:rPr>
              <a:t>    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FROM Student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800" b="1" dirty="0" smtClean="0">
                <a:solidFill>
                  <a:srgbClr val="FFFF00"/>
                </a:solidFill>
              </a:rPr>
              <a:t>     WHERE Sno IN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800" b="1" dirty="0" smtClean="0"/>
              <a:t>         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3399"/>
                </a:solidFill>
              </a:rPr>
              <a:t>SELECT Sno              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内层查询</a:t>
            </a:r>
            <a:r>
              <a:rPr lang="en-US" altLang="zh-CN" sz="2800" b="1" dirty="0" smtClean="0">
                <a:solidFill>
                  <a:srgbClr val="FF3399"/>
                </a:solidFill>
              </a:rPr>
              <a:t>/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子查询</a:t>
            </a:r>
            <a:endParaRPr lang="zh-CN" altLang="en-US" sz="2800" b="1" dirty="0" smtClean="0">
              <a:solidFill>
                <a:srgbClr val="FF3399"/>
              </a:solidFill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zh-CN" altLang="en-US" sz="2800" b="1" dirty="0" smtClean="0">
                <a:solidFill>
                  <a:srgbClr val="FF3399"/>
                </a:solidFill>
              </a:rPr>
              <a:t>             </a:t>
            </a:r>
            <a:r>
              <a:rPr lang="en-US" altLang="zh-CN" sz="2800" b="1" dirty="0" smtClean="0">
                <a:solidFill>
                  <a:srgbClr val="FF3399"/>
                </a:solidFill>
              </a:rPr>
              <a:t>FROM SC</a:t>
            </a:r>
            <a:endParaRPr lang="en-US" altLang="zh-CN" sz="2800" b="1" dirty="0" smtClean="0">
              <a:solidFill>
                <a:srgbClr val="FF3399"/>
              </a:solidFill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800" b="1" dirty="0" smtClean="0">
                <a:solidFill>
                  <a:srgbClr val="FF3399"/>
                </a:solidFill>
              </a:rPr>
              <a:t>             WHERE Cno= ' 2 '</a:t>
            </a:r>
            <a:r>
              <a:rPr lang="zh-CN" altLang="en-US" sz="2800" b="1" dirty="0" smtClean="0">
                <a:solidFill>
                  <a:srgbClr val="FF3399"/>
                </a:solidFill>
              </a:rPr>
              <a:t>）；</a:t>
            </a:r>
            <a:endParaRPr lang="zh-CN" altLang="en-US" sz="2800" b="1" dirty="0" smtClean="0">
              <a:solidFill>
                <a:srgbClr val="FF3399"/>
              </a:solidFill>
            </a:endParaRPr>
          </a:p>
          <a:p>
            <a:pPr eaLnBrk="1" hangingPunct="1"/>
            <a:endParaRPr lang="en-US" altLang="zh-CN" sz="2800" b="1" dirty="0" smtClean="0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25" y="0"/>
            <a:ext cx="854075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</a:rPr>
              <a:t>7.1 </a:t>
            </a:r>
            <a:r>
              <a:rPr lang="zh-CN" altLang="en-US" b="1" dirty="0" smtClean="0">
                <a:solidFill>
                  <a:srgbClr val="FFFF00"/>
                </a:solidFill>
              </a:rPr>
              <a:t>数据查询</a:t>
            </a:r>
            <a:r>
              <a:rPr lang="zh-CN" altLang="en-US" sz="4000" b="1" dirty="0" smtClean="0">
                <a:solidFill>
                  <a:srgbClr val="FF9900"/>
                </a:solidFill>
              </a:rPr>
              <a:t>（</a:t>
            </a:r>
            <a:r>
              <a:rPr lang="zh-CN" altLang="en-US" b="1" dirty="0" smtClean="0">
                <a:solidFill>
                  <a:srgbClr val="FF9900"/>
                </a:solidFill>
              </a:rPr>
              <a:t>嵌套查询</a:t>
            </a:r>
            <a:r>
              <a:rPr lang="zh-CN" altLang="en-US" sz="4000" b="1" dirty="0" smtClean="0">
                <a:solidFill>
                  <a:srgbClr val="FF9900"/>
                </a:solidFill>
              </a:rPr>
              <a:t>）</a:t>
            </a:r>
            <a:endParaRPr lang="zh-CN" altLang="en-US" sz="4000" b="1" dirty="0" smtClean="0">
              <a:solidFill>
                <a:srgbClr val="FF9900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96975"/>
            <a:ext cx="8842375" cy="5040313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b="1" smtClean="0"/>
              <a:t>子查询的限制</a:t>
            </a:r>
            <a:endParaRPr lang="zh-CN" altLang="en-US" b="1" smtClean="0"/>
          </a:p>
          <a:p>
            <a:pPr lvl="2" eaLnBrk="1" hangingPunct="1">
              <a:lnSpc>
                <a:spcPct val="140000"/>
              </a:lnSpc>
            </a:pPr>
            <a:r>
              <a:rPr lang="zh-CN" altLang="en-US" sz="2800" b="1" smtClean="0"/>
              <a:t>不能使用</a:t>
            </a:r>
            <a:r>
              <a:rPr lang="en-US" altLang="zh-CN" sz="2800" b="1" smtClean="0"/>
              <a:t>ORDER BY</a:t>
            </a:r>
            <a:r>
              <a:rPr lang="zh-CN" altLang="en-US" sz="2800" b="1" smtClean="0"/>
              <a:t>子句</a:t>
            </a:r>
            <a:endParaRPr lang="zh-CN" altLang="en-US" sz="2800" b="1" smtClean="0"/>
          </a:p>
          <a:p>
            <a:pPr lvl="2" eaLnBrk="1" hangingPunct="1"/>
            <a:r>
              <a:rPr lang="zh-CN" altLang="en-US" sz="2800" b="1" smtClean="0"/>
              <a:t>外层</a:t>
            </a:r>
            <a:r>
              <a:rPr lang="en-US" altLang="zh-CN" sz="2800" b="1" smtClean="0"/>
              <a:t>select</a:t>
            </a:r>
            <a:r>
              <a:rPr lang="zh-CN" altLang="en-US" sz="2800" b="1" smtClean="0"/>
              <a:t>语句的变量可以用在子查询中，但反之则不行</a:t>
            </a:r>
            <a:endParaRPr lang="zh-CN" altLang="en-US" sz="2800" b="1" smtClean="0"/>
          </a:p>
          <a:p>
            <a:pPr lvl="1" eaLnBrk="1" hangingPunct="1"/>
            <a:r>
              <a:rPr lang="zh-CN" altLang="en-US" sz="3200" b="1" smtClean="0"/>
              <a:t>嵌套查询分类</a:t>
            </a:r>
            <a:endParaRPr lang="zh-CN" altLang="en-US" sz="3200" b="1" smtClean="0"/>
          </a:p>
          <a:p>
            <a:pPr lvl="2" eaLnBrk="1" hangingPunct="1"/>
            <a:r>
              <a:rPr lang="zh-CN" altLang="en-US" sz="2800" b="1" smtClean="0"/>
              <a:t>不相关子查询</a:t>
            </a:r>
            <a:endParaRPr lang="zh-CN" altLang="en-US" sz="2800" b="1" smtClean="0"/>
          </a:p>
          <a:p>
            <a:pPr lvl="4" eaLnBrk="1" hangingPunct="1">
              <a:buFontTx/>
              <a:buNone/>
            </a:pPr>
            <a:r>
              <a:rPr lang="zh-CN" altLang="en-US" sz="2800" b="1" smtClean="0"/>
              <a:t>子查询的查询条件不依赖于父查询</a:t>
            </a:r>
            <a:endParaRPr lang="zh-CN" altLang="en-US" sz="2800" b="1" smtClean="0"/>
          </a:p>
          <a:p>
            <a:pPr lvl="2" eaLnBrk="1" hangingPunct="1"/>
            <a:r>
              <a:rPr lang="zh-CN" altLang="en-US" sz="2800" b="1" smtClean="0"/>
              <a:t>相关子查询</a:t>
            </a:r>
            <a:endParaRPr lang="zh-CN" altLang="en-US" sz="2800" b="1" smtClean="0"/>
          </a:p>
          <a:p>
            <a:pPr lvl="4" eaLnBrk="1" hangingPunct="1">
              <a:buFontTx/>
              <a:buNone/>
            </a:pPr>
            <a:r>
              <a:rPr lang="zh-CN" altLang="en-US" sz="2800" b="1" smtClean="0"/>
              <a:t>子查询的查询条件依赖于父查询</a:t>
            </a:r>
            <a:endParaRPr lang="zh-CN" altLang="en-US" b="1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4825" y="333375"/>
            <a:ext cx="8736013" cy="61198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500" b="1" dirty="0" smtClean="0"/>
              <a:t>不相关子查询的范例</a:t>
            </a:r>
            <a:r>
              <a:rPr lang="en-US" altLang="zh-CN" sz="2500" b="1" dirty="0" smtClean="0"/>
              <a:t>:</a:t>
            </a:r>
            <a:endParaRPr lang="en-US" altLang="zh-CN" sz="2500" b="1" dirty="0" smtClean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500" b="1" dirty="0" smtClean="0"/>
              <a:t>SELECT Sno</a:t>
            </a:r>
            <a:r>
              <a:rPr lang="zh-CN" altLang="en-US" sz="2500" b="1" dirty="0" smtClean="0"/>
              <a:t>，</a:t>
            </a:r>
            <a:r>
              <a:rPr lang="en-US" altLang="zh-CN" sz="2500" b="1" dirty="0" smtClean="0"/>
              <a:t>Sname</a:t>
            </a:r>
            <a:r>
              <a:rPr lang="zh-CN" altLang="en-US" sz="2500" b="1" dirty="0" smtClean="0"/>
              <a:t>，</a:t>
            </a:r>
            <a:r>
              <a:rPr lang="en-US" altLang="zh-CN" sz="2500" b="1" dirty="0" err="1" smtClean="0"/>
              <a:t>Sdept</a:t>
            </a: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 smtClean="0"/>
              <a:t>    FROM Student</a:t>
            </a: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 smtClean="0"/>
              <a:t>    WHERE </a:t>
            </a:r>
            <a:r>
              <a:rPr lang="en-US" altLang="zh-CN" sz="2500" b="1" dirty="0" err="1" smtClean="0"/>
              <a:t>Sdept</a:t>
            </a:r>
            <a:r>
              <a:rPr lang="en-US" altLang="zh-CN" sz="2500" b="1" dirty="0" smtClean="0"/>
              <a:t>  IN</a:t>
            </a: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 smtClean="0"/>
              <a:t>          (SELECT </a:t>
            </a:r>
            <a:r>
              <a:rPr lang="en-US" altLang="zh-CN" sz="2500" b="1" dirty="0" err="1" smtClean="0"/>
              <a:t>Sdept</a:t>
            </a: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 smtClean="0"/>
              <a:t>           FROM Student</a:t>
            </a: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 smtClean="0"/>
              <a:t>           WHERE Sname= ‘ </a:t>
            </a:r>
            <a:r>
              <a:rPr lang="zh-CN" altLang="en-US" sz="2500" b="1" dirty="0" smtClean="0"/>
              <a:t>刘晨 ’</a:t>
            </a:r>
            <a:r>
              <a:rPr lang="en-US" altLang="zh-CN" sz="2500" b="1" dirty="0" smtClean="0"/>
              <a:t>)</a:t>
            </a:r>
            <a:r>
              <a:rPr lang="zh-CN" altLang="en-US" sz="2500" b="1" dirty="0" smtClean="0"/>
              <a:t>；</a:t>
            </a:r>
            <a:endParaRPr lang="zh-CN" altLang="en-US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500" b="1" dirty="0" smtClean="0"/>
              <a:t>相关子查询的范例</a:t>
            </a:r>
            <a:r>
              <a:rPr lang="en-US" altLang="zh-CN" sz="2500" b="1" dirty="0" smtClean="0"/>
              <a:t>:</a:t>
            </a: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500" b="1" dirty="0" smtClean="0"/>
              <a:t>查询选修了</a:t>
            </a:r>
            <a:r>
              <a:rPr lang="en-US" altLang="zh-CN" sz="2500" b="1" dirty="0" smtClean="0"/>
              <a:t>c02</a:t>
            </a:r>
            <a:r>
              <a:rPr lang="zh-CN" altLang="en-US" sz="2500" b="1" dirty="0" smtClean="0"/>
              <a:t>课程的学生姓名</a:t>
            </a:r>
            <a:endParaRPr lang="zh-CN" altLang="en-US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 smtClean="0"/>
              <a:t>select </a:t>
            </a:r>
            <a:r>
              <a:rPr lang="en-US" altLang="zh-CN" sz="2500" b="1" dirty="0" err="1" smtClean="0"/>
              <a:t>sname</a:t>
            </a:r>
            <a:r>
              <a:rPr lang="en-US" altLang="zh-CN" sz="2500" b="1" dirty="0" smtClean="0"/>
              <a:t> from student where ‘c02’ in</a:t>
            </a:r>
            <a:endParaRPr lang="en-US" altLang="zh-CN" sz="25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500" b="1" dirty="0" smtClean="0"/>
              <a:t>(select cno from sc where </a:t>
            </a:r>
            <a:r>
              <a:rPr lang="en-US" altLang="zh-CN" sz="2500" b="1" dirty="0" err="1" smtClean="0"/>
              <a:t>sc.sno</a:t>
            </a:r>
            <a:r>
              <a:rPr lang="en-US" altLang="zh-CN" sz="2500" b="1" dirty="0" smtClean="0"/>
              <a:t>=</a:t>
            </a:r>
            <a:r>
              <a:rPr lang="en-US" altLang="zh-CN" sz="2500" b="1" dirty="0" err="1" smtClean="0"/>
              <a:t>student.sno</a:t>
            </a:r>
            <a:r>
              <a:rPr lang="en-US" altLang="zh-CN" sz="2500" b="1" dirty="0" smtClean="0"/>
              <a:t>)</a:t>
            </a:r>
            <a:endParaRPr lang="en-US" altLang="zh-CN" sz="25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25" y="0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FF9900"/>
                </a:solidFill>
              </a:rPr>
              <a:t>嵌套查询求解方法</a:t>
            </a:r>
            <a:endParaRPr lang="zh-CN" altLang="en-US" sz="4000" b="1" smtClean="0">
              <a:solidFill>
                <a:srgbClr val="FF9900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196975"/>
            <a:ext cx="854075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不相关子查询</a:t>
            </a:r>
            <a:endParaRPr lang="zh-CN" altLang="en-US" b="1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smtClean="0"/>
              <a:t>	</a:t>
            </a:r>
            <a:r>
              <a:rPr lang="zh-CN" altLang="en-US" sz="2400" b="1" smtClean="0"/>
              <a:t>是由里向外逐层处理。即每个子查询在上一级查询处理之前求解，子查询的结果用于建立其父查询的查找条件。</a:t>
            </a:r>
            <a:endParaRPr lang="zh-CN" altLang="en-US" b="1" smtClean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smtClean="0"/>
              <a:t>相关子查询</a:t>
            </a:r>
            <a:endParaRPr lang="zh-CN" altLang="en-US" b="1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smtClean="0"/>
              <a:t>首先取外层查询中表的第一个元组，根据它与内层查询相关的属性值处理内层查询，若</a:t>
            </a:r>
            <a:r>
              <a:rPr lang="en-US" altLang="zh-CN" sz="2400" b="1" smtClean="0"/>
              <a:t>WHERE</a:t>
            </a:r>
            <a:r>
              <a:rPr lang="zh-CN" altLang="en-US" sz="2400" b="1" smtClean="0"/>
              <a:t>子句返回值为真，则取此元组放入结果表；</a:t>
            </a:r>
            <a:endParaRPr lang="zh-CN" altLang="en-US" sz="2400" b="1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smtClean="0"/>
              <a:t>然后再取外层表的下一个元组；</a:t>
            </a:r>
            <a:endParaRPr lang="zh-CN" altLang="en-US" sz="2400" b="1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smtClean="0"/>
              <a:t>重复这一过程，直至外层表全部检查完为止。</a:t>
            </a:r>
            <a:endParaRPr lang="zh-CN" altLang="en-US" sz="2400" b="1" smtClean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rgbClr val="FF9900"/>
                </a:solidFill>
              </a:rPr>
              <a:t>带有</a:t>
            </a:r>
            <a:r>
              <a:rPr lang="en-US" altLang="zh-CN" sz="3600" smtClean="0">
                <a:solidFill>
                  <a:srgbClr val="FF9900"/>
                </a:solidFill>
              </a:rPr>
              <a:t>ANY</a:t>
            </a:r>
            <a:r>
              <a:rPr lang="zh-CN" altLang="en-US" sz="3600" smtClean="0">
                <a:solidFill>
                  <a:srgbClr val="FF9900"/>
                </a:solidFill>
              </a:rPr>
              <a:t>或</a:t>
            </a:r>
            <a:r>
              <a:rPr lang="en-US" altLang="zh-CN" sz="3600" smtClean="0">
                <a:solidFill>
                  <a:srgbClr val="FF9900"/>
                </a:solidFill>
              </a:rPr>
              <a:t>ALL</a:t>
            </a:r>
            <a:r>
              <a:rPr lang="zh-CN" altLang="en-US" sz="3600" smtClean="0">
                <a:solidFill>
                  <a:srgbClr val="FF9900"/>
                </a:solidFill>
              </a:rPr>
              <a:t>谓词的子查询（续）</a:t>
            </a:r>
            <a:endParaRPr lang="zh-CN" altLang="en-US" sz="4000" smtClean="0">
              <a:solidFill>
                <a:srgbClr val="FF9900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96975"/>
            <a:ext cx="8712200" cy="863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宋体" panose="02010600030101010101" pitchFamily="2" charset="-122"/>
              <a:buNone/>
            </a:pPr>
            <a:r>
              <a:rPr lang="en-US" altLang="zh-CN" sz="2800" b="1" smtClean="0"/>
              <a:t>[</a:t>
            </a:r>
            <a:r>
              <a:rPr lang="zh-CN" altLang="en-US" sz="2800" b="1" smtClean="0"/>
              <a:t>例</a:t>
            </a:r>
            <a:r>
              <a:rPr lang="en-US" altLang="zh-CN" sz="2800" b="1" smtClean="0"/>
              <a:t>39]  </a:t>
            </a:r>
            <a:r>
              <a:rPr lang="zh-CN" altLang="en-US" sz="2800" b="1" smtClean="0"/>
              <a:t>查询其他系中比信息系任意</a:t>
            </a:r>
            <a:r>
              <a:rPr lang="zh-CN" altLang="en-US" sz="2800" b="1" smtClean="0">
                <a:solidFill>
                  <a:srgbClr val="FF3399"/>
                </a:solidFill>
              </a:rPr>
              <a:t>一</a:t>
            </a:r>
            <a:r>
              <a:rPr lang="zh-CN" altLang="en-US" sz="2800" b="1" smtClean="0"/>
              <a:t>个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其中某</a:t>
            </a:r>
            <a:r>
              <a:rPr lang="zh-CN" altLang="en-US" sz="2800" b="1" smtClean="0">
                <a:solidFill>
                  <a:srgbClr val="FF3399"/>
                </a:solidFill>
              </a:rPr>
              <a:t>一</a:t>
            </a:r>
            <a:r>
              <a:rPr lang="zh-CN" altLang="en-US" sz="2800" b="1" smtClean="0"/>
              <a:t>个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学生年龄小的学生姓名和年龄</a:t>
            </a:r>
            <a:endParaRPr lang="zh-CN" altLang="en-US" sz="2800" b="1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03388" y="2160588"/>
            <a:ext cx="87122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lnSpc>
                <a:spcPct val="90000"/>
              </a:lnSpc>
              <a:buClr>
                <a:srgbClr val="E3E3FF"/>
              </a:buClr>
              <a:buFont typeface="宋体" panose="02010600030101010101" pitchFamily="2" charset="-122"/>
              <a:buNone/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</a:rPr>
              <a:t>SELECT Sname</a:t>
            </a:r>
            <a:r>
              <a:rPr lang="zh-CN" altLang="en-US" sz="2800" b="1" kern="0" dirty="0" smtClean="0">
                <a:solidFill>
                  <a:srgbClr val="FFFFFF"/>
                </a:solidFill>
              </a:rPr>
              <a:t>，</a:t>
            </a:r>
            <a:r>
              <a:rPr lang="en-US" altLang="zh-CN" sz="2800" b="1" kern="0" dirty="0" smtClean="0">
                <a:solidFill>
                  <a:srgbClr val="FFFFFF"/>
                </a:solidFill>
              </a:rPr>
              <a:t>Sage</a:t>
            </a:r>
            <a:endParaRPr lang="en-US" altLang="zh-CN" sz="2800" b="1" kern="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Clr>
                <a:srgbClr val="E3E3FF"/>
              </a:buClr>
              <a:buFont typeface="宋体" panose="02010600030101010101" pitchFamily="2" charset="-122"/>
              <a:buNone/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</a:rPr>
              <a:t>    FROM    Student</a:t>
            </a:r>
            <a:endParaRPr lang="en-US" altLang="zh-CN" sz="2800" b="1" kern="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Clr>
                <a:srgbClr val="E3E3FF"/>
              </a:buClr>
              <a:buFont typeface="宋体" panose="02010600030101010101" pitchFamily="2" charset="-122"/>
              <a:buNone/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</a:rPr>
              <a:t>    WHERE Sage &lt; </a:t>
            </a:r>
            <a:r>
              <a:rPr lang="en-US" altLang="zh-CN" sz="2800" b="1" kern="0" dirty="0" smtClean="0">
                <a:solidFill>
                  <a:srgbClr val="D75B5B"/>
                </a:solidFill>
              </a:rPr>
              <a:t>ANY</a:t>
            </a:r>
            <a:r>
              <a:rPr lang="en-US" altLang="zh-CN" sz="2800" b="1" kern="0" dirty="0" smtClean="0">
                <a:solidFill>
                  <a:srgbClr val="FFFFFF"/>
                </a:solidFill>
              </a:rPr>
              <a:t> (SELECT  Sage</a:t>
            </a:r>
            <a:endParaRPr lang="en-US" altLang="zh-CN" sz="2800" b="1" kern="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Clr>
                <a:srgbClr val="E3E3FF"/>
              </a:buClr>
              <a:buFont typeface="宋体" panose="02010600030101010101" pitchFamily="2" charset="-122"/>
              <a:buNone/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</a:rPr>
              <a:t>                                            FROM    Student</a:t>
            </a:r>
            <a:endParaRPr lang="en-US" altLang="zh-CN" sz="2800" b="1" kern="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Clr>
                <a:srgbClr val="E3E3FF"/>
              </a:buClr>
              <a:buFont typeface="宋体" panose="02010600030101010101" pitchFamily="2" charset="-122"/>
              <a:buNone/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</a:rPr>
              <a:t>                                            WHERE </a:t>
            </a:r>
            <a:r>
              <a:rPr lang="en-US" altLang="zh-CN" sz="2800" b="1" kern="0" dirty="0" err="1" smtClean="0">
                <a:solidFill>
                  <a:srgbClr val="FFFFFF"/>
                </a:solidFill>
              </a:rPr>
              <a:t>Sdept</a:t>
            </a:r>
            <a:r>
              <a:rPr lang="en-US" altLang="zh-CN" sz="2800" b="1" kern="0" dirty="0" smtClean="0">
                <a:solidFill>
                  <a:srgbClr val="FFFFFF"/>
                </a:solidFill>
              </a:rPr>
              <a:t>= ' IS ')</a:t>
            </a:r>
            <a:endParaRPr lang="en-US" altLang="zh-CN" sz="2800" b="1" kern="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Clr>
                <a:srgbClr val="E3E3FF"/>
              </a:buClr>
              <a:buFont typeface="宋体" panose="02010600030101010101" pitchFamily="2" charset="-122"/>
              <a:buNone/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</a:rPr>
              <a:t>            </a:t>
            </a:r>
            <a:r>
              <a:rPr lang="en-US" altLang="zh-CN" sz="2800" b="1" kern="0" dirty="0" smtClean="0">
                <a:solidFill>
                  <a:srgbClr val="D75B5B"/>
                </a:solidFill>
              </a:rPr>
              <a:t>AND </a:t>
            </a:r>
            <a:r>
              <a:rPr lang="en-US" altLang="zh-CN" sz="2800" b="1" kern="0" dirty="0" err="1" smtClean="0">
                <a:solidFill>
                  <a:srgbClr val="D75B5B"/>
                </a:solidFill>
              </a:rPr>
              <a:t>Sdept</a:t>
            </a:r>
            <a:r>
              <a:rPr lang="en-US" altLang="zh-CN" sz="2800" b="1" kern="0" dirty="0" smtClean="0">
                <a:solidFill>
                  <a:srgbClr val="D75B5B"/>
                </a:solidFill>
              </a:rPr>
              <a:t> &lt;&gt; ' IS '</a:t>
            </a:r>
            <a:r>
              <a:rPr lang="en-US" altLang="zh-CN" sz="2800" b="1" kern="0" dirty="0" smtClean="0">
                <a:solidFill>
                  <a:srgbClr val="FFFFFF"/>
                </a:solidFill>
              </a:rPr>
              <a:t> ;  </a:t>
            </a:r>
            <a:endParaRPr lang="en-US" altLang="zh-CN" sz="2800" b="1" kern="0" dirty="0" smtClean="0">
              <a:solidFill>
                <a:srgbClr val="FFFFFF"/>
              </a:solidFill>
            </a:endParaRPr>
          </a:p>
          <a:p>
            <a:pPr marL="609600" indent="-609600" eaLnBrk="1" hangingPunct="1">
              <a:lnSpc>
                <a:spcPct val="110000"/>
              </a:lnSpc>
              <a:buClr>
                <a:srgbClr val="E3E3FF"/>
              </a:buClr>
              <a:buFont typeface="宋体" panose="02010600030101010101" pitchFamily="2" charset="-122"/>
              <a:buNone/>
              <a:defRPr/>
            </a:pPr>
            <a:r>
              <a:rPr lang="en-US" altLang="zh-CN" sz="2800" b="1" kern="0" dirty="0" smtClean="0">
                <a:solidFill>
                  <a:srgbClr val="FFFFFF"/>
                </a:solidFill>
              </a:rPr>
              <a:t>                     /* </a:t>
            </a:r>
            <a:r>
              <a:rPr lang="zh-CN" altLang="en-US" sz="2800" b="1" kern="0" dirty="0" smtClean="0">
                <a:solidFill>
                  <a:srgbClr val="FFFFFF"/>
                </a:solidFill>
              </a:rPr>
              <a:t>注意这是父查询块中的条件 *</a:t>
            </a:r>
            <a:r>
              <a:rPr lang="en-US" altLang="zh-CN" sz="2800" b="1" kern="0" dirty="0" smtClean="0">
                <a:solidFill>
                  <a:srgbClr val="FFFFFF"/>
                </a:solidFill>
              </a:rPr>
              <a:t>/</a:t>
            </a:r>
            <a:endParaRPr lang="en-US" altLang="zh-CN" sz="3600" b="1" kern="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>
                <a:solidFill>
                  <a:srgbClr val="FF9900"/>
                </a:solidFill>
              </a:rPr>
              <a:t>插入子查询结果（续）</a:t>
            </a:r>
            <a:endParaRPr lang="zh-CN" altLang="en-US" sz="4000" b="1" smtClean="0">
              <a:solidFill>
                <a:srgbClr val="FF9900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773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smtClean="0"/>
              <a:t>第二步：插入数据</a:t>
            </a:r>
            <a:endParaRPr lang="zh-CN" altLang="en-US" b="1" smtClean="0"/>
          </a:p>
          <a:p>
            <a:pPr eaLnBrk="1" hangingPunct="1">
              <a:buFontTx/>
              <a:buNone/>
            </a:pPr>
            <a:r>
              <a:rPr lang="zh-CN" altLang="en-US" b="1" smtClean="0"/>
              <a:t>        </a:t>
            </a:r>
            <a:r>
              <a:rPr lang="en-US" altLang="zh-CN" b="1" smtClean="0"/>
              <a:t>INSERT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        INTO  Deptage(Sdept</a:t>
            </a:r>
            <a:r>
              <a:rPr lang="zh-CN" altLang="en-US" b="1" smtClean="0"/>
              <a:t>，</a:t>
            </a:r>
            <a:r>
              <a:rPr lang="en-US" altLang="zh-CN" b="1" smtClean="0"/>
              <a:t>Avgage)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SELECT  Sdept</a:t>
            </a:r>
            <a:r>
              <a:rPr lang="zh-CN" altLang="en-US" b="1" smtClean="0"/>
              <a:t>，</a:t>
            </a:r>
            <a:r>
              <a:rPr lang="en-US" altLang="zh-CN" b="1" smtClean="0"/>
              <a:t>AVG(Sage)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FROM  Student</a:t>
            </a:r>
            <a:endParaRPr lang="en-US" altLang="zh-CN" b="1" smtClean="0"/>
          </a:p>
          <a:p>
            <a:pPr eaLnBrk="1" hangingPunct="1">
              <a:buFontTx/>
              <a:buNone/>
            </a:pPr>
            <a:r>
              <a:rPr lang="en-US" altLang="zh-CN" b="1" smtClean="0"/>
              <a:t>              GROUP BY Sdept</a:t>
            </a:r>
            <a:r>
              <a:rPr lang="zh-CN" altLang="en-US" b="1" smtClean="0"/>
              <a:t>；</a:t>
            </a:r>
            <a:endParaRPr lang="zh-CN" altLang="en-US" b="1" smtClean="0"/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ltGray">
          <a:xfrm>
            <a:off x="1536700" y="1017588"/>
            <a:ext cx="9131300" cy="34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E3E3FF"/>
              </a:buClr>
              <a:buFontTx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2135188" y="146050"/>
            <a:ext cx="7772400" cy="762000"/>
          </a:xfrm>
        </p:spPr>
        <p:txBody>
          <a:bodyPr/>
          <a:lstStyle/>
          <a:p>
            <a:r>
              <a:rPr lang="zh-CN" altLang="en-US" sz="3200">
                <a:solidFill>
                  <a:schemeClr val="tx1"/>
                </a:solidFill>
              </a:rPr>
              <a:t>三级模式结构的一个具体</a:t>
            </a:r>
            <a:r>
              <a:rPr lang="zh-CN" altLang="en-US" sz="3200">
                <a:solidFill>
                  <a:schemeClr val="tx1"/>
                </a:solidFill>
                <a:hlinkClick r:id="rId1" action="ppaction://hlinksldjump"/>
              </a:rPr>
              <a:t>实例</a:t>
            </a:r>
            <a:endParaRPr lang="zh-CN" altLang="en-US" sz="3200">
              <a:solidFill>
                <a:schemeClr val="tx1"/>
              </a:solidFill>
            </a:endParaRPr>
          </a:p>
        </p:txBody>
      </p:sp>
      <p:graphicFrame>
        <p:nvGraphicFramePr>
          <p:cNvPr id="196611" name="Group 3"/>
          <p:cNvGraphicFramePr>
            <a:graphicFrameLocks noGrp="1"/>
          </p:cNvGraphicFramePr>
          <p:nvPr>
            <p:ph sz="quarter" idx="1"/>
          </p:nvPr>
        </p:nvGraphicFramePr>
        <p:xfrm>
          <a:off x="2063750" y="908050"/>
          <a:ext cx="2519045" cy="1737360"/>
        </p:xfrm>
        <a:graphic>
          <a:graphicData uri="http://schemas.openxmlformats.org/drawingml/2006/table">
            <a:tbl>
              <a:tblPr/>
              <a:tblGrid>
                <a:gridCol w="1274445"/>
                <a:gridCol w="815975"/>
                <a:gridCol w="428625"/>
              </a:tblGrid>
              <a:tr h="184150"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图书信息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出版社名称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作者姓名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出版日期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6637" name="Group 29"/>
          <p:cNvGraphicFramePr>
            <a:graphicFrameLocks noGrp="1"/>
          </p:cNvGraphicFramePr>
          <p:nvPr>
            <p:ph sz="quarter" idx="2"/>
          </p:nvPr>
        </p:nvGraphicFramePr>
        <p:xfrm>
          <a:off x="4727575" y="908050"/>
          <a:ext cx="2447925" cy="1280795"/>
        </p:xfrm>
        <a:graphic>
          <a:graphicData uri="http://schemas.openxmlformats.org/drawingml/2006/table">
            <a:tbl>
              <a:tblPr/>
              <a:tblGrid>
                <a:gridCol w="1071880"/>
                <a:gridCol w="925195"/>
                <a:gridCol w="450850"/>
              </a:tblGrid>
              <a:tr h="431800"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作者著书信息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248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作者姓名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6655" name="Group 47"/>
          <p:cNvGraphicFramePr>
            <a:graphicFrameLocks noGrp="1"/>
          </p:cNvGraphicFramePr>
          <p:nvPr>
            <p:ph sz="quarter" idx="3"/>
          </p:nvPr>
        </p:nvGraphicFramePr>
        <p:xfrm>
          <a:off x="7391400" y="1100138"/>
          <a:ext cx="2665095" cy="1414145"/>
        </p:xfrm>
        <a:graphic>
          <a:graphicData uri="http://schemas.openxmlformats.org/drawingml/2006/table">
            <a:tbl>
              <a:tblPr/>
              <a:tblGrid>
                <a:gridCol w="1311275"/>
                <a:gridCol w="887095"/>
                <a:gridCol w="466725"/>
              </a:tblGrid>
              <a:tr h="396240"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出版社出书类型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473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出版社名称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6677" name="Group 69"/>
          <p:cNvGraphicFramePr>
            <a:graphicFrameLocks noGrp="1"/>
          </p:cNvGraphicFramePr>
          <p:nvPr/>
        </p:nvGraphicFramePr>
        <p:xfrm>
          <a:off x="1847850" y="5345113"/>
          <a:ext cx="7632700" cy="1402080"/>
        </p:xfrm>
        <a:graphic>
          <a:graphicData uri="http://schemas.openxmlformats.org/drawingml/2006/table">
            <a:tbl>
              <a:tblPr/>
              <a:tblGrid>
                <a:gridCol w="622300"/>
                <a:gridCol w="1736725"/>
                <a:gridCol w="871855"/>
                <a:gridCol w="1466850"/>
                <a:gridCol w="844550"/>
                <a:gridCol w="1468120"/>
                <a:gridCol w="622300"/>
              </a:tblGrid>
              <a:tr h="1285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出版社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数据文件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数据文件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数据文件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索引文件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索引文件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索引文件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6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6725" name="Group 117"/>
          <p:cNvGraphicFramePr>
            <a:graphicFrameLocks noGrp="1"/>
          </p:cNvGraphicFramePr>
          <p:nvPr/>
        </p:nvGraphicFramePr>
        <p:xfrm>
          <a:off x="1703388" y="2852738"/>
          <a:ext cx="8404225" cy="2414905"/>
        </p:xfrm>
        <a:graphic>
          <a:graphicData uri="http://schemas.openxmlformats.org/drawingml/2006/table">
            <a:tbl>
              <a:tblPr/>
              <a:tblGrid>
                <a:gridCol w="385445"/>
                <a:gridCol w="1065530"/>
                <a:gridCol w="861695"/>
                <a:gridCol w="452755"/>
                <a:gridCol w="331470"/>
                <a:gridCol w="1079500"/>
                <a:gridCol w="862965"/>
                <a:gridCol w="466725"/>
                <a:gridCol w="208280"/>
                <a:gridCol w="1224280"/>
                <a:gridCol w="863600"/>
                <a:gridCol w="393700"/>
                <a:gridCol w="208280"/>
              </a:tblGrid>
              <a:tr h="3352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出版社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作者编号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出版社编号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作者姓名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书名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出版社名称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通信地址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城市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邮编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价格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货币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出版日期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58825" indent="40322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70355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78025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8633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435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3007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579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21513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日期型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7627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53225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95135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370455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8276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32848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7420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419925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843" name="Line 235"/>
          <p:cNvSpPr>
            <a:spLocks noChangeShapeType="1"/>
          </p:cNvSpPr>
          <p:nvPr/>
        </p:nvSpPr>
        <p:spPr bwMode="auto">
          <a:xfrm>
            <a:off x="3287713" y="4581525"/>
            <a:ext cx="0" cy="7921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44" name="Line 236"/>
          <p:cNvSpPr>
            <a:spLocks noChangeShapeType="1"/>
          </p:cNvSpPr>
          <p:nvPr/>
        </p:nvSpPr>
        <p:spPr bwMode="auto">
          <a:xfrm>
            <a:off x="3287713" y="2420938"/>
            <a:ext cx="0" cy="6477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45" name="Line 237"/>
          <p:cNvSpPr>
            <a:spLocks noChangeShapeType="1"/>
          </p:cNvSpPr>
          <p:nvPr/>
        </p:nvSpPr>
        <p:spPr bwMode="auto">
          <a:xfrm>
            <a:off x="4151313" y="2636838"/>
            <a:ext cx="1296987" cy="504825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46" name="Line 238"/>
          <p:cNvSpPr>
            <a:spLocks noChangeShapeType="1"/>
          </p:cNvSpPr>
          <p:nvPr/>
        </p:nvSpPr>
        <p:spPr bwMode="auto">
          <a:xfrm>
            <a:off x="4440238" y="2420938"/>
            <a:ext cx="3384550" cy="720725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47" name="Line 239"/>
          <p:cNvSpPr>
            <a:spLocks noChangeShapeType="1"/>
          </p:cNvSpPr>
          <p:nvPr/>
        </p:nvSpPr>
        <p:spPr bwMode="auto">
          <a:xfrm flipH="1">
            <a:off x="4151313" y="2276475"/>
            <a:ext cx="1439862" cy="865188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48" name="Line 240"/>
          <p:cNvSpPr>
            <a:spLocks noChangeShapeType="1"/>
          </p:cNvSpPr>
          <p:nvPr/>
        </p:nvSpPr>
        <p:spPr bwMode="auto">
          <a:xfrm>
            <a:off x="6096000" y="2205038"/>
            <a:ext cx="360363" cy="936625"/>
          </a:xfrm>
          <a:prstGeom prst="line">
            <a:avLst/>
          </a:prstGeom>
          <a:noFill/>
          <a:ln w="57150">
            <a:solidFill>
              <a:srgbClr val="00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49" name="Line 241"/>
          <p:cNvSpPr>
            <a:spLocks noChangeShapeType="1"/>
          </p:cNvSpPr>
          <p:nvPr/>
        </p:nvSpPr>
        <p:spPr bwMode="auto">
          <a:xfrm flipH="1">
            <a:off x="6672263" y="2492375"/>
            <a:ext cx="1511300" cy="649288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50" name="Line 242"/>
          <p:cNvSpPr>
            <a:spLocks noChangeShapeType="1"/>
          </p:cNvSpPr>
          <p:nvPr/>
        </p:nvSpPr>
        <p:spPr bwMode="auto">
          <a:xfrm>
            <a:off x="8832850" y="2492375"/>
            <a:ext cx="358775" cy="576263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51" name="Line 243"/>
          <p:cNvSpPr>
            <a:spLocks noChangeShapeType="1"/>
          </p:cNvSpPr>
          <p:nvPr/>
        </p:nvSpPr>
        <p:spPr bwMode="auto">
          <a:xfrm>
            <a:off x="6024563" y="4581525"/>
            <a:ext cx="0" cy="7921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52" name="Line 244"/>
          <p:cNvSpPr>
            <a:spLocks noChangeShapeType="1"/>
          </p:cNvSpPr>
          <p:nvPr/>
        </p:nvSpPr>
        <p:spPr bwMode="auto">
          <a:xfrm>
            <a:off x="8256588" y="4292600"/>
            <a:ext cx="0" cy="10810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853" name="Text Box 245"/>
          <p:cNvSpPr txBox="1">
            <a:spLocks noChangeArrowheads="1"/>
          </p:cNvSpPr>
          <p:nvPr/>
        </p:nvSpPr>
        <p:spPr bwMode="auto">
          <a:xfrm>
            <a:off x="10128250" y="1304925"/>
            <a:ext cx="53975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外模式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96854" name="Text Box 246"/>
          <p:cNvSpPr txBox="1">
            <a:spLocks noChangeArrowheads="1"/>
          </p:cNvSpPr>
          <p:nvPr/>
        </p:nvSpPr>
        <p:spPr bwMode="auto">
          <a:xfrm>
            <a:off x="10128250" y="3357563"/>
            <a:ext cx="360363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模式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96855" name="Text Box 247"/>
          <p:cNvSpPr txBox="1">
            <a:spLocks noChangeArrowheads="1"/>
          </p:cNvSpPr>
          <p:nvPr/>
        </p:nvSpPr>
        <p:spPr bwMode="auto">
          <a:xfrm>
            <a:off x="9696450" y="5373688"/>
            <a:ext cx="6350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内模式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96856" name="Text Box 248"/>
          <p:cNvSpPr txBox="1">
            <a:spLocks noChangeArrowheads="1"/>
          </p:cNvSpPr>
          <p:nvPr/>
        </p:nvSpPr>
        <p:spPr bwMode="auto">
          <a:xfrm>
            <a:off x="1524000" y="1557338"/>
            <a:ext cx="3098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000" b="1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6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6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6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6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6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6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6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6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6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6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6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6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6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6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6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6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6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6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6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6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6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6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96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43" grpId="0" bldLvl="0" animBg="1"/>
      <p:bldP spid="196844" grpId="0" bldLvl="0" animBg="1"/>
      <p:bldP spid="196845" grpId="0" bldLvl="0" animBg="1"/>
      <p:bldP spid="196846" grpId="0" bldLvl="0" animBg="1"/>
      <p:bldP spid="196847" grpId="0" bldLvl="0" animBg="1"/>
      <p:bldP spid="196848" grpId="0" bldLvl="0" animBg="1"/>
      <p:bldP spid="196849" grpId="0" bldLvl="0" animBg="1"/>
      <p:bldP spid="196850" grpId="0" bldLvl="0" animBg="1"/>
      <p:bldP spid="196851" grpId="0" bldLvl="0" animBg="1"/>
      <p:bldP spid="196852" grpId="0" bldLvl="0" animBg="1"/>
      <p:bldP spid="196853" grpId="0" bldLvl="0" animBg="1" autoUpdateAnimBg="0"/>
      <p:bldP spid="196854" grpId="0" bldLvl="0" animBg="1" autoUpdateAnimBg="0"/>
      <p:bldP spid="196855" grpId="0" bldLvl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C00000"/>
                </a:solidFill>
              </a:rPr>
              <a:t>更新视图（续）</a:t>
            </a:r>
            <a:endParaRPr lang="zh-CN" altLang="en-US" sz="4000" b="1" dirty="0" smtClean="0">
              <a:solidFill>
                <a:srgbClr val="C00000"/>
              </a:solidFill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96975"/>
            <a:ext cx="8785225" cy="50403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smtClean="0"/>
              <a:t>[</a:t>
            </a:r>
            <a:r>
              <a:rPr lang="zh-CN" altLang="en-US" sz="2400" b="1" smtClean="0"/>
              <a:t>例</a:t>
            </a:r>
            <a:r>
              <a:rPr lang="en-US" altLang="zh-CN" sz="2400" b="1" smtClean="0"/>
              <a:t>1]  </a:t>
            </a:r>
            <a:r>
              <a:rPr lang="zh-CN" altLang="en-US" sz="2400" b="1" smtClean="0"/>
              <a:t>将信息系学生视图</a:t>
            </a:r>
            <a:r>
              <a:rPr lang="en-US" altLang="zh-CN" sz="2400" b="1" smtClean="0"/>
              <a:t>IS_Student</a:t>
            </a:r>
            <a:r>
              <a:rPr lang="zh-CN" altLang="en-US" sz="2400" b="1" smtClean="0"/>
              <a:t>中学号</a:t>
            </a:r>
            <a:r>
              <a:rPr lang="en-US" altLang="zh-CN" sz="2400" b="1" smtClean="0"/>
              <a:t>95002</a:t>
            </a:r>
            <a:endParaRPr lang="en-US" altLang="zh-CN" sz="2400" b="1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smtClean="0"/>
              <a:t>           </a:t>
            </a:r>
            <a:r>
              <a:rPr lang="zh-CN" altLang="en-US" sz="2400" b="1" smtClean="0"/>
              <a:t>的学生姓名改为“刘辰”。</a:t>
            </a:r>
            <a:endParaRPr lang="zh-CN" altLang="en-US" sz="2400" b="1" smtClean="0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smtClean="0"/>
              <a:t>UPDATE  </a:t>
            </a:r>
            <a:r>
              <a:rPr lang="en-US" altLang="zh-CN" sz="2400" b="1" smtClean="0">
                <a:solidFill>
                  <a:srgbClr val="D32DB7"/>
                </a:solidFill>
              </a:rPr>
              <a:t>IS_Student</a:t>
            </a:r>
            <a:endParaRPr lang="en-US" altLang="zh-CN" sz="2400" b="1" smtClean="0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smtClean="0"/>
              <a:t>SET  Sname= '</a:t>
            </a:r>
            <a:r>
              <a:rPr lang="zh-CN" altLang="en-US" sz="2400" b="1" smtClean="0"/>
              <a:t>刘辰</a:t>
            </a:r>
            <a:r>
              <a:rPr lang="en-US" altLang="zh-CN" sz="2400" b="1" smtClean="0"/>
              <a:t>'</a:t>
            </a:r>
            <a:endParaRPr lang="en-US" altLang="zh-CN" sz="2400" b="1" smtClean="0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smtClean="0"/>
              <a:t>WHERE  Sno= '95002'</a:t>
            </a:r>
            <a:r>
              <a:rPr lang="zh-CN" altLang="en-US" sz="2400" b="1" smtClean="0"/>
              <a:t>；</a:t>
            </a:r>
            <a:endParaRPr lang="zh-CN" altLang="en-US" sz="2400" b="1" smtClean="0"/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zh-CN" altLang="en-US" sz="2000" b="1" smtClean="0"/>
              <a:t>转换后的语句：</a:t>
            </a:r>
            <a:endParaRPr lang="zh-CN" altLang="en-US" b="1" smtClean="0"/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/>
              <a:t>UPDATE  </a:t>
            </a:r>
            <a:r>
              <a:rPr lang="en-US" altLang="zh-CN" b="1" smtClean="0">
                <a:solidFill>
                  <a:srgbClr val="D32DB7"/>
                </a:solidFill>
              </a:rPr>
              <a:t>Student</a:t>
            </a:r>
            <a:endParaRPr lang="en-US" altLang="zh-CN" b="1" smtClean="0">
              <a:solidFill>
                <a:srgbClr val="D32DB7"/>
              </a:solidFill>
            </a:endParaRPr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/>
              <a:t>SET Sname= '</a:t>
            </a:r>
            <a:r>
              <a:rPr lang="zh-CN" altLang="en-US" b="1" smtClean="0"/>
              <a:t>刘辰</a:t>
            </a:r>
            <a:r>
              <a:rPr lang="en-US" altLang="zh-CN" b="1" smtClean="0"/>
              <a:t>'</a:t>
            </a:r>
            <a:endParaRPr lang="en-US" altLang="zh-CN" b="1" smtClean="0"/>
          </a:p>
          <a:p>
            <a:pPr lvl="2" eaLnBrk="1" hangingPunct="1">
              <a:lnSpc>
                <a:spcPct val="130000"/>
              </a:lnSpc>
              <a:buFontTx/>
              <a:buNone/>
            </a:pPr>
            <a:r>
              <a:rPr lang="en-US" altLang="zh-CN" b="1" smtClean="0"/>
              <a:t>WHERE Sno= '95002' AND </a:t>
            </a:r>
            <a:r>
              <a:rPr lang="en-US" altLang="zh-CN" b="1" smtClean="0">
                <a:solidFill>
                  <a:srgbClr val="D32DB7"/>
                </a:solidFill>
              </a:rPr>
              <a:t>Sdept= 'IS'</a:t>
            </a:r>
            <a:r>
              <a:rPr lang="zh-CN" altLang="en-US" b="1" smtClean="0"/>
              <a:t>；</a:t>
            </a:r>
            <a:endParaRPr lang="zh-CN" altLang="en-US" sz="28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353425" cy="1152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）检索选修课程名为</a:t>
            </a:r>
            <a:r>
              <a:rPr lang="en-US" altLang="zh-CN" dirty="0" smtClean="0"/>
              <a:t>MATHS</a:t>
            </a:r>
            <a:r>
              <a:rPr lang="zh-CN" altLang="en-US" dirty="0" smtClean="0"/>
              <a:t>的学生学号与姓名。</a:t>
            </a:r>
            <a:endParaRPr lang="zh-CN" altLang="en-US" dirty="0" smtClean="0"/>
          </a:p>
        </p:txBody>
      </p:sp>
      <p:sp>
        <p:nvSpPr>
          <p:cNvPr id="88068" name="AutoShape 4"/>
          <p:cNvSpPr>
            <a:spLocks noChangeAspect="1" noChangeArrowheads="1"/>
          </p:cNvSpPr>
          <p:nvPr/>
        </p:nvSpPr>
        <p:spPr bwMode="auto">
          <a:xfrm rot="5400000" flipV="1">
            <a:off x="8272463" y="3700463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88069" name="AutoShape 5"/>
          <p:cNvSpPr>
            <a:spLocks noChangeAspect="1" noChangeArrowheads="1"/>
          </p:cNvSpPr>
          <p:nvPr/>
        </p:nvSpPr>
        <p:spPr bwMode="auto">
          <a:xfrm rot="5400000" flipV="1">
            <a:off x="7264400" y="3700463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63750" y="3573463"/>
            <a:ext cx="835342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π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 baseline="-25000">
                <a:solidFill>
                  <a:srgbClr val="FF0000"/>
                </a:solidFill>
              </a:rPr>
              <a:t>SNO</a:t>
            </a:r>
            <a:r>
              <a:rPr lang="zh-CN" altLang="en-US" sz="2800" baseline="-25000">
                <a:solidFill>
                  <a:srgbClr val="FF0000"/>
                </a:solidFill>
              </a:rPr>
              <a:t>，</a:t>
            </a:r>
            <a:r>
              <a:rPr lang="en-US" altLang="zh-CN" sz="2800" baseline="-25000">
                <a:solidFill>
                  <a:srgbClr val="FF0000"/>
                </a:solidFill>
              </a:rPr>
              <a:t>SANME</a:t>
            </a:r>
            <a:r>
              <a:rPr lang="en-US" altLang="zh-CN" sz="2800">
                <a:solidFill>
                  <a:srgbClr val="FF0000"/>
                </a:solidFill>
              </a:rPr>
              <a:t> (σ </a:t>
            </a:r>
            <a:r>
              <a:rPr lang="en-US" altLang="zh-CN" sz="2800" baseline="-25000">
                <a:solidFill>
                  <a:srgbClr val="FF0000"/>
                </a:solidFill>
              </a:rPr>
              <a:t>CNAME='MATHS‘</a:t>
            </a:r>
            <a:r>
              <a:rPr lang="en-US" altLang="zh-CN" sz="2800">
                <a:solidFill>
                  <a:srgbClr val="FF0000"/>
                </a:solidFill>
              </a:rPr>
              <a:t> (S     SC     C))</a:t>
            </a: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  <p:bldP spid="88068" grpId="0" bldLvl="0" animBg="1"/>
      <p:bldP spid="88069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353425" cy="6492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）检索选修课程号为</a:t>
            </a:r>
            <a:r>
              <a:rPr lang="en-US" altLang="zh-CN" smtClean="0"/>
              <a:t>C2</a:t>
            </a:r>
            <a:r>
              <a:rPr lang="zh-CN" altLang="en-US" smtClean="0"/>
              <a:t>或</a:t>
            </a:r>
            <a:r>
              <a:rPr lang="en-US" altLang="zh-CN" smtClean="0"/>
              <a:t>C4</a:t>
            </a:r>
            <a:r>
              <a:rPr lang="zh-CN" altLang="en-US" smtClean="0"/>
              <a:t>的学生学号</a:t>
            </a:r>
            <a:endParaRPr lang="en-US" altLang="zh-CN" smtClean="0"/>
          </a:p>
          <a:p>
            <a:pPr marL="0" indent="0">
              <a:buFontTx/>
              <a:buNone/>
            </a:pPr>
            <a:endParaRPr lang="en-US" altLang="zh-CN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19288" y="2924175"/>
            <a:ext cx="83534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/>
              <a:t>    </a:t>
            </a:r>
            <a:r>
              <a:rPr lang="en-US" altLang="zh-CN" sz="3600">
                <a:solidFill>
                  <a:srgbClr val="FF0000"/>
                </a:solidFill>
              </a:rPr>
              <a:t>π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baseline="-25000">
                <a:solidFill>
                  <a:srgbClr val="FF0000"/>
                </a:solidFill>
              </a:rPr>
              <a:t>SNO</a:t>
            </a:r>
            <a:r>
              <a:rPr lang="en-US" altLang="zh-CN">
                <a:solidFill>
                  <a:srgbClr val="FF0000"/>
                </a:solidFill>
              </a:rPr>
              <a:t> (σ </a:t>
            </a:r>
            <a:r>
              <a:rPr lang="en-US" altLang="zh-CN" baseline="-25000">
                <a:solidFill>
                  <a:srgbClr val="FF0000"/>
                </a:solidFill>
              </a:rPr>
              <a:t>CNO='C2'∨CNO='C4‘</a:t>
            </a:r>
            <a:r>
              <a:rPr lang="en-US" altLang="zh-CN">
                <a:solidFill>
                  <a:srgbClr val="FF0000"/>
                </a:solidFill>
              </a:rPr>
              <a:t> (SC))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353425" cy="10810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 检索至少选修课程号为</a:t>
            </a:r>
            <a:r>
              <a:rPr lang="en-US" altLang="zh-CN" dirty="0" smtClean="0"/>
              <a:t>C2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C4</a:t>
            </a:r>
            <a:r>
              <a:rPr lang="zh-CN" altLang="en-US" dirty="0" smtClean="0"/>
              <a:t>的学生学号。</a:t>
            </a:r>
            <a:br>
              <a:rPr lang="zh-CN" altLang="en-US" dirty="0" smtClean="0"/>
            </a:br>
            <a:r>
              <a:rPr lang="zh-CN" altLang="en-US" dirty="0" smtClean="0"/>
              <a:t>  </a:t>
            </a:r>
            <a:endParaRPr lang="zh-CN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63750" y="2492375"/>
            <a:ext cx="8353425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buFontTx/>
              <a:buNone/>
            </a:pPr>
            <a:br>
              <a:rPr lang="zh-CN" altLang="en-US" dirty="0"/>
            </a:br>
            <a:r>
              <a:rPr lang="zh-CN" altLang="en-US" dirty="0"/>
              <a:t>    </a:t>
            </a:r>
            <a:r>
              <a:rPr lang="en-US" altLang="zh-CN" dirty="0">
                <a:solidFill>
                  <a:srgbClr val="FF0000"/>
                </a:solidFill>
              </a:rPr>
              <a:t>π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(σ </a:t>
            </a:r>
            <a:r>
              <a:rPr lang="en-US" altLang="zh-CN" baseline="-25000" dirty="0">
                <a:solidFill>
                  <a:srgbClr val="FF0000"/>
                </a:solidFill>
              </a:rPr>
              <a:t>1=4∧2='C2'∧5='C4'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SC×SC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br>
              <a:rPr lang="en-US" altLang="zh-CN" dirty="0"/>
            </a:b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      </a:t>
            </a:r>
            <a:r>
              <a:rPr lang="zh-CN" altLang="en-US" dirty="0"/>
              <a:t>这里（</a:t>
            </a:r>
            <a:r>
              <a:rPr lang="en-US" altLang="zh-CN" dirty="0"/>
              <a:t>SC×SC</a:t>
            </a:r>
            <a:r>
              <a:rPr lang="zh-CN" altLang="en-US" dirty="0"/>
              <a:t>）表示关系</a:t>
            </a:r>
            <a:r>
              <a:rPr lang="en-US" altLang="zh-CN" dirty="0"/>
              <a:t>SC</a:t>
            </a:r>
            <a:r>
              <a:rPr lang="zh-CN" altLang="en-US" dirty="0"/>
              <a:t>自身相乘的乘积操作，其中数字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都为它的结果关系中的属性序号。 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  比较这一题与上一题的差别。 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484313"/>
            <a:ext cx="8353425" cy="720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 检索不学</a:t>
            </a:r>
            <a:r>
              <a:rPr lang="en-US" altLang="zh-CN" dirty="0" smtClean="0"/>
              <a:t>C2</a:t>
            </a:r>
            <a:r>
              <a:rPr lang="zh-CN" altLang="en-US" dirty="0" smtClean="0"/>
              <a:t>课的学生姓名与年龄。</a:t>
            </a:r>
            <a:endParaRPr lang="zh-CN" altLang="en-US" dirty="0" smtClean="0"/>
          </a:p>
          <a:p>
            <a:pPr marL="0" indent="0">
              <a:buFontTx/>
              <a:buNone/>
            </a:pPr>
            <a:br>
              <a:rPr lang="zh-CN" altLang="en-US" dirty="0" smtClean="0"/>
            </a:br>
            <a:r>
              <a:rPr lang="zh-CN" altLang="en-US" dirty="0" smtClean="0"/>
              <a:t>   </a:t>
            </a:r>
            <a:endParaRPr lang="zh-CN" altLang="en-US" dirty="0" smtClean="0"/>
          </a:p>
        </p:txBody>
      </p:sp>
      <p:sp>
        <p:nvSpPr>
          <p:cNvPr id="91140" name="AutoShape 4"/>
          <p:cNvSpPr>
            <a:spLocks noChangeAspect="1" noChangeArrowheads="1"/>
          </p:cNvSpPr>
          <p:nvPr/>
        </p:nvSpPr>
        <p:spPr bwMode="auto">
          <a:xfrm rot="5400000" flipV="1">
            <a:off x="4600575" y="3268663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00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4113" y="2708275"/>
            <a:ext cx="8353425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10000"/>
              <a:buBlip>
                <a:blip r:embed="rId1"/>
              </a:buBlip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333399"/>
                </a:solidFill>
                <a:latin typeface="Arial Narrow" panose="020B0606020202030204" pitchFamily="34" charset="0"/>
                <a:ea typeface="方正姚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0033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110000"/>
              <a:buBlip>
                <a:blip r:embed="rId4"/>
              </a:buBlip>
              <a:defRPr sz="2000" b="1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dirty="0"/>
              <a:t>    </a:t>
            </a:r>
            <a:r>
              <a:rPr lang="en-US" altLang="zh-CN" dirty="0">
                <a:solidFill>
                  <a:srgbClr val="FF0000"/>
                </a:solidFill>
              </a:rPr>
              <a:t>π </a:t>
            </a:r>
            <a:r>
              <a:rPr lang="en-US" altLang="zh-CN" baseline="-25000" dirty="0">
                <a:solidFill>
                  <a:srgbClr val="FF0000"/>
                </a:solidFill>
              </a:rPr>
              <a:t>SNAME</a:t>
            </a:r>
            <a:r>
              <a:rPr lang="zh-CN" altLang="en-US" baseline="-25000" dirty="0">
                <a:solidFill>
                  <a:srgbClr val="FF0000"/>
                </a:solidFill>
              </a:rPr>
              <a:t>，</a:t>
            </a:r>
            <a:r>
              <a:rPr lang="en-US" altLang="zh-CN" baseline="-25000" dirty="0">
                <a:solidFill>
                  <a:srgbClr val="FF0000"/>
                </a:solidFill>
              </a:rPr>
              <a:t>AGE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）－</a:t>
            </a:r>
            <a:r>
              <a:rPr lang="en-US" altLang="zh-CN" dirty="0">
                <a:solidFill>
                  <a:srgbClr val="FF0000"/>
                </a:solidFill>
              </a:rPr>
              <a:t>π </a:t>
            </a:r>
            <a:r>
              <a:rPr lang="en-US" altLang="zh-CN" baseline="-25000" dirty="0">
                <a:solidFill>
                  <a:srgbClr val="FF0000"/>
                </a:solidFill>
              </a:rPr>
              <a:t>SNAME</a:t>
            </a:r>
            <a:r>
              <a:rPr lang="zh-CN" altLang="en-US" baseline="-25000" dirty="0">
                <a:solidFill>
                  <a:srgbClr val="FF0000"/>
                </a:solidFill>
              </a:rPr>
              <a:t>，</a:t>
            </a:r>
            <a:r>
              <a:rPr lang="en-US" altLang="zh-CN" baseline="-25000" dirty="0">
                <a:solidFill>
                  <a:srgbClr val="FF0000"/>
                </a:solidFill>
              </a:rPr>
              <a:t>AGE</a:t>
            </a:r>
            <a:r>
              <a:rPr lang="en-US" altLang="zh-CN" dirty="0">
                <a:solidFill>
                  <a:srgbClr val="FF0000"/>
                </a:solidFill>
              </a:rPr>
              <a:t> (σ </a:t>
            </a:r>
            <a:r>
              <a:rPr lang="en-US" altLang="zh-CN" baseline="-25000" dirty="0">
                <a:solidFill>
                  <a:srgbClr val="FF0000"/>
                </a:solidFill>
              </a:rPr>
              <a:t>CNO='C2'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    </a:t>
            </a:r>
            <a:r>
              <a:rPr lang="en-US" altLang="zh-CN" dirty="0" smtClean="0">
                <a:solidFill>
                  <a:srgbClr val="FF0000"/>
                </a:solidFill>
              </a:rPr>
              <a:t> SC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dirty="0"/>
              <a:t>    </a:t>
            </a:r>
            <a:r>
              <a:rPr lang="zh-CN" altLang="en-US" dirty="0"/>
              <a:t>这个表达式用了差运算，差运算的左分量为</a:t>
            </a:r>
            <a:r>
              <a:rPr lang="en-US" altLang="zh-CN" dirty="0"/>
              <a:t>"</a:t>
            </a:r>
            <a:r>
              <a:rPr lang="zh-CN" altLang="en-US" dirty="0"/>
              <a:t>全体学生的姓名和年龄</a:t>
            </a:r>
            <a:r>
              <a:rPr lang="en-US" altLang="zh-CN" dirty="0"/>
              <a:t>"</a:t>
            </a:r>
            <a:r>
              <a:rPr lang="zh-CN" altLang="en-US" dirty="0"/>
              <a:t>，右分量为</a:t>
            </a:r>
            <a:r>
              <a:rPr lang="en-US" altLang="zh-CN" dirty="0"/>
              <a:t>"</a:t>
            </a:r>
            <a:r>
              <a:rPr lang="zh-CN" altLang="en-US" dirty="0"/>
              <a:t>学了</a:t>
            </a:r>
            <a:r>
              <a:rPr lang="en-US" altLang="zh-CN" dirty="0"/>
              <a:t>C2</a:t>
            </a:r>
            <a:r>
              <a:rPr lang="zh-CN" altLang="en-US" dirty="0"/>
              <a:t>课的学生姓名与年龄</a:t>
            </a:r>
            <a:r>
              <a:rPr lang="en-US" altLang="zh-CN" dirty="0"/>
              <a:t>"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365125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综合举例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bldLvl="0" animBg="1"/>
      <p:bldP spid="5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楷体_GB2312"/>
        <a:ea typeface="楷体_GB2312"/>
        <a:cs typeface="Times New Roman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952500" marR="0" indent="-9525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952500" marR="0" indent="-9525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楷体_GB2312"/>
        <a:ea typeface="楷体_GB2312"/>
        <a:cs typeface="Times New Roman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10586</Words>
  <Application>WPS 演示</Application>
  <PresentationFormat>宽屏</PresentationFormat>
  <Paragraphs>1055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80" baseType="lpstr">
      <vt:lpstr>Arial</vt:lpstr>
      <vt:lpstr>宋体</vt:lpstr>
      <vt:lpstr>Wingdings</vt:lpstr>
      <vt:lpstr>Wingdings 2</vt:lpstr>
      <vt:lpstr>楷体_GB2312</vt:lpstr>
      <vt:lpstr>Times New Roman</vt:lpstr>
      <vt:lpstr>微软雅黑</vt:lpstr>
      <vt:lpstr>华文中宋</vt:lpstr>
      <vt:lpstr>Arial Narrow</vt:lpstr>
      <vt:lpstr>方正姚体</vt:lpstr>
      <vt:lpstr>华文细黑</vt:lpstr>
      <vt:lpstr>华文行楷</vt:lpstr>
      <vt:lpstr>Arial Unicode MS</vt:lpstr>
      <vt:lpstr>Tahoma</vt:lpstr>
      <vt:lpstr>新宋体</vt:lpstr>
      <vt:lpstr>Office 主题​​</vt:lpstr>
      <vt:lpstr>吉祥如意</vt:lpstr>
      <vt:lpstr>1_吉祥如意</vt:lpstr>
      <vt:lpstr>Mountain Top</vt:lpstr>
      <vt:lpstr>2_吉祥如意</vt:lpstr>
      <vt:lpstr>Word.Document.8</vt:lpstr>
      <vt:lpstr>数据库PPT重点</vt:lpstr>
      <vt:lpstr>PowerPoint 演示文稿</vt:lpstr>
      <vt:lpstr>2、 数据库的两级映像</vt:lpstr>
      <vt:lpstr>综合举例</vt:lpstr>
      <vt:lpstr>综合举例</vt:lpstr>
      <vt:lpstr>综合举例</vt:lpstr>
      <vt:lpstr>综合举例</vt:lpstr>
      <vt:lpstr>综合举例</vt:lpstr>
      <vt:lpstr>综合举例</vt:lpstr>
      <vt:lpstr>综合举例</vt:lpstr>
      <vt:lpstr>综合举例</vt:lpstr>
      <vt:lpstr>综合举例</vt:lpstr>
      <vt:lpstr>综合举例</vt:lpstr>
      <vt:lpstr>综合举例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库存销售信息管理系统的ER模型及转换</vt:lpstr>
      <vt:lpstr>PowerPoint 演示文稿</vt:lpstr>
      <vt:lpstr>PowerPoint 演示文稿</vt:lpstr>
      <vt:lpstr>数据定义</vt:lpstr>
      <vt:lpstr>数据定义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 数据查询（单表查询）</vt:lpstr>
      <vt:lpstr>7.1 数据查询（单表查询）</vt:lpstr>
      <vt:lpstr>7.1 数据查询（单表查询）</vt:lpstr>
      <vt:lpstr>7.1 数据查询（单表查询）</vt:lpstr>
      <vt:lpstr>7.1 数据查询（单表查询）</vt:lpstr>
      <vt:lpstr>7.1 数据查询（单表查询）</vt:lpstr>
      <vt:lpstr>PowerPoint 演示文稿</vt:lpstr>
      <vt:lpstr>7.1 数据查询（嵌套查询）</vt:lpstr>
      <vt:lpstr>7.1 数据查询（嵌套查询）</vt:lpstr>
      <vt:lpstr>PowerPoint 演示文稿</vt:lpstr>
      <vt:lpstr>嵌套查询求解方法</vt:lpstr>
      <vt:lpstr>带有ANY或ALL谓词的子查询（续）</vt:lpstr>
      <vt:lpstr>插入子查询结果（续）</vt:lpstr>
      <vt:lpstr>三级模式结构的一个具体实例</vt:lpstr>
      <vt:lpstr>更新视图（续）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默星</cp:lastModifiedBy>
  <cp:revision>35</cp:revision>
  <dcterms:created xsi:type="dcterms:W3CDTF">2019-06-19T02:08:00Z</dcterms:created>
  <dcterms:modified xsi:type="dcterms:W3CDTF">2021-05-20T16:13:06Z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