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5" r:id="rId3"/>
    <p:sldId id="294" r:id="rId4"/>
    <p:sldId id="288" r:id="rId5"/>
    <p:sldId id="256" r:id="rId6"/>
    <p:sldId id="271" r:id="rId7"/>
    <p:sldId id="283" r:id="rId8"/>
    <p:sldId id="270" r:id="rId9"/>
    <p:sldId id="257" r:id="rId10"/>
    <p:sldId id="258" r:id="rId11"/>
    <p:sldId id="259" r:id="rId12"/>
    <p:sldId id="260" r:id="rId13"/>
    <p:sldId id="261" r:id="rId14"/>
    <p:sldId id="267" r:id="rId15"/>
    <p:sldId id="263" r:id="rId16"/>
    <p:sldId id="289" r:id="rId17"/>
    <p:sldId id="268" r:id="rId18"/>
    <p:sldId id="272" r:id="rId19"/>
    <p:sldId id="273" r:id="rId20"/>
    <p:sldId id="274" r:id="rId21"/>
    <p:sldId id="292" r:id="rId22"/>
    <p:sldId id="293" r:id="rId23"/>
    <p:sldId id="296" r:id="rId24"/>
    <p:sldId id="276" r:id="rId25"/>
    <p:sldId id="280" r:id="rId26"/>
    <p:sldId id="275" r:id="rId27"/>
    <p:sldId id="281" r:id="rId28"/>
    <p:sldId id="278" r:id="rId29"/>
    <p:sldId id="285" r:id="rId30"/>
    <p:sldId id="284" r:id="rId31"/>
    <p:sldId id="286" r:id="rId32"/>
    <p:sldId id="290" r:id="rId33"/>
    <p:sldId id="291" r:id="rId34"/>
    <p:sldId id="279" r:id="rId35"/>
    <p:sldId id="282" r:id="rId3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BFDD2"/>
    <a:srgbClr val="AF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31"/>
  </p:normalViewPr>
  <p:slideViewPr>
    <p:cSldViewPr snapToGrid="0" snapToObjects="1">
      <p:cViewPr>
        <p:scale>
          <a:sx n="100" d="100"/>
          <a:sy n="100" d="100"/>
        </p:scale>
        <p:origin x="153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7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21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2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5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3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32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2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1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DB13-AEC1-AB45-83FA-9336A02F6639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4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03630" y="27038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</a:t>
            </a:r>
            <a:r>
              <a:rPr lang="sv-SE" sz="2800" dirty="0" smtClean="0">
                <a:latin typeface="Arial"/>
                <a:cs typeface="Arial"/>
              </a:rPr>
              <a:t>atlab </a:t>
            </a:r>
            <a:r>
              <a:rPr lang="sv-SE" sz="2800" dirty="0">
                <a:latin typeface="Arial"/>
                <a:cs typeface="Arial"/>
              </a:rPr>
              <a:t>scripts</a:t>
            </a:r>
            <a:endParaRPr lang="sv-SE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5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Undefined function or variable 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import_atom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chemeClr val="tx1"/>
                </a:solidFill>
                <a:latin typeface="Arial"/>
                <a:cs typeface="Arial"/>
              </a:rPr>
              <a:t>Ooops</a:t>
            </a:r>
            <a:r>
              <a:rPr lang="en-US" sz="1400" b="1" dirty="0">
                <a:solidFill>
                  <a:schemeClr val="tx1"/>
                </a:solidFill>
                <a:latin typeface="Arial"/>
                <a:cs typeface="Arial"/>
              </a:rPr>
              <a:t>, forgot to set the path to all the atom functions… do it, and re-run</a:t>
            </a:r>
          </a:p>
          <a:p>
            <a:pPr lvl="1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.gro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structures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</a:t>
            </a:r>
            <a:br>
              <a:rPr lang="sv-SE" sz="1600" dirty="0"/>
            </a:b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 err="1"/>
              <a:t>Use</a:t>
            </a:r>
            <a:r>
              <a:rPr lang="sv-SE" sz="1600" dirty="0"/>
              <a:t> Matlab and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functions</a:t>
            </a:r>
            <a:r>
              <a:rPr lang="sv-SE" sz="1600" dirty="0"/>
              <a:t>! In Matlab, </a:t>
            </a:r>
            <a:r>
              <a:rPr lang="sv-SE" sz="1600" dirty="0" err="1"/>
              <a:t>change</a:t>
            </a:r>
            <a:r>
              <a:rPr lang="sv-SE" sz="1600" dirty="0"/>
              <a:t> the directory </a:t>
            </a:r>
            <a:r>
              <a:rPr lang="sv-SE" sz="1600" dirty="0" err="1"/>
              <a:t>to</a:t>
            </a:r>
            <a:r>
              <a:rPr lang="sv-SE" sz="1600" dirty="0"/>
              <a:t> the folder </a:t>
            </a:r>
            <a:r>
              <a:rPr lang="sv-SE" sz="1600" dirty="0" err="1"/>
              <a:t>called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/>
              <a:t>Clayff</a:t>
            </a:r>
            <a:r>
              <a:rPr lang="sv-SE" sz="1600" dirty="0"/>
              <a:t>/gmx_WyNa_3W_spce/</a:t>
            </a:r>
            <a:r>
              <a:rPr lang="sv-SE" sz="1600" dirty="0" err="1"/>
              <a:t>MMT_clayff</a:t>
            </a:r>
            <a:r>
              <a:rPr lang="sv-SE" sz="1600" dirty="0"/>
              <a:t>/scripts</a:t>
            </a:r>
          </a:p>
          <a:p>
            <a:endParaRPr lang="sv-SE" sz="1600" dirty="0"/>
          </a:p>
          <a:p>
            <a:r>
              <a:rPr lang="sv-SE" sz="1600" dirty="0" err="1"/>
              <a:t>Then</a:t>
            </a:r>
            <a:r>
              <a:rPr lang="sv-SE" sz="1600" dirty="0"/>
              <a:t> in the Matlab </a:t>
            </a:r>
            <a:r>
              <a:rPr lang="sv-SE" sz="1600" dirty="0" err="1"/>
              <a:t>command</a:t>
            </a:r>
            <a:r>
              <a:rPr lang="sv-SE" sz="1600" dirty="0"/>
              <a:t> </a:t>
            </a:r>
            <a:r>
              <a:rPr lang="sv-SE" sz="1600" dirty="0" err="1"/>
              <a:t>window</a:t>
            </a:r>
            <a:r>
              <a:rPr lang="sv-SE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66299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52459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sp>
        <p:nvSpPr>
          <p:cNvPr id="14" name="textruta 13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12" name="Grupp 11"/>
          <p:cNvGrpSpPr/>
          <p:nvPr/>
        </p:nvGrpSpPr>
        <p:grpSpPr>
          <a:xfrm>
            <a:off x="3442743" y="1772134"/>
            <a:ext cx="3633701" cy="1979998"/>
            <a:chOff x="4254410" y="1734096"/>
            <a:chExt cx="3545341" cy="1896889"/>
          </a:xfrm>
        </p:grpSpPr>
        <p:pic>
          <p:nvPicPr>
            <p:cNvPr id="10" name="Bildobjekt 9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16" name="Bildobjekt 15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13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&gt;&gt; 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grpSp>
        <p:nvGrpSpPr>
          <p:cNvPr id="9" name="Grupp 8"/>
          <p:cNvGrpSpPr/>
          <p:nvPr/>
        </p:nvGrpSpPr>
        <p:grpSpPr>
          <a:xfrm>
            <a:off x="492531" y="1630109"/>
            <a:ext cx="6945555" cy="5339925"/>
            <a:chOff x="0" y="257187"/>
            <a:chExt cx="8365751" cy="7153039"/>
          </a:xfrm>
        </p:grpSpPr>
        <p:pic>
          <p:nvPicPr>
            <p:cNvPr id="7" name="Bildobjekt 6" descr="Screen Shot 2016-07-14 at 12.18.2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" r="8511" b="6034"/>
            <a:stretch/>
          </p:blipFill>
          <p:spPr>
            <a:xfrm>
              <a:off x="0" y="257187"/>
              <a:ext cx="8365751" cy="5223692"/>
            </a:xfrm>
            <a:prstGeom prst="rect">
              <a:avLst/>
            </a:prstGeom>
          </p:spPr>
        </p:pic>
        <p:pic>
          <p:nvPicPr>
            <p:cNvPr id="8" name="Bildobjekt 7" descr="Screen Shot 2016-07-14 at 12.21.08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61" r="8511"/>
            <a:stretch/>
          </p:blipFill>
          <p:spPr>
            <a:xfrm>
              <a:off x="0" y="5150553"/>
              <a:ext cx="8365751" cy="2259673"/>
            </a:xfrm>
            <a:prstGeom prst="rect">
              <a:avLst/>
            </a:prstGeom>
          </p:spPr>
        </p:pic>
      </p:grpSp>
      <p:sp>
        <p:nvSpPr>
          <p:cNvPr id="11" name="textruta 10"/>
          <p:cNvSpPr txBox="1"/>
          <p:nvPr/>
        </p:nvSpPr>
        <p:spPr>
          <a:xfrm>
            <a:off x="1166163" y="2679378"/>
            <a:ext cx="7116757" cy="22159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is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containing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.gro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file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we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can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inspect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atom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explorer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… and start manipulating it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various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existing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commands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2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9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move/translate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1x3]) – Imports a structure and translates it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center it in a new box and move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New_Box_dim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1x3]) – Imports a structure and 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centers it in the x/y plane at z=0, then translates it with the translation vector 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10],[10 20 20]);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2627052" y="4235934"/>
            <a:ext cx="3633701" cy="1979998"/>
            <a:chOff x="4254410" y="1734096"/>
            <a:chExt cx="3545341" cy="1896889"/>
          </a:xfrm>
        </p:grpSpPr>
        <p:pic>
          <p:nvPicPr>
            <p:cNvPr id="8" name="Bildobjekt 7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9" name="Bildobjekt 8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411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74635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or try plot3([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atom.y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],'o');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scan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r>
              <a:rPr lang="sv-SE" sz="1600" dirty="0"/>
              <a:t> for </a:t>
            </a:r>
            <a:r>
              <a:rPr lang="sv-SE" sz="1600" dirty="0" err="1"/>
              <a:t>bonds</a:t>
            </a:r>
            <a:r>
              <a:rPr lang="sv-SE" sz="1600" dirty="0"/>
              <a:t> and </a:t>
            </a:r>
            <a:r>
              <a:rPr lang="sv-SE" sz="1600" dirty="0" err="1"/>
              <a:t>angles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600" dirty="0" err="1"/>
              <a:t>bond_angle</a:t>
            </a:r>
            <a:r>
              <a:rPr lang="sv-SE" sz="1400" dirty="0" err="1">
                <a:latin typeface="Monaco"/>
                <a:cs typeface="Monaco"/>
              </a:rPr>
              <a:t>_atom</a:t>
            </a:r>
            <a:r>
              <a:rPr lang="sv-SE" sz="1400" dirty="0">
                <a:latin typeface="Monaco"/>
                <a:cs typeface="Monaco"/>
              </a:rPr>
              <a:t>()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try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bond_angle_type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()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-12700" y="1614091"/>
            <a:ext cx="9156700" cy="186974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atom,Box_dim,r_small,r_large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we use a dual cutoff 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Å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 approach to find bonds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Bond_index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and a (empty)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Angle_index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atom.{neigh/bonds/angles} for the Oh-H’s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Note that there are normally no angles 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To scan more/(all?) bonds/angles (needed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 run this command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(atom,Box_dim,1.25,2.25,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'more’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all atom.{neigh/bonds/angles}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 that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atom.neigh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gives you all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(within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?) and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atom.bond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all actual bonds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711106"/>
            <a:ext cx="2161099" cy="3013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0" y="5221241"/>
            <a:ext cx="2476500" cy="15033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81" y="3725980"/>
            <a:ext cx="2137919" cy="29985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ruta 10"/>
          <p:cNvSpPr txBox="1"/>
          <p:nvPr/>
        </p:nvSpPr>
        <p:spPr>
          <a:xfrm>
            <a:off x="254000" y="2246699"/>
            <a:ext cx="358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>
                <a:solidFill>
                  <a:srgbClr val="FF0000"/>
                </a:solidFill>
              </a:rPr>
              <a:t>1</a:t>
            </a:r>
          </a:p>
          <a:p>
            <a:r>
              <a:rPr lang="sv-SE" sz="1050" dirty="0">
                <a:solidFill>
                  <a:srgbClr val="FF0000"/>
                </a:solidFill>
              </a:rPr>
              <a:t>2</a:t>
            </a:r>
          </a:p>
          <a:p>
            <a:endParaRPr lang="sv-SE" sz="1050" dirty="0">
              <a:solidFill>
                <a:srgbClr val="FF0000"/>
              </a:solidFill>
            </a:endParaRPr>
          </a:p>
          <a:p>
            <a:endParaRPr lang="sv-SE" sz="1050" dirty="0">
              <a:solidFill>
                <a:srgbClr val="FF0000"/>
              </a:solidFill>
            </a:endParaRPr>
          </a:p>
          <a:p>
            <a:r>
              <a:rPr lang="sv-SE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811294" y="518314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5966244" y="366402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8533744" y="3660306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69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replicate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replicate_atom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</a:t>
            </a:r>
            <a:r>
              <a:rPr lang="sv-SE" sz="1400" dirty="0">
                <a:latin typeface="Monaco"/>
                <a:cs typeface="Monaco"/>
              </a:rPr>
              <a:t>,[</a:t>
            </a:r>
            <a:r>
              <a:rPr lang="sv-SE" sz="1400" dirty="0" err="1">
                <a:latin typeface="Monaco"/>
                <a:cs typeface="Monaco"/>
              </a:rPr>
              <a:t>nx</a:t>
            </a:r>
            <a:r>
              <a:rPr lang="sv-SE" sz="1400" dirty="0">
                <a:latin typeface="Monaco"/>
                <a:cs typeface="Monaco"/>
              </a:rPr>
              <a:t> ny </a:t>
            </a:r>
            <a:r>
              <a:rPr lang="sv-SE" sz="1400" dirty="0" err="1">
                <a:latin typeface="Monaco"/>
                <a:cs typeface="Monaco"/>
              </a:rPr>
              <a:t>nz</a:t>
            </a:r>
            <a:r>
              <a:rPr lang="sv-SE" sz="1400" dirty="0">
                <a:latin typeface="Monaco"/>
                <a:cs typeface="Monaco"/>
              </a:rPr>
              <a:t>],{</a:t>
            </a:r>
            <a:r>
              <a:rPr lang="sv-SE" sz="1400" dirty="0" err="1">
                <a:latin typeface="Monaco"/>
                <a:cs typeface="Monaco"/>
              </a:rPr>
              <a:t>optional</a:t>
            </a:r>
            <a:r>
              <a:rPr lang="sv-SE" sz="1400" dirty="0">
                <a:latin typeface="Monaco"/>
                <a:cs typeface="Monaco"/>
              </a:rPr>
              <a:t> </a:t>
            </a:r>
            <a:r>
              <a:rPr lang="fr-FR" sz="1400" dirty="0">
                <a:latin typeface="Monaco"/>
                <a:cs typeface="Monaco"/>
              </a:rPr>
              <a:t>'</a:t>
            </a:r>
            <a:r>
              <a:rPr lang="sv-SE" sz="1400" dirty="0" err="1">
                <a:latin typeface="Monaco"/>
                <a:cs typeface="Monaco"/>
              </a:rPr>
              <a:t>xyz</a:t>
            </a:r>
            <a:r>
              <a:rPr lang="fr-FR" sz="1400" dirty="0">
                <a:latin typeface="Monaco"/>
                <a:cs typeface="Monaco"/>
              </a:rPr>
              <a:t>'}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9002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06436"/>
            <a:ext cx="4292600" cy="1981200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1578475" y="4748768"/>
            <a:ext cx="7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1x UC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5210675" y="4716502"/>
            <a:ext cx="157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6x4x1 UC</a:t>
            </a:r>
          </a:p>
        </p:txBody>
      </p:sp>
      <p:cxnSp>
        <p:nvCxnSpPr>
          <p:cNvPr id="8" name="Rak pil 7"/>
          <p:cNvCxnSpPr/>
          <p:nvPr/>
        </p:nvCxnSpPr>
        <p:spPr>
          <a:xfrm>
            <a:off x="2679700" y="403860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6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22341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}])),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* Only showing the Al, Alt,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637756" y="283285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Alt</a:t>
            </a:r>
            <a:r>
              <a:rPr lang="sv-SE" sz="1200" dirty="0"/>
              <a:t> (</a:t>
            </a:r>
            <a:r>
              <a:rPr lang="sv-SE" sz="1200" dirty="0" err="1"/>
              <a:t>tetrahedral</a:t>
            </a:r>
            <a:r>
              <a:rPr lang="sv-SE" sz="1200" dirty="0"/>
              <a:t>)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7" y="3070386"/>
            <a:ext cx="3311943" cy="2862496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3047081" y="28302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Mgo</a:t>
            </a:r>
            <a:r>
              <a:rPr lang="sv-SE" sz="1200" dirty="0"/>
              <a:t> (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3746500" y="51035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</a:t>
            </a:r>
            <a:r>
              <a:rPr lang="sv-SE" sz="1200" dirty="0"/>
              <a:t> (the normal kind, 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2700" y="6122591"/>
            <a:ext cx="9156700" cy="46166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this?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???</a:t>
            </a:r>
            <a:endParaRPr lang="sv-SE" sz="1200" dirty="0">
              <a:solidFill>
                <a:srgbClr val="008000"/>
              </a:solidFill>
            </a:endParaRPr>
          </a:p>
        </p:txBody>
      </p:sp>
      <p:cxnSp>
        <p:nvCxnSpPr>
          <p:cNvPr id="17" name="Rak pil 16"/>
          <p:cNvCxnSpPr/>
          <p:nvPr/>
        </p:nvCxnSpPr>
        <p:spPr>
          <a:xfrm flipH="1">
            <a:off x="762000" y="3070386"/>
            <a:ext cx="25400" cy="32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3072480" y="3037129"/>
            <a:ext cx="108000" cy="28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3524201" y="5245843"/>
            <a:ext cx="251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4157723" y="3614031"/>
            <a:ext cx="4787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/>
              <a:t>XY-</a:t>
            </a:r>
            <a:r>
              <a:rPr lang="sv-SE" sz="1600" dirty="0" err="1"/>
              <a:t>view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6x4x1 montmorillonite </a:t>
            </a:r>
            <a:r>
              <a:rPr lang="sv-SE" sz="1600" dirty="0" err="1"/>
              <a:t>layer</a:t>
            </a:r>
            <a:r>
              <a:rPr lang="sv-SE" sz="1600" dirty="0"/>
              <a:t>, </a:t>
            </a:r>
            <a:r>
              <a:rPr lang="sv-SE" sz="1600" dirty="0" err="1"/>
              <a:t>only</a:t>
            </a:r>
            <a:r>
              <a:rPr lang="sv-SE" sz="1600" dirty="0"/>
              <a:t> </a:t>
            </a:r>
            <a:r>
              <a:rPr lang="sv-SE" sz="1600" dirty="0" err="1"/>
              <a:t>showing</a:t>
            </a:r>
            <a:r>
              <a:rPr lang="sv-SE" sz="1600" dirty="0"/>
              <a:t> the central Al </a:t>
            </a:r>
            <a:r>
              <a:rPr lang="sv-SE" sz="1600" dirty="0" err="1"/>
              <a:t>sheet</a:t>
            </a:r>
            <a:r>
              <a:rPr lang="sv-SE" sz="1600" dirty="0"/>
              <a:t> and the 12+4 </a:t>
            </a:r>
            <a:r>
              <a:rPr lang="sv-SE" sz="1600" dirty="0" err="1"/>
              <a:t>octa</a:t>
            </a:r>
            <a:r>
              <a:rPr lang="sv-SE" sz="1600" dirty="0"/>
              <a:t>/</a:t>
            </a:r>
            <a:r>
              <a:rPr lang="sv-SE" sz="1600" dirty="0" err="1"/>
              <a:t>tetrahedral</a:t>
            </a:r>
            <a:r>
              <a:rPr lang="sv-SE" sz="1600" dirty="0"/>
              <a:t> </a:t>
            </a:r>
            <a:r>
              <a:rPr lang="sv-SE" sz="1600" dirty="0" err="1"/>
              <a:t>Mgo</a:t>
            </a:r>
            <a:r>
              <a:rPr lang="sv-SE" sz="1600" dirty="0"/>
              <a:t>/Alt </a:t>
            </a:r>
            <a:r>
              <a:rPr lang="sv-SE" sz="1600" dirty="0" err="1"/>
              <a:t>isomorphic</a:t>
            </a:r>
            <a:r>
              <a:rPr lang="sv-SE" sz="1600" dirty="0"/>
              <a:t> substitution sites </a:t>
            </a:r>
          </a:p>
        </p:txBody>
      </p:sp>
    </p:spTree>
    <p:extLst>
      <p:ext uri="{BB962C8B-B14F-4D97-AF65-F5344CB8AC3E}">
        <p14:creationId xmlns:p14="http://schemas.microsoft.com/office/powerpoint/2010/main" val="19193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digression… </a:t>
            </a:r>
            <a:r>
              <a:rPr lang="sv-SE" sz="1600" dirty="0" err="1"/>
              <a:t>how-to</a:t>
            </a:r>
            <a:r>
              <a:rPr lang="sv-SE" sz="1600" dirty="0"/>
              <a:t> ’filter’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97031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filtering stuff?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gives a binary (1/0) logical array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strcmp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],'Al')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try also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strncmpi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Will find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AF00B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index=find(~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~ Will find all but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=atom(index)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This creates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with the filtered/selected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Note that the same principle works on the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molid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resname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fields! Allows us to manipulate an atom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on the atomic, molecule and molecular type level!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other ways to filter the atom.{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/type/index/}? Logical indexing…</a:t>
            </a: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positive_z_atom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</a:t>
            </a:r>
            <a:r>
              <a:rPr lang="hr-HR" sz="1200" dirty="0">
                <a:solidFill>
                  <a:srgbClr val="000000"/>
                </a:solidFill>
                <a:latin typeface="Monaco"/>
                <a:cs typeface="Monaco"/>
              </a:rPr>
              <a:t>[atom.z]&gt;0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all atoms with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positve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z-coordinate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first100_atom=atom([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atom.index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]&lt;101)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first100_v2_atom=atom(1:100)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Also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</a:t>
            </a:r>
            <a:r>
              <a:rPr lang="sv-SE" sz="2800" dirty="0" smtClean="0">
                <a:latin typeface="Arial"/>
                <a:cs typeface="Arial"/>
              </a:rPr>
              <a:t>atlab </a:t>
            </a:r>
            <a:r>
              <a:rPr lang="sv-SE" sz="2800" dirty="0">
                <a:latin typeface="Arial"/>
                <a:cs typeface="Arial"/>
              </a:rPr>
              <a:t>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Creating the input </a:t>
            </a:r>
            <a:r>
              <a:rPr lang="sv-SE" b="1" dirty="0" err="1"/>
              <a:t>structure</a:t>
            </a:r>
            <a:r>
              <a:rPr lang="sv-SE" b="1" dirty="0"/>
              <a:t> – </a:t>
            </a:r>
            <a:r>
              <a:rPr lang="sv-SE" b="1" dirty="0" err="1"/>
              <a:t>use</a:t>
            </a:r>
            <a:r>
              <a:rPr lang="sv-SE" b="1" dirty="0"/>
              <a:t> the .gro </a:t>
            </a:r>
            <a:r>
              <a:rPr lang="sv-SE" b="1" dirty="0" err="1"/>
              <a:t>structure</a:t>
            </a:r>
            <a:r>
              <a:rPr lang="sv-SE" b="1" dirty="0"/>
              <a:t> format (</a:t>
            </a:r>
            <a:r>
              <a:rPr lang="sv-SE" b="1" dirty="0" err="1"/>
              <a:t>preferably</a:t>
            </a:r>
            <a:r>
              <a:rPr lang="sv-SE" b="1" dirty="0"/>
              <a:t>)</a:t>
            </a:r>
          </a:p>
          <a:p>
            <a:pPr marL="0" lvl="1"/>
            <a:r>
              <a:rPr lang="sv-SE" b="1" dirty="0"/>
              <a:t>(If </a:t>
            </a:r>
            <a:r>
              <a:rPr lang="sv-SE" b="1" dirty="0" err="1"/>
              <a:t>you</a:t>
            </a:r>
            <a:r>
              <a:rPr lang="sv-SE" b="1" dirty="0"/>
              <a:t> do not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some</a:t>
            </a:r>
            <a:r>
              <a:rPr lang="sv-SE" b="1" dirty="0"/>
              <a:t> </a:t>
            </a:r>
            <a:r>
              <a:rPr lang="sv-SE" b="1" dirty="0" err="1"/>
              <a:t>layer</a:t>
            </a:r>
            <a:r>
              <a:rPr lang="sv-SE" b="1" dirty="0"/>
              <a:t> </a:t>
            </a:r>
            <a:r>
              <a:rPr lang="sv-SE" b="1" dirty="0" err="1"/>
              <a:t>laying</a:t>
            </a:r>
            <a:r>
              <a:rPr lang="sv-SE" b="1" dirty="0"/>
              <a:t> </a:t>
            </a:r>
            <a:r>
              <a:rPr lang="sv-SE" b="1" dirty="0" err="1"/>
              <a:t>around</a:t>
            </a:r>
            <a:r>
              <a:rPr lang="sv-SE" b="1" dirty="0"/>
              <a:t>…)</a:t>
            </a:r>
          </a:p>
          <a:p>
            <a:pPr marL="342900" indent="-342900">
              <a:buAutoNum type="arabicPeriod"/>
            </a:pPr>
            <a:r>
              <a:rPr lang="sv-SE" dirty="0" err="1"/>
              <a:t>Replicate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cell – </a:t>
            </a:r>
            <a:r>
              <a:rPr lang="sv-SE" dirty="0" err="1"/>
              <a:t>of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pyrophillite</a:t>
            </a:r>
            <a:r>
              <a:rPr lang="sv-SE" dirty="0"/>
              <a:t> –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clay</a:t>
            </a:r>
            <a:r>
              <a:rPr lang="sv-SE" dirty="0"/>
              <a:t> mineral </a:t>
            </a:r>
            <a:r>
              <a:rPr lang="sv-SE" dirty="0" err="1"/>
              <a:t>layer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substitution on the .gro </a:t>
            </a:r>
            <a:r>
              <a:rPr lang="sv-SE" dirty="0" err="1"/>
              <a:t>file</a:t>
            </a:r>
            <a:r>
              <a:rPr lang="sv-SE" dirty="0"/>
              <a:t> from step 1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substitute_atom</a:t>
            </a:r>
            <a:r>
              <a:rPr lang="sv-SE" dirty="0"/>
              <a:t>() (or the script isosubstitute.m)</a:t>
            </a:r>
          </a:p>
          <a:p>
            <a:pPr marL="342900" indent="-342900"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 2 to </a:t>
            </a:r>
            <a:r>
              <a:rPr lang="sv-SE" dirty="0" err="1"/>
              <a:t>create</a:t>
            </a:r>
            <a:r>
              <a:rPr lang="sv-SE" dirty="0"/>
              <a:t> as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.</a:t>
            </a:r>
          </a:p>
          <a:p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Assign</a:t>
            </a:r>
            <a:r>
              <a:rPr lang="sv-SE" dirty="0"/>
              <a:t> the forcefield atom </a:t>
            </a:r>
            <a:r>
              <a:rPr lang="sv-SE" dirty="0" err="1"/>
              <a:t>types</a:t>
            </a:r>
            <a:r>
              <a:rPr lang="sv-SE" dirty="0"/>
              <a:t> to the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clayff_atom</a:t>
            </a:r>
            <a:r>
              <a:rPr lang="sv-SE" dirty="0"/>
              <a:t>() or </a:t>
            </a:r>
            <a:r>
              <a:rPr lang="sv-SE" dirty="0" err="1"/>
              <a:t>interface_atom</a:t>
            </a:r>
            <a:r>
              <a:rPr lang="sv-SE" dirty="0"/>
              <a:t>().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call the </a:t>
            </a:r>
            <a:r>
              <a:rPr lang="sv-SE" dirty="0" err="1"/>
              <a:t>clayff_param</a:t>
            </a:r>
            <a:r>
              <a:rPr lang="sv-SE" dirty="0"/>
              <a:t>/</a:t>
            </a:r>
            <a:r>
              <a:rPr lang="sv-SE" dirty="0" err="1"/>
              <a:t>interface_param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 </a:t>
            </a:r>
            <a:r>
              <a:rPr lang="sv-SE" dirty="0" err="1"/>
              <a:t>gromacs</a:t>
            </a:r>
            <a:r>
              <a:rPr lang="sv-SE" dirty="0"/>
              <a:t>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clay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</a:t>
            </a:r>
          </a:p>
          <a:p>
            <a:pPr marL="342900" indent="-342900">
              <a:buAutoNum type="arabicPeriod"/>
            </a:pPr>
            <a:r>
              <a:rPr lang="sv-SE" dirty="0" err="1"/>
              <a:t>Run</a:t>
            </a:r>
            <a:r>
              <a:rPr lang="sv-SE" dirty="0"/>
              <a:t> a buildsystem.m script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full system, check </a:t>
            </a:r>
            <a:r>
              <a:rPr lang="sv-SE" dirty="0" err="1"/>
              <a:t>if</a:t>
            </a:r>
            <a:r>
              <a:rPr lang="sv-SE" dirty="0"/>
              <a:t> the system </a:t>
            </a:r>
            <a:r>
              <a:rPr lang="sv-SE" dirty="0" smtClean="0"/>
              <a:t>has the </a:t>
            </a:r>
            <a:r>
              <a:rPr lang="sv-SE" dirty="0" err="1" smtClean="0"/>
              <a:t>correct</a:t>
            </a:r>
            <a:r>
              <a:rPr lang="sv-SE" dirty="0" smtClean="0"/>
              <a:t> charge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/>
              <a:t>charge_atom</a:t>
            </a:r>
            <a:r>
              <a:rPr lang="sv-SE" dirty="0"/>
              <a:t>(),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organics</a:t>
            </a:r>
            <a:r>
              <a:rPr lang="sv-SE" dirty="0"/>
              <a:t> in the system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926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the deal </a:t>
            </a:r>
            <a:r>
              <a:rPr lang="sv-SE" sz="2800" b="1" dirty="0" err="1">
                <a:latin typeface="Monaco"/>
                <a:cs typeface="Monaco"/>
              </a:rPr>
              <a:t>command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 </a:t>
            </a:r>
            <a:r>
              <a:rPr lang="sv-SE" sz="1600" dirty="0" err="1"/>
              <a:t>again</a:t>
            </a:r>
            <a:r>
              <a:rPr lang="sv-SE" sz="1600" dirty="0"/>
              <a:t>… </a:t>
            </a:r>
            <a:r>
              <a:rPr lang="sv-SE" sz="1600" dirty="0" err="1"/>
              <a:t>how-to</a:t>
            </a:r>
            <a:r>
              <a:rPr lang="sv-SE" sz="1600" dirty="0"/>
              <a:t> ’deal’ new </a:t>
            </a:r>
            <a:r>
              <a:rPr lang="sv-SE" sz="1600" dirty="0" err="1"/>
              <a:t>values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32398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deal stuff?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[atom(1).x]=0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atom 1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Does not work!</a:t>
            </a:r>
          </a:p>
          <a:p>
            <a:pPr marL="468000"/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Too many output arguments.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all atoms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To deal a string (use {} as in cells)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all the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to 'Al'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Also, the opposite…</a:t>
            </a:r>
          </a:p>
          <a:p>
            <a:pPr marL="468000"/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(atom,{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'x’ 'y' 'z'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here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removes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fields x, y, z</a:t>
            </a:r>
          </a:p>
          <a:p>
            <a:pPr marL="468000"/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assign</a:t>
            </a:r>
            <a:r>
              <a:rPr lang="sv-SE" sz="1600" dirty="0"/>
              <a:t> the </a:t>
            </a:r>
            <a:r>
              <a:rPr lang="sv-SE" sz="1600" dirty="0" err="1"/>
              <a:t>Clayff</a:t>
            </a:r>
            <a:r>
              <a:rPr lang="sv-SE" sz="1600" dirty="0"/>
              <a:t> (or Interface) atom </a:t>
            </a:r>
            <a:r>
              <a:rPr lang="sv-SE" sz="1600" dirty="0" err="1"/>
              <a:t>types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70816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069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generate</a:t>
            </a:r>
            <a:r>
              <a:rPr lang="sv-SE" sz="1600" dirty="0"/>
              <a:t> the Gromacs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molecular</a:t>
            </a:r>
            <a:r>
              <a:rPr lang="sv-SE" sz="1600" dirty="0"/>
              <a:t> </a:t>
            </a:r>
            <a:r>
              <a:rPr lang="sv-SE" sz="1600" dirty="0" err="1"/>
              <a:t>topology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for </a:t>
            </a:r>
            <a:r>
              <a:rPr lang="sv-SE" sz="1600" dirty="0" err="1"/>
              <a:t>Clayff</a:t>
            </a:r>
            <a:r>
              <a:rPr lang="sv-SE" sz="1600" dirty="0"/>
              <a:t> (or Interface) </a:t>
            </a:r>
          </a:p>
          <a:p>
            <a:r>
              <a:rPr lang="sv-SE" sz="1600" dirty="0" err="1"/>
              <a:t>This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should</a:t>
            </a:r>
            <a:r>
              <a:rPr lang="sv-SE" sz="1600" dirty="0"/>
              <a:t> do for </a:t>
            </a:r>
            <a:r>
              <a:rPr lang="sv-SE" sz="1600" dirty="0" err="1"/>
              <a:t>each</a:t>
            </a:r>
            <a:r>
              <a:rPr lang="sv-SE" sz="1600" dirty="0"/>
              <a:t> mineral </a:t>
            </a:r>
            <a:r>
              <a:rPr lang="sv-SE" sz="1600" dirty="0" err="1"/>
              <a:t>slab</a:t>
            </a:r>
            <a:r>
              <a:rPr lang="sv-SE" sz="1600" dirty="0"/>
              <a:t>/</a:t>
            </a:r>
            <a:r>
              <a:rPr lang="sv-SE" sz="1600" dirty="0" err="1"/>
              <a:t>molecule</a:t>
            </a:r>
            <a:r>
              <a:rPr lang="sv-SE" sz="1600" dirty="0"/>
              <a:t>/</a:t>
            </a:r>
            <a:r>
              <a:rPr lang="sv-SE" sz="1600" dirty="0" err="1"/>
              <a:t>layer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5" name="Rektangel 4"/>
          <p:cNvSpPr/>
          <p:nvPr/>
        </p:nvSpPr>
        <p:spPr>
          <a:xfrm>
            <a:off x="-12700" y="17537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If the healed O-H point in the wrong direction, change the +/- line 456,471,492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'clayff'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'spc/e'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Repeat for each clay layer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(atom,Box_dim,filename,1.25,2.25,'interface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,'tip3p')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Same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Does the molecule name match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topol.top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file? Any [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position_restraints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]?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850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/>
              <a:t>Let’s</a:t>
            </a:r>
            <a:r>
              <a:rPr lang="sv-SE" sz="1600" dirty="0" smtClean="0"/>
              <a:t> look a bit </a:t>
            </a:r>
            <a:r>
              <a:rPr lang="sv-SE" sz="1600" dirty="0" err="1" smtClean="0"/>
              <a:t>closer</a:t>
            </a:r>
            <a:r>
              <a:rPr lang="sv-SE" sz="1600" dirty="0" smtClean="0"/>
              <a:t> on </a:t>
            </a:r>
            <a:r>
              <a:rPr lang="sv-SE" sz="1600" dirty="0" err="1" smtClean="0"/>
              <a:t>how</a:t>
            </a:r>
            <a:r>
              <a:rPr lang="sv-SE" sz="1600" dirty="0" smtClean="0"/>
              <a:t> </a:t>
            </a:r>
            <a:r>
              <a:rPr lang="sv-SE" sz="1600" dirty="0" err="1" smtClean="0"/>
              <a:t>we</a:t>
            </a:r>
            <a:r>
              <a:rPr lang="sv-SE" sz="1600" dirty="0" smtClean="0"/>
              <a:t> </a:t>
            </a:r>
            <a:r>
              <a:rPr lang="sv-SE" sz="1600" dirty="0" err="1" smtClean="0"/>
              <a:t>write</a:t>
            </a:r>
            <a:r>
              <a:rPr lang="sv-SE" sz="1600" dirty="0" smtClean="0"/>
              <a:t> a </a:t>
            </a:r>
            <a:r>
              <a:rPr lang="sv-SE" sz="1600" dirty="0" err="1" smtClean="0"/>
              <a:t>Clayff</a:t>
            </a:r>
            <a:r>
              <a:rPr lang="sv-SE" sz="1600" dirty="0" smtClean="0"/>
              <a:t> (</a:t>
            </a:r>
            <a:r>
              <a:rPr lang="sv-SE" sz="1600" dirty="0" err="1" smtClean="0"/>
              <a:t>Cygan</a:t>
            </a:r>
            <a:r>
              <a:rPr lang="sv-SE" sz="1600" dirty="0" smtClean="0"/>
              <a:t>, 2004) or Interface (Heinz, 2005) </a:t>
            </a:r>
            <a:r>
              <a:rPr lang="sv-SE" sz="1600" dirty="0" err="1" smtClean="0"/>
              <a:t>Gromacs</a:t>
            </a:r>
            <a:r>
              <a:rPr lang="sv-SE" sz="1600" dirty="0" smtClean="0"/>
              <a:t> .</a:t>
            </a:r>
            <a:r>
              <a:rPr lang="sv-SE" sz="1600" dirty="0" err="1" smtClean="0"/>
              <a:t>itp</a:t>
            </a:r>
            <a:r>
              <a:rPr lang="sv-SE" sz="1600" dirty="0" smtClean="0"/>
              <a:t> </a:t>
            </a:r>
            <a:r>
              <a:rPr lang="sv-SE" sz="1600" dirty="0" err="1" smtClean="0"/>
              <a:t>file</a:t>
            </a:r>
            <a:r>
              <a:rPr lang="sv-SE" sz="1600" dirty="0" smtClean="0"/>
              <a:t>. </a:t>
            </a:r>
            <a:r>
              <a:rPr lang="sv-SE" sz="1600" dirty="0" err="1" smtClean="0"/>
              <a:t>T</a:t>
            </a:r>
            <a:r>
              <a:rPr lang="sv-SE" sz="1600" dirty="0" err="1" smtClean="0"/>
              <a:t>here</a:t>
            </a:r>
            <a:r>
              <a:rPr lang="sv-SE" sz="1600" dirty="0" smtClean="0"/>
              <a:t> is </a:t>
            </a:r>
            <a:r>
              <a:rPr lang="sv-SE" sz="1600" dirty="0" err="1" smtClean="0"/>
              <a:t>also</a:t>
            </a:r>
            <a:r>
              <a:rPr lang="sv-SE" sz="1600" dirty="0" smtClean="0"/>
              <a:t> </a:t>
            </a:r>
            <a:r>
              <a:rPr lang="sv-SE" sz="1600" dirty="0" err="1" smtClean="0"/>
              <a:t>another</a:t>
            </a:r>
            <a:r>
              <a:rPr lang="sv-SE" sz="1600" dirty="0" smtClean="0"/>
              <a:t> </a:t>
            </a:r>
            <a:r>
              <a:rPr lang="sv-SE" sz="1600" dirty="0" err="1" smtClean="0"/>
              <a:t>way</a:t>
            </a:r>
            <a:r>
              <a:rPr lang="sv-SE" sz="1600" dirty="0" smtClean="0"/>
              <a:t> </a:t>
            </a:r>
            <a:r>
              <a:rPr lang="sv-SE" sz="1600" dirty="0" err="1" smtClean="0"/>
              <a:t>of</a:t>
            </a:r>
            <a:r>
              <a:rPr lang="sv-SE" sz="1600" dirty="0" smtClean="0"/>
              <a:t> </a:t>
            </a:r>
            <a:r>
              <a:rPr lang="sv-SE" sz="1600" dirty="0" err="1" smtClean="0"/>
              <a:t>getting</a:t>
            </a:r>
            <a:r>
              <a:rPr lang="sv-SE" sz="1600" dirty="0" smtClean="0"/>
              <a:t> Interface 1.5 .</a:t>
            </a:r>
            <a:r>
              <a:rPr lang="sv-SE" sz="1600" dirty="0" err="1" smtClean="0"/>
              <a:t>itp</a:t>
            </a:r>
            <a:r>
              <a:rPr lang="sv-SE" sz="1600" dirty="0" smtClean="0"/>
              <a:t> </a:t>
            </a:r>
            <a:r>
              <a:rPr lang="sv-SE" sz="1600" dirty="0" err="1" smtClean="0"/>
              <a:t>files</a:t>
            </a:r>
            <a:r>
              <a:rPr lang="sv-SE" sz="1600" dirty="0" smtClean="0"/>
              <a:t>, by </a:t>
            </a:r>
            <a:r>
              <a:rPr lang="sv-SE" sz="1600" dirty="0" err="1" smtClean="0"/>
              <a:t>using</a:t>
            </a:r>
            <a:r>
              <a:rPr lang="sv-SE" sz="1600" dirty="0" smtClean="0"/>
              <a:t> </a:t>
            </a:r>
            <a:r>
              <a:rPr lang="sv-SE" sz="1600" dirty="0" err="1" smtClean="0"/>
              <a:t>import_atom_car</a:t>
            </a:r>
            <a:r>
              <a:rPr lang="sv-SE" sz="1600" dirty="0" smtClean="0"/>
              <a:t>()</a:t>
            </a:r>
            <a:r>
              <a:rPr lang="mr-IN" sz="1600" dirty="0" smtClean="0"/>
              <a:t>…</a:t>
            </a:r>
            <a:endParaRPr lang="sv-SE" sz="1600" dirty="0" smtClean="0"/>
          </a:p>
          <a:p>
            <a:endParaRPr lang="sv-SE" sz="1600" dirty="0" smtClean="0"/>
          </a:p>
          <a:p>
            <a:r>
              <a:rPr lang="sv-SE" sz="1600" dirty="0" err="1" smtClean="0"/>
              <a:t>We</a:t>
            </a:r>
            <a:r>
              <a:rPr lang="sv-SE" sz="1600" dirty="0" smtClean="0"/>
              <a:t> </a:t>
            </a:r>
            <a:r>
              <a:rPr lang="sv-SE" sz="1600" dirty="0" err="1" smtClean="0"/>
              <a:t>use</a:t>
            </a:r>
            <a:r>
              <a:rPr lang="sv-SE" sz="1600" dirty="0" smtClean="0"/>
              <a:t> the </a:t>
            </a:r>
            <a:r>
              <a:rPr lang="sv-SE" sz="1600" dirty="0" err="1" smtClean="0"/>
              <a:t>write_atom_itp</a:t>
            </a:r>
            <a:r>
              <a:rPr lang="sv-SE" sz="1600" dirty="0" smtClean="0"/>
              <a:t>()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like </a:t>
            </a:r>
            <a:r>
              <a:rPr lang="sv-SE" sz="1600" dirty="0" err="1" smtClean="0"/>
              <a:t>this</a:t>
            </a:r>
            <a:r>
              <a:rPr lang="sv-SE" sz="1600" dirty="0" smtClean="0"/>
              <a:t> </a:t>
            </a:r>
            <a:r>
              <a:rPr lang="sv-SE" sz="1600" dirty="0" err="1" smtClean="0"/>
              <a:t>below</a:t>
            </a:r>
            <a:r>
              <a:rPr lang="sv-SE" sz="1600" dirty="0" smtClean="0"/>
              <a:t>, </a:t>
            </a:r>
            <a:r>
              <a:rPr lang="sv-SE" sz="1600" dirty="0" err="1" smtClean="0"/>
              <a:t>where</a:t>
            </a:r>
            <a:r>
              <a:rPr lang="sv-SE" sz="1600" dirty="0" smtClean="0"/>
              <a:t> rmax1 is the maximum </a:t>
            </a:r>
            <a:r>
              <a:rPr lang="sv-SE" sz="1600" dirty="0" err="1" smtClean="0"/>
              <a:t>allowed</a:t>
            </a:r>
            <a:r>
              <a:rPr lang="sv-SE" sz="1600" dirty="0" smtClean="0"/>
              <a:t> </a:t>
            </a:r>
            <a:r>
              <a:rPr lang="sv-SE" sz="1600" dirty="0" err="1" smtClean="0"/>
              <a:t>bond</a:t>
            </a:r>
            <a:r>
              <a:rPr lang="sv-SE" sz="1600" dirty="0" smtClean="0"/>
              <a:t> </a:t>
            </a:r>
            <a:r>
              <a:rPr lang="sv-SE" sz="1600" dirty="0" err="1" smtClean="0"/>
              <a:t>distance</a:t>
            </a:r>
            <a:r>
              <a:rPr lang="sv-SE" sz="1600" dirty="0" smtClean="0"/>
              <a:t> for H-atoms and </a:t>
            </a:r>
            <a:r>
              <a:rPr lang="sv-SE" sz="1600" dirty="0"/>
              <a:t>rmax2 the maximum </a:t>
            </a:r>
            <a:r>
              <a:rPr lang="sv-SE" sz="1600" dirty="0" err="1"/>
              <a:t>allowed</a:t>
            </a:r>
            <a:r>
              <a:rPr lang="sv-SE" sz="1600" dirty="0"/>
              <a:t> </a:t>
            </a:r>
            <a:r>
              <a:rPr lang="sv-SE" sz="1600" dirty="0" smtClean="0"/>
              <a:t>for all </a:t>
            </a:r>
            <a:r>
              <a:rPr lang="sv-SE" sz="1600" dirty="0" err="1" smtClean="0"/>
              <a:t>other</a:t>
            </a:r>
            <a:r>
              <a:rPr lang="sv-SE" sz="1600" dirty="0" smtClean="0"/>
              <a:t> </a:t>
            </a:r>
            <a:r>
              <a:rPr lang="sv-SE" sz="1600" dirty="0" err="1" smtClean="0"/>
              <a:t>bond</a:t>
            </a:r>
            <a:r>
              <a:rPr lang="sv-SE" sz="1600" dirty="0" smtClean="0"/>
              <a:t> </a:t>
            </a:r>
            <a:r>
              <a:rPr lang="sv-SE" sz="1600" dirty="0" err="1" smtClean="0"/>
              <a:t>distances</a:t>
            </a:r>
            <a:r>
              <a:rPr lang="sv-SE" sz="1600" dirty="0" smtClean="0"/>
              <a:t>, </a:t>
            </a:r>
            <a:r>
              <a:rPr lang="sv-SE" sz="1600" dirty="0" err="1" smtClean="0"/>
              <a:t>ie</a:t>
            </a:r>
            <a:r>
              <a:rPr lang="sv-SE" sz="1600" dirty="0" smtClean="0"/>
              <a:t> for </a:t>
            </a:r>
            <a:r>
              <a:rPr lang="sv-SE" sz="1600" dirty="0" err="1" smtClean="0"/>
              <a:t>every</a:t>
            </a:r>
            <a:r>
              <a:rPr lang="sv-SE" sz="1600" dirty="0" smtClean="0"/>
              <a:t> metal-oxygen </a:t>
            </a:r>
            <a:r>
              <a:rPr lang="sv-SE" sz="1600" dirty="0" err="1" smtClean="0"/>
              <a:t>bonds</a:t>
            </a:r>
            <a:r>
              <a:rPr lang="sv-SE" sz="1600" dirty="0" smtClean="0"/>
              <a:t>. For </a:t>
            </a:r>
            <a:r>
              <a:rPr lang="sv-SE" sz="1600" dirty="0" err="1" smtClean="0"/>
              <a:t>clayff</a:t>
            </a:r>
            <a:r>
              <a:rPr lang="sv-SE" sz="1600" dirty="0" smtClean="0"/>
              <a:t>, </a:t>
            </a:r>
            <a:r>
              <a:rPr lang="sv-SE" sz="1600" dirty="0" err="1" smtClean="0"/>
              <a:t>we</a:t>
            </a:r>
            <a:r>
              <a:rPr lang="sv-SE" sz="1600" dirty="0" smtClean="0"/>
              <a:t> </a:t>
            </a:r>
            <a:r>
              <a:rPr lang="sv-SE" sz="1600" dirty="0" err="1" smtClean="0"/>
              <a:t>could</a:t>
            </a:r>
            <a:r>
              <a:rPr lang="sv-SE" sz="1600" dirty="0" smtClean="0"/>
              <a:t> set </a:t>
            </a:r>
            <a:r>
              <a:rPr lang="sv-SE" sz="1600" dirty="0" err="1" smtClean="0"/>
              <a:t>them</a:t>
            </a:r>
            <a:r>
              <a:rPr lang="sv-SE" sz="1600" dirty="0" smtClean="0"/>
              <a:t> to </a:t>
            </a:r>
            <a:r>
              <a:rPr lang="sv-SE" sz="1600" dirty="0" err="1" smtClean="0"/>
              <a:t>equal</a:t>
            </a:r>
            <a:r>
              <a:rPr lang="sv-SE" sz="1600" dirty="0" smtClean="0"/>
              <a:t> to </a:t>
            </a:r>
            <a:r>
              <a:rPr lang="sv-SE" sz="1600" dirty="0" err="1" smtClean="0"/>
              <a:t>suppress</a:t>
            </a:r>
            <a:r>
              <a:rPr lang="sv-SE" sz="1600" dirty="0" smtClean="0"/>
              <a:t> metal-oxygen </a:t>
            </a:r>
            <a:r>
              <a:rPr lang="sv-SE" sz="1600" dirty="0" err="1" smtClean="0"/>
              <a:t>bonds</a:t>
            </a:r>
            <a:r>
              <a:rPr lang="sv-SE" sz="1600" smtClean="0"/>
              <a:t>.</a:t>
            </a:r>
            <a:endParaRPr lang="sv-SE" sz="1600" dirty="0"/>
          </a:p>
          <a:p>
            <a:r>
              <a:rPr lang="sv-SE" sz="1600" dirty="0" smtClean="0"/>
              <a:t>&gt;&gt;</a:t>
            </a:r>
            <a:r>
              <a:rPr lang="sv-SE" sz="1400" dirty="0" err="1" smtClean="0">
                <a:latin typeface="Monaco"/>
                <a:cs typeface="Monaco"/>
              </a:rPr>
              <a:t>write_atom_itp</a:t>
            </a:r>
            <a:r>
              <a:rPr lang="sv-SE" sz="1400" dirty="0" smtClean="0">
                <a:latin typeface="Monaco"/>
                <a:cs typeface="Monaco"/>
              </a:rPr>
              <a:t>(atom,Box_dim,filename,rmax1,rmax2,forcefield,watermodel) </a:t>
            </a:r>
            <a:br>
              <a:rPr lang="sv-SE" sz="1400" dirty="0" smtClean="0">
                <a:latin typeface="Monaco"/>
                <a:cs typeface="Monaco"/>
              </a:rPr>
            </a:br>
            <a:endParaRPr lang="sv-SE" sz="140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2922191"/>
            <a:ext cx="9156700" cy="154657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structure that has the correct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 or interface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atomnames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. If not assigned use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clayff_atom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() or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 as demonstrated on the previous slide. Then invoke: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 smtClean="0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 smtClean="0">
                <a:solidFill>
                  <a:schemeClr val="tx1"/>
                </a:solidFill>
                <a:latin typeface="Monaco"/>
                <a:cs typeface="Monaco"/>
              </a:rPr>
              <a:t>(atom,Box_dim,filename,1.25,1.25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,'clayff','spc/e') 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 .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(atom,Box_dim,filename,1.25,2.25</a:t>
            </a:r>
            <a:r>
              <a:rPr lang="en-US" sz="1050" dirty="0" smtClean="0">
                <a:solidFill>
                  <a:schemeClr val="tx1"/>
                </a:solidFill>
                <a:latin typeface="Monaco"/>
                <a:cs typeface="Monaco"/>
              </a:rPr>
              <a:t>,’interface','spc')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/interface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 </a:t>
            </a:r>
            <a:endParaRPr lang="en-US" sz="1050" dirty="0" smtClean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the last </a:t>
            </a:r>
            <a:r>
              <a:rPr lang="en-US" sz="1050" dirty="0" err="1" smtClean="0">
                <a:solidFill>
                  <a:srgbClr val="008000"/>
                </a:solidFill>
                <a:latin typeface="Monaco"/>
                <a:cs typeface="Monaco"/>
              </a:rPr>
              <a:t>watermodel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 argument has no effect, and I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should change 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this</a:t>
            </a:r>
            <a:r>
              <a:rPr lang="mr-IN" sz="1050" dirty="0" smtClean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/>
            </a:r>
            <a:b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/>
            </a:r>
            <a:b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/>
            </a:r>
            <a:b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%% Now</a:t>
            </a:r>
            <a:r>
              <a:rPr lang="mr-IN" sz="1050" dirty="0" smtClean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r>
              <a:rPr lang="sv-SE" sz="1050" dirty="0" smtClean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 smtClean="0">
                <a:solidFill>
                  <a:srgbClr val="008000"/>
                </a:solidFill>
                <a:latin typeface="Monaco"/>
                <a:cs typeface="Monaco"/>
              </a:rPr>
              <a:t>most</a:t>
            </a:r>
            <a:r>
              <a:rPr lang="sv-SE" sz="1050" dirty="0" smtClean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 smtClean="0">
                <a:solidFill>
                  <a:srgbClr val="008000"/>
                </a:solidFill>
                <a:latin typeface="Monaco"/>
                <a:cs typeface="Monaco"/>
              </a:rPr>
              <a:t>importantly</a:t>
            </a:r>
            <a:r>
              <a:rPr lang="sv-SE" sz="1050" dirty="0" smtClean="0">
                <a:solidFill>
                  <a:srgbClr val="008000"/>
                </a:solidFill>
                <a:latin typeface="Monaco"/>
                <a:cs typeface="Monaco"/>
              </a:rPr>
              <a:t>, i</a:t>
            </a:r>
            <a:r>
              <a:rPr lang="en-US" sz="1050" dirty="0" smtClean="0">
                <a:solidFill>
                  <a:srgbClr val="008000"/>
                </a:solidFill>
                <a:latin typeface="Monaco"/>
                <a:cs typeface="Monaco"/>
              </a:rPr>
              <a:t>s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8390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566308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={'interface_MMT_1.gro' 'interface_MMT_2.gro'};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molfiles</a:t>
            </a:r>
            <a:r>
              <a:rPr lang="sv-SE" sz="1400" dirty="0">
                <a:solidFill>
                  <a:srgbClr val="000000"/>
                </a:solidFill>
              </a:rPr>
              <a:t>={'1xCTAB_16_16Ang.pdb'};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</a:t>
            </a:r>
            <a:r>
              <a:rPr lang="sv-SE" sz="1400" dirty="0">
                <a:solidFill>
                  <a:srgbClr val="008000"/>
                </a:solidFill>
              </a:rPr>
              <a:t>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d001=60*1.1;    </a:t>
            </a:r>
            <a:r>
              <a:rPr lang="sv-SE" sz="1400" dirty="0">
                <a:solidFill>
                  <a:srgbClr val="008000"/>
                </a:solidFill>
              </a:rPr>
              <a:t>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</a:t>
            </a:r>
            <a:r>
              <a:rPr lang="sv-SE" sz="1400" dirty="0" err="1">
                <a:solidFill>
                  <a:srgbClr val="000000"/>
                </a:solidFill>
              </a:rPr>
              <a:t>length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=[31.1880 36.0600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=2000; </a:t>
            </a:r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UCinX</a:t>
            </a:r>
            <a:r>
              <a:rPr lang="sv-SE" sz="1400" dirty="0">
                <a:solidFill>
                  <a:srgbClr val="008000"/>
                </a:solidFill>
              </a:rPr>
              <a:t>*</a:t>
            </a:r>
            <a:r>
              <a:rPr lang="sv-SE" sz="1400" dirty="0" err="1">
                <a:solidFill>
                  <a:srgbClr val="008000"/>
                </a:solidFill>
              </a:rPr>
              <a:t>UCinY</a:t>
            </a:r>
            <a:r>
              <a:rPr lang="sv-SE" sz="1400" dirty="0">
                <a:solidFill>
                  <a:srgbClr val="008000"/>
                </a:solidFill>
              </a:rPr>
              <a:t>*5*3; % 5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molecules</a:t>
            </a:r>
            <a:r>
              <a:rPr lang="sv-SE" sz="1400" dirty="0">
                <a:solidFill>
                  <a:srgbClr val="008000"/>
                </a:solidFill>
              </a:rPr>
              <a:t> per </a:t>
            </a:r>
            <a:r>
              <a:rPr lang="sv-SE" sz="1400" dirty="0" err="1">
                <a:solidFill>
                  <a:srgbClr val="008000"/>
                </a:solidFill>
              </a:rPr>
              <a:t>unit</a:t>
            </a:r>
            <a:r>
              <a:rPr lang="sv-SE" sz="1400" dirty="0">
                <a:solidFill>
                  <a:srgbClr val="008000"/>
                </a:solidFill>
              </a:rPr>
              <a:t> cell and </a:t>
            </a:r>
            <a:r>
              <a:rPr lang="sv-SE" sz="1400" dirty="0" err="1">
                <a:solidFill>
                  <a:srgbClr val="008000"/>
                </a:solidFill>
              </a:rPr>
              <a:t>monolayer</a:t>
            </a:r>
            <a:r>
              <a:rPr lang="sv-SE" sz="1400" dirty="0">
                <a:solidFill>
                  <a:srgbClr val="008000"/>
                </a:solidFill>
              </a:rPr>
              <a:t> per MMT </a:t>
            </a:r>
            <a:r>
              <a:rPr lang="sv-SE" sz="1400" dirty="0" err="1">
                <a:solidFill>
                  <a:srgbClr val="008000"/>
                </a:solidFill>
              </a:rPr>
              <a:t>layer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reasonable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=8;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 </a:t>
            </a:r>
            <a:r>
              <a:rPr lang="sv-SE" sz="1400" dirty="0">
                <a:solidFill>
                  <a:srgbClr val="008000"/>
                </a:solidFill>
              </a:rPr>
              <a:t>% The final </a:t>
            </a:r>
            <a:r>
              <a:rPr lang="sv-SE" sz="1400" dirty="0" err="1">
                <a:solidFill>
                  <a:srgbClr val="008000"/>
                </a:solidFill>
              </a:rPr>
              <a:t>stom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</a:t>
            </a:r>
            <a:r>
              <a:rPr lang="sv-SE" sz="1400" dirty="0">
                <a:solidFill>
                  <a:srgbClr val="008000"/>
                </a:solidFill>
              </a:rPr>
              <a:t> for the </a:t>
            </a:r>
            <a:r>
              <a:rPr lang="sv-SE" sz="1400" dirty="0" err="1">
                <a:solidFill>
                  <a:srgbClr val="008000"/>
                </a:solidFill>
              </a:rPr>
              <a:t>whole</a:t>
            </a:r>
            <a:r>
              <a:rPr lang="sv-SE" sz="1400" dirty="0">
                <a:solidFill>
                  <a:srgbClr val="008000"/>
                </a:solidFill>
              </a:rPr>
              <a:t> system, </a:t>
            </a:r>
            <a:r>
              <a:rPr lang="sv-SE" sz="1400" dirty="0" err="1">
                <a:solidFill>
                  <a:srgbClr val="008000"/>
                </a:solidFill>
              </a:rPr>
              <a:t>called</a:t>
            </a:r>
            <a:r>
              <a:rPr lang="sv-SE" sz="1400" dirty="0">
                <a:solidFill>
                  <a:srgbClr val="008000"/>
                </a:solidFill>
              </a:rPr>
              <a:t> ’System’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Define</a:t>
            </a:r>
            <a:r>
              <a:rPr lang="sv-SE" sz="1400" dirty="0">
                <a:solidFill>
                  <a:srgbClr val="008000"/>
                </a:solidFill>
              </a:rPr>
              <a:t> regions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an 1x6 </a:t>
            </a:r>
            <a:r>
              <a:rPr lang="sv-SE" sz="1400" dirty="0" err="1">
                <a:solidFill>
                  <a:srgbClr val="008000"/>
                </a:solidFill>
              </a:rPr>
              <a:t>array</a:t>
            </a:r>
            <a:r>
              <a:rPr lang="sv-SE" sz="1400" dirty="0">
                <a:solidFill>
                  <a:srgbClr val="008000"/>
                </a:solidFill>
              </a:rPr>
              <a:t>, like [</a:t>
            </a:r>
            <a:r>
              <a:rPr lang="sv-SE" sz="1400" dirty="0" err="1">
                <a:solidFill>
                  <a:srgbClr val="008000"/>
                </a:solidFill>
              </a:rPr>
              <a:t>xlo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xhi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zhi</a:t>
            </a:r>
            <a:r>
              <a:rPr lang="sv-SE" sz="1400" dirty="0">
                <a:solidFill>
                  <a:srgbClr val="008000"/>
                </a:solidFill>
              </a:rPr>
              <a:t>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v1=[0 0 0/4*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v2=[0 0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v3=[0 0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v4=[0 0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4/4*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 err="1"/>
              <a:t>v_lower</a:t>
            </a:r>
            <a:r>
              <a:rPr lang="sv-SE" sz="1400" dirty="0"/>
              <a:t>=[0 0   0*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1/2*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</a:p>
          <a:p>
            <a:pPr marL="468000"/>
            <a:r>
              <a:rPr lang="sv-SE" sz="1400" dirty="0" err="1"/>
              <a:t>v_upper</a:t>
            </a:r>
            <a:r>
              <a:rPr lang="sv-SE" sz="1400" dirty="0"/>
              <a:t>=[0 0 1/2*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2/2*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%%%%%%%%%%%%%%%%%%%%%%%%%%%%%%%%%%%%%%%%%%%%%%%%%%%%%%%%%%%%%%</a:t>
            </a:r>
            <a:endParaRPr lang="tr-TR" sz="1400" dirty="0">
              <a:solidFill>
                <a:srgbClr val="008000"/>
              </a:solidFill>
            </a:endParaRP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701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22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163121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translation_vector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/>
              <a:t>MMT1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{1},[0 0 0],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MMT1});</a:t>
            </a:r>
          </a:p>
          <a:p>
            <a:pPr marL="468000"/>
            <a:r>
              <a:rPr lang="sv-SE" sz="1400" dirty="0"/>
              <a:t>MMT2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{2},[5.2/3 9/3 d001],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193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1137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458587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CTAB on a </a:t>
            </a:r>
            <a:r>
              <a:rPr lang="sv-SE" sz="1600" dirty="0" err="1">
                <a:solidFill>
                  <a:srgbClr val="008000"/>
                </a:solidFill>
              </a:rPr>
              <a:t>grid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CTAB = </a:t>
            </a:r>
            <a:r>
              <a:rPr lang="sv-SE" sz="1600" dirty="0" err="1"/>
              <a:t>import_atom</a:t>
            </a:r>
            <a:r>
              <a:rPr lang="sv-SE" sz="1600" dirty="0"/>
              <a:t>(</a:t>
            </a:r>
            <a:r>
              <a:rPr lang="sv-SE" sz="1600" dirty="0" err="1"/>
              <a:t>molfiles</a:t>
            </a:r>
            <a:r>
              <a:rPr lang="sv-SE" sz="1600" dirty="0"/>
              <a:t>,[0 0 18]); %System = </a:t>
            </a:r>
            <a:r>
              <a:rPr lang="sv-SE" sz="1600" dirty="0" err="1"/>
              <a:t>update_atom</a:t>
            </a:r>
            <a:r>
              <a:rPr lang="sv-SE" sz="1600" dirty="0"/>
              <a:t>({System CTAB});</a:t>
            </a:r>
          </a:p>
          <a:p>
            <a:pPr marL="468000"/>
            <a:r>
              <a:rPr lang="sv-SE" sz="1600" dirty="0"/>
              <a:t>CTAB1 = </a:t>
            </a:r>
            <a:r>
              <a:rPr lang="sv-SE" sz="1600" dirty="0" err="1"/>
              <a:t>replicate_atom</a:t>
            </a:r>
            <a:r>
              <a:rPr lang="sv-SE" sz="1600" dirty="0"/>
              <a:t>(</a:t>
            </a:r>
            <a:r>
              <a:rPr lang="sv-SE" sz="1600" dirty="0" err="1"/>
              <a:t>CTAB,Box_dim</a:t>
            </a:r>
            <a:r>
              <a:rPr lang="sv-SE" sz="1600" dirty="0"/>
              <a:t>,[2 2 1]);System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CTAB1});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rotate_atom</a:t>
            </a:r>
            <a:r>
              <a:rPr lang="sv-SE" sz="1600" dirty="0"/>
              <a:t>(CTAB1,Full_Box_dim,[180 0 0]);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translate_atom</a:t>
            </a:r>
            <a:r>
              <a:rPr lang="sv-SE" sz="1600" dirty="0"/>
              <a:t>(CTAB2,[0 0 30],'all');System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CTAB2});</a:t>
            </a:r>
          </a:p>
          <a:p>
            <a:pPr marL="468000"/>
            <a:r>
              <a:rPr lang="sv-SE" sz="1600" dirty="0"/>
              <a:t>CTAB3 = </a:t>
            </a:r>
            <a:r>
              <a:rPr lang="sv-SE" sz="1600" dirty="0" err="1"/>
              <a:t>translate_atom</a:t>
            </a:r>
            <a:r>
              <a:rPr lang="sv-SE" sz="1600" dirty="0"/>
              <a:t>(CTAB1,[0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CTAB3});</a:t>
            </a:r>
          </a:p>
          <a:p>
            <a:pPr marL="468000"/>
            <a:r>
              <a:rPr lang="sv-SE" sz="1600" dirty="0"/>
              <a:t>CTAB4 = </a:t>
            </a:r>
            <a:r>
              <a:rPr lang="sv-SE" sz="1600" dirty="0" err="1"/>
              <a:t>translate_atom</a:t>
            </a:r>
            <a:r>
              <a:rPr lang="sv-SE" sz="1600" dirty="0"/>
              <a:t>(CTAB2,[0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Or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any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number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of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molecules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a region </a:t>
            </a:r>
            <a:r>
              <a:rPr lang="sv-SE" sz="1600" dirty="0" err="1">
                <a:solidFill>
                  <a:srgbClr val="008000"/>
                </a:solidFill>
              </a:rPr>
              <a:t>specified</a:t>
            </a:r>
            <a:r>
              <a:rPr lang="sv-SE" sz="1600" dirty="0">
                <a:solidFill>
                  <a:srgbClr val="008000"/>
                </a:solidFill>
              </a:rPr>
              <a:t> by the v1-v4 limits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atom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atom,limits,rotate_vector</a:t>
            </a:r>
            <a:r>
              <a:rPr lang="sv-SE" sz="1200" dirty="0">
                <a:solidFill>
                  <a:srgbClr val="008000"/>
                </a:solidFill>
              </a:rPr>
              <a:t> or '</a:t>
            </a:r>
            <a:r>
              <a:rPr lang="sv-SE" sz="1200" dirty="0" err="1">
                <a:solidFill>
                  <a:srgbClr val="008000"/>
                </a:solidFill>
              </a:rPr>
              <a:t>random</a:t>
            </a:r>
            <a:r>
              <a:rPr lang="sv-SE" sz="1200" dirty="0">
                <a:solidFill>
                  <a:srgbClr val="008000"/>
                </a:solidFill>
              </a:rPr>
              <a:t>',</a:t>
            </a:r>
            <a:r>
              <a:rPr lang="sv-SE" sz="1200" dirty="0" err="1">
                <a:solidFill>
                  <a:srgbClr val="008000"/>
                </a:solidFill>
              </a:rPr>
              <a:t>rmin,num,atom_solute</a:t>
            </a:r>
            <a:r>
              <a:rPr lang="sv-SE" sz="1200" dirty="0">
                <a:solidFill>
                  <a:srgbClr val="008000"/>
                </a:solidFill>
              </a:rPr>
              <a:t>,{type1 type2}(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cell),</a:t>
            </a:r>
            <a:r>
              <a:rPr lang="sv-SE" sz="1200" dirty="0" err="1">
                <a:solidFill>
                  <a:srgbClr val="008000"/>
                </a:solidFill>
              </a:rPr>
              <a:t>difference</a:t>
            </a:r>
            <a:r>
              <a:rPr lang="sv-SE" sz="1200" dirty="0">
                <a:solidFill>
                  <a:srgbClr val="008000"/>
                </a:solidFill>
              </a:rPr>
              <a:t> in </a:t>
            </a:r>
            <a:r>
              <a:rPr lang="sv-SE" sz="1200" dirty="0" err="1">
                <a:solidFill>
                  <a:srgbClr val="008000"/>
                </a:solidFill>
              </a:rPr>
              <a:t>mean</a:t>
            </a:r>
            <a:r>
              <a:rPr lang="sv-SE" sz="1200" dirty="0">
                <a:solidFill>
                  <a:srgbClr val="008000"/>
                </a:solidFill>
              </a:rPr>
              <a:t> z </a:t>
            </a:r>
            <a:r>
              <a:rPr lang="sv-SE" sz="1200" dirty="0" err="1">
                <a:solidFill>
                  <a:srgbClr val="008000"/>
                </a:solidFill>
              </a:rPr>
              <a:t>between</a:t>
            </a:r>
            <a:r>
              <a:rPr lang="sv-SE" sz="1200" dirty="0">
                <a:solidFill>
                  <a:srgbClr val="008000"/>
                </a:solidFill>
              </a:rPr>
              <a:t> typ1 type2 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</a:t>
            </a:r>
            <a:r>
              <a:rPr lang="sv-SE" sz="1200" dirty="0" err="1">
                <a:solidFill>
                  <a:srgbClr val="008000"/>
                </a:solidFill>
              </a:rPr>
              <a:t>number</a:t>
            </a:r>
            <a:r>
              <a:rPr lang="sv-SE" sz="1200" dirty="0">
                <a:solidFill>
                  <a:srgbClr val="008000"/>
                </a:solidFill>
              </a:rPr>
              <a:t>))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CTAB1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),v1,'random',2,8,System,{'N'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CTAB1});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CTAB2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),v2,'random',2,8,System,{'C'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CTAB2});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CTAB3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),v3,'random',2,8,System,{'C'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CTAB3});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CTAB4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),v4,'random',2,8,System,{'N'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CTAB4});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</a:t>
            </a:r>
            <a:r>
              <a:rPr lang="sv-SE" sz="1200" dirty="0" err="1">
                <a:solidFill>
                  <a:srgbClr val="008000"/>
                </a:solidFill>
              </a:rPr>
              <a:t>vmd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System,Full_Box_dim</a:t>
            </a:r>
            <a:r>
              <a:rPr lang="sv-SE" sz="12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08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264687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ions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randomly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wherever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there</a:t>
            </a:r>
            <a:r>
              <a:rPr lang="sv-SE" sz="1600" dirty="0">
                <a:solidFill>
                  <a:srgbClr val="008000"/>
                </a:solidFill>
              </a:rPr>
              <a:t> is space (</a:t>
            </a:r>
            <a:r>
              <a:rPr lang="sv-SE" sz="1600" dirty="0" err="1">
                <a:solidFill>
                  <a:srgbClr val="008000"/>
                </a:solidFill>
              </a:rPr>
              <a:t>this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function</a:t>
            </a:r>
            <a:r>
              <a:rPr lang="sv-SE" sz="1600" dirty="0">
                <a:solidFill>
                  <a:srgbClr val="008000"/>
                </a:solidFill>
              </a:rPr>
              <a:t> is </a:t>
            </a:r>
            <a:r>
              <a:rPr lang="sv-SE" sz="1600" dirty="0" err="1">
                <a:solidFill>
                  <a:srgbClr val="008000"/>
                </a:solidFill>
              </a:rPr>
              <a:t>similar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solvate_atom</a:t>
            </a:r>
            <a:r>
              <a:rPr lang="sv-SE" sz="1600" dirty="0">
                <a:solidFill>
                  <a:srgbClr val="008000"/>
                </a:solidFill>
              </a:rPr>
              <a:t>())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atom = </a:t>
            </a:r>
            <a:r>
              <a:rPr lang="sv-SE" sz="1600" dirty="0" err="1">
                <a:solidFill>
                  <a:srgbClr val="008000"/>
                </a:solidFill>
              </a:rPr>
              <a:t>create_atom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type,resname,limits,scale,maxion,in_atom</a:t>
            </a:r>
            <a:r>
              <a:rPr lang="sv-SE" sz="16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600" dirty="0"/>
              <a:t>Ion1 = </a:t>
            </a:r>
            <a:r>
              <a:rPr lang="sv-SE" sz="1600" dirty="0" err="1"/>
              <a:t>create_atom</a:t>
            </a:r>
            <a:r>
              <a:rPr lang="sv-SE" sz="1600" dirty="0"/>
              <a:t>(Cation,Cation,v1,4,nCation/2,System);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Ion1});</a:t>
            </a:r>
          </a:p>
          <a:p>
            <a:pPr marL="468000"/>
            <a:r>
              <a:rPr lang="sv-SE" sz="1600" dirty="0"/>
              <a:t>Ion2 = </a:t>
            </a:r>
            <a:r>
              <a:rPr lang="sv-SE" sz="1600" dirty="0" err="1"/>
              <a:t>create_atom</a:t>
            </a:r>
            <a:r>
              <a:rPr lang="sv-SE" sz="1600" dirty="0"/>
              <a:t>(Cation,Cation,v2,4,nCation/2,System);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Ion2});</a:t>
            </a:r>
          </a:p>
          <a:p>
            <a:pPr marL="468000"/>
            <a:r>
              <a:rPr lang="sv-SE" sz="1600" dirty="0"/>
              <a:t>Ion3 = </a:t>
            </a:r>
            <a:r>
              <a:rPr lang="sv-SE" sz="1600" dirty="0" err="1"/>
              <a:t>create_atom</a:t>
            </a:r>
            <a:r>
              <a:rPr lang="sv-SE" sz="1600" dirty="0"/>
              <a:t>(Cation,Cation,v3,4,nCation/2,System);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Ion3});</a:t>
            </a:r>
          </a:p>
          <a:p>
            <a:pPr marL="468000"/>
            <a:r>
              <a:rPr lang="sv-SE" sz="1600" dirty="0"/>
              <a:t>Ion4 = </a:t>
            </a:r>
            <a:r>
              <a:rPr lang="sv-SE" sz="1600" dirty="0" err="1"/>
              <a:t>create_atom</a:t>
            </a:r>
            <a:r>
              <a:rPr lang="sv-SE" sz="1600" dirty="0"/>
              <a:t>(Cation,Cation,v4,4,nCation/2,System);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773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16869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Solvate</a:t>
            </a:r>
            <a:r>
              <a:rPr lang="sv-SE" sz="1600" dirty="0">
                <a:solidFill>
                  <a:srgbClr val="008000"/>
                </a:solidFill>
              </a:rPr>
              <a:t> the system (</a:t>
            </a:r>
            <a:r>
              <a:rPr lang="sv-SE" sz="1600" dirty="0" err="1">
                <a:solidFill>
                  <a:srgbClr val="008000"/>
                </a:solidFill>
              </a:rPr>
              <a:t>first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need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all </a:t>
            </a:r>
            <a:r>
              <a:rPr lang="sv-SE" sz="1600" dirty="0" err="1">
                <a:solidFill>
                  <a:srgbClr val="008000"/>
                </a:solidFill>
              </a:rPr>
              <a:t>other</a:t>
            </a:r>
            <a:r>
              <a:rPr lang="sv-SE" sz="1600" dirty="0">
                <a:solidFill>
                  <a:srgbClr val="008000"/>
                </a:solidFill>
              </a:rPr>
              <a:t> atoms)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Wrap all </a:t>
            </a:r>
            <a:r>
              <a:rPr lang="sv-SE" sz="1600" dirty="0" err="1">
                <a:solidFill>
                  <a:srgbClr val="008000"/>
                </a:solidFill>
              </a:rPr>
              <a:t>solute</a:t>
            </a:r>
            <a:r>
              <a:rPr lang="sv-SE" sz="1600" dirty="0">
                <a:solidFill>
                  <a:srgbClr val="008000"/>
                </a:solidFill>
              </a:rPr>
              <a:t>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the box </a:t>
            </a:r>
            <a:r>
              <a:rPr lang="sv-SE" sz="1600" dirty="0" err="1">
                <a:solidFill>
                  <a:srgbClr val="008000"/>
                </a:solidFill>
              </a:rPr>
              <a:t>before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adding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water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'max’,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SOL1 = </a:t>
            </a:r>
            <a:r>
              <a:rPr lang="sv-SE" sz="1600" dirty="0" err="1"/>
              <a:t>solvate_atom</a:t>
            </a:r>
            <a:r>
              <a:rPr lang="sv-SE" sz="1600" dirty="0"/>
              <a:t>(v_lower,1.1,2,nSOL,System);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SOL1});</a:t>
            </a:r>
          </a:p>
          <a:p>
            <a:pPr marL="468000"/>
            <a:r>
              <a:rPr lang="sv-SE" sz="1600" dirty="0"/>
              <a:t>SOL2 = </a:t>
            </a:r>
            <a:r>
              <a:rPr lang="sv-SE" sz="1600" dirty="0" err="1"/>
              <a:t>solvate_atom</a:t>
            </a:r>
            <a:r>
              <a:rPr lang="sv-SE" sz="1600" dirty="0"/>
              <a:t>(v_upper,1.1,2,nSOL,System);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SOL2});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 final touch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translate_atom</a:t>
            </a:r>
            <a:r>
              <a:rPr lang="sv-SE" sz="1600" dirty="0"/>
              <a:t>(System,[0 0 d001/2],'all');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center_atom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,{'MMT'},'z');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600" dirty="0" err="1"/>
              <a:t>Total_charge</a:t>
            </a:r>
            <a:r>
              <a:rPr lang="sv-SE" sz="1600" dirty="0"/>
              <a:t> = </a:t>
            </a:r>
            <a:r>
              <a:rPr lang="sv-SE" sz="1600" dirty="0" err="1"/>
              <a:t>charge_atom</a:t>
            </a:r>
            <a:r>
              <a:rPr lang="sv-SE" sz="1600" dirty="0"/>
              <a:t>(System,Box_dim,'interface','tip3p') </a:t>
            </a:r>
            <a:r>
              <a:rPr lang="sv-SE" sz="1600" dirty="0">
                <a:solidFill>
                  <a:srgbClr val="008000"/>
                </a:solidFill>
              </a:rPr>
              <a:t>% Check the total </a:t>
            </a:r>
            <a:r>
              <a:rPr lang="sv-SE" sz="1600" dirty="0" err="1">
                <a:solidFill>
                  <a:srgbClr val="008000"/>
                </a:solidFill>
              </a:rPr>
              <a:t>clayff</a:t>
            </a:r>
            <a:r>
              <a:rPr lang="sv-SE" sz="1600" dirty="0">
                <a:solidFill>
                  <a:srgbClr val="008000"/>
                </a:solidFill>
              </a:rPr>
              <a:t> charge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Write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system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a .</a:t>
            </a:r>
            <a:r>
              <a:rPr lang="tr-TR" sz="1600" dirty="0" err="1">
                <a:solidFill>
                  <a:srgbClr val="008000"/>
                </a:solidFill>
              </a:rPr>
              <a:t>gro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file</a:t>
            </a:r>
          </a:p>
          <a:p>
            <a:pPr marL="468000"/>
            <a:r>
              <a:rPr lang="tr-TR" sz="1600" dirty="0" err="1"/>
              <a:t>write_atom_gro</a:t>
            </a:r>
            <a:r>
              <a:rPr lang="tr-TR" sz="1600" dirty="0"/>
              <a:t>(</a:t>
            </a:r>
            <a:r>
              <a:rPr lang="tr-TR" sz="1600" dirty="0" err="1"/>
              <a:t>System,Full_Box_dim,filename_out</a:t>
            </a:r>
            <a:r>
              <a:rPr lang="tr-TR" sz="1600" dirty="0"/>
              <a:t>);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final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in </a:t>
            </a:r>
            <a:r>
              <a:rPr lang="tr-TR" sz="1600" dirty="0" err="1">
                <a:solidFill>
                  <a:srgbClr val="008000"/>
                </a:solidFill>
              </a:rPr>
              <a:t>vmd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r>
              <a:rPr lang="tr-TR" sz="1600" dirty="0" err="1"/>
              <a:t>vmd</a:t>
            </a:r>
            <a:r>
              <a:rPr lang="tr-TR" sz="1600" dirty="0"/>
              <a:t>(</a:t>
            </a:r>
            <a:r>
              <a:rPr lang="tr-TR" sz="1600" dirty="0" err="1"/>
              <a:t>System,Full_Box_dim</a:t>
            </a:r>
            <a:r>
              <a:rPr lang="tr-TR" sz="1600" dirty="0"/>
              <a:t>) </a:t>
            </a:r>
            <a:r>
              <a:rPr lang="tr-TR" sz="1600" dirty="0">
                <a:solidFill>
                  <a:srgbClr val="008000"/>
                </a:solidFill>
              </a:rPr>
              <a:t>% </a:t>
            </a:r>
            <a:r>
              <a:rPr lang="tr-TR" sz="1600" dirty="0" err="1">
                <a:solidFill>
                  <a:srgbClr val="008000"/>
                </a:solidFill>
              </a:rPr>
              <a:t>Use</a:t>
            </a:r>
            <a:r>
              <a:rPr lang="tr-TR" sz="1600" dirty="0">
                <a:solidFill>
                  <a:srgbClr val="008000"/>
                </a:solidFill>
              </a:rPr>
              <a:t> VMD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simulation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box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11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673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7842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d001=18.9*1.1;    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=2;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=[31.6800   36.5600 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=360;%</a:t>
            </a:r>
            <a:r>
              <a:rPr lang="sv-SE" sz="1400" dirty="0" err="1">
                <a:solidFill>
                  <a:srgbClr val="000000"/>
                </a:solidFill>
              </a:rPr>
              <a:t>UCinX</a:t>
            </a:r>
            <a:r>
              <a:rPr lang="sv-SE" sz="1400" dirty="0">
                <a:solidFill>
                  <a:srgbClr val="000000"/>
                </a:solidFill>
              </a:rPr>
              <a:t>*</a:t>
            </a:r>
            <a:r>
              <a:rPr lang="sv-SE" sz="1400" dirty="0" err="1">
                <a:solidFill>
                  <a:srgbClr val="000000"/>
                </a:solidFill>
              </a:rPr>
              <a:t>UCinY</a:t>
            </a:r>
            <a:r>
              <a:rPr lang="sv-SE" sz="1400" dirty="0">
                <a:solidFill>
                  <a:srgbClr val="000000"/>
                </a:solidFill>
              </a:rPr>
              <a:t>*5*3; % 5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molecules</a:t>
            </a:r>
            <a:r>
              <a:rPr lang="sv-SE" sz="1400" dirty="0">
                <a:solidFill>
                  <a:srgbClr val="000000"/>
                </a:solidFill>
              </a:rPr>
              <a:t> per </a:t>
            </a:r>
            <a:r>
              <a:rPr lang="sv-SE" sz="1400" dirty="0" err="1">
                <a:solidFill>
                  <a:srgbClr val="000000"/>
                </a:solidFill>
              </a:rPr>
              <a:t>unit</a:t>
            </a:r>
            <a:r>
              <a:rPr lang="sv-SE" sz="1400" dirty="0">
                <a:solidFill>
                  <a:srgbClr val="000000"/>
                </a:solidFill>
              </a:rPr>
              <a:t> cell and </a:t>
            </a:r>
            <a:r>
              <a:rPr lang="sv-SE" sz="1400" dirty="0" err="1">
                <a:solidFill>
                  <a:srgbClr val="000000"/>
                </a:solidFill>
              </a:rPr>
              <a:t>monolayer</a:t>
            </a:r>
            <a:r>
              <a:rPr lang="sv-SE" sz="1400" dirty="0">
                <a:solidFill>
                  <a:srgbClr val="000000"/>
                </a:solidFill>
              </a:rPr>
              <a:t> per MMT </a:t>
            </a:r>
            <a:r>
              <a:rPr lang="sv-SE" sz="1400" dirty="0" err="1">
                <a:solidFill>
                  <a:srgbClr val="000000"/>
                </a:solidFill>
              </a:rPr>
              <a:t>layer</a:t>
            </a:r>
            <a:r>
              <a:rPr lang="sv-SE" sz="1400" dirty="0">
                <a:solidFill>
                  <a:srgbClr val="000000"/>
                </a:solidFill>
              </a:rPr>
              <a:t> is </a:t>
            </a:r>
            <a:r>
              <a:rPr lang="sv-SE" sz="1400" dirty="0" err="1">
                <a:solidFill>
                  <a:srgbClr val="000000"/>
                </a:solidFill>
              </a:rPr>
              <a:t>reasonable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=16;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filename,translation_vector,Full_Box_dim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MMT1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('clayff_MMT_1.gro',[0 0 0],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MMT2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('clayff_MMT_2.gro',[5.2/3 9/3 d001],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/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7142155" y="63685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51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</a:t>
            </a:r>
            <a:r>
              <a:rPr lang="sv-SE" sz="2800" dirty="0" smtClean="0">
                <a:latin typeface="Arial"/>
                <a:cs typeface="Arial"/>
              </a:rPr>
              <a:t>atlab </a:t>
            </a:r>
            <a:r>
              <a:rPr lang="sv-SE" sz="2800" dirty="0">
                <a:latin typeface="Arial"/>
                <a:cs typeface="Arial"/>
              </a:rPr>
              <a:t>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492530" y="1176277"/>
            <a:ext cx="8651470" cy="4770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Setup all the gromacs input </a:t>
            </a:r>
            <a:r>
              <a:rPr lang="sv-SE" b="1" dirty="0" err="1"/>
              <a:t>files</a:t>
            </a:r>
            <a:endParaRPr lang="sv-SE" b="1" dirty="0"/>
          </a:p>
          <a:p>
            <a:pPr marL="342900" indent="-342900">
              <a:buAutoNum type="arabicPeriod"/>
            </a:pPr>
            <a:r>
              <a:rPr lang="sv-SE" dirty="0" err="1"/>
              <a:t>Put</a:t>
            </a:r>
            <a:r>
              <a:rPr lang="sv-SE" dirty="0"/>
              <a:t> the preem.gro from buildsystem.m and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 </a:t>
            </a:r>
            <a:r>
              <a:rPr lang="sv-SE" dirty="0" err="1"/>
              <a:t>write_atom_itp</a:t>
            </a:r>
            <a:r>
              <a:rPr lang="sv-SE" dirty="0"/>
              <a:t>(), </a:t>
            </a:r>
            <a:r>
              <a:rPr lang="sv-SE" dirty="0" err="1"/>
              <a:t>into</a:t>
            </a:r>
            <a:r>
              <a:rPr lang="sv-SE" dirty="0"/>
              <a:t> the same folder as topol.top</a:t>
            </a:r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/>
              <a:t>Edit the topol.top </a:t>
            </a:r>
            <a:r>
              <a:rPr lang="sv-SE" dirty="0" err="1"/>
              <a:t>file</a:t>
            </a:r>
            <a:r>
              <a:rPr lang="sv-SE" dirty="0"/>
              <a:t> so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finds</a:t>
            </a:r>
            <a:r>
              <a:rPr lang="sv-SE" dirty="0"/>
              <a:t> </a:t>
            </a:r>
            <a:r>
              <a:rPr lang="sv-SE" dirty="0" smtClean="0"/>
              <a:t>the </a:t>
            </a:r>
            <a:r>
              <a:rPr lang="sv-SE" dirty="0" err="1" smtClean="0"/>
              <a:t>forcefields</a:t>
            </a:r>
            <a:r>
              <a:rPr lang="sv-SE" dirty="0" smtClean="0"/>
              <a:t> </a:t>
            </a:r>
            <a:r>
              <a:rPr lang="sv-SE" dirty="0" err="1"/>
              <a:t>files</a:t>
            </a:r>
            <a:r>
              <a:rPr lang="sv-SE" dirty="0"/>
              <a:t> and all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, and make sure the [ </a:t>
            </a:r>
            <a:r>
              <a:rPr lang="sv-SE" dirty="0" err="1"/>
              <a:t>molecules</a:t>
            </a:r>
            <a:r>
              <a:rPr lang="sv-SE" dirty="0"/>
              <a:t> ] </a:t>
            </a:r>
            <a:r>
              <a:rPr lang="sv-SE" dirty="0" err="1"/>
              <a:t>section</a:t>
            </a:r>
            <a:r>
              <a:rPr lang="sv-SE" dirty="0"/>
              <a:t> is </a:t>
            </a:r>
            <a:r>
              <a:rPr lang="sv-SE" dirty="0" err="1"/>
              <a:t>correct</a:t>
            </a:r>
            <a:r>
              <a:rPr lang="sv-SE" dirty="0"/>
              <a:t>/</a:t>
            </a:r>
            <a:r>
              <a:rPr lang="sv-SE" dirty="0" err="1"/>
              <a:t>matches</a:t>
            </a:r>
            <a:r>
              <a:rPr lang="sv-SE" dirty="0"/>
              <a:t> preem.gro in terms </a:t>
            </a:r>
            <a:r>
              <a:rPr lang="sv-SE" dirty="0" err="1"/>
              <a:t>of</a:t>
            </a:r>
            <a:r>
              <a:rPr lang="sv-SE" dirty="0"/>
              <a:t> the order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molecules</a:t>
            </a:r>
            <a:endParaRPr lang="sv-SE" dirty="0"/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an index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run_make_ndx.sh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make_ndx</a:t>
            </a:r>
            <a:r>
              <a:rPr lang="sv-SE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look at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select</a:t>
            </a:r>
            <a:endParaRPr lang="sv-SE" dirty="0"/>
          </a:p>
          <a:p>
            <a:pPr marL="800100" lvl="1" indent="-342900">
              <a:buFont typeface="Arial"/>
              <a:buChar char="•"/>
            </a:pPr>
            <a:r>
              <a:rPr lang="sv-SE" dirty="0"/>
              <a:t>Or the </a:t>
            </a:r>
            <a:r>
              <a:rPr lang="sv-SE" dirty="0" err="1"/>
              <a:t>matlab</a:t>
            </a:r>
            <a:r>
              <a:rPr lang="sv-SE" dirty="0"/>
              <a:t> version </a:t>
            </a:r>
            <a:r>
              <a:rPr lang="en-US" sz="1600" dirty="0">
                <a:latin typeface="Monaco"/>
                <a:cs typeface="Monaco"/>
              </a:rPr>
              <a:t>atom2make_ndx()</a:t>
            </a:r>
          </a:p>
          <a:p>
            <a:pPr marL="800100" lvl="1" indent="-342900">
              <a:buFont typeface="Arial"/>
              <a:buChar char="•"/>
            </a:pPr>
            <a:endParaRPr lang="sv-SE" sz="1600" dirty="0"/>
          </a:p>
          <a:p>
            <a:pPr marL="342900" indent="-342900">
              <a:buAutoNum type="arabicPeriod"/>
            </a:pPr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run_x</a:t>
            </a:r>
            <a:r>
              <a:rPr lang="sv-SE" dirty="0"/>
              <a:t>_{</a:t>
            </a:r>
            <a:r>
              <a:rPr lang="sv-SE" dirty="0" err="1"/>
              <a:t>em</a:t>
            </a:r>
            <a:r>
              <a:rPr lang="sv-SE" dirty="0"/>
              <a:t>/</a:t>
            </a:r>
            <a:r>
              <a:rPr lang="sv-SE" dirty="0" err="1"/>
              <a:t>nvt</a:t>
            </a:r>
            <a:r>
              <a:rPr lang="sv-SE" dirty="0"/>
              <a:t>/</a:t>
            </a:r>
            <a:r>
              <a:rPr lang="sv-SE" dirty="0" err="1"/>
              <a:t>npt</a:t>
            </a:r>
            <a:r>
              <a:rPr lang="sv-SE" dirty="0"/>
              <a:t>/md}.sh </a:t>
            </a:r>
            <a:r>
              <a:rPr lang="sv-SE" dirty="0" err="1"/>
              <a:t>files</a:t>
            </a:r>
            <a:r>
              <a:rPr lang="sv-SE" dirty="0"/>
              <a:t> – and all </a:t>
            </a:r>
            <a:r>
              <a:rPr lang="sv-SE" dirty="0" err="1"/>
              <a:t>mdp</a:t>
            </a:r>
            <a:r>
              <a:rPr lang="sv-SE" dirty="0"/>
              <a:t> options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steps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save data?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the </a:t>
            </a:r>
            <a:r>
              <a:rPr lang="sv-SE" dirty="0" err="1"/>
              <a:t>pressure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? {</a:t>
            </a:r>
            <a:r>
              <a:rPr lang="sv-SE" dirty="0" err="1"/>
              <a:t>iso</a:t>
            </a:r>
            <a:r>
              <a:rPr lang="sv-SE" dirty="0"/>
              <a:t>/semi/</a:t>
            </a:r>
            <a:r>
              <a:rPr lang="sv-SE" dirty="0" err="1"/>
              <a:t>aniso</a:t>
            </a:r>
            <a:r>
              <a:rPr lang="sv-SE" dirty="0"/>
              <a:t>}</a:t>
            </a:r>
            <a:r>
              <a:rPr lang="sv-SE" dirty="0" err="1"/>
              <a:t>isotropic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/>
              <a:t>Does all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mentioned</a:t>
            </a:r>
            <a:r>
              <a:rPr lang="sv-SE" dirty="0"/>
              <a:t> in the </a:t>
            </a:r>
            <a:r>
              <a:rPr lang="sv-SE" dirty="0" err="1"/>
              <a:t>mdp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exist</a:t>
            </a:r>
            <a:r>
              <a:rPr lang="sv-SE" dirty="0"/>
              <a:t> in the index </a:t>
            </a:r>
            <a:r>
              <a:rPr lang="sv-SE" dirty="0" err="1"/>
              <a:t>file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47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476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the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function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atom,origtype,newtype,newresname,trans_vec,num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Ion1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(MMT1,'Mgo',Cation,Cation,[0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([MMT1.type],'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Ion1});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Ion2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(MMT2,'Mgo',Cation,Cation,[0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([MMT2.type],'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([MMT1 MMT2 Ion1 Ion2],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Solvate</a:t>
            </a:r>
            <a:r>
              <a:rPr lang="sv-SE" sz="1400" dirty="0">
                <a:solidFill>
                  <a:srgbClr val="008000"/>
                </a:solidFill>
              </a:rPr>
              <a:t> the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wrap_atom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); % Wrap all </a:t>
            </a:r>
            <a:r>
              <a:rPr lang="sv-SE" sz="1400" dirty="0" err="1">
                <a:solidFill>
                  <a:srgbClr val="000000"/>
                </a:solidFill>
              </a:rPr>
              <a:t>solute</a:t>
            </a:r>
            <a:r>
              <a:rPr lang="sv-SE" sz="1400" dirty="0">
                <a:solidFill>
                  <a:srgbClr val="000000"/>
                </a:solidFill>
              </a:rPr>
              <a:t> atoms </a:t>
            </a:r>
            <a:r>
              <a:rPr lang="sv-SE" sz="1400" dirty="0" err="1">
                <a:solidFill>
                  <a:srgbClr val="000000"/>
                </a:solidFill>
              </a:rPr>
              <a:t>into</a:t>
            </a:r>
            <a:r>
              <a:rPr lang="sv-SE" sz="1400" dirty="0">
                <a:solidFill>
                  <a:srgbClr val="000000"/>
                </a:solidFill>
              </a:rPr>
              <a:t> the box </a:t>
            </a:r>
            <a:r>
              <a:rPr lang="sv-SE" sz="1400" dirty="0" err="1">
                <a:solidFill>
                  <a:srgbClr val="000000"/>
                </a:solidFill>
              </a:rPr>
              <a:t>before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adding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'max',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SOL1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0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d001],1.1,2,nSOL,System); System = </a:t>
            </a:r>
            <a:r>
              <a:rPr lang="sv-SE" sz="1400" dirty="0" smtClean="0">
                <a:solidFill>
                  <a:srgbClr val="000000"/>
                </a:solidFill>
              </a:rPr>
              <a:t>System=</a:t>
            </a:r>
            <a:r>
              <a:rPr lang="sv-SE" sz="1400" dirty="0" err="1" smtClean="0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SOL2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d001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(3)],1.1,2,nSOL,System); System = </a:t>
            </a:r>
            <a:r>
              <a:rPr lang="sv-SE" sz="1400" dirty="0" smtClean="0">
                <a:solidFill>
                  <a:srgbClr val="000000"/>
                </a:solidFill>
              </a:rPr>
              <a:t>System=</a:t>
            </a:r>
            <a:r>
              <a:rPr lang="sv-SE" sz="1400" dirty="0" err="1" smtClean="0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/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2383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29375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Put</a:t>
            </a:r>
            <a:r>
              <a:rPr lang="sv-SE" sz="1400" dirty="0">
                <a:solidFill>
                  <a:srgbClr val="008000"/>
                </a:solidFill>
              </a:rPr>
              <a:t> all atom </a:t>
            </a:r>
            <a:r>
              <a:rPr lang="sv-SE" sz="1400" dirty="0" err="1">
                <a:solidFill>
                  <a:srgbClr val="008000"/>
                </a:solidFill>
              </a:rPr>
              <a:t>structs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together</a:t>
            </a:r>
            <a:r>
              <a:rPr lang="sv-SE" sz="1400" dirty="0">
                <a:solidFill>
                  <a:srgbClr val="008000"/>
                </a:solidFill>
              </a:rPr>
              <a:t> (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translate/center/wrap </a:t>
            </a:r>
            <a:r>
              <a:rPr lang="sv-SE" sz="1400" dirty="0" err="1">
                <a:solidFill>
                  <a:srgbClr val="008000"/>
                </a:solidFill>
              </a:rPr>
              <a:t>if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but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do not </a:t>
            </a:r>
            <a:r>
              <a:rPr lang="sv-SE" sz="1400" dirty="0" err="1">
                <a:solidFill>
                  <a:srgbClr val="008000"/>
                </a:solidFill>
              </a:rPr>
              <a:t>have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…)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translate_atom</a:t>
            </a:r>
            <a:r>
              <a:rPr lang="sv-SE" sz="1400" dirty="0">
                <a:solidFill>
                  <a:srgbClr val="008000"/>
                </a:solidFill>
              </a:rPr>
              <a:t>(System,[0 0 d001/2],'all');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center_atom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,{'MMT'},'z');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wrap_atom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wrap atoms </a:t>
            </a:r>
            <a:r>
              <a:rPr lang="sv-SE" sz="1400" dirty="0" err="1">
                <a:solidFill>
                  <a:srgbClr val="008000"/>
                </a:solidFill>
              </a:rPr>
              <a:t>into</a:t>
            </a:r>
            <a:r>
              <a:rPr lang="sv-SE" sz="14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charge_atom</a:t>
            </a:r>
            <a:r>
              <a:rPr lang="sv-SE" sz="1400" dirty="0">
                <a:solidFill>
                  <a:srgbClr val="000000"/>
                </a:solidFill>
              </a:rPr>
              <a:t>(System,Box_</a:t>
            </a:r>
            <a:r>
              <a:rPr lang="sv-SE" sz="1400" dirty="0" err="1">
                <a:solidFill>
                  <a:srgbClr val="000000"/>
                </a:solidFill>
              </a:rPr>
              <a:t>dim</a:t>
            </a:r>
            <a:r>
              <a:rPr lang="sv-SE" sz="1400" dirty="0">
                <a:solidFill>
                  <a:srgbClr val="000000"/>
                </a:solidFill>
              </a:rPr>
              <a:t>,'</a:t>
            </a:r>
            <a:r>
              <a:rPr lang="sv-SE" sz="1400" dirty="0" err="1">
                <a:solidFill>
                  <a:srgbClr val="000000"/>
                </a:solidFill>
              </a:rPr>
              <a:t>clayff</a:t>
            </a:r>
            <a:r>
              <a:rPr lang="sv-SE" sz="1400" dirty="0">
                <a:solidFill>
                  <a:srgbClr val="000000"/>
                </a:solidFill>
              </a:rPr>
              <a:t>','</a:t>
            </a:r>
            <a:r>
              <a:rPr lang="sv-SE" sz="1400" dirty="0" err="1">
                <a:solidFill>
                  <a:srgbClr val="000000"/>
                </a:solidFill>
              </a:rPr>
              <a:t>spc</a:t>
            </a:r>
            <a:r>
              <a:rPr lang="sv-SE" sz="1400" dirty="0">
                <a:solidFill>
                  <a:srgbClr val="000000"/>
                </a:solidFill>
              </a:rPr>
              <a:t>/e');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</a:t>
            </a:r>
            <a:r>
              <a:rPr lang="sv-SE" sz="1400" dirty="0">
                <a:solidFill>
                  <a:srgbClr val="008000"/>
                </a:solidFill>
              </a:rPr>
              <a:t> the system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a .gro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write_atom_gro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System,Full_Box_dim,filename_out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final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in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vmd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 </a:t>
            </a:r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Use</a:t>
            </a:r>
            <a:r>
              <a:rPr lang="sv-SE" sz="1400" dirty="0">
                <a:solidFill>
                  <a:srgbClr val="008000"/>
                </a:solidFill>
              </a:rPr>
              <a:t> VMD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simulation box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/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5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1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pic>
        <p:nvPicPr>
          <p:cNvPr id="18" name="Bildobjekt 17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3327399" y="3934409"/>
            <a:ext cx="5618156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Note </a:t>
            </a:r>
            <a:r>
              <a:rPr lang="sv-SE" sz="1200" dirty="0" err="1"/>
              <a:t>that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.</a:t>
            </a:r>
            <a:r>
              <a:rPr lang="sv-SE" sz="1200" dirty="0" err="1"/>
              <a:t>lj</a:t>
            </a:r>
            <a:r>
              <a:rPr lang="sv-SE" sz="1200" dirty="0"/>
              <a:t> </a:t>
            </a:r>
            <a:r>
              <a:rPr lang="sv-SE" sz="1200" dirty="0" err="1"/>
              <a:t>files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only</a:t>
            </a:r>
            <a:r>
              <a:rPr lang="sv-SE" sz="1200" dirty="0"/>
              <a:t> </a:t>
            </a:r>
            <a:r>
              <a:rPr lang="sv-SE" sz="1200" dirty="0" err="1"/>
              <a:t>compatible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Clayff</a:t>
            </a:r>
            <a:r>
              <a:rPr lang="sv-SE" sz="1200" dirty="0"/>
              <a:t>, </a:t>
            </a:r>
            <a:r>
              <a:rPr lang="sv-SE" sz="1200" dirty="0" err="1"/>
              <a:t>but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the </a:t>
            </a:r>
            <a:r>
              <a:rPr lang="sv-SE" sz="1200" dirty="0" err="1"/>
              <a:t>settings</a:t>
            </a:r>
            <a:r>
              <a:rPr lang="sv-SE" sz="1200" dirty="0"/>
              <a:t> (in </a:t>
            </a:r>
            <a:r>
              <a:rPr lang="sv-SE" sz="1200" dirty="0" err="1"/>
              <a:t>write_atom_lmp</a:t>
            </a:r>
            <a:r>
              <a:rPr lang="sv-SE" sz="1200" dirty="0"/>
              <a:t>()):</a:t>
            </a:r>
          </a:p>
          <a:p>
            <a:r>
              <a:rPr lang="sv-SE" sz="1200" dirty="0" err="1"/>
              <a:t>prev_atom_types</a:t>
            </a:r>
            <a:r>
              <a:rPr lang="sv-SE" sz="1200" dirty="0"/>
              <a:t>=?; </a:t>
            </a:r>
            <a:r>
              <a:rPr lang="sv-SE" sz="1200" dirty="0" err="1"/>
              <a:t>prev_bond_types</a:t>
            </a:r>
            <a:r>
              <a:rPr lang="sv-SE" sz="1200" dirty="0"/>
              <a:t>=?; </a:t>
            </a:r>
            <a:r>
              <a:rPr lang="sv-SE" sz="1200" dirty="0" err="1"/>
              <a:t>prev_atom_index</a:t>
            </a:r>
            <a:r>
              <a:rPr lang="sv-SE" sz="1200" dirty="0"/>
              <a:t>=?;</a:t>
            </a:r>
            <a:r>
              <a:rPr lang="sv-SE" sz="1200" dirty="0" err="1"/>
              <a:t>prev_mol_index</a:t>
            </a:r>
            <a:r>
              <a:rPr lang="sv-SE" sz="1200" dirty="0"/>
              <a:t>=?;</a:t>
            </a:r>
          </a:p>
          <a:p>
            <a:r>
              <a:rPr lang="sv-SE" sz="1200" dirty="0" err="1"/>
              <a:t>can</a:t>
            </a:r>
            <a:r>
              <a:rPr lang="sv-SE" sz="1200" dirty="0"/>
              <a:t> be </a:t>
            </a:r>
            <a:r>
              <a:rPr lang="sv-SE" sz="1200" dirty="0" err="1"/>
              <a:t>used</a:t>
            </a:r>
            <a:r>
              <a:rPr lang="sv-SE" sz="1200" dirty="0"/>
              <a:t> </a:t>
            </a:r>
            <a:r>
              <a:rPr lang="sv-SE" sz="1200" dirty="0" err="1"/>
              <a:t>if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manually</a:t>
            </a:r>
            <a:r>
              <a:rPr lang="sv-SE" sz="1200" dirty="0"/>
              <a:t> </a:t>
            </a:r>
            <a:r>
              <a:rPr lang="sv-SE" sz="1200" dirty="0" err="1"/>
              <a:t>wants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</a:t>
            </a:r>
            <a:r>
              <a:rPr lang="sv-SE" sz="1200" dirty="0" err="1"/>
              <a:t>append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a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, for </a:t>
            </a:r>
            <a:r>
              <a:rPr lang="sv-SE" sz="1200" dirty="0" err="1"/>
              <a:t>instance</a:t>
            </a:r>
            <a:r>
              <a:rPr lang="sv-SE" sz="1200" dirty="0"/>
              <a:t> the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from </a:t>
            </a:r>
            <a:r>
              <a:rPr lang="sv-SE" sz="1200" dirty="0" err="1"/>
              <a:t>some</a:t>
            </a:r>
            <a:r>
              <a:rPr lang="sv-SE" sz="1200" dirty="0"/>
              <a:t> </a:t>
            </a:r>
            <a:r>
              <a:rPr lang="sv-SE" sz="1200" dirty="0" err="1"/>
              <a:t>organic</a:t>
            </a:r>
            <a:r>
              <a:rPr lang="sv-SE" sz="1200" dirty="0"/>
              <a:t> </a:t>
            </a:r>
            <a:r>
              <a:rPr lang="sv-SE" sz="1200" dirty="0" err="1"/>
              <a:t>molecule</a:t>
            </a:r>
            <a:r>
              <a:rPr lang="sv-SE" sz="1200" dirty="0"/>
              <a:t>…</a:t>
            </a:r>
          </a:p>
        </p:txBody>
      </p:sp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>
            <a:off x="1524000" y="4442241"/>
            <a:ext cx="1346199" cy="86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ruta 5"/>
          <p:cNvSpPr txBox="1"/>
          <p:nvPr/>
        </p:nvSpPr>
        <p:spPr>
          <a:xfrm>
            <a:off x="2895600" y="2966303"/>
            <a:ext cx="2540000" cy="8309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Note </a:t>
            </a:r>
            <a:r>
              <a:rPr lang="sv-SE" sz="1200" dirty="0" err="1">
                <a:cs typeface="Calibri"/>
              </a:rPr>
              <a:t>that</a:t>
            </a:r>
            <a:r>
              <a:rPr lang="sv-SE" sz="1200" dirty="0">
                <a:cs typeface="Calibri"/>
              </a:rPr>
              <a:t> a </a:t>
            </a:r>
            <a:r>
              <a:rPr lang="sv-SE" sz="1200" dirty="0" err="1">
                <a:cs typeface="Calibri"/>
              </a:rPr>
              <a:t>single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itp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for gromacs </a:t>
            </a:r>
            <a:r>
              <a:rPr lang="sv-SE" sz="1200" dirty="0" err="1">
                <a:cs typeface="Calibri"/>
              </a:rPr>
              <a:t>acutally</a:t>
            </a:r>
            <a:r>
              <a:rPr lang="sv-SE" sz="1200" dirty="0">
                <a:cs typeface="Calibri"/>
              </a:rPr>
              <a:t> do </a:t>
            </a:r>
            <a:r>
              <a:rPr lang="sv-SE" sz="1200" dirty="0" err="1">
                <a:cs typeface="Calibri"/>
              </a:rPr>
              <a:t>work</a:t>
            </a:r>
            <a:r>
              <a:rPr lang="sv-SE" sz="1200" dirty="0">
                <a:cs typeface="Calibri"/>
              </a:rPr>
              <a:t>, </a:t>
            </a:r>
            <a:r>
              <a:rPr lang="sv-SE" sz="1200" dirty="0" err="1">
                <a:cs typeface="Calibri"/>
              </a:rPr>
              <a:t>but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then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without</a:t>
            </a:r>
            <a:r>
              <a:rPr lang="sv-SE" sz="1200" dirty="0">
                <a:cs typeface="Calibri"/>
              </a:rPr>
              <a:t> the [ </a:t>
            </a:r>
            <a:r>
              <a:rPr lang="sv-SE" sz="1200" dirty="0" err="1">
                <a:cs typeface="Calibri"/>
              </a:rPr>
              <a:t>settle</a:t>
            </a:r>
            <a:r>
              <a:rPr lang="sv-SE" sz="1200" dirty="0">
                <a:cs typeface="Calibri"/>
              </a:rPr>
              <a:t> ] (</a:t>
            </a:r>
            <a:r>
              <a:rPr lang="sv-SE" sz="1200" dirty="0" err="1">
                <a:cs typeface="Calibri"/>
              </a:rPr>
              <a:t>better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than</a:t>
            </a:r>
            <a:r>
              <a:rPr lang="sv-SE" sz="1200" dirty="0">
                <a:cs typeface="Calibri"/>
              </a:rPr>
              <a:t> SHAKE, LINCS) for </a:t>
            </a:r>
            <a:r>
              <a:rPr lang="sv-SE" sz="1200" dirty="0" err="1">
                <a:cs typeface="Calibri"/>
              </a:rPr>
              <a:t>water</a:t>
            </a:r>
            <a:r>
              <a:rPr lang="sv-SE" sz="1200" dirty="0">
                <a:cs typeface="Calibri"/>
              </a:rPr>
              <a:t>.</a:t>
            </a:r>
            <a:endParaRPr lang="sv-SE" sz="1200" dirty="0"/>
          </a:p>
        </p:txBody>
      </p:sp>
      <p:cxnSp>
        <p:nvCxnSpPr>
          <p:cNvPr id="15" name="Rak pil 14"/>
          <p:cNvCxnSpPr>
            <a:endCxn id="6" idx="1"/>
          </p:cNvCxnSpPr>
          <p:nvPr/>
        </p:nvCxnSpPr>
        <p:spPr>
          <a:xfrm flipV="1">
            <a:off x="1295400" y="3381802"/>
            <a:ext cx="1600200" cy="64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 16"/>
          <p:cNvCxnSpPr>
            <a:endCxn id="2" idx="1"/>
          </p:cNvCxnSpPr>
          <p:nvPr/>
        </p:nvCxnSpPr>
        <p:spPr>
          <a:xfrm>
            <a:off x="1295400" y="4229100"/>
            <a:ext cx="2031999" cy="213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2870199" y="5075535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.mol2 </a:t>
            </a:r>
            <a:r>
              <a:rPr lang="sv-SE" sz="1200" dirty="0" err="1">
                <a:cs typeface="Calibri"/>
              </a:rPr>
              <a:t>does</a:t>
            </a:r>
            <a:r>
              <a:rPr lang="sv-SE" sz="1200" dirty="0">
                <a:cs typeface="Calibri"/>
              </a:rPr>
              <a:t> not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</a:t>
            </a:r>
            <a:r>
              <a:rPr lang="sv-SE" sz="1200" dirty="0" err="1">
                <a:cs typeface="Calibri"/>
              </a:rPr>
              <a:t>correct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Sybyl</a:t>
            </a:r>
            <a:r>
              <a:rPr lang="sv-SE" sz="1200" dirty="0">
                <a:cs typeface="Calibri"/>
              </a:rPr>
              <a:t> atom </a:t>
            </a:r>
            <a:r>
              <a:rPr lang="sv-SE" sz="1200" dirty="0" err="1">
                <a:cs typeface="Calibri"/>
              </a:rPr>
              <a:t>names</a:t>
            </a:r>
            <a:r>
              <a:rPr lang="sv-SE" sz="1200" dirty="0">
                <a:cs typeface="Calibri"/>
              </a:rPr>
              <a:t>…</a:t>
            </a:r>
            <a:endParaRPr lang="sv-SE" sz="1200" dirty="0"/>
          </a:p>
        </p:txBody>
      </p:sp>
      <p:cxnSp>
        <p:nvCxnSpPr>
          <p:cNvPr id="27" name="Rak pil 26"/>
          <p:cNvCxnSpPr/>
          <p:nvPr/>
        </p:nvCxnSpPr>
        <p:spPr>
          <a:xfrm>
            <a:off x="1435100" y="4699000"/>
            <a:ext cx="1437199" cy="120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2882899" y="5651500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can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optianlly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’CONECT’ </a:t>
            </a:r>
            <a:r>
              <a:rPr lang="sv-SE" sz="1200" dirty="0" err="1">
                <a:cs typeface="Calibri"/>
              </a:rPr>
              <a:t>section</a:t>
            </a:r>
            <a:endParaRPr lang="sv-SE" sz="1200" dirty="0"/>
          </a:p>
        </p:txBody>
      </p:sp>
      <p:cxnSp>
        <p:nvCxnSpPr>
          <p:cNvPr id="30" name="Rak pil 29"/>
          <p:cNvCxnSpPr/>
          <p:nvPr/>
        </p:nvCxnSpPr>
        <p:spPr>
          <a:xfrm>
            <a:off x="1397000" y="4950072"/>
            <a:ext cx="1473199" cy="152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2895600" y="6250137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pqr</a:t>
            </a:r>
            <a:r>
              <a:rPr lang="sv-SE" sz="1200" dirty="0">
                <a:cs typeface="Calibri"/>
              </a:rPr>
              <a:t> is </a:t>
            </a:r>
            <a:r>
              <a:rPr lang="sv-SE" sz="1200" dirty="0" err="1">
                <a:cs typeface="Calibri"/>
              </a:rPr>
              <a:t>similar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contains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chares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ionic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radius</a:t>
            </a:r>
            <a:endParaRPr lang="sv-SE" sz="1200" dirty="0"/>
          </a:p>
        </p:txBody>
      </p:sp>
      <p:sp>
        <p:nvSpPr>
          <p:cNvPr id="24" name="textruta 23"/>
          <p:cNvSpPr txBox="1"/>
          <p:nvPr/>
        </p:nvSpPr>
        <p:spPr>
          <a:xfrm>
            <a:off x="406400" y="64770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psf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topology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(no </a:t>
            </a:r>
            <a:r>
              <a:rPr lang="sv-SE" sz="1200" dirty="0" err="1">
                <a:cs typeface="Calibri"/>
              </a:rPr>
              <a:t>dihedrals</a:t>
            </a:r>
            <a:r>
              <a:rPr lang="sv-SE" sz="1200" dirty="0">
                <a:cs typeface="Calibri"/>
              </a:rPr>
              <a:t>!)</a:t>
            </a:r>
            <a:endParaRPr lang="sv-SE" sz="1200" dirty="0"/>
          </a:p>
        </p:txBody>
      </p:sp>
      <p:cxnSp>
        <p:nvCxnSpPr>
          <p:cNvPr id="25" name="Rak pil 24"/>
          <p:cNvCxnSpPr/>
          <p:nvPr/>
        </p:nvCxnSpPr>
        <p:spPr>
          <a:xfrm>
            <a:off x="1397000" y="5102472"/>
            <a:ext cx="0" cy="137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1041400" y="5387801"/>
            <a:ext cx="0" cy="416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177800" y="58039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xyz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</a:t>
            </a:r>
            <a:r>
              <a:rPr lang="sv-SE" sz="1200" dirty="0">
                <a:cs typeface="Calibri"/>
              </a:rPr>
              <a:t> # </a:t>
            </a:r>
            <a:r>
              <a:rPr lang="sv-SE" sz="1200" dirty="0" err="1">
                <a:cs typeface="Calibri"/>
              </a:rPr>
              <a:t>Box_dim</a:t>
            </a:r>
            <a:r>
              <a:rPr lang="sv-SE" sz="1200" dirty="0">
                <a:cs typeface="Calibri"/>
              </a:rPr>
              <a:t> on 2nd </a:t>
            </a:r>
            <a:r>
              <a:rPr lang="sv-SE" sz="1200" dirty="0" err="1">
                <a:cs typeface="Calibri"/>
              </a:rPr>
              <a:t>line</a:t>
            </a:r>
            <a:r>
              <a:rPr lang="sv-SE" sz="1200" dirty="0">
                <a:cs typeface="Calibri"/>
              </a:rPr>
              <a:t>!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61902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more</a:t>
            </a:r>
            <a:r>
              <a:rPr lang="sv-SE" sz="1600" dirty="0"/>
              <a:t>…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525600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add2atom.m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atom2make_ndx.m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ave_atom.m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bond_angle_atom.m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bond_angle_type.m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center_atom.m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charge_atom.m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charge_clayff_atom.m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charge_interface_atom.m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check_clayff_charge.m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check_clayff_H2Odens.m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check_H2Odens.m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check_interface_charge.m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clayff_param.m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COM_atom.m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COM_molid.m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COM_SOL.m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composition_atom.m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concatenate_atom.m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condense_atom.m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CONECT_atom.m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copy_atom.m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copy_type.m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create_atom.m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dipoles_atom.m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dist_matrix_atom.m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dist_matrixes_atom.m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duplicate_atom.m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element_atom.m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find_bonded_atom.m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frame2atom.m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hist_atom.m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import_atom_gro.m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import_atom_multiple_gro.m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import_atom_pdb.m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import_atom_xtc.m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import_atom_xyz.m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import_traj.m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import_xtc.m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insert_atom.m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interface_atom.m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interface_param.m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ion_radius.m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keep_atom.m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keep_resname.m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median_atom.m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merge_atom.m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molid_translate.m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orto_atom.m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overwrite_atom.m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position_molid.m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put_atom.m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radius_atom.m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radius.m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remove_molid.m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remove_residues.m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remove_resname.m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remove_SOL.m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remove_type.m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rename_type.m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reorder_atom_gro.m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replicate_atom.m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resname_atom.m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rotate_atom.m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scale_atom.m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slice_atom.m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slice_molid.m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solvate_atom.m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sort_atom.m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sort_molid.m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spc2tip4p.m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spce2tip4p.m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substitute_atom.m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tip3p2tip4p.m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tpr2pdb_func.m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translate_atom.m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translate_molid.m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triclinic_atom.m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tweak_charge_atom.m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unwrap_atom.m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update_atom.m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vmd.m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wrap_atom.m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write_atom_gro_traj.m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write_atom_gro.m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write_atom_itp.m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write_atom_lmp.m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write_atom_mol2.m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write_atom_multiple_gro.m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write_atom_pdb.m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write_atom_pqr.m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write_atom_psf.m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write_atom_xyz.m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write_atom.m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727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41101" y="2732240"/>
            <a:ext cx="52978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This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slide</a:t>
            </a:r>
            <a:r>
              <a:rPr lang="sv-SE" sz="2800" dirty="0">
                <a:latin typeface="Arial"/>
                <a:cs typeface="Arial"/>
              </a:rPr>
              <a:t> is </a:t>
            </a:r>
            <a:r>
              <a:rPr lang="sv-SE" sz="2800" dirty="0" err="1">
                <a:latin typeface="Arial"/>
                <a:cs typeface="Arial"/>
              </a:rPr>
              <a:t>intentionally</a:t>
            </a:r>
            <a:r>
              <a:rPr lang="sv-SE" sz="2800" dirty="0">
                <a:latin typeface="Arial"/>
                <a:cs typeface="Arial"/>
              </a:rPr>
              <a:t> blank</a:t>
            </a:r>
            <a:endParaRPr lang="sv-SE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7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Common </a:t>
            </a:r>
            <a:r>
              <a:rPr lang="sv-SE" sz="2800" dirty="0" err="1">
                <a:latin typeface="Arial"/>
                <a:cs typeface="Arial"/>
              </a:rPr>
              <a:t>pitfalls</a:t>
            </a:r>
            <a:r>
              <a:rPr lang="sv-SE" sz="2800" dirty="0">
                <a:latin typeface="Arial"/>
                <a:cs typeface="Arial"/>
              </a:rPr>
              <a:t>: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If </a:t>
            </a:r>
            <a:r>
              <a:rPr lang="sv-SE" b="1" dirty="0" err="1"/>
              <a:t>gmx</a:t>
            </a:r>
            <a:r>
              <a:rPr lang="sv-SE" b="1" dirty="0"/>
              <a:t> </a:t>
            </a:r>
            <a:r>
              <a:rPr lang="sv-SE" b="1" dirty="0" err="1"/>
              <a:t>grompp</a:t>
            </a:r>
            <a:r>
              <a:rPr lang="sv-SE" b="1" dirty="0"/>
              <a:t> </a:t>
            </a:r>
            <a:r>
              <a:rPr lang="sv-SE" b="1" dirty="0" err="1"/>
              <a:t>fails</a:t>
            </a:r>
            <a:r>
              <a:rPr lang="sv-SE" b="1" dirty="0"/>
              <a:t>, it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give</a:t>
            </a:r>
            <a:r>
              <a:rPr lang="sv-SE" b="1" dirty="0"/>
              <a:t> </a:t>
            </a:r>
            <a:r>
              <a:rPr lang="sv-SE" b="1" dirty="0" err="1"/>
              <a:t>you</a:t>
            </a:r>
            <a:r>
              <a:rPr lang="sv-SE" b="1" dirty="0"/>
              <a:t> a </a:t>
            </a:r>
            <a:r>
              <a:rPr lang="sv-SE" b="1" dirty="0" err="1"/>
              <a:t>error</a:t>
            </a:r>
            <a:r>
              <a:rPr lang="sv-SE" b="1" dirty="0"/>
              <a:t> </a:t>
            </a:r>
            <a:r>
              <a:rPr lang="sv-SE" b="1" dirty="0" err="1"/>
              <a:t>message</a:t>
            </a:r>
            <a:r>
              <a:rPr lang="sv-SE" b="1" dirty="0"/>
              <a:t> </a:t>
            </a:r>
            <a:r>
              <a:rPr lang="sv-SE" b="1" dirty="0" err="1"/>
              <a:t>explaining</a:t>
            </a:r>
            <a:r>
              <a:rPr lang="sv-SE" b="1" dirty="0"/>
              <a:t> </a:t>
            </a:r>
            <a:r>
              <a:rPr lang="sv-SE" b="1" dirty="0" err="1"/>
              <a:t>whats</a:t>
            </a:r>
            <a:r>
              <a:rPr lang="sv-SE" b="1" dirty="0"/>
              <a:t> </a:t>
            </a:r>
            <a:r>
              <a:rPr lang="sv-SE" b="1" dirty="0" err="1"/>
              <a:t>wrong</a:t>
            </a:r>
            <a:endParaRPr lang="sv-SE" b="1" dirty="0"/>
          </a:p>
          <a:p>
            <a:endParaRPr lang="sv-SE" b="1" dirty="0"/>
          </a:p>
          <a:p>
            <a:r>
              <a:rPr lang="sv-SE" b="1" dirty="0" err="1"/>
              <a:t>Here</a:t>
            </a:r>
            <a:r>
              <a:rPr lang="sv-SE" b="1" dirty="0"/>
              <a:t>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could</a:t>
            </a:r>
            <a:r>
              <a:rPr lang="sv-SE" b="1" dirty="0"/>
              <a:t> list problems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run</a:t>
            </a:r>
            <a:r>
              <a:rPr lang="sv-SE" b="1" dirty="0"/>
              <a:t> </a:t>
            </a:r>
            <a:r>
              <a:rPr lang="sv-SE" b="1" dirty="0" err="1"/>
              <a:t>into</a:t>
            </a:r>
            <a:r>
              <a:rPr lang="sv-SE" b="1" dirty="0" smtClean="0"/>
              <a:t>…</a:t>
            </a:r>
          </a:p>
          <a:p>
            <a:endParaRPr lang="sv-SE" b="1" dirty="0"/>
          </a:p>
          <a:p>
            <a:r>
              <a:rPr lang="sv-SE" b="1" dirty="0" err="1" smtClean="0"/>
              <a:t>Add</a:t>
            </a:r>
            <a:r>
              <a:rPr lang="sv-SE" b="1" dirty="0" smtClean="0"/>
              <a:t> </a:t>
            </a:r>
            <a:r>
              <a:rPr lang="sv-SE" b="1" dirty="0" err="1" smtClean="0"/>
              <a:t>more</a:t>
            </a:r>
            <a:r>
              <a:rPr lang="sv-SE" b="1" dirty="0" smtClean="0"/>
              <a:t> </a:t>
            </a:r>
            <a:r>
              <a:rPr lang="sv-SE" b="1" dirty="0" err="1" smtClean="0"/>
              <a:t>thingies</a:t>
            </a:r>
            <a:r>
              <a:rPr lang="sv-SE" b="1" dirty="0" smtClean="0"/>
              <a:t> </a:t>
            </a:r>
            <a:r>
              <a:rPr lang="sv-SE" b="1" dirty="0" err="1" smtClean="0"/>
              <a:t>here</a:t>
            </a:r>
            <a:r>
              <a:rPr lang="mr-IN" b="1" dirty="0" smtClean="0"/>
              <a:t>…</a:t>
            </a: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4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61556" y="903099"/>
            <a:ext cx="796014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Molecular</a:t>
            </a:r>
            <a:r>
              <a:rPr lang="sv-SE" dirty="0"/>
              <a:t> simulations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physically</a:t>
            </a:r>
            <a:r>
              <a:rPr lang="sv-SE" dirty="0"/>
              <a:t> sound 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 smtClean="0"/>
              <a:t>structure</a:t>
            </a:r>
            <a:r>
              <a:rPr lang="sv-SE" dirty="0" smtClean="0"/>
              <a:t>/</a:t>
            </a:r>
            <a:r>
              <a:rPr lang="sv-SE" dirty="0" err="1" smtClean="0"/>
              <a:t>configurations</a:t>
            </a:r>
            <a:r>
              <a:rPr lang="sv-SE" dirty="0" smtClean="0"/>
              <a:t> (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multi-</a:t>
            </a:r>
            <a:r>
              <a:rPr lang="sv-SE" dirty="0" err="1"/>
              <a:t>component</a:t>
            </a:r>
            <a:r>
              <a:rPr lang="sv-SE" dirty="0"/>
              <a:t> systems</a:t>
            </a:r>
            <a:r>
              <a:rPr lang="sv-SE" dirty="0" smtClean="0"/>
              <a:t>), </a:t>
            </a:r>
            <a:r>
              <a:rPr lang="sv-SE" dirty="0"/>
              <a:t>as </a:t>
            </a:r>
            <a:r>
              <a:rPr lang="sv-SE" dirty="0" err="1"/>
              <a:t>well</a:t>
            </a:r>
            <a:r>
              <a:rPr lang="sv-SE" dirty="0"/>
              <a:t> as a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and forcefield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topology</a:t>
            </a:r>
            <a:r>
              <a:rPr lang="sv-SE" dirty="0"/>
              <a:t> (information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atomic</a:t>
            </a:r>
            <a:r>
              <a:rPr lang="sv-SE" dirty="0"/>
              <a:t>, bonding and </a:t>
            </a:r>
            <a:r>
              <a:rPr lang="sv-SE" dirty="0" err="1"/>
              <a:t>angle</a:t>
            </a:r>
            <a:r>
              <a:rPr lang="sv-SE" dirty="0"/>
              <a:t> order, atom </a:t>
            </a:r>
            <a:r>
              <a:rPr lang="sv-SE" dirty="0" err="1"/>
              <a:t>type</a:t>
            </a:r>
            <a:r>
              <a:rPr lang="sv-SE" dirty="0"/>
              <a:t> info and forcefield parameters etc..)</a:t>
            </a:r>
          </a:p>
          <a:p>
            <a:endParaRPr lang="sv-SE" dirty="0"/>
          </a:p>
          <a:p>
            <a:r>
              <a:rPr lang="sv-SE" b="1" dirty="0"/>
              <a:t>Gromacs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 in </a:t>
            </a:r>
            <a:r>
              <a:rPr lang="sv-SE" dirty="0" err="1"/>
              <a:t>many</a:t>
            </a:r>
            <a:r>
              <a:rPr lang="sv-SE" dirty="0"/>
              <a:t> situations, 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protein or lipid </a:t>
            </a:r>
            <a:r>
              <a:rPr lang="sv-SE" dirty="0" err="1"/>
              <a:t>based</a:t>
            </a:r>
            <a:r>
              <a:rPr lang="sv-SE" dirty="0"/>
              <a:t> systems, </a:t>
            </a:r>
            <a:r>
              <a:rPr lang="sv-SE" dirty="0" err="1"/>
              <a:t>see</a:t>
            </a:r>
            <a:r>
              <a:rPr lang="sv-SE" dirty="0"/>
              <a:t>…</a:t>
            </a:r>
          </a:p>
          <a:p>
            <a:r>
              <a:rPr lang="sv-SE" dirty="0" err="1"/>
              <a:t>gmx</a:t>
            </a:r>
            <a:r>
              <a:rPr lang="sv-SE" dirty="0"/>
              <a:t>  {</a:t>
            </a:r>
            <a:r>
              <a:rPr lang="sv-SE" dirty="0" err="1"/>
              <a:t>editconf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insert-molecules</a:t>
            </a:r>
            <a:r>
              <a:rPr lang="sv-SE" dirty="0"/>
              <a:t>, </a:t>
            </a:r>
            <a:r>
              <a:rPr lang="sv-SE" dirty="0" err="1"/>
              <a:t>genion</a:t>
            </a:r>
            <a:r>
              <a:rPr lang="sv-SE" dirty="0"/>
              <a:t>, pdb2gmx, x2top and so on}</a:t>
            </a:r>
          </a:p>
          <a:p>
            <a:endParaRPr lang="sv-SE" dirty="0"/>
          </a:p>
          <a:p>
            <a:r>
              <a:rPr lang="sv-SE" b="1" dirty="0"/>
              <a:t>VMD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various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– the </a:t>
            </a:r>
            <a:r>
              <a:rPr lang="sv-SE" dirty="0" err="1"/>
              <a:t>psfgen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topotools</a:t>
            </a:r>
            <a:r>
              <a:rPr lang="sv-SE" dirty="0"/>
              <a:t> or </a:t>
            </a:r>
            <a:r>
              <a:rPr lang="sv-SE" dirty="0" err="1"/>
              <a:t>inorganic</a:t>
            </a:r>
            <a:r>
              <a:rPr lang="sv-SE" dirty="0"/>
              <a:t> </a:t>
            </a:r>
            <a:r>
              <a:rPr lang="sv-SE" dirty="0" err="1"/>
              <a:t>builder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alternatives. GUI and </a:t>
            </a:r>
            <a:r>
              <a:rPr lang="sv-SE" dirty="0" err="1"/>
              <a:t>tk-console</a:t>
            </a:r>
            <a:r>
              <a:rPr lang="sv-SE" dirty="0"/>
              <a:t> versions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avail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However</a:t>
            </a:r>
            <a:r>
              <a:rPr lang="sv-SE" dirty="0"/>
              <a:t>… </a:t>
            </a:r>
            <a:r>
              <a:rPr lang="sv-SE" dirty="0" err="1"/>
              <a:t>since</a:t>
            </a:r>
            <a:r>
              <a:rPr lang="sv-SE" dirty="0"/>
              <a:t> no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system/simulation setup,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able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one’s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’</a:t>
            </a:r>
            <a:r>
              <a:rPr lang="sv-SE" dirty="0" err="1"/>
              <a:t>tools</a:t>
            </a:r>
            <a:r>
              <a:rPr lang="sv-SE" dirty="0"/>
              <a:t>’ is </a:t>
            </a:r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neccessary</a:t>
            </a:r>
            <a:endParaRPr lang="sv-SE" dirty="0"/>
          </a:p>
          <a:p>
            <a:endParaRPr lang="sv-SE" dirty="0"/>
          </a:p>
          <a:p>
            <a:r>
              <a:rPr lang="sv-SE" b="1" dirty="0" err="1"/>
              <a:t>When</a:t>
            </a:r>
            <a:r>
              <a:rPr lang="sv-SE" b="1" dirty="0"/>
              <a:t> and </a:t>
            </a:r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 (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VMD’s</a:t>
            </a:r>
            <a:r>
              <a:rPr lang="sv-SE" dirty="0"/>
              <a:t> </a:t>
            </a:r>
            <a:r>
              <a:rPr lang="sv-SE" dirty="0" err="1"/>
              <a:t>topotool</a:t>
            </a:r>
            <a:r>
              <a:rPr lang="sv-SE" dirty="0"/>
              <a:t> do </a:t>
            </a:r>
            <a:r>
              <a:rPr lang="sv-SE" dirty="0" err="1"/>
              <a:t>this</a:t>
            </a:r>
            <a:r>
              <a:rPr lang="sv-SE" dirty="0"/>
              <a:t>?)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etc..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56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5" y="928499"/>
            <a:ext cx="8582445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Matlab</a:t>
            </a:r>
            <a:r>
              <a:rPr lang="sv-SE" dirty="0"/>
              <a:t> and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How</a:t>
            </a:r>
            <a:r>
              <a:rPr lang="sv-SE" b="1" dirty="0"/>
              <a:t>?</a:t>
            </a:r>
          </a:p>
          <a:p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Examples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of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atom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!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’atom’ in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endParaRPr lang="sv-SE" sz="1400" b="1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write_atom</a:t>
            </a:r>
            <a:r>
              <a:rPr lang="sv-SE" sz="1400" dirty="0">
                <a:latin typeface="Monaco"/>
                <a:cs typeface="Monaco"/>
              </a:rPr>
              <a:t>(arguments..)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/gro/mol2/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pqr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&amp;&amp;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lammps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gmx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topologies</a:t>
            </a:r>
            <a:endParaRPr lang="sv-SE" sz="1400" dirty="0"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solvate_atom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merge_atom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translate_atom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COM_atom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endParaRPr lang="sv-SE" sz="1100" dirty="0">
              <a:latin typeface="Monaco"/>
              <a:cs typeface="Monaco"/>
            </a:endParaRPr>
          </a:p>
          <a:p>
            <a:r>
              <a:rPr lang="sv-SE" sz="1200" dirty="0" smtClean="0">
                <a:latin typeface="Monaco"/>
                <a:cs typeface="Monaco"/>
              </a:rPr>
              <a:t>+50 </a:t>
            </a:r>
            <a:r>
              <a:rPr lang="sv-SE" sz="1200" dirty="0" err="1">
                <a:latin typeface="Monaco"/>
                <a:cs typeface="Monaco"/>
              </a:rPr>
              <a:t>other</a:t>
            </a:r>
            <a:r>
              <a:rPr lang="sv-SE" sz="1200" dirty="0">
                <a:latin typeface="Monaco"/>
                <a:cs typeface="Monaco"/>
              </a:rPr>
              <a:t> </a:t>
            </a:r>
            <a:r>
              <a:rPr lang="sv-SE" sz="1200" dirty="0" err="1">
                <a:latin typeface="Monaco"/>
                <a:cs typeface="Monaco"/>
              </a:rPr>
              <a:t>functions</a:t>
            </a:r>
            <a:r>
              <a:rPr lang="sv-SE" sz="1200" dirty="0">
                <a:latin typeface="Monaco"/>
                <a:cs typeface="Monaco"/>
              </a:rPr>
              <a:t>…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6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6" y="928499"/>
            <a:ext cx="8569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Matlab and </a:t>
            </a:r>
            <a:r>
              <a:rPr lang="sv-SE" dirty="0" smtClean="0"/>
              <a:t>the </a:t>
            </a:r>
            <a:r>
              <a:rPr lang="sv-SE" dirty="0" err="1" smtClean="0"/>
              <a:t>matlab</a:t>
            </a:r>
            <a:r>
              <a:rPr lang="sv-SE" dirty="0" smtClean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Abouth</a:t>
            </a:r>
            <a:r>
              <a:rPr lang="sv-SE" b="1" dirty="0"/>
              <a:t> </a:t>
            </a:r>
            <a:r>
              <a:rPr lang="sv-SE" b="1" dirty="0" err="1"/>
              <a:t>paths</a:t>
            </a:r>
            <a:r>
              <a:rPr lang="sv-SE" b="1" dirty="0"/>
              <a:t>…</a:t>
            </a:r>
          </a:p>
          <a:p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%% The VMD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path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on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your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computer.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Useful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call VMD from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within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Matlab</a:t>
            </a:r>
          </a:p>
          <a:p>
            <a:r>
              <a:rPr lang="sv-SE" sz="1400" dirty="0" err="1"/>
              <a:t>function</a:t>
            </a:r>
            <a:r>
              <a:rPr lang="sv-SE" sz="1400" dirty="0"/>
              <a:t> PATH2VMD = PATH2VMD()</a:t>
            </a:r>
          </a:p>
          <a:p>
            <a:endParaRPr lang="sv-SE" sz="1400" dirty="0">
              <a:solidFill>
                <a:srgbClr val="008000"/>
              </a:solidFill>
            </a:endParaRPr>
          </a:p>
          <a:p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your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own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 smtClean="0">
                <a:solidFill>
                  <a:srgbClr val="008000"/>
                </a:solidFill>
              </a:rPr>
              <a:t>path</a:t>
            </a:r>
            <a:r>
              <a:rPr lang="sv-SE" sz="1400" dirty="0" smtClean="0">
                <a:solidFill>
                  <a:srgbClr val="008000"/>
                </a:solidFill>
              </a:rPr>
              <a:t> to VMD 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works</a:t>
            </a:r>
            <a:r>
              <a:rPr lang="sv-SE" sz="1400" dirty="0">
                <a:solidFill>
                  <a:srgbClr val="008000"/>
                </a:solidFill>
              </a:rPr>
              <a:t> on my Mac</a:t>
            </a:r>
            <a:r>
              <a:rPr lang="sv-SE" sz="1400" dirty="0" smtClean="0">
                <a:solidFill>
                  <a:srgbClr val="008000"/>
                </a:solidFill>
              </a:rPr>
              <a:t>..)</a:t>
            </a:r>
            <a:br>
              <a:rPr lang="sv-SE" sz="1400" dirty="0" smtClean="0">
                <a:solidFill>
                  <a:srgbClr val="008000"/>
                </a:solidFill>
              </a:rPr>
            </a:br>
            <a:r>
              <a:rPr lang="sv-SE" sz="1400" dirty="0" smtClean="0"/>
              <a:t>PATH2VMD </a:t>
            </a:r>
            <a:r>
              <a:rPr lang="sv-SE" sz="1400" dirty="0"/>
              <a:t>= '/</a:t>
            </a:r>
            <a:r>
              <a:rPr lang="sv-SE" sz="1400" dirty="0" err="1"/>
              <a:t>Applications</a:t>
            </a:r>
            <a:r>
              <a:rPr lang="sv-SE" sz="1400" dirty="0"/>
              <a:t>/VMD\ 1.9.2.app/</a:t>
            </a:r>
            <a:r>
              <a:rPr lang="sv-SE" sz="1400" dirty="0" err="1"/>
              <a:t>Contents</a:t>
            </a:r>
            <a:r>
              <a:rPr lang="sv-SE" sz="1400" dirty="0"/>
              <a:t>/</a:t>
            </a:r>
            <a:r>
              <a:rPr lang="sv-SE" sz="1400" dirty="0" err="1"/>
              <a:t>MacOS</a:t>
            </a:r>
            <a:r>
              <a:rPr lang="sv-SE" sz="1400" dirty="0"/>
              <a:t>/</a:t>
            </a:r>
            <a:r>
              <a:rPr lang="sv-SE" sz="1400" dirty="0" err="1"/>
              <a:t>startup.command</a:t>
            </a:r>
            <a:r>
              <a:rPr lang="sv-SE" sz="1400" dirty="0"/>
              <a:t>'; </a:t>
            </a:r>
            <a:endParaRPr lang="sv-SE" sz="1400" dirty="0">
              <a:solidFill>
                <a:srgbClr val="008000"/>
              </a:solidFill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84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7" name="Rektangel 6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57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" name="Rak 3"/>
          <p:cNvCxnSpPr/>
          <p:nvPr/>
        </p:nvCxnSpPr>
        <p:spPr>
          <a:xfrm>
            <a:off x="966341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55219" y="2044180"/>
            <a:ext cx="71785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6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1499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1500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1504</a:t>
            </a:r>
          </a:p>
        </p:txBody>
      </p:sp>
      <p:cxnSp>
        <p:nvCxnSpPr>
          <p:cNvPr id="9" name="Rak 8"/>
          <p:cNvCxnSpPr/>
          <p:nvPr/>
        </p:nvCxnSpPr>
        <p:spPr>
          <a:xfrm>
            <a:off x="1808985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2237482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685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57764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424082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321848" y="1996794"/>
            <a:ext cx="4822152" cy="3308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1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title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string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format) 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2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of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atoms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nearly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3 and on…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position (in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x y z in 3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8</a:t>
            </a:r>
            <a:b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 positions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3 decimal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velocity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(in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/ps (or km/s), x y z in 3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8 positions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4 decimal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velocites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this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example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 1503 box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vectors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space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separated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reals),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: v1(x) v2(y) v3(z) v1(y) 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v1(z) v2(x) v2(z) v3(x) v3(y), the last 6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may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omitted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they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will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set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zero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 Gromacs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only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supports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boxes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v1(y)=v1(z)=v2(z)=0.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triclinic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box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here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  <a:endParaRPr lang="sv-SE" sz="1100" strike="sngStrike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 </a:t>
            </a:r>
          </a:p>
        </p:txBody>
      </p:sp>
      <p:cxnSp>
        <p:nvCxnSpPr>
          <p:cNvPr id="16" name="Rak 15"/>
          <p:cNvCxnSpPr/>
          <p:nvPr/>
        </p:nvCxnSpPr>
        <p:spPr>
          <a:xfrm>
            <a:off x="575361" y="4777330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547751" y="227902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561556" y="243143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561556" y="4958426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18671</TotalTime>
  <Words>4744</Words>
  <Application>Microsoft Macintosh PowerPoint</Application>
  <PresentationFormat>On-screen Show (4:3)</PresentationFormat>
  <Paragraphs>748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Courier</vt:lpstr>
      <vt:lpstr>Mangal</vt:lpstr>
      <vt:lpstr>Monaco</vt:lpstr>
      <vt:lpstr>Arial</vt:lpstr>
      <vt:lpstr>Office-tema</vt:lpstr>
      <vt:lpstr>Steps needed for running hydrated clay mineral systems with Gromacs using the atom Matlab scripts</vt:lpstr>
      <vt:lpstr>Steps needed for running hydrated clay mineral systems with Gromacs using the atom Matlab scripts</vt:lpstr>
      <vt:lpstr>Steps needed for running hydrated clay mineral systems with Gromacs using the atom Matlab scripts</vt:lpstr>
      <vt:lpstr>Common pitfalls:</vt:lpstr>
      <vt:lpstr>Creating and manipulating atomic structures in Matlab</vt:lpstr>
      <vt:lpstr>Creating and manipulating atomic structures in Matlab</vt:lpstr>
      <vt:lpstr>Creating and manipulating atomic structures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the deal command</vt:lpstr>
      <vt:lpstr>Example of atom functions in Matlab</vt:lpstr>
      <vt:lpstr>Example of atom functions in Matlab</vt:lpstr>
      <vt:lpstr>Example of atom functions in Matlab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Let’s try another buildsystem.m cd to 3W_NaMMT_spce_workflow_2/MMT_clayff/scripts</vt:lpstr>
      <vt:lpstr>Let’s try another buildsystem.m cd to 3W_NaMMT_spce_workflow_2/MMT_clayff/scripts</vt:lpstr>
      <vt:lpstr>Let’s try another buildsystem.m cd to 3W_NaMMT_spce_workflow_2/MMT_clayff/scripts</vt:lpstr>
      <vt:lpstr>Let’s try to write_atom()</vt:lpstr>
      <vt:lpstr>Let’s try to write_atom()</vt:lpstr>
      <vt:lpstr>Other atom functions in Matlab</vt:lpstr>
      <vt:lpstr>This slide is intentionally blank</vt:lpstr>
    </vt:vector>
  </TitlesOfParts>
  <Company>Inst. för Farmaci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atom struct in Matlab</dc:title>
  <dc:creator>Michael Holmboe</dc:creator>
  <cp:lastModifiedBy>Michael Holmboe</cp:lastModifiedBy>
  <cp:revision>61</cp:revision>
  <dcterms:created xsi:type="dcterms:W3CDTF">2016-07-13T21:07:20Z</dcterms:created>
  <dcterms:modified xsi:type="dcterms:W3CDTF">2017-09-26T07:15:52Z</dcterms:modified>
</cp:coreProperties>
</file>