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4"/>
  </p:notesMasterIdLst>
  <p:sldIdLst>
    <p:sldId id="288" r:id="rId2"/>
    <p:sldId id="298" r:id="rId3"/>
    <p:sldId id="366" r:id="rId4"/>
    <p:sldId id="364" r:id="rId5"/>
    <p:sldId id="297" r:id="rId6"/>
    <p:sldId id="259" r:id="rId7"/>
    <p:sldId id="287" r:id="rId8"/>
    <p:sldId id="367" r:id="rId9"/>
    <p:sldId id="300" r:id="rId10"/>
    <p:sldId id="301" r:id="rId11"/>
    <p:sldId id="299" r:id="rId12"/>
    <p:sldId id="362" r:id="rId13"/>
    <p:sldId id="368" r:id="rId14"/>
    <p:sldId id="308" r:id="rId15"/>
    <p:sldId id="294" r:id="rId16"/>
    <p:sldId id="303" r:id="rId17"/>
    <p:sldId id="304" r:id="rId18"/>
    <p:sldId id="305" r:id="rId19"/>
    <p:sldId id="307" r:id="rId20"/>
    <p:sldId id="312" r:id="rId21"/>
    <p:sldId id="313" r:id="rId22"/>
    <p:sldId id="363" r:id="rId23"/>
    <p:sldId id="369" r:id="rId24"/>
    <p:sldId id="315" r:id="rId25"/>
    <p:sldId id="316" r:id="rId26"/>
    <p:sldId id="317" r:id="rId27"/>
    <p:sldId id="318" r:id="rId28"/>
    <p:sldId id="319" r:id="rId29"/>
    <p:sldId id="355" r:id="rId30"/>
    <p:sldId id="321" r:id="rId31"/>
    <p:sldId id="322" r:id="rId32"/>
    <p:sldId id="323" r:id="rId33"/>
    <p:sldId id="324" r:id="rId34"/>
    <p:sldId id="325" r:id="rId35"/>
    <p:sldId id="327" r:id="rId36"/>
    <p:sldId id="326" r:id="rId37"/>
    <p:sldId id="328" r:id="rId38"/>
    <p:sldId id="329" r:id="rId39"/>
    <p:sldId id="356" r:id="rId40"/>
    <p:sldId id="331" r:id="rId41"/>
    <p:sldId id="332" r:id="rId42"/>
    <p:sldId id="333" r:id="rId43"/>
    <p:sldId id="357" r:id="rId44"/>
    <p:sldId id="358" r:id="rId45"/>
    <p:sldId id="359" r:id="rId46"/>
    <p:sldId id="360" r:id="rId47"/>
    <p:sldId id="339" r:id="rId48"/>
    <p:sldId id="340" r:id="rId49"/>
    <p:sldId id="341" r:id="rId50"/>
    <p:sldId id="342" r:id="rId51"/>
    <p:sldId id="343" r:id="rId52"/>
    <p:sldId id="344" r:id="rId53"/>
    <p:sldId id="345" r:id="rId54"/>
    <p:sldId id="346" r:id="rId55"/>
    <p:sldId id="347" r:id="rId56"/>
    <p:sldId id="348" r:id="rId57"/>
    <p:sldId id="349" r:id="rId58"/>
    <p:sldId id="350" r:id="rId59"/>
    <p:sldId id="351" r:id="rId60"/>
    <p:sldId id="352" r:id="rId61"/>
    <p:sldId id="353" r:id="rId62"/>
    <p:sldId id="365"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38"/>
    <p:restoredTop sz="94586"/>
  </p:normalViewPr>
  <p:slideViewPr>
    <p:cSldViewPr snapToGrid="0" snapToObjects="1">
      <p:cViewPr>
        <p:scale>
          <a:sx n="120" d="100"/>
          <a:sy n="120" d="100"/>
        </p:scale>
        <p:origin x="200"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0C23F-1452-8843-8D99-1A080A83DB47}" type="datetimeFigureOut">
              <a:rPr lang="en-US" smtClean="0"/>
              <a:t>12/22/18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51736-2E33-704D-A800-1002AB1FAE12}" type="slidenum">
              <a:rPr lang="en-US" smtClean="0"/>
              <a:t>‹#›</a:t>
            </a:fld>
            <a:endParaRPr lang="en-US"/>
          </a:p>
        </p:txBody>
      </p:sp>
    </p:spTree>
    <p:extLst>
      <p:ext uri="{BB962C8B-B14F-4D97-AF65-F5344CB8AC3E}">
        <p14:creationId xmlns:p14="http://schemas.microsoft.com/office/powerpoint/2010/main" val="47973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875D1D-B059-E147-A611-4E6454121DF3}" type="datetimeFigureOut">
              <a:rPr lang="en-US" smtClean="0"/>
              <a:t>12/22/18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C6B48-5170-234E-80EE-0C0EBC7EF86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875D1D-B059-E147-A611-4E6454121DF3}" type="datetimeFigureOut">
              <a:rPr lang="en-US" smtClean="0"/>
              <a:t>12/22/18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C6B48-5170-234E-80EE-0C0EBC7EF8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875D1D-B059-E147-A611-4E6454121DF3}" type="datetimeFigureOut">
              <a:rPr lang="en-US" smtClean="0"/>
              <a:t>12/22/18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C6B48-5170-234E-80EE-0C0EBC7EF86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875D1D-B059-E147-A611-4E6454121DF3}" type="datetimeFigureOut">
              <a:rPr lang="en-US" smtClean="0"/>
              <a:t>12/22/18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C6B48-5170-234E-80EE-0C0EBC7EF86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875D1D-B059-E147-A611-4E6454121DF3}" type="datetimeFigureOut">
              <a:rPr lang="en-US" smtClean="0"/>
              <a:t>12/22/18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C6B48-5170-234E-80EE-0C0EBC7EF86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875D1D-B059-E147-A611-4E6454121DF3}" type="datetimeFigureOut">
              <a:rPr lang="en-US" smtClean="0"/>
              <a:t>12/22/18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C6B48-5170-234E-80EE-0C0EBC7EF86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875D1D-B059-E147-A611-4E6454121DF3}" type="datetimeFigureOut">
              <a:rPr lang="en-US" smtClean="0"/>
              <a:t>12/22/18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CC6B48-5170-234E-80EE-0C0EBC7EF86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875D1D-B059-E147-A611-4E6454121DF3}" type="datetimeFigureOut">
              <a:rPr lang="en-US" smtClean="0"/>
              <a:t>12/22/18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CC6B48-5170-234E-80EE-0C0EBC7EF8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875D1D-B059-E147-A611-4E6454121DF3}" type="datetimeFigureOut">
              <a:rPr lang="en-US" smtClean="0"/>
              <a:t>12/22/18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CC6B48-5170-234E-80EE-0C0EBC7EF8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875D1D-B059-E147-A611-4E6454121DF3}" type="datetimeFigureOut">
              <a:rPr lang="en-US" smtClean="0"/>
              <a:t>12/22/18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C6B48-5170-234E-80EE-0C0EBC7EF86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875D1D-B059-E147-A611-4E6454121DF3}" type="datetimeFigureOut">
              <a:rPr lang="en-US" smtClean="0"/>
              <a:t>12/22/18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C6B48-5170-234E-80EE-0C0EBC7EF86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875D1D-B059-E147-A611-4E6454121DF3}" type="datetimeFigureOut">
              <a:rPr lang="en-US" smtClean="0"/>
              <a:t>12/22/18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C6B48-5170-234E-80EE-0C0EBC7EF86C}" type="slidenum">
              <a:rPr lang="en-US" smtClean="0"/>
              <a:t>‹#›</a:t>
            </a:fld>
            <a:endParaRPr lang="en-US"/>
          </a:p>
        </p:txBody>
      </p:sp>
    </p:spTree>
    <p:extLst>
      <p:ext uri="{BB962C8B-B14F-4D97-AF65-F5344CB8AC3E}">
        <p14:creationId xmlns:p14="http://schemas.microsoft.com/office/powerpoint/2010/main" val="20868337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esi.umontreal.ca/~pelletjo/gromacs/derive09.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resal81/PyTopol" TargetMode="External"/><Relationship Id="rId3" Type="http://schemas.openxmlformats.org/officeDocument/2006/relationships/hyperlink" Target="http://www.charmm-gui.o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emf"/></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manual.gromacs.org/documentation/2016.3/user-guide/mdp-options.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plasma-gate.weizmann.ac.il/Grace/" TargetMode="External"/><Relationship Id="rId4" Type="http://schemas.openxmlformats.org/officeDocument/2006/relationships/hyperlink" Target="http://www.ks.uiuc.edu/Research/vmd/" TargetMode="External"/><Relationship Id="rId5" Type="http://schemas.openxmlformats.org/officeDocument/2006/relationships/hyperlink" Target="http://avogadro.cc/wiki/Main_Page" TargetMode="External"/><Relationship Id="rId1" Type="http://schemas.openxmlformats.org/officeDocument/2006/relationships/slideLayout" Target="../slideLayouts/slideLayout2.xml"/><Relationship Id="rId2" Type="http://schemas.openxmlformats.org/officeDocument/2006/relationships/hyperlink" Target="http://manual.gromacs.org/documentation/"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gromacs.org/Documentation/Tutorials/GROMACS_USA_Workshop_and_Conference_2013"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2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manual.gromacs.org/documentation/2016.2/user-guide/index.html" TargetMode="External"/><Relationship Id="rId4" Type="http://schemas.openxmlformats.org/officeDocument/2006/relationships/hyperlink" Target="http://manual.gromacs.org/online.html" TargetMode="External"/><Relationship Id="rId5" Type="http://schemas.openxmlformats.org/officeDocument/2006/relationships/hyperlink" Target="http://manual.gromacs.org/programs/bytopic.html" TargetMode="External"/><Relationship Id="rId6" Type="http://schemas.openxmlformats.org/officeDocument/2006/relationships/hyperlink" Target="http://manual.gromacs.org/online/mdp_opt.html" TargetMode="External"/><Relationship Id="rId7" Type="http://schemas.openxmlformats.org/officeDocument/2006/relationships/hyperlink" Target="http://www.gromacs.org" TargetMode="External"/><Relationship Id="rId8" Type="http://schemas.openxmlformats.org/officeDocument/2006/relationships/hyperlink" Target="http://www.bevanlab.biochem.vt.edu/Pages/Personal/justin/gmx-tutorials/" TargetMode="External"/><Relationship Id="rId1" Type="http://schemas.openxmlformats.org/officeDocument/2006/relationships/slideLayout" Target="../slideLayouts/slideLayout2.xml"/><Relationship Id="rId2" Type="http://schemas.openxmlformats.org/officeDocument/2006/relationships/hyperlink" Target="http://manual.gromacs.org/documentation/"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1288814"/>
            <a:ext cx="7886700" cy="2139553"/>
          </a:xfrm>
        </p:spPr>
        <p:txBody>
          <a:bodyPr/>
          <a:lstStyle/>
          <a:p>
            <a:r>
              <a:rPr lang="en-US" dirty="0" smtClean="0"/>
              <a:t>Lecture </a:t>
            </a:r>
            <a:r>
              <a:rPr lang="en-US" dirty="0" smtClean="0"/>
              <a:t>1</a:t>
            </a:r>
            <a:endParaRPr lang="en-US" dirty="0"/>
          </a:p>
        </p:txBody>
      </p:sp>
      <p:sp>
        <p:nvSpPr>
          <p:cNvPr id="3" name="Text Placeholder 2"/>
          <p:cNvSpPr>
            <a:spLocks noGrp="1"/>
          </p:cNvSpPr>
          <p:nvPr>
            <p:ph type="body" idx="1"/>
          </p:nvPr>
        </p:nvSpPr>
        <p:spPr>
          <a:xfrm>
            <a:off x="623888" y="3448608"/>
            <a:ext cx="7886700" cy="1125140"/>
          </a:xfrm>
        </p:spPr>
        <p:txBody>
          <a:bodyPr/>
          <a:lstStyle/>
          <a:p>
            <a:r>
              <a:rPr lang="en-US" dirty="0" err="1" smtClean="0"/>
              <a:t>Gromacs</a:t>
            </a:r>
            <a:r>
              <a:rPr lang="en-US" dirty="0" smtClean="0"/>
              <a:t> </a:t>
            </a:r>
            <a:r>
              <a:rPr lang="mr-IN" dirty="0" smtClean="0"/>
              <a:t>–</a:t>
            </a:r>
            <a:r>
              <a:rPr lang="en-US" dirty="0" smtClean="0"/>
              <a:t> input/output </a:t>
            </a:r>
            <a:r>
              <a:rPr lang="en-US" dirty="0"/>
              <a:t>files </a:t>
            </a:r>
            <a:r>
              <a:rPr lang="en-US" dirty="0" smtClean="0"/>
              <a:t>and general operation</a:t>
            </a:r>
            <a:endParaRPr lang="en-US" dirty="0"/>
          </a:p>
        </p:txBody>
      </p:sp>
      <p:sp>
        <p:nvSpPr>
          <p:cNvPr id="4" name="TextBox 3"/>
          <p:cNvSpPr txBox="1"/>
          <p:nvPr/>
        </p:nvSpPr>
        <p:spPr>
          <a:xfrm>
            <a:off x="0" y="4885241"/>
            <a:ext cx="9144000" cy="507831"/>
          </a:xfrm>
          <a:prstGeom prst="rect">
            <a:avLst/>
          </a:prstGeom>
          <a:noFill/>
        </p:spPr>
        <p:txBody>
          <a:bodyPr wrap="square" rtlCol="0">
            <a:spAutoFit/>
          </a:bodyPr>
          <a:lstStyle/>
          <a:p>
            <a:pPr algn="ctr"/>
            <a:r>
              <a:rPr lang="en-US" sz="1350" dirty="0">
                <a:latin typeface="+mj-lt"/>
              </a:rPr>
              <a:t>Michael </a:t>
            </a:r>
            <a:r>
              <a:rPr lang="en-US" sz="1350" dirty="0" err="1">
                <a:latin typeface="+mj-lt"/>
              </a:rPr>
              <a:t>Holmboe</a:t>
            </a:r>
            <a:endParaRPr lang="en-US" sz="1350" dirty="0">
              <a:latin typeface="+mj-lt"/>
            </a:endParaRPr>
          </a:p>
          <a:p>
            <a:pPr algn="ctr"/>
            <a:r>
              <a:rPr lang="en-US" sz="1350" dirty="0" err="1">
                <a:latin typeface="+mj-lt"/>
              </a:rPr>
              <a:t>Umeå</a:t>
            </a:r>
            <a:r>
              <a:rPr lang="en-US" sz="1350" dirty="0">
                <a:latin typeface="+mj-lt"/>
              </a:rPr>
              <a:t> University, Sweden</a:t>
            </a:r>
          </a:p>
        </p:txBody>
      </p:sp>
      <p:pic>
        <p:nvPicPr>
          <p:cNvPr id="5" name="Picture 4"/>
          <p:cNvPicPr>
            <a:picLocks noChangeAspect="1"/>
          </p:cNvPicPr>
          <p:nvPr/>
        </p:nvPicPr>
        <p:blipFill>
          <a:blip r:embed="rId2"/>
          <a:stretch>
            <a:fillRect/>
          </a:stretch>
        </p:blipFill>
        <p:spPr>
          <a:xfrm>
            <a:off x="7347179" y="2003749"/>
            <a:ext cx="1592796" cy="2922376"/>
          </a:xfrm>
          <a:prstGeom prst="rect">
            <a:avLst/>
          </a:prstGeom>
        </p:spPr>
      </p:pic>
    </p:spTree>
    <p:extLst>
      <p:ext uri="{BB962C8B-B14F-4D97-AF65-F5344CB8AC3E}">
        <p14:creationId xmlns:p14="http://schemas.microsoft.com/office/powerpoint/2010/main" val="31051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b="72617"/>
          <a:stretch/>
        </p:blipFill>
        <p:spPr>
          <a:xfrm>
            <a:off x="572140" y="2336427"/>
            <a:ext cx="3583528" cy="1368308"/>
          </a:xfrm>
          <a:prstGeom prst="rect">
            <a:avLst/>
          </a:prstGeom>
        </p:spPr>
      </p:pic>
      <p:pic>
        <p:nvPicPr>
          <p:cNvPr id="15" name="Picture 14"/>
          <p:cNvPicPr>
            <a:picLocks noChangeAspect="1"/>
          </p:cNvPicPr>
          <p:nvPr/>
        </p:nvPicPr>
        <p:blipFill rotWithShape="1">
          <a:blip r:embed="rId2"/>
          <a:srcRect t="27885"/>
          <a:stretch/>
        </p:blipFill>
        <p:spPr>
          <a:xfrm>
            <a:off x="4272995" y="1342671"/>
            <a:ext cx="4698009" cy="4724127"/>
          </a:xfrm>
          <a:prstGeom prst="rect">
            <a:avLst/>
          </a:prstGeom>
        </p:spPr>
      </p:pic>
      <p:sp>
        <p:nvSpPr>
          <p:cNvPr id="11" name="TextBox 10"/>
          <p:cNvSpPr txBox="1"/>
          <p:nvPr/>
        </p:nvSpPr>
        <p:spPr>
          <a:xfrm>
            <a:off x="572140" y="3704735"/>
            <a:ext cx="2308123" cy="230832"/>
          </a:xfrm>
          <a:prstGeom prst="rect">
            <a:avLst/>
          </a:prstGeom>
          <a:noFill/>
        </p:spPr>
        <p:txBody>
          <a:bodyPr wrap="square" rtlCol="0">
            <a:spAutoFit/>
          </a:bodyPr>
          <a:lstStyle/>
          <a:p>
            <a:r>
              <a:rPr lang="en-US" sz="900" dirty="0"/>
              <a:t>http://</a:t>
            </a:r>
            <a:r>
              <a:rPr lang="en-US" sz="900" dirty="0" err="1"/>
              <a:t>manual.gromacs.org</a:t>
            </a:r>
            <a:r>
              <a:rPr lang="en-US" sz="900" dirty="0"/>
              <a:t>/online/</a:t>
            </a:r>
            <a:r>
              <a:rPr lang="en-US" sz="900" dirty="0" err="1"/>
              <a:t>flow.html</a:t>
            </a:r>
            <a:endParaRPr lang="en-US" sz="900" dirty="0"/>
          </a:p>
        </p:txBody>
      </p:sp>
      <p:sp>
        <p:nvSpPr>
          <p:cNvPr id="12" name="TextBox 11"/>
          <p:cNvSpPr txBox="1"/>
          <p:nvPr/>
        </p:nvSpPr>
        <p:spPr>
          <a:xfrm>
            <a:off x="679094" y="122864"/>
            <a:ext cx="7187802" cy="1077218"/>
          </a:xfrm>
          <a:prstGeom prst="rect">
            <a:avLst/>
          </a:prstGeom>
          <a:noFill/>
        </p:spPr>
        <p:txBody>
          <a:bodyPr wrap="none" rtlCol="0">
            <a:spAutoFit/>
          </a:bodyPr>
          <a:lstStyle/>
          <a:p>
            <a:pPr lvl="0"/>
            <a:r>
              <a:rPr lang="sv-SE" sz="3200" dirty="0" err="1">
                <a:latin typeface="+mj-lt"/>
              </a:rPr>
              <a:t>Generic</a:t>
            </a:r>
            <a:r>
              <a:rPr lang="sv-SE" sz="3200" dirty="0">
                <a:latin typeface="+mj-lt"/>
              </a:rPr>
              <a:t> </a:t>
            </a:r>
            <a:r>
              <a:rPr lang="sv-SE" sz="3200" dirty="0" err="1">
                <a:latin typeface="+mj-lt"/>
              </a:rPr>
              <a:t>flow</a:t>
            </a:r>
            <a:r>
              <a:rPr lang="sv-SE" sz="3200" dirty="0">
                <a:latin typeface="+mj-lt"/>
              </a:rPr>
              <a:t> </a:t>
            </a:r>
            <a:r>
              <a:rPr lang="sv-SE" sz="3200" dirty="0" err="1">
                <a:latin typeface="+mj-lt"/>
              </a:rPr>
              <a:t>chart</a:t>
            </a:r>
            <a:r>
              <a:rPr lang="sv-SE" sz="3200" dirty="0">
                <a:latin typeface="+mj-lt"/>
              </a:rPr>
              <a:t> </a:t>
            </a:r>
            <a:r>
              <a:rPr lang="sv-SE" sz="3200" dirty="0" err="1">
                <a:latin typeface="+mj-lt"/>
              </a:rPr>
              <a:t>of</a:t>
            </a:r>
            <a:r>
              <a:rPr lang="sv-SE" sz="3200" dirty="0">
                <a:latin typeface="+mj-lt"/>
              </a:rPr>
              <a:t> </a:t>
            </a:r>
            <a:r>
              <a:rPr lang="sv-SE" sz="3200" dirty="0" err="1">
                <a:latin typeface="+mj-lt"/>
              </a:rPr>
              <a:t>Gromacs</a:t>
            </a:r>
            <a:r>
              <a:rPr lang="sv-SE" sz="3200" dirty="0">
                <a:latin typeface="+mj-lt"/>
              </a:rPr>
              <a:t> simulations</a:t>
            </a:r>
            <a:br>
              <a:rPr lang="sv-SE" sz="3200" dirty="0">
                <a:latin typeface="+mj-lt"/>
              </a:rPr>
            </a:br>
            <a:r>
              <a:rPr lang="sv-SE" sz="3200" dirty="0">
                <a:latin typeface="+mj-lt"/>
              </a:rPr>
              <a:t>Does it </a:t>
            </a:r>
            <a:r>
              <a:rPr lang="sv-SE" sz="3200" dirty="0" err="1">
                <a:latin typeface="+mj-lt"/>
              </a:rPr>
              <a:t>always</a:t>
            </a:r>
            <a:r>
              <a:rPr lang="sv-SE" sz="3200" dirty="0">
                <a:latin typeface="+mj-lt"/>
              </a:rPr>
              <a:t> </a:t>
            </a:r>
            <a:r>
              <a:rPr lang="sv-SE" sz="3200" dirty="0" err="1">
                <a:latin typeface="+mj-lt"/>
              </a:rPr>
              <a:t>work</a:t>
            </a:r>
            <a:r>
              <a:rPr lang="sv-SE" sz="3200" dirty="0">
                <a:latin typeface="+mj-lt"/>
              </a:rPr>
              <a:t>?</a:t>
            </a:r>
          </a:p>
        </p:txBody>
      </p:sp>
      <p:sp>
        <p:nvSpPr>
          <p:cNvPr id="14" name="TextBox 13"/>
          <p:cNvSpPr txBox="1"/>
          <p:nvPr/>
        </p:nvSpPr>
        <p:spPr>
          <a:xfrm>
            <a:off x="572140" y="4957254"/>
            <a:ext cx="3897805" cy="461665"/>
          </a:xfrm>
          <a:prstGeom prst="rect">
            <a:avLst/>
          </a:prstGeom>
          <a:noFill/>
        </p:spPr>
        <p:txBody>
          <a:bodyPr wrap="square" rtlCol="0">
            <a:spAutoFit/>
          </a:bodyPr>
          <a:lstStyle/>
          <a:p>
            <a:pPr marL="0" lvl="1"/>
            <a:r>
              <a:rPr lang="en-US" sz="1200" dirty="0"/>
              <a:t>‘</a:t>
            </a:r>
            <a:r>
              <a:rPr lang="en-US" sz="1200" dirty="0" err="1"/>
              <a:t>Gromacs</a:t>
            </a:r>
            <a:r>
              <a:rPr lang="en-US" sz="1200" dirty="0"/>
              <a:t> is a molecular dynamics package mainly designed for simulations of proteins, lipids and nucleic acids.’</a:t>
            </a:r>
            <a:endParaRPr lang="en-US" sz="1050" dirty="0"/>
          </a:p>
        </p:txBody>
      </p:sp>
    </p:spTree>
    <p:extLst>
      <p:ext uri="{BB962C8B-B14F-4D97-AF65-F5344CB8AC3E}">
        <p14:creationId xmlns:p14="http://schemas.microsoft.com/office/powerpoint/2010/main" val="60668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766450" y="0"/>
            <a:ext cx="8455626" cy="849994"/>
          </a:xfrm>
        </p:spPr>
        <p:txBody>
          <a:bodyPr anchor="ctr">
            <a:noAutofit/>
          </a:bodyPr>
          <a:lstStyle/>
          <a:p>
            <a:pPr algn="l"/>
            <a:r>
              <a:rPr lang="sv-SE" sz="3600" dirty="0">
                <a:ea typeface="Calibri" charset="0"/>
                <a:cs typeface="Calibri" charset="0"/>
              </a:rPr>
              <a:t>The general workflow for a MD simulation</a:t>
            </a:r>
            <a:endParaRPr lang="sv-SE" sz="2800" dirty="0">
              <a:ea typeface="Calibri" charset="0"/>
              <a:cs typeface="Calibri" charset="0"/>
            </a:endParaRPr>
          </a:p>
        </p:txBody>
      </p:sp>
      <p:sp>
        <p:nvSpPr>
          <p:cNvPr id="5" name="Rektangel med rundade hörn 4"/>
          <p:cNvSpPr/>
          <p:nvPr/>
        </p:nvSpPr>
        <p:spPr>
          <a:xfrm>
            <a:off x="2354670" y="2055098"/>
            <a:ext cx="4050000" cy="810000"/>
          </a:xfrm>
          <a:prstGeom prst="roundRect">
            <a:avLst>
              <a:gd name="adj" fmla="val 0"/>
            </a:avLst>
          </a:prstGeom>
          <a:ln>
            <a:solidFill>
              <a:schemeClr val="tx1"/>
            </a:solidFill>
          </a:ln>
        </p:spPr>
        <p:style>
          <a:lnRef idx="1">
            <a:schemeClr val="accent1"/>
          </a:lnRef>
          <a:fillRef idx="1003">
            <a:schemeClr val="lt1"/>
          </a:fillRef>
          <a:effectRef idx="2">
            <a:schemeClr val="accent1"/>
          </a:effectRef>
          <a:fontRef idx="minor">
            <a:schemeClr val="lt1"/>
          </a:fontRef>
        </p:style>
        <p:txBody>
          <a:bodyPr rtlCol="0" anchor="ctr"/>
          <a:lstStyle/>
          <a:p>
            <a:pPr algn="ctr"/>
            <a:r>
              <a:rPr lang="sv-SE" sz="2100" dirty="0">
                <a:solidFill>
                  <a:schemeClr val="tx1"/>
                </a:solidFill>
              </a:rPr>
              <a:t>Energy </a:t>
            </a:r>
            <a:r>
              <a:rPr lang="sv-SE" sz="2100" dirty="0" err="1">
                <a:solidFill>
                  <a:schemeClr val="tx1"/>
                </a:solidFill>
              </a:rPr>
              <a:t>minimization</a:t>
            </a:r>
            <a:r>
              <a:rPr lang="sv-SE" sz="2100" dirty="0">
                <a:solidFill>
                  <a:schemeClr val="tx1"/>
                </a:solidFill>
              </a:rPr>
              <a:t> simulation (EM)</a:t>
            </a:r>
          </a:p>
        </p:txBody>
      </p:sp>
      <p:sp>
        <p:nvSpPr>
          <p:cNvPr id="9" name="Rektangel med rundade hörn 8"/>
          <p:cNvSpPr/>
          <p:nvPr/>
        </p:nvSpPr>
        <p:spPr>
          <a:xfrm>
            <a:off x="2355077" y="2931582"/>
            <a:ext cx="4050000" cy="809999"/>
          </a:xfrm>
          <a:prstGeom prst="roundRect">
            <a:avLst>
              <a:gd name="adj" fmla="val 0"/>
            </a:avLst>
          </a:prstGeom>
          <a:ln>
            <a:solidFill>
              <a:schemeClr val="tx1"/>
            </a:solidFill>
          </a:ln>
        </p:spPr>
        <p:style>
          <a:lnRef idx="1">
            <a:schemeClr val="accent2"/>
          </a:lnRef>
          <a:fillRef idx="1003">
            <a:schemeClr val="lt1"/>
          </a:fillRef>
          <a:effectRef idx="2">
            <a:schemeClr val="accent2"/>
          </a:effectRef>
          <a:fontRef idx="minor">
            <a:schemeClr val="lt1"/>
          </a:fontRef>
        </p:style>
        <p:txBody>
          <a:bodyPr rtlCol="0" anchor="ctr"/>
          <a:lstStyle/>
          <a:p>
            <a:pPr algn="ctr"/>
            <a:r>
              <a:rPr lang="sv-SE" sz="2100" dirty="0">
                <a:solidFill>
                  <a:schemeClr val="tx1"/>
                </a:solidFill>
              </a:rPr>
              <a:t>Position </a:t>
            </a:r>
            <a:r>
              <a:rPr lang="sv-SE" sz="2100" dirty="0" err="1">
                <a:solidFill>
                  <a:schemeClr val="tx1"/>
                </a:solidFill>
              </a:rPr>
              <a:t>restraints</a:t>
            </a:r>
            <a:r>
              <a:rPr lang="sv-SE" sz="2100" dirty="0">
                <a:solidFill>
                  <a:schemeClr val="tx1"/>
                </a:solidFill>
              </a:rPr>
              <a:t> simulation</a:t>
            </a:r>
            <a:br>
              <a:rPr lang="sv-SE" sz="2100" dirty="0">
                <a:solidFill>
                  <a:schemeClr val="tx1"/>
                </a:solidFill>
              </a:rPr>
            </a:br>
            <a:r>
              <a:rPr lang="sv-SE" sz="2100" dirty="0">
                <a:solidFill>
                  <a:schemeClr val="tx1"/>
                </a:solidFill>
              </a:rPr>
              <a:t>(NVT)</a:t>
            </a:r>
          </a:p>
        </p:txBody>
      </p:sp>
      <p:sp>
        <p:nvSpPr>
          <p:cNvPr id="10" name="Rektangel med rundade hörn 9"/>
          <p:cNvSpPr/>
          <p:nvPr/>
        </p:nvSpPr>
        <p:spPr>
          <a:xfrm>
            <a:off x="2355078" y="3821061"/>
            <a:ext cx="4050000" cy="810000"/>
          </a:xfrm>
          <a:prstGeom prst="roundRect">
            <a:avLst>
              <a:gd name="adj" fmla="val 0"/>
            </a:avLst>
          </a:prstGeom>
          <a:ln>
            <a:solidFill>
              <a:schemeClr val="tx1"/>
            </a:solidFill>
          </a:ln>
        </p:spPr>
        <p:style>
          <a:lnRef idx="1">
            <a:schemeClr val="accent3"/>
          </a:lnRef>
          <a:fillRef idx="1003">
            <a:schemeClr val="lt1"/>
          </a:fillRef>
          <a:effectRef idx="2">
            <a:schemeClr val="accent3"/>
          </a:effectRef>
          <a:fontRef idx="minor">
            <a:schemeClr val="lt1"/>
          </a:fontRef>
        </p:style>
        <p:txBody>
          <a:bodyPr rtlCol="0" anchor="ctr"/>
          <a:lstStyle/>
          <a:p>
            <a:pPr algn="ctr"/>
            <a:r>
              <a:rPr lang="sv-SE" sz="2100" dirty="0" err="1">
                <a:solidFill>
                  <a:schemeClr val="tx1"/>
                </a:solidFill>
              </a:rPr>
              <a:t>Volume</a:t>
            </a:r>
            <a:r>
              <a:rPr lang="sv-SE" sz="2100" dirty="0">
                <a:solidFill>
                  <a:schemeClr val="tx1"/>
                </a:solidFill>
              </a:rPr>
              <a:t> </a:t>
            </a:r>
            <a:r>
              <a:rPr lang="sv-SE" sz="2100" dirty="0" err="1">
                <a:solidFill>
                  <a:schemeClr val="tx1"/>
                </a:solidFill>
              </a:rPr>
              <a:t>optimization</a:t>
            </a:r>
            <a:r>
              <a:rPr lang="sv-SE" sz="2100" dirty="0">
                <a:solidFill>
                  <a:schemeClr val="tx1"/>
                </a:solidFill>
              </a:rPr>
              <a:t> simulation</a:t>
            </a:r>
            <a:br>
              <a:rPr lang="sv-SE" sz="2100" dirty="0">
                <a:solidFill>
                  <a:schemeClr val="tx1"/>
                </a:solidFill>
              </a:rPr>
            </a:br>
            <a:r>
              <a:rPr lang="sv-SE" sz="2100" dirty="0">
                <a:solidFill>
                  <a:schemeClr val="tx1"/>
                </a:solidFill>
              </a:rPr>
              <a:t>(NPT)</a:t>
            </a:r>
          </a:p>
        </p:txBody>
      </p:sp>
      <p:sp>
        <p:nvSpPr>
          <p:cNvPr id="7" name="Rektangel med rundade hörn 6"/>
          <p:cNvSpPr/>
          <p:nvPr/>
        </p:nvSpPr>
        <p:spPr>
          <a:xfrm>
            <a:off x="2354670" y="4718194"/>
            <a:ext cx="4050000" cy="809999"/>
          </a:xfrm>
          <a:prstGeom prst="roundRect">
            <a:avLst>
              <a:gd name="adj" fmla="val 0"/>
            </a:avLst>
          </a:prstGeom>
          <a:ln>
            <a:solidFill>
              <a:schemeClr val="tx1"/>
            </a:solidFill>
          </a:ln>
        </p:spPr>
        <p:style>
          <a:lnRef idx="1">
            <a:schemeClr val="accent4"/>
          </a:lnRef>
          <a:fillRef idx="1003">
            <a:schemeClr val="lt1"/>
          </a:fillRef>
          <a:effectRef idx="1">
            <a:schemeClr val="accent4"/>
          </a:effectRef>
          <a:fontRef idx="minor">
            <a:schemeClr val="dk1"/>
          </a:fontRef>
        </p:style>
        <p:txBody>
          <a:bodyPr rtlCol="0" anchor="ctr"/>
          <a:lstStyle/>
          <a:p>
            <a:pPr algn="ctr"/>
            <a:r>
              <a:rPr lang="sv-SE" sz="2100" dirty="0" err="1">
                <a:solidFill>
                  <a:schemeClr val="tx1"/>
                </a:solidFill>
              </a:rPr>
              <a:t>Production</a:t>
            </a:r>
            <a:r>
              <a:rPr lang="sv-SE" sz="2100" dirty="0">
                <a:solidFill>
                  <a:schemeClr val="tx1"/>
                </a:solidFill>
              </a:rPr>
              <a:t> simulation/s</a:t>
            </a:r>
            <a:br>
              <a:rPr lang="sv-SE" sz="2100" dirty="0">
                <a:solidFill>
                  <a:schemeClr val="tx1"/>
                </a:solidFill>
              </a:rPr>
            </a:br>
            <a:r>
              <a:rPr lang="sv-SE" sz="2100" dirty="0">
                <a:solidFill>
                  <a:schemeClr val="tx1"/>
                </a:solidFill>
              </a:rPr>
              <a:t>(NVT or NPT or NVE)</a:t>
            </a:r>
          </a:p>
        </p:txBody>
      </p:sp>
      <p:sp>
        <p:nvSpPr>
          <p:cNvPr id="3" name="Vänsterböjd 2"/>
          <p:cNvSpPr/>
          <p:nvPr/>
        </p:nvSpPr>
        <p:spPr>
          <a:xfrm>
            <a:off x="6413546" y="2614085"/>
            <a:ext cx="370416" cy="571500"/>
          </a:xfrm>
          <a:prstGeom prst="curvedLeftArrow">
            <a:avLst/>
          </a:prstGeom>
          <a:no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sz="1350">
              <a:solidFill>
                <a:schemeClr val="tx1"/>
              </a:solidFill>
              <a:ea typeface="Calibri" charset="0"/>
              <a:cs typeface="Calibri" charset="0"/>
            </a:endParaRPr>
          </a:p>
        </p:txBody>
      </p:sp>
      <p:sp>
        <p:nvSpPr>
          <p:cNvPr id="11" name="Vänsterböjd 10"/>
          <p:cNvSpPr/>
          <p:nvPr/>
        </p:nvSpPr>
        <p:spPr>
          <a:xfrm>
            <a:off x="6411430" y="3479795"/>
            <a:ext cx="370416" cy="571500"/>
          </a:xfrm>
          <a:prstGeom prst="curvedLeftArrow">
            <a:avLst/>
          </a:prstGeom>
          <a:no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sz="1350">
              <a:solidFill>
                <a:schemeClr val="tx1"/>
              </a:solidFill>
              <a:ea typeface="Calibri" charset="0"/>
              <a:cs typeface="Calibri" charset="0"/>
            </a:endParaRPr>
          </a:p>
        </p:txBody>
      </p:sp>
      <p:sp>
        <p:nvSpPr>
          <p:cNvPr id="12" name="Vänsterböjd 11"/>
          <p:cNvSpPr/>
          <p:nvPr/>
        </p:nvSpPr>
        <p:spPr>
          <a:xfrm>
            <a:off x="6419897" y="4398422"/>
            <a:ext cx="370416" cy="571500"/>
          </a:xfrm>
          <a:prstGeom prst="curvedLeftArrow">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sv-SE" sz="1350">
              <a:solidFill>
                <a:schemeClr val="tx1"/>
              </a:solidFill>
              <a:ea typeface="Calibri" charset="0"/>
              <a:cs typeface="Calibri" charset="0"/>
            </a:endParaRPr>
          </a:p>
        </p:txBody>
      </p:sp>
      <p:sp>
        <p:nvSpPr>
          <p:cNvPr id="6" name="Ned 5"/>
          <p:cNvSpPr/>
          <p:nvPr/>
        </p:nvSpPr>
        <p:spPr>
          <a:xfrm>
            <a:off x="4112414" y="1873251"/>
            <a:ext cx="603250" cy="150098"/>
          </a:xfrm>
          <a:prstGeom prst="downArrow">
            <a:avLst/>
          </a:prstGeom>
        </p:spPr>
        <p:style>
          <a:lnRef idx="1">
            <a:schemeClr val="dk1"/>
          </a:lnRef>
          <a:fillRef idx="1003">
            <a:schemeClr val="lt1"/>
          </a:fillRef>
          <a:effectRef idx="1">
            <a:schemeClr val="dk1"/>
          </a:effectRef>
          <a:fontRef idx="minor">
            <a:schemeClr val="dk1"/>
          </a:fontRef>
        </p:style>
        <p:txBody>
          <a:bodyPr rtlCol="0" anchor="ctr"/>
          <a:lstStyle/>
          <a:p>
            <a:pPr algn="ctr"/>
            <a:endParaRPr lang="sv-SE" sz="1350">
              <a:ea typeface="Calibri" charset="0"/>
              <a:cs typeface="Calibri" charset="0"/>
            </a:endParaRPr>
          </a:p>
        </p:txBody>
      </p:sp>
      <p:sp>
        <p:nvSpPr>
          <p:cNvPr id="8" name="textruta 7"/>
          <p:cNvSpPr txBox="1"/>
          <p:nvPr/>
        </p:nvSpPr>
        <p:spPr>
          <a:xfrm>
            <a:off x="2268294" y="1600642"/>
            <a:ext cx="6436229" cy="300082"/>
          </a:xfrm>
          <a:prstGeom prst="rect">
            <a:avLst/>
          </a:prstGeom>
          <a:noFill/>
          <a:ln>
            <a:noFill/>
          </a:ln>
        </p:spPr>
        <p:txBody>
          <a:bodyPr wrap="square" rtlCol="0">
            <a:spAutoFit/>
          </a:bodyPr>
          <a:lstStyle/>
          <a:p>
            <a:r>
              <a:rPr lang="sv-SE" sz="1350" dirty="0" err="1">
                <a:ea typeface="Calibri" charset="0"/>
                <a:cs typeface="Calibri" charset="0"/>
              </a:rPr>
              <a:t>Some</a:t>
            </a:r>
            <a:r>
              <a:rPr lang="sv-SE" sz="1350" dirty="0">
                <a:ea typeface="Calibri" charset="0"/>
                <a:cs typeface="Calibri" charset="0"/>
              </a:rPr>
              <a:t> initial </a:t>
            </a:r>
            <a:r>
              <a:rPr lang="sv-SE" sz="1350" dirty="0" err="1">
                <a:ea typeface="Calibri" charset="0"/>
                <a:cs typeface="Calibri" charset="0"/>
              </a:rPr>
              <a:t>structure</a:t>
            </a:r>
            <a:r>
              <a:rPr lang="sv-SE" sz="1350" dirty="0">
                <a:ea typeface="Calibri" charset="0"/>
                <a:cs typeface="Calibri" charset="0"/>
              </a:rPr>
              <a:t>/</a:t>
            </a:r>
            <a:r>
              <a:rPr lang="sv-SE" sz="1350" dirty="0" err="1">
                <a:ea typeface="Calibri" charset="0"/>
                <a:cs typeface="Calibri" charset="0"/>
              </a:rPr>
              <a:t>configuration</a:t>
            </a:r>
            <a:r>
              <a:rPr lang="sv-SE" sz="1350" dirty="0">
                <a:ea typeface="Calibri" charset="0"/>
                <a:cs typeface="Calibri" charset="0"/>
              </a:rPr>
              <a:t> from a </a:t>
            </a:r>
            <a:r>
              <a:rPr lang="sv-SE" sz="1350" b="1" dirty="0">
                <a:ea typeface="Calibri" charset="0"/>
                <a:cs typeface="Calibri" charset="0"/>
              </a:rPr>
              <a:t>.gro</a:t>
            </a:r>
            <a:r>
              <a:rPr lang="sv-SE" sz="1350" dirty="0">
                <a:ea typeface="Calibri" charset="0"/>
                <a:cs typeface="Calibri" charset="0"/>
              </a:rPr>
              <a:t> or </a:t>
            </a:r>
            <a:r>
              <a:rPr lang="sv-SE" sz="1350" b="1" dirty="0">
                <a:ea typeface="Calibri" charset="0"/>
                <a:cs typeface="Calibri" charset="0"/>
              </a:rPr>
              <a:t>.</a:t>
            </a:r>
            <a:r>
              <a:rPr lang="sv-SE" sz="1350" b="1" dirty="0" err="1">
                <a:ea typeface="Calibri" charset="0"/>
                <a:cs typeface="Calibri" charset="0"/>
              </a:rPr>
              <a:t>pdb</a:t>
            </a:r>
            <a:r>
              <a:rPr lang="sv-SE" sz="1350" dirty="0">
                <a:ea typeface="Calibri" charset="0"/>
                <a:cs typeface="Calibri" charset="0"/>
              </a:rPr>
              <a:t> </a:t>
            </a:r>
            <a:r>
              <a:rPr lang="sv-SE" sz="1350" dirty="0" err="1">
                <a:ea typeface="Calibri" charset="0"/>
                <a:cs typeface="Calibri" charset="0"/>
              </a:rPr>
              <a:t>file</a:t>
            </a:r>
            <a:endParaRPr lang="sv-SE" sz="1350" dirty="0">
              <a:ea typeface="Calibri" charset="0"/>
              <a:cs typeface="Calibri" charset="0"/>
            </a:endParaRPr>
          </a:p>
        </p:txBody>
      </p:sp>
      <p:sp>
        <p:nvSpPr>
          <p:cNvPr id="14" name="textruta 13"/>
          <p:cNvSpPr txBox="1"/>
          <p:nvPr/>
        </p:nvSpPr>
        <p:spPr>
          <a:xfrm>
            <a:off x="6761739" y="2701957"/>
            <a:ext cx="2018984" cy="276999"/>
          </a:xfrm>
          <a:prstGeom prst="rect">
            <a:avLst/>
          </a:prstGeom>
          <a:noFill/>
          <a:ln>
            <a:noFill/>
          </a:ln>
        </p:spPr>
        <p:txBody>
          <a:bodyPr wrap="square" rtlCol="0">
            <a:spAutoFit/>
          </a:bodyPr>
          <a:lstStyle/>
          <a:p>
            <a:r>
              <a:rPr lang="sv-SE" sz="1200" b="1" dirty="0" err="1">
                <a:ea typeface="Calibri" charset="0"/>
                <a:cs typeface="Calibri" charset="0"/>
              </a:rPr>
              <a:t>em.gro</a:t>
            </a:r>
            <a:r>
              <a:rPr lang="sv-SE" sz="1200" b="1" dirty="0">
                <a:ea typeface="Calibri" charset="0"/>
                <a:cs typeface="Calibri" charset="0"/>
              </a:rPr>
              <a:t>/</a:t>
            </a:r>
            <a:r>
              <a:rPr lang="sv-SE" sz="1200" b="1" dirty="0" err="1">
                <a:ea typeface="Calibri" charset="0"/>
                <a:cs typeface="Calibri" charset="0"/>
              </a:rPr>
              <a:t>prenvt.gro</a:t>
            </a:r>
            <a:endParaRPr lang="sv-SE" sz="1200" dirty="0">
              <a:ea typeface="Calibri" charset="0"/>
              <a:cs typeface="Calibri" charset="0"/>
            </a:endParaRPr>
          </a:p>
        </p:txBody>
      </p:sp>
      <p:sp>
        <p:nvSpPr>
          <p:cNvPr id="17" name="Ned 16"/>
          <p:cNvSpPr/>
          <p:nvPr/>
        </p:nvSpPr>
        <p:spPr>
          <a:xfrm>
            <a:off x="4101830" y="5565063"/>
            <a:ext cx="603250" cy="150098"/>
          </a:xfrm>
          <a:prstGeom prst="downArrow">
            <a:avLst/>
          </a:prstGeom>
        </p:spPr>
        <p:style>
          <a:lnRef idx="1">
            <a:schemeClr val="dk1"/>
          </a:lnRef>
          <a:fillRef idx="1003">
            <a:schemeClr val="lt1"/>
          </a:fillRef>
          <a:effectRef idx="1">
            <a:schemeClr val="dk1"/>
          </a:effectRef>
          <a:fontRef idx="minor">
            <a:schemeClr val="dk1"/>
          </a:fontRef>
        </p:style>
        <p:txBody>
          <a:bodyPr rtlCol="0" anchor="ctr"/>
          <a:lstStyle/>
          <a:p>
            <a:pPr algn="ctr"/>
            <a:endParaRPr lang="sv-SE" sz="1350">
              <a:ea typeface="Calibri" charset="0"/>
              <a:cs typeface="Calibri" charset="0"/>
            </a:endParaRPr>
          </a:p>
        </p:txBody>
      </p:sp>
      <p:sp>
        <p:nvSpPr>
          <p:cNvPr id="18" name="textruta 17"/>
          <p:cNvSpPr txBox="1"/>
          <p:nvPr/>
        </p:nvSpPr>
        <p:spPr>
          <a:xfrm>
            <a:off x="3756321" y="5654703"/>
            <a:ext cx="1309942" cy="323165"/>
          </a:xfrm>
          <a:prstGeom prst="rect">
            <a:avLst/>
          </a:prstGeom>
          <a:noFill/>
          <a:ln>
            <a:noFill/>
          </a:ln>
        </p:spPr>
        <p:txBody>
          <a:bodyPr wrap="square" rtlCol="0">
            <a:spAutoFit/>
          </a:bodyPr>
          <a:lstStyle/>
          <a:p>
            <a:pPr algn="ctr"/>
            <a:r>
              <a:rPr lang="sv-SE" sz="1500" b="1" dirty="0" err="1">
                <a:ea typeface="Calibri" charset="0"/>
                <a:cs typeface="Calibri" charset="0"/>
              </a:rPr>
              <a:t>md.gro</a:t>
            </a:r>
            <a:endParaRPr lang="sv-SE" sz="1500" dirty="0">
              <a:ea typeface="Calibri" charset="0"/>
              <a:cs typeface="Calibri" charset="0"/>
            </a:endParaRPr>
          </a:p>
        </p:txBody>
      </p:sp>
      <p:sp>
        <p:nvSpPr>
          <p:cNvPr id="19" name="textruta 18"/>
          <p:cNvSpPr txBox="1"/>
          <p:nvPr/>
        </p:nvSpPr>
        <p:spPr>
          <a:xfrm>
            <a:off x="6742689" y="3576671"/>
            <a:ext cx="2342834" cy="276999"/>
          </a:xfrm>
          <a:prstGeom prst="rect">
            <a:avLst/>
          </a:prstGeom>
          <a:noFill/>
          <a:ln>
            <a:noFill/>
          </a:ln>
        </p:spPr>
        <p:txBody>
          <a:bodyPr wrap="square" rtlCol="0">
            <a:spAutoFit/>
          </a:bodyPr>
          <a:lstStyle/>
          <a:p>
            <a:r>
              <a:rPr lang="sv-SE" sz="1200" b="1" dirty="0" err="1">
                <a:ea typeface="Calibri" charset="0"/>
                <a:cs typeface="Calibri" charset="0"/>
              </a:rPr>
              <a:t>nvt.gro</a:t>
            </a:r>
            <a:r>
              <a:rPr lang="sv-SE" sz="1200" b="1" dirty="0">
                <a:ea typeface="Calibri" charset="0"/>
                <a:cs typeface="Calibri" charset="0"/>
              </a:rPr>
              <a:t>/</a:t>
            </a:r>
            <a:r>
              <a:rPr lang="sv-SE" sz="1200" b="1" dirty="0" err="1">
                <a:ea typeface="Calibri" charset="0"/>
                <a:cs typeface="Calibri" charset="0"/>
              </a:rPr>
              <a:t>prenpt.gro</a:t>
            </a:r>
            <a:endParaRPr lang="sv-SE" sz="1200" dirty="0">
              <a:ea typeface="Calibri" charset="0"/>
              <a:cs typeface="Calibri" charset="0"/>
            </a:endParaRPr>
          </a:p>
        </p:txBody>
      </p:sp>
      <p:sp>
        <p:nvSpPr>
          <p:cNvPr id="20" name="textruta 19"/>
          <p:cNvSpPr txBox="1"/>
          <p:nvPr/>
        </p:nvSpPr>
        <p:spPr>
          <a:xfrm>
            <a:off x="6780788" y="4513629"/>
            <a:ext cx="2342834" cy="276999"/>
          </a:xfrm>
          <a:prstGeom prst="rect">
            <a:avLst/>
          </a:prstGeom>
          <a:noFill/>
          <a:ln>
            <a:noFill/>
          </a:ln>
        </p:spPr>
        <p:txBody>
          <a:bodyPr wrap="square" rtlCol="0">
            <a:spAutoFit/>
          </a:bodyPr>
          <a:lstStyle/>
          <a:p>
            <a:r>
              <a:rPr lang="sv-SE" sz="1200" b="1" dirty="0" err="1">
                <a:ea typeface="Calibri" charset="0"/>
                <a:cs typeface="Calibri" charset="0"/>
              </a:rPr>
              <a:t>npt.gro</a:t>
            </a:r>
            <a:r>
              <a:rPr lang="sv-SE" sz="1200" b="1" dirty="0">
                <a:ea typeface="Calibri" charset="0"/>
                <a:cs typeface="Calibri" charset="0"/>
              </a:rPr>
              <a:t>/</a:t>
            </a:r>
            <a:r>
              <a:rPr lang="sv-SE" sz="1200" b="1" dirty="0" err="1">
                <a:ea typeface="Calibri" charset="0"/>
                <a:cs typeface="Calibri" charset="0"/>
              </a:rPr>
              <a:t>premd.gro</a:t>
            </a:r>
            <a:endParaRPr lang="sv-SE" sz="1200" dirty="0">
              <a:ea typeface="Calibri" charset="0"/>
              <a:cs typeface="Calibri" charset="0"/>
            </a:endParaRPr>
          </a:p>
        </p:txBody>
      </p:sp>
      <p:sp>
        <p:nvSpPr>
          <p:cNvPr id="22" name="textruta 3"/>
          <p:cNvSpPr txBox="1"/>
          <p:nvPr/>
        </p:nvSpPr>
        <p:spPr>
          <a:xfrm>
            <a:off x="755918" y="2151292"/>
            <a:ext cx="1597854" cy="830997"/>
          </a:xfrm>
          <a:prstGeom prst="rect">
            <a:avLst/>
          </a:prstGeom>
          <a:noFill/>
        </p:spPr>
        <p:txBody>
          <a:bodyPr wrap="square" rtlCol="0">
            <a:spAutoFit/>
          </a:bodyPr>
          <a:lstStyle/>
          <a:p>
            <a:r>
              <a:rPr lang="sv-SE" sz="1200" dirty="0"/>
              <a:t>Relax the </a:t>
            </a:r>
            <a:r>
              <a:rPr lang="sv-SE" sz="1200" dirty="0" err="1"/>
              <a:t>structures</a:t>
            </a:r>
            <a:r>
              <a:rPr lang="sv-SE" sz="1200" dirty="0"/>
              <a:t> in the system, </a:t>
            </a:r>
            <a:r>
              <a:rPr lang="sv-SE" sz="1200" dirty="0" err="1"/>
              <a:t>minimizing</a:t>
            </a:r>
            <a:r>
              <a:rPr lang="sv-SE" sz="1200" dirty="0"/>
              <a:t> </a:t>
            </a:r>
            <a:r>
              <a:rPr lang="sv-SE" sz="1200" dirty="0" err="1"/>
              <a:t>molecular</a:t>
            </a:r>
            <a:r>
              <a:rPr lang="sv-SE" sz="1200" dirty="0"/>
              <a:t> </a:t>
            </a:r>
            <a:r>
              <a:rPr lang="sv-SE" sz="1200" dirty="0" err="1"/>
              <a:t>overlap</a:t>
            </a:r>
            <a:endParaRPr lang="sv-SE" sz="1200" dirty="0"/>
          </a:p>
        </p:txBody>
      </p:sp>
      <p:sp>
        <p:nvSpPr>
          <p:cNvPr id="23" name="textruta 3"/>
          <p:cNvSpPr txBox="1"/>
          <p:nvPr/>
        </p:nvSpPr>
        <p:spPr>
          <a:xfrm>
            <a:off x="766450" y="3036973"/>
            <a:ext cx="1526672" cy="646331"/>
          </a:xfrm>
          <a:prstGeom prst="rect">
            <a:avLst/>
          </a:prstGeom>
          <a:noFill/>
        </p:spPr>
        <p:txBody>
          <a:bodyPr wrap="square" rtlCol="0">
            <a:spAutoFit/>
          </a:bodyPr>
          <a:lstStyle/>
          <a:p>
            <a:r>
              <a:rPr lang="sv-SE" sz="1200" dirty="0"/>
              <a:t>Quick </a:t>
            </a:r>
            <a:r>
              <a:rPr lang="sv-SE" sz="1200" dirty="0" err="1"/>
              <a:t>eq</a:t>
            </a:r>
            <a:r>
              <a:rPr lang="sv-SE" sz="1200" dirty="0"/>
              <a:t>. </a:t>
            </a:r>
            <a:r>
              <a:rPr lang="sv-SE" sz="1200" dirty="0" err="1"/>
              <a:t>run</a:t>
            </a:r>
            <a:r>
              <a:rPr lang="sv-SE" sz="1200" dirty="0"/>
              <a:t> to </a:t>
            </a:r>
            <a:r>
              <a:rPr lang="sv-SE" sz="1200" dirty="0" err="1"/>
              <a:t>allow</a:t>
            </a:r>
            <a:r>
              <a:rPr lang="sv-SE" sz="1200" dirty="0"/>
              <a:t> for </a:t>
            </a:r>
            <a:r>
              <a:rPr lang="sv-SE" sz="1200" dirty="0" err="1"/>
              <a:t>water</a:t>
            </a:r>
            <a:r>
              <a:rPr lang="sv-SE" sz="1200" dirty="0"/>
              <a:t> re-</a:t>
            </a:r>
            <a:r>
              <a:rPr lang="sv-SE" sz="1200" dirty="0" err="1"/>
              <a:t>orientation</a:t>
            </a:r>
            <a:r>
              <a:rPr lang="sv-SE" sz="1200" dirty="0"/>
              <a:t> w. </a:t>
            </a:r>
            <a:r>
              <a:rPr lang="sv-SE" sz="1200" dirty="0" err="1"/>
              <a:t>solutes</a:t>
            </a:r>
            <a:endParaRPr lang="sv-SE" sz="1200" dirty="0"/>
          </a:p>
        </p:txBody>
      </p:sp>
      <p:sp>
        <p:nvSpPr>
          <p:cNvPr id="24" name="textruta 3"/>
          <p:cNvSpPr txBox="1"/>
          <p:nvPr/>
        </p:nvSpPr>
        <p:spPr>
          <a:xfrm>
            <a:off x="755917" y="3908223"/>
            <a:ext cx="1526672" cy="646331"/>
          </a:xfrm>
          <a:prstGeom prst="rect">
            <a:avLst/>
          </a:prstGeom>
          <a:noFill/>
        </p:spPr>
        <p:txBody>
          <a:bodyPr wrap="square" rtlCol="0">
            <a:spAutoFit/>
          </a:bodyPr>
          <a:lstStyle/>
          <a:p>
            <a:r>
              <a:rPr lang="sv-SE" sz="1200" dirty="0" err="1"/>
              <a:t>Density</a:t>
            </a:r>
            <a:r>
              <a:rPr lang="sv-SE" sz="1200" dirty="0"/>
              <a:t> </a:t>
            </a:r>
            <a:r>
              <a:rPr lang="sv-SE" sz="1200" dirty="0" err="1"/>
              <a:t>optimisation</a:t>
            </a:r>
            <a:r>
              <a:rPr lang="sv-SE" sz="1200" dirty="0"/>
              <a:t> </a:t>
            </a:r>
            <a:r>
              <a:rPr lang="sv-SE" sz="1200" dirty="0" err="1"/>
              <a:t>of</a:t>
            </a:r>
            <a:r>
              <a:rPr lang="sv-SE" sz="1200" dirty="0"/>
              <a:t> the system, </a:t>
            </a:r>
            <a:r>
              <a:rPr lang="sv-SE" sz="1200" dirty="0" err="1"/>
              <a:t>adjusting</a:t>
            </a:r>
            <a:r>
              <a:rPr lang="sv-SE" sz="1200" dirty="0"/>
              <a:t> the </a:t>
            </a:r>
            <a:r>
              <a:rPr lang="sv-SE" sz="1200" dirty="0" err="1"/>
              <a:t>volume</a:t>
            </a:r>
            <a:endParaRPr lang="sv-SE" sz="1200" dirty="0"/>
          </a:p>
        </p:txBody>
      </p:sp>
      <p:sp>
        <p:nvSpPr>
          <p:cNvPr id="25" name="textruta 3"/>
          <p:cNvSpPr txBox="1"/>
          <p:nvPr/>
        </p:nvSpPr>
        <p:spPr>
          <a:xfrm>
            <a:off x="766450" y="4906125"/>
            <a:ext cx="1526672" cy="461665"/>
          </a:xfrm>
          <a:prstGeom prst="rect">
            <a:avLst/>
          </a:prstGeom>
          <a:noFill/>
        </p:spPr>
        <p:txBody>
          <a:bodyPr wrap="square" rtlCol="0">
            <a:spAutoFit/>
          </a:bodyPr>
          <a:lstStyle/>
          <a:p>
            <a:r>
              <a:rPr lang="sv-SE" sz="1200" dirty="0" err="1"/>
              <a:t>Gather</a:t>
            </a:r>
            <a:r>
              <a:rPr lang="sv-SE" sz="1200" dirty="0"/>
              <a:t> </a:t>
            </a:r>
            <a:r>
              <a:rPr lang="sv-SE" sz="1200" dirty="0" err="1"/>
              <a:t>statistics</a:t>
            </a:r>
            <a:r>
              <a:rPr lang="sv-SE" sz="1200" dirty="0"/>
              <a:t> </a:t>
            </a:r>
            <a:br>
              <a:rPr lang="sv-SE" sz="1200" dirty="0"/>
            </a:br>
            <a:r>
              <a:rPr lang="sv-SE" sz="1200" dirty="0"/>
              <a:t>and data</a:t>
            </a:r>
            <a:r>
              <a:rPr lang="mr-IN" sz="1200" dirty="0"/>
              <a:t>…</a:t>
            </a:r>
            <a:endParaRPr lang="sv-SE" sz="1200" dirty="0"/>
          </a:p>
        </p:txBody>
      </p:sp>
    </p:spTree>
    <p:extLst>
      <p:ext uri="{BB962C8B-B14F-4D97-AF65-F5344CB8AC3E}">
        <p14:creationId xmlns:p14="http://schemas.microsoft.com/office/powerpoint/2010/main" val="184918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7" grpId="0" animBg="1"/>
      <p:bldP spid="3" grpId="0" animBg="1"/>
      <p:bldP spid="11" grpId="0" animBg="1"/>
      <p:bldP spid="12" grpId="0" animBg="1"/>
      <p:bldP spid="6" grpId="0" animBg="1"/>
      <p:bldP spid="8" grpId="0"/>
      <p:bldP spid="14" grpId="0"/>
      <p:bldP spid="17" grpId="0" animBg="1"/>
      <p:bldP spid="18" grpId="0"/>
      <p:bldP spid="19" grpId="0"/>
      <p:bldP spid="20" grpId="0"/>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638" y="-1169"/>
            <a:ext cx="7886700" cy="946049"/>
          </a:xfrm>
        </p:spPr>
        <p:txBody>
          <a:bodyPr anchor="ctr">
            <a:noAutofit/>
          </a:bodyPr>
          <a:lstStyle/>
          <a:p>
            <a:r>
              <a:rPr lang="en-US" sz="3200" dirty="0" smtClean="0"/>
              <a:t>How-to </a:t>
            </a:r>
            <a:r>
              <a:rPr lang="en-US" sz="3200" dirty="0"/>
              <a:t>run </a:t>
            </a:r>
            <a:r>
              <a:rPr lang="en-US" sz="3200" dirty="0" err="1"/>
              <a:t>Gromacs</a:t>
            </a:r>
            <a:r>
              <a:rPr lang="en-US" sz="3200" dirty="0"/>
              <a:t>?</a:t>
            </a:r>
          </a:p>
        </p:txBody>
      </p:sp>
      <p:sp>
        <p:nvSpPr>
          <p:cNvPr id="35" name="TextBox 34"/>
          <p:cNvSpPr txBox="1"/>
          <p:nvPr/>
        </p:nvSpPr>
        <p:spPr>
          <a:xfrm>
            <a:off x="597638" y="717177"/>
            <a:ext cx="8068842" cy="2662267"/>
          </a:xfrm>
          <a:prstGeom prst="rect">
            <a:avLst/>
          </a:prstGeom>
          <a:noFill/>
        </p:spPr>
        <p:txBody>
          <a:bodyPr wrap="square" rtlCol="0">
            <a:spAutoFit/>
          </a:bodyPr>
          <a:lstStyle/>
          <a:p>
            <a:endParaRPr lang="en-US" sz="1350" b="1" dirty="0" smtClean="0">
              <a:latin typeface="Calibri" charset="0"/>
              <a:ea typeface="Calibri" charset="0"/>
              <a:cs typeface="Calibri" charset="0"/>
            </a:endParaRPr>
          </a:p>
          <a:p>
            <a:pPr marL="0" lvl="1"/>
            <a:r>
              <a:rPr lang="en-US" sz="1600" dirty="0"/>
              <a:t>GROMACS </a:t>
            </a:r>
            <a:r>
              <a:rPr lang="en-US" sz="1600" dirty="0" smtClean="0"/>
              <a:t>consists of ~90 different large or small programs/codes/utilities and relies </a:t>
            </a:r>
            <a:r>
              <a:rPr lang="en-US" sz="1600" dirty="0"/>
              <a:t>on the UNIX command-line option </a:t>
            </a:r>
            <a:r>
              <a:rPr lang="en-US" sz="1600" dirty="0" smtClean="0"/>
              <a:t>philosophy. Adding </a:t>
            </a:r>
            <a:r>
              <a:rPr lang="en-US" sz="1600" dirty="0"/>
              <a:t>“-h” gives you help for any command </a:t>
            </a:r>
          </a:p>
          <a:p>
            <a:endParaRPr lang="en-US" sz="1350" b="1" dirty="0" smtClean="0">
              <a:latin typeface="Calibri" charset="0"/>
              <a:ea typeface="Calibri" charset="0"/>
              <a:cs typeface="Calibri" charset="0"/>
            </a:endParaRPr>
          </a:p>
          <a:p>
            <a:r>
              <a:rPr lang="en-US" sz="1350" b="1" dirty="0" smtClean="0">
                <a:latin typeface="Calibri" charset="0"/>
                <a:ea typeface="Calibri" charset="0"/>
                <a:cs typeface="Calibri" charset="0"/>
              </a:rPr>
              <a:t>Terminal commands to run </a:t>
            </a:r>
            <a:r>
              <a:rPr lang="en-US" sz="1350" b="1" dirty="0" err="1" smtClean="0">
                <a:latin typeface="Calibri" charset="0"/>
                <a:ea typeface="Calibri" charset="0"/>
                <a:cs typeface="Calibri" charset="0"/>
              </a:rPr>
              <a:t>Gromacs</a:t>
            </a:r>
            <a:r>
              <a:rPr lang="en-US" sz="1350" b="1" dirty="0" smtClean="0">
                <a:latin typeface="Calibri" charset="0"/>
                <a:ea typeface="Calibri" charset="0"/>
                <a:cs typeface="Calibri" charset="0"/>
              </a:rPr>
              <a:t> calling </a:t>
            </a:r>
            <a:r>
              <a:rPr lang="en-US" sz="1350" b="1" dirty="0" err="1" smtClean="0">
                <a:latin typeface="Calibri" charset="0"/>
                <a:ea typeface="Calibri" charset="0"/>
                <a:cs typeface="Calibri" charset="0"/>
              </a:rPr>
              <a:t>gmx</a:t>
            </a:r>
            <a:r>
              <a:rPr lang="en-US" sz="1350" b="1" dirty="0" smtClean="0">
                <a:latin typeface="Calibri" charset="0"/>
                <a:ea typeface="Calibri" charset="0"/>
                <a:cs typeface="Calibri" charset="0"/>
              </a:rPr>
              <a:t> </a:t>
            </a:r>
            <a:r>
              <a:rPr lang="en-US" sz="1350" b="1" dirty="0" err="1" smtClean="0">
                <a:latin typeface="Calibri" charset="0"/>
                <a:ea typeface="Calibri" charset="0"/>
                <a:cs typeface="Calibri" charset="0"/>
              </a:rPr>
              <a:t>mdrun</a:t>
            </a:r>
            <a:r>
              <a:rPr lang="en-US" sz="1350" b="1" dirty="0" smtClean="0">
                <a:latin typeface="Calibri" charset="0"/>
                <a:ea typeface="Calibri" charset="0"/>
                <a:cs typeface="Calibri" charset="0"/>
              </a:rPr>
              <a:t> (the actual simulation engine):</a:t>
            </a:r>
          </a:p>
          <a:p>
            <a:r>
              <a:rPr lang="en-US" sz="1350" dirty="0" err="1" smtClean="0">
                <a:solidFill>
                  <a:schemeClr val="bg1">
                    <a:lumMod val="50000"/>
                  </a:schemeClr>
                </a:solidFill>
                <a:latin typeface="Calibri" charset="0"/>
                <a:ea typeface="Calibri" charset="0"/>
                <a:cs typeface="Calibri" charset="0"/>
              </a:rPr>
              <a:t>gmx</a:t>
            </a:r>
            <a:r>
              <a:rPr lang="en-US" sz="1350" dirty="0" smtClean="0">
                <a:solidFill>
                  <a:schemeClr val="bg1">
                    <a:lumMod val="50000"/>
                  </a:schemeClr>
                </a:solidFill>
                <a:latin typeface="Calibri" charset="0"/>
                <a:ea typeface="Calibri" charset="0"/>
                <a:cs typeface="Calibri" charset="0"/>
              </a:rPr>
              <a:t> </a:t>
            </a:r>
            <a:r>
              <a:rPr lang="en-US" sz="1350" dirty="0" err="1" smtClean="0">
                <a:solidFill>
                  <a:schemeClr val="bg1">
                    <a:lumMod val="50000"/>
                  </a:schemeClr>
                </a:solidFill>
                <a:latin typeface="Calibri" charset="0"/>
                <a:ea typeface="Calibri" charset="0"/>
                <a:cs typeface="Calibri" charset="0"/>
              </a:rPr>
              <a:t>mdrun</a:t>
            </a:r>
            <a:r>
              <a:rPr lang="en-US" sz="1350" dirty="0" smtClean="0">
                <a:solidFill>
                  <a:schemeClr val="bg1">
                    <a:lumMod val="50000"/>
                  </a:schemeClr>
                </a:solidFill>
                <a:latin typeface="Calibri" charset="0"/>
                <a:ea typeface="Calibri" charset="0"/>
                <a:cs typeface="Calibri" charset="0"/>
              </a:rPr>
              <a:t>			# </a:t>
            </a:r>
            <a:r>
              <a:rPr lang="en-US" sz="1350" dirty="0">
                <a:solidFill>
                  <a:schemeClr val="bg1">
                    <a:lumMod val="50000"/>
                  </a:schemeClr>
                </a:solidFill>
                <a:latin typeface="Calibri" charset="0"/>
                <a:ea typeface="Calibri" charset="0"/>
                <a:cs typeface="Calibri" charset="0"/>
              </a:rPr>
              <a:t>If using the default file </a:t>
            </a:r>
            <a:r>
              <a:rPr lang="en-US" sz="1350" dirty="0" smtClean="0">
                <a:solidFill>
                  <a:schemeClr val="bg1">
                    <a:lumMod val="50000"/>
                  </a:schemeClr>
                </a:solidFill>
                <a:latin typeface="Calibri" charset="0"/>
                <a:ea typeface="Calibri" charset="0"/>
                <a:cs typeface="Calibri" charset="0"/>
              </a:rPr>
              <a:t>names, we need no flags</a:t>
            </a:r>
          </a:p>
          <a:p>
            <a:r>
              <a:rPr lang="en-US" sz="1350" dirty="0" err="1">
                <a:solidFill>
                  <a:schemeClr val="bg1">
                    <a:lumMod val="50000"/>
                  </a:schemeClr>
                </a:solidFill>
                <a:latin typeface="Calibri" charset="0"/>
                <a:ea typeface="Calibri" charset="0"/>
                <a:cs typeface="Calibri" charset="0"/>
              </a:rPr>
              <a:t>gmx</a:t>
            </a:r>
            <a:r>
              <a:rPr lang="en-US" sz="1350" dirty="0">
                <a:solidFill>
                  <a:schemeClr val="bg1">
                    <a:lumMod val="50000"/>
                  </a:schemeClr>
                </a:solidFill>
                <a:latin typeface="Calibri" charset="0"/>
                <a:ea typeface="Calibri" charset="0"/>
                <a:cs typeface="Calibri" charset="0"/>
              </a:rPr>
              <a:t> </a:t>
            </a:r>
            <a:r>
              <a:rPr lang="en-US" sz="1350" dirty="0" err="1">
                <a:solidFill>
                  <a:schemeClr val="bg1">
                    <a:lumMod val="50000"/>
                  </a:schemeClr>
                </a:solidFill>
                <a:latin typeface="Calibri" charset="0"/>
                <a:ea typeface="Calibri" charset="0"/>
                <a:cs typeface="Calibri" charset="0"/>
              </a:rPr>
              <a:t>mdrun</a:t>
            </a:r>
            <a:r>
              <a:rPr lang="en-US" sz="1350" dirty="0">
                <a:solidFill>
                  <a:schemeClr val="bg1">
                    <a:lumMod val="50000"/>
                  </a:schemeClr>
                </a:solidFill>
                <a:latin typeface="Calibri" charset="0"/>
                <a:ea typeface="Calibri" charset="0"/>
                <a:cs typeface="Calibri" charset="0"/>
              </a:rPr>
              <a:t> </a:t>
            </a:r>
            <a:r>
              <a:rPr lang="mr-IN" sz="1350" dirty="0">
                <a:solidFill>
                  <a:schemeClr val="bg1">
                    <a:lumMod val="50000"/>
                  </a:schemeClr>
                </a:solidFill>
                <a:latin typeface="Calibri" charset="0"/>
                <a:ea typeface="Calibri" charset="0"/>
                <a:cs typeface="Calibri" charset="0"/>
              </a:rPr>
              <a:t>–</a:t>
            </a:r>
            <a:r>
              <a:rPr lang="en-US" sz="1350" dirty="0">
                <a:solidFill>
                  <a:schemeClr val="bg1">
                    <a:lumMod val="50000"/>
                  </a:schemeClr>
                </a:solidFill>
                <a:latin typeface="Calibri" charset="0"/>
                <a:ea typeface="Calibri" charset="0"/>
                <a:cs typeface="Calibri" charset="0"/>
              </a:rPr>
              <a:t>f </a:t>
            </a:r>
            <a:r>
              <a:rPr lang="en-US" sz="1350" dirty="0" err="1" smtClean="0">
                <a:solidFill>
                  <a:schemeClr val="bg1">
                    <a:lumMod val="50000"/>
                  </a:schemeClr>
                </a:solidFill>
                <a:latin typeface="Calibri" charset="0"/>
                <a:ea typeface="Calibri" charset="0"/>
                <a:cs typeface="Calibri" charset="0"/>
              </a:rPr>
              <a:t>topol.tpr</a:t>
            </a:r>
            <a:r>
              <a:rPr lang="en-US" sz="1350" dirty="0" smtClean="0">
                <a:solidFill>
                  <a:schemeClr val="bg1">
                    <a:lumMod val="50000"/>
                  </a:schemeClr>
                </a:solidFill>
                <a:latin typeface="Calibri" charset="0"/>
                <a:ea typeface="Calibri" charset="0"/>
                <a:cs typeface="Calibri" charset="0"/>
              </a:rPr>
              <a:t>		# with the </a:t>
            </a:r>
            <a:r>
              <a:rPr lang="mr-IN" sz="1350" dirty="0" smtClean="0">
                <a:solidFill>
                  <a:schemeClr val="bg1">
                    <a:lumMod val="50000"/>
                  </a:schemeClr>
                </a:solidFill>
                <a:latin typeface="Calibri" charset="0"/>
                <a:ea typeface="Calibri" charset="0"/>
                <a:cs typeface="Calibri" charset="0"/>
              </a:rPr>
              <a:t>–</a:t>
            </a:r>
            <a:r>
              <a:rPr lang="en-US" sz="1350" dirty="0" smtClean="0">
                <a:solidFill>
                  <a:schemeClr val="bg1">
                    <a:lumMod val="50000"/>
                  </a:schemeClr>
                </a:solidFill>
                <a:latin typeface="Calibri" charset="0"/>
                <a:ea typeface="Calibri" charset="0"/>
                <a:cs typeface="Calibri" charset="0"/>
              </a:rPr>
              <a:t>f flag </a:t>
            </a:r>
          </a:p>
          <a:p>
            <a:r>
              <a:rPr lang="en-US" sz="1350" dirty="0" err="1" smtClean="0">
                <a:solidFill>
                  <a:schemeClr val="bg1">
                    <a:lumMod val="50000"/>
                  </a:schemeClr>
                </a:solidFill>
                <a:latin typeface="Calibri" charset="0"/>
                <a:ea typeface="Calibri" charset="0"/>
                <a:cs typeface="Calibri" charset="0"/>
              </a:rPr>
              <a:t>gmx</a:t>
            </a:r>
            <a:r>
              <a:rPr lang="en-US" sz="1350" dirty="0" smtClean="0">
                <a:solidFill>
                  <a:schemeClr val="bg1">
                    <a:lumMod val="50000"/>
                  </a:schemeClr>
                </a:solidFill>
                <a:latin typeface="Calibri" charset="0"/>
                <a:ea typeface="Calibri" charset="0"/>
                <a:cs typeface="Calibri" charset="0"/>
              </a:rPr>
              <a:t> </a:t>
            </a:r>
            <a:r>
              <a:rPr lang="en-US" sz="1350" dirty="0" err="1">
                <a:solidFill>
                  <a:schemeClr val="bg1">
                    <a:lumMod val="50000"/>
                  </a:schemeClr>
                </a:solidFill>
                <a:latin typeface="Calibri" charset="0"/>
                <a:ea typeface="Calibri" charset="0"/>
                <a:cs typeface="Calibri" charset="0"/>
              </a:rPr>
              <a:t>mdrun</a:t>
            </a:r>
            <a:r>
              <a:rPr lang="en-US" sz="1350" dirty="0">
                <a:solidFill>
                  <a:schemeClr val="bg1">
                    <a:lumMod val="50000"/>
                  </a:schemeClr>
                </a:solidFill>
                <a:latin typeface="Calibri" charset="0"/>
                <a:ea typeface="Calibri" charset="0"/>
                <a:cs typeface="Calibri" charset="0"/>
              </a:rPr>
              <a:t> </a:t>
            </a:r>
            <a:r>
              <a:rPr lang="mr-IN" sz="1350" dirty="0">
                <a:solidFill>
                  <a:schemeClr val="bg1">
                    <a:lumMod val="50000"/>
                  </a:schemeClr>
                </a:solidFill>
                <a:latin typeface="Calibri" charset="0"/>
                <a:ea typeface="Calibri" charset="0"/>
                <a:cs typeface="Calibri" charset="0"/>
              </a:rPr>
              <a:t>–</a:t>
            </a:r>
            <a:r>
              <a:rPr lang="en-US" sz="1350" dirty="0">
                <a:solidFill>
                  <a:schemeClr val="bg1">
                    <a:lumMod val="50000"/>
                  </a:schemeClr>
                </a:solidFill>
                <a:latin typeface="Calibri" charset="0"/>
                <a:ea typeface="Calibri" charset="0"/>
                <a:cs typeface="Calibri" charset="0"/>
              </a:rPr>
              <a:t>v </a:t>
            </a:r>
            <a:r>
              <a:rPr lang="mr-IN" sz="1350" dirty="0">
                <a:solidFill>
                  <a:schemeClr val="bg1">
                    <a:lumMod val="50000"/>
                  </a:schemeClr>
                </a:solidFill>
                <a:latin typeface="Calibri" charset="0"/>
                <a:ea typeface="Calibri" charset="0"/>
                <a:cs typeface="Calibri" charset="0"/>
              </a:rPr>
              <a:t>–</a:t>
            </a:r>
            <a:r>
              <a:rPr lang="en-US" sz="1350" dirty="0" err="1">
                <a:solidFill>
                  <a:schemeClr val="bg1">
                    <a:lumMod val="50000"/>
                  </a:schemeClr>
                </a:solidFill>
                <a:latin typeface="Calibri" charset="0"/>
                <a:ea typeface="Calibri" charset="0"/>
                <a:cs typeface="Calibri" charset="0"/>
              </a:rPr>
              <a:t>deffnm</a:t>
            </a:r>
            <a:r>
              <a:rPr lang="en-US" sz="1350" dirty="0">
                <a:solidFill>
                  <a:schemeClr val="bg1">
                    <a:lumMod val="50000"/>
                  </a:schemeClr>
                </a:solidFill>
                <a:latin typeface="Calibri" charset="0"/>
                <a:ea typeface="Calibri" charset="0"/>
                <a:cs typeface="Calibri" charset="0"/>
              </a:rPr>
              <a:t> </a:t>
            </a:r>
            <a:r>
              <a:rPr lang="en-US" sz="1350" dirty="0" smtClean="0">
                <a:solidFill>
                  <a:schemeClr val="bg1">
                    <a:lumMod val="50000"/>
                  </a:schemeClr>
                </a:solidFill>
                <a:latin typeface="Calibri" charset="0"/>
                <a:ea typeface="Calibri" charset="0"/>
                <a:cs typeface="Calibri" charset="0"/>
              </a:rPr>
              <a:t>md	# </a:t>
            </a:r>
            <a:r>
              <a:rPr lang="en-US" sz="1350" dirty="0">
                <a:solidFill>
                  <a:schemeClr val="bg1">
                    <a:lumMod val="50000"/>
                  </a:schemeClr>
                </a:solidFill>
                <a:latin typeface="Calibri" charset="0"/>
                <a:ea typeface="Calibri" charset="0"/>
                <a:cs typeface="Calibri" charset="0"/>
              </a:rPr>
              <a:t>md </a:t>
            </a:r>
            <a:r>
              <a:rPr lang="en-US" sz="1350" dirty="0" smtClean="0">
                <a:solidFill>
                  <a:schemeClr val="bg1">
                    <a:lumMod val="50000"/>
                  </a:schemeClr>
                </a:solidFill>
                <a:latin typeface="Calibri" charset="0"/>
                <a:ea typeface="Calibri" charset="0"/>
                <a:cs typeface="Calibri" charset="0"/>
              </a:rPr>
              <a:t>is the </a:t>
            </a:r>
            <a:r>
              <a:rPr lang="en-US" sz="1350" dirty="0">
                <a:solidFill>
                  <a:schemeClr val="bg1">
                    <a:lumMod val="50000"/>
                  </a:schemeClr>
                </a:solidFill>
                <a:latin typeface="Calibri" charset="0"/>
                <a:ea typeface="Calibri" charset="0"/>
                <a:cs typeface="Calibri" charset="0"/>
              </a:rPr>
              <a:t>common filename for all input/output files</a:t>
            </a:r>
          </a:p>
          <a:p>
            <a:r>
              <a:rPr lang="en-US" sz="1350" dirty="0" err="1" smtClean="0">
                <a:solidFill>
                  <a:schemeClr val="bg1">
                    <a:lumMod val="50000"/>
                  </a:schemeClr>
                </a:solidFill>
                <a:latin typeface="Calibri" charset="0"/>
                <a:ea typeface="Calibri" charset="0"/>
                <a:cs typeface="Calibri" charset="0"/>
              </a:rPr>
              <a:t>gmx</a:t>
            </a:r>
            <a:r>
              <a:rPr lang="en-US" sz="1350" dirty="0" smtClean="0">
                <a:solidFill>
                  <a:schemeClr val="bg1">
                    <a:lumMod val="50000"/>
                  </a:schemeClr>
                </a:solidFill>
                <a:latin typeface="Calibri" charset="0"/>
                <a:ea typeface="Calibri" charset="0"/>
                <a:cs typeface="Calibri" charset="0"/>
              </a:rPr>
              <a:t> </a:t>
            </a:r>
            <a:r>
              <a:rPr lang="en-US" sz="1350" dirty="0" err="1">
                <a:solidFill>
                  <a:schemeClr val="bg1">
                    <a:lumMod val="50000"/>
                  </a:schemeClr>
                </a:solidFill>
                <a:latin typeface="Calibri" charset="0"/>
                <a:ea typeface="Calibri" charset="0"/>
                <a:cs typeface="Calibri" charset="0"/>
              </a:rPr>
              <a:t>mdrun</a:t>
            </a:r>
            <a:r>
              <a:rPr lang="en-US" sz="1350" dirty="0">
                <a:solidFill>
                  <a:schemeClr val="bg1">
                    <a:lumMod val="50000"/>
                  </a:schemeClr>
                </a:solidFill>
                <a:latin typeface="Calibri" charset="0"/>
                <a:ea typeface="Calibri" charset="0"/>
                <a:cs typeface="Calibri" charset="0"/>
              </a:rPr>
              <a:t> -</a:t>
            </a:r>
            <a:r>
              <a:rPr lang="en-US" sz="1350" dirty="0" err="1">
                <a:solidFill>
                  <a:schemeClr val="bg1">
                    <a:lumMod val="50000"/>
                  </a:schemeClr>
                </a:solidFill>
                <a:latin typeface="Calibri" charset="0"/>
                <a:ea typeface="Calibri" charset="0"/>
                <a:cs typeface="Calibri" charset="0"/>
              </a:rPr>
              <a:t>deffnm</a:t>
            </a:r>
            <a:r>
              <a:rPr lang="en-US" sz="1350" dirty="0">
                <a:solidFill>
                  <a:schemeClr val="bg1">
                    <a:lumMod val="50000"/>
                  </a:schemeClr>
                </a:solidFill>
                <a:latin typeface="Calibri" charset="0"/>
                <a:ea typeface="Calibri" charset="0"/>
                <a:cs typeface="Calibri" charset="0"/>
              </a:rPr>
              <a:t> </a:t>
            </a:r>
            <a:r>
              <a:rPr lang="en-US" sz="1350" dirty="0" smtClean="0">
                <a:solidFill>
                  <a:schemeClr val="bg1">
                    <a:lumMod val="50000"/>
                  </a:schemeClr>
                </a:solidFill>
                <a:latin typeface="Calibri" charset="0"/>
                <a:ea typeface="Calibri" charset="0"/>
                <a:cs typeface="Calibri" charset="0"/>
              </a:rPr>
              <a:t>md </a:t>
            </a:r>
            <a:r>
              <a:rPr lang="en-US" sz="1350" dirty="0">
                <a:solidFill>
                  <a:schemeClr val="bg1">
                    <a:lumMod val="50000"/>
                  </a:schemeClr>
                </a:solidFill>
                <a:latin typeface="Calibri" charset="0"/>
                <a:ea typeface="Calibri" charset="0"/>
                <a:cs typeface="Calibri" charset="0"/>
              </a:rPr>
              <a:t>-</a:t>
            </a:r>
            <a:r>
              <a:rPr lang="en-US" sz="1350" dirty="0" err="1">
                <a:solidFill>
                  <a:schemeClr val="bg1">
                    <a:lumMod val="50000"/>
                  </a:schemeClr>
                </a:solidFill>
                <a:latin typeface="Calibri" charset="0"/>
                <a:ea typeface="Calibri" charset="0"/>
                <a:cs typeface="Calibri" charset="0"/>
              </a:rPr>
              <a:t>cpi</a:t>
            </a:r>
            <a:r>
              <a:rPr lang="en-US" sz="1350" dirty="0">
                <a:solidFill>
                  <a:schemeClr val="bg1">
                    <a:lumMod val="50000"/>
                  </a:schemeClr>
                </a:solidFill>
                <a:latin typeface="Calibri" charset="0"/>
                <a:ea typeface="Calibri" charset="0"/>
                <a:cs typeface="Calibri" charset="0"/>
              </a:rPr>
              <a:t> </a:t>
            </a:r>
            <a:r>
              <a:rPr lang="en-US" sz="1350" dirty="0" smtClean="0">
                <a:solidFill>
                  <a:schemeClr val="bg1">
                    <a:lumMod val="50000"/>
                  </a:schemeClr>
                </a:solidFill>
                <a:latin typeface="Calibri" charset="0"/>
                <a:ea typeface="Calibri" charset="0"/>
                <a:cs typeface="Calibri" charset="0"/>
              </a:rPr>
              <a:t>md	# will do restart from previous </a:t>
            </a:r>
            <a:r>
              <a:rPr lang="en-US" sz="1350" dirty="0" err="1" smtClean="0">
                <a:solidFill>
                  <a:schemeClr val="bg1">
                    <a:lumMod val="50000"/>
                  </a:schemeClr>
                </a:solidFill>
                <a:latin typeface="Calibri" charset="0"/>
                <a:ea typeface="Calibri" charset="0"/>
                <a:cs typeface="Calibri" charset="0"/>
              </a:rPr>
              <a:t>md.cpt</a:t>
            </a:r>
            <a:r>
              <a:rPr lang="en-US" sz="1350" dirty="0" smtClean="0">
                <a:solidFill>
                  <a:schemeClr val="bg1">
                    <a:lumMod val="50000"/>
                  </a:schemeClr>
                </a:solidFill>
                <a:latin typeface="Calibri" charset="0"/>
                <a:ea typeface="Calibri" charset="0"/>
                <a:cs typeface="Calibri" charset="0"/>
              </a:rPr>
              <a:t> checkpoint file</a:t>
            </a:r>
          </a:p>
          <a:p>
            <a:r>
              <a:rPr lang="en-US" sz="1350" dirty="0" err="1">
                <a:solidFill>
                  <a:schemeClr val="bg1">
                    <a:lumMod val="50000"/>
                  </a:schemeClr>
                </a:solidFill>
                <a:latin typeface="Calibri" charset="0"/>
                <a:ea typeface="Calibri" charset="0"/>
                <a:cs typeface="Calibri" charset="0"/>
              </a:rPr>
              <a:t>gmx</a:t>
            </a:r>
            <a:r>
              <a:rPr lang="en-US" sz="1350" dirty="0">
                <a:solidFill>
                  <a:schemeClr val="bg1">
                    <a:lumMod val="50000"/>
                  </a:schemeClr>
                </a:solidFill>
                <a:latin typeface="Calibri" charset="0"/>
                <a:ea typeface="Calibri" charset="0"/>
                <a:cs typeface="Calibri" charset="0"/>
              </a:rPr>
              <a:t> </a:t>
            </a:r>
            <a:r>
              <a:rPr lang="en-US" sz="1350" dirty="0" err="1">
                <a:solidFill>
                  <a:schemeClr val="bg1">
                    <a:lumMod val="50000"/>
                  </a:schemeClr>
                </a:solidFill>
                <a:latin typeface="Calibri" charset="0"/>
                <a:ea typeface="Calibri" charset="0"/>
                <a:cs typeface="Calibri" charset="0"/>
              </a:rPr>
              <a:t>mdrun</a:t>
            </a:r>
            <a:r>
              <a:rPr lang="en-US" sz="1350" dirty="0">
                <a:solidFill>
                  <a:schemeClr val="bg1">
                    <a:lumMod val="50000"/>
                  </a:schemeClr>
                </a:solidFill>
                <a:latin typeface="Calibri" charset="0"/>
                <a:ea typeface="Calibri" charset="0"/>
                <a:cs typeface="Calibri" charset="0"/>
              </a:rPr>
              <a:t> </a:t>
            </a:r>
            <a:r>
              <a:rPr lang="mr-IN" sz="1350" dirty="0" smtClean="0">
                <a:solidFill>
                  <a:schemeClr val="bg1">
                    <a:lumMod val="50000"/>
                  </a:schemeClr>
                </a:solidFill>
                <a:latin typeface="Calibri" charset="0"/>
                <a:ea typeface="Calibri" charset="0"/>
                <a:cs typeface="Calibri" charset="0"/>
              </a:rPr>
              <a:t>–</a:t>
            </a:r>
            <a:r>
              <a:rPr lang="en-US" sz="1350" dirty="0" err="1" smtClean="0">
                <a:solidFill>
                  <a:schemeClr val="bg1">
                    <a:lumMod val="50000"/>
                  </a:schemeClr>
                </a:solidFill>
                <a:latin typeface="Calibri" charset="0"/>
                <a:ea typeface="Calibri" charset="0"/>
                <a:cs typeface="Calibri" charset="0"/>
              </a:rPr>
              <a:t>multidir</a:t>
            </a:r>
            <a:r>
              <a:rPr lang="en-US" sz="1350" dirty="0" smtClean="0">
                <a:solidFill>
                  <a:schemeClr val="bg1">
                    <a:lumMod val="50000"/>
                  </a:schemeClr>
                </a:solidFill>
                <a:latin typeface="Calibri" charset="0"/>
                <a:ea typeface="Calibri" charset="0"/>
                <a:cs typeface="Calibri" charset="0"/>
              </a:rPr>
              <a:t> </a:t>
            </a:r>
            <a:r>
              <a:rPr lang="mr-IN" sz="1350" dirty="0" smtClean="0">
                <a:solidFill>
                  <a:schemeClr val="bg1">
                    <a:lumMod val="50000"/>
                  </a:schemeClr>
                </a:solidFill>
                <a:latin typeface="Calibri" charset="0"/>
                <a:ea typeface="Calibri" charset="0"/>
                <a:cs typeface="Calibri" charset="0"/>
              </a:rPr>
              <a:t>…</a:t>
            </a:r>
            <a:r>
              <a:rPr lang="sv-SE" sz="1350" dirty="0" smtClean="0">
                <a:solidFill>
                  <a:schemeClr val="bg1">
                    <a:lumMod val="50000"/>
                  </a:schemeClr>
                </a:solidFill>
                <a:latin typeface="Calibri" charset="0"/>
                <a:ea typeface="Calibri" charset="0"/>
                <a:cs typeface="Calibri" charset="0"/>
              </a:rPr>
              <a:t>		# </a:t>
            </a:r>
            <a:r>
              <a:rPr lang="sv-SE" sz="1350" dirty="0" err="1" smtClean="0">
                <a:solidFill>
                  <a:schemeClr val="bg1">
                    <a:lumMod val="50000"/>
                  </a:schemeClr>
                </a:solidFill>
                <a:latin typeface="Calibri" charset="0"/>
                <a:ea typeface="Calibri" charset="0"/>
                <a:cs typeface="Calibri" charset="0"/>
              </a:rPr>
              <a:t>will</a:t>
            </a:r>
            <a:r>
              <a:rPr lang="sv-SE" sz="1350" dirty="0" smtClean="0">
                <a:solidFill>
                  <a:schemeClr val="bg1">
                    <a:lumMod val="50000"/>
                  </a:schemeClr>
                </a:solidFill>
                <a:latin typeface="Calibri" charset="0"/>
                <a:ea typeface="Calibri" charset="0"/>
                <a:cs typeface="Calibri" charset="0"/>
              </a:rPr>
              <a:t> start </a:t>
            </a:r>
            <a:r>
              <a:rPr lang="sv-SE" sz="1350" dirty="0" err="1" smtClean="0">
                <a:solidFill>
                  <a:schemeClr val="bg1">
                    <a:lumMod val="50000"/>
                  </a:schemeClr>
                </a:solidFill>
                <a:latin typeface="Calibri" charset="0"/>
                <a:ea typeface="Calibri" charset="0"/>
                <a:cs typeface="Calibri" charset="0"/>
              </a:rPr>
              <a:t>many</a:t>
            </a:r>
            <a:r>
              <a:rPr lang="sv-SE" sz="1350" dirty="0" smtClean="0">
                <a:solidFill>
                  <a:schemeClr val="bg1">
                    <a:lumMod val="50000"/>
                  </a:schemeClr>
                </a:solidFill>
                <a:latin typeface="Calibri" charset="0"/>
                <a:ea typeface="Calibri" charset="0"/>
                <a:cs typeface="Calibri" charset="0"/>
              </a:rPr>
              <a:t> parallell </a:t>
            </a:r>
            <a:r>
              <a:rPr lang="sv-SE" sz="1350" dirty="0">
                <a:solidFill>
                  <a:schemeClr val="bg1">
                    <a:lumMod val="50000"/>
                  </a:schemeClr>
                </a:solidFill>
                <a:latin typeface="Calibri" charset="0"/>
                <a:ea typeface="Calibri" charset="0"/>
                <a:cs typeface="Calibri" charset="0"/>
              </a:rPr>
              <a:t>simulations </a:t>
            </a:r>
            <a:r>
              <a:rPr lang="sv-SE" sz="1350" dirty="0" err="1" smtClean="0">
                <a:solidFill>
                  <a:schemeClr val="bg1">
                    <a:lumMod val="50000"/>
                  </a:schemeClr>
                </a:solidFill>
                <a:latin typeface="Calibri" charset="0"/>
                <a:ea typeface="Calibri" charset="0"/>
                <a:cs typeface="Calibri" charset="0"/>
              </a:rPr>
              <a:t>simultaneously</a:t>
            </a:r>
            <a:endParaRPr lang="sv-SE" sz="1350" dirty="0" smtClean="0">
              <a:solidFill>
                <a:schemeClr val="bg1">
                  <a:lumMod val="50000"/>
                </a:schemeClr>
              </a:solidFill>
              <a:latin typeface="Calibri" charset="0"/>
              <a:ea typeface="Calibri" charset="0"/>
              <a:cs typeface="Calibri" charset="0"/>
            </a:endParaRPr>
          </a:p>
          <a:p>
            <a:endParaRPr lang="sv-SE" sz="1350" dirty="0" smtClean="0">
              <a:solidFill>
                <a:schemeClr val="bg1">
                  <a:lumMod val="50000"/>
                </a:schemeClr>
              </a:solidFill>
              <a:latin typeface="Calibri" charset="0"/>
              <a:ea typeface="Calibri" charset="0"/>
              <a:cs typeface="Calibri" charset="0"/>
            </a:endParaRPr>
          </a:p>
          <a:p>
            <a:endParaRPr lang="sv-SE" sz="1350" dirty="0">
              <a:solidFill>
                <a:schemeClr val="bg1">
                  <a:lumMod val="50000"/>
                </a:schemeClr>
              </a:solidFill>
              <a:latin typeface="Calibri" charset="0"/>
              <a:ea typeface="Calibri" charset="0"/>
              <a:cs typeface="Calibri" charset="0"/>
            </a:endParaRPr>
          </a:p>
        </p:txBody>
      </p:sp>
      <p:sp>
        <p:nvSpPr>
          <p:cNvPr id="3" name="TextBox 2"/>
          <p:cNvSpPr txBox="1"/>
          <p:nvPr/>
        </p:nvSpPr>
        <p:spPr>
          <a:xfrm>
            <a:off x="597638" y="3190240"/>
            <a:ext cx="7605993" cy="1600438"/>
          </a:xfrm>
          <a:prstGeom prst="rect">
            <a:avLst/>
          </a:prstGeom>
          <a:noFill/>
        </p:spPr>
        <p:txBody>
          <a:bodyPr wrap="none" rtlCol="0">
            <a:spAutoFit/>
          </a:bodyPr>
          <a:lstStyle/>
          <a:p>
            <a:r>
              <a:rPr lang="sv-SE" sz="1400" b="1" dirty="0" err="1">
                <a:latin typeface="Calibri" charset="0"/>
                <a:ea typeface="Calibri" charset="0"/>
                <a:cs typeface="Calibri" charset="0"/>
              </a:rPr>
              <a:t>Example</a:t>
            </a:r>
            <a:r>
              <a:rPr lang="sv-SE" sz="1400" b="1" dirty="0">
                <a:latin typeface="Calibri" charset="0"/>
                <a:ea typeface="Calibri" charset="0"/>
                <a:cs typeface="Calibri" charset="0"/>
              </a:rPr>
              <a:t> on a HPC cluster (</a:t>
            </a:r>
            <a:r>
              <a:rPr lang="sv-SE" sz="1400" b="1" dirty="0" err="1">
                <a:latin typeface="Calibri" charset="0"/>
                <a:ea typeface="Calibri" charset="0"/>
                <a:cs typeface="Calibri" charset="0"/>
              </a:rPr>
              <a:t>supercomputer</a:t>
            </a:r>
            <a:r>
              <a:rPr lang="sv-SE" sz="1400" b="1" dirty="0">
                <a:latin typeface="Calibri" charset="0"/>
                <a:ea typeface="Calibri" charset="0"/>
                <a:cs typeface="Calibri" charset="0"/>
              </a:rPr>
              <a:t>)</a:t>
            </a:r>
            <a:r>
              <a:rPr lang="mr-IN" sz="1400" b="1" dirty="0">
                <a:latin typeface="Calibri" charset="0"/>
                <a:ea typeface="Calibri" charset="0"/>
                <a:cs typeface="Calibri" charset="0"/>
              </a:rPr>
              <a:t>…</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more</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complicated</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but</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consult</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your</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local</a:t>
            </a:r>
            <a:r>
              <a:rPr lang="sv-SE" sz="1400" b="1" dirty="0">
                <a:latin typeface="Calibri" charset="0"/>
                <a:ea typeface="Calibri" charset="0"/>
                <a:cs typeface="Calibri" charset="0"/>
              </a:rPr>
              <a:t> HPC center</a:t>
            </a:r>
          </a:p>
          <a:p>
            <a:r>
              <a:rPr lang="sv-SE" sz="1400" dirty="0" err="1">
                <a:solidFill>
                  <a:schemeClr val="bg1">
                    <a:lumMod val="50000"/>
                  </a:schemeClr>
                </a:solidFill>
                <a:latin typeface="Calibri" charset="0"/>
                <a:ea typeface="Calibri" charset="0"/>
                <a:cs typeface="Calibri" charset="0"/>
              </a:rPr>
              <a:t>srun</a:t>
            </a:r>
            <a:r>
              <a:rPr lang="sv-SE" sz="1400" dirty="0">
                <a:solidFill>
                  <a:schemeClr val="bg1">
                    <a:lumMod val="50000"/>
                  </a:schemeClr>
                </a:solidFill>
                <a:latin typeface="Calibri" charset="0"/>
                <a:ea typeface="Calibri" charset="0"/>
                <a:cs typeface="Calibri" charset="0"/>
              </a:rPr>
              <a:t> -n 32 </a:t>
            </a:r>
            <a:r>
              <a:rPr lang="sv-SE" sz="1400" dirty="0" err="1">
                <a:solidFill>
                  <a:schemeClr val="bg1">
                    <a:lumMod val="50000"/>
                  </a:schemeClr>
                </a:solidFill>
                <a:latin typeface="Calibri" charset="0"/>
                <a:ea typeface="Calibri" charset="0"/>
                <a:cs typeface="Calibri" charset="0"/>
              </a:rPr>
              <a:t>mdrun_mpi_sp</a:t>
            </a:r>
            <a:r>
              <a:rPr lang="sv-SE" sz="1400" dirty="0">
                <a:solidFill>
                  <a:schemeClr val="bg1">
                    <a:lumMod val="50000"/>
                  </a:schemeClr>
                </a:solidFill>
                <a:latin typeface="Calibri" charset="0"/>
                <a:ea typeface="Calibri" charset="0"/>
                <a:cs typeface="Calibri" charset="0"/>
              </a:rPr>
              <a:t> </a:t>
            </a:r>
            <a:r>
              <a:rPr lang="mr-IN" sz="1400" dirty="0">
                <a:solidFill>
                  <a:schemeClr val="bg1">
                    <a:lumMod val="50000"/>
                  </a:schemeClr>
                </a:solidFill>
                <a:latin typeface="Calibri" charset="0"/>
                <a:ea typeface="Calibri" charset="0"/>
                <a:cs typeface="Calibri" charset="0"/>
              </a:rPr>
              <a:t>–</a:t>
            </a:r>
            <a:r>
              <a:rPr lang="sv-SE" sz="1400" dirty="0">
                <a:solidFill>
                  <a:schemeClr val="bg1">
                    <a:lumMod val="50000"/>
                  </a:schemeClr>
                </a:solidFill>
                <a:latin typeface="Calibri" charset="0"/>
                <a:ea typeface="Calibri" charset="0"/>
                <a:cs typeface="Calibri" charset="0"/>
              </a:rPr>
              <a:t>f </a:t>
            </a:r>
            <a:r>
              <a:rPr lang="sv-SE" sz="1400" dirty="0" err="1">
                <a:solidFill>
                  <a:schemeClr val="bg1">
                    <a:lumMod val="50000"/>
                  </a:schemeClr>
                </a:solidFill>
                <a:latin typeface="Calibri" charset="0"/>
                <a:ea typeface="Calibri" charset="0"/>
                <a:cs typeface="Calibri" charset="0"/>
              </a:rPr>
              <a:t>md.tpr</a:t>
            </a:r>
            <a:r>
              <a:rPr lang="sv-SE" sz="1400" dirty="0">
                <a:solidFill>
                  <a:schemeClr val="bg1">
                    <a:lumMod val="50000"/>
                  </a:schemeClr>
                </a:solidFill>
                <a:latin typeface="Calibri" charset="0"/>
                <a:ea typeface="Calibri" charset="0"/>
                <a:cs typeface="Calibri" charset="0"/>
              </a:rPr>
              <a:t> </a:t>
            </a:r>
            <a:r>
              <a:rPr lang="mr-IN" sz="1400" dirty="0">
                <a:solidFill>
                  <a:schemeClr val="bg1">
                    <a:lumMod val="50000"/>
                  </a:schemeClr>
                </a:solidFill>
                <a:latin typeface="Calibri" charset="0"/>
                <a:ea typeface="Calibri" charset="0"/>
                <a:cs typeface="Calibri" charset="0"/>
              </a:rPr>
              <a:t>–</a:t>
            </a:r>
            <a:r>
              <a:rPr lang="sv-SE" sz="1400" dirty="0" err="1">
                <a:solidFill>
                  <a:schemeClr val="bg1">
                    <a:lumMod val="50000"/>
                  </a:schemeClr>
                </a:solidFill>
                <a:latin typeface="Calibri" charset="0"/>
                <a:ea typeface="Calibri" charset="0"/>
                <a:cs typeface="Calibri" charset="0"/>
              </a:rPr>
              <a:t>tunepme</a:t>
            </a:r>
            <a:r>
              <a:rPr lang="sv-SE" sz="1400" dirty="0">
                <a:solidFill>
                  <a:schemeClr val="bg1">
                    <a:lumMod val="50000"/>
                  </a:schemeClr>
                </a:solidFill>
                <a:latin typeface="Calibri" charset="0"/>
                <a:ea typeface="Calibri" charset="0"/>
                <a:cs typeface="Calibri" charset="0"/>
              </a:rPr>
              <a:t> </a:t>
            </a:r>
          </a:p>
          <a:p>
            <a:r>
              <a:rPr lang="sv-SE" sz="1400" dirty="0" err="1">
                <a:solidFill>
                  <a:schemeClr val="bg1">
                    <a:lumMod val="50000"/>
                  </a:schemeClr>
                </a:solidFill>
                <a:latin typeface="Calibri" charset="0"/>
                <a:ea typeface="Calibri" charset="0"/>
                <a:cs typeface="Calibri" charset="0"/>
              </a:rPr>
              <a:t>srun</a:t>
            </a:r>
            <a:r>
              <a:rPr lang="sv-SE" sz="1400" dirty="0">
                <a:solidFill>
                  <a:schemeClr val="bg1">
                    <a:lumMod val="50000"/>
                  </a:schemeClr>
                </a:solidFill>
                <a:latin typeface="Calibri" charset="0"/>
                <a:ea typeface="Calibri" charset="0"/>
                <a:cs typeface="Calibri" charset="0"/>
              </a:rPr>
              <a:t> -n 32 </a:t>
            </a:r>
            <a:r>
              <a:rPr lang="sv-SE" sz="1400" dirty="0" err="1">
                <a:solidFill>
                  <a:schemeClr val="bg1">
                    <a:lumMod val="50000"/>
                  </a:schemeClr>
                </a:solidFill>
                <a:latin typeface="Calibri" charset="0"/>
                <a:ea typeface="Calibri" charset="0"/>
                <a:cs typeface="Calibri" charset="0"/>
              </a:rPr>
              <a:t>mdrun_mpi_sp</a:t>
            </a:r>
            <a:r>
              <a:rPr lang="sv-SE" sz="1400" dirty="0">
                <a:solidFill>
                  <a:schemeClr val="bg1">
                    <a:lumMod val="50000"/>
                  </a:schemeClr>
                </a:solidFill>
                <a:latin typeface="Calibri" charset="0"/>
                <a:ea typeface="Calibri" charset="0"/>
                <a:cs typeface="Calibri" charset="0"/>
              </a:rPr>
              <a:t> </a:t>
            </a:r>
            <a:r>
              <a:rPr lang="mr-IN" sz="1400" dirty="0">
                <a:solidFill>
                  <a:schemeClr val="bg1">
                    <a:lumMod val="50000"/>
                  </a:schemeClr>
                </a:solidFill>
                <a:latin typeface="Calibri" charset="0"/>
                <a:ea typeface="Calibri" charset="0"/>
                <a:cs typeface="Calibri" charset="0"/>
              </a:rPr>
              <a:t>–</a:t>
            </a:r>
            <a:r>
              <a:rPr lang="sv-SE" sz="1400" dirty="0">
                <a:solidFill>
                  <a:schemeClr val="bg1">
                    <a:lumMod val="50000"/>
                  </a:schemeClr>
                </a:solidFill>
                <a:latin typeface="Calibri" charset="0"/>
                <a:ea typeface="Calibri" charset="0"/>
                <a:cs typeface="Calibri" charset="0"/>
              </a:rPr>
              <a:t>f </a:t>
            </a:r>
            <a:r>
              <a:rPr lang="sv-SE" sz="1400" dirty="0" err="1">
                <a:solidFill>
                  <a:schemeClr val="bg1">
                    <a:lumMod val="50000"/>
                  </a:schemeClr>
                </a:solidFill>
                <a:latin typeface="Calibri" charset="0"/>
                <a:ea typeface="Calibri" charset="0"/>
                <a:cs typeface="Calibri" charset="0"/>
              </a:rPr>
              <a:t>md.tpr</a:t>
            </a:r>
            <a:r>
              <a:rPr lang="sv-SE" sz="1400" dirty="0">
                <a:solidFill>
                  <a:schemeClr val="bg1">
                    <a:lumMod val="50000"/>
                  </a:schemeClr>
                </a:solidFill>
                <a:latin typeface="Calibri" charset="0"/>
                <a:ea typeface="Calibri" charset="0"/>
                <a:cs typeface="Calibri" charset="0"/>
              </a:rPr>
              <a:t> </a:t>
            </a:r>
            <a:r>
              <a:rPr lang="mr-IN" sz="1400" dirty="0">
                <a:solidFill>
                  <a:schemeClr val="bg1">
                    <a:lumMod val="50000"/>
                  </a:schemeClr>
                </a:solidFill>
                <a:latin typeface="Calibri" charset="0"/>
                <a:ea typeface="Calibri" charset="0"/>
                <a:cs typeface="Calibri" charset="0"/>
              </a:rPr>
              <a:t>–</a:t>
            </a:r>
            <a:r>
              <a:rPr lang="sv-SE" sz="1400" dirty="0" err="1">
                <a:solidFill>
                  <a:schemeClr val="bg1">
                    <a:lumMod val="50000"/>
                  </a:schemeClr>
                </a:solidFill>
                <a:latin typeface="Calibri" charset="0"/>
                <a:ea typeface="Calibri" charset="0"/>
                <a:cs typeface="Calibri" charset="0"/>
              </a:rPr>
              <a:t>ntmpi</a:t>
            </a:r>
            <a:r>
              <a:rPr lang="sv-SE" sz="1400" dirty="0">
                <a:solidFill>
                  <a:schemeClr val="bg1">
                    <a:lumMod val="50000"/>
                  </a:schemeClr>
                </a:solidFill>
                <a:latin typeface="Calibri" charset="0"/>
                <a:ea typeface="Calibri" charset="0"/>
                <a:cs typeface="Calibri" charset="0"/>
              </a:rPr>
              <a:t> 32 </a:t>
            </a:r>
            <a:r>
              <a:rPr lang="mr-IN" sz="1400" dirty="0">
                <a:solidFill>
                  <a:schemeClr val="bg1">
                    <a:lumMod val="50000"/>
                  </a:schemeClr>
                </a:solidFill>
                <a:latin typeface="Calibri" charset="0"/>
                <a:ea typeface="Calibri" charset="0"/>
                <a:cs typeface="Calibri" charset="0"/>
              </a:rPr>
              <a:t>–</a:t>
            </a:r>
            <a:r>
              <a:rPr lang="sv-SE" sz="1400" dirty="0" err="1">
                <a:solidFill>
                  <a:schemeClr val="bg1">
                    <a:lumMod val="50000"/>
                  </a:schemeClr>
                </a:solidFill>
                <a:latin typeface="Calibri" charset="0"/>
                <a:ea typeface="Calibri" charset="0"/>
                <a:cs typeface="Calibri" charset="0"/>
              </a:rPr>
              <a:t>ntomp</a:t>
            </a:r>
            <a:r>
              <a:rPr lang="sv-SE" sz="1400" dirty="0">
                <a:solidFill>
                  <a:schemeClr val="bg1">
                    <a:lumMod val="50000"/>
                  </a:schemeClr>
                </a:solidFill>
                <a:latin typeface="Calibri" charset="0"/>
                <a:ea typeface="Calibri" charset="0"/>
                <a:cs typeface="Calibri" charset="0"/>
              </a:rPr>
              <a:t> 1 </a:t>
            </a:r>
            <a:r>
              <a:rPr lang="mr-IN" sz="1400" dirty="0">
                <a:solidFill>
                  <a:schemeClr val="bg1">
                    <a:lumMod val="50000"/>
                  </a:schemeClr>
                </a:solidFill>
                <a:latin typeface="Calibri" charset="0"/>
                <a:ea typeface="Calibri" charset="0"/>
                <a:cs typeface="Calibri" charset="0"/>
              </a:rPr>
              <a:t>–</a:t>
            </a:r>
            <a:r>
              <a:rPr lang="sv-SE" sz="1400" dirty="0" err="1">
                <a:solidFill>
                  <a:schemeClr val="bg1">
                    <a:lumMod val="50000"/>
                  </a:schemeClr>
                </a:solidFill>
                <a:latin typeface="Calibri" charset="0"/>
                <a:ea typeface="Calibri" charset="0"/>
                <a:cs typeface="Calibri" charset="0"/>
              </a:rPr>
              <a:t>tunepme</a:t>
            </a:r>
            <a:r>
              <a:rPr lang="sv-SE" sz="1400" dirty="0">
                <a:solidFill>
                  <a:schemeClr val="bg1">
                    <a:lumMod val="50000"/>
                  </a:schemeClr>
                </a:solidFill>
                <a:latin typeface="Calibri" charset="0"/>
                <a:ea typeface="Calibri" charset="0"/>
                <a:cs typeface="Calibri" charset="0"/>
              </a:rPr>
              <a:t> # </a:t>
            </a:r>
            <a:r>
              <a:rPr lang="sv-SE" sz="1400" dirty="0" err="1">
                <a:solidFill>
                  <a:schemeClr val="bg1">
                    <a:lumMod val="50000"/>
                  </a:schemeClr>
                </a:solidFill>
                <a:latin typeface="Calibri" charset="0"/>
                <a:ea typeface="Calibri" charset="0"/>
                <a:cs typeface="Calibri" charset="0"/>
              </a:rPr>
              <a:t>use</a:t>
            </a:r>
            <a:r>
              <a:rPr lang="sv-SE" sz="1400" dirty="0">
                <a:solidFill>
                  <a:schemeClr val="bg1">
                    <a:lumMod val="50000"/>
                  </a:schemeClr>
                </a:solidFill>
                <a:latin typeface="Calibri" charset="0"/>
                <a:ea typeface="Calibri" charset="0"/>
                <a:cs typeface="Calibri" charset="0"/>
              </a:rPr>
              <a:t> -</a:t>
            </a:r>
            <a:r>
              <a:rPr lang="sv-SE" sz="1400" dirty="0" err="1">
                <a:solidFill>
                  <a:schemeClr val="bg1">
                    <a:lumMod val="50000"/>
                  </a:schemeClr>
                </a:solidFill>
                <a:latin typeface="Calibri" charset="0"/>
                <a:ea typeface="Calibri" charset="0"/>
                <a:cs typeface="Calibri" charset="0"/>
              </a:rPr>
              <a:t>tunepme</a:t>
            </a:r>
            <a:r>
              <a:rPr lang="sv-SE" sz="1400" dirty="0">
                <a:solidFill>
                  <a:schemeClr val="bg1">
                    <a:lumMod val="50000"/>
                  </a:schemeClr>
                </a:solidFill>
                <a:latin typeface="Calibri" charset="0"/>
                <a:ea typeface="Calibri" charset="0"/>
                <a:cs typeface="Calibri" charset="0"/>
              </a:rPr>
              <a:t> or </a:t>
            </a:r>
            <a:r>
              <a:rPr lang="mr-IN" sz="1400" dirty="0">
                <a:solidFill>
                  <a:schemeClr val="bg1">
                    <a:lumMod val="50000"/>
                  </a:schemeClr>
                </a:solidFill>
                <a:latin typeface="Calibri" charset="0"/>
                <a:ea typeface="Calibri" charset="0"/>
                <a:cs typeface="Calibri" charset="0"/>
              </a:rPr>
              <a:t>–</a:t>
            </a:r>
            <a:r>
              <a:rPr lang="sv-SE" sz="1400" dirty="0" err="1">
                <a:solidFill>
                  <a:schemeClr val="bg1">
                    <a:lumMod val="50000"/>
                  </a:schemeClr>
                </a:solidFill>
                <a:latin typeface="Calibri" charset="0"/>
                <a:ea typeface="Calibri" charset="0"/>
                <a:cs typeface="Calibri" charset="0"/>
              </a:rPr>
              <a:t>npme</a:t>
            </a:r>
            <a:r>
              <a:rPr lang="sv-SE" sz="1400" dirty="0">
                <a:solidFill>
                  <a:schemeClr val="bg1">
                    <a:lumMod val="50000"/>
                  </a:schemeClr>
                </a:solidFill>
                <a:latin typeface="Calibri" charset="0"/>
                <a:ea typeface="Calibri" charset="0"/>
                <a:cs typeface="Calibri" charset="0"/>
              </a:rPr>
              <a:t> 8 or 12</a:t>
            </a:r>
          </a:p>
          <a:p>
            <a:r>
              <a:rPr lang="sv-SE" sz="1400" dirty="0" err="1">
                <a:solidFill>
                  <a:schemeClr val="bg1">
                    <a:lumMod val="50000"/>
                  </a:schemeClr>
                </a:solidFill>
                <a:latin typeface="Calibri" charset="0"/>
                <a:ea typeface="Calibri" charset="0"/>
                <a:cs typeface="Calibri" charset="0"/>
              </a:rPr>
              <a:t>srun</a:t>
            </a:r>
            <a:r>
              <a:rPr lang="sv-SE" sz="1400" dirty="0">
                <a:solidFill>
                  <a:schemeClr val="bg1">
                    <a:lumMod val="50000"/>
                  </a:schemeClr>
                </a:solidFill>
                <a:latin typeface="Calibri" charset="0"/>
                <a:ea typeface="Calibri" charset="0"/>
                <a:cs typeface="Calibri" charset="0"/>
              </a:rPr>
              <a:t> -n 32 </a:t>
            </a:r>
            <a:r>
              <a:rPr lang="sv-SE" sz="1400" dirty="0" err="1">
                <a:solidFill>
                  <a:schemeClr val="bg1">
                    <a:lumMod val="50000"/>
                  </a:schemeClr>
                </a:solidFill>
                <a:latin typeface="Calibri" charset="0"/>
                <a:ea typeface="Calibri" charset="0"/>
                <a:cs typeface="Calibri" charset="0"/>
              </a:rPr>
              <a:t>mdrun_mpi_sp</a:t>
            </a:r>
            <a:r>
              <a:rPr lang="sv-SE" sz="1400" dirty="0">
                <a:solidFill>
                  <a:schemeClr val="bg1">
                    <a:lumMod val="50000"/>
                  </a:schemeClr>
                </a:solidFill>
                <a:latin typeface="Calibri" charset="0"/>
                <a:ea typeface="Calibri" charset="0"/>
                <a:cs typeface="Calibri" charset="0"/>
              </a:rPr>
              <a:t> </a:t>
            </a:r>
            <a:r>
              <a:rPr lang="mr-IN" sz="1400" dirty="0">
                <a:solidFill>
                  <a:schemeClr val="bg1">
                    <a:lumMod val="50000"/>
                  </a:schemeClr>
                </a:solidFill>
                <a:latin typeface="Calibri" charset="0"/>
                <a:ea typeface="Calibri" charset="0"/>
                <a:cs typeface="Calibri" charset="0"/>
              </a:rPr>
              <a:t>–</a:t>
            </a:r>
            <a:r>
              <a:rPr lang="sv-SE" sz="1400" dirty="0">
                <a:solidFill>
                  <a:schemeClr val="bg1">
                    <a:lumMod val="50000"/>
                  </a:schemeClr>
                </a:solidFill>
                <a:latin typeface="Calibri" charset="0"/>
                <a:ea typeface="Calibri" charset="0"/>
                <a:cs typeface="Calibri" charset="0"/>
              </a:rPr>
              <a:t>f </a:t>
            </a:r>
            <a:r>
              <a:rPr lang="sv-SE" sz="1400" dirty="0" err="1">
                <a:solidFill>
                  <a:schemeClr val="bg1">
                    <a:lumMod val="50000"/>
                  </a:schemeClr>
                </a:solidFill>
                <a:latin typeface="Calibri" charset="0"/>
                <a:ea typeface="Calibri" charset="0"/>
                <a:cs typeface="Calibri" charset="0"/>
              </a:rPr>
              <a:t>md.tpr</a:t>
            </a:r>
            <a:r>
              <a:rPr lang="sv-SE" sz="1400" dirty="0">
                <a:solidFill>
                  <a:schemeClr val="bg1">
                    <a:lumMod val="50000"/>
                  </a:schemeClr>
                </a:solidFill>
                <a:latin typeface="Calibri" charset="0"/>
                <a:ea typeface="Calibri" charset="0"/>
                <a:cs typeface="Calibri" charset="0"/>
              </a:rPr>
              <a:t> </a:t>
            </a:r>
            <a:r>
              <a:rPr lang="mr-IN" sz="1400" dirty="0">
                <a:solidFill>
                  <a:schemeClr val="bg1">
                    <a:lumMod val="50000"/>
                  </a:schemeClr>
                </a:solidFill>
                <a:latin typeface="Calibri" charset="0"/>
                <a:ea typeface="Calibri" charset="0"/>
                <a:cs typeface="Calibri" charset="0"/>
              </a:rPr>
              <a:t>–</a:t>
            </a:r>
            <a:r>
              <a:rPr lang="sv-SE" sz="1400" dirty="0" err="1">
                <a:solidFill>
                  <a:schemeClr val="bg1">
                    <a:lumMod val="50000"/>
                  </a:schemeClr>
                </a:solidFill>
                <a:latin typeface="Calibri" charset="0"/>
                <a:ea typeface="Calibri" charset="0"/>
                <a:cs typeface="Calibri" charset="0"/>
              </a:rPr>
              <a:t>ntmpi</a:t>
            </a:r>
            <a:r>
              <a:rPr lang="sv-SE" sz="1400" dirty="0">
                <a:solidFill>
                  <a:schemeClr val="bg1">
                    <a:lumMod val="50000"/>
                  </a:schemeClr>
                </a:solidFill>
                <a:latin typeface="Calibri" charset="0"/>
                <a:ea typeface="Calibri" charset="0"/>
                <a:cs typeface="Calibri" charset="0"/>
              </a:rPr>
              <a:t> 16 </a:t>
            </a:r>
            <a:r>
              <a:rPr lang="mr-IN" sz="1400" dirty="0">
                <a:solidFill>
                  <a:schemeClr val="bg1">
                    <a:lumMod val="50000"/>
                  </a:schemeClr>
                </a:solidFill>
                <a:latin typeface="Calibri" charset="0"/>
                <a:ea typeface="Calibri" charset="0"/>
                <a:cs typeface="Calibri" charset="0"/>
              </a:rPr>
              <a:t>–</a:t>
            </a:r>
            <a:r>
              <a:rPr lang="sv-SE" sz="1400" dirty="0" err="1">
                <a:solidFill>
                  <a:schemeClr val="bg1">
                    <a:lumMod val="50000"/>
                  </a:schemeClr>
                </a:solidFill>
                <a:latin typeface="Calibri" charset="0"/>
                <a:ea typeface="Calibri" charset="0"/>
                <a:cs typeface="Calibri" charset="0"/>
              </a:rPr>
              <a:t>ntomp</a:t>
            </a:r>
            <a:r>
              <a:rPr lang="sv-SE" sz="1400" dirty="0">
                <a:solidFill>
                  <a:schemeClr val="bg1">
                    <a:lumMod val="50000"/>
                  </a:schemeClr>
                </a:solidFill>
                <a:latin typeface="Calibri" charset="0"/>
                <a:ea typeface="Calibri" charset="0"/>
                <a:cs typeface="Calibri" charset="0"/>
              </a:rPr>
              <a:t> 2 </a:t>
            </a:r>
            <a:r>
              <a:rPr lang="mr-IN" sz="1400" dirty="0">
                <a:solidFill>
                  <a:schemeClr val="bg1">
                    <a:lumMod val="50000"/>
                  </a:schemeClr>
                </a:solidFill>
                <a:latin typeface="Calibri" charset="0"/>
                <a:ea typeface="Calibri" charset="0"/>
                <a:cs typeface="Calibri" charset="0"/>
              </a:rPr>
              <a:t>–</a:t>
            </a:r>
            <a:r>
              <a:rPr lang="sv-SE" sz="1400" dirty="0" err="1">
                <a:solidFill>
                  <a:schemeClr val="bg1">
                    <a:lumMod val="50000"/>
                  </a:schemeClr>
                </a:solidFill>
                <a:latin typeface="Calibri" charset="0"/>
                <a:ea typeface="Calibri" charset="0"/>
                <a:cs typeface="Calibri" charset="0"/>
              </a:rPr>
              <a:t>tunepme</a:t>
            </a:r>
            <a:r>
              <a:rPr lang="sv-SE" sz="1400" dirty="0">
                <a:solidFill>
                  <a:schemeClr val="bg1">
                    <a:lumMod val="50000"/>
                  </a:schemeClr>
                </a:solidFill>
                <a:latin typeface="Calibri" charset="0"/>
                <a:ea typeface="Calibri" charset="0"/>
                <a:cs typeface="Calibri" charset="0"/>
              </a:rPr>
              <a:t> </a:t>
            </a:r>
          </a:p>
          <a:p>
            <a:r>
              <a:rPr lang="sv-SE" sz="1400" dirty="0" err="1">
                <a:solidFill>
                  <a:schemeClr val="bg1">
                    <a:lumMod val="50000"/>
                  </a:schemeClr>
                </a:solidFill>
                <a:latin typeface="Calibri" charset="0"/>
                <a:ea typeface="Calibri" charset="0"/>
                <a:cs typeface="Calibri" charset="0"/>
              </a:rPr>
              <a:t>srun</a:t>
            </a:r>
            <a:r>
              <a:rPr lang="sv-SE" sz="1400" dirty="0">
                <a:solidFill>
                  <a:schemeClr val="bg1">
                    <a:lumMod val="50000"/>
                  </a:schemeClr>
                </a:solidFill>
                <a:latin typeface="Calibri" charset="0"/>
                <a:ea typeface="Calibri" charset="0"/>
                <a:cs typeface="Calibri" charset="0"/>
              </a:rPr>
              <a:t> -n 32 </a:t>
            </a:r>
            <a:r>
              <a:rPr lang="sv-SE" sz="1400" dirty="0" err="1">
                <a:solidFill>
                  <a:schemeClr val="bg1">
                    <a:lumMod val="50000"/>
                  </a:schemeClr>
                </a:solidFill>
                <a:latin typeface="Calibri" charset="0"/>
                <a:ea typeface="Calibri" charset="0"/>
                <a:cs typeface="Calibri" charset="0"/>
              </a:rPr>
              <a:t>mdrun_mpi_sp</a:t>
            </a:r>
            <a:r>
              <a:rPr lang="sv-SE" sz="1400" dirty="0">
                <a:solidFill>
                  <a:schemeClr val="bg1">
                    <a:lumMod val="50000"/>
                  </a:schemeClr>
                </a:solidFill>
                <a:latin typeface="Calibri" charset="0"/>
                <a:ea typeface="Calibri" charset="0"/>
                <a:cs typeface="Calibri" charset="0"/>
              </a:rPr>
              <a:t> </a:t>
            </a:r>
            <a:r>
              <a:rPr lang="mr-IN" sz="1400" dirty="0">
                <a:solidFill>
                  <a:schemeClr val="bg1">
                    <a:lumMod val="50000"/>
                  </a:schemeClr>
                </a:solidFill>
                <a:latin typeface="Calibri" charset="0"/>
                <a:ea typeface="Calibri" charset="0"/>
                <a:cs typeface="Calibri" charset="0"/>
              </a:rPr>
              <a:t>–</a:t>
            </a:r>
            <a:r>
              <a:rPr lang="sv-SE" sz="1400" dirty="0">
                <a:solidFill>
                  <a:schemeClr val="bg1">
                    <a:lumMod val="50000"/>
                  </a:schemeClr>
                </a:solidFill>
                <a:latin typeface="Calibri" charset="0"/>
                <a:ea typeface="Calibri" charset="0"/>
                <a:cs typeface="Calibri" charset="0"/>
              </a:rPr>
              <a:t>f </a:t>
            </a:r>
            <a:r>
              <a:rPr lang="sv-SE" sz="1400" dirty="0" err="1">
                <a:solidFill>
                  <a:schemeClr val="bg1">
                    <a:lumMod val="50000"/>
                  </a:schemeClr>
                </a:solidFill>
                <a:latin typeface="Calibri" charset="0"/>
                <a:ea typeface="Calibri" charset="0"/>
                <a:cs typeface="Calibri" charset="0"/>
              </a:rPr>
              <a:t>md.tpr</a:t>
            </a:r>
            <a:r>
              <a:rPr lang="sv-SE" sz="1400" dirty="0">
                <a:solidFill>
                  <a:schemeClr val="bg1">
                    <a:lumMod val="50000"/>
                  </a:schemeClr>
                </a:solidFill>
                <a:latin typeface="Calibri" charset="0"/>
                <a:ea typeface="Calibri" charset="0"/>
                <a:cs typeface="Calibri" charset="0"/>
              </a:rPr>
              <a:t> </a:t>
            </a:r>
            <a:r>
              <a:rPr lang="mr-IN" sz="1400" dirty="0">
                <a:solidFill>
                  <a:schemeClr val="bg1">
                    <a:lumMod val="50000"/>
                  </a:schemeClr>
                </a:solidFill>
                <a:latin typeface="Calibri" charset="0"/>
                <a:ea typeface="Calibri" charset="0"/>
                <a:cs typeface="Calibri" charset="0"/>
              </a:rPr>
              <a:t>–</a:t>
            </a:r>
            <a:r>
              <a:rPr lang="sv-SE" sz="1400" dirty="0" err="1">
                <a:solidFill>
                  <a:schemeClr val="bg1">
                    <a:lumMod val="50000"/>
                  </a:schemeClr>
                </a:solidFill>
                <a:latin typeface="Calibri" charset="0"/>
                <a:ea typeface="Calibri" charset="0"/>
                <a:cs typeface="Calibri" charset="0"/>
              </a:rPr>
              <a:t>ntmpi</a:t>
            </a:r>
            <a:r>
              <a:rPr lang="sv-SE" sz="1400" dirty="0">
                <a:solidFill>
                  <a:schemeClr val="bg1">
                    <a:lumMod val="50000"/>
                  </a:schemeClr>
                </a:solidFill>
                <a:latin typeface="Calibri" charset="0"/>
                <a:ea typeface="Calibri" charset="0"/>
                <a:cs typeface="Calibri" charset="0"/>
              </a:rPr>
              <a:t> 8 </a:t>
            </a:r>
            <a:r>
              <a:rPr lang="mr-IN" sz="1400" dirty="0">
                <a:solidFill>
                  <a:schemeClr val="bg1">
                    <a:lumMod val="50000"/>
                  </a:schemeClr>
                </a:solidFill>
                <a:latin typeface="Calibri" charset="0"/>
                <a:ea typeface="Calibri" charset="0"/>
                <a:cs typeface="Calibri" charset="0"/>
              </a:rPr>
              <a:t>–</a:t>
            </a:r>
            <a:r>
              <a:rPr lang="sv-SE" sz="1400" dirty="0" err="1">
                <a:solidFill>
                  <a:schemeClr val="bg1">
                    <a:lumMod val="50000"/>
                  </a:schemeClr>
                </a:solidFill>
                <a:latin typeface="Calibri" charset="0"/>
                <a:ea typeface="Calibri" charset="0"/>
                <a:cs typeface="Calibri" charset="0"/>
              </a:rPr>
              <a:t>ntomp</a:t>
            </a:r>
            <a:r>
              <a:rPr lang="sv-SE" sz="1400" dirty="0">
                <a:solidFill>
                  <a:schemeClr val="bg1">
                    <a:lumMod val="50000"/>
                  </a:schemeClr>
                </a:solidFill>
                <a:latin typeface="Calibri" charset="0"/>
                <a:ea typeface="Calibri" charset="0"/>
                <a:cs typeface="Calibri" charset="0"/>
              </a:rPr>
              <a:t> 4 </a:t>
            </a:r>
            <a:r>
              <a:rPr lang="mr-IN" sz="1400" dirty="0">
                <a:solidFill>
                  <a:schemeClr val="bg1">
                    <a:lumMod val="50000"/>
                  </a:schemeClr>
                </a:solidFill>
                <a:latin typeface="Calibri" charset="0"/>
                <a:ea typeface="Calibri" charset="0"/>
                <a:cs typeface="Calibri" charset="0"/>
              </a:rPr>
              <a:t>–</a:t>
            </a:r>
            <a:r>
              <a:rPr lang="sv-SE" sz="1400" dirty="0" err="1">
                <a:solidFill>
                  <a:schemeClr val="bg1">
                    <a:lumMod val="50000"/>
                  </a:schemeClr>
                </a:solidFill>
                <a:latin typeface="Calibri" charset="0"/>
                <a:ea typeface="Calibri" charset="0"/>
                <a:cs typeface="Calibri" charset="0"/>
              </a:rPr>
              <a:t>tunepme</a:t>
            </a:r>
            <a:r>
              <a:rPr lang="sv-SE" sz="1400" dirty="0">
                <a:solidFill>
                  <a:schemeClr val="bg1">
                    <a:lumMod val="50000"/>
                  </a:schemeClr>
                </a:solidFill>
                <a:latin typeface="Calibri" charset="0"/>
                <a:ea typeface="Calibri" charset="0"/>
                <a:cs typeface="Calibri" charset="0"/>
              </a:rPr>
              <a:t> </a:t>
            </a:r>
          </a:p>
          <a:p>
            <a:endParaRPr lang="sv-SE" sz="1400" dirty="0">
              <a:solidFill>
                <a:schemeClr val="bg1">
                  <a:lumMod val="50000"/>
                </a:schemeClr>
              </a:solidFill>
              <a:latin typeface="Calibri" charset="0"/>
              <a:ea typeface="Calibri" charset="0"/>
              <a:cs typeface="Calibri" charset="0"/>
            </a:endParaRPr>
          </a:p>
          <a:p>
            <a:endParaRPr lang="sv-SE" sz="1400" dirty="0">
              <a:solidFill>
                <a:schemeClr val="bg1">
                  <a:lumMod val="50000"/>
                </a:schemeClr>
              </a:solidFill>
              <a:latin typeface="Calibri" charset="0"/>
              <a:ea typeface="Calibri" charset="0"/>
              <a:cs typeface="Calibri" charset="0"/>
            </a:endParaRPr>
          </a:p>
        </p:txBody>
      </p:sp>
      <p:sp>
        <p:nvSpPr>
          <p:cNvPr id="4" name="TextBox 3"/>
          <p:cNvSpPr txBox="1"/>
          <p:nvPr/>
        </p:nvSpPr>
        <p:spPr>
          <a:xfrm>
            <a:off x="597638" y="4673600"/>
            <a:ext cx="8150886" cy="1600438"/>
          </a:xfrm>
          <a:prstGeom prst="rect">
            <a:avLst/>
          </a:prstGeom>
          <a:noFill/>
        </p:spPr>
        <p:txBody>
          <a:bodyPr wrap="none" rtlCol="0">
            <a:spAutoFit/>
          </a:bodyPr>
          <a:lstStyle/>
          <a:p>
            <a:r>
              <a:rPr lang="sv-SE" sz="1400" b="1" dirty="0" err="1">
                <a:latin typeface="Calibri" charset="0"/>
                <a:ea typeface="Calibri" charset="0"/>
                <a:cs typeface="Calibri" charset="0"/>
              </a:rPr>
              <a:t>Example</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of</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tuning</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mdrun</a:t>
            </a:r>
            <a:r>
              <a:rPr lang="sv-SE" sz="1400" b="1" dirty="0">
                <a:latin typeface="Calibri" charset="0"/>
                <a:ea typeface="Calibri" charset="0"/>
                <a:cs typeface="Calibri" charset="0"/>
              </a:rPr>
              <a:t> on a HPC cluster </a:t>
            </a:r>
            <a:r>
              <a:rPr lang="sv-SE" sz="1400" b="1" dirty="0" err="1">
                <a:latin typeface="Calibri" charset="0"/>
                <a:ea typeface="Calibri" charset="0"/>
                <a:cs typeface="Calibri" charset="0"/>
              </a:rPr>
              <a:t>with</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tune_pme</a:t>
            </a:r>
            <a:r>
              <a:rPr lang="sv-SE" sz="1400" b="1" dirty="0">
                <a:latin typeface="Calibri" charset="0"/>
                <a:ea typeface="Calibri" charset="0"/>
                <a:cs typeface="Calibri" charset="0"/>
              </a:rPr>
              <a:t> and </a:t>
            </a:r>
            <a:r>
              <a:rPr lang="sv-SE" sz="1400" b="1" dirty="0" err="1">
                <a:latin typeface="Calibri" charset="0"/>
                <a:ea typeface="Calibri" charset="0"/>
                <a:cs typeface="Calibri" charset="0"/>
              </a:rPr>
              <a:t>then</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launching</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mdrun</a:t>
            </a:r>
            <a:r>
              <a:rPr lang="sv-SE" sz="1400" b="1" dirty="0">
                <a:latin typeface="Calibri" charset="0"/>
                <a:ea typeface="Calibri" charset="0"/>
                <a:cs typeface="Calibri" charset="0"/>
              </a:rPr>
              <a:t> </a:t>
            </a:r>
            <a:r>
              <a:rPr lang="sv-SE" sz="1400" b="1" dirty="0" err="1">
                <a:latin typeface="Calibri" charset="0"/>
                <a:ea typeface="Calibri" charset="0"/>
                <a:cs typeface="Calibri" charset="0"/>
              </a:rPr>
              <a:t>with</a:t>
            </a:r>
            <a:r>
              <a:rPr lang="sv-SE" sz="1400" b="1" dirty="0">
                <a:latin typeface="Calibri" charset="0"/>
                <a:ea typeface="Calibri" charset="0"/>
                <a:cs typeface="Calibri" charset="0"/>
              </a:rPr>
              <a:t> the best </a:t>
            </a:r>
            <a:r>
              <a:rPr lang="sv-SE" sz="1400" b="1" dirty="0" err="1">
                <a:latin typeface="Calibri" charset="0"/>
                <a:ea typeface="Calibri" charset="0"/>
                <a:cs typeface="Calibri" charset="0"/>
              </a:rPr>
              <a:t>settings</a:t>
            </a:r>
            <a:endParaRPr lang="sv-SE" sz="1400" dirty="0">
              <a:solidFill>
                <a:schemeClr val="bg1">
                  <a:lumMod val="50000"/>
                </a:schemeClr>
              </a:solidFill>
              <a:latin typeface="Calibri" charset="0"/>
              <a:ea typeface="Calibri" charset="0"/>
              <a:cs typeface="Calibri" charset="0"/>
            </a:endParaRPr>
          </a:p>
          <a:p>
            <a:r>
              <a:rPr lang="sv-SE" sz="1400" dirty="0">
                <a:solidFill>
                  <a:schemeClr val="bg1">
                    <a:lumMod val="50000"/>
                  </a:schemeClr>
                </a:solidFill>
                <a:latin typeface="Calibri" charset="0"/>
                <a:ea typeface="Calibri" charset="0"/>
                <a:cs typeface="Calibri" charset="0"/>
              </a:rPr>
              <a:t>export MDRUN='</a:t>
            </a:r>
            <a:r>
              <a:rPr lang="sv-SE" sz="1400" dirty="0" err="1">
                <a:solidFill>
                  <a:schemeClr val="bg1">
                    <a:lumMod val="50000"/>
                  </a:schemeClr>
                </a:solidFill>
                <a:latin typeface="Calibri" charset="0"/>
                <a:ea typeface="Calibri" charset="0"/>
                <a:cs typeface="Calibri" charset="0"/>
              </a:rPr>
              <a:t>mdrun_mpi_sp</a:t>
            </a:r>
            <a:r>
              <a:rPr lang="sv-SE" sz="1400" dirty="0">
                <a:solidFill>
                  <a:schemeClr val="bg1">
                    <a:lumMod val="50000"/>
                  </a:schemeClr>
                </a:solidFill>
                <a:latin typeface="Calibri" charset="0"/>
                <a:ea typeface="Calibri" charset="0"/>
                <a:cs typeface="Calibri" charset="0"/>
              </a:rPr>
              <a:t>'</a:t>
            </a:r>
          </a:p>
          <a:p>
            <a:r>
              <a:rPr lang="sv-SE" sz="1400" dirty="0">
                <a:solidFill>
                  <a:schemeClr val="bg1">
                    <a:lumMod val="50000"/>
                  </a:schemeClr>
                </a:solidFill>
                <a:latin typeface="Calibri" charset="0"/>
                <a:ea typeface="Calibri" charset="0"/>
                <a:cs typeface="Calibri" charset="0"/>
              </a:rPr>
              <a:t>export MPIRUN='</a:t>
            </a:r>
            <a:r>
              <a:rPr lang="sv-SE" sz="1400" dirty="0" err="1">
                <a:solidFill>
                  <a:schemeClr val="bg1">
                    <a:lumMod val="50000"/>
                  </a:schemeClr>
                </a:solidFill>
                <a:latin typeface="Calibri" charset="0"/>
                <a:ea typeface="Calibri" charset="0"/>
                <a:cs typeface="Calibri" charset="0"/>
              </a:rPr>
              <a:t>srun</a:t>
            </a:r>
            <a:r>
              <a:rPr lang="sv-SE" sz="1400" dirty="0">
                <a:solidFill>
                  <a:schemeClr val="bg1">
                    <a:lumMod val="50000"/>
                  </a:schemeClr>
                </a:solidFill>
                <a:latin typeface="Calibri" charset="0"/>
                <a:ea typeface="Calibri" charset="0"/>
                <a:cs typeface="Calibri" charset="0"/>
              </a:rPr>
              <a:t>'</a:t>
            </a:r>
          </a:p>
          <a:p>
            <a:r>
              <a:rPr lang="sv-SE" sz="1400" dirty="0" err="1">
                <a:solidFill>
                  <a:schemeClr val="bg1">
                    <a:lumMod val="50000"/>
                  </a:schemeClr>
                </a:solidFill>
                <a:latin typeface="Calibri" charset="0"/>
                <a:ea typeface="Calibri" charset="0"/>
                <a:cs typeface="Calibri" charset="0"/>
              </a:rPr>
              <a:t>gmx_sp</a:t>
            </a:r>
            <a:r>
              <a:rPr lang="sv-SE" sz="1400" dirty="0">
                <a:solidFill>
                  <a:schemeClr val="bg1">
                    <a:lumMod val="50000"/>
                  </a:schemeClr>
                </a:solidFill>
                <a:latin typeface="Calibri" charset="0"/>
                <a:ea typeface="Calibri" charset="0"/>
                <a:cs typeface="Calibri" charset="0"/>
              </a:rPr>
              <a:t> </a:t>
            </a:r>
            <a:r>
              <a:rPr lang="sv-SE" sz="1400" dirty="0" err="1">
                <a:solidFill>
                  <a:schemeClr val="bg1">
                    <a:lumMod val="50000"/>
                  </a:schemeClr>
                </a:solidFill>
                <a:latin typeface="Calibri" charset="0"/>
                <a:ea typeface="Calibri" charset="0"/>
                <a:cs typeface="Calibri" charset="0"/>
              </a:rPr>
              <a:t>tune_pme</a:t>
            </a:r>
            <a:r>
              <a:rPr lang="sv-SE" sz="1400" dirty="0">
                <a:solidFill>
                  <a:schemeClr val="bg1">
                    <a:lumMod val="50000"/>
                  </a:schemeClr>
                </a:solidFill>
                <a:latin typeface="Calibri" charset="0"/>
                <a:ea typeface="Calibri" charset="0"/>
                <a:cs typeface="Calibri" charset="0"/>
              </a:rPr>
              <a:t> -v -</a:t>
            </a:r>
            <a:r>
              <a:rPr lang="sv-SE" sz="1400" dirty="0" err="1">
                <a:solidFill>
                  <a:schemeClr val="bg1">
                    <a:lumMod val="50000"/>
                  </a:schemeClr>
                </a:solidFill>
                <a:latin typeface="Calibri" charset="0"/>
                <a:ea typeface="Calibri" charset="0"/>
                <a:cs typeface="Calibri" charset="0"/>
              </a:rPr>
              <a:t>mdrun</a:t>
            </a:r>
            <a:r>
              <a:rPr lang="sv-SE" sz="1400" dirty="0">
                <a:solidFill>
                  <a:schemeClr val="bg1">
                    <a:lumMod val="50000"/>
                  </a:schemeClr>
                </a:solidFill>
                <a:latin typeface="Calibri" charset="0"/>
                <a:ea typeface="Calibri" charset="0"/>
                <a:cs typeface="Calibri" charset="0"/>
              </a:rPr>
              <a:t> "$MDRUN" -</a:t>
            </a:r>
            <a:r>
              <a:rPr lang="sv-SE" sz="1400" dirty="0" err="1">
                <a:solidFill>
                  <a:schemeClr val="bg1">
                    <a:lumMod val="50000"/>
                  </a:schemeClr>
                </a:solidFill>
                <a:latin typeface="Calibri" charset="0"/>
                <a:ea typeface="Calibri" charset="0"/>
                <a:cs typeface="Calibri" charset="0"/>
              </a:rPr>
              <a:t>np</a:t>
            </a:r>
            <a:r>
              <a:rPr lang="sv-SE" sz="1400" dirty="0">
                <a:solidFill>
                  <a:schemeClr val="bg1">
                    <a:lumMod val="50000"/>
                  </a:schemeClr>
                </a:solidFill>
                <a:latin typeface="Calibri" charset="0"/>
                <a:ea typeface="Calibri" charset="0"/>
                <a:cs typeface="Calibri" charset="0"/>
              </a:rPr>
              <a:t> 64 -</a:t>
            </a:r>
            <a:r>
              <a:rPr lang="sv-SE" sz="1400" dirty="0" err="1">
                <a:solidFill>
                  <a:schemeClr val="bg1">
                    <a:lumMod val="50000"/>
                  </a:schemeClr>
                </a:solidFill>
                <a:latin typeface="Calibri" charset="0"/>
                <a:ea typeface="Calibri" charset="0"/>
                <a:cs typeface="Calibri" charset="0"/>
              </a:rPr>
              <a:t>npstring</a:t>
            </a:r>
            <a:r>
              <a:rPr lang="sv-SE" sz="1400" dirty="0">
                <a:solidFill>
                  <a:schemeClr val="bg1">
                    <a:lumMod val="50000"/>
                  </a:schemeClr>
                </a:solidFill>
                <a:latin typeface="Calibri" charset="0"/>
                <a:ea typeface="Calibri" charset="0"/>
                <a:cs typeface="Calibri" charset="0"/>
              </a:rPr>
              <a:t> n -</a:t>
            </a:r>
            <a:r>
              <a:rPr lang="sv-SE" sz="1400" dirty="0" err="1">
                <a:solidFill>
                  <a:schemeClr val="bg1">
                    <a:lumMod val="50000"/>
                  </a:schemeClr>
                </a:solidFill>
                <a:latin typeface="Calibri" charset="0"/>
                <a:ea typeface="Calibri" charset="0"/>
                <a:cs typeface="Calibri" charset="0"/>
              </a:rPr>
              <a:t>dlb</a:t>
            </a:r>
            <a:r>
              <a:rPr lang="sv-SE" sz="1400" dirty="0">
                <a:solidFill>
                  <a:schemeClr val="bg1">
                    <a:lumMod val="50000"/>
                  </a:schemeClr>
                </a:solidFill>
                <a:latin typeface="Calibri" charset="0"/>
                <a:ea typeface="Calibri" charset="0"/>
                <a:cs typeface="Calibri" charset="0"/>
              </a:rPr>
              <a:t> </a:t>
            </a:r>
            <a:r>
              <a:rPr lang="sv-SE" sz="1400" dirty="0" err="1">
                <a:solidFill>
                  <a:schemeClr val="bg1">
                    <a:lumMod val="50000"/>
                  </a:schemeClr>
                </a:solidFill>
                <a:latin typeface="Calibri" charset="0"/>
                <a:ea typeface="Calibri" charset="0"/>
                <a:cs typeface="Calibri" charset="0"/>
              </a:rPr>
              <a:t>yes</a:t>
            </a:r>
            <a:r>
              <a:rPr lang="sv-SE" sz="1400" dirty="0">
                <a:solidFill>
                  <a:schemeClr val="bg1">
                    <a:lumMod val="50000"/>
                  </a:schemeClr>
                </a:solidFill>
                <a:latin typeface="Calibri" charset="0"/>
                <a:ea typeface="Calibri" charset="0"/>
                <a:cs typeface="Calibri" charset="0"/>
              </a:rPr>
              <a:t> -s </a:t>
            </a:r>
            <a:r>
              <a:rPr lang="sv-SE" sz="1400" dirty="0" err="1">
                <a:solidFill>
                  <a:schemeClr val="bg1">
                    <a:lumMod val="50000"/>
                  </a:schemeClr>
                </a:solidFill>
                <a:latin typeface="Calibri" charset="0"/>
                <a:ea typeface="Calibri" charset="0"/>
                <a:cs typeface="Calibri" charset="0"/>
              </a:rPr>
              <a:t>md.tpr</a:t>
            </a:r>
            <a:r>
              <a:rPr lang="sv-SE" sz="1400" dirty="0">
                <a:solidFill>
                  <a:schemeClr val="bg1">
                    <a:lumMod val="50000"/>
                  </a:schemeClr>
                </a:solidFill>
                <a:latin typeface="Calibri" charset="0"/>
                <a:ea typeface="Calibri" charset="0"/>
                <a:cs typeface="Calibri" charset="0"/>
              </a:rPr>
              <a:t> -check -</a:t>
            </a:r>
            <a:r>
              <a:rPr lang="sv-SE" sz="1400" dirty="0" err="1">
                <a:solidFill>
                  <a:schemeClr val="bg1">
                    <a:lumMod val="50000"/>
                  </a:schemeClr>
                </a:solidFill>
                <a:latin typeface="Calibri" charset="0"/>
                <a:ea typeface="Calibri" charset="0"/>
                <a:cs typeface="Calibri" charset="0"/>
              </a:rPr>
              <a:t>launch</a:t>
            </a:r>
            <a:r>
              <a:rPr lang="sv-SE" sz="1400" dirty="0">
                <a:solidFill>
                  <a:schemeClr val="bg1">
                    <a:lumMod val="50000"/>
                  </a:schemeClr>
                </a:solidFill>
                <a:latin typeface="Calibri" charset="0"/>
                <a:ea typeface="Calibri" charset="0"/>
                <a:cs typeface="Calibri" charset="0"/>
              </a:rPr>
              <a:t> -</a:t>
            </a:r>
            <a:r>
              <a:rPr lang="sv-SE" sz="1400" dirty="0" err="1">
                <a:solidFill>
                  <a:schemeClr val="bg1">
                    <a:lumMod val="50000"/>
                  </a:schemeClr>
                </a:solidFill>
                <a:latin typeface="Calibri" charset="0"/>
                <a:ea typeface="Calibri" charset="0"/>
                <a:cs typeface="Calibri" charset="0"/>
              </a:rPr>
              <a:t>deffnm</a:t>
            </a:r>
            <a:r>
              <a:rPr lang="sv-SE" sz="1400" dirty="0">
                <a:solidFill>
                  <a:schemeClr val="bg1">
                    <a:lumMod val="50000"/>
                  </a:schemeClr>
                </a:solidFill>
                <a:latin typeface="Calibri" charset="0"/>
                <a:ea typeface="Calibri" charset="0"/>
                <a:cs typeface="Calibri" charset="0"/>
              </a:rPr>
              <a:t> md </a:t>
            </a:r>
            <a:r>
              <a:rPr lang="sv-SE" sz="1400" dirty="0" smtClean="0">
                <a:solidFill>
                  <a:schemeClr val="bg1">
                    <a:lumMod val="50000"/>
                  </a:schemeClr>
                </a:solidFill>
                <a:latin typeface="Calibri" charset="0"/>
                <a:ea typeface="Calibri" charset="0"/>
                <a:cs typeface="Calibri" charset="0"/>
              </a:rPr>
              <a:t>\</a:t>
            </a:r>
          </a:p>
          <a:p>
            <a:r>
              <a:rPr lang="sv-SE" sz="1400" dirty="0">
                <a:solidFill>
                  <a:schemeClr val="bg1">
                    <a:lumMod val="50000"/>
                  </a:schemeClr>
                </a:solidFill>
                <a:latin typeface="Calibri" charset="0"/>
                <a:ea typeface="Calibri" charset="0"/>
                <a:cs typeface="Calibri" charset="0"/>
              </a:rPr>
              <a:t> </a:t>
            </a:r>
            <a:r>
              <a:rPr lang="sv-SE" sz="1400" dirty="0" smtClean="0">
                <a:solidFill>
                  <a:schemeClr val="bg1">
                    <a:lumMod val="50000"/>
                  </a:schemeClr>
                </a:solidFill>
                <a:latin typeface="Calibri" charset="0"/>
                <a:ea typeface="Calibri" charset="0"/>
                <a:cs typeface="Calibri" charset="0"/>
              </a:rPr>
              <a:t>                                        -</a:t>
            </a:r>
            <a:r>
              <a:rPr lang="sv-SE" sz="1400" dirty="0">
                <a:solidFill>
                  <a:schemeClr val="bg1">
                    <a:lumMod val="50000"/>
                  </a:schemeClr>
                </a:solidFill>
                <a:latin typeface="Calibri" charset="0"/>
                <a:ea typeface="Calibri" charset="0"/>
                <a:cs typeface="Calibri" charset="0"/>
              </a:rPr>
              <a:t>steps 15000 -</a:t>
            </a:r>
            <a:r>
              <a:rPr lang="sv-SE" sz="1400" dirty="0" err="1">
                <a:solidFill>
                  <a:schemeClr val="bg1">
                    <a:lumMod val="50000"/>
                  </a:schemeClr>
                </a:solidFill>
                <a:latin typeface="Calibri" charset="0"/>
                <a:ea typeface="Calibri" charset="0"/>
                <a:cs typeface="Calibri" charset="0"/>
              </a:rPr>
              <a:t>resetstep</a:t>
            </a:r>
            <a:r>
              <a:rPr lang="sv-SE" sz="1400" dirty="0">
                <a:solidFill>
                  <a:schemeClr val="bg1">
                    <a:lumMod val="50000"/>
                  </a:schemeClr>
                </a:solidFill>
                <a:latin typeface="Calibri" charset="0"/>
                <a:ea typeface="Calibri" charset="0"/>
                <a:cs typeface="Calibri" charset="0"/>
              </a:rPr>
              <a:t> 5000 -</a:t>
            </a:r>
            <a:r>
              <a:rPr lang="sv-SE" sz="1400" dirty="0" err="1">
                <a:solidFill>
                  <a:schemeClr val="bg1">
                    <a:lumMod val="50000"/>
                  </a:schemeClr>
                </a:solidFill>
                <a:latin typeface="Calibri" charset="0"/>
                <a:ea typeface="Calibri" charset="0"/>
                <a:cs typeface="Calibri" charset="0"/>
              </a:rPr>
              <a:t>npme</a:t>
            </a:r>
            <a:r>
              <a:rPr lang="sv-SE" sz="1400" dirty="0">
                <a:solidFill>
                  <a:schemeClr val="bg1">
                    <a:lumMod val="50000"/>
                  </a:schemeClr>
                </a:solidFill>
                <a:latin typeface="Calibri" charset="0"/>
                <a:ea typeface="Calibri" charset="0"/>
                <a:cs typeface="Calibri" charset="0"/>
              </a:rPr>
              <a:t> </a:t>
            </a:r>
            <a:r>
              <a:rPr lang="sv-SE" sz="1400" dirty="0" err="1">
                <a:solidFill>
                  <a:schemeClr val="bg1">
                    <a:lumMod val="50000"/>
                  </a:schemeClr>
                </a:solidFill>
                <a:latin typeface="Calibri" charset="0"/>
                <a:ea typeface="Calibri" charset="0"/>
                <a:cs typeface="Calibri" charset="0"/>
              </a:rPr>
              <a:t>subset</a:t>
            </a:r>
            <a:r>
              <a:rPr lang="sv-SE" sz="1400" dirty="0">
                <a:solidFill>
                  <a:schemeClr val="bg1">
                    <a:lumMod val="50000"/>
                  </a:schemeClr>
                </a:solidFill>
                <a:latin typeface="Calibri" charset="0"/>
                <a:ea typeface="Calibri" charset="0"/>
                <a:cs typeface="Calibri" charset="0"/>
              </a:rPr>
              <a:t> -</a:t>
            </a:r>
            <a:r>
              <a:rPr lang="sv-SE" sz="1400" dirty="0" err="1">
                <a:solidFill>
                  <a:schemeClr val="bg1">
                    <a:lumMod val="50000"/>
                  </a:schemeClr>
                </a:solidFill>
                <a:latin typeface="Calibri" charset="0"/>
                <a:ea typeface="Calibri" charset="0"/>
                <a:cs typeface="Calibri" charset="0"/>
              </a:rPr>
              <a:t>ntpr</a:t>
            </a:r>
            <a:r>
              <a:rPr lang="sv-SE" sz="1400" dirty="0">
                <a:solidFill>
                  <a:schemeClr val="bg1">
                    <a:lumMod val="50000"/>
                  </a:schemeClr>
                </a:solidFill>
                <a:latin typeface="Calibri" charset="0"/>
                <a:ea typeface="Calibri" charset="0"/>
                <a:cs typeface="Calibri" charset="0"/>
              </a:rPr>
              <a:t> 4 -</a:t>
            </a:r>
            <a:r>
              <a:rPr lang="sv-SE" sz="1400" dirty="0" err="1">
                <a:solidFill>
                  <a:schemeClr val="bg1">
                    <a:lumMod val="50000"/>
                  </a:schemeClr>
                </a:solidFill>
                <a:latin typeface="Calibri" charset="0"/>
                <a:ea typeface="Calibri" charset="0"/>
                <a:cs typeface="Calibri" charset="0"/>
              </a:rPr>
              <a:t>rmax</a:t>
            </a:r>
            <a:r>
              <a:rPr lang="sv-SE" sz="1400" dirty="0">
                <a:solidFill>
                  <a:schemeClr val="bg1">
                    <a:lumMod val="50000"/>
                  </a:schemeClr>
                </a:solidFill>
                <a:latin typeface="Calibri" charset="0"/>
                <a:ea typeface="Calibri" charset="0"/>
                <a:cs typeface="Calibri" charset="0"/>
              </a:rPr>
              <a:t> 1.4 -</a:t>
            </a:r>
            <a:r>
              <a:rPr lang="sv-SE" sz="1400" dirty="0" err="1">
                <a:solidFill>
                  <a:schemeClr val="bg1">
                    <a:lumMod val="50000"/>
                  </a:schemeClr>
                </a:solidFill>
                <a:latin typeface="Calibri" charset="0"/>
                <a:ea typeface="Calibri" charset="0"/>
                <a:cs typeface="Calibri" charset="0"/>
              </a:rPr>
              <a:t>rmin</a:t>
            </a:r>
            <a:r>
              <a:rPr lang="sv-SE" sz="1400" dirty="0">
                <a:solidFill>
                  <a:schemeClr val="bg1">
                    <a:lumMod val="50000"/>
                  </a:schemeClr>
                </a:solidFill>
                <a:latin typeface="Calibri" charset="0"/>
                <a:ea typeface="Calibri" charset="0"/>
                <a:cs typeface="Calibri" charset="0"/>
              </a:rPr>
              <a:t> 0.9 -r 1 -p -bg -</a:t>
            </a:r>
            <a:r>
              <a:rPr lang="sv-SE" sz="1400" dirty="0" err="1">
                <a:solidFill>
                  <a:schemeClr val="bg1">
                    <a:lumMod val="50000"/>
                  </a:schemeClr>
                </a:solidFill>
                <a:latin typeface="Calibri" charset="0"/>
                <a:ea typeface="Calibri" charset="0"/>
                <a:cs typeface="Calibri" charset="0"/>
              </a:rPr>
              <a:t>err</a:t>
            </a:r>
            <a:endParaRPr lang="en-US" sz="1400" dirty="0">
              <a:solidFill>
                <a:schemeClr val="bg1">
                  <a:lumMod val="50000"/>
                </a:schemeClr>
              </a:solidFill>
              <a:latin typeface="Calibri" charset="0"/>
              <a:ea typeface="Calibri" charset="0"/>
              <a:cs typeface="Calibri" charset="0"/>
            </a:endParaRPr>
          </a:p>
          <a:p>
            <a:endParaRPr lang="en-US" sz="1400" dirty="0"/>
          </a:p>
          <a:p>
            <a:endParaRPr lang="en-US" sz="1400" dirty="0"/>
          </a:p>
        </p:txBody>
      </p:sp>
    </p:spTree>
    <p:extLst>
      <p:ext uri="{BB962C8B-B14F-4D97-AF65-F5344CB8AC3E}">
        <p14:creationId xmlns:p14="http://schemas.microsoft.com/office/powerpoint/2010/main" val="86178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3/4 </a:t>
            </a:r>
            <a:r>
              <a:rPr lang="en-US" sz="3600" dirty="0" err="1"/>
              <a:t>Gromacs</a:t>
            </a:r>
            <a:r>
              <a:rPr lang="en-US" sz="3600" dirty="0"/>
              <a:t> </a:t>
            </a:r>
            <a:r>
              <a:rPr lang="mr-IN" sz="2400" dirty="0"/>
              <a:t>–</a:t>
            </a:r>
            <a:r>
              <a:rPr lang="en-US" sz="2400" dirty="0"/>
              <a:t> input/output files and general operation</a:t>
            </a:r>
          </a:p>
        </p:txBody>
      </p:sp>
    </p:spTree>
    <p:extLst>
      <p:ext uri="{BB962C8B-B14F-4D97-AF65-F5344CB8AC3E}">
        <p14:creationId xmlns:p14="http://schemas.microsoft.com/office/powerpoint/2010/main" val="1749847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638" y="-1169"/>
            <a:ext cx="7886700" cy="1159095"/>
          </a:xfrm>
        </p:spPr>
        <p:txBody>
          <a:bodyPr anchor="ctr">
            <a:noAutofit/>
          </a:bodyPr>
          <a:lstStyle/>
          <a:p>
            <a:r>
              <a:rPr lang="en-US" sz="3200" dirty="0"/>
              <a:t>What input files do we need to run </a:t>
            </a:r>
            <a:r>
              <a:rPr lang="en-US" sz="3200" dirty="0" err="1"/>
              <a:t>Gromacs</a:t>
            </a:r>
            <a:r>
              <a:rPr lang="en-US" sz="3200" dirty="0"/>
              <a:t>?</a:t>
            </a:r>
          </a:p>
        </p:txBody>
      </p:sp>
      <p:sp>
        <p:nvSpPr>
          <p:cNvPr id="6" name="TextBox 5"/>
          <p:cNvSpPr txBox="1"/>
          <p:nvPr/>
        </p:nvSpPr>
        <p:spPr>
          <a:xfrm>
            <a:off x="712072" y="4570469"/>
            <a:ext cx="6106522" cy="300082"/>
          </a:xfrm>
          <a:prstGeom prst="rect">
            <a:avLst/>
          </a:prstGeom>
        </p:spPr>
        <p:style>
          <a:lnRef idx="0">
            <a:scrgbClr r="0" g="0" b="0"/>
          </a:lnRef>
          <a:fillRef idx="1003">
            <a:schemeClr val="lt1"/>
          </a:fillRef>
          <a:effectRef idx="0">
            <a:scrgbClr r="0" g="0" b="0"/>
          </a:effectRef>
          <a:fontRef idx="major"/>
        </p:style>
        <p:txBody>
          <a:bodyPr wrap="square" rtlCol="0">
            <a:spAutoFit/>
          </a:bodyPr>
          <a:lstStyle/>
          <a:p>
            <a:r>
              <a:rPr lang="en-US" sz="1350" b="1" dirty="0" err="1">
                <a:ea typeface="Calibri" charset="0"/>
                <a:cs typeface="Calibri" charset="0"/>
              </a:rPr>
              <a:t>grompp.mdp</a:t>
            </a:r>
            <a:r>
              <a:rPr lang="en-US" sz="1350" dirty="0">
                <a:ea typeface="Calibri" charset="0"/>
                <a:cs typeface="Calibri" charset="0"/>
              </a:rPr>
              <a:t>  </a:t>
            </a:r>
            <a:r>
              <a:rPr lang="en-US" sz="1200" i="1" dirty="0">
                <a:solidFill>
                  <a:schemeClr val="bg1">
                    <a:lumMod val="50000"/>
                  </a:schemeClr>
                </a:solidFill>
              </a:rPr>
              <a:t>(a</a:t>
            </a:r>
            <a:r>
              <a:rPr lang="sv-SE" sz="1200" i="1" dirty="0">
                <a:solidFill>
                  <a:schemeClr val="bg1">
                    <a:lumMod val="50000"/>
                  </a:schemeClr>
                </a:solidFill>
              </a:rPr>
              <a:t> </a:t>
            </a:r>
            <a:r>
              <a:rPr lang="en-US" sz="1200" i="1" dirty="0">
                <a:solidFill>
                  <a:schemeClr val="bg1">
                    <a:lumMod val="50000"/>
                  </a:schemeClr>
                </a:solidFill>
              </a:rPr>
              <a:t>MD parameter file)</a:t>
            </a:r>
          </a:p>
        </p:txBody>
      </p:sp>
      <p:sp>
        <p:nvSpPr>
          <p:cNvPr id="7" name="TextBox 6"/>
          <p:cNvSpPr txBox="1"/>
          <p:nvPr/>
        </p:nvSpPr>
        <p:spPr>
          <a:xfrm>
            <a:off x="712072" y="2655854"/>
            <a:ext cx="6106522" cy="300082"/>
          </a:xfrm>
          <a:prstGeom prst="rect">
            <a:avLst/>
          </a:prstGeom>
          <a:ln>
            <a:noFill/>
          </a:ln>
        </p:spPr>
        <p:style>
          <a:lnRef idx="2">
            <a:schemeClr val="dk1"/>
          </a:lnRef>
          <a:fillRef idx="1003">
            <a:schemeClr val="lt1"/>
          </a:fillRef>
          <a:effectRef idx="0">
            <a:schemeClr val="dk1"/>
          </a:effectRef>
          <a:fontRef idx="minor">
            <a:schemeClr val="dk1"/>
          </a:fontRef>
        </p:style>
        <p:txBody>
          <a:bodyPr wrap="square" rtlCol="0">
            <a:spAutoFit/>
          </a:bodyPr>
          <a:lstStyle/>
          <a:p>
            <a:r>
              <a:rPr lang="en-US" sz="1350" dirty="0" err="1"/>
              <a:t>topol.top</a:t>
            </a:r>
            <a:r>
              <a:rPr lang="en-US" sz="1350" dirty="0"/>
              <a:t>  </a:t>
            </a:r>
            <a:r>
              <a:rPr lang="en-US" sz="1200" i="1" dirty="0">
                <a:solidFill>
                  <a:schemeClr val="bg1">
                    <a:lumMod val="50000"/>
                  </a:schemeClr>
                </a:solidFill>
              </a:rPr>
              <a:t>(the system topology file)</a:t>
            </a:r>
          </a:p>
        </p:txBody>
      </p:sp>
      <p:sp>
        <p:nvSpPr>
          <p:cNvPr id="8" name="TextBox 7"/>
          <p:cNvSpPr txBox="1"/>
          <p:nvPr/>
        </p:nvSpPr>
        <p:spPr>
          <a:xfrm>
            <a:off x="1405850" y="3814058"/>
            <a:ext cx="5412744" cy="300082"/>
          </a:xfrm>
          <a:prstGeom prst="rect">
            <a:avLst/>
          </a:prstGeom>
        </p:spPr>
        <p:style>
          <a:lnRef idx="0">
            <a:scrgbClr r="0" g="0" b="0"/>
          </a:lnRef>
          <a:fillRef idx="1003">
            <a:schemeClr val="lt1"/>
          </a:fillRef>
          <a:effectRef idx="0">
            <a:scrgbClr r="0" g="0" b="0"/>
          </a:effectRef>
          <a:fontRef idx="major"/>
        </p:style>
        <p:txBody>
          <a:bodyPr wrap="square" rtlCol="0">
            <a:spAutoFit/>
          </a:bodyPr>
          <a:lstStyle/>
          <a:p>
            <a:r>
              <a:rPr lang="en-US" sz="1350" dirty="0">
                <a:solidFill>
                  <a:schemeClr val="bg1">
                    <a:lumMod val="50000"/>
                  </a:schemeClr>
                </a:solidFill>
              </a:rPr>
              <a:t>#include </a:t>
            </a:r>
            <a:r>
              <a:rPr lang="en-US" sz="1350" dirty="0"/>
              <a:t>”</a:t>
            </a:r>
            <a:r>
              <a:rPr lang="en-US" sz="1350" b="1" dirty="0" err="1"/>
              <a:t>spc.itp</a:t>
            </a:r>
            <a:r>
              <a:rPr lang="en-US" sz="1350" dirty="0"/>
              <a:t>”  </a:t>
            </a:r>
            <a:r>
              <a:rPr lang="en-US" sz="1200" i="1" dirty="0">
                <a:solidFill>
                  <a:schemeClr val="bg1">
                    <a:lumMod val="50000"/>
                  </a:schemeClr>
                </a:solidFill>
              </a:rPr>
              <a:t>; molecule topology file</a:t>
            </a:r>
          </a:p>
        </p:txBody>
      </p:sp>
      <p:sp>
        <p:nvSpPr>
          <p:cNvPr id="9" name="TextBox 8"/>
          <p:cNvSpPr txBox="1"/>
          <p:nvPr/>
        </p:nvSpPr>
        <p:spPr>
          <a:xfrm>
            <a:off x="712072" y="5303984"/>
            <a:ext cx="6106522" cy="300082"/>
          </a:xfrm>
          <a:prstGeom prst="rect">
            <a:avLst/>
          </a:prstGeom>
        </p:spPr>
        <p:style>
          <a:lnRef idx="0">
            <a:scrgbClr r="0" g="0" b="0"/>
          </a:lnRef>
          <a:fillRef idx="1003">
            <a:schemeClr val="lt1"/>
          </a:fillRef>
          <a:effectRef idx="0">
            <a:scrgbClr r="0" g="0" b="0"/>
          </a:effectRef>
          <a:fontRef idx="major"/>
        </p:style>
        <p:txBody>
          <a:bodyPr wrap="square" rtlCol="0">
            <a:spAutoFit/>
          </a:bodyPr>
          <a:lstStyle/>
          <a:p>
            <a:r>
              <a:rPr lang="en-US" sz="1350" b="1" dirty="0" err="1"/>
              <a:t>index.ndx</a:t>
            </a:r>
            <a:r>
              <a:rPr lang="en-US" sz="1350" dirty="0"/>
              <a:t>  </a:t>
            </a:r>
            <a:r>
              <a:rPr lang="en-US" sz="1200" i="1" dirty="0">
                <a:solidFill>
                  <a:schemeClr val="bg1">
                    <a:lumMod val="50000"/>
                  </a:schemeClr>
                </a:solidFill>
              </a:rPr>
              <a:t>(optional index file)</a:t>
            </a:r>
          </a:p>
        </p:txBody>
      </p:sp>
      <p:sp>
        <p:nvSpPr>
          <p:cNvPr id="10" name="TextBox 9"/>
          <p:cNvSpPr txBox="1"/>
          <p:nvPr/>
        </p:nvSpPr>
        <p:spPr>
          <a:xfrm>
            <a:off x="712072" y="4922739"/>
            <a:ext cx="6106522" cy="300082"/>
          </a:xfrm>
          <a:prstGeom prst="rect">
            <a:avLst/>
          </a:prstGeom>
          <a:ln>
            <a:noFill/>
          </a:ln>
        </p:spPr>
        <p:style>
          <a:lnRef idx="2">
            <a:schemeClr val="dk1"/>
          </a:lnRef>
          <a:fillRef idx="1003">
            <a:schemeClr val="lt1"/>
          </a:fillRef>
          <a:effectRef idx="0">
            <a:schemeClr val="dk1"/>
          </a:effectRef>
          <a:fontRef idx="minor">
            <a:schemeClr val="dk1"/>
          </a:fontRef>
        </p:style>
        <p:txBody>
          <a:bodyPr wrap="square" rtlCol="0">
            <a:spAutoFit/>
          </a:bodyPr>
          <a:lstStyle/>
          <a:p>
            <a:r>
              <a:rPr lang="en-US" sz="1350" b="1" dirty="0" err="1">
                <a:latin typeface="+mj-lt"/>
              </a:rPr>
              <a:t>conf.gro</a:t>
            </a:r>
            <a:r>
              <a:rPr lang="en-US" sz="1350" dirty="0">
                <a:latin typeface="+mj-lt"/>
              </a:rPr>
              <a:t> </a:t>
            </a:r>
            <a:r>
              <a:rPr lang="en-US" sz="1200" i="1" dirty="0">
                <a:solidFill>
                  <a:schemeClr val="bg1">
                    <a:lumMod val="50000"/>
                  </a:schemeClr>
                </a:solidFill>
                <a:latin typeface="+mj-lt"/>
              </a:rPr>
              <a:t>(a structure file)</a:t>
            </a:r>
          </a:p>
        </p:txBody>
      </p:sp>
      <p:sp>
        <p:nvSpPr>
          <p:cNvPr id="12" name="TextBox 11"/>
          <p:cNvSpPr txBox="1"/>
          <p:nvPr/>
        </p:nvSpPr>
        <p:spPr>
          <a:xfrm>
            <a:off x="1405851" y="3517962"/>
            <a:ext cx="5412743" cy="300082"/>
          </a:xfrm>
          <a:prstGeom prst="rect">
            <a:avLst/>
          </a:prstGeom>
        </p:spPr>
        <p:style>
          <a:lnRef idx="0">
            <a:scrgbClr r="0" g="0" b="0"/>
          </a:lnRef>
          <a:fillRef idx="1003">
            <a:schemeClr val="lt1"/>
          </a:fillRef>
          <a:effectRef idx="0">
            <a:scrgbClr r="0" g="0" b="0"/>
          </a:effectRef>
          <a:fontRef idx="major"/>
        </p:style>
        <p:txBody>
          <a:bodyPr wrap="square" rtlCol="0">
            <a:spAutoFit/>
          </a:bodyPr>
          <a:lstStyle/>
          <a:p>
            <a:r>
              <a:rPr lang="en-US" sz="1350" dirty="0">
                <a:solidFill>
                  <a:schemeClr val="bg1">
                    <a:lumMod val="50000"/>
                  </a:schemeClr>
                </a:solidFill>
              </a:rPr>
              <a:t>	#include </a:t>
            </a:r>
            <a:r>
              <a:rPr lang="en-US" sz="1350" dirty="0"/>
              <a:t>”</a:t>
            </a:r>
            <a:r>
              <a:rPr lang="en-US" sz="1350" b="1" dirty="0" err="1"/>
              <a:t>ffbonded.itp</a:t>
            </a:r>
            <a:r>
              <a:rPr lang="en-US" sz="1350" dirty="0"/>
              <a:t>”  </a:t>
            </a:r>
            <a:r>
              <a:rPr lang="en-US" sz="1200" dirty="0">
                <a:solidFill>
                  <a:schemeClr val="bg1">
                    <a:lumMod val="50000"/>
                  </a:schemeClr>
                </a:solidFill>
              </a:rPr>
              <a:t>; </a:t>
            </a:r>
            <a:r>
              <a:rPr lang="en-US" sz="1200" i="1" dirty="0" err="1">
                <a:solidFill>
                  <a:schemeClr val="bg1">
                    <a:lumMod val="50000"/>
                  </a:schemeClr>
                </a:solidFill>
              </a:rPr>
              <a:t>ff</a:t>
            </a:r>
            <a:r>
              <a:rPr lang="en-US" sz="1200" i="1" dirty="0">
                <a:solidFill>
                  <a:schemeClr val="bg1">
                    <a:lumMod val="50000"/>
                  </a:schemeClr>
                </a:solidFill>
              </a:rPr>
              <a:t> file with bond parameters</a:t>
            </a:r>
          </a:p>
        </p:txBody>
      </p:sp>
      <p:sp>
        <p:nvSpPr>
          <p:cNvPr id="13" name="TextBox 12"/>
          <p:cNvSpPr txBox="1"/>
          <p:nvPr/>
        </p:nvSpPr>
        <p:spPr>
          <a:xfrm>
            <a:off x="1405851" y="3244071"/>
            <a:ext cx="5412743" cy="300082"/>
          </a:xfrm>
          <a:prstGeom prst="rect">
            <a:avLst/>
          </a:prstGeom>
        </p:spPr>
        <p:style>
          <a:lnRef idx="0">
            <a:scrgbClr r="0" g="0" b="0"/>
          </a:lnRef>
          <a:fillRef idx="1003">
            <a:schemeClr val="lt1"/>
          </a:fillRef>
          <a:effectRef idx="0">
            <a:scrgbClr r="0" g="0" b="0"/>
          </a:effectRef>
          <a:fontRef idx="major"/>
        </p:style>
        <p:txBody>
          <a:bodyPr wrap="square" rtlCol="0">
            <a:spAutoFit/>
          </a:bodyPr>
          <a:lstStyle/>
          <a:p>
            <a:r>
              <a:rPr lang="en-US" sz="1350" dirty="0">
                <a:solidFill>
                  <a:schemeClr val="bg1">
                    <a:lumMod val="50000"/>
                  </a:schemeClr>
                </a:solidFill>
              </a:rPr>
              <a:t>	#include </a:t>
            </a:r>
            <a:r>
              <a:rPr lang="en-US" sz="1350" dirty="0"/>
              <a:t>”</a:t>
            </a:r>
            <a:r>
              <a:rPr lang="en-US" sz="1350" b="1" dirty="0" err="1"/>
              <a:t>ffnonbonded.itp</a:t>
            </a:r>
            <a:r>
              <a:rPr lang="en-US" sz="1350" dirty="0"/>
              <a:t>” </a:t>
            </a:r>
            <a:r>
              <a:rPr lang="en-US" sz="1350" i="1" dirty="0">
                <a:solidFill>
                  <a:schemeClr val="bg1">
                    <a:lumMod val="50000"/>
                  </a:schemeClr>
                </a:solidFill>
              </a:rPr>
              <a:t>; </a:t>
            </a:r>
            <a:r>
              <a:rPr lang="en-US" sz="1200" i="1" dirty="0" err="1">
                <a:solidFill>
                  <a:schemeClr val="bg1">
                    <a:lumMod val="50000"/>
                  </a:schemeClr>
                </a:solidFill>
              </a:rPr>
              <a:t>ff</a:t>
            </a:r>
            <a:r>
              <a:rPr lang="en-US" sz="1200" i="1" dirty="0">
                <a:solidFill>
                  <a:schemeClr val="bg1">
                    <a:lumMod val="50000"/>
                  </a:schemeClr>
                </a:solidFill>
              </a:rPr>
              <a:t> file with non-bonded parameters</a:t>
            </a:r>
          </a:p>
        </p:txBody>
      </p:sp>
      <p:sp>
        <p:nvSpPr>
          <p:cNvPr id="14" name="TextBox 13"/>
          <p:cNvSpPr txBox="1"/>
          <p:nvPr/>
        </p:nvSpPr>
        <p:spPr>
          <a:xfrm>
            <a:off x="712072" y="1703184"/>
            <a:ext cx="6106521" cy="300082"/>
          </a:xfrm>
          <a:prstGeom prst="rect">
            <a:avLst/>
          </a:prstGeom>
        </p:spPr>
        <p:style>
          <a:lnRef idx="0">
            <a:scrgbClr r="0" g="0" b="0"/>
          </a:lnRef>
          <a:fillRef idx="1003">
            <a:schemeClr val="lt1"/>
          </a:fillRef>
          <a:effectRef idx="0">
            <a:scrgbClr r="0" g="0" b="0"/>
          </a:effectRef>
          <a:fontRef idx="major"/>
        </p:style>
        <p:txBody>
          <a:bodyPr wrap="square" rtlCol="0">
            <a:spAutoFit/>
          </a:bodyPr>
          <a:lstStyle/>
          <a:p>
            <a:r>
              <a:rPr lang="en-US" sz="1350" b="1" dirty="0" err="1">
                <a:ea typeface="Calibri" charset="0"/>
                <a:cs typeface="Calibri" charset="0"/>
              </a:rPr>
              <a:t>topol.tpr</a:t>
            </a:r>
            <a:r>
              <a:rPr lang="en-US" sz="1350" b="1" dirty="0">
                <a:ea typeface="Calibri" charset="0"/>
                <a:cs typeface="Calibri" charset="0"/>
              </a:rPr>
              <a:t> </a:t>
            </a:r>
            <a:r>
              <a:rPr lang="en-US" sz="1350" i="1" dirty="0">
                <a:solidFill>
                  <a:schemeClr val="bg1">
                    <a:lumMod val="50000"/>
                  </a:schemeClr>
                </a:solidFill>
              </a:rPr>
              <a:t>is binary (but portable) and the only run input file needed for </a:t>
            </a:r>
            <a:r>
              <a:rPr lang="en-US" sz="1350" i="1" dirty="0" err="1">
                <a:solidFill>
                  <a:schemeClr val="bg1">
                    <a:lumMod val="50000"/>
                  </a:schemeClr>
                </a:solidFill>
              </a:rPr>
              <a:t>gmx</a:t>
            </a:r>
            <a:r>
              <a:rPr lang="en-US" sz="1350" i="1" dirty="0">
                <a:solidFill>
                  <a:schemeClr val="bg1">
                    <a:lumMod val="50000"/>
                  </a:schemeClr>
                </a:solidFill>
              </a:rPr>
              <a:t> </a:t>
            </a:r>
            <a:r>
              <a:rPr lang="en-US" sz="1350" i="1" dirty="0" err="1">
                <a:solidFill>
                  <a:schemeClr val="bg1">
                    <a:lumMod val="50000"/>
                  </a:schemeClr>
                </a:solidFill>
              </a:rPr>
              <a:t>mdrun</a:t>
            </a:r>
            <a:endParaRPr lang="en-US" sz="1350" b="1" i="1" dirty="0">
              <a:solidFill>
                <a:schemeClr val="bg1">
                  <a:lumMod val="50000"/>
                </a:schemeClr>
              </a:solidFill>
            </a:endParaRPr>
          </a:p>
        </p:txBody>
      </p:sp>
      <p:sp>
        <p:nvSpPr>
          <p:cNvPr id="15" name="TextBox 14"/>
          <p:cNvSpPr txBox="1"/>
          <p:nvPr/>
        </p:nvSpPr>
        <p:spPr>
          <a:xfrm>
            <a:off x="1405850" y="4099964"/>
            <a:ext cx="5412744" cy="300082"/>
          </a:xfrm>
          <a:prstGeom prst="rect">
            <a:avLst/>
          </a:prstGeom>
        </p:spPr>
        <p:style>
          <a:lnRef idx="0">
            <a:scrgbClr r="0" g="0" b="0"/>
          </a:lnRef>
          <a:fillRef idx="1003">
            <a:schemeClr val="lt1"/>
          </a:fillRef>
          <a:effectRef idx="0">
            <a:scrgbClr r="0" g="0" b="0"/>
          </a:effectRef>
          <a:fontRef idx="major"/>
        </p:style>
        <p:txBody>
          <a:bodyPr wrap="square" rtlCol="0">
            <a:spAutoFit/>
          </a:bodyPr>
          <a:lstStyle/>
          <a:p>
            <a:r>
              <a:rPr lang="en-US" sz="1350" dirty="0">
                <a:solidFill>
                  <a:schemeClr val="bg1">
                    <a:lumMod val="50000"/>
                  </a:schemeClr>
                </a:solidFill>
              </a:rPr>
              <a:t>#include </a:t>
            </a:r>
            <a:r>
              <a:rPr lang="en-US" sz="1350" dirty="0"/>
              <a:t>”</a:t>
            </a:r>
            <a:r>
              <a:rPr lang="en-US" sz="1350" b="1" dirty="0" err="1"/>
              <a:t>posres.itp</a:t>
            </a:r>
            <a:r>
              <a:rPr lang="en-US" sz="1350" dirty="0"/>
              <a:t>”  </a:t>
            </a:r>
            <a:r>
              <a:rPr lang="en-US" sz="1200" i="1" dirty="0">
                <a:solidFill>
                  <a:schemeClr val="bg1">
                    <a:lumMod val="50000"/>
                  </a:schemeClr>
                </a:solidFill>
              </a:rPr>
              <a:t>; optional position restraints file</a:t>
            </a:r>
          </a:p>
        </p:txBody>
      </p:sp>
      <p:sp>
        <p:nvSpPr>
          <p:cNvPr id="18" name="TextBox 17"/>
          <p:cNvSpPr txBox="1"/>
          <p:nvPr/>
        </p:nvSpPr>
        <p:spPr>
          <a:xfrm>
            <a:off x="1405850" y="2966888"/>
            <a:ext cx="5412744" cy="300082"/>
          </a:xfrm>
          <a:prstGeom prst="rect">
            <a:avLst/>
          </a:prstGeom>
        </p:spPr>
        <p:style>
          <a:lnRef idx="0">
            <a:scrgbClr r="0" g="0" b="0"/>
          </a:lnRef>
          <a:fillRef idx="1003">
            <a:schemeClr val="lt1"/>
          </a:fillRef>
          <a:effectRef idx="0">
            <a:scrgbClr r="0" g="0" b="0"/>
          </a:effectRef>
          <a:fontRef idx="major"/>
        </p:style>
        <p:txBody>
          <a:bodyPr wrap="square" rtlCol="0">
            <a:spAutoFit/>
          </a:bodyPr>
          <a:lstStyle/>
          <a:p>
            <a:r>
              <a:rPr lang="en-US" sz="1350" dirty="0">
                <a:solidFill>
                  <a:schemeClr val="bg1">
                    <a:lumMod val="50000"/>
                  </a:schemeClr>
                </a:solidFill>
              </a:rPr>
              <a:t>#include </a:t>
            </a:r>
            <a:r>
              <a:rPr lang="en-US" sz="1350" dirty="0"/>
              <a:t>”</a:t>
            </a:r>
            <a:r>
              <a:rPr lang="en-US" sz="1350" b="1" dirty="0" err="1"/>
              <a:t>forcefield.itp</a:t>
            </a:r>
            <a:r>
              <a:rPr lang="en-US" sz="1350" dirty="0"/>
              <a:t>” </a:t>
            </a:r>
            <a:r>
              <a:rPr lang="en-US" sz="1200" i="1" dirty="0">
                <a:solidFill>
                  <a:schemeClr val="bg1">
                    <a:lumMod val="50000"/>
                  </a:schemeClr>
                </a:solidFill>
              </a:rPr>
              <a:t>; </a:t>
            </a:r>
            <a:r>
              <a:rPr lang="en-US" sz="1200" i="1" dirty="0" err="1">
                <a:solidFill>
                  <a:schemeClr val="bg1">
                    <a:lumMod val="50000"/>
                  </a:schemeClr>
                </a:solidFill>
              </a:rPr>
              <a:t>ff</a:t>
            </a:r>
            <a:r>
              <a:rPr lang="en-US" sz="1200" i="1" dirty="0">
                <a:solidFill>
                  <a:schemeClr val="bg1">
                    <a:lumMod val="50000"/>
                  </a:schemeClr>
                </a:solidFill>
              </a:rPr>
              <a:t> declaration file</a:t>
            </a:r>
          </a:p>
        </p:txBody>
      </p:sp>
      <p:sp>
        <p:nvSpPr>
          <p:cNvPr id="21" name="Right Brace 20"/>
          <p:cNvSpPr/>
          <p:nvPr/>
        </p:nvSpPr>
        <p:spPr>
          <a:xfrm>
            <a:off x="6840632" y="2670935"/>
            <a:ext cx="462516" cy="2925128"/>
          </a:xfrm>
          <a:prstGeom prst="rightBrace">
            <a:avLst/>
          </a:prstGeom>
        </p:spPr>
        <p:style>
          <a:lnRef idx="3">
            <a:schemeClr val="dk1"/>
          </a:lnRef>
          <a:fillRef idx="0">
            <a:schemeClr val="dk1"/>
          </a:fillRef>
          <a:effectRef idx="2">
            <a:schemeClr val="dk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2" name="TextBox 21"/>
          <p:cNvSpPr txBox="1"/>
          <p:nvPr/>
        </p:nvSpPr>
        <p:spPr>
          <a:xfrm>
            <a:off x="7327072" y="3977842"/>
            <a:ext cx="1816927" cy="1131079"/>
          </a:xfrm>
          <a:prstGeom prst="rect">
            <a:avLst/>
          </a:prstGeom>
          <a:noFill/>
        </p:spPr>
        <p:txBody>
          <a:bodyPr wrap="square" rtlCol="0">
            <a:spAutoFit/>
          </a:bodyPr>
          <a:lstStyle/>
          <a:p>
            <a:r>
              <a:rPr lang="en-US" sz="1350" dirty="0">
                <a:solidFill>
                  <a:schemeClr val="bg1">
                    <a:lumMod val="50000"/>
                  </a:schemeClr>
                </a:solidFill>
                <a:latin typeface="+mj-lt"/>
              </a:rPr>
              <a:t>Text input files needed for </a:t>
            </a:r>
            <a:r>
              <a:rPr lang="en-US" sz="1350" dirty="0" err="1">
                <a:solidFill>
                  <a:schemeClr val="bg1">
                    <a:lumMod val="50000"/>
                  </a:schemeClr>
                </a:solidFill>
                <a:latin typeface="+mj-lt"/>
              </a:rPr>
              <a:t>Gromacs</a:t>
            </a:r>
            <a:r>
              <a:rPr lang="en-US" sz="1350" dirty="0">
                <a:solidFill>
                  <a:schemeClr val="bg1">
                    <a:lumMod val="50000"/>
                  </a:schemeClr>
                </a:solidFill>
                <a:latin typeface="+mj-lt"/>
              </a:rPr>
              <a:t> pre-processor </a:t>
            </a:r>
            <a:r>
              <a:rPr lang="en-US" sz="1350" b="1" dirty="0" err="1">
                <a:solidFill>
                  <a:schemeClr val="bg1">
                    <a:lumMod val="50000"/>
                  </a:schemeClr>
                </a:solidFill>
                <a:latin typeface="+mj-lt"/>
              </a:rPr>
              <a:t>gmx</a:t>
            </a:r>
            <a:r>
              <a:rPr lang="en-US" sz="1350" b="1" dirty="0">
                <a:solidFill>
                  <a:schemeClr val="bg1">
                    <a:lumMod val="50000"/>
                  </a:schemeClr>
                </a:solidFill>
                <a:latin typeface="+mj-lt"/>
              </a:rPr>
              <a:t> </a:t>
            </a:r>
            <a:r>
              <a:rPr lang="en-US" sz="1350" b="1" dirty="0" err="1">
                <a:solidFill>
                  <a:schemeClr val="bg1">
                    <a:lumMod val="50000"/>
                  </a:schemeClr>
                </a:solidFill>
                <a:latin typeface="+mj-lt"/>
              </a:rPr>
              <a:t>grompp</a:t>
            </a:r>
            <a:endParaRPr lang="en-US" sz="1350" b="1" dirty="0">
              <a:solidFill>
                <a:schemeClr val="bg1">
                  <a:lumMod val="50000"/>
                </a:schemeClr>
              </a:solidFill>
              <a:latin typeface="+mj-lt"/>
            </a:endParaRPr>
          </a:p>
          <a:p>
            <a:r>
              <a:rPr lang="en-US" sz="1350" dirty="0">
                <a:solidFill>
                  <a:schemeClr val="bg1">
                    <a:lumMod val="50000"/>
                  </a:schemeClr>
                </a:solidFill>
                <a:latin typeface="+mj-lt"/>
              </a:rPr>
              <a:t>(</a:t>
            </a:r>
            <a:r>
              <a:rPr lang="en-US" sz="1350" dirty="0" err="1">
                <a:solidFill>
                  <a:schemeClr val="bg1">
                    <a:lumMod val="50000"/>
                  </a:schemeClr>
                </a:solidFill>
                <a:latin typeface="+mj-lt"/>
              </a:rPr>
              <a:t>grompp</a:t>
            </a:r>
            <a:r>
              <a:rPr lang="en-US" sz="1350" dirty="0">
                <a:solidFill>
                  <a:schemeClr val="bg1">
                    <a:lumMod val="50000"/>
                  </a:schemeClr>
                </a:solidFill>
                <a:latin typeface="+mj-lt"/>
              </a:rPr>
              <a:t> == </a:t>
            </a:r>
            <a:r>
              <a:rPr lang="en-US" sz="1350" dirty="0" err="1">
                <a:solidFill>
                  <a:schemeClr val="bg1">
                    <a:lumMod val="50000"/>
                  </a:schemeClr>
                </a:solidFill>
                <a:latin typeface="+mj-lt"/>
              </a:rPr>
              <a:t>gromacs</a:t>
            </a:r>
            <a:r>
              <a:rPr lang="en-US" sz="1350" dirty="0">
                <a:solidFill>
                  <a:schemeClr val="bg1">
                    <a:lumMod val="50000"/>
                  </a:schemeClr>
                </a:solidFill>
                <a:latin typeface="+mj-lt"/>
              </a:rPr>
              <a:t> </a:t>
            </a:r>
            <a:r>
              <a:rPr lang="en-US" sz="1350" dirty="0" err="1">
                <a:solidFill>
                  <a:schemeClr val="bg1">
                    <a:lumMod val="50000"/>
                  </a:schemeClr>
                </a:solidFill>
                <a:latin typeface="+mj-lt"/>
              </a:rPr>
              <a:t>preprocesor</a:t>
            </a:r>
            <a:r>
              <a:rPr lang="en-US" sz="1350" dirty="0">
                <a:solidFill>
                  <a:schemeClr val="bg1">
                    <a:lumMod val="50000"/>
                  </a:schemeClr>
                </a:solidFill>
                <a:latin typeface="+mj-lt"/>
              </a:rPr>
              <a:t>)</a:t>
            </a:r>
          </a:p>
        </p:txBody>
      </p:sp>
      <p:sp>
        <p:nvSpPr>
          <p:cNvPr id="30" name="Up Arrow 29"/>
          <p:cNvSpPr/>
          <p:nvPr/>
        </p:nvSpPr>
        <p:spPr>
          <a:xfrm>
            <a:off x="272536" y="2030248"/>
            <a:ext cx="6966818" cy="571704"/>
          </a:xfrm>
          <a:prstGeom prst="upArrow">
            <a:avLst>
              <a:gd name="adj1" fmla="val 87249"/>
              <a:gd name="adj2" fmla="val 51344"/>
            </a:avLst>
          </a:prstGeom>
          <a:ln w="28575">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b="1" dirty="0">
              <a:solidFill>
                <a:schemeClr val="tx1"/>
              </a:solidFill>
              <a:latin typeface="Calibri" charset="0"/>
              <a:ea typeface="Calibri" charset="0"/>
              <a:cs typeface="Calibri" charset="0"/>
            </a:endParaRPr>
          </a:p>
        </p:txBody>
      </p:sp>
      <p:sp>
        <p:nvSpPr>
          <p:cNvPr id="31" name="TextBox 30"/>
          <p:cNvSpPr txBox="1"/>
          <p:nvPr/>
        </p:nvSpPr>
        <p:spPr>
          <a:xfrm>
            <a:off x="1331253" y="2304471"/>
            <a:ext cx="5246226"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err="1">
                <a:solidFill>
                  <a:schemeClr val="bg1">
                    <a:lumMod val="50000"/>
                  </a:schemeClr>
                </a:solidFill>
                <a:latin typeface="+mj-lt"/>
              </a:rPr>
              <a:t>gmx</a:t>
            </a:r>
            <a:r>
              <a:rPr lang="en-US" sz="1200" b="1" dirty="0">
                <a:solidFill>
                  <a:schemeClr val="bg1">
                    <a:lumMod val="50000"/>
                  </a:schemeClr>
                </a:solidFill>
                <a:latin typeface="+mj-lt"/>
              </a:rPr>
              <a:t> </a:t>
            </a:r>
            <a:r>
              <a:rPr lang="en-US" sz="1200" b="1" dirty="0" err="1">
                <a:solidFill>
                  <a:schemeClr val="bg1">
                    <a:lumMod val="50000"/>
                  </a:schemeClr>
                </a:solidFill>
                <a:latin typeface="+mj-lt"/>
              </a:rPr>
              <a:t>grompp</a:t>
            </a:r>
            <a:r>
              <a:rPr lang="en-US" sz="1200" b="1" dirty="0">
                <a:solidFill>
                  <a:schemeClr val="bg1">
                    <a:lumMod val="50000"/>
                  </a:schemeClr>
                </a:solidFill>
                <a:latin typeface="+mj-lt"/>
              </a:rPr>
              <a:t> </a:t>
            </a:r>
            <a:r>
              <a:rPr lang="mr-IN" sz="1200" b="1" dirty="0">
                <a:solidFill>
                  <a:schemeClr val="bg1">
                    <a:lumMod val="50000"/>
                  </a:schemeClr>
                </a:solidFill>
                <a:latin typeface="+mj-lt"/>
              </a:rPr>
              <a:t>–</a:t>
            </a:r>
            <a:r>
              <a:rPr lang="en-US" sz="1200" b="1" dirty="0">
                <a:solidFill>
                  <a:schemeClr val="bg1">
                    <a:lumMod val="50000"/>
                  </a:schemeClr>
                </a:solidFill>
                <a:latin typeface="+mj-lt"/>
              </a:rPr>
              <a:t>p </a:t>
            </a:r>
            <a:r>
              <a:rPr lang="en-US" sz="1200" b="1" dirty="0" err="1">
                <a:solidFill>
                  <a:schemeClr val="bg1">
                    <a:lumMod val="50000"/>
                  </a:schemeClr>
                </a:solidFill>
                <a:latin typeface="+mj-lt"/>
              </a:rPr>
              <a:t>topol.top</a:t>
            </a:r>
            <a:r>
              <a:rPr lang="en-US" sz="1200" b="1" dirty="0">
                <a:solidFill>
                  <a:schemeClr val="bg1">
                    <a:lumMod val="50000"/>
                  </a:schemeClr>
                </a:solidFill>
                <a:latin typeface="+mj-lt"/>
              </a:rPr>
              <a:t> </a:t>
            </a:r>
            <a:r>
              <a:rPr lang="mr-IN" sz="1200" b="1" dirty="0">
                <a:solidFill>
                  <a:schemeClr val="bg1">
                    <a:lumMod val="50000"/>
                  </a:schemeClr>
                </a:solidFill>
                <a:latin typeface="+mj-lt"/>
              </a:rPr>
              <a:t>–</a:t>
            </a:r>
            <a:r>
              <a:rPr lang="en-US" sz="1200" b="1" dirty="0">
                <a:solidFill>
                  <a:schemeClr val="bg1">
                    <a:lumMod val="50000"/>
                  </a:schemeClr>
                </a:solidFill>
                <a:latin typeface="+mj-lt"/>
              </a:rPr>
              <a:t>f </a:t>
            </a:r>
            <a:r>
              <a:rPr lang="en-US" sz="1200" b="1" dirty="0" err="1">
                <a:solidFill>
                  <a:schemeClr val="bg1">
                    <a:lumMod val="50000"/>
                  </a:schemeClr>
                </a:solidFill>
                <a:latin typeface="+mj-lt"/>
              </a:rPr>
              <a:t>grompp.mdp</a:t>
            </a:r>
            <a:r>
              <a:rPr lang="en-US" sz="1200" b="1" dirty="0">
                <a:solidFill>
                  <a:schemeClr val="bg1">
                    <a:lumMod val="50000"/>
                  </a:schemeClr>
                </a:solidFill>
                <a:latin typeface="+mj-lt"/>
              </a:rPr>
              <a:t> </a:t>
            </a:r>
            <a:r>
              <a:rPr lang="mr-IN" sz="1200" b="1" dirty="0">
                <a:solidFill>
                  <a:schemeClr val="bg1">
                    <a:lumMod val="50000"/>
                  </a:schemeClr>
                </a:solidFill>
                <a:latin typeface="+mj-lt"/>
              </a:rPr>
              <a:t>–</a:t>
            </a:r>
            <a:r>
              <a:rPr lang="en-US" sz="1200" b="1" dirty="0">
                <a:solidFill>
                  <a:schemeClr val="bg1">
                    <a:lumMod val="50000"/>
                  </a:schemeClr>
                </a:solidFill>
                <a:latin typeface="+mj-lt"/>
              </a:rPr>
              <a:t>c </a:t>
            </a:r>
            <a:r>
              <a:rPr lang="en-US" sz="1200" b="1" dirty="0" err="1">
                <a:solidFill>
                  <a:schemeClr val="bg1">
                    <a:lumMod val="50000"/>
                  </a:schemeClr>
                </a:solidFill>
                <a:latin typeface="+mj-lt"/>
              </a:rPr>
              <a:t>conf.gro</a:t>
            </a:r>
            <a:r>
              <a:rPr lang="en-US" sz="1200" b="1" dirty="0">
                <a:solidFill>
                  <a:schemeClr val="bg1">
                    <a:lumMod val="50000"/>
                  </a:schemeClr>
                </a:solidFill>
                <a:latin typeface="+mj-lt"/>
              </a:rPr>
              <a:t> </a:t>
            </a:r>
            <a:r>
              <a:rPr lang="mr-IN" sz="1200" b="1" dirty="0">
                <a:solidFill>
                  <a:schemeClr val="bg1">
                    <a:lumMod val="50000"/>
                  </a:schemeClr>
                </a:solidFill>
              </a:rPr>
              <a:t>–</a:t>
            </a:r>
            <a:r>
              <a:rPr lang="en-US" sz="1200" b="1" dirty="0">
                <a:solidFill>
                  <a:schemeClr val="bg1">
                    <a:lumMod val="50000"/>
                  </a:schemeClr>
                </a:solidFill>
                <a:latin typeface="+mj-lt"/>
              </a:rPr>
              <a:t>n </a:t>
            </a:r>
            <a:r>
              <a:rPr lang="en-US" sz="1200" b="1" dirty="0" err="1">
                <a:solidFill>
                  <a:schemeClr val="bg1">
                    <a:lumMod val="50000"/>
                  </a:schemeClr>
                </a:solidFill>
                <a:latin typeface="+mj-lt"/>
              </a:rPr>
              <a:t>index.ndx</a:t>
            </a:r>
            <a:r>
              <a:rPr lang="en-US" sz="1200" b="1" dirty="0">
                <a:solidFill>
                  <a:schemeClr val="bg1">
                    <a:lumMod val="50000"/>
                  </a:schemeClr>
                </a:solidFill>
                <a:latin typeface="+mj-lt"/>
              </a:rPr>
              <a:t> </a:t>
            </a:r>
            <a:r>
              <a:rPr lang="mr-IN" sz="1200" b="1" dirty="0">
                <a:solidFill>
                  <a:schemeClr val="tx1"/>
                </a:solidFill>
                <a:latin typeface="+mj-lt"/>
                <a:ea typeface="Calibri" charset="0"/>
                <a:cs typeface="Calibri" charset="0"/>
              </a:rPr>
              <a:t>–</a:t>
            </a:r>
            <a:r>
              <a:rPr lang="en-US" sz="1200" b="1" dirty="0">
                <a:solidFill>
                  <a:schemeClr val="tx1"/>
                </a:solidFill>
                <a:latin typeface="+mj-lt"/>
                <a:ea typeface="Calibri" charset="0"/>
                <a:cs typeface="Calibri" charset="0"/>
              </a:rPr>
              <a:t>o </a:t>
            </a:r>
            <a:r>
              <a:rPr lang="en-US" sz="1200" b="1" dirty="0" err="1">
                <a:solidFill>
                  <a:schemeClr val="tx1"/>
                </a:solidFill>
                <a:latin typeface="+mj-lt"/>
                <a:ea typeface="Calibri" charset="0"/>
                <a:cs typeface="Calibri" charset="0"/>
              </a:rPr>
              <a:t>topol.tpr</a:t>
            </a:r>
            <a:endParaRPr lang="en-US" sz="1200" b="1" dirty="0">
              <a:solidFill>
                <a:schemeClr val="tx1"/>
              </a:solidFill>
              <a:latin typeface="+mj-lt"/>
              <a:ea typeface="Calibri" charset="0"/>
              <a:cs typeface="Calibri" charset="0"/>
            </a:endParaRPr>
          </a:p>
          <a:p>
            <a:endParaRPr lang="en-US" sz="1200" dirty="0"/>
          </a:p>
        </p:txBody>
      </p:sp>
      <p:sp>
        <p:nvSpPr>
          <p:cNvPr id="35" name="TextBox 34"/>
          <p:cNvSpPr txBox="1"/>
          <p:nvPr/>
        </p:nvSpPr>
        <p:spPr>
          <a:xfrm>
            <a:off x="624610" y="767977"/>
            <a:ext cx="6914264" cy="507831"/>
          </a:xfrm>
          <a:prstGeom prst="rect">
            <a:avLst/>
          </a:prstGeom>
          <a:noFill/>
        </p:spPr>
        <p:txBody>
          <a:bodyPr wrap="square" rtlCol="0">
            <a:spAutoFit/>
          </a:bodyPr>
          <a:lstStyle/>
          <a:p>
            <a:r>
              <a:rPr lang="en-US" sz="1350" b="1" dirty="0">
                <a:latin typeface="Calibri" charset="0"/>
                <a:ea typeface="Calibri" charset="0"/>
                <a:cs typeface="Calibri" charset="0"/>
              </a:rPr>
              <a:t>T</a:t>
            </a:r>
            <a:r>
              <a:rPr lang="en-US" sz="1350" b="1" dirty="0" smtClean="0">
                <a:latin typeface="Calibri" charset="0"/>
                <a:ea typeface="Calibri" charset="0"/>
                <a:cs typeface="Calibri" charset="0"/>
              </a:rPr>
              <a:t>o run </a:t>
            </a:r>
            <a:r>
              <a:rPr lang="en-US" sz="1350" b="1" dirty="0" err="1" smtClean="0">
                <a:latin typeface="Calibri" charset="0"/>
                <a:ea typeface="Calibri" charset="0"/>
                <a:cs typeface="Calibri" charset="0"/>
              </a:rPr>
              <a:t>Gromacs</a:t>
            </a:r>
            <a:r>
              <a:rPr lang="en-US" sz="1350" b="1" dirty="0" smtClean="0">
                <a:latin typeface="Calibri" charset="0"/>
                <a:ea typeface="Calibri" charset="0"/>
                <a:cs typeface="Calibri" charset="0"/>
              </a:rPr>
              <a:t>:</a:t>
            </a:r>
          </a:p>
          <a:p>
            <a:r>
              <a:rPr lang="en-US" sz="1350" dirty="0" err="1" smtClean="0">
                <a:solidFill>
                  <a:schemeClr val="bg1">
                    <a:lumMod val="50000"/>
                  </a:schemeClr>
                </a:solidFill>
                <a:latin typeface="Calibri" charset="0"/>
                <a:ea typeface="Calibri" charset="0"/>
                <a:cs typeface="Calibri" charset="0"/>
              </a:rPr>
              <a:t>gmx</a:t>
            </a:r>
            <a:r>
              <a:rPr lang="en-US" sz="1350" dirty="0" smtClean="0">
                <a:solidFill>
                  <a:schemeClr val="bg1">
                    <a:lumMod val="50000"/>
                  </a:schemeClr>
                </a:solidFill>
                <a:latin typeface="Calibri" charset="0"/>
                <a:ea typeface="Calibri" charset="0"/>
                <a:cs typeface="Calibri" charset="0"/>
              </a:rPr>
              <a:t> </a:t>
            </a:r>
            <a:r>
              <a:rPr lang="en-US" sz="1350" dirty="0" err="1">
                <a:solidFill>
                  <a:schemeClr val="bg1">
                    <a:lumMod val="50000"/>
                  </a:schemeClr>
                </a:solidFill>
                <a:latin typeface="Calibri" charset="0"/>
                <a:ea typeface="Calibri" charset="0"/>
                <a:cs typeface="Calibri" charset="0"/>
              </a:rPr>
              <a:t>mdrun</a:t>
            </a:r>
            <a:r>
              <a:rPr lang="en-US" sz="1350" dirty="0">
                <a:solidFill>
                  <a:schemeClr val="bg1">
                    <a:lumMod val="50000"/>
                  </a:schemeClr>
                </a:solidFill>
                <a:latin typeface="Calibri" charset="0"/>
                <a:ea typeface="Calibri" charset="0"/>
                <a:cs typeface="Calibri" charset="0"/>
              </a:rPr>
              <a:t> </a:t>
            </a:r>
            <a:r>
              <a:rPr lang="mr-IN" sz="1350" dirty="0">
                <a:solidFill>
                  <a:schemeClr val="bg1">
                    <a:lumMod val="50000"/>
                  </a:schemeClr>
                </a:solidFill>
                <a:latin typeface="Calibri" charset="0"/>
                <a:ea typeface="Calibri" charset="0"/>
                <a:cs typeface="Calibri" charset="0"/>
              </a:rPr>
              <a:t>–</a:t>
            </a:r>
            <a:r>
              <a:rPr lang="en-US" sz="1350" dirty="0">
                <a:solidFill>
                  <a:schemeClr val="bg1">
                    <a:lumMod val="50000"/>
                  </a:schemeClr>
                </a:solidFill>
                <a:latin typeface="Calibri" charset="0"/>
                <a:ea typeface="Calibri" charset="0"/>
                <a:cs typeface="Calibri" charset="0"/>
              </a:rPr>
              <a:t>f </a:t>
            </a:r>
            <a:r>
              <a:rPr lang="en-US" sz="1350" dirty="0" err="1" smtClean="0">
                <a:solidFill>
                  <a:schemeClr val="bg1">
                    <a:lumMod val="50000"/>
                  </a:schemeClr>
                </a:solidFill>
                <a:latin typeface="Calibri" charset="0"/>
                <a:ea typeface="Calibri" charset="0"/>
                <a:cs typeface="Calibri" charset="0"/>
              </a:rPr>
              <a:t>topol.tpr</a:t>
            </a:r>
            <a:r>
              <a:rPr lang="en-US" sz="1350" dirty="0" smtClean="0">
                <a:solidFill>
                  <a:schemeClr val="bg1">
                    <a:lumMod val="50000"/>
                  </a:schemeClr>
                </a:solidFill>
                <a:latin typeface="Calibri" charset="0"/>
                <a:ea typeface="Calibri" charset="0"/>
                <a:cs typeface="Calibri" charset="0"/>
              </a:rPr>
              <a:t> # or </a:t>
            </a:r>
            <a:r>
              <a:rPr lang="en-US" sz="1350" dirty="0" err="1" smtClean="0">
                <a:solidFill>
                  <a:schemeClr val="bg1">
                    <a:lumMod val="50000"/>
                  </a:schemeClr>
                </a:solidFill>
                <a:latin typeface="Calibri" charset="0"/>
                <a:ea typeface="Calibri" charset="0"/>
                <a:cs typeface="Calibri" charset="0"/>
              </a:rPr>
              <a:t>something.tpr</a:t>
            </a:r>
            <a:endParaRPr lang="en-US" sz="1350" dirty="0">
              <a:solidFill>
                <a:schemeClr val="bg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76751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18" grpId="0" animBg="1"/>
      <p:bldP spid="21" grpId="0" animBg="1"/>
      <p:bldP spid="22" grpId="0"/>
      <p:bldP spid="30" grpId="0" animBg="1"/>
      <p:bldP spid="31"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0" y="1157926"/>
            <a:ext cx="8878529" cy="3263504"/>
          </a:xfrm>
        </p:spPr>
        <p:txBody>
          <a:bodyPr>
            <a:normAutofit fontScale="92500"/>
          </a:bodyPr>
          <a:lstStyle/>
          <a:p>
            <a:pPr lvl="1"/>
            <a:r>
              <a:rPr lang="en-US" dirty="0" smtClean="0">
                <a:solidFill>
                  <a:srgbClr val="000000"/>
                </a:solidFill>
                <a:cs typeface="Courier"/>
              </a:rPr>
              <a:t>Topology file/s </a:t>
            </a:r>
            <a:r>
              <a:rPr lang="en-US" dirty="0">
                <a:solidFill>
                  <a:srgbClr val="000000"/>
                </a:solidFill>
                <a:cs typeface="Courier"/>
              </a:rPr>
              <a:t>(</a:t>
            </a:r>
            <a:r>
              <a:rPr lang="en-US" b="1" dirty="0">
                <a:solidFill>
                  <a:srgbClr val="000000"/>
                </a:solidFill>
                <a:cs typeface="Courier"/>
              </a:rPr>
              <a:t>.top </a:t>
            </a:r>
            <a:r>
              <a:rPr lang="en-US" dirty="0">
                <a:solidFill>
                  <a:srgbClr val="000000"/>
                </a:solidFill>
                <a:cs typeface="Courier"/>
              </a:rPr>
              <a:t>or </a:t>
            </a:r>
            <a:r>
              <a:rPr lang="en-US" b="1" dirty="0">
                <a:solidFill>
                  <a:srgbClr val="000000"/>
                </a:solidFill>
                <a:cs typeface="Courier"/>
              </a:rPr>
              <a:t>.</a:t>
            </a:r>
            <a:r>
              <a:rPr lang="en-US" b="1" dirty="0" err="1">
                <a:solidFill>
                  <a:srgbClr val="000000"/>
                </a:solidFill>
                <a:cs typeface="Courier"/>
              </a:rPr>
              <a:t>itp</a:t>
            </a:r>
            <a:r>
              <a:rPr lang="en-US" dirty="0">
                <a:solidFill>
                  <a:srgbClr val="000000"/>
                </a:solidFill>
                <a:cs typeface="Courier"/>
              </a:rPr>
              <a:t>, sort of flexible </a:t>
            </a:r>
            <a:r>
              <a:rPr lang="en-US" dirty="0" smtClean="0">
                <a:solidFill>
                  <a:srgbClr val="000000"/>
                </a:solidFill>
                <a:cs typeface="Courier"/>
              </a:rPr>
              <a:t>format)</a:t>
            </a:r>
            <a:r>
              <a:rPr lang="en-US" sz="1350" dirty="0">
                <a:solidFill>
                  <a:srgbClr val="000000"/>
                </a:solidFill>
                <a:cs typeface="Courier"/>
              </a:rPr>
              <a:t/>
            </a:r>
            <a:br>
              <a:rPr lang="en-US" sz="1350" dirty="0">
                <a:solidFill>
                  <a:srgbClr val="000000"/>
                </a:solidFill>
                <a:cs typeface="Courier"/>
              </a:rPr>
            </a:br>
            <a:r>
              <a:rPr lang="en-US" sz="1350" dirty="0">
                <a:solidFill>
                  <a:srgbClr val="000000"/>
                </a:solidFill>
                <a:cs typeface="Courier"/>
              </a:rPr>
              <a:t>Typically the molecular topology file is generated by the program </a:t>
            </a:r>
            <a:r>
              <a:rPr lang="en-US" sz="1350" dirty="0" err="1">
                <a:solidFill>
                  <a:srgbClr val="000000"/>
                </a:solidFill>
                <a:cs typeface="Courier"/>
              </a:rPr>
              <a:t>gmx</a:t>
            </a:r>
            <a:r>
              <a:rPr lang="en-US" sz="1350" dirty="0">
                <a:solidFill>
                  <a:srgbClr val="000000"/>
                </a:solidFill>
                <a:cs typeface="Courier"/>
              </a:rPr>
              <a:t> pdb2gmx. </a:t>
            </a:r>
            <a:r>
              <a:rPr lang="en-US" sz="1350" dirty="0" err="1">
                <a:solidFill>
                  <a:srgbClr val="000000"/>
                </a:solidFill>
                <a:cs typeface="Courier"/>
              </a:rPr>
              <a:t>gmx</a:t>
            </a:r>
            <a:r>
              <a:rPr lang="en-US" sz="1350" dirty="0">
                <a:solidFill>
                  <a:srgbClr val="000000"/>
                </a:solidFill>
                <a:cs typeface="Courier"/>
              </a:rPr>
              <a:t> pdb2gmx translates a </a:t>
            </a:r>
            <a:r>
              <a:rPr lang="en-US" sz="1350" dirty="0" err="1">
                <a:solidFill>
                  <a:srgbClr val="000000"/>
                </a:solidFill>
                <a:cs typeface="Courier"/>
              </a:rPr>
              <a:t>pdb</a:t>
            </a:r>
            <a:r>
              <a:rPr lang="en-US" sz="1350" dirty="0">
                <a:solidFill>
                  <a:srgbClr val="000000"/>
                </a:solidFill>
                <a:cs typeface="Courier"/>
              </a:rPr>
              <a:t> structure file of any peptide or protein to a molecular topology file. </a:t>
            </a:r>
            <a:r>
              <a:rPr lang="en-US" sz="1350" b="1" i="1" dirty="0">
                <a:solidFill>
                  <a:srgbClr val="000000"/>
                </a:solidFill>
                <a:cs typeface="Courier"/>
              </a:rPr>
              <a:t>Hence we usually need something else than pdb2gmx to simulate an inorganic system.</a:t>
            </a:r>
          </a:p>
          <a:p>
            <a:pPr lvl="1"/>
            <a:endParaRPr lang="en-US" sz="1350" dirty="0">
              <a:solidFill>
                <a:srgbClr val="000000"/>
              </a:solidFill>
              <a:cs typeface="Courier"/>
            </a:endParaRPr>
          </a:p>
          <a:p>
            <a:pPr lvl="1"/>
            <a:r>
              <a:rPr lang="en-US" dirty="0">
                <a:solidFill>
                  <a:srgbClr val="000000"/>
                </a:solidFill>
                <a:cs typeface="Courier"/>
              </a:rPr>
              <a:t>Molecular </a:t>
            </a:r>
            <a:r>
              <a:rPr lang="en-US" dirty="0" smtClean="0">
                <a:solidFill>
                  <a:srgbClr val="000000"/>
                </a:solidFill>
                <a:cs typeface="Courier"/>
              </a:rPr>
              <a:t>structure </a:t>
            </a:r>
            <a:r>
              <a:rPr lang="en-US" dirty="0">
                <a:solidFill>
                  <a:srgbClr val="000000"/>
                </a:solidFill>
                <a:cs typeface="Courier"/>
              </a:rPr>
              <a:t>file (</a:t>
            </a:r>
            <a:r>
              <a:rPr lang="en-US" b="1" dirty="0">
                <a:solidFill>
                  <a:srgbClr val="000000"/>
                </a:solidFill>
                <a:cs typeface="Courier"/>
              </a:rPr>
              <a:t>.</a:t>
            </a:r>
            <a:r>
              <a:rPr lang="en-US" b="1" dirty="0" err="1">
                <a:solidFill>
                  <a:srgbClr val="000000"/>
                </a:solidFill>
                <a:cs typeface="Courier"/>
              </a:rPr>
              <a:t>gro</a:t>
            </a:r>
            <a:r>
              <a:rPr lang="en-US" dirty="0">
                <a:solidFill>
                  <a:srgbClr val="000000"/>
                </a:solidFill>
                <a:cs typeface="Courier"/>
              </a:rPr>
              <a:t>, </a:t>
            </a:r>
            <a:r>
              <a:rPr lang="en-US" b="1" dirty="0">
                <a:solidFill>
                  <a:srgbClr val="000000"/>
                </a:solidFill>
                <a:cs typeface="Courier"/>
              </a:rPr>
              <a:t>.</a:t>
            </a:r>
            <a:r>
              <a:rPr lang="en-US" b="1" dirty="0" err="1">
                <a:solidFill>
                  <a:srgbClr val="000000"/>
                </a:solidFill>
                <a:cs typeface="Courier"/>
              </a:rPr>
              <a:t>pdb</a:t>
            </a:r>
            <a:r>
              <a:rPr lang="en-US" dirty="0">
                <a:solidFill>
                  <a:srgbClr val="000000"/>
                </a:solidFill>
                <a:cs typeface="Courier"/>
              </a:rPr>
              <a:t>, sort of fixed </a:t>
            </a:r>
            <a:r>
              <a:rPr lang="en-US" dirty="0" smtClean="0">
                <a:solidFill>
                  <a:srgbClr val="000000"/>
                </a:solidFill>
                <a:cs typeface="Courier"/>
              </a:rPr>
              <a:t>format)</a:t>
            </a:r>
            <a:r>
              <a:rPr lang="en-US" sz="1350" dirty="0">
                <a:solidFill>
                  <a:srgbClr val="000000"/>
                </a:solidFill>
                <a:cs typeface="Courier"/>
              </a:rPr>
              <a:t/>
            </a:r>
            <a:br>
              <a:rPr lang="en-US" sz="1350" dirty="0">
                <a:solidFill>
                  <a:srgbClr val="000000"/>
                </a:solidFill>
                <a:cs typeface="Courier"/>
              </a:rPr>
            </a:br>
            <a:r>
              <a:rPr lang="en-US" sz="1350" dirty="0">
                <a:solidFill>
                  <a:srgbClr val="000000"/>
                </a:solidFill>
                <a:cs typeface="Courier"/>
              </a:rPr>
              <a:t>First the program </a:t>
            </a:r>
            <a:r>
              <a:rPr lang="en-US" sz="1350" dirty="0" err="1">
                <a:solidFill>
                  <a:srgbClr val="000000"/>
                </a:solidFill>
                <a:cs typeface="Courier"/>
              </a:rPr>
              <a:t>gmx</a:t>
            </a:r>
            <a:r>
              <a:rPr lang="en-US" sz="1350" dirty="0">
                <a:solidFill>
                  <a:srgbClr val="000000"/>
                </a:solidFill>
                <a:cs typeface="Courier"/>
              </a:rPr>
              <a:t> </a:t>
            </a:r>
            <a:r>
              <a:rPr lang="en-US" sz="1350" dirty="0" err="1">
                <a:solidFill>
                  <a:srgbClr val="000000"/>
                </a:solidFill>
                <a:cs typeface="Courier"/>
              </a:rPr>
              <a:t>editconf</a:t>
            </a:r>
            <a:r>
              <a:rPr lang="en-US" sz="1350" dirty="0">
                <a:solidFill>
                  <a:srgbClr val="000000"/>
                </a:solidFill>
                <a:cs typeface="Courier"/>
              </a:rPr>
              <a:t> should be used to define a box of appropriate size around the molecule. </a:t>
            </a:r>
            <a:r>
              <a:rPr lang="en-US" sz="1350" dirty="0" err="1">
                <a:solidFill>
                  <a:srgbClr val="000000"/>
                </a:solidFill>
                <a:cs typeface="Courier"/>
              </a:rPr>
              <a:t>gmx</a:t>
            </a:r>
            <a:r>
              <a:rPr lang="en-US" sz="1350" dirty="0">
                <a:solidFill>
                  <a:srgbClr val="000000"/>
                </a:solidFill>
                <a:cs typeface="Courier"/>
              </a:rPr>
              <a:t> solvate solvates a solute molecule into any solvent (in this case water). The output of </a:t>
            </a:r>
            <a:r>
              <a:rPr lang="en-US" sz="1350" dirty="0" err="1">
                <a:solidFill>
                  <a:srgbClr val="000000"/>
                </a:solidFill>
                <a:cs typeface="Courier"/>
              </a:rPr>
              <a:t>gmx</a:t>
            </a:r>
            <a:r>
              <a:rPr lang="en-US" sz="1350" dirty="0">
                <a:solidFill>
                  <a:srgbClr val="000000"/>
                </a:solidFill>
                <a:cs typeface="Courier"/>
              </a:rPr>
              <a:t> solvate is a </a:t>
            </a:r>
            <a:r>
              <a:rPr lang="en-US" sz="1350" dirty="0" err="1">
                <a:solidFill>
                  <a:srgbClr val="000000"/>
                </a:solidFill>
                <a:cs typeface="Courier"/>
              </a:rPr>
              <a:t>gromos</a:t>
            </a:r>
            <a:r>
              <a:rPr lang="en-US" sz="1350" dirty="0">
                <a:solidFill>
                  <a:srgbClr val="000000"/>
                </a:solidFill>
                <a:cs typeface="Courier"/>
              </a:rPr>
              <a:t> structure file solvated in water.</a:t>
            </a:r>
          </a:p>
          <a:p>
            <a:pPr lvl="1"/>
            <a:endParaRPr lang="en-US" sz="1350" dirty="0">
              <a:solidFill>
                <a:srgbClr val="000000"/>
              </a:solidFill>
              <a:cs typeface="Courier"/>
            </a:endParaRPr>
          </a:p>
          <a:p>
            <a:pPr lvl="1"/>
            <a:r>
              <a:rPr lang="en-US" dirty="0">
                <a:solidFill>
                  <a:srgbClr val="000000"/>
                </a:solidFill>
                <a:cs typeface="Courier"/>
              </a:rPr>
              <a:t>Molecular </a:t>
            </a:r>
            <a:r>
              <a:rPr lang="en-US" dirty="0" smtClean="0">
                <a:solidFill>
                  <a:srgbClr val="000000"/>
                </a:solidFill>
                <a:cs typeface="Courier"/>
              </a:rPr>
              <a:t>dynamics </a:t>
            </a:r>
            <a:r>
              <a:rPr lang="en-US" dirty="0">
                <a:solidFill>
                  <a:srgbClr val="000000"/>
                </a:solidFill>
                <a:cs typeface="Courier"/>
              </a:rPr>
              <a:t>parameter file (</a:t>
            </a:r>
            <a:r>
              <a:rPr lang="en-US" b="1" dirty="0">
                <a:solidFill>
                  <a:srgbClr val="000000"/>
                </a:solidFill>
                <a:cs typeface="Courier"/>
              </a:rPr>
              <a:t>.</a:t>
            </a:r>
            <a:r>
              <a:rPr lang="en-US" b="1" dirty="0" err="1">
                <a:solidFill>
                  <a:srgbClr val="000000"/>
                </a:solidFill>
                <a:cs typeface="Courier"/>
              </a:rPr>
              <a:t>mdp</a:t>
            </a:r>
            <a:r>
              <a:rPr lang="en-US" dirty="0">
                <a:solidFill>
                  <a:srgbClr val="000000"/>
                </a:solidFill>
                <a:cs typeface="Courier"/>
              </a:rPr>
              <a:t>, sort of flexible format</a:t>
            </a:r>
            <a:r>
              <a:rPr lang="en-US" dirty="0" smtClean="0">
                <a:solidFill>
                  <a:srgbClr val="000000"/>
                </a:solidFill>
                <a:cs typeface="Courier"/>
              </a:rPr>
              <a:t>))</a:t>
            </a:r>
            <a:r>
              <a:rPr lang="en-US" sz="1350" dirty="0">
                <a:solidFill>
                  <a:srgbClr val="000000"/>
                </a:solidFill>
                <a:cs typeface="Courier"/>
              </a:rPr>
              <a:t/>
            </a:r>
            <a:br>
              <a:rPr lang="en-US" sz="1350" dirty="0">
                <a:solidFill>
                  <a:srgbClr val="000000"/>
                </a:solidFill>
                <a:cs typeface="Courier"/>
              </a:rPr>
            </a:br>
            <a:r>
              <a:rPr lang="en-US" sz="1350" dirty="0">
                <a:solidFill>
                  <a:srgbClr val="000000"/>
                </a:solidFill>
                <a:cs typeface="Courier"/>
              </a:rPr>
              <a:t>The Molecular Dynamics Parameter (.</a:t>
            </a:r>
            <a:r>
              <a:rPr lang="en-US" sz="1350" dirty="0" err="1">
                <a:solidFill>
                  <a:srgbClr val="000000"/>
                </a:solidFill>
                <a:cs typeface="Courier"/>
              </a:rPr>
              <a:t>mdp</a:t>
            </a:r>
            <a:r>
              <a:rPr lang="en-US" sz="1350" dirty="0">
                <a:solidFill>
                  <a:srgbClr val="000000"/>
                </a:solidFill>
                <a:cs typeface="Courier"/>
              </a:rPr>
              <a:t>) file contains all information about the Molecular Dynamics simulation itself e.g. time-step, number of steps, temperature, pressure etc. The easiest way of handling such a file is by adapting a sample .</a:t>
            </a:r>
            <a:r>
              <a:rPr lang="en-US" sz="1350" dirty="0" err="1">
                <a:solidFill>
                  <a:srgbClr val="000000"/>
                </a:solidFill>
                <a:cs typeface="Courier"/>
              </a:rPr>
              <a:t>mdp</a:t>
            </a:r>
            <a:r>
              <a:rPr lang="en-US" sz="1350" dirty="0">
                <a:solidFill>
                  <a:srgbClr val="000000"/>
                </a:solidFill>
                <a:cs typeface="Courier"/>
              </a:rPr>
              <a:t> file. A sample </a:t>
            </a:r>
            <a:r>
              <a:rPr lang="en-US" sz="1350" dirty="0" err="1">
                <a:solidFill>
                  <a:srgbClr val="000000"/>
                </a:solidFill>
                <a:cs typeface="Courier"/>
              </a:rPr>
              <a:t>mdp</a:t>
            </a:r>
            <a:r>
              <a:rPr lang="en-US" sz="1350" dirty="0">
                <a:solidFill>
                  <a:srgbClr val="000000"/>
                </a:solidFill>
                <a:cs typeface="Courier"/>
              </a:rPr>
              <a:t> file can be found online.</a:t>
            </a:r>
          </a:p>
        </p:txBody>
      </p:sp>
      <p:sp>
        <p:nvSpPr>
          <p:cNvPr id="18" name="Title 1"/>
          <p:cNvSpPr>
            <a:spLocks noGrp="1"/>
          </p:cNvSpPr>
          <p:nvPr>
            <p:ph type="title"/>
          </p:nvPr>
        </p:nvSpPr>
        <p:spPr>
          <a:xfrm>
            <a:off x="454914" y="-9559"/>
            <a:ext cx="7886700" cy="1325563"/>
          </a:xfrm>
        </p:spPr>
        <p:txBody>
          <a:bodyPr>
            <a:normAutofit/>
          </a:bodyPr>
          <a:lstStyle/>
          <a:p>
            <a:r>
              <a:rPr lang="sv-SE" dirty="0" err="1" smtClean="0">
                <a:ea typeface="Calibri" charset="0"/>
                <a:cs typeface="Calibri" charset="0"/>
              </a:rPr>
              <a:t>Gromacs</a:t>
            </a:r>
            <a:r>
              <a:rPr lang="sv-SE" dirty="0" smtClean="0">
                <a:ea typeface="Calibri" charset="0"/>
                <a:cs typeface="Calibri" charset="0"/>
              </a:rPr>
              <a:t> input/output </a:t>
            </a:r>
            <a:r>
              <a:rPr lang="sv-SE" dirty="0" err="1" smtClean="0">
                <a:ea typeface="Calibri" charset="0"/>
                <a:cs typeface="Calibri" charset="0"/>
              </a:rPr>
              <a:t>files</a:t>
            </a:r>
            <a:endParaRPr lang="sv-SE" sz="2700" dirty="0">
              <a:ea typeface="Calibri" charset="0"/>
              <a:cs typeface="Calibri" charset="0"/>
            </a:endParaRPr>
          </a:p>
        </p:txBody>
      </p:sp>
    </p:spTree>
    <p:extLst>
      <p:ext uri="{BB962C8B-B14F-4D97-AF65-F5344CB8AC3E}">
        <p14:creationId xmlns:p14="http://schemas.microsoft.com/office/powerpoint/2010/main" val="688432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0" y="1157926"/>
            <a:ext cx="8878529" cy="3880418"/>
          </a:xfrm>
        </p:spPr>
        <p:txBody>
          <a:bodyPr>
            <a:normAutofit lnSpcReduction="10000"/>
          </a:bodyPr>
          <a:lstStyle/>
          <a:p>
            <a:pPr marL="457200" lvl="1" indent="0">
              <a:buNone/>
            </a:pPr>
            <a:r>
              <a:rPr lang="en-US" dirty="0" smtClean="0">
                <a:solidFill>
                  <a:srgbClr val="000000"/>
                </a:solidFill>
                <a:cs typeface="Courier"/>
              </a:rPr>
              <a:t>Index file (</a:t>
            </a:r>
            <a:r>
              <a:rPr lang="en-US" b="1" dirty="0" smtClean="0">
                <a:solidFill>
                  <a:srgbClr val="000000"/>
                </a:solidFill>
                <a:cs typeface="Courier"/>
              </a:rPr>
              <a:t>.</a:t>
            </a:r>
            <a:r>
              <a:rPr lang="en-US" b="1" dirty="0" err="1" smtClean="0">
                <a:solidFill>
                  <a:srgbClr val="000000"/>
                </a:solidFill>
                <a:cs typeface="Courier"/>
              </a:rPr>
              <a:t>ndx</a:t>
            </a:r>
            <a:r>
              <a:rPr lang="en-US" dirty="0" smtClean="0">
                <a:solidFill>
                  <a:srgbClr val="000000"/>
                </a:solidFill>
                <a:cs typeface="Courier"/>
              </a:rPr>
              <a:t>, sort of fixed format)</a:t>
            </a:r>
            <a:r>
              <a:rPr lang="en-US" sz="1500" dirty="0" smtClean="0">
                <a:solidFill>
                  <a:srgbClr val="000000"/>
                </a:solidFill>
                <a:cs typeface="Courier"/>
              </a:rPr>
              <a:t/>
            </a:r>
            <a:br>
              <a:rPr lang="en-US" sz="1500" dirty="0" smtClean="0">
                <a:solidFill>
                  <a:srgbClr val="000000"/>
                </a:solidFill>
                <a:cs typeface="Courier"/>
              </a:rPr>
            </a:br>
            <a:r>
              <a:rPr lang="en-US" sz="1600" dirty="0" smtClean="0">
                <a:solidFill>
                  <a:srgbClr val="000000"/>
                </a:solidFill>
                <a:cs typeface="Courier"/>
              </a:rPr>
              <a:t>Sometimes you may need an index file to specify actions on groups of atoms (e.g. Temperature coupling, accelerations, freezing). Usually the default index groups will be sufficient, so for this demo we will not consider the use of index files.</a:t>
            </a:r>
          </a:p>
          <a:p>
            <a:pPr marL="457200" lvl="1" indent="0">
              <a:buNone/>
            </a:pPr>
            <a:endParaRPr lang="en-US" sz="1500" dirty="0">
              <a:solidFill>
                <a:srgbClr val="000000"/>
              </a:solidFill>
              <a:cs typeface="Courier"/>
            </a:endParaRPr>
          </a:p>
          <a:p>
            <a:pPr marL="457200" lvl="1" indent="0">
              <a:buNone/>
            </a:pPr>
            <a:r>
              <a:rPr lang="en-US" dirty="0" smtClean="0">
                <a:solidFill>
                  <a:srgbClr val="000000"/>
                </a:solidFill>
                <a:cs typeface="Courier"/>
              </a:rPr>
              <a:t>Run input file (</a:t>
            </a:r>
            <a:r>
              <a:rPr lang="en-US" b="1" dirty="0" smtClean="0">
                <a:solidFill>
                  <a:srgbClr val="000000"/>
                </a:solidFill>
                <a:cs typeface="Courier"/>
              </a:rPr>
              <a:t>.</a:t>
            </a:r>
            <a:r>
              <a:rPr lang="en-US" b="1" dirty="0" err="1" smtClean="0">
                <a:solidFill>
                  <a:srgbClr val="000000"/>
                </a:solidFill>
                <a:cs typeface="Courier"/>
              </a:rPr>
              <a:t>tpr</a:t>
            </a:r>
            <a:r>
              <a:rPr lang="en-US" dirty="0" smtClean="0">
                <a:solidFill>
                  <a:srgbClr val="000000"/>
                </a:solidFill>
                <a:cs typeface="Courier"/>
              </a:rPr>
              <a:t>, binary, use </a:t>
            </a:r>
            <a:r>
              <a:rPr lang="en-US" b="1" dirty="0" err="1" smtClean="0">
                <a:solidFill>
                  <a:srgbClr val="000000"/>
                </a:solidFill>
                <a:cs typeface="Courier"/>
              </a:rPr>
              <a:t>gmx</a:t>
            </a:r>
            <a:r>
              <a:rPr lang="en-US" b="1" dirty="0" smtClean="0">
                <a:solidFill>
                  <a:srgbClr val="000000"/>
                </a:solidFill>
                <a:cs typeface="Courier"/>
              </a:rPr>
              <a:t> dump </a:t>
            </a:r>
            <a:r>
              <a:rPr lang="en-US" dirty="0" smtClean="0">
                <a:solidFill>
                  <a:srgbClr val="000000"/>
                </a:solidFill>
                <a:cs typeface="Courier"/>
              </a:rPr>
              <a:t>or </a:t>
            </a:r>
            <a:r>
              <a:rPr lang="en-US" b="1" dirty="0" err="1" smtClean="0">
                <a:solidFill>
                  <a:srgbClr val="000000"/>
                </a:solidFill>
                <a:cs typeface="Courier"/>
              </a:rPr>
              <a:t>gmx</a:t>
            </a:r>
            <a:r>
              <a:rPr lang="en-US" b="1" dirty="0" smtClean="0">
                <a:solidFill>
                  <a:srgbClr val="000000"/>
                </a:solidFill>
                <a:cs typeface="Courier"/>
              </a:rPr>
              <a:t> check</a:t>
            </a:r>
            <a:r>
              <a:rPr lang="en-US" dirty="0" smtClean="0">
                <a:solidFill>
                  <a:srgbClr val="000000"/>
                </a:solidFill>
                <a:cs typeface="Courier"/>
              </a:rPr>
              <a:t>)</a:t>
            </a:r>
            <a:r>
              <a:rPr lang="en-US" sz="1350" dirty="0" smtClean="0">
                <a:solidFill>
                  <a:srgbClr val="000000"/>
                </a:solidFill>
                <a:cs typeface="Courier"/>
              </a:rPr>
              <a:t/>
            </a:r>
            <a:br>
              <a:rPr lang="en-US" sz="1350" dirty="0" smtClean="0">
                <a:solidFill>
                  <a:srgbClr val="000000"/>
                </a:solidFill>
                <a:cs typeface="Courier"/>
              </a:rPr>
            </a:br>
            <a:r>
              <a:rPr lang="en-US" sz="1500" dirty="0" smtClean="0">
                <a:solidFill>
                  <a:srgbClr val="000000"/>
                </a:solidFill>
                <a:cs typeface="Courier"/>
              </a:rPr>
              <a:t>The next step is to combine the molecular structure (.</a:t>
            </a:r>
            <a:r>
              <a:rPr lang="en-US" sz="1500" dirty="0" err="1" smtClean="0">
                <a:solidFill>
                  <a:srgbClr val="000000"/>
                </a:solidFill>
                <a:cs typeface="Courier"/>
              </a:rPr>
              <a:t>gro</a:t>
            </a:r>
            <a:r>
              <a:rPr lang="en-US" sz="1500" dirty="0" smtClean="0">
                <a:solidFill>
                  <a:srgbClr val="000000"/>
                </a:solidFill>
                <a:cs typeface="Courier"/>
              </a:rPr>
              <a:t> file), topology (.top file) MD-parameters (.</a:t>
            </a:r>
            <a:r>
              <a:rPr lang="en-US" sz="1500" dirty="0" err="1" smtClean="0">
                <a:solidFill>
                  <a:srgbClr val="000000"/>
                </a:solidFill>
                <a:cs typeface="Courier"/>
              </a:rPr>
              <a:t>mdp</a:t>
            </a:r>
            <a:r>
              <a:rPr lang="en-US" sz="1500" dirty="0" smtClean="0">
                <a:solidFill>
                  <a:srgbClr val="000000"/>
                </a:solidFill>
                <a:cs typeface="Courier"/>
              </a:rPr>
              <a:t> file) and (optionally) the index file (</a:t>
            </a:r>
            <a:r>
              <a:rPr lang="en-US" sz="1500" dirty="0" err="1" smtClean="0">
                <a:solidFill>
                  <a:srgbClr val="000000"/>
                </a:solidFill>
                <a:cs typeface="Courier"/>
              </a:rPr>
              <a:t>ndx</a:t>
            </a:r>
            <a:r>
              <a:rPr lang="en-US" sz="1500" dirty="0" smtClean="0">
                <a:solidFill>
                  <a:srgbClr val="000000"/>
                </a:solidFill>
                <a:cs typeface="Courier"/>
              </a:rPr>
              <a:t>) to generate a run input file (.</a:t>
            </a:r>
            <a:r>
              <a:rPr lang="en-US" sz="1500" dirty="0" err="1" smtClean="0">
                <a:solidFill>
                  <a:srgbClr val="000000"/>
                </a:solidFill>
                <a:cs typeface="Courier"/>
              </a:rPr>
              <a:t>tpr</a:t>
            </a:r>
            <a:r>
              <a:rPr lang="en-US" sz="1500" dirty="0" smtClean="0">
                <a:solidFill>
                  <a:srgbClr val="000000"/>
                </a:solidFill>
                <a:cs typeface="Courier"/>
              </a:rPr>
              <a:t> extension). This file contains all information needed to start a simulation with GROMACS. The </a:t>
            </a:r>
            <a:r>
              <a:rPr lang="en-US" sz="1500" dirty="0" err="1" smtClean="0">
                <a:solidFill>
                  <a:srgbClr val="000000"/>
                </a:solidFill>
                <a:cs typeface="Courier"/>
              </a:rPr>
              <a:t>gmx</a:t>
            </a:r>
            <a:r>
              <a:rPr lang="en-US" sz="1500" dirty="0" smtClean="0">
                <a:solidFill>
                  <a:srgbClr val="000000"/>
                </a:solidFill>
                <a:cs typeface="Courier"/>
              </a:rPr>
              <a:t> </a:t>
            </a:r>
            <a:r>
              <a:rPr lang="en-US" sz="1500" dirty="0" err="1" smtClean="0">
                <a:solidFill>
                  <a:srgbClr val="000000"/>
                </a:solidFill>
                <a:cs typeface="Courier"/>
              </a:rPr>
              <a:t>grompp</a:t>
            </a:r>
            <a:r>
              <a:rPr lang="en-US" sz="1500" dirty="0" smtClean="0">
                <a:solidFill>
                  <a:srgbClr val="000000"/>
                </a:solidFill>
                <a:cs typeface="Courier"/>
              </a:rPr>
              <a:t> program processes all input files and generates the run input .</a:t>
            </a:r>
            <a:r>
              <a:rPr lang="en-US" sz="1500" dirty="0" err="1" smtClean="0">
                <a:solidFill>
                  <a:srgbClr val="000000"/>
                </a:solidFill>
                <a:cs typeface="Courier"/>
              </a:rPr>
              <a:t>tpr</a:t>
            </a:r>
            <a:r>
              <a:rPr lang="en-US" sz="1500" dirty="0" smtClean="0">
                <a:solidFill>
                  <a:srgbClr val="000000"/>
                </a:solidFill>
                <a:cs typeface="Courier"/>
              </a:rPr>
              <a:t> file.</a:t>
            </a:r>
          </a:p>
          <a:p>
            <a:pPr marL="457200" lvl="1" indent="0">
              <a:buNone/>
            </a:pPr>
            <a:endParaRPr lang="en-US" sz="1350" dirty="0">
              <a:solidFill>
                <a:srgbClr val="000000"/>
              </a:solidFill>
              <a:cs typeface="Courier"/>
            </a:endParaRPr>
          </a:p>
          <a:p>
            <a:pPr marL="457200" lvl="1" indent="0">
              <a:buNone/>
            </a:pPr>
            <a:r>
              <a:rPr lang="en-US" sz="2000" dirty="0">
                <a:solidFill>
                  <a:srgbClr val="000000"/>
                </a:solidFill>
                <a:cs typeface="Courier"/>
              </a:rPr>
              <a:t>Trajectory file/s (</a:t>
            </a:r>
            <a:r>
              <a:rPr lang="en-US" sz="2000" b="1" dirty="0">
                <a:solidFill>
                  <a:srgbClr val="000000"/>
                </a:solidFill>
                <a:cs typeface="Courier"/>
              </a:rPr>
              <a:t>.</a:t>
            </a:r>
            <a:r>
              <a:rPr lang="en-US" sz="2000" b="1" dirty="0" err="1">
                <a:solidFill>
                  <a:srgbClr val="000000"/>
                </a:solidFill>
                <a:cs typeface="Courier"/>
              </a:rPr>
              <a:t>trr</a:t>
            </a:r>
            <a:r>
              <a:rPr lang="en-US" sz="2000" b="1" dirty="0">
                <a:solidFill>
                  <a:srgbClr val="000000"/>
                </a:solidFill>
                <a:cs typeface="Courier"/>
              </a:rPr>
              <a:t> .</a:t>
            </a:r>
            <a:r>
              <a:rPr lang="en-US" sz="2000" b="1" dirty="0" err="1">
                <a:solidFill>
                  <a:srgbClr val="000000"/>
                </a:solidFill>
                <a:cs typeface="Courier"/>
              </a:rPr>
              <a:t>xtc</a:t>
            </a:r>
            <a:r>
              <a:rPr lang="en-US" sz="2000" b="1" dirty="0">
                <a:solidFill>
                  <a:srgbClr val="000000"/>
                </a:solidFill>
                <a:cs typeface="Courier"/>
              </a:rPr>
              <a:t> .</a:t>
            </a:r>
            <a:r>
              <a:rPr lang="en-US" sz="2000" b="1" dirty="0" err="1">
                <a:solidFill>
                  <a:srgbClr val="000000"/>
                </a:solidFill>
                <a:cs typeface="Courier"/>
              </a:rPr>
              <a:t>tng</a:t>
            </a:r>
            <a:r>
              <a:rPr lang="en-US" sz="2000" b="1" dirty="0">
                <a:solidFill>
                  <a:srgbClr val="000000"/>
                </a:solidFill>
                <a:cs typeface="Courier"/>
              </a:rPr>
              <a:t>, </a:t>
            </a:r>
            <a:r>
              <a:rPr lang="en-US" sz="2000" dirty="0">
                <a:solidFill>
                  <a:srgbClr val="000000"/>
                </a:solidFill>
                <a:cs typeface="Courier"/>
              </a:rPr>
              <a:t>binary, use </a:t>
            </a:r>
            <a:r>
              <a:rPr lang="en-US" sz="2000" b="1" dirty="0" err="1">
                <a:solidFill>
                  <a:srgbClr val="000000"/>
                </a:solidFill>
                <a:cs typeface="Courier"/>
              </a:rPr>
              <a:t>gmx</a:t>
            </a:r>
            <a:r>
              <a:rPr lang="en-US" sz="2000" b="1" dirty="0">
                <a:solidFill>
                  <a:srgbClr val="000000"/>
                </a:solidFill>
                <a:cs typeface="Courier"/>
              </a:rPr>
              <a:t> dump </a:t>
            </a:r>
            <a:r>
              <a:rPr lang="en-US" sz="2000" dirty="0">
                <a:solidFill>
                  <a:srgbClr val="000000"/>
                </a:solidFill>
                <a:cs typeface="Courier"/>
              </a:rPr>
              <a:t>or </a:t>
            </a:r>
            <a:r>
              <a:rPr lang="en-US" sz="2000" b="1" dirty="0" err="1">
                <a:solidFill>
                  <a:srgbClr val="000000"/>
                </a:solidFill>
                <a:cs typeface="Courier"/>
              </a:rPr>
              <a:t>gmx</a:t>
            </a:r>
            <a:r>
              <a:rPr lang="en-US" sz="2000" b="1" dirty="0">
                <a:solidFill>
                  <a:srgbClr val="000000"/>
                </a:solidFill>
                <a:cs typeface="Courier"/>
              </a:rPr>
              <a:t> check</a:t>
            </a:r>
            <a:r>
              <a:rPr lang="en-US" sz="2000" dirty="0">
                <a:solidFill>
                  <a:srgbClr val="000000"/>
                </a:solidFill>
                <a:cs typeface="Courier"/>
              </a:rPr>
              <a:t>)</a:t>
            </a:r>
            <a:r>
              <a:rPr lang="en-US" sz="1350" dirty="0">
                <a:solidFill>
                  <a:srgbClr val="000000"/>
                </a:solidFill>
                <a:cs typeface="Courier"/>
              </a:rPr>
              <a:t/>
            </a:r>
            <a:br>
              <a:rPr lang="en-US" sz="1350" dirty="0">
                <a:solidFill>
                  <a:srgbClr val="000000"/>
                </a:solidFill>
                <a:cs typeface="Courier"/>
              </a:rPr>
            </a:br>
            <a:r>
              <a:rPr lang="en-US" sz="1600" dirty="0">
                <a:solidFill>
                  <a:srgbClr val="000000"/>
                </a:solidFill>
                <a:cs typeface="Courier"/>
              </a:rPr>
              <a:t>Once the run input file is available, we can start the simulation. The program which starts the simulation is called </a:t>
            </a:r>
            <a:r>
              <a:rPr lang="en-US" sz="1600" dirty="0" err="1">
                <a:solidFill>
                  <a:srgbClr val="000000"/>
                </a:solidFill>
                <a:cs typeface="Courier"/>
              </a:rPr>
              <a:t>gmx</a:t>
            </a:r>
            <a:r>
              <a:rPr lang="en-US" sz="1600" dirty="0">
                <a:solidFill>
                  <a:srgbClr val="000000"/>
                </a:solidFill>
                <a:cs typeface="Courier"/>
              </a:rPr>
              <a:t> </a:t>
            </a:r>
            <a:r>
              <a:rPr lang="en-US" sz="1600" dirty="0" err="1">
                <a:solidFill>
                  <a:srgbClr val="000000"/>
                </a:solidFill>
                <a:cs typeface="Courier"/>
              </a:rPr>
              <a:t>mdrun</a:t>
            </a:r>
            <a:r>
              <a:rPr lang="en-US" sz="1600" dirty="0">
                <a:solidFill>
                  <a:srgbClr val="000000"/>
                </a:solidFill>
                <a:cs typeface="Courier"/>
              </a:rPr>
              <a:t>. The only input file of </a:t>
            </a:r>
            <a:r>
              <a:rPr lang="en-US" sz="1600" dirty="0" err="1">
                <a:solidFill>
                  <a:srgbClr val="000000"/>
                </a:solidFill>
                <a:cs typeface="Courier"/>
              </a:rPr>
              <a:t>gmx</a:t>
            </a:r>
            <a:r>
              <a:rPr lang="en-US" sz="1600" dirty="0">
                <a:solidFill>
                  <a:srgbClr val="000000"/>
                </a:solidFill>
                <a:cs typeface="Courier"/>
              </a:rPr>
              <a:t> </a:t>
            </a:r>
            <a:r>
              <a:rPr lang="en-US" sz="1600" dirty="0" err="1">
                <a:solidFill>
                  <a:srgbClr val="000000"/>
                </a:solidFill>
                <a:cs typeface="Courier"/>
              </a:rPr>
              <a:t>mdrun</a:t>
            </a:r>
            <a:r>
              <a:rPr lang="en-US" sz="1600" dirty="0">
                <a:solidFill>
                  <a:srgbClr val="000000"/>
                </a:solidFill>
                <a:cs typeface="Courier"/>
              </a:rPr>
              <a:t> you usually need to start a run is the run input file (.</a:t>
            </a:r>
            <a:r>
              <a:rPr lang="en-US" sz="1600" dirty="0" err="1">
                <a:solidFill>
                  <a:srgbClr val="000000"/>
                </a:solidFill>
                <a:cs typeface="Courier"/>
              </a:rPr>
              <a:t>tpr</a:t>
            </a:r>
            <a:r>
              <a:rPr lang="en-US" sz="1600" dirty="0">
                <a:solidFill>
                  <a:srgbClr val="000000"/>
                </a:solidFill>
                <a:cs typeface="Courier"/>
              </a:rPr>
              <a:t> file). The output files of </a:t>
            </a:r>
            <a:r>
              <a:rPr lang="en-US" sz="1600" dirty="0" err="1">
                <a:solidFill>
                  <a:srgbClr val="000000"/>
                </a:solidFill>
                <a:cs typeface="Courier"/>
              </a:rPr>
              <a:t>gmx</a:t>
            </a:r>
            <a:r>
              <a:rPr lang="en-US" sz="1600" dirty="0">
                <a:solidFill>
                  <a:srgbClr val="000000"/>
                </a:solidFill>
                <a:cs typeface="Courier"/>
              </a:rPr>
              <a:t> </a:t>
            </a:r>
            <a:r>
              <a:rPr lang="en-US" sz="1600" dirty="0" err="1">
                <a:solidFill>
                  <a:srgbClr val="000000"/>
                </a:solidFill>
                <a:cs typeface="Courier"/>
              </a:rPr>
              <a:t>mdrun</a:t>
            </a:r>
            <a:r>
              <a:rPr lang="en-US" sz="1600" dirty="0">
                <a:solidFill>
                  <a:srgbClr val="000000"/>
                </a:solidFill>
                <a:cs typeface="Courier"/>
              </a:rPr>
              <a:t> are the trajectory file (.</a:t>
            </a:r>
            <a:r>
              <a:rPr lang="en-US" sz="1600" dirty="0" err="1">
                <a:solidFill>
                  <a:srgbClr val="000000"/>
                </a:solidFill>
                <a:cs typeface="Courier"/>
              </a:rPr>
              <a:t>trr</a:t>
            </a:r>
            <a:r>
              <a:rPr lang="en-US" sz="1600" dirty="0">
                <a:solidFill>
                  <a:srgbClr val="000000"/>
                </a:solidFill>
                <a:cs typeface="Courier"/>
              </a:rPr>
              <a:t> or .</a:t>
            </a:r>
            <a:r>
              <a:rPr lang="en-US" sz="1600" dirty="0" err="1">
                <a:solidFill>
                  <a:srgbClr val="000000"/>
                </a:solidFill>
                <a:cs typeface="Courier"/>
              </a:rPr>
              <a:t>trj</a:t>
            </a:r>
            <a:r>
              <a:rPr lang="en-US" sz="1600" dirty="0">
                <a:solidFill>
                  <a:srgbClr val="000000"/>
                </a:solidFill>
                <a:cs typeface="Courier"/>
              </a:rPr>
              <a:t> or .</a:t>
            </a:r>
            <a:r>
              <a:rPr lang="en-US" sz="1600" dirty="0" err="1">
                <a:solidFill>
                  <a:srgbClr val="000000"/>
                </a:solidFill>
                <a:cs typeface="Courier"/>
              </a:rPr>
              <a:t>tng</a:t>
            </a:r>
            <a:r>
              <a:rPr lang="en-US" sz="1600" dirty="0">
                <a:solidFill>
                  <a:srgbClr val="000000"/>
                </a:solidFill>
                <a:cs typeface="Courier"/>
              </a:rPr>
              <a:t>) and a </a:t>
            </a:r>
            <a:r>
              <a:rPr lang="en-US" sz="1600" dirty="0" err="1">
                <a:solidFill>
                  <a:srgbClr val="000000"/>
                </a:solidFill>
                <a:cs typeface="Courier"/>
              </a:rPr>
              <a:t>logfile</a:t>
            </a:r>
            <a:r>
              <a:rPr lang="en-US" sz="1600" dirty="0">
                <a:solidFill>
                  <a:srgbClr val="000000"/>
                </a:solidFill>
                <a:cs typeface="Courier"/>
              </a:rPr>
              <a:t> (.log file).</a:t>
            </a:r>
          </a:p>
        </p:txBody>
      </p:sp>
      <p:sp>
        <p:nvSpPr>
          <p:cNvPr id="11" name="Title 1"/>
          <p:cNvSpPr>
            <a:spLocks noGrp="1"/>
          </p:cNvSpPr>
          <p:nvPr>
            <p:ph type="title"/>
          </p:nvPr>
        </p:nvSpPr>
        <p:spPr>
          <a:xfrm>
            <a:off x="454914" y="-9559"/>
            <a:ext cx="7886700" cy="1325563"/>
          </a:xfrm>
        </p:spPr>
        <p:txBody>
          <a:bodyPr>
            <a:normAutofit/>
          </a:bodyPr>
          <a:lstStyle/>
          <a:p>
            <a:r>
              <a:rPr lang="sv-SE" dirty="0" err="1" smtClean="0">
                <a:ea typeface="Calibri" charset="0"/>
                <a:cs typeface="Calibri" charset="0"/>
              </a:rPr>
              <a:t>Gromacs</a:t>
            </a:r>
            <a:r>
              <a:rPr lang="sv-SE" dirty="0" smtClean="0">
                <a:ea typeface="Calibri" charset="0"/>
                <a:cs typeface="Calibri" charset="0"/>
              </a:rPr>
              <a:t> input/output </a:t>
            </a:r>
            <a:r>
              <a:rPr lang="sv-SE" dirty="0" err="1" smtClean="0">
                <a:ea typeface="Calibri" charset="0"/>
                <a:cs typeface="Calibri" charset="0"/>
              </a:rPr>
              <a:t>files</a:t>
            </a:r>
            <a:endParaRPr lang="sv-SE" sz="2700" dirty="0">
              <a:ea typeface="Calibri" charset="0"/>
              <a:cs typeface="Calibri" charset="0"/>
            </a:endParaRPr>
          </a:p>
        </p:txBody>
      </p:sp>
    </p:spTree>
    <p:extLst>
      <p:ext uri="{BB962C8B-B14F-4D97-AF65-F5344CB8AC3E}">
        <p14:creationId xmlns:p14="http://schemas.microsoft.com/office/powerpoint/2010/main" val="1699031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0" y="1157926"/>
            <a:ext cx="9144000" cy="4344792"/>
          </a:xfrm>
        </p:spPr>
        <p:txBody>
          <a:bodyPr>
            <a:noAutofit/>
          </a:bodyPr>
          <a:lstStyle/>
          <a:p>
            <a:pPr marL="688975" lvl="1" indent="-227013">
              <a:buNone/>
            </a:pPr>
            <a:r>
              <a:rPr lang="sv-SE" dirty="0">
                <a:solidFill>
                  <a:srgbClr val="000000"/>
                </a:solidFill>
                <a:cs typeface="Courier"/>
              </a:rPr>
              <a:t>Parameter </a:t>
            </a:r>
            <a:r>
              <a:rPr lang="sv-SE" dirty="0" err="1">
                <a:solidFill>
                  <a:srgbClr val="000000"/>
                </a:solidFill>
                <a:cs typeface="Courier"/>
              </a:rPr>
              <a:t>files</a:t>
            </a:r>
            <a:endParaRPr lang="sv-SE" dirty="0">
              <a:solidFill>
                <a:srgbClr val="000000"/>
              </a:solidFill>
              <a:cs typeface="Courier"/>
            </a:endParaRPr>
          </a:p>
          <a:p>
            <a:pPr marL="688975" lvl="1" indent="-227013"/>
            <a:r>
              <a:rPr lang="sv-SE" sz="1600" dirty="0">
                <a:solidFill>
                  <a:srgbClr val="000000"/>
                </a:solidFill>
                <a:cs typeface="Courier"/>
              </a:rPr>
              <a:t>.</a:t>
            </a:r>
            <a:r>
              <a:rPr lang="sv-SE" sz="1600" dirty="0" err="1">
                <a:solidFill>
                  <a:srgbClr val="000000"/>
                </a:solidFill>
                <a:cs typeface="Courier"/>
              </a:rPr>
              <a:t>mdp</a:t>
            </a:r>
            <a:r>
              <a:rPr lang="sv-SE" sz="1600" dirty="0">
                <a:solidFill>
                  <a:srgbClr val="000000"/>
                </a:solidFill>
                <a:cs typeface="Courier"/>
              </a:rPr>
              <a:t> - </a:t>
            </a:r>
            <a:r>
              <a:rPr lang="sv-SE" sz="1600" dirty="0" err="1">
                <a:solidFill>
                  <a:srgbClr val="000000"/>
                </a:solidFill>
                <a:cs typeface="Courier"/>
              </a:rPr>
              <a:t>run</a:t>
            </a:r>
            <a:r>
              <a:rPr lang="sv-SE" sz="1600" dirty="0">
                <a:solidFill>
                  <a:srgbClr val="000000"/>
                </a:solidFill>
                <a:cs typeface="Courier"/>
              </a:rPr>
              <a:t> parameters, input for </a:t>
            </a:r>
            <a:r>
              <a:rPr lang="sv-SE" sz="1600" dirty="0" err="1">
                <a:solidFill>
                  <a:srgbClr val="000000"/>
                </a:solidFill>
                <a:cs typeface="Courier"/>
              </a:rPr>
              <a:t>gmx</a:t>
            </a:r>
            <a:r>
              <a:rPr lang="sv-SE" sz="1600" dirty="0">
                <a:solidFill>
                  <a:srgbClr val="000000"/>
                </a:solidFill>
                <a:cs typeface="Courier"/>
              </a:rPr>
              <a:t> </a:t>
            </a:r>
            <a:r>
              <a:rPr lang="sv-SE" sz="1600" dirty="0" err="1">
                <a:solidFill>
                  <a:srgbClr val="000000"/>
                </a:solidFill>
                <a:cs typeface="Courier"/>
              </a:rPr>
              <a:t>grompp</a:t>
            </a:r>
            <a:r>
              <a:rPr lang="sv-SE" sz="1600" dirty="0">
                <a:solidFill>
                  <a:srgbClr val="000000"/>
                </a:solidFill>
                <a:cs typeface="Courier"/>
              </a:rPr>
              <a:t> and </a:t>
            </a:r>
            <a:r>
              <a:rPr lang="sv-SE" sz="1600" dirty="0" err="1">
                <a:solidFill>
                  <a:srgbClr val="000000"/>
                </a:solidFill>
                <a:cs typeface="Courier"/>
              </a:rPr>
              <a:t>gmx</a:t>
            </a:r>
            <a:r>
              <a:rPr lang="sv-SE" sz="1600" dirty="0">
                <a:solidFill>
                  <a:srgbClr val="000000"/>
                </a:solidFill>
                <a:cs typeface="Courier"/>
              </a:rPr>
              <a:t> </a:t>
            </a:r>
            <a:r>
              <a:rPr lang="sv-SE" sz="1600" dirty="0" err="1">
                <a:solidFill>
                  <a:srgbClr val="000000"/>
                </a:solidFill>
                <a:cs typeface="Courier"/>
              </a:rPr>
              <a:t>convert-tpr</a:t>
            </a:r>
            <a:endParaRPr lang="sv-SE" sz="1600" dirty="0">
              <a:solidFill>
                <a:srgbClr val="000000"/>
              </a:solidFill>
              <a:cs typeface="Courier"/>
            </a:endParaRPr>
          </a:p>
          <a:p>
            <a:pPr marL="688975" lvl="1" indent="-227013"/>
            <a:endParaRPr lang="sv-SE" sz="1350" dirty="0">
              <a:solidFill>
                <a:srgbClr val="000000"/>
              </a:solidFill>
              <a:cs typeface="Courier"/>
            </a:endParaRPr>
          </a:p>
          <a:p>
            <a:pPr marL="688975" lvl="1" indent="-227013">
              <a:buNone/>
            </a:pPr>
            <a:r>
              <a:rPr lang="sv-SE" dirty="0" err="1">
                <a:solidFill>
                  <a:srgbClr val="000000"/>
                </a:solidFill>
                <a:cs typeface="Courier"/>
              </a:rPr>
              <a:t>Generic</a:t>
            </a:r>
            <a:r>
              <a:rPr lang="sv-SE" dirty="0">
                <a:solidFill>
                  <a:srgbClr val="000000"/>
                </a:solidFill>
                <a:cs typeface="Courier"/>
              </a:rPr>
              <a:t> </a:t>
            </a:r>
            <a:r>
              <a:rPr lang="sv-SE" dirty="0" err="1">
                <a:solidFill>
                  <a:srgbClr val="000000"/>
                </a:solidFill>
                <a:cs typeface="Courier"/>
              </a:rPr>
              <a:t>structure</a:t>
            </a:r>
            <a:r>
              <a:rPr lang="sv-SE" dirty="0">
                <a:solidFill>
                  <a:srgbClr val="000000"/>
                </a:solidFill>
                <a:cs typeface="Courier"/>
              </a:rPr>
              <a:t> formats: </a:t>
            </a:r>
          </a:p>
          <a:p>
            <a:pPr marL="688975" lvl="1" indent="-227013"/>
            <a:r>
              <a:rPr lang="sv-SE" sz="1600" dirty="0">
                <a:solidFill>
                  <a:srgbClr val="000000"/>
                </a:solidFill>
                <a:cs typeface="Courier"/>
              </a:rPr>
              <a:t>.gro - the </a:t>
            </a:r>
            <a:r>
              <a:rPr lang="sv-SE" sz="1600" dirty="0" err="1">
                <a:solidFill>
                  <a:srgbClr val="000000"/>
                </a:solidFill>
                <a:cs typeface="Courier"/>
              </a:rPr>
              <a:t>Gromacs</a:t>
            </a:r>
            <a:r>
              <a:rPr lang="sv-SE" sz="1600" dirty="0">
                <a:solidFill>
                  <a:srgbClr val="000000"/>
                </a:solidFill>
                <a:cs typeface="Courier"/>
              </a:rPr>
              <a:t> format (</a:t>
            </a:r>
            <a:r>
              <a:rPr lang="sv-SE" sz="1600" dirty="0" err="1">
                <a:solidFill>
                  <a:srgbClr val="000000"/>
                </a:solidFill>
                <a:cs typeface="Courier"/>
              </a:rPr>
              <a:t>tpr</a:t>
            </a:r>
            <a:r>
              <a:rPr lang="sv-SE" sz="1600" dirty="0">
                <a:solidFill>
                  <a:srgbClr val="000000"/>
                </a:solidFill>
                <a:cs typeface="Courier"/>
              </a:rPr>
              <a:t> and </a:t>
            </a:r>
            <a:r>
              <a:rPr lang="sv-SE" sz="1600" dirty="0" err="1">
                <a:solidFill>
                  <a:srgbClr val="000000"/>
                </a:solidFill>
                <a:cs typeface="Courier"/>
              </a:rPr>
              <a:t>cpt</a:t>
            </a:r>
            <a:r>
              <a:rPr lang="sv-SE" sz="1600" dirty="0">
                <a:solidFill>
                  <a:srgbClr val="000000"/>
                </a:solidFill>
                <a:cs typeface="Courier"/>
              </a:rPr>
              <a:t> </a:t>
            </a:r>
            <a:r>
              <a:rPr lang="sv-SE" sz="1600" dirty="0" err="1">
                <a:solidFill>
                  <a:srgbClr val="000000"/>
                </a:solidFill>
                <a:cs typeface="Courier"/>
              </a:rPr>
              <a:t>files</a:t>
            </a:r>
            <a:r>
              <a:rPr lang="sv-SE" sz="1600" dirty="0">
                <a:solidFill>
                  <a:srgbClr val="000000"/>
                </a:solidFill>
                <a:cs typeface="Courier"/>
              </a:rPr>
              <a:t> </a:t>
            </a:r>
            <a:r>
              <a:rPr lang="sv-SE" sz="1600" dirty="0" err="1">
                <a:solidFill>
                  <a:srgbClr val="000000"/>
                </a:solidFill>
                <a:cs typeface="Courier"/>
              </a:rPr>
              <a:t>also</a:t>
            </a:r>
            <a:r>
              <a:rPr lang="sv-SE" sz="1600" dirty="0">
                <a:solidFill>
                  <a:srgbClr val="000000"/>
                </a:solidFill>
                <a:cs typeface="Courier"/>
              </a:rPr>
              <a:t> </a:t>
            </a:r>
            <a:r>
              <a:rPr lang="sv-SE" sz="1600" dirty="0" err="1">
                <a:solidFill>
                  <a:srgbClr val="000000"/>
                </a:solidFill>
                <a:cs typeface="Courier"/>
              </a:rPr>
              <a:t>contain</a:t>
            </a:r>
            <a:r>
              <a:rPr lang="sv-SE" sz="1600" dirty="0">
                <a:solidFill>
                  <a:srgbClr val="000000"/>
                </a:solidFill>
                <a:cs typeface="Courier"/>
              </a:rPr>
              <a:t> </a:t>
            </a:r>
            <a:r>
              <a:rPr lang="sv-SE" sz="1600" dirty="0" err="1">
                <a:solidFill>
                  <a:srgbClr val="000000"/>
                </a:solidFill>
                <a:cs typeface="Courier"/>
              </a:rPr>
              <a:t>structural</a:t>
            </a:r>
            <a:r>
              <a:rPr lang="sv-SE" sz="1600" dirty="0">
                <a:solidFill>
                  <a:srgbClr val="000000"/>
                </a:solidFill>
                <a:cs typeface="Courier"/>
              </a:rPr>
              <a:t> data)</a:t>
            </a:r>
          </a:p>
          <a:p>
            <a:pPr marL="688975" lvl="1" indent="-227013"/>
            <a:r>
              <a:rPr lang="sv-SE" sz="1600" dirty="0">
                <a:solidFill>
                  <a:srgbClr val="000000"/>
                </a:solidFill>
                <a:cs typeface="Courier"/>
              </a:rPr>
              <a:t>.</a:t>
            </a:r>
            <a:r>
              <a:rPr lang="sv-SE" sz="1600" dirty="0" err="1">
                <a:solidFill>
                  <a:srgbClr val="000000"/>
                </a:solidFill>
                <a:cs typeface="Courier"/>
              </a:rPr>
              <a:t>pdb</a:t>
            </a:r>
            <a:r>
              <a:rPr lang="sv-SE" sz="1600" dirty="0">
                <a:solidFill>
                  <a:srgbClr val="000000"/>
                </a:solidFill>
                <a:cs typeface="Courier"/>
              </a:rPr>
              <a:t> - </a:t>
            </a:r>
            <a:r>
              <a:rPr lang="sv-SE" sz="1600" dirty="0" err="1">
                <a:solidFill>
                  <a:srgbClr val="000000"/>
                </a:solidFill>
                <a:cs typeface="Courier"/>
              </a:rPr>
              <a:t>brookhaven</a:t>
            </a:r>
            <a:r>
              <a:rPr lang="sv-SE" sz="1600" dirty="0">
                <a:solidFill>
                  <a:srgbClr val="000000"/>
                </a:solidFill>
                <a:cs typeface="Courier"/>
              </a:rPr>
              <a:t> Protein </a:t>
            </a:r>
            <a:r>
              <a:rPr lang="sv-SE" sz="1600" dirty="0" err="1">
                <a:solidFill>
                  <a:srgbClr val="000000"/>
                </a:solidFill>
                <a:cs typeface="Courier"/>
              </a:rPr>
              <a:t>DataBank</a:t>
            </a:r>
            <a:r>
              <a:rPr lang="sv-SE" sz="1600" dirty="0">
                <a:solidFill>
                  <a:srgbClr val="000000"/>
                </a:solidFill>
                <a:cs typeface="Courier"/>
              </a:rPr>
              <a:t> format</a:t>
            </a:r>
          </a:p>
          <a:p>
            <a:pPr marL="688975" lvl="1" indent="-227013"/>
            <a:r>
              <a:rPr lang="sv-SE" sz="1600" dirty="0">
                <a:solidFill>
                  <a:srgbClr val="000000"/>
                </a:solidFill>
                <a:cs typeface="Courier"/>
              </a:rPr>
              <a:t>.</a:t>
            </a:r>
            <a:r>
              <a:rPr lang="sv-SE" sz="1600" dirty="0" err="1">
                <a:solidFill>
                  <a:srgbClr val="000000"/>
                </a:solidFill>
                <a:cs typeface="Courier"/>
              </a:rPr>
              <a:t>pqr</a:t>
            </a:r>
            <a:r>
              <a:rPr lang="sv-SE" sz="1600" dirty="0">
                <a:solidFill>
                  <a:srgbClr val="000000"/>
                </a:solidFill>
                <a:cs typeface="Courier"/>
              </a:rPr>
              <a:t> - </a:t>
            </a:r>
            <a:r>
              <a:rPr lang="sv-SE" sz="1600" dirty="0" err="1">
                <a:solidFill>
                  <a:srgbClr val="000000"/>
                </a:solidFill>
                <a:cs typeface="Courier"/>
              </a:rPr>
              <a:t>pdb</a:t>
            </a:r>
            <a:r>
              <a:rPr lang="sv-SE" sz="1600" dirty="0">
                <a:solidFill>
                  <a:srgbClr val="000000"/>
                </a:solidFill>
                <a:cs typeface="Courier"/>
              </a:rPr>
              <a:t>-like version, </a:t>
            </a:r>
            <a:r>
              <a:rPr lang="sv-SE" sz="1600" dirty="0" err="1">
                <a:solidFill>
                  <a:srgbClr val="000000"/>
                </a:solidFill>
                <a:cs typeface="Courier"/>
              </a:rPr>
              <a:t>also</a:t>
            </a:r>
            <a:r>
              <a:rPr lang="sv-SE" sz="1600" dirty="0">
                <a:solidFill>
                  <a:srgbClr val="000000"/>
                </a:solidFill>
                <a:cs typeface="Courier"/>
              </a:rPr>
              <a:t> </a:t>
            </a:r>
            <a:r>
              <a:rPr lang="sv-SE" sz="1600" dirty="0" err="1">
                <a:solidFill>
                  <a:srgbClr val="000000"/>
                </a:solidFill>
                <a:cs typeface="Courier"/>
              </a:rPr>
              <a:t>contains</a:t>
            </a:r>
            <a:r>
              <a:rPr lang="sv-SE" sz="1600" dirty="0">
                <a:solidFill>
                  <a:srgbClr val="000000"/>
                </a:solidFill>
                <a:cs typeface="Courier"/>
              </a:rPr>
              <a:t> charge (</a:t>
            </a:r>
            <a:r>
              <a:rPr lang="sv-SE" sz="1600" dirty="0" err="1">
                <a:solidFill>
                  <a:srgbClr val="000000"/>
                </a:solidFill>
                <a:cs typeface="Courier"/>
              </a:rPr>
              <a:t>what</a:t>
            </a:r>
            <a:r>
              <a:rPr lang="sv-SE" sz="1600" dirty="0">
                <a:solidFill>
                  <a:srgbClr val="000000"/>
                </a:solidFill>
                <a:cs typeface="Courier"/>
              </a:rPr>
              <a:t> precision?) and </a:t>
            </a:r>
            <a:r>
              <a:rPr lang="sv-SE" sz="1600" dirty="0" err="1">
                <a:solidFill>
                  <a:srgbClr val="000000"/>
                </a:solidFill>
                <a:cs typeface="Courier"/>
              </a:rPr>
              <a:t>vdw</a:t>
            </a:r>
            <a:r>
              <a:rPr lang="sv-SE" sz="1600" dirty="0">
                <a:solidFill>
                  <a:srgbClr val="000000"/>
                </a:solidFill>
                <a:cs typeface="Courier"/>
              </a:rPr>
              <a:t> </a:t>
            </a:r>
            <a:r>
              <a:rPr lang="sv-SE" sz="1600" dirty="0" err="1">
                <a:solidFill>
                  <a:srgbClr val="000000"/>
                </a:solidFill>
                <a:cs typeface="Courier"/>
              </a:rPr>
              <a:t>radii</a:t>
            </a:r>
            <a:endParaRPr lang="sv-SE" sz="1600" dirty="0">
              <a:solidFill>
                <a:srgbClr val="000000"/>
              </a:solidFill>
              <a:cs typeface="Courier"/>
            </a:endParaRPr>
          </a:p>
          <a:p>
            <a:pPr marL="688975" lvl="1" indent="-227013"/>
            <a:r>
              <a:rPr lang="sv-SE" sz="1600" strike="sngStrike" dirty="0">
                <a:solidFill>
                  <a:srgbClr val="000000"/>
                </a:solidFill>
                <a:cs typeface="Courier"/>
              </a:rPr>
              <a:t>.</a:t>
            </a:r>
            <a:r>
              <a:rPr lang="sv-SE" sz="1600" strike="sngStrike" dirty="0" err="1">
                <a:solidFill>
                  <a:srgbClr val="000000"/>
                </a:solidFill>
                <a:cs typeface="Courier"/>
              </a:rPr>
              <a:t>xyz</a:t>
            </a:r>
            <a:r>
              <a:rPr lang="sv-SE" sz="1600" strike="sngStrike" dirty="0">
                <a:solidFill>
                  <a:srgbClr val="000000"/>
                </a:solidFill>
                <a:cs typeface="Courier"/>
              </a:rPr>
              <a:t> - simple </a:t>
            </a:r>
            <a:r>
              <a:rPr lang="sv-SE" sz="1600" strike="sngStrike" dirty="0" err="1">
                <a:solidFill>
                  <a:srgbClr val="000000"/>
                </a:solidFill>
                <a:cs typeface="Courier"/>
              </a:rPr>
              <a:t>structure</a:t>
            </a:r>
            <a:r>
              <a:rPr lang="sv-SE" sz="1600" strike="sngStrike" dirty="0">
                <a:solidFill>
                  <a:srgbClr val="000000"/>
                </a:solidFill>
                <a:cs typeface="Courier"/>
              </a:rPr>
              <a:t> format, </a:t>
            </a:r>
            <a:r>
              <a:rPr lang="sv-SE" sz="1600" strike="sngStrike" dirty="0" err="1">
                <a:solidFill>
                  <a:srgbClr val="000000"/>
                </a:solidFill>
                <a:cs typeface="Courier"/>
              </a:rPr>
              <a:t>deprecated</a:t>
            </a:r>
            <a:r>
              <a:rPr lang="sv-SE" sz="1600" strike="sngStrike" dirty="0">
                <a:solidFill>
                  <a:srgbClr val="000000"/>
                </a:solidFill>
                <a:cs typeface="Courier"/>
              </a:rPr>
              <a:t>?</a:t>
            </a:r>
          </a:p>
          <a:p>
            <a:pPr marL="688975" lvl="1" indent="-227013"/>
            <a:endParaRPr lang="sv-SE" sz="1350" dirty="0">
              <a:solidFill>
                <a:srgbClr val="FF0000"/>
              </a:solidFill>
              <a:cs typeface="Courier"/>
            </a:endParaRPr>
          </a:p>
          <a:p>
            <a:pPr marL="688975" lvl="1" indent="-227013">
              <a:buNone/>
            </a:pPr>
            <a:r>
              <a:rPr lang="sv-SE" dirty="0" err="1">
                <a:solidFill>
                  <a:srgbClr val="000000"/>
                </a:solidFill>
                <a:cs typeface="Courier"/>
              </a:rPr>
              <a:t>Topology</a:t>
            </a:r>
            <a:r>
              <a:rPr lang="sv-SE" dirty="0">
                <a:solidFill>
                  <a:srgbClr val="000000"/>
                </a:solidFill>
                <a:cs typeface="Courier"/>
              </a:rPr>
              <a:t> </a:t>
            </a:r>
            <a:r>
              <a:rPr lang="sv-SE" dirty="0" err="1">
                <a:solidFill>
                  <a:srgbClr val="000000"/>
                </a:solidFill>
                <a:cs typeface="Courier"/>
              </a:rPr>
              <a:t>files</a:t>
            </a:r>
            <a:endParaRPr lang="sv-SE" dirty="0">
              <a:solidFill>
                <a:srgbClr val="000000"/>
              </a:solidFill>
              <a:cs typeface="Courier"/>
            </a:endParaRPr>
          </a:p>
          <a:p>
            <a:pPr marL="688975" lvl="1" indent="-227013"/>
            <a:r>
              <a:rPr lang="sv-SE" sz="1600" dirty="0">
                <a:solidFill>
                  <a:srgbClr val="000000"/>
                </a:solidFill>
                <a:cs typeface="Courier"/>
              </a:rPr>
              <a:t>.</a:t>
            </a:r>
            <a:r>
              <a:rPr lang="sv-SE" sz="1600" dirty="0" err="1">
                <a:solidFill>
                  <a:srgbClr val="000000"/>
                </a:solidFill>
                <a:cs typeface="Courier"/>
              </a:rPr>
              <a:t>top</a:t>
            </a:r>
            <a:r>
              <a:rPr lang="sv-SE" sz="1600" dirty="0">
                <a:solidFill>
                  <a:srgbClr val="000000"/>
                </a:solidFill>
                <a:cs typeface="Courier"/>
              </a:rPr>
              <a:t> - system </a:t>
            </a:r>
            <a:r>
              <a:rPr lang="sv-SE" sz="1600" dirty="0" err="1">
                <a:solidFill>
                  <a:srgbClr val="000000"/>
                </a:solidFill>
                <a:cs typeface="Courier"/>
              </a:rPr>
              <a:t>topology</a:t>
            </a:r>
            <a:r>
              <a:rPr lang="sv-SE" sz="1600" dirty="0">
                <a:solidFill>
                  <a:srgbClr val="000000"/>
                </a:solidFill>
                <a:cs typeface="Courier"/>
              </a:rPr>
              <a:t> (</a:t>
            </a:r>
            <a:r>
              <a:rPr lang="sv-SE" sz="1600" dirty="0" err="1">
                <a:solidFill>
                  <a:srgbClr val="000000"/>
                </a:solidFill>
                <a:cs typeface="Courier"/>
              </a:rPr>
              <a:t>ascii</a:t>
            </a:r>
            <a:r>
              <a:rPr lang="sv-SE" sz="1600" dirty="0">
                <a:solidFill>
                  <a:srgbClr val="000000"/>
                </a:solidFill>
                <a:cs typeface="Courier"/>
              </a:rPr>
              <a:t>)</a:t>
            </a:r>
          </a:p>
          <a:p>
            <a:pPr marL="688975" lvl="1" indent="-227013"/>
            <a:r>
              <a:rPr lang="sv-SE" sz="1600" dirty="0">
                <a:solidFill>
                  <a:srgbClr val="000000"/>
                </a:solidFill>
                <a:cs typeface="Courier"/>
              </a:rPr>
              <a:t>.</a:t>
            </a:r>
            <a:r>
              <a:rPr lang="sv-SE" sz="1600" dirty="0" err="1">
                <a:solidFill>
                  <a:srgbClr val="000000"/>
                </a:solidFill>
                <a:cs typeface="Courier"/>
              </a:rPr>
              <a:t>itp</a:t>
            </a:r>
            <a:r>
              <a:rPr lang="sv-SE" sz="1600" dirty="0">
                <a:solidFill>
                  <a:srgbClr val="000000"/>
                </a:solidFill>
                <a:cs typeface="Courier"/>
              </a:rPr>
              <a:t> - #</a:t>
            </a:r>
            <a:r>
              <a:rPr lang="sv-SE" sz="1600" dirty="0" err="1">
                <a:solidFill>
                  <a:srgbClr val="000000"/>
                </a:solidFill>
                <a:cs typeface="Courier"/>
              </a:rPr>
              <a:t>include</a:t>
            </a:r>
            <a:r>
              <a:rPr lang="sv-SE" sz="1600" dirty="0">
                <a:solidFill>
                  <a:srgbClr val="000000"/>
                </a:solidFill>
                <a:cs typeface="Courier"/>
              </a:rPr>
              <a:t> </a:t>
            </a:r>
            <a:r>
              <a:rPr lang="sv-SE" sz="1600" dirty="0" err="1">
                <a:solidFill>
                  <a:srgbClr val="000000"/>
                </a:solidFill>
                <a:cs typeface="Courier"/>
              </a:rPr>
              <a:t>topology</a:t>
            </a:r>
            <a:r>
              <a:rPr lang="sv-SE" sz="1600" dirty="0">
                <a:solidFill>
                  <a:srgbClr val="000000"/>
                </a:solidFill>
                <a:cs typeface="Courier"/>
              </a:rPr>
              <a:t> (</a:t>
            </a:r>
            <a:r>
              <a:rPr lang="sv-SE" sz="1600" dirty="0" err="1">
                <a:solidFill>
                  <a:srgbClr val="000000"/>
                </a:solidFill>
                <a:cs typeface="Courier"/>
              </a:rPr>
              <a:t>ascii</a:t>
            </a:r>
            <a:r>
              <a:rPr lang="sv-SE" sz="1600" dirty="0">
                <a:solidFill>
                  <a:srgbClr val="000000"/>
                </a:solidFill>
                <a:cs typeface="Courier"/>
              </a:rPr>
              <a:t>)</a:t>
            </a:r>
          </a:p>
          <a:p>
            <a:pPr marL="688975" lvl="1" indent="-227013"/>
            <a:r>
              <a:rPr lang="sv-SE" sz="1600" dirty="0">
                <a:solidFill>
                  <a:srgbClr val="000000"/>
                </a:solidFill>
                <a:cs typeface="Courier"/>
              </a:rPr>
              <a:t>.</a:t>
            </a:r>
            <a:r>
              <a:rPr lang="sv-SE" sz="1600" dirty="0" err="1">
                <a:solidFill>
                  <a:srgbClr val="000000"/>
                </a:solidFill>
                <a:cs typeface="Courier"/>
              </a:rPr>
              <a:t>rtp</a:t>
            </a:r>
            <a:r>
              <a:rPr lang="sv-SE" sz="1600" dirty="0">
                <a:solidFill>
                  <a:srgbClr val="000000"/>
                </a:solidFill>
                <a:cs typeface="Courier"/>
              </a:rPr>
              <a:t> - </a:t>
            </a:r>
            <a:r>
              <a:rPr lang="sv-SE" sz="1600" dirty="0" err="1">
                <a:solidFill>
                  <a:srgbClr val="000000"/>
                </a:solidFill>
                <a:cs typeface="Courier"/>
              </a:rPr>
              <a:t>residue</a:t>
            </a:r>
            <a:r>
              <a:rPr lang="sv-SE" sz="1600" dirty="0">
                <a:solidFill>
                  <a:srgbClr val="000000"/>
                </a:solidFill>
                <a:cs typeface="Courier"/>
              </a:rPr>
              <a:t> </a:t>
            </a:r>
            <a:r>
              <a:rPr lang="sv-SE" sz="1600" dirty="0" err="1">
                <a:solidFill>
                  <a:srgbClr val="000000"/>
                </a:solidFill>
                <a:cs typeface="Courier"/>
              </a:rPr>
              <a:t>topology</a:t>
            </a:r>
            <a:r>
              <a:rPr lang="sv-SE" sz="1600" dirty="0">
                <a:solidFill>
                  <a:srgbClr val="000000"/>
                </a:solidFill>
                <a:cs typeface="Courier"/>
              </a:rPr>
              <a:t> (</a:t>
            </a:r>
            <a:r>
              <a:rPr lang="sv-SE" sz="1600" dirty="0" err="1">
                <a:solidFill>
                  <a:srgbClr val="000000"/>
                </a:solidFill>
                <a:cs typeface="Courier"/>
              </a:rPr>
              <a:t>ascii</a:t>
            </a:r>
            <a:r>
              <a:rPr lang="sv-SE" sz="1600" dirty="0">
                <a:solidFill>
                  <a:srgbClr val="000000"/>
                </a:solidFill>
                <a:cs typeface="Courier"/>
              </a:rPr>
              <a:t>)</a:t>
            </a:r>
          </a:p>
          <a:p>
            <a:pPr marL="688975" lvl="1" indent="-227013"/>
            <a:r>
              <a:rPr lang="sv-SE" sz="1600" dirty="0">
                <a:solidFill>
                  <a:srgbClr val="000000"/>
                </a:solidFill>
                <a:cs typeface="Courier"/>
              </a:rPr>
              <a:t>.</a:t>
            </a:r>
            <a:r>
              <a:rPr lang="sv-SE" sz="1600" dirty="0" err="1">
                <a:solidFill>
                  <a:srgbClr val="000000"/>
                </a:solidFill>
                <a:cs typeface="Courier"/>
              </a:rPr>
              <a:t>ndx</a:t>
            </a:r>
            <a:r>
              <a:rPr lang="sv-SE" sz="1600" dirty="0">
                <a:solidFill>
                  <a:srgbClr val="000000"/>
                </a:solidFill>
                <a:cs typeface="Courier"/>
              </a:rPr>
              <a:t> - index </a:t>
            </a:r>
            <a:r>
              <a:rPr lang="sv-SE" sz="1600" dirty="0" err="1">
                <a:solidFill>
                  <a:srgbClr val="000000"/>
                </a:solidFill>
                <a:cs typeface="Courier"/>
              </a:rPr>
              <a:t>file</a:t>
            </a:r>
            <a:endParaRPr lang="sv-SE" sz="1600" dirty="0">
              <a:solidFill>
                <a:srgbClr val="000000"/>
              </a:solidFill>
              <a:cs typeface="Courier"/>
            </a:endParaRPr>
          </a:p>
        </p:txBody>
      </p:sp>
      <p:sp>
        <p:nvSpPr>
          <p:cNvPr id="13" name="Title 1"/>
          <p:cNvSpPr>
            <a:spLocks noGrp="1"/>
          </p:cNvSpPr>
          <p:nvPr>
            <p:ph type="title"/>
          </p:nvPr>
        </p:nvSpPr>
        <p:spPr>
          <a:xfrm>
            <a:off x="454914" y="-9559"/>
            <a:ext cx="7886700" cy="1325563"/>
          </a:xfrm>
        </p:spPr>
        <p:txBody>
          <a:bodyPr>
            <a:normAutofit/>
          </a:bodyPr>
          <a:lstStyle/>
          <a:p>
            <a:r>
              <a:rPr lang="sv-SE" dirty="0" err="1" smtClean="0">
                <a:ea typeface="Calibri" charset="0"/>
                <a:cs typeface="Calibri" charset="0"/>
              </a:rPr>
              <a:t>Gromacs</a:t>
            </a:r>
            <a:r>
              <a:rPr lang="sv-SE" dirty="0" smtClean="0">
                <a:ea typeface="Calibri" charset="0"/>
                <a:cs typeface="Calibri" charset="0"/>
              </a:rPr>
              <a:t> input/output </a:t>
            </a:r>
            <a:r>
              <a:rPr lang="sv-SE" dirty="0" err="1" smtClean="0">
                <a:ea typeface="Calibri" charset="0"/>
                <a:cs typeface="Calibri" charset="0"/>
              </a:rPr>
              <a:t>files</a:t>
            </a:r>
            <a:endParaRPr lang="sv-SE" sz="2700" dirty="0">
              <a:ea typeface="Calibri" charset="0"/>
              <a:cs typeface="Calibri" charset="0"/>
            </a:endParaRPr>
          </a:p>
        </p:txBody>
      </p:sp>
    </p:spTree>
    <p:extLst>
      <p:ext uri="{BB962C8B-B14F-4D97-AF65-F5344CB8AC3E}">
        <p14:creationId xmlns:p14="http://schemas.microsoft.com/office/powerpoint/2010/main" val="1734181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0" y="1068456"/>
            <a:ext cx="9144000" cy="4619112"/>
          </a:xfrm>
        </p:spPr>
        <p:txBody>
          <a:bodyPr>
            <a:noAutofit/>
          </a:bodyPr>
          <a:lstStyle/>
          <a:p>
            <a:pPr marL="688975" lvl="1" indent="-227013">
              <a:buNone/>
            </a:pPr>
            <a:r>
              <a:rPr lang="sv-SE" dirty="0" err="1">
                <a:solidFill>
                  <a:srgbClr val="000000"/>
                </a:solidFill>
                <a:latin typeface="Calibri" charset="0"/>
                <a:ea typeface="Calibri" charset="0"/>
                <a:cs typeface="Calibri" charset="0"/>
              </a:rPr>
              <a:t>Generic</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run</a:t>
            </a:r>
            <a:r>
              <a:rPr lang="sv-SE" dirty="0">
                <a:solidFill>
                  <a:srgbClr val="000000"/>
                </a:solidFill>
                <a:latin typeface="Calibri" charset="0"/>
                <a:ea typeface="Calibri" charset="0"/>
                <a:cs typeface="Calibri" charset="0"/>
              </a:rPr>
              <a:t> Input </a:t>
            </a:r>
            <a:r>
              <a:rPr lang="sv-SE" dirty="0" err="1">
                <a:solidFill>
                  <a:srgbClr val="000000"/>
                </a:solidFill>
                <a:latin typeface="Calibri" charset="0"/>
                <a:ea typeface="Calibri" charset="0"/>
                <a:cs typeface="Calibri" charset="0"/>
              </a:rPr>
              <a:t>files</a:t>
            </a:r>
            <a:endParaRPr lang="sv-SE" dirty="0">
              <a:solidFill>
                <a:srgbClr val="000000"/>
              </a:solidFill>
              <a:latin typeface="Calibri" charset="0"/>
              <a:ea typeface="Calibri" charset="0"/>
              <a:cs typeface="Calibri" charset="0"/>
            </a:endParaRPr>
          </a:p>
          <a:p>
            <a:pPr marL="688975" lvl="1" indent="-227013"/>
            <a:r>
              <a:rPr lang="sv-SE" sz="1350" dirty="0">
                <a:solidFill>
                  <a:srgbClr val="000000"/>
                </a:solidFill>
                <a:latin typeface="Calibri" charset="0"/>
                <a:ea typeface="Calibri" charset="0"/>
                <a:cs typeface="Calibri" charset="0"/>
              </a:rPr>
              <a:t>.</a:t>
            </a:r>
            <a:r>
              <a:rPr lang="sv-SE" sz="1350" dirty="0" err="1">
                <a:solidFill>
                  <a:srgbClr val="000000"/>
                </a:solidFill>
                <a:latin typeface="Calibri" charset="0"/>
                <a:ea typeface="Calibri" charset="0"/>
                <a:cs typeface="Calibri" charset="0"/>
              </a:rPr>
              <a:t>tpr</a:t>
            </a:r>
            <a:r>
              <a:rPr lang="sv-SE" sz="1350" dirty="0">
                <a:solidFill>
                  <a:srgbClr val="000000"/>
                </a:solidFill>
                <a:latin typeface="Calibri" charset="0"/>
                <a:ea typeface="Calibri" charset="0"/>
                <a:cs typeface="Calibri" charset="0"/>
              </a:rPr>
              <a:t> - system </a:t>
            </a:r>
            <a:r>
              <a:rPr lang="sv-SE" sz="1350" dirty="0" err="1">
                <a:solidFill>
                  <a:srgbClr val="000000"/>
                </a:solidFill>
                <a:latin typeface="Calibri" charset="0"/>
                <a:ea typeface="Calibri" charset="0"/>
                <a:cs typeface="Calibri" charset="0"/>
              </a:rPr>
              <a:t>topology</a:t>
            </a:r>
            <a:r>
              <a:rPr lang="sv-SE" sz="1350" dirty="0">
                <a:solidFill>
                  <a:srgbClr val="000000"/>
                </a:solidFill>
                <a:latin typeface="Calibri" charset="0"/>
                <a:ea typeface="Calibri" charset="0"/>
                <a:cs typeface="Calibri" charset="0"/>
              </a:rPr>
              <a:t>, parameters, </a:t>
            </a:r>
            <a:r>
              <a:rPr lang="sv-SE" sz="1350" dirty="0" err="1">
                <a:solidFill>
                  <a:srgbClr val="000000"/>
                </a:solidFill>
                <a:latin typeface="Calibri" charset="0"/>
                <a:ea typeface="Calibri" charset="0"/>
                <a:cs typeface="Calibri" charset="0"/>
              </a:rPr>
              <a:t>coordinates</a:t>
            </a:r>
            <a:r>
              <a:rPr lang="sv-SE" sz="1350" dirty="0">
                <a:solidFill>
                  <a:srgbClr val="000000"/>
                </a:solidFill>
                <a:latin typeface="Calibri" charset="0"/>
                <a:ea typeface="Calibri" charset="0"/>
                <a:cs typeface="Calibri" charset="0"/>
              </a:rPr>
              <a:t> and </a:t>
            </a:r>
            <a:r>
              <a:rPr lang="sv-SE" sz="1350" dirty="0" err="1">
                <a:solidFill>
                  <a:srgbClr val="000000"/>
                </a:solidFill>
                <a:latin typeface="Calibri" charset="0"/>
                <a:ea typeface="Calibri" charset="0"/>
                <a:cs typeface="Calibri" charset="0"/>
              </a:rPr>
              <a:t>velocities</a:t>
            </a:r>
            <a:r>
              <a:rPr lang="sv-SE" sz="1350" dirty="0">
                <a:solidFill>
                  <a:srgbClr val="000000"/>
                </a:solidFill>
                <a:latin typeface="Calibri" charset="0"/>
                <a:ea typeface="Calibri" charset="0"/>
                <a:cs typeface="Calibri" charset="0"/>
              </a:rPr>
              <a:t> (</a:t>
            </a:r>
            <a:r>
              <a:rPr lang="sv-SE" sz="1350" dirty="0" err="1">
                <a:solidFill>
                  <a:srgbClr val="000000"/>
                </a:solidFill>
                <a:latin typeface="Calibri" charset="0"/>
                <a:ea typeface="Calibri" charset="0"/>
                <a:cs typeface="Calibri" charset="0"/>
              </a:rPr>
              <a:t>binary</a:t>
            </a:r>
            <a:r>
              <a:rPr lang="sv-SE" sz="1350" dirty="0">
                <a:solidFill>
                  <a:srgbClr val="000000"/>
                </a:solidFill>
                <a:latin typeface="Calibri" charset="0"/>
                <a:ea typeface="Calibri" charset="0"/>
                <a:cs typeface="Calibri" charset="0"/>
              </a:rPr>
              <a:t>, portable)</a:t>
            </a:r>
          </a:p>
          <a:p>
            <a:pPr marL="688975" lvl="1" indent="-227013"/>
            <a:r>
              <a:rPr lang="sv-SE" sz="1350" strike="sngStrike" dirty="0">
                <a:solidFill>
                  <a:srgbClr val="000000"/>
                </a:solidFill>
                <a:latin typeface="Calibri" charset="0"/>
                <a:ea typeface="Calibri" charset="0"/>
                <a:cs typeface="Calibri" charset="0"/>
              </a:rPr>
              <a:t>.</a:t>
            </a:r>
            <a:r>
              <a:rPr lang="sv-SE" sz="1350" strike="sngStrike" dirty="0" err="1">
                <a:solidFill>
                  <a:srgbClr val="000000"/>
                </a:solidFill>
                <a:latin typeface="Calibri" charset="0"/>
                <a:ea typeface="Calibri" charset="0"/>
                <a:cs typeface="Calibri" charset="0"/>
              </a:rPr>
              <a:t>tpa</a:t>
            </a:r>
            <a:r>
              <a:rPr lang="sv-SE" sz="1350" strike="sngStrike" dirty="0">
                <a:solidFill>
                  <a:srgbClr val="000000"/>
                </a:solidFill>
                <a:latin typeface="Calibri" charset="0"/>
                <a:ea typeface="Calibri" charset="0"/>
                <a:cs typeface="Calibri" charset="0"/>
              </a:rPr>
              <a:t> - system </a:t>
            </a:r>
            <a:r>
              <a:rPr lang="sv-SE" sz="1350" strike="sngStrike" dirty="0" err="1">
                <a:solidFill>
                  <a:srgbClr val="000000"/>
                </a:solidFill>
                <a:latin typeface="Calibri" charset="0"/>
                <a:ea typeface="Calibri" charset="0"/>
                <a:cs typeface="Calibri" charset="0"/>
              </a:rPr>
              <a:t>topology</a:t>
            </a:r>
            <a:r>
              <a:rPr lang="sv-SE" sz="1350" strike="sngStrike" dirty="0">
                <a:solidFill>
                  <a:srgbClr val="000000"/>
                </a:solidFill>
                <a:latin typeface="Calibri" charset="0"/>
                <a:ea typeface="Calibri" charset="0"/>
                <a:cs typeface="Calibri" charset="0"/>
              </a:rPr>
              <a:t>, parameters, </a:t>
            </a:r>
            <a:r>
              <a:rPr lang="sv-SE" sz="1350" strike="sngStrike" dirty="0" err="1">
                <a:solidFill>
                  <a:srgbClr val="000000"/>
                </a:solidFill>
                <a:latin typeface="Calibri" charset="0"/>
                <a:ea typeface="Calibri" charset="0"/>
                <a:cs typeface="Calibri" charset="0"/>
              </a:rPr>
              <a:t>coordinates</a:t>
            </a:r>
            <a:r>
              <a:rPr lang="sv-SE" sz="1350" strike="sngStrike" dirty="0">
                <a:solidFill>
                  <a:srgbClr val="000000"/>
                </a:solidFill>
                <a:latin typeface="Calibri" charset="0"/>
                <a:ea typeface="Calibri" charset="0"/>
                <a:cs typeface="Calibri" charset="0"/>
              </a:rPr>
              <a:t> and </a:t>
            </a:r>
            <a:r>
              <a:rPr lang="sv-SE" sz="1350" strike="sngStrike" dirty="0" err="1">
                <a:solidFill>
                  <a:srgbClr val="000000"/>
                </a:solidFill>
                <a:latin typeface="Calibri" charset="0"/>
                <a:ea typeface="Calibri" charset="0"/>
                <a:cs typeface="Calibri" charset="0"/>
              </a:rPr>
              <a:t>velocities</a:t>
            </a:r>
            <a:r>
              <a:rPr lang="sv-SE" sz="1350" strike="sngStrike" dirty="0">
                <a:solidFill>
                  <a:srgbClr val="000000"/>
                </a:solidFill>
                <a:latin typeface="Calibri" charset="0"/>
                <a:ea typeface="Calibri" charset="0"/>
                <a:cs typeface="Calibri" charset="0"/>
              </a:rPr>
              <a:t> (</a:t>
            </a:r>
            <a:r>
              <a:rPr lang="sv-SE" sz="1350" strike="sngStrike" dirty="0" err="1">
                <a:solidFill>
                  <a:srgbClr val="000000"/>
                </a:solidFill>
                <a:latin typeface="Calibri" charset="0"/>
                <a:ea typeface="Calibri" charset="0"/>
                <a:cs typeface="Calibri" charset="0"/>
              </a:rPr>
              <a:t>ascii</a:t>
            </a:r>
            <a:r>
              <a:rPr lang="sv-SE" sz="1350" strike="sngStrike" dirty="0">
                <a:solidFill>
                  <a:srgbClr val="000000"/>
                </a:solidFill>
                <a:latin typeface="Calibri" charset="0"/>
                <a:ea typeface="Calibri" charset="0"/>
                <a:cs typeface="Calibri" charset="0"/>
              </a:rPr>
              <a:t>)</a:t>
            </a:r>
          </a:p>
          <a:p>
            <a:pPr marL="688975" lvl="1" indent="-227013">
              <a:buNone/>
            </a:pPr>
            <a:endParaRPr lang="sv-SE" sz="1350" strike="sngStrike" dirty="0" smtClean="0">
              <a:solidFill>
                <a:srgbClr val="000000"/>
              </a:solidFill>
              <a:latin typeface="Calibri" charset="0"/>
              <a:ea typeface="Calibri" charset="0"/>
              <a:cs typeface="Calibri" charset="0"/>
            </a:endParaRPr>
          </a:p>
          <a:p>
            <a:pPr marL="688975" lvl="1" indent="-227013">
              <a:buNone/>
            </a:pPr>
            <a:r>
              <a:rPr lang="sv-SE" dirty="0" err="1" smtClean="0">
                <a:solidFill>
                  <a:srgbClr val="000000"/>
                </a:solidFill>
                <a:latin typeface="Calibri" charset="0"/>
                <a:ea typeface="Calibri" charset="0"/>
                <a:cs typeface="Calibri" charset="0"/>
              </a:rPr>
              <a:t>Structure+mass</a:t>
            </a:r>
            <a:r>
              <a:rPr lang="sv-SE" dirty="0" smtClean="0">
                <a:solidFill>
                  <a:srgbClr val="000000"/>
                </a:solidFill>
                <a:latin typeface="Calibri" charset="0"/>
                <a:ea typeface="Calibri" charset="0"/>
                <a:cs typeface="Calibri" charset="0"/>
              </a:rPr>
              <a:t>(</a:t>
            </a:r>
            <a:r>
              <a:rPr lang="sv-SE" dirty="0" err="1" smtClean="0">
                <a:solidFill>
                  <a:srgbClr val="000000"/>
                </a:solidFill>
                <a:latin typeface="Calibri" charset="0"/>
                <a:ea typeface="Calibri" charset="0"/>
                <a:cs typeface="Calibri" charset="0"/>
              </a:rPr>
              <a:t>db</a:t>
            </a:r>
            <a:r>
              <a:rPr lang="sv-SE" dirty="0">
                <a:solidFill>
                  <a:srgbClr val="000000"/>
                </a:solidFill>
                <a:latin typeface="Calibri" charset="0"/>
                <a:ea typeface="Calibri" charset="0"/>
                <a:cs typeface="Calibri" charset="0"/>
              </a:rPr>
              <a:t>):</a:t>
            </a:r>
          </a:p>
          <a:p>
            <a:pPr marL="688975" lvl="1" indent="-227013"/>
            <a:r>
              <a:rPr lang="sv-SE" sz="1350" dirty="0">
                <a:solidFill>
                  <a:srgbClr val="000000"/>
                </a:solidFill>
                <a:latin typeface="Calibri" charset="0"/>
                <a:ea typeface="Calibri" charset="0"/>
                <a:cs typeface="Calibri" charset="0"/>
              </a:rPr>
              <a:t>.</a:t>
            </a:r>
            <a:r>
              <a:rPr lang="sv-SE" sz="1350" dirty="0" err="1">
                <a:solidFill>
                  <a:srgbClr val="000000"/>
                </a:solidFill>
                <a:latin typeface="Calibri" charset="0"/>
                <a:ea typeface="Calibri" charset="0"/>
                <a:cs typeface="Calibri" charset="0"/>
              </a:rPr>
              <a:t>tpr</a:t>
            </a:r>
            <a:r>
              <a:rPr lang="sv-SE" sz="1350" dirty="0">
                <a:solidFill>
                  <a:srgbClr val="000000"/>
                </a:solidFill>
                <a:latin typeface="Calibri" charset="0"/>
                <a:ea typeface="Calibri" charset="0"/>
                <a:cs typeface="Calibri" charset="0"/>
              </a:rPr>
              <a:t>, </a:t>
            </a:r>
            <a:r>
              <a:rPr lang="sv-SE" sz="1350" strike="sngStrike" dirty="0">
                <a:solidFill>
                  <a:srgbClr val="000000"/>
                </a:solidFill>
                <a:latin typeface="Calibri" charset="0"/>
                <a:ea typeface="Calibri" charset="0"/>
                <a:cs typeface="Calibri" charset="0"/>
              </a:rPr>
              <a:t>.</a:t>
            </a:r>
            <a:r>
              <a:rPr lang="sv-SE" sz="1350" strike="sngStrike" dirty="0" err="1">
                <a:solidFill>
                  <a:srgbClr val="000000"/>
                </a:solidFill>
                <a:latin typeface="Calibri" charset="0"/>
                <a:ea typeface="Calibri" charset="0"/>
                <a:cs typeface="Calibri" charset="0"/>
              </a:rPr>
              <a:t>tpb</a:t>
            </a:r>
            <a:r>
              <a:rPr lang="sv-SE" sz="1350" strike="sngStrike" dirty="0">
                <a:solidFill>
                  <a:srgbClr val="000000"/>
                </a:solidFill>
                <a:latin typeface="Calibri" charset="0"/>
                <a:ea typeface="Calibri" charset="0"/>
                <a:cs typeface="Calibri" charset="0"/>
              </a:rPr>
              <a:t>, .</a:t>
            </a:r>
            <a:r>
              <a:rPr lang="sv-SE" sz="1350" strike="sngStrike" dirty="0" err="1">
                <a:solidFill>
                  <a:srgbClr val="000000"/>
                </a:solidFill>
                <a:latin typeface="Calibri" charset="0"/>
                <a:ea typeface="Calibri" charset="0"/>
                <a:cs typeface="Calibri" charset="0"/>
              </a:rPr>
              <a:t>tpa</a:t>
            </a:r>
            <a:r>
              <a:rPr lang="sv-SE" sz="1350" dirty="0">
                <a:solidFill>
                  <a:srgbClr val="000000"/>
                </a:solidFill>
                <a:latin typeface="Calibri" charset="0"/>
                <a:ea typeface="Calibri" charset="0"/>
                <a:cs typeface="Calibri" charset="0"/>
              </a:rPr>
              <a:t>, .gro </a:t>
            </a:r>
            <a:r>
              <a:rPr lang="sv-SE" sz="1350" strike="sngStrike" dirty="0">
                <a:solidFill>
                  <a:srgbClr val="000000"/>
                </a:solidFill>
                <a:latin typeface="Calibri" charset="0"/>
                <a:ea typeface="Calibri" charset="0"/>
                <a:cs typeface="Calibri" charset="0"/>
              </a:rPr>
              <a:t>or .</a:t>
            </a:r>
            <a:r>
              <a:rPr lang="sv-SE" sz="1350" strike="sngStrike" dirty="0" err="1">
                <a:solidFill>
                  <a:srgbClr val="000000"/>
                </a:solidFill>
                <a:latin typeface="Calibri" charset="0"/>
                <a:ea typeface="Calibri" charset="0"/>
                <a:cs typeface="Calibri" charset="0"/>
              </a:rPr>
              <a:t>pdb</a:t>
            </a:r>
            <a:endParaRPr lang="sv-SE" sz="1350" strike="sngStrike" dirty="0">
              <a:solidFill>
                <a:srgbClr val="000000"/>
              </a:solidFill>
              <a:latin typeface="Calibri" charset="0"/>
              <a:ea typeface="Calibri" charset="0"/>
              <a:cs typeface="Calibri" charset="0"/>
            </a:endParaRPr>
          </a:p>
          <a:p>
            <a:pPr marL="688975" lvl="1" indent="-227013"/>
            <a:r>
              <a:rPr lang="sv-SE" sz="1350" dirty="0" err="1">
                <a:solidFill>
                  <a:srgbClr val="000000"/>
                </a:solidFill>
                <a:latin typeface="Calibri" charset="0"/>
                <a:ea typeface="Calibri" charset="0"/>
                <a:cs typeface="Calibri" charset="0"/>
              </a:rPr>
              <a:t>Structure</a:t>
            </a:r>
            <a:r>
              <a:rPr lang="sv-SE" sz="1350" dirty="0">
                <a:solidFill>
                  <a:srgbClr val="000000"/>
                </a:solidFill>
                <a:latin typeface="Calibri" charset="0"/>
                <a:ea typeface="Calibri" charset="0"/>
                <a:cs typeface="Calibri" charset="0"/>
              </a:rPr>
              <a:t> and </a:t>
            </a:r>
            <a:r>
              <a:rPr lang="sv-SE" sz="1350" dirty="0" err="1">
                <a:solidFill>
                  <a:srgbClr val="000000"/>
                </a:solidFill>
                <a:latin typeface="Calibri" charset="0"/>
                <a:ea typeface="Calibri" charset="0"/>
                <a:cs typeface="Calibri" charset="0"/>
              </a:rPr>
              <a:t>mass</a:t>
            </a:r>
            <a:r>
              <a:rPr lang="sv-SE" sz="1350" dirty="0">
                <a:solidFill>
                  <a:srgbClr val="000000"/>
                </a:solidFill>
                <a:latin typeface="Calibri" charset="0"/>
                <a:ea typeface="Calibri" charset="0"/>
                <a:cs typeface="Calibri" charset="0"/>
              </a:rPr>
              <a:t> input for </a:t>
            </a:r>
            <a:r>
              <a:rPr lang="sv-SE" sz="1350" dirty="0" err="1">
                <a:solidFill>
                  <a:srgbClr val="000000"/>
                </a:solidFill>
                <a:latin typeface="Calibri" charset="0"/>
                <a:ea typeface="Calibri" charset="0"/>
                <a:cs typeface="Calibri" charset="0"/>
              </a:rPr>
              <a:t>analysis</a:t>
            </a:r>
            <a:r>
              <a:rPr lang="sv-SE" sz="1350" dirty="0">
                <a:solidFill>
                  <a:srgbClr val="000000"/>
                </a:solidFill>
                <a:latin typeface="Calibri" charset="0"/>
                <a:ea typeface="Calibri" charset="0"/>
                <a:cs typeface="Calibri" charset="0"/>
              </a:rPr>
              <a:t> </a:t>
            </a:r>
            <a:r>
              <a:rPr lang="sv-SE" sz="1350" dirty="0" err="1">
                <a:solidFill>
                  <a:srgbClr val="000000"/>
                </a:solidFill>
                <a:latin typeface="Calibri" charset="0"/>
                <a:ea typeface="Calibri" charset="0"/>
                <a:cs typeface="Calibri" charset="0"/>
              </a:rPr>
              <a:t>tools</a:t>
            </a:r>
            <a:r>
              <a:rPr lang="sv-SE" sz="1350" dirty="0">
                <a:solidFill>
                  <a:srgbClr val="000000"/>
                </a:solidFill>
                <a:latin typeface="Calibri" charset="0"/>
                <a:ea typeface="Calibri" charset="0"/>
                <a:cs typeface="Calibri" charset="0"/>
              </a:rPr>
              <a:t>. </a:t>
            </a:r>
            <a:r>
              <a:rPr lang="sv-SE" sz="1350" dirty="0" err="1">
                <a:solidFill>
                  <a:srgbClr val="000000"/>
                </a:solidFill>
                <a:latin typeface="Calibri" charset="0"/>
                <a:ea typeface="Calibri" charset="0"/>
                <a:cs typeface="Calibri" charset="0"/>
              </a:rPr>
              <a:t>When</a:t>
            </a:r>
            <a:r>
              <a:rPr lang="sv-SE" sz="1350" dirty="0">
                <a:solidFill>
                  <a:srgbClr val="000000"/>
                </a:solidFill>
                <a:latin typeface="Calibri" charset="0"/>
                <a:ea typeface="Calibri" charset="0"/>
                <a:cs typeface="Calibri" charset="0"/>
              </a:rPr>
              <a:t> gro or </a:t>
            </a:r>
            <a:r>
              <a:rPr lang="sv-SE" sz="1350" dirty="0" err="1">
                <a:solidFill>
                  <a:srgbClr val="000000"/>
                </a:solidFill>
                <a:latin typeface="Calibri" charset="0"/>
                <a:ea typeface="Calibri" charset="0"/>
                <a:cs typeface="Calibri" charset="0"/>
              </a:rPr>
              <a:t>pdb</a:t>
            </a:r>
            <a:r>
              <a:rPr lang="sv-SE" sz="1350" dirty="0">
                <a:solidFill>
                  <a:srgbClr val="000000"/>
                </a:solidFill>
                <a:latin typeface="Calibri" charset="0"/>
                <a:ea typeface="Calibri" charset="0"/>
                <a:cs typeface="Calibri" charset="0"/>
              </a:rPr>
              <a:t> is </a:t>
            </a:r>
            <a:r>
              <a:rPr lang="sv-SE" sz="1350" dirty="0" err="1">
                <a:solidFill>
                  <a:srgbClr val="000000"/>
                </a:solidFill>
                <a:latin typeface="Calibri" charset="0"/>
                <a:ea typeface="Calibri" charset="0"/>
                <a:cs typeface="Calibri" charset="0"/>
              </a:rPr>
              <a:t>used</a:t>
            </a:r>
            <a:r>
              <a:rPr lang="sv-SE" sz="1350" dirty="0">
                <a:solidFill>
                  <a:srgbClr val="000000"/>
                </a:solidFill>
                <a:latin typeface="Calibri" charset="0"/>
                <a:ea typeface="Calibri" charset="0"/>
                <a:cs typeface="Calibri" charset="0"/>
              </a:rPr>
              <a:t> </a:t>
            </a:r>
            <a:r>
              <a:rPr lang="sv-SE" sz="1350" dirty="0" err="1">
                <a:solidFill>
                  <a:srgbClr val="000000"/>
                </a:solidFill>
                <a:latin typeface="Calibri" charset="0"/>
                <a:ea typeface="Calibri" charset="0"/>
                <a:cs typeface="Calibri" charset="0"/>
              </a:rPr>
              <a:t>approximate</a:t>
            </a:r>
            <a:r>
              <a:rPr lang="sv-SE" sz="1350" dirty="0">
                <a:solidFill>
                  <a:srgbClr val="000000"/>
                </a:solidFill>
                <a:latin typeface="Calibri" charset="0"/>
                <a:ea typeface="Calibri" charset="0"/>
                <a:cs typeface="Calibri" charset="0"/>
              </a:rPr>
              <a:t> </a:t>
            </a:r>
            <a:r>
              <a:rPr lang="sv-SE" sz="1350" dirty="0" err="1">
                <a:solidFill>
                  <a:srgbClr val="000000"/>
                </a:solidFill>
                <a:latin typeface="Calibri" charset="0"/>
                <a:ea typeface="Calibri" charset="0"/>
                <a:cs typeface="Calibri" charset="0"/>
              </a:rPr>
              <a:t>masses</a:t>
            </a:r>
            <a:r>
              <a:rPr lang="sv-SE" sz="1350" dirty="0">
                <a:solidFill>
                  <a:srgbClr val="000000"/>
                </a:solidFill>
                <a:latin typeface="Calibri" charset="0"/>
                <a:ea typeface="Calibri" charset="0"/>
                <a:cs typeface="Calibri" charset="0"/>
              </a:rPr>
              <a:t> </a:t>
            </a:r>
            <a:r>
              <a:rPr lang="sv-SE" sz="1350" dirty="0" err="1">
                <a:solidFill>
                  <a:srgbClr val="000000"/>
                </a:solidFill>
                <a:latin typeface="Calibri" charset="0"/>
                <a:ea typeface="Calibri" charset="0"/>
                <a:cs typeface="Calibri" charset="0"/>
              </a:rPr>
              <a:t>will</a:t>
            </a:r>
            <a:r>
              <a:rPr lang="sv-SE" sz="1350" dirty="0">
                <a:solidFill>
                  <a:srgbClr val="000000"/>
                </a:solidFill>
                <a:latin typeface="Calibri" charset="0"/>
                <a:ea typeface="Calibri" charset="0"/>
                <a:cs typeface="Calibri" charset="0"/>
              </a:rPr>
              <a:t> be </a:t>
            </a:r>
            <a:r>
              <a:rPr lang="sv-SE" sz="1350" dirty="0" err="1">
                <a:solidFill>
                  <a:srgbClr val="000000"/>
                </a:solidFill>
                <a:latin typeface="Calibri" charset="0"/>
                <a:ea typeface="Calibri" charset="0"/>
                <a:cs typeface="Calibri" charset="0"/>
              </a:rPr>
              <a:t>guessed</a:t>
            </a:r>
            <a:r>
              <a:rPr lang="sv-SE" sz="1350" dirty="0">
                <a:solidFill>
                  <a:srgbClr val="000000"/>
                </a:solidFill>
                <a:latin typeface="Calibri" charset="0"/>
                <a:ea typeface="Calibri" charset="0"/>
                <a:cs typeface="Calibri" charset="0"/>
              </a:rPr>
              <a:t>..</a:t>
            </a:r>
          </a:p>
          <a:p>
            <a:pPr marL="688975" lvl="1" indent="-227013"/>
            <a:endParaRPr lang="sv-SE" sz="1350" dirty="0">
              <a:solidFill>
                <a:srgbClr val="000000"/>
              </a:solidFill>
              <a:latin typeface="Calibri" charset="0"/>
              <a:ea typeface="Calibri" charset="0"/>
              <a:cs typeface="Calibri" charset="0"/>
            </a:endParaRPr>
          </a:p>
          <a:p>
            <a:pPr marL="688975" lvl="1" indent="-227013">
              <a:buNone/>
            </a:pPr>
            <a:r>
              <a:rPr lang="sv-SE" dirty="0" err="1">
                <a:solidFill>
                  <a:srgbClr val="000000"/>
                </a:solidFill>
                <a:latin typeface="Calibri" charset="0"/>
                <a:ea typeface="Calibri" charset="0"/>
                <a:cs typeface="Calibri" charset="0"/>
              </a:rPr>
              <a:t>Generic</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trajectory</a:t>
            </a:r>
            <a:r>
              <a:rPr lang="sv-SE" dirty="0">
                <a:solidFill>
                  <a:srgbClr val="000000"/>
                </a:solidFill>
                <a:latin typeface="Calibri" charset="0"/>
                <a:ea typeface="Calibri" charset="0"/>
                <a:cs typeface="Calibri" charset="0"/>
              </a:rPr>
              <a:t> formats:</a:t>
            </a:r>
          </a:p>
          <a:p>
            <a:pPr marL="688975" lvl="1" indent="-227013"/>
            <a:r>
              <a:rPr lang="sv-SE" sz="1350" dirty="0">
                <a:solidFill>
                  <a:srgbClr val="000000"/>
                </a:solidFill>
                <a:latin typeface="Calibri" charset="0"/>
                <a:ea typeface="Calibri" charset="0"/>
                <a:cs typeface="Calibri" charset="0"/>
              </a:rPr>
              <a:t>.</a:t>
            </a:r>
            <a:r>
              <a:rPr lang="sv-SE" sz="1350" dirty="0" err="1">
                <a:solidFill>
                  <a:srgbClr val="000000"/>
                </a:solidFill>
                <a:latin typeface="Calibri" charset="0"/>
                <a:ea typeface="Calibri" charset="0"/>
                <a:cs typeface="Calibri" charset="0"/>
              </a:rPr>
              <a:t>tng</a:t>
            </a:r>
            <a:r>
              <a:rPr lang="sv-SE" sz="1350" dirty="0">
                <a:solidFill>
                  <a:srgbClr val="000000"/>
                </a:solidFill>
                <a:latin typeface="Calibri" charset="0"/>
                <a:ea typeface="Calibri" charset="0"/>
                <a:cs typeface="Calibri" charset="0"/>
              </a:rPr>
              <a:t> - New format!!! </a:t>
            </a:r>
            <a:r>
              <a:rPr lang="sv-SE" sz="1350" dirty="0" err="1">
                <a:solidFill>
                  <a:srgbClr val="000000"/>
                </a:solidFill>
                <a:latin typeface="Calibri" charset="0"/>
                <a:ea typeface="Calibri" charset="0"/>
                <a:cs typeface="Calibri" charset="0"/>
              </a:rPr>
              <a:t>Any</a:t>
            </a:r>
            <a:r>
              <a:rPr lang="sv-SE" sz="1350" dirty="0">
                <a:solidFill>
                  <a:srgbClr val="000000"/>
                </a:solidFill>
                <a:latin typeface="Calibri" charset="0"/>
                <a:ea typeface="Calibri" charset="0"/>
                <a:cs typeface="Calibri" charset="0"/>
              </a:rPr>
              <a:t> kind </a:t>
            </a:r>
            <a:r>
              <a:rPr lang="sv-SE" sz="1350" dirty="0" err="1">
                <a:solidFill>
                  <a:srgbClr val="000000"/>
                </a:solidFill>
                <a:latin typeface="Calibri" charset="0"/>
                <a:ea typeface="Calibri" charset="0"/>
                <a:cs typeface="Calibri" charset="0"/>
              </a:rPr>
              <a:t>of</a:t>
            </a:r>
            <a:r>
              <a:rPr lang="sv-SE" sz="1350" dirty="0">
                <a:solidFill>
                  <a:srgbClr val="000000"/>
                </a:solidFill>
                <a:latin typeface="Calibri" charset="0"/>
                <a:ea typeface="Calibri" charset="0"/>
                <a:cs typeface="Calibri" charset="0"/>
              </a:rPr>
              <a:t> data (</a:t>
            </a:r>
            <a:r>
              <a:rPr lang="sv-SE" sz="1350" dirty="0" err="1">
                <a:solidFill>
                  <a:srgbClr val="000000"/>
                </a:solidFill>
                <a:latin typeface="Calibri" charset="0"/>
                <a:ea typeface="Calibri" charset="0"/>
                <a:cs typeface="Calibri" charset="0"/>
              </a:rPr>
              <a:t>compressed</a:t>
            </a:r>
            <a:r>
              <a:rPr lang="sv-SE" sz="1350" dirty="0">
                <a:solidFill>
                  <a:srgbClr val="000000"/>
                </a:solidFill>
                <a:latin typeface="Calibri" charset="0"/>
                <a:ea typeface="Calibri" charset="0"/>
                <a:cs typeface="Calibri" charset="0"/>
              </a:rPr>
              <a:t>, portable, </a:t>
            </a:r>
            <a:r>
              <a:rPr lang="sv-SE" sz="1350" dirty="0" err="1" smtClean="0">
                <a:solidFill>
                  <a:srgbClr val="000000"/>
                </a:solidFill>
                <a:latin typeface="Calibri" charset="0"/>
                <a:ea typeface="Calibri" charset="0"/>
                <a:cs typeface="Calibri" charset="0"/>
              </a:rPr>
              <a:t>any</a:t>
            </a:r>
            <a:r>
              <a:rPr lang="sv-SE" sz="1350" dirty="0" smtClean="0">
                <a:solidFill>
                  <a:srgbClr val="000000"/>
                </a:solidFill>
                <a:latin typeface="Calibri" charset="0"/>
                <a:ea typeface="Calibri" charset="0"/>
                <a:cs typeface="Calibri" charset="0"/>
              </a:rPr>
              <a:t> </a:t>
            </a:r>
            <a:r>
              <a:rPr lang="sv-SE" sz="1350" dirty="0">
                <a:solidFill>
                  <a:srgbClr val="000000"/>
                </a:solidFill>
                <a:latin typeface="Calibri" charset="0"/>
                <a:ea typeface="Calibri" charset="0"/>
                <a:cs typeface="Calibri" charset="0"/>
              </a:rPr>
              <a:t>precision)</a:t>
            </a:r>
          </a:p>
          <a:p>
            <a:pPr marL="688975" lvl="1" indent="-227013"/>
            <a:r>
              <a:rPr lang="sv-SE" sz="1350" strike="sngStrike" dirty="0">
                <a:solidFill>
                  <a:srgbClr val="000000"/>
                </a:solidFill>
                <a:latin typeface="Calibri" charset="0"/>
                <a:ea typeface="Calibri" charset="0"/>
                <a:cs typeface="Calibri" charset="0"/>
              </a:rPr>
              <a:t>.</a:t>
            </a:r>
            <a:r>
              <a:rPr lang="sv-SE" sz="1350" strike="sngStrike" dirty="0" err="1">
                <a:solidFill>
                  <a:srgbClr val="000000"/>
                </a:solidFill>
                <a:latin typeface="Calibri" charset="0"/>
                <a:ea typeface="Calibri" charset="0"/>
                <a:cs typeface="Calibri" charset="0"/>
              </a:rPr>
              <a:t>trj</a:t>
            </a:r>
            <a:r>
              <a:rPr lang="sv-SE" sz="1350" strike="sngStrike" dirty="0">
                <a:solidFill>
                  <a:srgbClr val="000000"/>
                </a:solidFill>
                <a:latin typeface="Calibri" charset="0"/>
                <a:ea typeface="Calibri" charset="0"/>
                <a:cs typeface="Calibri" charset="0"/>
              </a:rPr>
              <a:t> - x, v and f (</a:t>
            </a:r>
            <a:r>
              <a:rPr lang="sv-SE" sz="1350" strike="sngStrike" dirty="0" err="1">
                <a:solidFill>
                  <a:srgbClr val="000000"/>
                </a:solidFill>
                <a:latin typeface="Calibri" charset="0"/>
                <a:ea typeface="Calibri" charset="0"/>
                <a:cs typeface="Calibri" charset="0"/>
              </a:rPr>
              <a:t>binary</a:t>
            </a:r>
            <a:r>
              <a:rPr lang="sv-SE" sz="1350" strike="sngStrike" dirty="0">
                <a:solidFill>
                  <a:srgbClr val="000000"/>
                </a:solidFill>
                <a:latin typeface="Calibri" charset="0"/>
                <a:ea typeface="Calibri" charset="0"/>
                <a:cs typeface="Calibri" charset="0"/>
              </a:rPr>
              <a:t>, full precision)</a:t>
            </a:r>
          </a:p>
          <a:p>
            <a:pPr marL="688975" lvl="1" indent="-227013"/>
            <a:r>
              <a:rPr lang="sv-SE" sz="1350" dirty="0">
                <a:solidFill>
                  <a:srgbClr val="000000"/>
                </a:solidFill>
                <a:latin typeface="Calibri" charset="0"/>
                <a:ea typeface="Calibri" charset="0"/>
                <a:cs typeface="Calibri" charset="0"/>
              </a:rPr>
              <a:t>.</a:t>
            </a:r>
            <a:r>
              <a:rPr lang="sv-SE" sz="1350" dirty="0" err="1">
                <a:solidFill>
                  <a:srgbClr val="000000"/>
                </a:solidFill>
                <a:latin typeface="Calibri" charset="0"/>
                <a:ea typeface="Calibri" charset="0"/>
                <a:cs typeface="Calibri" charset="0"/>
              </a:rPr>
              <a:t>trr</a:t>
            </a:r>
            <a:r>
              <a:rPr lang="sv-SE" sz="1350" dirty="0">
                <a:solidFill>
                  <a:srgbClr val="000000"/>
                </a:solidFill>
                <a:latin typeface="Calibri" charset="0"/>
                <a:ea typeface="Calibri" charset="0"/>
                <a:cs typeface="Calibri" charset="0"/>
              </a:rPr>
              <a:t> - x, v and f (</a:t>
            </a:r>
            <a:r>
              <a:rPr lang="sv-SE" sz="1350" dirty="0" err="1">
                <a:solidFill>
                  <a:srgbClr val="000000"/>
                </a:solidFill>
                <a:latin typeface="Calibri" charset="0"/>
                <a:ea typeface="Calibri" charset="0"/>
                <a:cs typeface="Calibri" charset="0"/>
              </a:rPr>
              <a:t>binary</a:t>
            </a:r>
            <a:r>
              <a:rPr lang="sv-SE" sz="1350" dirty="0">
                <a:solidFill>
                  <a:srgbClr val="000000"/>
                </a:solidFill>
                <a:latin typeface="Calibri" charset="0"/>
                <a:ea typeface="Calibri" charset="0"/>
                <a:cs typeface="Calibri" charset="0"/>
              </a:rPr>
              <a:t>, full precision, portable)</a:t>
            </a:r>
          </a:p>
          <a:p>
            <a:pPr marL="688975" lvl="1" indent="-227013"/>
            <a:r>
              <a:rPr lang="sv-SE" sz="1350" dirty="0">
                <a:solidFill>
                  <a:srgbClr val="000000"/>
                </a:solidFill>
                <a:latin typeface="Calibri" charset="0"/>
                <a:ea typeface="Calibri" charset="0"/>
                <a:cs typeface="Calibri" charset="0"/>
              </a:rPr>
              <a:t>.</a:t>
            </a:r>
            <a:r>
              <a:rPr lang="sv-SE" sz="1350" dirty="0" err="1">
                <a:solidFill>
                  <a:srgbClr val="000000"/>
                </a:solidFill>
                <a:latin typeface="Calibri" charset="0"/>
                <a:ea typeface="Calibri" charset="0"/>
                <a:cs typeface="Calibri" charset="0"/>
              </a:rPr>
              <a:t>xtc</a:t>
            </a:r>
            <a:r>
              <a:rPr lang="sv-SE" sz="1350" dirty="0">
                <a:solidFill>
                  <a:srgbClr val="000000"/>
                </a:solidFill>
                <a:latin typeface="Calibri" charset="0"/>
                <a:ea typeface="Calibri" charset="0"/>
                <a:cs typeface="Calibri" charset="0"/>
              </a:rPr>
              <a:t> - x </a:t>
            </a:r>
            <a:r>
              <a:rPr lang="sv-SE" sz="1350" dirty="0" err="1">
                <a:solidFill>
                  <a:srgbClr val="000000"/>
                </a:solidFill>
                <a:latin typeface="Calibri" charset="0"/>
                <a:ea typeface="Calibri" charset="0"/>
                <a:cs typeface="Calibri" charset="0"/>
              </a:rPr>
              <a:t>only</a:t>
            </a:r>
            <a:r>
              <a:rPr lang="sv-SE" sz="1350" dirty="0">
                <a:solidFill>
                  <a:srgbClr val="000000"/>
                </a:solidFill>
                <a:latin typeface="Calibri" charset="0"/>
                <a:ea typeface="Calibri" charset="0"/>
                <a:cs typeface="Calibri" charset="0"/>
              </a:rPr>
              <a:t> (</a:t>
            </a:r>
            <a:r>
              <a:rPr lang="sv-SE" sz="1350" dirty="0" err="1">
                <a:solidFill>
                  <a:srgbClr val="000000"/>
                </a:solidFill>
                <a:latin typeface="Calibri" charset="0"/>
                <a:ea typeface="Calibri" charset="0"/>
                <a:cs typeface="Calibri" charset="0"/>
              </a:rPr>
              <a:t>compressed</a:t>
            </a:r>
            <a:r>
              <a:rPr lang="sv-SE" sz="1350" dirty="0">
                <a:solidFill>
                  <a:srgbClr val="000000"/>
                </a:solidFill>
                <a:latin typeface="Calibri" charset="0"/>
                <a:ea typeface="Calibri" charset="0"/>
                <a:cs typeface="Calibri" charset="0"/>
              </a:rPr>
              <a:t>, portable, </a:t>
            </a:r>
            <a:r>
              <a:rPr lang="sv-SE" sz="1350" dirty="0" err="1">
                <a:solidFill>
                  <a:srgbClr val="000000"/>
                </a:solidFill>
                <a:latin typeface="Calibri" charset="0"/>
                <a:ea typeface="Calibri" charset="0"/>
                <a:cs typeface="Calibri" charset="0"/>
              </a:rPr>
              <a:t>any</a:t>
            </a:r>
            <a:r>
              <a:rPr lang="sv-SE" sz="1350" dirty="0">
                <a:solidFill>
                  <a:srgbClr val="000000"/>
                </a:solidFill>
                <a:latin typeface="Calibri" charset="0"/>
                <a:ea typeface="Calibri" charset="0"/>
                <a:cs typeface="Calibri" charset="0"/>
              </a:rPr>
              <a:t> precision)</a:t>
            </a:r>
          </a:p>
          <a:p>
            <a:pPr marL="688975" lvl="1" indent="-227013"/>
            <a:r>
              <a:rPr lang="sv-SE" sz="1350" strike="sngStrike" dirty="0">
                <a:solidFill>
                  <a:srgbClr val="000000"/>
                </a:solidFill>
                <a:latin typeface="Calibri" charset="0"/>
                <a:ea typeface="Calibri" charset="0"/>
                <a:cs typeface="Calibri" charset="0"/>
              </a:rPr>
              <a:t>.gro - x and v (</a:t>
            </a:r>
            <a:r>
              <a:rPr lang="sv-SE" sz="1350" strike="sngStrike" dirty="0" err="1">
                <a:solidFill>
                  <a:srgbClr val="000000"/>
                </a:solidFill>
                <a:latin typeface="Calibri" charset="0"/>
                <a:ea typeface="Calibri" charset="0"/>
                <a:cs typeface="Calibri" charset="0"/>
              </a:rPr>
              <a:t>ascii</a:t>
            </a:r>
            <a:r>
              <a:rPr lang="sv-SE" sz="1350" strike="sngStrike" dirty="0">
                <a:solidFill>
                  <a:srgbClr val="000000"/>
                </a:solidFill>
                <a:latin typeface="Calibri" charset="0"/>
                <a:ea typeface="Calibri" charset="0"/>
                <a:cs typeface="Calibri" charset="0"/>
              </a:rPr>
              <a:t>, </a:t>
            </a:r>
            <a:r>
              <a:rPr lang="sv-SE" sz="1350" strike="sngStrike" dirty="0" err="1">
                <a:solidFill>
                  <a:srgbClr val="000000"/>
                </a:solidFill>
                <a:latin typeface="Calibri" charset="0"/>
                <a:ea typeface="Calibri" charset="0"/>
                <a:cs typeface="Calibri" charset="0"/>
              </a:rPr>
              <a:t>any</a:t>
            </a:r>
            <a:r>
              <a:rPr lang="sv-SE" sz="1350" strike="sngStrike" dirty="0">
                <a:solidFill>
                  <a:srgbClr val="000000"/>
                </a:solidFill>
                <a:latin typeface="Calibri" charset="0"/>
                <a:ea typeface="Calibri" charset="0"/>
                <a:cs typeface="Calibri" charset="0"/>
              </a:rPr>
              <a:t> precision)</a:t>
            </a:r>
          </a:p>
          <a:p>
            <a:pPr marL="688975" lvl="1" indent="-227013"/>
            <a:r>
              <a:rPr lang="sv-SE" sz="1350" strike="sngStrike" dirty="0">
                <a:solidFill>
                  <a:srgbClr val="000000"/>
                </a:solidFill>
                <a:latin typeface="Calibri" charset="0"/>
                <a:ea typeface="Calibri" charset="0"/>
                <a:cs typeface="Calibri" charset="0"/>
              </a:rPr>
              <a:t>.</a:t>
            </a:r>
            <a:r>
              <a:rPr lang="sv-SE" sz="1350" strike="sngStrike" dirty="0" err="1">
                <a:solidFill>
                  <a:srgbClr val="000000"/>
                </a:solidFill>
                <a:latin typeface="Calibri" charset="0"/>
                <a:ea typeface="Calibri" charset="0"/>
                <a:cs typeface="Calibri" charset="0"/>
              </a:rPr>
              <a:t>pdb</a:t>
            </a:r>
            <a:r>
              <a:rPr lang="sv-SE" sz="1350" strike="sngStrike" dirty="0">
                <a:solidFill>
                  <a:srgbClr val="000000"/>
                </a:solidFill>
                <a:latin typeface="Calibri" charset="0"/>
                <a:ea typeface="Calibri" charset="0"/>
                <a:cs typeface="Calibri" charset="0"/>
              </a:rPr>
              <a:t> - x </a:t>
            </a:r>
            <a:r>
              <a:rPr lang="sv-SE" sz="1350" strike="sngStrike" dirty="0" err="1">
                <a:solidFill>
                  <a:srgbClr val="000000"/>
                </a:solidFill>
                <a:latin typeface="Calibri" charset="0"/>
                <a:ea typeface="Calibri" charset="0"/>
                <a:cs typeface="Calibri" charset="0"/>
              </a:rPr>
              <a:t>only</a:t>
            </a:r>
            <a:r>
              <a:rPr lang="sv-SE" sz="1350" strike="sngStrike" dirty="0">
                <a:solidFill>
                  <a:srgbClr val="000000"/>
                </a:solidFill>
                <a:latin typeface="Calibri" charset="0"/>
                <a:ea typeface="Calibri" charset="0"/>
                <a:cs typeface="Calibri" charset="0"/>
              </a:rPr>
              <a:t> (</a:t>
            </a:r>
            <a:r>
              <a:rPr lang="sv-SE" sz="1350" strike="sngStrike" dirty="0" err="1">
                <a:solidFill>
                  <a:srgbClr val="000000"/>
                </a:solidFill>
                <a:latin typeface="Calibri" charset="0"/>
                <a:ea typeface="Calibri" charset="0"/>
                <a:cs typeface="Calibri" charset="0"/>
              </a:rPr>
              <a:t>ascii</a:t>
            </a:r>
            <a:r>
              <a:rPr lang="sv-SE" sz="1350" strike="sngStrike" dirty="0">
                <a:solidFill>
                  <a:srgbClr val="000000"/>
                </a:solidFill>
                <a:latin typeface="Calibri" charset="0"/>
                <a:ea typeface="Calibri" charset="0"/>
                <a:cs typeface="Calibri" charset="0"/>
              </a:rPr>
              <a:t>, </a:t>
            </a:r>
            <a:r>
              <a:rPr lang="sv-SE" sz="1350" strike="sngStrike" dirty="0" err="1">
                <a:solidFill>
                  <a:srgbClr val="000000"/>
                </a:solidFill>
                <a:latin typeface="Calibri" charset="0"/>
                <a:ea typeface="Calibri" charset="0"/>
                <a:cs typeface="Calibri" charset="0"/>
              </a:rPr>
              <a:t>reduced</a:t>
            </a:r>
            <a:r>
              <a:rPr lang="sv-SE" sz="1350" strike="sngStrike" dirty="0">
                <a:solidFill>
                  <a:srgbClr val="000000"/>
                </a:solidFill>
                <a:latin typeface="Calibri" charset="0"/>
                <a:ea typeface="Calibri" charset="0"/>
                <a:cs typeface="Calibri" charset="0"/>
              </a:rPr>
              <a:t> precision)</a:t>
            </a:r>
          </a:p>
        </p:txBody>
      </p:sp>
      <p:sp>
        <p:nvSpPr>
          <p:cNvPr id="9" name="Title 1"/>
          <p:cNvSpPr>
            <a:spLocks noGrp="1"/>
          </p:cNvSpPr>
          <p:nvPr>
            <p:ph type="title"/>
          </p:nvPr>
        </p:nvSpPr>
        <p:spPr>
          <a:xfrm>
            <a:off x="454914" y="-9559"/>
            <a:ext cx="7886700" cy="1325563"/>
          </a:xfrm>
        </p:spPr>
        <p:txBody>
          <a:bodyPr>
            <a:normAutofit/>
          </a:bodyPr>
          <a:lstStyle/>
          <a:p>
            <a:r>
              <a:rPr lang="sv-SE" dirty="0" err="1" smtClean="0">
                <a:ea typeface="Calibri" charset="0"/>
                <a:cs typeface="Calibri" charset="0"/>
              </a:rPr>
              <a:t>Gromacs</a:t>
            </a:r>
            <a:r>
              <a:rPr lang="sv-SE" dirty="0" smtClean="0">
                <a:ea typeface="Calibri" charset="0"/>
                <a:cs typeface="Calibri" charset="0"/>
              </a:rPr>
              <a:t> input/output </a:t>
            </a:r>
            <a:r>
              <a:rPr lang="sv-SE" dirty="0" err="1" smtClean="0">
                <a:ea typeface="Calibri" charset="0"/>
                <a:cs typeface="Calibri" charset="0"/>
              </a:rPr>
              <a:t>files</a:t>
            </a:r>
            <a:endParaRPr lang="sv-SE" sz="2700" dirty="0">
              <a:ea typeface="Calibri" charset="0"/>
              <a:cs typeface="Calibri" charset="0"/>
            </a:endParaRPr>
          </a:p>
        </p:txBody>
      </p:sp>
    </p:spTree>
    <p:extLst>
      <p:ext uri="{BB962C8B-B14F-4D97-AF65-F5344CB8AC3E}">
        <p14:creationId xmlns:p14="http://schemas.microsoft.com/office/powerpoint/2010/main" val="1799802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914" y="-9559"/>
            <a:ext cx="7886700" cy="1325563"/>
          </a:xfrm>
        </p:spPr>
        <p:txBody>
          <a:bodyPr>
            <a:normAutofit/>
          </a:bodyPr>
          <a:lstStyle/>
          <a:p>
            <a:r>
              <a:rPr lang="sv-SE" dirty="0" err="1" smtClean="0">
                <a:ea typeface="Calibri" charset="0"/>
                <a:cs typeface="Calibri" charset="0"/>
              </a:rPr>
              <a:t>Gromacs</a:t>
            </a:r>
            <a:r>
              <a:rPr lang="sv-SE" dirty="0" smtClean="0">
                <a:ea typeface="Calibri" charset="0"/>
                <a:cs typeface="Calibri" charset="0"/>
              </a:rPr>
              <a:t> input/output </a:t>
            </a:r>
            <a:r>
              <a:rPr lang="sv-SE" dirty="0" err="1" smtClean="0">
                <a:ea typeface="Calibri" charset="0"/>
                <a:cs typeface="Calibri" charset="0"/>
              </a:rPr>
              <a:t>files</a:t>
            </a:r>
            <a:endParaRPr lang="sv-SE" sz="2700" dirty="0">
              <a:ea typeface="Calibri" charset="0"/>
              <a:cs typeface="Calibri" charset="0"/>
            </a:endParaRPr>
          </a:p>
        </p:txBody>
      </p:sp>
      <p:sp>
        <p:nvSpPr>
          <p:cNvPr id="12" name="Content Placeholder 2"/>
          <p:cNvSpPr>
            <a:spLocks noGrp="1"/>
          </p:cNvSpPr>
          <p:nvPr>
            <p:ph idx="1"/>
          </p:nvPr>
        </p:nvSpPr>
        <p:spPr>
          <a:xfrm>
            <a:off x="0" y="1223904"/>
            <a:ext cx="9144000" cy="3750061"/>
          </a:xfrm>
        </p:spPr>
        <p:txBody>
          <a:bodyPr>
            <a:noAutofit/>
          </a:bodyPr>
          <a:lstStyle/>
          <a:p>
            <a:pPr marL="688975" lvl="1" indent="-227013">
              <a:buNone/>
            </a:pPr>
            <a:r>
              <a:rPr lang="sv-SE" b="1" dirty="0" err="1"/>
              <a:t>Generic</a:t>
            </a:r>
            <a:r>
              <a:rPr lang="sv-SE" b="1" dirty="0"/>
              <a:t> </a:t>
            </a:r>
            <a:r>
              <a:rPr lang="sv-SE" b="1" dirty="0" err="1"/>
              <a:t>energy</a:t>
            </a:r>
            <a:r>
              <a:rPr lang="sv-SE" b="1" dirty="0"/>
              <a:t> formats:</a:t>
            </a:r>
          </a:p>
          <a:p>
            <a:pPr marL="688975" lvl="1" indent="-227013"/>
            <a:r>
              <a:rPr lang="sv-SE" sz="1600" dirty="0"/>
              <a:t>.ene - </a:t>
            </a:r>
            <a:r>
              <a:rPr lang="sv-SE" sz="1600" dirty="0" err="1"/>
              <a:t>energies</a:t>
            </a:r>
            <a:r>
              <a:rPr lang="sv-SE" sz="1600" dirty="0"/>
              <a:t>, </a:t>
            </a:r>
            <a:r>
              <a:rPr lang="sv-SE" sz="1600" dirty="0" err="1"/>
              <a:t>temperature</a:t>
            </a:r>
            <a:r>
              <a:rPr lang="sv-SE" sz="1600" dirty="0"/>
              <a:t>, </a:t>
            </a:r>
            <a:r>
              <a:rPr lang="sv-SE" sz="1600" dirty="0" err="1"/>
              <a:t>pressure</a:t>
            </a:r>
            <a:r>
              <a:rPr lang="sv-SE" sz="1600" dirty="0"/>
              <a:t>, box </a:t>
            </a:r>
            <a:r>
              <a:rPr lang="sv-SE" sz="1600" dirty="0" err="1"/>
              <a:t>size</a:t>
            </a:r>
            <a:r>
              <a:rPr lang="sv-SE" sz="1600" dirty="0"/>
              <a:t>, </a:t>
            </a:r>
            <a:r>
              <a:rPr lang="sv-SE" sz="1600" dirty="0" err="1"/>
              <a:t>density</a:t>
            </a:r>
            <a:r>
              <a:rPr lang="sv-SE" sz="1600" dirty="0"/>
              <a:t> and </a:t>
            </a:r>
            <a:r>
              <a:rPr lang="sv-SE" sz="1600" dirty="0" err="1"/>
              <a:t>virials</a:t>
            </a:r>
            <a:r>
              <a:rPr lang="sv-SE" sz="1600" dirty="0"/>
              <a:t> (</a:t>
            </a:r>
            <a:r>
              <a:rPr lang="sv-SE" sz="1600" dirty="0" err="1"/>
              <a:t>binary</a:t>
            </a:r>
            <a:r>
              <a:rPr lang="sv-SE" sz="1600" dirty="0"/>
              <a:t>)</a:t>
            </a:r>
          </a:p>
          <a:p>
            <a:pPr marL="688975" lvl="1" indent="-227013"/>
            <a:r>
              <a:rPr lang="sv-SE" sz="1600" dirty="0"/>
              <a:t>.</a:t>
            </a:r>
            <a:r>
              <a:rPr lang="sv-SE" sz="1600" dirty="0" err="1"/>
              <a:t>edr</a:t>
            </a:r>
            <a:r>
              <a:rPr lang="sv-SE" sz="1600" dirty="0"/>
              <a:t> - </a:t>
            </a:r>
            <a:r>
              <a:rPr lang="sv-SE" sz="1600" dirty="0" err="1"/>
              <a:t>energies</a:t>
            </a:r>
            <a:r>
              <a:rPr lang="sv-SE" sz="1600" dirty="0"/>
              <a:t>, </a:t>
            </a:r>
            <a:r>
              <a:rPr lang="sv-SE" sz="1600" dirty="0" err="1"/>
              <a:t>temperature</a:t>
            </a:r>
            <a:r>
              <a:rPr lang="sv-SE" sz="1600" dirty="0"/>
              <a:t>, </a:t>
            </a:r>
            <a:r>
              <a:rPr lang="sv-SE" sz="1600" dirty="0" err="1"/>
              <a:t>pressure</a:t>
            </a:r>
            <a:r>
              <a:rPr lang="sv-SE" sz="1600" dirty="0"/>
              <a:t>, box </a:t>
            </a:r>
            <a:r>
              <a:rPr lang="sv-SE" sz="1600" dirty="0" err="1"/>
              <a:t>size</a:t>
            </a:r>
            <a:r>
              <a:rPr lang="sv-SE" sz="1600" dirty="0"/>
              <a:t>, </a:t>
            </a:r>
            <a:r>
              <a:rPr lang="sv-SE" sz="1600" dirty="0" err="1"/>
              <a:t>density</a:t>
            </a:r>
            <a:r>
              <a:rPr lang="sv-SE" sz="1600" dirty="0"/>
              <a:t> and </a:t>
            </a:r>
            <a:r>
              <a:rPr lang="sv-SE" sz="1600" dirty="0" err="1"/>
              <a:t>virials</a:t>
            </a:r>
            <a:r>
              <a:rPr lang="sv-SE" sz="1600" dirty="0"/>
              <a:t> (</a:t>
            </a:r>
            <a:r>
              <a:rPr lang="sv-SE" sz="1600" dirty="0" err="1"/>
              <a:t>binary</a:t>
            </a:r>
            <a:r>
              <a:rPr lang="sv-SE" sz="1600" dirty="0"/>
              <a:t>, portable)</a:t>
            </a:r>
          </a:p>
          <a:p>
            <a:pPr marL="688975" lvl="1" indent="-227013"/>
            <a:endParaRPr lang="sv-SE" sz="1350" dirty="0"/>
          </a:p>
          <a:p>
            <a:pPr marL="688975" lvl="1" indent="-227013">
              <a:buNone/>
            </a:pPr>
            <a:r>
              <a:rPr lang="sv-SE" b="1" dirty="0" err="1"/>
              <a:t>Other</a:t>
            </a:r>
            <a:r>
              <a:rPr lang="sv-SE" b="1" dirty="0"/>
              <a:t> </a:t>
            </a:r>
            <a:r>
              <a:rPr lang="sv-SE" b="1" dirty="0" err="1"/>
              <a:t>files</a:t>
            </a:r>
            <a:r>
              <a:rPr lang="sv-SE" b="1" dirty="0"/>
              <a:t>:</a:t>
            </a:r>
          </a:p>
          <a:p>
            <a:pPr marL="688975" lvl="1" indent="-227013"/>
            <a:r>
              <a:rPr lang="sv-SE" sz="1600" dirty="0"/>
              <a:t>.dat - </a:t>
            </a:r>
            <a:r>
              <a:rPr lang="sv-SE" sz="1600" dirty="0" err="1"/>
              <a:t>generic</a:t>
            </a:r>
            <a:r>
              <a:rPr lang="sv-SE" sz="1600" dirty="0"/>
              <a:t>, </a:t>
            </a:r>
            <a:r>
              <a:rPr lang="sv-SE" sz="1600" dirty="0" err="1"/>
              <a:t>preferred</a:t>
            </a:r>
            <a:r>
              <a:rPr lang="sv-SE" sz="1600" dirty="0"/>
              <a:t> for input</a:t>
            </a:r>
          </a:p>
          <a:p>
            <a:pPr marL="688975" lvl="1" indent="-227013"/>
            <a:r>
              <a:rPr lang="sv-SE" sz="1600" dirty="0"/>
              <a:t>.</a:t>
            </a:r>
            <a:r>
              <a:rPr lang="sv-SE" sz="1600" dirty="0" err="1"/>
              <a:t>edi</a:t>
            </a:r>
            <a:r>
              <a:rPr lang="sv-SE" sz="1600" dirty="0"/>
              <a:t> - </a:t>
            </a:r>
            <a:r>
              <a:rPr lang="sv-SE" sz="1600" dirty="0" err="1"/>
              <a:t>essential</a:t>
            </a:r>
            <a:r>
              <a:rPr lang="sv-SE" sz="1600" dirty="0"/>
              <a:t> </a:t>
            </a:r>
            <a:r>
              <a:rPr lang="sv-SE" sz="1600" dirty="0" err="1"/>
              <a:t>dynamics</a:t>
            </a:r>
            <a:r>
              <a:rPr lang="sv-SE" sz="1600" dirty="0"/>
              <a:t> </a:t>
            </a:r>
            <a:r>
              <a:rPr lang="sv-SE" sz="1600" dirty="0" err="1"/>
              <a:t>constraints</a:t>
            </a:r>
            <a:r>
              <a:rPr lang="sv-SE" sz="1600" dirty="0"/>
              <a:t> input for </a:t>
            </a:r>
            <a:r>
              <a:rPr lang="sv-SE" sz="1600" dirty="0" err="1"/>
              <a:t>gmx</a:t>
            </a:r>
            <a:r>
              <a:rPr lang="sv-SE" sz="1600" dirty="0"/>
              <a:t> </a:t>
            </a:r>
            <a:r>
              <a:rPr lang="sv-SE" sz="1600" dirty="0" err="1"/>
              <a:t>mdrun</a:t>
            </a:r>
            <a:endParaRPr lang="sv-SE" sz="1600" dirty="0"/>
          </a:p>
          <a:p>
            <a:pPr marL="688975" lvl="1" indent="-227013"/>
            <a:r>
              <a:rPr lang="sv-SE" sz="1600" dirty="0"/>
              <a:t>.</a:t>
            </a:r>
            <a:r>
              <a:rPr lang="sv-SE" sz="1600" dirty="0" err="1"/>
              <a:t>edo</a:t>
            </a:r>
            <a:r>
              <a:rPr lang="sv-SE" sz="1600" dirty="0"/>
              <a:t> - </a:t>
            </a:r>
            <a:r>
              <a:rPr lang="sv-SE" sz="1600" dirty="0" err="1"/>
              <a:t>essential</a:t>
            </a:r>
            <a:r>
              <a:rPr lang="sv-SE" sz="1600" dirty="0"/>
              <a:t> </a:t>
            </a:r>
            <a:r>
              <a:rPr lang="sv-SE" sz="1600" dirty="0" err="1"/>
              <a:t>dynamics</a:t>
            </a:r>
            <a:r>
              <a:rPr lang="sv-SE" sz="1600" dirty="0"/>
              <a:t> </a:t>
            </a:r>
            <a:r>
              <a:rPr lang="sv-SE" sz="1600" dirty="0" err="1"/>
              <a:t>constraints</a:t>
            </a:r>
            <a:r>
              <a:rPr lang="sv-SE" sz="1600" dirty="0"/>
              <a:t> output for </a:t>
            </a:r>
            <a:r>
              <a:rPr lang="sv-SE" sz="1600" dirty="0" err="1"/>
              <a:t>gmx</a:t>
            </a:r>
            <a:r>
              <a:rPr lang="sv-SE" sz="1600" dirty="0"/>
              <a:t> </a:t>
            </a:r>
            <a:r>
              <a:rPr lang="sv-SE" sz="1600" dirty="0" err="1"/>
              <a:t>mdrun</a:t>
            </a:r>
            <a:endParaRPr lang="sv-SE" sz="1600" dirty="0"/>
          </a:p>
          <a:p>
            <a:pPr marL="688975" lvl="1" indent="-227013"/>
            <a:r>
              <a:rPr lang="sv-SE" sz="1600" dirty="0"/>
              <a:t>.</a:t>
            </a:r>
            <a:r>
              <a:rPr lang="sv-SE" sz="1600" dirty="0" err="1"/>
              <a:t>eps</a:t>
            </a:r>
            <a:r>
              <a:rPr lang="sv-SE" sz="1600" dirty="0"/>
              <a:t> - </a:t>
            </a:r>
            <a:r>
              <a:rPr lang="sv-SE" sz="1600" dirty="0" err="1" smtClean="0"/>
              <a:t>encapsulated</a:t>
            </a:r>
            <a:r>
              <a:rPr lang="sv-SE" sz="1600" dirty="0" smtClean="0"/>
              <a:t> </a:t>
            </a:r>
            <a:r>
              <a:rPr lang="sv-SE" sz="1600" dirty="0" err="1"/>
              <a:t>Postscript</a:t>
            </a:r>
            <a:endParaRPr lang="sv-SE" sz="1600" dirty="0"/>
          </a:p>
          <a:p>
            <a:pPr marL="688975" lvl="1" indent="-227013"/>
            <a:r>
              <a:rPr lang="sv-SE" sz="1600" dirty="0"/>
              <a:t>.log - log </a:t>
            </a:r>
            <a:r>
              <a:rPr lang="sv-SE" sz="1600" dirty="0" err="1"/>
              <a:t>file</a:t>
            </a:r>
            <a:endParaRPr lang="sv-SE" sz="1600" dirty="0"/>
          </a:p>
          <a:p>
            <a:pPr marL="688975" lvl="1" indent="-227013"/>
            <a:r>
              <a:rPr lang="sv-SE" sz="1600" dirty="0"/>
              <a:t>.</a:t>
            </a:r>
            <a:r>
              <a:rPr lang="sv-SE" sz="1600" dirty="0" err="1"/>
              <a:t>map</a:t>
            </a:r>
            <a:r>
              <a:rPr lang="sv-SE" sz="1600" dirty="0"/>
              <a:t> - </a:t>
            </a:r>
            <a:r>
              <a:rPr lang="sv-SE" sz="1600" dirty="0" err="1"/>
              <a:t>colormap</a:t>
            </a:r>
            <a:r>
              <a:rPr lang="sv-SE" sz="1600" dirty="0"/>
              <a:t> input for </a:t>
            </a:r>
            <a:r>
              <a:rPr lang="sv-SE" sz="1600" dirty="0" err="1"/>
              <a:t>gmx</a:t>
            </a:r>
            <a:r>
              <a:rPr lang="sv-SE" sz="1600" dirty="0"/>
              <a:t> </a:t>
            </a:r>
            <a:r>
              <a:rPr lang="sv-SE" sz="1600" dirty="0" err="1"/>
              <a:t>do_dssp</a:t>
            </a:r>
            <a:endParaRPr lang="sv-SE" sz="1600" dirty="0"/>
          </a:p>
          <a:p>
            <a:pPr marL="688975" lvl="1" indent="-227013"/>
            <a:r>
              <a:rPr lang="sv-SE" sz="1600" dirty="0"/>
              <a:t>.</a:t>
            </a:r>
            <a:r>
              <a:rPr lang="sv-SE" sz="1600" dirty="0" err="1"/>
              <a:t>mtx</a:t>
            </a:r>
            <a:r>
              <a:rPr lang="sv-SE" sz="1600" dirty="0"/>
              <a:t> - </a:t>
            </a:r>
            <a:r>
              <a:rPr lang="sv-SE" sz="1600" dirty="0" err="1"/>
              <a:t>binary</a:t>
            </a:r>
            <a:r>
              <a:rPr lang="sv-SE" sz="1600" dirty="0"/>
              <a:t> matrix data</a:t>
            </a:r>
          </a:p>
          <a:p>
            <a:pPr marL="688975" lvl="1" indent="-227013"/>
            <a:r>
              <a:rPr lang="sv-SE" sz="1600" dirty="0"/>
              <a:t>.</a:t>
            </a:r>
            <a:r>
              <a:rPr lang="sv-SE" sz="1600" dirty="0" err="1"/>
              <a:t>out</a:t>
            </a:r>
            <a:r>
              <a:rPr lang="sv-SE" sz="1600" dirty="0"/>
              <a:t> - </a:t>
            </a:r>
            <a:r>
              <a:rPr lang="sv-SE" sz="1600" dirty="0" err="1"/>
              <a:t>generic</a:t>
            </a:r>
            <a:r>
              <a:rPr lang="sv-SE" sz="1600" dirty="0"/>
              <a:t>, </a:t>
            </a:r>
            <a:r>
              <a:rPr lang="sv-SE" sz="1600" dirty="0" err="1"/>
              <a:t>preferred</a:t>
            </a:r>
            <a:r>
              <a:rPr lang="sv-SE" sz="1600" dirty="0"/>
              <a:t> for output</a:t>
            </a:r>
          </a:p>
          <a:p>
            <a:pPr marL="688975" lvl="1" indent="-227013"/>
            <a:r>
              <a:rPr lang="sv-SE" sz="1600" dirty="0"/>
              <a:t>.tex - </a:t>
            </a:r>
            <a:r>
              <a:rPr lang="sv-SE" sz="1600" dirty="0" err="1"/>
              <a:t>LaTeX</a:t>
            </a:r>
            <a:r>
              <a:rPr lang="sv-SE" sz="1600" dirty="0"/>
              <a:t> input</a:t>
            </a:r>
          </a:p>
          <a:p>
            <a:pPr marL="688975" lvl="1" indent="-227013"/>
            <a:r>
              <a:rPr lang="sv-SE" sz="1600" dirty="0"/>
              <a:t>.</a:t>
            </a:r>
            <a:r>
              <a:rPr lang="sv-SE" sz="1600" dirty="0" err="1"/>
              <a:t>xpm</a:t>
            </a:r>
            <a:r>
              <a:rPr lang="sv-SE" sz="1600" dirty="0"/>
              <a:t> - </a:t>
            </a:r>
            <a:r>
              <a:rPr lang="sv-SE" sz="1600" dirty="0" err="1"/>
              <a:t>ascii</a:t>
            </a:r>
            <a:r>
              <a:rPr lang="sv-SE" sz="1600" dirty="0"/>
              <a:t> matrix data, </a:t>
            </a:r>
            <a:r>
              <a:rPr lang="sv-SE" sz="1600" dirty="0" err="1"/>
              <a:t>use</a:t>
            </a:r>
            <a:r>
              <a:rPr lang="sv-SE" sz="1600" dirty="0"/>
              <a:t> </a:t>
            </a:r>
            <a:r>
              <a:rPr lang="sv-SE" sz="1600" dirty="0" err="1"/>
              <a:t>gmx</a:t>
            </a:r>
            <a:r>
              <a:rPr lang="sv-SE" sz="1600" dirty="0"/>
              <a:t> xpm2ps to </a:t>
            </a:r>
            <a:r>
              <a:rPr lang="sv-SE" sz="1600" dirty="0" err="1"/>
              <a:t>convert</a:t>
            </a:r>
            <a:r>
              <a:rPr lang="sv-SE" sz="1600" dirty="0"/>
              <a:t> to </a:t>
            </a:r>
            <a:r>
              <a:rPr lang="sv-SE" sz="1600" dirty="0" err="1"/>
              <a:t>eps</a:t>
            </a:r>
            <a:endParaRPr lang="sv-SE" sz="1600" dirty="0"/>
          </a:p>
          <a:p>
            <a:pPr marL="688975" lvl="1" indent="-227013"/>
            <a:r>
              <a:rPr lang="sv-SE" sz="1600" dirty="0"/>
              <a:t>.</a:t>
            </a:r>
            <a:r>
              <a:rPr lang="sv-SE" sz="1600" dirty="0" err="1"/>
              <a:t>xvg</a:t>
            </a:r>
            <a:r>
              <a:rPr lang="sv-SE" sz="1600" dirty="0"/>
              <a:t> - </a:t>
            </a:r>
            <a:r>
              <a:rPr lang="sv-SE" sz="1600" dirty="0" err="1"/>
              <a:t>xvgr</a:t>
            </a:r>
            <a:r>
              <a:rPr lang="sv-SE" sz="1600" dirty="0"/>
              <a:t> input, to be </a:t>
            </a:r>
            <a:r>
              <a:rPr lang="sv-SE" sz="1600" dirty="0" err="1"/>
              <a:t>used</a:t>
            </a:r>
            <a:r>
              <a:rPr lang="sv-SE" sz="1600" dirty="0"/>
              <a:t> </a:t>
            </a:r>
            <a:r>
              <a:rPr lang="sv-SE" sz="1600" dirty="0" err="1"/>
              <a:t>with</a:t>
            </a:r>
            <a:r>
              <a:rPr lang="sv-SE" sz="1600" dirty="0"/>
              <a:t> </a:t>
            </a:r>
            <a:r>
              <a:rPr lang="sv-SE" sz="1600" dirty="0" err="1"/>
              <a:t>xmgrace</a:t>
            </a:r>
            <a:r>
              <a:rPr lang="sv-SE" sz="1600" dirty="0"/>
              <a:t>, </a:t>
            </a:r>
            <a:r>
              <a:rPr lang="sv-SE" sz="1600" dirty="0" err="1"/>
              <a:t>can</a:t>
            </a:r>
            <a:r>
              <a:rPr lang="sv-SE" sz="1600" dirty="0"/>
              <a:t> </a:t>
            </a:r>
            <a:r>
              <a:rPr lang="sv-SE" sz="1600" dirty="0" err="1"/>
              <a:t>also</a:t>
            </a:r>
            <a:r>
              <a:rPr lang="sv-SE" sz="1600" dirty="0"/>
              <a:t> </a:t>
            </a:r>
            <a:r>
              <a:rPr lang="sv-SE" sz="1600" dirty="0" err="1"/>
              <a:t>easily</a:t>
            </a:r>
            <a:r>
              <a:rPr lang="sv-SE" sz="1600" dirty="0"/>
              <a:t> be </a:t>
            </a:r>
            <a:r>
              <a:rPr lang="sv-SE" sz="1600" dirty="0" err="1"/>
              <a:t>imported</a:t>
            </a:r>
            <a:r>
              <a:rPr lang="sv-SE" sz="1600" dirty="0"/>
              <a:t> </a:t>
            </a:r>
            <a:r>
              <a:rPr lang="sv-SE" sz="1600" dirty="0" err="1"/>
              <a:t>into</a:t>
            </a:r>
            <a:r>
              <a:rPr lang="sv-SE" sz="1600" dirty="0"/>
              <a:t> </a:t>
            </a:r>
            <a:r>
              <a:rPr lang="sv-SE" sz="1600" dirty="0" err="1" smtClean="0"/>
              <a:t>Python</a:t>
            </a:r>
            <a:r>
              <a:rPr lang="sv-SE" sz="1600" dirty="0" smtClean="0"/>
              <a:t>, </a:t>
            </a:r>
            <a:r>
              <a:rPr lang="sv-SE" sz="1600" dirty="0" err="1" smtClean="0"/>
              <a:t>Matlab</a:t>
            </a:r>
            <a:endParaRPr lang="sv-SE" sz="1600" dirty="0"/>
          </a:p>
          <a:p>
            <a:pPr lvl="1"/>
            <a:endParaRPr lang="sv-SE" sz="1350" dirty="0"/>
          </a:p>
          <a:p>
            <a:pPr lvl="1"/>
            <a:endParaRPr lang="sv-SE" sz="1350" dirty="0"/>
          </a:p>
        </p:txBody>
      </p:sp>
      <p:sp>
        <p:nvSpPr>
          <p:cNvPr id="4" name="Rektangel med rundade hörn 3"/>
          <p:cNvSpPr/>
          <p:nvPr/>
        </p:nvSpPr>
        <p:spPr>
          <a:xfrm>
            <a:off x="454914" y="1926247"/>
            <a:ext cx="7326630" cy="270244"/>
          </a:xfrm>
          <a:prstGeom prst="roundRect">
            <a:avLst/>
          </a:prstGeom>
          <a:noFill/>
          <a:ln w="38100" cmpd="sng">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sv-SE" sz="1350"/>
          </a:p>
        </p:txBody>
      </p:sp>
      <p:sp>
        <p:nvSpPr>
          <p:cNvPr id="5" name="Rektangel med rundade hörn 4"/>
          <p:cNvSpPr/>
          <p:nvPr/>
        </p:nvSpPr>
        <p:spPr>
          <a:xfrm>
            <a:off x="454914" y="3992468"/>
            <a:ext cx="1511046" cy="234950"/>
          </a:xfrm>
          <a:prstGeom prst="roundRect">
            <a:avLst/>
          </a:prstGeom>
          <a:noFill/>
          <a:ln w="38100" cmpd="sng">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sv-SE" sz="1350"/>
          </a:p>
        </p:txBody>
      </p:sp>
      <p:sp>
        <p:nvSpPr>
          <p:cNvPr id="6" name="Rektangel med rundade hörn 5"/>
          <p:cNvSpPr/>
          <p:nvPr/>
        </p:nvSpPr>
        <p:spPr>
          <a:xfrm>
            <a:off x="454914" y="5393487"/>
            <a:ext cx="7886700" cy="629908"/>
          </a:xfrm>
          <a:prstGeom prst="roundRect">
            <a:avLst/>
          </a:prstGeom>
          <a:noFill/>
          <a:ln w="38100" cmpd="sng">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sv-SE" sz="1350"/>
          </a:p>
        </p:txBody>
      </p:sp>
    </p:spTree>
    <p:extLst>
      <p:ext uri="{BB962C8B-B14F-4D97-AF65-F5344CB8AC3E}">
        <p14:creationId xmlns:p14="http://schemas.microsoft.com/office/powerpoint/2010/main" val="123663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Overview of this lecture</a:t>
            </a:r>
            <a:endParaRPr lang="en-US" dirty="0"/>
          </a:p>
        </p:txBody>
      </p:sp>
      <p:sp>
        <p:nvSpPr>
          <p:cNvPr id="3" name="Content Placeholder 2"/>
          <p:cNvSpPr>
            <a:spLocks noGrp="1"/>
          </p:cNvSpPr>
          <p:nvPr>
            <p:ph idx="1"/>
          </p:nvPr>
        </p:nvSpPr>
        <p:spPr>
          <a:xfrm>
            <a:off x="322490" y="1604128"/>
            <a:ext cx="7882618" cy="3922912"/>
          </a:xfrm>
        </p:spPr>
        <p:txBody>
          <a:bodyPr>
            <a:noAutofit/>
          </a:bodyPr>
          <a:lstStyle/>
          <a:p>
            <a:pPr marL="800092" lvl="1" indent="-457200">
              <a:buFont typeface="+mj-lt"/>
              <a:buAutoNum type="arabicPeriod"/>
            </a:pPr>
            <a:r>
              <a:rPr lang="en-US" sz="2000" dirty="0" smtClean="0"/>
              <a:t>What is </a:t>
            </a:r>
            <a:r>
              <a:rPr lang="en-US" sz="2000" dirty="0" err="1" smtClean="0"/>
              <a:t>Gromacs</a:t>
            </a:r>
            <a:r>
              <a:rPr lang="en-US" sz="2000" dirty="0" smtClean="0"/>
              <a:t>? Where do we find it, and how can we find some  documentation? Any other programs we should know about?</a:t>
            </a:r>
          </a:p>
          <a:p>
            <a:pPr marL="800092" lvl="1" indent="-457200">
              <a:buFont typeface="+mj-lt"/>
              <a:buAutoNum type="arabicPeriod"/>
            </a:pPr>
            <a:endParaRPr lang="en-US" sz="2000" dirty="0"/>
          </a:p>
          <a:p>
            <a:pPr marL="800092" lvl="1" indent="-457200">
              <a:buFont typeface="+mj-lt"/>
              <a:buAutoNum type="arabicPeriod"/>
            </a:pPr>
            <a:r>
              <a:rPr lang="en-US" sz="2000" dirty="0" smtClean="0"/>
              <a:t>How do we typically run </a:t>
            </a:r>
            <a:r>
              <a:rPr lang="en-US" sz="2000" dirty="0" err="1" smtClean="0"/>
              <a:t>Gromacs</a:t>
            </a:r>
            <a:r>
              <a:rPr lang="en-US" sz="2000" dirty="0" smtClean="0"/>
              <a:t>?</a:t>
            </a:r>
          </a:p>
          <a:p>
            <a:pPr marL="800092" lvl="1" indent="-457200">
              <a:buFont typeface="+mj-lt"/>
              <a:buAutoNum type="arabicPeriod"/>
            </a:pPr>
            <a:r>
              <a:rPr lang="en-US" sz="2000" dirty="0" smtClean="0"/>
              <a:t/>
            </a:r>
            <a:br>
              <a:rPr lang="en-US" sz="2000" dirty="0" smtClean="0"/>
            </a:br>
            <a:endParaRPr lang="en-US" sz="2000" dirty="0" smtClean="0"/>
          </a:p>
          <a:p>
            <a:pPr marL="800092" lvl="1" indent="-457200">
              <a:buFont typeface="+mj-lt"/>
              <a:buAutoNum type="arabicPeriod"/>
            </a:pPr>
            <a:r>
              <a:rPr lang="en-US" sz="2000" dirty="0" smtClean="0"/>
              <a:t>What are the input/output files of </a:t>
            </a:r>
            <a:r>
              <a:rPr lang="en-US" sz="2000" dirty="0" err="1" smtClean="0"/>
              <a:t>Gromacs</a:t>
            </a:r>
            <a:r>
              <a:rPr lang="en-US" sz="2000" dirty="0" smtClean="0"/>
              <a:t>?</a:t>
            </a:r>
          </a:p>
          <a:p>
            <a:pPr marL="800092" lvl="1" indent="-457200">
              <a:buFont typeface="+mj-lt"/>
              <a:buAutoNum type="arabicPeriod"/>
            </a:pPr>
            <a:r>
              <a:rPr lang="en-US" sz="2000" dirty="0" smtClean="0"/>
              <a:t/>
            </a:r>
            <a:br>
              <a:rPr lang="en-US" sz="2000" dirty="0" smtClean="0"/>
            </a:br>
            <a:endParaRPr lang="en-US" sz="2000" dirty="0" smtClean="0"/>
          </a:p>
          <a:p>
            <a:pPr marL="800092" lvl="1" indent="-457200">
              <a:buFont typeface="+mj-lt"/>
              <a:buAutoNum type="arabicPeriod"/>
            </a:pPr>
            <a:r>
              <a:rPr lang="en-US" sz="2000" dirty="0" smtClean="0"/>
              <a:t>Example: Simulation of a small water box</a:t>
            </a:r>
            <a:br>
              <a:rPr lang="en-US" sz="2000" dirty="0" smtClean="0"/>
            </a:br>
            <a:r>
              <a:rPr lang="en-US" sz="2000" dirty="0" smtClean="0"/>
              <a:t>- How to setup a general simulation using different ‘workflows’</a:t>
            </a:r>
            <a:br>
              <a:rPr lang="en-US" sz="2000" dirty="0" smtClean="0"/>
            </a:br>
            <a:r>
              <a:rPr lang="en-US" sz="2000" dirty="0" smtClean="0"/>
              <a:t>- Let’s look at some output</a:t>
            </a:r>
            <a:endParaRPr lang="en-US" sz="1500" dirty="0"/>
          </a:p>
        </p:txBody>
      </p:sp>
      <p:pic>
        <p:nvPicPr>
          <p:cNvPr id="4" name="Picture 3"/>
          <p:cNvPicPr>
            <a:picLocks noChangeAspect="1"/>
          </p:cNvPicPr>
          <p:nvPr/>
        </p:nvPicPr>
        <p:blipFill>
          <a:blip r:embed="rId2"/>
          <a:stretch>
            <a:fillRect/>
          </a:stretch>
        </p:blipFill>
        <p:spPr>
          <a:xfrm>
            <a:off x="445498" y="4183268"/>
            <a:ext cx="535122" cy="981813"/>
          </a:xfrm>
          <a:prstGeom prst="rect">
            <a:avLst/>
          </a:prstGeom>
        </p:spPr>
      </p:pic>
      <p:pic>
        <p:nvPicPr>
          <p:cNvPr id="5" name="Picture 4"/>
          <p:cNvPicPr>
            <a:picLocks noChangeAspect="1"/>
          </p:cNvPicPr>
          <p:nvPr/>
        </p:nvPicPr>
        <p:blipFill>
          <a:blip r:embed="rId2"/>
          <a:stretch>
            <a:fillRect/>
          </a:stretch>
        </p:blipFill>
        <p:spPr>
          <a:xfrm>
            <a:off x="445498" y="3219558"/>
            <a:ext cx="535122" cy="981813"/>
          </a:xfrm>
          <a:prstGeom prst="rect">
            <a:avLst/>
          </a:prstGeom>
        </p:spPr>
      </p:pic>
      <p:pic>
        <p:nvPicPr>
          <p:cNvPr id="6" name="Picture 5"/>
          <p:cNvPicPr>
            <a:picLocks noChangeAspect="1"/>
          </p:cNvPicPr>
          <p:nvPr/>
        </p:nvPicPr>
        <p:blipFill>
          <a:blip r:embed="rId2"/>
          <a:stretch>
            <a:fillRect/>
          </a:stretch>
        </p:blipFill>
        <p:spPr>
          <a:xfrm>
            <a:off x="445498" y="2258065"/>
            <a:ext cx="535122" cy="981813"/>
          </a:xfrm>
          <a:prstGeom prst="rect">
            <a:avLst/>
          </a:prstGeom>
        </p:spPr>
      </p:pic>
      <p:pic>
        <p:nvPicPr>
          <p:cNvPr id="7" name="Picture 6"/>
          <p:cNvPicPr>
            <a:picLocks noChangeAspect="1"/>
          </p:cNvPicPr>
          <p:nvPr/>
        </p:nvPicPr>
        <p:blipFill>
          <a:blip r:embed="rId2"/>
          <a:stretch>
            <a:fillRect/>
          </a:stretch>
        </p:blipFill>
        <p:spPr>
          <a:xfrm>
            <a:off x="409438" y="1292183"/>
            <a:ext cx="535122" cy="981813"/>
          </a:xfrm>
          <a:prstGeom prst="rect">
            <a:avLst/>
          </a:prstGeom>
        </p:spPr>
      </p:pic>
    </p:spTree>
    <p:extLst>
      <p:ext uri="{BB962C8B-B14F-4D97-AF65-F5344CB8AC3E}">
        <p14:creationId xmlns:p14="http://schemas.microsoft.com/office/powerpoint/2010/main" val="1177549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0"/>
            <a:ext cx="9144000" cy="861774"/>
          </a:xfrm>
          <a:prstGeom prst="rect">
            <a:avLst/>
          </a:prstGeom>
        </p:spPr>
        <p:txBody>
          <a:bodyPr wrap="square">
            <a:spAutoFit/>
          </a:bodyPr>
          <a:lstStyle/>
          <a:p>
            <a:pPr lvl="1"/>
            <a:r>
              <a:rPr lang="sv-SE" sz="3200" dirty="0" err="1">
                <a:solidFill>
                  <a:srgbClr val="000000"/>
                </a:solidFill>
                <a:latin typeface="Calibri" charset="0"/>
                <a:ea typeface="Calibri" charset="0"/>
                <a:cs typeface="Calibri" charset="0"/>
              </a:rPr>
              <a:t>How</a:t>
            </a:r>
            <a:r>
              <a:rPr lang="sv-SE" sz="3200" dirty="0">
                <a:solidFill>
                  <a:srgbClr val="000000"/>
                </a:solidFill>
                <a:latin typeface="Calibri" charset="0"/>
                <a:ea typeface="Calibri" charset="0"/>
                <a:cs typeface="Calibri" charset="0"/>
              </a:rPr>
              <a:t> </a:t>
            </a:r>
            <a:r>
              <a:rPr lang="sv-SE" sz="3200" dirty="0" err="1">
                <a:solidFill>
                  <a:srgbClr val="000000"/>
                </a:solidFill>
                <a:latin typeface="Calibri" charset="0"/>
                <a:ea typeface="Calibri" charset="0"/>
                <a:cs typeface="Calibri" charset="0"/>
              </a:rPr>
              <a:t>to</a:t>
            </a:r>
            <a:r>
              <a:rPr lang="sv-SE" sz="3200" dirty="0">
                <a:solidFill>
                  <a:srgbClr val="000000"/>
                </a:solidFill>
                <a:latin typeface="Calibri" charset="0"/>
                <a:ea typeface="Calibri" charset="0"/>
                <a:cs typeface="Calibri" charset="0"/>
              </a:rPr>
              <a:t> setup the </a:t>
            </a:r>
            <a:r>
              <a:rPr lang="sv-SE" sz="3200" dirty="0" err="1">
                <a:solidFill>
                  <a:srgbClr val="000000"/>
                </a:solidFill>
                <a:latin typeface="Calibri" charset="0"/>
                <a:ea typeface="Calibri" charset="0"/>
                <a:cs typeface="Calibri" charset="0"/>
              </a:rPr>
              <a:t>molecular</a:t>
            </a:r>
            <a:r>
              <a:rPr lang="sv-SE" sz="3200" dirty="0">
                <a:solidFill>
                  <a:srgbClr val="000000"/>
                </a:solidFill>
                <a:latin typeface="Calibri" charset="0"/>
                <a:ea typeface="Calibri" charset="0"/>
                <a:cs typeface="Calibri" charset="0"/>
              </a:rPr>
              <a:t> </a:t>
            </a:r>
            <a:r>
              <a:rPr lang="sv-SE" sz="3200" dirty="0" err="1">
                <a:solidFill>
                  <a:srgbClr val="000000"/>
                </a:solidFill>
                <a:latin typeface="Calibri" charset="0"/>
                <a:ea typeface="Calibri" charset="0"/>
                <a:cs typeface="Calibri" charset="0"/>
              </a:rPr>
              <a:t>topology</a:t>
            </a:r>
            <a:r>
              <a:rPr lang="sv-SE" sz="3200" dirty="0">
                <a:solidFill>
                  <a:srgbClr val="000000"/>
                </a:solidFill>
                <a:latin typeface="Calibri" charset="0"/>
                <a:ea typeface="Calibri" charset="0"/>
                <a:cs typeface="Calibri" charset="0"/>
              </a:rPr>
              <a:t> for Gromacs</a:t>
            </a:r>
          </a:p>
          <a:p>
            <a:pPr lvl="1"/>
            <a:r>
              <a:rPr lang="en-US" dirty="0" smtClean="0">
                <a:solidFill>
                  <a:srgbClr val="000000"/>
                </a:solidFill>
                <a:latin typeface="Calibri" charset="0"/>
                <a:ea typeface="Calibri" charset="0"/>
                <a:cs typeface="Calibri" charset="0"/>
              </a:rPr>
              <a:t>i.e. the molecular </a:t>
            </a:r>
            <a:r>
              <a:rPr lang="en-US" dirty="0">
                <a:solidFill>
                  <a:srgbClr val="000000"/>
                </a:solidFill>
                <a:latin typeface="Calibri" charset="0"/>
                <a:ea typeface="Calibri" charset="0"/>
                <a:cs typeface="Calibri" charset="0"/>
              </a:rPr>
              <a:t>t</a:t>
            </a:r>
            <a:r>
              <a:rPr lang="en-US" dirty="0" smtClean="0">
                <a:solidFill>
                  <a:srgbClr val="000000"/>
                </a:solidFill>
                <a:latin typeface="Calibri" charset="0"/>
                <a:ea typeface="Calibri" charset="0"/>
                <a:cs typeface="Calibri" charset="0"/>
              </a:rPr>
              <a:t>opology </a:t>
            </a:r>
            <a:r>
              <a:rPr lang="en-US" dirty="0">
                <a:solidFill>
                  <a:srgbClr val="000000"/>
                </a:solidFill>
                <a:latin typeface="Calibri" charset="0"/>
                <a:ea typeface="Calibri" charset="0"/>
                <a:cs typeface="Calibri" charset="0"/>
              </a:rPr>
              <a:t>file (</a:t>
            </a:r>
            <a:r>
              <a:rPr lang="en-US" b="1" dirty="0">
                <a:solidFill>
                  <a:srgbClr val="000000"/>
                </a:solidFill>
                <a:latin typeface="Calibri" charset="0"/>
                <a:ea typeface="Calibri" charset="0"/>
                <a:cs typeface="Calibri" charset="0"/>
              </a:rPr>
              <a:t>.top </a:t>
            </a:r>
            <a:r>
              <a:rPr lang="en-US" dirty="0">
                <a:solidFill>
                  <a:srgbClr val="000000"/>
                </a:solidFill>
                <a:latin typeface="Calibri" charset="0"/>
                <a:ea typeface="Calibri" charset="0"/>
                <a:cs typeface="Calibri" charset="0"/>
              </a:rPr>
              <a:t>or </a:t>
            </a:r>
            <a:r>
              <a:rPr lang="en-US" b="1" dirty="0">
                <a:solidFill>
                  <a:srgbClr val="000000"/>
                </a:solidFill>
                <a:latin typeface="Calibri" charset="0"/>
                <a:ea typeface="Calibri" charset="0"/>
                <a:cs typeface="Calibri" charset="0"/>
              </a:rPr>
              <a:t>.</a:t>
            </a:r>
            <a:r>
              <a:rPr lang="en-US" b="1" dirty="0" err="1">
                <a:solidFill>
                  <a:srgbClr val="000000"/>
                </a:solidFill>
                <a:latin typeface="Calibri" charset="0"/>
                <a:ea typeface="Calibri" charset="0"/>
                <a:cs typeface="Calibri" charset="0"/>
              </a:rPr>
              <a:t>itp</a:t>
            </a:r>
            <a:r>
              <a:rPr lang="en-US" dirty="0">
                <a:solidFill>
                  <a:srgbClr val="000000"/>
                </a:solidFill>
                <a:latin typeface="Calibri" charset="0"/>
                <a:ea typeface="Calibri" charset="0"/>
                <a:cs typeface="Calibri" charset="0"/>
              </a:rPr>
              <a:t>, sort of flexible format)</a:t>
            </a:r>
          </a:p>
        </p:txBody>
      </p:sp>
      <p:sp>
        <p:nvSpPr>
          <p:cNvPr id="2" name="TextBox 1"/>
          <p:cNvSpPr txBox="1"/>
          <p:nvPr/>
        </p:nvSpPr>
        <p:spPr>
          <a:xfrm>
            <a:off x="0" y="1097280"/>
            <a:ext cx="9144000" cy="5724644"/>
          </a:xfrm>
          <a:prstGeom prst="rect">
            <a:avLst/>
          </a:prstGeom>
          <a:noFill/>
        </p:spPr>
        <p:txBody>
          <a:bodyPr wrap="square" rtlCol="0">
            <a:spAutoFit/>
          </a:bodyPr>
          <a:lstStyle/>
          <a:p>
            <a:pPr lvl="1"/>
            <a:r>
              <a:rPr lang="es-ES_tradnl" b="1" dirty="0" err="1" smtClean="0">
                <a:solidFill>
                  <a:srgbClr val="000000"/>
                </a:solidFill>
                <a:latin typeface="Calibri" charset="0"/>
                <a:ea typeface="Calibri" charset="0"/>
                <a:cs typeface="Calibri" charset="0"/>
              </a:rPr>
              <a:t>Gromacs</a:t>
            </a:r>
            <a:r>
              <a:rPr lang="es-ES_tradnl" b="1" dirty="0" smtClean="0">
                <a:solidFill>
                  <a:srgbClr val="000000"/>
                </a:solidFill>
                <a:latin typeface="Calibri" charset="0"/>
                <a:ea typeface="Calibri" charset="0"/>
                <a:cs typeface="Calibri" charset="0"/>
              </a:rPr>
              <a:t> comes </a:t>
            </a:r>
            <a:r>
              <a:rPr lang="es-ES_tradnl" b="1" dirty="0" err="1" smtClean="0">
                <a:solidFill>
                  <a:srgbClr val="000000"/>
                </a:solidFill>
                <a:latin typeface="Calibri" charset="0"/>
                <a:ea typeface="Calibri" charset="0"/>
                <a:cs typeface="Calibri" charset="0"/>
              </a:rPr>
              <a:t>with</a:t>
            </a:r>
            <a:r>
              <a:rPr lang="es-ES_tradnl" b="1" dirty="0" smtClean="0">
                <a:solidFill>
                  <a:srgbClr val="000000"/>
                </a:solidFill>
                <a:latin typeface="Calibri" charset="0"/>
                <a:ea typeface="Calibri" charset="0"/>
                <a:cs typeface="Calibri" charset="0"/>
              </a:rPr>
              <a:t> </a:t>
            </a:r>
            <a:r>
              <a:rPr lang="es-ES_tradnl" b="1" dirty="0" err="1" smtClean="0">
                <a:solidFill>
                  <a:srgbClr val="000000"/>
                </a:solidFill>
                <a:latin typeface="Calibri" charset="0"/>
                <a:ea typeface="Calibri" charset="0"/>
                <a:cs typeface="Calibri" charset="0"/>
              </a:rPr>
              <a:t>its</a:t>
            </a:r>
            <a:r>
              <a:rPr lang="es-ES_tradnl" b="1" dirty="0" smtClean="0">
                <a:solidFill>
                  <a:srgbClr val="000000"/>
                </a:solidFill>
                <a:latin typeface="Calibri" charset="0"/>
                <a:ea typeface="Calibri" charset="0"/>
                <a:cs typeface="Calibri" charset="0"/>
              </a:rPr>
              <a:t> </a:t>
            </a:r>
            <a:r>
              <a:rPr lang="es-ES_tradnl" b="1" dirty="0" err="1" smtClean="0">
                <a:solidFill>
                  <a:srgbClr val="000000"/>
                </a:solidFill>
                <a:latin typeface="Calibri" charset="0"/>
                <a:ea typeface="Calibri" charset="0"/>
                <a:cs typeface="Calibri" charset="0"/>
              </a:rPr>
              <a:t>own</a:t>
            </a:r>
            <a:r>
              <a:rPr lang="es-ES_tradnl" b="1" dirty="0" smtClean="0">
                <a:solidFill>
                  <a:srgbClr val="000000"/>
                </a:solidFill>
                <a:latin typeface="Calibri" charset="0"/>
                <a:ea typeface="Calibri" charset="0"/>
                <a:cs typeface="Calibri" charset="0"/>
              </a:rPr>
              <a:t> </a:t>
            </a:r>
            <a:r>
              <a:rPr lang="es-ES_tradnl" b="1" dirty="0" err="1" smtClean="0">
                <a:solidFill>
                  <a:srgbClr val="000000"/>
                </a:solidFill>
                <a:latin typeface="Calibri" charset="0"/>
                <a:ea typeface="Calibri" charset="0"/>
                <a:cs typeface="Calibri" charset="0"/>
              </a:rPr>
              <a:t>topology</a:t>
            </a:r>
            <a:r>
              <a:rPr lang="es-ES_tradnl" b="1" dirty="0" smtClean="0">
                <a:solidFill>
                  <a:srgbClr val="000000"/>
                </a:solidFill>
                <a:latin typeface="Calibri" charset="0"/>
                <a:ea typeface="Calibri" charset="0"/>
                <a:cs typeface="Calibri" charset="0"/>
              </a:rPr>
              <a:t> </a:t>
            </a:r>
            <a:r>
              <a:rPr lang="es-ES_tradnl" b="1" dirty="0" err="1" smtClean="0">
                <a:solidFill>
                  <a:srgbClr val="000000"/>
                </a:solidFill>
                <a:latin typeface="Calibri" charset="0"/>
                <a:ea typeface="Calibri" charset="0"/>
                <a:cs typeface="Calibri" charset="0"/>
              </a:rPr>
              <a:t>tool</a:t>
            </a:r>
            <a:r>
              <a:rPr lang="es-ES_tradnl" b="1" dirty="0" smtClean="0">
                <a:solidFill>
                  <a:srgbClr val="000000"/>
                </a:solidFill>
                <a:latin typeface="Calibri" charset="0"/>
                <a:ea typeface="Calibri" charset="0"/>
                <a:cs typeface="Calibri" charset="0"/>
              </a:rPr>
              <a:t> (</a:t>
            </a:r>
            <a:r>
              <a:rPr lang="es-ES_tradnl" b="1" dirty="0" err="1" smtClean="0">
                <a:solidFill>
                  <a:srgbClr val="000000"/>
                </a:solidFill>
                <a:latin typeface="Calibri" charset="0"/>
                <a:ea typeface="Calibri" charset="0"/>
                <a:cs typeface="Calibri" charset="0"/>
              </a:rPr>
              <a:t>gmx</a:t>
            </a:r>
            <a:r>
              <a:rPr lang="es-ES_tradnl" b="1" dirty="0" smtClean="0">
                <a:solidFill>
                  <a:srgbClr val="000000"/>
                </a:solidFill>
                <a:latin typeface="Calibri" charset="0"/>
                <a:ea typeface="Calibri" charset="0"/>
                <a:cs typeface="Calibri" charset="0"/>
              </a:rPr>
              <a:t> pdb2gmx) </a:t>
            </a:r>
            <a:r>
              <a:rPr lang="es-ES_tradnl" b="1" dirty="0" err="1" smtClean="0">
                <a:solidFill>
                  <a:srgbClr val="000000"/>
                </a:solidFill>
                <a:latin typeface="Calibri" charset="0"/>
                <a:ea typeface="Calibri" charset="0"/>
                <a:cs typeface="Calibri" charset="0"/>
              </a:rPr>
              <a:t>designed</a:t>
            </a:r>
            <a:r>
              <a:rPr lang="es-ES_tradnl" b="1" dirty="0" smtClean="0">
                <a:solidFill>
                  <a:srgbClr val="000000"/>
                </a:solidFill>
                <a:latin typeface="Calibri" charset="0"/>
                <a:ea typeface="Calibri" charset="0"/>
                <a:cs typeface="Calibri" charset="0"/>
              </a:rPr>
              <a:t> </a:t>
            </a:r>
            <a:r>
              <a:rPr lang="es-ES_tradnl" b="1" dirty="0" err="1" smtClean="0">
                <a:solidFill>
                  <a:srgbClr val="000000"/>
                </a:solidFill>
                <a:latin typeface="Calibri" charset="0"/>
                <a:ea typeface="Calibri" charset="0"/>
                <a:cs typeface="Calibri" charset="0"/>
              </a:rPr>
              <a:t>for</a:t>
            </a:r>
            <a:r>
              <a:rPr lang="es-ES_tradnl" b="1" dirty="0" smtClean="0">
                <a:solidFill>
                  <a:srgbClr val="000000"/>
                </a:solidFill>
                <a:latin typeface="Calibri" charset="0"/>
                <a:ea typeface="Calibri" charset="0"/>
                <a:cs typeface="Calibri" charset="0"/>
              </a:rPr>
              <a:t> </a:t>
            </a:r>
            <a:r>
              <a:rPr lang="es-ES_tradnl" b="1" dirty="0" err="1" smtClean="0">
                <a:solidFill>
                  <a:srgbClr val="000000"/>
                </a:solidFill>
                <a:latin typeface="Calibri" charset="0"/>
                <a:ea typeface="Calibri" charset="0"/>
                <a:cs typeface="Calibri" charset="0"/>
              </a:rPr>
              <a:t>proteins</a:t>
            </a:r>
            <a:r>
              <a:rPr lang="es-ES_tradnl" b="1" dirty="0" smtClean="0">
                <a:solidFill>
                  <a:srgbClr val="000000"/>
                </a:solidFill>
                <a:latin typeface="Calibri" charset="0"/>
                <a:ea typeface="Calibri" charset="0"/>
                <a:cs typeface="Calibri" charset="0"/>
              </a:rPr>
              <a:t> and </a:t>
            </a:r>
            <a:r>
              <a:rPr lang="es-ES_tradnl" b="1" dirty="0" err="1" smtClean="0">
                <a:solidFill>
                  <a:srgbClr val="000000"/>
                </a:solidFill>
                <a:latin typeface="Calibri" charset="0"/>
                <a:ea typeface="Calibri" charset="0"/>
                <a:cs typeface="Calibri" charset="0"/>
              </a:rPr>
              <a:t>some</a:t>
            </a:r>
            <a:r>
              <a:rPr lang="es-ES_tradnl" b="1" dirty="0" smtClean="0">
                <a:solidFill>
                  <a:srgbClr val="000000"/>
                </a:solidFill>
                <a:latin typeface="Calibri" charset="0"/>
                <a:ea typeface="Calibri" charset="0"/>
                <a:cs typeface="Calibri" charset="0"/>
              </a:rPr>
              <a:t> </a:t>
            </a:r>
            <a:r>
              <a:rPr lang="es-ES_tradnl" b="1" dirty="0" err="1" smtClean="0">
                <a:solidFill>
                  <a:srgbClr val="000000"/>
                </a:solidFill>
                <a:latin typeface="Calibri" charset="0"/>
                <a:ea typeface="Calibri" charset="0"/>
                <a:cs typeface="Calibri" charset="0"/>
              </a:rPr>
              <a:t>lipids</a:t>
            </a:r>
            <a:endParaRPr lang="es-ES_tradnl" b="1" dirty="0" smtClean="0">
              <a:solidFill>
                <a:srgbClr val="000000"/>
              </a:solidFill>
              <a:latin typeface="Calibri" charset="0"/>
              <a:ea typeface="Calibri" charset="0"/>
              <a:cs typeface="Calibri" charset="0"/>
            </a:endParaRPr>
          </a:p>
          <a:p>
            <a:pPr lvl="1"/>
            <a:endParaRPr lang="es-ES_tradnl" sz="1200" dirty="0">
              <a:solidFill>
                <a:srgbClr val="000000"/>
              </a:solidFill>
              <a:latin typeface="Calibri" charset="0"/>
              <a:ea typeface="Calibri" charset="0"/>
              <a:cs typeface="Calibri" charset="0"/>
            </a:endParaRPr>
          </a:p>
          <a:p>
            <a:pPr lvl="1"/>
            <a:r>
              <a:rPr lang="es-ES_tradnl" sz="1200" dirty="0" err="1">
                <a:solidFill>
                  <a:srgbClr val="000000"/>
                </a:solidFill>
                <a:latin typeface="Calibri" charset="0"/>
                <a:ea typeface="Calibri" charset="0"/>
                <a:cs typeface="Calibri" charset="0"/>
              </a:rPr>
              <a:t>gmx</a:t>
            </a:r>
            <a:r>
              <a:rPr lang="es-ES_tradnl" sz="1200" dirty="0">
                <a:solidFill>
                  <a:srgbClr val="000000"/>
                </a:solidFill>
                <a:latin typeface="Calibri" charset="0"/>
                <a:ea typeface="Calibri" charset="0"/>
                <a:cs typeface="Calibri" charset="0"/>
              </a:rPr>
              <a:t> pdb2gmx -f </a:t>
            </a:r>
            <a:r>
              <a:rPr lang="es-ES_tradnl" sz="1200" dirty="0" err="1" smtClean="0">
                <a:solidFill>
                  <a:srgbClr val="000000"/>
                </a:solidFill>
                <a:latin typeface="Calibri" charset="0"/>
                <a:ea typeface="Calibri" charset="0"/>
                <a:cs typeface="Calibri" charset="0"/>
              </a:rPr>
              <a:t>someprotein.pdb</a:t>
            </a:r>
            <a:r>
              <a:rPr lang="es-ES_tradnl" sz="1200" dirty="0" smtClean="0">
                <a:solidFill>
                  <a:srgbClr val="000000"/>
                </a:solidFill>
                <a:latin typeface="Calibri" charset="0"/>
                <a:ea typeface="Calibri" charset="0"/>
                <a:cs typeface="Calibri" charset="0"/>
              </a:rPr>
              <a:t> </a:t>
            </a:r>
            <a:r>
              <a:rPr lang="es-ES_tradnl" sz="1200" dirty="0">
                <a:solidFill>
                  <a:srgbClr val="000000"/>
                </a:solidFill>
                <a:latin typeface="Calibri" charset="0"/>
                <a:ea typeface="Calibri" charset="0"/>
                <a:cs typeface="Calibri" charset="0"/>
              </a:rPr>
              <a:t>–o </a:t>
            </a:r>
            <a:r>
              <a:rPr lang="es-ES_tradnl" sz="1200" dirty="0" err="1">
                <a:solidFill>
                  <a:srgbClr val="000000"/>
                </a:solidFill>
                <a:latin typeface="Calibri" charset="0"/>
                <a:ea typeface="Calibri" charset="0"/>
                <a:cs typeface="Calibri" charset="0"/>
              </a:rPr>
              <a:t>processed.gro</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water</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spce</a:t>
            </a:r>
            <a:endParaRPr lang="es-ES_tradnl" sz="1200" dirty="0">
              <a:solidFill>
                <a:srgbClr val="000000"/>
              </a:solidFill>
              <a:latin typeface="Calibri" charset="0"/>
              <a:ea typeface="Calibri" charset="0"/>
              <a:cs typeface="Calibri" charset="0"/>
            </a:endParaRPr>
          </a:p>
          <a:p>
            <a:pPr lvl="1"/>
            <a:endParaRPr lang="es-ES_tradnl" sz="1200" dirty="0">
              <a:solidFill>
                <a:srgbClr val="000000"/>
              </a:solidFill>
              <a:latin typeface="Calibri" charset="0"/>
              <a:ea typeface="Calibri" charset="0"/>
              <a:cs typeface="Calibri" charset="0"/>
            </a:endParaRPr>
          </a:p>
          <a:p>
            <a:pPr lvl="1"/>
            <a:r>
              <a:rPr lang="es-ES_tradnl" sz="1200" dirty="0" err="1">
                <a:solidFill>
                  <a:srgbClr val="000000"/>
                </a:solidFill>
                <a:latin typeface="Calibri" charset="0"/>
                <a:ea typeface="Calibri" charset="0"/>
                <a:cs typeface="Calibri" charset="0"/>
              </a:rPr>
              <a:t>Select</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the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Force</a:t>
            </a:r>
            <a:r>
              <a:rPr lang="es-ES_tradnl" sz="1200" dirty="0">
                <a:solidFill>
                  <a:srgbClr val="000000"/>
                </a:solidFill>
                <a:latin typeface="Calibri" charset="0"/>
                <a:ea typeface="Calibri" charset="0"/>
                <a:cs typeface="Calibri" charset="0"/>
              </a:rPr>
              <a:t> Field:</a:t>
            </a:r>
          </a:p>
          <a:p>
            <a:pPr lvl="1"/>
            <a:r>
              <a:rPr lang="es-ES_tradnl" sz="1200" dirty="0" err="1">
                <a:solidFill>
                  <a:srgbClr val="000000"/>
                </a:solidFill>
                <a:latin typeface="Calibri" charset="0"/>
                <a:ea typeface="Calibri" charset="0"/>
                <a:cs typeface="Calibri" charset="0"/>
              </a:rPr>
              <a:t>From</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usr</a:t>
            </a:r>
            <a:r>
              <a:rPr lang="es-ES_tradnl" sz="1200" dirty="0">
                <a:solidFill>
                  <a:srgbClr val="000000"/>
                </a:solidFill>
                <a:latin typeface="Calibri" charset="0"/>
                <a:ea typeface="Calibri" charset="0"/>
                <a:cs typeface="Calibri" charset="0"/>
              </a:rPr>
              <a:t>/local/</a:t>
            </a:r>
            <a:r>
              <a:rPr lang="es-ES_tradnl" sz="1200" dirty="0" err="1">
                <a:solidFill>
                  <a:srgbClr val="000000"/>
                </a:solidFill>
                <a:latin typeface="Calibri" charset="0"/>
                <a:ea typeface="Calibri" charset="0"/>
                <a:cs typeface="Calibri" charset="0"/>
              </a:rPr>
              <a:t>gromacs</a:t>
            </a:r>
            <a:r>
              <a:rPr lang="es-ES_tradnl" sz="1200" dirty="0">
                <a:solidFill>
                  <a:srgbClr val="000000"/>
                </a:solidFill>
                <a:latin typeface="Calibri" charset="0"/>
                <a:ea typeface="Calibri" charset="0"/>
                <a:cs typeface="Calibri" charset="0"/>
              </a:rPr>
              <a:t>/share/</a:t>
            </a:r>
            <a:r>
              <a:rPr lang="es-ES_tradnl" sz="1200" dirty="0" err="1">
                <a:solidFill>
                  <a:srgbClr val="000000"/>
                </a:solidFill>
                <a:latin typeface="Calibri" charset="0"/>
                <a:ea typeface="Calibri" charset="0"/>
                <a:cs typeface="Calibri" charset="0"/>
              </a:rPr>
              <a:t>gromacs</a:t>
            </a:r>
            <a:r>
              <a:rPr lang="es-ES_tradnl" sz="1200" dirty="0">
                <a:solidFill>
                  <a:srgbClr val="000000"/>
                </a:solidFill>
                <a:latin typeface="Calibri" charset="0"/>
                <a:ea typeface="Calibri" charset="0"/>
                <a:cs typeface="Calibri" charset="0"/>
              </a:rPr>
              <a:t>/top':</a:t>
            </a:r>
          </a:p>
          <a:p>
            <a:pPr lvl="1"/>
            <a:r>
              <a:rPr lang="es-ES_tradnl" sz="1200" dirty="0">
                <a:solidFill>
                  <a:srgbClr val="000000"/>
                </a:solidFill>
                <a:latin typeface="Calibri" charset="0"/>
                <a:ea typeface="Calibri" charset="0"/>
                <a:cs typeface="Calibri" charset="0"/>
              </a:rPr>
              <a:t> 1: AMBER03 </a:t>
            </a:r>
            <a:r>
              <a:rPr lang="es-ES_tradnl" sz="1200" dirty="0" err="1">
                <a:solidFill>
                  <a:srgbClr val="000000"/>
                </a:solidFill>
                <a:latin typeface="Calibri" charset="0"/>
                <a:ea typeface="Calibri" charset="0"/>
                <a:cs typeface="Calibri" charset="0"/>
              </a:rPr>
              <a:t>protein</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nucleic</a:t>
            </a:r>
            <a:r>
              <a:rPr lang="es-ES_tradnl" sz="1200" dirty="0">
                <a:solidFill>
                  <a:srgbClr val="000000"/>
                </a:solidFill>
                <a:latin typeface="Calibri" charset="0"/>
                <a:ea typeface="Calibri" charset="0"/>
                <a:cs typeface="Calibri" charset="0"/>
              </a:rPr>
              <a:t> AMBER94 (</a:t>
            </a:r>
            <a:r>
              <a:rPr lang="es-ES_tradnl" sz="1200" dirty="0" err="1">
                <a:solidFill>
                  <a:srgbClr val="000000"/>
                </a:solidFill>
                <a:latin typeface="Calibri" charset="0"/>
                <a:ea typeface="Calibri" charset="0"/>
                <a:cs typeface="Calibri" charset="0"/>
              </a:rPr>
              <a:t>Duan</a:t>
            </a:r>
            <a:r>
              <a:rPr lang="es-ES_tradnl" sz="1200" dirty="0">
                <a:solidFill>
                  <a:srgbClr val="000000"/>
                </a:solidFill>
                <a:latin typeface="Calibri" charset="0"/>
                <a:ea typeface="Calibri" charset="0"/>
                <a:cs typeface="Calibri" charset="0"/>
              </a:rPr>
              <a:t> et al., J. Comp. </a:t>
            </a:r>
            <a:r>
              <a:rPr lang="es-ES_tradnl" sz="1200" dirty="0" err="1">
                <a:solidFill>
                  <a:srgbClr val="000000"/>
                </a:solidFill>
                <a:latin typeface="Calibri" charset="0"/>
                <a:ea typeface="Calibri" charset="0"/>
                <a:cs typeface="Calibri" charset="0"/>
              </a:rPr>
              <a:t>Chem</a:t>
            </a:r>
            <a:r>
              <a:rPr lang="es-ES_tradnl" sz="1200" dirty="0">
                <a:solidFill>
                  <a:srgbClr val="000000"/>
                </a:solidFill>
                <a:latin typeface="Calibri" charset="0"/>
                <a:ea typeface="Calibri" charset="0"/>
                <a:cs typeface="Calibri" charset="0"/>
              </a:rPr>
              <a:t>. 24, 1999-2012, 2003)</a:t>
            </a:r>
          </a:p>
          <a:p>
            <a:pPr lvl="1"/>
            <a:r>
              <a:rPr lang="es-ES_tradnl" sz="1200" dirty="0">
                <a:solidFill>
                  <a:srgbClr val="000000"/>
                </a:solidFill>
                <a:latin typeface="Calibri" charset="0"/>
                <a:ea typeface="Calibri" charset="0"/>
                <a:cs typeface="Calibri" charset="0"/>
              </a:rPr>
              <a:t> 2: AMBER94 </a:t>
            </a:r>
            <a:r>
              <a:rPr lang="es-ES_tradnl" sz="1200" dirty="0" err="1">
                <a:solidFill>
                  <a:srgbClr val="000000"/>
                </a:solidFill>
                <a:latin typeface="Calibri" charset="0"/>
                <a:ea typeface="Calibri" charset="0"/>
                <a:cs typeface="Calibri" charset="0"/>
              </a:rPr>
              <a:t>force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field</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Cornell</a:t>
            </a:r>
            <a:r>
              <a:rPr lang="es-ES_tradnl" sz="1200" dirty="0">
                <a:solidFill>
                  <a:srgbClr val="000000"/>
                </a:solidFill>
                <a:latin typeface="Calibri" charset="0"/>
                <a:ea typeface="Calibri" charset="0"/>
                <a:cs typeface="Calibri" charset="0"/>
              </a:rPr>
              <a:t> et al., JACS 117, 5179-5197, 1995)</a:t>
            </a:r>
          </a:p>
          <a:p>
            <a:pPr lvl="1"/>
            <a:r>
              <a:rPr lang="es-ES_tradnl" sz="1200" dirty="0">
                <a:solidFill>
                  <a:srgbClr val="000000"/>
                </a:solidFill>
                <a:latin typeface="Calibri" charset="0"/>
                <a:ea typeface="Calibri" charset="0"/>
                <a:cs typeface="Calibri" charset="0"/>
              </a:rPr>
              <a:t> 3: AMBER96 </a:t>
            </a:r>
            <a:r>
              <a:rPr lang="es-ES_tradnl" sz="1200" dirty="0" err="1">
                <a:solidFill>
                  <a:srgbClr val="000000"/>
                </a:solidFill>
                <a:latin typeface="Calibri" charset="0"/>
                <a:ea typeface="Calibri" charset="0"/>
                <a:cs typeface="Calibri" charset="0"/>
              </a:rPr>
              <a:t>protein</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nucleic</a:t>
            </a:r>
            <a:r>
              <a:rPr lang="es-ES_tradnl" sz="1200" dirty="0">
                <a:solidFill>
                  <a:srgbClr val="000000"/>
                </a:solidFill>
                <a:latin typeface="Calibri" charset="0"/>
                <a:ea typeface="Calibri" charset="0"/>
                <a:cs typeface="Calibri" charset="0"/>
              </a:rPr>
              <a:t> AMBER94 (</a:t>
            </a:r>
            <a:r>
              <a:rPr lang="es-ES_tradnl" sz="1200" dirty="0" err="1">
                <a:solidFill>
                  <a:srgbClr val="000000"/>
                </a:solidFill>
                <a:latin typeface="Calibri" charset="0"/>
                <a:ea typeface="Calibri" charset="0"/>
                <a:cs typeface="Calibri" charset="0"/>
              </a:rPr>
              <a:t>Kollman</a:t>
            </a:r>
            <a:r>
              <a:rPr lang="es-ES_tradnl" sz="1200" dirty="0">
                <a:solidFill>
                  <a:srgbClr val="000000"/>
                </a:solidFill>
                <a:latin typeface="Calibri" charset="0"/>
                <a:ea typeface="Calibri" charset="0"/>
                <a:cs typeface="Calibri" charset="0"/>
              </a:rPr>
              <a:t> et al., </a:t>
            </a:r>
            <a:r>
              <a:rPr lang="es-ES_tradnl" sz="1200" dirty="0" err="1">
                <a:solidFill>
                  <a:srgbClr val="000000"/>
                </a:solidFill>
                <a:latin typeface="Calibri" charset="0"/>
                <a:ea typeface="Calibri" charset="0"/>
                <a:cs typeface="Calibri" charset="0"/>
              </a:rPr>
              <a:t>Acc</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Chem</a:t>
            </a:r>
            <a:r>
              <a:rPr lang="es-ES_tradnl" sz="1200" dirty="0">
                <a:solidFill>
                  <a:srgbClr val="000000"/>
                </a:solidFill>
                <a:latin typeface="Calibri" charset="0"/>
                <a:ea typeface="Calibri" charset="0"/>
                <a:cs typeface="Calibri" charset="0"/>
              </a:rPr>
              <a:t>. Res. 29, 461-469, 1996)</a:t>
            </a:r>
          </a:p>
          <a:p>
            <a:pPr lvl="1"/>
            <a:r>
              <a:rPr lang="es-ES_tradnl" sz="1200" dirty="0">
                <a:solidFill>
                  <a:srgbClr val="000000"/>
                </a:solidFill>
                <a:latin typeface="Calibri" charset="0"/>
                <a:ea typeface="Calibri" charset="0"/>
                <a:cs typeface="Calibri" charset="0"/>
              </a:rPr>
              <a:t> 4: AMBER99 </a:t>
            </a:r>
            <a:r>
              <a:rPr lang="es-ES_tradnl" sz="1200" dirty="0" err="1">
                <a:solidFill>
                  <a:srgbClr val="000000"/>
                </a:solidFill>
                <a:latin typeface="Calibri" charset="0"/>
                <a:ea typeface="Calibri" charset="0"/>
                <a:cs typeface="Calibri" charset="0"/>
              </a:rPr>
              <a:t>protein</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nucleic</a:t>
            </a:r>
            <a:r>
              <a:rPr lang="es-ES_tradnl" sz="1200" dirty="0">
                <a:solidFill>
                  <a:srgbClr val="000000"/>
                </a:solidFill>
                <a:latin typeface="Calibri" charset="0"/>
                <a:ea typeface="Calibri" charset="0"/>
                <a:cs typeface="Calibri" charset="0"/>
              </a:rPr>
              <a:t> AMBER94 (Wang et al., J. Comp. </a:t>
            </a:r>
            <a:r>
              <a:rPr lang="es-ES_tradnl" sz="1200" dirty="0" err="1">
                <a:solidFill>
                  <a:srgbClr val="000000"/>
                </a:solidFill>
                <a:latin typeface="Calibri" charset="0"/>
                <a:ea typeface="Calibri" charset="0"/>
                <a:cs typeface="Calibri" charset="0"/>
              </a:rPr>
              <a:t>Chem</a:t>
            </a:r>
            <a:r>
              <a:rPr lang="es-ES_tradnl" sz="1200" dirty="0">
                <a:solidFill>
                  <a:srgbClr val="000000"/>
                </a:solidFill>
                <a:latin typeface="Calibri" charset="0"/>
                <a:ea typeface="Calibri" charset="0"/>
                <a:cs typeface="Calibri" charset="0"/>
              </a:rPr>
              <a:t>. 21, 1049-1074, 2000)</a:t>
            </a:r>
          </a:p>
          <a:p>
            <a:pPr lvl="1"/>
            <a:r>
              <a:rPr lang="es-ES_tradnl" sz="1200" dirty="0">
                <a:solidFill>
                  <a:srgbClr val="000000"/>
                </a:solidFill>
                <a:latin typeface="Calibri" charset="0"/>
                <a:ea typeface="Calibri" charset="0"/>
                <a:cs typeface="Calibri" charset="0"/>
              </a:rPr>
              <a:t> 5: AMBER99SB </a:t>
            </a:r>
            <a:r>
              <a:rPr lang="es-ES_tradnl" sz="1200" dirty="0" err="1">
                <a:solidFill>
                  <a:srgbClr val="000000"/>
                </a:solidFill>
                <a:latin typeface="Calibri" charset="0"/>
                <a:ea typeface="Calibri" charset="0"/>
                <a:cs typeface="Calibri" charset="0"/>
              </a:rPr>
              <a:t>protein</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nucleic</a:t>
            </a:r>
            <a:r>
              <a:rPr lang="es-ES_tradnl" sz="1200" dirty="0">
                <a:solidFill>
                  <a:srgbClr val="000000"/>
                </a:solidFill>
                <a:latin typeface="Calibri" charset="0"/>
                <a:ea typeface="Calibri" charset="0"/>
                <a:cs typeface="Calibri" charset="0"/>
              </a:rPr>
              <a:t> AMBER94 (</a:t>
            </a:r>
            <a:r>
              <a:rPr lang="es-ES_tradnl" sz="1200" dirty="0" err="1">
                <a:solidFill>
                  <a:srgbClr val="000000"/>
                </a:solidFill>
                <a:latin typeface="Calibri" charset="0"/>
                <a:ea typeface="Calibri" charset="0"/>
                <a:cs typeface="Calibri" charset="0"/>
              </a:rPr>
              <a:t>Hornak</a:t>
            </a:r>
            <a:r>
              <a:rPr lang="es-ES_tradnl" sz="1200" dirty="0">
                <a:solidFill>
                  <a:srgbClr val="000000"/>
                </a:solidFill>
                <a:latin typeface="Calibri" charset="0"/>
                <a:ea typeface="Calibri" charset="0"/>
                <a:cs typeface="Calibri" charset="0"/>
              </a:rPr>
              <a:t> et al., </a:t>
            </a:r>
            <a:r>
              <a:rPr lang="es-ES_tradnl" sz="1200" dirty="0" err="1">
                <a:solidFill>
                  <a:srgbClr val="000000"/>
                </a:solidFill>
                <a:latin typeface="Calibri" charset="0"/>
                <a:ea typeface="Calibri" charset="0"/>
                <a:cs typeface="Calibri" charset="0"/>
              </a:rPr>
              <a:t>Proteins</a:t>
            </a:r>
            <a:r>
              <a:rPr lang="es-ES_tradnl" sz="1200" dirty="0">
                <a:solidFill>
                  <a:srgbClr val="000000"/>
                </a:solidFill>
                <a:latin typeface="Calibri" charset="0"/>
                <a:ea typeface="Calibri" charset="0"/>
                <a:cs typeface="Calibri" charset="0"/>
              </a:rPr>
              <a:t> 65, 712-725, 2006)</a:t>
            </a:r>
          </a:p>
          <a:p>
            <a:pPr lvl="1"/>
            <a:r>
              <a:rPr lang="es-ES_tradnl" sz="1200" dirty="0">
                <a:solidFill>
                  <a:srgbClr val="000000"/>
                </a:solidFill>
                <a:latin typeface="Calibri" charset="0"/>
                <a:ea typeface="Calibri" charset="0"/>
                <a:cs typeface="Calibri" charset="0"/>
              </a:rPr>
              <a:t> 6: AMBER99SB-ILDN </a:t>
            </a:r>
            <a:r>
              <a:rPr lang="es-ES_tradnl" sz="1200" dirty="0" err="1">
                <a:solidFill>
                  <a:srgbClr val="000000"/>
                </a:solidFill>
                <a:latin typeface="Calibri" charset="0"/>
                <a:ea typeface="Calibri" charset="0"/>
                <a:cs typeface="Calibri" charset="0"/>
              </a:rPr>
              <a:t>protein</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nucleic</a:t>
            </a:r>
            <a:r>
              <a:rPr lang="es-ES_tradnl" sz="1200" dirty="0">
                <a:solidFill>
                  <a:srgbClr val="000000"/>
                </a:solidFill>
                <a:latin typeface="Calibri" charset="0"/>
                <a:ea typeface="Calibri" charset="0"/>
                <a:cs typeface="Calibri" charset="0"/>
              </a:rPr>
              <a:t> AMBER94 (</a:t>
            </a:r>
            <a:r>
              <a:rPr lang="es-ES_tradnl" sz="1200" dirty="0" err="1">
                <a:solidFill>
                  <a:srgbClr val="000000"/>
                </a:solidFill>
                <a:latin typeface="Calibri" charset="0"/>
                <a:ea typeface="Calibri" charset="0"/>
                <a:cs typeface="Calibri" charset="0"/>
              </a:rPr>
              <a:t>Lindorff-Larsen</a:t>
            </a:r>
            <a:r>
              <a:rPr lang="es-ES_tradnl" sz="1200" dirty="0">
                <a:solidFill>
                  <a:srgbClr val="000000"/>
                </a:solidFill>
                <a:latin typeface="Calibri" charset="0"/>
                <a:ea typeface="Calibri" charset="0"/>
                <a:cs typeface="Calibri" charset="0"/>
              </a:rPr>
              <a:t> et al., </a:t>
            </a:r>
            <a:r>
              <a:rPr lang="es-ES_tradnl" sz="1200" dirty="0" err="1">
                <a:solidFill>
                  <a:srgbClr val="000000"/>
                </a:solidFill>
                <a:latin typeface="Calibri" charset="0"/>
                <a:ea typeface="Calibri" charset="0"/>
                <a:cs typeface="Calibri" charset="0"/>
              </a:rPr>
              <a:t>Proteins</a:t>
            </a:r>
            <a:r>
              <a:rPr lang="es-ES_tradnl" sz="1200" dirty="0">
                <a:solidFill>
                  <a:srgbClr val="000000"/>
                </a:solidFill>
                <a:latin typeface="Calibri" charset="0"/>
                <a:ea typeface="Calibri" charset="0"/>
                <a:cs typeface="Calibri" charset="0"/>
              </a:rPr>
              <a:t> 78, 1950-58,</a:t>
            </a:r>
            <a:br>
              <a:rPr lang="es-ES_tradnl" sz="1200" dirty="0">
                <a:solidFill>
                  <a:srgbClr val="000000"/>
                </a:solidFill>
                <a:latin typeface="Calibri" charset="0"/>
                <a:ea typeface="Calibri" charset="0"/>
                <a:cs typeface="Calibri" charset="0"/>
              </a:rPr>
            </a:br>
            <a:r>
              <a:rPr lang="es-ES_tradnl" sz="1200" dirty="0">
                <a:solidFill>
                  <a:srgbClr val="000000"/>
                </a:solidFill>
                <a:latin typeface="Calibri" charset="0"/>
                <a:ea typeface="Calibri" charset="0"/>
                <a:cs typeface="Calibri" charset="0"/>
              </a:rPr>
              <a:t> 7: AMBERGS </a:t>
            </a:r>
            <a:r>
              <a:rPr lang="es-ES_tradnl" sz="1200" dirty="0" err="1">
                <a:solidFill>
                  <a:srgbClr val="000000"/>
                </a:solidFill>
                <a:latin typeface="Calibri" charset="0"/>
                <a:ea typeface="Calibri" charset="0"/>
                <a:cs typeface="Calibri" charset="0"/>
              </a:rPr>
              <a:t>force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field</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Garcia</a:t>
            </a:r>
            <a:r>
              <a:rPr lang="es-ES_tradnl" sz="1200" dirty="0">
                <a:solidFill>
                  <a:srgbClr val="000000"/>
                </a:solidFill>
                <a:latin typeface="Calibri" charset="0"/>
                <a:ea typeface="Calibri" charset="0"/>
                <a:cs typeface="Calibri" charset="0"/>
              </a:rPr>
              <a:t> &amp; </a:t>
            </a:r>
            <a:r>
              <a:rPr lang="es-ES_tradnl" sz="1200" dirty="0" err="1">
                <a:solidFill>
                  <a:srgbClr val="000000"/>
                </a:solidFill>
                <a:latin typeface="Calibri" charset="0"/>
                <a:ea typeface="Calibri" charset="0"/>
                <a:cs typeface="Calibri" charset="0"/>
              </a:rPr>
              <a:t>Sanbonmatsu</a:t>
            </a:r>
            <a:r>
              <a:rPr lang="es-ES_tradnl" sz="1200" dirty="0">
                <a:solidFill>
                  <a:srgbClr val="000000"/>
                </a:solidFill>
                <a:latin typeface="Calibri" charset="0"/>
                <a:ea typeface="Calibri" charset="0"/>
                <a:cs typeface="Calibri" charset="0"/>
              </a:rPr>
              <a:t>, PNAS 99, 2782-2787, 2002)</a:t>
            </a:r>
          </a:p>
          <a:p>
            <a:pPr lvl="1"/>
            <a:r>
              <a:rPr lang="es-ES_tradnl" sz="1200" dirty="0">
                <a:solidFill>
                  <a:srgbClr val="000000"/>
                </a:solidFill>
                <a:latin typeface="Calibri" charset="0"/>
                <a:ea typeface="Calibri" charset="0"/>
                <a:cs typeface="Calibri" charset="0"/>
              </a:rPr>
              <a:t> 8: CHARMM27 </a:t>
            </a:r>
            <a:r>
              <a:rPr lang="es-ES_tradnl" sz="1200" dirty="0" err="1">
                <a:solidFill>
                  <a:srgbClr val="000000"/>
                </a:solidFill>
                <a:latin typeface="Calibri" charset="0"/>
                <a:ea typeface="Calibri" charset="0"/>
                <a:cs typeface="Calibri" charset="0"/>
              </a:rPr>
              <a:t>all-atom</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force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field</a:t>
            </a:r>
            <a:r>
              <a:rPr lang="es-ES_tradnl" sz="1200" dirty="0">
                <a:solidFill>
                  <a:srgbClr val="000000"/>
                </a:solidFill>
                <a:latin typeface="Calibri" charset="0"/>
                <a:ea typeface="Calibri" charset="0"/>
                <a:cs typeface="Calibri" charset="0"/>
              </a:rPr>
              <a:t> (CHARM22 plus CMAP </a:t>
            </a:r>
            <a:r>
              <a:rPr lang="es-ES_tradnl" sz="1200" dirty="0" err="1">
                <a:solidFill>
                  <a:srgbClr val="000000"/>
                </a:solidFill>
                <a:latin typeface="Calibri" charset="0"/>
                <a:ea typeface="Calibri" charset="0"/>
                <a:cs typeface="Calibri" charset="0"/>
              </a:rPr>
              <a:t>for</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proteins</a:t>
            </a:r>
            <a:r>
              <a:rPr lang="es-ES_tradnl" sz="1200" dirty="0">
                <a:solidFill>
                  <a:srgbClr val="000000"/>
                </a:solidFill>
                <a:latin typeface="Calibri" charset="0"/>
                <a:ea typeface="Calibri" charset="0"/>
                <a:cs typeface="Calibri" charset="0"/>
              </a:rPr>
              <a:t>)</a:t>
            </a:r>
          </a:p>
          <a:p>
            <a:pPr lvl="1"/>
            <a:r>
              <a:rPr lang="es-ES_tradnl" sz="1200" dirty="0">
                <a:solidFill>
                  <a:srgbClr val="000000"/>
                </a:solidFill>
                <a:latin typeface="Calibri" charset="0"/>
                <a:ea typeface="Calibri" charset="0"/>
                <a:cs typeface="Calibri" charset="0"/>
              </a:rPr>
              <a:t> 9: GROMOS96 43a1 </a:t>
            </a:r>
            <a:r>
              <a:rPr lang="es-ES_tradnl" sz="1200" dirty="0" err="1">
                <a:solidFill>
                  <a:srgbClr val="000000"/>
                </a:solidFill>
                <a:latin typeface="Calibri" charset="0"/>
                <a:ea typeface="Calibri" charset="0"/>
                <a:cs typeface="Calibri" charset="0"/>
              </a:rPr>
              <a:t>force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field</a:t>
            </a:r>
            <a:endParaRPr lang="es-ES_tradnl" sz="1200" dirty="0">
              <a:solidFill>
                <a:srgbClr val="000000"/>
              </a:solidFill>
              <a:latin typeface="Calibri" charset="0"/>
              <a:ea typeface="Calibri" charset="0"/>
              <a:cs typeface="Calibri" charset="0"/>
            </a:endParaRPr>
          </a:p>
          <a:p>
            <a:pPr lvl="1"/>
            <a:r>
              <a:rPr lang="es-ES_tradnl" sz="1200" dirty="0">
                <a:solidFill>
                  <a:srgbClr val="000000"/>
                </a:solidFill>
                <a:latin typeface="Calibri" charset="0"/>
                <a:ea typeface="Calibri" charset="0"/>
                <a:cs typeface="Calibri" charset="0"/>
              </a:rPr>
              <a:t>10: GROMOS96 43a2 </a:t>
            </a:r>
            <a:r>
              <a:rPr lang="es-ES_tradnl" sz="1200" dirty="0" err="1">
                <a:solidFill>
                  <a:srgbClr val="000000"/>
                </a:solidFill>
                <a:latin typeface="Calibri" charset="0"/>
                <a:ea typeface="Calibri" charset="0"/>
                <a:cs typeface="Calibri" charset="0"/>
              </a:rPr>
              <a:t>force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field</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improved</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alkane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dihedrals</a:t>
            </a:r>
            <a:r>
              <a:rPr lang="es-ES_tradnl" sz="1200" dirty="0">
                <a:solidFill>
                  <a:srgbClr val="000000"/>
                </a:solidFill>
                <a:latin typeface="Calibri" charset="0"/>
                <a:ea typeface="Calibri" charset="0"/>
                <a:cs typeface="Calibri" charset="0"/>
              </a:rPr>
              <a:t>)</a:t>
            </a:r>
          </a:p>
          <a:p>
            <a:pPr lvl="1"/>
            <a:r>
              <a:rPr lang="es-ES_tradnl" sz="1200" dirty="0">
                <a:solidFill>
                  <a:srgbClr val="000000"/>
                </a:solidFill>
                <a:latin typeface="Calibri" charset="0"/>
                <a:ea typeface="Calibri" charset="0"/>
                <a:cs typeface="Calibri" charset="0"/>
              </a:rPr>
              <a:t>11: GROMOS96 45a3 </a:t>
            </a:r>
            <a:r>
              <a:rPr lang="es-ES_tradnl" sz="1200" dirty="0" err="1">
                <a:solidFill>
                  <a:srgbClr val="000000"/>
                </a:solidFill>
                <a:latin typeface="Calibri" charset="0"/>
                <a:ea typeface="Calibri" charset="0"/>
                <a:cs typeface="Calibri" charset="0"/>
              </a:rPr>
              <a:t>force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field</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Schuler</a:t>
            </a:r>
            <a:r>
              <a:rPr lang="es-ES_tradnl" sz="1200" dirty="0">
                <a:solidFill>
                  <a:srgbClr val="000000"/>
                </a:solidFill>
                <a:latin typeface="Calibri" charset="0"/>
                <a:ea typeface="Calibri" charset="0"/>
                <a:cs typeface="Calibri" charset="0"/>
              </a:rPr>
              <a:t> JCC 2001 22 1205)</a:t>
            </a:r>
          </a:p>
          <a:p>
            <a:pPr lvl="1"/>
            <a:r>
              <a:rPr lang="es-ES_tradnl" sz="1200" dirty="0">
                <a:solidFill>
                  <a:srgbClr val="000000"/>
                </a:solidFill>
                <a:latin typeface="Calibri" charset="0"/>
                <a:ea typeface="Calibri" charset="0"/>
                <a:cs typeface="Calibri" charset="0"/>
              </a:rPr>
              <a:t>12: GROMOS96 53a5 </a:t>
            </a:r>
            <a:r>
              <a:rPr lang="es-ES_tradnl" sz="1200" dirty="0" err="1">
                <a:solidFill>
                  <a:srgbClr val="000000"/>
                </a:solidFill>
                <a:latin typeface="Calibri" charset="0"/>
                <a:ea typeface="Calibri" charset="0"/>
                <a:cs typeface="Calibri" charset="0"/>
              </a:rPr>
              <a:t>force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field</a:t>
            </a:r>
            <a:r>
              <a:rPr lang="es-ES_tradnl" sz="1200" dirty="0">
                <a:solidFill>
                  <a:srgbClr val="000000"/>
                </a:solidFill>
                <a:latin typeface="Calibri" charset="0"/>
                <a:ea typeface="Calibri" charset="0"/>
                <a:cs typeface="Calibri" charset="0"/>
              </a:rPr>
              <a:t> (JCC 2004 </a:t>
            </a:r>
            <a:r>
              <a:rPr lang="es-ES_tradnl" sz="1200" dirty="0" err="1">
                <a:solidFill>
                  <a:srgbClr val="000000"/>
                </a:solidFill>
                <a:latin typeface="Calibri" charset="0"/>
                <a:ea typeface="Calibri" charset="0"/>
                <a:cs typeface="Calibri" charset="0"/>
              </a:rPr>
              <a:t>vol</a:t>
            </a:r>
            <a:r>
              <a:rPr lang="es-ES_tradnl" sz="1200" dirty="0">
                <a:solidFill>
                  <a:srgbClr val="000000"/>
                </a:solidFill>
                <a:latin typeface="Calibri" charset="0"/>
                <a:ea typeface="Calibri" charset="0"/>
                <a:cs typeface="Calibri" charset="0"/>
              </a:rPr>
              <a:t> 25 </a:t>
            </a:r>
            <a:r>
              <a:rPr lang="es-ES_tradnl" sz="1200" dirty="0" err="1">
                <a:solidFill>
                  <a:srgbClr val="000000"/>
                </a:solidFill>
                <a:latin typeface="Calibri" charset="0"/>
                <a:ea typeface="Calibri" charset="0"/>
                <a:cs typeface="Calibri" charset="0"/>
              </a:rPr>
              <a:t>pag</a:t>
            </a:r>
            <a:r>
              <a:rPr lang="es-ES_tradnl" sz="1200" dirty="0">
                <a:solidFill>
                  <a:srgbClr val="000000"/>
                </a:solidFill>
                <a:latin typeface="Calibri" charset="0"/>
                <a:ea typeface="Calibri" charset="0"/>
                <a:cs typeface="Calibri" charset="0"/>
              </a:rPr>
              <a:t> 1656)</a:t>
            </a:r>
          </a:p>
          <a:p>
            <a:pPr lvl="1"/>
            <a:r>
              <a:rPr lang="es-ES_tradnl" sz="1200" dirty="0">
                <a:solidFill>
                  <a:srgbClr val="000000"/>
                </a:solidFill>
                <a:latin typeface="Calibri" charset="0"/>
                <a:ea typeface="Calibri" charset="0"/>
                <a:cs typeface="Calibri" charset="0"/>
              </a:rPr>
              <a:t>13: GROMOS96 53a6 </a:t>
            </a:r>
            <a:r>
              <a:rPr lang="es-ES_tradnl" sz="1200" dirty="0" err="1">
                <a:solidFill>
                  <a:srgbClr val="000000"/>
                </a:solidFill>
                <a:latin typeface="Calibri" charset="0"/>
                <a:ea typeface="Calibri" charset="0"/>
                <a:cs typeface="Calibri" charset="0"/>
              </a:rPr>
              <a:t>force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field</a:t>
            </a:r>
            <a:r>
              <a:rPr lang="es-ES_tradnl" sz="1200" dirty="0">
                <a:solidFill>
                  <a:srgbClr val="000000"/>
                </a:solidFill>
                <a:latin typeface="Calibri" charset="0"/>
                <a:ea typeface="Calibri" charset="0"/>
                <a:cs typeface="Calibri" charset="0"/>
              </a:rPr>
              <a:t> (JCC 2004 </a:t>
            </a:r>
            <a:r>
              <a:rPr lang="es-ES_tradnl" sz="1200" dirty="0" err="1">
                <a:solidFill>
                  <a:srgbClr val="000000"/>
                </a:solidFill>
                <a:latin typeface="Calibri" charset="0"/>
                <a:ea typeface="Calibri" charset="0"/>
                <a:cs typeface="Calibri" charset="0"/>
              </a:rPr>
              <a:t>vol</a:t>
            </a:r>
            <a:r>
              <a:rPr lang="es-ES_tradnl" sz="1200" dirty="0">
                <a:solidFill>
                  <a:srgbClr val="000000"/>
                </a:solidFill>
                <a:latin typeface="Calibri" charset="0"/>
                <a:ea typeface="Calibri" charset="0"/>
                <a:cs typeface="Calibri" charset="0"/>
              </a:rPr>
              <a:t> 25 </a:t>
            </a:r>
            <a:r>
              <a:rPr lang="es-ES_tradnl" sz="1200" dirty="0" err="1">
                <a:solidFill>
                  <a:srgbClr val="000000"/>
                </a:solidFill>
                <a:latin typeface="Calibri" charset="0"/>
                <a:ea typeface="Calibri" charset="0"/>
                <a:cs typeface="Calibri" charset="0"/>
              </a:rPr>
              <a:t>pag</a:t>
            </a:r>
            <a:r>
              <a:rPr lang="es-ES_tradnl" sz="1200" dirty="0">
                <a:solidFill>
                  <a:srgbClr val="000000"/>
                </a:solidFill>
                <a:latin typeface="Calibri" charset="0"/>
                <a:ea typeface="Calibri" charset="0"/>
                <a:cs typeface="Calibri" charset="0"/>
              </a:rPr>
              <a:t> 1656)</a:t>
            </a:r>
          </a:p>
          <a:p>
            <a:pPr lvl="1"/>
            <a:r>
              <a:rPr lang="es-ES_tradnl" sz="1200" dirty="0">
                <a:solidFill>
                  <a:srgbClr val="000000"/>
                </a:solidFill>
                <a:latin typeface="Calibri" charset="0"/>
                <a:ea typeface="Calibri" charset="0"/>
                <a:cs typeface="Calibri" charset="0"/>
              </a:rPr>
              <a:t>14: GROMOS96 54a7 </a:t>
            </a:r>
            <a:r>
              <a:rPr lang="es-ES_tradnl" sz="1200" dirty="0" err="1">
                <a:solidFill>
                  <a:srgbClr val="000000"/>
                </a:solidFill>
                <a:latin typeface="Calibri" charset="0"/>
                <a:ea typeface="Calibri" charset="0"/>
                <a:cs typeface="Calibri" charset="0"/>
              </a:rPr>
              <a:t>force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field</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Eur</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Biophys</a:t>
            </a:r>
            <a:r>
              <a:rPr lang="es-ES_tradnl" sz="1200" dirty="0">
                <a:solidFill>
                  <a:srgbClr val="000000"/>
                </a:solidFill>
                <a:latin typeface="Calibri" charset="0"/>
                <a:ea typeface="Calibri" charset="0"/>
                <a:cs typeface="Calibri" charset="0"/>
              </a:rPr>
              <a:t>. J. (2011), 40,, 843-856, DOI: 10.1007/</a:t>
            </a:r>
            <a:br>
              <a:rPr lang="es-ES_tradnl" sz="1200" dirty="0">
                <a:solidFill>
                  <a:srgbClr val="000000"/>
                </a:solidFill>
                <a:latin typeface="Calibri" charset="0"/>
                <a:ea typeface="Calibri" charset="0"/>
                <a:cs typeface="Calibri" charset="0"/>
              </a:rPr>
            </a:br>
            <a:r>
              <a:rPr lang="es-ES_tradnl" sz="1200" dirty="0">
                <a:solidFill>
                  <a:srgbClr val="000000"/>
                </a:solidFill>
                <a:latin typeface="Calibri" charset="0"/>
                <a:ea typeface="Calibri" charset="0"/>
                <a:cs typeface="Calibri" charset="0"/>
              </a:rPr>
              <a:t>15: OPLS-AA/L </a:t>
            </a:r>
            <a:r>
              <a:rPr lang="es-ES_tradnl" sz="1200" dirty="0" err="1">
                <a:solidFill>
                  <a:srgbClr val="000000"/>
                </a:solidFill>
                <a:latin typeface="Calibri" charset="0"/>
                <a:ea typeface="Calibri" charset="0"/>
                <a:cs typeface="Calibri" charset="0"/>
              </a:rPr>
              <a:t>all-atom</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force</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field</a:t>
            </a:r>
            <a:r>
              <a:rPr lang="es-ES_tradnl" sz="1200" dirty="0">
                <a:solidFill>
                  <a:srgbClr val="000000"/>
                </a:solidFill>
                <a:latin typeface="Calibri" charset="0"/>
                <a:ea typeface="Calibri" charset="0"/>
                <a:cs typeface="Calibri" charset="0"/>
              </a:rPr>
              <a:t> (2001 </a:t>
            </a:r>
            <a:r>
              <a:rPr lang="es-ES_tradnl" sz="1200" dirty="0" err="1">
                <a:solidFill>
                  <a:srgbClr val="000000"/>
                </a:solidFill>
                <a:latin typeface="Calibri" charset="0"/>
                <a:ea typeface="Calibri" charset="0"/>
                <a:cs typeface="Calibri" charset="0"/>
              </a:rPr>
              <a:t>aminoacid</a:t>
            </a:r>
            <a:r>
              <a:rPr lang="es-ES_tradnl" sz="1200" dirty="0">
                <a:solidFill>
                  <a:srgbClr val="000000"/>
                </a:solidFill>
                <a:latin typeface="Calibri" charset="0"/>
                <a:ea typeface="Calibri" charset="0"/>
                <a:cs typeface="Calibri" charset="0"/>
              </a:rPr>
              <a:t> </a:t>
            </a:r>
            <a:r>
              <a:rPr lang="es-ES_tradnl" sz="1200" dirty="0" err="1">
                <a:solidFill>
                  <a:srgbClr val="000000"/>
                </a:solidFill>
                <a:latin typeface="Calibri" charset="0"/>
                <a:ea typeface="Calibri" charset="0"/>
                <a:cs typeface="Calibri" charset="0"/>
              </a:rPr>
              <a:t>dihedrals</a:t>
            </a:r>
            <a:r>
              <a:rPr lang="es-ES_tradnl" sz="1200" dirty="0">
                <a:solidFill>
                  <a:srgbClr val="000000"/>
                </a:solidFill>
                <a:latin typeface="Calibri" charset="0"/>
                <a:ea typeface="Calibri" charset="0"/>
                <a:cs typeface="Calibri" charset="0"/>
              </a:rPr>
              <a:t>)</a:t>
            </a:r>
          </a:p>
          <a:p>
            <a:pPr lvl="1"/>
            <a:endParaRPr lang="es-ES_tradnl" sz="1200" dirty="0">
              <a:solidFill>
                <a:srgbClr val="000000"/>
              </a:solidFill>
              <a:latin typeface="Calibri" charset="0"/>
              <a:ea typeface="Calibri" charset="0"/>
              <a:cs typeface="Calibri" charset="0"/>
            </a:endParaRPr>
          </a:p>
          <a:p>
            <a:pPr lvl="1"/>
            <a:endParaRPr lang="es-ES_tradnl" sz="1200" dirty="0">
              <a:solidFill>
                <a:srgbClr val="000000"/>
              </a:solidFill>
              <a:latin typeface="Calibri" charset="0"/>
              <a:ea typeface="Calibri" charset="0"/>
              <a:cs typeface="Calibri" charset="0"/>
            </a:endParaRPr>
          </a:p>
          <a:p>
            <a:pPr lvl="1"/>
            <a:r>
              <a:rPr lang="es-ES_tradnl" sz="1600" b="1" dirty="0" err="1" smtClean="0">
                <a:solidFill>
                  <a:srgbClr val="FF0000"/>
                </a:solidFill>
                <a:latin typeface="Calibri" charset="0"/>
                <a:ea typeface="Calibri" charset="0"/>
                <a:cs typeface="Calibri" charset="0"/>
              </a:rPr>
              <a:t>Obviously</a:t>
            </a:r>
            <a:r>
              <a:rPr lang="es-ES_tradnl" sz="1600" b="1" dirty="0" smtClean="0">
                <a:solidFill>
                  <a:srgbClr val="FF0000"/>
                </a:solidFill>
                <a:latin typeface="Calibri" charset="0"/>
                <a:ea typeface="Calibri" charset="0"/>
                <a:cs typeface="Calibri" charset="0"/>
              </a:rPr>
              <a:t> do </a:t>
            </a:r>
            <a:r>
              <a:rPr lang="es-ES_tradnl" sz="1600" b="1" dirty="0" err="1" smtClean="0">
                <a:solidFill>
                  <a:srgbClr val="FF0000"/>
                </a:solidFill>
                <a:latin typeface="Calibri" charset="0"/>
                <a:ea typeface="Calibri" charset="0"/>
                <a:cs typeface="Calibri" charset="0"/>
              </a:rPr>
              <a:t>not</a:t>
            </a:r>
            <a:r>
              <a:rPr lang="es-ES_tradnl" sz="1600" b="1" dirty="0" smtClean="0">
                <a:solidFill>
                  <a:srgbClr val="FF0000"/>
                </a:solidFill>
                <a:latin typeface="Calibri" charset="0"/>
                <a:ea typeface="Calibri" charset="0"/>
                <a:cs typeface="Calibri" charset="0"/>
              </a:rPr>
              <a:t> </a:t>
            </a:r>
            <a:r>
              <a:rPr lang="es-ES_tradnl" sz="1600" b="1" dirty="0" err="1" smtClean="0">
                <a:solidFill>
                  <a:srgbClr val="FF0000"/>
                </a:solidFill>
                <a:latin typeface="Calibri" charset="0"/>
                <a:ea typeface="Calibri" charset="0"/>
                <a:cs typeface="Calibri" charset="0"/>
              </a:rPr>
              <a:t>work</a:t>
            </a:r>
            <a:r>
              <a:rPr lang="es-ES_tradnl" sz="1600" b="1" dirty="0" smtClean="0">
                <a:solidFill>
                  <a:srgbClr val="FF0000"/>
                </a:solidFill>
                <a:latin typeface="Calibri" charset="0"/>
                <a:ea typeface="Calibri" charset="0"/>
                <a:cs typeface="Calibri" charset="0"/>
              </a:rPr>
              <a:t> </a:t>
            </a:r>
            <a:r>
              <a:rPr lang="es-ES_tradnl" sz="1600" b="1" dirty="0" err="1" smtClean="0">
                <a:solidFill>
                  <a:srgbClr val="FF0000"/>
                </a:solidFill>
                <a:latin typeface="Calibri" charset="0"/>
                <a:ea typeface="Calibri" charset="0"/>
                <a:cs typeface="Calibri" charset="0"/>
              </a:rPr>
              <a:t>for</a:t>
            </a:r>
            <a:r>
              <a:rPr lang="es-ES_tradnl" sz="1600" b="1" dirty="0" smtClean="0">
                <a:solidFill>
                  <a:srgbClr val="FF0000"/>
                </a:solidFill>
                <a:latin typeface="Calibri" charset="0"/>
                <a:ea typeface="Calibri" charset="0"/>
                <a:cs typeface="Calibri" charset="0"/>
              </a:rPr>
              <a:t> </a:t>
            </a:r>
            <a:r>
              <a:rPr lang="es-ES_tradnl" sz="1600" b="1" dirty="0" err="1" smtClean="0">
                <a:solidFill>
                  <a:srgbClr val="FF0000"/>
                </a:solidFill>
                <a:latin typeface="Calibri" charset="0"/>
                <a:ea typeface="Calibri" charset="0"/>
                <a:cs typeface="Calibri" charset="0"/>
              </a:rPr>
              <a:t>other</a:t>
            </a:r>
            <a:r>
              <a:rPr lang="es-ES_tradnl" sz="1600" b="1" dirty="0" smtClean="0">
                <a:solidFill>
                  <a:srgbClr val="FF0000"/>
                </a:solidFill>
                <a:latin typeface="Calibri" charset="0"/>
                <a:ea typeface="Calibri" charset="0"/>
                <a:cs typeface="Calibri" charset="0"/>
              </a:rPr>
              <a:t> </a:t>
            </a:r>
            <a:r>
              <a:rPr lang="es-ES_tradnl" sz="1600" b="1" dirty="0" err="1" smtClean="0">
                <a:solidFill>
                  <a:srgbClr val="FF0000"/>
                </a:solidFill>
                <a:latin typeface="Calibri" charset="0"/>
                <a:ea typeface="Calibri" charset="0"/>
                <a:cs typeface="Calibri" charset="0"/>
              </a:rPr>
              <a:t>forcefields</a:t>
            </a:r>
            <a:r>
              <a:rPr lang="mr-IN" sz="1600" b="1" dirty="0" smtClean="0">
                <a:solidFill>
                  <a:srgbClr val="FF0000"/>
                </a:solidFill>
                <a:latin typeface="Calibri" charset="0"/>
                <a:ea typeface="Calibri" charset="0"/>
                <a:cs typeface="Calibri" charset="0"/>
              </a:rPr>
              <a:t>…</a:t>
            </a:r>
            <a:endParaRPr lang="es-ES_tradnl" sz="1600" b="1" dirty="0">
              <a:solidFill>
                <a:srgbClr val="FF0000"/>
              </a:solidFill>
              <a:latin typeface="Calibri" charset="0"/>
              <a:ea typeface="Calibri" charset="0"/>
              <a:cs typeface="Calibri" charset="0"/>
            </a:endParaRPr>
          </a:p>
          <a:p>
            <a:pPr lvl="1"/>
            <a:endParaRPr lang="es-ES_tradnl" sz="1400" b="1" dirty="0">
              <a:solidFill>
                <a:srgbClr val="FF0000"/>
              </a:solidFill>
              <a:latin typeface="Calibri" charset="0"/>
              <a:ea typeface="Calibri" charset="0"/>
              <a:cs typeface="Calibri" charset="0"/>
            </a:endParaRPr>
          </a:p>
          <a:p>
            <a:pPr lvl="1"/>
            <a:endParaRPr lang="en-US" sz="1000" dirty="0">
              <a:solidFill>
                <a:srgbClr val="000000"/>
              </a:solidFill>
              <a:latin typeface="Calibri" charset="0"/>
              <a:ea typeface="Calibri" charset="0"/>
              <a:cs typeface="Calibri" charset="0"/>
            </a:endParaRPr>
          </a:p>
          <a:p>
            <a:pPr lvl="1"/>
            <a:endParaRPr lang="en-US" sz="1000" dirty="0">
              <a:solidFill>
                <a:srgbClr val="000000"/>
              </a:solidFill>
              <a:latin typeface="Calibri" charset="0"/>
              <a:ea typeface="Calibri" charset="0"/>
              <a:cs typeface="Calibri" charset="0"/>
            </a:endParaRPr>
          </a:p>
          <a:p>
            <a:endParaRPr lang="en-US" dirty="0"/>
          </a:p>
        </p:txBody>
      </p:sp>
    </p:spTree>
    <p:extLst>
      <p:ext uri="{BB962C8B-B14F-4D97-AF65-F5344CB8AC3E}">
        <p14:creationId xmlns:p14="http://schemas.microsoft.com/office/powerpoint/2010/main" val="10051436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0"/>
            <a:ext cx="9144000" cy="861774"/>
          </a:xfrm>
          <a:prstGeom prst="rect">
            <a:avLst/>
          </a:prstGeom>
        </p:spPr>
        <p:txBody>
          <a:bodyPr wrap="square">
            <a:spAutoFit/>
          </a:bodyPr>
          <a:lstStyle/>
          <a:p>
            <a:pPr lvl="1"/>
            <a:r>
              <a:rPr lang="sv-SE" sz="3200" dirty="0" err="1">
                <a:solidFill>
                  <a:srgbClr val="000000"/>
                </a:solidFill>
                <a:latin typeface="Calibri" charset="0"/>
                <a:ea typeface="Calibri" charset="0"/>
                <a:cs typeface="Calibri" charset="0"/>
              </a:rPr>
              <a:t>How</a:t>
            </a:r>
            <a:r>
              <a:rPr lang="sv-SE" sz="3200" dirty="0">
                <a:solidFill>
                  <a:srgbClr val="000000"/>
                </a:solidFill>
                <a:latin typeface="Calibri" charset="0"/>
                <a:ea typeface="Calibri" charset="0"/>
                <a:cs typeface="Calibri" charset="0"/>
              </a:rPr>
              <a:t> </a:t>
            </a:r>
            <a:r>
              <a:rPr lang="sv-SE" sz="3200" dirty="0" err="1">
                <a:solidFill>
                  <a:srgbClr val="000000"/>
                </a:solidFill>
                <a:latin typeface="Calibri" charset="0"/>
                <a:ea typeface="Calibri" charset="0"/>
                <a:cs typeface="Calibri" charset="0"/>
              </a:rPr>
              <a:t>to</a:t>
            </a:r>
            <a:r>
              <a:rPr lang="sv-SE" sz="3200" dirty="0">
                <a:solidFill>
                  <a:srgbClr val="000000"/>
                </a:solidFill>
                <a:latin typeface="Calibri" charset="0"/>
                <a:ea typeface="Calibri" charset="0"/>
                <a:cs typeface="Calibri" charset="0"/>
              </a:rPr>
              <a:t> setup the </a:t>
            </a:r>
            <a:r>
              <a:rPr lang="sv-SE" sz="3200" dirty="0" err="1">
                <a:solidFill>
                  <a:srgbClr val="000000"/>
                </a:solidFill>
                <a:latin typeface="Calibri" charset="0"/>
                <a:ea typeface="Calibri" charset="0"/>
                <a:cs typeface="Calibri" charset="0"/>
              </a:rPr>
              <a:t>molecular</a:t>
            </a:r>
            <a:r>
              <a:rPr lang="sv-SE" sz="3200" dirty="0">
                <a:solidFill>
                  <a:srgbClr val="000000"/>
                </a:solidFill>
                <a:latin typeface="Calibri" charset="0"/>
                <a:ea typeface="Calibri" charset="0"/>
                <a:cs typeface="Calibri" charset="0"/>
              </a:rPr>
              <a:t> </a:t>
            </a:r>
            <a:r>
              <a:rPr lang="sv-SE" sz="3200" dirty="0" err="1">
                <a:solidFill>
                  <a:srgbClr val="000000"/>
                </a:solidFill>
                <a:latin typeface="Calibri" charset="0"/>
                <a:ea typeface="Calibri" charset="0"/>
                <a:cs typeface="Calibri" charset="0"/>
              </a:rPr>
              <a:t>topology</a:t>
            </a:r>
            <a:r>
              <a:rPr lang="sv-SE" sz="3200" dirty="0">
                <a:solidFill>
                  <a:srgbClr val="000000"/>
                </a:solidFill>
                <a:latin typeface="Calibri" charset="0"/>
                <a:ea typeface="Calibri" charset="0"/>
                <a:cs typeface="Calibri" charset="0"/>
              </a:rPr>
              <a:t> for Gromacs</a:t>
            </a:r>
          </a:p>
          <a:p>
            <a:pPr lvl="1"/>
            <a:r>
              <a:rPr lang="en-US" dirty="0" smtClean="0">
                <a:solidFill>
                  <a:srgbClr val="000000"/>
                </a:solidFill>
                <a:latin typeface="Calibri" charset="0"/>
                <a:ea typeface="Calibri" charset="0"/>
                <a:cs typeface="Calibri" charset="0"/>
              </a:rPr>
              <a:t>i.e. the molecular </a:t>
            </a:r>
            <a:r>
              <a:rPr lang="en-US" dirty="0">
                <a:solidFill>
                  <a:srgbClr val="000000"/>
                </a:solidFill>
                <a:latin typeface="Calibri" charset="0"/>
                <a:ea typeface="Calibri" charset="0"/>
                <a:cs typeface="Calibri" charset="0"/>
              </a:rPr>
              <a:t>t</a:t>
            </a:r>
            <a:r>
              <a:rPr lang="en-US" dirty="0" smtClean="0">
                <a:solidFill>
                  <a:srgbClr val="000000"/>
                </a:solidFill>
                <a:latin typeface="Calibri" charset="0"/>
                <a:ea typeface="Calibri" charset="0"/>
                <a:cs typeface="Calibri" charset="0"/>
              </a:rPr>
              <a:t>opology </a:t>
            </a:r>
            <a:r>
              <a:rPr lang="en-US" dirty="0">
                <a:solidFill>
                  <a:srgbClr val="000000"/>
                </a:solidFill>
                <a:latin typeface="Calibri" charset="0"/>
                <a:ea typeface="Calibri" charset="0"/>
                <a:cs typeface="Calibri" charset="0"/>
              </a:rPr>
              <a:t>file (</a:t>
            </a:r>
            <a:r>
              <a:rPr lang="en-US" b="1" dirty="0">
                <a:solidFill>
                  <a:srgbClr val="000000"/>
                </a:solidFill>
                <a:latin typeface="Calibri" charset="0"/>
                <a:ea typeface="Calibri" charset="0"/>
                <a:cs typeface="Calibri" charset="0"/>
              </a:rPr>
              <a:t>.top </a:t>
            </a:r>
            <a:r>
              <a:rPr lang="en-US" dirty="0">
                <a:solidFill>
                  <a:srgbClr val="000000"/>
                </a:solidFill>
                <a:latin typeface="Calibri" charset="0"/>
                <a:ea typeface="Calibri" charset="0"/>
                <a:cs typeface="Calibri" charset="0"/>
              </a:rPr>
              <a:t>or </a:t>
            </a:r>
            <a:r>
              <a:rPr lang="en-US" b="1" dirty="0">
                <a:solidFill>
                  <a:srgbClr val="000000"/>
                </a:solidFill>
                <a:latin typeface="Calibri" charset="0"/>
                <a:ea typeface="Calibri" charset="0"/>
                <a:cs typeface="Calibri" charset="0"/>
              </a:rPr>
              <a:t>.</a:t>
            </a:r>
            <a:r>
              <a:rPr lang="en-US" b="1" dirty="0" err="1">
                <a:solidFill>
                  <a:srgbClr val="000000"/>
                </a:solidFill>
                <a:latin typeface="Calibri" charset="0"/>
                <a:ea typeface="Calibri" charset="0"/>
                <a:cs typeface="Calibri" charset="0"/>
              </a:rPr>
              <a:t>itp</a:t>
            </a:r>
            <a:r>
              <a:rPr lang="en-US" dirty="0">
                <a:solidFill>
                  <a:srgbClr val="000000"/>
                </a:solidFill>
                <a:latin typeface="Calibri" charset="0"/>
                <a:ea typeface="Calibri" charset="0"/>
                <a:cs typeface="Calibri" charset="0"/>
              </a:rPr>
              <a:t>, sort of flexible format)</a:t>
            </a:r>
          </a:p>
        </p:txBody>
      </p:sp>
      <p:sp>
        <p:nvSpPr>
          <p:cNvPr id="2" name="TextBox 1"/>
          <p:cNvSpPr txBox="1"/>
          <p:nvPr/>
        </p:nvSpPr>
        <p:spPr>
          <a:xfrm>
            <a:off x="1" y="940816"/>
            <a:ext cx="9144000" cy="5339923"/>
          </a:xfrm>
          <a:prstGeom prst="rect">
            <a:avLst/>
          </a:prstGeom>
          <a:noFill/>
        </p:spPr>
        <p:txBody>
          <a:bodyPr wrap="square" rtlCol="0">
            <a:spAutoFit/>
          </a:bodyPr>
          <a:lstStyle/>
          <a:p>
            <a:pPr marL="461963"/>
            <a:r>
              <a:rPr lang="sv-SE" b="1" dirty="0" err="1" smtClean="0">
                <a:cs typeface="Courier"/>
              </a:rPr>
              <a:t>Some</a:t>
            </a:r>
            <a:r>
              <a:rPr lang="sv-SE" b="1" dirty="0" smtClean="0">
                <a:cs typeface="Courier"/>
              </a:rPr>
              <a:t> </a:t>
            </a:r>
            <a:r>
              <a:rPr lang="sv-SE" b="1" dirty="0" err="1" smtClean="0">
                <a:cs typeface="Courier"/>
              </a:rPr>
              <a:t>gromacs</a:t>
            </a:r>
            <a:r>
              <a:rPr lang="sv-SE" b="1" dirty="0" smtClean="0">
                <a:cs typeface="Courier"/>
              </a:rPr>
              <a:t> </a:t>
            </a:r>
            <a:r>
              <a:rPr lang="sv-SE" b="1" dirty="0" err="1">
                <a:cs typeface="Courier"/>
              </a:rPr>
              <a:t>topology</a:t>
            </a:r>
            <a:r>
              <a:rPr lang="sv-SE" b="1" dirty="0">
                <a:cs typeface="Courier"/>
              </a:rPr>
              <a:t> </a:t>
            </a:r>
            <a:r>
              <a:rPr lang="sv-SE" b="1" dirty="0" err="1">
                <a:cs typeface="Courier"/>
              </a:rPr>
              <a:t>tools</a:t>
            </a:r>
            <a:r>
              <a:rPr lang="sv-SE" b="1" dirty="0">
                <a:cs typeface="Courier"/>
              </a:rPr>
              <a:t>/scripts for </a:t>
            </a:r>
            <a:r>
              <a:rPr lang="sv-SE" b="1" dirty="0" err="1">
                <a:cs typeface="Courier"/>
              </a:rPr>
              <a:t>organic</a:t>
            </a:r>
            <a:r>
              <a:rPr lang="sv-SE" b="1" dirty="0">
                <a:cs typeface="Courier"/>
              </a:rPr>
              <a:t> </a:t>
            </a:r>
            <a:r>
              <a:rPr lang="sv-SE" b="1" dirty="0" err="1">
                <a:cs typeface="Courier"/>
              </a:rPr>
              <a:t>molecules</a:t>
            </a:r>
            <a:r>
              <a:rPr lang="sv-SE" b="1" dirty="0">
                <a:cs typeface="Courier"/>
              </a:rPr>
              <a:t> and </a:t>
            </a:r>
            <a:r>
              <a:rPr lang="sv-SE" b="1" dirty="0" err="1" smtClean="0">
                <a:cs typeface="Courier"/>
              </a:rPr>
              <a:t>forcefields</a:t>
            </a:r>
            <a:endParaRPr lang="sv-SE" b="1" dirty="0" smtClean="0">
              <a:cs typeface="Courier"/>
            </a:endParaRPr>
          </a:p>
          <a:p>
            <a:pPr marL="461963"/>
            <a:endParaRPr lang="sv-SE" b="1" dirty="0">
              <a:cs typeface="Courier"/>
            </a:endParaRPr>
          </a:p>
          <a:p>
            <a:pPr marL="461963"/>
            <a:r>
              <a:rPr lang="sv-SE" sz="1600" dirty="0" err="1" smtClean="0">
                <a:cs typeface="Courier"/>
              </a:rPr>
              <a:t>Use</a:t>
            </a:r>
            <a:r>
              <a:rPr lang="sv-SE" sz="1600" dirty="0" smtClean="0">
                <a:cs typeface="Courier"/>
              </a:rPr>
              <a:t> </a:t>
            </a:r>
            <a:r>
              <a:rPr lang="sv-SE" sz="1600" dirty="0" err="1" smtClean="0">
                <a:cs typeface="Courier"/>
              </a:rPr>
              <a:t>Gromacs</a:t>
            </a:r>
            <a:r>
              <a:rPr lang="sv-SE" sz="1600" dirty="0" smtClean="0">
                <a:cs typeface="Courier"/>
              </a:rPr>
              <a:t> </a:t>
            </a:r>
            <a:r>
              <a:rPr lang="sv-SE" sz="1600" b="1" dirty="0" err="1" smtClean="0">
                <a:cs typeface="Courier"/>
              </a:rPr>
              <a:t>gmx</a:t>
            </a:r>
            <a:r>
              <a:rPr lang="sv-SE" sz="1600" b="1" dirty="0" smtClean="0">
                <a:cs typeface="Courier"/>
              </a:rPr>
              <a:t> pdb2gmx </a:t>
            </a:r>
            <a:r>
              <a:rPr lang="sv-SE" sz="1600" dirty="0" err="1" smtClean="0">
                <a:cs typeface="Courier"/>
              </a:rPr>
              <a:t>if</a:t>
            </a:r>
            <a:r>
              <a:rPr lang="sv-SE" sz="1600" dirty="0" smtClean="0">
                <a:cs typeface="Courier"/>
              </a:rPr>
              <a:t> it </a:t>
            </a:r>
            <a:r>
              <a:rPr lang="sv-SE" sz="1600" dirty="0" err="1" smtClean="0">
                <a:cs typeface="Courier"/>
              </a:rPr>
              <a:t>works</a:t>
            </a:r>
            <a:r>
              <a:rPr lang="sv-SE" sz="1600" dirty="0" smtClean="0">
                <a:cs typeface="Courier"/>
              </a:rPr>
              <a:t> for </a:t>
            </a:r>
            <a:r>
              <a:rPr lang="sv-SE" sz="1600" dirty="0" err="1" smtClean="0">
                <a:cs typeface="Courier"/>
              </a:rPr>
              <a:t>you</a:t>
            </a:r>
            <a:r>
              <a:rPr lang="sv-SE" sz="1600" dirty="0" smtClean="0">
                <a:cs typeface="Courier"/>
              </a:rPr>
              <a:t>, or try </a:t>
            </a:r>
            <a:r>
              <a:rPr lang="sv-SE" sz="1600" b="1" dirty="0" err="1" smtClean="0">
                <a:cs typeface="Courier"/>
              </a:rPr>
              <a:t>gmx</a:t>
            </a:r>
            <a:r>
              <a:rPr lang="sv-SE" sz="1600" b="1" dirty="0" smtClean="0">
                <a:cs typeface="Courier"/>
              </a:rPr>
              <a:t> x2top </a:t>
            </a:r>
            <a:r>
              <a:rPr lang="mr-IN" sz="1600" dirty="0" smtClean="0">
                <a:cs typeface="Courier"/>
              </a:rPr>
              <a:t>–</a:t>
            </a:r>
            <a:r>
              <a:rPr lang="sv-SE" sz="1600" dirty="0" smtClean="0">
                <a:cs typeface="Courier"/>
              </a:rPr>
              <a:t>h</a:t>
            </a:r>
            <a:br>
              <a:rPr lang="sv-SE" sz="1600" dirty="0" smtClean="0">
                <a:cs typeface="Courier"/>
              </a:rPr>
            </a:br>
            <a:r>
              <a:rPr lang="sv-SE" sz="1600" dirty="0" smtClean="0">
                <a:cs typeface="Courier"/>
              </a:rPr>
              <a:t>If </a:t>
            </a:r>
            <a:r>
              <a:rPr lang="sv-SE" sz="1600" dirty="0" err="1" smtClean="0">
                <a:cs typeface="Courier"/>
              </a:rPr>
              <a:t>else</a:t>
            </a:r>
            <a:r>
              <a:rPr lang="sv-SE" sz="1600" dirty="0" smtClean="0">
                <a:cs typeface="Courier"/>
              </a:rPr>
              <a:t> </a:t>
            </a:r>
            <a:r>
              <a:rPr lang="sv-SE" sz="1600" dirty="0" err="1" smtClean="0">
                <a:cs typeface="Courier"/>
              </a:rPr>
              <a:t>have</a:t>
            </a:r>
            <a:r>
              <a:rPr lang="sv-SE" sz="1600" dirty="0" smtClean="0">
                <a:cs typeface="Courier"/>
              </a:rPr>
              <a:t> a look at </a:t>
            </a:r>
            <a:r>
              <a:rPr lang="sv-SE" sz="1600" dirty="0" err="1" smtClean="0">
                <a:cs typeface="Courier"/>
              </a:rPr>
              <a:t>these</a:t>
            </a:r>
            <a:r>
              <a:rPr lang="sv-SE" sz="1600" dirty="0" smtClean="0">
                <a:cs typeface="Courier"/>
              </a:rPr>
              <a:t> </a:t>
            </a:r>
            <a:r>
              <a:rPr lang="sv-SE" sz="1600" dirty="0" err="1" smtClean="0">
                <a:cs typeface="Courier"/>
              </a:rPr>
              <a:t>tools</a:t>
            </a:r>
            <a:r>
              <a:rPr lang="sv-SE" sz="1600" dirty="0" smtClean="0">
                <a:cs typeface="Courier"/>
              </a:rPr>
              <a:t>:</a:t>
            </a:r>
            <a:endParaRPr lang="sv-SE" sz="1600" dirty="0">
              <a:cs typeface="Courier"/>
            </a:endParaRPr>
          </a:p>
          <a:p>
            <a:endParaRPr lang="sv-SE" sz="1100" dirty="0">
              <a:cs typeface="Courier"/>
            </a:endParaRPr>
          </a:p>
          <a:p>
            <a:pPr lvl="1"/>
            <a:r>
              <a:rPr lang="sv-SE" sz="1200" dirty="0">
                <a:cs typeface="Courier"/>
              </a:rPr>
              <a:t>AMBER			</a:t>
            </a:r>
            <a:r>
              <a:rPr lang="sv-SE" sz="1200" b="1" dirty="0" err="1" smtClean="0">
                <a:cs typeface="Courier"/>
              </a:rPr>
              <a:t>Antechamber</a:t>
            </a:r>
            <a:r>
              <a:rPr lang="sv-SE" sz="1200" dirty="0" smtClean="0">
                <a:cs typeface="Courier"/>
              </a:rPr>
              <a:t> - </a:t>
            </a:r>
            <a:r>
              <a:rPr lang="sv-SE" sz="1200" dirty="0" err="1" smtClean="0">
                <a:cs typeface="Courier"/>
              </a:rPr>
              <a:t>Assigns</a:t>
            </a:r>
            <a:r>
              <a:rPr lang="sv-SE" sz="1200" dirty="0" smtClean="0">
                <a:cs typeface="Courier"/>
              </a:rPr>
              <a:t> </a:t>
            </a:r>
            <a:r>
              <a:rPr lang="sv-SE" sz="1200" dirty="0">
                <a:cs typeface="Courier"/>
              </a:rPr>
              <a:t>the GAFF force </a:t>
            </a:r>
            <a:r>
              <a:rPr lang="sv-SE" sz="1200" dirty="0" err="1">
                <a:cs typeface="Courier"/>
              </a:rPr>
              <a:t>field</a:t>
            </a:r>
            <a:r>
              <a:rPr lang="sv-SE" sz="1200" dirty="0">
                <a:cs typeface="Courier"/>
              </a:rPr>
              <a:t> to the </a:t>
            </a:r>
            <a:r>
              <a:rPr lang="sv-SE" sz="1200" dirty="0" err="1">
                <a:cs typeface="Courier"/>
              </a:rPr>
              <a:t>molecule</a:t>
            </a:r>
            <a:endParaRPr lang="sv-SE" sz="1200" dirty="0">
              <a:cs typeface="Courier"/>
            </a:endParaRPr>
          </a:p>
          <a:p>
            <a:pPr lvl="1"/>
            <a:r>
              <a:rPr lang="sv-SE" sz="1200" dirty="0">
                <a:cs typeface="Courier"/>
              </a:rPr>
              <a:t>				</a:t>
            </a:r>
            <a:r>
              <a:rPr lang="sv-SE" sz="1200" b="1" dirty="0" smtClean="0">
                <a:cs typeface="Courier"/>
              </a:rPr>
              <a:t>ACPYPE</a:t>
            </a:r>
            <a:r>
              <a:rPr lang="sv-SE" sz="1200" dirty="0" smtClean="0">
                <a:cs typeface="Courier"/>
              </a:rPr>
              <a:t> </a:t>
            </a:r>
            <a:r>
              <a:rPr lang="sv-SE" sz="1200" dirty="0">
                <a:cs typeface="Courier"/>
              </a:rPr>
              <a:t>- A </a:t>
            </a:r>
            <a:r>
              <a:rPr lang="sv-SE" sz="1200" dirty="0" err="1">
                <a:cs typeface="Courier"/>
              </a:rPr>
              <a:t>Python</a:t>
            </a:r>
            <a:r>
              <a:rPr lang="sv-SE" sz="1200" dirty="0">
                <a:cs typeface="Courier"/>
              </a:rPr>
              <a:t> interface to </a:t>
            </a:r>
            <a:r>
              <a:rPr lang="sv-SE" sz="1200" dirty="0" err="1" smtClean="0">
                <a:cs typeface="Courier"/>
              </a:rPr>
              <a:t>Antechamber</a:t>
            </a:r>
            <a:r>
              <a:rPr lang="sv-SE" sz="1200" dirty="0" smtClean="0">
                <a:cs typeface="Courier"/>
              </a:rPr>
              <a:t>, </a:t>
            </a:r>
            <a:r>
              <a:rPr lang="sv-SE" sz="1200" dirty="0" err="1" smtClean="0">
                <a:cs typeface="Courier"/>
              </a:rPr>
              <a:t>also</a:t>
            </a:r>
            <a:r>
              <a:rPr lang="sv-SE" sz="1200" dirty="0" smtClean="0">
                <a:cs typeface="Courier"/>
              </a:rPr>
              <a:t> OPLS/</a:t>
            </a:r>
            <a:r>
              <a:rPr lang="sv-SE" sz="1200" dirty="0" err="1" smtClean="0">
                <a:cs typeface="Courier"/>
              </a:rPr>
              <a:t>aa</a:t>
            </a:r>
            <a:r>
              <a:rPr lang="sv-SE" sz="1200" dirty="0" smtClean="0">
                <a:cs typeface="Courier"/>
              </a:rPr>
              <a:t>?</a:t>
            </a:r>
            <a:endParaRPr lang="sv-SE" sz="1200" dirty="0">
              <a:cs typeface="Courier"/>
            </a:endParaRPr>
          </a:p>
          <a:p>
            <a:pPr lvl="1"/>
            <a:r>
              <a:rPr lang="sv-SE" sz="1200" dirty="0">
                <a:cs typeface="Courier"/>
              </a:rPr>
              <a:t>CHARMM			</a:t>
            </a:r>
            <a:r>
              <a:rPr lang="sv-SE" sz="1200" b="1" dirty="0" err="1" smtClean="0">
                <a:cs typeface="Courier"/>
              </a:rPr>
              <a:t>CharmmCGenFF</a:t>
            </a:r>
            <a:r>
              <a:rPr lang="sv-SE" sz="1200" dirty="0" smtClean="0">
                <a:cs typeface="Courier"/>
              </a:rPr>
              <a:t>, </a:t>
            </a:r>
            <a:r>
              <a:rPr lang="sv-SE" sz="1200" dirty="0" err="1" smtClean="0">
                <a:cs typeface="Courier"/>
              </a:rPr>
              <a:t>generalized</a:t>
            </a:r>
            <a:r>
              <a:rPr lang="sv-SE" sz="1200" dirty="0" smtClean="0">
                <a:cs typeface="Courier"/>
              </a:rPr>
              <a:t> </a:t>
            </a:r>
            <a:r>
              <a:rPr lang="sv-SE" sz="1200" dirty="0">
                <a:cs typeface="Courier"/>
              </a:rPr>
              <a:t>force </a:t>
            </a:r>
            <a:r>
              <a:rPr lang="sv-SE" sz="1200" dirty="0" err="1">
                <a:cs typeface="Courier"/>
              </a:rPr>
              <a:t>field</a:t>
            </a:r>
            <a:r>
              <a:rPr lang="sv-SE" sz="1200" dirty="0">
                <a:cs typeface="Courier"/>
              </a:rPr>
              <a:t> for CHARMM</a:t>
            </a:r>
          </a:p>
          <a:p>
            <a:pPr lvl="1"/>
            <a:r>
              <a:rPr lang="sv-SE" sz="1200" dirty="0">
                <a:cs typeface="Courier"/>
              </a:rPr>
              <a:t>				</a:t>
            </a:r>
            <a:r>
              <a:rPr lang="sv-SE" sz="1200" b="1" dirty="0" err="1">
                <a:cs typeface="Courier"/>
              </a:rPr>
              <a:t>SwissParam</a:t>
            </a:r>
            <a:endParaRPr lang="sv-SE" sz="1200" b="1" dirty="0">
              <a:cs typeface="Courier"/>
            </a:endParaRPr>
          </a:p>
          <a:p>
            <a:pPr lvl="1"/>
            <a:r>
              <a:rPr lang="sv-SE" sz="1200" dirty="0">
                <a:cs typeface="Courier"/>
              </a:rPr>
              <a:t>				</a:t>
            </a:r>
            <a:r>
              <a:rPr lang="sv-SE" sz="1200" b="1" dirty="0">
                <a:cs typeface="Courier"/>
              </a:rPr>
              <a:t>CHARMM-GUI</a:t>
            </a:r>
            <a:r>
              <a:rPr lang="sv-SE" sz="1200" dirty="0">
                <a:cs typeface="Courier"/>
              </a:rPr>
              <a:t>, online server </a:t>
            </a:r>
            <a:r>
              <a:rPr lang="sv-SE" sz="1200" dirty="0" err="1">
                <a:cs typeface="Courier"/>
              </a:rPr>
              <a:t>that</a:t>
            </a:r>
            <a:r>
              <a:rPr lang="sv-SE" sz="1200" dirty="0">
                <a:cs typeface="Courier"/>
              </a:rPr>
              <a:t> </a:t>
            </a:r>
            <a:r>
              <a:rPr lang="sv-SE" sz="1200" dirty="0" err="1">
                <a:cs typeface="Courier"/>
              </a:rPr>
              <a:t>works</a:t>
            </a:r>
            <a:r>
              <a:rPr lang="sv-SE" sz="1200" dirty="0">
                <a:cs typeface="Courier"/>
              </a:rPr>
              <a:t> </a:t>
            </a:r>
            <a:r>
              <a:rPr lang="sv-SE" sz="1200" dirty="0" err="1">
                <a:cs typeface="Courier"/>
              </a:rPr>
              <a:t>well</a:t>
            </a:r>
            <a:r>
              <a:rPr lang="sv-SE" sz="1200" dirty="0">
                <a:cs typeface="Courier"/>
              </a:rPr>
              <a:t> in </a:t>
            </a:r>
            <a:r>
              <a:rPr lang="sv-SE" sz="1200" dirty="0" err="1">
                <a:cs typeface="Courier"/>
              </a:rPr>
              <a:t>many</a:t>
            </a:r>
            <a:r>
              <a:rPr lang="sv-SE" sz="1200" dirty="0">
                <a:cs typeface="Courier"/>
              </a:rPr>
              <a:t> </a:t>
            </a:r>
            <a:r>
              <a:rPr lang="sv-SE" sz="1200" dirty="0" err="1">
                <a:cs typeface="Courier"/>
              </a:rPr>
              <a:t>cases</a:t>
            </a:r>
            <a:endParaRPr lang="sv-SE" sz="1200" dirty="0">
              <a:cs typeface="Courier"/>
            </a:endParaRPr>
          </a:p>
          <a:p>
            <a:pPr lvl="1"/>
            <a:r>
              <a:rPr lang="sv-SE" sz="1200" dirty="0">
                <a:cs typeface="Courier"/>
              </a:rPr>
              <a:t>GROMOS/UA		</a:t>
            </a:r>
            <a:r>
              <a:rPr lang="sv-SE" sz="1200" dirty="0" smtClean="0">
                <a:cs typeface="Courier"/>
              </a:rPr>
              <a:t>                          </a:t>
            </a:r>
            <a:r>
              <a:rPr lang="sv-SE" sz="1200" b="1" dirty="0" smtClean="0">
                <a:cs typeface="Courier"/>
              </a:rPr>
              <a:t>PRODRG </a:t>
            </a:r>
            <a:r>
              <a:rPr lang="sv-SE" sz="1200" b="1" dirty="0">
                <a:cs typeface="Courier"/>
              </a:rPr>
              <a:t>2.5 </a:t>
            </a:r>
            <a:r>
              <a:rPr lang="sv-SE" sz="1200" dirty="0">
                <a:cs typeface="Courier"/>
              </a:rPr>
              <a:t>- An </a:t>
            </a:r>
            <a:r>
              <a:rPr lang="sv-SE" sz="1200" dirty="0" err="1">
                <a:cs typeface="Courier"/>
              </a:rPr>
              <a:t>automated</a:t>
            </a:r>
            <a:r>
              <a:rPr lang="sv-SE" sz="1200" dirty="0">
                <a:cs typeface="Courier"/>
              </a:rPr>
              <a:t> server for </a:t>
            </a:r>
            <a:r>
              <a:rPr lang="sv-SE" sz="1200" dirty="0" err="1">
                <a:cs typeface="Courier"/>
              </a:rPr>
              <a:t>topology</a:t>
            </a:r>
            <a:r>
              <a:rPr lang="sv-SE" sz="1200" dirty="0">
                <a:cs typeface="Courier"/>
              </a:rPr>
              <a:t> generation</a:t>
            </a:r>
          </a:p>
          <a:p>
            <a:pPr lvl="1"/>
            <a:r>
              <a:rPr lang="sv-SE" sz="1200" dirty="0">
                <a:cs typeface="Courier"/>
              </a:rPr>
              <a:t>				</a:t>
            </a:r>
            <a:r>
              <a:rPr lang="sv-SE" sz="1200" b="1" dirty="0" err="1" smtClean="0">
                <a:cs typeface="Courier"/>
              </a:rPr>
              <a:t>Automated</a:t>
            </a:r>
            <a:r>
              <a:rPr lang="sv-SE" sz="1200" b="1" dirty="0" smtClean="0">
                <a:cs typeface="Courier"/>
              </a:rPr>
              <a:t> </a:t>
            </a:r>
            <a:r>
              <a:rPr lang="sv-SE" sz="1200" b="1" dirty="0" err="1" smtClean="0">
                <a:cs typeface="Courier"/>
              </a:rPr>
              <a:t>Topology</a:t>
            </a:r>
            <a:r>
              <a:rPr lang="sv-SE" sz="1200" b="1" dirty="0" smtClean="0">
                <a:cs typeface="Courier"/>
              </a:rPr>
              <a:t> </a:t>
            </a:r>
            <a:r>
              <a:rPr lang="sv-SE" sz="1200" b="1" dirty="0" err="1" smtClean="0">
                <a:cs typeface="Courier"/>
              </a:rPr>
              <a:t>builder</a:t>
            </a:r>
            <a:r>
              <a:rPr lang="sv-SE" sz="1200" dirty="0" smtClean="0">
                <a:cs typeface="Courier"/>
              </a:rPr>
              <a:t> </a:t>
            </a:r>
            <a:r>
              <a:rPr lang="mr-IN" sz="1200" dirty="0" smtClean="0">
                <a:cs typeface="Courier"/>
              </a:rPr>
              <a:t>–</a:t>
            </a:r>
            <a:r>
              <a:rPr lang="sv-SE" sz="1200" dirty="0" smtClean="0">
                <a:cs typeface="Courier"/>
              </a:rPr>
              <a:t> a </a:t>
            </a:r>
            <a:r>
              <a:rPr lang="sv-SE" sz="1200" dirty="0" err="1">
                <a:cs typeface="Courier"/>
              </a:rPr>
              <a:t>newer</a:t>
            </a:r>
            <a:r>
              <a:rPr lang="sv-SE" sz="1200" dirty="0">
                <a:cs typeface="Courier"/>
              </a:rPr>
              <a:t> server for </a:t>
            </a:r>
            <a:r>
              <a:rPr lang="sv-SE" sz="1200" dirty="0" err="1">
                <a:cs typeface="Courier"/>
              </a:rPr>
              <a:t>topology</a:t>
            </a:r>
            <a:r>
              <a:rPr lang="sv-SE" sz="1200" dirty="0">
                <a:cs typeface="Courier"/>
              </a:rPr>
              <a:t> generation</a:t>
            </a:r>
          </a:p>
          <a:p>
            <a:pPr lvl="1"/>
            <a:r>
              <a:rPr lang="sv-SE" sz="1200" dirty="0">
                <a:cs typeface="Courier"/>
              </a:rPr>
              <a:t>OPLS-AA			</a:t>
            </a:r>
            <a:r>
              <a:rPr lang="sv-SE" sz="1200" b="1" dirty="0" err="1">
                <a:cs typeface="Courier"/>
              </a:rPr>
              <a:t>Topolbuild</a:t>
            </a:r>
            <a:r>
              <a:rPr lang="sv-SE" sz="1200" dirty="0">
                <a:cs typeface="Courier"/>
              </a:rPr>
              <a:t> - </a:t>
            </a:r>
            <a:r>
              <a:rPr lang="sv-SE" sz="1200" dirty="0" err="1">
                <a:cs typeface="Courier"/>
              </a:rPr>
              <a:t>Converts</a:t>
            </a:r>
            <a:r>
              <a:rPr lang="sv-SE" sz="1200" dirty="0">
                <a:cs typeface="Courier"/>
              </a:rPr>
              <a:t> a </a:t>
            </a:r>
            <a:r>
              <a:rPr lang="sv-SE" sz="1200" dirty="0" err="1">
                <a:cs typeface="Courier"/>
              </a:rPr>
              <a:t>Tripos</a:t>
            </a:r>
            <a:r>
              <a:rPr lang="sv-SE" sz="1200" dirty="0">
                <a:cs typeface="Courier"/>
              </a:rPr>
              <a:t> .mol2 </a:t>
            </a:r>
            <a:r>
              <a:rPr lang="sv-SE" sz="1200" dirty="0" err="1">
                <a:cs typeface="Courier"/>
              </a:rPr>
              <a:t>file</a:t>
            </a:r>
            <a:r>
              <a:rPr lang="sv-SE" sz="1200" dirty="0">
                <a:cs typeface="Courier"/>
              </a:rPr>
              <a:t> </a:t>
            </a:r>
            <a:r>
              <a:rPr lang="sv-SE" sz="1200" dirty="0" err="1">
                <a:cs typeface="Courier"/>
              </a:rPr>
              <a:t>into</a:t>
            </a:r>
            <a:r>
              <a:rPr lang="sv-SE" sz="1200" dirty="0">
                <a:cs typeface="Courier"/>
              </a:rPr>
              <a:t> a </a:t>
            </a:r>
            <a:r>
              <a:rPr lang="sv-SE" sz="1200" dirty="0" err="1">
                <a:cs typeface="Courier"/>
              </a:rPr>
              <a:t>topology</a:t>
            </a:r>
            <a:endParaRPr lang="sv-SE" sz="1200" dirty="0">
              <a:cs typeface="Courier"/>
            </a:endParaRPr>
          </a:p>
          <a:p>
            <a:pPr lvl="1"/>
            <a:r>
              <a:rPr lang="sv-SE" sz="1200" dirty="0">
                <a:cs typeface="Courier"/>
              </a:rPr>
              <a:t>				</a:t>
            </a:r>
            <a:r>
              <a:rPr lang="sv-SE" sz="1200" b="1" dirty="0" err="1" smtClean="0">
                <a:cs typeface="Courier"/>
              </a:rPr>
              <a:t>TopolGen</a:t>
            </a:r>
            <a:r>
              <a:rPr lang="sv-SE" sz="1200" b="1" dirty="0" smtClean="0">
                <a:cs typeface="Courier"/>
              </a:rPr>
              <a:t> </a:t>
            </a:r>
            <a:r>
              <a:rPr lang="sv-SE" sz="1200" dirty="0" smtClean="0">
                <a:cs typeface="Courier"/>
              </a:rPr>
              <a:t>- </a:t>
            </a:r>
            <a:r>
              <a:rPr lang="sv-SE" sz="1200" dirty="0" err="1">
                <a:cs typeface="Courier"/>
              </a:rPr>
              <a:t>Converts</a:t>
            </a:r>
            <a:r>
              <a:rPr lang="sv-SE" sz="1200" dirty="0">
                <a:cs typeface="Courier"/>
              </a:rPr>
              <a:t> an all-atom .</a:t>
            </a:r>
            <a:r>
              <a:rPr lang="sv-SE" sz="1200" dirty="0" err="1">
                <a:cs typeface="Courier"/>
              </a:rPr>
              <a:t>pdb</a:t>
            </a:r>
            <a:r>
              <a:rPr lang="sv-SE" sz="1200" dirty="0">
                <a:cs typeface="Courier"/>
              </a:rPr>
              <a:t> </a:t>
            </a:r>
            <a:r>
              <a:rPr lang="sv-SE" sz="1200" dirty="0" err="1">
                <a:cs typeface="Courier"/>
              </a:rPr>
              <a:t>file</a:t>
            </a:r>
            <a:r>
              <a:rPr lang="sv-SE" sz="1200" dirty="0">
                <a:cs typeface="Courier"/>
              </a:rPr>
              <a:t> to a </a:t>
            </a:r>
            <a:r>
              <a:rPr lang="sv-SE" sz="1200" dirty="0" err="1">
                <a:cs typeface="Courier"/>
              </a:rPr>
              <a:t>topology</a:t>
            </a:r>
            <a:endParaRPr lang="sv-SE" sz="1200" dirty="0">
              <a:cs typeface="Courier"/>
            </a:endParaRPr>
          </a:p>
          <a:p>
            <a:pPr lvl="1"/>
            <a:r>
              <a:rPr lang="sv-SE" sz="1200" dirty="0">
                <a:cs typeface="Courier"/>
              </a:rPr>
              <a:t>				</a:t>
            </a:r>
            <a:r>
              <a:rPr lang="sv-SE" sz="1200" b="1" dirty="0" err="1">
                <a:cs typeface="Courier"/>
              </a:rPr>
              <a:t>mktop</a:t>
            </a:r>
            <a:r>
              <a:rPr lang="sv-SE" sz="1200" dirty="0">
                <a:cs typeface="Courier"/>
              </a:rPr>
              <a:t> - </a:t>
            </a:r>
            <a:r>
              <a:rPr lang="sv-SE" sz="1200" dirty="0" err="1">
                <a:cs typeface="Courier"/>
              </a:rPr>
              <a:t>Converts</a:t>
            </a:r>
            <a:r>
              <a:rPr lang="sv-SE" sz="1200" dirty="0">
                <a:cs typeface="Courier"/>
              </a:rPr>
              <a:t> a .</a:t>
            </a:r>
            <a:r>
              <a:rPr lang="sv-SE" sz="1200" dirty="0" err="1">
                <a:cs typeface="Courier"/>
              </a:rPr>
              <a:t>pdb</a:t>
            </a:r>
            <a:r>
              <a:rPr lang="sv-SE" sz="1200" dirty="0">
                <a:cs typeface="Courier"/>
              </a:rPr>
              <a:t> </a:t>
            </a:r>
            <a:r>
              <a:rPr lang="sv-SE" sz="1200" dirty="0" err="1">
                <a:cs typeface="Courier"/>
              </a:rPr>
              <a:t>file</a:t>
            </a:r>
            <a:r>
              <a:rPr lang="sv-SE" sz="1200" dirty="0">
                <a:cs typeface="Courier"/>
              </a:rPr>
              <a:t> </a:t>
            </a:r>
            <a:r>
              <a:rPr lang="sv-SE" sz="1200" dirty="0" err="1">
                <a:cs typeface="Courier"/>
              </a:rPr>
              <a:t>into</a:t>
            </a:r>
            <a:r>
              <a:rPr lang="sv-SE" sz="1200" dirty="0">
                <a:cs typeface="Courier"/>
              </a:rPr>
              <a:t> a </a:t>
            </a:r>
            <a:r>
              <a:rPr lang="sv-SE" sz="1200" dirty="0" err="1">
                <a:cs typeface="Courier"/>
              </a:rPr>
              <a:t>topology</a:t>
            </a:r>
            <a:endParaRPr lang="sv-SE" sz="1200" dirty="0">
              <a:cs typeface="Courier"/>
            </a:endParaRPr>
          </a:p>
          <a:p>
            <a:pPr lvl="1"/>
            <a:r>
              <a:rPr lang="sv-SE" sz="1200" dirty="0"/>
              <a:t>				</a:t>
            </a:r>
            <a:r>
              <a:rPr lang="sv-SE" sz="1200" b="1" dirty="0">
                <a:cs typeface="Courier"/>
              </a:rPr>
              <a:t>TPPMKTOP </a:t>
            </a:r>
            <a:r>
              <a:rPr lang="sv-SE" sz="1200" dirty="0" smtClean="0">
                <a:cs typeface="Courier"/>
              </a:rPr>
              <a:t>-</a:t>
            </a:r>
            <a:r>
              <a:rPr lang="sv-SE" sz="1200" dirty="0" err="1" smtClean="0">
                <a:cs typeface="Courier"/>
              </a:rPr>
              <a:t>Have</a:t>
            </a:r>
            <a:r>
              <a:rPr lang="sv-SE" sz="1200" dirty="0" smtClean="0">
                <a:cs typeface="Courier"/>
              </a:rPr>
              <a:t> </a:t>
            </a:r>
            <a:r>
              <a:rPr lang="sv-SE" sz="1200" dirty="0">
                <a:cs typeface="Courier"/>
              </a:rPr>
              <a:t>not </a:t>
            </a:r>
            <a:r>
              <a:rPr lang="sv-SE" sz="1200" dirty="0" err="1" smtClean="0">
                <a:cs typeface="Courier"/>
              </a:rPr>
              <a:t>tested</a:t>
            </a:r>
            <a:r>
              <a:rPr lang="mr-IN" sz="1200" dirty="0" smtClean="0">
                <a:cs typeface="Courier"/>
              </a:rPr>
              <a:t>…</a:t>
            </a:r>
            <a:endParaRPr lang="sv-SE" sz="1200" dirty="0" smtClean="0">
              <a:cs typeface="Courier"/>
            </a:endParaRPr>
          </a:p>
          <a:p>
            <a:pPr lvl="1"/>
            <a:endParaRPr lang="sv-SE" sz="1400" dirty="0" smtClean="0">
              <a:cs typeface="Courier"/>
            </a:endParaRPr>
          </a:p>
          <a:p>
            <a:pPr lvl="1"/>
            <a:r>
              <a:rPr lang="sv-SE" sz="1400" dirty="0" err="1" smtClean="0">
                <a:cs typeface="Courier"/>
              </a:rPr>
              <a:t>Also</a:t>
            </a:r>
            <a:r>
              <a:rPr lang="sv-SE" sz="1400" dirty="0">
                <a:cs typeface="Courier"/>
              </a:rPr>
              <a:t>, </a:t>
            </a:r>
            <a:r>
              <a:rPr lang="sv-SE" sz="1400" dirty="0" err="1" smtClean="0">
                <a:cs typeface="Courier"/>
              </a:rPr>
              <a:t>have</a:t>
            </a:r>
            <a:r>
              <a:rPr lang="sv-SE" sz="1400" dirty="0" smtClean="0">
                <a:cs typeface="Courier"/>
              </a:rPr>
              <a:t> a look at </a:t>
            </a:r>
            <a:r>
              <a:rPr lang="sv-SE" sz="1400" b="1" dirty="0" err="1" smtClean="0">
                <a:cs typeface="Courier"/>
              </a:rPr>
              <a:t>STaGE</a:t>
            </a:r>
            <a:r>
              <a:rPr lang="sv-SE" sz="1400" dirty="0" smtClean="0">
                <a:cs typeface="Courier"/>
              </a:rPr>
              <a:t> </a:t>
            </a:r>
            <a:r>
              <a:rPr lang="sv-SE" sz="1400" dirty="0">
                <a:cs typeface="Courier"/>
              </a:rPr>
              <a:t>(</a:t>
            </a:r>
            <a:r>
              <a:rPr lang="fi-FI" sz="1400" dirty="0" err="1" smtClean="0"/>
              <a:t>dx.doi.org</a:t>
            </a:r>
            <a:r>
              <a:rPr lang="fi-FI" sz="1400" dirty="0" smtClean="0"/>
              <a:t>/10.1021/jp505332p </a:t>
            </a:r>
            <a:r>
              <a:rPr lang="fi-FI" sz="1400" dirty="0" err="1" smtClean="0"/>
              <a:t>uses</a:t>
            </a:r>
            <a:r>
              <a:rPr lang="fi-FI" sz="1400" dirty="0" smtClean="0"/>
              <a:t> </a:t>
            </a:r>
            <a:r>
              <a:rPr lang="fi-FI" sz="1400" dirty="0" err="1" smtClean="0"/>
              <a:t>many</a:t>
            </a:r>
            <a:r>
              <a:rPr lang="fi-FI" sz="1400" dirty="0" smtClean="0"/>
              <a:t> </a:t>
            </a:r>
            <a:r>
              <a:rPr lang="fi-FI" sz="1400" dirty="0" err="1" smtClean="0"/>
              <a:t>different</a:t>
            </a:r>
            <a:r>
              <a:rPr lang="fi-FI" sz="1400" dirty="0" smtClean="0"/>
              <a:t> </a:t>
            </a:r>
            <a:r>
              <a:rPr lang="fi-FI" sz="1400" dirty="0" err="1" smtClean="0"/>
              <a:t>tools</a:t>
            </a:r>
            <a:r>
              <a:rPr lang="sv-SE" sz="1400" dirty="0" smtClean="0">
                <a:cs typeface="Courier"/>
              </a:rPr>
              <a:t>) and</a:t>
            </a:r>
          </a:p>
          <a:p>
            <a:pPr lvl="1"/>
            <a:r>
              <a:rPr lang="sv-SE" sz="1400" b="1" dirty="0" err="1" smtClean="0">
                <a:cs typeface="Courier"/>
              </a:rPr>
              <a:t>TopoGromacs</a:t>
            </a:r>
            <a:r>
              <a:rPr lang="sv-SE" sz="1400" dirty="0" smtClean="0">
                <a:cs typeface="Courier"/>
              </a:rPr>
              <a:t> (</a:t>
            </a:r>
            <a:r>
              <a:rPr lang="hr-HR" sz="1400" dirty="0"/>
              <a:t>DOI: 10.1021/acs.jcim.6b00103 </a:t>
            </a:r>
            <a:r>
              <a:rPr lang="hr-HR" sz="1400" dirty="0" smtClean="0"/>
              <a:t> </a:t>
            </a:r>
            <a:r>
              <a:rPr lang="sv-SE" sz="1400" dirty="0" err="1" smtClean="0">
                <a:cs typeface="Courier"/>
              </a:rPr>
              <a:t>conversion</a:t>
            </a:r>
            <a:r>
              <a:rPr lang="sv-SE" sz="1400" dirty="0" smtClean="0">
                <a:cs typeface="Courier"/>
              </a:rPr>
              <a:t> </a:t>
            </a:r>
            <a:r>
              <a:rPr lang="sv-SE" sz="1400" dirty="0" err="1" smtClean="0">
                <a:cs typeface="Courier"/>
              </a:rPr>
              <a:t>tool</a:t>
            </a:r>
            <a:r>
              <a:rPr lang="sv-SE" sz="1400" dirty="0" smtClean="0">
                <a:cs typeface="Courier"/>
              </a:rPr>
              <a:t> </a:t>
            </a:r>
            <a:r>
              <a:rPr lang="sv-SE" sz="1400" dirty="0" err="1" smtClean="0">
                <a:cs typeface="Courier"/>
              </a:rPr>
              <a:t>between</a:t>
            </a:r>
            <a:r>
              <a:rPr lang="sv-SE" sz="1400" dirty="0" smtClean="0">
                <a:cs typeface="Courier"/>
              </a:rPr>
              <a:t> CHARMM and </a:t>
            </a:r>
            <a:r>
              <a:rPr lang="sv-SE" sz="1400" dirty="0" err="1" smtClean="0">
                <a:cs typeface="Courier"/>
              </a:rPr>
              <a:t>Gromacs</a:t>
            </a:r>
            <a:r>
              <a:rPr lang="sv-SE" sz="1400" dirty="0" smtClean="0">
                <a:cs typeface="Courier"/>
              </a:rPr>
              <a:t>)</a:t>
            </a:r>
          </a:p>
          <a:p>
            <a:pPr lvl="1"/>
            <a:endParaRPr lang="sv-SE" sz="1400" dirty="0">
              <a:cs typeface="Courier"/>
            </a:endParaRPr>
          </a:p>
          <a:p>
            <a:pPr lvl="1"/>
            <a:r>
              <a:rPr lang="en-US" sz="1400" dirty="0">
                <a:solidFill>
                  <a:srgbClr val="000000"/>
                </a:solidFill>
                <a:ea typeface="Calibri" charset="0"/>
                <a:cs typeface="Calibri" charset="0"/>
              </a:rPr>
              <a:t>This </a:t>
            </a:r>
            <a:r>
              <a:rPr lang="en-US" sz="1400" dirty="0" smtClean="0">
                <a:solidFill>
                  <a:srgbClr val="000000"/>
                </a:solidFill>
                <a:ea typeface="Calibri" charset="0"/>
                <a:cs typeface="Calibri" charset="0"/>
              </a:rPr>
              <a:t>tutorial </a:t>
            </a:r>
            <a:r>
              <a:rPr lang="en-US" sz="1400" dirty="0">
                <a:solidFill>
                  <a:srgbClr val="000000"/>
                </a:solidFill>
                <a:ea typeface="Calibri" charset="0"/>
                <a:cs typeface="Calibri" charset="0"/>
              </a:rPr>
              <a:t>is pretty cool and shows how to setup OPLS/aa topologies using </a:t>
            </a:r>
            <a:r>
              <a:rPr lang="en-US" sz="1400" dirty="0" smtClean="0">
                <a:solidFill>
                  <a:srgbClr val="000000"/>
                </a:solidFill>
                <a:ea typeface="Calibri" charset="0"/>
                <a:cs typeface="Calibri" charset="0"/>
              </a:rPr>
              <a:t>some of the above tools/programs</a:t>
            </a:r>
            <a:r>
              <a:rPr lang="en-US" sz="1400" dirty="0">
                <a:solidFill>
                  <a:srgbClr val="000000"/>
                </a:solidFill>
                <a:ea typeface="Calibri" charset="0"/>
                <a:cs typeface="Calibri" charset="0"/>
              </a:rPr>
              <a:t/>
            </a:r>
            <a:br>
              <a:rPr lang="en-US" sz="1400" dirty="0">
                <a:solidFill>
                  <a:srgbClr val="000000"/>
                </a:solidFill>
                <a:ea typeface="Calibri" charset="0"/>
                <a:cs typeface="Calibri" charset="0"/>
              </a:rPr>
            </a:br>
            <a:r>
              <a:rPr lang="en-US" sz="1400" dirty="0">
                <a:solidFill>
                  <a:srgbClr val="000000"/>
                </a:solidFill>
                <a:ea typeface="Calibri" charset="0"/>
                <a:cs typeface="Calibri" charset="0"/>
                <a:hlinkClick r:id="rId2"/>
              </a:rPr>
              <a:t>http://www.esi.umontreal.ca/~pelletjo/gromacs/derive09.html</a:t>
            </a:r>
            <a:endParaRPr lang="en-US" sz="1400" dirty="0">
              <a:solidFill>
                <a:srgbClr val="000000"/>
              </a:solidFill>
              <a:ea typeface="Calibri" charset="0"/>
              <a:cs typeface="Calibri" charset="0"/>
            </a:endParaRPr>
          </a:p>
          <a:p>
            <a:pPr lvl="1"/>
            <a:endParaRPr lang="sv-SE" sz="1400" dirty="0">
              <a:cs typeface="Courier"/>
            </a:endParaRPr>
          </a:p>
          <a:p>
            <a:pPr lvl="1"/>
            <a:endParaRPr lang="sv-SE" sz="1400" dirty="0">
              <a:cs typeface="Courier"/>
            </a:endParaRPr>
          </a:p>
          <a:p>
            <a:endParaRPr lang="en-US" dirty="0"/>
          </a:p>
        </p:txBody>
      </p:sp>
    </p:spTree>
    <p:extLst>
      <p:ext uri="{BB962C8B-B14F-4D97-AF65-F5344CB8AC3E}">
        <p14:creationId xmlns:p14="http://schemas.microsoft.com/office/powerpoint/2010/main" val="13431599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0"/>
            <a:ext cx="9144000" cy="861774"/>
          </a:xfrm>
          <a:prstGeom prst="rect">
            <a:avLst/>
          </a:prstGeom>
        </p:spPr>
        <p:txBody>
          <a:bodyPr wrap="square">
            <a:spAutoFit/>
          </a:bodyPr>
          <a:lstStyle/>
          <a:p>
            <a:pPr lvl="1"/>
            <a:r>
              <a:rPr lang="sv-SE" sz="3200" dirty="0" err="1">
                <a:solidFill>
                  <a:srgbClr val="000000"/>
                </a:solidFill>
                <a:latin typeface="Calibri" charset="0"/>
                <a:ea typeface="Calibri" charset="0"/>
                <a:cs typeface="Calibri" charset="0"/>
              </a:rPr>
              <a:t>How</a:t>
            </a:r>
            <a:r>
              <a:rPr lang="sv-SE" sz="3200" dirty="0">
                <a:solidFill>
                  <a:srgbClr val="000000"/>
                </a:solidFill>
                <a:latin typeface="Calibri" charset="0"/>
                <a:ea typeface="Calibri" charset="0"/>
                <a:cs typeface="Calibri" charset="0"/>
              </a:rPr>
              <a:t> </a:t>
            </a:r>
            <a:r>
              <a:rPr lang="sv-SE" sz="3200" dirty="0" err="1">
                <a:solidFill>
                  <a:srgbClr val="000000"/>
                </a:solidFill>
                <a:latin typeface="Calibri" charset="0"/>
                <a:ea typeface="Calibri" charset="0"/>
                <a:cs typeface="Calibri" charset="0"/>
              </a:rPr>
              <a:t>to</a:t>
            </a:r>
            <a:r>
              <a:rPr lang="sv-SE" sz="3200" dirty="0">
                <a:solidFill>
                  <a:srgbClr val="000000"/>
                </a:solidFill>
                <a:latin typeface="Calibri" charset="0"/>
                <a:ea typeface="Calibri" charset="0"/>
                <a:cs typeface="Calibri" charset="0"/>
              </a:rPr>
              <a:t> setup the </a:t>
            </a:r>
            <a:r>
              <a:rPr lang="sv-SE" sz="3200" dirty="0" err="1">
                <a:solidFill>
                  <a:srgbClr val="000000"/>
                </a:solidFill>
                <a:latin typeface="Calibri" charset="0"/>
                <a:ea typeface="Calibri" charset="0"/>
                <a:cs typeface="Calibri" charset="0"/>
              </a:rPr>
              <a:t>molecular</a:t>
            </a:r>
            <a:r>
              <a:rPr lang="sv-SE" sz="3200" dirty="0">
                <a:solidFill>
                  <a:srgbClr val="000000"/>
                </a:solidFill>
                <a:latin typeface="Calibri" charset="0"/>
                <a:ea typeface="Calibri" charset="0"/>
                <a:cs typeface="Calibri" charset="0"/>
              </a:rPr>
              <a:t> </a:t>
            </a:r>
            <a:r>
              <a:rPr lang="sv-SE" sz="3200" dirty="0" err="1">
                <a:solidFill>
                  <a:srgbClr val="000000"/>
                </a:solidFill>
                <a:latin typeface="Calibri" charset="0"/>
                <a:ea typeface="Calibri" charset="0"/>
                <a:cs typeface="Calibri" charset="0"/>
              </a:rPr>
              <a:t>topology</a:t>
            </a:r>
            <a:r>
              <a:rPr lang="sv-SE" sz="3200" dirty="0">
                <a:solidFill>
                  <a:srgbClr val="000000"/>
                </a:solidFill>
                <a:latin typeface="Calibri" charset="0"/>
                <a:ea typeface="Calibri" charset="0"/>
                <a:cs typeface="Calibri" charset="0"/>
              </a:rPr>
              <a:t> for Gromacs</a:t>
            </a:r>
          </a:p>
          <a:p>
            <a:pPr lvl="1"/>
            <a:r>
              <a:rPr lang="en-US" dirty="0" smtClean="0">
                <a:solidFill>
                  <a:srgbClr val="000000"/>
                </a:solidFill>
                <a:latin typeface="Calibri" charset="0"/>
                <a:ea typeface="Calibri" charset="0"/>
                <a:cs typeface="Calibri" charset="0"/>
              </a:rPr>
              <a:t>i.e. the molecular </a:t>
            </a:r>
            <a:r>
              <a:rPr lang="en-US" dirty="0">
                <a:solidFill>
                  <a:srgbClr val="000000"/>
                </a:solidFill>
                <a:latin typeface="Calibri" charset="0"/>
                <a:ea typeface="Calibri" charset="0"/>
                <a:cs typeface="Calibri" charset="0"/>
              </a:rPr>
              <a:t>t</a:t>
            </a:r>
            <a:r>
              <a:rPr lang="en-US" dirty="0" smtClean="0">
                <a:solidFill>
                  <a:srgbClr val="000000"/>
                </a:solidFill>
                <a:latin typeface="Calibri" charset="0"/>
                <a:ea typeface="Calibri" charset="0"/>
                <a:cs typeface="Calibri" charset="0"/>
              </a:rPr>
              <a:t>opology </a:t>
            </a:r>
            <a:r>
              <a:rPr lang="en-US" dirty="0">
                <a:solidFill>
                  <a:srgbClr val="000000"/>
                </a:solidFill>
                <a:latin typeface="Calibri" charset="0"/>
                <a:ea typeface="Calibri" charset="0"/>
                <a:cs typeface="Calibri" charset="0"/>
              </a:rPr>
              <a:t>file (</a:t>
            </a:r>
            <a:r>
              <a:rPr lang="en-US" b="1" dirty="0">
                <a:solidFill>
                  <a:srgbClr val="000000"/>
                </a:solidFill>
                <a:latin typeface="Calibri" charset="0"/>
                <a:ea typeface="Calibri" charset="0"/>
                <a:cs typeface="Calibri" charset="0"/>
              </a:rPr>
              <a:t>.top </a:t>
            </a:r>
            <a:r>
              <a:rPr lang="en-US" dirty="0">
                <a:solidFill>
                  <a:srgbClr val="000000"/>
                </a:solidFill>
                <a:latin typeface="Calibri" charset="0"/>
                <a:ea typeface="Calibri" charset="0"/>
                <a:cs typeface="Calibri" charset="0"/>
              </a:rPr>
              <a:t>or </a:t>
            </a:r>
            <a:r>
              <a:rPr lang="en-US" b="1" dirty="0">
                <a:solidFill>
                  <a:srgbClr val="000000"/>
                </a:solidFill>
                <a:latin typeface="Calibri" charset="0"/>
                <a:ea typeface="Calibri" charset="0"/>
                <a:cs typeface="Calibri" charset="0"/>
              </a:rPr>
              <a:t>.</a:t>
            </a:r>
            <a:r>
              <a:rPr lang="en-US" b="1" dirty="0" err="1">
                <a:solidFill>
                  <a:srgbClr val="000000"/>
                </a:solidFill>
                <a:latin typeface="Calibri" charset="0"/>
                <a:ea typeface="Calibri" charset="0"/>
                <a:cs typeface="Calibri" charset="0"/>
              </a:rPr>
              <a:t>itp</a:t>
            </a:r>
            <a:r>
              <a:rPr lang="en-US" dirty="0">
                <a:solidFill>
                  <a:srgbClr val="000000"/>
                </a:solidFill>
                <a:latin typeface="Calibri" charset="0"/>
                <a:ea typeface="Calibri" charset="0"/>
                <a:cs typeface="Calibri" charset="0"/>
              </a:rPr>
              <a:t>, sort of flexible format)</a:t>
            </a:r>
          </a:p>
        </p:txBody>
      </p:sp>
      <p:sp>
        <p:nvSpPr>
          <p:cNvPr id="2" name="TextBox 1"/>
          <p:cNvSpPr txBox="1"/>
          <p:nvPr/>
        </p:nvSpPr>
        <p:spPr>
          <a:xfrm>
            <a:off x="1" y="940816"/>
            <a:ext cx="9144000" cy="3600986"/>
          </a:xfrm>
          <a:prstGeom prst="rect">
            <a:avLst/>
          </a:prstGeom>
          <a:noFill/>
        </p:spPr>
        <p:txBody>
          <a:bodyPr wrap="square" rtlCol="0">
            <a:spAutoFit/>
          </a:bodyPr>
          <a:lstStyle/>
          <a:p>
            <a:pPr lvl="1"/>
            <a:r>
              <a:rPr lang="sv-SE" sz="1400" b="1" dirty="0" err="1" smtClean="0">
                <a:cs typeface="Courier"/>
              </a:rPr>
              <a:t>Caveat</a:t>
            </a:r>
            <a:r>
              <a:rPr lang="sv-SE" sz="1400" b="1" dirty="0" smtClean="0">
                <a:cs typeface="Courier"/>
              </a:rPr>
              <a:t> - Most </a:t>
            </a:r>
            <a:r>
              <a:rPr lang="sv-SE" sz="1400" b="1" dirty="0" err="1">
                <a:cs typeface="Courier"/>
              </a:rPr>
              <a:t>topology</a:t>
            </a:r>
            <a:r>
              <a:rPr lang="sv-SE" sz="1400" b="1" dirty="0">
                <a:cs typeface="Courier"/>
              </a:rPr>
              <a:t> </a:t>
            </a:r>
            <a:r>
              <a:rPr lang="sv-SE" sz="1400" b="1" dirty="0" err="1">
                <a:cs typeface="Courier"/>
              </a:rPr>
              <a:t>utilites</a:t>
            </a:r>
            <a:r>
              <a:rPr lang="sv-SE" sz="1400" b="1" dirty="0">
                <a:cs typeface="Courier"/>
              </a:rPr>
              <a:t> do not </a:t>
            </a:r>
            <a:r>
              <a:rPr lang="sv-SE" sz="1400" b="1" dirty="0" err="1">
                <a:cs typeface="Courier"/>
              </a:rPr>
              <a:t>take</a:t>
            </a:r>
            <a:r>
              <a:rPr lang="sv-SE" sz="1400" b="1" dirty="0">
                <a:cs typeface="Courier"/>
              </a:rPr>
              <a:t> </a:t>
            </a:r>
            <a:r>
              <a:rPr lang="sv-SE" sz="1400" b="1" dirty="0" err="1">
                <a:cs typeface="Courier"/>
              </a:rPr>
              <a:t>into</a:t>
            </a:r>
            <a:r>
              <a:rPr lang="sv-SE" sz="1400" b="1" dirty="0">
                <a:cs typeface="Courier"/>
              </a:rPr>
              <a:t> </a:t>
            </a:r>
            <a:r>
              <a:rPr lang="sv-SE" sz="1400" b="1" dirty="0" err="1">
                <a:cs typeface="Courier"/>
              </a:rPr>
              <a:t>account</a:t>
            </a:r>
            <a:r>
              <a:rPr lang="sv-SE" sz="1400" b="1" dirty="0">
                <a:cs typeface="Courier"/>
              </a:rPr>
              <a:t> </a:t>
            </a:r>
            <a:r>
              <a:rPr lang="sv-SE" sz="1400" b="1" dirty="0" err="1">
                <a:cs typeface="Courier"/>
              </a:rPr>
              <a:t>bonds</a:t>
            </a:r>
            <a:r>
              <a:rPr lang="sv-SE" sz="1400" b="1" dirty="0">
                <a:cs typeface="Courier"/>
              </a:rPr>
              <a:t> over the </a:t>
            </a:r>
            <a:r>
              <a:rPr lang="sv-SE" sz="1400" b="1" dirty="0" err="1" smtClean="0">
                <a:cs typeface="Courier"/>
              </a:rPr>
              <a:t>pbc’s</a:t>
            </a:r>
            <a:r>
              <a:rPr lang="sv-SE" sz="1400" b="1" dirty="0" smtClean="0">
                <a:cs typeface="Courier"/>
              </a:rPr>
              <a:t> </a:t>
            </a:r>
            <a:r>
              <a:rPr lang="sv-SE" sz="1400" b="1" dirty="0" smtClean="0">
                <a:cs typeface="Courier"/>
                <a:sym typeface="Wingdings"/>
              </a:rPr>
              <a:t></a:t>
            </a:r>
          </a:p>
          <a:p>
            <a:pPr lvl="1"/>
            <a:endParaRPr lang="sv-SE" sz="1400" b="1" dirty="0" smtClean="0">
              <a:cs typeface="Courier"/>
            </a:endParaRPr>
          </a:p>
          <a:p>
            <a:pPr lvl="1"/>
            <a:r>
              <a:rPr lang="sv-SE" sz="1400" dirty="0" err="1" smtClean="0">
                <a:cs typeface="Courier"/>
              </a:rPr>
              <a:t>VMD’s</a:t>
            </a:r>
            <a:r>
              <a:rPr lang="sv-SE" sz="1400" dirty="0" smtClean="0">
                <a:cs typeface="Courier"/>
              </a:rPr>
              <a:t> </a:t>
            </a:r>
            <a:r>
              <a:rPr lang="sv-SE" sz="1400" dirty="0" err="1">
                <a:cs typeface="Courier"/>
              </a:rPr>
              <a:t>inorganic</a:t>
            </a:r>
            <a:r>
              <a:rPr lang="sv-SE" sz="1400" dirty="0">
                <a:cs typeface="Courier"/>
              </a:rPr>
              <a:t> </a:t>
            </a:r>
            <a:r>
              <a:rPr lang="sv-SE" sz="1400" dirty="0" err="1">
                <a:cs typeface="Courier"/>
              </a:rPr>
              <a:t>builder</a:t>
            </a:r>
            <a:r>
              <a:rPr lang="sv-SE" sz="1400" dirty="0">
                <a:cs typeface="Courier"/>
              </a:rPr>
              <a:t> + VMD plugin </a:t>
            </a:r>
            <a:r>
              <a:rPr lang="sv-SE" sz="1400" dirty="0" err="1" smtClean="0">
                <a:cs typeface="Courier"/>
              </a:rPr>
              <a:t>topotools</a:t>
            </a:r>
            <a:r>
              <a:rPr lang="sv-SE" sz="1400" dirty="0" smtClean="0">
                <a:cs typeface="Courier"/>
              </a:rPr>
              <a:t>? </a:t>
            </a:r>
            <a:r>
              <a:rPr lang="sv-SE" sz="1400" dirty="0" err="1" smtClean="0">
                <a:cs typeface="Courier"/>
              </a:rPr>
              <a:t>Can</a:t>
            </a:r>
            <a:r>
              <a:rPr lang="sv-SE" sz="1400" dirty="0" smtClean="0">
                <a:cs typeface="Courier"/>
              </a:rPr>
              <a:t> </a:t>
            </a:r>
            <a:r>
              <a:rPr lang="sv-SE" sz="1400" dirty="0" err="1" smtClean="0">
                <a:cs typeface="Courier"/>
              </a:rPr>
              <a:t>give</a:t>
            </a:r>
            <a:r>
              <a:rPr lang="sv-SE" sz="1400" dirty="0" smtClean="0">
                <a:cs typeface="Courier"/>
              </a:rPr>
              <a:t> </a:t>
            </a:r>
            <a:r>
              <a:rPr lang="sv-SE" sz="1400" dirty="0" err="1" smtClean="0">
                <a:cs typeface="Courier"/>
              </a:rPr>
              <a:t>you</a:t>
            </a:r>
            <a:r>
              <a:rPr lang="sv-SE" sz="1400" dirty="0" smtClean="0">
                <a:cs typeface="Courier"/>
              </a:rPr>
              <a:t> an .</a:t>
            </a:r>
            <a:r>
              <a:rPr lang="sv-SE" sz="1400" dirty="0" err="1" smtClean="0">
                <a:cs typeface="Courier"/>
              </a:rPr>
              <a:t>psf</a:t>
            </a:r>
            <a:r>
              <a:rPr lang="sv-SE" sz="1400" dirty="0" smtClean="0">
                <a:cs typeface="Courier"/>
              </a:rPr>
              <a:t> </a:t>
            </a:r>
            <a:r>
              <a:rPr lang="sv-SE" sz="1400" dirty="0" err="1" smtClean="0">
                <a:cs typeface="Courier"/>
              </a:rPr>
              <a:t>file</a:t>
            </a:r>
            <a:endParaRPr lang="sv-SE" sz="1400" dirty="0" smtClean="0">
              <a:cs typeface="Courier"/>
            </a:endParaRPr>
          </a:p>
          <a:p>
            <a:pPr lvl="1"/>
            <a:r>
              <a:rPr lang="sv-SE" sz="1400" dirty="0">
                <a:solidFill>
                  <a:srgbClr val="FF0000"/>
                </a:solidFill>
                <a:cs typeface="Courier"/>
              </a:rPr>
              <a:t>Note, the atom </a:t>
            </a:r>
            <a:r>
              <a:rPr lang="sv-SE" sz="1400" dirty="0" err="1">
                <a:solidFill>
                  <a:srgbClr val="FF0000"/>
                </a:solidFill>
                <a:cs typeface="Courier"/>
              </a:rPr>
              <a:t>matlab</a:t>
            </a:r>
            <a:r>
              <a:rPr lang="sv-SE" sz="1400" dirty="0">
                <a:solidFill>
                  <a:srgbClr val="FF0000"/>
                </a:solidFill>
                <a:cs typeface="Courier"/>
              </a:rPr>
              <a:t> script </a:t>
            </a:r>
            <a:r>
              <a:rPr lang="sv-SE" sz="1400" dirty="0" err="1">
                <a:solidFill>
                  <a:srgbClr val="FF0000"/>
                </a:solidFill>
                <a:cs typeface="Courier"/>
              </a:rPr>
              <a:t>can</a:t>
            </a:r>
            <a:r>
              <a:rPr lang="sv-SE" sz="1400" dirty="0">
                <a:solidFill>
                  <a:srgbClr val="FF0000"/>
                </a:solidFill>
                <a:cs typeface="Courier"/>
              </a:rPr>
              <a:t> </a:t>
            </a:r>
            <a:r>
              <a:rPr lang="sv-SE" sz="1400" dirty="0" err="1">
                <a:solidFill>
                  <a:srgbClr val="FF0000"/>
                </a:solidFill>
                <a:cs typeface="Courier"/>
              </a:rPr>
              <a:t>write</a:t>
            </a:r>
            <a:r>
              <a:rPr lang="sv-SE" sz="1400" dirty="0">
                <a:solidFill>
                  <a:srgbClr val="FF0000"/>
                </a:solidFill>
                <a:cs typeface="Courier"/>
              </a:rPr>
              <a:t> a </a:t>
            </a:r>
            <a:r>
              <a:rPr lang="sv-SE" sz="1400" dirty="0" err="1">
                <a:solidFill>
                  <a:srgbClr val="FF0000"/>
                </a:solidFill>
                <a:cs typeface="Courier"/>
              </a:rPr>
              <a:t>topology</a:t>
            </a:r>
            <a:r>
              <a:rPr lang="sv-SE" sz="1400" dirty="0">
                <a:solidFill>
                  <a:srgbClr val="FF0000"/>
                </a:solidFill>
                <a:cs typeface="Courier"/>
              </a:rPr>
              <a:t> </a:t>
            </a:r>
            <a:r>
              <a:rPr lang="sv-SE" sz="1400" dirty="0" err="1">
                <a:solidFill>
                  <a:srgbClr val="FF0000"/>
                </a:solidFill>
                <a:cs typeface="Courier"/>
              </a:rPr>
              <a:t>file</a:t>
            </a:r>
            <a:r>
              <a:rPr lang="sv-SE" sz="1400" dirty="0">
                <a:solidFill>
                  <a:srgbClr val="FF0000"/>
                </a:solidFill>
                <a:cs typeface="Courier"/>
              </a:rPr>
              <a:t> for the </a:t>
            </a:r>
            <a:r>
              <a:rPr lang="sv-SE" sz="1400" dirty="0" err="1">
                <a:solidFill>
                  <a:srgbClr val="FF0000"/>
                </a:solidFill>
                <a:cs typeface="Courier"/>
              </a:rPr>
              <a:t>inorganic</a:t>
            </a:r>
            <a:r>
              <a:rPr lang="sv-SE" sz="1400" dirty="0">
                <a:solidFill>
                  <a:srgbClr val="FF0000"/>
                </a:solidFill>
                <a:cs typeface="Courier"/>
              </a:rPr>
              <a:t> </a:t>
            </a:r>
            <a:r>
              <a:rPr lang="sv-SE" sz="1400" dirty="0" err="1">
                <a:solidFill>
                  <a:srgbClr val="FF0000"/>
                </a:solidFill>
                <a:cs typeface="Courier"/>
              </a:rPr>
              <a:t>builder</a:t>
            </a:r>
            <a:r>
              <a:rPr lang="sv-SE" sz="1400" dirty="0" smtClean="0">
                <a:solidFill>
                  <a:srgbClr val="FF0000"/>
                </a:solidFill>
                <a:cs typeface="Courier"/>
              </a:rPr>
              <a:t>!</a:t>
            </a:r>
            <a:endParaRPr lang="sv-SE" sz="1400" dirty="0" smtClean="0">
              <a:cs typeface="Courier"/>
            </a:endParaRPr>
          </a:p>
          <a:p>
            <a:pPr lvl="1"/>
            <a:r>
              <a:rPr lang="sv-SE" sz="1400" dirty="0" smtClean="0">
                <a:cs typeface="Courier"/>
              </a:rPr>
              <a:t>psf2top.py (</a:t>
            </a:r>
            <a:r>
              <a:rPr lang="sv-SE" sz="1400" dirty="0" smtClean="0">
                <a:hlinkClick r:id="rId2"/>
              </a:rPr>
              <a:t>github.com/resal81/PyTopol</a:t>
            </a:r>
            <a:r>
              <a:rPr lang="sv-SE" sz="1400" dirty="0" smtClean="0">
                <a:cs typeface="Courier"/>
              </a:rPr>
              <a:t>) </a:t>
            </a:r>
            <a:r>
              <a:rPr lang="sv-SE" sz="1400" dirty="0" err="1" smtClean="0">
                <a:cs typeface="Courier"/>
              </a:rPr>
              <a:t>can</a:t>
            </a:r>
            <a:r>
              <a:rPr lang="sv-SE" sz="1400" dirty="0" smtClean="0">
                <a:cs typeface="Courier"/>
              </a:rPr>
              <a:t> </a:t>
            </a:r>
            <a:r>
              <a:rPr lang="sv-SE" sz="1400" dirty="0" err="1" smtClean="0">
                <a:cs typeface="Courier"/>
              </a:rPr>
              <a:t>convert</a:t>
            </a:r>
            <a:r>
              <a:rPr lang="sv-SE" sz="1400" dirty="0" smtClean="0">
                <a:cs typeface="Courier"/>
              </a:rPr>
              <a:t> CHARMM .</a:t>
            </a:r>
            <a:r>
              <a:rPr lang="sv-SE" sz="1400" dirty="0" err="1" smtClean="0">
                <a:cs typeface="Courier"/>
              </a:rPr>
              <a:t>psf</a:t>
            </a:r>
            <a:r>
              <a:rPr lang="sv-SE" sz="1400" dirty="0" smtClean="0">
                <a:cs typeface="Courier"/>
              </a:rPr>
              <a:t> to .</a:t>
            </a:r>
            <a:r>
              <a:rPr lang="sv-SE" sz="1400" dirty="0" err="1" smtClean="0">
                <a:cs typeface="Courier"/>
              </a:rPr>
              <a:t>top</a:t>
            </a:r>
            <a:r>
              <a:rPr lang="sv-SE" sz="1400" dirty="0" smtClean="0">
                <a:cs typeface="Courier"/>
              </a:rPr>
              <a:t>/.</a:t>
            </a:r>
            <a:r>
              <a:rPr lang="sv-SE" sz="1400" dirty="0" err="1" smtClean="0">
                <a:cs typeface="Courier"/>
              </a:rPr>
              <a:t>itp</a:t>
            </a:r>
            <a:r>
              <a:rPr lang="sv-SE" sz="1400" dirty="0" smtClean="0">
                <a:cs typeface="Courier"/>
              </a:rPr>
              <a:t> </a:t>
            </a:r>
            <a:r>
              <a:rPr lang="sv-SE" sz="1400" dirty="0" err="1" smtClean="0">
                <a:cs typeface="Courier"/>
              </a:rPr>
              <a:t>files</a:t>
            </a:r>
            <a:r>
              <a:rPr lang="sv-SE" sz="1400" dirty="0">
                <a:cs typeface="Courier"/>
              </a:rPr>
              <a:t>?</a:t>
            </a:r>
            <a:endParaRPr lang="sv-SE" sz="1400" dirty="0" smtClean="0">
              <a:cs typeface="Courier"/>
            </a:endParaRPr>
          </a:p>
          <a:p>
            <a:pPr lvl="1"/>
            <a:r>
              <a:rPr lang="sv-SE" sz="1400" dirty="0" smtClean="0">
                <a:cs typeface="Courier"/>
              </a:rPr>
              <a:t>psf2itp.py (</a:t>
            </a:r>
            <a:r>
              <a:rPr lang="sv-SE" sz="1400" dirty="0" smtClean="0">
                <a:cs typeface="Courier"/>
                <a:hlinkClick r:id="rId3"/>
              </a:rPr>
              <a:t>Charmm-gui</a:t>
            </a:r>
            <a:r>
              <a:rPr lang="sv-SE" sz="1400" dirty="0" smtClean="0">
                <a:cs typeface="Courier"/>
              </a:rPr>
              <a:t>) </a:t>
            </a:r>
            <a:r>
              <a:rPr lang="sv-SE" sz="1400" dirty="0" err="1" smtClean="0">
                <a:cs typeface="Courier"/>
              </a:rPr>
              <a:t>can</a:t>
            </a:r>
            <a:r>
              <a:rPr lang="sv-SE" sz="1400" dirty="0" smtClean="0">
                <a:cs typeface="Courier"/>
              </a:rPr>
              <a:t> </a:t>
            </a:r>
            <a:r>
              <a:rPr lang="sv-SE" sz="1400" dirty="0" err="1">
                <a:cs typeface="Courier"/>
              </a:rPr>
              <a:t>convert</a:t>
            </a:r>
            <a:r>
              <a:rPr lang="sv-SE" sz="1400" dirty="0">
                <a:cs typeface="Courier"/>
              </a:rPr>
              <a:t> </a:t>
            </a:r>
            <a:r>
              <a:rPr lang="sv-SE" sz="1400" dirty="0" smtClean="0">
                <a:cs typeface="Courier"/>
              </a:rPr>
              <a:t>CHARMM </a:t>
            </a:r>
            <a:r>
              <a:rPr lang="sv-SE" sz="1400" dirty="0">
                <a:cs typeface="Courier"/>
              </a:rPr>
              <a:t>.</a:t>
            </a:r>
            <a:r>
              <a:rPr lang="sv-SE" sz="1400" dirty="0" err="1">
                <a:cs typeface="Courier"/>
              </a:rPr>
              <a:t>psf</a:t>
            </a:r>
            <a:r>
              <a:rPr lang="sv-SE" sz="1400" dirty="0">
                <a:cs typeface="Courier"/>
              </a:rPr>
              <a:t> to </a:t>
            </a:r>
            <a:r>
              <a:rPr lang="sv-SE" sz="1400" dirty="0" smtClean="0">
                <a:cs typeface="Courier"/>
              </a:rPr>
              <a:t>.</a:t>
            </a:r>
            <a:r>
              <a:rPr lang="sv-SE" sz="1400" dirty="0" err="1" smtClean="0">
                <a:cs typeface="Courier"/>
              </a:rPr>
              <a:t>itp</a:t>
            </a:r>
            <a:r>
              <a:rPr lang="sv-SE" sz="1400" dirty="0" smtClean="0">
                <a:cs typeface="Courier"/>
              </a:rPr>
              <a:t> </a:t>
            </a:r>
            <a:r>
              <a:rPr lang="sv-SE" sz="1400" dirty="0" err="1" smtClean="0">
                <a:cs typeface="Courier"/>
              </a:rPr>
              <a:t>files</a:t>
            </a:r>
            <a:r>
              <a:rPr lang="sv-SE" sz="1400" dirty="0" smtClean="0">
                <a:cs typeface="Courier"/>
              </a:rPr>
              <a:t>?</a:t>
            </a:r>
            <a:br>
              <a:rPr lang="sv-SE" sz="1400" dirty="0" smtClean="0">
                <a:cs typeface="Courier"/>
              </a:rPr>
            </a:br>
            <a:endParaRPr lang="sv-SE" sz="1400" dirty="0" smtClean="0">
              <a:cs typeface="Courier"/>
            </a:endParaRPr>
          </a:p>
          <a:p>
            <a:pPr lvl="1"/>
            <a:endParaRPr lang="sv-SE" sz="1400" dirty="0">
              <a:cs typeface="Courier"/>
            </a:endParaRPr>
          </a:p>
          <a:p>
            <a:pPr lvl="1"/>
            <a:r>
              <a:rPr lang="sv-SE" sz="1400" b="1" dirty="0" err="1">
                <a:cs typeface="Courier"/>
              </a:rPr>
              <a:t>Gromacs</a:t>
            </a:r>
            <a:r>
              <a:rPr lang="sv-SE" sz="1400" b="1" dirty="0">
                <a:cs typeface="Courier"/>
              </a:rPr>
              <a:t> </a:t>
            </a:r>
            <a:r>
              <a:rPr lang="sv-SE" sz="1400" b="1" dirty="0" err="1">
                <a:cs typeface="Courier"/>
              </a:rPr>
              <a:t>topology</a:t>
            </a:r>
            <a:r>
              <a:rPr lang="sv-SE" sz="1400" b="1" dirty="0">
                <a:cs typeface="Courier"/>
              </a:rPr>
              <a:t> </a:t>
            </a:r>
            <a:r>
              <a:rPr lang="sv-SE" sz="1400" b="1" dirty="0" err="1">
                <a:cs typeface="Courier"/>
              </a:rPr>
              <a:t>tools</a:t>
            </a:r>
            <a:r>
              <a:rPr lang="sv-SE" sz="1400" b="1" dirty="0">
                <a:cs typeface="Courier"/>
              </a:rPr>
              <a:t>/scripts for </a:t>
            </a:r>
            <a:r>
              <a:rPr lang="sv-SE" sz="1400" b="1" dirty="0" err="1">
                <a:cs typeface="Courier"/>
              </a:rPr>
              <a:t>inorganic</a:t>
            </a:r>
            <a:r>
              <a:rPr lang="sv-SE" sz="1400" b="1" dirty="0">
                <a:cs typeface="Courier"/>
              </a:rPr>
              <a:t> </a:t>
            </a:r>
            <a:r>
              <a:rPr lang="sv-SE" sz="1400" b="1" dirty="0" err="1" smtClean="0">
                <a:cs typeface="Courier"/>
              </a:rPr>
              <a:t>molecules</a:t>
            </a:r>
            <a:r>
              <a:rPr lang="sv-SE" sz="1400" b="1" dirty="0" smtClean="0">
                <a:cs typeface="Courier"/>
              </a:rPr>
              <a:t>/</a:t>
            </a:r>
            <a:r>
              <a:rPr lang="sv-SE" sz="1400" b="1" dirty="0" err="1" smtClean="0">
                <a:cs typeface="Courier"/>
              </a:rPr>
              <a:t>forcefields</a:t>
            </a:r>
            <a:r>
              <a:rPr lang="sv-SE" sz="1400" b="1" dirty="0" smtClean="0">
                <a:cs typeface="Courier"/>
              </a:rPr>
              <a:t> </a:t>
            </a:r>
            <a:r>
              <a:rPr lang="sv-SE" sz="1400" b="1" dirty="0" err="1" smtClean="0">
                <a:cs typeface="Courier"/>
              </a:rPr>
              <a:t>which</a:t>
            </a:r>
            <a:r>
              <a:rPr lang="sv-SE" sz="1400" b="1" dirty="0" smtClean="0">
                <a:cs typeface="Courier"/>
              </a:rPr>
              <a:t> </a:t>
            </a:r>
            <a:r>
              <a:rPr lang="sv-SE" sz="1400" b="1" dirty="0" err="1" smtClean="0">
                <a:cs typeface="Courier"/>
              </a:rPr>
              <a:t>can</a:t>
            </a:r>
            <a:r>
              <a:rPr lang="sv-SE" sz="1400" b="1" dirty="0" smtClean="0">
                <a:cs typeface="Courier"/>
              </a:rPr>
              <a:t> deal </a:t>
            </a:r>
            <a:r>
              <a:rPr lang="sv-SE" sz="1400" b="1" dirty="0" err="1" smtClean="0">
                <a:cs typeface="Courier"/>
              </a:rPr>
              <a:t>with</a:t>
            </a:r>
            <a:r>
              <a:rPr lang="sv-SE" sz="1400" b="1" dirty="0" smtClean="0">
                <a:cs typeface="Courier"/>
              </a:rPr>
              <a:t> </a:t>
            </a:r>
            <a:r>
              <a:rPr lang="sv-SE" sz="1400" b="1" dirty="0" err="1" smtClean="0">
                <a:cs typeface="Courier"/>
              </a:rPr>
              <a:t>pbc</a:t>
            </a:r>
            <a:endParaRPr lang="sv-SE" sz="1400" b="1" dirty="0" smtClean="0">
              <a:cs typeface="Courier"/>
            </a:endParaRPr>
          </a:p>
          <a:p>
            <a:pPr lvl="1"/>
            <a:endParaRPr lang="sv-SE" sz="1400" b="1" dirty="0">
              <a:cs typeface="Courier"/>
            </a:endParaRPr>
          </a:p>
          <a:p>
            <a:pPr lvl="1"/>
            <a:r>
              <a:rPr lang="sv-SE" sz="1400" dirty="0" err="1">
                <a:cs typeface="Courier"/>
              </a:rPr>
              <a:t>clayff_atom.m</a:t>
            </a:r>
            <a:r>
              <a:rPr lang="sv-SE" sz="1400" dirty="0">
                <a:cs typeface="Courier"/>
              </a:rPr>
              <a:t> &amp; </a:t>
            </a:r>
            <a:r>
              <a:rPr lang="sv-SE" sz="1400" dirty="0" err="1">
                <a:cs typeface="Courier"/>
              </a:rPr>
              <a:t>write_atom_itp.m</a:t>
            </a:r>
            <a:r>
              <a:rPr lang="sv-SE" sz="1400" dirty="0">
                <a:cs typeface="Courier"/>
              </a:rPr>
              <a:t> - </a:t>
            </a:r>
            <a:r>
              <a:rPr lang="sv-SE" sz="1400" dirty="0" err="1">
                <a:cs typeface="Courier"/>
              </a:rPr>
              <a:t>generates</a:t>
            </a:r>
            <a:r>
              <a:rPr lang="sv-SE" sz="1400" dirty="0">
                <a:cs typeface="Courier"/>
              </a:rPr>
              <a:t> a </a:t>
            </a:r>
            <a:r>
              <a:rPr lang="sv-SE" sz="1400" dirty="0" err="1">
                <a:cs typeface="Courier"/>
              </a:rPr>
              <a:t>Clayff</a:t>
            </a:r>
            <a:r>
              <a:rPr lang="sv-SE" sz="1400" dirty="0">
                <a:cs typeface="Courier"/>
              </a:rPr>
              <a:t> </a:t>
            </a:r>
            <a:r>
              <a:rPr lang="sv-SE" sz="1400" dirty="0" err="1" smtClean="0">
                <a:cs typeface="Courier"/>
              </a:rPr>
              <a:t>topologies</a:t>
            </a:r>
            <a:endParaRPr lang="sv-SE" sz="1400" dirty="0">
              <a:cs typeface="Courier"/>
            </a:endParaRPr>
          </a:p>
          <a:p>
            <a:pPr lvl="1"/>
            <a:r>
              <a:rPr lang="sv-SE" sz="1400" dirty="0" err="1">
                <a:cs typeface="Courier"/>
              </a:rPr>
              <a:t>interface_atom.m</a:t>
            </a:r>
            <a:r>
              <a:rPr lang="sv-SE" sz="1400" dirty="0">
                <a:cs typeface="Courier"/>
              </a:rPr>
              <a:t> &amp; </a:t>
            </a:r>
            <a:r>
              <a:rPr lang="sv-SE" sz="1400" dirty="0" err="1">
                <a:cs typeface="Courier"/>
              </a:rPr>
              <a:t>write_atom_itp.m</a:t>
            </a:r>
            <a:r>
              <a:rPr lang="sv-SE" sz="1400" dirty="0">
                <a:cs typeface="Courier"/>
              </a:rPr>
              <a:t> - </a:t>
            </a:r>
            <a:r>
              <a:rPr lang="sv-SE" sz="1400" dirty="0" err="1">
                <a:cs typeface="Courier"/>
              </a:rPr>
              <a:t>generates</a:t>
            </a:r>
            <a:r>
              <a:rPr lang="sv-SE" sz="1400" dirty="0">
                <a:cs typeface="Courier"/>
              </a:rPr>
              <a:t> an INTERFACE </a:t>
            </a:r>
            <a:r>
              <a:rPr lang="sv-SE" sz="1400" dirty="0" err="1" smtClean="0">
                <a:cs typeface="Courier"/>
              </a:rPr>
              <a:t>topologies</a:t>
            </a:r>
            <a:r>
              <a:rPr lang="sv-SE" sz="1400" dirty="0" smtClean="0">
                <a:cs typeface="Courier"/>
              </a:rPr>
              <a:t> </a:t>
            </a:r>
          </a:p>
          <a:p>
            <a:pPr lvl="1"/>
            <a:endParaRPr lang="sv-SE" sz="1400" dirty="0">
              <a:solidFill>
                <a:srgbClr val="000000"/>
              </a:solidFill>
              <a:cs typeface="Courier"/>
            </a:endParaRPr>
          </a:p>
          <a:p>
            <a:pPr lvl="1"/>
            <a:endParaRPr lang="sv-SE" sz="1400" dirty="0" smtClean="0">
              <a:solidFill>
                <a:srgbClr val="000000"/>
              </a:solidFill>
              <a:cs typeface="Courier"/>
            </a:endParaRPr>
          </a:p>
          <a:p>
            <a:pPr lvl="1"/>
            <a:r>
              <a:rPr lang="sv-SE" sz="1200" dirty="0" smtClean="0">
                <a:solidFill>
                  <a:srgbClr val="000000"/>
                </a:solidFill>
                <a:cs typeface="Courier"/>
              </a:rPr>
              <a:t>I </a:t>
            </a:r>
            <a:r>
              <a:rPr lang="sv-SE" sz="1200" dirty="0" err="1" smtClean="0">
                <a:solidFill>
                  <a:srgbClr val="000000"/>
                </a:solidFill>
                <a:cs typeface="Courier"/>
              </a:rPr>
              <a:t>heard</a:t>
            </a:r>
            <a:r>
              <a:rPr lang="sv-SE" sz="1200" dirty="0" smtClean="0">
                <a:solidFill>
                  <a:srgbClr val="000000"/>
                </a:solidFill>
                <a:cs typeface="Courier"/>
              </a:rPr>
              <a:t> Materials studio is </a:t>
            </a:r>
            <a:r>
              <a:rPr lang="sv-SE" sz="1200" dirty="0" err="1" smtClean="0">
                <a:solidFill>
                  <a:srgbClr val="000000"/>
                </a:solidFill>
                <a:cs typeface="Courier"/>
              </a:rPr>
              <a:t>also</a:t>
            </a:r>
            <a:r>
              <a:rPr lang="sv-SE" sz="1200" dirty="0" smtClean="0">
                <a:solidFill>
                  <a:srgbClr val="000000"/>
                </a:solidFill>
                <a:cs typeface="Courier"/>
              </a:rPr>
              <a:t> </a:t>
            </a:r>
            <a:r>
              <a:rPr lang="sv-SE" sz="1200" dirty="0" err="1" smtClean="0">
                <a:solidFill>
                  <a:srgbClr val="000000"/>
                </a:solidFill>
                <a:cs typeface="Courier"/>
              </a:rPr>
              <a:t>great</a:t>
            </a:r>
            <a:r>
              <a:rPr lang="sv-SE" sz="1200" dirty="0" smtClean="0">
                <a:solidFill>
                  <a:srgbClr val="000000"/>
                </a:solidFill>
                <a:cs typeface="Courier"/>
              </a:rPr>
              <a:t> for </a:t>
            </a:r>
            <a:r>
              <a:rPr lang="sv-SE" sz="1200" dirty="0" err="1" smtClean="0">
                <a:solidFill>
                  <a:srgbClr val="000000"/>
                </a:solidFill>
                <a:cs typeface="Courier"/>
              </a:rPr>
              <a:t>this</a:t>
            </a:r>
            <a:r>
              <a:rPr lang="mr-IN" sz="1200" dirty="0" smtClean="0">
                <a:solidFill>
                  <a:srgbClr val="000000"/>
                </a:solidFill>
                <a:cs typeface="Courier"/>
              </a:rPr>
              <a:t>…</a:t>
            </a:r>
            <a:endParaRPr lang="en-US" sz="800" dirty="0">
              <a:solidFill>
                <a:srgbClr val="000000"/>
              </a:solidFill>
              <a:cs typeface="Courier"/>
            </a:endParaRPr>
          </a:p>
          <a:p>
            <a:endParaRPr lang="en-US" dirty="0"/>
          </a:p>
        </p:txBody>
      </p:sp>
    </p:spTree>
    <p:extLst>
      <p:ext uri="{BB962C8B-B14F-4D97-AF65-F5344CB8AC3E}">
        <p14:creationId xmlns:p14="http://schemas.microsoft.com/office/powerpoint/2010/main" val="20833912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3/4 Example: </a:t>
            </a:r>
            <a:r>
              <a:rPr lang="en-US" sz="3000" dirty="0"/>
              <a:t>Simulation of a small water box</a:t>
            </a:r>
            <a:endParaRPr lang="en-US" sz="1800" dirty="0"/>
          </a:p>
        </p:txBody>
      </p:sp>
      <p:sp>
        <p:nvSpPr>
          <p:cNvPr id="3" name="Text Placeholder 2"/>
          <p:cNvSpPr>
            <a:spLocks noGrp="1"/>
          </p:cNvSpPr>
          <p:nvPr>
            <p:ph type="body" idx="1"/>
          </p:nvPr>
        </p:nvSpPr>
        <p:spPr>
          <a:xfrm>
            <a:off x="632100" y="4439200"/>
            <a:ext cx="5915025" cy="1125140"/>
          </a:xfrm>
        </p:spPr>
        <p:txBody>
          <a:bodyPr/>
          <a:lstStyle/>
          <a:p>
            <a:r>
              <a:rPr lang="en-US" dirty="0" smtClean="0"/>
              <a:t>500 SPC molecules with </a:t>
            </a:r>
            <a:r>
              <a:rPr lang="en-US" dirty="0" err="1" smtClean="0"/>
              <a:t>Gromacs</a:t>
            </a:r>
            <a:r>
              <a:rPr lang="en-US" dirty="0" smtClean="0"/>
              <a:t> 2016.3</a:t>
            </a:r>
            <a:endParaRPr lang="en-US" dirty="0"/>
          </a:p>
        </p:txBody>
      </p:sp>
    </p:spTree>
    <p:extLst>
      <p:ext uri="{BB962C8B-B14F-4D97-AF65-F5344CB8AC3E}">
        <p14:creationId xmlns:p14="http://schemas.microsoft.com/office/powerpoint/2010/main" val="20509966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0" y="0"/>
            <a:ext cx="8970264" cy="1133288"/>
          </a:xfrm>
        </p:spPr>
        <p:txBody>
          <a:bodyPr anchor="ctr">
            <a:noAutofit/>
          </a:body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a:latin typeface="Calibri" charset="0"/>
                <a:ea typeface="Calibri" charset="0"/>
                <a:cs typeface="Calibri" charset="0"/>
              </a:rPr>
              <a:t>: </a:t>
            </a:r>
            <a:r>
              <a:rPr lang="sv-SE" sz="3200" dirty="0" err="1">
                <a:latin typeface="Calibri" charset="0"/>
                <a:ea typeface="Calibri" charset="0"/>
                <a:cs typeface="Calibri" charset="0"/>
              </a:rPr>
              <a:t>Simulating</a:t>
            </a:r>
            <a:r>
              <a:rPr lang="sv-SE" sz="3200" dirty="0">
                <a:latin typeface="Calibri" charset="0"/>
                <a:ea typeface="Calibri" charset="0"/>
                <a:cs typeface="Calibri" charset="0"/>
              </a:rPr>
              <a:t> </a:t>
            </a:r>
            <a:r>
              <a:rPr lang="sv-SE" sz="3200" dirty="0" err="1">
                <a:latin typeface="Calibri" charset="0"/>
                <a:ea typeface="Calibri" charset="0"/>
                <a:cs typeface="Calibri" charset="0"/>
              </a:rPr>
              <a:t>water</a:t>
            </a:r>
            <a:r>
              <a:rPr lang="sv-SE" sz="3200" dirty="0">
                <a:latin typeface="Calibri" charset="0"/>
                <a:ea typeface="Calibri" charset="0"/>
                <a:cs typeface="Calibri" charset="0"/>
              </a:rPr>
              <a:t/>
            </a:r>
            <a:br>
              <a:rPr lang="sv-SE" sz="3200" dirty="0">
                <a:latin typeface="Calibri" charset="0"/>
                <a:ea typeface="Calibri" charset="0"/>
                <a:cs typeface="Calibri" charset="0"/>
              </a:rPr>
            </a:br>
            <a:r>
              <a:rPr lang="sv-SE" sz="3200" dirty="0" smtClean="0">
                <a:latin typeface="Calibri" charset="0"/>
                <a:ea typeface="Calibri" charset="0"/>
                <a:cs typeface="Calibri" charset="0"/>
              </a:rPr>
              <a:t>	</a:t>
            </a:r>
            <a:r>
              <a:rPr lang="sv-SE" sz="2000" dirty="0" err="1" smtClean="0">
                <a:latin typeface="Calibri" charset="0"/>
                <a:ea typeface="Calibri" charset="0"/>
                <a:cs typeface="Calibri" charset="0"/>
              </a:rPr>
              <a:t>example</a:t>
            </a:r>
            <a:r>
              <a:rPr lang="sv-SE" sz="2000" dirty="0" smtClean="0">
                <a:latin typeface="Calibri" charset="0"/>
                <a:ea typeface="Calibri" charset="0"/>
                <a:cs typeface="Calibri" charset="0"/>
              </a:rPr>
              <a:t> </a:t>
            </a:r>
            <a:r>
              <a:rPr lang="sv-SE" sz="2000" dirty="0">
                <a:latin typeface="Calibri" charset="0"/>
                <a:ea typeface="Calibri" charset="0"/>
                <a:cs typeface="Calibri" charset="0"/>
              </a:rPr>
              <a:t>input </a:t>
            </a:r>
            <a:r>
              <a:rPr lang="sv-SE" sz="2000" dirty="0" err="1">
                <a:latin typeface="Calibri" charset="0"/>
                <a:ea typeface="Calibri" charset="0"/>
                <a:cs typeface="Calibri" charset="0"/>
              </a:rPr>
              <a:t>files</a:t>
            </a:r>
            <a:r>
              <a:rPr lang="sv-SE" sz="2000" dirty="0">
                <a:latin typeface="Calibri" charset="0"/>
                <a:ea typeface="Calibri" charset="0"/>
                <a:cs typeface="Calibri" charset="0"/>
              </a:rPr>
              <a:t>… workflow 1</a:t>
            </a:r>
          </a:p>
        </p:txBody>
      </p:sp>
      <p:sp>
        <p:nvSpPr>
          <p:cNvPr id="4" name="Rektangel 3"/>
          <p:cNvSpPr/>
          <p:nvPr/>
        </p:nvSpPr>
        <p:spPr>
          <a:xfrm>
            <a:off x="0" y="1535222"/>
            <a:ext cx="9144000" cy="5339923"/>
          </a:xfrm>
          <a:prstGeom prst="rect">
            <a:avLst/>
          </a:prstGeom>
          <a:noFill/>
          <a:ln>
            <a:noFill/>
          </a:ln>
        </p:spPr>
        <p:style>
          <a:lnRef idx="1">
            <a:schemeClr val="dk1"/>
          </a:lnRef>
          <a:fillRef idx="3">
            <a:schemeClr val="dk1"/>
          </a:fillRef>
          <a:effectRef idx="2">
            <a:schemeClr val="dk1"/>
          </a:effectRef>
          <a:fontRef idx="minor">
            <a:schemeClr val="lt1"/>
          </a:fontRef>
        </p:style>
        <p:txBody>
          <a:bodyPr wrap="square">
            <a:spAutoFit/>
          </a:bodyPr>
          <a:lstStyle/>
          <a:p>
            <a:r>
              <a:rPr lang="sv-SE" sz="1600" dirty="0">
                <a:solidFill>
                  <a:schemeClr val="tx1"/>
                </a:solidFill>
                <a:cs typeface="Courier"/>
              </a:rPr>
              <a:t>	</a:t>
            </a:r>
          </a:p>
          <a:p>
            <a:r>
              <a:rPr lang="sv-SE" sz="1600" dirty="0">
                <a:solidFill>
                  <a:schemeClr val="bg1">
                    <a:lumMod val="50000"/>
                  </a:schemeClr>
                </a:solidFill>
                <a:cs typeface="Courier"/>
              </a:rPr>
              <a:t>	</a:t>
            </a:r>
            <a:r>
              <a:rPr lang="sv-SE" sz="1600" b="1" dirty="0" smtClean="0">
                <a:solidFill>
                  <a:schemeClr val="bg1">
                    <a:lumMod val="50000"/>
                  </a:schemeClr>
                </a:solidFill>
                <a:cs typeface="Courier"/>
              </a:rPr>
              <a:t>batch01</a:t>
            </a:r>
            <a:r>
              <a:rPr lang="sv-SE" sz="1600" dirty="0">
                <a:solidFill>
                  <a:schemeClr val="bg1">
                    <a:lumMod val="50000"/>
                  </a:schemeClr>
                </a:solidFill>
                <a:cs typeface="Courier"/>
              </a:rPr>
              <a:t>		</a:t>
            </a:r>
            <a:r>
              <a:rPr lang="sv-SE" sz="1600" dirty="0" smtClean="0">
                <a:solidFill>
                  <a:schemeClr val="bg1">
                    <a:lumMod val="50000"/>
                  </a:schemeClr>
                </a:solidFill>
                <a:cs typeface="Courier"/>
              </a:rPr>
              <a:t>; </a:t>
            </a:r>
            <a:r>
              <a:rPr lang="sv-SE" sz="1600" dirty="0" err="1" smtClean="0">
                <a:solidFill>
                  <a:schemeClr val="bg1">
                    <a:lumMod val="50000"/>
                  </a:schemeClr>
                </a:solidFill>
                <a:cs typeface="Courier"/>
              </a:rPr>
              <a:t>Optional</a:t>
            </a:r>
            <a:r>
              <a:rPr lang="sv-SE" sz="1600" dirty="0" smtClean="0">
                <a:solidFill>
                  <a:schemeClr val="bg1">
                    <a:lumMod val="50000"/>
                  </a:schemeClr>
                </a:solidFill>
                <a:cs typeface="Courier"/>
              </a:rPr>
              <a:t>. </a:t>
            </a:r>
            <a:r>
              <a:rPr lang="sv-SE" sz="1600" dirty="0" err="1" smtClean="0">
                <a:solidFill>
                  <a:schemeClr val="bg1">
                    <a:lumMod val="50000"/>
                  </a:schemeClr>
                </a:solidFill>
                <a:cs typeface="Courier"/>
              </a:rPr>
              <a:t>Needed</a:t>
            </a:r>
            <a:r>
              <a:rPr lang="sv-SE" sz="1600" dirty="0" smtClean="0">
                <a:solidFill>
                  <a:schemeClr val="bg1">
                    <a:lumMod val="50000"/>
                  </a:schemeClr>
                </a:solidFill>
                <a:cs typeface="Courier"/>
              </a:rPr>
              <a:t> </a:t>
            </a:r>
            <a:r>
              <a:rPr lang="sv-SE" sz="1600" dirty="0">
                <a:solidFill>
                  <a:schemeClr val="bg1">
                    <a:lumMod val="50000"/>
                  </a:schemeClr>
                </a:solidFill>
                <a:cs typeface="Courier"/>
              </a:rPr>
              <a:t>to </a:t>
            </a:r>
            <a:r>
              <a:rPr lang="sv-SE" sz="1600" dirty="0" err="1">
                <a:solidFill>
                  <a:schemeClr val="bg1">
                    <a:lumMod val="50000"/>
                  </a:schemeClr>
                </a:solidFill>
                <a:cs typeface="Courier"/>
              </a:rPr>
              <a:t>run</a:t>
            </a:r>
            <a:r>
              <a:rPr lang="sv-SE" sz="1600" dirty="0">
                <a:solidFill>
                  <a:schemeClr val="bg1">
                    <a:lumMod val="50000"/>
                  </a:schemeClr>
                </a:solidFill>
                <a:cs typeface="Courier"/>
              </a:rPr>
              <a:t> on a </a:t>
            </a:r>
            <a:r>
              <a:rPr lang="sv-SE" sz="1600" dirty="0" smtClean="0">
                <a:solidFill>
                  <a:schemeClr val="bg1">
                    <a:lumMod val="50000"/>
                  </a:schemeClr>
                </a:solidFill>
                <a:cs typeface="Courier"/>
              </a:rPr>
              <a:t>HPC cluster in parallell</a:t>
            </a:r>
          </a:p>
          <a:p>
            <a:r>
              <a:rPr lang="sv-SE" sz="1600" dirty="0">
                <a:solidFill>
                  <a:schemeClr val="bg1">
                    <a:lumMod val="50000"/>
                  </a:schemeClr>
                </a:solidFill>
                <a:cs typeface="Courier"/>
              </a:rPr>
              <a:t>			</a:t>
            </a:r>
            <a:r>
              <a:rPr lang="sv-SE" sz="1600" dirty="0" smtClean="0">
                <a:solidFill>
                  <a:schemeClr val="bg1">
                    <a:lumMod val="50000"/>
                  </a:schemeClr>
                </a:solidFill>
                <a:cs typeface="Courier"/>
              </a:rPr>
              <a:t>; </a:t>
            </a:r>
            <a:r>
              <a:rPr lang="sv-SE" sz="1600" dirty="0" err="1">
                <a:solidFill>
                  <a:schemeClr val="bg1">
                    <a:lumMod val="50000"/>
                  </a:schemeClr>
                </a:solidFill>
                <a:cs typeface="Courier"/>
              </a:rPr>
              <a:t>hence</a:t>
            </a:r>
            <a:r>
              <a:rPr lang="sv-SE" sz="1600" dirty="0">
                <a:solidFill>
                  <a:schemeClr val="bg1">
                    <a:lumMod val="50000"/>
                  </a:schemeClr>
                </a:solidFill>
                <a:cs typeface="Courier"/>
              </a:rPr>
              <a:t> </a:t>
            </a:r>
            <a:r>
              <a:rPr lang="sv-SE" sz="1600" dirty="0" err="1">
                <a:solidFill>
                  <a:schemeClr val="bg1">
                    <a:lumMod val="50000"/>
                  </a:schemeClr>
                </a:solidFill>
                <a:cs typeface="Courier"/>
              </a:rPr>
              <a:t>we</a:t>
            </a:r>
            <a:r>
              <a:rPr lang="sv-SE" sz="1600" dirty="0">
                <a:solidFill>
                  <a:schemeClr val="bg1">
                    <a:lumMod val="50000"/>
                  </a:schemeClr>
                </a:solidFill>
                <a:cs typeface="Courier"/>
              </a:rPr>
              <a:t> do not </a:t>
            </a:r>
            <a:r>
              <a:rPr lang="sv-SE" sz="1600" dirty="0" err="1">
                <a:solidFill>
                  <a:schemeClr val="bg1">
                    <a:lumMod val="50000"/>
                  </a:schemeClr>
                </a:solidFill>
                <a:cs typeface="Courier"/>
              </a:rPr>
              <a:t>really</a:t>
            </a:r>
            <a:r>
              <a:rPr lang="sv-SE" sz="1600" dirty="0">
                <a:solidFill>
                  <a:schemeClr val="bg1">
                    <a:lumMod val="50000"/>
                  </a:schemeClr>
                </a:solidFill>
                <a:cs typeface="Courier"/>
              </a:rPr>
              <a:t> </a:t>
            </a:r>
            <a:r>
              <a:rPr lang="sv-SE" sz="1600" dirty="0" err="1">
                <a:solidFill>
                  <a:schemeClr val="bg1">
                    <a:lumMod val="50000"/>
                  </a:schemeClr>
                </a:solidFill>
                <a:cs typeface="Courier"/>
              </a:rPr>
              <a:t>need</a:t>
            </a:r>
            <a:r>
              <a:rPr lang="sv-SE" sz="1600" dirty="0">
                <a:solidFill>
                  <a:schemeClr val="bg1">
                    <a:lumMod val="50000"/>
                  </a:schemeClr>
                </a:solidFill>
                <a:cs typeface="Courier"/>
              </a:rPr>
              <a:t> </a:t>
            </a:r>
            <a:r>
              <a:rPr lang="sv-SE" sz="1600" dirty="0" err="1">
                <a:solidFill>
                  <a:schemeClr val="bg1">
                    <a:lumMod val="50000"/>
                  </a:schemeClr>
                </a:solidFill>
                <a:cs typeface="Courier"/>
              </a:rPr>
              <a:t>one</a:t>
            </a:r>
            <a:r>
              <a:rPr lang="sv-SE" sz="1600" dirty="0">
                <a:solidFill>
                  <a:schemeClr val="bg1">
                    <a:lumMod val="50000"/>
                  </a:schemeClr>
                </a:solidFill>
                <a:cs typeface="Courier"/>
              </a:rPr>
              <a:t> for </a:t>
            </a:r>
            <a:r>
              <a:rPr lang="sv-SE" sz="1600" dirty="0" err="1">
                <a:solidFill>
                  <a:schemeClr val="bg1">
                    <a:lumMod val="50000"/>
                  </a:schemeClr>
                </a:solidFill>
                <a:cs typeface="Courier"/>
              </a:rPr>
              <a:t>local</a:t>
            </a:r>
            <a:r>
              <a:rPr lang="sv-SE" sz="1600" dirty="0">
                <a:solidFill>
                  <a:schemeClr val="bg1">
                    <a:lumMod val="50000"/>
                  </a:schemeClr>
                </a:solidFill>
                <a:cs typeface="Courier"/>
              </a:rPr>
              <a:t> </a:t>
            </a:r>
            <a:r>
              <a:rPr lang="sv-SE" sz="1600" dirty="0" err="1">
                <a:solidFill>
                  <a:schemeClr val="bg1">
                    <a:lumMod val="50000"/>
                  </a:schemeClr>
                </a:solidFill>
                <a:cs typeface="Courier"/>
              </a:rPr>
              <a:t>jobs</a:t>
            </a:r>
            <a:r>
              <a:rPr lang="sv-SE" sz="1600" dirty="0">
                <a:solidFill>
                  <a:schemeClr val="bg1">
                    <a:lumMod val="50000"/>
                  </a:schemeClr>
                </a:solidFill>
                <a:cs typeface="Courier"/>
              </a:rPr>
              <a:t> </a:t>
            </a:r>
            <a:endParaRPr lang="sv-SE" sz="1600" dirty="0" smtClean="0">
              <a:solidFill>
                <a:schemeClr val="bg1">
                  <a:lumMod val="50000"/>
                </a:schemeClr>
              </a:solidFill>
              <a:cs typeface="Courier"/>
            </a:endParaRPr>
          </a:p>
          <a:p>
            <a:r>
              <a:rPr lang="sv-SE" sz="1600" b="1" dirty="0" smtClean="0">
                <a:solidFill>
                  <a:schemeClr val="tx1"/>
                </a:solidFill>
                <a:cs typeface="Courier"/>
              </a:rPr>
              <a:t>	job1.sh</a:t>
            </a:r>
            <a:r>
              <a:rPr lang="sv-SE" sz="1600" dirty="0">
                <a:solidFill>
                  <a:schemeClr val="tx1"/>
                </a:solidFill>
                <a:cs typeface="Courier"/>
              </a:rPr>
              <a:t>		; </a:t>
            </a:r>
            <a:r>
              <a:rPr lang="sv-SE" sz="1600" dirty="0" err="1">
                <a:solidFill>
                  <a:schemeClr val="tx1"/>
                </a:solidFill>
                <a:cs typeface="Courier"/>
              </a:rPr>
              <a:t>bash</a:t>
            </a:r>
            <a:r>
              <a:rPr lang="sv-SE" sz="1600" dirty="0">
                <a:solidFill>
                  <a:schemeClr val="tx1"/>
                </a:solidFill>
                <a:cs typeface="Courier"/>
              </a:rPr>
              <a:t> </a:t>
            </a:r>
            <a:r>
              <a:rPr lang="sv-SE" sz="1600" dirty="0" err="1">
                <a:solidFill>
                  <a:schemeClr val="tx1"/>
                </a:solidFill>
                <a:cs typeface="Courier"/>
              </a:rPr>
              <a:t>file</a:t>
            </a:r>
            <a:r>
              <a:rPr lang="sv-SE" sz="1600" dirty="0">
                <a:solidFill>
                  <a:schemeClr val="tx1"/>
                </a:solidFill>
                <a:cs typeface="Courier"/>
              </a:rPr>
              <a:t> </a:t>
            </a:r>
            <a:r>
              <a:rPr lang="sv-SE" sz="1600" dirty="0" err="1">
                <a:solidFill>
                  <a:schemeClr val="tx1"/>
                </a:solidFill>
                <a:cs typeface="Courier"/>
              </a:rPr>
              <a:t>executing</a:t>
            </a:r>
            <a:r>
              <a:rPr lang="sv-SE" sz="1600" dirty="0">
                <a:solidFill>
                  <a:schemeClr val="tx1"/>
                </a:solidFill>
                <a:cs typeface="Courier"/>
              </a:rPr>
              <a:t> the overall workflow (</a:t>
            </a:r>
            <a:r>
              <a:rPr lang="sv-SE" sz="1600" dirty="0" err="1">
                <a:solidFill>
                  <a:schemeClr val="tx1"/>
                </a:solidFill>
                <a:cs typeface="Courier"/>
              </a:rPr>
              <a:t>running</a:t>
            </a:r>
            <a:r>
              <a:rPr lang="sv-SE" sz="1600" dirty="0">
                <a:solidFill>
                  <a:schemeClr val="tx1"/>
                </a:solidFill>
                <a:cs typeface="Courier"/>
              </a:rPr>
              <a:t> </a:t>
            </a:r>
            <a:r>
              <a:rPr lang="sv-SE" sz="1600" dirty="0" err="1">
                <a:solidFill>
                  <a:schemeClr val="tx1"/>
                </a:solidFill>
                <a:cs typeface="Courier"/>
              </a:rPr>
              <a:t>gmx</a:t>
            </a:r>
            <a:r>
              <a:rPr lang="sv-SE" sz="1600" dirty="0">
                <a:solidFill>
                  <a:schemeClr val="tx1"/>
                </a:solidFill>
                <a:cs typeface="Courier"/>
              </a:rPr>
              <a:t> </a:t>
            </a:r>
            <a:r>
              <a:rPr lang="sv-SE" sz="1600" dirty="0" err="1">
                <a:solidFill>
                  <a:schemeClr val="tx1"/>
                </a:solidFill>
                <a:cs typeface="Courier"/>
              </a:rPr>
              <a:t>grompp</a:t>
            </a:r>
            <a:r>
              <a:rPr lang="sv-SE" sz="1600" dirty="0">
                <a:solidFill>
                  <a:schemeClr val="tx1"/>
                </a:solidFill>
                <a:cs typeface="Courier"/>
              </a:rPr>
              <a:t>/</a:t>
            </a:r>
            <a:r>
              <a:rPr lang="sv-SE" sz="1600" dirty="0" err="1">
                <a:solidFill>
                  <a:schemeClr val="tx1"/>
                </a:solidFill>
                <a:cs typeface="Courier"/>
              </a:rPr>
              <a:t>mdrun</a:t>
            </a:r>
            <a:r>
              <a:rPr lang="sv-SE" sz="1600" dirty="0">
                <a:solidFill>
                  <a:schemeClr val="tx1"/>
                </a:solidFill>
                <a:cs typeface="Courier"/>
              </a:rPr>
              <a:t>)</a:t>
            </a:r>
          </a:p>
          <a:p>
            <a:endParaRPr lang="sv-SE" sz="1600" dirty="0">
              <a:solidFill>
                <a:schemeClr val="tx1"/>
              </a:solidFill>
              <a:cs typeface="Courier"/>
            </a:endParaRPr>
          </a:p>
          <a:p>
            <a:r>
              <a:rPr lang="sv-SE" sz="1600" dirty="0">
                <a:solidFill>
                  <a:schemeClr val="tx1"/>
                </a:solidFill>
                <a:cs typeface="Courier"/>
              </a:rPr>
              <a:t>	</a:t>
            </a:r>
            <a:r>
              <a:rPr lang="sv-SE" sz="1600" b="1" dirty="0" err="1">
                <a:solidFill>
                  <a:schemeClr val="tx1"/>
                </a:solidFill>
                <a:cs typeface="Courier"/>
              </a:rPr>
              <a:t>topol.top</a:t>
            </a:r>
            <a:r>
              <a:rPr lang="sv-SE" sz="1600" dirty="0">
                <a:solidFill>
                  <a:schemeClr val="tx1"/>
                </a:solidFill>
                <a:cs typeface="Courier"/>
              </a:rPr>
              <a:t>		</a:t>
            </a:r>
            <a:r>
              <a:rPr lang="sv-SE" sz="1600" dirty="0" smtClean="0">
                <a:solidFill>
                  <a:schemeClr val="tx1"/>
                </a:solidFill>
                <a:cs typeface="Courier"/>
              </a:rPr>
              <a:t>; </a:t>
            </a:r>
            <a:r>
              <a:rPr lang="sv-SE" sz="1600" dirty="0" err="1">
                <a:solidFill>
                  <a:schemeClr val="tx1"/>
                </a:solidFill>
                <a:cs typeface="Courier"/>
              </a:rPr>
              <a:t>describes</a:t>
            </a:r>
            <a:r>
              <a:rPr lang="sv-SE" sz="1600" dirty="0">
                <a:solidFill>
                  <a:schemeClr val="tx1"/>
                </a:solidFill>
                <a:cs typeface="Courier"/>
              </a:rPr>
              <a:t> the system, and </a:t>
            </a:r>
            <a:r>
              <a:rPr lang="sv-SE" sz="1600" dirty="0" err="1">
                <a:solidFill>
                  <a:schemeClr val="tx1"/>
                </a:solidFill>
                <a:cs typeface="Courier"/>
              </a:rPr>
              <a:t>links</a:t>
            </a:r>
            <a:r>
              <a:rPr lang="sv-SE" sz="1600" dirty="0">
                <a:solidFill>
                  <a:schemeClr val="tx1"/>
                </a:solidFill>
                <a:cs typeface="Courier"/>
              </a:rPr>
              <a:t> the </a:t>
            </a:r>
            <a:r>
              <a:rPr lang="sv-SE" sz="1600" dirty="0" err="1">
                <a:solidFill>
                  <a:schemeClr val="tx1"/>
                </a:solidFill>
                <a:cs typeface="Courier"/>
              </a:rPr>
              <a:t>files</a:t>
            </a:r>
            <a:r>
              <a:rPr lang="sv-SE" sz="1600" dirty="0">
                <a:solidFill>
                  <a:schemeClr val="tx1"/>
                </a:solidFill>
                <a:cs typeface="Courier"/>
              </a:rPr>
              <a:t> </a:t>
            </a:r>
            <a:r>
              <a:rPr lang="sv-SE" sz="1600" dirty="0" err="1">
                <a:solidFill>
                  <a:schemeClr val="tx1"/>
                </a:solidFill>
                <a:cs typeface="Courier"/>
              </a:rPr>
              <a:t>below</a:t>
            </a:r>
            <a:r>
              <a:rPr lang="sv-SE" sz="1600" dirty="0">
                <a:solidFill>
                  <a:schemeClr val="tx1"/>
                </a:solidFill>
                <a:cs typeface="Courier"/>
              </a:rPr>
              <a:t> </a:t>
            </a:r>
            <a:r>
              <a:rPr lang="sv-SE" sz="1600" dirty="0" err="1">
                <a:solidFill>
                  <a:schemeClr val="tx1"/>
                </a:solidFill>
                <a:cs typeface="Courier"/>
              </a:rPr>
              <a:t>together</a:t>
            </a:r>
            <a:endParaRPr lang="sv-SE" sz="1600" dirty="0">
              <a:solidFill>
                <a:schemeClr val="tx1"/>
              </a:solidFill>
              <a:cs typeface="Courier"/>
            </a:endParaRPr>
          </a:p>
          <a:p>
            <a:r>
              <a:rPr lang="sv-SE" sz="1600" dirty="0">
                <a:solidFill>
                  <a:schemeClr val="tx1"/>
                </a:solidFill>
                <a:cs typeface="Courier"/>
              </a:rPr>
              <a:t>	</a:t>
            </a:r>
            <a:r>
              <a:rPr lang="sv-SE" sz="1600" b="1" dirty="0" err="1">
                <a:solidFill>
                  <a:schemeClr val="tx1"/>
                </a:solidFill>
                <a:cs typeface="Courier"/>
              </a:rPr>
              <a:t>forcefield.itp</a:t>
            </a:r>
            <a:r>
              <a:rPr lang="sv-SE" sz="1600" dirty="0">
                <a:solidFill>
                  <a:schemeClr val="tx1"/>
                </a:solidFill>
                <a:cs typeface="Courier"/>
              </a:rPr>
              <a:t>	; </a:t>
            </a:r>
            <a:r>
              <a:rPr lang="sv-SE" sz="1600" dirty="0" err="1">
                <a:solidFill>
                  <a:schemeClr val="tx1"/>
                </a:solidFill>
                <a:cs typeface="Courier"/>
              </a:rPr>
              <a:t>describes</a:t>
            </a:r>
            <a:r>
              <a:rPr lang="sv-SE" sz="1600" dirty="0">
                <a:solidFill>
                  <a:schemeClr val="tx1"/>
                </a:solidFill>
                <a:cs typeface="Courier"/>
              </a:rPr>
              <a:t> </a:t>
            </a:r>
            <a:r>
              <a:rPr lang="sv-SE" sz="1600" dirty="0" err="1">
                <a:solidFill>
                  <a:schemeClr val="tx1"/>
                </a:solidFill>
                <a:cs typeface="Courier"/>
              </a:rPr>
              <a:t>some</a:t>
            </a:r>
            <a:r>
              <a:rPr lang="sv-SE" sz="1600" dirty="0">
                <a:solidFill>
                  <a:schemeClr val="tx1"/>
                </a:solidFill>
                <a:cs typeface="Courier"/>
              </a:rPr>
              <a:t> [ default ] parameters for the forcefield</a:t>
            </a:r>
          </a:p>
          <a:p>
            <a:r>
              <a:rPr lang="sv-SE" sz="1600" dirty="0">
                <a:solidFill>
                  <a:schemeClr val="tx1"/>
                </a:solidFill>
                <a:cs typeface="Courier"/>
              </a:rPr>
              <a:t>	</a:t>
            </a:r>
            <a:r>
              <a:rPr lang="sv-SE" sz="1600" b="1" dirty="0" err="1">
                <a:solidFill>
                  <a:schemeClr val="tx1"/>
                </a:solidFill>
                <a:cs typeface="Courier"/>
              </a:rPr>
              <a:t>ffnonbonded.itp</a:t>
            </a:r>
            <a:r>
              <a:rPr lang="sv-SE" sz="1600" dirty="0">
                <a:solidFill>
                  <a:schemeClr val="tx1"/>
                </a:solidFill>
                <a:cs typeface="Courier"/>
              </a:rPr>
              <a:t>	; </a:t>
            </a:r>
            <a:r>
              <a:rPr lang="sv-SE" sz="1600" dirty="0" err="1">
                <a:solidFill>
                  <a:schemeClr val="tx1"/>
                </a:solidFill>
                <a:cs typeface="Courier"/>
              </a:rPr>
              <a:t>holds</a:t>
            </a:r>
            <a:r>
              <a:rPr lang="sv-SE" sz="1600" dirty="0">
                <a:solidFill>
                  <a:schemeClr val="tx1"/>
                </a:solidFill>
                <a:cs typeface="Courier"/>
              </a:rPr>
              <a:t> the [ </a:t>
            </a:r>
            <a:r>
              <a:rPr lang="sv-SE" sz="1600" dirty="0" err="1">
                <a:solidFill>
                  <a:schemeClr val="tx1"/>
                </a:solidFill>
                <a:cs typeface="Courier"/>
              </a:rPr>
              <a:t>atomtypes</a:t>
            </a:r>
            <a:r>
              <a:rPr lang="sv-SE" sz="1600" dirty="0">
                <a:solidFill>
                  <a:schemeClr val="tx1"/>
                </a:solidFill>
                <a:cs typeface="Courier"/>
              </a:rPr>
              <a:t> ] and </a:t>
            </a:r>
            <a:r>
              <a:rPr lang="sv-SE" sz="1600" dirty="0" err="1">
                <a:solidFill>
                  <a:schemeClr val="tx1"/>
                </a:solidFill>
                <a:cs typeface="Courier"/>
              </a:rPr>
              <a:t>their</a:t>
            </a:r>
            <a:r>
              <a:rPr lang="sv-SE" sz="1600" dirty="0">
                <a:solidFill>
                  <a:schemeClr val="tx1"/>
                </a:solidFill>
                <a:cs typeface="Courier"/>
              </a:rPr>
              <a:t> </a:t>
            </a:r>
            <a:r>
              <a:rPr lang="sv-SE" sz="1600" dirty="0" err="1">
                <a:solidFill>
                  <a:schemeClr val="tx1"/>
                </a:solidFill>
                <a:cs typeface="Courier"/>
              </a:rPr>
              <a:t>nonbonded</a:t>
            </a:r>
            <a:r>
              <a:rPr lang="sv-SE" sz="1600" dirty="0">
                <a:solidFill>
                  <a:schemeClr val="tx1"/>
                </a:solidFill>
                <a:cs typeface="Courier"/>
              </a:rPr>
              <a:t> LJ parameters</a:t>
            </a:r>
          </a:p>
          <a:p>
            <a:r>
              <a:rPr lang="sv-SE" sz="1600" dirty="0">
                <a:solidFill>
                  <a:schemeClr val="tx1"/>
                </a:solidFill>
                <a:cs typeface="Courier"/>
              </a:rPr>
              <a:t>	</a:t>
            </a:r>
            <a:r>
              <a:rPr lang="sv-SE" sz="1600" b="1" dirty="0" err="1">
                <a:solidFill>
                  <a:schemeClr val="tx1"/>
                </a:solidFill>
                <a:cs typeface="Courier"/>
              </a:rPr>
              <a:t>ffbonded.itp</a:t>
            </a:r>
            <a:r>
              <a:rPr lang="sv-SE" sz="1600" dirty="0">
                <a:solidFill>
                  <a:schemeClr val="tx1"/>
                </a:solidFill>
                <a:cs typeface="Courier"/>
              </a:rPr>
              <a:t>	</a:t>
            </a:r>
            <a:r>
              <a:rPr lang="sv-SE" sz="1600" dirty="0" smtClean="0">
                <a:solidFill>
                  <a:schemeClr val="tx1"/>
                </a:solidFill>
                <a:cs typeface="Courier"/>
              </a:rPr>
              <a:t>; </a:t>
            </a:r>
            <a:r>
              <a:rPr lang="sv-SE" sz="1600" dirty="0" err="1">
                <a:solidFill>
                  <a:schemeClr val="tx1"/>
                </a:solidFill>
                <a:cs typeface="Courier"/>
              </a:rPr>
              <a:t>holds</a:t>
            </a:r>
            <a:r>
              <a:rPr lang="sv-SE" sz="1600" dirty="0">
                <a:solidFill>
                  <a:schemeClr val="tx1"/>
                </a:solidFill>
                <a:cs typeface="Courier"/>
              </a:rPr>
              <a:t> the [ </a:t>
            </a:r>
            <a:r>
              <a:rPr lang="sv-SE" sz="1600" dirty="0" err="1">
                <a:solidFill>
                  <a:schemeClr val="tx1"/>
                </a:solidFill>
                <a:cs typeface="Courier"/>
              </a:rPr>
              <a:t>bond</a:t>
            </a:r>
            <a:r>
              <a:rPr lang="sv-SE" sz="1600" dirty="0">
                <a:solidFill>
                  <a:schemeClr val="tx1"/>
                </a:solidFill>
                <a:cs typeface="Courier"/>
              </a:rPr>
              <a:t>/</a:t>
            </a:r>
            <a:r>
              <a:rPr lang="sv-SE" sz="1600" dirty="0" err="1">
                <a:solidFill>
                  <a:schemeClr val="tx1"/>
                </a:solidFill>
                <a:cs typeface="Courier"/>
              </a:rPr>
              <a:t>angletypes</a:t>
            </a:r>
            <a:r>
              <a:rPr lang="sv-SE" sz="1600" dirty="0">
                <a:solidFill>
                  <a:schemeClr val="tx1"/>
                </a:solidFill>
                <a:cs typeface="Courier"/>
              </a:rPr>
              <a:t> ] and </a:t>
            </a:r>
            <a:r>
              <a:rPr lang="sv-SE" sz="1600" dirty="0" err="1">
                <a:solidFill>
                  <a:schemeClr val="tx1"/>
                </a:solidFill>
                <a:cs typeface="Courier"/>
              </a:rPr>
              <a:t>their</a:t>
            </a:r>
            <a:r>
              <a:rPr lang="sv-SE" sz="1600" dirty="0">
                <a:solidFill>
                  <a:schemeClr val="tx1"/>
                </a:solidFill>
                <a:cs typeface="Courier"/>
              </a:rPr>
              <a:t> </a:t>
            </a:r>
            <a:r>
              <a:rPr lang="sv-SE" sz="1600" dirty="0" err="1">
                <a:solidFill>
                  <a:schemeClr val="tx1"/>
                </a:solidFill>
                <a:cs typeface="Courier"/>
              </a:rPr>
              <a:t>bonded</a:t>
            </a:r>
            <a:r>
              <a:rPr lang="sv-SE" sz="1600" dirty="0">
                <a:solidFill>
                  <a:schemeClr val="tx1"/>
                </a:solidFill>
                <a:cs typeface="Courier"/>
              </a:rPr>
              <a:t> parameters</a:t>
            </a:r>
          </a:p>
          <a:p>
            <a:r>
              <a:rPr lang="sv-SE" sz="1600" dirty="0">
                <a:solidFill>
                  <a:schemeClr val="tx1"/>
                </a:solidFill>
                <a:cs typeface="Courier"/>
              </a:rPr>
              <a:t>	</a:t>
            </a:r>
            <a:r>
              <a:rPr lang="sv-SE" sz="1600" b="1" dirty="0" err="1">
                <a:solidFill>
                  <a:schemeClr val="tx1"/>
                </a:solidFill>
                <a:cs typeface="Courier"/>
              </a:rPr>
              <a:t>spc.itp</a:t>
            </a:r>
            <a:r>
              <a:rPr lang="sv-SE" sz="1600" dirty="0">
                <a:solidFill>
                  <a:schemeClr val="tx1"/>
                </a:solidFill>
                <a:cs typeface="Courier"/>
              </a:rPr>
              <a:t>		</a:t>
            </a:r>
            <a:r>
              <a:rPr lang="sv-SE" sz="1600" dirty="0" smtClean="0">
                <a:solidFill>
                  <a:schemeClr val="tx1"/>
                </a:solidFill>
                <a:cs typeface="Courier"/>
              </a:rPr>
              <a:t>; </a:t>
            </a:r>
            <a:r>
              <a:rPr lang="sv-SE" sz="1600" dirty="0" err="1">
                <a:solidFill>
                  <a:schemeClr val="tx1"/>
                </a:solidFill>
                <a:cs typeface="Courier"/>
              </a:rPr>
              <a:t>holds</a:t>
            </a:r>
            <a:r>
              <a:rPr lang="sv-SE" sz="1600" dirty="0">
                <a:solidFill>
                  <a:schemeClr val="tx1"/>
                </a:solidFill>
                <a:cs typeface="Courier"/>
              </a:rPr>
              <a:t> the </a:t>
            </a:r>
            <a:r>
              <a:rPr lang="sv-SE" sz="1600" dirty="0" err="1">
                <a:solidFill>
                  <a:schemeClr val="tx1"/>
                </a:solidFill>
                <a:cs typeface="Courier"/>
              </a:rPr>
              <a:t>molecular</a:t>
            </a:r>
            <a:r>
              <a:rPr lang="sv-SE" sz="1600" dirty="0">
                <a:solidFill>
                  <a:schemeClr val="tx1"/>
                </a:solidFill>
                <a:cs typeface="Courier"/>
              </a:rPr>
              <a:t> </a:t>
            </a:r>
            <a:r>
              <a:rPr lang="sv-SE" sz="1600" dirty="0" err="1">
                <a:solidFill>
                  <a:schemeClr val="tx1"/>
                </a:solidFill>
                <a:cs typeface="Courier"/>
              </a:rPr>
              <a:t>topology</a:t>
            </a:r>
            <a:r>
              <a:rPr lang="sv-SE" sz="1600" dirty="0">
                <a:solidFill>
                  <a:schemeClr val="tx1"/>
                </a:solidFill>
                <a:cs typeface="Courier"/>
              </a:rPr>
              <a:t> </a:t>
            </a:r>
            <a:r>
              <a:rPr lang="sv-SE" sz="1600" dirty="0" err="1">
                <a:solidFill>
                  <a:schemeClr val="tx1"/>
                </a:solidFill>
                <a:cs typeface="Courier"/>
              </a:rPr>
              <a:t>of</a:t>
            </a:r>
            <a:r>
              <a:rPr lang="sv-SE" sz="1600" dirty="0">
                <a:solidFill>
                  <a:schemeClr val="tx1"/>
                </a:solidFill>
                <a:cs typeface="Courier"/>
              </a:rPr>
              <a:t> the </a:t>
            </a:r>
            <a:r>
              <a:rPr lang="sv-SE" sz="1600" dirty="0" err="1">
                <a:solidFill>
                  <a:schemeClr val="tx1"/>
                </a:solidFill>
                <a:cs typeface="Courier"/>
              </a:rPr>
              <a:t>spc</a:t>
            </a:r>
            <a:r>
              <a:rPr lang="sv-SE" sz="1600" dirty="0">
                <a:solidFill>
                  <a:schemeClr val="tx1"/>
                </a:solidFill>
                <a:cs typeface="Courier"/>
              </a:rPr>
              <a:t> </a:t>
            </a:r>
            <a:r>
              <a:rPr lang="sv-SE" sz="1600" dirty="0" err="1">
                <a:solidFill>
                  <a:schemeClr val="tx1"/>
                </a:solidFill>
                <a:cs typeface="Courier"/>
              </a:rPr>
              <a:t>water</a:t>
            </a:r>
            <a:r>
              <a:rPr lang="sv-SE" sz="1600" dirty="0">
                <a:solidFill>
                  <a:schemeClr val="tx1"/>
                </a:solidFill>
                <a:cs typeface="Courier"/>
              </a:rPr>
              <a:t> </a:t>
            </a:r>
            <a:r>
              <a:rPr lang="sv-SE" sz="1600" dirty="0" err="1">
                <a:solidFill>
                  <a:schemeClr val="tx1"/>
                </a:solidFill>
                <a:cs typeface="Courier"/>
              </a:rPr>
              <a:t>model</a:t>
            </a:r>
            <a:endParaRPr lang="sv-SE" sz="1600" dirty="0">
              <a:solidFill>
                <a:schemeClr val="tx1"/>
              </a:solidFill>
              <a:cs typeface="Courier"/>
            </a:endParaRPr>
          </a:p>
          <a:p>
            <a:r>
              <a:rPr lang="sv-SE" sz="1600" dirty="0">
                <a:solidFill>
                  <a:schemeClr val="tx1"/>
                </a:solidFill>
                <a:cs typeface="Courier"/>
              </a:rPr>
              <a:t>	</a:t>
            </a:r>
            <a:r>
              <a:rPr lang="sv-SE" sz="1600" b="1" dirty="0" err="1">
                <a:solidFill>
                  <a:schemeClr val="tx1"/>
                </a:solidFill>
                <a:cs typeface="Courier"/>
              </a:rPr>
              <a:t>posres.itp</a:t>
            </a:r>
            <a:r>
              <a:rPr lang="sv-SE" sz="1600" dirty="0">
                <a:solidFill>
                  <a:schemeClr val="tx1"/>
                </a:solidFill>
                <a:cs typeface="Courier"/>
              </a:rPr>
              <a:t>		; special </a:t>
            </a:r>
            <a:r>
              <a:rPr lang="sv-SE" sz="1600" dirty="0" err="1">
                <a:solidFill>
                  <a:schemeClr val="tx1"/>
                </a:solidFill>
                <a:cs typeface="Courier"/>
              </a:rPr>
              <a:t>constraint</a:t>
            </a:r>
            <a:r>
              <a:rPr lang="sv-SE" sz="1600" dirty="0">
                <a:solidFill>
                  <a:schemeClr val="tx1"/>
                </a:solidFill>
                <a:cs typeface="Courier"/>
              </a:rPr>
              <a:t> </a:t>
            </a:r>
            <a:r>
              <a:rPr lang="sv-SE" sz="1600" dirty="0" err="1" smtClean="0">
                <a:solidFill>
                  <a:schemeClr val="tx1"/>
                </a:solidFill>
                <a:cs typeface="Courier"/>
              </a:rPr>
              <a:t>settings</a:t>
            </a:r>
            <a:endParaRPr lang="sv-SE" sz="1600" dirty="0">
              <a:solidFill>
                <a:schemeClr val="tx1"/>
              </a:solidFill>
              <a:cs typeface="Courier"/>
            </a:endParaRPr>
          </a:p>
          <a:p>
            <a:r>
              <a:rPr lang="sv-SE" sz="1600" dirty="0">
                <a:solidFill>
                  <a:schemeClr val="tx1"/>
                </a:solidFill>
                <a:cs typeface="Courier"/>
              </a:rPr>
              <a:t>	</a:t>
            </a:r>
            <a:r>
              <a:rPr lang="sv-SE" sz="1600" b="1" dirty="0" err="1">
                <a:solidFill>
                  <a:schemeClr val="tx1"/>
                </a:solidFill>
                <a:cs typeface="Courier"/>
              </a:rPr>
              <a:t>index.ndx</a:t>
            </a:r>
            <a:r>
              <a:rPr lang="sv-SE" sz="1600" dirty="0">
                <a:solidFill>
                  <a:schemeClr val="tx1"/>
                </a:solidFill>
                <a:cs typeface="Courier"/>
              </a:rPr>
              <a:t>		</a:t>
            </a:r>
            <a:r>
              <a:rPr lang="sv-SE" sz="1600" dirty="0" smtClean="0">
                <a:solidFill>
                  <a:schemeClr val="tx1"/>
                </a:solidFill>
                <a:cs typeface="Courier"/>
              </a:rPr>
              <a:t>; </a:t>
            </a:r>
            <a:r>
              <a:rPr lang="sv-SE" sz="1600" dirty="0" err="1">
                <a:solidFill>
                  <a:schemeClr val="tx1"/>
                </a:solidFill>
                <a:cs typeface="Courier"/>
              </a:rPr>
              <a:t>file</a:t>
            </a:r>
            <a:r>
              <a:rPr lang="sv-SE" sz="1600" dirty="0">
                <a:solidFill>
                  <a:schemeClr val="tx1"/>
                </a:solidFill>
                <a:cs typeface="Courier"/>
              </a:rPr>
              <a:t> </a:t>
            </a:r>
            <a:r>
              <a:rPr lang="sv-SE" sz="1600" dirty="0" err="1">
                <a:solidFill>
                  <a:schemeClr val="tx1"/>
                </a:solidFill>
                <a:cs typeface="Courier"/>
              </a:rPr>
              <a:t>used</a:t>
            </a:r>
            <a:r>
              <a:rPr lang="sv-SE" sz="1600" dirty="0">
                <a:solidFill>
                  <a:schemeClr val="tx1"/>
                </a:solidFill>
                <a:cs typeface="Courier"/>
              </a:rPr>
              <a:t> to team </a:t>
            </a:r>
            <a:r>
              <a:rPr lang="sv-SE" sz="1600" dirty="0" err="1">
                <a:solidFill>
                  <a:schemeClr val="tx1"/>
                </a:solidFill>
                <a:cs typeface="Courier"/>
              </a:rPr>
              <a:t>up</a:t>
            </a:r>
            <a:r>
              <a:rPr lang="sv-SE" sz="1600" dirty="0">
                <a:solidFill>
                  <a:schemeClr val="tx1"/>
                </a:solidFill>
                <a:cs typeface="Courier"/>
              </a:rPr>
              <a:t> atoms/</a:t>
            </a:r>
            <a:r>
              <a:rPr lang="sv-SE" sz="1600" dirty="0" err="1">
                <a:solidFill>
                  <a:schemeClr val="tx1"/>
                </a:solidFill>
                <a:cs typeface="Courier"/>
              </a:rPr>
              <a:t>molecules</a:t>
            </a:r>
            <a:r>
              <a:rPr lang="sv-SE" sz="1600" dirty="0">
                <a:solidFill>
                  <a:schemeClr val="tx1"/>
                </a:solidFill>
                <a:cs typeface="Courier"/>
              </a:rPr>
              <a:t>/</a:t>
            </a:r>
            <a:r>
              <a:rPr lang="sv-SE" sz="1600" dirty="0" err="1">
                <a:solidFill>
                  <a:schemeClr val="tx1"/>
                </a:solidFill>
                <a:cs typeface="Courier"/>
              </a:rPr>
              <a:t>residues</a:t>
            </a:r>
            <a:r>
              <a:rPr lang="sv-SE" sz="1600" dirty="0">
                <a:solidFill>
                  <a:schemeClr val="tx1"/>
                </a:solidFill>
                <a:cs typeface="Courier"/>
              </a:rPr>
              <a:t> in </a:t>
            </a:r>
            <a:r>
              <a:rPr lang="sv-SE" sz="1600" dirty="0" err="1">
                <a:solidFill>
                  <a:schemeClr val="tx1"/>
                </a:solidFill>
                <a:cs typeface="Courier"/>
              </a:rPr>
              <a:t>groups</a:t>
            </a:r>
            <a:r>
              <a:rPr lang="sv-SE" sz="1600" dirty="0">
                <a:solidFill>
                  <a:schemeClr val="tx1"/>
                </a:solidFill>
                <a:cs typeface="Courier"/>
              </a:rPr>
              <a:t>. It is 				</a:t>
            </a:r>
            <a:r>
              <a:rPr lang="sv-SE" sz="1600" dirty="0" smtClean="0">
                <a:solidFill>
                  <a:schemeClr val="tx1"/>
                </a:solidFill>
                <a:cs typeface="Courier"/>
              </a:rPr>
              <a:t>; </a:t>
            </a:r>
            <a:r>
              <a:rPr lang="sv-SE" sz="1600" dirty="0" err="1">
                <a:solidFill>
                  <a:schemeClr val="tx1"/>
                </a:solidFill>
                <a:cs typeface="Courier"/>
              </a:rPr>
              <a:t>generated</a:t>
            </a:r>
            <a:r>
              <a:rPr lang="sv-SE" sz="1600" dirty="0">
                <a:solidFill>
                  <a:schemeClr val="tx1"/>
                </a:solidFill>
                <a:cs typeface="Courier"/>
              </a:rPr>
              <a:t> by the ’</a:t>
            </a:r>
            <a:r>
              <a:rPr lang="sv-SE" sz="1600" dirty="0" err="1">
                <a:solidFill>
                  <a:schemeClr val="tx1"/>
                </a:solidFill>
                <a:cs typeface="Courier"/>
              </a:rPr>
              <a:t>gmx</a:t>
            </a:r>
            <a:r>
              <a:rPr lang="sv-SE" sz="1600" dirty="0">
                <a:solidFill>
                  <a:schemeClr val="tx1"/>
                </a:solidFill>
                <a:cs typeface="Courier"/>
              </a:rPr>
              <a:t> </a:t>
            </a:r>
            <a:r>
              <a:rPr lang="sv-SE" sz="1600" dirty="0" err="1">
                <a:solidFill>
                  <a:schemeClr val="tx1"/>
                </a:solidFill>
                <a:cs typeface="Courier"/>
              </a:rPr>
              <a:t>make_ndx</a:t>
            </a:r>
            <a:r>
              <a:rPr lang="sv-SE" sz="1600" dirty="0">
                <a:solidFill>
                  <a:schemeClr val="tx1"/>
                </a:solidFill>
                <a:cs typeface="Courier"/>
              </a:rPr>
              <a:t>’ </a:t>
            </a:r>
            <a:r>
              <a:rPr lang="sv-SE" sz="1600" dirty="0" err="1" smtClean="0">
                <a:solidFill>
                  <a:schemeClr val="tx1"/>
                </a:solidFill>
                <a:cs typeface="Courier"/>
              </a:rPr>
              <a:t>utility</a:t>
            </a:r>
            <a:endParaRPr lang="sv-SE" sz="1600" dirty="0" smtClean="0">
              <a:solidFill>
                <a:schemeClr val="tx1"/>
              </a:solidFill>
              <a:cs typeface="Courier"/>
            </a:endParaRPr>
          </a:p>
          <a:p>
            <a:endParaRPr lang="sv-SE" sz="1600" dirty="0">
              <a:solidFill>
                <a:schemeClr val="tx1"/>
              </a:solidFill>
              <a:cs typeface="Courier"/>
            </a:endParaRPr>
          </a:p>
          <a:p>
            <a:r>
              <a:rPr lang="sv-SE" sz="1600" dirty="0" smtClean="0">
                <a:solidFill>
                  <a:srgbClr val="FF0000"/>
                </a:solidFill>
                <a:cs typeface="Courier"/>
              </a:rPr>
              <a:t>	</a:t>
            </a:r>
            <a:r>
              <a:rPr lang="sv-SE" sz="1600" dirty="0" err="1" smtClean="0">
                <a:solidFill>
                  <a:srgbClr val="FF0000"/>
                </a:solidFill>
                <a:cs typeface="Courier"/>
              </a:rPr>
              <a:t>Multiple</a:t>
            </a:r>
            <a:r>
              <a:rPr lang="sv-SE" sz="1600" dirty="0" smtClean="0">
                <a:solidFill>
                  <a:srgbClr val="FF0000"/>
                </a:solidFill>
                <a:cs typeface="Courier"/>
              </a:rPr>
              <a:t> simulations</a:t>
            </a:r>
            <a:r>
              <a:rPr lang="mr-IN" sz="1600" dirty="0" smtClean="0">
                <a:solidFill>
                  <a:srgbClr val="FF0000"/>
                </a:solidFill>
                <a:cs typeface="Courier"/>
              </a:rPr>
              <a:t>…</a:t>
            </a:r>
            <a:r>
              <a:rPr lang="sv-SE" sz="1600" dirty="0" smtClean="0">
                <a:solidFill>
                  <a:srgbClr val="FF0000"/>
                </a:solidFill>
                <a:cs typeface="Courier"/>
              </a:rPr>
              <a:t> </a:t>
            </a:r>
            <a:r>
              <a:rPr lang="sv-SE" sz="1600" dirty="0" err="1" smtClean="0">
                <a:solidFill>
                  <a:srgbClr val="FF0000"/>
                </a:solidFill>
                <a:cs typeface="Courier"/>
              </a:rPr>
              <a:t>multiple</a:t>
            </a:r>
            <a:r>
              <a:rPr lang="sv-SE" sz="1600" dirty="0" smtClean="0">
                <a:solidFill>
                  <a:srgbClr val="FF0000"/>
                </a:solidFill>
                <a:cs typeface="Courier"/>
              </a:rPr>
              <a:t> .</a:t>
            </a:r>
            <a:r>
              <a:rPr lang="sv-SE" sz="1600" dirty="0" err="1" smtClean="0">
                <a:solidFill>
                  <a:srgbClr val="FF0000"/>
                </a:solidFill>
                <a:cs typeface="Courier"/>
              </a:rPr>
              <a:t>mdp</a:t>
            </a:r>
            <a:r>
              <a:rPr lang="sv-SE" sz="1600" dirty="0" smtClean="0">
                <a:solidFill>
                  <a:srgbClr val="FF0000"/>
                </a:solidFill>
                <a:cs typeface="Courier"/>
              </a:rPr>
              <a:t> </a:t>
            </a:r>
            <a:r>
              <a:rPr lang="sv-SE" sz="1600" dirty="0" err="1" smtClean="0">
                <a:solidFill>
                  <a:srgbClr val="FF0000"/>
                </a:solidFill>
                <a:cs typeface="Courier"/>
              </a:rPr>
              <a:t>files</a:t>
            </a:r>
            <a:endParaRPr lang="sv-SE" sz="1600" dirty="0">
              <a:solidFill>
                <a:srgbClr val="FF0000"/>
              </a:solidFill>
              <a:cs typeface="Courier"/>
            </a:endParaRPr>
          </a:p>
          <a:p>
            <a:r>
              <a:rPr lang="sv-SE" sz="1600" dirty="0">
                <a:solidFill>
                  <a:schemeClr val="tx1"/>
                </a:solidFill>
                <a:cs typeface="Courier"/>
              </a:rPr>
              <a:t>	</a:t>
            </a:r>
            <a:r>
              <a:rPr lang="sv-SE" sz="1600" b="1" dirty="0" err="1">
                <a:solidFill>
                  <a:schemeClr val="tx1"/>
                </a:solidFill>
                <a:cs typeface="Courier"/>
              </a:rPr>
              <a:t>em.mdp</a:t>
            </a:r>
            <a:r>
              <a:rPr lang="sv-SE" sz="1600" dirty="0">
                <a:solidFill>
                  <a:schemeClr val="tx1"/>
                </a:solidFill>
                <a:cs typeface="Courier"/>
              </a:rPr>
              <a:t>		</a:t>
            </a:r>
            <a:r>
              <a:rPr lang="sv-SE" sz="1600" dirty="0" smtClean="0">
                <a:solidFill>
                  <a:schemeClr val="tx1"/>
                </a:solidFill>
                <a:cs typeface="Courier"/>
              </a:rPr>
              <a:t>; </a:t>
            </a:r>
            <a:r>
              <a:rPr lang="sv-SE" sz="1600" dirty="0" err="1">
                <a:solidFill>
                  <a:schemeClr val="tx1"/>
                </a:solidFill>
                <a:cs typeface="Courier"/>
              </a:rPr>
              <a:t>energy</a:t>
            </a:r>
            <a:r>
              <a:rPr lang="sv-SE" sz="1600" dirty="0">
                <a:solidFill>
                  <a:schemeClr val="tx1"/>
                </a:solidFill>
                <a:cs typeface="Courier"/>
              </a:rPr>
              <a:t> </a:t>
            </a:r>
            <a:r>
              <a:rPr lang="sv-SE" sz="1600" dirty="0" err="1">
                <a:solidFill>
                  <a:schemeClr val="tx1"/>
                </a:solidFill>
                <a:cs typeface="Courier"/>
              </a:rPr>
              <a:t>minimization</a:t>
            </a:r>
            <a:r>
              <a:rPr lang="sv-SE" sz="1600" dirty="0">
                <a:solidFill>
                  <a:schemeClr val="tx1"/>
                </a:solidFill>
                <a:cs typeface="Courier"/>
              </a:rPr>
              <a:t> parameter </a:t>
            </a:r>
            <a:r>
              <a:rPr lang="sv-SE" sz="1600" dirty="0" err="1">
                <a:solidFill>
                  <a:schemeClr val="tx1"/>
                </a:solidFill>
                <a:cs typeface="Courier"/>
              </a:rPr>
              <a:t>file</a:t>
            </a:r>
            <a:r>
              <a:rPr lang="sv-SE" sz="1600" dirty="0">
                <a:solidFill>
                  <a:schemeClr val="tx1"/>
                </a:solidFill>
                <a:cs typeface="Courier"/>
              </a:rPr>
              <a:t>. </a:t>
            </a:r>
          </a:p>
          <a:p>
            <a:r>
              <a:rPr lang="sv-SE" sz="1600" dirty="0">
                <a:solidFill>
                  <a:schemeClr val="tx1"/>
                </a:solidFill>
                <a:cs typeface="Courier"/>
              </a:rPr>
              <a:t>	</a:t>
            </a:r>
            <a:r>
              <a:rPr lang="sv-SE" sz="1600" b="1" dirty="0" err="1">
                <a:solidFill>
                  <a:schemeClr val="tx1"/>
                </a:solidFill>
                <a:cs typeface="Courier"/>
              </a:rPr>
              <a:t>nvt.mdp</a:t>
            </a:r>
            <a:r>
              <a:rPr lang="sv-SE" sz="1600" dirty="0">
                <a:solidFill>
                  <a:schemeClr val="tx1"/>
                </a:solidFill>
                <a:cs typeface="Courier"/>
              </a:rPr>
              <a:t>		</a:t>
            </a:r>
            <a:r>
              <a:rPr lang="sv-SE" sz="1600" dirty="0" smtClean="0">
                <a:solidFill>
                  <a:schemeClr val="tx1"/>
                </a:solidFill>
                <a:cs typeface="Courier"/>
              </a:rPr>
              <a:t>; </a:t>
            </a:r>
            <a:r>
              <a:rPr lang="sv-SE" sz="1600" dirty="0">
                <a:solidFill>
                  <a:schemeClr val="tx1"/>
                </a:solidFill>
                <a:cs typeface="Courier"/>
              </a:rPr>
              <a:t>N,V,T </a:t>
            </a:r>
            <a:r>
              <a:rPr lang="sv-SE" sz="1600" dirty="0" err="1">
                <a:solidFill>
                  <a:schemeClr val="tx1"/>
                </a:solidFill>
                <a:cs typeface="Courier"/>
              </a:rPr>
              <a:t>molecular</a:t>
            </a:r>
            <a:r>
              <a:rPr lang="sv-SE" sz="1600" dirty="0">
                <a:solidFill>
                  <a:schemeClr val="tx1"/>
                </a:solidFill>
                <a:cs typeface="Courier"/>
              </a:rPr>
              <a:t> </a:t>
            </a:r>
            <a:r>
              <a:rPr lang="sv-SE" sz="1600" dirty="0" err="1">
                <a:solidFill>
                  <a:schemeClr val="tx1"/>
                </a:solidFill>
                <a:cs typeface="Courier"/>
              </a:rPr>
              <a:t>dynamics</a:t>
            </a:r>
            <a:r>
              <a:rPr lang="sv-SE" sz="1600" dirty="0">
                <a:solidFill>
                  <a:schemeClr val="tx1"/>
                </a:solidFill>
                <a:cs typeface="Courier"/>
              </a:rPr>
              <a:t> parameter </a:t>
            </a:r>
            <a:r>
              <a:rPr lang="sv-SE" sz="1600" dirty="0" err="1">
                <a:solidFill>
                  <a:schemeClr val="tx1"/>
                </a:solidFill>
                <a:cs typeface="Courier"/>
              </a:rPr>
              <a:t>file</a:t>
            </a:r>
            <a:r>
              <a:rPr lang="sv-SE" sz="1600" dirty="0">
                <a:solidFill>
                  <a:schemeClr val="tx1"/>
                </a:solidFill>
                <a:cs typeface="Courier"/>
              </a:rPr>
              <a:t> </a:t>
            </a:r>
          </a:p>
          <a:p>
            <a:r>
              <a:rPr lang="sv-SE" sz="1600" dirty="0">
                <a:solidFill>
                  <a:schemeClr val="tx1"/>
                </a:solidFill>
                <a:cs typeface="Courier"/>
              </a:rPr>
              <a:t>	</a:t>
            </a:r>
            <a:r>
              <a:rPr lang="sv-SE" sz="1600" b="1" dirty="0" err="1">
                <a:solidFill>
                  <a:schemeClr val="tx1"/>
                </a:solidFill>
                <a:cs typeface="Courier"/>
              </a:rPr>
              <a:t>npt.mdp</a:t>
            </a:r>
            <a:r>
              <a:rPr lang="sv-SE" sz="1600" dirty="0">
                <a:solidFill>
                  <a:schemeClr val="tx1"/>
                </a:solidFill>
                <a:cs typeface="Courier"/>
              </a:rPr>
              <a:t>		</a:t>
            </a:r>
            <a:r>
              <a:rPr lang="sv-SE" sz="1600" dirty="0" smtClean="0">
                <a:solidFill>
                  <a:schemeClr val="tx1"/>
                </a:solidFill>
                <a:cs typeface="Courier"/>
              </a:rPr>
              <a:t>; </a:t>
            </a:r>
            <a:r>
              <a:rPr lang="sv-SE" sz="1600" dirty="0">
                <a:solidFill>
                  <a:schemeClr val="tx1"/>
                </a:solidFill>
                <a:cs typeface="Courier"/>
              </a:rPr>
              <a:t>N,P,T </a:t>
            </a:r>
            <a:r>
              <a:rPr lang="sv-SE" sz="1600" dirty="0" err="1">
                <a:solidFill>
                  <a:schemeClr val="tx1"/>
                </a:solidFill>
                <a:cs typeface="Courier"/>
              </a:rPr>
              <a:t>molecular</a:t>
            </a:r>
            <a:r>
              <a:rPr lang="sv-SE" sz="1600" dirty="0">
                <a:solidFill>
                  <a:schemeClr val="tx1"/>
                </a:solidFill>
                <a:cs typeface="Courier"/>
              </a:rPr>
              <a:t> </a:t>
            </a:r>
            <a:r>
              <a:rPr lang="sv-SE" sz="1600" dirty="0" err="1">
                <a:solidFill>
                  <a:schemeClr val="tx1"/>
                </a:solidFill>
                <a:cs typeface="Courier"/>
              </a:rPr>
              <a:t>dynamics</a:t>
            </a:r>
            <a:r>
              <a:rPr lang="sv-SE" sz="1600" dirty="0">
                <a:solidFill>
                  <a:schemeClr val="tx1"/>
                </a:solidFill>
                <a:cs typeface="Courier"/>
              </a:rPr>
              <a:t> parameter </a:t>
            </a:r>
            <a:r>
              <a:rPr lang="sv-SE" sz="1600" dirty="0" err="1">
                <a:solidFill>
                  <a:schemeClr val="tx1"/>
                </a:solidFill>
                <a:cs typeface="Courier"/>
              </a:rPr>
              <a:t>file</a:t>
            </a:r>
            <a:r>
              <a:rPr lang="sv-SE" sz="1600" dirty="0">
                <a:solidFill>
                  <a:schemeClr val="tx1"/>
                </a:solidFill>
                <a:cs typeface="Courier"/>
              </a:rPr>
              <a:t> </a:t>
            </a:r>
          </a:p>
          <a:p>
            <a:r>
              <a:rPr lang="sv-SE" sz="1600" dirty="0">
                <a:solidFill>
                  <a:schemeClr val="tx1"/>
                </a:solidFill>
                <a:cs typeface="Courier"/>
              </a:rPr>
              <a:t>	</a:t>
            </a:r>
            <a:r>
              <a:rPr lang="sv-SE" sz="1600" b="1" dirty="0" err="1">
                <a:solidFill>
                  <a:schemeClr val="tx1"/>
                </a:solidFill>
                <a:cs typeface="Courier"/>
              </a:rPr>
              <a:t>md.mdp</a:t>
            </a:r>
            <a:r>
              <a:rPr lang="sv-SE" sz="1600" dirty="0">
                <a:solidFill>
                  <a:schemeClr val="tx1"/>
                </a:solidFill>
                <a:cs typeface="Courier"/>
              </a:rPr>
              <a:t>		</a:t>
            </a:r>
            <a:r>
              <a:rPr lang="sv-SE" sz="1600" dirty="0" smtClean="0">
                <a:solidFill>
                  <a:schemeClr val="tx1"/>
                </a:solidFill>
                <a:cs typeface="Courier"/>
              </a:rPr>
              <a:t>; </a:t>
            </a:r>
            <a:r>
              <a:rPr lang="sv-SE" sz="1600" dirty="0" err="1">
                <a:solidFill>
                  <a:schemeClr val="tx1"/>
                </a:solidFill>
                <a:cs typeface="Courier"/>
              </a:rPr>
              <a:t>Production</a:t>
            </a:r>
            <a:r>
              <a:rPr lang="sv-SE" sz="1600" dirty="0">
                <a:solidFill>
                  <a:schemeClr val="tx1"/>
                </a:solidFill>
                <a:cs typeface="Courier"/>
              </a:rPr>
              <a:t> </a:t>
            </a:r>
            <a:r>
              <a:rPr lang="sv-SE" sz="1600" dirty="0" err="1">
                <a:solidFill>
                  <a:schemeClr val="tx1"/>
                </a:solidFill>
                <a:cs typeface="Courier"/>
              </a:rPr>
              <a:t>run</a:t>
            </a:r>
            <a:r>
              <a:rPr lang="sv-SE" sz="1600" dirty="0">
                <a:solidFill>
                  <a:schemeClr val="tx1"/>
                </a:solidFill>
                <a:cs typeface="Courier"/>
              </a:rPr>
              <a:t> </a:t>
            </a:r>
            <a:r>
              <a:rPr lang="sv-SE" sz="1600" dirty="0" err="1">
                <a:solidFill>
                  <a:schemeClr val="tx1"/>
                </a:solidFill>
                <a:cs typeface="Courier"/>
              </a:rPr>
              <a:t>molecular</a:t>
            </a:r>
            <a:r>
              <a:rPr lang="sv-SE" sz="1600" dirty="0">
                <a:solidFill>
                  <a:schemeClr val="tx1"/>
                </a:solidFill>
                <a:cs typeface="Courier"/>
              </a:rPr>
              <a:t> </a:t>
            </a:r>
            <a:r>
              <a:rPr lang="sv-SE" sz="1600" dirty="0" err="1">
                <a:solidFill>
                  <a:schemeClr val="tx1"/>
                </a:solidFill>
                <a:cs typeface="Courier"/>
              </a:rPr>
              <a:t>dynamics</a:t>
            </a:r>
            <a:r>
              <a:rPr lang="sv-SE" sz="1600" dirty="0">
                <a:solidFill>
                  <a:schemeClr val="tx1"/>
                </a:solidFill>
                <a:cs typeface="Courier"/>
              </a:rPr>
              <a:t> parameter </a:t>
            </a:r>
            <a:r>
              <a:rPr lang="sv-SE" sz="1600" dirty="0" err="1">
                <a:solidFill>
                  <a:schemeClr val="tx1"/>
                </a:solidFill>
                <a:cs typeface="Courier"/>
              </a:rPr>
              <a:t>file</a:t>
            </a:r>
            <a:r>
              <a:rPr lang="sv-SE" sz="1600" dirty="0">
                <a:solidFill>
                  <a:schemeClr val="tx1"/>
                </a:solidFill>
                <a:cs typeface="Courier"/>
              </a:rPr>
              <a:t>. </a:t>
            </a:r>
            <a:r>
              <a:rPr lang="sv-SE" sz="1600" dirty="0" err="1">
                <a:solidFill>
                  <a:schemeClr val="tx1"/>
                </a:solidFill>
                <a:cs typeface="Courier"/>
              </a:rPr>
              <a:t>Could</a:t>
            </a:r>
            <a:r>
              <a:rPr lang="sv-SE" sz="1600" dirty="0">
                <a:solidFill>
                  <a:schemeClr val="tx1"/>
                </a:solidFill>
                <a:cs typeface="Courier"/>
              </a:rPr>
              <a:t> be </a:t>
            </a:r>
          </a:p>
          <a:p>
            <a:r>
              <a:rPr lang="sv-SE" sz="1600" dirty="0">
                <a:solidFill>
                  <a:schemeClr val="tx1"/>
                </a:solidFill>
                <a:cs typeface="Courier"/>
              </a:rPr>
              <a:t>			</a:t>
            </a:r>
            <a:r>
              <a:rPr lang="sv-SE" sz="1600" dirty="0" smtClean="0">
                <a:solidFill>
                  <a:schemeClr val="tx1"/>
                </a:solidFill>
                <a:cs typeface="Courier"/>
              </a:rPr>
              <a:t>; </a:t>
            </a:r>
            <a:r>
              <a:rPr lang="sv-SE" sz="1600" dirty="0">
                <a:solidFill>
                  <a:schemeClr val="tx1"/>
                </a:solidFill>
                <a:cs typeface="Courier"/>
              </a:rPr>
              <a:t>a N,V,T or a N,P,T or a N,V,E simulation… </a:t>
            </a:r>
          </a:p>
          <a:p>
            <a:endParaRPr lang="sv-SE" sz="1050" dirty="0">
              <a:solidFill>
                <a:schemeClr val="tx1"/>
              </a:solidFill>
              <a:cs typeface="Courier"/>
            </a:endParaRPr>
          </a:p>
          <a:p>
            <a:endParaRPr lang="sv-SE" sz="1050" dirty="0">
              <a:solidFill>
                <a:schemeClr val="tx1"/>
              </a:solidFill>
              <a:cs typeface="Courier"/>
            </a:endParaRPr>
          </a:p>
        </p:txBody>
      </p:sp>
    </p:spTree>
    <p:extLst>
      <p:ext uri="{BB962C8B-B14F-4D97-AF65-F5344CB8AC3E}">
        <p14:creationId xmlns:p14="http://schemas.microsoft.com/office/powerpoint/2010/main" val="12408280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133288"/>
            <a:ext cx="9144000" cy="4362733"/>
          </a:xfrm>
          <a:prstGeom prst="rect">
            <a:avLst/>
          </a:prstGeom>
          <a:noFill/>
          <a:ln>
            <a:noFill/>
          </a:ln>
        </p:spPr>
        <p:style>
          <a:lnRef idx="1">
            <a:schemeClr val="dk1"/>
          </a:lnRef>
          <a:fillRef idx="3">
            <a:schemeClr val="dk1"/>
          </a:fillRef>
          <a:effectRef idx="2">
            <a:schemeClr val="dk1"/>
          </a:effectRef>
          <a:fontRef idx="minor">
            <a:schemeClr val="lt1"/>
          </a:fontRef>
        </p:style>
        <p:txBody>
          <a:bodyPr wrap="square">
            <a:spAutoFit/>
          </a:bodyPr>
          <a:lstStyle/>
          <a:p>
            <a:r>
              <a:rPr lang="sv-SE" sz="1350" dirty="0">
                <a:solidFill>
                  <a:schemeClr val="tx1"/>
                </a:solidFill>
                <a:latin typeface="Calibri" charset="0"/>
                <a:ea typeface="Calibri" charset="0"/>
                <a:cs typeface="Calibri" charset="0"/>
              </a:rPr>
              <a:t>	</a:t>
            </a:r>
          </a:p>
          <a:p>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include</a:t>
            </a:r>
            <a:r>
              <a:rPr lang="sv-SE" sz="1600" dirty="0">
                <a:solidFill>
                  <a:schemeClr val="tx1"/>
                </a:solidFill>
                <a:latin typeface="Calibri" charset="0"/>
                <a:ea typeface="Calibri" charset="0"/>
                <a:cs typeface="Calibri" charset="0"/>
              </a:rPr>
              <a:t> "</a:t>
            </a:r>
            <a:r>
              <a:rPr lang="sv-SE" sz="1600" b="1" dirty="0" err="1">
                <a:solidFill>
                  <a:schemeClr val="tx1"/>
                </a:solidFill>
                <a:latin typeface="Calibri" charset="0"/>
                <a:ea typeface="Calibri" charset="0"/>
                <a:cs typeface="Calibri" charset="0"/>
              </a:rPr>
              <a:t>forcefield.itp</a:t>
            </a:r>
            <a:r>
              <a:rPr lang="sv-SE" sz="1600" dirty="0">
                <a:solidFill>
                  <a:schemeClr val="tx1"/>
                </a:solidFill>
                <a:latin typeface="Calibri" charset="0"/>
                <a:ea typeface="Calibri" charset="0"/>
                <a:cs typeface="Calibri" charset="0"/>
              </a:rPr>
              <a:t>"</a:t>
            </a:r>
          </a:p>
          <a:p>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include</a:t>
            </a:r>
            <a:r>
              <a:rPr lang="sv-SE" sz="1600" dirty="0">
                <a:solidFill>
                  <a:schemeClr val="tx1"/>
                </a:solidFill>
                <a:latin typeface="Calibri" charset="0"/>
                <a:ea typeface="Calibri" charset="0"/>
                <a:cs typeface="Calibri" charset="0"/>
              </a:rPr>
              <a:t> "</a:t>
            </a:r>
            <a:r>
              <a:rPr lang="sv-SE" sz="1600" b="1" dirty="0" err="1">
                <a:solidFill>
                  <a:schemeClr val="tx1"/>
                </a:solidFill>
                <a:latin typeface="Calibri" charset="0"/>
                <a:ea typeface="Calibri" charset="0"/>
                <a:cs typeface="Calibri" charset="0"/>
              </a:rPr>
              <a:t>spc.itp</a:t>
            </a:r>
            <a:r>
              <a:rPr lang="sv-SE" sz="1600" dirty="0">
                <a:solidFill>
                  <a:schemeClr val="tx1"/>
                </a:solidFill>
                <a:latin typeface="Calibri" charset="0"/>
                <a:ea typeface="Calibri" charset="0"/>
                <a:cs typeface="Calibri" charset="0"/>
              </a:rPr>
              <a:t>"</a:t>
            </a:r>
          </a:p>
          <a:p>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include</a:t>
            </a:r>
            <a:r>
              <a:rPr lang="sv-SE" sz="1600" dirty="0">
                <a:solidFill>
                  <a:schemeClr val="tx1"/>
                </a:solidFill>
                <a:latin typeface="Calibri" charset="0"/>
                <a:ea typeface="Calibri" charset="0"/>
                <a:cs typeface="Calibri" charset="0"/>
              </a:rPr>
              <a:t> "</a:t>
            </a:r>
            <a:r>
              <a:rPr lang="sv-SE" sz="1600" b="1" dirty="0" err="1">
                <a:solidFill>
                  <a:schemeClr val="tx1"/>
                </a:solidFill>
                <a:latin typeface="Calibri" charset="0"/>
                <a:ea typeface="Calibri" charset="0"/>
                <a:cs typeface="Calibri" charset="0"/>
              </a:rPr>
              <a:t>posres.itp</a:t>
            </a:r>
            <a:r>
              <a:rPr lang="sv-SE" sz="1600" dirty="0">
                <a:solidFill>
                  <a:schemeClr val="tx1"/>
                </a:solidFill>
                <a:latin typeface="Calibri" charset="0"/>
                <a:ea typeface="Calibri" charset="0"/>
                <a:cs typeface="Calibri" charset="0"/>
              </a:rPr>
              <a:t>"</a:t>
            </a:r>
          </a:p>
          <a:p>
            <a:endParaRPr lang="sv-SE" sz="1600" dirty="0">
              <a:solidFill>
                <a:schemeClr val="tx1"/>
              </a:solidFill>
              <a:latin typeface="Calibri" charset="0"/>
              <a:ea typeface="Calibri" charset="0"/>
              <a:cs typeface="Calibri" charset="0"/>
            </a:endParaRPr>
          </a:p>
          <a:p>
            <a:r>
              <a:rPr lang="sv-SE" sz="1600" dirty="0">
                <a:solidFill>
                  <a:schemeClr val="tx1"/>
                </a:solidFill>
                <a:latin typeface="Calibri" charset="0"/>
                <a:ea typeface="Calibri" charset="0"/>
                <a:cs typeface="Calibri" charset="0"/>
              </a:rPr>
              <a:t>	; System </a:t>
            </a:r>
            <a:r>
              <a:rPr lang="sv-SE" sz="1600" dirty="0" err="1">
                <a:solidFill>
                  <a:schemeClr val="tx1"/>
                </a:solidFill>
                <a:latin typeface="Calibri" charset="0"/>
                <a:ea typeface="Calibri" charset="0"/>
                <a:cs typeface="Calibri" charset="0"/>
              </a:rPr>
              <a:t>description</a:t>
            </a:r>
            <a:endParaRPr lang="sv-SE" sz="1600" dirty="0">
              <a:solidFill>
                <a:schemeClr val="tx1"/>
              </a:solidFill>
              <a:latin typeface="Calibri" charset="0"/>
              <a:ea typeface="Calibri" charset="0"/>
              <a:cs typeface="Calibri" charset="0"/>
            </a:endParaRPr>
          </a:p>
          <a:p>
            <a:r>
              <a:rPr lang="sv-SE" sz="1600" dirty="0">
                <a:solidFill>
                  <a:schemeClr val="tx1"/>
                </a:solidFill>
                <a:latin typeface="Calibri" charset="0"/>
                <a:ea typeface="Calibri" charset="0"/>
                <a:cs typeface="Calibri" charset="0"/>
              </a:rPr>
              <a:t>	[ system ]</a:t>
            </a:r>
          </a:p>
          <a:p>
            <a:r>
              <a:rPr lang="sv-SE" sz="1600" dirty="0">
                <a:solidFill>
                  <a:schemeClr val="tx1"/>
                </a:solidFill>
                <a:latin typeface="Calibri" charset="0"/>
                <a:ea typeface="Calibri" charset="0"/>
                <a:cs typeface="Calibri" charset="0"/>
              </a:rPr>
              <a:t>	; </a:t>
            </a:r>
            <a:r>
              <a:rPr lang="sv-SE" sz="1600" dirty="0" err="1">
                <a:solidFill>
                  <a:schemeClr val="tx1"/>
                </a:solidFill>
                <a:latin typeface="Calibri" charset="0"/>
                <a:ea typeface="Calibri" charset="0"/>
                <a:cs typeface="Calibri" charset="0"/>
              </a:rPr>
              <a:t>Title</a:t>
            </a:r>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of</a:t>
            </a:r>
            <a:r>
              <a:rPr lang="sv-SE" sz="1600" dirty="0">
                <a:solidFill>
                  <a:schemeClr val="tx1"/>
                </a:solidFill>
                <a:latin typeface="Calibri" charset="0"/>
                <a:ea typeface="Calibri" charset="0"/>
                <a:cs typeface="Calibri" charset="0"/>
              </a:rPr>
              <a:t> the system</a:t>
            </a:r>
          </a:p>
          <a:p>
            <a:r>
              <a:rPr lang="sv-SE" sz="1600" dirty="0">
                <a:solidFill>
                  <a:schemeClr val="tx1"/>
                </a:solidFill>
                <a:latin typeface="Calibri" charset="0"/>
                <a:ea typeface="Calibri" charset="0"/>
                <a:cs typeface="Calibri" charset="0"/>
              </a:rPr>
              <a:t>	</a:t>
            </a:r>
            <a:r>
              <a:rPr lang="sv-SE" sz="1600" dirty="0" err="1" smtClean="0">
                <a:solidFill>
                  <a:schemeClr val="tx1"/>
                </a:solidFill>
                <a:latin typeface="Calibri" charset="0"/>
                <a:ea typeface="Calibri" charset="0"/>
                <a:cs typeface="Calibri" charset="0"/>
              </a:rPr>
              <a:t>Water</a:t>
            </a:r>
            <a:r>
              <a:rPr lang="sv-SE" sz="1600" dirty="0" smtClean="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with</a:t>
            </a:r>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water</a:t>
            </a:r>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with</a:t>
            </a:r>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water</a:t>
            </a:r>
            <a:r>
              <a:rPr lang="sv-SE" sz="1600" dirty="0">
                <a:solidFill>
                  <a:schemeClr val="tx1"/>
                </a:solidFill>
                <a:latin typeface="Calibri" charset="0"/>
                <a:ea typeface="Calibri" charset="0"/>
                <a:cs typeface="Calibri" charset="0"/>
              </a:rPr>
              <a:t>...</a:t>
            </a:r>
          </a:p>
          <a:p>
            <a:endParaRPr lang="sv-SE" sz="1600" dirty="0">
              <a:solidFill>
                <a:schemeClr val="tx1"/>
              </a:solidFill>
              <a:latin typeface="Calibri" charset="0"/>
              <a:ea typeface="Calibri" charset="0"/>
              <a:cs typeface="Calibri" charset="0"/>
            </a:endParaRPr>
          </a:p>
          <a:p>
            <a:r>
              <a:rPr lang="sv-SE" sz="1600" dirty="0">
                <a:solidFill>
                  <a:schemeClr val="tx1"/>
                </a:solidFill>
                <a:latin typeface="Calibri" charset="0"/>
                <a:ea typeface="Calibri" charset="0"/>
                <a:cs typeface="Calibri" charset="0"/>
              </a:rPr>
              <a:t>	[ </a:t>
            </a:r>
            <a:r>
              <a:rPr lang="sv-SE" sz="1600" dirty="0" err="1">
                <a:solidFill>
                  <a:schemeClr val="tx1"/>
                </a:solidFill>
                <a:latin typeface="Calibri" charset="0"/>
                <a:ea typeface="Calibri" charset="0"/>
                <a:cs typeface="Calibri" charset="0"/>
              </a:rPr>
              <a:t>molecules</a:t>
            </a:r>
            <a:r>
              <a:rPr lang="sv-SE" sz="1600" dirty="0">
                <a:solidFill>
                  <a:schemeClr val="tx1"/>
                </a:solidFill>
                <a:latin typeface="Calibri" charset="0"/>
                <a:ea typeface="Calibri" charset="0"/>
                <a:cs typeface="Calibri" charset="0"/>
              </a:rPr>
              <a:t> ]</a:t>
            </a:r>
          </a:p>
          <a:p>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Compound</a:t>
            </a:r>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number</a:t>
            </a:r>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of</a:t>
            </a:r>
            <a:r>
              <a:rPr lang="sv-SE" sz="1600" dirty="0">
                <a:solidFill>
                  <a:schemeClr val="tx1"/>
                </a:solidFill>
                <a:latin typeface="Calibri" charset="0"/>
                <a:ea typeface="Calibri" charset="0"/>
                <a:cs typeface="Calibri" charset="0"/>
              </a:rPr>
              <a:t> </a:t>
            </a:r>
            <a:r>
              <a:rPr lang="sv-SE" sz="1600" dirty="0" err="1">
                <a:solidFill>
                  <a:schemeClr val="tx1"/>
                </a:solidFill>
                <a:latin typeface="Calibri" charset="0"/>
                <a:ea typeface="Calibri" charset="0"/>
                <a:cs typeface="Calibri" charset="0"/>
              </a:rPr>
              <a:t>molecules</a:t>
            </a:r>
            <a:endParaRPr lang="sv-SE" sz="1600" dirty="0">
              <a:solidFill>
                <a:schemeClr val="tx1"/>
              </a:solidFill>
              <a:latin typeface="Calibri" charset="0"/>
              <a:ea typeface="Calibri" charset="0"/>
              <a:cs typeface="Calibri" charset="0"/>
            </a:endParaRPr>
          </a:p>
          <a:p>
            <a:r>
              <a:rPr lang="sv-SE" sz="1600" dirty="0">
                <a:solidFill>
                  <a:schemeClr val="tx1"/>
                </a:solidFill>
                <a:latin typeface="Calibri" charset="0"/>
                <a:ea typeface="Calibri" charset="0"/>
                <a:cs typeface="Calibri" charset="0"/>
              </a:rPr>
              <a:t>	SOL               500</a:t>
            </a:r>
          </a:p>
          <a:p>
            <a:endParaRPr lang="sv-SE" sz="900" dirty="0">
              <a:solidFill>
                <a:schemeClr val="tx1"/>
              </a:solidFill>
              <a:latin typeface="Calibri" charset="0"/>
              <a:ea typeface="Calibri" charset="0"/>
              <a:cs typeface="Calibri" charset="0"/>
            </a:endParaRPr>
          </a:p>
          <a:p>
            <a:endParaRPr lang="sv-SE" sz="900" dirty="0">
              <a:solidFill>
                <a:schemeClr val="tx1"/>
              </a:solidFill>
              <a:latin typeface="Courier"/>
              <a:cs typeface="Courier"/>
            </a:endParaRPr>
          </a:p>
          <a:p>
            <a:endParaRPr lang="sv-SE" sz="900" dirty="0">
              <a:solidFill>
                <a:schemeClr val="tx1"/>
              </a:solidFill>
              <a:latin typeface="Courier"/>
              <a:cs typeface="Courier"/>
            </a:endParaRPr>
          </a:p>
          <a:p>
            <a:endParaRPr lang="sv-SE" sz="900" dirty="0">
              <a:solidFill>
                <a:schemeClr val="tx1"/>
              </a:solidFill>
              <a:latin typeface="Courier"/>
              <a:cs typeface="Courier"/>
            </a:endParaRPr>
          </a:p>
          <a:p>
            <a:endParaRPr lang="sv-SE" sz="900" dirty="0">
              <a:solidFill>
                <a:schemeClr val="tx1"/>
              </a:solidFill>
              <a:latin typeface="Courier"/>
              <a:cs typeface="Courier"/>
            </a:endParaRPr>
          </a:p>
          <a:p>
            <a:endParaRPr lang="sv-SE" sz="900" dirty="0">
              <a:solidFill>
                <a:schemeClr val="tx1"/>
              </a:solidFill>
              <a:latin typeface="Courier"/>
              <a:cs typeface="Courier"/>
            </a:endParaRPr>
          </a:p>
          <a:p>
            <a:endParaRPr lang="sv-SE" sz="900" dirty="0">
              <a:solidFill>
                <a:schemeClr val="tx1"/>
              </a:solidFill>
              <a:latin typeface="Courier"/>
              <a:cs typeface="Courier"/>
            </a:endParaRPr>
          </a:p>
          <a:p>
            <a:endParaRPr lang="sv-SE" sz="900" dirty="0">
              <a:solidFill>
                <a:schemeClr val="tx1"/>
              </a:solidFill>
              <a:latin typeface="Courier"/>
              <a:cs typeface="Courier"/>
            </a:endParaRPr>
          </a:p>
        </p:txBody>
      </p:sp>
      <p:sp>
        <p:nvSpPr>
          <p:cNvPr id="7"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smtClean="0">
                <a:latin typeface="Calibri" charset="0"/>
                <a:ea typeface="Calibri" charset="0"/>
                <a:cs typeface="Calibri" charset="0"/>
              </a:rPr>
              <a:t>	</a:t>
            </a:r>
            <a:r>
              <a:rPr lang="sv-SE" sz="2000" dirty="0" smtClean="0">
                <a:latin typeface="Calibri" charset="0"/>
                <a:ea typeface="Calibri" charset="0"/>
                <a:cs typeface="Calibri" charset="0"/>
              </a:rPr>
              <a:t>The </a:t>
            </a:r>
            <a:r>
              <a:rPr lang="sv-SE" sz="2000" b="1" dirty="0" err="1">
                <a:latin typeface="Calibri" charset="0"/>
                <a:ea typeface="Calibri" charset="0"/>
                <a:cs typeface="Calibri" charset="0"/>
              </a:rPr>
              <a:t>topol.top</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 (</a:t>
            </a:r>
            <a:r>
              <a:rPr lang="sv-SE" sz="2000" dirty="0" err="1">
                <a:latin typeface="Calibri" charset="0"/>
                <a:ea typeface="Calibri" charset="0"/>
                <a:cs typeface="Calibri" charset="0"/>
              </a:rPr>
              <a:t>see</a:t>
            </a:r>
            <a:r>
              <a:rPr lang="sv-SE" sz="2000" dirty="0">
                <a:latin typeface="Calibri" charset="0"/>
                <a:ea typeface="Calibri" charset="0"/>
                <a:cs typeface="Calibri" charset="0"/>
              </a:rPr>
              <a:t> </a:t>
            </a:r>
            <a:r>
              <a:rPr lang="sv-SE" sz="2000" dirty="0" err="1">
                <a:latin typeface="Calibri" charset="0"/>
                <a:ea typeface="Calibri" charset="0"/>
                <a:cs typeface="Calibri" charset="0"/>
              </a:rPr>
              <a:t>also</a:t>
            </a:r>
            <a:r>
              <a:rPr lang="sv-SE" sz="2000" dirty="0">
                <a:latin typeface="Calibri" charset="0"/>
                <a:ea typeface="Calibri" charset="0"/>
                <a:cs typeface="Calibri" charset="0"/>
              </a:rPr>
              <a:t> </a:t>
            </a:r>
            <a:r>
              <a:rPr lang="sv-SE" sz="2000" dirty="0" err="1">
                <a:latin typeface="Calibri" charset="0"/>
                <a:ea typeface="Calibri" charset="0"/>
                <a:cs typeface="Calibri" charset="0"/>
              </a:rPr>
              <a:t>section</a:t>
            </a:r>
            <a:r>
              <a:rPr lang="sv-SE" sz="2000" dirty="0">
                <a:latin typeface="Calibri" charset="0"/>
                <a:ea typeface="Calibri" charset="0"/>
                <a:cs typeface="Calibri" charset="0"/>
              </a:rPr>
              <a:t> 5.8 in the </a:t>
            </a:r>
            <a:r>
              <a:rPr lang="sv-SE" sz="2000" dirty="0" err="1">
                <a:latin typeface="Calibri" charset="0"/>
                <a:ea typeface="Calibri" charset="0"/>
                <a:cs typeface="Calibri" charset="0"/>
              </a:rPr>
              <a:t>Gromacs</a:t>
            </a:r>
            <a:r>
              <a:rPr lang="sv-SE" sz="2000" dirty="0">
                <a:latin typeface="Calibri" charset="0"/>
                <a:ea typeface="Calibri" charset="0"/>
                <a:cs typeface="Calibri" charset="0"/>
              </a:rPr>
              <a:t> manual)</a:t>
            </a:r>
            <a:endParaRPr lang="sv-SE" sz="1600" dirty="0">
              <a:latin typeface="Calibri" charset="0"/>
              <a:ea typeface="Calibri" charset="0"/>
              <a:cs typeface="Calibri" charset="0"/>
            </a:endParaRPr>
          </a:p>
        </p:txBody>
      </p:sp>
    </p:spTree>
    <p:extLst>
      <p:ext uri="{BB962C8B-B14F-4D97-AF65-F5344CB8AC3E}">
        <p14:creationId xmlns:p14="http://schemas.microsoft.com/office/powerpoint/2010/main" val="3829369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059441"/>
            <a:ext cx="9144000" cy="2000548"/>
          </a:xfrm>
          <a:prstGeom prst="rect">
            <a:avLst/>
          </a:prstGeom>
          <a:noFill/>
          <a:ln>
            <a:noFill/>
          </a:ln>
        </p:spPr>
        <p:style>
          <a:lnRef idx="1">
            <a:schemeClr val="dk1"/>
          </a:lnRef>
          <a:fillRef idx="3">
            <a:schemeClr val="dk1"/>
          </a:fillRef>
          <a:effectRef idx="2">
            <a:schemeClr val="dk1"/>
          </a:effectRef>
          <a:fontRef idx="minor">
            <a:schemeClr val="lt1"/>
          </a:fontRef>
        </p:style>
        <p:txBody>
          <a:bodyPr wrap="square">
            <a:spAutoFit/>
          </a:bodyPr>
          <a:lstStyle/>
          <a:p>
            <a:pPr marL="0" lvl="1"/>
            <a:r>
              <a:rPr lang="sv-SE" sz="1100" dirty="0">
                <a:solidFill>
                  <a:srgbClr val="FF0000"/>
                </a:solidFill>
                <a:latin typeface="Courier" charset="0"/>
                <a:ea typeface="Courier" charset="0"/>
                <a:cs typeface="Courier" charset="0"/>
              </a:rPr>
              <a:t>	</a:t>
            </a:r>
            <a:r>
              <a:rPr lang="sv-SE" sz="1100" strike="sngStrike" dirty="0">
                <a:solidFill>
                  <a:srgbClr val="FF0000"/>
                </a:solidFill>
                <a:latin typeface="Courier" charset="0"/>
                <a:ea typeface="Courier" charset="0"/>
                <a:cs typeface="Courier" charset="0"/>
              </a:rPr>
              <a:t>#</a:t>
            </a:r>
            <a:r>
              <a:rPr lang="sv-SE" sz="1100" strike="sngStrike" dirty="0" err="1">
                <a:solidFill>
                  <a:srgbClr val="FF0000"/>
                </a:solidFill>
                <a:latin typeface="Courier" charset="0"/>
                <a:ea typeface="Courier" charset="0"/>
                <a:cs typeface="Courier" charset="0"/>
              </a:rPr>
              <a:t>define</a:t>
            </a:r>
            <a:r>
              <a:rPr lang="sv-SE" sz="1100" strike="sngStrike" dirty="0">
                <a:solidFill>
                  <a:srgbClr val="FF0000"/>
                </a:solidFill>
                <a:latin typeface="Courier" charset="0"/>
                <a:ea typeface="Courier" charset="0"/>
                <a:cs typeface="Courier" charset="0"/>
              </a:rPr>
              <a:t> _</a:t>
            </a:r>
            <a:r>
              <a:rPr lang="sv-SE" sz="1100" strike="sngStrike" dirty="0" smtClean="0">
                <a:solidFill>
                  <a:srgbClr val="FF0000"/>
                </a:solidFill>
                <a:latin typeface="Courier" charset="0"/>
                <a:ea typeface="Courier" charset="0"/>
                <a:cs typeface="Courier" charset="0"/>
              </a:rPr>
              <a:t>FF_OPLS           ; </a:t>
            </a:r>
            <a:r>
              <a:rPr lang="sv-SE" sz="1100" strike="sngStrike" dirty="0" err="1" smtClean="0">
                <a:solidFill>
                  <a:srgbClr val="FF0000"/>
                </a:solidFill>
                <a:latin typeface="Courier" charset="0"/>
                <a:ea typeface="Courier" charset="0"/>
                <a:cs typeface="Courier" charset="0"/>
              </a:rPr>
              <a:t>Means</a:t>
            </a:r>
            <a:r>
              <a:rPr lang="sv-SE" sz="1100" strike="sngStrike" dirty="0" smtClean="0">
                <a:solidFill>
                  <a:srgbClr val="FF0000"/>
                </a:solidFill>
                <a:latin typeface="Courier" charset="0"/>
                <a:ea typeface="Courier" charset="0"/>
                <a:cs typeface="Courier" charset="0"/>
              </a:rPr>
              <a:t> </a:t>
            </a:r>
            <a:r>
              <a:rPr lang="sv-SE" sz="1100" strike="sngStrike" dirty="0" err="1" smtClean="0">
                <a:solidFill>
                  <a:srgbClr val="FF0000"/>
                </a:solidFill>
                <a:latin typeface="Courier" charset="0"/>
                <a:ea typeface="Courier" charset="0"/>
                <a:cs typeface="Courier" charset="0"/>
              </a:rPr>
              <a:t>we</a:t>
            </a:r>
            <a:r>
              <a:rPr lang="sv-SE" sz="1100" strike="sngStrike" dirty="0" smtClean="0">
                <a:solidFill>
                  <a:srgbClr val="FF0000"/>
                </a:solidFill>
                <a:latin typeface="Courier" charset="0"/>
                <a:ea typeface="Courier" charset="0"/>
                <a:cs typeface="Courier" charset="0"/>
              </a:rPr>
              <a:t> </a:t>
            </a:r>
            <a:r>
              <a:rPr lang="sv-SE" sz="1100" strike="sngStrike" dirty="0" err="1" smtClean="0">
                <a:solidFill>
                  <a:srgbClr val="FF0000"/>
                </a:solidFill>
                <a:latin typeface="Courier" charset="0"/>
                <a:ea typeface="Courier" charset="0"/>
                <a:cs typeface="Courier" charset="0"/>
              </a:rPr>
              <a:t>want</a:t>
            </a:r>
            <a:r>
              <a:rPr lang="sv-SE" sz="1100" strike="sngStrike" dirty="0" smtClean="0">
                <a:solidFill>
                  <a:srgbClr val="FF0000"/>
                </a:solidFill>
                <a:latin typeface="Courier" charset="0"/>
                <a:ea typeface="Courier" charset="0"/>
                <a:cs typeface="Courier" charset="0"/>
              </a:rPr>
              <a:t> to </a:t>
            </a:r>
            <a:r>
              <a:rPr lang="sv-SE" sz="1100" strike="sngStrike" dirty="0" err="1" smtClean="0">
                <a:solidFill>
                  <a:srgbClr val="FF0000"/>
                </a:solidFill>
                <a:latin typeface="Courier" charset="0"/>
                <a:ea typeface="Courier" charset="0"/>
                <a:cs typeface="Courier" charset="0"/>
              </a:rPr>
              <a:t>use</a:t>
            </a:r>
            <a:r>
              <a:rPr lang="sv-SE" sz="1100" strike="sngStrike" dirty="0" smtClean="0">
                <a:solidFill>
                  <a:srgbClr val="FF0000"/>
                </a:solidFill>
                <a:latin typeface="Courier" charset="0"/>
                <a:ea typeface="Courier" charset="0"/>
                <a:cs typeface="Courier" charset="0"/>
              </a:rPr>
              <a:t> the </a:t>
            </a:r>
            <a:r>
              <a:rPr lang="sv-SE" sz="1100" strike="sngStrike" dirty="0" err="1" smtClean="0">
                <a:solidFill>
                  <a:srgbClr val="FF0000"/>
                </a:solidFill>
                <a:latin typeface="Courier" charset="0"/>
                <a:ea typeface="Courier" charset="0"/>
                <a:cs typeface="Courier" charset="0"/>
              </a:rPr>
              <a:t>ff</a:t>
            </a:r>
            <a:r>
              <a:rPr lang="sv-SE" sz="1100" strike="sngStrike" dirty="0" smtClean="0">
                <a:solidFill>
                  <a:srgbClr val="FF0000"/>
                </a:solidFill>
                <a:latin typeface="Courier" charset="0"/>
                <a:ea typeface="Courier" charset="0"/>
                <a:cs typeface="Courier" charset="0"/>
              </a:rPr>
              <a:t> </a:t>
            </a:r>
            <a:r>
              <a:rPr lang="sv-SE" sz="1100" strike="sngStrike" dirty="0" err="1" smtClean="0">
                <a:solidFill>
                  <a:srgbClr val="FF0000"/>
                </a:solidFill>
                <a:latin typeface="Courier" charset="0"/>
                <a:ea typeface="Courier" charset="0"/>
                <a:cs typeface="Courier" charset="0"/>
              </a:rPr>
              <a:t>files</a:t>
            </a:r>
            <a:r>
              <a:rPr lang="sv-SE" sz="1100" strike="sngStrike" dirty="0" smtClean="0">
                <a:solidFill>
                  <a:srgbClr val="FF0000"/>
                </a:solidFill>
                <a:latin typeface="Courier" charset="0"/>
                <a:ea typeface="Courier" charset="0"/>
                <a:cs typeface="Courier" charset="0"/>
              </a:rPr>
              <a:t> from the </a:t>
            </a:r>
            <a:r>
              <a:rPr lang="sv-SE" sz="1100" strike="sngStrike" dirty="0" err="1" smtClean="0">
                <a:solidFill>
                  <a:srgbClr val="FF0000"/>
                </a:solidFill>
                <a:latin typeface="Courier" charset="0"/>
                <a:ea typeface="Courier" charset="0"/>
                <a:cs typeface="Courier" charset="0"/>
              </a:rPr>
              <a:t>Gromacs</a:t>
            </a:r>
            <a:r>
              <a:rPr lang="sv-SE" sz="1100" strike="sngStrike" dirty="0" smtClean="0">
                <a:solidFill>
                  <a:srgbClr val="FF0000"/>
                </a:solidFill>
                <a:latin typeface="Courier" charset="0"/>
                <a:ea typeface="Courier" charset="0"/>
                <a:cs typeface="Courier" charset="0"/>
              </a:rPr>
              <a:t> distribution</a:t>
            </a:r>
            <a:endParaRPr lang="sv-SE" sz="1100" strike="sngStrike" dirty="0">
              <a:solidFill>
                <a:srgbClr val="FF0000"/>
              </a:solidFill>
              <a:latin typeface="Courier" charset="0"/>
              <a:ea typeface="Courier" charset="0"/>
              <a:cs typeface="Courier" charset="0"/>
            </a:endParaRPr>
          </a:p>
          <a:p>
            <a:pPr marL="0" lvl="1"/>
            <a:r>
              <a:rPr lang="sv-SE" sz="1100" dirty="0" smtClean="0">
                <a:solidFill>
                  <a:srgbClr val="FF0000"/>
                </a:solidFill>
                <a:latin typeface="Courier" charset="0"/>
                <a:ea typeface="Courier" charset="0"/>
                <a:cs typeface="Courier" charset="0"/>
              </a:rPr>
              <a:t>	</a:t>
            </a:r>
            <a:r>
              <a:rPr lang="sv-SE" sz="1100" strike="sngStrike" dirty="0" smtClean="0">
                <a:solidFill>
                  <a:srgbClr val="FF0000"/>
                </a:solidFill>
                <a:latin typeface="Courier" charset="0"/>
                <a:ea typeface="Courier" charset="0"/>
                <a:cs typeface="Courier" charset="0"/>
              </a:rPr>
              <a:t>#</a:t>
            </a:r>
            <a:r>
              <a:rPr lang="sv-SE" sz="1100" strike="sngStrike" dirty="0" err="1">
                <a:solidFill>
                  <a:srgbClr val="FF0000"/>
                </a:solidFill>
                <a:latin typeface="Courier" charset="0"/>
                <a:ea typeface="Courier" charset="0"/>
                <a:cs typeface="Courier" charset="0"/>
              </a:rPr>
              <a:t>define</a:t>
            </a:r>
            <a:r>
              <a:rPr lang="sv-SE" sz="1100" strike="sngStrike" dirty="0">
                <a:solidFill>
                  <a:srgbClr val="FF0000"/>
                </a:solidFill>
                <a:latin typeface="Courier" charset="0"/>
                <a:ea typeface="Courier" charset="0"/>
                <a:cs typeface="Courier" charset="0"/>
              </a:rPr>
              <a:t> _FF_OPLSAA</a:t>
            </a:r>
            <a:r>
              <a:rPr lang="sv-SE" sz="1100" dirty="0">
                <a:solidFill>
                  <a:srgbClr val="FF0000"/>
                </a:solidFill>
                <a:latin typeface="Courier" charset="0"/>
                <a:ea typeface="Courier" charset="0"/>
                <a:cs typeface="Courier" charset="0"/>
              </a:rPr>
              <a:t>	</a:t>
            </a:r>
            <a:endParaRPr lang="sv-SE" sz="1100" dirty="0" smtClean="0">
              <a:solidFill>
                <a:srgbClr val="FF0000"/>
              </a:solidFill>
              <a:latin typeface="Courier" charset="0"/>
              <a:ea typeface="Courier" charset="0"/>
              <a:cs typeface="Courier" charset="0"/>
            </a:endParaRPr>
          </a:p>
          <a:p>
            <a:pPr marL="0" lvl="1"/>
            <a:endParaRPr lang="sv-SE" sz="1100" dirty="0" smtClean="0">
              <a:solidFill>
                <a:srgbClr val="000000"/>
              </a:solidFill>
              <a:latin typeface="Courier" charset="0"/>
              <a:ea typeface="Courier" charset="0"/>
              <a:cs typeface="Courier" charset="0"/>
            </a:endParaRPr>
          </a:p>
          <a:p>
            <a:r>
              <a:rPr lang="sv-SE" sz="1100" dirty="0">
                <a:solidFill>
                  <a:srgbClr val="000000"/>
                </a:solidFill>
                <a:latin typeface="Courier" charset="0"/>
                <a:ea typeface="Courier" charset="0"/>
                <a:cs typeface="Courier" charset="0"/>
              </a:rPr>
              <a:t>	</a:t>
            </a:r>
            <a:r>
              <a:rPr lang="sv-SE" sz="1100" dirty="0" smtClean="0">
                <a:solidFill>
                  <a:srgbClr val="000000"/>
                </a:solidFill>
                <a:latin typeface="Courier" charset="0"/>
                <a:ea typeface="Courier" charset="0"/>
                <a:cs typeface="Courier" charset="0"/>
              </a:rPr>
              <a:t>; </a:t>
            </a:r>
            <a:r>
              <a:rPr lang="sv-SE" sz="1100" dirty="0">
                <a:solidFill>
                  <a:srgbClr val="000000"/>
                </a:solidFill>
                <a:latin typeface="Courier" charset="0"/>
                <a:ea typeface="Courier" charset="0"/>
                <a:cs typeface="Courier" charset="0"/>
              </a:rPr>
              <a:t>Default forcefield </a:t>
            </a:r>
            <a:r>
              <a:rPr lang="sv-SE" sz="1100" dirty="0" err="1">
                <a:solidFill>
                  <a:srgbClr val="000000"/>
                </a:solidFill>
                <a:latin typeface="Courier" charset="0"/>
                <a:ea typeface="Courier" charset="0"/>
                <a:cs typeface="Courier" charset="0"/>
              </a:rPr>
              <a:t>settings</a:t>
            </a:r>
            <a:endParaRPr lang="sv-SE" sz="1100" dirty="0">
              <a:solidFill>
                <a:srgbClr val="000000"/>
              </a:solidFill>
              <a:latin typeface="Courier" charset="0"/>
              <a:ea typeface="Courier" charset="0"/>
              <a:cs typeface="Courier" charset="0"/>
            </a:endParaRPr>
          </a:p>
          <a:p>
            <a:r>
              <a:rPr lang="sv-SE" sz="1100" dirty="0">
                <a:solidFill>
                  <a:srgbClr val="000000"/>
                </a:solidFill>
                <a:latin typeface="Courier" charset="0"/>
                <a:ea typeface="Courier" charset="0"/>
                <a:cs typeface="Courier" charset="0"/>
              </a:rPr>
              <a:t>	</a:t>
            </a:r>
            <a:r>
              <a:rPr lang="en-US" sz="1100" dirty="0">
                <a:solidFill>
                  <a:srgbClr val="000000"/>
                </a:solidFill>
                <a:latin typeface="Courier" charset="0"/>
                <a:ea typeface="Courier" charset="0"/>
                <a:cs typeface="Courier" charset="0"/>
              </a:rPr>
              <a:t>[ defaults ]</a:t>
            </a:r>
          </a:p>
          <a:p>
            <a:r>
              <a:rPr lang="en-US" sz="1100" dirty="0">
                <a:solidFill>
                  <a:srgbClr val="000000"/>
                </a:solidFill>
                <a:latin typeface="Courier" charset="0"/>
                <a:ea typeface="Courier" charset="0"/>
                <a:cs typeface="Courier" charset="0"/>
              </a:rPr>
              <a:t>	; </a:t>
            </a:r>
            <a:r>
              <a:rPr lang="en-US" sz="1100" dirty="0" err="1">
                <a:solidFill>
                  <a:srgbClr val="000000"/>
                </a:solidFill>
                <a:latin typeface="Courier" charset="0"/>
                <a:ea typeface="Courier" charset="0"/>
                <a:cs typeface="Courier" charset="0"/>
              </a:rPr>
              <a:t>nbfunc</a:t>
            </a:r>
            <a:r>
              <a:rPr lang="en-US" sz="1100" dirty="0">
                <a:solidFill>
                  <a:srgbClr val="000000"/>
                </a:solidFill>
                <a:latin typeface="Courier" charset="0"/>
                <a:ea typeface="Courier" charset="0"/>
                <a:cs typeface="Courier" charset="0"/>
              </a:rPr>
              <a:t>        comb-rule       gen-pairs       </a:t>
            </a:r>
            <a:r>
              <a:rPr lang="en-US" sz="1100" dirty="0" err="1">
                <a:solidFill>
                  <a:srgbClr val="000000"/>
                </a:solidFill>
                <a:latin typeface="Courier" charset="0"/>
                <a:ea typeface="Courier" charset="0"/>
                <a:cs typeface="Courier" charset="0"/>
              </a:rPr>
              <a:t>fudgeLJ</a:t>
            </a:r>
            <a:r>
              <a:rPr lang="en-US" sz="1100" dirty="0">
                <a:solidFill>
                  <a:srgbClr val="000000"/>
                </a:solidFill>
                <a:latin typeface="Courier" charset="0"/>
                <a:ea typeface="Courier" charset="0"/>
                <a:cs typeface="Courier" charset="0"/>
              </a:rPr>
              <a:t> </a:t>
            </a:r>
            <a:r>
              <a:rPr lang="en-US" sz="1100" dirty="0" err="1">
                <a:solidFill>
                  <a:srgbClr val="000000"/>
                </a:solidFill>
                <a:latin typeface="Courier" charset="0"/>
                <a:ea typeface="Courier" charset="0"/>
                <a:cs typeface="Courier" charset="0"/>
              </a:rPr>
              <a:t>fudgeQQ</a:t>
            </a:r>
            <a:endParaRPr lang="en-US" sz="1100" dirty="0">
              <a:solidFill>
                <a:srgbClr val="000000"/>
              </a:solidFill>
              <a:latin typeface="Courier" charset="0"/>
              <a:ea typeface="Courier" charset="0"/>
              <a:cs typeface="Courier" charset="0"/>
            </a:endParaRPr>
          </a:p>
          <a:p>
            <a:r>
              <a:rPr lang="en-US" sz="1100" dirty="0">
                <a:solidFill>
                  <a:srgbClr val="000000"/>
                </a:solidFill>
                <a:latin typeface="Courier" charset="0"/>
                <a:ea typeface="Courier" charset="0"/>
                <a:cs typeface="Courier" charset="0"/>
              </a:rPr>
              <a:t>     </a:t>
            </a:r>
            <a:r>
              <a:rPr lang="en-US" sz="1100" dirty="0" smtClean="0">
                <a:solidFill>
                  <a:srgbClr val="000000"/>
                </a:solidFill>
                <a:latin typeface="Courier" charset="0"/>
                <a:ea typeface="Courier" charset="0"/>
                <a:cs typeface="Courier" charset="0"/>
              </a:rPr>
              <a:t>	1               2               no              1.0     1.0</a:t>
            </a:r>
            <a:endParaRPr lang="en-US" sz="1100" dirty="0">
              <a:solidFill>
                <a:srgbClr val="000000"/>
              </a:solidFill>
              <a:latin typeface="Courier" charset="0"/>
              <a:ea typeface="Courier" charset="0"/>
              <a:cs typeface="Courier" charset="0"/>
            </a:endParaRPr>
          </a:p>
          <a:p>
            <a:endParaRPr lang="en-US" sz="1100" dirty="0">
              <a:solidFill>
                <a:srgbClr val="000000"/>
              </a:solidFill>
              <a:latin typeface="Courier" charset="0"/>
              <a:ea typeface="Courier" charset="0"/>
              <a:cs typeface="Courier" charset="0"/>
            </a:endParaRPr>
          </a:p>
          <a:p>
            <a:r>
              <a:rPr lang="sv-SE" sz="1100" dirty="0">
                <a:solidFill>
                  <a:schemeClr val="tx1"/>
                </a:solidFill>
                <a:latin typeface="Courier" charset="0"/>
                <a:ea typeface="Courier" charset="0"/>
                <a:cs typeface="Courier" charset="0"/>
              </a:rPr>
              <a:t>	#</a:t>
            </a:r>
            <a:r>
              <a:rPr lang="sv-SE" sz="1100" dirty="0" err="1">
                <a:solidFill>
                  <a:schemeClr val="tx1"/>
                </a:solidFill>
                <a:latin typeface="Courier" charset="0"/>
                <a:ea typeface="Courier" charset="0"/>
                <a:cs typeface="Courier" charset="0"/>
              </a:rPr>
              <a:t>include</a:t>
            </a:r>
            <a:r>
              <a:rPr lang="sv-SE" sz="1100" dirty="0">
                <a:solidFill>
                  <a:schemeClr val="tx1"/>
                </a:solidFill>
                <a:latin typeface="Courier" charset="0"/>
                <a:ea typeface="Courier" charset="0"/>
                <a:cs typeface="Courier" charset="0"/>
              </a:rPr>
              <a:t> "</a:t>
            </a:r>
            <a:r>
              <a:rPr lang="sv-SE" sz="1100" dirty="0" err="1">
                <a:solidFill>
                  <a:schemeClr val="tx1"/>
                </a:solidFill>
                <a:latin typeface="Courier" charset="0"/>
                <a:ea typeface="Courier" charset="0"/>
                <a:cs typeface="Courier" charset="0"/>
              </a:rPr>
              <a:t>ffnonbonded.itp</a:t>
            </a:r>
            <a:r>
              <a:rPr lang="sv-SE" sz="1100" dirty="0">
                <a:solidFill>
                  <a:schemeClr val="tx1"/>
                </a:solidFill>
                <a:latin typeface="Courier" charset="0"/>
                <a:ea typeface="Courier" charset="0"/>
                <a:cs typeface="Courier" charset="0"/>
              </a:rPr>
              <a:t>"</a:t>
            </a:r>
          </a:p>
          <a:p>
            <a:r>
              <a:rPr lang="sv-SE" sz="1100" dirty="0">
                <a:solidFill>
                  <a:schemeClr val="tx1"/>
                </a:solidFill>
                <a:latin typeface="Courier" charset="0"/>
                <a:ea typeface="Courier" charset="0"/>
                <a:cs typeface="Courier" charset="0"/>
              </a:rPr>
              <a:t>	#</a:t>
            </a:r>
            <a:r>
              <a:rPr lang="sv-SE" sz="1100" dirty="0" err="1">
                <a:solidFill>
                  <a:schemeClr val="tx1"/>
                </a:solidFill>
                <a:latin typeface="Courier" charset="0"/>
                <a:ea typeface="Courier" charset="0"/>
                <a:cs typeface="Courier" charset="0"/>
              </a:rPr>
              <a:t>include</a:t>
            </a:r>
            <a:r>
              <a:rPr lang="sv-SE" sz="1100" dirty="0">
                <a:solidFill>
                  <a:schemeClr val="tx1"/>
                </a:solidFill>
                <a:latin typeface="Courier" charset="0"/>
                <a:ea typeface="Courier" charset="0"/>
                <a:cs typeface="Courier" charset="0"/>
              </a:rPr>
              <a:t> "</a:t>
            </a:r>
            <a:r>
              <a:rPr lang="sv-SE" sz="1100" dirty="0" err="1">
                <a:solidFill>
                  <a:schemeClr val="tx1"/>
                </a:solidFill>
                <a:latin typeface="Courier" charset="0"/>
                <a:ea typeface="Courier" charset="0"/>
                <a:cs typeface="Courier" charset="0"/>
              </a:rPr>
              <a:t>ffbonded.itp</a:t>
            </a:r>
            <a:r>
              <a:rPr lang="sv-SE" sz="1100" dirty="0">
                <a:solidFill>
                  <a:schemeClr val="tx1"/>
                </a:solidFill>
                <a:latin typeface="Courier" charset="0"/>
                <a:ea typeface="Courier" charset="0"/>
                <a:cs typeface="Courier" charset="0"/>
              </a:rPr>
              <a:t>”</a:t>
            </a:r>
            <a:endParaRPr lang="en-US" sz="1100" dirty="0">
              <a:solidFill>
                <a:srgbClr val="000000"/>
              </a:solidFill>
              <a:latin typeface="Courier" charset="0"/>
              <a:ea typeface="Courier" charset="0"/>
              <a:cs typeface="Courier" charset="0"/>
            </a:endParaRPr>
          </a:p>
          <a:p>
            <a:endParaRPr lang="sv-SE" sz="1400" dirty="0">
              <a:solidFill>
                <a:srgbClr val="000000"/>
              </a:solidFill>
              <a:latin typeface="Courier"/>
              <a:cs typeface="Courier"/>
            </a:endParaRPr>
          </a:p>
        </p:txBody>
      </p:sp>
      <p:sp>
        <p:nvSpPr>
          <p:cNvPr id="7" name="Rektangel 6"/>
          <p:cNvSpPr/>
          <p:nvPr/>
        </p:nvSpPr>
        <p:spPr>
          <a:xfrm>
            <a:off x="0" y="3520678"/>
            <a:ext cx="9144000" cy="3323987"/>
          </a:xfrm>
          <a:prstGeom prst="rect">
            <a:avLst/>
          </a:prstGeom>
          <a:ln/>
        </p:spPr>
        <p:style>
          <a:lnRef idx="2">
            <a:schemeClr val="dk1"/>
          </a:lnRef>
          <a:fillRef idx="1003">
            <a:schemeClr val="lt1"/>
          </a:fillRef>
          <a:effectRef idx="0">
            <a:schemeClr val="dk1"/>
          </a:effectRef>
          <a:fontRef idx="minor">
            <a:schemeClr val="dk1"/>
          </a:fontRef>
        </p:style>
        <p:txBody>
          <a:bodyPr wrap="square">
            <a:spAutoFit/>
          </a:bodyPr>
          <a:lstStyle/>
          <a:p>
            <a:r>
              <a:rPr lang="sv-SE" sz="1400" dirty="0">
                <a:solidFill>
                  <a:srgbClr val="000000"/>
                </a:solidFill>
                <a:latin typeface="Calibri" charset="0"/>
                <a:ea typeface="Calibri" charset="0"/>
                <a:cs typeface="Calibri" charset="0"/>
              </a:rPr>
              <a:t>	</a:t>
            </a:r>
            <a:r>
              <a:rPr lang="en-US" sz="1400" i="1" dirty="0" err="1" smtClean="0">
                <a:solidFill>
                  <a:srgbClr val="000000"/>
                </a:solidFill>
                <a:latin typeface="Calibri" charset="0"/>
                <a:ea typeface="Calibri" charset="0"/>
                <a:cs typeface="Calibri" charset="0"/>
              </a:rPr>
              <a:t>nbfunc</a:t>
            </a:r>
            <a:r>
              <a:rPr lang="en-US" sz="1400" i="1" dirty="0" smtClean="0">
                <a:solidFill>
                  <a:srgbClr val="000000"/>
                </a:solidFill>
                <a:latin typeface="Calibri" charset="0"/>
                <a:ea typeface="Calibri" charset="0"/>
                <a:cs typeface="Calibri" charset="0"/>
              </a:rPr>
              <a:t>		- is the non-bonded function type. Use 1 (Lennard-Jones) or 2 (Buckingham) </a:t>
            </a:r>
          </a:p>
          <a:p>
            <a:r>
              <a:rPr lang="en-US" sz="1400" i="1" dirty="0" smtClean="0">
                <a:solidFill>
                  <a:srgbClr val="000000"/>
                </a:solidFill>
                <a:latin typeface="Calibri" charset="0"/>
                <a:ea typeface="Calibri" charset="0"/>
                <a:cs typeface="Calibri" charset="0"/>
              </a:rPr>
              <a:t>	</a:t>
            </a:r>
          </a:p>
          <a:p>
            <a:r>
              <a:rPr lang="en-US" sz="1400" i="1" dirty="0" smtClean="0">
                <a:solidFill>
                  <a:srgbClr val="000000"/>
                </a:solidFill>
                <a:latin typeface="Calibri" charset="0"/>
                <a:ea typeface="Calibri" charset="0"/>
                <a:cs typeface="Calibri" charset="0"/>
              </a:rPr>
              <a:t>	comb-rule		- is the combination rule, for 1 &amp; 3 see eq. 4.6, for 2 see eq. 4.7</a:t>
            </a:r>
          </a:p>
          <a:p>
            <a:endParaRPr lang="en-US" sz="1400" i="1" dirty="0" smtClean="0">
              <a:solidFill>
                <a:srgbClr val="000000"/>
              </a:solidFill>
              <a:latin typeface="Calibri" charset="0"/>
              <a:ea typeface="Calibri" charset="0"/>
              <a:cs typeface="Calibri" charset="0"/>
            </a:endParaRPr>
          </a:p>
          <a:p>
            <a:r>
              <a:rPr lang="en-US" sz="1400" i="1" dirty="0" smtClean="0">
                <a:solidFill>
                  <a:srgbClr val="000000"/>
                </a:solidFill>
                <a:latin typeface="Calibri" charset="0"/>
                <a:ea typeface="Calibri" charset="0"/>
                <a:cs typeface="Calibri" charset="0"/>
              </a:rPr>
              <a:t>	</a:t>
            </a:r>
          </a:p>
          <a:p>
            <a:endParaRPr lang="en-US" sz="1400" i="1" dirty="0" smtClean="0">
              <a:solidFill>
                <a:srgbClr val="000000"/>
              </a:solidFill>
              <a:latin typeface="Calibri" charset="0"/>
              <a:ea typeface="Calibri" charset="0"/>
              <a:cs typeface="Calibri" charset="0"/>
            </a:endParaRPr>
          </a:p>
          <a:p>
            <a:endParaRPr lang="en-US" sz="1400" i="1" dirty="0" smtClean="0">
              <a:solidFill>
                <a:srgbClr val="000000"/>
              </a:solidFill>
              <a:latin typeface="Calibri" charset="0"/>
              <a:ea typeface="Calibri" charset="0"/>
              <a:cs typeface="Calibri" charset="0"/>
            </a:endParaRPr>
          </a:p>
          <a:p>
            <a:endParaRPr lang="en-US" sz="1400" i="1" dirty="0" smtClean="0">
              <a:solidFill>
                <a:srgbClr val="000000"/>
              </a:solidFill>
              <a:latin typeface="Calibri" charset="0"/>
              <a:ea typeface="Calibri" charset="0"/>
              <a:cs typeface="Calibri" charset="0"/>
            </a:endParaRPr>
          </a:p>
          <a:p>
            <a:r>
              <a:rPr lang="en-US" sz="1400" i="1" dirty="0" smtClean="0">
                <a:solidFill>
                  <a:srgbClr val="000000"/>
                </a:solidFill>
                <a:latin typeface="Calibri" charset="0"/>
                <a:ea typeface="Calibri" charset="0"/>
                <a:cs typeface="Calibri" charset="0"/>
              </a:rPr>
              <a:t>	gen-pairs		- yes or no. If yes, used to generate pair interactions between 1,4 atoms not already 			defined in a [ </a:t>
            </a:r>
            <a:r>
              <a:rPr lang="en-US" sz="1400" i="1" dirty="0" err="1" smtClean="0">
                <a:solidFill>
                  <a:srgbClr val="000000"/>
                </a:solidFill>
                <a:latin typeface="Calibri" charset="0"/>
                <a:ea typeface="Calibri" charset="0"/>
                <a:cs typeface="Calibri" charset="0"/>
              </a:rPr>
              <a:t>pairtypes</a:t>
            </a:r>
            <a:r>
              <a:rPr lang="en-US" sz="1400" i="1" dirty="0" smtClean="0">
                <a:solidFill>
                  <a:srgbClr val="000000"/>
                </a:solidFill>
                <a:latin typeface="Calibri" charset="0"/>
                <a:ea typeface="Calibri" charset="0"/>
                <a:cs typeface="Calibri" charset="0"/>
              </a:rPr>
              <a:t> ] section. Important for certain </a:t>
            </a:r>
            <a:r>
              <a:rPr lang="en-US" sz="1400" i="1" dirty="0" err="1" smtClean="0">
                <a:solidFill>
                  <a:srgbClr val="000000"/>
                </a:solidFill>
                <a:latin typeface="Calibri" charset="0"/>
                <a:ea typeface="Calibri" charset="0"/>
                <a:cs typeface="Calibri" charset="0"/>
              </a:rPr>
              <a:t>forcefields</a:t>
            </a:r>
            <a:r>
              <a:rPr lang="en-US" sz="1400" i="1" dirty="0" smtClean="0">
                <a:solidFill>
                  <a:srgbClr val="000000"/>
                </a:solidFill>
                <a:latin typeface="Calibri" charset="0"/>
                <a:ea typeface="Calibri" charset="0"/>
                <a:cs typeface="Calibri" charset="0"/>
              </a:rPr>
              <a:t> and organic 			molecules</a:t>
            </a:r>
          </a:p>
          <a:p>
            <a:r>
              <a:rPr lang="en-US" sz="1400" i="1" dirty="0" smtClean="0">
                <a:solidFill>
                  <a:srgbClr val="000000"/>
                </a:solidFill>
                <a:latin typeface="Calibri" charset="0"/>
                <a:ea typeface="Calibri" charset="0"/>
                <a:cs typeface="Calibri" charset="0"/>
              </a:rPr>
              <a:t>	</a:t>
            </a:r>
            <a:r>
              <a:rPr lang="en-US" sz="1400" i="1" dirty="0" err="1" smtClean="0">
                <a:solidFill>
                  <a:srgbClr val="000000"/>
                </a:solidFill>
                <a:latin typeface="Calibri" charset="0"/>
                <a:ea typeface="Calibri" charset="0"/>
                <a:cs typeface="Calibri" charset="0"/>
              </a:rPr>
              <a:t>fudgeLJ</a:t>
            </a:r>
            <a:r>
              <a:rPr lang="en-US" sz="1400" i="1" dirty="0" smtClean="0">
                <a:solidFill>
                  <a:srgbClr val="000000"/>
                </a:solidFill>
                <a:latin typeface="Calibri" charset="0"/>
                <a:ea typeface="Calibri" charset="0"/>
                <a:cs typeface="Calibri" charset="0"/>
              </a:rPr>
              <a:t>		- scaling factor to reduce the LJ (Lennard-Jones) interactions between 1,4 atoms </a:t>
            </a:r>
          </a:p>
          <a:p>
            <a:endParaRPr lang="en-US" sz="1400" i="1" dirty="0" smtClean="0">
              <a:solidFill>
                <a:srgbClr val="000000"/>
              </a:solidFill>
              <a:latin typeface="Calibri" charset="0"/>
              <a:ea typeface="Calibri" charset="0"/>
              <a:cs typeface="Calibri" charset="0"/>
            </a:endParaRPr>
          </a:p>
          <a:p>
            <a:r>
              <a:rPr lang="en-US" sz="1400" i="1" dirty="0" smtClean="0">
                <a:solidFill>
                  <a:srgbClr val="000000"/>
                </a:solidFill>
                <a:latin typeface="Calibri" charset="0"/>
                <a:ea typeface="Calibri" charset="0"/>
                <a:cs typeface="Calibri" charset="0"/>
              </a:rPr>
              <a:t>	</a:t>
            </a:r>
            <a:r>
              <a:rPr lang="en-US" sz="1400" i="1" dirty="0" err="1" smtClean="0">
                <a:solidFill>
                  <a:srgbClr val="000000"/>
                </a:solidFill>
                <a:latin typeface="Calibri" charset="0"/>
                <a:ea typeface="Calibri" charset="0"/>
                <a:cs typeface="Calibri" charset="0"/>
              </a:rPr>
              <a:t>fudgeQQ</a:t>
            </a:r>
            <a:r>
              <a:rPr lang="en-US" sz="1400" i="1" dirty="0" smtClean="0">
                <a:solidFill>
                  <a:srgbClr val="000000"/>
                </a:solidFill>
                <a:latin typeface="Calibri" charset="0"/>
                <a:ea typeface="Calibri" charset="0"/>
                <a:cs typeface="Calibri" charset="0"/>
              </a:rPr>
              <a:t>		- scaling factor to reduce the Coulomb interactions between 1,4 atoms </a:t>
            </a:r>
          </a:p>
          <a:p>
            <a:endParaRPr lang="sv-SE" sz="1400" dirty="0">
              <a:solidFill>
                <a:srgbClr val="000000"/>
              </a:solidFill>
              <a:latin typeface="Calibri" charset="0"/>
              <a:ea typeface="Calibri" charset="0"/>
              <a:cs typeface="Calibri" charset="0"/>
            </a:endParaRPr>
          </a:p>
        </p:txBody>
      </p:sp>
      <p:pic>
        <p:nvPicPr>
          <p:cNvPr id="6" name="Bildobjekt 5"/>
          <p:cNvPicPr>
            <a:picLocks noChangeAspect="1"/>
          </p:cNvPicPr>
          <p:nvPr/>
        </p:nvPicPr>
        <p:blipFill rotWithShape="1">
          <a:blip r:embed="rId2"/>
          <a:srcRect l="42136" r="18296"/>
          <a:stretch/>
        </p:blipFill>
        <p:spPr>
          <a:xfrm>
            <a:off x="2852887" y="4296231"/>
            <a:ext cx="1475273" cy="877296"/>
          </a:xfrm>
          <a:prstGeom prst="rect">
            <a:avLst/>
          </a:prstGeom>
          <a:solidFill>
            <a:srgbClr val="FFFFFF"/>
          </a:solidFill>
          <a:ln>
            <a:solidFill>
              <a:schemeClr val="tx1"/>
            </a:solidFill>
          </a:ln>
          <a:effectLst>
            <a:outerShdw blurRad="50800" dist="76200" dir="2700000" algn="tl" rotWithShape="0">
              <a:prstClr val="black">
                <a:alpha val="40000"/>
              </a:prstClr>
            </a:outerShdw>
          </a:effectLst>
        </p:spPr>
      </p:pic>
      <p:sp>
        <p:nvSpPr>
          <p:cNvPr id="8"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smtClean="0">
                <a:latin typeface="Calibri" charset="0"/>
                <a:ea typeface="Calibri" charset="0"/>
                <a:cs typeface="Calibri" charset="0"/>
              </a:rPr>
              <a:t>	</a:t>
            </a:r>
            <a:r>
              <a:rPr lang="sv-SE" sz="2000" dirty="0" smtClean="0">
                <a:latin typeface="Calibri" charset="0"/>
                <a:ea typeface="Calibri" charset="0"/>
                <a:cs typeface="Calibri" charset="0"/>
              </a:rPr>
              <a:t>The </a:t>
            </a:r>
            <a:r>
              <a:rPr lang="sv-SE" sz="2000" b="1" dirty="0" err="1" smtClean="0">
                <a:latin typeface="Calibri" charset="0"/>
                <a:ea typeface="Calibri" charset="0"/>
                <a:cs typeface="Calibri" charset="0"/>
              </a:rPr>
              <a:t>forcefield.itp</a:t>
            </a:r>
            <a:r>
              <a:rPr lang="sv-SE" sz="2000" dirty="0" smtClean="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smtClean="0">
                <a:latin typeface="Calibri" charset="0"/>
                <a:ea typeface="Calibri" charset="0"/>
                <a:cs typeface="Calibri" charset="0"/>
              </a:rPr>
              <a:t>…</a:t>
            </a:r>
            <a:endParaRPr lang="sv-SE" sz="1600" dirty="0">
              <a:latin typeface="Calibri" charset="0"/>
              <a:ea typeface="Calibri" charset="0"/>
              <a:cs typeface="Calibri" charset="0"/>
            </a:endParaRPr>
          </a:p>
        </p:txBody>
      </p:sp>
    </p:spTree>
    <p:extLst>
      <p:ext uri="{BB962C8B-B14F-4D97-AF65-F5344CB8AC3E}">
        <p14:creationId xmlns:p14="http://schemas.microsoft.com/office/powerpoint/2010/main" val="1308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168257"/>
            <a:ext cx="9144000" cy="1323439"/>
          </a:xfrm>
          <a:prstGeom prst="rect">
            <a:avLst/>
          </a:prstGeom>
          <a:noFill/>
          <a:ln>
            <a:noFill/>
          </a:ln>
        </p:spPr>
        <p:style>
          <a:lnRef idx="1">
            <a:schemeClr val="dk1"/>
          </a:lnRef>
          <a:fillRef idx="3">
            <a:schemeClr val="dk1"/>
          </a:fillRef>
          <a:effectRef idx="2">
            <a:schemeClr val="dk1"/>
          </a:effectRef>
          <a:fontRef idx="minor">
            <a:schemeClr val="lt1"/>
          </a:fontRef>
        </p:style>
        <p:txBody>
          <a:bodyPr wrap="square">
            <a:spAutoFit/>
          </a:bodyPr>
          <a:lstStyle/>
          <a:p>
            <a:r>
              <a:rPr lang="sv-SE" sz="1100" dirty="0">
                <a:solidFill>
                  <a:srgbClr val="000000"/>
                </a:solidFill>
                <a:latin typeface="Courier" charset="0"/>
                <a:ea typeface="Courier" charset="0"/>
                <a:cs typeface="Courier" charset="0"/>
              </a:rPr>
              <a:t>	</a:t>
            </a:r>
          </a:p>
          <a:p>
            <a:r>
              <a:rPr lang="nb-NO" sz="1100" dirty="0">
                <a:solidFill>
                  <a:srgbClr val="000000"/>
                </a:solidFill>
                <a:latin typeface="Courier" charset="0"/>
                <a:ea typeface="Courier" charset="0"/>
                <a:cs typeface="Courier" charset="0"/>
              </a:rPr>
              <a:t>	[ atomtypes ]										</a:t>
            </a:r>
          </a:p>
          <a:p>
            <a:r>
              <a:rPr lang="nb-NO" sz="1100" dirty="0">
                <a:solidFill>
                  <a:srgbClr val="000000"/>
                </a:solidFill>
                <a:latin typeface="Courier" charset="0"/>
                <a:ea typeface="Courier" charset="0"/>
                <a:cs typeface="Courier" charset="0"/>
              </a:rPr>
              <a:t>	;</a:t>
            </a:r>
            <a:r>
              <a:rPr lang="nb-NO" sz="1100" dirty="0" err="1" smtClean="0">
                <a:solidFill>
                  <a:srgbClr val="000000"/>
                </a:solidFill>
                <a:latin typeface="Courier" charset="0"/>
                <a:ea typeface="Courier" charset="0"/>
                <a:cs typeface="Courier" charset="0"/>
              </a:rPr>
              <a:t>name</a:t>
            </a:r>
            <a:r>
              <a:rPr lang="nb-NO" sz="1100" dirty="0">
                <a:solidFill>
                  <a:srgbClr val="000000"/>
                </a:solidFill>
                <a:latin typeface="Courier" charset="0"/>
                <a:ea typeface="Courier" charset="0"/>
                <a:cs typeface="Courier" charset="0"/>
              </a:rPr>
              <a:t> </a:t>
            </a:r>
            <a:r>
              <a:rPr lang="nb-NO" sz="1100" dirty="0" smtClean="0">
                <a:solidFill>
                  <a:srgbClr val="000000"/>
                </a:solidFill>
                <a:latin typeface="Courier" charset="0"/>
                <a:ea typeface="Courier" charset="0"/>
                <a:cs typeface="Courier" charset="0"/>
              </a:rPr>
              <a:t>     </a:t>
            </a:r>
            <a:r>
              <a:rPr lang="nb-NO" sz="1100" dirty="0" err="1" smtClean="0">
                <a:solidFill>
                  <a:srgbClr val="000000"/>
                </a:solidFill>
                <a:latin typeface="Courier" charset="0"/>
                <a:ea typeface="Courier" charset="0"/>
                <a:cs typeface="Courier" charset="0"/>
              </a:rPr>
              <a:t>at.num</a:t>
            </a:r>
            <a:r>
              <a:rPr lang="nb-NO" sz="1100" dirty="0" smtClean="0">
                <a:solidFill>
                  <a:srgbClr val="000000"/>
                </a:solidFill>
                <a:latin typeface="Courier" charset="0"/>
                <a:ea typeface="Courier" charset="0"/>
                <a:cs typeface="Courier" charset="0"/>
              </a:rPr>
              <a:t>    </a:t>
            </a:r>
            <a:r>
              <a:rPr lang="nb-NO" sz="1100" dirty="0" err="1" smtClean="0">
                <a:solidFill>
                  <a:srgbClr val="000000"/>
                </a:solidFill>
                <a:latin typeface="Courier" charset="0"/>
                <a:ea typeface="Courier" charset="0"/>
                <a:cs typeface="Courier" charset="0"/>
              </a:rPr>
              <a:t>mass</a:t>
            </a:r>
            <a:r>
              <a:rPr lang="nb-NO" sz="1100" dirty="0" smtClean="0">
                <a:solidFill>
                  <a:srgbClr val="000000"/>
                </a:solidFill>
                <a:latin typeface="Courier" charset="0"/>
                <a:ea typeface="Courier" charset="0"/>
                <a:cs typeface="Courier" charset="0"/>
              </a:rPr>
              <a:t>       charge     </a:t>
            </a:r>
            <a:r>
              <a:rPr lang="nb-NO" sz="1100" dirty="0" err="1" smtClean="0">
                <a:solidFill>
                  <a:srgbClr val="000000"/>
                </a:solidFill>
                <a:latin typeface="Courier" charset="0"/>
                <a:ea typeface="Courier" charset="0"/>
                <a:cs typeface="Courier" charset="0"/>
              </a:rPr>
              <a:t>ptype</a:t>
            </a:r>
            <a:r>
              <a:rPr lang="nb-NO" sz="1100" dirty="0" smtClean="0">
                <a:solidFill>
                  <a:srgbClr val="000000"/>
                </a:solidFill>
                <a:latin typeface="Courier" charset="0"/>
                <a:ea typeface="Courier" charset="0"/>
                <a:cs typeface="Courier" charset="0"/>
              </a:rPr>
              <a:t>  sigma      epsilon</a:t>
            </a:r>
            <a:r>
              <a:rPr lang="nb-NO" sz="1100" dirty="0">
                <a:solidFill>
                  <a:srgbClr val="000000"/>
                </a:solidFill>
                <a:latin typeface="Courier" charset="0"/>
                <a:ea typeface="Courier" charset="0"/>
                <a:cs typeface="Courier" charset="0"/>
              </a:rPr>
              <a:t>	</a:t>
            </a:r>
          </a:p>
          <a:p>
            <a:r>
              <a:rPr lang="nb-NO" sz="1100" dirty="0">
                <a:solidFill>
                  <a:srgbClr val="000000"/>
                </a:solidFill>
                <a:latin typeface="Courier" charset="0"/>
                <a:ea typeface="Courier" charset="0"/>
                <a:cs typeface="Courier" charset="0"/>
              </a:rPr>
              <a:t>	</a:t>
            </a:r>
            <a:r>
              <a:rPr lang="nb-NO" sz="1100" dirty="0" smtClean="0">
                <a:solidFill>
                  <a:srgbClr val="000000"/>
                </a:solidFill>
                <a:latin typeface="Courier" charset="0"/>
                <a:ea typeface="Courier" charset="0"/>
                <a:cs typeface="Courier" charset="0"/>
              </a:rPr>
              <a:t>HW          </a:t>
            </a:r>
            <a:r>
              <a:rPr lang="nb-NO" sz="1100" dirty="0">
                <a:solidFill>
                  <a:srgbClr val="000000"/>
                </a:solidFill>
                <a:latin typeface="Courier" charset="0"/>
                <a:ea typeface="Courier" charset="0"/>
                <a:cs typeface="Courier" charset="0"/>
              </a:rPr>
              <a:t>1     </a:t>
            </a:r>
            <a:r>
              <a:rPr lang="nb-NO" sz="1100" dirty="0" smtClean="0">
                <a:solidFill>
                  <a:srgbClr val="000000"/>
                </a:solidFill>
                <a:latin typeface="Courier" charset="0"/>
                <a:ea typeface="Courier" charset="0"/>
                <a:cs typeface="Courier" charset="0"/>
              </a:rPr>
              <a:t>   1.00794   </a:t>
            </a:r>
            <a:r>
              <a:rPr lang="nb-NO" sz="1100" dirty="0">
                <a:solidFill>
                  <a:srgbClr val="000000"/>
                </a:solidFill>
                <a:latin typeface="Courier" charset="0"/>
                <a:ea typeface="Courier" charset="0"/>
                <a:cs typeface="Courier" charset="0"/>
              </a:rPr>
              <a:t>0.4100	</a:t>
            </a:r>
            <a:r>
              <a:rPr lang="nb-NO" sz="1100" dirty="0" smtClean="0">
                <a:solidFill>
                  <a:srgbClr val="000000"/>
                </a:solidFill>
                <a:latin typeface="Courier" charset="0"/>
                <a:ea typeface="Courier" charset="0"/>
                <a:cs typeface="Courier" charset="0"/>
              </a:rPr>
              <a:t>A      0.000000   0.000000 </a:t>
            </a:r>
            <a:r>
              <a:rPr lang="nb-NO" sz="1100" dirty="0">
                <a:solidFill>
                  <a:srgbClr val="000000"/>
                </a:solidFill>
                <a:latin typeface="Courier" charset="0"/>
                <a:ea typeface="Courier" charset="0"/>
                <a:cs typeface="Courier" charset="0"/>
              </a:rPr>
              <a:t>;	Water hydrogen</a:t>
            </a:r>
          </a:p>
          <a:p>
            <a:r>
              <a:rPr lang="nb-NO" sz="1100" dirty="0">
                <a:solidFill>
                  <a:srgbClr val="000000"/>
                </a:solidFill>
                <a:latin typeface="Courier" charset="0"/>
                <a:ea typeface="Courier" charset="0"/>
                <a:cs typeface="Courier" charset="0"/>
              </a:rPr>
              <a:t>	</a:t>
            </a:r>
            <a:r>
              <a:rPr lang="nb-NO" sz="1100" dirty="0" smtClean="0">
                <a:solidFill>
                  <a:srgbClr val="000000"/>
                </a:solidFill>
                <a:latin typeface="Courier" charset="0"/>
                <a:ea typeface="Courier" charset="0"/>
                <a:cs typeface="Courier" charset="0"/>
              </a:rPr>
              <a:t>OW          </a:t>
            </a:r>
            <a:r>
              <a:rPr lang="nb-NO" sz="1100" dirty="0">
                <a:solidFill>
                  <a:srgbClr val="000000"/>
                </a:solidFill>
                <a:latin typeface="Courier" charset="0"/>
                <a:ea typeface="Courier" charset="0"/>
                <a:cs typeface="Courier" charset="0"/>
              </a:rPr>
              <a:t>8  </a:t>
            </a:r>
            <a:r>
              <a:rPr lang="nb-NO" sz="1100" dirty="0" smtClean="0">
                <a:solidFill>
                  <a:srgbClr val="000000"/>
                </a:solidFill>
                <a:latin typeface="Courier" charset="0"/>
                <a:ea typeface="Courier" charset="0"/>
                <a:cs typeface="Courier" charset="0"/>
              </a:rPr>
              <a:t>     15.99940  </a:t>
            </a:r>
            <a:r>
              <a:rPr lang="nb-NO" sz="1100" dirty="0">
                <a:solidFill>
                  <a:srgbClr val="000000"/>
                </a:solidFill>
                <a:latin typeface="Courier" charset="0"/>
                <a:ea typeface="Courier" charset="0"/>
                <a:cs typeface="Courier" charset="0"/>
              </a:rPr>
              <a:t>-0.8200	</a:t>
            </a:r>
            <a:r>
              <a:rPr lang="nb-NO" sz="1100" dirty="0" smtClean="0">
                <a:solidFill>
                  <a:srgbClr val="000000"/>
                </a:solidFill>
                <a:latin typeface="Courier" charset="0"/>
                <a:ea typeface="Courier" charset="0"/>
                <a:cs typeface="Courier" charset="0"/>
              </a:rPr>
              <a:t>A</a:t>
            </a:r>
            <a:r>
              <a:rPr lang="nb-NO" sz="1100" dirty="0">
                <a:solidFill>
                  <a:srgbClr val="000000"/>
                </a:solidFill>
                <a:latin typeface="Courier" charset="0"/>
                <a:ea typeface="Courier" charset="0"/>
                <a:cs typeface="Courier" charset="0"/>
              </a:rPr>
              <a:t> </a:t>
            </a:r>
            <a:r>
              <a:rPr lang="nb-NO" sz="1100" dirty="0" smtClean="0">
                <a:solidFill>
                  <a:srgbClr val="000000"/>
                </a:solidFill>
                <a:latin typeface="Courier" charset="0"/>
                <a:ea typeface="Courier" charset="0"/>
                <a:cs typeface="Courier" charset="0"/>
              </a:rPr>
              <a:t>     0.316556   0.650170 </a:t>
            </a:r>
            <a:r>
              <a:rPr lang="nb-NO" sz="1100" dirty="0">
                <a:solidFill>
                  <a:srgbClr val="000000"/>
                </a:solidFill>
                <a:latin typeface="Courier" charset="0"/>
                <a:ea typeface="Courier" charset="0"/>
                <a:cs typeface="Courier" charset="0"/>
              </a:rPr>
              <a:t>;	Water </a:t>
            </a:r>
            <a:r>
              <a:rPr lang="nb-NO" sz="1100" dirty="0" err="1">
                <a:solidFill>
                  <a:srgbClr val="000000"/>
                </a:solidFill>
                <a:latin typeface="Courier" charset="0"/>
                <a:ea typeface="Courier" charset="0"/>
                <a:cs typeface="Courier" charset="0"/>
              </a:rPr>
              <a:t>oxygen</a:t>
            </a:r>
            <a:r>
              <a:rPr lang="nb-NO" sz="1400" dirty="0">
                <a:solidFill>
                  <a:srgbClr val="000000"/>
                </a:solidFill>
                <a:latin typeface="Calibri" charset="0"/>
                <a:ea typeface="Calibri" charset="0"/>
                <a:cs typeface="Calibri" charset="0"/>
              </a:rPr>
              <a:t>	</a:t>
            </a:r>
            <a:endParaRPr lang="sv-SE" sz="1400" dirty="0">
              <a:solidFill>
                <a:srgbClr val="000000"/>
              </a:solidFill>
              <a:latin typeface="Calibri" charset="0"/>
              <a:ea typeface="Calibri" charset="0"/>
              <a:cs typeface="Calibri" charset="0"/>
            </a:endParaRPr>
          </a:p>
        </p:txBody>
      </p:sp>
      <p:sp>
        <p:nvSpPr>
          <p:cNvPr id="7" name="Rektangel 6"/>
          <p:cNvSpPr/>
          <p:nvPr/>
        </p:nvSpPr>
        <p:spPr>
          <a:xfrm>
            <a:off x="0" y="2972321"/>
            <a:ext cx="9144000" cy="3885679"/>
          </a:xfrm>
          <a:prstGeom prst="rect">
            <a:avLst/>
          </a:prstGeom>
          <a:ln/>
        </p:spPr>
        <p:style>
          <a:lnRef idx="2">
            <a:schemeClr val="dk1"/>
          </a:lnRef>
          <a:fillRef idx="1003">
            <a:schemeClr val="lt1"/>
          </a:fillRef>
          <a:effectRef idx="0">
            <a:schemeClr val="dk1"/>
          </a:effectRef>
          <a:fontRef idx="minor">
            <a:schemeClr val="dk1"/>
          </a:fontRef>
        </p:style>
        <p:txBody>
          <a:bodyPr wrap="square">
            <a:spAutoFit/>
          </a:bodyPr>
          <a:lstStyle/>
          <a:p>
            <a:pPr lvl="1"/>
            <a:endParaRPr lang="sv-SE" dirty="0">
              <a:solidFill>
                <a:srgbClr val="000000"/>
              </a:solidFill>
              <a:latin typeface="Calibri" charset="0"/>
              <a:ea typeface="Calibri" charset="0"/>
              <a:cs typeface="Calibri" charset="0"/>
            </a:endParaRPr>
          </a:p>
          <a:p>
            <a:pPr lvl="1"/>
            <a:r>
              <a:rPr lang="sv-SE" dirty="0">
                <a:solidFill>
                  <a:srgbClr val="000000"/>
                </a:solidFill>
                <a:latin typeface="Calibri" charset="0"/>
                <a:ea typeface="Calibri" charset="0"/>
                <a:cs typeface="Calibri" charset="0"/>
              </a:rPr>
              <a:t>The [ </a:t>
            </a:r>
            <a:r>
              <a:rPr lang="sv-SE" dirty="0" err="1">
                <a:solidFill>
                  <a:srgbClr val="000000"/>
                </a:solidFill>
                <a:latin typeface="Calibri" charset="0"/>
                <a:ea typeface="Calibri" charset="0"/>
                <a:cs typeface="Calibri" charset="0"/>
              </a:rPr>
              <a:t>atomtypes</a:t>
            </a:r>
            <a:r>
              <a:rPr lang="sv-SE" dirty="0">
                <a:solidFill>
                  <a:srgbClr val="000000"/>
                </a:solidFill>
                <a:latin typeface="Calibri" charset="0"/>
                <a:ea typeface="Calibri" charset="0"/>
                <a:cs typeface="Calibri" charset="0"/>
              </a:rPr>
              <a:t> ] </a:t>
            </a:r>
            <a:r>
              <a:rPr lang="sv-SE" dirty="0" err="1">
                <a:solidFill>
                  <a:srgbClr val="000000"/>
                </a:solidFill>
                <a:latin typeface="Calibri" charset="0"/>
                <a:ea typeface="Calibri" charset="0"/>
                <a:cs typeface="Calibri" charset="0"/>
              </a:rPr>
              <a:t>section</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contains</a:t>
            </a:r>
            <a:r>
              <a:rPr lang="sv-SE" dirty="0">
                <a:solidFill>
                  <a:srgbClr val="000000"/>
                </a:solidFill>
                <a:latin typeface="Calibri" charset="0"/>
                <a:ea typeface="Calibri" charset="0"/>
                <a:cs typeface="Calibri" charset="0"/>
              </a:rPr>
              <a:t> the </a:t>
            </a:r>
            <a:r>
              <a:rPr lang="sv-SE" dirty="0" err="1" smtClean="0">
                <a:solidFill>
                  <a:srgbClr val="000000"/>
                </a:solidFill>
                <a:latin typeface="Calibri" charset="0"/>
                <a:ea typeface="Calibri" charset="0"/>
                <a:cs typeface="Calibri" charset="0"/>
              </a:rPr>
              <a:t>specific</a:t>
            </a:r>
            <a:r>
              <a:rPr lang="sv-SE" dirty="0" smtClean="0">
                <a:solidFill>
                  <a:srgbClr val="000000"/>
                </a:solidFill>
                <a:latin typeface="Calibri" charset="0"/>
                <a:ea typeface="Calibri" charset="0"/>
                <a:cs typeface="Calibri" charset="0"/>
              </a:rPr>
              <a:t> </a:t>
            </a:r>
            <a:r>
              <a:rPr lang="sv-SE" dirty="0" err="1" smtClean="0">
                <a:solidFill>
                  <a:srgbClr val="000000"/>
                </a:solidFill>
                <a:latin typeface="Calibri" charset="0"/>
                <a:ea typeface="Calibri" charset="0"/>
                <a:cs typeface="Calibri" charset="0"/>
              </a:rPr>
              <a:t>ff’s</a:t>
            </a:r>
            <a:r>
              <a:rPr lang="sv-SE" dirty="0" smtClean="0">
                <a:solidFill>
                  <a:srgbClr val="000000"/>
                </a:solidFill>
                <a:latin typeface="Calibri" charset="0"/>
                <a:ea typeface="Calibri" charset="0"/>
                <a:cs typeface="Calibri" charset="0"/>
              </a:rPr>
              <a:t> </a:t>
            </a:r>
            <a:r>
              <a:rPr lang="sv-SE" dirty="0">
                <a:solidFill>
                  <a:srgbClr val="000000"/>
                </a:solidFill>
                <a:latin typeface="Calibri" charset="0"/>
                <a:ea typeface="Calibri" charset="0"/>
                <a:cs typeface="Calibri" charset="0"/>
              </a:rPr>
              <a:t>non-</a:t>
            </a:r>
            <a:r>
              <a:rPr lang="sv-SE" dirty="0" err="1">
                <a:solidFill>
                  <a:srgbClr val="000000"/>
                </a:solidFill>
                <a:latin typeface="Calibri" charset="0"/>
                <a:ea typeface="Calibri" charset="0"/>
                <a:cs typeface="Calibri" charset="0"/>
              </a:rPr>
              <a:t>bonded</a:t>
            </a:r>
            <a:r>
              <a:rPr lang="sv-SE" dirty="0">
                <a:solidFill>
                  <a:srgbClr val="000000"/>
                </a:solidFill>
                <a:latin typeface="Calibri" charset="0"/>
                <a:ea typeface="Calibri" charset="0"/>
                <a:cs typeface="Calibri" charset="0"/>
              </a:rPr>
              <a:t> parameters for </a:t>
            </a:r>
            <a:r>
              <a:rPr lang="sv-SE" dirty="0" err="1">
                <a:solidFill>
                  <a:srgbClr val="000000"/>
                </a:solidFill>
                <a:latin typeface="Calibri" charset="0"/>
                <a:ea typeface="Calibri" charset="0"/>
                <a:cs typeface="Calibri" charset="0"/>
              </a:rPr>
              <a:t>each</a:t>
            </a:r>
            <a:r>
              <a:rPr lang="sv-SE" dirty="0">
                <a:solidFill>
                  <a:srgbClr val="000000"/>
                </a:solidFill>
                <a:latin typeface="Calibri" charset="0"/>
                <a:ea typeface="Calibri" charset="0"/>
                <a:cs typeface="Calibri" charset="0"/>
              </a:rPr>
              <a:t> atom </a:t>
            </a:r>
            <a:r>
              <a:rPr lang="sv-SE" dirty="0" err="1">
                <a:solidFill>
                  <a:srgbClr val="000000"/>
                </a:solidFill>
                <a:latin typeface="Calibri" charset="0"/>
                <a:ea typeface="Calibri" charset="0"/>
                <a:cs typeface="Calibri" charset="0"/>
              </a:rPr>
              <a:t>type</a:t>
            </a:r>
            <a:r>
              <a:rPr lang="sv-SE" dirty="0">
                <a:solidFill>
                  <a:srgbClr val="000000"/>
                </a:solidFill>
                <a:latin typeface="Calibri" charset="0"/>
                <a:ea typeface="Calibri" charset="0"/>
                <a:cs typeface="Calibri" charset="0"/>
              </a:rPr>
              <a:t>.</a:t>
            </a:r>
          </a:p>
          <a:p>
            <a:pPr lvl="1"/>
            <a:endParaRPr lang="sv-SE" dirty="0">
              <a:solidFill>
                <a:srgbClr val="000000"/>
              </a:solidFill>
              <a:latin typeface="Calibri" charset="0"/>
              <a:ea typeface="Calibri" charset="0"/>
              <a:cs typeface="Calibri" charset="0"/>
            </a:endParaRPr>
          </a:p>
          <a:p>
            <a:pPr lvl="1"/>
            <a:r>
              <a:rPr lang="sv-SE" dirty="0">
                <a:solidFill>
                  <a:srgbClr val="000000"/>
                </a:solidFill>
                <a:latin typeface="Calibri" charset="0"/>
                <a:ea typeface="Calibri" charset="0"/>
                <a:cs typeface="Calibri" charset="0"/>
              </a:rPr>
              <a:t>It </a:t>
            </a:r>
            <a:r>
              <a:rPr lang="sv-SE" dirty="0" err="1">
                <a:solidFill>
                  <a:srgbClr val="000000"/>
                </a:solidFill>
                <a:latin typeface="Calibri" charset="0"/>
                <a:ea typeface="Calibri" charset="0"/>
                <a:cs typeface="Calibri" charset="0"/>
              </a:rPr>
              <a:t>should</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contain</a:t>
            </a:r>
            <a:r>
              <a:rPr lang="sv-SE" dirty="0">
                <a:solidFill>
                  <a:srgbClr val="000000"/>
                </a:solidFill>
                <a:latin typeface="Calibri" charset="0"/>
                <a:ea typeface="Calibri" charset="0"/>
                <a:cs typeface="Calibri" charset="0"/>
              </a:rPr>
              <a:t> the atom </a:t>
            </a:r>
            <a:r>
              <a:rPr lang="sv-SE" dirty="0" err="1">
                <a:solidFill>
                  <a:srgbClr val="000000"/>
                </a:solidFill>
                <a:latin typeface="Calibri" charset="0"/>
                <a:ea typeface="Calibri" charset="0"/>
                <a:cs typeface="Calibri" charset="0"/>
              </a:rPr>
              <a:t>number</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mass</a:t>
            </a:r>
            <a:r>
              <a:rPr lang="sv-SE" dirty="0">
                <a:solidFill>
                  <a:srgbClr val="000000"/>
                </a:solidFill>
                <a:latin typeface="Calibri" charset="0"/>
                <a:ea typeface="Calibri" charset="0"/>
                <a:cs typeface="Calibri" charset="0"/>
              </a:rPr>
              <a:t>, charge, </a:t>
            </a:r>
            <a:r>
              <a:rPr lang="sv-SE" dirty="0" err="1">
                <a:solidFill>
                  <a:srgbClr val="000000"/>
                </a:solidFill>
                <a:latin typeface="Calibri" charset="0"/>
                <a:ea typeface="Calibri" charset="0"/>
                <a:cs typeface="Calibri" charset="0"/>
              </a:rPr>
              <a:t>particle</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type</a:t>
            </a:r>
            <a:r>
              <a:rPr lang="sv-SE" dirty="0">
                <a:solidFill>
                  <a:srgbClr val="000000"/>
                </a:solidFill>
                <a:latin typeface="Calibri" charset="0"/>
                <a:ea typeface="Calibri" charset="0"/>
                <a:cs typeface="Calibri" charset="0"/>
              </a:rPr>
              <a:t>, the LJ parameters sigma and epsilon (or C</a:t>
            </a:r>
            <a:r>
              <a:rPr lang="sv-SE" baseline="-25000" dirty="0">
                <a:solidFill>
                  <a:srgbClr val="000000"/>
                </a:solidFill>
                <a:latin typeface="Calibri" charset="0"/>
                <a:ea typeface="Calibri" charset="0"/>
                <a:cs typeface="Calibri" charset="0"/>
              </a:rPr>
              <a:t>6</a:t>
            </a:r>
            <a:r>
              <a:rPr lang="sv-SE" dirty="0">
                <a:solidFill>
                  <a:srgbClr val="000000"/>
                </a:solidFill>
                <a:latin typeface="Calibri" charset="0"/>
                <a:ea typeface="Calibri" charset="0"/>
                <a:cs typeface="Calibri" charset="0"/>
              </a:rPr>
              <a:t> C</a:t>
            </a:r>
            <a:r>
              <a:rPr lang="sv-SE" baseline="-25000" dirty="0">
                <a:solidFill>
                  <a:srgbClr val="000000"/>
                </a:solidFill>
                <a:latin typeface="Calibri" charset="0"/>
                <a:ea typeface="Calibri" charset="0"/>
                <a:cs typeface="Calibri" charset="0"/>
              </a:rPr>
              <a:t>12</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if</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comb</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rule</a:t>
            </a:r>
            <a:r>
              <a:rPr lang="sv-SE" dirty="0">
                <a:solidFill>
                  <a:srgbClr val="000000"/>
                </a:solidFill>
                <a:latin typeface="Calibri" charset="0"/>
                <a:ea typeface="Calibri" charset="0"/>
                <a:cs typeface="Calibri" charset="0"/>
              </a:rPr>
              <a:t> 1, </a:t>
            </a:r>
            <a:r>
              <a:rPr lang="sv-SE" dirty="0" err="1">
                <a:solidFill>
                  <a:srgbClr val="000000"/>
                </a:solidFill>
                <a:latin typeface="Calibri" charset="0"/>
                <a:ea typeface="Calibri" charset="0"/>
                <a:cs typeface="Calibri" charset="0"/>
              </a:rPr>
              <a:t>see</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previous</a:t>
            </a:r>
            <a:r>
              <a:rPr lang="sv-SE" dirty="0">
                <a:solidFill>
                  <a:srgbClr val="000000"/>
                </a:solidFill>
                <a:latin typeface="Calibri" charset="0"/>
                <a:ea typeface="Calibri" charset="0"/>
                <a:cs typeface="Calibri" charset="0"/>
              </a:rPr>
              <a:t> </a:t>
            </a:r>
            <a:r>
              <a:rPr lang="sv-SE" dirty="0" err="1" smtClean="0">
                <a:solidFill>
                  <a:srgbClr val="000000"/>
                </a:solidFill>
                <a:latin typeface="Calibri" charset="0"/>
                <a:ea typeface="Calibri" charset="0"/>
                <a:cs typeface="Calibri" charset="0"/>
              </a:rPr>
              <a:t>slide</a:t>
            </a:r>
            <a:r>
              <a:rPr lang="sv-SE" dirty="0" smtClean="0">
                <a:solidFill>
                  <a:srgbClr val="000000"/>
                </a:solidFill>
                <a:latin typeface="Calibri" charset="0"/>
                <a:ea typeface="Calibri" charset="0"/>
                <a:cs typeface="Calibri" charset="0"/>
              </a:rPr>
              <a:t>).</a:t>
            </a:r>
          </a:p>
          <a:p>
            <a:pPr lvl="1"/>
            <a:endParaRPr lang="sv-SE" sz="1600" dirty="0">
              <a:solidFill>
                <a:srgbClr val="000000"/>
              </a:solidFill>
              <a:latin typeface="Calibri" charset="0"/>
              <a:ea typeface="Calibri" charset="0"/>
              <a:cs typeface="Calibri" charset="0"/>
            </a:endParaRPr>
          </a:p>
          <a:p>
            <a:pPr lvl="1"/>
            <a:endParaRPr lang="sv-SE" sz="1600" dirty="0" smtClean="0">
              <a:solidFill>
                <a:srgbClr val="000000"/>
              </a:solidFill>
              <a:latin typeface="Calibri" charset="0"/>
              <a:ea typeface="Calibri" charset="0"/>
              <a:cs typeface="Calibri" charset="0"/>
            </a:endParaRPr>
          </a:p>
          <a:p>
            <a:pPr lvl="1"/>
            <a:endParaRPr lang="sv-SE" sz="1600" dirty="0">
              <a:solidFill>
                <a:srgbClr val="000000"/>
              </a:solidFill>
              <a:latin typeface="Calibri" charset="0"/>
              <a:ea typeface="Calibri" charset="0"/>
              <a:cs typeface="Calibri" charset="0"/>
            </a:endParaRPr>
          </a:p>
          <a:p>
            <a:pPr lvl="1"/>
            <a:endParaRPr lang="sv-SE" sz="1600" dirty="0" smtClean="0">
              <a:solidFill>
                <a:srgbClr val="000000"/>
              </a:solidFill>
              <a:latin typeface="Calibri" charset="0"/>
              <a:ea typeface="Calibri" charset="0"/>
              <a:cs typeface="Calibri" charset="0"/>
            </a:endParaRPr>
          </a:p>
          <a:p>
            <a:pPr lvl="1"/>
            <a:endParaRPr lang="sv-SE" sz="1600" dirty="0">
              <a:solidFill>
                <a:srgbClr val="000000"/>
              </a:solidFill>
              <a:latin typeface="Calibri" charset="0"/>
              <a:ea typeface="Calibri" charset="0"/>
              <a:cs typeface="Calibri" charset="0"/>
            </a:endParaRPr>
          </a:p>
          <a:p>
            <a:pPr lvl="1"/>
            <a:endParaRPr lang="sv-SE" sz="1600" dirty="0" smtClean="0">
              <a:solidFill>
                <a:srgbClr val="000000"/>
              </a:solidFill>
              <a:latin typeface="Calibri" charset="0"/>
              <a:ea typeface="Calibri" charset="0"/>
              <a:cs typeface="Calibri" charset="0"/>
            </a:endParaRPr>
          </a:p>
          <a:p>
            <a:pPr lvl="1"/>
            <a:endParaRPr lang="sv-SE" sz="1600" dirty="0">
              <a:solidFill>
                <a:srgbClr val="000000"/>
              </a:solidFill>
              <a:latin typeface="Calibri" charset="0"/>
              <a:ea typeface="Calibri" charset="0"/>
              <a:cs typeface="Calibri" charset="0"/>
            </a:endParaRPr>
          </a:p>
          <a:p>
            <a:pPr lvl="1"/>
            <a:endParaRPr lang="sv-SE" sz="1600" dirty="0">
              <a:solidFill>
                <a:srgbClr val="000000"/>
              </a:solidFill>
              <a:latin typeface="Calibri" charset="0"/>
              <a:ea typeface="Calibri" charset="0"/>
              <a:cs typeface="Calibri" charset="0"/>
            </a:endParaRPr>
          </a:p>
          <a:p>
            <a:endParaRPr lang="sv-SE" sz="1050" dirty="0">
              <a:solidFill>
                <a:srgbClr val="000000"/>
              </a:solidFill>
              <a:latin typeface="Calibri" charset="0"/>
              <a:ea typeface="Calibri" charset="0"/>
              <a:cs typeface="Calibri" charset="0"/>
            </a:endParaRPr>
          </a:p>
        </p:txBody>
      </p:sp>
      <p:sp>
        <p:nvSpPr>
          <p:cNvPr id="5"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smtClean="0">
                <a:latin typeface="Calibri" charset="0"/>
                <a:ea typeface="Calibri" charset="0"/>
                <a:cs typeface="Calibri" charset="0"/>
              </a:rPr>
              <a:t>	</a:t>
            </a:r>
            <a:r>
              <a:rPr lang="sv-SE" sz="2000" dirty="0" smtClean="0">
                <a:latin typeface="Calibri" charset="0"/>
                <a:ea typeface="Calibri" charset="0"/>
                <a:cs typeface="Calibri" charset="0"/>
              </a:rPr>
              <a:t>The </a:t>
            </a:r>
            <a:r>
              <a:rPr lang="sv-SE" sz="2000" dirty="0" err="1" smtClean="0">
                <a:latin typeface="Calibri" charset="0"/>
                <a:ea typeface="Calibri" charset="0"/>
                <a:cs typeface="Calibri" charset="0"/>
              </a:rPr>
              <a:t>ff</a:t>
            </a:r>
            <a:r>
              <a:rPr lang="sv-SE" sz="2000" dirty="0" smtClean="0">
                <a:latin typeface="Calibri" charset="0"/>
                <a:ea typeface="Calibri" charset="0"/>
                <a:cs typeface="Calibri" charset="0"/>
              </a:rPr>
              <a:t> parameter </a:t>
            </a:r>
            <a:r>
              <a:rPr lang="sv-SE" sz="2000" dirty="0" err="1">
                <a:latin typeface="Calibri" charset="0"/>
                <a:ea typeface="Calibri" charset="0"/>
                <a:cs typeface="Calibri" charset="0"/>
              </a:rPr>
              <a:t>files</a:t>
            </a:r>
            <a:r>
              <a:rPr lang="sv-SE" sz="2000" dirty="0">
                <a:latin typeface="Calibri" charset="0"/>
                <a:ea typeface="Calibri" charset="0"/>
                <a:cs typeface="Calibri" charset="0"/>
              </a:rPr>
              <a:t>. </a:t>
            </a:r>
            <a:r>
              <a:rPr lang="sv-SE" sz="2000" dirty="0" err="1">
                <a:latin typeface="Calibri" charset="0"/>
                <a:ea typeface="Calibri" charset="0"/>
                <a:cs typeface="Calibri" charset="0"/>
              </a:rPr>
              <a:t>Starting</a:t>
            </a:r>
            <a:r>
              <a:rPr lang="sv-SE" sz="2000" dirty="0">
                <a:latin typeface="Calibri" charset="0"/>
                <a:ea typeface="Calibri" charset="0"/>
                <a:cs typeface="Calibri" charset="0"/>
              </a:rPr>
              <a:t> </a:t>
            </a:r>
            <a:r>
              <a:rPr lang="sv-SE" sz="2000" dirty="0" err="1">
                <a:latin typeface="Calibri" charset="0"/>
                <a:ea typeface="Calibri" charset="0"/>
                <a:cs typeface="Calibri" charset="0"/>
              </a:rPr>
              <a:t>with</a:t>
            </a:r>
            <a:r>
              <a:rPr lang="sv-SE" sz="2000" dirty="0">
                <a:latin typeface="Calibri" charset="0"/>
                <a:ea typeface="Calibri" charset="0"/>
                <a:cs typeface="Calibri" charset="0"/>
              </a:rPr>
              <a:t> the </a:t>
            </a:r>
            <a:r>
              <a:rPr lang="sv-SE" sz="2000" b="1" dirty="0" err="1" smtClean="0">
                <a:latin typeface="Calibri" charset="0"/>
                <a:ea typeface="Calibri" charset="0"/>
                <a:cs typeface="Calibri" charset="0"/>
              </a:rPr>
              <a:t>ffnonbonded.itp</a:t>
            </a:r>
            <a:endParaRPr lang="sv-SE" sz="1600" b="1" dirty="0">
              <a:latin typeface="Calibri" charset="0"/>
              <a:ea typeface="Calibri" charset="0"/>
              <a:cs typeface="Calibri" charset="0"/>
            </a:endParaRPr>
          </a:p>
        </p:txBody>
      </p:sp>
      <p:pic>
        <p:nvPicPr>
          <p:cNvPr id="6" name="Picture 5"/>
          <p:cNvPicPr>
            <a:picLocks noChangeAspect="1"/>
          </p:cNvPicPr>
          <p:nvPr/>
        </p:nvPicPr>
        <p:blipFill>
          <a:blip r:embed="rId2"/>
          <a:stretch>
            <a:fillRect/>
          </a:stretch>
        </p:blipFill>
        <p:spPr>
          <a:xfrm>
            <a:off x="558800" y="4915160"/>
            <a:ext cx="2357120" cy="1720548"/>
          </a:xfrm>
          <a:prstGeom prst="rect">
            <a:avLst/>
          </a:prstGeom>
        </p:spPr>
        <p:style>
          <a:lnRef idx="0">
            <a:schemeClr val="dk1"/>
          </a:lnRef>
          <a:fillRef idx="3">
            <a:schemeClr val="dk1"/>
          </a:fillRef>
          <a:effectRef idx="3">
            <a:schemeClr val="dk1"/>
          </a:effectRef>
          <a:fontRef idx="minor">
            <a:schemeClr val="lt1"/>
          </a:fontRef>
        </p:style>
      </p:pic>
      <p:pic>
        <p:nvPicPr>
          <p:cNvPr id="8" name="Picture 7"/>
          <p:cNvPicPr>
            <a:picLocks noChangeAspect="1"/>
          </p:cNvPicPr>
          <p:nvPr/>
        </p:nvPicPr>
        <p:blipFill>
          <a:blip r:embed="rId3"/>
          <a:stretch>
            <a:fillRect/>
          </a:stretch>
        </p:blipFill>
        <p:spPr>
          <a:xfrm>
            <a:off x="3159252" y="5902960"/>
            <a:ext cx="2651760" cy="732748"/>
          </a:xfrm>
          <a:prstGeom prst="rect">
            <a:avLst/>
          </a:prstGeom>
        </p:spPr>
        <p:style>
          <a:lnRef idx="0">
            <a:schemeClr val="dk1"/>
          </a:lnRef>
          <a:fillRef idx="3">
            <a:schemeClr val="dk1"/>
          </a:fillRef>
          <a:effectRef idx="3">
            <a:schemeClr val="dk1"/>
          </a:effectRef>
          <a:fontRef idx="minor">
            <a:schemeClr val="lt1"/>
          </a:fontRef>
        </p:style>
      </p:pic>
      <p:pic>
        <p:nvPicPr>
          <p:cNvPr id="9" name="Picture 8"/>
          <p:cNvPicPr>
            <a:picLocks noChangeAspect="1"/>
          </p:cNvPicPr>
          <p:nvPr/>
        </p:nvPicPr>
        <p:blipFill>
          <a:blip r:embed="rId4"/>
          <a:stretch>
            <a:fillRect/>
          </a:stretch>
        </p:blipFill>
        <p:spPr>
          <a:xfrm>
            <a:off x="3159252" y="4921499"/>
            <a:ext cx="2651760" cy="692404"/>
          </a:xfrm>
          <a:prstGeom prst="rect">
            <a:avLst/>
          </a:prstGeom>
        </p:spPr>
        <p:style>
          <a:lnRef idx="0">
            <a:schemeClr val="dk1"/>
          </a:lnRef>
          <a:fillRef idx="3">
            <a:schemeClr val="dk1"/>
          </a:fillRef>
          <a:effectRef idx="3">
            <a:schemeClr val="dk1"/>
          </a:effectRef>
          <a:fontRef idx="minor">
            <a:schemeClr val="lt1"/>
          </a:fontRef>
        </p:style>
      </p:pic>
      <p:sp>
        <p:nvSpPr>
          <p:cNvPr id="10" name="TextBox 9"/>
          <p:cNvSpPr txBox="1"/>
          <p:nvPr/>
        </p:nvSpPr>
        <p:spPr>
          <a:xfrm>
            <a:off x="5848985" y="5113714"/>
            <a:ext cx="2331974" cy="1323439"/>
          </a:xfrm>
          <a:prstGeom prst="rect">
            <a:avLst/>
          </a:prstGeom>
          <a:noFill/>
        </p:spPr>
        <p:txBody>
          <a:bodyPr wrap="square" rtlCol="0">
            <a:spAutoFit/>
          </a:bodyPr>
          <a:lstStyle/>
          <a:p>
            <a:r>
              <a:rPr lang="en-US" sz="1600" dirty="0" smtClean="0"/>
              <a:t>Comb. rule 1 (&amp; 3)</a:t>
            </a:r>
          </a:p>
          <a:p>
            <a:endParaRPr lang="en-US" sz="1600" dirty="0" smtClean="0"/>
          </a:p>
          <a:p>
            <a:endParaRPr lang="en-US" sz="1600" dirty="0"/>
          </a:p>
          <a:p>
            <a:endParaRPr lang="en-US" sz="1600" dirty="0" smtClean="0"/>
          </a:p>
          <a:p>
            <a:r>
              <a:rPr lang="en-US" sz="1600" dirty="0" smtClean="0"/>
              <a:t>Comb. rule 2</a:t>
            </a:r>
            <a:endParaRPr lang="en-US" sz="1600" dirty="0"/>
          </a:p>
        </p:txBody>
      </p:sp>
    </p:spTree>
    <p:extLst>
      <p:ext uri="{BB962C8B-B14F-4D97-AF65-F5344CB8AC3E}">
        <p14:creationId xmlns:p14="http://schemas.microsoft.com/office/powerpoint/2010/main" val="803925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245718"/>
            <a:ext cx="9144000" cy="1946687"/>
          </a:xfrm>
          <a:prstGeom prst="rect">
            <a:avLst/>
          </a:prstGeom>
          <a:noFill/>
          <a:ln>
            <a:noFill/>
          </a:ln>
        </p:spPr>
        <p:style>
          <a:lnRef idx="1">
            <a:schemeClr val="dk1"/>
          </a:lnRef>
          <a:fillRef idx="3">
            <a:schemeClr val="dk1"/>
          </a:fillRef>
          <a:effectRef idx="2">
            <a:schemeClr val="dk1"/>
          </a:effectRef>
          <a:fontRef idx="minor">
            <a:schemeClr val="lt1"/>
          </a:fontRef>
        </p:style>
        <p:txBody>
          <a:bodyPr wrap="square">
            <a:spAutoFit/>
          </a:bodyPr>
          <a:lstStyle/>
          <a:p>
            <a:r>
              <a:rPr lang="sv-SE" sz="1200" dirty="0">
                <a:solidFill>
                  <a:srgbClr val="000000"/>
                </a:solidFill>
                <a:latin typeface="Courier" charset="0"/>
                <a:ea typeface="Courier" charset="0"/>
                <a:cs typeface="Courier" charset="0"/>
              </a:rPr>
              <a:t>	</a:t>
            </a:r>
          </a:p>
          <a:p>
            <a:r>
              <a:rPr lang="nb-NO" sz="1200" dirty="0">
                <a:solidFill>
                  <a:srgbClr val="000000"/>
                </a:solidFill>
                <a:latin typeface="Courier"/>
                <a:cs typeface="Courier"/>
              </a:rPr>
              <a:t>	</a:t>
            </a:r>
            <a:r>
              <a:rPr lang="pl-PL" sz="1200" dirty="0">
                <a:solidFill>
                  <a:srgbClr val="000000"/>
                </a:solidFill>
                <a:latin typeface="Courier"/>
                <a:cs typeface="Courier"/>
              </a:rPr>
              <a:t>[ </a:t>
            </a:r>
            <a:r>
              <a:rPr lang="pl-PL" sz="1200" dirty="0" err="1">
                <a:solidFill>
                  <a:srgbClr val="000000"/>
                </a:solidFill>
                <a:latin typeface="Courier"/>
                <a:cs typeface="Courier"/>
              </a:rPr>
              <a:t>bondtypes</a:t>
            </a:r>
            <a:r>
              <a:rPr lang="pl-PL" sz="1200" dirty="0">
                <a:solidFill>
                  <a:srgbClr val="000000"/>
                </a:solidFill>
                <a:latin typeface="Courier"/>
                <a:cs typeface="Courier"/>
              </a:rPr>
              <a:t> ]</a:t>
            </a:r>
          </a:p>
          <a:p>
            <a:r>
              <a:rPr lang="pl-PL" sz="1200" dirty="0">
                <a:solidFill>
                  <a:srgbClr val="000000"/>
                </a:solidFill>
                <a:latin typeface="Courier"/>
                <a:cs typeface="Courier"/>
              </a:rPr>
              <a:t>	;i      j    </a:t>
            </a:r>
            <a:r>
              <a:rPr lang="pl-PL" sz="1200" dirty="0" err="1" smtClean="0">
                <a:solidFill>
                  <a:srgbClr val="000000"/>
                </a:solidFill>
                <a:latin typeface="Courier"/>
                <a:cs typeface="Courier"/>
              </a:rPr>
              <a:t>func</a:t>
            </a:r>
            <a:r>
              <a:rPr lang="pl-PL" sz="1200" dirty="0" smtClean="0">
                <a:solidFill>
                  <a:srgbClr val="000000"/>
                </a:solidFill>
                <a:latin typeface="Courier"/>
                <a:cs typeface="Courier"/>
              </a:rPr>
              <a:t>  b0    </a:t>
            </a:r>
            <a:r>
              <a:rPr lang="pl-PL" sz="1200" dirty="0" err="1" smtClean="0">
                <a:solidFill>
                  <a:srgbClr val="000000"/>
                </a:solidFill>
                <a:latin typeface="Courier"/>
                <a:cs typeface="Courier"/>
              </a:rPr>
              <a:t>kb</a:t>
            </a:r>
            <a:endParaRPr lang="pl-PL" sz="1200" dirty="0">
              <a:solidFill>
                <a:srgbClr val="000000"/>
              </a:solidFill>
              <a:latin typeface="Courier"/>
              <a:cs typeface="Courier"/>
            </a:endParaRPr>
          </a:p>
          <a:p>
            <a:r>
              <a:rPr lang="pl-PL" sz="1200" dirty="0">
                <a:solidFill>
                  <a:srgbClr val="000000"/>
                </a:solidFill>
                <a:latin typeface="Courier"/>
                <a:cs typeface="Courier"/>
              </a:rPr>
              <a:t>	OW      </a:t>
            </a:r>
            <a:r>
              <a:rPr lang="pl-PL" sz="1200" dirty="0" smtClean="0">
                <a:solidFill>
                  <a:srgbClr val="000000"/>
                </a:solidFill>
                <a:latin typeface="Courier"/>
                <a:cs typeface="Courier"/>
              </a:rPr>
              <a:t>HW</a:t>
            </a:r>
            <a:r>
              <a:rPr lang="pl-PL" sz="1200" dirty="0">
                <a:solidFill>
                  <a:srgbClr val="000000"/>
                </a:solidFill>
                <a:latin typeface="Courier"/>
                <a:cs typeface="Courier"/>
              </a:rPr>
              <a:t> </a:t>
            </a:r>
            <a:r>
              <a:rPr lang="pl-PL" sz="1200" dirty="0" smtClean="0">
                <a:solidFill>
                  <a:srgbClr val="000000"/>
                </a:solidFill>
                <a:latin typeface="Courier"/>
                <a:cs typeface="Courier"/>
              </a:rPr>
              <a:t>  1     0.1   463700</a:t>
            </a:r>
            <a:endParaRPr lang="pl-PL" sz="1200" dirty="0">
              <a:solidFill>
                <a:srgbClr val="000000"/>
              </a:solidFill>
              <a:latin typeface="Courier"/>
              <a:cs typeface="Courier"/>
            </a:endParaRPr>
          </a:p>
          <a:p>
            <a:endParaRPr lang="pl-PL" sz="1200" dirty="0">
              <a:solidFill>
                <a:srgbClr val="000000"/>
              </a:solidFill>
              <a:latin typeface="Courier"/>
              <a:cs typeface="Courier"/>
            </a:endParaRPr>
          </a:p>
          <a:p>
            <a:r>
              <a:rPr lang="pl-PL" sz="1200" dirty="0">
                <a:solidFill>
                  <a:srgbClr val="000000"/>
                </a:solidFill>
                <a:latin typeface="Courier"/>
                <a:cs typeface="Courier"/>
              </a:rPr>
              <a:t>	[ </a:t>
            </a:r>
            <a:r>
              <a:rPr lang="pl-PL" sz="1200" dirty="0" err="1">
                <a:solidFill>
                  <a:srgbClr val="000000"/>
                </a:solidFill>
                <a:latin typeface="Courier"/>
                <a:cs typeface="Courier"/>
              </a:rPr>
              <a:t>angletypes</a:t>
            </a:r>
            <a:r>
              <a:rPr lang="pl-PL" sz="1200" dirty="0">
                <a:solidFill>
                  <a:srgbClr val="000000"/>
                </a:solidFill>
                <a:latin typeface="Courier"/>
                <a:cs typeface="Courier"/>
              </a:rPr>
              <a:t> ]</a:t>
            </a:r>
          </a:p>
          <a:p>
            <a:r>
              <a:rPr lang="pl-PL" sz="1200" dirty="0">
                <a:solidFill>
                  <a:srgbClr val="000000"/>
                </a:solidFill>
                <a:latin typeface="Courier"/>
                <a:cs typeface="Courier"/>
              </a:rPr>
              <a:t>	;i    </a:t>
            </a:r>
            <a:r>
              <a:rPr lang="pl-PL" sz="1200" dirty="0" smtClean="0">
                <a:solidFill>
                  <a:srgbClr val="000000"/>
                </a:solidFill>
                <a:latin typeface="Courier"/>
                <a:cs typeface="Courier"/>
              </a:rPr>
              <a:t>j     </a:t>
            </a:r>
            <a:r>
              <a:rPr lang="pl-PL" sz="1200" dirty="0">
                <a:solidFill>
                  <a:srgbClr val="000000"/>
                </a:solidFill>
                <a:latin typeface="Courier"/>
                <a:cs typeface="Courier"/>
              </a:rPr>
              <a:t>k   </a:t>
            </a:r>
            <a:r>
              <a:rPr lang="pl-PL" sz="1200" dirty="0" err="1">
                <a:solidFill>
                  <a:srgbClr val="000000"/>
                </a:solidFill>
                <a:latin typeface="Courier"/>
                <a:cs typeface="Courier"/>
              </a:rPr>
              <a:t>func</a:t>
            </a:r>
            <a:r>
              <a:rPr lang="pl-PL" sz="1200" dirty="0">
                <a:solidFill>
                  <a:srgbClr val="000000"/>
                </a:solidFill>
                <a:latin typeface="Courier"/>
                <a:cs typeface="Courier"/>
              </a:rPr>
              <a:t>   th0	 </a:t>
            </a:r>
            <a:r>
              <a:rPr lang="pl-PL" sz="1200" dirty="0" err="1">
                <a:solidFill>
                  <a:srgbClr val="000000"/>
                </a:solidFill>
                <a:latin typeface="Courier"/>
                <a:cs typeface="Courier"/>
              </a:rPr>
              <a:t>cth</a:t>
            </a:r>
            <a:endParaRPr lang="pl-PL" sz="1200" dirty="0">
              <a:solidFill>
                <a:srgbClr val="000000"/>
              </a:solidFill>
              <a:latin typeface="Courier"/>
              <a:cs typeface="Courier"/>
            </a:endParaRPr>
          </a:p>
          <a:p>
            <a:r>
              <a:rPr lang="pl-PL" sz="1200" dirty="0">
                <a:solidFill>
                  <a:srgbClr val="000000"/>
                </a:solidFill>
                <a:latin typeface="Courier"/>
                <a:cs typeface="Courier"/>
              </a:rPr>
              <a:t>	HW    </a:t>
            </a:r>
            <a:r>
              <a:rPr lang="pl-PL" sz="1200" dirty="0" smtClean="0">
                <a:solidFill>
                  <a:srgbClr val="000000"/>
                </a:solidFill>
                <a:latin typeface="Courier"/>
                <a:cs typeface="Courier"/>
              </a:rPr>
              <a:t>OW    HW  1      109.47</a:t>
            </a:r>
            <a:r>
              <a:rPr lang="pl-PL" sz="1200" dirty="0">
                <a:solidFill>
                  <a:srgbClr val="000000"/>
                </a:solidFill>
                <a:latin typeface="Courier"/>
                <a:cs typeface="Courier"/>
              </a:rPr>
              <a:t>	 383</a:t>
            </a:r>
          </a:p>
          <a:p>
            <a:endParaRPr lang="pl-PL" sz="1400" dirty="0">
              <a:solidFill>
                <a:srgbClr val="000000"/>
              </a:solidFill>
              <a:latin typeface="Calibri" charset="0"/>
              <a:ea typeface="Calibri" charset="0"/>
              <a:cs typeface="Calibri" charset="0"/>
            </a:endParaRPr>
          </a:p>
          <a:p>
            <a:endParaRPr lang="sv-SE" sz="1050" dirty="0">
              <a:solidFill>
                <a:srgbClr val="000000"/>
              </a:solidFill>
              <a:latin typeface="Calibri" charset="0"/>
              <a:ea typeface="Calibri" charset="0"/>
              <a:cs typeface="Calibri" charset="0"/>
            </a:endParaRPr>
          </a:p>
        </p:txBody>
      </p:sp>
      <p:sp>
        <p:nvSpPr>
          <p:cNvPr id="7" name="Rektangel 6"/>
          <p:cNvSpPr/>
          <p:nvPr/>
        </p:nvSpPr>
        <p:spPr>
          <a:xfrm>
            <a:off x="0" y="3340976"/>
            <a:ext cx="9043416" cy="3662541"/>
          </a:xfrm>
          <a:prstGeom prst="rect">
            <a:avLst/>
          </a:prstGeom>
          <a:ln/>
        </p:spPr>
        <p:style>
          <a:lnRef idx="2">
            <a:schemeClr val="dk1"/>
          </a:lnRef>
          <a:fillRef idx="1003">
            <a:schemeClr val="lt1"/>
          </a:fillRef>
          <a:effectRef idx="0">
            <a:schemeClr val="dk1"/>
          </a:effectRef>
          <a:fontRef idx="minor">
            <a:schemeClr val="dk1"/>
          </a:fontRef>
        </p:style>
        <p:txBody>
          <a:bodyPr wrap="square">
            <a:spAutoFit/>
          </a:bodyPr>
          <a:lstStyle/>
          <a:p>
            <a:endParaRPr lang="sv-SE" sz="1600" dirty="0">
              <a:solidFill>
                <a:srgbClr val="000000"/>
              </a:solidFill>
              <a:latin typeface="Calibri" charset="0"/>
              <a:ea typeface="Calibri" charset="0"/>
              <a:cs typeface="Calibri" charset="0"/>
            </a:endParaRPr>
          </a:p>
          <a:p>
            <a:pPr lvl="1"/>
            <a:r>
              <a:rPr lang="sv-SE" dirty="0">
                <a:solidFill>
                  <a:srgbClr val="000000"/>
                </a:solidFill>
                <a:latin typeface="Calibri" charset="0"/>
                <a:ea typeface="Calibri" charset="0"/>
                <a:cs typeface="Calibri" charset="0"/>
              </a:rPr>
              <a:t>The [ </a:t>
            </a:r>
            <a:r>
              <a:rPr lang="sv-SE" dirty="0" err="1">
                <a:solidFill>
                  <a:srgbClr val="000000"/>
                </a:solidFill>
                <a:latin typeface="Calibri" charset="0"/>
                <a:ea typeface="Calibri" charset="0"/>
                <a:cs typeface="Calibri" charset="0"/>
              </a:rPr>
              <a:t>bondtypes</a:t>
            </a:r>
            <a:r>
              <a:rPr lang="sv-SE" dirty="0">
                <a:solidFill>
                  <a:srgbClr val="000000"/>
                </a:solidFill>
                <a:latin typeface="Calibri" charset="0"/>
                <a:ea typeface="Calibri" charset="0"/>
                <a:cs typeface="Calibri" charset="0"/>
              </a:rPr>
              <a:t>/</a:t>
            </a:r>
            <a:r>
              <a:rPr lang="sv-SE" dirty="0" err="1">
                <a:solidFill>
                  <a:srgbClr val="000000"/>
                </a:solidFill>
                <a:latin typeface="Calibri" charset="0"/>
                <a:ea typeface="Calibri" charset="0"/>
                <a:cs typeface="Calibri" charset="0"/>
              </a:rPr>
              <a:t>angletypes</a:t>
            </a:r>
            <a:r>
              <a:rPr lang="sv-SE" dirty="0">
                <a:solidFill>
                  <a:srgbClr val="000000"/>
                </a:solidFill>
                <a:latin typeface="Calibri" charset="0"/>
                <a:ea typeface="Calibri" charset="0"/>
                <a:cs typeface="Calibri" charset="0"/>
              </a:rPr>
              <a:t> ] </a:t>
            </a:r>
            <a:r>
              <a:rPr lang="sv-SE" dirty="0" err="1">
                <a:solidFill>
                  <a:srgbClr val="000000"/>
                </a:solidFill>
                <a:latin typeface="Calibri" charset="0"/>
                <a:ea typeface="Calibri" charset="0"/>
                <a:cs typeface="Calibri" charset="0"/>
              </a:rPr>
              <a:t>sections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contains</a:t>
            </a:r>
            <a:r>
              <a:rPr lang="sv-SE" dirty="0">
                <a:solidFill>
                  <a:srgbClr val="000000"/>
                </a:solidFill>
                <a:latin typeface="Calibri" charset="0"/>
                <a:ea typeface="Calibri" charset="0"/>
                <a:cs typeface="Calibri" charset="0"/>
              </a:rPr>
              <a:t> the force-</a:t>
            </a:r>
            <a:r>
              <a:rPr lang="sv-SE" dirty="0" err="1">
                <a:solidFill>
                  <a:srgbClr val="000000"/>
                </a:solidFill>
                <a:latin typeface="Calibri" charset="0"/>
                <a:ea typeface="Calibri" charset="0"/>
                <a:cs typeface="Calibri" charset="0"/>
              </a:rPr>
              <a:t>fields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bonded</a:t>
            </a:r>
            <a:r>
              <a:rPr lang="sv-SE" dirty="0">
                <a:solidFill>
                  <a:srgbClr val="000000"/>
                </a:solidFill>
                <a:latin typeface="Calibri" charset="0"/>
                <a:ea typeface="Calibri" charset="0"/>
                <a:cs typeface="Calibri" charset="0"/>
              </a:rPr>
              <a:t> parameters </a:t>
            </a:r>
            <a:r>
              <a:rPr lang="sv-SE" dirty="0" err="1">
                <a:solidFill>
                  <a:srgbClr val="000000"/>
                </a:solidFill>
                <a:latin typeface="Calibri" charset="0"/>
                <a:ea typeface="Calibri" charset="0"/>
                <a:cs typeface="Calibri" charset="0"/>
              </a:rPr>
              <a:t>between</a:t>
            </a:r>
            <a:r>
              <a:rPr lang="sv-SE" dirty="0">
                <a:solidFill>
                  <a:srgbClr val="000000"/>
                </a:solidFill>
                <a:latin typeface="Calibri" charset="0"/>
                <a:ea typeface="Calibri" charset="0"/>
                <a:cs typeface="Calibri" charset="0"/>
              </a:rPr>
              <a:t> all </a:t>
            </a:r>
            <a:r>
              <a:rPr lang="sv-SE" dirty="0" err="1">
                <a:solidFill>
                  <a:srgbClr val="000000"/>
                </a:solidFill>
                <a:latin typeface="Calibri" charset="0"/>
                <a:ea typeface="Calibri" charset="0"/>
                <a:cs typeface="Calibri" charset="0"/>
              </a:rPr>
              <a:t>bonded</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atomtypes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See</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also</a:t>
            </a:r>
            <a:r>
              <a:rPr lang="sv-SE" dirty="0">
                <a:solidFill>
                  <a:srgbClr val="000000"/>
                </a:solidFill>
                <a:latin typeface="Calibri" charset="0"/>
                <a:ea typeface="Calibri" charset="0"/>
                <a:cs typeface="Calibri" charset="0"/>
              </a:rPr>
              <a:t> the Gromacs manual, </a:t>
            </a:r>
            <a:r>
              <a:rPr lang="sv-SE" dirty="0" err="1">
                <a:solidFill>
                  <a:srgbClr val="000000"/>
                </a:solidFill>
                <a:latin typeface="Calibri" charset="0"/>
                <a:ea typeface="Calibri" charset="0"/>
                <a:cs typeface="Calibri" charset="0"/>
              </a:rPr>
              <a:t>section</a:t>
            </a:r>
            <a:r>
              <a:rPr lang="sv-SE" dirty="0">
                <a:solidFill>
                  <a:srgbClr val="000000"/>
                </a:solidFill>
                <a:latin typeface="Calibri" charset="0"/>
                <a:ea typeface="Calibri" charset="0"/>
                <a:cs typeface="Calibri" charset="0"/>
              </a:rPr>
              <a:t> 4.2 and </a:t>
            </a:r>
            <a:r>
              <a:rPr lang="sv-SE" dirty="0" smtClean="0">
                <a:solidFill>
                  <a:srgbClr val="000000"/>
                </a:solidFill>
                <a:latin typeface="Calibri" charset="0"/>
                <a:ea typeface="Calibri" charset="0"/>
                <a:cs typeface="Calibri" charset="0"/>
              </a:rPr>
              <a:t>5.5.</a:t>
            </a:r>
          </a:p>
          <a:p>
            <a:pPr lvl="1"/>
            <a:endParaRPr lang="sv-SE" dirty="0">
              <a:solidFill>
                <a:srgbClr val="000000"/>
              </a:solidFill>
              <a:latin typeface="Calibri" charset="0"/>
              <a:ea typeface="Calibri" charset="0"/>
              <a:cs typeface="Calibri" charset="0"/>
            </a:endParaRPr>
          </a:p>
          <a:p>
            <a:pPr lvl="1"/>
            <a:endParaRPr lang="sv-SE" dirty="0" smtClean="0">
              <a:solidFill>
                <a:srgbClr val="000000"/>
              </a:solidFill>
              <a:latin typeface="Calibri" charset="0"/>
              <a:ea typeface="Calibri" charset="0"/>
              <a:cs typeface="Calibri" charset="0"/>
            </a:endParaRPr>
          </a:p>
          <a:p>
            <a:pPr lvl="1"/>
            <a:endParaRPr lang="sv-SE" sz="1350" dirty="0">
              <a:solidFill>
                <a:srgbClr val="000000"/>
              </a:solidFill>
              <a:latin typeface="Calibri" charset="0"/>
              <a:ea typeface="Calibri" charset="0"/>
              <a:cs typeface="Calibri" charset="0"/>
            </a:endParaRPr>
          </a:p>
          <a:p>
            <a:pPr lvl="1"/>
            <a:endParaRPr lang="sv-SE" sz="1350" dirty="0" smtClean="0">
              <a:solidFill>
                <a:srgbClr val="000000"/>
              </a:solidFill>
              <a:latin typeface="Calibri" charset="0"/>
              <a:ea typeface="Calibri" charset="0"/>
              <a:cs typeface="Calibri" charset="0"/>
            </a:endParaRPr>
          </a:p>
          <a:p>
            <a:pPr lvl="1"/>
            <a:endParaRPr lang="sv-SE" sz="1350" dirty="0">
              <a:solidFill>
                <a:srgbClr val="000000"/>
              </a:solidFill>
              <a:latin typeface="Calibri" charset="0"/>
              <a:ea typeface="Calibri" charset="0"/>
              <a:cs typeface="Calibri" charset="0"/>
            </a:endParaRPr>
          </a:p>
          <a:p>
            <a:pPr lvl="1"/>
            <a:endParaRPr lang="sv-SE" sz="1350" dirty="0" smtClean="0">
              <a:solidFill>
                <a:srgbClr val="000000"/>
              </a:solidFill>
              <a:latin typeface="Calibri" charset="0"/>
              <a:ea typeface="Calibri" charset="0"/>
              <a:cs typeface="Calibri" charset="0"/>
            </a:endParaRPr>
          </a:p>
          <a:p>
            <a:pPr lvl="1"/>
            <a:endParaRPr lang="sv-SE" sz="1350" dirty="0">
              <a:solidFill>
                <a:srgbClr val="000000"/>
              </a:solidFill>
              <a:latin typeface="Calibri" charset="0"/>
              <a:ea typeface="Calibri" charset="0"/>
              <a:cs typeface="Calibri" charset="0"/>
            </a:endParaRPr>
          </a:p>
          <a:p>
            <a:pPr lvl="1"/>
            <a:endParaRPr lang="sv-SE" sz="1350" dirty="0" smtClean="0">
              <a:solidFill>
                <a:srgbClr val="000000"/>
              </a:solidFill>
              <a:latin typeface="Calibri" charset="0"/>
              <a:ea typeface="Calibri" charset="0"/>
              <a:cs typeface="Calibri" charset="0"/>
            </a:endParaRPr>
          </a:p>
          <a:p>
            <a:pPr lvl="1"/>
            <a:endParaRPr lang="sv-SE" sz="1350" dirty="0">
              <a:solidFill>
                <a:srgbClr val="000000"/>
              </a:solidFill>
              <a:latin typeface="Calibri" charset="0"/>
              <a:ea typeface="Calibri" charset="0"/>
              <a:cs typeface="Calibri" charset="0"/>
            </a:endParaRPr>
          </a:p>
          <a:p>
            <a:pPr lvl="1"/>
            <a:endParaRPr lang="sv-SE" sz="1350" dirty="0" smtClean="0">
              <a:solidFill>
                <a:srgbClr val="000000"/>
              </a:solidFill>
              <a:latin typeface="Calibri" charset="0"/>
              <a:ea typeface="Calibri" charset="0"/>
              <a:cs typeface="Calibri" charset="0"/>
            </a:endParaRPr>
          </a:p>
          <a:p>
            <a:pPr lvl="1"/>
            <a:endParaRPr lang="sv-SE" sz="1350" dirty="0">
              <a:solidFill>
                <a:srgbClr val="000000"/>
              </a:solidFill>
              <a:latin typeface="Calibri" charset="0"/>
              <a:ea typeface="Calibri" charset="0"/>
              <a:cs typeface="Calibri" charset="0"/>
            </a:endParaRPr>
          </a:p>
          <a:p>
            <a:pPr lvl="1"/>
            <a:endParaRPr lang="sv-SE" sz="1350" dirty="0">
              <a:solidFill>
                <a:srgbClr val="000000"/>
              </a:solidFill>
              <a:latin typeface="Calibri" charset="0"/>
              <a:ea typeface="Calibri" charset="0"/>
              <a:cs typeface="Calibri" charset="0"/>
            </a:endParaRPr>
          </a:p>
          <a:p>
            <a:endParaRPr lang="sv-SE" sz="900" dirty="0">
              <a:solidFill>
                <a:srgbClr val="000000"/>
              </a:solidFill>
              <a:latin typeface="Calibri" charset="0"/>
              <a:ea typeface="Calibri" charset="0"/>
              <a:cs typeface="Calibri" charset="0"/>
            </a:endParaRPr>
          </a:p>
        </p:txBody>
      </p:sp>
      <p:sp>
        <p:nvSpPr>
          <p:cNvPr id="6"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smtClean="0">
                <a:latin typeface="Calibri" charset="0"/>
                <a:ea typeface="Calibri" charset="0"/>
                <a:cs typeface="Calibri" charset="0"/>
              </a:rPr>
              <a:t>	</a:t>
            </a:r>
            <a:r>
              <a:rPr lang="sv-SE" sz="2000" dirty="0" smtClean="0">
                <a:latin typeface="Calibri" charset="0"/>
                <a:ea typeface="Calibri" charset="0"/>
                <a:cs typeface="Calibri" charset="0"/>
              </a:rPr>
              <a:t>The </a:t>
            </a:r>
            <a:r>
              <a:rPr lang="sv-SE" sz="2000" dirty="0" err="1" smtClean="0">
                <a:latin typeface="Calibri" charset="0"/>
                <a:ea typeface="Calibri" charset="0"/>
                <a:cs typeface="Calibri" charset="0"/>
              </a:rPr>
              <a:t>ff</a:t>
            </a:r>
            <a:r>
              <a:rPr lang="sv-SE" sz="2000" dirty="0" smtClean="0">
                <a:latin typeface="Calibri" charset="0"/>
                <a:ea typeface="Calibri" charset="0"/>
                <a:cs typeface="Calibri" charset="0"/>
              </a:rPr>
              <a:t> parameter </a:t>
            </a:r>
            <a:r>
              <a:rPr lang="sv-SE" sz="2000" dirty="0" err="1">
                <a:latin typeface="Calibri" charset="0"/>
                <a:ea typeface="Calibri" charset="0"/>
                <a:cs typeface="Calibri" charset="0"/>
              </a:rPr>
              <a:t>files</a:t>
            </a:r>
            <a:r>
              <a:rPr lang="sv-SE" sz="2000" dirty="0">
                <a:latin typeface="Calibri" charset="0"/>
                <a:ea typeface="Calibri" charset="0"/>
                <a:cs typeface="Calibri" charset="0"/>
              </a:rPr>
              <a:t>. </a:t>
            </a:r>
            <a:r>
              <a:rPr lang="sv-SE" sz="2000" dirty="0" smtClean="0">
                <a:latin typeface="Calibri" charset="0"/>
                <a:ea typeface="Calibri" charset="0"/>
                <a:cs typeface="Calibri" charset="0"/>
              </a:rPr>
              <a:t>The </a:t>
            </a:r>
            <a:r>
              <a:rPr lang="sv-SE" sz="2000" b="1" dirty="0" err="1" smtClean="0">
                <a:latin typeface="Calibri" charset="0"/>
                <a:ea typeface="Calibri" charset="0"/>
                <a:cs typeface="Calibri" charset="0"/>
              </a:rPr>
              <a:t>ffbonded.itp</a:t>
            </a:r>
            <a:r>
              <a:rPr lang="sv-SE" sz="2000" dirty="0">
                <a:latin typeface="Calibri" charset="0"/>
                <a:ea typeface="Calibri" charset="0"/>
                <a:cs typeface="Calibri" charset="0"/>
              </a:rPr>
              <a:t> </a:t>
            </a:r>
            <a:r>
              <a:rPr lang="mr-IN" sz="2000" dirty="0" smtClean="0">
                <a:latin typeface="Calibri" charset="0"/>
                <a:ea typeface="Calibri" charset="0"/>
                <a:cs typeface="Calibri" charset="0"/>
              </a:rPr>
              <a:t>–</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hey</a:t>
            </a:r>
            <a:r>
              <a:rPr lang="sv-SE" sz="2000" dirty="0">
                <a:latin typeface="Calibri" charset="0"/>
                <a:ea typeface="Calibri" charset="0"/>
                <a:cs typeface="Calibri" charset="0"/>
              </a:rPr>
              <a:t>,</a:t>
            </a:r>
            <a:r>
              <a:rPr lang="sv-SE" sz="2000" dirty="0" smtClean="0">
                <a:latin typeface="Calibri" charset="0"/>
                <a:ea typeface="Calibri" charset="0"/>
                <a:cs typeface="Calibri" charset="0"/>
              </a:rPr>
              <a:t> </a:t>
            </a:r>
            <a:r>
              <a:rPr lang="sv-SE" sz="2000" dirty="0" err="1">
                <a:latin typeface="Calibri" charset="0"/>
                <a:ea typeface="Calibri" charset="0"/>
                <a:cs typeface="Calibri" charset="0"/>
              </a:rPr>
              <a:t>w</a:t>
            </a:r>
            <a:r>
              <a:rPr lang="sv-SE" sz="2000" dirty="0" err="1" smtClean="0">
                <a:latin typeface="Calibri" charset="0"/>
                <a:ea typeface="Calibri" charset="0"/>
                <a:cs typeface="Calibri" charset="0"/>
              </a:rPr>
              <a:t>hats</a:t>
            </a:r>
            <a:r>
              <a:rPr lang="sv-SE" sz="2000" dirty="0" smtClean="0">
                <a:latin typeface="Calibri" charset="0"/>
                <a:ea typeface="Calibri" charset="0"/>
                <a:cs typeface="Calibri" charset="0"/>
              </a:rPr>
              <a:t>  the </a:t>
            </a:r>
            <a:r>
              <a:rPr lang="sv-SE" sz="2000" dirty="0" err="1" smtClean="0">
                <a:latin typeface="Calibri" charset="0"/>
                <a:ea typeface="Calibri" charset="0"/>
                <a:cs typeface="Calibri" charset="0"/>
              </a:rPr>
              <a:t>units</a:t>
            </a:r>
            <a:r>
              <a:rPr lang="sv-SE" sz="2000" dirty="0" smtClean="0">
                <a:latin typeface="Calibri" charset="0"/>
                <a:ea typeface="Calibri" charset="0"/>
                <a:cs typeface="Calibri" charset="0"/>
              </a:rPr>
              <a:t>?</a:t>
            </a:r>
            <a:endParaRPr lang="sv-SE" sz="1600" dirty="0">
              <a:latin typeface="Calibri" charset="0"/>
              <a:ea typeface="Calibri" charset="0"/>
              <a:cs typeface="Calibri" charset="0"/>
            </a:endParaRPr>
          </a:p>
        </p:txBody>
      </p:sp>
      <p:pic>
        <p:nvPicPr>
          <p:cNvPr id="5" name="Picture 4"/>
          <p:cNvPicPr>
            <a:picLocks noChangeAspect="1"/>
          </p:cNvPicPr>
          <p:nvPr/>
        </p:nvPicPr>
        <p:blipFill>
          <a:blip r:embed="rId2"/>
          <a:stretch>
            <a:fillRect/>
          </a:stretch>
        </p:blipFill>
        <p:spPr>
          <a:xfrm>
            <a:off x="522723" y="5138531"/>
            <a:ext cx="3734317" cy="1495417"/>
          </a:xfrm>
          <a:prstGeom prst="rect">
            <a:avLst/>
          </a:prstGeom>
        </p:spPr>
        <p:style>
          <a:lnRef idx="0">
            <a:schemeClr val="dk1"/>
          </a:lnRef>
          <a:fillRef idx="3">
            <a:schemeClr val="dk1"/>
          </a:fillRef>
          <a:effectRef idx="3">
            <a:schemeClr val="dk1"/>
          </a:effectRef>
          <a:fontRef idx="minor">
            <a:schemeClr val="lt1"/>
          </a:fontRef>
        </p:style>
      </p:pic>
      <p:pic>
        <p:nvPicPr>
          <p:cNvPr id="8" name="Picture 7"/>
          <p:cNvPicPr>
            <a:picLocks noChangeAspect="1"/>
          </p:cNvPicPr>
          <p:nvPr/>
        </p:nvPicPr>
        <p:blipFill>
          <a:blip r:embed="rId3"/>
          <a:stretch>
            <a:fillRect/>
          </a:stretch>
        </p:blipFill>
        <p:spPr>
          <a:xfrm>
            <a:off x="4420870" y="5309964"/>
            <a:ext cx="2029955" cy="508800"/>
          </a:xfrm>
          <a:prstGeom prst="rect">
            <a:avLst/>
          </a:prstGeom>
        </p:spPr>
        <p:style>
          <a:lnRef idx="0">
            <a:schemeClr val="dk1"/>
          </a:lnRef>
          <a:fillRef idx="3">
            <a:schemeClr val="dk1"/>
          </a:fillRef>
          <a:effectRef idx="3">
            <a:schemeClr val="dk1"/>
          </a:effectRef>
          <a:fontRef idx="minor">
            <a:schemeClr val="lt1"/>
          </a:fontRef>
        </p:style>
      </p:pic>
      <p:pic>
        <p:nvPicPr>
          <p:cNvPr id="9" name="Picture 8"/>
          <p:cNvPicPr>
            <a:picLocks noChangeAspect="1"/>
          </p:cNvPicPr>
          <p:nvPr/>
        </p:nvPicPr>
        <p:blipFill rotWithShape="1">
          <a:blip r:embed="rId4"/>
          <a:srcRect b="13885"/>
          <a:stretch/>
        </p:blipFill>
        <p:spPr>
          <a:xfrm>
            <a:off x="4420870" y="5930502"/>
            <a:ext cx="2029955" cy="500778"/>
          </a:xfrm>
          <a:prstGeom prst="rect">
            <a:avLst/>
          </a:prstGeom>
        </p:spPr>
        <p:style>
          <a:lnRef idx="0">
            <a:schemeClr val="dk1"/>
          </a:lnRef>
          <a:fillRef idx="3">
            <a:schemeClr val="dk1"/>
          </a:fillRef>
          <a:effectRef idx="3">
            <a:schemeClr val="dk1"/>
          </a:effectRef>
          <a:fontRef idx="minor">
            <a:schemeClr val="lt1"/>
          </a:fontRef>
        </p:style>
      </p:pic>
    </p:spTree>
    <p:extLst>
      <p:ext uri="{BB962C8B-B14F-4D97-AF65-F5344CB8AC3E}">
        <p14:creationId xmlns:p14="http://schemas.microsoft.com/office/powerpoint/2010/main" val="175924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smtClean="0">
                <a:latin typeface="Calibri" charset="0"/>
                <a:ea typeface="Calibri" charset="0"/>
                <a:cs typeface="Calibri" charset="0"/>
              </a:rPr>
              <a:t>	</a:t>
            </a:r>
            <a:r>
              <a:rPr lang="sv-SE" sz="2000" dirty="0" smtClean="0">
                <a:latin typeface="Calibri" charset="0"/>
                <a:ea typeface="Calibri" charset="0"/>
                <a:cs typeface="Calibri" charset="0"/>
              </a:rPr>
              <a:t>The </a:t>
            </a:r>
            <a:r>
              <a:rPr lang="sv-SE" sz="2000" dirty="0" err="1" smtClean="0">
                <a:latin typeface="Calibri" charset="0"/>
                <a:ea typeface="Calibri" charset="0"/>
                <a:cs typeface="Calibri" charset="0"/>
              </a:rPr>
              <a:t>ff</a:t>
            </a:r>
            <a:r>
              <a:rPr lang="sv-SE" sz="2000" dirty="0" smtClean="0">
                <a:latin typeface="Calibri" charset="0"/>
                <a:ea typeface="Calibri" charset="0"/>
                <a:cs typeface="Calibri" charset="0"/>
              </a:rPr>
              <a:t> parameter </a:t>
            </a:r>
            <a:r>
              <a:rPr lang="sv-SE" sz="2000" dirty="0" err="1">
                <a:latin typeface="Calibri" charset="0"/>
                <a:ea typeface="Calibri" charset="0"/>
                <a:cs typeface="Calibri" charset="0"/>
              </a:rPr>
              <a:t>files</a:t>
            </a:r>
            <a:r>
              <a:rPr lang="sv-SE" sz="2000" dirty="0">
                <a:latin typeface="Calibri" charset="0"/>
                <a:ea typeface="Calibri" charset="0"/>
                <a:cs typeface="Calibri" charset="0"/>
              </a:rPr>
              <a:t>. </a:t>
            </a:r>
            <a:r>
              <a:rPr lang="sv-SE" sz="2000" dirty="0" smtClean="0">
                <a:latin typeface="Calibri" charset="0"/>
                <a:ea typeface="Calibri" charset="0"/>
                <a:cs typeface="Calibri" charset="0"/>
              </a:rPr>
              <a:t>The </a:t>
            </a:r>
            <a:r>
              <a:rPr lang="sv-SE" sz="2000" b="1" dirty="0" err="1" smtClean="0">
                <a:latin typeface="Calibri" charset="0"/>
                <a:ea typeface="Calibri" charset="0"/>
                <a:cs typeface="Calibri" charset="0"/>
              </a:rPr>
              <a:t>ffbonded.itp</a:t>
            </a:r>
            <a:r>
              <a:rPr lang="sv-SE" sz="2000" dirty="0">
                <a:latin typeface="Calibri" charset="0"/>
                <a:ea typeface="Calibri" charset="0"/>
                <a:cs typeface="Calibri" charset="0"/>
              </a:rPr>
              <a:t> </a:t>
            </a:r>
            <a:r>
              <a:rPr lang="mr-IN" sz="2000" dirty="0" smtClean="0">
                <a:latin typeface="Calibri" charset="0"/>
                <a:ea typeface="Calibri" charset="0"/>
                <a:cs typeface="Calibri" charset="0"/>
              </a:rPr>
              <a:t>–</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Btw</a:t>
            </a:r>
            <a:r>
              <a:rPr lang="sv-SE" sz="2000" dirty="0" smtClean="0">
                <a:latin typeface="Calibri" charset="0"/>
                <a:ea typeface="Calibri" charset="0"/>
                <a:cs typeface="Calibri" charset="0"/>
              </a:rPr>
              <a:t>, </a:t>
            </a:r>
            <a:r>
              <a:rPr lang="sv-SE" sz="2000" dirty="0" err="1">
                <a:latin typeface="Calibri" charset="0"/>
                <a:ea typeface="Calibri" charset="0"/>
                <a:cs typeface="Calibri" charset="0"/>
              </a:rPr>
              <a:t>w</a:t>
            </a:r>
            <a:r>
              <a:rPr lang="sv-SE" sz="2000" dirty="0" err="1" smtClean="0">
                <a:latin typeface="Calibri" charset="0"/>
                <a:ea typeface="Calibri" charset="0"/>
                <a:cs typeface="Calibri" charset="0"/>
              </a:rPr>
              <a:t>hats</a:t>
            </a:r>
            <a:r>
              <a:rPr lang="sv-SE" sz="2000" dirty="0" smtClean="0">
                <a:latin typeface="Calibri" charset="0"/>
                <a:ea typeface="Calibri" charset="0"/>
                <a:cs typeface="Calibri" charset="0"/>
              </a:rPr>
              <a:t>  the </a:t>
            </a:r>
            <a:r>
              <a:rPr lang="sv-SE" sz="2000" dirty="0" err="1" smtClean="0">
                <a:latin typeface="Calibri" charset="0"/>
                <a:ea typeface="Calibri" charset="0"/>
                <a:cs typeface="Calibri" charset="0"/>
              </a:rPr>
              <a:t>units</a:t>
            </a:r>
            <a:r>
              <a:rPr lang="sv-SE" sz="2000" dirty="0" smtClean="0">
                <a:latin typeface="Calibri" charset="0"/>
                <a:ea typeface="Calibri" charset="0"/>
                <a:cs typeface="Calibri" charset="0"/>
              </a:rPr>
              <a:t>?</a:t>
            </a:r>
            <a:endParaRPr lang="sv-SE" sz="1600" dirty="0">
              <a:latin typeface="Calibri" charset="0"/>
              <a:ea typeface="Calibri" charset="0"/>
              <a:cs typeface="Calibri" charset="0"/>
            </a:endParaRPr>
          </a:p>
        </p:txBody>
      </p:sp>
      <p:pic>
        <p:nvPicPr>
          <p:cNvPr id="3" name="Bildobjekt 2"/>
          <p:cNvPicPr>
            <a:picLocks noChangeAspect="1"/>
          </p:cNvPicPr>
          <p:nvPr/>
        </p:nvPicPr>
        <p:blipFill>
          <a:blip r:embed="rId2">
            <a:alphaModFix/>
          </a:blip>
          <a:stretch>
            <a:fillRect/>
          </a:stretch>
        </p:blipFill>
        <p:spPr>
          <a:xfrm>
            <a:off x="1007592" y="1368353"/>
            <a:ext cx="6947688" cy="4743968"/>
          </a:xfrm>
          <a:prstGeom prst="rect">
            <a:avLst/>
          </a:prstGeom>
          <a:solidFill>
            <a:schemeClr val="bg1"/>
          </a:solidFill>
          <a:ln>
            <a:solidFill>
              <a:schemeClr val="tx1"/>
            </a:solidFill>
          </a:ln>
        </p:spPr>
      </p:pic>
      <p:sp>
        <p:nvSpPr>
          <p:cNvPr id="5" name="Rektangel med rundade hörn 4"/>
          <p:cNvSpPr/>
          <p:nvPr/>
        </p:nvSpPr>
        <p:spPr>
          <a:xfrm>
            <a:off x="998448" y="2020036"/>
            <a:ext cx="6947688" cy="182880"/>
          </a:xfrm>
          <a:prstGeom prst="roundRect">
            <a:avLst/>
          </a:prstGeom>
          <a:noFill/>
          <a:ln w="38100" cmpd="sng">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sv-SE" sz="1350"/>
          </a:p>
        </p:txBody>
      </p:sp>
      <p:sp>
        <p:nvSpPr>
          <p:cNvPr id="8" name="Rektangel med rundade hörn 7"/>
          <p:cNvSpPr/>
          <p:nvPr/>
        </p:nvSpPr>
        <p:spPr>
          <a:xfrm>
            <a:off x="998448" y="3941064"/>
            <a:ext cx="6947688" cy="182880"/>
          </a:xfrm>
          <a:prstGeom prst="roundRect">
            <a:avLst/>
          </a:prstGeom>
          <a:noFill/>
          <a:ln w="38100" cmpd="sng">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sv-SE" sz="1350"/>
          </a:p>
        </p:txBody>
      </p:sp>
    </p:spTree>
    <p:extLst>
      <p:ext uri="{BB962C8B-B14F-4D97-AF65-F5344CB8AC3E}">
        <p14:creationId xmlns:p14="http://schemas.microsoft.com/office/powerpoint/2010/main" val="97143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1/4 </a:t>
            </a:r>
            <a:r>
              <a:rPr lang="en-US" sz="3600" dirty="0" err="1"/>
              <a:t>Gromacs</a:t>
            </a:r>
            <a:r>
              <a:rPr lang="en-US" sz="3600" dirty="0"/>
              <a:t>?</a:t>
            </a:r>
          </a:p>
        </p:txBody>
      </p:sp>
    </p:spTree>
    <p:extLst>
      <p:ext uri="{BB962C8B-B14F-4D97-AF65-F5344CB8AC3E}">
        <p14:creationId xmlns:p14="http://schemas.microsoft.com/office/powerpoint/2010/main" val="15378128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p:cNvPicPr>
            <a:picLocks noChangeAspect="1"/>
          </p:cNvPicPr>
          <p:nvPr/>
        </p:nvPicPr>
        <p:blipFill>
          <a:blip r:embed="rId2"/>
          <a:stretch>
            <a:fillRect/>
          </a:stretch>
        </p:blipFill>
        <p:spPr>
          <a:xfrm>
            <a:off x="1008400" y="1345856"/>
            <a:ext cx="6953464" cy="4725760"/>
          </a:xfrm>
          <a:prstGeom prst="rect">
            <a:avLst/>
          </a:prstGeom>
          <a:solidFill>
            <a:schemeClr val="bg1"/>
          </a:solidFill>
          <a:ln>
            <a:solidFill>
              <a:schemeClr val="tx1"/>
            </a:solidFill>
          </a:ln>
        </p:spPr>
      </p:pic>
      <p:sp>
        <p:nvSpPr>
          <p:cNvPr id="8"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smtClean="0">
                <a:latin typeface="Calibri" charset="0"/>
                <a:ea typeface="Calibri" charset="0"/>
                <a:cs typeface="Calibri" charset="0"/>
              </a:rPr>
              <a:t>	</a:t>
            </a:r>
            <a:r>
              <a:rPr lang="sv-SE" sz="2000" dirty="0" smtClean="0">
                <a:latin typeface="Calibri" charset="0"/>
                <a:ea typeface="Calibri" charset="0"/>
                <a:cs typeface="Calibri" charset="0"/>
              </a:rPr>
              <a:t>The </a:t>
            </a:r>
            <a:r>
              <a:rPr lang="sv-SE" sz="2000" dirty="0" err="1" smtClean="0">
                <a:latin typeface="Calibri" charset="0"/>
                <a:ea typeface="Calibri" charset="0"/>
                <a:cs typeface="Calibri" charset="0"/>
              </a:rPr>
              <a:t>ff</a:t>
            </a:r>
            <a:r>
              <a:rPr lang="sv-SE" sz="2000" dirty="0" smtClean="0">
                <a:latin typeface="Calibri" charset="0"/>
                <a:ea typeface="Calibri" charset="0"/>
                <a:cs typeface="Calibri" charset="0"/>
              </a:rPr>
              <a:t> parameter </a:t>
            </a:r>
            <a:r>
              <a:rPr lang="sv-SE" sz="2000" dirty="0" err="1">
                <a:latin typeface="Calibri" charset="0"/>
                <a:ea typeface="Calibri" charset="0"/>
                <a:cs typeface="Calibri" charset="0"/>
              </a:rPr>
              <a:t>files</a:t>
            </a:r>
            <a:r>
              <a:rPr lang="sv-SE" sz="2000" dirty="0">
                <a:latin typeface="Calibri" charset="0"/>
                <a:ea typeface="Calibri" charset="0"/>
                <a:cs typeface="Calibri" charset="0"/>
              </a:rPr>
              <a:t>. </a:t>
            </a:r>
            <a:r>
              <a:rPr lang="sv-SE" sz="2000" dirty="0" smtClean="0">
                <a:latin typeface="Calibri" charset="0"/>
                <a:ea typeface="Calibri" charset="0"/>
                <a:cs typeface="Calibri" charset="0"/>
              </a:rPr>
              <a:t>The</a:t>
            </a:r>
            <a:r>
              <a:rPr lang="sv-SE" sz="2000" b="1" dirty="0" smtClean="0">
                <a:latin typeface="Calibri" charset="0"/>
                <a:ea typeface="Calibri" charset="0"/>
                <a:cs typeface="Calibri" charset="0"/>
              </a:rPr>
              <a:t> </a:t>
            </a:r>
            <a:r>
              <a:rPr lang="sv-SE" sz="2000" b="1" dirty="0" err="1" smtClean="0">
                <a:latin typeface="Calibri" charset="0"/>
                <a:ea typeface="Calibri" charset="0"/>
                <a:cs typeface="Calibri" charset="0"/>
              </a:rPr>
              <a:t>ffbonded.itp</a:t>
            </a:r>
            <a:r>
              <a:rPr lang="sv-SE" sz="2000" b="1" dirty="0">
                <a:latin typeface="Calibri" charset="0"/>
                <a:ea typeface="Calibri" charset="0"/>
                <a:cs typeface="Calibri" charset="0"/>
              </a:rPr>
              <a:t> </a:t>
            </a:r>
            <a:r>
              <a:rPr lang="mr-IN" sz="2000" dirty="0" smtClean="0">
                <a:latin typeface="Calibri" charset="0"/>
                <a:ea typeface="Calibri" charset="0"/>
                <a:cs typeface="Calibri" charset="0"/>
              </a:rPr>
              <a:t>–</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Btw</a:t>
            </a:r>
            <a:r>
              <a:rPr lang="sv-SE" sz="2000" dirty="0" smtClean="0">
                <a:latin typeface="Calibri" charset="0"/>
                <a:ea typeface="Calibri" charset="0"/>
                <a:cs typeface="Calibri" charset="0"/>
              </a:rPr>
              <a:t>, </a:t>
            </a:r>
            <a:r>
              <a:rPr lang="sv-SE" sz="2000" dirty="0" err="1">
                <a:latin typeface="Calibri" charset="0"/>
                <a:ea typeface="Calibri" charset="0"/>
                <a:cs typeface="Calibri" charset="0"/>
              </a:rPr>
              <a:t>w</a:t>
            </a:r>
            <a:r>
              <a:rPr lang="sv-SE" sz="2000" dirty="0" err="1" smtClean="0">
                <a:latin typeface="Calibri" charset="0"/>
                <a:ea typeface="Calibri" charset="0"/>
                <a:cs typeface="Calibri" charset="0"/>
              </a:rPr>
              <a:t>hats</a:t>
            </a:r>
            <a:r>
              <a:rPr lang="sv-SE" sz="2000" dirty="0" smtClean="0">
                <a:latin typeface="Calibri" charset="0"/>
                <a:ea typeface="Calibri" charset="0"/>
                <a:cs typeface="Calibri" charset="0"/>
              </a:rPr>
              <a:t>  the </a:t>
            </a:r>
            <a:r>
              <a:rPr lang="sv-SE" sz="2000" dirty="0" err="1" smtClean="0">
                <a:latin typeface="Calibri" charset="0"/>
                <a:ea typeface="Calibri" charset="0"/>
                <a:cs typeface="Calibri" charset="0"/>
              </a:rPr>
              <a:t>units</a:t>
            </a:r>
            <a:r>
              <a:rPr lang="sv-SE" sz="2000" dirty="0" smtClean="0">
                <a:latin typeface="Calibri" charset="0"/>
                <a:ea typeface="Calibri" charset="0"/>
                <a:cs typeface="Calibri" charset="0"/>
              </a:rPr>
              <a:t>?</a:t>
            </a:r>
            <a:endParaRPr lang="sv-SE" sz="1600" dirty="0">
              <a:latin typeface="Calibri" charset="0"/>
              <a:ea typeface="Calibri" charset="0"/>
              <a:cs typeface="Calibri" charset="0"/>
            </a:endParaRPr>
          </a:p>
        </p:txBody>
      </p:sp>
    </p:spTree>
    <p:extLst>
      <p:ext uri="{BB962C8B-B14F-4D97-AF65-F5344CB8AC3E}">
        <p14:creationId xmlns:p14="http://schemas.microsoft.com/office/powerpoint/2010/main" val="20316280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smtClean="0">
                <a:latin typeface="Calibri" charset="0"/>
                <a:ea typeface="Calibri" charset="0"/>
                <a:cs typeface="Calibri" charset="0"/>
              </a:rPr>
              <a:t>	</a:t>
            </a:r>
            <a:r>
              <a:rPr lang="sv-SE" sz="2000" dirty="0" err="1" smtClean="0">
                <a:latin typeface="Calibri" charset="0"/>
                <a:ea typeface="Calibri" charset="0"/>
                <a:cs typeface="Calibri" charset="0"/>
              </a:rPr>
              <a:t>Btw</a:t>
            </a:r>
            <a:r>
              <a:rPr lang="sv-SE" sz="2000" dirty="0">
                <a:latin typeface="Calibri" charset="0"/>
                <a:ea typeface="Calibri" charset="0"/>
                <a:cs typeface="Calibri" charset="0"/>
              </a:rPr>
              <a:t>… </a:t>
            </a:r>
            <a:r>
              <a:rPr lang="sv-SE" sz="2000" dirty="0" err="1">
                <a:latin typeface="Calibri" charset="0"/>
                <a:ea typeface="Calibri" charset="0"/>
                <a:cs typeface="Calibri" charset="0"/>
              </a:rPr>
              <a:t>what’s</a:t>
            </a:r>
            <a:r>
              <a:rPr lang="sv-SE" sz="2000" dirty="0">
                <a:latin typeface="Calibri" charset="0"/>
                <a:ea typeface="Calibri" charset="0"/>
                <a:cs typeface="Calibri" charset="0"/>
              </a:rPr>
              <a:t> the </a:t>
            </a:r>
            <a:r>
              <a:rPr lang="sv-SE" sz="2000" dirty="0" err="1">
                <a:latin typeface="Calibri" charset="0"/>
                <a:ea typeface="Calibri" charset="0"/>
                <a:cs typeface="Calibri" charset="0"/>
              </a:rPr>
              <a:t>units</a:t>
            </a:r>
            <a:r>
              <a:rPr lang="sv-SE" sz="2000" dirty="0">
                <a:latin typeface="Calibri" charset="0"/>
                <a:ea typeface="Calibri" charset="0"/>
                <a:cs typeface="Calibri" charset="0"/>
              </a:rPr>
              <a:t> </a:t>
            </a:r>
            <a:r>
              <a:rPr lang="sv-SE" sz="2000" dirty="0" err="1">
                <a:latin typeface="Calibri" charset="0"/>
                <a:ea typeface="Calibri" charset="0"/>
                <a:cs typeface="Calibri" charset="0"/>
              </a:rPr>
              <a:t>used</a:t>
            </a:r>
            <a:r>
              <a:rPr lang="sv-SE" sz="2000" dirty="0">
                <a:latin typeface="Calibri" charset="0"/>
                <a:ea typeface="Calibri" charset="0"/>
                <a:cs typeface="Calibri" charset="0"/>
              </a:rPr>
              <a:t> in </a:t>
            </a:r>
            <a:r>
              <a:rPr lang="sv-SE" sz="2000" dirty="0" err="1">
                <a:latin typeface="Calibri" charset="0"/>
                <a:ea typeface="Calibri" charset="0"/>
                <a:cs typeface="Calibri" charset="0"/>
              </a:rPr>
              <a:t>Gromacs</a:t>
            </a:r>
            <a:r>
              <a:rPr lang="sv-SE" sz="2000" dirty="0">
                <a:latin typeface="Calibri" charset="0"/>
                <a:ea typeface="Calibri" charset="0"/>
                <a:cs typeface="Calibri" charset="0"/>
              </a:rPr>
              <a:t>? </a:t>
            </a:r>
            <a:r>
              <a:rPr lang="sv-SE" sz="2000" dirty="0" err="1">
                <a:latin typeface="Calibri" charset="0"/>
                <a:ea typeface="Calibri" charset="0"/>
                <a:cs typeface="Calibri" charset="0"/>
              </a:rPr>
              <a:t>See</a:t>
            </a:r>
            <a:r>
              <a:rPr lang="sv-SE" sz="2000" dirty="0">
                <a:latin typeface="Calibri" charset="0"/>
                <a:ea typeface="Calibri" charset="0"/>
                <a:cs typeface="Calibri" charset="0"/>
              </a:rPr>
              <a:t> </a:t>
            </a:r>
            <a:r>
              <a:rPr lang="sv-SE" sz="2000" dirty="0" err="1">
                <a:latin typeface="Calibri" charset="0"/>
                <a:ea typeface="Calibri" charset="0"/>
                <a:cs typeface="Calibri" charset="0"/>
              </a:rPr>
              <a:t>Chp</a:t>
            </a:r>
            <a:r>
              <a:rPr lang="sv-SE" sz="2000" dirty="0">
                <a:latin typeface="Calibri" charset="0"/>
                <a:ea typeface="Calibri" charset="0"/>
                <a:cs typeface="Calibri" charset="0"/>
              </a:rPr>
              <a:t> 2 in manual</a:t>
            </a:r>
            <a:r>
              <a:rPr lang="sv-SE" sz="2000" dirty="0" smtClean="0">
                <a:latin typeface="Calibri" charset="0"/>
                <a:ea typeface="Calibri" charset="0"/>
                <a:cs typeface="Calibri" charset="0"/>
              </a:rPr>
              <a:t>…</a:t>
            </a:r>
            <a:endParaRPr lang="sv-SE" sz="2000" dirty="0">
              <a:latin typeface="Calibri" charset="0"/>
              <a:ea typeface="Calibri" charset="0"/>
              <a:cs typeface="Calibri" charset="0"/>
            </a:endParaRPr>
          </a:p>
        </p:txBody>
      </p:sp>
      <p:pic>
        <p:nvPicPr>
          <p:cNvPr id="3" name="Picture 2"/>
          <p:cNvPicPr>
            <a:picLocks noChangeAspect="1"/>
          </p:cNvPicPr>
          <p:nvPr/>
        </p:nvPicPr>
        <p:blipFill>
          <a:blip r:embed="rId2"/>
          <a:stretch>
            <a:fillRect/>
          </a:stretch>
        </p:blipFill>
        <p:spPr>
          <a:xfrm>
            <a:off x="996696" y="1033974"/>
            <a:ext cx="5303520" cy="3766481"/>
          </a:xfrm>
          <a:prstGeom prst="rect">
            <a:avLst/>
          </a:prstGeom>
        </p:spPr>
      </p:pic>
      <p:pic>
        <p:nvPicPr>
          <p:cNvPr id="5" name="Picture 4"/>
          <p:cNvPicPr>
            <a:picLocks noChangeAspect="1"/>
          </p:cNvPicPr>
          <p:nvPr/>
        </p:nvPicPr>
        <p:blipFill>
          <a:blip r:embed="rId3"/>
          <a:stretch>
            <a:fillRect/>
          </a:stretch>
        </p:blipFill>
        <p:spPr>
          <a:xfrm>
            <a:off x="996696" y="5324387"/>
            <a:ext cx="6217920" cy="1020083"/>
          </a:xfrm>
          <a:prstGeom prst="rect">
            <a:avLst/>
          </a:prstGeom>
        </p:spPr>
      </p:pic>
      <p:sp>
        <p:nvSpPr>
          <p:cNvPr id="7" name="Double Brace 6"/>
          <p:cNvSpPr/>
          <p:nvPr/>
        </p:nvSpPr>
        <p:spPr>
          <a:xfrm>
            <a:off x="816102" y="5245929"/>
            <a:ext cx="6579108" cy="1140421"/>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8" name="TextBox 7"/>
          <p:cNvSpPr txBox="1"/>
          <p:nvPr/>
        </p:nvSpPr>
        <p:spPr>
          <a:xfrm>
            <a:off x="960120" y="973661"/>
            <a:ext cx="1415034" cy="230832"/>
          </a:xfrm>
          <a:prstGeom prst="rect">
            <a:avLst/>
          </a:prstGeom>
          <a:solidFill>
            <a:schemeClr val="bg1"/>
          </a:solidFill>
        </p:spPr>
        <p:txBody>
          <a:bodyPr wrap="square" rtlCol="0">
            <a:spAutoFit/>
          </a:bodyPr>
          <a:lstStyle/>
          <a:p>
            <a:r>
              <a:rPr lang="en-US" sz="900" dirty="0" err="1" smtClean="0"/>
              <a:t>Gromacs</a:t>
            </a:r>
            <a:r>
              <a:rPr lang="en-US" sz="900" dirty="0" smtClean="0"/>
              <a:t> manual 2016.3</a:t>
            </a:r>
            <a:endParaRPr lang="en-US" sz="900" dirty="0"/>
          </a:p>
        </p:txBody>
      </p:sp>
    </p:spTree>
    <p:extLst>
      <p:ext uri="{BB962C8B-B14F-4D97-AF65-F5344CB8AC3E}">
        <p14:creationId xmlns:p14="http://schemas.microsoft.com/office/powerpoint/2010/main" val="5827162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133288"/>
            <a:ext cx="9144000" cy="544578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r>
              <a:rPr lang="sv-SE" sz="1000" dirty="0">
                <a:solidFill>
                  <a:srgbClr val="000000"/>
                </a:solidFill>
                <a:latin typeface="Courier" charset="0"/>
                <a:ea typeface="Courier" charset="0"/>
                <a:cs typeface="Courier" charset="0"/>
              </a:rPr>
              <a:t>	</a:t>
            </a:r>
            <a:r>
              <a:rPr lang="is-IS" sz="1000" dirty="0">
                <a:solidFill>
                  <a:srgbClr val="000000"/>
                </a:solidFill>
                <a:latin typeface="Courier" charset="0"/>
                <a:ea typeface="Courier" charset="0"/>
                <a:cs typeface="Courier" charset="0"/>
              </a:rPr>
              <a:t>[ moleculetype ]</a:t>
            </a:r>
          </a:p>
          <a:p>
            <a:r>
              <a:rPr lang="is-IS" sz="1000" dirty="0">
                <a:solidFill>
                  <a:srgbClr val="000000"/>
                </a:solidFill>
                <a:latin typeface="Courier" charset="0"/>
                <a:ea typeface="Courier" charset="0"/>
                <a:cs typeface="Courier" charset="0"/>
              </a:rPr>
              <a:t>	; molname	nrexcl</a:t>
            </a:r>
          </a:p>
          <a:p>
            <a:r>
              <a:rPr lang="is-IS" sz="1000" dirty="0">
                <a:solidFill>
                  <a:srgbClr val="000000"/>
                </a:solidFill>
                <a:latin typeface="Courier" charset="0"/>
                <a:ea typeface="Courier" charset="0"/>
                <a:cs typeface="Courier" charset="0"/>
              </a:rPr>
              <a:t>	SOL	</a:t>
            </a:r>
            <a:r>
              <a:rPr lang="is-IS" sz="1000" dirty="0" smtClean="0">
                <a:solidFill>
                  <a:srgbClr val="000000"/>
                </a:solidFill>
                <a:latin typeface="Courier" charset="0"/>
                <a:ea typeface="Courier" charset="0"/>
                <a:cs typeface="Courier" charset="0"/>
              </a:rPr>
              <a:t>2</a:t>
            </a:r>
            <a:endParaRPr lang="is-IS" sz="1000" dirty="0">
              <a:solidFill>
                <a:srgbClr val="000000"/>
              </a:solidFill>
              <a:latin typeface="Courier" charset="0"/>
              <a:ea typeface="Courier" charset="0"/>
              <a:cs typeface="Courier" charset="0"/>
            </a:endParaRPr>
          </a:p>
          <a:p>
            <a:endParaRPr lang="is-IS" sz="1000" dirty="0">
              <a:solidFill>
                <a:srgbClr val="000000"/>
              </a:solidFill>
              <a:latin typeface="Courier" charset="0"/>
              <a:ea typeface="Courier" charset="0"/>
              <a:cs typeface="Courier" charset="0"/>
            </a:endParaRPr>
          </a:p>
          <a:p>
            <a:r>
              <a:rPr lang="is-IS" sz="1000" dirty="0">
                <a:solidFill>
                  <a:srgbClr val="000000"/>
                </a:solidFill>
                <a:latin typeface="Courier" charset="0"/>
                <a:ea typeface="Courier" charset="0"/>
                <a:cs typeface="Courier" charset="0"/>
              </a:rPr>
              <a:t>	[ atoms ]</a:t>
            </a:r>
          </a:p>
          <a:p>
            <a:r>
              <a:rPr lang="is-IS" sz="1000" dirty="0">
                <a:solidFill>
                  <a:srgbClr val="000000"/>
                </a:solidFill>
                <a:latin typeface="Courier" charset="0"/>
                <a:ea typeface="Courier" charset="0"/>
                <a:cs typeface="Courier" charset="0"/>
              </a:rPr>
              <a:t>	;   nr   type  resnr residue  atom </a:t>
            </a:r>
            <a:r>
              <a:rPr lang="is-IS" sz="1000" dirty="0" smtClean="0">
                <a:solidFill>
                  <a:srgbClr val="000000"/>
                </a:solidFill>
                <a:latin typeface="Courier" charset="0"/>
                <a:ea typeface="Courier" charset="0"/>
                <a:cs typeface="Courier" charset="0"/>
              </a:rPr>
              <a:t>cgnr charge  </a:t>
            </a:r>
            <a:r>
              <a:rPr lang="is-IS" sz="1000" dirty="0">
                <a:solidFill>
                  <a:srgbClr val="000000"/>
                </a:solidFill>
                <a:latin typeface="Courier" charset="0"/>
                <a:ea typeface="Courier" charset="0"/>
                <a:cs typeface="Courier" charset="0"/>
              </a:rPr>
              <a:t>mass</a:t>
            </a:r>
          </a:p>
          <a:p>
            <a:r>
              <a:rPr lang="is-IS" sz="1000" dirty="0">
                <a:solidFill>
                  <a:srgbClr val="000000"/>
                </a:solidFill>
                <a:latin typeface="Courier" charset="0"/>
                <a:ea typeface="Courier" charset="0"/>
                <a:cs typeface="Courier" charset="0"/>
              </a:rPr>
              <a:t>	#ifndef HEAVY_H</a:t>
            </a:r>
          </a:p>
          <a:p>
            <a:r>
              <a:rPr lang="is-IS" sz="1000" dirty="0">
                <a:solidFill>
                  <a:srgbClr val="000000"/>
                </a:solidFill>
                <a:latin typeface="Courier" charset="0"/>
                <a:ea typeface="Courier" charset="0"/>
                <a:cs typeface="Courier" charset="0"/>
              </a:rPr>
              <a:t>     </a:t>
            </a:r>
            <a:r>
              <a:rPr lang="is-IS" sz="1000" dirty="0" smtClean="0">
                <a:solidFill>
                  <a:srgbClr val="000000"/>
                </a:solidFill>
                <a:latin typeface="Courier" charset="0"/>
                <a:ea typeface="Courier" charset="0"/>
                <a:cs typeface="Courier" charset="0"/>
              </a:rPr>
              <a:t>	1       OW      </a:t>
            </a:r>
            <a:r>
              <a:rPr lang="is-IS" sz="1000" dirty="0">
                <a:solidFill>
                  <a:srgbClr val="000000"/>
                </a:solidFill>
                <a:latin typeface="Courier" charset="0"/>
                <a:ea typeface="Courier" charset="0"/>
                <a:cs typeface="Courier" charset="0"/>
              </a:rPr>
              <a:t>1    </a:t>
            </a:r>
            <a:r>
              <a:rPr lang="is-IS" sz="1000" dirty="0" smtClean="0">
                <a:solidFill>
                  <a:srgbClr val="000000"/>
                </a:solidFill>
                <a:latin typeface="Courier" charset="0"/>
                <a:ea typeface="Courier" charset="0"/>
                <a:cs typeface="Courier" charset="0"/>
              </a:rPr>
              <a:t>  SOL      OW       </a:t>
            </a:r>
            <a:r>
              <a:rPr lang="is-IS" sz="1000" dirty="0">
                <a:solidFill>
                  <a:srgbClr val="000000"/>
                </a:solidFill>
                <a:latin typeface="Courier" charset="0"/>
                <a:ea typeface="Courier" charset="0"/>
                <a:cs typeface="Courier" charset="0"/>
              </a:rPr>
              <a:t>1      -0.82   15.99940</a:t>
            </a:r>
          </a:p>
          <a:p>
            <a:r>
              <a:rPr lang="is-IS" sz="1000" dirty="0">
                <a:solidFill>
                  <a:srgbClr val="000000"/>
                </a:solidFill>
                <a:latin typeface="Courier" charset="0"/>
                <a:ea typeface="Courier" charset="0"/>
                <a:cs typeface="Courier" charset="0"/>
              </a:rPr>
              <a:t>     </a:t>
            </a:r>
            <a:r>
              <a:rPr lang="is-IS" sz="1000" dirty="0" smtClean="0">
                <a:solidFill>
                  <a:srgbClr val="000000"/>
                </a:solidFill>
                <a:latin typeface="Courier" charset="0"/>
                <a:ea typeface="Courier" charset="0"/>
                <a:cs typeface="Courier" charset="0"/>
              </a:rPr>
              <a:t>	2       </a:t>
            </a:r>
            <a:r>
              <a:rPr lang="is-IS" sz="1000" dirty="0">
                <a:solidFill>
                  <a:srgbClr val="000000"/>
                </a:solidFill>
                <a:latin typeface="Courier" charset="0"/>
                <a:ea typeface="Courier" charset="0"/>
                <a:cs typeface="Courier" charset="0"/>
              </a:rPr>
              <a:t>HW      1    </a:t>
            </a:r>
            <a:r>
              <a:rPr lang="is-IS" sz="1000" dirty="0" smtClean="0">
                <a:solidFill>
                  <a:srgbClr val="000000"/>
                </a:solidFill>
                <a:latin typeface="Courier" charset="0"/>
                <a:ea typeface="Courier" charset="0"/>
                <a:cs typeface="Courier" charset="0"/>
              </a:rPr>
              <a:t>  SOL      </a:t>
            </a:r>
            <a:r>
              <a:rPr lang="is-IS" sz="1000" dirty="0">
                <a:solidFill>
                  <a:srgbClr val="000000"/>
                </a:solidFill>
                <a:latin typeface="Courier" charset="0"/>
                <a:ea typeface="Courier" charset="0"/>
                <a:cs typeface="Courier" charset="0"/>
              </a:rPr>
              <a:t>HW1      1       0.41    1.00794</a:t>
            </a:r>
          </a:p>
          <a:p>
            <a:r>
              <a:rPr lang="is-IS" sz="1000" dirty="0">
                <a:solidFill>
                  <a:srgbClr val="000000"/>
                </a:solidFill>
                <a:latin typeface="Courier" charset="0"/>
                <a:ea typeface="Courier" charset="0"/>
                <a:cs typeface="Courier" charset="0"/>
              </a:rPr>
              <a:t>     </a:t>
            </a:r>
            <a:r>
              <a:rPr lang="is-IS" sz="1000" dirty="0" smtClean="0">
                <a:solidFill>
                  <a:srgbClr val="000000"/>
                </a:solidFill>
                <a:latin typeface="Courier" charset="0"/>
                <a:ea typeface="Courier" charset="0"/>
                <a:cs typeface="Courier" charset="0"/>
              </a:rPr>
              <a:t>	3       </a:t>
            </a:r>
            <a:r>
              <a:rPr lang="is-IS" sz="1000" dirty="0">
                <a:solidFill>
                  <a:srgbClr val="000000"/>
                </a:solidFill>
                <a:latin typeface="Courier" charset="0"/>
                <a:ea typeface="Courier" charset="0"/>
                <a:cs typeface="Courier" charset="0"/>
              </a:rPr>
              <a:t>HW      1   </a:t>
            </a:r>
            <a:r>
              <a:rPr lang="is-IS" sz="1000" dirty="0" smtClean="0">
                <a:solidFill>
                  <a:srgbClr val="000000"/>
                </a:solidFill>
                <a:latin typeface="Courier" charset="0"/>
                <a:ea typeface="Courier" charset="0"/>
                <a:cs typeface="Courier" charset="0"/>
              </a:rPr>
              <a:t>   </a:t>
            </a:r>
            <a:r>
              <a:rPr lang="is-IS" sz="1000" dirty="0">
                <a:solidFill>
                  <a:srgbClr val="000000"/>
                </a:solidFill>
                <a:latin typeface="Courier" charset="0"/>
                <a:ea typeface="Courier" charset="0"/>
                <a:cs typeface="Courier" charset="0"/>
              </a:rPr>
              <a:t>SOL   </a:t>
            </a:r>
            <a:r>
              <a:rPr lang="is-IS" sz="1000" dirty="0" smtClean="0">
                <a:solidFill>
                  <a:srgbClr val="000000"/>
                </a:solidFill>
                <a:latin typeface="Courier" charset="0"/>
                <a:ea typeface="Courier" charset="0"/>
                <a:cs typeface="Courier" charset="0"/>
              </a:rPr>
              <a:t>   </a:t>
            </a:r>
            <a:r>
              <a:rPr lang="is-IS" sz="1000" dirty="0">
                <a:solidFill>
                  <a:srgbClr val="000000"/>
                </a:solidFill>
                <a:latin typeface="Courier" charset="0"/>
                <a:ea typeface="Courier" charset="0"/>
                <a:cs typeface="Courier" charset="0"/>
              </a:rPr>
              <a:t>HW2      1       0.41    1.00794</a:t>
            </a:r>
          </a:p>
          <a:p>
            <a:r>
              <a:rPr lang="is-IS" sz="1000" dirty="0">
                <a:solidFill>
                  <a:srgbClr val="000000"/>
                </a:solidFill>
                <a:latin typeface="Courier" charset="0"/>
                <a:ea typeface="Courier" charset="0"/>
                <a:cs typeface="Courier" charset="0"/>
              </a:rPr>
              <a:t>	#else</a:t>
            </a:r>
          </a:p>
          <a:p>
            <a:r>
              <a:rPr lang="is-IS" sz="1000" dirty="0">
                <a:solidFill>
                  <a:srgbClr val="000000"/>
                </a:solidFill>
                <a:latin typeface="Courier" charset="0"/>
                <a:ea typeface="Courier" charset="0"/>
                <a:cs typeface="Courier" charset="0"/>
              </a:rPr>
              <a:t>     </a:t>
            </a:r>
            <a:r>
              <a:rPr lang="is-IS" sz="1000" dirty="0" smtClean="0">
                <a:solidFill>
                  <a:srgbClr val="000000"/>
                </a:solidFill>
                <a:latin typeface="Courier" charset="0"/>
                <a:ea typeface="Courier" charset="0"/>
                <a:cs typeface="Courier" charset="0"/>
              </a:rPr>
              <a:t>	1       </a:t>
            </a:r>
            <a:r>
              <a:rPr lang="is-IS" sz="1000" dirty="0">
                <a:solidFill>
                  <a:srgbClr val="000000"/>
                </a:solidFill>
                <a:latin typeface="Courier" charset="0"/>
                <a:ea typeface="Courier" charset="0"/>
                <a:cs typeface="Courier" charset="0"/>
              </a:rPr>
              <a:t>OW      1 </a:t>
            </a:r>
            <a:r>
              <a:rPr lang="is-IS" sz="1000" dirty="0" smtClean="0">
                <a:solidFill>
                  <a:srgbClr val="000000"/>
                </a:solidFill>
                <a:latin typeface="Courier" charset="0"/>
                <a:ea typeface="Courier" charset="0"/>
                <a:cs typeface="Courier" charset="0"/>
              </a:rPr>
              <a:t>     </a:t>
            </a:r>
            <a:r>
              <a:rPr lang="is-IS" sz="1000" dirty="0">
                <a:solidFill>
                  <a:srgbClr val="000000"/>
                </a:solidFill>
                <a:latin typeface="Courier" charset="0"/>
                <a:ea typeface="Courier" charset="0"/>
                <a:cs typeface="Courier" charset="0"/>
              </a:rPr>
              <a:t>SOL  </a:t>
            </a:r>
            <a:r>
              <a:rPr lang="is-IS" sz="1000" dirty="0" smtClean="0">
                <a:solidFill>
                  <a:srgbClr val="000000"/>
                </a:solidFill>
                <a:latin typeface="Courier" charset="0"/>
                <a:ea typeface="Courier" charset="0"/>
                <a:cs typeface="Courier" charset="0"/>
              </a:rPr>
              <a:t>    OW       1      </a:t>
            </a:r>
            <a:r>
              <a:rPr lang="is-IS" sz="1000" dirty="0">
                <a:solidFill>
                  <a:srgbClr val="000000"/>
                </a:solidFill>
                <a:latin typeface="Courier" charset="0"/>
                <a:ea typeface="Courier" charset="0"/>
                <a:cs typeface="Courier" charset="0"/>
              </a:rPr>
              <a:t>-0.82    9.95140</a:t>
            </a:r>
          </a:p>
          <a:p>
            <a:r>
              <a:rPr lang="is-IS" sz="1000" dirty="0">
                <a:solidFill>
                  <a:srgbClr val="000000"/>
                </a:solidFill>
                <a:latin typeface="Courier" charset="0"/>
                <a:ea typeface="Courier" charset="0"/>
                <a:cs typeface="Courier" charset="0"/>
              </a:rPr>
              <a:t>     </a:t>
            </a:r>
            <a:r>
              <a:rPr lang="is-IS" sz="1000" dirty="0" smtClean="0">
                <a:solidFill>
                  <a:srgbClr val="000000"/>
                </a:solidFill>
                <a:latin typeface="Courier" charset="0"/>
                <a:ea typeface="Courier" charset="0"/>
                <a:cs typeface="Courier" charset="0"/>
              </a:rPr>
              <a:t>	2       </a:t>
            </a:r>
            <a:r>
              <a:rPr lang="is-IS" sz="1000" dirty="0">
                <a:solidFill>
                  <a:srgbClr val="000000"/>
                </a:solidFill>
                <a:latin typeface="Courier" charset="0"/>
                <a:ea typeface="Courier" charset="0"/>
                <a:cs typeface="Courier" charset="0"/>
              </a:rPr>
              <a:t>HW      1  </a:t>
            </a:r>
            <a:r>
              <a:rPr lang="is-IS" sz="1000" dirty="0" smtClean="0">
                <a:solidFill>
                  <a:srgbClr val="000000"/>
                </a:solidFill>
                <a:latin typeface="Courier" charset="0"/>
                <a:ea typeface="Courier" charset="0"/>
                <a:cs typeface="Courier" charset="0"/>
              </a:rPr>
              <a:t>    </a:t>
            </a:r>
            <a:r>
              <a:rPr lang="is-IS" sz="1000" dirty="0">
                <a:solidFill>
                  <a:srgbClr val="000000"/>
                </a:solidFill>
                <a:latin typeface="Courier" charset="0"/>
                <a:ea typeface="Courier" charset="0"/>
                <a:cs typeface="Courier" charset="0"/>
              </a:rPr>
              <a:t>SOL   </a:t>
            </a:r>
            <a:r>
              <a:rPr lang="is-IS" sz="1000" dirty="0" smtClean="0">
                <a:solidFill>
                  <a:srgbClr val="000000"/>
                </a:solidFill>
                <a:latin typeface="Courier" charset="0"/>
                <a:ea typeface="Courier" charset="0"/>
                <a:cs typeface="Courier" charset="0"/>
              </a:rPr>
              <a:t>   </a:t>
            </a:r>
            <a:r>
              <a:rPr lang="is-IS" sz="1000" dirty="0">
                <a:solidFill>
                  <a:srgbClr val="000000"/>
                </a:solidFill>
                <a:latin typeface="Courier" charset="0"/>
                <a:ea typeface="Courier" charset="0"/>
                <a:cs typeface="Courier" charset="0"/>
              </a:rPr>
              <a:t>HW1      1       0.41    4.03200</a:t>
            </a:r>
          </a:p>
          <a:p>
            <a:r>
              <a:rPr lang="is-IS" sz="1000" dirty="0">
                <a:solidFill>
                  <a:srgbClr val="000000"/>
                </a:solidFill>
                <a:latin typeface="Courier" charset="0"/>
                <a:ea typeface="Courier" charset="0"/>
                <a:cs typeface="Courier" charset="0"/>
              </a:rPr>
              <a:t>     </a:t>
            </a:r>
            <a:r>
              <a:rPr lang="is-IS" sz="1000" dirty="0" smtClean="0">
                <a:solidFill>
                  <a:srgbClr val="000000"/>
                </a:solidFill>
                <a:latin typeface="Courier" charset="0"/>
                <a:ea typeface="Courier" charset="0"/>
                <a:cs typeface="Courier" charset="0"/>
              </a:rPr>
              <a:t>	3       </a:t>
            </a:r>
            <a:r>
              <a:rPr lang="is-IS" sz="1000" dirty="0">
                <a:solidFill>
                  <a:srgbClr val="000000"/>
                </a:solidFill>
                <a:latin typeface="Courier" charset="0"/>
                <a:ea typeface="Courier" charset="0"/>
                <a:cs typeface="Courier" charset="0"/>
              </a:rPr>
              <a:t>HW      1    </a:t>
            </a:r>
            <a:r>
              <a:rPr lang="is-IS" sz="1000" dirty="0" smtClean="0">
                <a:solidFill>
                  <a:srgbClr val="000000"/>
                </a:solidFill>
                <a:latin typeface="Courier" charset="0"/>
                <a:ea typeface="Courier" charset="0"/>
                <a:cs typeface="Courier" charset="0"/>
              </a:rPr>
              <a:t>  SOL      </a:t>
            </a:r>
            <a:r>
              <a:rPr lang="is-IS" sz="1000" dirty="0">
                <a:solidFill>
                  <a:srgbClr val="000000"/>
                </a:solidFill>
                <a:latin typeface="Courier" charset="0"/>
                <a:ea typeface="Courier" charset="0"/>
                <a:cs typeface="Courier" charset="0"/>
              </a:rPr>
              <a:t>HW2      1       0.41    4.03200</a:t>
            </a:r>
          </a:p>
          <a:p>
            <a:r>
              <a:rPr lang="is-IS" sz="1000" dirty="0">
                <a:solidFill>
                  <a:srgbClr val="000000"/>
                </a:solidFill>
                <a:latin typeface="Courier" charset="0"/>
                <a:ea typeface="Courier" charset="0"/>
                <a:cs typeface="Courier" charset="0"/>
              </a:rPr>
              <a:t>	#endif</a:t>
            </a:r>
          </a:p>
          <a:p>
            <a:endParaRPr lang="is-IS" sz="1000" dirty="0">
              <a:solidFill>
                <a:srgbClr val="000000"/>
              </a:solidFill>
              <a:latin typeface="Courier" charset="0"/>
              <a:ea typeface="Courier" charset="0"/>
              <a:cs typeface="Courier" charset="0"/>
            </a:endParaRPr>
          </a:p>
          <a:p>
            <a:r>
              <a:rPr lang="is-IS" sz="1000" dirty="0">
                <a:solidFill>
                  <a:srgbClr val="000000"/>
                </a:solidFill>
                <a:latin typeface="Courier" charset="0"/>
                <a:ea typeface="Courier" charset="0"/>
                <a:cs typeface="Courier" charset="0"/>
              </a:rPr>
              <a:t>	#ifndef FLEXIBLE</a:t>
            </a:r>
          </a:p>
          <a:p>
            <a:r>
              <a:rPr lang="is-IS" sz="1000" dirty="0">
                <a:solidFill>
                  <a:srgbClr val="000000"/>
                </a:solidFill>
                <a:latin typeface="Courier" charset="0"/>
                <a:ea typeface="Courier" charset="0"/>
                <a:cs typeface="Courier" charset="0"/>
              </a:rPr>
              <a:t>	[ settles ]</a:t>
            </a:r>
          </a:p>
          <a:p>
            <a:r>
              <a:rPr lang="is-IS" sz="1000" dirty="0">
                <a:solidFill>
                  <a:srgbClr val="000000"/>
                </a:solidFill>
                <a:latin typeface="Courier" charset="0"/>
                <a:ea typeface="Courier" charset="0"/>
                <a:cs typeface="Courier" charset="0"/>
              </a:rPr>
              <a:t>	; OW	funct	doh	dhh</a:t>
            </a:r>
          </a:p>
          <a:p>
            <a:r>
              <a:rPr lang="is-IS" sz="1000" dirty="0">
                <a:solidFill>
                  <a:srgbClr val="000000"/>
                </a:solidFill>
                <a:latin typeface="Courier" charset="0"/>
                <a:ea typeface="Courier" charset="0"/>
                <a:cs typeface="Courier" charset="0"/>
              </a:rPr>
              <a:t>	1	1	0.1	 0.16330</a:t>
            </a:r>
          </a:p>
          <a:p>
            <a:r>
              <a:rPr lang="is-IS" sz="1000" dirty="0">
                <a:solidFill>
                  <a:srgbClr val="000000"/>
                </a:solidFill>
                <a:latin typeface="Courier" charset="0"/>
                <a:ea typeface="Courier" charset="0"/>
                <a:cs typeface="Courier" charset="0"/>
              </a:rPr>
              <a:t>	[ exclusions ]</a:t>
            </a:r>
          </a:p>
          <a:p>
            <a:r>
              <a:rPr lang="is-IS" sz="1000" dirty="0">
                <a:solidFill>
                  <a:srgbClr val="000000"/>
                </a:solidFill>
                <a:latin typeface="Courier" charset="0"/>
                <a:ea typeface="Courier" charset="0"/>
                <a:cs typeface="Courier" charset="0"/>
              </a:rPr>
              <a:t>	1	2	3</a:t>
            </a:r>
          </a:p>
          <a:p>
            <a:r>
              <a:rPr lang="is-IS" sz="1000" dirty="0">
                <a:solidFill>
                  <a:srgbClr val="000000"/>
                </a:solidFill>
                <a:latin typeface="Courier" charset="0"/>
                <a:ea typeface="Courier" charset="0"/>
                <a:cs typeface="Courier" charset="0"/>
              </a:rPr>
              <a:t>	2	1	3</a:t>
            </a:r>
          </a:p>
          <a:p>
            <a:r>
              <a:rPr lang="is-IS" sz="1000" dirty="0">
                <a:solidFill>
                  <a:srgbClr val="000000"/>
                </a:solidFill>
                <a:latin typeface="Courier" charset="0"/>
                <a:ea typeface="Courier" charset="0"/>
                <a:cs typeface="Courier" charset="0"/>
              </a:rPr>
              <a:t>	3	1	2</a:t>
            </a:r>
          </a:p>
          <a:p>
            <a:r>
              <a:rPr lang="is-IS" sz="1000" dirty="0">
                <a:solidFill>
                  <a:srgbClr val="000000"/>
                </a:solidFill>
                <a:latin typeface="Courier" charset="0"/>
                <a:ea typeface="Courier" charset="0"/>
                <a:cs typeface="Courier" charset="0"/>
              </a:rPr>
              <a:t>	#else</a:t>
            </a:r>
          </a:p>
          <a:p>
            <a:r>
              <a:rPr lang="is-IS" sz="1000" dirty="0">
                <a:solidFill>
                  <a:srgbClr val="000000"/>
                </a:solidFill>
                <a:latin typeface="Courier" charset="0"/>
                <a:ea typeface="Courier" charset="0"/>
                <a:cs typeface="Courier" charset="0"/>
              </a:rPr>
              <a:t>	[ bonds ]</a:t>
            </a:r>
          </a:p>
          <a:p>
            <a:r>
              <a:rPr lang="is-IS" sz="1000" dirty="0">
                <a:solidFill>
                  <a:srgbClr val="000000"/>
                </a:solidFill>
                <a:latin typeface="Courier" charset="0"/>
                <a:ea typeface="Courier" charset="0"/>
                <a:cs typeface="Courier" charset="0"/>
              </a:rPr>
              <a:t>	; </a:t>
            </a:r>
            <a:r>
              <a:rPr lang="is-IS" sz="1000" dirty="0" smtClean="0">
                <a:solidFill>
                  <a:srgbClr val="000000"/>
                </a:solidFill>
                <a:latin typeface="Courier" charset="0"/>
                <a:ea typeface="Courier" charset="0"/>
                <a:cs typeface="Courier" charset="0"/>
              </a:rPr>
              <a:t>i   j</a:t>
            </a:r>
            <a:r>
              <a:rPr lang="is-IS" sz="1000" dirty="0">
                <a:solidFill>
                  <a:srgbClr val="000000"/>
                </a:solidFill>
                <a:latin typeface="Courier" charset="0"/>
                <a:ea typeface="Courier" charset="0"/>
                <a:cs typeface="Courier" charset="0"/>
              </a:rPr>
              <a:t>	</a:t>
            </a:r>
            <a:r>
              <a:rPr lang="is-IS" sz="1000" dirty="0" smtClean="0">
                <a:solidFill>
                  <a:srgbClr val="000000"/>
                </a:solidFill>
                <a:latin typeface="Courier" charset="0"/>
                <a:ea typeface="Courier" charset="0"/>
                <a:cs typeface="Courier" charset="0"/>
              </a:rPr>
              <a:t>funct  length  force.c</a:t>
            </a:r>
            <a:r>
              <a:rPr lang="is-IS" sz="1000" dirty="0">
                <a:solidFill>
                  <a:srgbClr val="000000"/>
                </a:solidFill>
                <a:latin typeface="Courier" charset="0"/>
                <a:ea typeface="Courier" charset="0"/>
                <a:cs typeface="Courier" charset="0"/>
              </a:rPr>
              <a:t>.</a:t>
            </a:r>
          </a:p>
          <a:p>
            <a:r>
              <a:rPr lang="is-IS" sz="1000" dirty="0" smtClean="0">
                <a:solidFill>
                  <a:srgbClr val="000000"/>
                </a:solidFill>
                <a:latin typeface="Courier" charset="0"/>
                <a:ea typeface="Courier" charset="0"/>
                <a:cs typeface="Courier" charset="0"/>
              </a:rPr>
              <a:t>	1     2	1      0.1     463700   0.1  463700 ; </a:t>
            </a:r>
            <a:r>
              <a:rPr lang="is-IS" sz="1000" dirty="0" smtClean="0">
                <a:solidFill>
                  <a:srgbClr val="FF0000"/>
                </a:solidFill>
                <a:latin typeface="Courier" charset="0"/>
                <a:ea typeface="Courier" charset="0"/>
                <a:cs typeface="Courier" charset="0"/>
              </a:rPr>
              <a:t>0.1  345000 ; ‘Bug’ #222 in orig .itp file</a:t>
            </a:r>
          </a:p>
          <a:p>
            <a:r>
              <a:rPr lang="is-IS" sz="1000" dirty="0">
                <a:solidFill>
                  <a:srgbClr val="000000"/>
                </a:solidFill>
                <a:latin typeface="Courier" charset="0"/>
                <a:ea typeface="Courier" charset="0"/>
                <a:cs typeface="Courier" charset="0"/>
              </a:rPr>
              <a:t>	</a:t>
            </a:r>
            <a:r>
              <a:rPr lang="is-IS" sz="1000" dirty="0" smtClean="0">
                <a:solidFill>
                  <a:srgbClr val="000000"/>
                </a:solidFill>
                <a:latin typeface="Courier" charset="0"/>
                <a:ea typeface="Courier" charset="0"/>
                <a:cs typeface="Courier" charset="0"/>
              </a:rPr>
              <a:t>1     3</a:t>
            </a:r>
            <a:r>
              <a:rPr lang="is-IS" sz="1000" dirty="0">
                <a:solidFill>
                  <a:srgbClr val="000000"/>
                </a:solidFill>
                <a:latin typeface="Courier" charset="0"/>
                <a:ea typeface="Courier" charset="0"/>
                <a:cs typeface="Courier" charset="0"/>
              </a:rPr>
              <a:t>	</a:t>
            </a:r>
            <a:r>
              <a:rPr lang="is-IS" sz="1000" dirty="0" smtClean="0">
                <a:solidFill>
                  <a:srgbClr val="000000"/>
                </a:solidFill>
                <a:latin typeface="Courier" charset="0"/>
                <a:ea typeface="Courier" charset="0"/>
                <a:cs typeface="Courier" charset="0"/>
              </a:rPr>
              <a:t>1      0.1     463700   0.1  463700 ; </a:t>
            </a:r>
            <a:r>
              <a:rPr lang="is-IS" sz="1000" dirty="0" smtClean="0">
                <a:solidFill>
                  <a:srgbClr val="FF0000"/>
                </a:solidFill>
                <a:latin typeface="Courier" charset="0"/>
                <a:ea typeface="Courier" charset="0"/>
                <a:cs typeface="Courier" charset="0"/>
              </a:rPr>
              <a:t>0.1  </a:t>
            </a:r>
            <a:r>
              <a:rPr lang="is-IS" sz="1000" dirty="0">
                <a:solidFill>
                  <a:srgbClr val="FF0000"/>
                </a:solidFill>
                <a:latin typeface="Courier" charset="0"/>
                <a:ea typeface="Courier" charset="0"/>
                <a:cs typeface="Courier" charset="0"/>
              </a:rPr>
              <a:t>345000 ; </a:t>
            </a:r>
            <a:r>
              <a:rPr lang="is-IS" sz="1000" dirty="0" smtClean="0">
                <a:solidFill>
                  <a:srgbClr val="FF0000"/>
                </a:solidFill>
                <a:latin typeface="Courier" charset="0"/>
                <a:ea typeface="Courier" charset="0"/>
                <a:cs typeface="Courier" charset="0"/>
              </a:rPr>
              <a:t>‘Bug’ </a:t>
            </a:r>
            <a:r>
              <a:rPr lang="is-IS" sz="1000" dirty="0">
                <a:solidFill>
                  <a:srgbClr val="FF0000"/>
                </a:solidFill>
                <a:latin typeface="Courier" charset="0"/>
                <a:ea typeface="Courier" charset="0"/>
                <a:cs typeface="Courier" charset="0"/>
              </a:rPr>
              <a:t>#222 in orig .itp file</a:t>
            </a:r>
          </a:p>
          <a:p>
            <a:r>
              <a:rPr lang="is-IS" sz="1000" dirty="0">
                <a:solidFill>
                  <a:srgbClr val="000000"/>
                </a:solidFill>
                <a:latin typeface="Courier" charset="0"/>
                <a:ea typeface="Courier" charset="0"/>
                <a:cs typeface="Courier" charset="0"/>
              </a:rPr>
              <a:t>		</a:t>
            </a:r>
          </a:p>
          <a:p>
            <a:r>
              <a:rPr lang="is-IS" sz="1000" dirty="0">
                <a:solidFill>
                  <a:srgbClr val="000000"/>
                </a:solidFill>
                <a:latin typeface="Courier" charset="0"/>
                <a:ea typeface="Courier" charset="0"/>
                <a:cs typeface="Courier" charset="0"/>
              </a:rPr>
              <a:t>	[ angles ]</a:t>
            </a:r>
          </a:p>
          <a:p>
            <a:r>
              <a:rPr lang="is-IS" sz="1000" dirty="0">
                <a:solidFill>
                  <a:srgbClr val="000000"/>
                </a:solidFill>
                <a:latin typeface="Courier" charset="0"/>
                <a:ea typeface="Courier" charset="0"/>
                <a:cs typeface="Courier" charset="0"/>
              </a:rPr>
              <a:t>	; </a:t>
            </a:r>
            <a:r>
              <a:rPr lang="is-IS" sz="1000" dirty="0" smtClean="0">
                <a:solidFill>
                  <a:srgbClr val="000000"/>
                </a:solidFill>
                <a:latin typeface="Courier" charset="0"/>
                <a:ea typeface="Courier" charset="0"/>
                <a:cs typeface="Courier" charset="0"/>
              </a:rPr>
              <a:t>i   j</a:t>
            </a:r>
            <a:r>
              <a:rPr lang="is-IS" sz="1000" dirty="0">
                <a:solidFill>
                  <a:srgbClr val="000000"/>
                </a:solidFill>
                <a:latin typeface="Courier" charset="0"/>
                <a:ea typeface="Courier" charset="0"/>
                <a:cs typeface="Courier" charset="0"/>
              </a:rPr>
              <a:t>	</a:t>
            </a:r>
            <a:r>
              <a:rPr lang="is-IS" sz="1000" dirty="0" smtClean="0">
                <a:solidFill>
                  <a:srgbClr val="000000"/>
                </a:solidFill>
                <a:latin typeface="Courier" charset="0"/>
                <a:ea typeface="Courier" charset="0"/>
                <a:cs typeface="Courier" charset="0"/>
              </a:rPr>
              <a:t>k    funct</a:t>
            </a:r>
            <a:r>
              <a:rPr lang="is-IS" sz="1000" dirty="0">
                <a:solidFill>
                  <a:srgbClr val="000000"/>
                </a:solidFill>
                <a:latin typeface="Courier" charset="0"/>
                <a:ea typeface="Courier" charset="0"/>
                <a:cs typeface="Courier" charset="0"/>
              </a:rPr>
              <a:t>	</a:t>
            </a:r>
            <a:r>
              <a:rPr lang="is-IS" sz="1000" dirty="0" smtClean="0">
                <a:solidFill>
                  <a:srgbClr val="000000"/>
                </a:solidFill>
                <a:latin typeface="Courier" charset="0"/>
                <a:ea typeface="Courier" charset="0"/>
                <a:cs typeface="Courier" charset="0"/>
              </a:rPr>
              <a:t>angle    force.c.</a:t>
            </a:r>
          </a:p>
          <a:p>
            <a:r>
              <a:rPr lang="is-IS" sz="1000" dirty="0">
                <a:solidFill>
                  <a:srgbClr val="000000"/>
                </a:solidFill>
                <a:latin typeface="Courier" charset="0"/>
                <a:ea typeface="Courier" charset="0"/>
                <a:cs typeface="Courier" charset="0"/>
              </a:rPr>
              <a:t>	</a:t>
            </a:r>
            <a:r>
              <a:rPr lang="is-IS" sz="1000" dirty="0" smtClean="0">
                <a:solidFill>
                  <a:srgbClr val="000000"/>
                </a:solidFill>
                <a:latin typeface="Courier" charset="0"/>
                <a:ea typeface="Courier" charset="0"/>
                <a:cs typeface="Courier" charset="0"/>
              </a:rPr>
              <a:t>2     1</a:t>
            </a:r>
            <a:r>
              <a:rPr lang="is-IS" sz="1000" dirty="0">
                <a:solidFill>
                  <a:srgbClr val="000000"/>
                </a:solidFill>
                <a:latin typeface="Courier" charset="0"/>
                <a:ea typeface="Courier" charset="0"/>
                <a:cs typeface="Courier" charset="0"/>
              </a:rPr>
              <a:t>	</a:t>
            </a:r>
            <a:r>
              <a:rPr lang="is-IS" sz="1000" dirty="0" smtClean="0">
                <a:solidFill>
                  <a:srgbClr val="000000"/>
                </a:solidFill>
                <a:latin typeface="Courier" charset="0"/>
                <a:ea typeface="Courier" charset="0"/>
                <a:cs typeface="Courier" charset="0"/>
              </a:rPr>
              <a:t>3    1</a:t>
            </a:r>
            <a:r>
              <a:rPr lang="is-IS" sz="1000" dirty="0">
                <a:solidFill>
                  <a:srgbClr val="000000"/>
                </a:solidFill>
                <a:latin typeface="Courier" charset="0"/>
                <a:ea typeface="Courier" charset="0"/>
                <a:cs typeface="Courier" charset="0"/>
              </a:rPr>
              <a:t>	</a:t>
            </a:r>
            <a:r>
              <a:rPr lang="is-IS" sz="1000" dirty="0" smtClean="0">
                <a:solidFill>
                  <a:srgbClr val="000000"/>
                </a:solidFill>
                <a:latin typeface="Courier" charset="0"/>
                <a:ea typeface="Courier" charset="0"/>
                <a:cs typeface="Courier" charset="0"/>
              </a:rPr>
              <a:t>109.47</a:t>
            </a:r>
            <a:r>
              <a:rPr lang="is-IS" sz="1000" dirty="0">
                <a:solidFill>
                  <a:srgbClr val="000000"/>
                </a:solidFill>
                <a:latin typeface="Courier" charset="0"/>
                <a:ea typeface="Courier" charset="0"/>
                <a:cs typeface="Courier" charset="0"/>
              </a:rPr>
              <a:t> </a:t>
            </a:r>
            <a:r>
              <a:rPr lang="is-IS" sz="1000" dirty="0" smtClean="0">
                <a:solidFill>
                  <a:srgbClr val="000000"/>
                </a:solidFill>
                <a:latin typeface="Courier" charset="0"/>
                <a:ea typeface="Courier" charset="0"/>
                <a:cs typeface="Courier" charset="0"/>
              </a:rPr>
              <a:t>  383</a:t>
            </a:r>
            <a:r>
              <a:rPr lang="is-IS" sz="1000" dirty="0">
                <a:solidFill>
                  <a:srgbClr val="000000"/>
                </a:solidFill>
                <a:latin typeface="Courier" charset="0"/>
                <a:ea typeface="Courier" charset="0"/>
                <a:cs typeface="Courier" charset="0"/>
              </a:rPr>
              <a:t> </a:t>
            </a:r>
            <a:r>
              <a:rPr lang="is-IS" sz="1000" dirty="0" smtClean="0">
                <a:solidFill>
                  <a:srgbClr val="000000"/>
                </a:solidFill>
                <a:latin typeface="Courier" charset="0"/>
                <a:ea typeface="Courier" charset="0"/>
                <a:cs typeface="Courier" charset="0"/>
              </a:rPr>
              <a:t>      109.47   383</a:t>
            </a:r>
            <a:endParaRPr lang="is-IS" sz="1000" dirty="0">
              <a:solidFill>
                <a:srgbClr val="000000"/>
              </a:solidFill>
              <a:latin typeface="Courier" charset="0"/>
              <a:ea typeface="Courier" charset="0"/>
              <a:cs typeface="Courier" charset="0"/>
            </a:endParaRPr>
          </a:p>
          <a:p>
            <a:r>
              <a:rPr lang="is-IS" sz="1000" dirty="0">
                <a:solidFill>
                  <a:srgbClr val="000000"/>
                </a:solidFill>
                <a:latin typeface="Courier" charset="0"/>
                <a:ea typeface="Courier" charset="0"/>
                <a:cs typeface="Courier" charset="0"/>
              </a:rPr>
              <a:t>	#endif</a:t>
            </a:r>
          </a:p>
          <a:p>
            <a:endParaRPr lang="sv-SE" sz="788" dirty="0">
              <a:solidFill>
                <a:srgbClr val="000000"/>
              </a:solidFill>
              <a:latin typeface="Courier"/>
              <a:cs typeface="Courier"/>
            </a:endParaRPr>
          </a:p>
        </p:txBody>
      </p:sp>
      <p:sp>
        <p:nvSpPr>
          <p:cNvPr id="7" name="Rektangel 6"/>
          <p:cNvSpPr/>
          <p:nvPr/>
        </p:nvSpPr>
        <p:spPr>
          <a:xfrm>
            <a:off x="4744720" y="3647439"/>
            <a:ext cx="3991864" cy="1384995"/>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r>
              <a:rPr lang="sv-SE" sz="1200" dirty="0" err="1">
                <a:solidFill>
                  <a:srgbClr val="000000"/>
                </a:solidFill>
                <a:latin typeface="Calibri" charset="0"/>
                <a:ea typeface="Calibri" charset="0"/>
                <a:cs typeface="Calibri" charset="0"/>
              </a:rPr>
              <a:t>Each</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molecule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type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needs</a:t>
            </a:r>
            <a:r>
              <a:rPr lang="sv-SE" sz="1200" dirty="0">
                <a:solidFill>
                  <a:srgbClr val="000000"/>
                </a:solidFill>
                <a:latin typeface="Calibri" charset="0"/>
                <a:ea typeface="Calibri" charset="0"/>
                <a:cs typeface="Calibri" charset="0"/>
              </a:rPr>
              <a:t> an template </a:t>
            </a:r>
            <a:r>
              <a:rPr lang="sv-SE" sz="1200" dirty="0" err="1">
                <a:solidFill>
                  <a:srgbClr val="000000"/>
                </a:solidFill>
                <a:latin typeface="Calibri" charset="0"/>
                <a:ea typeface="Calibri" charset="0"/>
                <a:cs typeface="Calibri" charset="0"/>
              </a:rPr>
              <a:t>topology</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file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itp</a:t>
            </a:r>
            <a:r>
              <a:rPr lang="sv-SE" sz="1200" dirty="0">
                <a:solidFill>
                  <a:srgbClr val="000000"/>
                </a:solidFill>
                <a:latin typeface="Calibri" charset="0"/>
                <a:ea typeface="Calibri" charset="0"/>
                <a:cs typeface="Calibri" charset="0"/>
              </a:rPr>
              <a:t>)</a:t>
            </a:r>
          </a:p>
          <a:p>
            <a:endParaRPr lang="sv-SE" sz="1200" dirty="0">
              <a:solidFill>
                <a:srgbClr val="000000"/>
              </a:solidFill>
              <a:latin typeface="Calibri" charset="0"/>
              <a:ea typeface="Calibri" charset="0"/>
              <a:cs typeface="Calibri" charset="0"/>
            </a:endParaRPr>
          </a:p>
          <a:p>
            <a:r>
              <a:rPr lang="sv-SE" sz="1200" dirty="0">
                <a:solidFill>
                  <a:srgbClr val="000000"/>
                </a:solidFill>
                <a:latin typeface="Calibri" charset="0"/>
                <a:ea typeface="Calibri" charset="0"/>
                <a:cs typeface="Calibri" charset="0"/>
              </a:rPr>
              <a:t>The </a:t>
            </a:r>
            <a:r>
              <a:rPr lang="sv-SE" sz="1200" dirty="0" err="1">
                <a:solidFill>
                  <a:srgbClr val="000000"/>
                </a:solidFill>
                <a:latin typeface="Calibri" charset="0"/>
                <a:ea typeface="Calibri" charset="0"/>
                <a:cs typeface="Calibri" charset="0"/>
              </a:rPr>
              <a:t>water</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topologies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are</a:t>
            </a:r>
            <a:r>
              <a:rPr lang="sv-SE" sz="1200" dirty="0">
                <a:solidFill>
                  <a:srgbClr val="000000"/>
                </a:solidFill>
                <a:latin typeface="Calibri" charset="0"/>
                <a:ea typeface="Calibri" charset="0"/>
                <a:cs typeface="Calibri" charset="0"/>
              </a:rPr>
              <a:t> a bit special in Gromacs </a:t>
            </a:r>
            <a:r>
              <a:rPr lang="sv-SE" sz="1200" dirty="0" err="1">
                <a:solidFill>
                  <a:srgbClr val="000000"/>
                </a:solidFill>
                <a:latin typeface="Calibri" charset="0"/>
                <a:ea typeface="Calibri" charset="0"/>
                <a:cs typeface="Calibri" charset="0"/>
              </a:rPr>
              <a:t>due</a:t>
            </a:r>
            <a:r>
              <a:rPr lang="sv-SE" sz="1200" dirty="0">
                <a:solidFill>
                  <a:srgbClr val="000000"/>
                </a:solidFill>
                <a:latin typeface="Calibri" charset="0"/>
                <a:ea typeface="Calibri" charset="0"/>
                <a:cs typeface="Calibri" charset="0"/>
              </a:rPr>
              <a:t> to the </a:t>
            </a:r>
            <a:r>
              <a:rPr lang="sv-SE" sz="1200" dirty="0" smtClean="0">
                <a:solidFill>
                  <a:srgbClr val="000000"/>
                </a:solidFill>
                <a:latin typeface="Calibri" charset="0"/>
                <a:ea typeface="Calibri" charset="0"/>
                <a:cs typeface="Calibri" charset="0"/>
              </a:rPr>
              <a:t>different #</a:t>
            </a:r>
            <a:r>
              <a:rPr lang="sv-SE" sz="1200" dirty="0" err="1" smtClean="0">
                <a:solidFill>
                  <a:srgbClr val="000000"/>
                </a:solidFill>
                <a:latin typeface="Calibri" charset="0"/>
                <a:ea typeface="Calibri" charset="0"/>
                <a:cs typeface="Calibri" charset="0"/>
              </a:rPr>
              <a:t>if</a:t>
            </a:r>
            <a:r>
              <a:rPr lang="sv-SE" sz="1200" dirty="0" smtClean="0">
                <a:solidFill>
                  <a:srgbClr val="000000"/>
                </a:solidFill>
                <a:latin typeface="Calibri" charset="0"/>
                <a:ea typeface="Calibri" charset="0"/>
                <a:cs typeface="Calibri" charset="0"/>
              </a:rPr>
              <a:t> </a:t>
            </a:r>
            <a:r>
              <a:rPr lang="sv-SE" sz="1200" dirty="0" err="1" smtClean="0">
                <a:solidFill>
                  <a:srgbClr val="000000"/>
                </a:solidFill>
                <a:latin typeface="Calibri" charset="0"/>
                <a:ea typeface="Calibri" charset="0"/>
                <a:cs typeface="Calibri" charset="0"/>
              </a:rPr>
              <a:t>statements</a:t>
            </a:r>
            <a:r>
              <a:rPr lang="sv-SE" sz="1200" dirty="0" smtClean="0">
                <a:solidFill>
                  <a:srgbClr val="000000"/>
                </a:solidFill>
                <a:latin typeface="Calibri" charset="0"/>
                <a:ea typeface="Calibri" charset="0"/>
                <a:cs typeface="Calibri" charset="0"/>
              </a:rPr>
              <a:t> and the [ </a:t>
            </a:r>
            <a:r>
              <a:rPr lang="sv-SE" sz="1200" dirty="0" err="1">
                <a:solidFill>
                  <a:srgbClr val="000000"/>
                </a:solidFill>
                <a:latin typeface="Calibri" charset="0"/>
                <a:ea typeface="Calibri" charset="0"/>
                <a:cs typeface="Calibri" charset="0"/>
              </a:rPr>
              <a:t>settles</a:t>
            </a:r>
            <a:r>
              <a:rPr lang="sv-SE" sz="1200" dirty="0">
                <a:solidFill>
                  <a:srgbClr val="000000"/>
                </a:solidFill>
                <a:latin typeface="Calibri" charset="0"/>
                <a:ea typeface="Calibri" charset="0"/>
                <a:cs typeface="Calibri" charset="0"/>
              </a:rPr>
              <a:t> ] </a:t>
            </a:r>
            <a:r>
              <a:rPr lang="sv-SE" sz="1200" dirty="0" err="1" smtClean="0">
                <a:solidFill>
                  <a:srgbClr val="000000"/>
                </a:solidFill>
                <a:latin typeface="Calibri" charset="0"/>
                <a:ea typeface="Calibri" charset="0"/>
                <a:cs typeface="Calibri" charset="0"/>
              </a:rPr>
              <a:t>algorithm</a:t>
            </a:r>
            <a:r>
              <a:rPr lang="sv-SE" sz="1200" dirty="0" smtClean="0">
                <a:solidFill>
                  <a:srgbClr val="000000"/>
                </a:solidFill>
                <a:latin typeface="Calibri" charset="0"/>
                <a:ea typeface="Calibri" charset="0"/>
                <a:cs typeface="Calibri" charset="0"/>
              </a:rPr>
              <a:t>.</a:t>
            </a:r>
          </a:p>
          <a:p>
            <a:endParaRPr lang="sv-SE" sz="1200" dirty="0">
              <a:solidFill>
                <a:srgbClr val="000000"/>
              </a:solidFill>
              <a:latin typeface="Calibri" charset="0"/>
              <a:ea typeface="Calibri" charset="0"/>
              <a:cs typeface="Calibri" charset="0"/>
            </a:endParaRPr>
          </a:p>
          <a:p>
            <a:r>
              <a:rPr lang="sv-SE" sz="1200" dirty="0" err="1" smtClean="0">
                <a:solidFill>
                  <a:srgbClr val="000000"/>
                </a:solidFill>
                <a:latin typeface="Calibri" charset="0"/>
                <a:ea typeface="Calibri" charset="0"/>
                <a:cs typeface="Calibri" charset="0"/>
              </a:rPr>
              <a:t>How</a:t>
            </a:r>
            <a:r>
              <a:rPr lang="sv-SE" sz="1200" dirty="0" smtClean="0">
                <a:solidFill>
                  <a:srgbClr val="000000"/>
                </a:solidFill>
                <a:latin typeface="Calibri" charset="0"/>
                <a:ea typeface="Calibri" charset="0"/>
                <a:cs typeface="Calibri" charset="0"/>
              </a:rPr>
              <a:t> to </a:t>
            </a:r>
            <a:r>
              <a:rPr lang="sv-SE" sz="1200" dirty="0" err="1" smtClean="0">
                <a:solidFill>
                  <a:srgbClr val="000000"/>
                </a:solidFill>
                <a:latin typeface="Calibri" charset="0"/>
                <a:ea typeface="Calibri" charset="0"/>
                <a:cs typeface="Calibri" charset="0"/>
              </a:rPr>
              <a:t>use</a:t>
            </a:r>
            <a:r>
              <a:rPr lang="sv-SE" sz="1200" dirty="0" smtClean="0">
                <a:solidFill>
                  <a:srgbClr val="000000"/>
                </a:solidFill>
                <a:latin typeface="Calibri" charset="0"/>
                <a:ea typeface="Calibri" charset="0"/>
                <a:cs typeface="Calibri" charset="0"/>
              </a:rPr>
              <a:t> flexible SPC? </a:t>
            </a:r>
            <a:r>
              <a:rPr lang="sv-SE" sz="1200" dirty="0" err="1" smtClean="0">
                <a:solidFill>
                  <a:srgbClr val="000000"/>
                </a:solidFill>
                <a:latin typeface="Calibri" charset="0"/>
                <a:ea typeface="Calibri" charset="0"/>
                <a:cs typeface="Calibri" charset="0"/>
              </a:rPr>
              <a:t>Add</a:t>
            </a:r>
            <a:r>
              <a:rPr lang="sv-SE" sz="1200" dirty="0" smtClean="0">
                <a:solidFill>
                  <a:srgbClr val="000000"/>
                </a:solidFill>
                <a:latin typeface="Calibri" charset="0"/>
                <a:ea typeface="Calibri" charset="0"/>
                <a:cs typeface="Calibri" charset="0"/>
              </a:rPr>
              <a:t> to the .</a:t>
            </a:r>
            <a:r>
              <a:rPr lang="sv-SE" sz="1200" dirty="0" err="1" smtClean="0">
                <a:solidFill>
                  <a:srgbClr val="000000"/>
                </a:solidFill>
                <a:latin typeface="Calibri" charset="0"/>
                <a:ea typeface="Calibri" charset="0"/>
                <a:cs typeface="Calibri" charset="0"/>
              </a:rPr>
              <a:t>mdp</a:t>
            </a:r>
            <a:r>
              <a:rPr lang="sv-SE" sz="1200" dirty="0" smtClean="0">
                <a:solidFill>
                  <a:srgbClr val="000000"/>
                </a:solidFill>
                <a:latin typeface="Calibri" charset="0"/>
                <a:ea typeface="Calibri" charset="0"/>
                <a:cs typeface="Calibri" charset="0"/>
              </a:rPr>
              <a:t>:</a:t>
            </a:r>
            <a:endParaRPr lang="sv-SE" sz="1200" dirty="0">
              <a:solidFill>
                <a:srgbClr val="000000"/>
              </a:solidFill>
              <a:latin typeface="Calibri" charset="0"/>
              <a:ea typeface="Calibri" charset="0"/>
              <a:cs typeface="Calibri" charset="0"/>
            </a:endParaRPr>
          </a:p>
          <a:p>
            <a:r>
              <a:rPr lang="nl-NL" sz="1200" dirty="0" err="1">
                <a:solidFill>
                  <a:srgbClr val="000000"/>
                </a:solidFill>
                <a:latin typeface="Calibri" charset="0"/>
                <a:ea typeface="Calibri" charset="0"/>
                <a:cs typeface="Calibri" charset="0"/>
              </a:rPr>
              <a:t>define</a:t>
            </a:r>
            <a:r>
              <a:rPr lang="nl-NL" sz="1200" dirty="0">
                <a:solidFill>
                  <a:srgbClr val="000000"/>
                </a:solidFill>
                <a:latin typeface="Calibri" charset="0"/>
                <a:ea typeface="Calibri" charset="0"/>
                <a:cs typeface="Calibri" charset="0"/>
              </a:rPr>
              <a:t> = -</a:t>
            </a:r>
            <a:r>
              <a:rPr lang="nl-NL" sz="1200" dirty="0" smtClean="0">
                <a:solidFill>
                  <a:srgbClr val="000000"/>
                </a:solidFill>
                <a:latin typeface="Calibri" charset="0"/>
                <a:ea typeface="Calibri" charset="0"/>
                <a:cs typeface="Calibri" charset="0"/>
              </a:rPr>
              <a:t>D</a:t>
            </a:r>
            <a:r>
              <a:rPr lang="nl-NL" sz="1200" b="1" dirty="0" smtClean="0">
                <a:solidFill>
                  <a:srgbClr val="000000"/>
                </a:solidFill>
                <a:latin typeface="Calibri" charset="0"/>
                <a:ea typeface="Calibri" charset="0"/>
                <a:cs typeface="Calibri" charset="0"/>
              </a:rPr>
              <a:t>FLEXIBLE</a:t>
            </a:r>
            <a:endParaRPr lang="nl-NL" sz="1200" b="1" dirty="0">
              <a:solidFill>
                <a:srgbClr val="000000"/>
              </a:solidFill>
              <a:latin typeface="Calibri" charset="0"/>
              <a:ea typeface="Calibri" charset="0"/>
              <a:cs typeface="Calibri" charset="0"/>
            </a:endParaRPr>
          </a:p>
        </p:txBody>
      </p:sp>
      <p:sp>
        <p:nvSpPr>
          <p:cNvPr id="5"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smtClean="0">
                <a:latin typeface="Calibri" charset="0"/>
                <a:ea typeface="Calibri" charset="0"/>
                <a:cs typeface="Calibri" charset="0"/>
              </a:rPr>
              <a:t>	</a:t>
            </a:r>
            <a:r>
              <a:rPr lang="sv-SE" sz="2000" dirty="0" smtClean="0">
                <a:latin typeface="Calibri" charset="0"/>
                <a:ea typeface="Calibri" charset="0"/>
                <a:cs typeface="Calibri" charset="0"/>
              </a:rPr>
              <a:t>The </a:t>
            </a:r>
            <a:r>
              <a:rPr lang="sv-SE" sz="2000" dirty="0" err="1" smtClean="0">
                <a:latin typeface="Calibri" charset="0"/>
                <a:ea typeface="Calibri" charset="0"/>
                <a:cs typeface="Calibri" charset="0"/>
              </a:rPr>
              <a:t>molecular</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topology</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file</a:t>
            </a:r>
            <a:r>
              <a:rPr lang="sv-SE" sz="2000" dirty="0" smtClean="0">
                <a:latin typeface="Calibri" charset="0"/>
                <a:ea typeface="Calibri" charset="0"/>
                <a:cs typeface="Calibri" charset="0"/>
              </a:rPr>
              <a:t> for SPC </a:t>
            </a:r>
            <a:r>
              <a:rPr lang="sv-SE" sz="2000" dirty="0" err="1" smtClean="0">
                <a:latin typeface="Calibri" charset="0"/>
                <a:ea typeface="Calibri" charset="0"/>
                <a:cs typeface="Calibri" charset="0"/>
              </a:rPr>
              <a:t>water</a:t>
            </a:r>
            <a:r>
              <a:rPr lang="sv-SE" sz="2000" dirty="0" smtClean="0">
                <a:latin typeface="Calibri" charset="0"/>
                <a:ea typeface="Calibri" charset="0"/>
                <a:cs typeface="Calibri" charset="0"/>
              </a:rPr>
              <a:t>, i.e. </a:t>
            </a:r>
            <a:r>
              <a:rPr lang="sv-SE" sz="2000" b="1" dirty="0" err="1">
                <a:latin typeface="Calibri" charset="0"/>
                <a:ea typeface="Calibri" charset="0"/>
                <a:cs typeface="Calibri" charset="0"/>
              </a:rPr>
              <a:t>s</a:t>
            </a:r>
            <a:r>
              <a:rPr lang="sv-SE" sz="2000" b="1" dirty="0" err="1" smtClean="0">
                <a:latin typeface="Calibri" charset="0"/>
                <a:ea typeface="Calibri" charset="0"/>
                <a:cs typeface="Calibri" charset="0"/>
              </a:rPr>
              <a:t>pc.itp</a:t>
            </a:r>
            <a:endParaRPr lang="sv-SE" sz="1600" b="1" dirty="0">
              <a:latin typeface="Calibri" charset="0"/>
              <a:ea typeface="Calibri" charset="0"/>
              <a:cs typeface="Calibri" charset="0"/>
            </a:endParaRPr>
          </a:p>
        </p:txBody>
      </p:sp>
    </p:spTree>
    <p:extLst>
      <p:ext uri="{BB962C8B-B14F-4D97-AF65-F5344CB8AC3E}">
        <p14:creationId xmlns:p14="http://schemas.microsoft.com/office/powerpoint/2010/main" val="118705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203563"/>
            <a:ext cx="9144000" cy="1600438"/>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r>
              <a:rPr lang="sv-SE" sz="1400" dirty="0">
                <a:solidFill>
                  <a:srgbClr val="000000"/>
                </a:solidFill>
                <a:latin typeface="Calibri" charset="0"/>
                <a:ea typeface="Calibri" charset="0"/>
                <a:cs typeface="Calibri" charset="0"/>
              </a:rPr>
              <a:t>	</a:t>
            </a:r>
            <a:r>
              <a:rPr lang="nl-NL" sz="1400" dirty="0">
                <a:solidFill>
                  <a:srgbClr val="000000"/>
                </a:solidFill>
                <a:latin typeface="Courier" charset="0"/>
                <a:ea typeface="Courier" charset="0"/>
                <a:cs typeface="Courier" charset="0"/>
              </a:rPr>
              <a:t>#</a:t>
            </a:r>
            <a:r>
              <a:rPr lang="nl-NL" sz="1400" dirty="0" err="1">
                <a:solidFill>
                  <a:srgbClr val="000000"/>
                </a:solidFill>
                <a:latin typeface="Courier" charset="0"/>
                <a:ea typeface="Courier" charset="0"/>
                <a:cs typeface="Courier" charset="0"/>
              </a:rPr>
              <a:t>ifdef</a:t>
            </a:r>
            <a:r>
              <a:rPr lang="nl-NL" sz="1400" dirty="0">
                <a:solidFill>
                  <a:srgbClr val="000000"/>
                </a:solidFill>
                <a:latin typeface="Courier" charset="0"/>
                <a:ea typeface="Courier" charset="0"/>
                <a:cs typeface="Courier" charset="0"/>
              </a:rPr>
              <a:t> POSRES</a:t>
            </a:r>
          </a:p>
          <a:p>
            <a:r>
              <a:rPr lang="nl-NL" sz="1400" dirty="0">
                <a:solidFill>
                  <a:srgbClr val="000000"/>
                </a:solidFill>
                <a:latin typeface="Courier" charset="0"/>
                <a:ea typeface="Courier" charset="0"/>
                <a:cs typeface="Courier" charset="0"/>
              </a:rPr>
              <a:t>	[ </a:t>
            </a:r>
            <a:r>
              <a:rPr lang="nl-NL" sz="1400" dirty="0" err="1">
                <a:solidFill>
                  <a:srgbClr val="000000"/>
                </a:solidFill>
                <a:latin typeface="Courier" charset="0"/>
                <a:ea typeface="Courier" charset="0"/>
                <a:cs typeface="Courier" charset="0"/>
              </a:rPr>
              <a:t>position_restraints</a:t>
            </a:r>
            <a:r>
              <a:rPr lang="nl-NL" sz="1400" dirty="0">
                <a:solidFill>
                  <a:srgbClr val="000000"/>
                </a:solidFill>
                <a:latin typeface="Courier" charset="0"/>
                <a:ea typeface="Courier" charset="0"/>
                <a:cs typeface="Courier" charset="0"/>
              </a:rPr>
              <a:t> ]</a:t>
            </a:r>
          </a:p>
          <a:p>
            <a:r>
              <a:rPr lang="nl-NL" sz="1400" dirty="0">
                <a:solidFill>
                  <a:srgbClr val="000000"/>
                </a:solidFill>
                <a:latin typeface="Courier" charset="0"/>
                <a:ea typeface="Courier" charset="0"/>
                <a:cs typeface="Courier" charset="0"/>
              </a:rPr>
              <a:t>	;i   </a:t>
            </a:r>
            <a:r>
              <a:rPr lang="nl-NL" sz="1400" dirty="0" err="1">
                <a:solidFill>
                  <a:srgbClr val="000000"/>
                </a:solidFill>
                <a:latin typeface="Courier" charset="0"/>
                <a:ea typeface="Courier" charset="0"/>
                <a:cs typeface="Courier" charset="0"/>
              </a:rPr>
              <a:t>funct</a:t>
            </a:r>
            <a:r>
              <a:rPr lang="nl-NL" sz="1400" dirty="0">
                <a:solidFill>
                  <a:srgbClr val="000000"/>
                </a:solidFill>
                <a:latin typeface="Courier" charset="0"/>
                <a:ea typeface="Courier" charset="0"/>
                <a:cs typeface="Courier" charset="0"/>
              </a:rPr>
              <a:t>       </a:t>
            </a:r>
            <a:r>
              <a:rPr lang="nl-NL" sz="1400" dirty="0" err="1">
                <a:solidFill>
                  <a:srgbClr val="000000"/>
                </a:solidFill>
                <a:latin typeface="Courier" charset="0"/>
                <a:ea typeface="Courier" charset="0"/>
                <a:cs typeface="Courier" charset="0"/>
              </a:rPr>
              <a:t>fcx</a:t>
            </a:r>
            <a:r>
              <a:rPr lang="nl-NL" sz="1400" dirty="0">
                <a:solidFill>
                  <a:srgbClr val="000000"/>
                </a:solidFill>
                <a:latin typeface="Courier" charset="0"/>
                <a:ea typeface="Courier" charset="0"/>
                <a:cs typeface="Courier" charset="0"/>
              </a:rPr>
              <a:t>        </a:t>
            </a:r>
            <a:r>
              <a:rPr lang="nl-NL" sz="1400" dirty="0" err="1">
                <a:solidFill>
                  <a:srgbClr val="000000"/>
                </a:solidFill>
                <a:latin typeface="Courier" charset="0"/>
                <a:ea typeface="Courier" charset="0"/>
                <a:cs typeface="Courier" charset="0"/>
              </a:rPr>
              <a:t>fcy</a:t>
            </a:r>
            <a:r>
              <a:rPr lang="nl-NL" sz="1400" dirty="0">
                <a:solidFill>
                  <a:srgbClr val="000000"/>
                </a:solidFill>
                <a:latin typeface="Courier" charset="0"/>
                <a:ea typeface="Courier" charset="0"/>
                <a:cs typeface="Courier" charset="0"/>
              </a:rPr>
              <a:t>        </a:t>
            </a:r>
            <a:r>
              <a:rPr lang="nl-NL" sz="1400" dirty="0" err="1">
                <a:solidFill>
                  <a:srgbClr val="000000"/>
                </a:solidFill>
                <a:latin typeface="Courier" charset="0"/>
                <a:ea typeface="Courier" charset="0"/>
                <a:cs typeface="Courier" charset="0"/>
              </a:rPr>
              <a:t>fcz</a:t>
            </a:r>
            <a:endParaRPr lang="nl-NL" sz="1400" dirty="0">
              <a:solidFill>
                <a:srgbClr val="000000"/>
              </a:solidFill>
              <a:latin typeface="Courier" charset="0"/>
              <a:ea typeface="Courier" charset="0"/>
              <a:cs typeface="Courier" charset="0"/>
            </a:endParaRPr>
          </a:p>
          <a:p>
            <a:r>
              <a:rPr lang="nl-NL" sz="1400" dirty="0">
                <a:solidFill>
                  <a:srgbClr val="000000"/>
                </a:solidFill>
                <a:latin typeface="Courier" charset="0"/>
                <a:ea typeface="Courier" charset="0"/>
                <a:cs typeface="Courier" charset="0"/>
              </a:rPr>
              <a:t>	1    1           1000       1000       1000  ; OW</a:t>
            </a:r>
          </a:p>
          <a:p>
            <a:r>
              <a:rPr lang="nl-NL" sz="1400" dirty="0">
                <a:solidFill>
                  <a:srgbClr val="000000"/>
                </a:solidFill>
                <a:latin typeface="Courier" charset="0"/>
                <a:ea typeface="Courier" charset="0"/>
                <a:cs typeface="Courier" charset="0"/>
              </a:rPr>
              <a:t>	2    1           1000       1000       1000  ; HW1</a:t>
            </a:r>
          </a:p>
          <a:p>
            <a:r>
              <a:rPr lang="nl-NL" sz="1400" dirty="0">
                <a:solidFill>
                  <a:srgbClr val="000000"/>
                </a:solidFill>
                <a:latin typeface="Courier" charset="0"/>
                <a:ea typeface="Courier" charset="0"/>
                <a:cs typeface="Courier" charset="0"/>
              </a:rPr>
              <a:t>	3    1           1000       1000       1000  ; HW2</a:t>
            </a:r>
          </a:p>
          <a:p>
            <a:r>
              <a:rPr lang="nl-NL" sz="1400" dirty="0">
                <a:solidFill>
                  <a:srgbClr val="000000"/>
                </a:solidFill>
                <a:latin typeface="Courier" charset="0"/>
                <a:ea typeface="Courier" charset="0"/>
                <a:cs typeface="Courier" charset="0"/>
              </a:rPr>
              <a:t>	#</a:t>
            </a:r>
            <a:r>
              <a:rPr lang="nl-NL" sz="1400" dirty="0" err="1">
                <a:solidFill>
                  <a:srgbClr val="000000"/>
                </a:solidFill>
                <a:latin typeface="Courier" charset="0"/>
                <a:ea typeface="Courier" charset="0"/>
                <a:cs typeface="Courier" charset="0"/>
              </a:rPr>
              <a:t>endif</a:t>
            </a:r>
            <a:endParaRPr lang="sv-SE" sz="1400" dirty="0">
              <a:solidFill>
                <a:srgbClr val="000000"/>
              </a:solidFill>
              <a:latin typeface="Courier" charset="0"/>
              <a:ea typeface="Courier" charset="0"/>
              <a:cs typeface="Courier" charset="0"/>
            </a:endParaRPr>
          </a:p>
        </p:txBody>
      </p:sp>
      <p:sp>
        <p:nvSpPr>
          <p:cNvPr id="7" name="Rektangel 6"/>
          <p:cNvSpPr/>
          <p:nvPr/>
        </p:nvSpPr>
        <p:spPr>
          <a:xfrm>
            <a:off x="0" y="3841790"/>
            <a:ext cx="9144000" cy="3016210"/>
          </a:xfrm>
          <a:prstGeom prst="rect">
            <a:avLst/>
          </a:prstGeom>
          <a:ln>
            <a:solidFill>
              <a:schemeClr val="tx1"/>
            </a:solidFill>
          </a:ln>
        </p:spPr>
        <p:style>
          <a:lnRef idx="2">
            <a:schemeClr val="dk1"/>
          </a:lnRef>
          <a:fillRef idx="1003">
            <a:schemeClr val="lt1"/>
          </a:fillRef>
          <a:effectRef idx="0">
            <a:schemeClr val="dk1"/>
          </a:effectRef>
          <a:fontRef idx="minor">
            <a:schemeClr val="dk1"/>
          </a:fontRef>
        </p:style>
        <p:txBody>
          <a:bodyPr wrap="square">
            <a:spAutoFit/>
          </a:bodyPr>
          <a:lstStyle/>
          <a:p>
            <a:r>
              <a:rPr lang="nl-NL" sz="1400" dirty="0">
                <a:solidFill>
                  <a:srgbClr val="000000"/>
                </a:solidFill>
                <a:latin typeface="Calibri" charset="0"/>
                <a:ea typeface="Calibri" charset="0"/>
                <a:cs typeface="Calibri" charset="0"/>
              </a:rPr>
              <a:t>	</a:t>
            </a:r>
          </a:p>
          <a:p>
            <a:r>
              <a:rPr lang="nl-NL" sz="14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Position</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restraints</a:t>
            </a:r>
            <a:r>
              <a:rPr lang="nl-NL" sz="1600" dirty="0">
                <a:solidFill>
                  <a:srgbClr val="000000"/>
                </a:solidFill>
                <a:latin typeface="Calibri" charset="0"/>
                <a:ea typeface="Calibri" charset="0"/>
                <a:cs typeface="Calibri" charset="0"/>
              </a:rPr>
              <a:t> are </a:t>
            </a:r>
            <a:r>
              <a:rPr lang="nl-NL" sz="1600" dirty="0" err="1">
                <a:solidFill>
                  <a:srgbClr val="000000"/>
                </a:solidFill>
                <a:latin typeface="Calibri" charset="0"/>
                <a:ea typeface="Calibri" charset="0"/>
                <a:cs typeface="Calibri" charset="0"/>
              </a:rPr>
              <a:t>used</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to</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restrain</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atoms</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around</a:t>
            </a:r>
            <a:r>
              <a:rPr lang="nl-NL" sz="1600" dirty="0">
                <a:solidFill>
                  <a:srgbClr val="000000"/>
                </a:solidFill>
                <a:latin typeface="Calibri" charset="0"/>
                <a:ea typeface="Calibri" charset="0"/>
                <a:cs typeface="Calibri" charset="0"/>
              </a:rPr>
              <a:t> a </a:t>
            </a:r>
            <a:r>
              <a:rPr lang="nl-NL" sz="1600" dirty="0" err="1">
                <a:solidFill>
                  <a:srgbClr val="000000"/>
                </a:solidFill>
                <a:latin typeface="Calibri" charset="0"/>
                <a:ea typeface="Calibri" charset="0"/>
                <a:cs typeface="Calibri" charset="0"/>
              </a:rPr>
              <a:t>fixed</a:t>
            </a:r>
            <a:r>
              <a:rPr lang="nl-NL" sz="1600" dirty="0">
                <a:solidFill>
                  <a:srgbClr val="000000"/>
                </a:solidFill>
                <a:latin typeface="Calibri" charset="0"/>
                <a:ea typeface="Calibri" charset="0"/>
                <a:cs typeface="Calibri" charset="0"/>
              </a:rPr>
              <a:t> point </a:t>
            </a:r>
            <a:r>
              <a:rPr lang="nl-NL" sz="1600" dirty="0" smtClean="0">
                <a:solidFill>
                  <a:srgbClr val="000000"/>
                </a:solidFill>
                <a:latin typeface="Calibri" charset="0"/>
                <a:ea typeface="Calibri" charset="0"/>
                <a:cs typeface="Calibri" charset="0"/>
              </a:rPr>
              <a:t>in </a:t>
            </a:r>
            <a:r>
              <a:rPr lang="nl-NL" sz="1600" dirty="0" err="1">
                <a:solidFill>
                  <a:srgbClr val="000000"/>
                </a:solidFill>
                <a:latin typeface="Calibri" charset="0"/>
                <a:ea typeface="Calibri" charset="0"/>
                <a:cs typeface="Calibri" charset="0"/>
              </a:rPr>
              <a:t>space</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which</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can</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be</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useful</a:t>
            </a:r>
            <a:r>
              <a:rPr lang="nl-NL" sz="1600" dirty="0">
                <a:solidFill>
                  <a:srgbClr val="000000"/>
                </a:solidFill>
                <a:latin typeface="Calibri" charset="0"/>
                <a:ea typeface="Calibri" charset="0"/>
                <a:cs typeface="Calibri" charset="0"/>
              </a:rPr>
              <a:t> </a:t>
            </a:r>
            <a:r>
              <a:rPr lang="nl-NL" sz="1600" dirty="0" smtClean="0">
                <a:solidFill>
                  <a:srgbClr val="000000"/>
                </a:solidFill>
                <a:latin typeface="Calibri" charset="0"/>
                <a:ea typeface="Calibri" charset="0"/>
                <a:cs typeface="Calibri" charset="0"/>
              </a:rPr>
              <a:t>	</a:t>
            </a:r>
            <a:r>
              <a:rPr lang="nl-NL" sz="1600" dirty="0" err="1" smtClean="0">
                <a:solidFill>
                  <a:srgbClr val="000000"/>
                </a:solidFill>
                <a:latin typeface="Calibri" charset="0"/>
                <a:ea typeface="Calibri" charset="0"/>
                <a:cs typeface="Calibri" charset="0"/>
              </a:rPr>
              <a:t>for</a:t>
            </a:r>
            <a:r>
              <a:rPr lang="nl-NL" sz="1600" dirty="0" smtClean="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equilibration</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purposes</a:t>
            </a:r>
            <a:r>
              <a:rPr lang="nl-NL" sz="1600" dirty="0">
                <a:solidFill>
                  <a:srgbClr val="000000"/>
                </a:solidFill>
                <a:latin typeface="Calibri" charset="0"/>
                <a:ea typeface="Calibri" charset="0"/>
                <a:cs typeface="Calibri" charset="0"/>
              </a:rPr>
              <a:t>.</a:t>
            </a:r>
          </a:p>
          <a:p>
            <a:endParaRPr lang="nl-NL" sz="1600" dirty="0">
              <a:solidFill>
                <a:srgbClr val="000000"/>
              </a:solidFill>
              <a:latin typeface="Calibri" charset="0"/>
              <a:ea typeface="Calibri" charset="0"/>
              <a:cs typeface="Calibri" charset="0"/>
            </a:endParaRPr>
          </a:p>
          <a:p>
            <a:r>
              <a:rPr lang="nl-NL" sz="1600" dirty="0">
                <a:solidFill>
                  <a:srgbClr val="000000"/>
                </a:solidFill>
                <a:latin typeface="Calibri" charset="0"/>
                <a:ea typeface="Calibri" charset="0"/>
                <a:cs typeface="Calibri" charset="0"/>
              </a:rPr>
              <a:t>	The [ </a:t>
            </a:r>
            <a:r>
              <a:rPr lang="nl-NL" sz="1600" dirty="0" err="1">
                <a:solidFill>
                  <a:srgbClr val="000000"/>
                </a:solidFill>
                <a:latin typeface="Calibri" charset="0"/>
                <a:ea typeface="Calibri" charset="0"/>
                <a:cs typeface="Calibri" charset="0"/>
              </a:rPr>
              <a:t>position_restraints</a:t>
            </a:r>
            <a:r>
              <a:rPr lang="nl-NL" sz="1600" dirty="0">
                <a:solidFill>
                  <a:srgbClr val="000000"/>
                </a:solidFill>
                <a:latin typeface="Calibri" charset="0"/>
                <a:ea typeface="Calibri" charset="0"/>
                <a:cs typeface="Calibri" charset="0"/>
              </a:rPr>
              <a:t> ] file (or </a:t>
            </a:r>
            <a:r>
              <a:rPr lang="nl-NL" sz="1600" dirty="0" err="1">
                <a:solidFill>
                  <a:srgbClr val="000000"/>
                </a:solidFill>
                <a:latin typeface="Calibri" charset="0"/>
                <a:ea typeface="Calibri" charset="0"/>
                <a:cs typeface="Calibri" charset="0"/>
              </a:rPr>
              <a:t>section</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can</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be</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created</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with</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the</a:t>
            </a:r>
            <a:r>
              <a:rPr lang="nl-NL" sz="1600" dirty="0">
                <a:solidFill>
                  <a:srgbClr val="000000"/>
                </a:solidFill>
                <a:latin typeface="Calibri" charset="0"/>
                <a:ea typeface="Calibri" charset="0"/>
                <a:cs typeface="Calibri" charset="0"/>
              </a:rPr>
              <a:t> </a:t>
            </a:r>
            <a:r>
              <a:rPr lang="nl-NL" sz="1600" b="1" dirty="0" err="1" smtClean="0">
                <a:solidFill>
                  <a:srgbClr val="000000"/>
                </a:solidFill>
                <a:latin typeface="Calibri" charset="0"/>
                <a:ea typeface="Calibri" charset="0"/>
                <a:cs typeface="Calibri" charset="0"/>
              </a:rPr>
              <a:t>gmx</a:t>
            </a:r>
            <a:r>
              <a:rPr lang="nl-NL" sz="1600" b="1" dirty="0">
                <a:solidFill>
                  <a:srgbClr val="000000"/>
                </a:solidFill>
                <a:latin typeface="Calibri" charset="0"/>
                <a:ea typeface="Calibri" charset="0"/>
                <a:cs typeface="Calibri" charset="0"/>
              </a:rPr>
              <a:t> </a:t>
            </a:r>
            <a:r>
              <a:rPr lang="nl-NL" sz="1600" b="1" dirty="0" err="1" smtClean="0">
                <a:solidFill>
                  <a:srgbClr val="000000"/>
                </a:solidFill>
                <a:latin typeface="Calibri" charset="0"/>
                <a:ea typeface="Calibri" charset="0"/>
                <a:cs typeface="Calibri" charset="0"/>
              </a:rPr>
              <a:t>genrestr</a:t>
            </a:r>
            <a:r>
              <a:rPr lang="nl-NL" sz="1600" dirty="0" smtClean="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utility</a:t>
            </a:r>
            <a:r>
              <a:rPr lang="nl-NL" sz="1600" dirty="0">
                <a:solidFill>
                  <a:srgbClr val="000000"/>
                </a:solidFill>
                <a:latin typeface="Calibri" charset="0"/>
                <a:ea typeface="Calibri" charset="0"/>
                <a:cs typeface="Calibri" charset="0"/>
              </a:rPr>
              <a:t> or </a:t>
            </a:r>
            <a:r>
              <a:rPr lang="nl-NL" sz="1600" dirty="0" err="1">
                <a:solidFill>
                  <a:srgbClr val="000000"/>
                </a:solidFill>
                <a:latin typeface="Calibri" charset="0"/>
                <a:ea typeface="Calibri" charset="0"/>
                <a:cs typeface="Calibri" charset="0"/>
              </a:rPr>
              <a:t>written</a:t>
            </a:r>
            <a:r>
              <a:rPr lang="nl-NL" sz="1600" dirty="0">
                <a:solidFill>
                  <a:srgbClr val="000000"/>
                </a:solidFill>
                <a:latin typeface="Calibri" charset="0"/>
                <a:ea typeface="Calibri" charset="0"/>
                <a:cs typeface="Calibri" charset="0"/>
              </a:rPr>
              <a:t> </a:t>
            </a:r>
            <a:r>
              <a:rPr lang="nl-NL" sz="1600" dirty="0" smtClean="0">
                <a:solidFill>
                  <a:srgbClr val="000000"/>
                </a:solidFill>
                <a:latin typeface="Calibri" charset="0"/>
                <a:ea typeface="Calibri" charset="0"/>
                <a:cs typeface="Calibri" charset="0"/>
              </a:rPr>
              <a:t>	in </a:t>
            </a:r>
            <a:r>
              <a:rPr lang="nl-NL" sz="1600" dirty="0" err="1">
                <a:solidFill>
                  <a:srgbClr val="000000"/>
                </a:solidFill>
                <a:latin typeface="Calibri" charset="0"/>
                <a:ea typeface="Calibri" charset="0"/>
                <a:cs typeface="Calibri" charset="0"/>
              </a:rPr>
              <a:t>matlab</a:t>
            </a:r>
            <a:r>
              <a:rPr lang="nl-NL" sz="1600" dirty="0">
                <a:solidFill>
                  <a:srgbClr val="000000"/>
                </a:solidFill>
                <a:latin typeface="Calibri" charset="0"/>
                <a:ea typeface="Calibri" charset="0"/>
                <a:cs typeface="Calibri" charset="0"/>
              </a:rPr>
              <a:t> or </a:t>
            </a:r>
            <a:r>
              <a:rPr lang="nl-NL" sz="1600" dirty="0" err="1">
                <a:solidFill>
                  <a:srgbClr val="000000"/>
                </a:solidFill>
                <a:latin typeface="Calibri" charset="0"/>
                <a:ea typeface="Calibri" charset="0"/>
                <a:cs typeface="Calibri" charset="0"/>
              </a:rPr>
              <a:t>manually</a:t>
            </a:r>
            <a:r>
              <a:rPr lang="nl-NL" sz="1600" dirty="0">
                <a:solidFill>
                  <a:srgbClr val="000000"/>
                </a:solidFill>
                <a:latin typeface="Calibri" charset="0"/>
                <a:ea typeface="Calibri" charset="0"/>
                <a:cs typeface="Calibri" charset="0"/>
              </a:rPr>
              <a:t>…</a:t>
            </a:r>
          </a:p>
          <a:p>
            <a:endParaRPr lang="nl-NL" sz="1600" dirty="0">
              <a:solidFill>
                <a:srgbClr val="000000"/>
              </a:solidFill>
              <a:latin typeface="Calibri" charset="0"/>
              <a:ea typeface="Calibri" charset="0"/>
              <a:cs typeface="Calibri" charset="0"/>
            </a:endParaRPr>
          </a:p>
          <a:p>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To</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use</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it</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use</a:t>
            </a:r>
            <a:r>
              <a:rPr lang="nl-NL" sz="1600" dirty="0">
                <a:solidFill>
                  <a:srgbClr val="000000"/>
                </a:solidFill>
                <a:latin typeface="Calibri" charset="0"/>
                <a:ea typeface="Calibri" charset="0"/>
                <a:cs typeface="Calibri" charset="0"/>
              </a:rPr>
              <a:t> the –</a:t>
            </a:r>
            <a:r>
              <a:rPr lang="nl-NL" sz="1600" dirty="0" err="1">
                <a:solidFill>
                  <a:srgbClr val="000000"/>
                </a:solidFill>
                <a:latin typeface="Calibri" charset="0"/>
                <a:ea typeface="Calibri" charset="0"/>
                <a:cs typeface="Calibri" charset="0"/>
              </a:rPr>
              <a:t>DPOSRES.itp</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flag</a:t>
            </a:r>
            <a:r>
              <a:rPr lang="nl-NL" sz="1600" dirty="0">
                <a:solidFill>
                  <a:srgbClr val="000000"/>
                </a:solidFill>
                <a:latin typeface="Calibri" charset="0"/>
                <a:ea typeface="Calibri" charset="0"/>
                <a:cs typeface="Calibri" charset="0"/>
              </a:rPr>
              <a:t> in the </a:t>
            </a:r>
            <a:r>
              <a:rPr lang="nl-NL" sz="1600" dirty="0" err="1">
                <a:solidFill>
                  <a:srgbClr val="000000"/>
                </a:solidFill>
                <a:latin typeface="Calibri" charset="0"/>
                <a:ea typeface="Calibri" charset="0"/>
                <a:cs typeface="Calibri" charset="0"/>
              </a:rPr>
              <a:t>corresponding</a:t>
            </a:r>
            <a:r>
              <a:rPr lang="nl-NL" sz="1600" dirty="0">
                <a:solidFill>
                  <a:srgbClr val="000000"/>
                </a:solidFill>
                <a:latin typeface="Calibri" charset="0"/>
                <a:ea typeface="Calibri" charset="0"/>
                <a:cs typeface="Calibri" charset="0"/>
              </a:rPr>
              <a:t> </a:t>
            </a:r>
            <a:r>
              <a:rPr lang="nl-NL" sz="1600" b="1" dirty="0">
                <a:solidFill>
                  <a:srgbClr val="000000"/>
                </a:solidFill>
                <a:latin typeface="Calibri" charset="0"/>
                <a:ea typeface="Calibri" charset="0"/>
                <a:cs typeface="Calibri" charset="0"/>
              </a:rPr>
              <a:t>.</a:t>
            </a:r>
            <a:r>
              <a:rPr lang="nl-NL" sz="1600" b="1" dirty="0" err="1">
                <a:solidFill>
                  <a:srgbClr val="000000"/>
                </a:solidFill>
                <a:latin typeface="Calibri" charset="0"/>
                <a:ea typeface="Calibri" charset="0"/>
                <a:cs typeface="Calibri" charset="0"/>
              </a:rPr>
              <a:t>mdp</a:t>
            </a:r>
            <a:r>
              <a:rPr lang="nl-NL" sz="1600" b="1" dirty="0">
                <a:solidFill>
                  <a:srgbClr val="000000"/>
                </a:solidFill>
                <a:latin typeface="Calibri" charset="0"/>
                <a:ea typeface="Calibri" charset="0"/>
                <a:cs typeface="Calibri" charset="0"/>
              </a:rPr>
              <a:t> </a:t>
            </a:r>
            <a:r>
              <a:rPr lang="nl-NL" sz="1600" dirty="0">
                <a:solidFill>
                  <a:srgbClr val="000000"/>
                </a:solidFill>
                <a:latin typeface="Calibri" charset="0"/>
                <a:ea typeface="Calibri" charset="0"/>
                <a:cs typeface="Calibri" charset="0"/>
              </a:rPr>
              <a:t>file, </a:t>
            </a:r>
            <a:r>
              <a:rPr lang="nl-NL" sz="1600" dirty="0" err="1" smtClean="0">
                <a:solidFill>
                  <a:srgbClr val="000000"/>
                </a:solidFill>
                <a:latin typeface="Calibri" charset="0"/>
                <a:ea typeface="Calibri" charset="0"/>
                <a:cs typeface="Calibri" charset="0"/>
              </a:rPr>
              <a:t>this</a:t>
            </a:r>
            <a:r>
              <a:rPr lang="nl-NL" sz="1600" dirty="0" smtClean="0">
                <a:solidFill>
                  <a:srgbClr val="000000"/>
                </a:solidFill>
                <a:latin typeface="Calibri" charset="0"/>
                <a:ea typeface="Calibri" charset="0"/>
                <a:cs typeface="Calibri" charset="0"/>
              </a:rPr>
              <a:t>:</a:t>
            </a:r>
          </a:p>
          <a:p>
            <a:endParaRPr lang="nl-NL" sz="1600" dirty="0">
              <a:solidFill>
                <a:srgbClr val="000000"/>
              </a:solidFill>
              <a:latin typeface="Calibri" charset="0"/>
              <a:ea typeface="Calibri" charset="0"/>
              <a:cs typeface="Calibri" charset="0"/>
            </a:endParaRPr>
          </a:p>
          <a:p>
            <a:r>
              <a:rPr lang="nl-NL" sz="1600" dirty="0" smtClean="0">
                <a:solidFill>
                  <a:srgbClr val="000000"/>
                </a:solidFill>
                <a:latin typeface="Calibri" charset="0"/>
                <a:ea typeface="Calibri" charset="0"/>
                <a:cs typeface="Calibri" charset="0"/>
              </a:rPr>
              <a:t>	</a:t>
            </a:r>
            <a:r>
              <a:rPr lang="nl-NL" sz="1600" dirty="0" err="1" smtClean="0">
                <a:solidFill>
                  <a:srgbClr val="000000"/>
                </a:solidFill>
                <a:latin typeface="Calibri" charset="0"/>
                <a:ea typeface="Calibri" charset="0"/>
                <a:cs typeface="Calibri" charset="0"/>
              </a:rPr>
              <a:t>define</a:t>
            </a:r>
            <a:r>
              <a:rPr lang="nl-NL" sz="1600" dirty="0" smtClean="0">
                <a:solidFill>
                  <a:srgbClr val="000000"/>
                </a:solidFill>
                <a:latin typeface="Calibri" charset="0"/>
                <a:ea typeface="Calibri" charset="0"/>
                <a:cs typeface="Calibri" charset="0"/>
              </a:rPr>
              <a:t> </a:t>
            </a:r>
            <a:r>
              <a:rPr lang="nl-NL" sz="1600" dirty="0">
                <a:solidFill>
                  <a:srgbClr val="000000"/>
                </a:solidFill>
                <a:latin typeface="Calibri" charset="0"/>
                <a:ea typeface="Calibri" charset="0"/>
                <a:cs typeface="Calibri" charset="0"/>
              </a:rPr>
              <a:t>= -DPOSRES</a:t>
            </a:r>
          </a:p>
          <a:p>
            <a:endParaRPr lang="nl-NL" sz="1600" dirty="0">
              <a:solidFill>
                <a:srgbClr val="000000"/>
              </a:solidFill>
              <a:latin typeface="Calibri" charset="0"/>
              <a:ea typeface="Calibri" charset="0"/>
              <a:cs typeface="Calibri" charset="0"/>
            </a:endParaRPr>
          </a:p>
          <a:p>
            <a:r>
              <a:rPr lang="nl-NL" sz="1600" dirty="0">
                <a:solidFill>
                  <a:srgbClr val="000000"/>
                </a:solidFill>
                <a:latin typeface="Calibri" charset="0"/>
                <a:ea typeface="Calibri" charset="0"/>
                <a:cs typeface="Calibri" charset="0"/>
              </a:rPr>
              <a:t>	</a:t>
            </a:r>
          </a:p>
        </p:txBody>
      </p:sp>
      <p:sp>
        <p:nvSpPr>
          <p:cNvPr id="9"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smtClean="0">
                <a:latin typeface="Calibri" charset="0"/>
                <a:ea typeface="Calibri" charset="0"/>
                <a:cs typeface="Calibri" charset="0"/>
              </a:rPr>
              <a:t>	</a:t>
            </a:r>
            <a:r>
              <a:rPr lang="sv-SE" sz="2000" dirty="0">
                <a:latin typeface="Calibri" charset="0"/>
                <a:ea typeface="Calibri" charset="0"/>
                <a:cs typeface="Calibri" charset="0"/>
              </a:rPr>
              <a:t>The position </a:t>
            </a:r>
            <a:r>
              <a:rPr lang="sv-SE" sz="2000" dirty="0" err="1">
                <a:latin typeface="Calibri" charset="0"/>
                <a:ea typeface="Calibri" charset="0"/>
                <a:cs typeface="Calibri" charset="0"/>
              </a:rPr>
              <a:t>restraints</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/s</a:t>
            </a:r>
            <a:r>
              <a:rPr lang="mr-IN" sz="2000" dirty="0">
                <a:latin typeface="Calibri" charset="0"/>
                <a:ea typeface="Calibri" charset="0"/>
                <a:cs typeface="Calibri" charset="0"/>
              </a:rPr>
              <a:t>…</a:t>
            </a:r>
            <a:r>
              <a:rPr lang="sv-SE" sz="2000" dirty="0">
                <a:latin typeface="Calibri" charset="0"/>
                <a:ea typeface="Calibri" charset="0"/>
                <a:cs typeface="Calibri" charset="0"/>
              </a:rPr>
              <a:t> </a:t>
            </a:r>
            <a:r>
              <a:rPr lang="sv-SE" sz="2000" b="1" dirty="0" err="1">
                <a:latin typeface="Calibri" charset="0"/>
                <a:ea typeface="Calibri" charset="0"/>
                <a:cs typeface="Calibri" charset="0"/>
              </a:rPr>
              <a:t>posres.itp</a:t>
            </a:r>
            <a:endParaRPr lang="sv-SE" sz="2000" b="1" dirty="0">
              <a:latin typeface="Calibri" charset="0"/>
              <a:ea typeface="Calibri" charset="0"/>
              <a:cs typeface="Calibri" charset="0"/>
            </a:endParaRPr>
          </a:p>
        </p:txBody>
      </p:sp>
    </p:spTree>
    <p:extLst>
      <p:ext uri="{BB962C8B-B14F-4D97-AF65-F5344CB8AC3E}">
        <p14:creationId xmlns:p14="http://schemas.microsoft.com/office/powerpoint/2010/main" val="69393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406757"/>
            <a:ext cx="6858000" cy="246221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sv-SE" sz="1400" dirty="0">
                <a:solidFill>
                  <a:srgbClr val="000000"/>
                </a:solidFill>
                <a:latin typeface="Courier" charset="0"/>
                <a:ea typeface="Courier" charset="0"/>
                <a:cs typeface="Courier" charset="0"/>
              </a:rPr>
              <a:t>	</a:t>
            </a:r>
            <a:r>
              <a:rPr lang="sv-SE" sz="1400" dirty="0">
                <a:solidFill>
                  <a:schemeClr val="tx1"/>
                </a:solidFill>
                <a:latin typeface="Courier" charset="0"/>
                <a:ea typeface="Courier" charset="0"/>
                <a:cs typeface="Courier" charset="0"/>
              </a:rPr>
              <a:t>; System </a:t>
            </a:r>
            <a:r>
              <a:rPr lang="sv-SE" sz="1400" dirty="0" err="1">
                <a:solidFill>
                  <a:schemeClr val="tx1"/>
                </a:solidFill>
                <a:latin typeface="Courier" charset="0"/>
                <a:ea typeface="Courier" charset="0"/>
                <a:cs typeface="Courier" charset="0"/>
              </a:rPr>
              <a:t>description</a:t>
            </a:r>
            <a:endParaRPr lang="sv-SE" sz="1400" dirty="0">
              <a:solidFill>
                <a:schemeClr val="tx1"/>
              </a:solidFill>
              <a:latin typeface="Courier" charset="0"/>
              <a:ea typeface="Courier" charset="0"/>
              <a:cs typeface="Courier" charset="0"/>
            </a:endParaRPr>
          </a:p>
          <a:p>
            <a:r>
              <a:rPr lang="sv-SE" sz="1400" dirty="0">
                <a:solidFill>
                  <a:schemeClr val="tx1"/>
                </a:solidFill>
                <a:latin typeface="Courier" charset="0"/>
                <a:ea typeface="Courier" charset="0"/>
                <a:cs typeface="Courier" charset="0"/>
              </a:rPr>
              <a:t>	[ system ]</a:t>
            </a:r>
          </a:p>
          <a:p>
            <a:r>
              <a:rPr lang="sv-SE" sz="1400" dirty="0">
                <a:solidFill>
                  <a:schemeClr val="tx1"/>
                </a:solidFill>
                <a:latin typeface="Courier" charset="0"/>
                <a:ea typeface="Courier" charset="0"/>
                <a:cs typeface="Courier" charset="0"/>
              </a:rPr>
              <a:t>	; </a:t>
            </a:r>
            <a:r>
              <a:rPr lang="sv-SE" sz="1400" dirty="0" err="1">
                <a:solidFill>
                  <a:schemeClr val="tx1"/>
                </a:solidFill>
                <a:latin typeface="Courier" charset="0"/>
                <a:ea typeface="Courier" charset="0"/>
                <a:cs typeface="Courier" charset="0"/>
              </a:rPr>
              <a:t>Title</a:t>
            </a:r>
            <a:r>
              <a:rPr lang="sv-SE" sz="1400" dirty="0">
                <a:solidFill>
                  <a:schemeClr val="tx1"/>
                </a:solidFill>
                <a:latin typeface="Courier" charset="0"/>
                <a:ea typeface="Courier" charset="0"/>
                <a:cs typeface="Courier" charset="0"/>
              </a:rPr>
              <a:t> </a:t>
            </a:r>
            <a:r>
              <a:rPr lang="sv-SE" sz="1400" dirty="0" err="1">
                <a:solidFill>
                  <a:schemeClr val="tx1"/>
                </a:solidFill>
                <a:latin typeface="Courier" charset="0"/>
                <a:ea typeface="Courier" charset="0"/>
                <a:cs typeface="Courier" charset="0"/>
              </a:rPr>
              <a:t>of</a:t>
            </a:r>
            <a:r>
              <a:rPr lang="sv-SE" sz="1400" dirty="0">
                <a:solidFill>
                  <a:schemeClr val="tx1"/>
                </a:solidFill>
                <a:latin typeface="Courier" charset="0"/>
                <a:ea typeface="Courier" charset="0"/>
                <a:cs typeface="Courier" charset="0"/>
              </a:rPr>
              <a:t> the system</a:t>
            </a:r>
          </a:p>
          <a:p>
            <a:r>
              <a:rPr lang="sv-SE" sz="1400" dirty="0">
                <a:solidFill>
                  <a:schemeClr val="tx1"/>
                </a:solidFill>
                <a:latin typeface="Courier" charset="0"/>
                <a:ea typeface="Courier" charset="0"/>
                <a:cs typeface="Courier" charset="0"/>
              </a:rPr>
              <a:t>	</a:t>
            </a:r>
            <a:r>
              <a:rPr lang="sv-SE" sz="1400" dirty="0" err="1">
                <a:solidFill>
                  <a:schemeClr val="tx1"/>
                </a:solidFill>
                <a:latin typeface="Courier" charset="0"/>
                <a:ea typeface="Courier" charset="0"/>
                <a:cs typeface="Courier" charset="0"/>
              </a:rPr>
              <a:t>Water</a:t>
            </a:r>
            <a:r>
              <a:rPr lang="sv-SE" sz="1400" dirty="0">
                <a:solidFill>
                  <a:schemeClr val="tx1"/>
                </a:solidFill>
                <a:latin typeface="Courier" charset="0"/>
                <a:ea typeface="Courier" charset="0"/>
                <a:cs typeface="Courier" charset="0"/>
              </a:rPr>
              <a:t> </a:t>
            </a:r>
            <a:r>
              <a:rPr lang="sv-SE" sz="1400" dirty="0" err="1">
                <a:solidFill>
                  <a:schemeClr val="tx1"/>
                </a:solidFill>
                <a:latin typeface="Courier" charset="0"/>
                <a:ea typeface="Courier" charset="0"/>
                <a:cs typeface="Courier" charset="0"/>
              </a:rPr>
              <a:t>with</a:t>
            </a:r>
            <a:r>
              <a:rPr lang="sv-SE" sz="1400" dirty="0">
                <a:solidFill>
                  <a:schemeClr val="tx1"/>
                </a:solidFill>
                <a:latin typeface="Courier" charset="0"/>
                <a:ea typeface="Courier" charset="0"/>
                <a:cs typeface="Courier" charset="0"/>
              </a:rPr>
              <a:t> </a:t>
            </a:r>
            <a:r>
              <a:rPr lang="sv-SE" sz="1400" dirty="0" err="1">
                <a:solidFill>
                  <a:schemeClr val="tx1"/>
                </a:solidFill>
                <a:latin typeface="Courier" charset="0"/>
                <a:ea typeface="Courier" charset="0"/>
                <a:cs typeface="Courier" charset="0"/>
              </a:rPr>
              <a:t>water</a:t>
            </a:r>
            <a:r>
              <a:rPr lang="sv-SE" sz="1400" dirty="0">
                <a:solidFill>
                  <a:schemeClr val="tx1"/>
                </a:solidFill>
                <a:latin typeface="Courier" charset="0"/>
                <a:ea typeface="Courier" charset="0"/>
                <a:cs typeface="Courier" charset="0"/>
              </a:rPr>
              <a:t> </a:t>
            </a:r>
            <a:r>
              <a:rPr lang="sv-SE" sz="1400" dirty="0" err="1">
                <a:solidFill>
                  <a:schemeClr val="tx1"/>
                </a:solidFill>
                <a:latin typeface="Courier" charset="0"/>
                <a:ea typeface="Courier" charset="0"/>
                <a:cs typeface="Courier" charset="0"/>
              </a:rPr>
              <a:t>with</a:t>
            </a:r>
            <a:r>
              <a:rPr lang="sv-SE" sz="1400" dirty="0">
                <a:solidFill>
                  <a:schemeClr val="tx1"/>
                </a:solidFill>
                <a:latin typeface="Courier" charset="0"/>
                <a:ea typeface="Courier" charset="0"/>
                <a:cs typeface="Courier" charset="0"/>
              </a:rPr>
              <a:t> </a:t>
            </a:r>
            <a:r>
              <a:rPr lang="sv-SE" sz="1400" dirty="0" err="1">
                <a:solidFill>
                  <a:schemeClr val="tx1"/>
                </a:solidFill>
                <a:latin typeface="Courier" charset="0"/>
                <a:ea typeface="Courier" charset="0"/>
                <a:cs typeface="Courier" charset="0"/>
              </a:rPr>
              <a:t>water</a:t>
            </a:r>
            <a:r>
              <a:rPr lang="sv-SE" sz="1400" dirty="0">
                <a:solidFill>
                  <a:schemeClr val="tx1"/>
                </a:solidFill>
                <a:latin typeface="Courier" charset="0"/>
                <a:ea typeface="Courier" charset="0"/>
                <a:cs typeface="Courier" charset="0"/>
              </a:rPr>
              <a:t>...</a:t>
            </a:r>
          </a:p>
          <a:p>
            <a:endParaRPr lang="sv-SE" sz="1400" dirty="0">
              <a:solidFill>
                <a:schemeClr val="tx1"/>
              </a:solidFill>
              <a:latin typeface="Courier" charset="0"/>
              <a:ea typeface="Courier" charset="0"/>
              <a:cs typeface="Courier" charset="0"/>
            </a:endParaRPr>
          </a:p>
          <a:p>
            <a:r>
              <a:rPr lang="sv-SE" sz="1400" dirty="0">
                <a:solidFill>
                  <a:schemeClr val="tx1"/>
                </a:solidFill>
                <a:latin typeface="Courier" charset="0"/>
                <a:ea typeface="Courier" charset="0"/>
                <a:cs typeface="Courier" charset="0"/>
              </a:rPr>
              <a:t>	[ </a:t>
            </a:r>
            <a:r>
              <a:rPr lang="sv-SE" sz="1400" dirty="0" err="1">
                <a:solidFill>
                  <a:schemeClr val="tx1"/>
                </a:solidFill>
                <a:latin typeface="Courier" charset="0"/>
                <a:ea typeface="Courier" charset="0"/>
                <a:cs typeface="Courier" charset="0"/>
              </a:rPr>
              <a:t>molecules</a:t>
            </a:r>
            <a:r>
              <a:rPr lang="sv-SE" sz="1400" dirty="0">
                <a:solidFill>
                  <a:schemeClr val="tx1"/>
                </a:solidFill>
                <a:latin typeface="Courier" charset="0"/>
                <a:ea typeface="Courier" charset="0"/>
                <a:cs typeface="Courier" charset="0"/>
              </a:rPr>
              <a:t> ]</a:t>
            </a:r>
          </a:p>
          <a:p>
            <a:r>
              <a:rPr lang="sv-SE" sz="1400" dirty="0">
                <a:solidFill>
                  <a:schemeClr val="tx1"/>
                </a:solidFill>
                <a:latin typeface="Courier" charset="0"/>
                <a:ea typeface="Courier" charset="0"/>
                <a:cs typeface="Courier" charset="0"/>
              </a:rPr>
              <a:t>	;</a:t>
            </a:r>
            <a:r>
              <a:rPr lang="sv-SE" sz="1400" dirty="0" err="1">
                <a:solidFill>
                  <a:schemeClr val="tx1"/>
                </a:solidFill>
                <a:latin typeface="Courier" charset="0"/>
                <a:ea typeface="Courier" charset="0"/>
                <a:cs typeface="Courier" charset="0"/>
              </a:rPr>
              <a:t>Compound</a:t>
            </a:r>
            <a:r>
              <a:rPr lang="sv-SE" sz="1400" dirty="0">
                <a:solidFill>
                  <a:schemeClr val="tx1"/>
                </a:solidFill>
                <a:latin typeface="Courier" charset="0"/>
                <a:ea typeface="Courier" charset="0"/>
                <a:cs typeface="Courier" charset="0"/>
              </a:rPr>
              <a:t>    </a:t>
            </a:r>
            <a:r>
              <a:rPr lang="sv-SE" sz="1400" dirty="0" err="1">
                <a:solidFill>
                  <a:schemeClr val="tx1"/>
                </a:solidFill>
                <a:latin typeface="Courier" charset="0"/>
                <a:ea typeface="Courier" charset="0"/>
                <a:cs typeface="Courier" charset="0"/>
              </a:rPr>
              <a:t>number</a:t>
            </a:r>
            <a:r>
              <a:rPr lang="sv-SE" sz="1400" dirty="0">
                <a:solidFill>
                  <a:schemeClr val="tx1"/>
                </a:solidFill>
                <a:latin typeface="Courier" charset="0"/>
                <a:ea typeface="Courier" charset="0"/>
                <a:cs typeface="Courier" charset="0"/>
              </a:rPr>
              <a:t> </a:t>
            </a:r>
            <a:r>
              <a:rPr lang="sv-SE" sz="1400" dirty="0" err="1">
                <a:solidFill>
                  <a:schemeClr val="tx1"/>
                </a:solidFill>
                <a:latin typeface="Courier" charset="0"/>
                <a:ea typeface="Courier" charset="0"/>
                <a:cs typeface="Courier" charset="0"/>
              </a:rPr>
              <a:t>of</a:t>
            </a:r>
            <a:r>
              <a:rPr lang="sv-SE" sz="1400" dirty="0">
                <a:solidFill>
                  <a:schemeClr val="tx1"/>
                </a:solidFill>
                <a:latin typeface="Courier" charset="0"/>
                <a:ea typeface="Courier" charset="0"/>
                <a:cs typeface="Courier" charset="0"/>
              </a:rPr>
              <a:t> </a:t>
            </a:r>
            <a:r>
              <a:rPr lang="sv-SE" sz="1400" dirty="0" err="1">
                <a:solidFill>
                  <a:schemeClr val="tx1"/>
                </a:solidFill>
                <a:latin typeface="Courier" charset="0"/>
                <a:ea typeface="Courier" charset="0"/>
                <a:cs typeface="Courier" charset="0"/>
              </a:rPr>
              <a:t>molecules</a:t>
            </a:r>
            <a:endParaRPr lang="sv-SE" sz="1400" dirty="0">
              <a:solidFill>
                <a:schemeClr val="tx1"/>
              </a:solidFill>
              <a:latin typeface="Courier" charset="0"/>
              <a:ea typeface="Courier" charset="0"/>
              <a:cs typeface="Courier" charset="0"/>
            </a:endParaRPr>
          </a:p>
          <a:p>
            <a:r>
              <a:rPr lang="sv-SE" sz="1400" dirty="0">
                <a:solidFill>
                  <a:schemeClr val="tx1"/>
                </a:solidFill>
                <a:latin typeface="Courier" charset="0"/>
                <a:ea typeface="Courier" charset="0"/>
                <a:cs typeface="Courier" charset="0"/>
              </a:rPr>
              <a:t>	SOL               500</a:t>
            </a:r>
          </a:p>
          <a:p>
            <a:endParaRPr lang="sv-SE" sz="1400" dirty="0">
              <a:solidFill>
                <a:schemeClr val="tx1"/>
              </a:solidFill>
              <a:latin typeface="Calibri" charset="0"/>
              <a:ea typeface="Calibri" charset="0"/>
              <a:cs typeface="Calibri" charset="0"/>
            </a:endParaRPr>
          </a:p>
          <a:p>
            <a:endParaRPr lang="sv-SE" sz="1400" dirty="0">
              <a:solidFill>
                <a:schemeClr val="tx1"/>
              </a:solidFill>
              <a:latin typeface="Calibri" charset="0"/>
              <a:ea typeface="Calibri" charset="0"/>
              <a:cs typeface="Calibri" charset="0"/>
            </a:endParaRPr>
          </a:p>
          <a:p>
            <a:endParaRPr lang="sv-SE" sz="1400" dirty="0">
              <a:solidFill>
                <a:schemeClr val="tx1"/>
              </a:solidFill>
              <a:latin typeface="Calibri" charset="0"/>
              <a:ea typeface="Calibri" charset="0"/>
              <a:cs typeface="Calibri" charset="0"/>
            </a:endParaRPr>
          </a:p>
        </p:txBody>
      </p:sp>
      <p:sp>
        <p:nvSpPr>
          <p:cNvPr id="7" name="Rektangel 6"/>
          <p:cNvSpPr/>
          <p:nvPr/>
        </p:nvSpPr>
        <p:spPr>
          <a:xfrm>
            <a:off x="0" y="3554976"/>
            <a:ext cx="9144000" cy="3293209"/>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r>
              <a:rPr lang="nl-NL" sz="1600" dirty="0">
                <a:solidFill>
                  <a:srgbClr val="000000"/>
                </a:solidFill>
                <a:latin typeface="Calibri" charset="0"/>
                <a:ea typeface="Calibri" charset="0"/>
                <a:cs typeface="Calibri" charset="0"/>
              </a:rPr>
              <a:t>	</a:t>
            </a:r>
          </a:p>
          <a:p>
            <a:pPr marL="923925"/>
            <a:r>
              <a:rPr lang="nl-NL" sz="1600" dirty="0" smtClean="0">
                <a:solidFill>
                  <a:srgbClr val="000000"/>
                </a:solidFill>
                <a:latin typeface="Calibri" charset="0"/>
                <a:ea typeface="Calibri" charset="0"/>
                <a:cs typeface="Calibri" charset="0"/>
              </a:rPr>
              <a:t>The </a:t>
            </a:r>
            <a:r>
              <a:rPr lang="nl-NL" sz="1600" b="1" dirty="0">
                <a:solidFill>
                  <a:srgbClr val="000000"/>
                </a:solidFill>
                <a:latin typeface="Calibri" charset="0"/>
                <a:ea typeface="Calibri" charset="0"/>
                <a:cs typeface="Calibri" charset="0"/>
              </a:rPr>
              <a:t>[ system ] </a:t>
            </a:r>
            <a:r>
              <a:rPr lang="nl-NL" sz="1600" dirty="0" err="1">
                <a:solidFill>
                  <a:srgbClr val="000000"/>
                </a:solidFill>
                <a:latin typeface="Calibri" charset="0"/>
                <a:ea typeface="Calibri" charset="0"/>
                <a:cs typeface="Calibri" charset="0"/>
              </a:rPr>
              <a:t>section</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contains</a:t>
            </a:r>
            <a:r>
              <a:rPr lang="nl-NL" sz="1600" dirty="0">
                <a:solidFill>
                  <a:srgbClr val="000000"/>
                </a:solidFill>
                <a:latin typeface="Calibri" charset="0"/>
                <a:ea typeface="Calibri" charset="0"/>
                <a:cs typeface="Calibri" charset="0"/>
              </a:rPr>
              <a:t> the </a:t>
            </a:r>
            <a:r>
              <a:rPr lang="nl-NL" sz="1600" dirty="0" err="1">
                <a:solidFill>
                  <a:srgbClr val="000000"/>
                </a:solidFill>
                <a:latin typeface="Calibri" charset="0"/>
                <a:ea typeface="Calibri" charset="0"/>
                <a:cs typeface="Calibri" charset="0"/>
              </a:rPr>
              <a:t>actual</a:t>
            </a:r>
            <a:r>
              <a:rPr lang="nl-NL" sz="1600" dirty="0">
                <a:solidFill>
                  <a:srgbClr val="000000"/>
                </a:solidFill>
                <a:latin typeface="Calibri" charset="0"/>
                <a:ea typeface="Calibri" charset="0"/>
                <a:cs typeface="Calibri" charset="0"/>
              </a:rPr>
              <a:t> system </a:t>
            </a:r>
            <a:r>
              <a:rPr lang="nl-NL" sz="1600" dirty="0" err="1">
                <a:solidFill>
                  <a:srgbClr val="000000"/>
                </a:solidFill>
                <a:latin typeface="Calibri" charset="0"/>
                <a:ea typeface="Calibri" charset="0"/>
                <a:cs typeface="Calibri" charset="0"/>
              </a:rPr>
              <a:t>description</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for</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the</a:t>
            </a:r>
            <a:r>
              <a:rPr lang="nl-NL" sz="1600" dirty="0">
                <a:solidFill>
                  <a:srgbClr val="000000"/>
                </a:solidFill>
                <a:latin typeface="Calibri" charset="0"/>
                <a:ea typeface="Calibri" charset="0"/>
                <a:cs typeface="Calibri" charset="0"/>
              </a:rPr>
              <a:t> </a:t>
            </a:r>
            <a:r>
              <a:rPr lang="nl-NL" sz="1600" dirty="0" err="1" smtClean="0">
                <a:solidFill>
                  <a:srgbClr val="000000"/>
                </a:solidFill>
                <a:latin typeface="Calibri" charset="0"/>
                <a:ea typeface="Calibri" charset="0"/>
                <a:cs typeface="Calibri" charset="0"/>
              </a:rPr>
              <a:t>current</a:t>
            </a:r>
            <a:r>
              <a:rPr lang="nl-NL" sz="1600" dirty="0" smtClean="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simulation</a:t>
            </a:r>
            <a:r>
              <a:rPr lang="nl-NL" sz="1600" dirty="0">
                <a:solidFill>
                  <a:srgbClr val="000000"/>
                </a:solidFill>
                <a:latin typeface="Calibri" charset="0"/>
                <a:ea typeface="Calibri" charset="0"/>
                <a:cs typeface="Calibri" charset="0"/>
              </a:rPr>
              <a:t>. First </a:t>
            </a:r>
            <a:r>
              <a:rPr lang="nl-NL" sz="1600" dirty="0" err="1">
                <a:solidFill>
                  <a:srgbClr val="000000"/>
                </a:solidFill>
                <a:latin typeface="Calibri" charset="0"/>
                <a:ea typeface="Calibri" charset="0"/>
                <a:cs typeface="Calibri" charset="0"/>
              </a:rPr>
              <a:t>it</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needs</a:t>
            </a:r>
            <a:r>
              <a:rPr lang="nl-NL" sz="1600" dirty="0">
                <a:solidFill>
                  <a:srgbClr val="000000"/>
                </a:solidFill>
                <a:latin typeface="Calibri" charset="0"/>
                <a:ea typeface="Calibri" charset="0"/>
                <a:cs typeface="Calibri" charset="0"/>
              </a:rPr>
              <a:t> a </a:t>
            </a:r>
            <a:r>
              <a:rPr lang="nl-NL" sz="1600" dirty="0" err="1">
                <a:solidFill>
                  <a:srgbClr val="000000"/>
                </a:solidFill>
                <a:latin typeface="Calibri" charset="0"/>
                <a:ea typeface="Calibri" charset="0"/>
                <a:cs typeface="Calibri" charset="0"/>
              </a:rPr>
              <a:t>title</a:t>
            </a:r>
            <a:r>
              <a:rPr lang="nl-NL" sz="1600" dirty="0">
                <a:solidFill>
                  <a:srgbClr val="000000"/>
                </a:solidFill>
                <a:latin typeface="Calibri" charset="0"/>
                <a:ea typeface="Calibri" charset="0"/>
                <a:cs typeface="Calibri" charset="0"/>
              </a:rPr>
              <a:t> of course. </a:t>
            </a:r>
            <a:r>
              <a:rPr lang="nl-NL" sz="1600" dirty="0" err="1">
                <a:solidFill>
                  <a:srgbClr val="000000"/>
                </a:solidFill>
                <a:latin typeface="Calibri" charset="0"/>
                <a:ea typeface="Calibri" charset="0"/>
                <a:cs typeface="Calibri" charset="0"/>
              </a:rPr>
              <a:t>Secondly</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it</a:t>
            </a:r>
            <a:r>
              <a:rPr lang="nl-NL" sz="1600" dirty="0">
                <a:solidFill>
                  <a:srgbClr val="000000"/>
                </a:solidFill>
                <a:latin typeface="Calibri" charset="0"/>
                <a:ea typeface="Calibri" charset="0"/>
                <a:cs typeface="Calibri" charset="0"/>
              </a:rPr>
              <a:t> </a:t>
            </a:r>
            <a:r>
              <a:rPr lang="nl-NL" sz="1600" dirty="0" err="1" smtClean="0">
                <a:solidFill>
                  <a:srgbClr val="000000"/>
                </a:solidFill>
                <a:latin typeface="Calibri" charset="0"/>
                <a:ea typeface="Calibri" charset="0"/>
                <a:cs typeface="Calibri" charset="0"/>
              </a:rPr>
              <a:t>also</a:t>
            </a:r>
            <a:r>
              <a:rPr lang="nl-NL" sz="1600" dirty="0" smtClean="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contains</a:t>
            </a:r>
            <a:r>
              <a:rPr lang="nl-NL" sz="1600" dirty="0">
                <a:solidFill>
                  <a:srgbClr val="000000"/>
                </a:solidFill>
                <a:latin typeface="Calibri" charset="0"/>
                <a:ea typeface="Calibri" charset="0"/>
                <a:cs typeface="Calibri" charset="0"/>
              </a:rPr>
              <a:t> the </a:t>
            </a:r>
            <a:r>
              <a:rPr lang="nl-NL" sz="1600" b="1" dirty="0">
                <a:solidFill>
                  <a:srgbClr val="000000"/>
                </a:solidFill>
                <a:latin typeface="Calibri" charset="0"/>
                <a:ea typeface="Calibri" charset="0"/>
                <a:cs typeface="Calibri" charset="0"/>
              </a:rPr>
              <a:t>[ </a:t>
            </a:r>
            <a:r>
              <a:rPr lang="nl-NL" sz="1600" b="1" dirty="0" err="1">
                <a:solidFill>
                  <a:srgbClr val="000000"/>
                </a:solidFill>
                <a:latin typeface="Calibri" charset="0"/>
                <a:ea typeface="Calibri" charset="0"/>
                <a:cs typeface="Calibri" charset="0"/>
              </a:rPr>
              <a:t>molecules</a:t>
            </a:r>
            <a:r>
              <a:rPr lang="nl-NL" sz="1600" b="1" dirty="0">
                <a:solidFill>
                  <a:srgbClr val="000000"/>
                </a:solidFill>
                <a:latin typeface="Calibri" charset="0"/>
                <a:ea typeface="Calibri" charset="0"/>
                <a:cs typeface="Calibri" charset="0"/>
              </a:rPr>
              <a:t> ] </a:t>
            </a:r>
            <a:r>
              <a:rPr lang="nl-NL" sz="1600" dirty="0" err="1">
                <a:solidFill>
                  <a:srgbClr val="000000"/>
                </a:solidFill>
                <a:latin typeface="Calibri" charset="0"/>
                <a:ea typeface="Calibri" charset="0"/>
                <a:cs typeface="Calibri" charset="0"/>
              </a:rPr>
              <a:t>section</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which</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basically</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states</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which</a:t>
            </a:r>
            <a:r>
              <a:rPr lang="nl-NL" sz="1600" dirty="0">
                <a:solidFill>
                  <a:srgbClr val="000000"/>
                </a:solidFill>
                <a:latin typeface="Calibri" charset="0"/>
                <a:ea typeface="Calibri" charset="0"/>
                <a:cs typeface="Calibri" charset="0"/>
              </a:rPr>
              <a:t> </a:t>
            </a:r>
            <a:r>
              <a:rPr lang="nl-NL" sz="1600" dirty="0" err="1" smtClean="0">
                <a:solidFill>
                  <a:srgbClr val="000000"/>
                </a:solidFill>
                <a:latin typeface="Calibri" charset="0"/>
                <a:ea typeface="Calibri" charset="0"/>
                <a:cs typeface="Calibri" charset="0"/>
              </a:rPr>
              <a:t>molecules</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and</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how</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many</a:t>
            </a:r>
            <a:r>
              <a:rPr lang="nl-NL" sz="1600" dirty="0">
                <a:solidFill>
                  <a:srgbClr val="000000"/>
                </a:solidFill>
                <a:latin typeface="Calibri" charset="0"/>
                <a:ea typeface="Calibri" charset="0"/>
                <a:cs typeface="Calibri" charset="0"/>
              </a:rPr>
              <a:t> of </a:t>
            </a:r>
            <a:r>
              <a:rPr lang="nl-NL" sz="1600" dirty="0" err="1">
                <a:solidFill>
                  <a:srgbClr val="000000"/>
                </a:solidFill>
                <a:latin typeface="Calibri" charset="0"/>
                <a:ea typeface="Calibri" charset="0"/>
                <a:cs typeface="Calibri" charset="0"/>
              </a:rPr>
              <a:t>them</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exist</a:t>
            </a:r>
            <a:r>
              <a:rPr lang="nl-NL" sz="1600" dirty="0">
                <a:solidFill>
                  <a:srgbClr val="000000"/>
                </a:solidFill>
                <a:latin typeface="Calibri" charset="0"/>
                <a:ea typeface="Calibri" charset="0"/>
                <a:cs typeface="Calibri" charset="0"/>
              </a:rPr>
              <a:t> in the system. </a:t>
            </a:r>
            <a:r>
              <a:rPr lang="nl-NL" sz="1600" dirty="0" err="1">
                <a:solidFill>
                  <a:srgbClr val="000000"/>
                </a:solidFill>
                <a:latin typeface="Calibri" charset="0"/>
                <a:ea typeface="Calibri" charset="0"/>
                <a:cs typeface="Calibri" charset="0"/>
              </a:rPr>
              <a:t>Note</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that</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the</a:t>
            </a:r>
            <a:r>
              <a:rPr lang="nl-NL" sz="1600" dirty="0">
                <a:solidFill>
                  <a:srgbClr val="000000"/>
                </a:solidFill>
                <a:latin typeface="Calibri" charset="0"/>
                <a:ea typeface="Calibri" charset="0"/>
                <a:cs typeface="Calibri" charset="0"/>
              </a:rPr>
              <a:t> </a:t>
            </a:r>
            <a:r>
              <a:rPr lang="nl-NL" sz="1600" dirty="0" smtClean="0">
                <a:solidFill>
                  <a:srgbClr val="000000"/>
                </a:solidFill>
                <a:latin typeface="Calibri" charset="0"/>
                <a:ea typeface="Calibri" charset="0"/>
                <a:cs typeface="Calibri" charset="0"/>
              </a:rPr>
              <a:t>compound </a:t>
            </a:r>
            <a:r>
              <a:rPr lang="nl-NL" sz="1600" dirty="0">
                <a:solidFill>
                  <a:srgbClr val="000000"/>
                </a:solidFill>
                <a:latin typeface="Calibri" charset="0"/>
                <a:ea typeface="Calibri" charset="0"/>
                <a:cs typeface="Calibri" charset="0"/>
              </a:rPr>
              <a:t>name must </a:t>
            </a:r>
            <a:r>
              <a:rPr lang="nl-NL" sz="1600" dirty="0" err="1">
                <a:solidFill>
                  <a:srgbClr val="000000"/>
                </a:solidFill>
                <a:latin typeface="Calibri" charset="0"/>
                <a:ea typeface="Calibri" charset="0"/>
                <a:cs typeface="Calibri" charset="0"/>
              </a:rPr>
              <a:t>be</a:t>
            </a:r>
            <a:r>
              <a:rPr lang="nl-NL" sz="1600" dirty="0">
                <a:solidFill>
                  <a:srgbClr val="000000"/>
                </a:solidFill>
                <a:latin typeface="Calibri" charset="0"/>
                <a:ea typeface="Calibri" charset="0"/>
                <a:cs typeface="Calibri" charset="0"/>
              </a:rPr>
              <a:t> the </a:t>
            </a:r>
            <a:r>
              <a:rPr lang="nl-NL" sz="1600" dirty="0" err="1">
                <a:solidFill>
                  <a:srgbClr val="000000"/>
                </a:solidFill>
                <a:latin typeface="Calibri" charset="0"/>
                <a:ea typeface="Calibri" charset="0"/>
                <a:cs typeface="Calibri" charset="0"/>
              </a:rPr>
              <a:t>same</a:t>
            </a:r>
            <a:r>
              <a:rPr lang="nl-NL" sz="1600" dirty="0">
                <a:solidFill>
                  <a:srgbClr val="000000"/>
                </a:solidFill>
                <a:latin typeface="Calibri" charset="0"/>
                <a:ea typeface="Calibri" charset="0"/>
                <a:cs typeface="Calibri" charset="0"/>
              </a:rPr>
              <a:t> as in the </a:t>
            </a:r>
            <a:r>
              <a:rPr lang="nl-NL" sz="1600" dirty="0" err="1">
                <a:solidFill>
                  <a:srgbClr val="000000"/>
                </a:solidFill>
                <a:latin typeface="Calibri" charset="0"/>
                <a:ea typeface="Calibri" charset="0"/>
                <a:cs typeface="Calibri" charset="0"/>
              </a:rPr>
              <a:t>molecult</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topology</a:t>
            </a:r>
            <a:r>
              <a:rPr lang="nl-NL" sz="1600" dirty="0">
                <a:solidFill>
                  <a:srgbClr val="000000"/>
                </a:solidFill>
                <a:latin typeface="Calibri" charset="0"/>
                <a:ea typeface="Calibri" charset="0"/>
                <a:cs typeface="Calibri" charset="0"/>
              </a:rPr>
              <a:t> file (</a:t>
            </a:r>
            <a:r>
              <a:rPr lang="nl-NL" sz="1600" dirty="0" err="1">
                <a:solidFill>
                  <a:srgbClr val="000000"/>
                </a:solidFill>
                <a:latin typeface="Calibri" charset="0"/>
                <a:ea typeface="Calibri" charset="0"/>
                <a:cs typeface="Calibri" charset="0"/>
              </a:rPr>
              <a:t>here</a:t>
            </a:r>
            <a:r>
              <a:rPr lang="nl-NL" sz="1600" dirty="0">
                <a:solidFill>
                  <a:srgbClr val="000000"/>
                </a:solidFill>
                <a:latin typeface="Calibri" charset="0"/>
                <a:ea typeface="Calibri" charset="0"/>
                <a:cs typeface="Calibri" charset="0"/>
              </a:rPr>
              <a:t> </a:t>
            </a:r>
            <a:r>
              <a:rPr lang="nl-NL" sz="1600" dirty="0" err="1" smtClean="0">
                <a:solidFill>
                  <a:srgbClr val="000000"/>
                </a:solidFill>
                <a:latin typeface="Calibri" charset="0"/>
                <a:ea typeface="Calibri" charset="0"/>
                <a:cs typeface="Calibri" charset="0"/>
              </a:rPr>
              <a:t>spc.itp</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When</a:t>
            </a:r>
            <a:r>
              <a:rPr lang="nl-NL" sz="1600" dirty="0">
                <a:solidFill>
                  <a:srgbClr val="000000"/>
                </a:solidFill>
                <a:latin typeface="Calibri" charset="0"/>
                <a:ea typeface="Calibri" charset="0"/>
                <a:cs typeface="Calibri" charset="0"/>
              </a:rPr>
              <a:t> more </a:t>
            </a:r>
            <a:r>
              <a:rPr lang="nl-NL" sz="1600" dirty="0" err="1">
                <a:solidFill>
                  <a:srgbClr val="000000"/>
                </a:solidFill>
                <a:latin typeface="Calibri" charset="0"/>
                <a:ea typeface="Calibri" charset="0"/>
                <a:cs typeface="Calibri" charset="0"/>
              </a:rPr>
              <a:t>than</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one</a:t>
            </a:r>
            <a:r>
              <a:rPr lang="nl-NL" sz="1600" dirty="0">
                <a:solidFill>
                  <a:srgbClr val="000000"/>
                </a:solidFill>
                <a:latin typeface="Calibri" charset="0"/>
                <a:ea typeface="Calibri" charset="0"/>
                <a:cs typeface="Calibri" charset="0"/>
              </a:rPr>
              <a:t> moleculetype/compound </a:t>
            </a:r>
            <a:r>
              <a:rPr lang="nl-NL" sz="1600" dirty="0" err="1">
                <a:solidFill>
                  <a:srgbClr val="000000"/>
                </a:solidFill>
                <a:latin typeface="Calibri" charset="0"/>
                <a:ea typeface="Calibri" charset="0"/>
                <a:cs typeface="Calibri" charset="0"/>
              </a:rPr>
              <a:t>exist</a:t>
            </a:r>
            <a:r>
              <a:rPr lang="nl-NL" sz="1600" dirty="0">
                <a:solidFill>
                  <a:srgbClr val="000000"/>
                </a:solidFill>
                <a:latin typeface="Calibri" charset="0"/>
                <a:ea typeface="Calibri" charset="0"/>
                <a:cs typeface="Calibri" charset="0"/>
              </a:rPr>
              <a:t>, the order </a:t>
            </a:r>
            <a:r>
              <a:rPr lang="nl-NL" sz="1600" dirty="0" smtClean="0">
                <a:solidFill>
                  <a:srgbClr val="000000"/>
                </a:solidFill>
                <a:latin typeface="Calibri" charset="0"/>
                <a:ea typeface="Calibri" charset="0"/>
                <a:cs typeface="Calibri" charset="0"/>
              </a:rPr>
              <a:t>of </a:t>
            </a:r>
            <a:r>
              <a:rPr lang="nl-NL" sz="1600" dirty="0" err="1">
                <a:solidFill>
                  <a:srgbClr val="000000"/>
                </a:solidFill>
                <a:latin typeface="Calibri" charset="0"/>
                <a:ea typeface="Calibri" charset="0"/>
                <a:cs typeface="Calibri" charset="0"/>
              </a:rPr>
              <a:t>them</a:t>
            </a:r>
            <a:r>
              <a:rPr lang="nl-NL" sz="1600" dirty="0">
                <a:solidFill>
                  <a:srgbClr val="000000"/>
                </a:solidFill>
                <a:latin typeface="Calibri" charset="0"/>
                <a:ea typeface="Calibri" charset="0"/>
                <a:cs typeface="Calibri" charset="0"/>
              </a:rPr>
              <a:t> must </a:t>
            </a:r>
            <a:r>
              <a:rPr lang="nl-NL" sz="1600" dirty="0" err="1">
                <a:solidFill>
                  <a:srgbClr val="000000"/>
                </a:solidFill>
                <a:latin typeface="Calibri" charset="0"/>
                <a:ea typeface="Calibri" charset="0"/>
                <a:cs typeface="Calibri" charset="0"/>
              </a:rPr>
              <a:t>be</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matched</a:t>
            </a:r>
            <a:r>
              <a:rPr lang="nl-NL" sz="1600" dirty="0">
                <a:solidFill>
                  <a:srgbClr val="000000"/>
                </a:solidFill>
                <a:latin typeface="Calibri" charset="0"/>
                <a:ea typeface="Calibri" charset="0"/>
                <a:cs typeface="Calibri" charset="0"/>
              </a:rPr>
              <a:t> in the </a:t>
            </a:r>
            <a:r>
              <a:rPr lang="nl-NL" sz="1600" dirty="0" err="1">
                <a:solidFill>
                  <a:srgbClr val="000000"/>
                </a:solidFill>
                <a:latin typeface="Calibri" charset="0"/>
                <a:ea typeface="Calibri" charset="0"/>
                <a:cs typeface="Calibri" charset="0"/>
              </a:rPr>
              <a:t>initial</a:t>
            </a:r>
            <a:r>
              <a:rPr lang="nl-NL" sz="1600" dirty="0">
                <a:solidFill>
                  <a:srgbClr val="000000"/>
                </a:solidFill>
                <a:latin typeface="Calibri" charset="0"/>
                <a:ea typeface="Calibri" charset="0"/>
                <a:cs typeface="Calibri" charset="0"/>
              </a:rPr>
              <a:t> </a:t>
            </a:r>
            <a:r>
              <a:rPr lang="nl-NL" sz="1600" dirty="0" err="1">
                <a:solidFill>
                  <a:srgbClr val="000000"/>
                </a:solidFill>
                <a:latin typeface="Calibri" charset="0"/>
                <a:ea typeface="Calibri" charset="0"/>
                <a:cs typeface="Calibri" charset="0"/>
              </a:rPr>
              <a:t>structure</a:t>
            </a:r>
            <a:r>
              <a:rPr lang="nl-NL" sz="1600" dirty="0">
                <a:solidFill>
                  <a:srgbClr val="000000"/>
                </a:solidFill>
                <a:latin typeface="Calibri" charset="0"/>
                <a:ea typeface="Calibri" charset="0"/>
                <a:cs typeface="Calibri" charset="0"/>
              </a:rPr>
              <a:t> file (a </a:t>
            </a:r>
            <a:r>
              <a:rPr lang="nl-NL" sz="1600" b="1" dirty="0">
                <a:solidFill>
                  <a:srgbClr val="000000"/>
                </a:solidFill>
                <a:latin typeface="Calibri" charset="0"/>
                <a:ea typeface="Calibri" charset="0"/>
                <a:cs typeface="Calibri" charset="0"/>
              </a:rPr>
              <a:t>.</a:t>
            </a:r>
            <a:r>
              <a:rPr lang="nl-NL" sz="1600" b="1" dirty="0" err="1">
                <a:solidFill>
                  <a:srgbClr val="000000"/>
                </a:solidFill>
                <a:latin typeface="Calibri" charset="0"/>
                <a:ea typeface="Calibri" charset="0"/>
                <a:cs typeface="Calibri" charset="0"/>
              </a:rPr>
              <a:t>gro</a:t>
            </a:r>
            <a:r>
              <a:rPr lang="nl-NL" sz="1600" b="1" dirty="0">
                <a:solidFill>
                  <a:srgbClr val="000000"/>
                </a:solidFill>
                <a:latin typeface="Calibri" charset="0"/>
                <a:ea typeface="Calibri" charset="0"/>
                <a:cs typeface="Calibri" charset="0"/>
              </a:rPr>
              <a:t> </a:t>
            </a:r>
            <a:r>
              <a:rPr lang="nl-NL" sz="1600" dirty="0">
                <a:solidFill>
                  <a:srgbClr val="000000"/>
                </a:solidFill>
                <a:latin typeface="Calibri" charset="0"/>
                <a:ea typeface="Calibri" charset="0"/>
                <a:cs typeface="Calibri" charset="0"/>
              </a:rPr>
              <a:t>or </a:t>
            </a:r>
            <a:r>
              <a:rPr lang="nl-NL" sz="1600" b="1" dirty="0">
                <a:solidFill>
                  <a:srgbClr val="000000"/>
                </a:solidFill>
                <a:latin typeface="Calibri" charset="0"/>
                <a:ea typeface="Calibri" charset="0"/>
                <a:cs typeface="Calibri" charset="0"/>
              </a:rPr>
              <a:t>.</a:t>
            </a:r>
            <a:r>
              <a:rPr lang="nl-NL" sz="1600" b="1" dirty="0" err="1">
                <a:solidFill>
                  <a:srgbClr val="000000"/>
                </a:solidFill>
                <a:latin typeface="Calibri" charset="0"/>
                <a:ea typeface="Calibri" charset="0"/>
                <a:cs typeface="Calibri" charset="0"/>
              </a:rPr>
              <a:t>pdb</a:t>
            </a:r>
            <a:r>
              <a:rPr lang="nl-NL" sz="1600" b="1" dirty="0">
                <a:solidFill>
                  <a:srgbClr val="000000"/>
                </a:solidFill>
                <a:latin typeface="Calibri" charset="0"/>
                <a:ea typeface="Calibri" charset="0"/>
                <a:cs typeface="Calibri" charset="0"/>
              </a:rPr>
              <a:t> </a:t>
            </a:r>
            <a:r>
              <a:rPr lang="nl-NL" sz="1600" dirty="0" smtClean="0">
                <a:solidFill>
                  <a:srgbClr val="000000"/>
                </a:solidFill>
                <a:latin typeface="Calibri" charset="0"/>
                <a:ea typeface="Calibri" charset="0"/>
                <a:cs typeface="Calibri" charset="0"/>
              </a:rPr>
              <a:t>file).</a:t>
            </a:r>
          </a:p>
          <a:p>
            <a:pPr marL="923925"/>
            <a:endParaRPr lang="nl-NL" sz="1600" dirty="0">
              <a:solidFill>
                <a:srgbClr val="000000"/>
              </a:solidFill>
              <a:latin typeface="Calibri" charset="0"/>
              <a:ea typeface="Calibri" charset="0"/>
              <a:cs typeface="Calibri" charset="0"/>
            </a:endParaRPr>
          </a:p>
          <a:p>
            <a:pPr marL="923925"/>
            <a:endParaRPr lang="nl-NL" sz="1600" dirty="0" smtClean="0">
              <a:solidFill>
                <a:srgbClr val="000000"/>
              </a:solidFill>
              <a:latin typeface="Calibri" charset="0"/>
              <a:ea typeface="Calibri" charset="0"/>
              <a:cs typeface="Calibri" charset="0"/>
            </a:endParaRPr>
          </a:p>
          <a:p>
            <a:pPr marL="923925"/>
            <a:endParaRPr lang="nl-NL" sz="1600" dirty="0">
              <a:solidFill>
                <a:srgbClr val="000000"/>
              </a:solidFill>
              <a:latin typeface="Calibri" charset="0"/>
              <a:ea typeface="Calibri" charset="0"/>
              <a:cs typeface="Calibri" charset="0"/>
            </a:endParaRPr>
          </a:p>
          <a:p>
            <a:pPr marL="923925"/>
            <a:endParaRPr lang="nl-NL" sz="1600" dirty="0" smtClean="0">
              <a:solidFill>
                <a:srgbClr val="000000"/>
              </a:solidFill>
              <a:latin typeface="Calibri" charset="0"/>
              <a:ea typeface="Calibri" charset="0"/>
              <a:cs typeface="Calibri" charset="0"/>
            </a:endParaRPr>
          </a:p>
          <a:p>
            <a:pPr marL="923925"/>
            <a:endParaRPr lang="nl-NL" sz="1600" dirty="0">
              <a:solidFill>
                <a:srgbClr val="000000"/>
              </a:solidFill>
              <a:latin typeface="Calibri" charset="0"/>
              <a:ea typeface="Calibri" charset="0"/>
              <a:cs typeface="Calibri" charset="0"/>
            </a:endParaRPr>
          </a:p>
          <a:p>
            <a:r>
              <a:rPr lang="nl-NL" sz="1600" dirty="0">
                <a:solidFill>
                  <a:srgbClr val="000000"/>
                </a:solidFill>
                <a:latin typeface="Calibri" charset="0"/>
                <a:ea typeface="Calibri" charset="0"/>
                <a:cs typeface="Calibri" charset="0"/>
              </a:rPr>
              <a:t>	</a:t>
            </a:r>
          </a:p>
        </p:txBody>
      </p:sp>
      <p:sp>
        <p:nvSpPr>
          <p:cNvPr id="5"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smtClean="0">
                <a:latin typeface="Calibri" charset="0"/>
                <a:ea typeface="Calibri" charset="0"/>
                <a:cs typeface="Calibri" charset="0"/>
              </a:rPr>
              <a:t>	</a:t>
            </a:r>
            <a:r>
              <a:rPr lang="sv-SE" sz="2000" dirty="0" smtClean="0">
                <a:latin typeface="Calibri" charset="0"/>
                <a:ea typeface="Calibri" charset="0"/>
                <a:cs typeface="Calibri" charset="0"/>
              </a:rPr>
              <a:t>Last </a:t>
            </a:r>
            <a:r>
              <a:rPr lang="sv-SE" sz="2000" dirty="0" err="1" smtClean="0">
                <a:latin typeface="Calibri" charset="0"/>
                <a:ea typeface="Calibri" charset="0"/>
                <a:cs typeface="Calibri" charset="0"/>
              </a:rPr>
              <a:t>section</a:t>
            </a:r>
            <a:r>
              <a:rPr lang="sv-SE" sz="2000" dirty="0" smtClean="0">
                <a:latin typeface="Calibri" charset="0"/>
                <a:ea typeface="Calibri" charset="0"/>
                <a:cs typeface="Calibri" charset="0"/>
              </a:rPr>
              <a:t> in the </a:t>
            </a:r>
            <a:r>
              <a:rPr lang="sv-SE" sz="2000" dirty="0" err="1" smtClean="0">
                <a:latin typeface="Calibri" charset="0"/>
                <a:ea typeface="Calibri" charset="0"/>
                <a:cs typeface="Calibri" charset="0"/>
              </a:rPr>
              <a:t>topology</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file</a:t>
            </a:r>
            <a:r>
              <a:rPr lang="sv-SE" sz="2000" dirty="0" smtClean="0">
                <a:latin typeface="Calibri" charset="0"/>
                <a:ea typeface="Calibri" charset="0"/>
                <a:cs typeface="Calibri" charset="0"/>
              </a:rPr>
              <a:t> </a:t>
            </a:r>
            <a:r>
              <a:rPr lang="sv-SE" sz="2000" b="1" dirty="0" err="1" smtClean="0">
                <a:latin typeface="Calibri" charset="0"/>
                <a:ea typeface="Calibri" charset="0"/>
                <a:cs typeface="Calibri" charset="0"/>
              </a:rPr>
              <a:t>topol.top</a:t>
            </a:r>
            <a:endParaRPr lang="sv-SE" sz="2000" b="1" dirty="0">
              <a:latin typeface="Calibri" charset="0"/>
              <a:ea typeface="Calibri" charset="0"/>
              <a:cs typeface="Calibri" charset="0"/>
            </a:endParaRPr>
          </a:p>
        </p:txBody>
      </p:sp>
    </p:spTree>
    <p:extLst>
      <p:ext uri="{BB962C8B-B14F-4D97-AF65-F5344CB8AC3E}">
        <p14:creationId xmlns:p14="http://schemas.microsoft.com/office/powerpoint/2010/main" val="211845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238396"/>
            <a:ext cx="9144000" cy="5619604"/>
          </a:xfrm>
          <a:prstGeom prst="rect">
            <a:avLst/>
          </a:prstGeom>
          <a:ln>
            <a:solidFill>
              <a:schemeClr val="tx1"/>
            </a:solidFill>
          </a:ln>
        </p:spPr>
        <p:style>
          <a:lnRef idx="2">
            <a:schemeClr val="dk1"/>
          </a:lnRef>
          <a:fillRef idx="1003">
            <a:schemeClr val="lt1"/>
          </a:fillRef>
          <a:effectRef idx="0">
            <a:schemeClr val="dk1"/>
          </a:effectRef>
          <a:fontRef idx="minor">
            <a:schemeClr val="dk1"/>
          </a:fontRef>
        </p:style>
        <p:txBody>
          <a:bodyPr wrap="square">
            <a:spAutoFit/>
          </a:bodyPr>
          <a:lstStyle/>
          <a:p>
            <a:pPr marL="923925"/>
            <a:r>
              <a:rPr lang="sv-SE" sz="1000" dirty="0">
                <a:solidFill>
                  <a:srgbClr val="000000"/>
                </a:solidFill>
                <a:latin typeface="Courier"/>
                <a:cs typeface="Courier"/>
              </a:rPr>
              <a:t>In terminal:</a:t>
            </a:r>
          </a:p>
          <a:p>
            <a:pPr marL="923925"/>
            <a:r>
              <a:rPr lang="sv-SE" sz="1000" dirty="0">
                <a:solidFill>
                  <a:srgbClr val="000000"/>
                </a:solidFill>
                <a:latin typeface="Courier"/>
                <a:cs typeface="Courier"/>
              </a:rPr>
              <a:t>    </a:t>
            </a:r>
            <a:r>
              <a:rPr lang="sv-SE" sz="1000" b="1" dirty="0" err="1">
                <a:solidFill>
                  <a:srgbClr val="000000"/>
                </a:solidFill>
                <a:latin typeface="Courier"/>
                <a:cs typeface="Courier"/>
              </a:rPr>
              <a:t>gmx</a:t>
            </a:r>
            <a:r>
              <a:rPr lang="sv-SE" sz="1000" b="1" dirty="0">
                <a:solidFill>
                  <a:srgbClr val="000000"/>
                </a:solidFill>
                <a:latin typeface="Courier"/>
                <a:cs typeface="Courier"/>
              </a:rPr>
              <a:t> </a:t>
            </a:r>
            <a:r>
              <a:rPr lang="sv-SE" sz="1000" b="1" dirty="0" err="1">
                <a:solidFill>
                  <a:srgbClr val="000000"/>
                </a:solidFill>
                <a:latin typeface="Courier"/>
                <a:cs typeface="Courier"/>
              </a:rPr>
              <a:t>help</a:t>
            </a:r>
            <a:r>
              <a:rPr lang="sv-SE" sz="1000" b="1" dirty="0">
                <a:solidFill>
                  <a:srgbClr val="000000"/>
                </a:solidFill>
                <a:latin typeface="Courier"/>
                <a:cs typeface="Courier"/>
              </a:rPr>
              <a:t> </a:t>
            </a:r>
            <a:r>
              <a:rPr lang="sv-SE" sz="1000" b="1" dirty="0" err="1">
                <a:solidFill>
                  <a:srgbClr val="000000"/>
                </a:solidFill>
                <a:latin typeface="Courier"/>
                <a:cs typeface="Courier"/>
              </a:rPr>
              <a:t>commands</a:t>
            </a:r>
            <a:endParaRPr lang="sv-SE" sz="1000" b="1" dirty="0">
              <a:solidFill>
                <a:srgbClr val="000000"/>
              </a:solidFill>
              <a:latin typeface="Courier"/>
              <a:cs typeface="Courier"/>
            </a:endParaRPr>
          </a:p>
          <a:p>
            <a:pPr marL="923925"/>
            <a:endParaRPr lang="sv-SE" sz="1000" b="1" dirty="0">
              <a:solidFill>
                <a:srgbClr val="000000"/>
              </a:solidFill>
              <a:latin typeface="Courier"/>
              <a:cs typeface="Courier"/>
            </a:endParaRPr>
          </a:p>
          <a:p>
            <a:pPr marL="923925"/>
            <a:r>
              <a:rPr lang="sv-SE" sz="1000" dirty="0">
                <a:solidFill>
                  <a:srgbClr val="000000"/>
                </a:solidFill>
                <a:latin typeface="Courier"/>
                <a:cs typeface="Courier"/>
              </a:rPr>
              <a:t>    </a:t>
            </a:r>
            <a:r>
              <a:rPr lang="sv-SE" sz="1000" i="1" dirty="0" err="1">
                <a:solidFill>
                  <a:srgbClr val="000000"/>
                </a:solidFill>
                <a:latin typeface="Courier"/>
                <a:cs typeface="Courier"/>
              </a:rPr>
              <a:t>analyze</a:t>
            </a:r>
            <a:r>
              <a:rPr lang="sv-SE" sz="1000" i="1" dirty="0">
                <a:solidFill>
                  <a:srgbClr val="000000"/>
                </a:solidFill>
                <a:latin typeface="Courier"/>
                <a:cs typeface="Courier"/>
              </a:rPr>
              <a:t>           </a:t>
            </a:r>
            <a:r>
              <a:rPr lang="sv-SE" sz="1000" i="1" dirty="0" err="1">
                <a:solidFill>
                  <a:srgbClr val="000000"/>
                </a:solidFill>
                <a:latin typeface="Courier"/>
                <a:cs typeface="Courier"/>
              </a:rPr>
              <a:t>Analyze</a:t>
            </a:r>
            <a:r>
              <a:rPr lang="sv-SE" sz="1000" i="1" dirty="0">
                <a:solidFill>
                  <a:srgbClr val="000000"/>
                </a:solidFill>
                <a:latin typeface="Courier"/>
                <a:cs typeface="Courier"/>
              </a:rPr>
              <a:t> data sets</a:t>
            </a:r>
          </a:p>
          <a:p>
            <a:pPr marL="923925"/>
            <a:r>
              <a:rPr lang="sv-SE" sz="1000" i="1" dirty="0">
                <a:solidFill>
                  <a:srgbClr val="000000"/>
                </a:solidFill>
                <a:latin typeface="Courier"/>
                <a:cs typeface="Courier"/>
              </a:rPr>
              <a:t>    check             Check and </a:t>
            </a:r>
            <a:r>
              <a:rPr lang="sv-SE" sz="1000" i="1" dirty="0" err="1">
                <a:solidFill>
                  <a:srgbClr val="000000"/>
                </a:solidFill>
                <a:latin typeface="Courier"/>
                <a:cs typeface="Courier"/>
              </a:rPr>
              <a:t>compare</a:t>
            </a:r>
            <a:r>
              <a:rPr lang="sv-SE" sz="1000" i="1" dirty="0">
                <a:solidFill>
                  <a:srgbClr val="000000"/>
                </a:solidFill>
                <a:latin typeface="Courier"/>
                <a:cs typeface="Courier"/>
              </a:rPr>
              <a:t> </a:t>
            </a:r>
            <a:r>
              <a:rPr lang="sv-SE" sz="1000" i="1" dirty="0" err="1">
                <a:solidFill>
                  <a:srgbClr val="000000"/>
                </a:solidFill>
                <a:latin typeface="Courier"/>
                <a:cs typeface="Courier"/>
              </a:rPr>
              <a:t>files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convert-tpr</a:t>
            </a:r>
            <a:r>
              <a:rPr lang="sv-SE" sz="1000" i="1" dirty="0">
                <a:solidFill>
                  <a:srgbClr val="000000"/>
                </a:solidFill>
                <a:latin typeface="Courier"/>
                <a:cs typeface="Courier"/>
              </a:rPr>
              <a:t>       Make a </a:t>
            </a:r>
            <a:r>
              <a:rPr lang="sv-SE" sz="1000" i="1" dirty="0" err="1">
                <a:solidFill>
                  <a:srgbClr val="000000"/>
                </a:solidFill>
                <a:latin typeface="Courier"/>
                <a:cs typeface="Courier"/>
              </a:rPr>
              <a:t>modifed</a:t>
            </a:r>
            <a:r>
              <a:rPr lang="sv-SE" sz="1000" i="1" dirty="0">
                <a:solidFill>
                  <a:srgbClr val="000000"/>
                </a:solidFill>
                <a:latin typeface="Courier"/>
                <a:cs typeface="Courier"/>
              </a:rPr>
              <a:t> run-input </a:t>
            </a:r>
            <a:r>
              <a:rPr lang="sv-SE" sz="1000" i="1" dirty="0" err="1">
                <a:solidFill>
                  <a:srgbClr val="000000"/>
                </a:solidFill>
                <a:latin typeface="Courier"/>
                <a:cs typeface="Courier"/>
              </a:rPr>
              <a:t>file</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density</a:t>
            </a:r>
            <a:r>
              <a:rPr lang="sv-SE" sz="1000" i="1" dirty="0">
                <a:solidFill>
                  <a:srgbClr val="000000"/>
                </a:solidFill>
                <a:latin typeface="Courier"/>
                <a:cs typeface="Courier"/>
              </a:rPr>
              <a:t>           </a:t>
            </a:r>
            <a:r>
              <a:rPr lang="sv-SE" sz="1000" i="1" dirty="0" err="1">
                <a:solidFill>
                  <a:srgbClr val="000000"/>
                </a:solidFill>
                <a:latin typeface="Courier"/>
                <a:cs typeface="Courier"/>
              </a:rPr>
              <a:t>Calculate</a:t>
            </a:r>
            <a:r>
              <a:rPr lang="sv-SE" sz="1000" i="1" dirty="0">
                <a:solidFill>
                  <a:srgbClr val="000000"/>
                </a:solidFill>
                <a:latin typeface="Courier"/>
                <a:cs typeface="Courier"/>
              </a:rPr>
              <a:t> the </a:t>
            </a:r>
            <a:r>
              <a:rPr lang="sv-SE" sz="1000" i="1" dirty="0" err="1">
                <a:solidFill>
                  <a:srgbClr val="000000"/>
                </a:solidFill>
                <a:latin typeface="Courier"/>
                <a:cs typeface="Courier"/>
              </a:rPr>
              <a:t>density</a:t>
            </a:r>
            <a:r>
              <a:rPr lang="sv-SE" sz="1000" i="1" dirty="0">
                <a:solidFill>
                  <a:srgbClr val="000000"/>
                </a:solidFill>
                <a:latin typeface="Courier"/>
                <a:cs typeface="Courier"/>
              </a:rPr>
              <a:t> </a:t>
            </a:r>
            <a:r>
              <a:rPr lang="sv-SE" sz="1000" i="1" dirty="0" err="1">
                <a:solidFill>
                  <a:srgbClr val="000000"/>
                </a:solidFill>
                <a:latin typeface="Courier"/>
                <a:cs typeface="Courier"/>
              </a:rPr>
              <a:t>of</a:t>
            </a:r>
            <a:r>
              <a:rPr lang="sv-SE" sz="1000" i="1" dirty="0">
                <a:solidFill>
                  <a:srgbClr val="000000"/>
                </a:solidFill>
                <a:latin typeface="Courier"/>
                <a:cs typeface="Courier"/>
              </a:rPr>
              <a:t> the system</a:t>
            </a: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distance</a:t>
            </a:r>
            <a:r>
              <a:rPr lang="sv-SE" sz="1000" i="1" dirty="0">
                <a:solidFill>
                  <a:srgbClr val="000000"/>
                </a:solidFill>
                <a:latin typeface="Courier"/>
                <a:cs typeface="Courier"/>
              </a:rPr>
              <a:t>          </a:t>
            </a:r>
            <a:r>
              <a:rPr lang="sv-SE" sz="1000" i="1" dirty="0" err="1">
                <a:solidFill>
                  <a:srgbClr val="000000"/>
                </a:solidFill>
                <a:latin typeface="Courier"/>
                <a:cs typeface="Courier"/>
              </a:rPr>
              <a:t>Calculate</a:t>
            </a:r>
            <a:r>
              <a:rPr lang="sv-SE" sz="1000" i="1" dirty="0">
                <a:solidFill>
                  <a:srgbClr val="000000"/>
                </a:solidFill>
                <a:latin typeface="Courier"/>
                <a:cs typeface="Courier"/>
              </a:rPr>
              <a:t> </a:t>
            </a:r>
            <a:r>
              <a:rPr lang="sv-SE" sz="1000" i="1" dirty="0" err="1">
                <a:solidFill>
                  <a:srgbClr val="000000"/>
                </a:solidFill>
                <a:latin typeface="Courier"/>
                <a:cs typeface="Courier"/>
              </a:rPr>
              <a:t>distances</a:t>
            </a:r>
            <a:r>
              <a:rPr lang="sv-SE" sz="1000" i="1" dirty="0">
                <a:solidFill>
                  <a:srgbClr val="000000"/>
                </a:solidFill>
                <a:latin typeface="Courier"/>
                <a:cs typeface="Courier"/>
              </a:rPr>
              <a:t> </a:t>
            </a:r>
            <a:r>
              <a:rPr lang="sv-SE" sz="1000" i="1" dirty="0" err="1">
                <a:solidFill>
                  <a:srgbClr val="000000"/>
                </a:solidFill>
                <a:latin typeface="Courier"/>
                <a:cs typeface="Courier"/>
              </a:rPr>
              <a:t>between</a:t>
            </a:r>
            <a:r>
              <a:rPr lang="sv-SE" sz="1000" i="1" dirty="0">
                <a:solidFill>
                  <a:srgbClr val="000000"/>
                </a:solidFill>
                <a:latin typeface="Courier"/>
                <a:cs typeface="Courier"/>
              </a:rPr>
              <a:t> pairs </a:t>
            </a:r>
            <a:r>
              <a:rPr lang="sv-SE" sz="1000" i="1" dirty="0" err="1">
                <a:solidFill>
                  <a:srgbClr val="000000"/>
                </a:solidFill>
                <a:latin typeface="Courier"/>
                <a:cs typeface="Courier"/>
              </a:rPr>
              <a:t>of</a:t>
            </a:r>
            <a:r>
              <a:rPr lang="sv-SE" sz="1000" i="1" dirty="0">
                <a:solidFill>
                  <a:srgbClr val="000000"/>
                </a:solidFill>
                <a:latin typeface="Courier"/>
                <a:cs typeface="Courier"/>
              </a:rPr>
              <a:t> positions</a:t>
            </a: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dump</a:t>
            </a:r>
            <a:r>
              <a:rPr lang="sv-SE" sz="1000" i="1" dirty="0">
                <a:solidFill>
                  <a:srgbClr val="000000"/>
                </a:solidFill>
                <a:latin typeface="Courier"/>
                <a:cs typeface="Courier"/>
              </a:rPr>
              <a:t>              Make </a:t>
            </a:r>
            <a:r>
              <a:rPr lang="sv-SE" sz="1000" i="1" dirty="0" err="1">
                <a:solidFill>
                  <a:srgbClr val="000000"/>
                </a:solidFill>
                <a:latin typeface="Courier"/>
                <a:cs typeface="Courier"/>
              </a:rPr>
              <a:t>binary</a:t>
            </a:r>
            <a:r>
              <a:rPr lang="sv-SE" sz="1000" i="1" dirty="0">
                <a:solidFill>
                  <a:srgbClr val="000000"/>
                </a:solidFill>
                <a:latin typeface="Courier"/>
                <a:cs typeface="Courier"/>
              </a:rPr>
              <a:t> </a:t>
            </a:r>
            <a:r>
              <a:rPr lang="sv-SE" sz="1000" i="1" dirty="0" err="1">
                <a:solidFill>
                  <a:srgbClr val="000000"/>
                </a:solidFill>
                <a:latin typeface="Courier"/>
                <a:cs typeface="Courier"/>
              </a:rPr>
              <a:t>files</a:t>
            </a:r>
            <a:r>
              <a:rPr lang="sv-SE" sz="1000" i="1" dirty="0">
                <a:solidFill>
                  <a:srgbClr val="000000"/>
                </a:solidFill>
                <a:latin typeface="Courier"/>
                <a:cs typeface="Courier"/>
              </a:rPr>
              <a:t> human </a:t>
            </a:r>
            <a:r>
              <a:rPr lang="sv-SE" sz="1000" i="1" dirty="0" err="1">
                <a:solidFill>
                  <a:srgbClr val="000000"/>
                </a:solidFill>
                <a:latin typeface="Courier"/>
                <a:cs typeface="Courier"/>
              </a:rPr>
              <a:t>readable</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editconf</a:t>
            </a:r>
            <a:r>
              <a:rPr lang="sv-SE" sz="1000" i="1" dirty="0">
                <a:solidFill>
                  <a:srgbClr val="000000"/>
                </a:solidFill>
                <a:latin typeface="Courier"/>
                <a:cs typeface="Courier"/>
              </a:rPr>
              <a:t>          </a:t>
            </a:r>
            <a:r>
              <a:rPr lang="sv-SE" sz="1000" i="1" dirty="0" err="1">
                <a:solidFill>
                  <a:srgbClr val="000000"/>
                </a:solidFill>
                <a:latin typeface="Courier"/>
                <a:cs typeface="Courier"/>
              </a:rPr>
              <a:t>Convert</a:t>
            </a:r>
            <a:r>
              <a:rPr lang="sv-SE" sz="1000" i="1" dirty="0">
                <a:solidFill>
                  <a:srgbClr val="000000"/>
                </a:solidFill>
                <a:latin typeface="Courier"/>
                <a:cs typeface="Courier"/>
              </a:rPr>
              <a:t> and </a:t>
            </a:r>
            <a:r>
              <a:rPr lang="sv-SE" sz="1000" i="1" dirty="0" err="1">
                <a:solidFill>
                  <a:srgbClr val="000000"/>
                </a:solidFill>
                <a:latin typeface="Courier"/>
                <a:cs typeface="Courier"/>
              </a:rPr>
              <a:t>manipulates</a:t>
            </a:r>
            <a:r>
              <a:rPr lang="sv-SE" sz="1000" i="1" dirty="0">
                <a:solidFill>
                  <a:srgbClr val="000000"/>
                </a:solidFill>
                <a:latin typeface="Courier"/>
                <a:cs typeface="Courier"/>
              </a:rPr>
              <a:t> </a:t>
            </a:r>
            <a:r>
              <a:rPr lang="sv-SE" sz="1000" i="1" dirty="0" err="1">
                <a:solidFill>
                  <a:srgbClr val="000000"/>
                </a:solidFill>
                <a:latin typeface="Courier"/>
                <a:cs typeface="Courier"/>
              </a:rPr>
              <a:t>structure</a:t>
            </a:r>
            <a:r>
              <a:rPr lang="sv-SE" sz="1000" i="1" dirty="0">
                <a:solidFill>
                  <a:srgbClr val="000000"/>
                </a:solidFill>
                <a:latin typeface="Courier"/>
                <a:cs typeface="Courier"/>
              </a:rPr>
              <a:t> </a:t>
            </a:r>
            <a:r>
              <a:rPr lang="sv-SE" sz="1000" i="1" dirty="0" err="1">
                <a:solidFill>
                  <a:srgbClr val="000000"/>
                </a:solidFill>
                <a:latin typeface="Courier"/>
                <a:cs typeface="Courier"/>
              </a:rPr>
              <a:t>files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energy</a:t>
            </a:r>
            <a:r>
              <a:rPr lang="sv-SE" sz="1000" i="1" dirty="0">
                <a:solidFill>
                  <a:srgbClr val="000000"/>
                </a:solidFill>
                <a:latin typeface="Courier"/>
                <a:cs typeface="Courier"/>
              </a:rPr>
              <a:t>            </a:t>
            </a:r>
            <a:r>
              <a:rPr lang="sv-SE" sz="1000" i="1" dirty="0" err="1">
                <a:solidFill>
                  <a:srgbClr val="000000"/>
                </a:solidFill>
                <a:latin typeface="Courier"/>
                <a:cs typeface="Courier"/>
              </a:rPr>
              <a:t>Writes</a:t>
            </a:r>
            <a:r>
              <a:rPr lang="sv-SE" sz="1000" i="1" dirty="0">
                <a:solidFill>
                  <a:srgbClr val="000000"/>
                </a:solidFill>
                <a:latin typeface="Courier"/>
                <a:cs typeface="Courier"/>
              </a:rPr>
              <a:t> </a:t>
            </a:r>
            <a:r>
              <a:rPr lang="sv-SE" sz="1000" i="1" dirty="0" err="1">
                <a:solidFill>
                  <a:srgbClr val="000000"/>
                </a:solidFill>
                <a:latin typeface="Courier"/>
                <a:cs typeface="Courier"/>
              </a:rPr>
              <a:t>energies</a:t>
            </a:r>
            <a:r>
              <a:rPr lang="sv-SE" sz="1000" i="1" dirty="0">
                <a:solidFill>
                  <a:srgbClr val="000000"/>
                </a:solidFill>
                <a:latin typeface="Courier"/>
                <a:cs typeface="Courier"/>
              </a:rPr>
              <a:t> </a:t>
            </a:r>
            <a:r>
              <a:rPr lang="sv-SE" sz="1000" i="1" dirty="0" err="1">
                <a:solidFill>
                  <a:srgbClr val="000000"/>
                </a:solidFill>
                <a:latin typeface="Courier"/>
                <a:cs typeface="Courier"/>
              </a:rPr>
              <a:t>to</a:t>
            </a:r>
            <a:r>
              <a:rPr lang="sv-SE" sz="1000" i="1" dirty="0">
                <a:solidFill>
                  <a:srgbClr val="000000"/>
                </a:solidFill>
                <a:latin typeface="Courier"/>
                <a:cs typeface="Courier"/>
              </a:rPr>
              <a:t> </a:t>
            </a:r>
            <a:r>
              <a:rPr lang="sv-SE" sz="1000" i="1" dirty="0" err="1">
                <a:solidFill>
                  <a:srgbClr val="000000"/>
                </a:solidFill>
                <a:latin typeface="Courier"/>
                <a:cs typeface="Courier"/>
              </a:rPr>
              <a:t>xvg</a:t>
            </a:r>
            <a:r>
              <a:rPr lang="sv-SE" sz="1000" i="1" dirty="0">
                <a:solidFill>
                  <a:srgbClr val="000000"/>
                </a:solidFill>
                <a:latin typeface="Courier"/>
                <a:cs typeface="Courier"/>
              </a:rPr>
              <a:t> </a:t>
            </a:r>
            <a:r>
              <a:rPr lang="sv-SE" sz="1000" i="1" dirty="0" err="1">
                <a:solidFill>
                  <a:srgbClr val="000000"/>
                </a:solidFill>
                <a:latin typeface="Courier"/>
                <a:cs typeface="Courier"/>
              </a:rPr>
              <a:t>files</a:t>
            </a:r>
            <a:r>
              <a:rPr lang="sv-SE" sz="1000" i="1" dirty="0">
                <a:solidFill>
                  <a:srgbClr val="000000"/>
                </a:solidFill>
                <a:latin typeface="Courier"/>
                <a:cs typeface="Courier"/>
              </a:rPr>
              <a:t> and display </a:t>
            </a:r>
            <a:r>
              <a:rPr lang="sv-SE" sz="1000" i="1" dirty="0" err="1">
                <a:solidFill>
                  <a:srgbClr val="000000"/>
                </a:solidFill>
                <a:latin typeface="Courier"/>
                <a:cs typeface="Courier"/>
              </a:rPr>
              <a:t>averages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genion</a:t>
            </a:r>
            <a:r>
              <a:rPr lang="sv-SE" sz="1000" i="1" dirty="0">
                <a:solidFill>
                  <a:srgbClr val="000000"/>
                </a:solidFill>
                <a:latin typeface="Courier"/>
                <a:cs typeface="Courier"/>
              </a:rPr>
              <a:t>            </a:t>
            </a:r>
            <a:r>
              <a:rPr lang="sv-SE" sz="1000" i="1" dirty="0" err="1">
                <a:solidFill>
                  <a:srgbClr val="000000"/>
                </a:solidFill>
                <a:latin typeface="Courier"/>
                <a:cs typeface="Courier"/>
              </a:rPr>
              <a:t>Generate</a:t>
            </a:r>
            <a:r>
              <a:rPr lang="sv-SE" sz="1000" i="1" dirty="0">
                <a:solidFill>
                  <a:srgbClr val="000000"/>
                </a:solidFill>
                <a:latin typeface="Courier"/>
                <a:cs typeface="Courier"/>
              </a:rPr>
              <a:t> </a:t>
            </a:r>
            <a:r>
              <a:rPr lang="sv-SE" sz="1000" i="1" dirty="0" err="1">
                <a:solidFill>
                  <a:srgbClr val="000000"/>
                </a:solidFill>
                <a:latin typeface="Courier"/>
                <a:cs typeface="Courier"/>
              </a:rPr>
              <a:t>monoatomic</a:t>
            </a:r>
            <a:r>
              <a:rPr lang="sv-SE" sz="1000" i="1" dirty="0">
                <a:solidFill>
                  <a:srgbClr val="000000"/>
                </a:solidFill>
                <a:latin typeface="Courier"/>
                <a:cs typeface="Courier"/>
              </a:rPr>
              <a:t> </a:t>
            </a:r>
            <a:r>
              <a:rPr lang="sv-SE" sz="1000" i="1" dirty="0" err="1">
                <a:solidFill>
                  <a:srgbClr val="000000"/>
                </a:solidFill>
                <a:latin typeface="Courier"/>
                <a:cs typeface="Courier"/>
              </a:rPr>
              <a:t>ions</a:t>
            </a:r>
            <a:r>
              <a:rPr lang="sv-SE" sz="1000" i="1" dirty="0">
                <a:solidFill>
                  <a:srgbClr val="000000"/>
                </a:solidFill>
                <a:latin typeface="Courier"/>
                <a:cs typeface="Courier"/>
              </a:rPr>
              <a:t> on </a:t>
            </a:r>
            <a:r>
              <a:rPr lang="sv-SE" sz="1000" i="1" dirty="0" err="1">
                <a:solidFill>
                  <a:srgbClr val="000000"/>
                </a:solidFill>
                <a:latin typeface="Courier"/>
                <a:cs typeface="Courier"/>
              </a:rPr>
              <a:t>energetically</a:t>
            </a:r>
            <a:r>
              <a:rPr lang="sv-SE" sz="1000" i="1" dirty="0">
                <a:solidFill>
                  <a:srgbClr val="000000"/>
                </a:solidFill>
                <a:latin typeface="Courier"/>
                <a:cs typeface="Courier"/>
              </a:rPr>
              <a:t> </a:t>
            </a:r>
            <a:r>
              <a:rPr lang="sv-SE" sz="1000" i="1" dirty="0" err="1">
                <a:solidFill>
                  <a:srgbClr val="000000"/>
                </a:solidFill>
                <a:latin typeface="Courier"/>
                <a:cs typeface="Courier"/>
              </a:rPr>
              <a:t>favorable</a:t>
            </a:r>
            <a:r>
              <a:rPr lang="sv-SE" sz="1000" i="1" dirty="0">
                <a:solidFill>
                  <a:srgbClr val="000000"/>
                </a:solidFill>
                <a:latin typeface="Courier"/>
                <a:cs typeface="Courier"/>
              </a:rPr>
              <a:t> positions</a:t>
            </a: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genrestr</a:t>
            </a:r>
            <a:r>
              <a:rPr lang="sv-SE" sz="1000" i="1" dirty="0">
                <a:solidFill>
                  <a:srgbClr val="000000"/>
                </a:solidFill>
                <a:latin typeface="Courier"/>
                <a:cs typeface="Courier"/>
              </a:rPr>
              <a:t>          </a:t>
            </a:r>
            <a:r>
              <a:rPr lang="sv-SE" sz="1000" i="1" dirty="0" err="1">
                <a:solidFill>
                  <a:srgbClr val="000000"/>
                </a:solidFill>
                <a:latin typeface="Courier"/>
                <a:cs typeface="Courier"/>
              </a:rPr>
              <a:t>Generate</a:t>
            </a:r>
            <a:r>
              <a:rPr lang="sv-SE" sz="1000" i="1" dirty="0">
                <a:solidFill>
                  <a:srgbClr val="000000"/>
                </a:solidFill>
                <a:latin typeface="Courier"/>
                <a:cs typeface="Courier"/>
              </a:rPr>
              <a:t> position </a:t>
            </a:r>
            <a:r>
              <a:rPr lang="sv-SE" sz="1000" i="1" dirty="0" err="1">
                <a:solidFill>
                  <a:srgbClr val="000000"/>
                </a:solidFill>
                <a:latin typeface="Courier"/>
                <a:cs typeface="Courier"/>
              </a:rPr>
              <a:t>restraints</a:t>
            </a:r>
            <a:r>
              <a:rPr lang="sv-SE" sz="1000" i="1" dirty="0">
                <a:solidFill>
                  <a:srgbClr val="000000"/>
                </a:solidFill>
                <a:latin typeface="Courier"/>
                <a:cs typeface="Courier"/>
              </a:rPr>
              <a:t> or </a:t>
            </a:r>
            <a:r>
              <a:rPr lang="sv-SE" sz="1000" i="1" dirty="0" err="1">
                <a:solidFill>
                  <a:srgbClr val="000000"/>
                </a:solidFill>
                <a:latin typeface="Courier"/>
                <a:cs typeface="Courier"/>
              </a:rPr>
              <a:t>distance</a:t>
            </a:r>
            <a:r>
              <a:rPr lang="sv-SE" sz="1000" i="1" dirty="0">
                <a:solidFill>
                  <a:srgbClr val="000000"/>
                </a:solidFill>
                <a:latin typeface="Courier"/>
                <a:cs typeface="Courier"/>
              </a:rPr>
              <a:t> </a:t>
            </a:r>
            <a:r>
              <a:rPr lang="sv-SE" sz="1000" i="1" dirty="0" err="1">
                <a:solidFill>
                  <a:srgbClr val="000000"/>
                </a:solidFill>
                <a:latin typeface="Courier"/>
                <a:cs typeface="Courier"/>
              </a:rPr>
              <a:t>restraints</a:t>
            </a:r>
            <a:r>
              <a:rPr lang="sv-SE" sz="1000" i="1" dirty="0">
                <a:solidFill>
                  <a:srgbClr val="000000"/>
                </a:solidFill>
                <a:latin typeface="Courier"/>
                <a:cs typeface="Courier"/>
              </a:rPr>
              <a:t> for index </a:t>
            </a:r>
            <a:r>
              <a:rPr lang="sv-SE" sz="1000" i="1" dirty="0" err="1">
                <a:solidFill>
                  <a:srgbClr val="000000"/>
                </a:solidFill>
                <a:latin typeface="Courier"/>
                <a:cs typeface="Courier"/>
              </a:rPr>
              <a:t>groups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grompp</a:t>
            </a:r>
            <a:r>
              <a:rPr lang="sv-SE" sz="1000" i="1" dirty="0">
                <a:solidFill>
                  <a:srgbClr val="000000"/>
                </a:solidFill>
                <a:latin typeface="Courier"/>
                <a:cs typeface="Courier"/>
              </a:rPr>
              <a:t>            Make a </a:t>
            </a:r>
            <a:r>
              <a:rPr lang="sv-SE" sz="1000" i="1" dirty="0" err="1">
                <a:solidFill>
                  <a:srgbClr val="000000"/>
                </a:solidFill>
                <a:latin typeface="Courier"/>
                <a:cs typeface="Courier"/>
              </a:rPr>
              <a:t>run</a:t>
            </a:r>
            <a:r>
              <a:rPr lang="sv-SE" sz="1000" i="1" dirty="0">
                <a:solidFill>
                  <a:srgbClr val="000000"/>
                </a:solidFill>
                <a:latin typeface="Courier"/>
                <a:cs typeface="Courier"/>
              </a:rPr>
              <a:t> input </a:t>
            </a:r>
            <a:r>
              <a:rPr lang="sv-SE" sz="1000" i="1" dirty="0" err="1">
                <a:solidFill>
                  <a:srgbClr val="000000"/>
                </a:solidFill>
                <a:latin typeface="Courier"/>
                <a:cs typeface="Courier"/>
              </a:rPr>
              <a:t>file</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h2order           </a:t>
            </a:r>
            <a:r>
              <a:rPr lang="sv-SE" sz="1000" i="1" dirty="0" err="1">
                <a:solidFill>
                  <a:srgbClr val="000000"/>
                </a:solidFill>
                <a:latin typeface="Courier"/>
                <a:cs typeface="Courier"/>
              </a:rPr>
              <a:t>Compute</a:t>
            </a:r>
            <a:r>
              <a:rPr lang="sv-SE" sz="1000" i="1" dirty="0">
                <a:solidFill>
                  <a:srgbClr val="000000"/>
                </a:solidFill>
                <a:latin typeface="Courier"/>
                <a:cs typeface="Courier"/>
              </a:rPr>
              <a:t> the </a:t>
            </a:r>
            <a:r>
              <a:rPr lang="sv-SE" sz="1000" i="1" dirty="0" err="1">
                <a:solidFill>
                  <a:srgbClr val="000000"/>
                </a:solidFill>
                <a:latin typeface="Courier"/>
                <a:cs typeface="Courier"/>
              </a:rPr>
              <a:t>orientation</a:t>
            </a:r>
            <a:r>
              <a:rPr lang="sv-SE" sz="1000" i="1" dirty="0">
                <a:solidFill>
                  <a:srgbClr val="000000"/>
                </a:solidFill>
                <a:latin typeface="Courier"/>
                <a:cs typeface="Courier"/>
              </a:rPr>
              <a:t> </a:t>
            </a:r>
            <a:r>
              <a:rPr lang="sv-SE" sz="1000" i="1" dirty="0" err="1">
                <a:solidFill>
                  <a:srgbClr val="000000"/>
                </a:solidFill>
                <a:latin typeface="Courier"/>
                <a:cs typeface="Courier"/>
              </a:rPr>
              <a:t>of</a:t>
            </a:r>
            <a:r>
              <a:rPr lang="sv-SE" sz="1000" i="1" dirty="0">
                <a:solidFill>
                  <a:srgbClr val="000000"/>
                </a:solidFill>
                <a:latin typeface="Courier"/>
                <a:cs typeface="Courier"/>
              </a:rPr>
              <a:t> </a:t>
            </a:r>
            <a:r>
              <a:rPr lang="sv-SE" sz="1000" i="1" dirty="0" err="1">
                <a:solidFill>
                  <a:srgbClr val="000000"/>
                </a:solidFill>
                <a:latin typeface="Courier"/>
                <a:cs typeface="Courier"/>
              </a:rPr>
              <a:t>water</a:t>
            </a:r>
            <a:r>
              <a:rPr lang="sv-SE" sz="1000" i="1" dirty="0">
                <a:solidFill>
                  <a:srgbClr val="000000"/>
                </a:solidFill>
                <a:latin typeface="Courier"/>
                <a:cs typeface="Courier"/>
              </a:rPr>
              <a:t> </a:t>
            </a:r>
            <a:r>
              <a:rPr lang="sv-SE" sz="1000" i="1" dirty="0" err="1">
                <a:solidFill>
                  <a:srgbClr val="000000"/>
                </a:solidFill>
                <a:latin typeface="Courier"/>
                <a:cs typeface="Courier"/>
              </a:rPr>
              <a:t>molecules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hbond</a:t>
            </a:r>
            <a:r>
              <a:rPr lang="sv-SE" sz="1000" i="1" dirty="0">
                <a:solidFill>
                  <a:srgbClr val="000000"/>
                </a:solidFill>
                <a:latin typeface="Courier"/>
                <a:cs typeface="Courier"/>
              </a:rPr>
              <a:t>             </a:t>
            </a:r>
            <a:r>
              <a:rPr lang="sv-SE" sz="1000" i="1" dirty="0" err="1">
                <a:solidFill>
                  <a:srgbClr val="000000"/>
                </a:solidFill>
                <a:latin typeface="Courier"/>
                <a:cs typeface="Courier"/>
              </a:rPr>
              <a:t>Compute</a:t>
            </a:r>
            <a:r>
              <a:rPr lang="sv-SE" sz="1000" i="1" dirty="0">
                <a:solidFill>
                  <a:srgbClr val="000000"/>
                </a:solidFill>
                <a:latin typeface="Courier"/>
                <a:cs typeface="Courier"/>
              </a:rPr>
              <a:t> and </a:t>
            </a:r>
            <a:r>
              <a:rPr lang="sv-SE" sz="1000" i="1" dirty="0" err="1">
                <a:solidFill>
                  <a:srgbClr val="000000"/>
                </a:solidFill>
                <a:latin typeface="Courier"/>
                <a:cs typeface="Courier"/>
              </a:rPr>
              <a:t>analyze</a:t>
            </a:r>
            <a:r>
              <a:rPr lang="sv-SE" sz="1000" i="1" dirty="0">
                <a:solidFill>
                  <a:srgbClr val="000000"/>
                </a:solidFill>
                <a:latin typeface="Courier"/>
                <a:cs typeface="Courier"/>
              </a:rPr>
              <a:t> hydrogen </a:t>
            </a:r>
            <a:r>
              <a:rPr lang="sv-SE" sz="1000" i="1" dirty="0" err="1">
                <a:solidFill>
                  <a:srgbClr val="000000"/>
                </a:solidFill>
                <a:latin typeface="Courier"/>
                <a:cs typeface="Courier"/>
              </a:rPr>
              <a:t>bonds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help</a:t>
            </a:r>
            <a:r>
              <a:rPr lang="sv-SE" sz="1000" i="1" dirty="0">
                <a:solidFill>
                  <a:srgbClr val="000000"/>
                </a:solidFill>
                <a:latin typeface="Courier"/>
                <a:cs typeface="Courier"/>
              </a:rPr>
              <a:t>              Print </a:t>
            </a:r>
            <a:r>
              <a:rPr lang="sv-SE" sz="1000" i="1" dirty="0" err="1">
                <a:solidFill>
                  <a:srgbClr val="000000"/>
                </a:solidFill>
                <a:latin typeface="Courier"/>
                <a:cs typeface="Courier"/>
              </a:rPr>
              <a:t>help</a:t>
            </a:r>
            <a:r>
              <a:rPr lang="sv-SE" sz="1000" i="1" dirty="0">
                <a:solidFill>
                  <a:srgbClr val="000000"/>
                </a:solidFill>
                <a:latin typeface="Courier"/>
                <a:cs typeface="Courier"/>
              </a:rPr>
              <a:t> information</a:t>
            </a: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hydorder</a:t>
            </a:r>
            <a:r>
              <a:rPr lang="sv-SE" sz="1000" i="1" dirty="0">
                <a:solidFill>
                  <a:srgbClr val="000000"/>
                </a:solidFill>
                <a:latin typeface="Courier"/>
                <a:cs typeface="Courier"/>
              </a:rPr>
              <a:t>          </a:t>
            </a:r>
            <a:r>
              <a:rPr lang="sv-SE" sz="1000" i="1" dirty="0" err="1">
                <a:solidFill>
                  <a:srgbClr val="000000"/>
                </a:solidFill>
                <a:latin typeface="Courier"/>
                <a:cs typeface="Courier"/>
              </a:rPr>
              <a:t>Compute</a:t>
            </a:r>
            <a:r>
              <a:rPr lang="sv-SE" sz="1000" i="1" dirty="0">
                <a:solidFill>
                  <a:srgbClr val="000000"/>
                </a:solidFill>
                <a:latin typeface="Courier"/>
                <a:cs typeface="Courier"/>
              </a:rPr>
              <a:t> </a:t>
            </a:r>
            <a:r>
              <a:rPr lang="sv-SE" sz="1000" i="1" dirty="0" err="1">
                <a:solidFill>
                  <a:srgbClr val="000000"/>
                </a:solidFill>
                <a:latin typeface="Courier"/>
                <a:cs typeface="Courier"/>
              </a:rPr>
              <a:t>tetrahedrality</a:t>
            </a:r>
            <a:r>
              <a:rPr lang="sv-SE" sz="1000" i="1" dirty="0">
                <a:solidFill>
                  <a:srgbClr val="000000"/>
                </a:solidFill>
                <a:latin typeface="Courier"/>
                <a:cs typeface="Courier"/>
              </a:rPr>
              <a:t> parameters </a:t>
            </a:r>
            <a:r>
              <a:rPr lang="sv-SE" sz="1000" i="1" dirty="0" err="1">
                <a:solidFill>
                  <a:srgbClr val="000000"/>
                </a:solidFill>
                <a:latin typeface="Courier"/>
                <a:cs typeface="Courier"/>
              </a:rPr>
              <a:t>around</a:t>
            </a:r>
            <a:r>
              <a:rPr lang="sv-SE" sz="1000" i="1" dirty="0">
                <a:solidFill>
                  <a:srgbClr val="000000"/>
                </a:solidFill>
                <a:latin typeface="Courier"/>
                <a:cs typeface="Courier"/>
              </a:rPr>
              <a:t> a given atom</a:t>
            </a: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insert-molecules</a:t>
            </a:r>
            <a:r>
              <a:rPr lang="sv-SE" sz="1000" i="1" dirty="0">
                <a:solidFill>
                  <a:srgbClr val="000000"/>
                </a:solidFill>
                <a:latin typeface="Courier"/>
                <a:cs typeface="Courier"/>
              </a:rPr>
              <a:t>  </a:t>
            </a:r>
            <a:r>
              <a:rPr lang="sv-SE" sz="1000" i="1" dirty="0" err="1">
                <a:solidFill>
                  <a:srgbClr val="000000"/>
                </a:solidFill>
                <a:latin typeface="Courier"/>
                <a:cs typeface="Courier"/>
              </a:rPr>
              <a:t>Insert</a:t>
            </a:r>
            <a:r>
              <a:rPr lang="sv-SE" sz="1000" i="1" dirty="0">
                <a:solidFill>
                  <a:srgbClr val="000000"/>
                </a:solidFill>
                <a:latin typeface="Courier"/>
                <a:cs typeface="Courier"/>
              </a:rPr>
              <a:t> </a:t>
            </a:r>
            <a:r>
              <a:rPr lang="sv-SE" sz="1000" i="1" dirty="0" err="1">
                <a:solidFill>
                  <a:srgbClr val="000000"/>
                </a:solidFill>
                <a:latin typeface="Courier"/>
                <a:cs typeface="Courier"/>
              </a:rPr>
              <a:t>molecules</a:t>
            </a:r>
            <a:r>
              <a:rPr lang="sv-SE" sz="1000" i="1" dirty="0">
                <a:solidFill>
                  <a:srgbClr val="000000"/>
                </a:solidFill>
                <a:latin typeface="Courier"/>
                <a:cs typeface="Courier"/>
              </a:rPr>
              <a:t> </a:t>
            </a:r>
            <a:r>
              <a:rPr lang="sv-SE" sz="1000" i="1" dirty="0" err="1">
                <a:solidFill>
                  <a:srgbClr val="000000"/>
                </a:solidFill>
                <a:latin typeface="Courier"/>
                <a:cs typeface="Courier"/>
              </a:rPr>
              <a:t>into</a:t>
            </a:r>
            <a:r>
              <a:rPr lang="sv-SE" sz="1000" i="1" dirty="0">
                <a:solidFill>
                  <a:srgbClr val="000000"/>
                </a:solidFill>
                <a:latin typeface="Courier"/>
                <a:cs typeface="Courier"/>
              </a:rPr>
              <a:t> </a:t>
            </a:r>
            <a:r>
              <a:rPr lang="sv-SE" sz="1000" i="1" dirty="0" err="1">
                <a:solidFill>
                  <a:srgbClr val="000000"/>
                </a:solidFill>
                <a:latin typeface="Courier"/>
                <a:cs typeface="Courier"/>
              </a:rPr>
              <a:t>existing</a:t>
            </a:r>
            <a:r>
              <a:rPr lang="sv-SE" sz="1000" i="1" dirty="0">
                <a:solidFill>
                  <a:srgbClr val="000000"/>
                </a:solidFill>
                <a:latin typeface="Courier"/>
                <a:cs typeface="Courier"/>
              </a:rPr>
              <a:t> </a:t>
            </a:r>
            <a:r>
              <a:rPr lang="sv-SE" sz="1000" i="1" dirty="0" err="1">
                <a:solidFill>
                  <a:srgbClr val="000000"/>
                </a:solidFill>
                <a:latin typeface="Courier"/>
                <a:cs typeface="Courier"/>
              </a:rPr>
              <a:t>vacancies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make_ndx</a:t>
            </a:r>
            <a:r>
              <a:rPr lang="sv-SE" sz="1000" i="1" dirty="0">
                <a:solidFill>
                  <a:srgbClr val="000000"/>
                </a:solidFill>
                <a:latin typeface="Courier"/>
                <a:cs typeface="Courier"/>
              </a:rPr>
              <a:t>          Make index </a:t>
            </a:r>
            <a:r>
              <a:rPr lang="sv-SE" sz="1000" i="1" dirty="0" err="1">
                <a:solidFill>
                  <a:srgbClr val="000000"/>
                </a:solidFill>
                <a:latin typeface="Courier"/>
                <a:cs typeface="Courier"/>
              </a:rPr>
              <a:t>files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mdrun</a:t>
            </a:r>
            <a:r>
              <a:rPr lang="sv-SE" sz="1000" i="1" dirty="0">
                <a:solidFill>
                  <a:srgbClr val="000000"/>
                </a:solidFill>
                <a:latin typeface="Courier"/>
                <a:cs typeface="Courier"/>
              </a:rPr>
              <a:t>             </a:t>
            </a:r>
            <a:r>
              <a:rPr lang="sv-SE" sz="1000" i="1" dirty="0" err="1">
                <a:solidFill>
                  <a:srgbClr val="000000"/>
                </a:solidFill>
                <a:latin typeface="Courier"/>
                <a:cs typeface="Courier"/>
              </a:rPr>
              <a:t>Perform</a:t>
            </a:r>
            <a:r>
              <a:rPr lang="sv-SE" sz="1000" i="1" dirty="0">
                <a:solidFill>
                  <a:srgbClr val="000000"/>
                </a:solidFill>
                <a:latin typeface="Courier"/>
                <a:cs typeface="Courier"/>
              </a:rPr>
              <a:t> a simulation, do a normal mode </a:t>
            </a:r>
            <a:r>
              <a:rPr lang="sv-SE" sz="1000" i="1" dirty="0" err="1">
                <a:solidFill>
                  <a:srgbClr val="000000"/>
                </a:solidFill>
                <a:latin typeface="Courier"/>
                <a:cs typeface="Courier"/>
              </a:rPr>
              <a:t>analysis</a:t>
            </a:r>
            <a:r>
              <a:rPr lang="sv-SE" sz="1000" i="1" dirty="0">
                <a:solidFill>
                  <a:srgbClr val="000000"/>
                </a:solidFill>
                <a:latin typeface="Courier"/>
                <a:cs typeface="Courier"/>
              </a:rPr>
              <a:t> or an </a:t>
            </a:r>
            <a:r>
              <a:rPr lang="sv-SE" sz="1000" i="1" dirty="0" err="1">
                <a:solidFill>
                  <a:srgbClr val="000000"/>
                </a:solidFill>
                <a:latin typeface="Courier"/>
                <a:cs typeface="Courier"/>
              </a:rPr>
              <a:t>energy</a:t>
            </a:r>
            <a:r>
              <a:rPr lang="sv-SE" sz="1000" i="1" dirty="0">
                <a:solidFill>
                  <a:srgbClr val="000000"/>
                </a:solidFill>
                <a:latin typeface="Courier"/>
                <a:cs typeface="Courier"/>
              </a:rPr>
              <a:t> </a:t>
            </a:r>
            <a:r>
              <a:rPr lang="sv-SE" sz="1000" i="1" dirty="0" err="1">
                <a:solidFill>
                  <a:srgbClr val="000000"/>
                </a:solidFill>
                <a:latin typeface="Courier"/>
                <a:cs typeface="Courier"/>
              </a:rPr>
              <a:t>minimization</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msd</a:t>
            </a:r>
            <a:r>
              <a:rPr lang="sv-SE" sz="1000" i="1" dirty="0">
                <a:solidFill>
                  <a:srgbClr val="000000"/>
                </a:solidFill>
                <a:latin typeface="Courier"/>
                <a:cs typeface="Courier"/>
              </a:rPr>
              <a:t>               </a:t>
            </a:r>
            <a:r>
              <a:rPr lang="sv-SE" sz="1000" i="1" dirty="0" err="1">
                <a:solidFill>
                  <a:srgbClr val="000000"/>
                </a:solidFill>
                <a:latin typeface="Courier"/>
                <a:cs typeface="Courier"/>
              </a:rPr>
              <a:t>Calculates</a:t>
            </a:r>
            <a:r>
              <a:rPr lang="sv-SE" sz="1000" i="1" dirty="0">
                <a:solidFill>
                  <a:srgbClr val="000000"/>
                </a:solidFill>
                <a:latin typeface="Courier"/>
                <a:cs typeface="Courier"/>
              </a:rPr>
              <a:t> </a:t>
            </a:r>
            <a:r>
              <a:rPr lang="sv-SE" sz="1000" i="1" dirty="0" err="1">
                <a:solidFill>
                  <a:srgbClr val="000000"/>
                </a:solidFill>
                <a:latin typeface="Courier"/>
                <a:cs typeface="Courier"/>
              </a:rPr>
              <a:t>mean</a:t>
            </a:r>
            <a:r>
              <a:rPr lang="sv-SE" sz="1000" i="1" dirty="0">
                <a:solidFill>
                  <a:srgbClr val="000000"/>
                </a:solidFill>
                <a:latin typeface="Courier"/>
                <a:cs typeface="Courier"/>
              </a:rPr>
              <a:t> </a:t>
            </a:r>
            <a:r>
              <a:rPr lang="sv-SE" sz="1000" i="1" dirty="0" err="1">
                <a:solidFill>
                  <a:srgbClr val="000000"/>
                </a:solidFill>
                <a:latin typeface="Courier"/>
                <a:cs typeface="Courier"/>
              </a:rPr>
              <a:t>square</a:t>
            </a:r>
            <a:r>
              <a:rPr lang="sv-SE" sz="1000" i="1" dirty="0">
                <a:solidFill>
                  <a:srgbClr val="000000"/>
                </a:solidFill>
                <a:latin typeface="Courier"/>
                <a:cs typeface="Courier"/>
              </a:rPr>
              <a:t> </a:t>
            </a:r>
            <a:r>
              <a:rPr lang="sv-SE" sz="1000" i="1" dirty="0" err="1">
                <a:solidFill>
                  <a:srgbClr val="000000"/>
                </a:solidFill>
                <a:latin typeface="Courier"/>
                <a:cs typeface="Courier"/>
              </a:rPr>
              <a:t>displacements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rdf</a:t>
            </a:r>
            <a:r>
              <a:rPr lang="sv-SE" sz="1000" i="1" dirty="0">
                <a:solidFill>
                  <a:srgbClr val="000000"/>
                </a:solidFill>
                <a:latin typeface="Courier"/>
                <a:cs typeface="Courier"/>
              </a:rPr>
              <a:t>               </a:t>
            </a:r>
            <a:r>
              <a:rPr lang="sv-SE" sz="1000" i="1" dirty="0" err="1">
                <a:solidFill>
                  <a:srgbClr val="000000"/>
                </a:solidFill>
                <a:latin typeface="Courier"/>
                <a:cs typeface="Courier"/>
              </a:rPr>
              <a:t>Calculate</a:t>
            </a:r>
            <a:r>
              <a:rPr lang="sv-SE" sz="1000" i="1" dirty="0">
                <a:solidFill>
                  <a:srgbClr val="000000"/>
                </a:solidFill>
                <a:latin typeface="Courier"/>
                <a:cs typeface="Courier"/>
              </a:rPr>
              <a:t> radial distribution </a:t>
            </a:r>
            <a:r>
              <a:rPr lang="sv-SE" sz="1000" i="1" dirty="0" err="1">
                <a:solidFill>
                  <a:srgbClr val="000000"/>
                </a:solidFill>
                <a:latin typeface="Courier"/>
                <a:cs typeface="Courier"/>
              </a:rPr>
              <a:t>functions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sigeps</a:t>
            </a:r>
            <a:r>
              <a:rPr lang="sv-SE" sz="1000" i="1" dirty="0">
                <a:solidFill>
                  <a:srgbClr val="000000"/>
                </a:solidFill>
                <a:latin typeface="Courier"/>
                <a:cs typeface="Courier"/>
              </a:rPr>
              <a:t>            </a:t>
            </a:r>
            <a:r>
              <a:rPr lang="sv-SE" sz="1000" i="1" dirty="0" err="1">
                <a:solidFill>
                  <a:srgbClr val="000000"/>
                </a:solidFill>
                <a:latin typeface="Courier"/>
                <a:cs typeface="Courier"/>
              </a:rPr>
              <a:t>Convert</a:t>
            </a:r>
            <a:r>
              <a:rPr lang="sv-SE" sz="1000" i="1" dirty="0">
                <a:solidFill>
                  <a:srgbClr val="000000"/>
                </a:solidFill>
                <a:latin typeface="Courier"/>
                <a:cs typeface="Courier"/>
              </a:rPr>
              <a:t> c6/12 or c6/</a:t>
            </a:r>
            <a:r>
              <a:rPr lang="sv-SE" sz="1000" i="1" dirty="0" err="1">
                <a:solidFill>
                  <a:srgbClr val="000000"/>
                </a:solidFill>
                <a:latin typeface="Courier"/>
                <a:cs typeface="Courier"/>
              </a:rPr>
              <a:t>cn</a:t>
            </a:r>
            <a:r>
              <a:rPr lang="sv-SE" sz="1000" i="1" dirty="0">
                <a:solidFill>
                  <a:srgbClr val="000000"/>
                </a:solidFill>
                <a:latin typeface="Courier"/>
                <a:cs typeface="Courier"/>
              </a:rPr>
              <a:t> combinations </a:t>
            </a:r>
            <a:r>
              <a:rPr lang="sv-SE" sz="1000" i="1" dirty="0" err="1">
                <a:solidFill>
                  <a:srgbClr val="000000"/>
                </a:solidFill>
                <a:latin typeface="Courier"/>
                <a:cs typeface="Courier"/>
              </a:rPr>
              <a:t>to</a:t>
            </a:r>
            <a:r>
              <a:rPr lang="sv-SE" sz="1000" i="1" dirty="0">
                <a:solidFill>
                  <a:srgbClr val="000000"/>
                </a:solidFill>
                <a:latin typeface="Courier"/>
                <a:cs typeface="Courier"/>
              </a:rPr>
              <a:t> and from sigma/epsilon</a:t>
            </a: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solvate</a:t>
            </a:r>
            <a:r>
              <a:rPr lang="sv-SE" sz="1000" i="1" dirty="0">
                <a:solidFill>
                  <a:srgbClr val="000000"/>
                </a:solidFill>
                <a:latin typeface="Courier"/>
                <a:cs typeface="Courier"/>
              </a:rPr>
              <a:t>           </a:t>
            </a:r>
            <a:r>
              <a:rPr lang="sv-SE" sz="1000" i="1" dirty="0" err="1">
                <a:solidFill>
                  <a:srgbClr val="000000"/>
                </a:solidFill>
                <a:latin typeface="Courier"/>
                <a:cs typeface="Courier"/>
              </a:rPr>
              <a:t>Solvate</a:t>
            </a:r>
            <a:r>
              <a:rPr lang="sv-SE" sz="1000" i="1" dirty="0">
                <a:solidFill>
                  <a:srgbClr val="000000"/>
                </a:solidFill>
                <a:latin typeface="Courier"/>
                <a:cs typeface="Courier"/>
              </a:rPr>
              <a:t> a system</a:t>
            </a:r>
          </a:p>
          <a:p>
            <a:pPr marL="923925"/>
            <a:r>
              <a:rPr lang="sv-SE" sz="1000" i="1" dirty="0">
                <a:solidFill>
                  <a:srgbClr val="000000"/>
                </a:solidFill>
                <a:latin typeface="Courier"/>
                <a:cs typeface="Courier"/>
              </a:rPr>
              <a:t>    traj              </a:t>
            </a:r>
            <a:r>
              <a:rPr lang="sv-SE" sz="1000" i="1" dirty="0" err="1">
                <a:solidFill>
                  <a:srgbClr val="000000"/>
                </a:solidFill>
                <a:latin typeface="Courier"/>
                <a:cs typeface="Courier"/>
              </a:rPr>
              <a:t>Plot</a:t>
            </a:r>
            <a:r>
              <a:rPr lang="sv-SE" sz="1000" i="1" dirty="0">
                <a:solidFill>
                  <a:srgbClr val="000000"/>
                </a:solidFill>
                <a:latin typeface="Courier"/>
                <a:cs typeface="Courier"/>
              </a:rPr>
              <a:t> x, v, f, box, </a:t>
            </a:r>
            <a:r>
              <a:rPr lang="sv-SE" sz="1000" i="1" dirty="0" err="1">
                <a:solidFill>
                  <a:srgbClr val="000000"/>
                </a:solidFill>
                <a:latin typeface="Courier"/>
                <a:cs typeface="Courier"/>
              </a:rPr>
              <a:t>temperature</a:t>
            </a:r>
            <a:r>
              <a:rPr lang="sv-SE" sz="1000" i="1" dirty="0">
                <a:solidFill>
                  <a:srgbClr val="000000"/>
                </a:solidFill>
                <a:latin typeface="Courier"/>
                <a:cs typeface="Courier"/>
              </a:rPr>
              <a:t> and </a:t>
            </a:r>
            <a:r>
              <a:rPr lang="sv-SE" sz="1000" i="1" dirty="0" err="1">
                <a:solidFill>
                  <a:srgbClr val="000000"/>
                </a:solidFill>
                <a:latin typeface="Courier"/>
                <a:cs typeface="Courier"/>
              </a:rPr>
              <a:t>rotational</a:t>
            </a:r>
            <a:r>
              <a:rPr lang="sv-SE" sz="1000" i="1" dirty="0">
                <a:solidFill>
                  <a:srgbClr val="000000"/>
                </a:solidFill>
                <a:latin typeface="Courier"/>
                <a:cs typeface="Courier"/>
              </a:rPr>
              <a:t> </a:t>
            </a:r>
            <a:r>
              <a:rPr lang="sv-SE" sz="1000" i="1" dirty="0" err="1">
                <a:solidFill>
                  <a:srgbClr val="000000"/>
                </a:solidFill>
                <a:latin typeface="Courier"/>
                <a:cs typeface="Courier"/>
              </a:rPr>
              <a:t>energy</a:t>
            </a:r>
            <a:r>
              <a:rPr lang="sv-SE" sz="1000" i="1" dirty="0">
                <a:solidFill>
                  <a:srgbClr val="000000"/>
                </a:solidFill>
                <a:latin typeface="Courier"/>
                <a:cs typeface="Courier"/>
              </a:rPr>
              <a:t> from </a:t>
            </a:r>
            <a:r>
              <a:rPr lang="sv-SE" sz="1000" i="1" dirty="0" err="1">
                <a:solidFill>
                  <a:srgbClr val="000000"/>
                </a:solidFill>
                <a:latin typeface="Courier"/>
                <a:cs typeface="Courier"/>
              </a:rPr>
              <a:t>trajectories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trjcat</a:t>
            </a:r>
            <a:r>
              <a:rPr lang="sv-SE" sz="1000" i="1" dirty="0">
                <a:solidFill>
                  <a:srgbClr val="000000"/>
                </a:solidFill>
                <a:latin typeface="Courier"/>
                <a:cs typeface="Courier"/>
              </a:rPr>
              <a:t>            </a:t>
            </a:r>
            <a:r>
              <a:rPr lang="sv-SE" sz="1000" i="1" dirty="0" err="1">
                <a:solidFill>
                  <a:srgbClr val="000000"/>
                </a:solidFill>
                <a:latin typeface="Courier"/>
                <a:cs typeface="Courier"/>
              </a:rPr>
              <a:t>Concatenate</a:t>
            </a:r>
            <a:r>
              <a:rPr lang="sv-SE" sz="1000" i="1" dirty="0">
                <a:solidFill>
                  <a:srgbClr val="000000"/>
                </a:solidFill>
                <a:latin typeface="Courier"/>
                <a:cs typeface="Courier"/>
              </a:rPr>
              <a:t> </a:t>
            </a:r>
            <a:r>
              <a:rPr lang="sv-SE" sz="1000" i="1" dirty="0" err="1">
                <a:solidFill>
                  <a:srgbClr val="000000"/>
                </a:solidFill>
                <a:latin typeface="Courier"/>
                <a:cs typeface="Courier"/>
              </a:rPr>
              <a:t>trajectory</a:t>
            </a:r>
            <a:r>
              <a:rPr lang="sv-SE" sz="1000" i="1" dirty="0">
                <a:solidFill>
                  <a:srgbClr val="000000"/>
                </a:solidFill>
                <a:latin typeface="Courier"/>
                <a:cs typeface="Courier"/>
              </a:rPr>
              <a:t> </a:t>
            </a:r>
            <a:r>
              <a:rPr lang="sv-SE" sz="1000" i="1" dirty="0" err="1">
                <a:solidFill>
                  <a:srgbClr val="000000"/>
                </a:solidFill>
                <a:latin typeface="Courier"/>
                <a:cs typeface="Courier"/>
              </a:rPr>
              <a:t>files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trjconv</a:t>
            </a:r>
            <a:r>
              <a:rPr lang="sv-SE" sz="1000" i="1" dirty="0">
                <a:solidFill>
                  <a:srgbClr val="000000"/>
                </a:solidFill>
                <a:latin typeface="Courier"/>
                <a:cs typeface="Courier"/>
              </a:rPr>
              <a:t>           </a:t>
            </a:r>
            <a:r>
              <a:rPr lang="sv-SE" sz="1000" i="1" dirty="0" err="1">
                <a:solidFill>
                  <a:srgbClr val="000000"/>
                </a:solidFill>
                <a:latin typeface="Courier"/>
                <a:cs typeface="Courier"/>
              </a:rPr>
              <a:t>Convert</a:t>
            </a:r>
            <a:r>
              <a:rPr lang="sv-SE" sz="1000" i="1" dirty="0">
                <a:solidFill>
                  <a:srgbClr val="000000"/>
                </a:solidFill>
                <a:latin typeface="Courier"/>
                <a:cs typeface="Courier"/>
              </a:rPr>
              <a:t> and </a:t>
            </a:r>
            <a:r>
              <a:rPr lang="sv-SE" sz="1000" i="1" dirty="0" err="1">
                <a:solidFill>
                  <a:srgbClr val="000000"/>
                </a:solidFill>
                <a:latin typeface="Courier"/>
                <a:cs typeface="Courier"/>
              </a:rPr>
              <a:t>manipulates</a:t>
            </a:r>
            <a:r>
              <a:rPr lang="sv-SE" sz="1000" i="1" dirty="0">
                <a:solidFill>
                  <a:srgbClr val="000000"/>
                </a:solidFill>
                <a:latin typeface="Courier"/>
                <a:cs typeface="Courier"/>
              </a:rPr>
              <a:t> </a:t>
            </a:r>
            <a:r>
              <a:rPr lang="sv-SE" sz="1000" i="1" dirty="0" err="1">
                <a:solidFill>
                  <a:srgbClr val="000000"/>
                </a:solidFill>
                <a:latin typeface="Courier"/>
                <a:cs typeface="Courier"/>
              </a:rPr>
              <a:t>trajectory</a:t>
            </a:r>
            <a:r>
              <a:rPr lang="sv-SE" sz="1000" i="1" dirty="0">
                <a:solidFill>
                  <a:srgbClr val="000000"/>
                </a:solidFill>
                <a:latin typeface="Courier"/>
                <a:cs typeface="Courier"/>
              </a:rPr>
              <a:t> </a:t>
            </a:r>
            <a:r>
              <a:rPr lang="sv-SE" sz="1000" i="1" dirty="0" err="1">
                <a:solidFill>
                  <a:srgbClr val="000000"/>
                </a:solidFill>
                <a:latin typeface="Courier"/>
                <a:cs typeface="Courier"/>
              </a:rPr>
              <a:t>files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trjorder</a:t>
            </a:r>
            <a:r>
              <a:rPr lang="sv-SE" sz="1000" i="1" dirty="0">
                <a:solidFill>
                  <a:srgbClr val="000000"/>
                </a:solidFill>
                <a:latin typeface="Courier"/>
                <a:cs typeface="Courier"/>
              </a:rPr>
              <a:t>          Order </a:t>
            </a:r>
            <a:r>
              <a:rPr lang="sv-SE" sz="1000" i="1" dirty="0" err="1">
                <a:solidFill>
                  <a:srgbClr val="000000"/>
                </a:solidFill>
                <a:latin typeface="Courier"/>
                <a:cs typeface="Courier"/>
              </a:rPr>
              <a:t>molecules</a:t>
            </a:r>
            <a:r>
              <a:rPr lang="sv-SE" sz="1000" i="1" dirty="0">
                <a:solidFill>
                  <a:srgbClr val="000000"/>
                </a:solidFill>
                <a:latin typeface="Courier"/>
                <a:cs typeface="Courier"/>
              </a:rPr>
              <a:t> </a:t>
            </a:r>
            <a:r>
              <a:rPr lang="sv-SE" sz="1000" i="1" dirty="0" err="1">
                <a:solidFill>
                  <a:srgbClr val="000000"/>
                </a:solidFill>
                <a:latin typeface="Courier"/>
                <a:cs typeface="Courier"/>
              </a:rPr>
              <a:t>according</a:t>
            </a:r>
            <a:r>
              <a:rPr lang="sv-SE" sz="1000" i="1" dirty="0">
                <a:solidFill>
                  <a:srgbClr val="000000"/>
                </a:solidFill>
                <a:latin typeface="Courier"/>
                <a:cs typeface="Courier"/>
              </a:rPr>
              <a:t> </a:t>
            </a:r>
            <a:r>
              <a:rPr lang="sv-SE" sz="1000" i="1" dirty="0" err="1">
                <a:solidFill>
                  <a:srgbClr val="000000"/>
                </a:solidFill>
                <a:latin typeface="Courier"/>
                <a:cs typeface="Courier"/>
              </a:rPr>
              <a:t>to</a:t>
            </a:r>
            <a:r>
              <a:rPr lang="sv-SE" sz="1000" i="1" dirty="0">
                <a:solidFill>
                  <a:srgbClr val="000000"/>
                </a:solidFill>
                <a:latin typeface="Courier"/>
                <a:cs typeface="Courier"/>
              </a:rPr>
              <a:t> </a:t>
            </a:r>
            <a:r>
              <a:rPr lang="sv-SE" sz="1000" i="1" dirty="0" err="1">
                <a:solidFill>
                  <a:srgbClr val="000000"/>
                </a:solidFill>
                <a:latin typeface="Courier"/>
                <a:cs typeface="Courier"/>
              </a:rPr>
              <a:t>their</a:t>
            </a:r>
            <a:r>
              <a:rPr lang="sv-SE" sz="1000" i="1" dirty="0">
                <a:solidFill>
                  <a:srgbClr val="000000"/>
                </a:solidFill>
                <a:latin typeface="Courier"/>
                <a:cs typeface="Courier"/>
              </a:rPr>
              <a:t> </a:t>
            </a:r>
            <a:r>
              <a:rPr lang="sv-SE" sz="1000" i="1" dirty="0" err="1">
                <a:solidFill>
                  <a:srgbClr val="000000"/>
                </a:solidFill>
                <a:latin typeface="Courier"/>
                <a:cs typeface="Courier"/>
              </a:rPr>
              <a:t>distance</a:t>
            </a:r>
            <a:r>
              <a:rPr lang="sv-SE" sz="1000" i="1" dirty="0">
                <a:solidFill>
                  <a:srgbClr val="000000"/>
                </a:solidFill>
                <a:latin typeface="Courier"/>
                <a:cs typeface="Courier"/>
              </a:rPr>
              <a:t> </a:t>
            </a:r>
            <a:r>
              <a:rPr lang="sv-SE" sz="1000" i="1" dirty="0" err="1">
                <a:solidFill>
                  <a:srgbClr val="000000"/>
                </a:solidFill>
                <a:latin typeface="Courier"/>
                <a:cs typeface="Courier"/>
              </a:rPr>
              <a:t>to</a:t>
            </a:r>
            <a:r>
              <a:rPr lang="sv-SE" sz="1000" i="1" dirty="0">
                <a:solidFill>
                  <a:srgbClr val="000000"/>
                </a:solidFill>
                <a:latin typeface="Courier"/>
                <a:cs typeface="Courier"/>
              </a:rPr>
              <a:t> a </a:t>
            </a:r>
            <a:r>
              <a:rPr lang="sv-SE" sz="1000" i="1" dirty="0" err="1">
                <a:solidFill>
                  <a:srgbClr val="000000"/>
                </a:solidFill>
                <a:latin typeface="Courier"/>
                <a:cs typeface="Courier"/>
              </a:rPr>
              <a:t>group</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tune_pme</a:t>
            </a:r>
            <a:r>
              <a:rPr lang="sv-SE" sz="1000" i="1" dirty="0">
                <a:solidFill>
                  <a:srgbClr val="000000"/>
                </a:solidFill>
                <a:latin typeface="Courier"/>
                <a:cs typeface="Courier"/>
              </a:rPr>
              <a:t>          </a:t>
            </a:r>
            <a:r>
              <a:rPr lang="sv-SE" sz="1000" i="1" dirty="0" err="1">
                <a:solidFill>
                  <a:srgbClr val="000000"/>
                </a:solidFill>
                <a:latin typeface="Courier"/>
                <a:cs typeface="Courier"/>
              </a:rPr>
              <a:t>Time</a:t>
            </a:r>
            <a:r>
              <a:rPr lang="sv-SE" sz="1000" i="1" dirty="0">
                <a:solidFill>
                  <a:srgbClr val="000000"/>
                </a:solidFill>
                <a:latin typeface="Courier"/>
                <a:cs typeface="Courier"/>
              </a:rPr>
              <a:t> </a:t>
            </a:r>
            <a:r>
              <a:rPr lang="sv-SE" sz="1000" i="1" dirty="0" err="1">
                <a:solidFill>
                  <a:srgbClr val="000000"/>
                </a:solidFill>
                <a:latin typeface="Courier"/>
                <a:cs typeface="Courier"/>
              </a:rPr>
              <a:t>mdrun</a:t>
            </a:r>
            <a:r>
              <a:rPr lang="sv-SE" sz="1000" i="1" dirty="0">
                <a:solidFill>
                  <a:srgbClr val="000000"/>
                </a:solidFill>
                <a:latin typeface="Courier"/>
                <a:cs typeface="Courier"/>
              </a:rPr>
              <a:t> as a </a:t>
            </a:r>
            <a:r>
              <a:rPr lang="sv-SE" sz="1000" i="1" dirty="0" err="1">
                <a:solidFill>
                  <a:srgbClr val="000000"/>
                </a:solidFill>
                <a:latin typeface="Courier"/>
                <a:cs typeface="Courier"/>
              </a:rPr>
              <a:t>function</a:t>
            </a:r>
            <a:r>
              <a:rPr lang="sv-SE" sz="1000" i="1" dirty="0">
                <a:solidFill>
                  <a:srgbClr val="000000"/>
                </a:solidFill>
                <a:latin typeface="Courier"/>
                <a:cs typeface="Courier"/>
              </a:rPr>
              <a:t> </a:t>
            </a:r>
            <a:r>
              <a:rPr lang="sv-SE" sz="1000" i="1" dirty="0" err="1">
                <a:solidFill>
                  <a:srgbClr val="000000"/>
                </a:solidFill>
                <a:latin typeface="Courier"/>
                <a:cs typeface="Courier"/>
              </a:rPr>
              <a:t>of</a:t>
            </a:r>
            <a:r>
              <a:rPr lang="sv-SE" sz="1000" i="1" dirty="0">
                <a:solidFill>
                  <a:srgbClr val="000000"/>
                </a:solidFill>
                <a:latin typeface="Courier"/>
                <a:cs typeface="Courier"/>
              </a:rPr>
              <a:t> PME ranks </a:t>
            </a:r>
            <a:r>
              <a:rPr lang="sv-SE" sz="1000" i="1" dirty="0" err="1">
                <a:solidFill>
                  <a:srgbClr val="000000"/>
                </a:solidFill>
                <a:latin typeface="Courier"/>
                <a:cs typeface="Courier"/>
              </a:rPr>
              <a:t>to</a:t>
            </a:r>
            <a:r>
              <a:rPr lang="sv-SE" sz="1000" i="1" dirty="0">
                <a:solidFill>
                  <a:srgbClr val="000000"/>
                </a:solidFill>
                <a:latin typeface="Courier"/>
                <a:cs typeface="Courier"/>
              </a:rPr>
              <a:t> </a:t>
            </a:r>
            <a:r>
              <a:rPr lang="sv-SE" sz="1000" i="1" dirty="0" err="1">
                <a:solidFill>
                  <a:srgbClr val="000000"/>
                </a:solidFill>
                <a:latin typeface="Courier"/>
                <a:cs typeface="Courier"/>
              </a:rPr>
              <a:t>optimize</a:t>
            </a:r>
            <a:r>
              <a:rPr lang="sv-SE" sz="1000" i="1" dirty="0">
                <a:solidFill>
                  <a:srgbClr val="000000"/>
                </a:solidFill>
                <a:latin typeface="Courier"/>
                <a:cs typeface="Courier"/>
              </a:rPr>
              <a:t> </a:t>
            </a:r>
            <a:r>
              <a:rPr lang="sv-SE" sz="1000" i="1" dirty="0" err="1">
                <a:solidFill>
                  <a:srgbClr val="000000"/>
                </a:solidFill>
                <a:latin typeface="Courier"/>
                <a:cs typeface="Courier"/>
              </a:rPr>
              <a:t>settings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velacc</a:t>
            </a:r>
            <a:r>
              <a:rPr lang="sv-SE" sz="1000" i="1" dirty="0">
                <a:solidFill>
                  <a:srgbClr val="000000"/>
                </a:solidFill>
                <a:latin typeface="Courier"/>
                <a:cs typeface="Courier"/>
              </a:rPr>
              <a:t>            </a:t>
            </a:r>
            <a:r>
              <a:rPr lang="sv-SE" sz="1000" i="1" dirty="0" err="1">
                <a:solidFill>
                  <a:srgbClr val="000000"/>
                </a:solidFill>
                <a:latin typeface="Courier"/>
                <a:cs typeface="Courier"/>
              </a:rPr>
              <a:t>Calculate</a:t>
            </a:r>
            <a:r>
              <a:rPr lang="sv-SE" sz="1000" i="1" dirty="0">
                <a:solidFill>
                  <a:srgbClr val="000000"/>
                </a:solidFill>
                <a:latin typeface="Courier"/>
                <a:cs typeface="Courier"/>
              </a:rPr>
              <a:t> </a:t>
            </a:r>
            <a:r>
              <a:rPr lang="sv-SE" sz="1000" i="1" dirty="0" err="1">
                <a:solidFill>
                  <a:srgbClr val="000000"/>
                </a:solidFill>
                <a:latin typeface="Courier"/>
                <a:cs typeface="Courier"/>
              </a:rPr>
              <a:t>velocity</a:t>
            </a:r>
            <a:r>
              <a:rPr lang="sv-SE" sz="1000" i="1" dirty="0">
                <a:solidFill>
                  <a:srgbClr val="000000"/>
                </a:solidFill>
                <a:latin typeface="Courier"/>
                <a:cs typeface="Courier"/>
              </a:rPr>
              <a:t> </a:t>
            </a:r>
            <a:r>
              <a:rPr lang="sv-SE" sz="1000" i="1" dirty="0" err="1">
                <a:solidFill>
                  <a:srgbClr val="000000"/>
                </a:solidFill>
                <a:latin typeface="Courier"/>
                <a:cs typeface="Courier"/>
              </a:rPr>
              <a:t>autocorrelation</a:t>
            </a:r>
            <a:r>
              <a:rPr lang="sv-SE" sz="1000" i="1" dirty="0">
                <a:solidFill>
                  <a:srgbClr val="000000"/>
                </a:solidFill>
                <a:latin typeface="Courier"/>
                <a:cs typeface="Courier"/>
              </a:rPr>
              <a:t> </a:t>
            </a:r>
            <a:r>
              <a:rPr lang="sv-SE" sz="1000" i="1" dirty="0" err="1">
                <a:solidFill>
                  <a:srgbClr val="000000"/>
                </a:solidFill>
                <a:latin typeface="Courier"/>
                <a:cs typeface="Courier"/>
              </a:rPr>
              <a:t>functions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view</a:t>
            </a:r>
            <a:r>
              <a:rPr lang="sv-SE" sz="1000" i="1" dirty="0">
                <a:solidFill>
                  <a:srgbClr val="000000"/>
                </a:solidFill>
                <a:latin typeface="Courier"/>
                <a:cs typeface="Courier"/>
              </a:rPr>
              <a:t>              </a:t>
            </a:r>
            <a:r>
              <a:rPr lang="sv-SE" sz="1000" i="1" dirty="0" err="1">
                <a:solidFill>
                  <a:srgbClr val="000000"/>
                </a:solidFill>
                <a:latin typeface="Courier"/>
                <a:cs typeface="Courier"/>
              </a:rPr>
              <a:t>View</a:t>
            </a:r>
            <a:r>
              <a:rPr lang="sv-SE" sz="1000" i="1" dirty="0">
                <a:solidFill>
                  <a:srgbClr val="000000"/>
                </a:solidFill>
                <a:latin typeface="Courier"/>
                <a:cs typeface="Courier"/>
              </a:rPr>
              <a:t> a </a:t>
            </a:r>
            <a:r>
              <a:rPr lang="sv-SE" sz="1000" i="1" dirty="0" err="1">
                <a:solidFill>
                  <a:srgbClr val="000000"/>
                </a:solidFill>
                <a:latin typeface="Courier"/>
                <a:cs typeface="Courier"/>
              </a:rPr>
              <a:t>trajectory</a:t>
            </a:r>
            <a:r>
              <a:rPr lang="sv-SE" sz="1000" i="1" dirty="0">
                <a:solidFill>
                  <a:srgbClr val="000000"/>
                </a:solidFill>
                <a:latin typeface="Courier"/>
                <a:cs typeface="Courier"/>
              </a:rPr>
              <a:t> on an X-Windows terminal</a:t>
            </a:r>
          </a:p>
          <a:p>
            <a:pPr marL="923925"/>
            <a:r>
              <a:rPr lang="sv-SE" sz="1000" i="1" dirty="0">
                <a:solidFill>
                  <a:srgbClr val="000000"/>
                </a:solidFill>
                <a:latin typeface="Courier"/>
                <a:cs typeface="Courier"/>
              </a:rPr>
              <a:t>    </a:t>
            </a:r>
            <a:r>
              <a:rPr lang="sv-SE" sz="1000" i="1" dirty="0" err="1">
                <a:solidFill>
                  <a:srgbClr val="000000"/>
                </a:solidFill>
                <a:latin typeface="Courier"/>
                <a:cs typeface="Courier"/>
              </a:rPr>
              <a:t>wham</a:t>
            </a:r>
            <a:r>
              <a:rPr lang="sv-SE" sz="1000" i="1" dirty="0">
                <a:solidFill>
                  <a:srgbClr val="000000"/>
                </a:solidFill>
                <a:latin typeface="Courier"/>
                <a:cs typeface="Courier"/>
              </a:rPr>
              <a:t>              </a:t>
            </a:r>
            <a:r>
              <a:rPr lang="sv-SE" sz="1000" i="1" dirty="0" err="1">
                <a:solidFill>
                  <a:srgbClr val="000000"/>
                </a:solidFill>
                <a:latin typeface="Courier"/>
                <a:cs typeface="Courier"/>
              </a:rPr>
              <a:t>Perform</a:t>
            </a:r>
            <a:r>
              <a:rPr lang="sv-SE" sz="1000" i="1" dirty="0">
                <a:solidFill>
                  <a:srgbClr val="000000"/>
                </a:solidFill>
                <a:latin typeface="Courier"/>
                <a:cs typeface="Courier"/>
              </a:rPr>
              <a:t> </a:t>
            </a:r>
            <a:r>
              <a:rPr lang="sv-SE" sz="1000" i="1" dirty="0" err="1">
                <a:solidFill>
                  <a:srgbClr val="000000"/>
                </a:solidFill>
                <a:latin typeface="Courier"/>
                <a:cs typeface="Courier"/>
              </a:rPr>
              <a:t>weighted</a:t>
            </a:r>
            <a:r>
              <a:rPr lang="sv-SE" sz="1000" i="1" dirty="0">
                <a:solidFill>
                  <a:srgbClr val="000000"/>
                </a:solidFill>
                <a:latin typeface="Courier"/>
                <a:cs typeface="Courier"/>
              </a:rPr>
              <a:t> histogram </a:t>
            </a:r>
            <a:r>
              <a:rPr lang="sv-SE" sz="1000" i="1" dirty="0" err="1">
                <a:solidFill>
                  <a:srgbClr val="000000"/>
                </a:solidFill>
                <a:latin typeface="Courier"/>
                <a:cs typeface="Courier"/>
              </a:rPr>
              <a:t>analysis</a:t>
            </a:r>
            <a:r>
              <a:rPr lang="sv-SE" sz="1000" i="1" dirty="0">
                <a:solidFill>
                  <a:srgbClr val="000000"/>
                </a:solidFill>
                <a:latin typeface="Courier"/>
                <a:cs typeface="Courier"/>
              </a:rPr>
              <a:t> </a:t>
            </a:r>
            <a:r>
              <a:rPr lang="sv-SE" sz="1000" i="1" dirty="0" err="1">
                <a:solidFill>
                  <a:srgbClr val="000000"/>
                </a:solidFill>
                <a:latin typeface="Courier"/>
                <a:cs typeface="Courier"/>
              </a:rPr>
              <a:t>after</a:t>
            </a:r>
            <a:r>
              <a:rPr lang="sv-SE" sz="1000" i="1" dirty="0">
                <a:solidFill>
                  <a:srgbClr val="000000"/>
                </a:solidFill>
                <a:latin typeface="Courier"/>
                <a:cs typeface="Courier"/>
              </a:rPr>
              <a:t> </a:t>
            </a:r>
            <a:r>
              <a:rPr lang="sv-SE" sz="1000" i="1" dirty="0" err="1">
                <a:solidFill>
                  <a:srgbClr val="000000"/>
                </a:solidFill>
                <a:latin typeface="Courier"/>
                <a:cs typeface="Courier"/>
              </a:rPr>
              <a:t>umbrella</a:t>
            </a:r>
            <a:r>
              <a:rPr lang="sv-SE" sz="1000" i="1" dirty="0">
                <a:solidFill>
                  <a:srgbClr val="000000"/>
                </a:solidFill>
                <a:latin typeface="Courier"/>
                <a:cs typeface="Courier"/>
              </a:rPr>
              <a:t> sampling</a:t>
            </a:r>
          </a:p>
          <a:p>
            <a:pPr marL="923925"/>
            <a:r>
              <a:rPr lang="sv-SE" sz="1000" i="1" dirty="0">
                <a:solidFill>
                  <a:srgbClr val="000000"/>
                </a:solidFill>
                <a:latin typeface="Courier"/>
                <a:cs typeface="Courier"/>
              </a:rPr>
              <a:t>    x2top             </a:t>
            </a:r>
            <a:r>
              <a:rPr lang="sv-SE" sz="1000" i="1" dirty="0" err="1">
                <a:solidFill>
                  <a:srgbClr val="000000"/>
                </a:solidFill>
                <a:latin typeface="Courier"/>
                <a:cs typeface="Courier"/>
              </a:rPr>
              <a:t>Generate</a:t>
            </a:r>
            <a:r>
              <a:rPr lang="sv-SE" sz="1000" i="1" dirty="0">
                <a:solidFill>
                  <a:srgbClr val="000000"/>
                </a:solidFill>
                <a:latin typeface="Courier"/>
                <a:cs typeface="Courier"/>
              </a:rPr>
              <a:t> a primitive </a:t>
            </a:r>
            <a:r>
              <a:rPr lang="sv-SE" sz="1000" i="1" dirty="0" err="1">
                <a:solidFill>
                  <a:srgbClr val="000000"/>
                </a:solidFill>
                <a:latin typeface="Courier"/>
                <a:cs typeface="Courier"/>
              </a:rPr>
              <a:t>topology</a:t>
            </a:r>
            <a:r>
              <a:rPr lang="sv-SE" sz="1000" i="1" dirty="0">
                <a:solidFill>
                  <a:srgbClr val="000000"/>
                </a:solidFill>
                <a:latin typeface="Courier"/>
                <a:cs typeface="Courier"/>
              </a:rPr>
              <a:t> from </a:t>
            </a:r>
            <a:r>
              <a:rPr lang="sv-SE" sz="1000" i="1" dirty="0" err="1">
                <a:solidFill>
                  <a:srgbClr val="000000"/>
                </a:solidFill>
                <a:latin typeface="Courier"/>
                <a:cs typeface="Courier"/>
              </a:rPr>
              <a:t>coordinates</a:t>
            </a:r>
            <a:endParaRPr lang="sv-SE" sz="1000" i="1" dirty="0">
              <a:solidFill>
                <a:srgbClr val="000000"/>
              </a:solidFill>
              <a:latin typeface="Courier"/>
              <a:cs typeface="Courier"/>
            </a:endParaRPr>
          </a:p>
          <a:p>
            <a:pPr marL="923925"/>
            <a:r>
              <a:rPr lang="sv-SE" sz="1000" i="1" dirty="0">
                <a:solidFill>
                  <a:srgbClr val="000000"/>
                </a:solidFill>
                <a:latin typeface="Courier"/>
                <a:cs typeface="Courier"/>
              </a:rPr>
              <a:t>    xpm2ps            </a:t>
            </a:r>
            <a:r>
              <a:rPr lang="sv-SE" sz="1000" i="1" dirty="0" err="1">
                <a:solidFill>
                  <a:srgbClr val="000000"/>
                </a:solidFill>
                <a:latin typeface="Courier"/>
                <a:cs typeface="Courier"/>
              </a:rPr>
              <a:t>Convert</a:t>
            </a:r>
            <a:r>
              <a:rPr lang="sv-SE" sz="1000" i="1" dirty="0">
                <a:solidFill>
                  <a:srgbClr val="000000"/>
                </a:solidFill>
                <a:latin typeface="Courier"/>
                <a:cs typeface="Courier"/>
              </a:rPr>
              <a:t> XPM (</a:t>
            </a:r>
            <a:r>
              <a:rPr lang="sv-SE" sz="1000" i="1" dirty="0" err="1">
                <a:solidFill>
                  <a:srgbClr val="000000"/>
                </a:solidFill>
                <a:latin typeface="Courier"/>
                <a:cs typeface="Courier"/>
              </a:rPr>
              <a:t>XPixelMap</a:t>
            </a:r>
            <a:r>
              <a:rPr lang="sv-SE" sz="1000" i="1" dirty="0">
                <a:solidFill>
                  <a:srgbClr val="000000"/>
                </a:solidFill>
                <a:latin typeface="Courier"/>
                <a:cs typeface="Courier"/>
              </a:rPr>
              <a:t>) </a:t>
            </a:r>
            <a:r>
              <a:rPr lang="sv-SE" sz="1000" i="1" dirty="0" err="1">
                <a:solidFill>
                  <a:srgbClr val="000000"/>
                </a:solidFill>
                <a:latin typeface="Courier"/>
                <a:cs typeface="Courier"/>
              </a:rPr>
              <a:t>matrices</a:t>
            </a:r>
            <a:r>
              <a:rPr lang="sv-SE" sz="1000" i="1" dirty="0">
                <a:solidFill>
                  <a:srgbClr val="000000"/>
                </a:solidFill>
                <a:latin typeface="Courier"/>
                <a:cs typeface="Courier"/>
              </a:rPr>
              <a:t> </a:t>
            </a:r>
            <a:r>
              <a:rPr lang="sv-SE" sz="1000" i="1" dirty="0" err="1">
                <a:solidFill>
                  <a:srgbClr val="000000"/>
                </a:solidFill>
                <a:latin typeface="Courier"/>
                <a:cs typeface="Courier"/>
              </a:rPr>
              <a:t>to</a:t>
            </a:r>
            <a:r>
              <a:rPr lang="sv-SE" sz="1000" i="1" dirty="0">
                <a:solidFill>
                  <a:srgbClr val="000000"/>
                </a:solidFill>
                <a:latin typeface="Courier"/>
                <a:cs typeface="Courier"/>
              </a:rPr>
              <a:t> </a:t>
            </a:r>
            <a:r>
              <a:rPr lang="sv-SE" sz="1000" i="1" dirty="0" err="1">
                <a:solidFill>
                  <a:srgbClr val="000000"/>
                </a:solidFill>
                <a:latin typeface="Courier"/>
                <a:cs typeface="Courier"/>
              </a:rPr>
              <a:t>postscript</a:t>
            </a:r>
            <a:r>
              <a:rPr lang="sv-SE" sz="1000" i="1" dirty="0">
                <a:solidFill>
                  <a:srgbClr val="000000"/>
                </a:solidFill>
                <a:latin typeface="Courier"/>
                <a:cs typeface="Courier"/>
              </a:rPr>
              <a:t> or XPM</a:t>
            </a:r>
          </a:p>
        </p:txBody>
      </p:sp>
      <p:sp>
        <p:nvSpPr>
          <p:cNvPr id="5" name="Rektangel med rundade hörn 4"/>
          <p:cNvSpPr/>
          <p:nvPr/>
        </p:nvSpPr>
        <p:spPr>
          <a:xfrm>
            <a:off x="1244427" y="3264536"/>
            <a:ext cx="3195493" cy="179704"/>
          </a:xfrm>
          <a:prstGeom prst="roundRect">
            <a:avLst/>
          </a:prstGeom>
          <a:noFill/>
          <a:ln w="38100" cmpd="sng">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sv-SE" sz="1350"/>
          </a:p>
        </p:txBody>
      </p:sp>
      <p:sp>
        <p:nvSpPr>
          <p:cNvPr id="6" name="Rektangel med rundade hörn 5"/>
          <p:cNvSpPr/>
          <p:nvPr/>
        </p:nvSpPr>
        <p:spPr>
          <a:xfrm>
            <a:off x="1244427" y="4307840"/>
            <a:ext cx="7086773" cy="189865"/>
          </a:xfrm>
          <a:prstGeom prst="roundRect">
            <a:avLst/>
          </a:prstGeom>
          <a:noFill/>
          <a:ln w="38100" cmpd="sng">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sv-SE" sz="1350"/>
          </a:p>
        </p:txBody>
      </p:sp>
      <p:sp>
        <p:nvSpPr>
          <p:cNvPr id="7"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a:latin typeface="Calibri" charset="0"/>
                <a:ea typeface="Calibri" charset="0"/>
                <a:cs typeface="Calibri" charset="0"/>
              </a:rPr>
              <a:t>	</a:t>
            </a:r>
            <a:r>
              <a:rPr lang="sv-SE" sz="2000" dirty="0" err="1" smtClean="0">
                <a:latin typeface="Calibri" charset="0"/>
                <a:ea typeface="Calibri" charset="0"/>
                <a:cs typeface="Calibri" charset="0"/>
              </a:rPr>
              <a:t>Some</a:t>
            </a:r>
            <a:r>
              <a:rPr lang="sv-SE" sz="2000" dirty="0" smtClean="0">
                <a:latin typeface="Calibri" charset="0"/>
                <a:ea typeface="Calibri" charset="0"/>
                <a:cs typeface="Calibri" charset="0"/>
              </a:rPr>
              <a:t> </a:t>
            </a:r>
            <a:r>
              <a:rPr lang="sv-SE" sz="2000" dirty="0" err="1">
                <a:latin typeface="Calibri" charset="0"/>
                <a:ea typeface="Calibri" charset="0"/>
                <a:cs typeface="Calibri" charset="0"/>
              </a:rPr>
              <a:t>of</a:t>
            </a:r>
            <a:r>
              <a:rPr lang="sv-SE" sz="2000" dirty="0">
                <a:latin typeface="Calibri" charset="0"/>
                <a:ea typeface="Calibri" charset="0"/>
                <a:cs typeface="Calibri" charset="0"/>
              </a:rPr>
              <a:t> the </a:t>
            </a:r>
            <a:r>
              <a:rPr lang="sv-SE" sz="2000" dirty="0" err="1" smtClean="0">
                <a:latin typeface="Calibri" charset="0"/>
                <a:ea typeface="Calibri" charset="0"/>
                <a:cs typeface="Calibri" charset="0"/>
              </a:rPr>
              <a:t>Gromacs</a:t>
            </a:r>
            <a:r>
              <a:rPr lang="sv-SE" sz="2000" dirty="0" smtClean="0">
                <a:latin typeface="Calibri" charset="0"/>
                <a:ea typeface="Calibri" charset="0"/>
                <a:cs typeface="Calibri" charset="0"/>
              </a:rPr>
              <a:t> 93 </a:t>
            </a:r>
            <a:r>
              <a:rPr lang="sv-SE" sz="2000" dirty="0" err="1" smtClean="0">
                <a:latin typeface="Calibri" charset="0"/>
                <a:ea typeface="Calibri" charset="0"/>
                <a:cs typeface="Calibri" charset="0"/>
              </a:rPr>
              <a:t>utilities</a:t>
            </a:r>
            <a:r>
              <a:rPr lang="sv-SE" sz="2000" dirty="0" smtClean="0">
                <a:latin typeface="Calibri" charset="0"/>
                <a:ea typeface="Calibri" charset="0"/>
                <a:cs typeface="Calibri" charset="0"/>
              </a:rPr>
              <a:t>/programs</a:t>
            </a:r>
            <a:r>
              <a:rPr lang="mr-IN" sz="2000" dirty="0" smtClean="0">
                <a:latin typeface="Calibri" charset="0"/>
                <a:ea typeface="Calibri" charset="0"/>
                <a:cs typeface="Calibri" charset="0"/>
              </a:rPr>
              <a:t>…</a:t>
            </a:r>
            <a:endParaRPr lang="sv-SE" sz="2000" dirty="0">
              <a:latin typeface="Calibri" charset="0"/>
              <a:ea typeface="Calibri" charset="0"/>
              <a:cs typeface="Calibri" charset="0"/>
            </a:endParaRPr>
          </a:p>
        </p:txBody>
      </p:sp>
    </p:spTree>
    <p:extLst>
      <p:ext uri="{BB962C8B-B14F-4D97-AF65-F5344CB8AC3E}">
        <p14:creationId xmlns:p14="http://schemas.microsoft.com/office/powerpoint/2010/main" val="134252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217652"/>
            <a:ext cx="9144000" cy="444737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100" dirty="0">
                <a:solidFill>
                  <a:srgbClr val="000000"/>
                </a:solidFill>
                <a:latin typeface="Courier" charset="0"/>
                <a:ea typeface="Courier" charset="0"/>
                <a:cs typeface="Courier" charset="0"/>
              </a:rPr>
              <a:t>#!/bin/</a:t>
            </a:r>
            <a:r>
              <a:rPr lang="sv-SE" sz="1100" dirty="0" err="1">
                <a:solidFill>
                  <a:srgbClr val="000000"/>
                </a:solidFill>
                <a:latin typeface="Courier" charset="0"/>
                <a:ea typeface="Courier" charset="0"/>
                <a:cs typeface="Courier" charset="0"/>
              </a:rPr>
              <a:t>bash</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Create</a:t>
            </a:r>
            <a:r>
              <a:rPr lang="sv-SE" sz="1100" dirty="0">
                <a:solidFill>
                  <a:srgbClr val="000000"/>
                </a:solidFill>
                <a:latin typeface="Courier" charset="0"/>
                <a:ea typeface="Courier" charset="0"/>
                <a:cs typeface="Courier" charset="0"/>
              </a:rPr>
              <a:t> a simple </a:t>
            </a:r>
            <a:r>
              <a:rPr lang="sv-SE" sz="1100" dirty="0" err="1">
                <a:solidFill>
                  <a:srgbClr val="000000"/>
                </a:solidFill>
                <a:latin typeface="Courier" charset="0"/>
                <a:ea typeface="Courier" charset="0"/>
                <a:cs typeface="Courier" charset="0"/>
              </a:rPr>
              <a:t>water</a:t>
            </a:r>
            <a:r>
              <a:rPr lang="sv-SE" sz="1100" dirty="0">
                <a:solidFill>
                  <a:srgbClr val="000000"/>
                </a:solidFill>
                <a:latin typeface="Courier" charset="0"/>
                <a:ea typeface="Courier" charset="0"/>
                <a:cs typeface="Courier" charset="0"/>
              </a:rPr>
              <a:t> simulation box </a:t>
            </a:r>
            <a:r>
              <a:rPr lang="sv-SE" sz="1100" dirty="0" err="1">
                <a:solidFill>
                  <a:srgbClr val="000000"/>
                </a:solidFill>
                <a:latin typeface="Courier" charset="0"/>
                <a:ea typeface="Courier" charset="0"/>
                <a:cs typeface="Courier" charset="0"/>
              </a:rPr>
              <a:t>using</a:t>
            </a:r>
            <a:r>
              <a:rPr lang="sv-SE" sz="1100" dirty="0">
                <a:solidFill>
                  <a:srgbClr val="000000"/>
                </a:solidFill>
                <a:latin typeface="Courier" charset="0"/>
                <a:ea typeface="Courier" charset="0"/>
                <a:cs typeface="Courier" charset="0"/>
              </a:rPr>
              <a:t> the </a:t>
            </a: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solvate</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utility</a:t>
            </a:r>
            <a:endParaRPr lang="sv-SE" sz="1100" dirty="0">
              <a:solidFill>
                <a:srgbClr val="000000"/>
              </a:solidFill>
              <a:latin typeface="Courier" charset="0"/>
              <a:ea typeface="Courier" charset="0"/>
              <a:cs typeface="Courier" charset="0"/>
            </a:endParaRP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solvate</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cs</a:t>
            </a:r>
            <a:r>
              <a:rPr lang="sv-SE" sz="1100" dirty="0">
                <a:solidFill>
                  <a:srgbClr val="000000"/>
                </a:solidFill>
                <a:latin typeface="Courier" charset="0"/>
                <a:ea typeface="Courier" charset="0"/>
                <a:cs typeface="Courier" charset="0"/>
              </a:rPr>
              <a:t> spc216.gro -o </a:t>
            </a:r>
            <a:r>
              <a:rPr lang="sv-SE" sz="1100" dirty="0" err="1">
                <a:solidFill>
                  <a:srgbClr val="000000"/>
                </a:solidFill>
                <a:latin typeface="Courier" charset="0"/>
                <a:ea typeface="Courier" charset="0"/>
                <a:cs typeface="Courier" charset="0"/>
              </a:rPr>
              <a:t>preem.gro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maxsol</a:t>
            </a:r>
            <a:r>
              <a:rPr lang="sv-SE" sz="1100" dirty="0">
                <a:solidFill>
                  <a:srgbClr val="000000"/>
                </a:solidFill>
                <a:latin typeface="Courier" charset="0"/>
                <a:ea typeface="Courier" charset="0"/>
                <a:cs typeface="Courier" charset="0"/>
              </a:rPr>
              <a:t> 500 -box 2.5 2.5 2.5</a:t>
            </a: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Make an index </a:t>
            </a:r>
            <a:r>
              <a:rPr lang="sv-SE" sz="1100" dirty="0" err="1">
                <a:solidFill>
                  <a:srgbClr val="000000"/>
                </a:solidFill>
                <a:latin typeface="Courier" charset="0"/>
                <a:ea typeface="Courier" charset="0"/>
                <a:cs typeface="Courier" charset="0"/>
              </a:rPr>
              <a:t>file</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with</a:t>
            </a:r>
            <a:r>
              <a:rPr lang="sv-SE" sz="1100" dirty="0">
                <a:solidFill>
                  <a:srgbClr val="000000"/>
                </a:solidFill>
                <a:latin typeface="Courier" charset="0"/>
                <a:ea typeface="Courier" charset="0"/>
                <a:cs typeface="Courier" charset="0"/>
              </a:rPr>
              <a:t>:</a:t>
            </a:r>
          </a:p>
          <a:p>
            <a:pPr marL="923925" lvl="1"/>
            <a:r>
              <a:rPr lang="sv-SE" sz="1100" dirty="0" err="1">
                <a:solidFill>
                  <a:srgbClr val="000000"/>
                </a:solidFill>
                <a:latin typeface="Courier" charset="0"/>
                <a:ea typeface="Courier" charset="0"/>
                <a:cs typeface="Courier" charset="0"/>
              </a:rPr>
              <a:t>echo</a:t>
            </a:r>
            <a:r>
              <a:rPr lang="sv-SE" sz="1100" dirty="0">
                <a:solidFill>
                  <a:srgbClr val="000000"/>
                </a:solidFill>
                <a:latin typeface="Courier" charset="0"/>
                <a:ea typeface="Courier" charset="0"/>
                <a:cs typeface="Courier" charset="0"/>
              </a:rPr>
              <a:t> q | </a:t>
            </a: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make_ndx</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preem.gro</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index.ndx</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Energy </a:t>
            </a:r>
            <a:r>
              <a:rPr lang="sv-SE" sz="1100" dirty="0" err="1">
                <a:solidFill>
                  <a:srgbClr val="000000"/>
                </a:solidFill>
                <a:latin typeface="Courier" charset="0"/>
                <a:ea typeface="Courier" charset="0"/>
                <a:cs typeface="Courier" charset="0"/>
              </a:rPr>
              <a:t>minimization</a:t>
            </a:r>
            <a:endParaRPr lang="sv-SE" sz="1100" dirty="0">
              <a:solidFill>
                <a:srgbClr val="000000"/>
              </a:solidFill>
              <a:latin typeface="Courier" charset="0"/>
              <a:ea typeface="Courier" charset="0"/>
              <a:cs typeface="Courier" charset="0"/>
            </a:endParaRP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grompp</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em.mdp</a:t>
            </a:r>
            <a:r>
              <a:rPr lang="sv-SE" sz="1100" dirty="0">
                <a:solidFill>
                  <a:srgbClr val="000000"/>
                </a:solidFill>
                <a:latin typeface="Courier" charset="0"/>
                <a:ea typeface="Courier" charset="0"/>
                <a:cs typeface="Courier" charset="0"/>
              </a:rPr>
              <a:t> -c </a:t>
            </a:r>
            <a:r>
              <a:rPr lang="sv-SE" sz="1100" dirty="0" err="1">
                <a:solidFill>
                  <a:srgbClr val="000000"/>
                </a:solidFill>
                <a:latin typeface="Courier" charset="0"/>
                <a:ea typeface="Courier" charset="0"/>
                <a:cs typeface="Courier" charset="0"/>
              </a:rPr>
              <a:t>preem.gro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index.ndx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pp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em.top</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em.tpr</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maxwarn</a:t>
            </a:r>
            <a:r>
              <a:rPr lang="sv-SE" sz="1100" dirty="0">
                <a:solidFill>
                  <a:srgbClr val="000000"/>
                </a:solidFill>
                <a:latin typeface="Courier" charset="0"/>
                <a:ea typeface="Courier" charset="0"/>
                <a:cs typeface="Courier" charset="0"/>
              </a:rPr>
              <a:t> 1</a:t>
            </a: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mdrun</a:t>
            </a:r>
            <a:r>
              <a:rPr lang="sv-SE" sz="1100" dirty="0">
                <a:solidFill>
                  <a:srgbClr val="000000"/>
                </a:solidFill>
                <a:latin typeface="Courier" charset="0"/>
                <a:ea typeface="Courier" charset="0"/>
                <a:cs typeface="Courier" charset="0"/>
              </a:rPr>
              <a:t> -v -</a:t>
            </a:r>
            <a:r>
              <a:rPr lang="sv-SE" sz="1100" dirty="0" err="1">
                <a:solidFill>
                  <a:srgbClr val="000000"/>
                </a:solidFill>
                <a:latin typeface="Courier" charset="0"/>
                <a:ea typeface="Courier" charset="0"/>
                <a:cs typeface="Courier" charset="0"/>
              </a:rPr>
              <a:t>deffnm</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em</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Short NVT simulation </a:t>
            </a:r>
            <a:r>
              <a:rPr lang="sv-SE" sz="1100" dirty="0" err="1">
                <a:solidFill>
                  <a:srgbClr val="000000"/>
                </a:solidFill>
                <a:latin typeface="Courier" charset="0"/>
                <a:ea typeface="Courier" charset="0"/>
                <a:cs typeface="Courier" charset="0"/>
              </a:rPr>
              <a:t>with</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fixed</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volume</a:t>
            </a:r>
            <a:r>
              <a:rPr lang="sv-SE" sz="1100" dirty="0">
                <a:solidFill>
                  <a:srgbClr val="000000"/>
                </a:solidFill>
                <a:latin typeface="Courier" charset="0"/>
                <a:ea typeface="Courier" charset="0"/>
                <a:cs typeface="Courier" charset="0"/>
              </a:rPr>
              <a:t> and T, and position </a:t>
            </a:r>
            <a:r>
              <a:rPr lang="sv-SE" sz="1100" dirty="0" err="1">
                <a:solidFill>
                  <a:srgbClr val="000000"/>
                </a:solidFill>
                <a:latin typeface="Courier" charset="0"/>
                <a:ea typeface="Courier" charset="0"/>
                <a:cs typeface="Courier" charset="0"/>
              </a:rPr>
              <a:t>restraints</a:t>
            </a:r>
            <a:r>
              <a:rPr lang="sv-SE" sz="1100" dirty="0">
                <a:solidFill>
                  <a:srgbClr val="000000"/>
                </a:solidFill>
                <a:latin typeface="Courier" charset="0"/>
                <a:ea typeface="Courier" charset="0"/>
                <a:cs typeface="Courier" charset="0"/>
              </a:rPr>
              <a:t> </a:t>
            </a: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grompp</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nvt.mdp</a:t>
            </a:r>
            <a:r>
              <a:rPr lang="sv-SE" sz="1100" dirty="0">
                <a:solidFill>
                  <a:srgbClr val="000000"/>
                </a:solidFill>
                <a:latin typeface="Courier" charset="0"/>
                <a:ea typeface="Courier" charset="0"/>
                <a:cs typeface="Courier" charset="0"/>
              </a:rPr>
              <a:t> -c </a:t>
            </a:r>
            <a:r>
              <a:rPr lang="sv-SE" sz="1100" dirty="0" err="1">
                <a:solidFill>
                  <a:srgbClr val="000000"/>
                </a:solidFill>
                <a:latin typeface="Courier" charset="0"/>
                <a:ea typeface="Courier" charset="0"/>
                <a:cs typeface="Courier" charset="0"/>
              </a:rPr>
              <a:t>em.gro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index.ndx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pp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nvt.top</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nvt.tpr</a:t>
            </a:r>
            <a:r>
              <a:rPr lang="sv-SE" sz="1100" dirty="0">
                <a:solidFill>
                  <a:srgbClr val="000000"/>
                </a:solidFill>
                <a:latin typeface="Courier" charset="0"/>
                <a:ea typeface="Courier" charset="0"/>
                <a:cs typeface="Courier" charset="0"/>
              </a:rPr>
              <a:t/>
            </a:r>
            <a:br>
              <a:rPr lang="sv-SE" sz="1100" dirty="0">
                <a:solidFill>
                  <a:srgbClr val="000000"/>
                </a:solidFill>
                <a:latin typeface="Courier" charset="0"/>
                <a:ea typeface="Courier" charset="0"/>
                <a:cs typeface="Courier" charset="0"/>
              </a:rPr>
            </a:b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mdrun</a:t>
            </a:r>
            <a:r>
              <a:rPr lang="sv-SE" sz="1100" dirty="0">
                <a:solidFill>
                  <a:srgbClr val="000000"/>
                </a:solidFill>
                <a:latin typeface="Courier" charset="0"/>
                <a:ea typeface="Courier" charset="0"/>
                <a:cs typeface="Courier" charset="0"/>
              </a:rPr>
              <a:t> -v -</a:t>
            </a:r>
            <a:r>
              <a:rPr lang="sv-SE" sz="1100" dirty="0" err="1">
                <a:solidFill>
                  <a:srgbClr val="000000"/>
                </a:solidFill>
                <a:latin typeface="Courier" charset="0"/>
                <a:ea typeface="Courier" charset="0"/>
                <a:cs typeface="Courier" charset="0"/>
              </a:rPr>
              <a:t>deffnm</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nvt</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NPT simulation </a:t>
            </a:r>
            <a:r>
              <a:rPr lang="sv-SE" sz="1100" dirty="0" err="1">
                <a:solidFill>
                  <a:srgbClr val="000000"/>
                </a:solidFill>
                <a:latin typeface="Courier" charset="0"/>
                <a:ea typeface="Courier" charset="0"/>
                <a:cs typeface="Courier" charset="0"/>
              </a:rPr>
              <a:t>with</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fixed</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pressure</a:t>
            </a:r>
            <a:r>
              <a:rPr lang="sv-SE" sz="1100" dirty="0">
                <a:solidFill>
                  <a:srgbClr val="000000"/>
                </a:solidFill>
                <a:latin typeface="Courier" charset="0"/>
                <a:ea typeface="Courier" charset="0"/>
                <a:cs typeface="Courier" charset="0"/>
              </a:rPr>
              <a:t> and T, </a:t>
            </a:r>
            <a:r>
              <a:rPr lang="sv-SE" sz="1100" dirty="0" err="1">
                <a:solidFill>
                  <a:srgbClr val="000000"/>
                </a:solidFill>
                <a:latin typeface="Courier" charset="0"/>
                <a:ea typeface="Courier" charset="0"/>
                <a:cs typeface="Courier" charset="0"/>
              </a:rPr>
              <a:t>with</a:t>
            </a:r>
            <a:r>
              <a:rPr lang="sv-SE" sz="1100" dirty="0">
                <a:solidFill>
                  <a:srgbClr val="000000"/>
                </a:solidFill>
                <a:latin typeface="Courier" charset="0"/>
                <a:ea typeface="Courier" charset="0"/>
                <a:cs typeface="Courier" charset="0"/>
              </a:rPr>
              <a:t> no position </a:t>
            </a:r>
            <a:r>
              <a:rPr lang="sv-SE" sz="1100" dirty="0" err="1">
                <a:solidFill>
                  <a:srgbClr val="000000"/>
                </a:solidFill>
                <a:latin typeface="Courier" charset="0"/>
                <a:ea typeface="Courier" charset="0"/>
                <a:cs typeface="Courier" charset="0"/>
              </a:rPr>
              <a:t>restraints</a:t>
            </a:r>
            <a:r>
              <a:rPr lang="sv-SE" sz="1100" dirty="0">
                <a:solidFill>
                  <a:srgbClr val="000000"/>
                </a:solidFill>
                <a:latin typeface="Courier" charset="0"/>
                <a:ea typeface="Courier" charset="0"/>
                <a:cs typeface="Courier" charset="0"/>
              </a:rPr>
              <a:t> </a:t>
            </a: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grompp</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npt.mdp</a:t>
            </a:r>
            <a:r>
              <a:rPr lang="sv-SE" sz="1100" dirty="0">
                <a:solidFill>
                  <a:srgbClr val="000000"/>
                </a:solidFill>
                <a:latin typeface="Courier" charset="0"/>
                <a:ea typeface="Courier" charset="0"/>
                <a:cs typeface="Courier" charset="0"/>
              </a:rPr>
              <a:t> -c </a:t>
            </a:r>
            <a:r>
              <a:rPr lang="sv-SE" sz="1100" dirty="0" err="1">
                <a:solidFill>
                  <a:srgbClr val="000000"/>
                </a:solidFill>
                <a:latin typeface="Courier" charset="0"/>
                <a:ea typeface="Courier" charset="0"/>
                <a:cs typeface="Courier" charset="0"/>
              </a:rPr>
              <a:t>nvt.gro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index.ndx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pp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npt.top</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npt.tpr</a:t>
            </a:r>
            <a:r>
              <a:rPr lang="sv-SE" sz="1100" dirty="0">
                <a:solidFill>
                  <a:srgbClr val="000000"/>
                </a:solidFill>
                <a:latin typeface="Courier" charset="0"/>
                <a:ea typeface="Courier" charset="0"/>
                <a:cs typeface="Courier" charset="0"/>
              </a:rPr>
              <a:t> </a:t>
            </a:r>
            <a:br>
              <a:rPr lang="sv-SE" sz="1100" dirty="0">
                <a:solidFill>
                  <a:srgbClr val="000000"/>
                </a:solidFill>
                <a:latin typeface="Courier" charset="0"/>
                <a:ea typeface="Courier" charset="0"/>
                <a:cs typeface="Courier" charset="0"/>
              </a:rPr>
            </a:b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mdrun</a:t>
            </a:r>
            <a:r>
              <a:rPr lang="sv-SE" sz="1100" dirty="0">
                <a:solidFill>
                  <a:srgbClr val="000000"/>
                </a:solidFill>
                <a:latin typeface="Courier" charset="0"/>
                <a:ea typeface="Courier" charset="0"/>
                <a:cs typeface="Courier" charset="0"/>
              </a:rPr>
              <a:t> -v -</a:t>
            </a:r>
            <a:r>
              <a:rPr lang="sv-SE" sz="1100" dirty="0" err="1">
                <a:solidFill>
                  <a:srgbClr val="000000"/>
                </a:solidFill>
                <a:latin typeface="Courier" charset="0"/>
                <a:ea typeface="Courier" charset="0"/>
                <a:cs typeface="Courier" charset="0"/>
              </a:rPr>
              <a:t>deffnm</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npt</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The </a:t>
            </a:r>
            <a:r>
              <a:rPr lang="sv-SE" sz="1100" dirty="0" err="1">
                <a:solidFill>
                  <a:srgbClr val="000000"/>
                </a:solidFill>
                <a:latin typeface="Courier" charset="0"/>
                <a:ea typeface="Courier" charset="0"/>
                <a:cs typeface="Courier" charset="0"/>
              </a:rPr>
              <a:t>actual</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production</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run</a:t>
            </a:r>
            <a:endParaRPr lang="sv-SE" sz="1100" dirty="0">
              <a:solidFill>
                <a:srgbClr val="000000"/>
              </a:solidFill>
              <a:latin typeface="Courier" charset="0"/>
              <a:ea typeface="Courier" charset="0"/>
              <a:cs typeface="Courier" charset="0"/>
            </a:endParaRP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grompp</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md.mdp</a:t>
            </a:r>
            <a:r>
              <a:rPr lang="sv-SE" sz="1100" dirty="0">
                <a:solidFill>
                  <a:srgbClr val="000000"/>
                </a:solidFill>
                <a:latin typeface="Courier" charset="0"/>
                <a:ea typeface="Courier" charset="0"/>
                <a:cs typeface="Courier" charset="0"/>
              </a:rPr>
              <a:t> -c </a:t>
            </a:r>
            <a:r>
              <a:rPr lang="sv-SE" sz="1100" dirty="0" err="1">
                <a:solidFill>
                  <a:srgbClr val="000000"/>
                </a:solidFill>
                <a:latin typeface="Courier" charset="0"/>
                <a:ea typeface="Courier" charset="0"/>
                <a:cs typeface="Courier" charset="0"/>
              </a:rPr>
              <a:t>npt.gro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index.ndx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pp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md.top</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md.tpr</a:t>
            </a:r>
            <a:r>
              <a:rPr lang="sv-SE" sz="1100" dirty="0">
                <a:solidFill>
                  <a:srgbClr val="000000"/>
                </a:solidFill>
                <a:latin typeface="Courier" charset="0"/>
                <a:ea typeface="Courier" charset="0"/>
                <a:cs typeface="Courier" charset="0"/>
              </a:rPr>
              <a:t/>
            </a:r>
            <a:br>
              <a:rPr lang="sv-SE" sz="1100" dirty="0">
                <a:solidFill>
                  <a:srgbClr val="000000"/>
                </a:solidFill>
                <a:latin typeface="Courier" charset="0"/>
                <a:ea typeface="Courier" charset="0"/>
                <a:cs typeface="Courier" charset="0"/>
              </a:rPr>
            </a:b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mdrun</a:t>
            </a:r>
            <a:r>
              <a:rPr lang="sv-SE" sz="1100" dirty="0">
                <a:solidFill>
                  <a:srgbClr val="000000"/>
                </a:solidFill>
                <a:latin typeface="Courier" charset="0"/>
                <a:ea typeface="Courier" charset="0"/>
                <a:cs typeface="Courier" charset="0"/>
              </a:rPr>
              <a:t> -v -</a:t>
            </a:r>
            <a:r>
              <a:rPr lang="sv-SE" sz="1100" dirty="0" err="1">
                <a:solidFill>
                  <a:srgbClr val="000000"/>
                </a:solidFill>
                <a:latin typeface="Courier" charset="0"/>
                <a:ea typeface="Courier" charset="0"/>
                <a:cs typeface="Courier" charset="0"/>
              </a:rPr>
              <a:t>deffnm</a:t>
            </a:r>
            <a:r>
              <a:rPr lang="sv-SE" sz="1100" dirty="0">
                <a:solidFill>
                  <a:srgbClr val="000000"/>
                </a:solidFill>
                <a:latin typeface="Courier" charset="0"/>
                <a:ea typeface="Courier" charset="0"/>
                <a:cs typeface="Courier" charset="0"/>
              </a:rPr>
              <a:t> md</a:t>
            </a:r>
          </a:p>
          <a:p>
            <a:pPr marL="923925" lvl="1"/>
            <a:endParaRPr lang="sv-SE" sz="1100" dirty="0">
              <a:solidFill>
                <a:srgbClr val="000000"/>
              </a:solidFill>
              <a:latin typeface="Courier" charset="0"/>
              <a:ea typeface="Courier" charset="0"/>
              <a:cs typeface="Courier" charset="0"/>
            </a:endParaRPr>
          </a:p>
          <a:p>
            <a:pPr marL="923925" lvl="1"/>
            <a:r>
              <a:rPr lang="sv-SE" sz="1100" dirty="0" err="1">
                <a:solidFill>
                  <a:srgbClr val="000000"/>
                </a:solidFill>
                <a:latin typeface="Courier" charset="0"/>
                <a:ea typeface="Courier" charset="0"/>
                <a:cs typeface="Courier" charset="0"/>
              </a:rPr>
              <a:t>rm</a:t>
            </a:r>
            <a:r>
              <a:rPr lang="sv-SE" sz="1100" dirty="0">
                <a:solidFill>
                  <a:srgbClr val="000000"/>
                </a:solidFill>
                <a:latin typeface="Courier" charset="0"/>
                <a:ea typeface="Courier" charset="0"/>
                <a:cs typeface="Courier" charset="0"/>
              </a:rPr>
              <a:t> -f </a:t>
            </a:r>
            <a:r>
              <a:rPr lang="sv-SE" sz="1100" dirty="0" smtClean="0">
                <a:solidFill>
                  <a:srgbClr val="000000"/>
                </a:solidFill>
                <a:latin typeface="Courier" charset="0"/>
                <a:ea typeface="Courier" charset="0"/>
                <a:cs typeface="Courier" charset="0"/>
              </a:rPr>
              <a:t>\#*</a:t>
            </a:r>
            <a:endParaRPr lang="sv-SE" sz="700" dirty="0">
              <a:solidFill>
                <a:srgbClr val="000000"/>
              </a:solidFill>
              <a:latin typeface="Courier" charset="0"/>
              <a:ea typeface="Courier" charset="0"/>
              <a:cs typeface="Courier" charset="0"/>
            </a:endParaRPr>
          </a:p>
          <a:p>
            <a:pPr marL="466725" lvl="1"/>
            <a:endParaRPr lang="sv-SE" sz="700" dirty="0">
              <a:solidFill>
                <a:srgbClr val="000000"/>
              </a:solidFill>
              <a:latin typeface="Courier" charset="0"/>
              <a:ea typeface="Courier" charset="0"/>
              <a:cs typeface="Courier" charset="0"/>
            </a:endParaRPr>
          </a:p>
        </p:txBody>
      </p:sp>
      <p:sp>
        <p:nvSpPr>
          <p:cNvPr id="5"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smtClean="0">
                <a:latin typeface="Calibri" charset="0"/>
                <a:ea typeface="Calibri" charset="0"/>
                <a:cs typeface="Calibri" charset="0"/>
              </a:rPr>
              <a:t>	</a:t>
            </a:r>
            <a:r>
              <a:rPr lang="sv-SE" sz="2000" dirty="0">
                <a:latin typeface="Calibri" charset="0"/>
                <a:ea typeface="Calibri" charset="0"/>
                <a:cs typeface="Calibri" charset="0"/>
              </a:rPr>
              <a:t>A </a:t>
            </a:r>
            <a:r>
              <a:rPr lang="sv-SE" sz="2000" dirty="0" err="1">
                <a:latin typeface="Calibri" charset="0"/>
                <a:ea typeface="Calibri" charset="0"/>
                <a:cs typeface="Calibri" charset="0"/>
              </a:rPr>
              <a:t>typical</a:t>
            </a:r>
            <a:r>
              <a:rPr lang="sv-SE" sz="2000" dirty="0">
                <a:latin typeface="Calibri" charset="0"/>
                <a:ea typeface="Calibri" charset="0"/>
                <a:cs typeface="Calibri" charset="0"/>
              </a:rPr>
              <a:t> </a:t>
            </a:r>
            <a:r>
              <a:rPr lang="sv-SE" sz="2000" dirty="0" err="1">
                <a:latin typeface="Calibri" charset="0"/>
                <a:ea typeface="Calibri" charset="0"/>
                <a:cs typeface="Calibri" charset="0"/>
              </a:rPr>
              <a:t>bash</a:t>
            </a:r>
            <a:r>
              <a:rPr lang="sv-SE" sz="2000" dirty="0">
                <a:latin typeface="Calibri" charset="0"/>
                <a:ea typeface="Calibri" charset="0"/>
                <a:cs typeface="Calibri" charset="0"/>
              </a:rPr>
              <a:t> </a:t>
            </a:r>
            <a:r>
              <a:rPr lang="sv-SE" sz="2000" dirty="0" err="1">
                <a:latin typeface="Calibri" charset="0"/>
                <a:ea typeface="Calibri" charset="0"/>
                <a:cs typeface="Calibri" charset="0"/>
              </a:rPr>
              <a:t>job</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 (</a:t>
            </a:r>
            <a:r>
              <a:rPr lang="sv-SE" sz="2000" b="1" dirty="0">
                <a:latin typeface="Calibri" charset="0"/>
                <a:ea typeface="Calibri" charset="0"/>
                <a:cs typeface="Calibri" charset="0"/>
              </a:rPr>
              <a:t>job1.sh</a:t>
            </a:r>
            <a:r>
              <a:rPr lang="sv-SE" sz="2000" dirty="0">
                <a:latin typeface="Calibri" charset="0"/>
                <a:ea typeface="Calibri" charset="0"/>
                <a:cs typeface="Calibri" charset="0"/>
              </a:rPr>
              <a:t>)</a:t>
            </a:r>
          </a:p>
        </p:txBody>
      </p:sp>
    </p:spTree>
    <p:extLst>
      <p:ext uri="{BB962C8B-B14F-4D97-AF65-F5344CB8AC3E}">
        <p14:creationId xmlns:p14="http://schemas.microsoft.com/office/powerpoint/2010/main" val="16721195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smtClean="0">
                <a:latin typeface="Calibri" charset="0"/>
                <a:ea typeface="Calibri" charset="0"/>
                <a:cs typeface="Calibri" charset="0"/>
              </a:rPr>
              <a:t>	</a:t>
            </a:r>
            <a:r>
              <a:rPr lang="sv-SE" sz="2000" dirty="0">
                <a:latin typeface="Calibri" charset="0"/>
                <a:ea typeface="Calibri" charset="0"/>
                <a:cs typeface="Calibri" charset="0"/>
              </a:rPr>
              <a:t>A </a:t>
            </a:r>
            <a:r>
              <a:rPr lang="sv-SE" sz="2000" dirty="0" err="1">
                <a:latin typeface="Calibri" charset="0"/>
                <a:ea typeface="Calibri" charset="0"/>
                <a:cs typeface="Calibri" charset="0"/>
              </a:rPr>
              <a:t>typical</a:t>
            </a:r>
            <a:r>
              <a:rPr lang="sv-SE" sz="2000" dirty="0">
                <a:latin typeface="Calibri" charset="0"/>
                <a:ea typeface="Calibri" charset="0"/>
                <a:cs typeface="Calibri" charset="0"/>
              </a:rPr>
              <a:t> </a:t>
            </a:r>
            <a:r>
              <a:rPr lang="sv-SE" sz="2000" dirty="0" err="1">
                <a:latin typeface="Calibri" charset="0"/>
                <a:ea typeface="Calibri" charset="0"/>
                <a:cs typeface="Calibri" charset="0"/>
              </a:rPr>
              <a:t>bash</a:t>
            </a:r>
            <a:r>
              <a:rPr lang="sv-SE" sz="2000" dirty="0">
                <a:latin typeface="Calibri" charset="0"/>
                <a:ea typeface="Calibri" charset="0"/>
                <a:cs typeface="Calibri" charset="0"/>
              </a:rPr>
              <a:t> </a:t>
            </a:r>
            <a:r>
              <a:rPr lang="sv-SE" sz="2000" dirty="0" err="1">
                <a:latin typeface="Calibri" charset="0"/>
                <a:ea typeface="Calibri" charset="0"/>
                <a:cs typeface="Calibri" charset="0"/>
              </a:rPr>
              <a:t>job</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 (</a:t>
            </a:r>
            <a:r>
              <a:rPr lang="sv-SE" sz="2000" b="1" dirty="0">
                <a:latin typeface="Calibri" charset="0"/>
                <a:ea typeface="Calibri" charset="0"/>
                <a:cs typeface="Calibri" charset="0"/>
              </a:rPr>
              <a:t>job1.sh</a:t>
            </a:r>
            <a:r>
              <a:rPr lang="sv-SE" sz="2000" dirty="0">
                <a:latin typeface="Calibri" charset="0"/>
                <a:ea typeface="Calibri" charset="0"/>
                <a:cs typeface="Calibri" charset="0"/>
              </a:rPr>
              <a:t>)</a:t>
            </a:r>
          </a:p>
        </p:txBody>
      </p:sp>
      <p:sp>
        <p:nvSpPr>
          <p:cNvPr id="11" name="TextBox 10"/>
          <p:cNvSpPr txBox="1"/>
          <p:nvPr/>
        </p:nvSpPr>
        <p:spPr>
          <a:xfrm>
            <a:off x="0" y="1956445"/>
            <a:ext cx="9144000" cy="2031325"/>
          </a:xfrm>
          <a:prstGeom prst="rect">
            <a:avLst/>
          </a:prstGeom>
          <a:ln>
            <a:solidFill>
              <a:schemeClr val="tx1"/>
            </a:solidFill>
          </a:ln>
        </p:spPr>
        <p:style>
          <a:lnRef idx="0">
            <a:scrgbClr r="0" g="0" b="0"/>
          </a:lnRef>
          <a:fillRef idx="1003">
            <a:schemeClr val="lt1"/>
          </a:fillRef>
          <a:effectRef idx="0">
            <a:scrgbClr r="0" g="0" b="0"/>
          </a:effectRef>
          <a:fontRef idx="major"/>
        </p:style>
        <p:txBody>
          <a:bodyPr wrap="square" rtlCol="0">
            <a:spAutoFit/>
          </a:bodyPr>
          <a:lstStyle/>
          <a:p>
            <a:pPr marL="923925" lvl="1"/>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Here</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we</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create</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our</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actual</a:t>
            </a:r>
            <a:r>
              <a:rPr lang="sv-SE" sz="1400" dirty="0">
                <a:solidFill>
                  <a:srgbClr val="000000"/>
                </a:solidFill>
                <a:latin typeface="Calibri" charset="0"/>
                <a:ea typeface="Calibri" charset="0"/>
                <a:cs typeface="Calibri" charset="0"/>
              </a:rPr>
              <a:t> system, a simulation box </a:t>
            </a:r>
            <a:r>
              <a:rPr lang="sv-SE" sz="1400" dirty="0" err="1">
                <a:solidFill>
                  <a:srgbClr val="000000"/>
                </a:solidFill>
                <a:latin typeface="Calibri" charset="0"/>
                <a:ea typeface="Calibri" charset="0"/>
                <a:cs typeface="Calibri" charset="0"/>
              </a:rPr>
              <a:t>with</a:t>
            </a:r>
            <a:r>
              <a:rPr lang="sv-SE" sz="1400" dirty="0">
                <a:solidFill>
                  <a:srgbClr val="000000"/>
                </a:solidFill>
                <a:latin typeface="Calibri" charset="0"/>
                <a:ea typeface="Calibri" charset="0"/>
                <a:cs typeface="Calibri" charset="0"/>
              </a:rPr>
              <a:t> 500 </a:t>
            </a:r>
            <a:r>
              <a:rPr lang="sv-SE" sz="1400" dirty="0" err="1">
                <a:solidFill>
                  <a:srgbClr val="000000"/>
                </a:solidFill>
                <a:latin typeface="Calibri" charset="0"/>
                <a:ea typeface="Calibri" charset="0"/>
                <a:cs typeface="Calibri" charset="0"/>
              </a:rPr>
              <a:t>water</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molecules</a:t>
            </a:r>
            <a:r>
              <a:rPr lang="sv-SE" sz="1400" dirty="0">
                <a:solidFill>
                  <a:srgbClr val="000000"/>
                </a:solidFill>
                <a:latin typeface="Calibri" charset="0"/>
                <a:ea typeface="Calibri" charset="0"/>
                <a:cs typeface="Calibri" charset="0"/>
              </a:rPr>
              <a:t> in a </a:t>
            </a:r>
            <a:r>
              <a:rPr lang="sv-SE" sz="1400" dirty="0" err="1">
                <a:solidFill>
                  <a:srgbClr val="000000"/>
                </a:solidFill>
                <a:latin typeface="Calibri" charset="0"/>
                <a:ea typeface="Calibri" charset="0"/>
                <a:cs typeface="Calibri" charset="0"/>
              </a:rPr>
              <a:t>cubical</a:t>
            </a:r>
            <a:r>
              <a:rPr lang="sv-SE" sz="1400" dirty="0">
                <a:solidFill>
                  <a:srgbClr val="000000"/>
                </a:solidFill>
                <a:latin typeface="Calibri" charset="0"/>
                <a:ea typeface="Calibri" charset="0"/>
                <a:cs typeface="Calibri" charset="0"/>
              </a:rPr>
              <a:t> box </a:t>
            </a:r>
            <a:r>
              <a:rPr lang="sv-SE" sz="1400" dirty="0" err="1">
                <a:solidFill>
                  <a:srgbClr val="000000"/>
                </a:solidFill>
                <a:latin typeface="Calibri" charset="0"/>
                <a:ea typeface="Calibri" charset="0"/>
                <a:cs typeface="Calibri" charset="0"/>
              </a:rPr>
              <a:t>width</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length</a:t>
            </a:r>
            <a:r>
              <a:rPr lang="sv-SE" sz="1400" dirty="0">
                <a:solidFill>
                  <a:srgbClr val="000000"/>
                </a:solidFill>
                <a:latin typeface="Calibri" charset="0"/>
                <a:ea typeface="Calibri" charset="0"/>
                <a:cs typeface="Calibri" charset="0"/>
              </a:rPr>
              <a:t> 2.5 </a:t>
            </a:r>
            <a:r>
              <a:rPr lang="sv-SE" sz="1400" dirty="0" err="1">
                <a:solidFill>
                  <a:srgbClr val="000000"/>
                </a:solidFill>
                <a:latin typeface="Calibri" charset="0"/>
                <a:ea typeface="Calibri" charset="0"/>
                <a:cs typeface="Calibri" charset="0"/>
              </a:rPr>
              <a:t>nm</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Gromacs</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does</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this</a:t>
            </a:r>
            <a:r>
              <a:rPr lang="sv-SE" sz="1400" dirty="0">
                <a:solidFill>
                  <a:srgbClr val="000000"/>
                </a:solidFill>
                <a:latin typeface="Calibri" charset="0"/>
                <a:ea typeface="Calibri" charset="0"/>
                <a:cs typeface="Calibri" charset="0"/>
              </a:rPr>
              <a:t> by </a:t>
            </a:r>
            <a:r>
              <a:rPr lang="sv-SE" sz="1400" dirty="0" err="1">
                <a:solidFill>
                  <a:srgbClr val="000000"/>
                </a:solidFill>
                <a:latin typeface="Calibri" charset="0"/>
                <a:ea typeface="Calibri" charset="0"/>
                <a:cs typeface="Calibri" charset="0"/>
              </a:rPr>
              <a:t>stacking</a:t>
            </a:r>
            <a:r>
              <a:rPr lang="sv-SE" sz="1400" dirty="0">
                <a:solidFill>
                  <a:srgbClr val="000000"/>
                </a:solidFill>
                <a:latin typeface="Calibri" charset="0"/>
                <a:ea typeface="Calibri" charset="0"/>
                <a:cs typeface="Calibri" charset="0"/>
              </a:rPr>
              <a:t> a </a:t>
            </a:r>
            <a:r>
              <a:rPr lang="sv-SE" sz="1400" dirty="0" err="1">
                <a:solidFill>
                  <a:srgbClr val="000000"/>
                </a:solidFill>
                <a:latin typeface="Calibri" charset="0"/>
                <a:ea typeface="Calibri" charset="0"/>
                <a:cs typeface="Calibri" charset="0"/>
              </a:rPr>
              <a:t>smaller</a:t>
            </a:r>
            <a:r>
              <a:rPr lang="sv-SE" sz="1400" dirty="0">
                <a:solidFill>
                  <a:srgbClr val="000000"/>
                </a:solidFill>
                <a:latin typeface="Calibri" charset="0"/>
                <a:ea typeface="Calibri" charset="0"/>
                <a:cs typeface="Calibri" charset="0"/>
              </a:rPr>
              <a:t> box </a:t>
            </a:r>
            <a:r>
              <a:rPr lang="sv-SE" sz="1400" dirty="0" err="1">
                <a:solidFill>
                  <a:srgbClr val="000000"/>
                </a:solidFill>
                <a:latin typeface="Calibri" charset="0"/>
                <a:ea typeface="Calibri" charset="0"/>
                <a:cs typeface="Calibri" charset="0"/>
              </a:rPr>
              <a:t>of</a:t>
            </a:r>
            <a:r>
              <a:rPr lang="sv-SE" sz="1400" dirty="0">
                <a:solidFill>
                  <a:srgbClr val="000000"/>
                </a:solidFill>
                <a:latin typeface="Calibri" charset="0"/>
                <a:ea typeface="Calibri" charset="0"/>
                <a:cs typeface="Calibri" charset="0"/>
              </a:rPr>
              <a:t> 216 SPC </a:t>
            </a:r>
            <a:r>
              <a:rPr lang="sv-SE" sz="1400" dirty="0" err="1">
                <a:solidFill>
                  <a:srgbClr val="000000"/>
                </a:solidFill>
                <a:latin typeface="Calibri" charset="0"/>
                <a:ea typeface="Calibri" charset="0"/>
                <a:cs typeface="Calibri" charset="0"/>
              </a:rPr>
              <a:t>water</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molecules</a:t>
            </a:r>
            <a:r>
              <a:rPr lang="sv-SE" sz="1400" dirty="0">
                <a:solidFill>
                  <a:srgbClr val="000000"/>
                </a:solidFill>
                <a:latin typeface="Calibri" charset="0"/>
                <a:ea typeface="Calibri" charset="0"/>
                <a:cs typeface="Calibri" charset="0"/>
              </a:rPr>
              <a:t> and </a:t>
            </a:r>
            <a:r>
              <a:rPr lang="sv-SE" sz="1400" dirty="0" err="1">
                <a:solidFill>
                  <a:srgbClr val="000000"/>
                </a:solidFill>
                <a:latin typeface="Calibri" charset="0"/>
                <a:ea typeface="Calibri" charset="0"/>
                <a:cs typeface="Calibri" charset="0"/>
              </a:rPr>
              <a:t>removing</a:t>
            </a:r>
            <a:r>
              <a:rPr lang="sv-SE" sz="1400" dirty="0">
                <a:solidFill>
                  <a:srgbClr val="000000"/>
                </a:solidFill>
                <a:latin typeface="Calibri" charset="0"/>
                <a:ea typeface="Calibri" charset="0"/>
                <a:cs typeface="Calibri" charset="0"/>
              </a:rPr>
              <a:t> all </a:t>
            </a:r>
            <a:r>
              <a:rPr lang="sv-SE" sz="1400" dirty="0" err="1">
                <a:solidFill>
                  <a:srgbClr val="000000"/>
                </a:solidFill>
                <a:latin typeface="Calibri" charset="0"/>
                <a:ea typeface="Calibri" charset="0"/>
                <a:cs typeface="Calibri" charset="0"/>
              </a:rPr>
              <a:t>water</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molecules</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that</a:t>
            </a:r>
            <a:r>
              <a:rPr lang="sv-SE" sz="1400" dirty="0">
                <a:solidFill>
                  <a:srgbClr val="000000"/>
                </a:solidFill>
                <a:latin typeface="Calibri" charset="0"/>
                <a:ea typeface="Calibri" charset="0"/>
                <a:cs typeface="Calibri" charset="0"/>
              </a:rPr>
              <a:t> end </a:t>
            </a:r>
            <a:r>
              <a:rPr lang="sv-SE" sz="1400" dirty="0" err="1">
                <a:solidFill>
                  <a:srgbClr val="000000"/>
                </a:solidFill>
                <a:latin typeface="Calibri" charset="0"/>
                <a:ea typeface="Calibri" charset="0"/>
                <a:cs typeface="Calibri" charset="0"/>
              </a:rPr>
              <a:t>up</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outside</a:t>
            </a:r>
            <a:r>
              <a:rPr lang="sv-SE" sz="1400" dirty="0">
                <a:solidFill>
                  <a:srgbClr val="000000"/>
                </a:solidFill>
                <a:latin typeface="Calibri" charset="0"/>
                <a:ea typeface="Calibri" charset="0"/>
                <a:cs typeface="Calibri" charset="0"/>
              </a:rPr>
              <a:t> the box or </a:t>
            </a:r>
            <a:r>
              <a:rPr lang="sv-SE" sz="1400" dirty="0" err="1">
                <a:solidFill>
                  <a:srgbClr val="000000"/>
                </a:solidFill>
                <a:latin typeface="Calibri" charset="0"/>
                <a:ea typeface="Calibri" charset="0"/>
                <a:cs typeface="Calibri" charset="0"/>
              </a:rPr>
              <a:t>overlap</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with</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other</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molecules</a:t>
            </a:r>
            <a:r>
              <a:rPr lang="sv-SE" sz="1400" dirty="0">
                <a:solidFill>
                  <a:srgbClr val="000000"/>
                </a:solidFill>
                <a:latin typeface="Calibri" charset="0"/>
                <a:ea typeface="Calibri" charset="0"/>
                <a:cs typeface="Calibri" charset="0"/>
              </a:rPr>
              <a:t>.</a:t>
            </a:r>
          </a:p>
          <a:p>
            <a:pPr marL="923925" lvl="1"/>
            <a:endParaRPr lang="sv-SE" sz="1400" dirty="0">
              <a:solidFill>
                <a:srgbClr val="000000"/>
              </a:solidFill>
              <a:latin typeface="Calibri" charset="0"/>
              <a:ea typeface="Calibri" charset="0"/>
              <a:cs typeface="Calibri" charset="0"/>
            </a:endParaRPr>
          </a:p>
          <a:p>
            <a:pPr marL="923925" lvl="1"/>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This</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command</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then</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results</a:t>
            </a:r>
            <a:r>
              <a:rPr lang="sv-SE" sz="1400" dirty="0">
                <a:solidFill>
                  <a:srgbClr val="000000"/>
                </a:solidFill>
                <a:latin typeface="Calibri" charset="0"/>
                <a:ea typeface="Calibri" charset="0"/>
                <a:cs typeface="Calibri" charset="0"/>
              </a:rPr>
              <a:t> in a </a:t>
            </a:r>
            <a:r>
              <a:rPr lang="sv-SE" sz="1400" b="1" dirty="0">
                <a:solidFill>
                  <a:srgbClr val="000000"/>
                </a:solidFill>
                <a:latin typeface="Calibri" charset="0"/>
                <a:ea typeface="Calibri" charset="0"/>
                <a:cs typeface="Calibri" charset="0"/>
              </a:rPr>
              <a:t>.gro </a:t>
            </a:r>
            <a:r>
              <a:rPr lang="sv-SE" sz="1400" dirty="0" err="1">
                <a:solidFill>
                  <a:srgbClr val="000000"/>
                </a:solidFill>
                <a:latin typeface="Calibri" charset="0"/>
                <a:ea typeface="Calibri" charset="0"/>
                <a:cs typeface="Calibri" charset="0"/>
              </a:rPr>
              <a:t>file</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called</a:t>
            </a:r>
            <a:r>
              <a:rPr lang="sv-SE" sz="1400" dirty="0">
                <a:solidFill>
                  <a:srgbClr val="000000"/>
                </a:solidFill>
                <a:latin typeface="Calibri" charset="0"/>
                <a:ea typeface="Calibri" charset="0"/>
                <a:cs typeface="Calibri" charset="0"/>
              </a:rPr>
              <a:t> </a:t>
            </a:r>
            <a:r>
              <a:rPr lang="sv-SE" sz="1400" b="1" dirty="0" err="1">
                <a:solidFill>
                  <a:srgbClr val="000000"/>
                </a:solidFill>
                <a:latin typeface="Calibri" charset="0"/>
                <a:ea typeface="Calibri" charset="0"/>
                <a:cs typeface="Calibri" charset="0"/>
              </a:rPr>
              <a:t>preem.gro</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Let’s</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have</a:t>
            </a:r>
            <a:r>
              <a:rPr lang="sv-SE" sz="1400" dirty="0">
                <a:solidFill>
                  <a:srgbClr val="000000"/>
                </a:solidFill>
                <a:latin typeface="Calibri" charset="0"/>
                <a:ea typeface="Calibri" charset="0"/>
                <a:cs typeface="Calibri" charset="0"/>
              </a:rPr>
              <a:t> a look…</a:t>
            </a:r>
          </a:p>
          <a:p>
            <a:pPr marL="923925" lvl="1"/>
            <a:r>
              <a:rPr lang="sv-SE" sz="1400" dirty="0">
                <a:solidFill>
                  <a:srgbClr val="000000"/>
                </a:solidFill>
                <a:latin typeface="Calibri" charset="0"/>
                <a:ea typeface="Calibri" charset="0"/>
                <a:cs typeface="Calibri" charset="0"/>
              </a:rPr>
              <a:t>; Note! </a:t>
            </a:r>
            <a:r>
              <a:rPr lang="sv-SE" sz="1400" b="1" dirty="0">
                <a:solidFill>
                  <a:srgbClr val="000000"/>
                </a:solidFill>
                <a:latin typeface="Calibri" charset="0"/>
                <a:ea typeface="Calibri" charset="0"/>
                <a:cs typeface="Calibri" charset="0"/>
              </a:rPr>
              <a:t>.gro </a:t>
            </a:r>
            <a:r>
              <a:rPr lang="sv-SE" sz="1400" dirty="0" err="1">
                <a:solidFill>
                  <a:srgbClr val="000000"/>
                </a:solidFill>
                <a:latin typeface="Calibri" charset="0"/>
                <a:ea typeface="Calibri" charset="0"/>
                <a:cs typeface="Calibri" charset="0"/>
              </a:rPr>
              <a:t>files</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have</a:t>
            </a:r>
            <a:r>
              <a:rPr lang="sv-SE" sz="1400" dirty="0">
                <a:solidFill>
                  <a:srgbClr val="000000"/>
                </a:solidFill>
                <a:latin typeface="Calibri" charset="0"/>
                <a:ea typeface="Calibri" charset="0"/>
                <a:cs typeface="Calibri" charset="0"/>
              </a:rPr>
              <a:t> a </a:t>
            </a:r>
            <a:r>
              <a:rPr lang="sv-SE" sz="1400" dirty="0" err="1">
                <a:solidFill>
                  <a:srgbClr val="000000"/>
                </a:solidFill>
                <a:latin typeface="Calibri" charset="0"/>
                <a:ea typeface="Calibri" charset="0"/>
                <a:cs typeface="Calibri" charset="0"/>
              </a:rPr>
              <a:t>fixed</a:t>
            </a:r>
            <a:r>
              <a:rPr lang="sv-SE" sz="1400" dirty="0">
                <a:solidFill>
                  <a:srgbClr val="000000"/>
                </a:solidFill>
                <a:latin typeface="Calibri" charset="0"/>
                <a:ea typeface="Calibri" charset="0"/>
                <a:cs typeface="Calibri" charset="0"/>
              </a:rPr>
              <a:t> format, and </a:t>
            </a:r>
            <a:r>
              <a:rPr lang="en-US" sz="1400" dirty="0">
                <a:solidFill>
                  <a:srgbClr val="000000"/>
                </a:solidFill>
                <a:latin typeface="Calibri" charset="0"/>
                <a:ea typeface="Calibri" charset="0"/>
                <a:cs typeface="Calibri" charset="0"/>
              </a:rPr>
              <a:t>note there is no velocities here, since otherwise you would see three more columns after the x, y, z coordinates</a:t>
            </a:r>
            <a:r>
              <a:rPr lang="en-US" sz="1400" dirty="0" smtClean="0">
                <a:solidFill>
                  <a:srgbClr val="000000"/>
                </a:solidFill>
                <a:latin typeface="Calibri" charset="0"/>
                <a:ea typeface="Calibri" charset="0"/>
                <a:cs typeface="Calibri" charset="0"/>
              </a:rPr>
              <a:t>.</a:t>
            </a:r>
          </a:p>
          <a:p>
            <a:pPr marL="923925" lvl="1"/>
            <a:endParaRPr lang="en-US" sz="1400" dirty="0">
              <a:solidFill>
                <a:srgbClr val="000000"/>
              </a:solidFill>
              <a:latin typeface="Calibri" charset="0"/>
              <a:ea typeface="Calibri" charset="0"/>
              <a:cs typeface="Calibri" charset="0"/>
            </a:endParaRPr>
          </a:p>
          <a:p>
            <a:pPr marL="923925" lvl="1"/>
            <a:r>
              <a:rPr lang="en-US" sz="1400" dirty="0" smtClean="0">
                <a:solidFill>
                  <a:srgbClr val="000000"/>
                </a:solidFill>
                <a:latin typeface="Calibri" charset="0"/>
                <a:ea typeface="Calibri" charset="0"/>
                <a:cs typeface="Calibri" charset="0"/>
              </a:rPr>
              <a:t>Looking at </a:t>
            </a:r>
            <a:r>
              <a:rPr lang="en-US" sz="1400" dirty="0" err="1" smtClean="0">
                <a:solidFill>
                  <a:srgbClr val="000000"/>
                </a:solidFill>
                <a:latin typeface="Calibri" charset="0"/>
                <a:ea typeface="Calibri" charset="0"/>
                <a:cs typeface="Calibri" charset="0"/>
              </a:rPr>
              <a:t>preem.gro</a:t>
            </a:r>
            <a:r>
              <a:rPr lang="en-US" sz="1400" dirty="0" smtClean="0">
                <a:solidFill>
                  <a:srgbClr val="000000"/>
                </a:solidFill>
                <a:latin typeface="Calibri" charset="0"/>
                <a:ea typeface="Calibri" charset="0"/>
                <a:cs typeface="Calibri" charset="0"/>
              </a:rPr>
              <a:t>. Note the fixed format!</a:t>
            </a:r>
            <a:endParaRPr lang="sv-SE" sz="1400" dirty="0">
              <a:solidFill>
                <a:srgbClr val="000000"/>
              </a:solidFill>
              <a:latin typeface="Calibri" charset="0"/>
              <a:ea typeface="Calibri" charset="0"/>
              <a:cs typeface="Calibri" charset="0"/>
            </a:endParaRPr>
          </a:p>
        </p:txBody>
      </p:sp>
      <p:sp>
        <p:nvSpPr>
          <p:cNvPr id="12" name="TextBox 11"/>
          <p:cNvSpPr txBox="1"/>
          <p:nvPr/>
        </p:nvSpPr>
        <p:spPr>
          <a:xfrm>
            <a:off x="0" y="3995847"/>
            <a:ext cx="9144000" cy="2708434"/>
          </a:xfrm>
          <a:prstGeom prst="rect">
            <a:avLst/>
          </a:prstGeom>
          <a:noFill/>
        </p:spPr>
        <p:txBody>
          <a:bodyPr wrap="square" rtlCol="0">
            <a:spAutoFit/>
          </a:bodyPr>
          <a:lstStyle/>
          <a:p>
            <a:pPr marL="923925" lvl="1"/>
            <a:r>
              <a:rPr lang="en-US" sz="1000" dirty="0">
                <a:solidFill>
                  <a:srgbClr val="000000"/>
                </a:solidFill>
                <a:latin typeface="Courier"/>
                <a:cs typeface="Courier"/>
              </a:rPr>
              <a:t>Generated by </a:t>
            </a:r>
            <a:r>
              <a:rPr lang="en-US" sz="1000" dirty="0" err="1">
                <a:solidFill>
                  <a:srgbClr val="000000"/>
                </a:solidFill>
                <a:latin typeface="Courier"/>
                <a:cs typeface="Courier"/>
              </a:rPr>
              <a:t>gmx</a:t>
            </a:r>
            <a:r>
              <a:rPr lang="en-US" sz="1000" dirty="0">
                <a:solidFill>
                  <a:srgbClr val="000000"/>
                </a:solidFill>
                <a:latin typeface="Courier"/>
                <a:cs typeface="Courier"/>
              </a:rPr>
              <a:t> solvate. </a:t>
            </a:r>
          </a:p>
          <a:p>
            <a:pPr marL="923925" lvl="1"/>
            <a:r>
              <a:rPr lang="en-US" sz="1000" dirty="0">
                <a:solidFill>
                  <a:srgbClr val="000000"/>
                </a:solidFill>
                <a:latin typeface="Courier"/>
                <a:cs typeface="Courier"/>
              </a:rPr>
              <a:t> 1500</a:t>
            </a:r>
          </a:p>
          <a:p>
            <a:pPr marL="923925" lvl="1"/>
            <a:r>
              <a:rPr lang="en-US" sz="1000" dirty="0">
                <a:solidFill>
                  <a:srgbClr val="000000"/>
                </a:solidFill>
                <a:latin typeface="Courier"/>
                <a:cs typeface="Courier"/>
              </a:rPr>
              <a:t>    1SOL     OW    1   0.230   0.628   0.113</a:t>
            </a:r>
          </a:p>
          <a:p>
            <a:pPr marL="923925" lvl="1"/>
            <a:r>
              <a:rPr lang="en-US" sz="1000" dirty="0">
                <a:solidFill>
                  <a:srgbClr val="000000"/>
                </a:solidFill>
                <a:latin typeface="Courier"/>
                <a:cs typeface="Courier"/>
              </a:rPr>
              <a:t>    1SOL    HW1    2   0.137   0.626   0.150</a:t>
            </a:r>
          </a:p>
          <a:p>
            <a:pPr marL="923925" lvl="1"/>
            <a:r>
              <a:rPr lang="en-US" sz="1000" dirty="0">
                <a:solidFill>
                  <a:srgbClr val="000000"/>
                </a:solidFill>
                <a:latin typeface="Courier"/>
                <a:cs typeface="Courier"/>
              </a:rPr>
              <a:t>    1SOL    HW2    3   0.231   0.589   0.021</a:t>
            </a:r>
          </a:p>
          <a:p>
            <a:pPr marL="923925" lvl="1"/>
            <a:r>
              <a:rPr lang="en-US" sz="1000" dirty="0">
                <a:solidFill>
                  <a:srgbClr val="000000"/>
                </a:solidFill>
                <a:latin typeface="Courier"/>
                <a:cs typeface="Courier"/>
              </a:rPr>
              <a:t>    2SOL     OW    4   0.225   0.275   0.996</a:t>
            </a:r>
          </a:p>
          <a:p>
            <a:pPr marL="923925" lvl="1"/>
            <a:r>
              <a:rPr lang="en-US" sz="1000" dirty="0">
                <a:solidFill>
                  <a:srgbClr val="000000"/>
                </a:solidFill>
                <a:latin typeface="Courier"/>
                <a:cs typeface="Courier"/>
              </a:rPr>
              <a:t>    2SOL    HW1    5   0.260   0.258   1.088</a:t>
            </a:r>
          </a:p>
          <a:p>
            <a:pPr marL="923925" lvl="1"/>
            <a:r>
              <a:rPr lang="en-US" sz="1000" dirty="0">
                <a:solidFill>
                  <a:srgbClr val="000000"/>
                </a:solidFill>
                <a:latin typeface="Courier"/>
                <a:cs typeface="Courier"/>
              </a:rPr>
              <a:t>    2SOL    HW2    6   0.137   0.230   0.984</a:t>
            </a:r>
          </a:p>
          <a:p>
            <a:pPr marL="923925" lvl="1"/>
            <a:r>
              <a:rPr lang="pl-PL" sz="1000" dirty="0">
                <a:solidFill>
                  <a:srgbClr val="000000"/>
                </a:solidFill>
                <a:latin typeface="Courier"/>
                <a:cs typeface="Courier"/>
              </a:rPr>
              <a:t>	.</a:t>
            </a:r>
          </a:p>
          <a:p>
            <a:pPr marL="923925" lvl="1"/>
            <a:r>
              <a:rPr lang="pl-PL" sz="1000" dirty="0">
                <a:solidFill>
                  <a:srgbClr val="000000"/>
                </a:solidFill>
                <a:latin typeface="Courier"/>
                <a:cs typeface="Courier"/>
              </a:rPr>
              <a:t>	.  </a:t>
            </a:r>
          </a:p>
          <a:p>
            <a:pPr marL="923925" lvl="1"/>
            <a:r>
              <a:rPr lang="pl-PL" sz="1000" dirty="0">
                <a:solidFill>
                  <a:srgbClr val="000000"/>
                </a:solidFill>
                <a:latin typeface="Courier"/>
                <a:cs typeface="Courier"/>
              </a:rPr>
              <a:t>  499SOL     OW 1495   1.937   2.207   1.895</a:t>
            </a:r>
          </a:p>
          <a:p>
            <a:pPr marL="923925" lvl="1"/>
            <a:r>
              <a:rPr lang="pl-PL" sz="1000" dirty="0">
                <a:solidFill>
                  <a:srgbClr val="000000"/>
                </a:solidFill>
                <a:latin typeface="Courier"/>
                <a:cs typeface="Courier"/>
              </a:rPr>
              <a:t>  499SOL    HW1 1496   1.845   2.179   1.866</a:t>
            </a:r>
          </a:p>
          <a:p>
            <a:pPr marL="923925" lvl="1"/>
            <a:r>
              <a:rPr lang="pl-PL" sz="1000" dirty="0">
                <a:solidFill>
                  <a:srgbClr val="000000"/>
                </a:solidFill>
                <a:latin typeface="Courier"/>
                <a:cs typeface="Courier"/>
              </a:rPr>
              <a:t>  499SOL    HW2 1497   1.968   2.284   1.839</a:t>
            </a:r>
          </a:p>
          <a:p>
            <a:pPr marL="923925" lvl="1"/>
            <a:r>
              <a:rPr lang="pl-PL" sz="1000" dirty="0">
                <a:solidFill>
                  <a:srgbClr val="000000"/>
                </a:solidFill>
                <a:latin typeface="Courier"/>
                <a:cs typeface="Courier"/>
              </a:rPr>
              <a:t>  500SOL     OW 1498   1.934   2.028   2.180</a:t>
            </a:r>
          </a:p>
          <a:p>
            <a:pPr marL="923925" lvl="1"/>
            <a:r>
              <a:rPr lang="pl-PL" sz="1000" dirty="0">
                <a:solidFill>
                  <a:srgbClr val="000000"/>
                </a:solidFill>
                <a:latin typeface="Courier"/>
                <a:cs typeface="Courier"/>
              </a:rPr>
              <a:t>  500SOL    HW1 1499   1.917   2.111   2.126</a:t>
            </a:r>
          </a:p>
          <a:p>
            <a:pPr marL="923925" lvl="1"/>
            <a:r>
              <a:rPr lang="pl-PL" sz="1000" dirty="0">
                <a:solidFill>
                  <a:srgbClr val="000000"/>
                </a:solidFill>
                <a:latin typeface="Courier"/>
                <a:cs typeface="Courier"/>
              </a:rPr>
              <a:t>  500SOL    HW2 1500   2.024   1.991   2.158</a:t>
            </a:r>
          </a:p>
          <a:p>
            <a:pPr marL="923925" lvl="1"/>
            <a:r>
              <a:rPr lang="pl-PL" sz="1000" dirty="0">
                <a:solidFill>
                  <a:srgbClr val="000000"/>
                </a:solidFill>
                <a:latin typeface="Courier"/>
                <a:cs typeface="Courier"/>
              </a:rPr>
              <a:t>   2.50000   2.50000   </a:t>
            </a:r>
            <a:r>
              <a:rPr lang="pl-PL" sz="1000" dirty="0" smtClean="0">
                <a:solidFill>
                  <a:srgbClr val="000000"/>
                </a:solidFill>
                <a:latin typeface="Courier"/>
                <a:cs typeface="Courier"/>
              </a:rPr>
              <a:t>2.50000</a:t>
            </a:r>
            <a:endParaRPr lang="en-US" sz="1400" dirty="0"/>
          </a:p>
        </p:txBody>
      </p:sp>
      <p:sp>
        <p:nvSpPr>
          <p:cNvPr id="7" name="Rektangel 3"/>
          <p:cNvSpPr/>
          <p:nvPr/>
        </p:nvSpPr>
        <p:spPr>
          <a:xfrm>
            <a:off x="0" y="1217652"/>
            <a:ext cx="9144000" cy="76944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100" dirty="0">
                <a:solidFill>
                  <a:srgbClr val="000000"/>
                </a:solidFill>
                <a:latin typeface="Courier" charset="0"/>
                <a:ea typeface="Courier" charset="0"/>
                <a:cs typeface="Courier" charset="0"/>
              </a:rPr>
              <a:t>#!/bin/</a:t>
            </a:r>
            <a:r>
              <a:rPr lang="sv-SE" sz="1100" dirty="0" err="1">
                <a:solidFill>
                  <a:srgbClr val="000000"/>
                </a:solidFill>
                <a:latin typeface="Courier" charset="0"/>
                <a:ea typeface="Courier" charset="0"/>
                <a:cs typeface="Courier" charset="0"/>
              </a:rPr>
              <a:t>bash</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Create</a:t>
            </a:r>
            <a:r>
              <a:rPr lang="sv-SE" sz="1100" dirty="0">
                <a:solidFill>
                  <a:srgbClr val="000000"/>
                </a:solidFill>
                <a:latin typeface="Courier" charset="0"/>
                <a:ea typeface="Courier" charset="0"/>
                <a:cs typeface="Courier" charset="0"/>
              </a:rPr>
              <a:t> a simple </a:t>
            </a:r>
            <a:r>
              <a:rPr lang="sv-SE" sz="1100" dirty="0" err="1">
                <a:solidFill>
                  <a:srgbClr val="000000"/>
                </a:solidFill>
                <a:latin typeface="Courier" charset="0"/>
                <a:ea typeface="Courier" charset="0"/>
                <a:cs typeface="Courier" charset="0"/>
              </a:rPr>
              <a:t>water</a:t>
            </a:r>
            <a:r>
              <a:rPr lang="sv-SE" sz="1100" dirty="0">
                <a:solidFill>
                  <a:srgbClr val="000000"/>
                </a:solidFill>
                <a:latin typeface="Courier" charset="0"/>
                <a:ea typeface="Courier" charset="0"/>
                <a:cs typeface="Courier" charset="0"/>
              </a:rPr>
              <a:t> simulation box </a:t>
            </a:r>
            <a:r>
              <a:rPr lang="sv-SE" sz="1100" dirty="0" err="1">
                <a:solidFill>
                  <a:srgbClr val="000000"/>
                </a:solidFill>
                <a:latin typeface="Courier" charset="0"/>
                <a:ea typeface="Courier" charset="0"/>
                <a:cs typeface="Courier" charset="0"/>
              </a:rPr>
              <a:t>using</a:t>
            </a:r>
            <a:r>
              <a:rPr lang="sv-SE" sz="1100" dirty="0">
                <a:solidFill>
                  <a:srgbClr val="000000"/>
                </a:solidFill>
                <a:latin typeface="Courier" charset="0"/>
                <a:ea typeface="Courier" charset="0"/>
                <a:cs typeface="Courier" charset="0"/>
              </a:rPr>
              <a:t> the </a:t>
            </a: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solvate</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utility</a:t>
            </a:r>
            <a:endParaRPr lang="sv-SE" sz="1100" dirty="0">
              <a:solidFill>
                <a:srgbClr val="000000"/>
              </a:solidFill>
              <a:latin typeface="Courier" charset="0"/>
              <a:ea typeface="Courier" charset="0"/>
              <a:cs typeface="Courier" charset="0"/>
            </a:endParaRP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solvate</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cs</a:t>
            </a:r>
            <a:r>
              <a:rPr lang="sv-SE" sz="1100" dirty="0">
                <a:solidFill>
                  <a:srgbClr val="000000"/>
                </a:solidFill>
                <a:latin typeface="Courier" charset="0"/>
                <a:ea typeface="Courier" charset="0"/>
                <a:cs typeface="Courier" charset="0"/>
              </a:rPr>
              <a:t> spc216.gro -o </a:t>
            </a:r>
            <a:r>
              <a:rPr lang="sv-SE" sz="1100" dirty="0" err="1">
                <a:solidFill>
                  <a:srgbClr val="000000"/>
                </a:solidFill>
                <a:latin typeface="Courier" charset="0"/>
                <a:ea typeface="Courier" charset="0"/>
                <a:cs typeface="Courier" charset="0"/>
              </a:rPr>
              <a:t>preem.gro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maxsol</a:t>
            </a:r>
            <a:r>
              <a:rPr lang="sv-SE" sz="1100" dirty="0">
                <a:solidFill>
                  <a:srgbClr val="000000"/>
                </a:solidFill>
                <a:latin typeface="Courier" charset="0"/>
                <a:ea typeface="Courier" charset="0"/>
                <a:cs typeface="Courier" charset="0"/>
              </a:rPr>
              <a:t> 500 -box 2.5 2.5 </a:t>
            </a:r>
            <a:r>
              <a:rPr lang="sv-SE" sz="1100" dirty="0" smtClean="0">
                <a:solidFill>
                  <a:srgbClr val="000000"/>
                </a:solidFill>
                <a:latin typeface="Courier" charset="0"/>
                <a:ea typeface="Courier" charset="0"/>
                <a:cs typeface="Courier" charset="0"/>
              </a:rPr>
              <a:t>2.5</a:t>
            </a:r>
            <a:endParaRPr lang="sv-SE" sz="1100" dirty="0">
              <a:solidFill>
                <a:srgbClr val="000000"/>
              </a:solidFill>
              <a:latin typeface="Courier" charset="0"/>
              <a:ea typeface="Courier" charset="0"/>
              <a:cs typeface="Courier" charset="0"/>
            </a:endParaRPr>
          </a:p>
        </p:txBody>
      </p:sp>
    </p:spTree>
    <p:extLst>
      <p:ext uri="{BB962C8B-B14F-4D97-AF65-F5344CB8AC3E}">
        <p14:creationId xmlns:p14="http://schemas.microsoft.com/office/powerpoint/2010/main" val="1954495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smtClean="0">
                <a:latin typeface="Calibri" charset="0"/>
                <a:ea typeface="Calibri" charset="0"/>
                <a:cs typeface="Calibri" charset="0"/>
              </a:rPr>
              <a:t>	</a:t>
            </a:r>
            <a:r>
              <a:rPr lang="sv-SE" sz="2000" dirty="0" smtClean="0">
                <a:latin typeface="Calibri" charset="0"/>
                <a:ea typeface="Calibri" charset="0"/>
                <a:cs typeface="Calibri" charset="0"/>
              </a:rPr>
              <a:t>A </a:t>
            </a:r>
            <a:r>
              <a:rPr lang="sv-SE" sz="2000" dirty="0" err="1" smtClean="0">
                <a:latin typeface="Calibri" charset="0"/>
                <a:ea typeface="Calibri" charset="0"/>
                <a:cs typeface="Calibri" charset="0"/>
              </a:rPr>
              <a:t>typical</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bash</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job</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file</a:t>
            </a:r>
            <a:r>
              <a:rPr lang="sv-SE" sz="2000" dirty="0" smtClean="0">
                <a:latin typeface="Calibri" charset="0"/>
                <a:ea typeface="Calibri" charset="0"/>
                <a:cs typeface="Calibri" charset="0"/>
              </a:rPr>
              <a:t> (</a:t>
            </a:r>
            <a:r>
              <a:rPr lang="sv-SE" sz="2000" b="1" dirty="0" smtClean="0">
                <a:latin typeface="Calibri" charset="0"/>
                <a:ea typeface="Calibri" charset="0"/>
                <a:cs typeface="Calibri" charset="0"/>
              </a:rPr>
              <a:t>job1.sh</a:t>
            </a:r>
            <a:r>
              <a:rPr lang="sv-SE" sz="2000" dirty="0" smtClean="0">
                <a:latin typeface="Calibri" charset="0"/>
                <a:ea typeface="Calibri" charset="0"/>
                <a:cs typeface="Calibri" charset="0"/>
              </a:rPr>
              <a:t>)</a:t>
            </a:r>
            <a:endParaRPr lang="sv-SE" sz="2000" dirty="0">
              <a:latin typeface="Calibri" charset="0"/>
              <a:ea typeface="Calibri" charset="0"/>
              <a:cs typeface="Calibri" charset="0"/>
            </a:endParaRPr>
          </a:p>
        </p:txBody>
      </p:sp>
      <p:sp>
        <p:nvSpPr>
          <p:cNvPr id="5" name="Rektangel 4"/>
          <p:cNvSpPr/>
          <p:nvPr/>
        </p:nvSpPr>
        <p:spPr>
          <a:xfrm>
            <a:off x="0" y="2661920"/>
            <a:ext cx="9144000" cy="4291624"/>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pPr marL="923925" lvl="1"/>
            <a:r>
              <a:rPr lang="sv-SE" sz="1200" dirty="0" smtClean="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Here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we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create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groups</a:t>
            </a:r>
            <a:r>
              <a:rPr lang="sv-SE" sz="1200" dirty="0">
                <a:solidFill>
                  <a:srgbClr val="000000"/>
                </a:solidFill>
                <a:latin typeface="Calibri" charset="0"/>
                <a:ea typeface="Calibri" charset="0"/>
                <a:cs typeface="Calibri" charset="0"/>
              </a:rPr>
              <a:t>’ and </a:t>
            </a:r>
            <a:r>
              <a:rPr lang="sv-SE" sz="1200" dirty="0" err="1">
                <a:solidFill>
                  <a:srgbClr val="000000"/>
                </a:solidFill>
                <a:latin typeface="Calibri" charset="0"/>
                <a:ea typeface="Calibri" charset="0"/>
                <a:cs typeface="Calibri" charset="0"/>
              </a:rPr>
              <a:t>prints</a:t>
            </a:r>
            <a:r>
              <a:rPr lang="sv-SE" sz="1200" dirty="0">
                <a:solidFill>
                  <a:srgbClr val="000000"/>
                </a:solidFill>
                <a:latin typeface="Calibri" charset="0"/>
                <a:ea typeface="Calibri" charset="0"/>
                <a:cs typeface="Calibri" charset="0"/>
              </a:rPr>
              <a:t> the index </a:t>
            </a:r>
            <a:r>
              <a:rPr lang="sv-SE" sz="1200" dirty="0" err="1">
                <a:solidFill>
                  <a:srgbClr val="000000"/>
                </a:solidFill>
                <a:latin typeface="Calibri" charset="0"/>
                <a:ea typeface="Calibri" charset="0"/>
                <a:cs typeface="Calibri" charset="0"/>
              </a:rPr>
              <a:t>of</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each</a:t>
            </a:r>
            <a:r>
              <a:rPr lang="sv-SE" sz="1200" dirty="0">
                <a:solidFill>
                  <a:srgbClr val="000000"/>
                </a:solidFill>
                <a:latin typeface="Calibri" charset="0"/>
                <a:ea typeface="Calibri" charset="0"/>
                <a:cs typeface="Calibri" charset="0"/>
              </a:rPr>
              <a:t> atom </a:t>
            </a:r>
            <a:r>
              <a:rPr lang="sv-SE" sz="1200" dirty="0" err="1">
                <a:solidFill>
                  <a:srgbClr val="000000"/>
                </a:solidFill>
                <a:latin typeface="Calibri" charset="0"/>
                <a:ea typeface="Calibri" charset="0"/>
                <a:cs typeface="Calibri" charset="0"/>
              </a:rPr>
              <a:t>belonging</a:t>
            </a:r>
            <a:r>
              <a:rPr lang="sv-SE" sz="1200" dirty="0">
                <a:solidFill>
                  <a:srgbClr val="000000"/>
                </a:solidFill>
                <a:latin typeface="Calibri" charset="0"/>
                <a:ea typeface="Calibri" charset="0"/>
                <a:cs typeface="Calibri" charset="0"/>
              </a:rPr>
              <a:t> to </a:t>
            </a:r>
            <a:r>
              <a:rPr lang="sv-SE" sz="1200" dirty="0" err="1">
                <a:solidFill>
                  <a:srgbClr val="000000"/>
                </a:solidFill>
                <a:latin typeface="Calibri" charset="0"/>
                <a:ea typeface="Calibri" charset="0"/>
                <a:cs typeface="Calibri" charset="0"/>
              </a:rPr>
              <a:t>certain</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groups</a:t>
            </a:r>
            <a:r>
              <a:rPr lang="sv-SE" sz="1200" dirty="0">
                <a:solidFill>
                  <a:srgbClr val="000000"/>
                </a:solidFill>
                <a:latin typeface="Calibri" charset="0"/>
                <a:ea typeface="Calibri" charset="0"/>
                <a:cs typeface="Calibri" charset="0"/>
              </a:rPr>
              <a:t> to a text </a:t>
            </a:r>
            <a:r>
              <a:rPr lang="sv-SE" sz="1200" dirty="0" err="1">
                <a:solidFill>
                  <a:srgbClr val="000000"/>
                </a:solidFill>
                <a:latin typeface="Calibri" charset="0"/>
                <a:ea typeface="Calibri" charset="0"/>
                <a:cs typeface="Calibri" charset="0"/>
              </a:rPr>
              <a:t>file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index.ndx</a:t>
            </a:r>
            <a:r>
              <a:rPr lang="sv-SE" sz="1200" dirty="0">
                <a:solidFill>
                  <a:srgbClr val="000000"/>
                </a:solidFill>
                <a:latin typeface="Calibri" charset="0"/>
                <a:ea typeface="Calibri" charset="0"/>
                <a:cs typeface="Calibri" charset="0"/>
              </a:rPr>
              <a:t>) for </a:t>
            </a:r>
            <a:r>
              <a:rPr lang="sv-SE" sz="1200" dirty="0" err="1">
                <a:solidFill>
                  <a:srgbClr val="000000"/>
                </a:solidFill>
                <a:latin typeface="Calibri" charset="0"/>
                <a:ea typeface="Calibri" charset="0"/>
                <a:cs typeface="Calibri" charset="0"/>
              </a:rPr>
              <a:t>housekeeping</a:t>
            </a:r>
            <a:r>
              <a:rPr lang="sv-SE" sz="1200" dirty="0">
                <a:solidFill>
                  <a:srgbClr val="000000"/>
                </a:solidFill>
                <a:latin typeface="Calibri" charset="0"/>
                <a:ea typeface="Calibri" charset="0"/>
                <a:cs typeface="Calibri" charset="0"/>
              </a:rPr>
              <a:t>. The ’</a:t>
            </a:r>
            <a:r>
              <a:rPr lang="sv-SE" sz="1200" dirty="0" err="1">
                <a:solidFill>
                  <a:srgbClr val="000000"/>
                </a:solidFill>
                <a:latin typeface="Calibri" charset="0"/>
                <a:ea typeface="Calibri" charset="0"/>
                <a:cs typeface="Calibri" charset="0"/>
              </a:rPr>
              <a:t>groups</a:t>
            </a:r>
            <a:r>
              <a:rPr lang="sv-SE" sz="1200" dirty="0">
                <a:solidFill>
                  <a:srgbClr val="000000"/>
                </a:solidFill>
                <a:latin typeface="Calibri" charset="0"/>
                <a:ea typeface="Calibri" charset="0"/>
                <a:cs typeface="Calibri" charset="0"/>
              </a:rPr>
              <a:t>’ is a </a:t>
            </a:r>
            <a:r>
              <a:rPr lang="sv-SE" sz="1200" dirty="0" err="1">
                <a:solidFill>
                  <a:srgbClr val="000000"/>
                </a:solidFill>
                <a:latin typeface="Calibri" charset="0"/>
                <a:ea typeface="Calibri" charset="0"/>
                <a:cs typeface="Calibri" charset="0"/>
              </a:rPr>
              <a:t>essential</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concept</a:t>
            </a:r>
            <a:r>
              <a:rPr lang="sv-SE" sz="1200" dirty="0">
                <a:solidFill>
                  <a:srgbClr val="000000"/>
                </a:solidFill>
                <a:latin typeface="Calibri" charset="0"/>
                <a:ea typeface="Calibri" charset="0"/>
                <a:cs typeface="Calibri" charset="0"/>
              </a:rPr>
              <a:t> in Gromacs </a:t>
            </a:r>
            <a:r>
              <a:rPr lang="sv-SE" sz="1200" dirty="0" err="1">
                <a:solidFill>
                  <a:srgbClr val="000000"/>
                </a:solidFill>
                <a:latin typeface="Calibri" charset="0"/>
                <a:ea typeface="Calibri" charset="0"/>
                <a:cs typeface="Calibri" charset="0"/>
              </a:rPr>
              <a:t>that</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allows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us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to</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treat</a:t>
            </a:r>
            <a:r>
              <a:rPr lang="sv-SE" sz="1200" dirty="0">
                <a:solidFill>
                  <a:srgbClr val="000000"/>
                </a:solidFill>
                <a:latin typeface="Calibri" charset="0"/>
                <a:ea typeface="Calibri" charset="0"/>
                <a:cs typeface="Calibri" charset="0"/>
              </a:rPr>
              <a:t> or </a:t>
            </a:r>
            <a:r>
              <a:rPr lang="sv-SE" sz="1200" dirty="0" err="1">
                <a:solidFill>
                  <a:srgbClr val="000000"/>
                </a:solidFill>
                <a:latin typeface="Calibri" charset="0"/>
                <a:ea typeface="Calibri" charset="0"/>
                <a:cs typeface="Calibri" charset="0"/>
              </a:rPr>
              <a:t>analyze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groups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of</a:t>
            </a:r>
            <a:r>
              <a:rPr lang="sv-SE" sz="1200" dirty="0">
                <a:solidFill>
                  <a:srgbClr val="000000"/>
                </a:solidFill>
                <a:latin typeface="Calibri" charset="0"/>
                <a:ea typeface="Calibri" charset="0"/>
                <a:cs typeface="Calibri" charset="0"/>
              </a:rPr>
              <a:t> atoms </a:t>
            </a:r>
            <a:r>
              <a:rPr lang="sv-SE" sz="1200" dirty="0" err="1">
                <a:solidFill>
                  <a:srgbClr val="000000"/>
                </a:solidFill>
                <a:latin typeface="Calibri" charset="0"/>
                <a:ea typeface="Calibri" charset="0"/>
                <a:cs typeface="Calibri" charset="0"/>
              </a:rPr>
              <a:t>separately</a:t>
            </a:r>
            <a:r>
              <a:rPr lang="sv-SE" sz="1200" dirty="0">
                <a:solidFill>
                  <a:srgbClr val="000000"/>
                </a:solidFill>
                <a:latin typeface="Calibri" charset="0"/>
                <a:ea typeface="Calibri" charset="0"/>
                <a:cs typeface="Calibri" charset="0"/>
              </a:rPr>
              <a:t>. The </a:t>
            </a:r>
            <a:r>
              <a:rPr lang="sv-SE" sz="1200" dirty="0" err="1">
                <a:solidFill>
                  <a:srgbClr val="000000"/>
                </a:solidFill>
                <a:latin typeface="Calibri" charset="0"/>
                <a:ea typeface="Calibri" charset="0"/>
                <a:cs typeface="Calibri" charset="0"/>
              </a:rPr>
              <a:t>utility</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gmx</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make_ndx</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allows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us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to</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select</a:t>
            </a:r>
            <a:r>
              <a:rPr lang="sv-SE" sz="1200" dirty="0">
                <a:solidFill>
                  <a:srgbClr val="000000"/>
                </a:solidFill>
                <a:latin typeface="Calibri" charset="0"/>
                <a:ea typeface="Calibri" charset="0"/>
                <a:cs typeface="Calibri" charset="0"/>
              </a:rPr>
              <a:t>/</a:t>
            </a:r>
            <a:r>
              <a:rPr lang="sv-SE" sz="1200" dirty="0" err="1">
                <a:solidFill>
                  <a:srgbClr val="000000"/>
                </a:solidFill>
                <a:latin typeface="Calibri" charset="0"/>
                <a:ea typeface="Calibri" charset="0"/>
                <a:cs typeface="Calibri" charset="0"/>
              </a:rPr>
              <a:t>create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groups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based</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upon</a:t>
            </a:r>
            <a:r>
              <a:rPr lang="sv-SE" sz="1200" dirty="0">
                <a:solidFill>
                  <a:srgbClr val="000000"/>
                </a:solidFill>
                <a:latin typeface="Calibri" charset="0"/>
                <a:ea typeface="Calibri" charset="0"/>
                <a:cs typeface="Calibri" charset="0"/>
              </a:rPr>
              <a:t> atom and </a:t>
            </a:r>
            <a:r>
              <a:rPr lang="sv-SE" sz="1200" dirty="0" err="1">
                <a:solidFill>
                  <a:srgbClr val="000000"/>
                </a:solidFill>
                <a:latin typeface="Calibri" charset="0"/>
                <a:ea typeface="Calibri" charset="0"/>
                <a:cs typeface="Calibri" charset="0"/>
              </a:rPr>
              <a:t>residue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names</a:t>
            </a:r>
            <a:r>
              <a:rPr lang="sv-SE" sz="1200" dirty="0">
                <a:solidFill>
                  <a:srgbClr val="000000"/>
                </a:solidFill>
                <a:latin typeface="Calibri" charset="0"/>
                <a:ea typeface="Calibri" charset="0"/>
                <a:cs typeface="Calibri" charset="0"/>
              </a:rPr>
              <a:t> or index </a:t>
            </a:r>
            <a:r>
              <a:rPr lang="sv-SE" sz="1200" dirty="0" err="1">
                <a:solidFill>
                  <a:srgbClr val="000000"/>
                </a:solidFill>
                <a:latin typeface="Calibri" charset="0"/>
                <a:ea typeface="Calibri" charset="0"/>
                <a:cs typeface="Calibri" charset="0"/>
              </a:rPr>
              <a:t>number</a:t>
            </a:r>
            <a:r>
              <a:rPr lang="sv-SE" sz="1200" dirty="0">
                <a:solidFill>
                  <a:srgbClr val="000000"/>
                </a:solidFill>
                <a:latin typeface="Calibri" charset="0"/>
                <a:ea typeface="Calibri" charset="0"/>
                <a:cs typeface="Calibri" charset="0"/>
              </a:rPr>
              <a:t>. For </a:t>
            </a:r>
            <a:r>
              <a:rPr lang="sv-SE" sz="1200" dirty="0" err="1">
                <a:solidFill>
                  <a:srgbClr val="000000"/>
                </a:solidFill>
                <a:latin typeface="Calibri" charset="0"/>
                <a:ea typeface="Calibri" charset="0"/>
                <a:cs typeface="Calibri" charset="0"/>
              </a:rPr>
              <a:t>more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comlicated</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selections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we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could</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also</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use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gmx</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select</a:t>
            </a:r>
            <a:endParaRPr lang="sv-SE" sz="1200" dirty="0">
              <a:solidFill>
                <a:srgbClr val="000000"/>
              </a:solidFill>
              <a:latin typeface="Calibri" charset="0"/>
              <a:ea typeface="Calibri" charset="0"/>
              <a:cs typeface="Calibri" charset="0"/>
            </a:endParaRPr>
          </a:p>
          <a:p>
            <a:pPr marL="923925" lvl="1"/>
            <a:endParaRPr lang="sv-SE" sz="1200" dirty="0">
              <a:solidFill>
                <a:srgbClr val="000000"/>
              </a:solidFill>
              <a:latin typeface="Calibri" charset="0"/>
              <a:ea typeface="Calibri" charset="0"/>
              <a:cs typeface="Calibri" charset="0"/>
            </a:endParaRPr>
          </a:p>
          <a:p>
            <a:pPr marL="923925" lvl="1"/>
            <a:r>
              <a:rPr lang="sv-SE" sz="1200" dirty="0">
                <a:solidFill>
                  <a:srgbClr val="000000"/>
                </a:solidFill>
                <a:latin typeface="Calibri" charset="0"/>
                <a:ea typeface="Calibri" charset="0"/>
                <a:cs typeface="Calibri" charset="0"/>
              </a:rPr>
              <a:t>The </a:t>
            </a:r>
            <a:r>
              <a:rPr lang="sv-SE" sz="1200" dirty="0" err="1">
                <a:solidFill>
                  <a:srgbClr val="000000"/>
                </a:solidFill>
                <a:latin typeface="Calibri" charset="0"/>
                <a:ea typeface="Calibri" charset="0"/>
                <a:cs typeface="Calibri" charset="0"/>
              </a:rPr>
              <a:t>echo</a:t>
            </a:r>
            <a:r>
              <a:rPr lang="sv-SE" sz="1200" dirty="0">
                <a:solidFill>
                  <a:srgbClr val="000000"/>
                </a:solidFill>
                <a:latin typeface="Calibri" charset="0"/>
                <a:ea typeface="Calibri" charset="0"/>
                <a:cs typeface="Calibri" charset="0"/>
              </a:rPr>
              <a:t> q | is a </a:t>
            </a:r>
            <a:r>
              <a:rPr lang="sv-SE" sz="1200" dirty="0" err="1">
                <a:solidFill>
                  <a:srgbClr val="000000"/>
                </a:solidFill>
                <a:latin typeface="Calibri" charset="0"/>
                <a:ea typeface="Calibri" charset="0"/>
                <a:cs typeface="Calibri" charset="0"/>
              </a:rPr>
              <a:t>bash</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command</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that</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lets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us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run</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gmx</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make_ndx</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automatically</a:t>
            </a:r>
            <a:r>
              <a:rPr lang="sv-SE" sz="1200" dirty="0">
                <a:solidFill>
                  <a:srgbClr val="000000"/>
                </a:solidFill>
                <a:latin typeface="Calibri" charset="0"/>
                <a:ea typeface="Calibri" charset="0"/>
                <a:cs typeface="Calibri" charset="0"/>
              </a:rPr>
              <a:t> in the </a:t>
            </a:r>
            <a:r>
              <a:rPr lang="sv-SE" sz="1200" dirty="0" err="1">
                <a:solidFill>
                  <a:srgbClr val="000000"/>
                </a:solidFill>
                <a:latin typeface="Calibri" charset="0"/>
                <a:ea typeface="Calibri" charset="0"/>
                <a:cs typeface="Calibri" charset="0"/>
              </a:rPr>
              <a:t>bash</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shell</a:t>
            </a:r>
            <a:r>
              <a:rPr lang="sv-SE" sz="1200" dirty="0">
                <a:solidFill>
                  <a:srgbClr val="000000"/>
                </a:solidFill>
                <a:latin typeface="Calibri" charset="0"/>
                <a:ea typeface="Calibri" charset="0"/>
                <a:cs typeface="Calibri" charset="0"/>
              </a:rPr>
              <a:t>,</a:t>
            </a:r>
          </a:p>
          <a:p>
            <a:pPr marL="923925" lvl="1"/>
            <a:r>
              <a:rPr lang="sv-SE" sz="1200" dirty="0" err="1">
                <a:solidFill>
                  <a:srgbClr val="000000"/>
                </a:solidFill>
                <a:latin typeface="Calibri" charset="0"/>
                <a:ea typeface="Calibri" charset="0"/>
                <a:cs typeface="Calibri" charset="0"/>
              </a:rPr>
              <a:t>Since</a:t>
            </a:r>
            <a:r>
              <a:rPr lang="sv-SE" sz="1200" dirty="0">
                <a:solidFill>
                  <a:srgbClr val="000000"/>
                </a:solidFill>
                <a:latin typeface="Calibri" charset="0"/>
                <a:ea typeface="Calibri" charset="0"/>
                <a:cs typeface="Calibri" charset="0"/>
              </a:rPr>
              <a:t> it </a:t>
            </a:r>
            <a:r>
              <a:rPr lang="sv-SE" sz="1200" dirty="0" err="1">
                <a:solidFill>
                  <a:srgbClr val="000000"/>
                </a:solidFill>
                <a:latin typeface="Calibri" charset="0"/>
                <a:ea typeface="Calibri" charset="0"/>
                <a:cs typeface="Calibri" charset="0"/>
              </a:rPr>
              <a:t>otherwise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runs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interactively</a:t>
            </a:r>
            <a:r>
              <a:rPr lang="sv-SE" sz="1200" dirty="0">
                <a:solidFill>
                  <a:srgbClr val="000000"/>
                </a:solidFill>
                <a:latin typeface="Calibri" charset="0"/>
                <a:ea typeface="Calibri" charset="0"/>
                <a:cs typeface="Calibri" charset="0"/>
              </a:rPr>
              <a:t>. Output:</a:t>
            </a:r>
          </a:p>
          <a:p>
            <a:pPr marL="923925" lvl="1"/>
            <a:endParaRPr lang="sv-SE" sz="1100" dirty="0">
              <a:solidFill>
                <a:srgbClr val="000000"/>
              </a:solidFill>
              <a:latin typeface="Courier"/>
              <a:cs typeface="Courier"/>
            </a:endParaRPr>
          </a:p>
          <a:p>
            <a:pPr marL="923925" lvl="1"/>
            <a:r>
              <a:rPr lang="en-US" sz="1000" dirty="0">
                <a:solidFill>
                  <a:schemeClr val="tx1"/>
                </a:solidFill>
                <a:latin typeface="Courier"/>
                <a:cs typeface="Courier"/>
              </a:rPr>
              <a:t>Reading structure file</a:t>
            </a:r>
          </a:p>
          <a:p>
            <a:pPr marL="923925" lvl="1"/>
            <a:r>
              <a:rPr lang="en-US" sz="1000" dirty="0">
                <a:solidFill>
                  <a:schemeClr val="tx1"/>
                </a:solidFill>
                <a:latin typeface="Courier"/>
                <a:cs typeface="Courier"/>
              </a:rPr>
              <a:t>Going to read 0 old index file(s)</a:t>
            </a:r>
          </a:p>
          <a:p>
            <a:pPr marL="923925" lvl="1"/>
            <a:r>
              <a:rPr lang="en-US" sz="1000" dirty="0" err="1">
                <a:solidFill>
                  <a:schemeClr val="tx1"/>
                </a:solidFill>
                <a:latin typeface="Courier"/>
                <a:cs typeface="Courier"/>
              </a:rPr>
              <a:t>Analysing</a:t>
            </a:r>
            <a:r>
              <a:rPr lang="en-US" sz="1000" dirty="0">
                <a:solidFill>
                  <a:schemeClr val="tx1"/>
                </a:solidFill>
                <a:latin typeface="Courier"/>
                <a:cs typeface="Courier"/>
              </a:rPr>
              <a:t> residue names:</a:t>
            </a:r>
          </a:p>
          <a:p>
            <a:pPr marL="923925" lvl="1"/>
            <a:r>
              <a:rPr lang="en-US" sz="1000" dirty="0">
                <a:solidFill>
                  <a:schemeClr val="tx1"/>
                </a:solidFill>
                <a:latin typeface="Courier"/>
                <a:cs typeface="Courier"/>
              </a:rPr>
              <a:t>There are:   500      Water residues</a:t>
            </a:r>
          </a:p>
          <a:p>
            <a:pPr marL="923925" lvl="1"/>
            <a:endParaRPr lang="en-US" sz="1000" dirty="0">
              <a:solidFill>
                <a:schemeClr val="tx1"/>
              </a:solidFill>
              <a:latin typeface="Courier"/>
              <a:cs typeface="Courier"/>
            </a:endParaRPr>
          </a:p>
          <a:p>
            <a:pPr marL="923925" lvl="1"/>
            <a:r>
              <a:rPr lang="en-US" sz="1000" dirty="0">
                <a:solidFill>
                  <a:schemeClr val="tx1"/>
                </a:solidFill>
                <a:latin typeface="Courier"/>
                <a:cs typeface="Courier"/>
              </a:rPr>
              <a:t>  0 System              :  1500 atoms</a:t>
            </a:r>
          </a:p>
          <a:p>
            <a:pPr marL="923925" lvl="1"/>
            <a:r>
              <a:rPr lang="en-US" sz="1000" dirty="0">
                <a:solidFill>
                  <a:schemeClr val="tx1"/>
                </a:solidFill>
                <a:latin typeface="Courier"/>
                <a:cs typeface="Courier"/>
              </a:rPr>
              <a:t>  1 Water               :  1500 atoms</a:t>
            </a:r>
          </a:p>
          <a:p>
            <a:pPr marL="923925" lvl="1"/>
            <a:r>
              <a:rPr lang="en-US" sz="1000" dirty="0">
                <a:solidFill>
                  <a:schemeClr val="tx1"/>
                </a:solidFill>
                <a:latin typeface="Courier"/>
                <a:cs typeface="Courier"/>
              </a:rPr>
              <a:t>  2 SOL                 :  1500 atoms</a:t>
            </a:r>
          </a:p>
          <a:p>
            <a:pPr marL="923925" lvl="1"/>
            <a:endParaRPr lang="en-US" sz="1000" dirty="0">
              <a:solidFill>
                <a:schemeClr val="tx1"/>
              </a:solidFill>
              <a:latin typeface="Courier"/>
              <a:cs typeface="Courier"/>
            </a:endParaRPr>
          </a:p>
          <a:p>
            <a:pPr marL="923925" lvl="1"/>
            <a:r>
              <a:rPr lang="en-US" sz="1000" dirty="0">
                <a:solidFill>
                  <a:schemeClr val="tx1"/>
                </a:solidFill>
                <a:latin typeface="Courier"/>
                <a:cs typeface="Courier"/>
              </a:rPr>
              <a:t> nr : group       !   'name' nr name   '</a:t>
            </a:r>
            <a:r>
              <a:rPr lang="en-US" sz="1000" dirty="0" err="1">
                <a:solidFill>
                  <a:schemeClr val="tx1"/>
                </a:solidFill>
                <a:latin typeface="Courier"/>
                <a:cs typeface="Courier"/>
              </a:rPr>
              <a:t>splitch</a:t>
            </a:r>
            <a:r>
              <a:rPr lang="en-US" sz="1000" dirty="0">
                <a:solidFill>
                  <a:schemeClr val="tx1"/>
                </a:solidFill>
                <a:latin typeface="Courier"/>
                <a:cs typeface="Courier"/>
              </a:rPr>
              <a:t>' nr    Enter: list groups</a:t>
            </a:r>
          </a:p>
          <a:p>
            <a:pPr marL="923925" lvl="1"/>
            <a:r>
              <a:rPr lang="en-US" sz="1000" dirty="0">
                <a:solidFill>
                  <a:schemeClr val="tx1"/>
                </a:solidFill>
                <a:latin typeface="Courier"/>
                <a:cs typeface="Courier"/>
              </a:rPr>
              <a:t> 'a': atom        &amp;   'del' nr         '</a:t>
            </a:r>
            <a:r>
              <a:rPr lang="en-US" sz="1000" dirty="0" err="1">
                <a:solidFill>
                  <a:schemeClr val="tx1"/>
                </a:solidFill>
                <a:latin typeface="Courier"/>
                <a:cs typeface="Courier"/>
              </a:rPr>
              <a:t>splitres</a:t>
            </a:r>
            <a:r>
              <a:rPr lang="en-US" sz="1000" dirty="0">
                <a:solidFill>
                  <a:schemeClr val="tx1"/>
                </a:solidFill>
                <a:latin typeface="Courier"/>
                <a:cs typeface="Courier"/>
              </a:rPr>
              <a:t>' nr   'l': list residues</a:t>
            </a:r>
          </a:p>
          <a:p>
            <a:pPr marL="923925" lvl="1"/>
            <a:r>
              <a:rPr lang="en-US" sz="1000" dirty="0">
                <a:solidFill>
                  <a:schemeClr val="tx1"/>
                </a:solidFill>
                <a:latin typeface="Courier"/>
                <a:cs typeface="Courier"/>
              </a:rPr>
              <a:t> 't': atom type   |   'keep' nr        '</a:t>
            </a:r>
            <a:r>
              <a:rPr lang="en-US" sz="1000" dirty="0" err="1">
                <a:solidFill>
                  <a:schemeClr val="tx1"/>
                </a:solidFill>
                <a:latin typeface="Courier"/>
                <a:cs typeface="Courier"/>
              </a:rPr>
              <a:t>splitat</a:t>
            </a:r>
            <a:r>
              <a:rPr lang="en-US" sz="1000" dirty="0">
                <a:solidFill>
                  <a:schemeClr val="tx1"/>
                </a:solidFill>
                <a:latin typeface="Courier"/>
                <a:cs typeface="Courier"/>
              </a:rPr>
              <a:t>' nr    'h': help</a:t>
            </a:r>
          </a:p>
          <a:p>
            <a:pPr marL="923925" lvl="1"/>
            <a:r>
              <a:rPr lang="en-US" sz="1000" dirty="0">
                <a:solidFill>
                  <a:schemeClr val="tx1"/>
                </a:solidFill>
                <a:latin typeface="Courier"/>
                <a:cs typeface="Courier"/>
              </a:rPr>
              <a:t> 'r': residue         'res' nr         'chain' char</a:t>
            </a:r>
          </a:p>
          <a:p>
            <a:pPr marL="923925" lvl="1"/>
            <a:r>
              <a:rPr lang="en-US" sz="1000" dirty="0">
                <a:solidFill>
                  <a:schemeClr val="tx1"/>
                </a:solidFill>
                <a:latin typeface="Courier"/>
                <a:cs typeface="Courier"/>
              </a:rPr>
              <a:t> "name": group        'case': case sensitive           'q': save and quit</a:t>
            </a:r>
          </a:p>
          <a:p>
            <a:pPr marL="923925" lvl="1"/>
            <a:r>
              <a:rPr lang="en-US" sz="1000" dirty="0">
                <a:solidFill>
                  <a:schemeClr val="tx1"/>
                </a:solidFill>
                <a:latin typeface="Courier"/>
                <a:cs typeface="Courier"/>
              </a:rPr>
              <a:t> '</a:t>
            </a:r>
            <a:r>
              <a:rPr lang="en-US" sz="1000" dirty="0" err="1">
                <a:solidFill>
                  <a:schemeClr val="tx1"/>
                </a:solidFill>
                <a:latin typeface="Courier"/>
                <a:cs typeface="Courier"/>
              </a:rPr>
              <a:t>ri</a:t>
            </a:r>
            <a:r>
              <a:rPr lang="en-US" sz="1000" dirty="0">
                <a:solidFill>
                  <a:schemeClr val="tx1"/>
                </a:solidFill>
                <a:latin typeface="Courier"/>
                <a:cs typeface="Courier"/>
              </a:rPr>
              <a:t>': residue </a:t>
            </a:r>
            <a:r>
              <a:rPr lang="en-US" sz="1000" dirty="0" smtClean="0">
                <a:solidFill>
                  <a:schemeClr val="tx1"/>
                </a:solidFill>
                <a:latin typeface="Courier"/>
                <a:cs typeface="Courier"/>
              </a:rPr>
              <a:t>index</a:t>
            </a:r>
          </a:p>
          <a:p>
            <a:pPr marL="923925" lvl="1"/>
            <a:endParaRPr lang="en-US" sz="1000" dirty="0">
              <a:solidFill>
                <a:schemeClr val="tx1"/>
              </a:solidFill>
              <a:latin typeface="Courier"/>
              <a:cs typeface="Courier"/>
            </a:endParaRPr>
          </a:p>
          <a:p>
            <a:pPr marL="923925" lvl="1"/>
            <a:endParaRPr lang="sv-SE" sz="1000" dirty="0">
              <a:solidFill>
                <a:srgbClr val="000000"/>
              </a:solidFill>
              <a:latin typeface="Courier"/>
              <a:cs typeface="Courier"/>
            </a:endParaRPr>
          </a:p>
          <a:p>
            <a:pPr lvl="1"/>
            <a:endParaRPr lang="sv-SE" sz="788" dirty="0">
              <a:solidFill>
                <a:srgbClr val="000000"/>
              </a:solidFill>
              <a:latin typeface="Courier"/>
              <a:cs typeface="Courier"/>
            </a:endParaRPr>
          </a:p>
        </p:txBody>
      </p:sp>
      <p:sp>
        <p:nvSpPr>
          <p:cNvPr id="8" name="Rektangel 3"/>
          <p:cNvSpPr/>
          <p:nvPr/>
        </p:nvSpPr>
        <p:spPr>
          <a:xfrm>
            <a:off x="0" y="1217652"/>
            <a:ext cx="9144000" cy="144655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100" dirty="0">
                <a:solidFill>
                  <a:schemeClr val="bg1">
                    <a:lumMod val="75000"/>
                  </a:schemeClr>
                </a:solidFill>
                <a:latin typeface="Courier" charset="0"/>
                <a:ea typeface="Courier" charset="0"/>
                <a:cs typeface="Courier" charset="0"/>
              </a:rPr>
              <a:t>#!/bin/</a:t>
            </a:r>
            <a:r>
              <a:rPr lang="sv-SE" sz="1100" dirty="0" err="1">
                <a:solidFill>
                  <a:schemeClr val="bg1">
                    <a:lumMod val="75000"/>
                  </a:schemeClr>
                </a:solidFill>
                <a:latin typeface="Courier" charset="0"/>
                <a:ea typeface="Courier" charset="0"/>
                <a:cs typeface="Courier" charset="0"/>
              </a:rPr>
              <a:t>bash</a:t>
            </a:r>
            <a:endParaRPr lang="sv-SE" sz="1100" dirty="0">
              <a:solidFill>
                <a:schemeClr val="bg1">
                  <a:lumMod val="75000"/>
                </a:schemeClr>
              </a:solidFill>
              <a:latin typeface="Courier" charset="0"/>
              <a:ea typeface="Courier" charset="0"/>
              <a:cs typeface="Courier" charset="0"/>
            </a:endParaRPr>
          </a:p>
          <a:p>
            <a:pPr marL="923925" lvl="1"/>
            <a:endParaRPr lang="sv-SE" sz="1100" dirty="0">
              <a:solidFill>
                <a:schemeClr val="bg1">
                  <a:lumMod val="75000"/>
                </a:schemeClr>
              </a:solidFill>
              <a:latin typeface="Courier" charset="0"/>
              <a:ea typeface="Courier" charset="0"/>
              <a:cs typeface="Courier" charset="0"/>
            </a:endParaRPr>
          </a:p>
          <a:p>
            <a:pPr marL="923925" lvl="1"/>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Create</a:t>
            </a:r>
            <a:r>
              <a:rPr lang="sv-SE" sz="1100" dirty="0">
                <a:solidFill>
                  <a:schemeClr val="bg1">
                    <a:lumMod val="75000"/>
                  </a:schemeClr>
                </a:solidFill>
                <a:latin typeface="Courier" charset="0"/>
                <a:ea typeface="Courier" charset="0"/>
                <a:cs typeface="Courier" charset="0"/>
              </a:rPr>
              <a:t> a simple </a:t>
            </a:r>
            <a:r>
              <a:rPr lang="sv-SE" sz="1100" dirty="0" err="1">
                <a:solidFill>
                  <a:schemeClr val="bg1">
                    <a:lumMod val="75000"/>
                  </a:schemeClr>
                </a:solidFill>
                <a:latin typeface="Courier" charset="0"/>
                <a:ea typeface="Courier" charset="0"/>
                <a:cs typeface="Courier" charset="0"/>
              </a:rPr>
              <a:t>water</a:t>
            </a:r>
            <a:r>
              <a:rPr lang="sv-SE" sz="1100" dirty="0">
                <a:solidFill>
                  <a:schemeClr val="bg1">
                    <a:lumMod val="75000"/>
                  </a:schemeClr>
                </a:solidFill>
                <a:latin typeface="Courier" charset="0"/>
                <a:ea typeface="Courier" charset="0"/>
                <a:cs typeface="Courier" charset="0"/>
              </a:rPr>
              <a:t> simulation box </a:t>
            </a:r>
            <a:r>
              <a:rPr lang="sv-SE" sz="1100" dirty="0" err="1">
                <a:solidFill>
                  <a:schemeClr val="bg1">
                    <a:lumMod val="75000"/>
                  </a:schemeClr>
                </a:solidFill>
                <a:latin typeface="Courier" charset="0"/>
                <a:ea typeface="Courier" charset="0"/>
                <a:cs typeface="Courier" charset="0"/>
              </a:rPr>
              <a:t>using</a:t>
            </a:r>
            <a:r>
              <a:rPr lang="sv-SE" sz="1100" dirty="0">
                <a:solidFill>
                  <a:schemeClr val="bg1">
                    <a:lumMod val="75000"/>
                  </a:schemeClr>
                </a:solidFill>
                <a:latin typeface="Courier" charset="0"/>
                <a:ea typeface="Courier" charset="0"/>
                <a:cs typeface="Courier" charset="0"/>
              </a:rPr>
              <a:t> the </a:t>
            </a:r>
            <a:r>
              <a:rPr lang="sv-SE" sz="1100" dirty="0" err="1">
                <a:solidFill>
                  <a:schemeClr val="bg1">
                    <a:lumMod val="75000"/>
                  </a:schemeClr>
                </a:solidFill>
                <a:latin typeface="Courier" charset="0"/>
                <a:ea typeface="Courier" charset="0"/>
                <a:cs typeface="Courier" charset="0"/>
              </a:rPr>
              <a:t>gmx</a:t>
            </a:r>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solvate</a:t>
            </a:r>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utility</a:t>
            </a:r>
            <a:endParaRPr lang="sv-SE" sz="1100" dirty="0">
              <a:solidFill>
                <a:schemeClr val="bg1">
                  <a:lumMod val="75000"/>
                </a:schemeClr>
              </a:solidFill>
              <a:latin typeface="Courier" charset="0"/>
              <a:ea typeface="Courier" charset="0"/>
              <a:cs typeface="Courier" charset="0"/>
            </a:endParaRPr>
          </a:p>
          <a:p>
            <a:pPr marL="923925" lvl="1"/>
            <a:r>
              <a:rPr lang="sv-SE" sz="1100" dirty="0" err="1">
                <a:solidFill>
                  <a:schemeClr val="bg1">
                    <a:lumMod val="75000"/>
                  </a:schemeClr>
                </a:solidFill>
                <a:latin typeface="Courier" charset="0"/>
                <a:ea typeface="Courier" charset="0"/>
                <a:cs typeface="Courier" charset="0"/>
              </a:rPr>
              <a:t>gmx</a:t>
            </a:r>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solvate</a:t>
            </a:r>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cs</a:t>
            </a:r>
            <a:r>
              <a:rPr lang="sv-SE" sz="1100" dirty="0">
                <a:solidFill>
                  <a:schemeClr val="bg1">
                    <a:lumMod val="75000"/>
                  </a:schemeClr>
                </a:solidFill>
                <a:latin typeface="Courier" charset="0"/>
                <a:ea typeface="Courier" charset="0"/>
                <a:cs typeface="Courier" charset="0"/>
              </a:rPr>
              <a:t> spc216.gro -o </a:t>
            </a:r>
            <a:r>
              <a:rPr lang="sv-SE" sz="1100" dirty="0" err="1">
                <a:solidFill>
                  <a:schemeClr val="bg1">
                    <a:lumMod val="75000"/>
                  </a:schemeClr>
                </a:solidFill>
                <a:latin typeface="Courier" charset="0"/>
                <a:ea typeface="Courier" charset="0"/>
                <a:cs typeface="Courier" charset="0"/>
              </a:rPr>
              <a:t>preem.gro</a:t>
            </a:r>
            <a:r>
              <a:rPr lang="sv-SE" sz="1100" dirty="0">
                <a:solidFill>
                  <a:schemeClr val="bg1">
                    <a:lumMod val="75000"/>
                  </a:schemeClr>
                </a:solidFill>
                <a:latin typeface="Courier" charset="0"/>
                <a:ea typeface="Courier" charset="0"/>
                <a:cs typeface="Courier" charset="0"/>
              </a:rPr>
              <a:t> -p </a:t>
            </a:r>
            <a:r>
              <a:rPr lang="sv-SE" sz="1100" dirty="0" err="1">
                <a:solidFill>
                  <a:schemeClr val="bg1">
                    <a:lumMod val="75000"/>
                  </a:schemeClr>
                </a:solidFill>
                <a:latin typeface="Courier" charset="0"/>
                <a:ea typeface="Courier" charset="0"/>
                <a:cs typeface="Courier" charset="0"/>
              </a:rPr>
              <a:t>topol.top</a:t>
            </a:r>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maxsol</a:t>
            </a:r>
            <a:r>
              <a:rPr lang="sv-SE" sz="1100" dirty="0">
                <a:solidFill>
                  <a:schemeClr val="bg1">
                    <a:lumMod val="75000"/>
                  </a:schemeClr>
                </a:solidFill>
                <a:latin typeface="Courier" charset="0"/>
                <a:ea typeface="Courier" charset="0"/>
                <a:cs typeface="Courier" charset="0"/>
              </a:rPr>
              <a:t> 500 -box 2.5 2.5 2.5</a:t>
            </a: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Make an index </a:t>
            </a:r>
            <a:r>
              <a:rPr lang="sv-SE" sz="1100" dirty="0" err="1">
                <a:solidFill>
                  <a:srgbClr val="000000"/>
                </a:solidFill>
                <a:latin typeface="Courier" charset="0"/>
                <a:ea typeface="Courier" charset="0"/>
                <a:cs typeface="Courier" charset="0"/>
              </a:rPr>
              <a:t>file</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with</a:t>
            </a:r>
            <a:r>
              <a:rPr lang="sv-SE" sz="1100" dirty="0">
                <a:solidFill>
                  <a:srgbClr val="000000"/>
                </a:solidFill>
                <a:latin typeface="Courier" charset="0"/>
                <a:ea typeface="Courier" charset="0"/>
                <a:cs typeface="Courier" charset="0"/>
              </a:rPr>
              <a:t>:</a:t>
            </a:r>
          </a:p>
          <a:p>
            <a:pPr marL="923925" lvl="1"/>
            <a:r>
              <a:rPr lang="sv-SE" sz="1100" dirty="0" err="1">
                <a:solidFill>
                  <a:srgbClr val="000000"/>
                </a:solidFill>
                <a:latin typeface="Courier" charset="0"/>
                <a:ea typeface="Courier" charset="0"/>
                <a:cs typeface="Courier" charset="0"/>
              </a:rPr>
              <a:t>echo</a:t>
            </a:r>
            <a:r>
              <a:rPr lang="sv-SE" sz="1100" dirty="0">
                <a:solidFill>
                  <a:srgbClr val="000000"/>
                </a:solidFill>
                <a:latin typeface="Courier" charset="0"/>
                <a:ea typeface="Courier" charset="0"/>
                <a:cs typeface="Courier" charset="0"/>
              </a:rPr>
              <a:t> q | </a:t>
            </a: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make_ndx</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preem.gro</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index.ndx</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p:txBody>
      </p:sp>
    </p:spTree>
    <p:extLst>
      <p:ext uri="{BB962C8B-B14F-4D97-AF65-F5344CB8AC3E}">
        <p14:creationId xmlns:p14="http://schemas.microsoft.com/office/powerpoint/2010/main" val="14182922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smtClean="0">
                <a:latin typeface="Calibri" charset="0"/>
                <a:ea typeface="Calibri" charset="0"/>
                <a:cs typeface="Calibri" charset="0"/>
              </a:rPr>
              <a:t>	</a:t>
            </a:r>
            <a:r>
              <a:rPr lang="sv-SE" sz="2000" dirty="0" smtClean="0">
                <a:latin typeface="Calibri" charset="0"/>
                <a:ea typeface="Calibri" charset="0"/>
                <a:cs typeface="Calibri" charset="0"/>
              </a:rPr>
              <a:t>A </a:t>
            </a:r>
            <a:r>
              <a:rPr lang="sv-SE" sz="2000" dirty="0" err="1" smtClean="0">
                <a:latin typeface="Calibri" charset="0"/>
                <a:ea typeface="Calibri" charset="0"/>
                <a:cs typeface="Calibri" charset="0"/>
              </a:rPr>
              <a:t>typical</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bash</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job</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file</a:t>
            </a:r>
            <a:r>
              <a:rPr lang="sv-SE" sz="2000" dirty="0" smtClean="0">
                <a:latin typeface="Calibri" charset="0"/>
                <a:ea typeface="Calibri" charset="0"/>
                <a:cs typeface="Calibri" charset="0"/>
              </a:rPr>
              <a:t> (</a:t>
            </a:r>
            <a:r>
              <a:rPr lang="sv-SE" sz="2000" b="1" dirty="0" smtClean="0">
                <a:latin typeface="Calibri" charset="0"/>
                <a:ea typeface="Calibri" charset="0"/>
                <a:cs typeface="Calibri" charset="0"/>
              </a:rPr>
              <a:t>job1.sh</a:t>
            </a:r>
            <a:r>
              <a:rPr lang="sv-SE" sz="2000" dirty="0" smtClean="0">
                <a:latin typeface="Calibri" charset="0"/>
                <a:ea typeface="Calibri" charset="0"/>
                <a:cs typeface="Calibri" charset="0"/>
              </a:rPr>
              <a:t>)</a:t>
            </a:r>
            <a:endParaRPr lang="sv-SE" sz="2000" dirty="0">
              <a:latin typeface="Calibri" charset="0"/>
              <a:ea typeface="Calibri" charset="0"/>
              <a:cs typeface="Calibri" charset="0"/>
            </a:endParaRPr>
          </a:p>
        </p:txBody>
      </p:sp>
      <p:sp>
        <p:nvSpPr>
          <p:cNvPr id="8" name="Rektangel 4"/>
          <p:cNvSpPr/>
          <p:nvPr/>
        </p:nvSpPr>
        <p:spPr>
          <a:xfrm>
            <a:off x="0" y="2659326"/>
            <a:ext cx="9144000" cy="4339650"/>
          </a:xfrm>
          <a:prstGeom prst="rect">
            <a:avLst/>
          </a:prstGeom>
          <a:ln>
            <a:solidFill>
              <a:schemeClr val="tx1"/>
            </a:solidFill>
          </a:ln>
        </p:spPr>
        <p:style>
          <a:lnRef idx="2">
            <a:schemeClr val="dk1"/>
          </a:lnRef>
          <a:fillRef idx="1003">
            <a:schemeClr val="lt1"/>
          </a:fillRef>
          <a:effectRef idx="0">
            <a:schemeClr val="dk1"/>
          </a:effectRef>
          <a:fontRef idx="minor">
            <a:schemeClr val="dk1"/>
          </a:fontRef>
        </p:style>
        <p:txBody>
          <a:bodyPr wrap="square">
            <a:spAutoFit/>
          </a:bodyPr>
          <a:lstStyle/>
          <a:p>
            <a:pPr marL="923925" lvl="1"/>
            <a:r>
              <a:rPr lang="sv-SE" sz="1200" dirty="0" smtClean="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Here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we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create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groups</a:t>
            </a:r>
            <a:r>
              <a:rPr lang="sv-SE" sz="1200" dirty="0">
                <a:solidFill>
                  <a:srgbClr val="000000"/>
                </a:solidFill>
                <a:latin typeface="Calibri" charset="0"/>
                <a:ea typeface="Calibri" charset="0"/>
                <a:cs typeface="Calibri" charset="0"/>
              </a:rPr>
              <a:t>’ and </a:t>
            </a:r>
            <a:r>
              <a:rPr lang="sv-SE" sz="1200" dirty="0" err="1">
                <a:solidFill>
                  <a:srgbClr val="000000"/>
                </a:solidFill>
                <a:latin typeface="Calibri" charset="0"/>
                <a:ea typeface="Calibri" charset="0"/>
                <a:cs typeface="Calibri" charset="0"/>
              </a:rPr>
              <a:t>prints</a:t>
            </a:r>
            <a:r>
              <a:rPr lang="sv-SE" sz="1200" dirty="0">
                <a:solidFill>
                  <a:srgbClr val="000000"/>
                </a:solidFill>
                <a:latin typeface="Calibri" charset="0"/>
                <a:ea typeface="Calibri" charset="0"/>
                <a:cs typeface="Calibri" charset="0"/>
              </a:rPr>
              <a:t> the index </a:t>
            </a:r>
            <a:r>
              <a:rPr lang="sv-SE" sz="1200" dirty="0" err="1">
                <a:solidFill>
                  <a:srgbClr val="000000"/>
                </a:solidFill>
                <a:latin typeface="Calibri" charset="0"/>
                <a:ea typeface="Calibri" charset="0"/>
                <a:cs typeface="Calibri" charset="0"/>
              </a:rPr>
              <a:t>of</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each</a:t>
            </a:r>
            <a:r>
              <a:rPr lang="sv-SE" sz="1200" dirty="0">
                <a:solidFill>
                  <a:srgbClr val="000000"/>
                </a:solidFill>
                <a:latin typeface="Calibri" charset="0"/>
                <a:ea typeface="Calibri" charset="0"/>
                <a:cs typeface="Calibri" charset="0"/>
              </a:rPr>
              <a:t> atom </a:t>
            </a:r>
            <a:r>
              <a:rPr lang="sv-SE" sz="1200" dirty="0" err="1">
                <a:solidFill>
                  <a:srgbClr val="000000"/>
                </a:solidFill>
                <a:latin typeface="Calibri" charset="0"/>
                <a:ea typeface="Calibri" charset="0"/>
                <a:cs typeface="Calibri" charset="0"/>
              </a:rPr>
              <a:t>belonging</a:t>
            </a:r>
            <a:r>
              <a:rPr lang="sv-SE" sz="1200" dirty="0">
                <a:solidFill>
                  <a:srgbClr val="000000"/>
                </a:solidFill>
                <a:latin typeface="Calibri" charset="0"/>
                <a:ea typeface="Calibri" charset="0"/>
                <a:cs typeface="Calibri" charset="0"/>
              </a:rPr>
              <a:t> to </a:t>
            </a:r>
            <a:r>
              <a:rPr lang="sv-SE" sz="1200" dirty="0" err="1">
                <a:solidFill>
                  <a:srgbClr val="000000"/>
                </a:solidFill>
                <a:latin typeface="Calibri" charset="0"/>
                <a:ea typeface="Calibri" charset="0"/>
                <a:cs typeface="Calibri" charset="0"/>
              </a:rPr>
              <a:t>certain</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groups</a:t>
            </a:r>
            <a:r>
              <a:rPr lang="sv-SE" sz="1200" dirty="0">
                <a:solidFill>
                  <a:srgbClr val="000000"/>
                </a:solidFill>
                <a:latin typeface="Calibri" charset="0"/>
                <a:ea typeface="Calibri" charset="0"/>
                <a:cs typeface="Calibri" charset="0"/>
              </a:rPr>
              <a:t> to a text </a:t>
            </a:r>
            <a:r>
              <a:rPr lang="sv-SE" sz="1200" dirty="0" err="1">
                <a:solidFill>
                  <a:srgbClr val="000000"/>
                </a:solidFill>
                <a:latin typeface="Calibri" charset="0"/>
                <a:ea typeface="Calibri" charset="0"/>
                <a:cs typeface="Calibri" charset="0"/>
              </a:rPr>
              <a:t>file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index.ndx</a:t>
            </a:r>
            <a:r>
              <a:rPr lang="sv-SE" sz="1200" dirty="0">
                <a:solidFill>
                  <a:srgbClr val="000000"/>
                </a:solidFill>
                <a:latin typeface="Calibri" charset="0"/>
                <a:ea typeface="Calibri" charset="0"/>
                <a:cs typeface="Calibri" charset="0"/>
              </a:rPr>
              <a:t>) for </a:t>
            </a:r>
            <a:r>
              <a:rPr lang="sv-SE" sz="1200" dirty="0" err="1">
                <a:solidFill>
                  <a:srgbClr val="000000"/>
                </a:solidFill>
                <a:latin typeface="Calibri" charset="0"/>
                <a:ea typeface="Calibri" charset="0"/>
                <a:cs typeface="Calibri" charset="0"/>
              </a:rPr>
              <a:t>housekeeping</a:t>
            </a:r>
            <a:r>
              <a:rPr lang="sv-SE" sz="1200" dirty="0">
                <a:solidFill>
                  <a:srgbClr val="000000"/>
                </a:solidFill>
                <a:latin typeface="Calibri" charset="0"/>
                <a:ea typeface="Calibri" charset="0"/>
                <a:cs typeface="Calibri" charset="0"/>
              </a:rPr>
              <a:t>. The ’</a:t>
            </a:r>
            <a:r>
              <a:rPr lang="sv-SE" sz="1200" dirty="0" err="1">
                <a:solidFill>
                  <a:srgbClr val="000000"/>
                </a:solidFill>
                <a:latin typeface="Calibri" charset="0"/>
                <a:ea typeface="Calibri" charset="0"/>
                <a:cs typeface="Calibri" charset="0"/>
              </a:rPr>
              <a:t>groups</a:t>
            </a:r>
            <a:r>
              <a:rPr lang="sv-SE" sz="1200" dirty="0">
                <a:solidFill>
                  <a:srgbClr val="000000"/>
                </a:solidFill>
                <a:latin typeface="Calibri" charset="0"/>
                <a:ea typeface="Calibri" charset="0"/>
                <a:cs typeface="Calibri" charset="0"/>
              </a:rPr>
              <a:t>’ is a </a:t>
            </a:r>
            <a:r>
              <a:rPr lang="sv-SE" sz="1200" dirty="0" err="1">
                <a:solidFill>
                  <a:srgbClr val="000000"/>
                </a:solidFill>
                <a:latin typeface="Calibri" charset="0"/>
                <a:ea typeface="Calibri" charset="0"/>
                <a:cs typeface="Calibri" charset="0"/>
              </a:rPr>
              <a:t>essential</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concept</a:t>
            </a:r>
            <a:r>
              <a:rPr lang="sv-SE" sz="1200" dirty="0">
                <a:solidFill>
                  <a:srgbClr val="000000"/>
                </a:solidFill>
                <a:latin typeface="Calibri" charset="0"/>
                <a:ea typeface="Calibri" charset="0"/>
                <a:cs typeface="Calibri" charset="0"/>
              </a:rPr>
              <a:t> in Gromacs </a:t>
            </a:r>
            <a:r>
              <a:rPr lang="sv-SE" sz="1200" dirty="0" err="1">
                <a:solidFill>
                  <a:srgbClr val="000000"/>
                </a:solidFill>
                <a:latin typeface="Calibri" charset="0"/>
                <a:ea typeface="Calibri" charset="0"/>
                <a:cs typeface="Calibri" charset="0"/>
              </a:rPr>
              <a:t>that</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allows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us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to</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treat</a:t>
            </a:r>
            <a:r>
              <a:rPr lang="sv-SE" sz="1200" dirty="0">
                <a:solidFill>
                  <a:srgbClr val="000000"/>
                </a:solidFill>
                <a:latin typeface="Calibri" charset="0"/>
                <a:ea typeface="Calibri" charset="0"/>
                <a:cs typeface="Calibri" charset="0"/>
              </a:rPr>
              <a:t> or </a:t>
            </a:r>
            <a:r>
              <a:rPr lang="sv-SE" sz="1200" dirty="0" err="1">
                <a:solidFill>
                  <a:srgbClr val="000000"/>
                </a:solidFill>
                <a:latin typeface="Calibri" charset="0"/>
                <a:ea typeface="Calibri" charset="0"/>
                <a:cs typeface="Calibri" charset="0"/>
              </a:rPr>
              <a:t>analyze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certain</a:t>
            </a:r>
            <a:r>
              <a:rPr lang="sv-SE" sz="1200" dirty="0">
                <a:solidFill>
                  <a:srgbClr val="000000"/>
                </a:solidFill>
                <a:latin typeface="Calibri" charset="0"/>
                <a:ea typeface="Calibri" charset="0"/>
                <a:cs typeface="Calibri" charset="0"/>
              </a:rPr>
              <a:t> atoms/</a:t>
            </a:r>
            <a:r>
              <a:rPr lang="sv-SE" sz="1200" dirty="0" err="1">
                <a:solidFill>
                  <a:srgbClr val="000000"/>
                </a:solidFill>
                <a:latin typeface="Calibri" charset="0"/>
                <a:ea typeface="Calibri" charset="0"/>
                <a:cs typeface="Calibri" charset="0"/>
              </a:rPr>
              <a:t>residues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separately</a:t>
            </a:r>
            <a:r>
              <a:rPr lang="sv-SE" sz="1200" dirty="0">
                <a:solidFill>
                  <a:srgbClr val="000000"/>
                </a:solidFill>
                <a:latin typeface="Calibri" charset="0"/>
                <a:ea typeface="Calibri" charset="0"/>
                <a:cs typeface="Calibri" charset="0"/>
              </a:rPr>
              <a:t>. The </a:t>
            </a:r>
            <a:r>
              <a:rPr lang="sv-SE" sz="1200" dirty="0" err="1">
                <a:solidFill>
                  <a:srgbClr val="000000"/>
                </a:solidFill>
                <a:latin typeface="Calibri" charset="0"/>
                <a:ea typeface="Calibri" charset="0"/>
                <a:cs typeface="Calibri" charset="0"/>
              </a:rPr>
              <a:t>utility</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gmx</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make_ndx</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allows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us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to</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select</a:t>
            </a:r>
            <a:r>
              <a:rPr lang="sv-SE" sz="1200" dirty="0">
                <a:solidFill>
                  <a:srgbClr val="000000"/>
                </a:solidFill>
                <a:latin typeface="Calibri" charset="0"/>
                <a:ea typeface="Calibri" charset="0"/>
                <a:cs typeface="Calibri" charset="0"/>
              </a:rPr>
              <a:t>/</a:t>
            </a:r>
            <a:r>
              <a:rPr lang="sv-SE" sz="1200" dirty="0" err="1">
                <a:solidFill>
                  <a:srgbClr val="000000"/>
                </a:solidFill>
                <a:latin typeface="Calibri" charset="0"/>
                <a:ea typeface="Calibri" charset="0"/>
                <a:cs typeface="Calibri" charset="0"/>
              </a:rPr>
              <a:t>create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groups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based</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upon</a:t>
            </a:r>
            <a:r>
              <a:rPr lang="sv-SE" sz="1200" dirty="0">
                <a:solidFill>
                  <a:srgbClr val="000000"/>
                </a:solidFill>
                <a:latin typeface="Calibri" charset="0"/>
                <a:ea typeface="Calibri" charset="0"/>
                <a:cs typeface="Calibri" charset="0"/>
              </a:rPr>
              <a:t> atom and </a:t>
            </a:r>
            <a:r>
              <a:rPr lang="sv-SE" sz="1200" dirty="0" err="1">
                <a:solidFill>
                  <a:srgbClr val="000000"/>
                </a:solidFill>
                <a:latin typeface="Calibri" charset="0"/>
                <a:ea typeface="Calibri" charset="0"/>
                <a:cs typeface="Calibri" charset="0"/>
              </a:rPr>
              <a:t>residue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names</a:t>
            </a:r>
            <a:r>
              <a:rPr lang="sv-SE" sz="1200" dirty="0">
                <a:solidFill>
                  <a:srgbClr val="000000"/>
                </a:solidFill>
                <a:latin typeface="Calibri" charset="0"/>
                <a:ea typeface="Calibri" charset="0"/>
                <a:cs typeface="Calibri" charset="0"/>
              </a:rPr>
              <a:t> or index </a:t>
            </a:r>
            <a:r>
              <a:rPr lang="sv-SE" sz="1200" dirty="0" err="1">
                <a:solidFill>
                  <a:srgbClr val="000000"/>
                </a:solidFill>
                <a:latin typeface="Calibri" charset="0"/>
                <a:ea typeface="Calibri" charset="0"/>
                <a:cs typeface="Calibri" charset="0"/>
              </a:rPr>
              <a:t>number</a:t>
            </a:r>
            <a:r>
              <a:rPr lang="sv-SE" sz="1200" dirty="0">
                <a:solidFill>
                  <a:srgbClr val="000000"/>
                </a:solidFill>
                <a:latin typeface="Calibri" charset="0"/>
                <a:ea typeface="Calibri" charset="0"/>
                <a:cs typeface="Calibri" charset="0"/>
              </a:rPr>
              <a:t>. For </a:t>
            </a:r>
            <a:r>
              <a:rPr lang="sv-SE" sz="1200" dirty="0" err="1">
                <a:solidFill>
                  <a:srgbClr val="000000"/>
                </a:solidFill>
                <a:latin typeface="Calibri" charset="0"/>
                <a:ea typeface="Calibri" charset="0"/>
                <a:cs typeface="Calibri" charset="0"/>
              </a:rPr>
              <a:t>more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comlicated</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selections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we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could</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also</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use</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gmx</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select</a:t>
            </a:r>
            <a:r>
              <a:rPr lang="sv-SE" sz="1200" dirty="0">
                <a:solidFill>
                  <a:srgbClr val="000000"/>
                </a:solidFill>
                <a:latin typeface="Calibri" charset="0"/>
                <a:ea typeface="Calibri" charset="0"/>
                <a:cs typeface="Calibri" charset="0"/>
              </a:rPr>
              <a:t>.</a:t>
            </a:r>
          </a:p>
          <a:p>
            <a:pPr marL="923925" lvl="1"/>
            <a:endParaRPr lang="sv-SE" sz="1200" dirty="0">
              <a:solidFill>
                <a:srgbClr val="000000"/>
              </a:solidFill>
              <a:latin typeface="Calibri" charset="0"/>
              <a:ea typeface="Calibri" charset="0"/>
              <a:cs typeface="Calibri" charset="0"/>
            </a:endParaRPr>
          </a:p>
          <a:p>
            <a:pPr marL="923925" lvl="1"/>
            <a:r>
              <a:rPr lang="sv-SE" sz="1200" dirty="0">
                <a:solidFill>
                  <a:srgbClr val="000000"/>
                </a:solidFill>
                <a:latin typeface="Calibri" charset="0"/>
                <a:ea typeface="Calibri" charset="0"/>
                <a:cs typeface="Calibri" charset="0"/>
              </a:rPr>
              <a:t>Another </a:t>
            </a:r>
            <a:r>
              <a:rPr lang="sv-SE" sz="1200" dirty="0" err="1">
                <a:solidFill>
                  <a:srgbClr val="000000"/>
                </a:solidFill>
                <a:latin typeface="Calibri" charset="0"/>
                <a:ea typeface="Calibri" charset="0"/>
                <a:cs typeface="Calibri" charset="0"/>
              </a:rPr>
              <a:t>way</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of</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doing</a:t>
            </a:r>
            <a:r>
              <a:rPr lang="sv-SE" sz="1200" dirty="0">
                <a:solidFill>
                  <a:srgbClr val="000000"/>
                </a:solidFill>
                <a:latin typeface="Calibri" charset="0"/>
                <a:ea typeface="Calibri" charset="0"/>
                <a:cs typeface="Calibri" charset="0"/>
              </a:rPr>
              <a:t> it is </a:t>
            </a:r>
            <a:r>
              <a:rPr lang="sv-SE" sz="1200" dirty="0" err="1">
                <a:solidFill>
                  <a:srgbClr val="000000"/>
                </a:solidFill>
                <a:latin typeface="Calibri" charset="0"/>
                <a:ea typeface="Calibri" charset="0"/>
                <a:cs typeface="Calibri" charset="0"/>
              </a:rPr>
              <a:t>through</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this</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cat</a:t>
            </a:r>
            <a:r>
              <a:rPr lang="sv-SE" sz="1200" dirty="0">
                <a:solidFill>
                  <a:srgbClr val="000000"/>
                </a:solidFill>
                <a:latin typeface="Calibri" charset="0"/>
                <a:ea typeface="Calibri" charset="0"/>
                <a:cs typeface="Calibri" charset="0"/>
              </a:rPr>
              <a:t> </a:t>
            </a:r>
            <a:r>
              <a:rPr lang="sv-SE" sz="1200" dirty="0" err="1">
                <a:solidFill>
                  <a:srgbClr val="000000"/>
                </a:solidFill>
                <a:latin typeface="Calibri" charset="0"/>
                <a:ea typeface="Calibri" charset="0"/>
                <a:cs typeface="Calibri" charset="0"/>
              </a:rPr>
              <a:t>command</a:t>
            </a:r>
            <a:r>
              <a:rPr lang="sv-SE" sz="1200" dirty="0">
                <a:solidFill>
                  <a:srgbClr val="000000"/>
                </a:solidFill>
                <a:latin typeface="Calibri" charset="0"/>
                <a:ea typeface="Calibri" charset="0"/>
                <a:cs typeface="Calibri" charset="0"/>
              </a:rPr>
              <a:t>:</a:t>
            </a:r>
          </a:p>
          <a:p>
            <a:pPr marL="923925" lvl="1"/>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cat</a:t>
            </a:r>
            <a:r>
              <a:rPr lang="sv-SE" sz="1000" dirty="0">
                <a:solidFill>
                  <a:srgbClr val="000000"/>
                </a:solidFill>
                <a:latin typeface="Courier"/>
                <a:cs typeface="Courier"/>
              </a:rPr>
              <a:t> &lt;&lt; EOF | </a:t>
            </a:r>
            <a:r>
              <a:rPr lang="sv-SE" sz="1000" dirty="0" err="1">
                <a:solidFill>
                  <a:srgbClr val="000000"/>
                </a:solidFill>
                <a:latin typeface="Courier"/>
                <a:cs typeface="Courier"/>
              </a:rPr>
              <a:t>gmx</a:t>
            </a:r>
            <a:r>
              <a:rPr lang="sv-SE" sz="1000" dirty="0">
                <a:solidFill>
                  <a:srgbClr val="000000"/>
                </a:solidFill>
                <a:latin typeface="Courier"/>
                <a:cs typeface="Courier"/>
              </a:rPr>
              <a:t> </a:t>
            </a:r>
            <a:r>
              <a:rPr lang="sv-SE" sz="1000" dirty="0" err="1">
                <a:solidFill>
                  <a:srgbClr val="000000"/>
                </a:solidFill>
                <a:latin typeface="Courier"/>
                <a:cs typeface="Courier"/>
              </a:rPr>
              <a:t>make_ndx</a:t>
            </a:r>
            <a:r>
              <a:rPr lang="sv-SE" sz="1000" dirty="0">
                <a:solidFill>
                  <a:srgbClr val="000000"/>
                </a:solidFill>
                <a:latin typeface="Courier"/>
                <a:cs typeface="Courier"/>
              </a:rPr>
              <a:t> -f </a:t>
            </a:r>
            <a:r>
              <a:rPr lang="sv-SE" sz="1000" dirty="0" err="1">
                <a:solidFill>
                  <a:srgbClr val="000000"/>
                </a:solidFill>
                <a:latin typeface="Courier"/>
                <a:cs typeface="Courier"/>
              </a:rPr>
              <a:t>preem.gro</a:t>
            </a:r>
            <a:r>
              <a:rPr lang="en-US" sz="1000" dirty="0">
                <a:solidFill>
                  <a:srgbClr val="000000"/>
                </a:solidFill>
                <a:latin typeface="Courier"/>
                <a:cs typeface="Courier"/>
              </a:rPr>
              <a:t> -o </a:t>
            </a:r>
            <a:r>
              <a:rPr lang="en-US" sz="1000" dirty="0" err="1">
                <a:solidFill>
                  <a:srgbClr val="000000"/>
                </a:solidFill>
                <a:latin typeface="Courier"/>
                <a:cs typeface="Courier"/>
              </a:rPr>
              <a:t>index.ndx</a:t>
            </a:r>
            <a:r>
              <a:rPr lang="en-US" sz="1000" dirty="0">
                <a:solidFill>
                  <a:srgbClr val="000000"/>
                </a:solidFill>
                <a:latin typeface="Courier"/>
                <a:cs typeface="Courier"/>
              </a:rPr>
              <a:t> </a:t>
            </a:r>
          </a:p>
          <a:p>
            <a:pPr marL="923925" lvl="1"/>
            <a:endParaRPr lang="en-US" sz="1100" dirty="0">
              <a:solidFill>
                <a:srgbClr val="000000"/>
              </a:solidFill>
              <a:latin typeface="Courier"/>
              <a:cs typeface="Courier"/>
            </a:endParaRPr>
          </a:p>
          <a:p>
            <a:pPr marL="923925" lvl="1"/>
            <a:r>
              <a:rPr lang="en-US" sz="1100" dirty="0">
                <a:solidFill>
                  <a:srgbClr val="000000"/>
                </a:solidFill>
                <a:latin typeface="Courier"/>
                <a:cs typeface="Courier"/>
              </a:rPr>
              <a:t>a OW</a:t>
            </a:r>
          </a:p>
          <a:p>
            <a:pPr marL="923925" lvl="1"/>
            <a:endParaRPr lang="en-US" sz="1100" dirty="0">
              <a:solidFill>
                <a:srgbClr val="000000"/>
              </a:solidFill>
              <a:latin typeface="Courier"/>
              <a:cs typeface="Courier"/>
            </a:endParaRPr>
          </a:p>
          <a:p>
            <a:pPr marL="923925" lvl="1"/>
            <a:r>
              <a:rPr lang="en-US" sz="1100" dirty="0">
                <a:solidFill>
                  <a:srgbClr val="000000"/>
                </a:solidFill>
                <a:latin typeface="Courier"/>
                <a:cs typeface="Courier"/>
              </a:rPr>
              <a:t>name 3 OW</a:t>
            </a:r>
          </a:p>
          <a:p>
            <a:pPr marL="923925" lvl="1"/>
            <a:endParaRPr lang="en-US" sz="1100" dirty="0">
              <a:solidFill>
                <a:srgbClr val="000000"/>
              </a:solidFill>
              <a:latin typeface="Courier"/>
              <a:cs typeface="Courier"/>
            </a:endParaRPr>
          </a:p>
          <a:p>
            <a:pPr marL="923925" lvl="1"/>
            <a:r>
              <a:rPr lang="en-US" sz="1100" dirty="0">
                <a:solidFill>
                  <a:srgbClr val="000000"/>
                </a:solidFill>
                <a:latin typeface="Courier"/>
                <a:cs typeface="Courier"/>
              </a:rPr>
              <a:t>a HW*</a:t>
            </a:r>
          </a:p>
          <a:p>
            <a:pPr marL="923925" lvl="1"/>
            <a:endParaRPr lang="en-US" sz="1100" dirty="0">
              <a:solidFill>
                <a:srgbClr val="000000"/>
              </a:solidFill>
              <a:latin typeface="Courier"/>
              <a:cs typeface="Courier"/>
            </a:endParaRPr>
          </a:p>
          <a:p>
            <a:pPr marL="923925" lvl="1"/>
            <a:r>
              <a:rPr lang="en-US" sz="1100" dirty="0">
                <a:solidFill>
                  <a:srgbClr val="000000"/>
                </a:solidFill>
                <a:latin typeface="Courier"/>
                <a:cs typeface="Courier"/>
              </a:rPr>
              <a:t>name 4 HW</a:t>
            </a:r>
          </a:p>
          <a:p>
            <a:pPr marL="923925" lvl="1"/>
            <a:endParaRPr lang="en-US" sz="1100" dirty="0">
              <a:solidFill>
                <a:srgbClr val="000000"/>
              </a:solidFill>
              <a:latin typeface="Courier"/>
              <a:cs typeface="Courier"/>
            </a:endParaRPr>
          </a:p>
          <a:p>
            <a:pPr marL="923925" lvl="1"/>
            <a:r>
              <a:rPr lang="en-US" sz="1100" dirty="0">
                <a:solidFill>
                  <a:srgbClr val="000000"/>
                </a:solidFill>
                <a:latin typeface="Courier"/>
                <a:cs typeface="Courier"/>
              </a:rPr>
              <a:t>q </a:t>
            </a:r>
          </a:p>
          <a:p>
            <a:pPr marL="466725" lvl="1"/>
            <a:endParaRPr lang="en-US" sz="1100" dirty="0">
              <a:solidFill>
                <a:srgbClr val="000000"/>
              </a:solidFill>
              <a:latin typeface="Courier"/>
              <a:cs typeface="Courier"/>
            </a:endParaRPr>
          </a:p>
          <a:p>
            <a:pPr marL="466725" lvl="1"/>
            <a:r>
              <a:rPr lang="en-US" sz="1100" dirty="0" smtClean="0">
                <a:solidFill>
                  <a:srgbClr val="000000"/>
                </a:solidFill>
                <a:latin typeface="Courier"/>
                <a:cs typeface="Courier"/>
              </a:rPr>
              <a:t>	EOF </a:t>
            </a:r>
          </a:p>
          <a:p>
            <a:pPr marL="466725" lvl="1"/>
            <a:endParaRPr lang="en-US" sz="1100" dirty="0">
              <a:solidFill>
                <a:srgbClr val="000000"/>
              </a:solidFill>
              <a:latin typeface="Courier"/>
              <a:cs typeface="Courier"/>
            </a:endParaRPr>
          </a:p>
          <a:p>
            <a:pPr marL="466725" lvl="1"/>
            <a:endParaRPr lang="en-US" sz="1100" dirty="0" smtClean="0">
              <a:solidFill>
                <a:srgbClr val="000000"/>
              </a:solidFill>
              <a:latin typeface="Courier"/>
              <a:cs typeface="Courier"/>
            </a:endParaRPr>
          </a:p>
          <a:p>
            <a:pPr marL="466725" lvl="1"/>
            <a:endParaRPr lang="en-US" sz="1100" dirty="0" smtClean="0">
              <a:solidFill>
                <a:srgbClr val="000000"/>
              </a:solidFill>
              <a:latin typeface="Courier"/>
              <a:cs typeface="Courier"/>
            </a:endParaRPr>
          </a:p>
          <a:p>
            <a:pPr marL="466725" lvl="1"/>
            <a:endParaRPr lang="en-US" sz="1100" dirty="0">
              <a:solidFill>
                <a:srgbClr val="000000"/>
              </a:solidFill>
              <a:latin typeface="Courier"/>
              <a:cs typeface="Courier"/>
            </a:endParaRPr>
          </a:p>
          <a:p>
            <a:pPr marL="466725" lvl="1"/>
            <a:endParaRPr lang="sv-SE" sz="800" dirty="0">
              <a:solidFill>
                <a:srgbClr val="000000"/>
              </a:solidFill>
              <a:latin typeface="Courier"/>
              <a:cs typeface="Courier"/>
            </a:endParaRPr>
          </a:p>
        </p:txBody>
      </p:sp>
      <p:sp>
        <p:nvSpPr>
          <p:cNvPr id="9" name="Rektangel 5"/>
          <p:cNvSpPr/>
          <p:nvPr/>
        </p:nvSpPr>
        <p:spPr>
          <a:xfrm>
            <a:off x="2794000" y="4680322"/>
            <a:ext cx="6045835"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1"/>
            <a:r>
              <a:rPr lang="sv-SE" sz="1000" dirty="0">
                <a:solidFill>
                  <a:srgbClr val="000000"/>
                </a:solidFill>
                <a:latin typeface="Courier"/>
                <a:cs typeface="Courier"/>
              </a:rPr>
              <a:t>; </a:t>
            </a:r>
            <a:r>
              <a:rPr lang="sv-SE" sz="1000" dirty="0" err="1">
                <a:solidFill>
                  <a:srgbClr val="000000"/>
                </a:solidFill>
                <a:latin typeface="Courier"/>
                <a:cs typeface="Courier"/>
              </a:rPr>
              <a:t>This</a:t>
            </a:r>
            <a:r>
              <a:rPr lang="sv-SE" sz="1000" dirty="0">
                <a:solidFill>
                  <a:srgbClr val="000000"/>
                </a:solidFill>
                <a:latin typeface="Courier"/>
                <a:cs typeface="Courier"/>
              </a:rPr>
              <a:t> </a:t>
            </a:r>
            <a:r>
              <a:rPr lang="sv-SE" sz="1000" dirty="0" err="1">
                <a:solidFill>
                  <a:srgbClr val="000000"/>
                </a:solidFill>
                <a:latin typeface="Courier"/>
                <a:cs typeface="Courier"/>
              </a:rPr>
              <a:t>allows</a:t>
            </a:r>
            <a:r>
              <a:rPr lang="sv-SE" sz="1000" dirty="0">
                <a:solidFill>
                  <a:srgbClr val="000000"/>
                </a:solidFill>
                <a:latin typeface="Courier"/>
                <a:cs typeface="Courier"/>
              </a:rPr>
              <a:t> </a:t>
            </a:r>
            <a:r>
              <a:rPr lang="sv-SE" sz="1000" dirty="0" err="1">
                <a:solidFill>
                  <a:srgbClr val="000000"/>
                </a:solidFill>
                <a:latin typeface="Courier"/>
                <a:cs typeface="Courier"/>
              </a:rPr>
              <a:t>us</a:t>
            </a:r>
            <a:r>
              <a:rPr lang="sv-SE" sz="1000" dirty="0">
                <a:solidFill>
                  <a:srgbClr val="000000"/>
                </a:solidFill>
                <a:latin typeface="Courier"/>
                <a:cs typeface="Courier"/>
              </a:rPr>
              <a:t> </a:t>
            </a:r>
            <a:r>
              <a:rPr lang="sv-SE" sz="1000" dirty="0" err="1">
                <a:solidFill>
                  <a:srgbClr val="000000"/>
                </a:solidFill>
                <a:latin typeface="Courier"/>
                <a:cs typeface="Courier"/>
              </a:rPr>
              <a:t>to</a:t>
            </a:r>
            <a:r>
              <a:rPr lang="sv-SE" sz="1000" dirty="0">
                <a:solidFill>
                  <a:srgbClr val="000000"/>
                </a:solidFill>
                <a:latin typeface="Courier"/>
                <a:cs typeface="Courier"/>
              </a:rPr>
              <a:t> </a:t>
            </a:r>
            <a:r>
              <a:rPr lang="sv-SE" sz="1000" dirty="0" err="1">
                <a:solidFill>
                  <a:srgbClr val="000000"/>
                </a:solidFill>
                <a:latin typeface="Courier"/>
                <a:cs typeface="Courier"/>
              </a:rPr>
              <a:t>create</a:t>
            </a:r>
            <a:r>
              <a:rPr lang="sv-SE" sz="1000" dirty="0">
                <a:solidFill>
                  <a:srgbClr val="000000"/>
                </a:solidFill>
                <a:latin typeface="Courier"/>
                <a:cs typeface="Courier"/>
              </a:rPr>
              <a:t> extra </a:t>
            </a:r>
            <a:r>
              <a:rPr lang="sv-SE" sz="1000" dirty="0" err="1">
                <a:solidFill>
                  <a:srgbClr val="000000"/>
                </a:solidFill>
                <a:latin typeface="Courier"/>
                <a:cs typeface="Courier"/>
              </a:rPr>
              <a:t>groups</a:t>
            </a:r>
            <a:r>
              <a:rPr lang="sv-SE" sz="1000" dirty="0">
                <a:solidFill>
                  <a:srgbClr val="000000"/>
                </a:solidFill>
                <a:latin typeface="Courier"/>
                <a:cs typeface="Courier"/>
              </a:rPr>
              <a:t> apart from the default </a:t>
            </a:r>
            <a:r>
              <a:rPr lang="sv-SE" sz="1000" dirty="0" err="1">
                <a:solidFill>
                  <a:srgbClr val="000000"/>
                </a:solidFill>
                <a:latin typeface="Courier"/>
                <a:cs typeface="Courier"/>
              </a:rPr>
              <a:t>groups</a:t>
            </a:r>
            <a:endParaRPr lang="sv-SE" sz="1000" dirty="0">
              <a:solidFill>
                <a:srgbClr val="000000"/>
              </a:solidFill>
              <a:latin typeface="Courier"/>
              <a:cs typeface="Courier"/>
            </a:endParaRPr>
          </a:p>
          <a:p>
            <a:pPr lvl="1"/>
            <a:r>
              <a:rPr lang="sv-SE" sz="1000" dirty="0">
                <a:solidFill>
                  <a:srgbClr val="000000"/>
                </a:solidFill>
                <a:latin typeface="Courier"/>
                <a:cs typeface="Courier"/>
              </a:rPr>
              <a:t>; </a:t>
            </a:r>
            <a:r>
              <a:rPr lang="sv-SE" sz="1000" dirty="0" err="1">
                <a:solidFill>
                  <a:srgbClr val="000000"/>
                </a:solidFill>
                <a:latin typeface="Courier"/>
                <a:cs typeface="Courier"/>
              </a:rPr>
              <a:t>Hence</a:t>
            </a:r>
            <a:r>
              <a:rPr lang="sv-SE" sz="1000" dirty="0">
                <a:solidFill>
                  <a:srgbClr val="000000"/>
                </a:solidFill>
                <a:latin typeface="Courier"/>
                <a:cs typeface="Courier"/>
              </a:rPr>
              <a:t> </a:t>
            </a:r>
            <a:r>
              <a:rPr lang="sv-SE" sz="1000" dirty="0" err="1">
                <a:solidFill>
                  <a:srgbClr val="000000"/>
                </a:solidFill>
                <a:latin typeface="Courier"/>
                <a:cs typeface="Courier"/>
              </a:rPr>
              <a:t>here</a:t>
            </a:r>
            <a:r>
              <a:rPr lang="sv-SE" sz="1000" dirty="0">
                <a:solidFill>
                  <a:srgbClr val="000000"/>
                </a:solidFill>
                <a:latin typeface="Courier"/>
                <a:cs typeface="Courier"/>
              </a:rPr>
              <a:t> </a:t>
            </a:r>
            <a:r>
              <a:rPr lang="sv-SE" sz="1000" dirty="0" err="1">
                <a:solidFill>
                  <a:srgbClr val="000000"/>
                </a:solidFill>
                <a:latin typeface="Courier"/>
                <a:cs typeface="Courier"/>
              </a:rPr>
              <a:t>we</a:t>
            </a:r>
            <a:r>
              <a:rPr lang="sv-SE" sz="1000" dirty="0">
                <a:solidFill>
                  <a:srgbClr val="000000"/>
                </a:solidFill>
                <a:latin typeface="Courier"/>
                <a:cs typeface="Courier"/>
              </a:rPr>
              <a:t> </a:t>
            </a:r>
            <a:r>
              <a:rPr lang="sv-SE" sz="1000" dirty="0" err="1">
                <a:solidFill>
                  <a:srgbClr val="000000"/>
                </a:solidFill>
                <a:latin typeface="Courier"/>
                <a:cs typeface="Courier"/>
              </a:rPr>
              <a:t>also</a:t>
            </a:r>
            <a:r>
              <a:rPr lang="sv-SE" sz="1000" dirty="0">
                <a:solidFill>
                  <a:srgbClr val="000000"/>
                </a:solidFill>
                <a:latin typeface="Courier"/>
                <a:cs typeface="Courier"/>
              </a:rPr>
              <a:t> </a:t>
            </a:r>
            <a:r>
              <a:rPr lang="sv-SE" sz="1000" dirty="0" err="1">
                <a:solidFill>
                  <a:srgbClr val="000000"/>
                </a:solidFill>
                <a:latin typeface="Courier"/>
                <a:cs typeface="Courier"/>
              </a:rPr>
              <a:t>created</a:t>
            </a:r>
            <a:r>
              <a:rPr lang="sv-SE" sz="1000" dirty="0">
                <a:solidFill>
                  <a:srgbClr val="000000"/>
                </a:solidFill>
                <a:latin typeface="Courier"/>
                <a:cs typeface="Courier"/>
              </a:rPr>
              <a:t> a (</a:t>
            </a:r>
            <a:r>
              <a:rPr lang="sv-SE" sz="1000" dirty="0" err="1">
                <a:solidFill>
                  <a:srgbClr val="000000"/>
                </a:solidFill>
                <a:latin typeface="Courier"/>
                <a:cs typeface="Courier"/>
              </a:rPr>
              <a:t>third</a:t>
            </a:r>
            <a:r>
              <a:rPr lang="sv-SE" sz="1000" dirty="0">
                <a:solidFill>
                  <a:srgbClr val="000000"/>
                </a:solidFill>
                <a:latin typeface="Courier"/>
                <a:cs typeface="Courier"/>
              </a:rPr>
              <a:t>) </a:t>
            </a:r>
            <a:r>
              <a:rPr lang="sv-SE" sz="1000" dirty="0" err="1">
                <a:solidFill>
                  <a:srgbClr val="000000"/>
                </a:solidFill>
                <a:latin typeface="Courier"/>
                <a:cs typeface="Courier"/>
              </a:rPr>
              <a:t>group</a:t>
            </a:r>
            <a:r>
              <a:rPr lang="sv-SE" sz="1000" dirty="0">
                <a:solidFill>
                  <a:srgbClr val="000000"/>
                </a:solidFill>
                <a:latin typeface="Courier"/>
                <a:cs typeface="Courier"/>
              </a:rPr>
              <a:t> </a:t>
            </a:r>
            <a:r>
              <a:rPr lang="sv-SE" sz="1000" dirty="0" err="1">
                <a:solidFill>
                  <a:srgbClr val="000000"/>
                </a:solidFill>
                <a:latin typeface="Courier"/>
                <a:cs typeface="Courier"/>
              </a:rPr>
              <a:t>called</a:t>
            </a:r>
            <a:r>
              <a:rPr lang="sv-SE" sz="1000" dirty="0">
                <a:solidFill>
                  <a:srgbClr val="000000"/>
                </a:solidFill>
                <a:latin typeface="Courier"/>
                <a:cs typeface="Courier"/>
              </a:rPr>
              <a:t> OW from all the OW </a:t>
            </a:r>
            <a:br>
              <a:rPr lang="sv-SE" sz="1000" dirty="0">
                <a:solidFill>
                  <a:srgbClr val="000000"/>
                </a:solidFill>
                <a:latin typeface="Courier"/>
                <a:cs typeface="Courier"/>
              </a:rPr>
            </a:br>
            <a:r>
              <a:rPr lang="sv-SE" sz="1000" dirty="0">
                <a:solidFill>
                  <a:srgbClr val="000000"/>
                </a:solidFill>
                <a:latin typeface="Courier"/>
                <a:cs typeface="Courier"/>
              </a:rPr>
              <a:t>; atoms and a (</a:t>
            </a:r>
            <a:r>
              <a:rPr lang="sv-SE" sz="1000" dirty="0" err="1">
                <a:solidFill>
                  <a:srgbClr val="000000"/>
                </a:solidFill>
                <a:latin typeface="Courier"/>
                <a:cs typeface="Courier"/>
              </a:rPr>
              <a:t>fourth</a:t>
            </a:r>
            <a:r>
              <a:rPr lang="sv-SE" sz="1000" dirty="0">
                <a:solidFill>
                  <a:srgbClr val="000000"/>
                </a:solidFill>
                <a:latin typeface="Courier"/>
                <a:cs typeface="Courier"/>
              </a:rPr>
              <a:t>) </a:t>
            </a:r>
            <a:r>
              <a:rPr lang="sv-SE" sz="1000" dirty="0" err="1">
                <a:solidFill>
                  <a:srgbClr val="000000"/>
                </a:solidFill>
                <a:latin typeface="Courier"/>
                <a:cs typeface="Courier"/>
              </a:rPr>
              <a:t>group</a:t>
            </a:r>
            <a:r>
              <a:rPr lang="sv-SE" sz="1000" dirty="0">
                <a:solidFill>
                  <a:srgbClr val="000000"/>
                </a:solidFill>
                <a:latin typeface="Courier"/>
                <a:cs typeface="Courier"/>
              </a:rPr>
              <a:t> </a:t>
            </a:r>
            <a:r>
              <a:rPr lang="sv-SE" sz="1000" dirty="0" err="1">
                <a:solidFill>
                  <a:srgbClr val="000000"/>
                </a:solidFill>
                <a:latin typeface="Courier"/>
                <a:cs typeface="Courier"/>
              </a:rPr>
              <a:t>called</a:t>
            </a:r>
            <a:r>
              <a:rPr lang="sv-SE" sz="1000" dirty="0">
                <a:solidFill>
                  <a:srgbClr val="000000"/>
                </a:solidFill>
                <a:latin typeface="Courier"/>
                <a:cs typeface="Courier"/>
              </a:rPr>
              <a:t> HW from all the HW* atoms</a:t>
            </a:r>
            <a:endParaRPr lang="pl-PL" sz="1000" dirty="0">
              <a:solidFill>
                <a:srgbClr val="000000"/>
              </a:solidFill>
              <a:latin typeface="Courier"/>
              <a:cs typeface="Courier"/>
            </a:endParaRPr>
          </a:p>
          <a:p>
            <a:pPr lvl="1"/>
            <a:endParaRPr lang="pl-PL" sz="1000" dirty="0">
              <a:solidFill>
                <a:srgbClr val="000000"/>
              </a:solidFill>
              <a:latin typeface="Courier"/>
              <a:cs typeface="Courier"/>
            </a:endParaRPr>
          </a:p>
          <a:p>
            <a:pPr lvl="1"/>
            <a:r>
              <a:rPr lang="pl-PL" sz="1000" dirty="0">
                <a:solidFill>
                  <a:srgbClr val="000000"/>
                </a:solidFill>
                <a:latin typeface="Courier"/>
                <a:cs typeface="Courier"/>
              </a:rPr>
              <a:t>  0 System              :  1500 </a:t>
            </a:r>
            <a:r>
              <a:rPr lang="pl-PL" sz="1000" dirty="0" err="1">
                <a:solidFill>
                  <a:srgbClr val="000000"/>
                </a:solidFill>
                <a:latin typeface="Courier"/>
                <a:cs typeface="Courier"/>
              </a:rPr>
              <a:t>atoms</a:t>
            </a:r>
            <a:endParaRPr lang="pl-PL" sz="1000" dirty="0">
              <a:solidFill>
                <a:srgbClr val="000000"/>
              </a:solidFill>
              <a:latin typeface="Courier"/>
              <a:cs typeface="Courier"/>
            </a:endParaRPr>
          </a:p>
          <a:p>
            <a:pPr lvl="1"/>
            <a:r>
              <a:rPr lang="pl-PL" sz="1000" dirty="0">
                <a:solidFill>
                  <a:srgbClr val="000000"/>
                </a:solidFill>
                <a:latin typeface="Courier"/>
                <a:cs typeface="Courier"/>
              </a:rPr>
              <a:t>  1 </a:t>
            </a:r>
            <a:r>
              <a:rPr lang="pl-PL" sz="1000" dirty="0" err="1">
                <a:solidFill>
                  <a:srgbClr val="000000"/>
                </a:solidFill>
                <a:latin typeface="Courier"/>
                <a:cs typeface="Courier"/>
              </a:rPr>
              <a:t>Water</a:t>
            </a:r>
            <a:r>
              <a:rPr lang="pl-PL" sz="1000" dirty="0">
                <a:solidFill>
                  <a:srgbClr val="000000"/>
                </a:solidFill>
                <a:latin typeface="Courier"/>
                <a:cs typeface="Courier"/>
              </a:rPr>
              <a:t>               :  1500 </a:t>
            </a:r>
            <a:r>
              <a:rPr lang="pl-PL" sz="1000" dirty="0" err="1">
                <a:solidFill>
                  <a:srgbClr val="000000"/>
                </a:solidFill>
                <a:latin typeface="Courier"/>
                <a:cs typeface="Courier"/>
              </a:rPr>
              <a:t>atoms</a:t>
            </a:r>
            <a:endParaRPr lang="pl-PL" sz="1000" dirty="0">
              <a:solidFill>
                <a:srgbClr val="000000"/>
              </a:solidFill>
              <a:latin typeface="Courier"/>
              <a:cs typeface="Courier"/>
            </a:endParaRPr>
          </a:p>
          <a:p>
            <a:pPr lvl="1"/>
            <a:r>
              <a:rPr lang="pl-PL" sz="1000" dirty="0">
                <a:solidFill>
                  <a:srgbClr val="000000"/>
                </a:solidFill>
                <a:latin typeface="Courier"/>
                <a:cs typeface="Courier"/>
              </a:rPr>
              <a:t>  2 SOL                 :  1500 </a:t>
            </a:r>
            <a:r>
              <a:rPr lang="pl-PL" sz="1000" dirty="0" err="1">
                <a:solidFill>
                  <a:srgbClr val="000000"/>
                </a:solidFill>
                <a:latin typeface="Courier"/>
                <a:cs typeface="Courier"/>
              </a:rPr>
              <a:t>atoms</a:t>
            </a:r>
            <a:endParaRPr lang="pl-PL" sz="1000" dirty="0">
              <a:solidFill>
                <a:srgbClr val="000000"/>
              </a:solidFill>
              <a:latin typeface="Courier"/>
              <a:cs typeface="Courier"/>
            </a:endParaRPr>
          </a:p>
          <a:p>
            <a:pPr lvl="1"/>
            <a:r>
              <a:rPr lang="pl-PL" sz="1000" dirty="0">
                <a:solidFill>
                  <a:srgbClr val="000000"/>
                </a:solidFill>
                <a:latin typeface="Courier"/>
                <a:cs typeface="Courier"/>
              </a:rPr>
              <a:t>  3 OW                  :   500 </a:t>
            </a:r>
            <a:r>
              <a:rPr lang="pl-PL" sz="1000" dirty="0" err="1">
                <a:solidFill>
                  <a:srgbClr val="000000"/>
                </a:solidFill>
                <a:latin typeface="Courier"/>
                <a:cs typeface="Courier"/>
              </a:rPr>
              <a:t>atoms</a:t>
            </a:r>
            <a:endParaRPr lang="pl-PL" sz="1000" dirty="0">
              <a:solidFill>
                <a:srgbClr val="000000"/>
              </a:solidFill>
              <a:latin typeface="Courier"/>
              <a:cs typeface="Courier"/>
            </a:endParaRPr>
          </a:p>
          <a:p>
            <a:pPr lvl="1"/>
            <a:r>
              <a:rPr lang="pl-PL" sz="1000" dirty="0">
                <a:solidFill>
                  <a:srgbClr val="000000"/>
                </a:solidFill>
                <a:latin typeface="Courier"/>
                <a:cs typeface="Courier"/>
              </a:rPr>
              <a:t>  4 HW                  :  1000 </a:t>
            </a:r>
            <a:r>
              <a:rPr lang="pl-PL" sz="1000" dirty="0" err="1">
                <a:solidFill>
                  <a:srgbClr val="000000"/>
                </a:solidFill>
                <a:latin typeface="Courier"/>
                <a:cs typeface="Courier"/>
              </a:rPr>
              <a:t>atoms</a:t>
            </a:r>
            <a:endParaRPr lang="sv-SE" sz="1000" dirty="0">
              <a:solidFill>
                <a:srgbClr val="000000"/>
              </a:solidFill>
              <a:latin typeface="Courier"/>
              <a:cs typeface="Courier"/>
            </a:endParaRPr>
          </a:p>
        </p:txBody>
      </p:sp>
      <p:sp>
        <p:nvSpPr>
          <p:cNvPr id="10" name="Rektangel 3"/>
          <p:cNvSpPr/>
          <p:nvPr/>
        </p:nvSpPr>
        <p:spPr>
          <a:xfrm>
            <a:off x="0" y="1217652"/>
            <a:ext cx="9144000" cy="144655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100" dirty="0">
                <a:solidFill>
                  <a:schemeClr val="bg1">
                    <a:lumMod val="75000"/>
                  </a:schemeClr>
                </a:solidFill>
                <a:latin typeface="Courier" charset="0"/>
                <a:ea typeface="Courier" charset="0"/>
                <a:cs typeface="Courier" charset="0"/>
              </a:rPr>
              <a:t>#!/bin/</a:t>
            </a:r>
            <a:r>
              <a:rPr lang="sv-SE" sz="1100" dirty="0" err="1">
                <a:solidFill>
                  <a:schemeClr val="bg1">
                    <a:lumMod val="75000"/>
                  </a:schemeClr>
                </a:solidFill>
                <a:latin typeface="Courier" charset="0"/>
                <a:ea typeface="Courier" charset="0"/>
                <a:cs typeface="Courier" charset="0"/>
              </a:rPr>
              <a:t>bash</a:t>
            </a:r>
            <a:endParaRPr lang="sv-SE" sz="1100" dirty="0">
              <a:solidFill>
                <a:schemeClr val="bg1">
                  <a:lumMod val="75000"/>
                </a:schemeClr>
              </a:solidFill>
              <a:latin typeface="Courier" charset="0"/>
              <a:ea typeface="Courier" charset="0"/>
              <a:cs typeface="Courier" charset="0"/>
            </a:endParaRPr>
          </a:p>
          <a:p>
            <a:pPr marL="923925" lvl="1"/>
            <a:endParaRPr lang="sv-SE" sz="1100" dirty="0">
              <a:solidFill>
                <a:schemeClr val="bg1">
                  <a:lumMod val="75000"/>
                </a:schemeClr>
              </a:solidFill>
              <a:latin typeface="Courier" charset="0"/>
              <a:ea typeface="Courier" charset="0"/>
              <a:cs typeface="Courier" charset="0"/>
            </a:endParaRPr>
          </a:p>
          <a:p>
            <a:pPr marL="923925" lvl="1"/>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Create</a:t>
            </a:r>
            <a:r>
              <a:rPr lang="sv-SE" sz="1100" dirty="0">
                <a:solidFill>
                  <a:schemeClr val="bg1">
                    <a:lumMod val="75000"/>
                  </a:schemeClr>
                </a:solidFill>
                <a:latin typeface="Courier" charset="0"/>
                <a:ea typeface="Courier" charset="0"/>
                <a:cs typeface="Courier" charset="0"/>
              </a:rPr>
              <a:t> a simple </a:t>
            </a:r>
            <a:r>
              <a:rPr lang="sv-SE" sz="1100" dirty="0" err="1">
                <a:solidFill>
                  <a:schemeClr val="bg1">
                    <a:lumMod val="75000"/>
                  </a:schemeClr>
                </a:solidFill>
                <a:latin typeface="Courier" charset="0"/>
                <a:ea typeface="Courier" charset="0"/>
                <a:cs typeface="Courier" charset="0"/>
              </a:rPr>
              <a:t>water</a:t>
            </a:r>
            <a:r>
              <a:rPr lang="sv-SE" sz="1100" dirty="0">
                <a:solidFill>
                  <a:schemeClr val="bg1">
                    <a:lumMod val="75000"/>
                  </a:schemeClr>
                </a:solidFill>
                <a:latin typeface="Courier" charset="0"/>
                <a:ea typeface="Courier" charset="0"/>
                <a:cs typeface="Courier" charset="0"/>
              </a:rPr>
              <a:t> simulation box </a:t>
            </a:r>
            <a:r>
              <a:rPr lang="sv-SE" sz="1100" dirty="0" err="1">
                <a:solidFill>
                  <a:schemeClr val="bg1">
                    <a:lumMod val="75000"/>
                  </a:schemeClr>
                </a:solidFill>
                <a:latin typeface="Courier" charset="0"/>
                <a:ea typeface="Courier" charset="0"/>
                <a:cs typeface="Courier" charset="0"/>
              </a:rPr>
              <a:t>using</a:t>
            </a:r>
            <a:r>
              <a:rPr lang="sv-SE" sz="1100" dirty="0">
                <a:solidFill>
                  <a:schemeClr val="bg1">
                    <a:lumMod val="75000"/>
                  </a:schemeClr>
                </a:solidFill>
                <a:latin typeface="Courier" charset="0"/>
                <a:ea typeface="Courier" charset="0"/>
                <a:cs typeface="Courier" charset="0"/>
              </a:rPr>
              <a:t> the </a:t>
            </a:r>
            <a:r>
              <a:rPr lang="sv-SE" sz="1100" dirty="0" err="1">
                <a:solidFill>
                  <a:schemeClr val="bg1">
                    <a:lumMod val="75000"/>
                  </a:schemeClr>
                </a:solidFill>
                <a:latin typeface="Courier" charset="0"/>
                <a:ea typeface="Courier" charset="0"/>
                <a:cs typeface="Courier" charset="0"/>
              </a:rPr>
              <a:t>gmx</a:t>
            </a:r>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solvate</a:t>
            </a:r>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utility</a:t>
            </a:r>
            <a:endParaRPr lang="sv-SE" sz="1100" dirty="0">
              <a:solidFill>
                <a:schemeClr val="bg1">
                  <a:lumMod val="75000"/>
                </a:schemeClr>
              </a:solidFill>
              <a:latin typeface="Courier" charset="0"/>
              <a:ea typeface="Courier" charset="0"/>
              <a:cs typeface="Courier" charset="0"/>
            </a:endParaRPr>
          </a:p>
          <a:p>
            <a:pPr marL="923925" lvl="1"/>
            <a:r>
              <a:rPr lang="sv-SE" sz="1100" dirty="0" err="1">
                <a:solidFill>
                  <a:schemeClr val="bg1">
                    <a:lumMod val="75000"/>
                  </a:schemeClr>
                </a:solidFill>
                <a:latin typeface="Courier" charset="0"/>
                <a:ea typeface="Courier" charset="0"/>
                <a:cs typeface="Courier" charset="0"/>
              </a:rPr>
              <a:t>gmx</a:t>
            </a:r>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solvate</a:t>
            </a:r>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cs</a:t>
            </a:r>
            <a:r>
              <a:rPr lang="sv-SE" sz="1100" dirty="0">
                <a:solidFill>
                  <a:schemeClr val="bg1">
                    <a:lumMod val="75000"/>
                  </a:schemeClr>
                </a:solidFill>
                <a:latin typeface="Courier" charset="0"/>
                <a:ea typeface="Courier" charset="0"/>
                <a:cs typeface="Courier" charset="0"/>
              </a:rPr>
              <a:t> spc216.gro -o </a:t>
            </a:r>
            <a:r>
              <a:rPr lang="sv-SE" sz="1100" dirty="0" err="1">
                <a:solidFill>
                  <a:schemeClr val="bg1">
                    <a:lumMod val="75000"/>
                  </a:schemeClr>
                </a:solidFill>
                <a:latin typeface="Courier" charset="0"/>
                <a:ea typeface="Courier" charset="0"/>
                <a:cs typeface="Courier" charset="0"/>
              </a:rPr>
              <a:t>preem.gro</a:t>
            </a:r>
            <a:r>
              <a:rPr lang="sv-SE" sz="1100" dirty="0">
                <a:solidFill>
                  <a:schemeClr val="bg1">
                    <a:lumMod val="75000"/>
                  </a:schemeClr>
                </a:solidFill>
                <a:latin typeface="Courier" charset="0"/>
                <a:ea typeface="Courier" charset="0"/>
                <a:cs typeface="Courier" charset="0"/>
              </a:rPr>
              <a:t> -p </a:t>
            </a:r>
            <a:r>
              <a:rPr lang="sv-SE" sz="1100" dirty="0" err="1">
                <a:solidFill>
                  <a:schemeClr val="bg1">
                    <a:lumMod val="75000"/>
                  </a:schemeClr>
                </a:solidFill>
                <a:latin typeface="Courier" charset="0"/>
                <a:ea typeface="Courier" charset="0"/>
                <a:cs typeface="Courier" charset="0"/>
              </a:rPr>
              <a:t>topol.top</a:t>
            </a:r>
            <a:r>
              <a:rPr lang="sv-SE" sz="1100" dirty="0">
                <a:solidFill>
                  <a:schemeClr val="bg1">
                    <a:lumMod val="75000"/>
                  </a:schemeClr>
                </a:solidFill>
                <a:latin typeface="Courier" charset="0"/>
                <a:ea typeface="Courier" charset="0"/>
                <a:cs typeface="Courier" charset="0"/>
              </a:rPr>
              <a:t> -</a:t>
            </a:r>
            <a:r>
              <a:rPr lang="sv-SE" sz="1100" dirty="0" err="1">
                <a:solidFill>
                  <a:schemeClr val="bg1">
                    <a:lumMod val="75000"/>
                  </a:schemeClr>
                </a:solidFill>
                <a:latin typeface="Courier" charset="0"/>
                <a:ea typeface="Courier" charset="0"/>
                <a:cs typeface="Courier" charset="0"/>
              </a:rPr>
              <a:t>maxsol</a:t>
            </a:r>
            <a:r>
              <a:rPr lang="sv-SE" sz="1100" dirty="0">
                <a:solidFill>
                  <a:schemeClr val="bg1">
                    <a:lumMod val="75000"/>
                  </a:schemeClr>
                </a:solidFill>
                <a:latin typeface="Courier" charset="0"/>
                <a:ea typeface="Courier" charset="0"/>
                <a:cs typeface="Courier" charset="0"/>
              </a:rPr>
              <a:t> 500 -box 2.5 2.5 2.5</a:t>
            </a: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Make an index </a:t>
            </a:r>
            <a:r>
              <a:rPr lang="sv-SE" sz="1100" dirty="0" err="1">
                <a:solidFill>
                  <a:srgbClr val="000000"/>
                </a:solidFill>
                <a:latin typeface="Courier" charset="0"/>
                <a:ea typeface="Courier" charset="0"/>
                <a:cs typeface="Courier" charset="0"/>
              </a:rPr>
              <a:t>file</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with</a:t>
            </a:r>
            <a:r>
              <a:rPr lang="sv-SE" sz="1100" dirty="0">
                <a:solidFill>
                  <a:srgbClr val="000000"/>
                </a:solidFill>
                <a:latin typeface="Courier" charset="0"/>
                <a:ea typeface="Courier" charset="0"/>
                <a:cs typeface="Courier" charset="0"/>
              </a:rPr>
              <a:t>:</a:t>
            </a:r>
          </a:p>
          <a:p>
            <a:pPr marL="923925" lvl="1"/>
            <a:r>
              <a:rPr lang="sv-SE" sz="1100" dirty="0" err="1">
                <a:solidFill>
                  <a:srgbClr val="000000"/>
                </a:solidFill>
                <a:latin typeface="Courier" charset="0"/>
                <a:ea typeface="Courier" charset="0"/>
                <a:cs typeface="Courier" charset="0"/>
              </a:rPr>
              <a:t>echo</a:t>
            </a:r>
            <a:r>
              <a:rPr lang="sv-SE" sz="1100" dirty="0">
                <a:solidFill>
                  <a:srgbClr val="000000"/>
                </a:solidFill>
                <a:latin typeface="Courier" charset="0"/>
                <a:ea typeface="Courier" charset="0"/>
                <a:cs typeface="Courier" charset="0"/>
              </a:rPr>
              <a:t> q | </a:t>
            </a: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make_ndx</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preem.gro</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index.ndx</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p:txBody>
      </p:sp>
    </p:spTree>
    <p:extLst>
      <p:ext uri="{BB962C8B-B14F-4D97-AF65-F5344CB8AC3E}">
        <p14:creationId xmlns:p14="http://schemas.microsoft.com/office/powerpoint/2010/main" val="32548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Gromacs</a:t>
            </a:r>
            <a:r>
              <a:rPr lang="en-US" dirty="0" smtClean="0"/>
              <a:t> </a:t>
            </a:r>
            <a:r>
              <a:rPr lang="en-US" sz="1800" dirty="0"/>
              <a:t>(</a:t>
            </a:r>
            <a:r>
              <a:rPr lang="en-US" sz="1800" b="1" dirty="0" err="1"/>
              <a:t>GROningen</a:t>
            </a:r>
            <a:r>
              <a:rPr lang="en-US" sz="1800" b="1" dirty="0"/>
              <a:t> </a:t>
            </a:r>
            <a:r>
              <a:rPr lang="en-US" sz="1800" b="1" dirty="0" err="1"/>
              <a:t>MAchine</a:t>
            </a:r>
            <a:r>
              <a:rPr lang="en-US" sz="1800" b="1" dirty="0"/>
              <a:t> for Chemical Simulations</a:t>
            </a:r>
            <a:r>
              <a:rPr lang="en-US" sz="1800" dirty="0"/>
              <a:t>)</a:t>
            </a:r>
            <a:endParaRPr lang="en-US" dirty="0"/>
          </a:p>
        </p:txBody>
      </p:sp>
      <p:sp>
        <p:nvSpPr>
          <p:cNvPr id="3" name="Content Placeholder 2"/>
          <p:cNvSpPr>
            <a:spLocks noGrp="1"/>
          </p:cNvSpPr>
          <p:nvPr>
            <p:ph idx="1"/>
          </p:nvPr>
        </p:nvSpPr>
        <p:spPr>
          <a:xfrm>
            <a:off x="363130" y="1380325"/>
            <a:ext cx="7882618" cy="992114"/>
          </a:xfrm>
        </p:spPr>
        <p:txBody>
          <a:bodyPr>
            <a:noAutofit/>
          </a:bodyPr>
          <a:lstStyle/>
          <a:p>
            <a:pPr marL="342892" lvl="1" indent="0">
              <a:buNone/>
            </a:pPr>
            <a:r>
              <a:rPr lang="en-US" sz="1500" dirty="0"/>
              <a:t>A molecular dynamics package mainly designed for simulations of proteins, lipids and nucleic acids. It was originally developed in the Biophysical Chemistry department of University of Groningen, and is now maintained by contributors in universities and research centers worldwide, mainly at the </a:t>
            </a:r>
            <a:r>
              <a:rPr lang="en-US" sz="1500" dirty="0" err="1"/>
              <a:t>SciLife</a:t>
            </a:r>
            <a:r>
              <a:rPr lang="en-US" sz="1500" dirty="0"/>
              <a:t> lab in Stockholm, Sweden</a:t>
            </a:r>
            <a:r>
              <a:rPr lang="en-US" sz="1500" dirty="0" smtClean="0"/>
              <a:t>.</a:t>
            </a:r>
            <a:endParaRPr lang="en-US" sz="1500" dirty="0"/>
          </a:p>
        </p:txBody>
      </p:sp>
      <p:pic>
        <p:nvPicPr>
          <p:cNvPr id="4" name="Picture 3"/>
          <p:cNvPicPr>
            <a:picLocks noChangeAspect="1"/>
          </p:cNvPicPr>
          <p:nvPr/>
        </p:nvPicPr>
        <p:blipFill>
          <a:blip r:embed="rId2"/>
          <a:stretch>
            <a:fillRect/>
          </a:stretch>
        </p:blipFill>
        <p:spPr>
          <a:xfrm>
            <a:off x="4688478" y="3287605"/>
            <a:ext cx="3468399" cy="3036502"/>
          </a:xfrm>
          <a:prstGeom prst="rect">
            <a:avLst/>
          </a:prstGeom>
        </p:spPr>
      </p:pic>
      <p:pic>
        <p:nvPicPr>
          <p:cNvPr id="5" name="Picture 4"/>
          <p:cNvPicPr>
            <a:picLocks noChangeAspect="1"/>
          </p:cNvPicPr>
          <p:nvPr/>
        </p:nvPicPr>
        <p:blipFill>
          <a:blip r:embed="rId3"/>
          <a:stretch>
            <a:fillRect/>
          </a:stretch>
        </p:blipFill>
        <p:spPr>
          <a:xfrm>
            <a:off x="699770" y="3387638"/>
            <a:ext cx="3616959" cy="2936468"/>
          </a:xfrm>
          <a:prstGeom prst="rect">
            <a:avLst/>
          </a:prstGeom>
        </p:spPr>
      </p:pic>
      <p:sp>
        <p:nvSpPr>
          <p:cNvPr id="6" name="TextBox 5"/>
          <p:cNvSpPr txBox="1"/>
          <p:nvPr/>
        </p:nvSpPr>
        <p:spPr>
          <a:xfrm>
            <a:off x="699770" y="2275596"/>
            <a:ext cx="6482080" cy="923330"/>
          </a:xfrm>
          <a:prstGeom prst="rect">
            <a:avLst/>
          </a:prstGeom>
          <a:noFill/>
        </p:spPr>
        <p:txBody>
          <a:bodyPr wrap="square" rtlCol="0">
            <a:spAutoFit/>
          </a:bodyPr>
          <a:lstStyle/>
          <a:p>
            <a:r>
              <a:rPr lang="en-US" dirty="0" smtClean="0"/>
              <a:t>Current development in the </a:t>
            </a:r>
            <a:r>
              <a:rPr lang="en-US" dirty="0" err="1" smtClean="0"/>
              <a:t>Gromacs</a:t>
            </a:r>
            <a:r>
              <a:rPr lang="en-US" dirty="0" smtClean="0"/>
              <a:t> and MD community</a:t>
            </a:r>
          </a:p>
          <a:p>
            <a:pPr marL="342900" indent="-342900">
              <a:buFont typeface="+mj-lt"/>
              <a:buAutoNum type="arabicPeriod"/>
            </a:pPr>
            <a:r>
              <a:rPr lang="en-US" dirty="0" smtClean="0"/>
              <a:t>Using GPU ‘s  </a:t>
            </a:r>
          </a:p>
          <a:p>
            <a:pPr marL="342900" indent="-342900">
              <a:buFont typeface="+mj-lt"/>
              <a:buAutoNum type="arabicPeriod"/>
            </a:pPr>
            <a:r>
              <a:rPr lang="en-US" dirty="0" smtClean="0"/>
              <a:t>Copernicus - distributed computing and automatization</a:t>
            </a:r>
            <a:r>
              <a:rPr lang="mr-IN" dirty="0" smtClean="0"/>
              <a:t>…</a:t>
            </a:r>
            <a:endParaRPr lang="en-US" dirty="0"/>
          </a:p>
        </p:txBody>
      </p:sp>
    </p:spTree>
    <p:extLst>
      <p:ext uri="{BB962C8B-B14F-4D97-AF65-F5344CB8AC3E}">
        <p14:creationId xmlns:p14="http://schemas.microsoft.com/office/powerpoint/2010/main" val="1244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ktangel 4"/>
          <p:cNvSpPr/>
          <p:nvPr/>
        </p:nvSpPr>
        <p:spPr>
          <a:xfrm>
            <a:off x="0" y="3386363"/>
            <a:ext cx="9144000" cy="3477875"/>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pPr marL="466725" lvl="1"/>
            <a:r>
              <a:rPr lang="sv-SE" sz="1600" dirty="0" err="1" smtClean="0">
                <a:solidFill>
                  <a:srgbClr val="000000"/>
                </a:solidFill>
                <a:latin typeface="Calibri" charset="0"/>
                <a:ea typeface="Calibri" charset="0"/>
                <a:cs typeface="Calibri" charset="0"/>
              </a:rPr>
              <a:t>We</a:t>
            </a:r>
            <a:r>
              <a:rPr lang="sv-SE" sz="1600" dirty="0" smtClean="0">
                <a:solidFill>
                  <a:srgbClr val="000000"/>
                </a:solidFill>
                <a:latin typeface="Calibri" charset="0"/>
                <a:ea typeface="Calibri" charset="0"/>
                <a:cs typeface="Calibri" charset="0"/>
              </a:rPr>
              <a:t> </a:t>
            </a:r>
            <a:r>
              <a:rPr lang="sv-SE" sz="1600" dirty="0" err="1" smtClean="0">
                <a:solidFill>
                  <a:srgbClr val="000000"/>
                </a:solidFill>
                <a:latin typeface="Calibri" charset="0"/>
                <a:ea typeface="Calibri" charset="0"/>
                <a:cs typeface="Calibri" charset="0"/>
              </a:rPr>
              <a:t>could</a:t>
            </a:r>
            <a:r>
              <a:rPr lang="sv-SE" sz="1600" dirty="0" smtClean="0">
                <a:solidFill>
                  <a:srgbClr val="000000"/>
                </a:solidFill>
                <a:latin typeface="Calibri" charset="0"/>
                <a:ea typeface="Calibri" charset="0"/>
                <a:cs typeface="Calibri" charset="0"/>
              </a:rPr>
              <a:t> </a:t>
            </a:r>
            <a:r>
              <a:rPr lang="sv-SE" sz="1600" dirty="0" err="1" smtClean="0">
                <a:solidFill>
                  <a:srgbClr val="000000"/>
                </a:solidFill>
                <a:latin typeface="Calibri" charset="0"/>
                <a:ea typeface="Calibri" charset="0"/>
                <a:cs typeface="Calibri" charset="0"/>
              </a:rPr>
              <a:t>optionally</a:t>
            </a:r>
            <a:r>
              <a:rPr lang="sv-SE" sz="1600" dirty="0" smtClean="0">
                <a:solidFill>
                  <a:srgbClr val="000000"/>
                </a:solidFill>
                <a:latin typeface="Calibri" charset="0"/>
                <a:ea typeface="Calibri" charset="0"/>
                <a:cs typeface="Calibri" charset="0"/>
              </a:rPr>
              <a:t> </a:t>
            </a:r>
            <a:r>
              <a:rPr lang="sv-SE" sz="1600" dirty="0" err="1" smtClean="0">
                <a:solidFill>
                  <a:srgbClr val="000000"/>
                </a:solidFill>
                <a:latin typeface="Calibri" charset="0"/>
                <a:ea typeface="Calibri" charset="0"/>
                <a:cs typeface="Calibri" charset="0"/>
              </a:rPr>
              <a:t>use</a:t>
            </a:r>
            <a:r>
              <a:rPr lang="sv-SE" sz="1600" dirty="0" smtClean="0">
                <a:solidFill>
                  <a:srgbClr val="000000"/>
                </a:solidFill>
                <a:latin typeface="Calibri" charset="0"/>
                <a:ea typeface="Calibri" charset="0"/>
                <a:cs typeface="Calibri" charset="0"/>
              </a:rPr>
              <a:t> </a:t>
            </a:r>
            <a:r>
              <a:rPr lang="sv-SE" sz="1600" dirty="0">
                <a:solidFill>
                  <a:srgbClr val="000000"/>
                </a:solidFill>
                <a:latin typeface="Calibri" charset="0"/>
                <a:ea typeface="Calibri" charset="0"/>
                <a:cs typeface="Calibri" charset="0"/>
              </a:rPr>
              <a:t>the –</a:t>
            </a:r>
            <a:r>
              <a:rPr lang="sv-SE" sz="1600" dirty="0" err="1">
                <a:solidFill>
                  <a:srgbClr val="000000"/>
                </a:solidFill>
                <a:latin typeface="Calibri" charset="0"/>
                <a:ea typeface="Calibri" charset="0"/>
                <a:cs typeface="Calibri" charset="0"/>
              </a:rPr>
              <a:t>maxwarn</a:t>
            </a:r>
            <a:r>
              <a:rPr lang="sv-SE" sz="1600" dirty="0">
                <a:solidFill>
                  <a:srgbClr val="000000"/>
                </a:solidFill>
                <a:latin typeface="Calibri" charset="0"/>
                <a:ea typeface="Calibri" charset="0"/>
                <a:cs typeface="Calibri" charset="0"/>
              </a:rPr>
              <a:t> flag </a:t>
            </a:r>
            <a:r>
              <a:rPr lang="sv-SE" sz="1600" dirty="0" err="1">
                <a:solidFill>
                  <a:srgbClr val="000000"/>
                </a:solidFill>
                <a:latin typeface="Calibri" charset="0"/>
                <a:ea typeface="Calibri" charset="0"/>
                <a:cs typeface="Calibri" charset="0"/>
              </a:rPr>
              <a:t>which</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allows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gmx</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grompp</a:t>
            </a:r>
            <a:r>
              <a:rPr lang="sv-SE" sz="1600" dirty="0">
                <a:solidFill>
                  <a:srgbClr val="000000"/>
                </a:solidFill>
                <a:latin typeface="Calibri" charset="0"/>
                <a:ea typeface="Calibri" charset="0"/>
                <a:cs typeface="Calibri" charset="0"/>
              </a:rPr>
              <a:t> to </a:t>
            </a:r>
            <a:r>
              <a:rPr lang="sv-SE" sz="1600" dirty="0" err="1">
                <a:solidFill>
                  <a:srgbClr val="000000"/>
                </a:solidFill>
                <a:latin typeface="Calibri" charset="0"/>
                <a:ea typeface="Calibri" charset="0"/>
                <a:cs typeface="Calibri" charset="0"/>
              </a:rPr>
              <a:t>ignore</a:t>
            </a:r>
            <a:r>
              <a:rPr lang="sv-SE" sz="1600" dirty="0">
                <a:solidFill>
                  <a:srgbClr val="000000"/>
                </a:solidFill>
                <a:latin typeface="Calibri" charset="0"/>
                <a:ea typeface="Calibri" charset="0"/>
                <a:cs typeface="Calibri" charset="0"/>
              </a:rPr>
              <a:t> potential problems/</a:t>
            </a:r>
            <a:r>
              <a:rPr lang="sv-SE" sz="1600" dirty="0" err="1">
                <a:solidFill>
                  <a:srgbClr val="000000"/>
                </a:solidFill>
                <a:latin typeface="Calibri" charset="0"/>
                <a:ea typeface="Calibri" charset="0"/>
                <a:cs typeface="Calibri" charset="0"/>
              </a:rPr>
              <a:t>errors</a:t>
            </a:r>
            <a:r>
              <a:rPr lang="sv-SE" sz="1600" dirty="0">
                <a:solidFill>
                  <a:srgbClr val="000000"/>
                </a:solidFill>
                <a:latin typeface="Calibri" charset="0"/>
                <a:ea typeface="Calibri" charset="0"/>
                <a:cs typeface="Calibri" charset="0"/>
              </a:rPr>
              <a:t> in the input </a:t>
            </a:r>
            <a:r>
              <a:rPr lang="sv-SE" sz="1600" dirty="0" err="1">
                <a:solidFill>
                  <a:srgbClr val="000000"/>
                </a:solidFill>
                <a:latin typeface="Calibri" charset="0"/>
                <a:ea typeface="Calibri" charset="0"/>
                <a:cs typeface="Calibri" charset="0"/>
              </a:rPr>
              <a:t>files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With</a:t>
            </a:r>
            <a:r>
              <a:rPr lang="sv-SE" sz="1600" dirty="0">
                <a:solidFill>
                  <a:srgbClr val="000000"/>
                </a:solidFill>
                <a:latin typeface="Calibri" charset="0"/>
                <a:ea typeface="Calibri" charset="0"/>
                <a:cs typeface="Calibri" charset="0"/>
              </a:rPr>
              <a:t> the flag –</a:t>
            </a:r>
            <a:r>
              <a:rPr lang="sv-SE" sz="1600" dirty="0" err="1">
                <a:solidFill>
                  <a:srgbClr val="000000"/>
                </a:solidFill>
                <a:latin typeface="Calibri" charset="0"/>
                <a:ea typeface="Calibri" charset="0"/>
                <a:cs typeface="Calibri" charset="0"/>
              </a:rPr>
              <a:t>pp</a:t>
            </a:r>
            <a:r>
              <a:rPr lang="sv-SE" sz="1600" dirty="0">
                <a:solidFill>
                  <a:srgbClr val="000000"/>
                </a:solidFill>
                <a:latin typeface="Calibri" charset="0"/>
                <a:ea typeface="Calibri" charset="0"/>
                <a:cs typeface="Calibri" charset="0"/>
              </a:rPr>
              <a:t> </a:t>
            </a:r>
            <a:r>
              <a:rPr lang="sv-SE" sz="1600" b="1" dirty="0" err="1">
                <a:solidFill>
                  <a:srgbClr val="000000"/>
                </a:solidFill>
                <a:latin typeface="Calibri" charset="0"/>
                <a:ea typeface="Calibri" charset="0"/>
                <a:cs typeface="Calibri" charset="0"/>
              </a:rPr>
              <a:t>gmx</a:t>
            </a:r>
            <a:r>
              <a:rPr lang="sv-SE" sz="1600" b="1" dirty="0">
                <a:solidFill>
                  <a:srgbClr val="000000"/>
                </a:solidFill>
                <a:latin typeface="Calibri" charset="0"/>
                <a:ea typeface="Calibri" charset="0"/>
                <a:cs typeface="Calibri" charset="0"/>
              </a:rPr>
              <a:t> </a:t>
            </a:r>
            <a:r>
              <a:rPr lang="sv-SE" sz="1600" b="1" dirty="0" err="1">
                <a:solidFill>
                  <a:srgbClr val="000000"/>
                </a:solidFill>
                <a:latin typeface="Calibri" charset="0"/>
                <a:ea typeface="Calibri" charset="0"/>
                <a:cs typeface="Calibri" charset="0"/>
              </a:rPr>
              <a:t>grompp</a:t>
            </a:r>
            <a:r>
              <a:rPr lang="sv-SE" sz="1600" b="1"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also</a:t>
            </a:r>
            <a:r>
              <a:rPr lang="sv-SE" sz="1600" dirty="0">
                <a:solidFill>
                  <a:srgbClr val="000000"/>
                </a:solidFill>
                <a:latin typeface="Calibri" charset="0"/>
                <a:ea typeface="Calibri" charset="0"/>
                <a:cs typeface="Calibri" charset="0"/>
              </a:rPr>
              <a:t> outputs the final and explicit system </a:t>
            </a:r>
            <a:r>
              <a:rPr lang="sv-SE" sz="1600" dirty="0" err="1">
                <a:solidFill>
                  <a:srgbClr val="000000"/>
                </a:solidFill>
                <a:latin typeface="Calibri" charset="0"/>
                <a:ea typeface="Calibri" charset="0"/>
                <a:cs typeface="Calibri" charset="0"/>
              </a:rPr>
              <a:t>topology</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file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em.top</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With</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po</a:t>
            </a:r>
            <a:r>
              <a:rPr lang="sv-SE" sz="1600" dirty="0">
                <a:solidFill>
                  <a:srgbClr val="000000"/>
                </a:solidFill>
                <a:latin typeface="Calibri" charset="0"/>
                <a:ea typeface="Calibri" charset="0"/>
                <a:cs typeface="Calibri" charset="0"/>
              </a:rPr>
              <a:t> the </a:t>
            </a:r>
            <a:r>
              <a:rPr lang="sv-SE" sz="1600" dirty="0" err="1">
                <a:solidFill>
                  <a:srgbClr val="000000"/>
                </a:solidFill>
                <a:latin typeface="Calibri" charset="0"/>
                <a:ea typeface="Calibri" charset="0"/>
                <a:cs typeface="Calibri" charset="0"/>
              </a:rPr>
              <a:t>corresponding</a:t>
            </a:r>
            <a:r>
              <a:rPr lang="sv-SE" sz="1600" dirty="0">
                <a:solidFill>
                  <a:srgbClr val="000000"/>
                </a:solidFill>
                <a:latin typeface="Calibri" charset="0"/>
                <a:ea typeface="Calibri" charset="0"/>
                <a:cs typeface="Calibri" charset="0"/>
              </a:rPr>
              <a:t> output </a:t>
            </a:r>
            <a:r>
              <a:rPr lang="sv-SE" sz="1600" dirty="0" err="1">
                <a:solidFill>
                  <a:srgbClr val="000000"/>
                </a:solidFill>
                <a:latin typeface="Calibri" charset="0"/>
                <a:ea typeface="Calibri" charset="0"/>
                <a:cs typeface="Calibri" charset="0"/>
              </a:rPr>
              <a:t>em.mdp</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file</a:t>
            </a:r>
            <a:r>
              <a:rPr lang="sv-SE" sz="1600" dirty="0">
                <a:solidFill>
                  <a:srgbClr val="000000"/>
                </a:solidFill>
                <a:latin typeface="Calibri" charset="0"/>
                <a:ea typeface="Calibri" charset="0"/>
                <a:cs typeface="Calibri" charset="0"/>
              </a:rPr>
              <a:t> is </a:t>
            </a:r>
            <a:r>
              <a:rPr lang="sv-SE" sz="1600" dirty="0" err="1">
                <a:solidFill>
                  <a:srgbClr val="000000"/>
                </a:solidFill>
                <a:latin typeface="Calibri" charset="0"/>
                <a:ea typeface="Calibri" charset="0"/>
                <a:cs typeface="Calibri" charset="0"/>
              </a:rPr>
              <a:t>also</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printed</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else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mdout.mdp</a:t>
            </a:r>
            <a:r>
              <a:rPr lang="sv-SE" sz="1600" dirty="0">
                <a:solidFill>
                  <a:srgbClr val="000000"/>
                </a:solidFill>
                <a:latin typeface="Calibri" charset="0"/>
                <a:ea typeface="Calibri" charset="0"/>
                <a:cs typeface="Calibri" charset="0"/>
              </a:rPr>
              <a:t>).</a:t>
            </a:r>
          </a:p>
          <a:p>
            <a:pPr marL="466725" lvl="1"/>
            <a:endParaRPr lang="sv-SE" sz="1600" dirty="0">
              <a:solidFill>
                <a:srgbClr val="000000"/>
              </a:solidFill>
              <a:latin typeface="Calibri" charset="0"/>
              <a:ea typeface="Calibri" charset="0"/>
              <a:cs typeface="Calibri" charset="0"/>
            </a:endParaRPr>
          </a:p>
          <a:p>
            <a:pPr marL="466725" lvl="1"/>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Secondly</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we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run</a:t>
            </a:r>
            <a:r>
              <a:rPr lang="sv-SE" sz="1600" dirty="0">
                <a:solidFill>
                  <a:srgbClr val="000000"/>
                </a:solidFill>
                <a:latin typeface="Calibri" charset="0"/>
                <a:ea typeface="Calibri" charset="0"/>
                <a:cs typeface="Calibri" charset="0"/>
              </a:rPr>
              <a:t> the </a:t>
            </a:r>
            <a:r>
              <a:rPr lang="sv-SE" sz="1600" dirty="0" err="1">
                <a:solidFill>
                  <a:srgbClr val="000000"/>
                </a:solidFill>
                <a:latin typeface="Calibri" charset="0"/>
                <a:ea typeface="Calibri" charset="0"/>
                <a:cs typeface="Calibri" charset="0"/>
              </a:rPr>
              <a:t>actual</a:t>
            </a:r>
            <a:r>
              <a:rPr lang="sv-SE" sz="1600" dirty="0">
                <a:solidFill>
                  <a:srgbClr val="000000"/>
                </a:solidFill>
                <a:latin typeface="Calibri" charset="0"/>
                <a:ea typeface="Calibri" charset="0"/>
                <a:cs typeface="Calibri" charset="0"/>
              </a:rPr>
              <a:t> simulation </a:t>
            </a:r>
            <a:r>
              <a:rPr lang="sv-SE" sz="1600" dirty="0" err="1">
                <a:solidFill>
                  <a:srgbClr val="000000"/>
                </a:solidFill>
                <a:latin typeface="Calibri" charset="0"/>
                <a:ea typeface="Calibri" charset="0"/>
                <a:cs typeface="Calibri" charset="0"/>
              </a:rPr>
              <a:t>using</a:t>
            </a:r>
            <a:r>
              <a:rPr lang="sv-SE" sz="1600" dirty="0">
                <a:solidFill>
                  <a:srgbClr val="000000"/>
                </a:solidFill>
                <a:latin typeface="Calibri" charset="0"/>
                <a:ea typeface="Calibri" charset="0"/>
                <a:cs typeface="Calibri" charset="0"/>
              </a:rPr>
              <a:t> </a:t>
            </a:r>
            <a:r>
              <a:rPr lang="sv-SE" sz="1600" b="1" dirty="0" err="1">
                <a:solidFill>
                  <a:srgbClr val="000000"/>
                </a:solidFill>
                <a:latin typeface="Calibri" charset="0"/>
                <a:ea typeface="Calibri" charset="0"/>
                <a:cs typeface="Calibri" charset="0"/>
              </a:rPr>
              <a:t>gmx</a:t>
            </a:r>
            <a:r>
              <a:rPr lang="sv-SE" sz="1600" b="1" dirty="0">
                <a:solidFill>
                  <a:srgbClr val="000000"/>
                </a:solidFill>
                <a:latin typeface="Calibri" charset="0"/>
                <a:ea typeface="Calibri" charset="0"/>
                <a:cs typeface="Calibri" charset="0"/>
              </a:rPr>
              <a:t> </a:t>
            </a:r>
            <a:r>
              <a:rPr lang="sv-SE" sz="1600" b="1" dirty="0" err="1">
                <a:solidFill>
                  <a:srgbClr val="000000"/>
                </a:solidFill>
                <a:latin typeface="Calibri" charset="0"/>
                <a:ea typeface="Calibri" charset="0"/>
                <a:cs typeface="Calibri" charset="0"/>
              </a:rPr>
              <a:t>mdrun</a:t>
            </a:r>
            <a:r>
              <a:rPr lang="sv-SE" sz="1600" b="1" dirty="0">
                <a:solidFill>
                  <a:srgbClr val="000000"/>
                </a:solidFill>
                <a:latin typeface="Calibri" charset="0"/>
                <a:ea typeface="Calibri" charset="0"/>
                <a:cs typeface="Calibri" charset="0"/>
              </a:rPr>
              <a:t> </a:t>
            </a:r>
            <a:r>
              <a:rPr lang="sv-SE" sz="1600" dirty="0">
                <a:solidFill>
                  <a:srgbClr val="000000"/>
                </a:solidFill>
                <a:latin typeface="Calibri" charset="0"/>
                <a:ea typeface="Calibri" charset="0"/>
                <a:cs typeface="Calibri" charset="0"/>
              </a:rPr>
              <a:t>(on a </a:t>
            </a:r>
            <a:r>
              <a:rPr lang="sv-SE" sz="1600" dirty="0" err="1">
                <a:solidFill>
                  <a:srgbClr val="000000"/>
                </a:solidFill>
                <a:latin typeface="Calibri" charset="0"/>
                <a:ea typeface="Calibri" charset="0"/>
                <a:cs typeface="Calibri" charset="0"/>
              </a:rPr>
              <a:t>hpc</a:t>
            </a:r>
            <a:r>
              <a:rPr lang="sv-SE" sz="1600" dirty="0">
                <a:solidFill>
                  <a:srgbClr val="000000"/>
                </a:solidFill>
                <a:latin typeface="Calibri" charset="0"/>
                <a:ea typeface="Calibri" charset="0"/>
                <a:cs typeface="Calibri" charset="0"/>
              </a:rPr>
              <a:t> cluster </a:t>
            </a:r>
            <a:r>
              <a:rPr lang="sv-SE" sz="1600" dirty="0" err="1">
                <a:solidFill>
                  <a:srgbClr val="000000"/>
                </a:solidFill>
                <a:latin typeface="Calibri" charset="0"/>
                <a:ea typeface="Calibri" charset="0"/>
                <a:cs typeface="Calibri" charset="0"/>
              </a:rPr>
              <a:t>this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command</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can</a:t>
            </a:r>
            <a:r>
              <a:rPr lang="sv-SE" sz="1600" dirty="0">
                <a:solidFill>
                  <a:srgbClr val="000000"/>
                </a:solidFill>
                <a:latin typeface="Calibri" charset="0"/>
                <a:ea typeface="Calibri" charset="0"/>
                <a:cs typeface="Calibri" charset="0"/>
              </a:rPr>
              <a:t> look a bit different, like </a:t>
            </a:r>
            <a:r>
              <a:rPr lang="sv-SE" sz="1600" b="1" dirty="0" err="1">
                <a:solidFill>
                  <a:srgbClr val="000000"/>
                </a:solidFill>
                <a:latin typeface="Calibri" charset="0"/>
                <a:ea typeface="Calibri" charset="0"/>
                <a:cs typeface="Calibri" charset="0"/>
              </a:rPr>
              <a:t>gmx_seq_mdrun</a:t>
            </a:r>
            <a:r>
              <a:rPr lang="sv-SE" sz="1600" dirty="0">
                <a:solidFill>
                  <a:srgbClr val="000000"/>
                </a:solidFill>
                <a:latin typeface="Calibri" charset="0"/>
                <a:ea typeface="Calibri" charset="0"/>
                <a:cs typeface="Calibri" charset="0"/>
              </a:rPr>
              <a:t> or </a:t>
            </a:r>
            <a:r>
              <a:rPr lang="sv-SE" sz="1600" b="1" dirty="0" err="1">
                <a:solidFill>
                  <a:srgbClr val="000000"/>
                </a:solidFill>
                <a:latin typeface="Calibri" charset="0"/>
                <a:ea typeface="Calibri" charset="0"/>
                <a:cs typeface="Calibri" charset="0"/>
              </a:rPr>
              <a:t>gmx_mpi</a:t>
            </a:r>
            <a:r>
              <a:rPr lang="sv-SE" sz="1600" b="1" dirty="0">
                <a:solidFill>
                  <a:srgbClr val="000000"/>
                </a:solidFill>
                <a:latin typeface="Calibri" charset="0"/>
                <a:ea typeface="Calibri" charset="0"/>
                <a:cs typeface="Calibri" charset="0"/>
              </a:rPr>
              <a:t> </a:t>
            </a:r>
            <a:r>
              <a:rPr lang="sv-SE" sz="1600" b="1" dirty="0" err="1">
                <a:solidFill>
                  <a:srgbClr val="000000"/>
                </a:solidFill>
                <a:latin typeface="Calibri" charset="0"/>
                <a:ea typeface="Calibri" charset="0"/>
                <a:cs typeface="Calibri" charset="0"/>
              </a:rPr>
              <a:t>mdrun</a:t>
            </a:r>
            <a:r>
              <a:rPr lang="sv-SE" sz="1600" dirty="0">
                <a:solidFill>
                  <a:srgbClr val="000000"/>
                </a:solidFill>
                <a:latin typeface="Calibri" charset="0"/>
                <a:ea typeface="Calibri" charset="0"/>
                <a:cs typeface="Calibri" charset="0"/>
              </a:rPr>
              <a:t>). The –v flag makes is </a:t>
            </a:r>
            <a:r>
              <a:rPr lang="sv-SE" sz="1600" dirty="0" err="1">
                <a:solidFill>
                  <a:srgbClr val="000000"/>
                </a:solidFill>
                <a:latin typeface="Calibri" charset="0"/>
                <a:ea typeface="Calibri" charset="0"/>
                <a:cs typeface="Calibri" charset="0"/>
              </a:rPr>
              <a:t>verbose</a:t>
            </a:r>
            <a:r>
              <a:rPr lang="sv-SE" sz="1600" dirty="0">
                <a:solidFill>
                  <a:srgbClr val="000000"/>
                </a:solidFill>
                <a:latin typeface="Calibri" charset="0"/>
                <a:ea typeface="Calibri" charset="0"/>
                <a:cs typeface="Calibri" charset="0"/>
              </a:rPr>
              <a:t>. The –</a:t>
            </a:r>
            <a:r>
              <a:rPr lang="sv-SE" sz="1600" dirty="0" err="1">
                <a:solidFill>
                  <a:srgbClr val="000000"/>
                </a:solidFill>
                <a:latin typeface="Calibri" charset="0"/>
                <a:ea typeface="Calibri" charset="0"/>
                <a:cs typeface="Calibri" charset="0"/>
              </a:rPr>
              <a:t>deffnm</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defines</a:t>
            </a:r>
            <a:r>
              <a:rPr lang="sv-SE" sz="1600" dirty="0">
                <a:solidFill>
                  <a:srgbClr val="000000"/>
                </a:solidFill>
                <a:latin typeface="Calibri" charset="0"/>
                <a:ea typeface="Calibri" charset="0"/>
                <a:cs typeface="Calibri" charset="0"/>
              </a:rPr>
              <a:t> the </a:t>
            </a:r>
            <a:r>
              <a:rPr lang="sv-SE" sz="1600" dirty="0" err="1">
                <a:solidFill>
                  <a:srgbClr val="000000"/>
                </a:solidFill>
                <a:latin typeface="Calibri" charset="0"/>
                <a:ea typeface="Calibri" charset="0"/>
                <a:cs typeface="Calibri" charset="0"/>
              </a:rPr>
              <a:t>name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of</a:t>
            </a:r>
            <a:r>
              <a:rPr lang="sv-SE" sz="1600" dirty="0">
                <a:solidFill>
                  <a:srgbClr val="000000"/>
                </a:solidFill>
                <a:latin typeface="Calibri" charset="0"/>
                <a:ea typeface="Calibri" charset="0"/>
                <a:cs typeface="Calibri" charset="0"/>
              </a:rPr>
              <a:t> the input/output </a:t>
            </a:r>
            <a:r>
              <a:rPr lang="sv-SE" sz="1600" dirty="0" err="1">
                <a:solidFill>
                  <a:srgbClr val="000000"/>
                </a:solidFill>
                <a:latin typeface="Calibri" charset="0"/>
                <a:ea typeface="Calibri" charset="0"/>
                <a:cs typeface="Calibri" charset="0"/>
              </a:rPr>
              <a:t>files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otherwise</a:t>
            </a:r>
            <a:r>
              <a:rPr lang="sv-SE" sz="1600" dirty="0">
                <a:solidFill>
                  <a:srgbClr val="000000"/>
                </a:solidFill>
                <a:latin typeface="Calibri" charset="0"/>
                <a:ea typeface="Calibri" charset="0"/>
                <a:cs typeface="Calibri" charset="0"/>
              </a:rPr>
              <a:t> Gromacs </a:t>
            </a:r>
            <a:r>
              <a:rPr lang="sv-SE" sz="1600" dirty="0" err="1">
                <a:solidFill>
                  <a:srgbClr val="000000"/>
                </a:solidFill>
                <a:latin typeface="Calibri" charset="0"/>
                <a:ea typeface="Calibri" charset="0"/>
                <a:cs typeface="Calibri" charset="0"/>
              </a:rPr>
              <a:t>uses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its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own</a:t>
            </a:r>
            <a:r>
              <a:rPr lang="sv-SE" sz="1600" dirty="0">
                <a:solidFill>
                  <a:srgbClr val="000000"/>
                </a:solidFill>
                <a:latin typeface="Calibri" charset="0"/>
                <a:ea typeface="Calibri" charset="0"/>
                <a:cs typeface="Calibri" charset="0"/>
              </a:rPr>
              <a:t> default </a:t>
            </a:r>
            <a:r>
              <a:rPr lang="sv-SE" sz="1600" dirty="0" err="1">
                <a:solidFill>
                  <a:srgbClr val="000000"/>
                </a:solidFill>
                <a:latin typeface="Calibri" charset="0"/>
                <a:ea typeface="Calibri" charset="0"/>
                <a:cs typeface="Calibri" charset="0"/>
              </a:rPr>
              <a:t>names</a:t>
            </a:r>
            <a:r>
              <a:rPr lang="sv-SE" sz="1600" dirty="0">
                <a:solidFill>
                  <a:srgbClr val="000000"/>
                </a:solidFill>
                <a:latin typeface="Calibri" charset="0"/>
                <a:ea typeface="Calibri" charset="0"/>
                <a:cs typeface="Calibri" charset="0"/>
              </a:rPr>
              <a:t>.</a:t>
            </a:r>
          </a:p>
          <a:p>
            <a:pPr marL="466725" lvl="1"/>
            <a:endParaRPr lang="sv-SE" sz="1600" dirty="0">
              <a:solidFill>
                <a:srgbClr val="000000"/>
              </a:solidFill>
              <a:latin typeface="Calibri" charset="0"/>
              <a:ea typeface="Calibri" charset="0"/>
              <a:cs typeface="Calibri" charset="0"/>
            </a:endParaRPr>
          </a:p>
          <a:p>
            <a:pPr marL="466725" lvl="1"/>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Then</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after</a:t>
            </a:r>
            <a:r>
              <a:rPr lang="sv-SE" sz="1600" dirty="0">
                <a:solidFill>
                  <a:srgbClr val="000000"/>
                </a:solidFill>
                <a:latin typeface="Calibri" charset="0"/>
                <a:ea typeface="Calibri" charset="0"/>
                <a:cs typeface="Calibri" charset="0"/>
              </a:rPr>
              <a:t> the </a:t>
            </a:r>
            <a:r>
              <a:rPr lang="sv-SE" sz="1600" dirty="0" err="1">
                <a:solidFill>
                  <a:srgbClr val="000000"/>
                </a:solidFill>
                <a:latin typeface="Calibri" charset="0"/>
                <a:ea typeface="Calibri" charset="0"/>
                <a:cs typeface="Calibri" charset="0"/>
              </a:rPr>
              <a:t>energy</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minimization</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we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proceed</a:t>
            </a:r>
            <a:r>
              <a:rPr lang="sv-SE" sz="1600" dirty="0">
                <a:solidFill>
                  <a:srgbClr val="000000"/>
                </a:solidFill>
                <a:latin typeface="Calibri" charset="0"/>
                <a:ea typeface="Calibri" charset="0"/>
                <a:cs typeface="Calibri" charset="0"/>
              </a:rPr>
              <a:t> in a </a:t>
            </a:r>
            <a:r>
              <a:rPr lang="sv-SE" sz="1600" dirty="0" err="1">
                <a:solidFill>
                  <a:srgbClr val="000000"/>
                </a:solidFill>
                <a:latin typeface="Calibri" charset="0"/>
                <a:ea typeface="Calibri" charset="0"/>
                <a:cs typeface="Calibri" charset="0"/>
              </a:rPr>
              <a:t>similar</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manner</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with</a:t>
            </a:r>
            <a:r>
              <a:rPr lang="sv-SE" sz="1600" dirty="0">
                <a:solidFill>
                  <a:srgbClr val="000000"/>
                </a:solidFill>
                <a:latin typeface="Calibri" charset="0"/>
                <a:ea typeface="Calibri" charset="0"/>
                <a:cs typeface="Calibri" charset="0"/>
              </a:rPr>
              <a:t> the NVT,NPT and MD simulations</a:t>
            </a:r>
            <a:r>
              <a:rPr lang="sv-SE" sz="1600" dirty="0" smtClean="0">
                <a:solidFill>
                  <a:srgbClr val="000000"/>
                </a:solidFill>
                <a:latin typeface="Calibri" charset="0"/>
                <a:ea typeface="Calibri" charset="0"/>
                <a:cs typeface="Calibri" charset="0"/>
              </a:rPr>
              <a:t>.</a:t>
            </a:r>
          </a:p>
          <a:p>
            <a:pPr marL="466725" lvl="1"/>
            <a:endParaRPr lang="sv-SE" sz="1600" dirty="0">
              <a:solidFill>
                <a:srgbClr val="000000"/>
              </a:solidFill>
              <a:latin typeface="Calibri" charset="0"/>
              <a:ea typeface="Calibri" charset="0"/>
              <a:cs typeface="Calibri" charset="0"/>
            </a:endParaRPr>
          </a:p>
          <a:p>
            <a:pPr marL="466725" lvl="1"/>
            <a:endParaRPr lang="sv-SE" sz="1400" dirty="0" smtClean="0">
              <a:solidFill>
                <a:srgbClr val="000000"/>
              </a:solidFill>
              <a:latin typeface="Courier"/>
              <a:cs typeface="Courier"/>
            </a:endParaRPr>
          </a:p>
          <a:p>
            <a:pPr marL="466725" lvl="1"/>
            <a:endParaRPr lang="sv-SE" sz="1400" dirty="0">
              <a:solidFill>
                <a:srgbClr val="000000"/>
              </a:solidFill>
              <a:latin typeface="Courier"/>
              <a:cs typeface="Courier"/>
            </a:endParaRPr>
          </a:p>
        </p:txBody>
      </p:sp>
      <p:sp>
        <p:nvSpPr>
          <p:cNvPr id="7"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smtClean="0">
                <a:latin typeface="Calibri" charset="0"/>
                <a:ea typeface="Calibri" charset="0"/>
                <a:cs typeface="Calibri" charset="0"/>
              </a:rPr>
              <a:t>	</a:t>
            </a:r>
            <a:r>
              <a:rPr lang="sv-SE" sz="2000" dirty="0" smtClean="0">
                <a:latin typeface="Calibri" charset="0"/>
                <a:ea typeface="Calibri" charset="0"/>
                <a:cs typeface="Calibri" charset="0"/>
              </a:rPr>
              <a:t>A </a:t>
            </a:r>
            <a:r>
              <a:rPr lang="sv-SE" sz="2000" dirty="0" err="1" smtClean="0">
                <a:latin typeface="Calibri" charset="0"/>
                <a:ea typeface="Calibri" charset="0"/>
                <a:cs typeface="Calibri" charset="0"/>
              </a:rPr>
              <a:t>typical</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bash</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job</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file</a:t>
            </a:r>
            <a:r>
              <a:rPr lang="sv-SE" sz="2000" dirty="0" smtClean="0">
                <a:latin typeface="Calibri" charset="0"/>
                <a:ea typeface="Calibri" charset="0"/>
                <a:cs typeface="Calibri" charset="0"/>
              </a:rPr>
              <a:t> (</a:t>
            </a:r>
            <a:r>
              <a:rPr lang="sv-SE" sz="2000" b="1" dirty="0" smtClean="0">
                <a:latin typeface="Calibri" charset="0"/>
                <a:ea typeface="Calibri" charset="0"/>
                <a:cs typeface="Calibri" charset="0"/>
              </a:rPr>
              <a:t>job1.sh</a:t>
            </a:r>
            <a:r>
              <a:rPr lang="sv-SE" sz="2000" dirty="0" smtClean="0">
                <a:latin typeface="Calibri" charset="0"/>
                <a:ea typeface="Calibri" charset="0"/>
                <a:cs typeface="Calibri" charset="0"/>
              </a:rPr>
              <a:t>)</a:t>
            </a:r>
            <a:endParaRPr lang="sv-SE" sz="2000" dirty="0">
              <a:latin typeface="Calibri" charset="0"/>
              <a:ea typeface="Calibri" charset="0"/>
              <a:cs typeface="Calibri" charset="0"/>
            </a:endParaRPr>
          </a:p>
        </p:txBody>
      </p:sp>
      <p:sp>
        <p:nvSpPr>
          <p:cNvPr id="8" name="Rektangel 3"/>
          <p:cNvSpPr/>
          <p:nvPr/>
        </p:nvSpPr>
        <p:spPr>
          <a:xfrm>
            <a:off x="0" y="1217652"/>
            <a:ext cx="9144000" cy="212365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100" dirty="0">
                <a:solidFill>
                  <a:schemeClr val="bg1">
                    <a:lumMod val="85000"/>
                  </a:schemeClr>
                </a:solidFill>
                <a:latin typeface="Courier" charset="0"/>
                <a:ea typeface="Courier" charset="0"/>
                <a:cs typeface="Courier" charset="0"/>
              </a:rPr>
              <a:t>#!/bin/</a:t>
            </a:r>
            <a:r>
              <a:rPr lang="sv-SE" sz="1100" dirty="0" err="1">
                <a:solidFill>
                  <a:schemeClr val="bg1">
                    <a:lumMod val="85000"/>
                  </a:schemeClr>
                </a:solidFill>
                <a:latin typeface="Courier" charset="0"/>
                <a:ea typeface="Courier" charset="0"/>
                <a:cs typeface="Courier" charset="0"/>
              </a:rPr>
              <a:t>bash</a:t>
            </a:r>
            <a:endParaRPr lang="sv-SE" sz="1100" dirty="0">
              <a:solidFill>
                <a:schemeClr val="bg1">
                  <a:lumMod val="85000"/>
                </a:schemeClr>
              </a:solidFill>
              <a:latin typeface="Courier" charset="0"/>
              <a:ea typeface="Courier" charset="0"/>
              <a:cs typeface="Courier" charset="0"/>
            </a:endParaRPr>
          </a:p>
          <a:p>
            <a:pPr marL="923925" lvl="1"/>
            <a:endParaRPr lang="sv-SE" sz="1100" dirty="0">
              <a:solidFill>
                <a:schemeClr val="bg1">
                  <a:lumMod val="85000"/>
                </a:schemeClr>
              </a:solidFill>
              <a:latin typeface="Courier" charset="0"/>
              <a:ea typeface="Courier" charset="0"/>
              <a:cs typeface="Courier" charset="0"/>
            </a:endParaRPr>
          </a:p>
          <a:p>
            <a:pPr marL="923925" lvl="1"/>
            <a:r>
              <a:rPr lang="sv-SE" sz="1100" dirty="0">
                <a:solidFill>
                  <a:schemeClr val="bg1">
                    <a:lumMod val="85000"/>
                  </a:schemeClr>
                </a:solidFill>
                <a:latin typeface="Courier" charset="0"/>
                <a:ea typeface="Courier" charset="0"/>
                <a:cs typeface="Courier" charset="0"/>
              </a:rPr>
              <a:t>## </a:t>
            </a:r>
            <a:r>
              <a:rPr lang="sv-SE" sz="1100" dirty="0" err="1">
                <a:solidFill>
                  <a:schemeClr val="bg1">
                    <a:lumMod val="85000"/>
                  </a:schemeClr>
                </a:solidFill>
                <a:latin typeface="Courier" charset="0"/>
                <a:ea typeface="Courier" charset="0"/>
                <a:cs typeface="Courier" charset="0"/>
              </a:rPr>
              <a:t>Create</a:t>
            </a:r>
            <a:r>
              <a:rPr lang="sv-SE" sz="1100" dirty="0">
                <a:solidFill>
                  <a:schemeClr val="bg1">
                    <a:lumMod val="85000"/>
                  </a:schemeClr>
                </a:solidFill>
                <a:latin typeface="Courier" charset="0"/>
                <a:ea typeface="Courier" charset="0"/>
                <a:cs typeface="Courier" charset="0"/>
              </a:rPr>
              <a:t> a simple </a:t>
            </a:r>
            <a:r>
              <a:rPr lang="sv-SE" sz="1100" dirty="0" err="1">
                <a:solidFill>
                  <a:schemeClr val="bg1">
                    <a:lumMod val="85000"/>
                  </a:schemeClr>
                </a:solidFill>
                <a:latin typeface="Courier" charset="0"/>
                <a:ea typeface="Courier" charset="0"/>
                <a:cs typeface="Courier" charset="0"/>
              </a:rPr>
              <a:t>water</a:t>
            </a:r>
            <a:r>
              <a:rPr lang="sv-SE" sz="1100" dirty="0">
                <a:solidFill>
                  <a:schemeClr val="bg1">
                    <a:lumMod val="85000"/>
                  </a:schemeClr>
                </a:solidFill>
                <a:latin typeface="Courier" charset="0"/>
                <a:ea typeface="Courier" charset="0"/>
                <a:cs typeface="Courier" charset="0"/>
              </a:rPr>
              <a:t> simulation box </a:t>
            </a:r>
            <a:r>
              <a:rPr lang="sv-SE" sz="1100" dirty="0" err="1">
                <a:solidFill>
                  <a:schemeClr val="bg1">
                    <a:lumMod val="85000"/>
                  </a:schemeClr>
                </a:solidFill>
                <a:latin typeface="Courier" charset="0"/>
                <a:ea typeface="Courier" charset="0"/>
                <a:cs typeface="Courier" charset="0"/>
              </a:rPr>
              <a:t>using</a:t>
            </a:r>
            <a:r>
              <a:rPr lang="sv-SE" sz="1100" dirty="0">
                <a:solidFill>
                  <a:schemeClr val="bg1">
                    <a:lumMod val="85000"/>
                  </a:schemeClr>
                </a:solidFill>
                <a:latin typeface="Courier" charset="0"/>
                <a:ea typeface="Courier" charset="0"/>
                <a:cs typeface="Courier" charset="0"/>
              </a:rPr>
              <a:t> the </a:t>
            </a:r>
            <a:r>
              <a:rPr lang="sv-SE" sz="1100" dirty="0" err="1">
                <a:solidFill>
                  <a:schemeClr val="bg1">
                    <a:lumMod val="85000"/>
                  </a:schemeClr>
                </a:solidFill>
                <a:latin typeface="Courier" charset="0"/>
                <a:ea typeface="Courier" charset="0"/>
                <a:cs typeface="Courier" charset="0"/>
              </a:rPr>
              <a:t>gmx</a:t>
            </a:r>
            <a:r>
              <a:rPr lang="sv-SE" sz="1100" dirty="0">
                <a:solidFill>
                  <a:schemeClr val="bg1">
                    <a:lumMod val="85000"/>
                  </a:schemeClr>
                </a:solidFill>
                <a:latin typeface="Courier" charset="0"/>
                <a:ea typeface="Courier" charset="0"/>
                <a:cs typeface="Courier" charset="0"/>
              </a:rPr>
              <a:t> </a:t>
            </a:r>
            <a:r>
              <a:rPr lang="sv-SE" sz="1100" dirty="0" err="1">
                <a:solidFill>
                  <a:schemeClr val="bg1">
                    <a:lumMod val="85000"/>
                  </a:schemeClr>
                </a:solidFill>
                <a:latin typeface="Courier" charset="0"/>
                <a:ea typeface="Courier" charset="0"/>
                <a:cs typeface="Courier" charset="0"/>
              </a:rPr>
              <a:t>solvate</a:t>
            </a:r>
            <a:r>
              <a:rPr lang="sv-SE" sz="1100" dirty="0">
                <a:solidFill>
                  <a:schemeClr val="bg1">
                    <a:lumMod val="85000"/>
                  </a:schemeClr>
                </a:solidFill>
                <a:latin typeface="Courier" charset="0"/>
                <a:ea typeface="Courier" charset="0"/>
                <a:cs typeface="Courier" charset="0"/>
              </a:rPr>
              <a:t> </a:t>
            </a:r>
            <a:r>
              <a:rPr lang="sv-SE" sz="1100" dirty="0" err="1">
                <a:solidFill>
                  <a:schemeClr val="bg1">
                    <a:lumMod val="85000"/>
                  </a:schemeClr>
                </a:solidFill>
                <a:latin typeface="Courier" charset="0"/>
                <a:ea typeface="Courier" charset="0"/>
                <a:cs typeface="Courier" charset="0"/>
              </a:rPr>
              <a:t>utility</a:t>
            </a:r>
            <a:endParaRPr lang="sv-SE" sz="1100" dirty="0">
              <a:solidFill>
                <a:schemeClr val="bg1">
                  <a:lumMod val="85000"/>
                </a:schemeClr>
              </a:solidFill>
              <a:latin typeface="Courier" charset="0"/>
              <a:ea typeface="Courier" charset="0"/>
              <a:cs typeface="Courier" charset="0"/>
            </a:endParaRPr>
          </a:p>
          <a:p>
            <a:pPr marL="923925" lvl="1"/>
            <a:r>
              <a:rPr lang="sv-SE" sz="1100" dirty="0" err="1">
                <a:solidFill>
                  <a:schemeClr val="bg1">
                    <a:lumMod val="85000"/>
                  </a:schemeClr>
                </a:solidFill>
                <a:latin typeface="Courier" charset="0"/>
                <a:ea typeface="Courier" charset="0"/>
                <a:cs typeface="Courier" charset="0"/>
              </a:rPr>
              <a:t>gmx</a:t>
            </a:r>
            <a:r>
              <a:rPr lang="sv-SE" sz="1100" dirty="0">
                <a:solidFill>
                  <a:schemeClr val="bg1">
                    <a:lumMod val="85000"/>
                  </a:schemeClr>
                </a:solidFill>
                <a:latin typeface="Courier" charset="0"/>
                <a:ea typeface="Courier" charset="0"/>
                <a:cs typeface="Courier" charset="0"/>
              </a:rPr>
              <a:t> </a:t>
            </a:r>
            <a:r>
              <a:rPr lang="sv-SE" sz="1100" dirty="0" err="1">
                <a:solidFill>
                  <a:schemeClr val="bg1">
                    <a:lumMod val="85000"/>
                  </a:schemeClr>
                </a:solidFill>
                <a:latin typeface="Courier" charset="0"/>
                <a:ea typeface="Courier" charset="0"/>
                <a:cs typeface="Courier" charset="0"/>
              </a:rPr>
              <a:t>solvate</a:t>
            </a:r>
            <a:r>
              <a:rPr lang="sv-SE" sz="1100" dirty="0">
                <a:solidFill>
                  <a:schemeClr val="bg1">
                    <a:lumMod val="85000"/>
                  </a:schemeClr>
                </a:solidFill>
                <a:latin typeface="Courier" charset="0"/>
                <a:ea typeface="Courier" charset="0"/>
                <a:cs typeface="Courier" charset="0"/>
              </a:rPr>
              <a:t> -</a:t>
            </a:r>
            <a:r>
              <a:rPr lang="sv-SE" sz="1100" dirty="0" err="1">
                <a:solidFill>
                  <a:schemeClr val="bg1">
                    <a:lumMod val="85000"/>
                  </a:schemeClr>
                </a:solidFill>
                <a:latin typeface="Courier" charset="0"/>
                <a:ea typeface="Courier" charset="0"/>
                <a:cs typeface="Courier" charset="0"/>
              </a:rPr>
              <a:t>cs</a:t>
            </a:r>
            <a:r>
              <a:rPr lang="sv-SE" sz="1100" dirty="0">
                <a:solidFill>
                  <a:schemeClr val="bg1">
                    <a:lumMod val="85000"/>
                  </a:schemeClr>
                </a:solidFill>
                <a:latin typeface="Courier" charset="0"/>
                <a:ea typeface="Courier" charset="0"/>
                <a:cs typeface="Courier" charset="0"/>
              </a:rPr>
              <a:t> spc216.gro -o </a:t>
            </a:r>
            <a:r>
              <a:rPr lang="sv-SE" sz="1100" dirty="0" err="1">
                <a:solidFill>
                  <a:schemeClr val="bg1">
                    <a:lumMod val="85000"/>
                  </a:schemeClr>
                </a:solidFill>
                <a:latin typeface="Courier" charset="0"/>
                <a:ea typeface="Courier" charset="0"/>
                <a:cs typeface="Courier" charset="0"/>
              </a:rPr>
              <a:t>preem.gro</a:t>
            </a:r>
            <a:r>
              <a:rPr lang="sv-SE" sz="1100" dirty="0">
                <a:solidFill>
                  <a:schemeClr val="bg1">
                    <a:lumMod val="85000"/>
                  </a:schemeClr>
                </a:solidFill>
                <a:latin typeface="Courier" charset="0"/>
                <a:ea typeface="Courier" charset="0"/>
                <a:cs typeface="Courier" charset="0"/>
              </a:rPr>
              <a:t> -p </a:t>
            </a:r>
            <a:r>
              <a:rPr lang="sv-SE" sz="1100" dirty="0" err="1">
                <a:solidFill>
                  <a:schemeClr val="bg1">
                    <a:lumMod val="85000"/>
                  </a:schemeClr>
                </a:solidFill>
                <a:latin typeface="Courier" charset="0"/>
                <a:ea typeface="Courier" charset="0"/>
                <a:cs typeface="Courier" charset="0"/>
              </a:rPr>
              <a:t>topol.top</a:t>
            </a:r>
            <a:r>
              <a:rPr lang="sv-SE" sz="1100" dirty="0">
                <a:solidFill>
                  <a:schemeClr val="bg1">
                    <a:lumMod val="85000"/>
                  </a:schemeClr>
                </a:solidFill>
                <a:latin typeface="Courier" charset="0"/>
                <a:ea typeface="Courier" charset="0"/>
                <a:cs typeface="Courier" charset="0"/>
              </a:rPr>
              <a:t> -</a:t>
            </a:r>
            <a:r>
              <a:rPr lang="sv-SE" sz="1100" dirty="0" err="1">
                <a:solidFill>
                  <a:schemeClr val="bg1">
                    <a:lumMod val="85000"/>
                  </a:schemeClr>
                </a:solidFill>
                <a:latin typeface="Courier" charset="0"/>
                <a:ea typeface="Courier" charset="0"/>
                <a:cs typeface="Courier" charset="0"/>
              </a:rPr>
              <a:t>maxsol</a:t>
            </a:r>
            <a:r>
              <a:rPr lang="sv-SE" sz="1100" dirty="0">
                <a:solidFill>
                  <a:schemeClr val="bg1">
                    <a:lumMod val="85000"/>
                  </a:schemeClr>
                </a:solidFill>
                <a:latin typeface="Courier" charset="0"/>
                <a:ea typeface="Courier" charset="0"/>
                <a:cs typeface="Courier" charset="0"/>
              </a:rPr>
              <a:t> 500 -box 2.5 2.5 2.5</a:t>
            </a:r>
          </a:p>
          <a:p>
            <a:pPr marL="923925" lvl="1"/>
            <a:endParaRPr lang="sv-SE" sz="1100" dirty="0">
              <a:solidFill>
                <a:schemeClr val="bg1">
                  <a:lumMod val="85000"/>
                </a:schemeClr>
              </a:solidFill>
              <a:latin typeface="Courier" charset="0"/>
              <a:ea typeface="Courier" charset="0"/>
              <a:cs typeface="Courier" charset="0"/>
            </a:endParaRPr>
          </a:p>
          <a:p>
            <a:pPr marL="923925" lvl="1"/>
            <a:r>
              <a:rPr lang="sv-SE" sz="1100" dirty="0">
                <a:solidFill>
                  <a:schemeClr val="bg1">
                    <a:lumMod val="85000"/>
                  </a:schemeClr>
                </a:solidFill>
                <a:latin typeface="Courier" charset="0"/>
                <a:ea typeface="Courier" charset="0"/>
                <a:cs typeface="Courier" charset="0"/>
              </a:rPr>
              <a:t>## Make an index </a:t>
            </a:r>
            <a:r>
              <a:rPr lang="sv-SE" sz="1100" dirty="0" err="1">
                <a:solidFill>
                  <a:schemeClr val="bg1">
                    <a:lumMod val="85000"/>
                  </a:schemeClr>
                </a:solidFill>
                <a:latin typeface="Courier" charset="0"/>
                <a:ea typeface="Courier" charset="0"/>
                <a:cs typeface="Courier" charset="0"/>
              </a:rPr>
              <a:t>file</a:t>
            </a:r>
            <a:r>
              <a:rPr lang="sv-SE" sz="1100" dirty="0">
                <a:solidFill>
                  <a:schemeClr val="bg1">
                    <a:lumMod val="85000"/>
                  </a:schemeClr>
                </a:solidFill>
                <a:latin typeface="Courier" charset="0"/>
                <a:ea typeface="Courier" charset="0"/>
                <a:cs typeface="Courier" charset="0"/>
              </a:rPr>
              <a:t> </a:t>
            </a:r>
            <a:r>
              <a:rPr lang="sv-SE" sz="1100" dirty="0" err="1">
                <a:solidFill>
                  <a:schemeClr val="bg1">
                    <a:lumMod val="85000"/>
                  </a:schemeClr>
                </a:solidFill>
                <a:latin typeface="Courier" charset="0"/>
                <a:ea typeface="Courier" charset="0"/>
                <a:cs typeface="Courier" charset="0"/>
              </a:rPr>
              <a:t>with</a:t>
            </a:r>
            <a:r>
              <a:rPr lang="sv-SE" sz="1100" dirty="0">
                <a:solidFill>
                  <a:schemeClr val="bg1">
                    <a:lumMod val="85000"/>
                  </a:schemeClr>
                </a:solidFill>
                <a:latin typeface="Courier" charset="0"/>
                <a:ea typeface="Courier" charset="0"/>
                <a:cs typeface="Courier" charset="0"/>
              </a:rPr>
              <a:t>:</a:t>
            </a:r>
          </a:p>
          <a:p>
            <a:pPr marL="923925" lvl="1"/>
            <a:r>
              <a:rPr lang="sv-SE" sz="1100" dirty="0" err="1">
                <a:solidFill>
                  <a:schemeClr val="bg1">
                    <a:lumMod val="85000"/>
                  </a:schemeClr>
                </a:solidFill>
                <a:latin typeface="Courier" charset="0"/>
                <a:ea typeface="Courier" charset="0"/>
                <a:cs typeface="Courier" charset="0"/>
              </a:rPr>
              <a:t>echo</a:t>
            </a:r>
            <a:r>
              <a:rPr lang="sv-SE" sz="1100" dirty="0">
                <a:solidFill>
                  <a:schemeClr val="bg1">
                    <a:lumMod val="85000"/>
                  </a:schemeClr>
                </a:solidFill>
                <a:latin typeface="Courier" charset="0"/>
                <a:ea typeface="Courier" charset="0"/>
                <a:cs typeface="Courier" charset="0"/>
              </a:rPr>
              <a:t> q | </a:t>
            </a:r>
            <a:r>
              <a:rPr lang="sv-SE" sz="1100" dirty="0" err="1">
                <a:solidFill>
                  <a:schemeClr val="bg1">
                    <a:lumMod val="85000"/>
                  </a:schemeClr>
                </a:solidFill>
                <a:latin typeface="Courier" charset="0"/>
                <a:ea typeface="Courier" charset="0"/>
                <a:cs typeface="Courier" charset="0"/>
              </a:rPr>
              <a:t>gmx</a:t>
            </a:r>
            <a:r>
              <a:rPr lang="sv-SE" sz="1100" dirty="0">
                <a:solidFill>
                  <a:schemeClr val="bg1">
                    <a:lumMod val="85000"/>
                  </a:schemeClr>
                </a:solidFill>
                <a:latin typeface="Courier" charset="0"/>
                <a:ea typeface="Courier" charset="0"/>
                <a:cs typeface="Courier" charset="0"/>
              </a:rPr>
              <a:t> </a:t>
            </a:r>
            <a:r>
              <a:rPr lang="sv-SE" sz="1100" dirty="0" err="1">
                <a:solidFill>
                  <a:schemeClr val="bg1">
                    <a:lumMod val="85000"/>
                  </a:schemeClr>
                </a:solidFill>
                <a:latin typeface="Courier" charset="0"/>
                <a:ea typeface="Courier" charset="0"/>
                <a:cs typeface="Courier" charset="0"/>
              </a:rPr>
              <a:t>make_ndx</a:t>
            </a:r>
            <a:r>
              <a:rPr lang="sv-SE" sz="1100" dirty="0">
                <a:solidFill>
                  <a:schemeClr val="bg1">
                    <a:lumMod val="85000"/>
                  </a:schemeClr>
                </a:solidFill>
                <a:latin typeface="Courier" charset="0"/>
                <a:ea typeface="Courier" charset="0"/>
                <a:cs typeface="Courier" charset="0"/>
              </a:rPr>
              <a:t> -f </a:t>
            </a:r>
            <a:r>
              <a:rPr lang="sv-SE" sz="1100" dirty="0" err="1">
                <a:solidFill>
                  <a:schemeClr val="bg1">
                    <a:lumMod val="85000"/>
                  </a:schemeClr>
                </a:solidFill>
                <a:latin typeface="Courier" charset="0"/>
                <a:ea typeface="Courier" charset="0"/>
                <a:cs typeface="Courier" charset="0"/>
              </a:rPr>
              <a:t>preem.gro</a:t>
            </a:r>
            <a:r>
              <a:rPr lang="sv-SE" sz="1100" dirty="0">
                <a:solidFill>
                  <a:schemeClr val="bg1">
                    <a:lumMod val="85000"/>
                  </a:schemeClr>
                </a:solidFill>
                <a:latin typeface="Courier" charset="0"/>
                <a:ea typeface="Courier" charset="0"/>
                <a:cs typeface="Courier" charset="0"/>
              </a:rPr>
              <a:t> -o </a:t>
            </a:r>
            <a:r>
              <a:rPr lang="sv-SE" sz="1100" dirty="0" err="1">
                <a:solidFill>
                  <a:schemeClr val="bg1">
                    <a:lumMod val="85000"/>
                  </a:schemeClr>
                </a:solidFill>
                <a:latin typeface="Courier" charset="0"/>
                <a:ea typeface="Courier" charset="0"/>
                <a:cs typeface="Courier" charset="0"/>
              </a:rPr>
              <a:t>index.ndx</a:t>
            </a:r>
            <a:endParaRPr lang="sv-SE" sz="1100" dirty="0">
              <a:solidFill>
                <a:schemeClr val="bg1">
                  <a:lumMod val="85000"/>
                </a:schemeClr>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Energy </a:t>
            </a:r>
            <a:r>
              <a:rPr lang="sv-SE" sz="1100" dirty="0" err="1">
                <a:solidFill>
                  <a:srgbClr val="000000"/>
                </a:solidFill>
                <a:latin typeface="Courier" charset="0"/>
                <a:ea typeface="Courier" charset="0"/>
                <a:cs typeface="Courier" charset="0"/>
              </a:rPr>
              <a:t>minimization</a:t>
            </a:r>
            <a:endParaRPr lang="sv-SE" sz="1100" dirty="0">
              <a:solidFill>
                <a:srgbClr val="000000"/>
              </a:solidFill>
              <a:latin typeface="Courier" charset="0"/>
              <a:ea typeface="Courier" charset="0"/>
              <a:cs typeface="Courier" charset="0"/>
            </a:endParaRP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grompp</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em.mdp</a:t>
            </a:r>
            <a:r>
              <a:rPr lang="sv-SE" sz="1100" dirty="0">
                <a:solidFill>
                  <a:srgbClr val="000000"/>
                </a:solidFill>
                <a:latin typeface="Courier" charset="0"/>
                <a:ea typeface="Courier" charset="0"/>
                <a:cs typeface="Courier" charset="0"/>
              </a:rPr>
              <a:t> -c </a:t>
            </a:r>
            <a:r>
              <a:rPr lang="sv-SE" sz="1100" dirty="0" err="1">
                <a:solidFill>
                  <a:srgbClr val="000000"/>
                </a:solidFill>
                <a:latin typeface="Courier" charset="0"/>
                <a:ea typeface="Courier" charset="0"/>
                <a:cs typeface="Courier" charset="0"/>
              </a:rPr>
              <a:t>preem.gro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index.ndx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pp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em.top</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em.tpr</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maxwarn</a:t>
            </a:r>
            <a:r>
              <a:rPr lang="sv-SE" sz="1100" dirty="0">
                <a:solidFill>
                  <a:srgbClr val="000000"/>
                </a:solidFill>
                <a:latin typeface="Courier" charset="0"/>
                <a:ea typeface="Courier" charset="0"/>
                <a:cs typeface="Courier" charset="0"/>
              </a:rPr>
              <a:t> 1</a:t>
            </a: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mdrun</a:t>
            </a:r>
            <a:r>
              <a:rPr lang="sv-SE" sz="1100" dirty="0">
                <a:solidFill>
                  <a:srgbClr val="000000"/>
                </a:solidFill>
                <a:latin typeface="Courier" charset="0"/>
                <a:ea typeface="Courier" charset="0"/>
                <a:cs typeface="Courier" charset="0"/>
              </a:rPr>
              <a:t> -v -</a:t>
            </a:r>
            <a:r>
              <a:rPr lang="sv-SE" sz="1100" dirty="0" err="1">
                <a:solidFill>
                  <a:srgbClr val="000000"/>
                </a:solidFill>
                <a:latin typeface="Courier" charset="0"/>
                <a:ea typeface="Courier" charset="0"/>
                <a:cs typeface="Courier" charset="0"/>
              </a:rPr>
              <a:t>deffnm</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em</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p:txBody>
      </p:sp>
    </p:spTree>
    <p:extLst>
      <p:ext uri="{BB962C8B-B14F-4D97-AF65-F5344CB8AC3E}">
        <p14:creationId xmlns:p14="http://schemas.microsoft.com/office/powerpoint/2010/main" val="5752853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213207"/>
            <a:ext cx="9144000" cy="267579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000" dirty="0">
                <a:solidFill>
                  <a:srgbClr val="000000"/>
                </a:solidFill>
                <a:latin typeface="Courier"/>
                <a:cs typeface="Courier"/>
              </a:rPr>
              <a:t>; Parameters </a:t>
            </a:r>
            <a:r>
              <a:rPr lang="sv-SE" sz="1000" dirty="0" err="1">
                <a:solidFill>
                  <a:srgbClr val="000000"/>
                </a:solidFill>
                <a:latin typeface="Courier"/>
                <a:cs typeface="Courier"/>
              </a:rPr>
              <a:t>describing</a:t>
            </a:r>
            <a:r>
              <a:rPr lang="sv-SE" sz="1000" dirty="0">
                <a:solidFill>
                  <a:srgbClr val="000000"/>
                </a:solidFill>
                <a:latin typeface="Courier"/>
                <a:cs typeface="Courier"/>
              </a:rPr>
              <a:t> </a:t>
            </a:r>
            <a:r>
              <a:rPr lang="sv-SE" sz="1000" dirty="0" err="1">
                <a:solidFill>
                  <a:srgbClr val="000000"/>
                </a:solidFill>
                <a:latin typeface="Courier"/>
                <a:cs typeface="Courier"/>
              </a:rPr>
              <a:t>what</a:t>
            </a:r>
            <a:r>
              <a:rPr lang="sv-SE" sz="1000" dirty="0">
                <a:solidFill>
                  <a:srgbClr val="000000"/>
                </a:solidFill>
                <a:latin typeface="Courier"/>
                <a:cs typeface="Courier"/>
              </a:rPr>
              <a:t> </a:t>
            </a:r>
            <a:r>
              <a:rPr lang="sv-SE" sz="1000" dirty="0" err="1">
                <a:solidFill>
                  <a:srgbClr val="000000"/>
                </a:solidFill>
                <a:latin typeface="Courier"/>
                <a:cs typeface="Courier"/>
              </a:rPr>
              <a:t>to</a:t>
            </a:r>
            <a:r>
              <a:rPr lang="sv-SE" sz="1000" dirty="0">
                <a:solidFill>
                  <a:srgbClr val="000000"/>
                </a:solidFill>
                <a:latin typeface="Courier"/>
                <a:cs typeface="Courier"/>
              </a:rPr>
              <a:t> do, </a:t>
            </a:r>
            <a:r>
              <a:rPr lang="sv-SE" sz="1000" dirty="0" err="1">
                <a:solidFill>
                  <a:srgbClr val="000000"/>
                </a:solidFill>
                <a:latin typeface="Courier"/>
                <a:cs typeface="Courier"/>
              </a:rPr>
              <a:t>when</a:t>
            </a:r>
            <a:r>
              <a:rPr lang="sv-SE" sz="1000" dirty="0">
                <a:solidFill>
                  <a:srgbClr val="000000"/>
                </a:solidFill>
                <a:latin typeface="Courier"/>
                <a:cs typeface="Courier"/>
              </a:rPr>
              <a:t> </a:t>
            </a:r>
            <a:r>
              <a:rPr lang="sv-SE" sz="1000" dirty="0" err="1">
                <a:solidFill>
                  <a:srgbClr val="000000"/>
                </a:solidFill>
                <a:latin typeface="Courier"/>
                <a:cs typeface="Courier"/>
              </a:rPr>
              <a:t>to</a:t>
            </a:r>
            <a:r>
              <a:rPr lang="sv-SE" sz="1000" dirty="0">
                <a:solidFill>
                  <a:srgbClr val="000000"/>
                </a:solidFill>
                <a:latin typeface="Courier"/>
                <a:cs typeface="Courier"/>
              </a:rPr>
              <a:t> stop and </a:t>
            </a:r>
            <a:r>
              <a:rPr lang="sv-SE" sz="1000" dirty="0" err="1">
                <a:solidFill>
                  <a:srgbClr val="000000"/>
                </a:solidFill>
                <a:latin typeface="Courier"/>
                <a:cs typeface="Courier"/>
              </a:rPr>
              <a:t>what</a:t>
            </a:r>
            <a:r>
              <a:rPr lang="sv-SE" sz="1000" dirty="0">
                <a:solidFill>
                  <a:srgbClr val="000000"/>
                </a:solidFill>
                <a:latin typeface="Courier"/>
                <a:cs typeface="Courier"/>
              </a:rPr>
              <a:t> </a:t>
            </a:r>
            <a:r>
              <a:rPr lang="sv-SE" sz="1000" dirty="0" err="1">
                <a:solidFill>
                  <a:srgbClr val="000000"/>
                </a:solidFill>
                <a:latin typeface="Courier"/>
                <a:cs typeface="Courier"/>
              </a:rPr>
              <a:t>to</a:t>
            </a:r>
            <a:r>
              <a:rPr lang="sv-SE" sz="1000" dirty="0">
                <a:solidFill>
                  <a:srgbClr val="000000"/>
                </a:solidFill>
                <a:latin typeface="Courier"/>
                <a:cs typeface="Courier"/>
              </a:rPr>
              <a:t> save</a:t>
            </a:r>
          </a:p>
          <a:p>
            <a:pPr marL="923925" lvl="1"/>
            <a:r>
              <a:rPr lang="sv-SE" sz="1000" dirty="0" err="1" smtClean="0">
                <a:solidFill>
                  <a:srgbClr val="000000"/>
                </a:solidFill>
                <a:latin typeface="Courier"/>
                <a:cs typeface="Courier"/>
              </a:rPr>
              <a:t>define</a:t>
            </a:r>
            <a:r>
              <a:rPr lang="sv-SE" sz="1000" dirty="0" smtClean="0">
                <a:solidFill>
                  <a:srgbClr val="000000"/>
                </a:solidFill>
                <a:latin typeface="Courier"/>
                <a:cs typeface="Courier"/>
              </a:rPr>
              <a:t>		= </a:t>
            </a:r>
            <a:r>
              <a:rPr lang="sv-SE" sz="1000" dirty="0">
                <a:solidFill>
                  <a:srgbClr val="000000"/>
                </a:solidFill>
                <a:latin typeface="Courier"/>
                <a:cs typeface="Courier"/>
              </a:rPr>
              <a:t>-</a:t>
            </a:r>
            <a:r>
              <a:rPr lang="sv-SE" sz="1000" dirty="0" smtClean="0">
                <a:solidFill>
                  <a:srgbClr val="000000"/>
                </a:solidFill>
                <a:latin typeface="Courier"/>
                <a:cs typeface="Courier"/>
              </a:rPr>
              <a:t>DFLEXIBLE; </a:t>
            </a:r>
            <a:r>
              <a:rPr lang="sv-SE" sz="1000" dirty="0" err="1">
                <a:solidFill>
                  <a:srgbClr val="000000"/>
                </a:solidFill>
                <a:latin typeface="Courier"/>
                <a:cs typeface="Courier"/>
              </a:rPr>
              <a:t>Turn</a:t>
            </a:r>
            <a:r>
              <a:rPr lang="sv-SE" sz="1000" dirty="0">
                <a:solidFill>
                  <a:srgbClr val="000000"/>
                </a:solidFill>
                <a:latin typeface="Courier"/>
                <a:cs typeface="Courier"/>
              </a:rPr>
              <a:t> on flexible SPC </a:t>
            </a:r>
            <a:r>
              <a:rPr lang="sv-SE" sz="1000" dirty="0" err="1">
                <a:solidFill>
                  <a:srgbClr val="000000"/>
                </a:solidFill>
                <a:latin typeface="Courier"/>
                <a:cs typeface="Courier"/>
              </a:rPr>
              <a:t>water</a:t>
            </a:r>
            <a:r>
              <a:rPr lang="sv-SE" sz="1000" dirty="0">
                <a:solidFill>
                  <a:srgbClr val="000000"/>
                </a:solidFill>
                <a:latin typeface="Courier"/>
                <a:cs typeface="Courier"/>
              </a:rPr>
              <a:t> </a:t>
            </a:r>
            <a:r>
              <a:rPr lang="sv-SE" sz="1000" dirty="0" err="1">
                <a:solidFill>
                  <a:srgbClr val="000000"/>
                </a:solidFill>
                <a:latin typeface="Courier"/>
                <a:cs typeface="Courier"/>
              </a:rPr>
              <a:t>bonds</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integrator</a:t>
            </a:r>
            <a:r>
              <a:rPr lang="sv-SE" sz="1000" dirty="0">
                <a:solidFill>
                  <a:srgbClr val="000000"/>
                </a:solidFill>
                <a:latin typeface="Courier"/>
                <a:cs typeface="Courier"/>
              </a:rPr>
              <a:t>	  </a:t>
            </a:r>
            <a:r>
              <a:rPr lang="sv-SE" sz="1000" dirty="0" smtClean="0">
                <a:solidFill>
                  <a:srgbClr val="000000"/>
                </a:solidFill>
                <a:latin typeface="Courier"/>
                <a:cs typeface="Courier"/>
              </a:rPr>
              <a:t>	= </a:t>
            </a:r>
            <a:r>
              <a:rPr lang="sv-SE" sz="1000" dirty="0" err="1" smtClean="0">
                <a:solidFill>
                  <a:srgbClr val="000000"/>
                </a:solidFill>
                <a:latin typeface="Courier"/>
                <a:cs typeface="Courier"/>
              </a:rPr>
              <a:t>steep</a:t>
            </a:r>
            <a:r>
              <a:rPr lang="sv-SE" sz="1000" dirty="0" smtClean="0">
                <a:solidFill>
                  <a:srgbClr val="000000"/>
                </a:solidFill>
                <a:latin typeface="Courier"/>
                <a:cs typeface="Courier"/>
              </a:rPr>
              <a:t>	; </a:t>
            </a:r>
            <a:r>
              <a:rPr lang="sv-SE" sz="1000" dirty="0" err="1">
                <a:solidFill>
                  <a:srgbClr val="000000"/>
                </a:solidFill>
                <a:latin typeface="Courier"/>
                <a:cs typeface="Courier"/>
              </a:rPr>
              <a:t>Algorithm</a:t>
            </a:r>
            <a:r>
              <a:rPr lang="sv-SE" sz="1000" dirty="0">
                <a:solidFill>
                  <a:srgbClr val="000000"/>
                </a:solidFill>
                <a:latin typeface="Courier"/>
                <a:cs typeface="Courier"/>
              </a:rPr>
              <a:t> (</a:t>
            </a:r>
            <a:r>
              <a:rPr lang="sv-SE" sz="1000" dirty="0" err="1">
                <a:solidFill>
                  <a:srgbClr val="000000"/>
                </a:solidFill>
                <a:latin typeface="Courier"/>
                <a:cs typeface="Courier"/>
              </a:rPr>
              <a:t>steep</a:t>
            </a:r>
            <a:r>
              <a:rPr lang="sv-SE" sz="1000" dirty="0">
                <a:solidFill>
                  <a:srgbClr val="000000"/>
                </a:solidFill>
                <a:latin typeface="Courier"/>
                <a:cs typeface="Courier"/>
              </a:rPr>
              <a:t> = </a:t>
            </a:r>
            <a:r>
              <a:rPr lang="sv-SE" sz="1000" dirty="0" err="1">
                <a:solidFill>
                  <a:srgbClr val="000000"/>
                </a:solidFill>
                <a:latin typeface="Courier"/>
                <a:cs typeface="Courier"/>
              </a:rPr>
              <a:t>steepest</a:t>
            </a:r>
            <a:r>
              <a:rPr lang="sv-SE" sz="1000" dirty="0">
                <a:solidFill>
                  <a:srgbClr val="000000"/>
                </a:solidFill>
                <a:latin typeface="Courier"/>
                <a:cs typeface="Courier"/>
              </a:rPr>
              <a:t> </a:t>
            </a:r>
            <a:r>
              <a:rPr lang="sv-SE" sz="1000" dirty="0" err="1">
                <a:solidFill>
                  <a:srgbClr val="000000"/>
                </a:solidFill>
                <a:latin typeface="Courier"/>
                <a:cs typeface="Courier"/>
              </a:rPr>
              <a:t>descent</a:t>
            </a:r>
            <a:r>
              <a:rPr lang="sv-SE" sz="1000" dirty="0">
                <a:solidFill>
                  <a:srgbClr val="000000"/>
                </a:solidFill>
                <a:latin typeface="Courier"/>
                <a:cs typeface="Courier"/>
              </a:rPr>
              <a:t> </a:t>
            </a:r>
            <a:r>
              <a:rPr lang="sv-SE" sz="1000" dirty="0" err="1">
                <a:solidFill>
                  <a:srgbClr val="000000"/>
                </a:solidFill>
                <a:latin typeface="Courier"/>
                <a:cs typeface="Courier"/>
              </a:rPr>
              <a:t>minimization</a:t>
            </a:r>
            <a:r>
              <a:rPr lang="sv-SE" sz="1000" dirty="0">
                <a:solidFill>
                  <a:srgbClr val="000000"/>
                </a:solidFill>
                <a:latin typeface="Courier"/>
                <a:cs typeface="Courier"/>
              </a:rPr>
              <a:t>)</a:t>
            </a:r>
          </a:p>
          <a:p>
            <a:pPr marL="923925" lvl="1"/>
            <a:r>
              <a:rPr lang="sv-SE" sz="1000" dirty="0" err="1">
                <a:solidFill>
                  <a:srgbClr val="000000"/>
                </a:solidFill>
                <a:latin typeface="Courier"/>
                <a:cs typeface="Courier"/>
              </a:rPr>
              <a:t>emtol</a:t>
            </a:r>
            <a:r>
              <a:rPr lang="sv-SE" sz="1000" dirty="0">
                <a:solidFill>
                  <a:srgbClr val="000000"/>
                </a:solidFill>
                <a:latin typeface="Courier"/>
                <a:cs typeface="Courier"/>
              </a:rPr>
              <a:t>		</a:t>
            </a:r>
            <a:r>
              <a:rPr lang="sv-SE" sz="1000" dirty="0" smtClean="0">
                <a:solidFill>
                  <a:srgbClr val="000000"/>
                </a:solidFill>
                <a:latin typeface="Courier"/>
                <a:cs typeface="Courier"/>
              </a:rPr>
              <a:t>= </a:t>
            </a:r>
            <a:r>
              <a:rPr lang="sv-SE" sz="1000" dirty="0">
                <a:solidFill>
                  <a:srgbClr val="000000"/>
                </a:solidFill>
                <a:latin typeface="Courier"/>
                <a:cs typeface="Courier"/>
              </a:rPr>
              <a:t>1000  	</a:t>
            </a:r>
            <a:r>
              <a:rPr lang="sv-SE" sz="1000" dirty="0" smtClean="0">
                <a:solidFill>
                  <a:srgbClr val="000000"/>
                </a:solidFill>
                <a:latin typeface="Courier"/>
                <a:cs typeface="Courier"/>
              </a:rPr>
              <a:t>; </a:t>
            </a:r>
            <a:r>
              <a:rPr lang="sv-SE" sz="1000" dirty="0">
                <a:solidFill>
                  <a:srgbClr val="000000"/>
                </a:solidFill>
                <a:latin typeface="Courier"/>
                <a:cs typeface="Courier"/>
              </a:rPr>
              <a:t>Stop </a:t>
            </a:r>
            <a:r>
              <a:rPr lang="sv-SE" sz="1000" dirty="0" err="1">
                <a:solidFill>
                  <a:srgbClr val="000000"/>
                </a:solidFill>
                <a:latin typeface="Courier"/>
                <a:cs typeface="Courier"/>
              </a:rPr>
              <a:t>minimization</a:t>
            </a:r>
            <a:r>
              <a:rPr lang="sv-SE" sz="1000" dirty="0">
                <a:solidFill>
                  <a:srgbClr val="000000"/>
                </a:solidFill>
                <a:latin typeface="Courier"/>
                <a:cs typeface="Courier"/>
              </a:rPr>
              <a:t> </a:t>
            </a:r>
            <a:r>
              <a:rPr lang="sv-SE" sz="1000" dirty="0" err="1">
                <a:solidFill>
                  <a:srgbClr val="000000"/>
                </a:solidFill>
                <a:latin typeface="Courier"/>
                <a:cs typeface="Courier"/>
              </a:rPr>
              <a:t>when</a:t>
            </a:r>
            <a:r>
              <a:rPr lang="sv-SE" sz="1000" dirty="0">
                <a:solidFill>
                  <a:srgbClr val="000000"/>
                </a:solidFill>
                <a:latin typeface="Courier"/>
                <a:cs typeface="Courier"/>
              </a:rPr>
              <a:t> the maximum force &lt; 1000.0 kJ/mol/</a:t>
            </a:r>
            <a:r>
              <a:rPr lang="sv-SE" sz="1000" dirty="0" err="1">
                <a:solidFill>
                  <a:srgbClr val="000000"/>
                </a:solidFill>
                <a:latin typeface="Courier"/>
                <a:cs typeface="Courier"/>
              </a:rPr>
              <a:t>nm</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emstep</a:t>
            </a:r>
            <a:r>
              <a:rPr lang="sv-SE" sz="1000" dirty="0">
                <a:solidFill>
                  <a:srgbClr val="000000"/>
                </a:solidFill>
                <a:latin typeface="Courier"/>
                <a:cs typeface="Courier"/>
              </a:rPr>
              <a:t>       </a:t>
            </a:r>
            <a:r>
              <a:rPr lang="sv-SE" sz="1000" dirty="0" smtClean="0">
                <a:solidFill>
                  <a:srgbClr val="000000"/>
                </a:solidFill>
                <a:latin typeface="Courier"/>
                <a:cs typeface="Courier"/>
              </a:rPr>
              <a:t>	= 0.01	; </a:t>
            </a:r>
            <a:r>
              <a:rPr lang="sv-SE" sz="1000" dirty="0">
                <a:solidFill>
                  <a:srgbClr val="000000"/>
                </a:solidFill>
                <a:latin typeface="Courier"/>
                <a:cs typeface="Courier"/>
              </a:rPr>
              <a:t>Energy step </a:t>
            </a:r>
            <a:r>
              <a:rPr lang="sv-SE" sz="1000" dirty="0" err="1">
                <a:solidFill>
                  <a:srgbClr val="000000"/>
                </a:solidFill>
                <a:latin typeface="Courier"/>
                <a:cs typeface="Courier"/>
              </a:rPr>
              <a:t>size</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nsteps</a:t>
            </a:r>
            <a:r>
              <a:rPr lang="sv-SE" sz="1000" dirty="0">
                <a:solidFill>
                  <a:srgbClr val="000000"/>
                </a:solidFill>
                <a:latin typeface="Courier"/>
                <a:cs typeface="Courier"/>
              </a:rPr>
              <a:t>		</a:t>
            </a:r>
            <a:r>
              <a:rPr lang="sv-SE" sz="1000" dirty="0" smtClean="0">
                <a:solidFill>
                  <a:srgbClr val="000000"/>
                </a:solidFill>
                <a:latin typeface="Courier"/>
                <a:cs typeface="Courier"/>
              </a:rPr>
              <a:t>= 1000	; </a:t>
            </a:r>
            <a:r>
              <a:rPr lang="sv-SE" sz="1000" dirty="0">
                <a:solidFill>
                  <a:srgbClr val="000000"/>
                </a:solidFill>
                <a:latin typeface="Courier"/>
                <a:cs typeface="Courier"/>
              </a:rPr>
              <a:t>Maximum </a:t>
            </a:r>
            <a:r>
              <a:rPr lang="sv-SE" sz="1000" dirty="0" err="1">
                <a:solidFill>
                  <a:srgbClr val="000000"/>
                </a:solidFill>
                <a:latin typeface="Courier"/>
                <a:cs typeface="Courier"/>
              </a:rPr>
              <a:t>number</a:t>
            </a:r>
            <a:r>
              <a:rPr lang="sv-SE" sz="1000" dirty="0">
                <a:solidFill>
                  <a:srgbClr val="000000"/>
                </a:solidFill>
                <a:latin typeface="Courier"/>
                <a:cs typeface="Courier"/>
              </a:rPr>
              <a:t> </a:t>
            </a:r>
            <a:r>
              <a:rPr lang="sv-SE" sz="1000" dirty="0" err="1">
                <a:solidFill>
                  <a:srgbClr val="000000"/>
                </a:solidFill>
                <a:latin typeface="Courier"/>
                <a:cs typeface="Courier"/>
              </a:rPr>
              <a:t>of</a:t>
            </a:r>
            <a:r>
              <a:rPr lang="sv-SE" sz="1000" dirty="0">
                <a:solidFill>
                  <a:srgbClr val="000000"/>
                </a:solidFill>
                <a:latin typeface="Courier"/>
                <a:cs typeface="Courier"/>
              </a:rPr>
              <a:t> (</a:t>
            </a:r>
            <a:r>
              <a:rPr lang="sv-SE" sz="1000" dirty="0" err="1">
                <a:solidFill>
                  <a:srgbClr val="000000"/>
                </a:solidFill>
                <a:latin typeface="Courier"/>
                <a:cs typeface="Courier"/>
              </a:rPr>
              <a:t>minimization</a:t>
            </a:r>
            <a:r>
              <a:rPr lang="sv-SE" sz="1000" dirty="0">
                <a:solidFill>
                  <a:srgbClr val="000000"/>
                </a:solidFill>
                <a:latin typeface="Courier"/>
                <a:cs typeface="Courier"/>
              </a:rPr>
              <a:t>) steps to </a:t>
            </a:r>
            <a:r>
              <a:rPr lang="sv-SE" sz="1000" dirty="0" err="1">
                <a:solidFill>
                  <a:srgbClr val="000000"/>
                </a:solidFill>
                <a:latin typeface="Courier"/>
                <a:cs typeface="Courier"/>
              </a:rPr>
              <a:t>perform</a:t>
            </a:r>
            <a:endParaRPr lang="sv-SE" sz="1000" dirty="0">
              <a:solidFill>
                <a:srgbClr val="000000"/>
              </a:solidFill>
              <a:latin typeface="Courier"/>
              <a:cs typeface="Courier"/>
            </a:endParaRPr>
          </a:p>
          <a:p>
            <a:pPr marL="923925" lvl="1"/>
            <a:r>
              <a:rPr lang="sv-SE" sz="1000" dirty="0" err="1" smtClean="0">
                <a:solidFill>
                  <a:srgbClr val="000000"/>
                </a:solidFill>
                <a:latin typeface="Courier"/>
                <a:cs typeface="Courier"/>
              </a:rPr>
              <a:t>nstxout</a:t>
            </a:r>
            <a:r>
              <a:rPr lang="sv-SE" sz="1000" dirty="0">
                <a:solidFill>
                  <a:srgbClr val="000000"/>
                </a:solidFill>
                <a:latin typeface="Courier"/>
                <a:cs typeface="Courier"/>
              </a:rPr>
              <a:t>	</a:t>
            </a:r>
            <a:r>
              <a:rPr lang="sv-SE" sz="1000" dirty="0" smtClean="0">
                <a:solidFill>
                  <a:srgbClr val="000000"/>
                </a:solidFill>
                <a:latin typeface="Courier"/>
                <a:cs typeface="Courier"/>
              </a:rPr>
              <a:t>	= 10	; </a:t>
            </a:r>
            <a:r>
              <a:rPr lang="sv-SE" sz="1000" dirty="0" err="1">
                <a:solidFill>
                  <a:srgbClr val="000000"/>
                </a:solidFill>
                <a:latin typeface="Courier"/>
                <a:cs typeface="Courier"/>
              </a:rPr>
              <a:t>trajectory</a:t>
            </a:r>
            <a:r>
              <a:rPr lang="sv-SE" sz="1000" dirty="0">
                <a:solidFill>
                  <a:srgbClr val="000000"/>
                </a:solidFill>
                <a:latin typeface="Courier"/>
                <a:cs typeface="Courier"/>
              </a:rPr>
              <a:t> output </a:t>
            </a:r>
            <a:r>
              <a:rPr lang="sv-SE" sz="1000" dirty="0" err="1">
                <a:solidFill>
                  <a:srgbClr val="000000"/>
                </a:solidFill>
                <a:latin typeface="Courier"/>
                <a:cs typeface="Courier"/>
              </a:rPr>
              <a:t>every</a:t>
            </a:r>
            <a:r>
              <a:rPr lang="sv-SE" sz="1000" dirty="0">
                <a:solidFill>
                  <a:srgbClr val="000000"/>
                </a:solidFill>
                <a:latin typeface="Courier"/>
                <a:cs typeface="Courier"/>
              </a:rPr>
              <a:t> 10 steps</a:t>
            </a:r>
          </a:p>
          <a:p>
            <a:pPr marL="923925" lvl="1"/>
            <a:r>
              <a:rPr lang="sv-SE" sz="1000" dirty="0" err="1">
                <a:solidFill>
                  <a:srgbClr val="000000"/>
                </a:solidFill>
                <a:latin typeface="Courier"/>
                <a:cs typeface="Courier"/>
              </a:rPr>
              <a:t>cutoff-scheme</a:t>
            </a:r>
            <a:r>
              <a:rPr lang="sv-SE" sz="1000" dirty="0">
                <a:solidFill>
                  <a:srgbClr val="000000"/>
                </a:solidFill>
                <a:latin typeface="Courier"/>
                <a:cs typeface="Courier"/>
              </a:rPr>
              <a:t>    </a:t>
            </a:r>
            <a:r>
              <a:rPr lang="sv-SE" sz="1000" dirty="0" smtClean="0">
                <a:solidFill>
                  <a:srgbClr val="000000"/>
                </a:solidFill>
                <a:latin typeface="Courier"/>
                <a:cs typeface="Courier"/>
              </a:rPr>
              <a:t>	= </a:t>
            </a:r>
            <a:r>
              <a:rPr lang="sv-SE" sz="1000" dirty="0" err="1">
                <a:solidFill>
                  <a:srgbClr val="000000"/>
                </a:solidFill>
                <a:latin typeface="Courier"/>
                <a:cs typeface="Courier"/>
              </a:rPr>
              <a:t>verlet</a:t>
            </a:r>
            <a:endParaRPr lang="sv-SE" sz="1000" dirty="0">
              <a:solidFill>
                <a:srgbClr val="000000"/>
              </a:solidFill>
              <a:latin typeface="Courier"/>
              <a:cs typeface="Courier"/>
            </a:endParaRPr>
          </a:p>
          <a:p>
            <a:pPr marL="923925" lvl="1"/>
            <a:r>
              <a:rPr lang="sv-SE" sz="1000" dirty="0">
                <a:solidFill>
                  <a:srgbClr val="000000"/>
                </a:solidFill>
                <a:latin typeface="Courier"/>
                <a:cs typeface="Courier"/>
              </a:rPr>
              <a:t>; Parameters </a:t>
            </a:r>
            <a:r>
              <a:rPr lang="sv-SE" sz="1000" dirty="0" err="1">
                <a:solidFill>
                  <a:srgbClr val="000000"/>
                </a:solidFill>
                <a:latin typeface="Courier"/>
                <a:cs typeface="Courier"/>
              </a:rPr>
              <a:t>describing</a:t>
            </a:r>
            <a:r>
              <a:rPr lang="sv-SE" sz="1000" dirty="0">
                <a:solidFill>
                  <a:srgbClr val="000000"/>
                </a:solidFill>
                <a:latin typeface="Courier"/>
                <a:cs typeface="Courier"/>
              </a:rPr>
              <a:t> </a:t>
            </a:r>
            <a:r>
              <a:rPr lang="sv-SE" sz="1000" dirty="0" err="1">
                <a:solidFill>
                  <a:srgbClr val="000000"/>
                </a:solidFill>
                <a:latin typeface="Courier"/>
                <a:cs typeface="Courier"/>
              </a:rPr>
              <a:t>how</a:t>
            </a:r>
            <a:r>
              <a:rPr lang="sv-SE" sz="1000" dirty="0">
                <a:solidFill>
                  <a:srgbClr val="000000"/>
                </a:solidFill>
                <a:latin typeface="Courier"/>
                <a:cs typeface="Courier"/>
              </a:rPr>
              <a:t> </a:t>
            </a:r>
            <a:r>
              <a:rPr lang="sv-SE" sz="1000" dirty="0" err="1">
                <a:solidFill>
                  <a:srgbClr val="000000"/>
                </a:solidFill>
                <a:latin typeface="Courier"/>
                <a:cs typeface="Courier"/>
              </a:rPr>
              <a:t>to</a:t>
            </a:r>
            <a:r>
              <a:rPr lang="sv-SE" sz="1000" dirty="0">
                <a:solidFill>
                  <a:srgbClr val="000000"/>
                </a:solidFill>
                <a:latin typeface="Courier"/>
                <a:cs typeface="Courier"/>
              </a:rPr>
              <a:t> </a:t>
            </a:r>
            <a:r>
              <a:rPr lang="sv-SE" sz="1000" dirty="0" err="1">
                <a:solidFill>
                  <a:srgbClr val="000000"/>
                </a:solidFill>
                <a:latin typeface="Courier"/>
                <a:cs typeface="Courier"/>
              </a:rPr>
              <a:t>find</a:t>
            </a:r>
            <a:r>
              <a:rPr lang="sv-SE" sz="1000" dirty="0">
                <a:solidFill>
                  <a:srgbClr val="000000"/>
                </a:solidFill>
                <a:latin typeface="Courier"/>
                <a:cs typeface="Courier"/>
              </a:rPr>
              <a:t> the </a:t>
            </a:r>
            <a:r>
              <a:rPr lang="sv-SE" sz="1000" dirty="0" err="1">
                <a:solidFill>
                  <a:srgbClr val="000000"/>
                </a:solidFill>
                <a:latin typeface="Courier"/>
                <a:cs typeface="Courier"/>
              </a:rPr>
              <a:t>neighbors</a:t>
            </a:r>
            <a:r>
              <a:rPr lang="sv-SE" sz="1000" dirty="0">
                <a:solidFill>
                  <a:srgbClr val="000000"/>
                </a:solidFill>
                <a:latin typeface="Courier"/>
                <a:cs typeface="Courier"/>
              </a:rPr>
              <a:t> </a:t>
            </a:r>
            <a:r>
              <a:rPr lang="sv-SE" sz="1000" dirty="0" err="1">
                <a:solidFill>
                  <a:srgbClr val="000000"/>
                </a:solidFill>
                <a:latin typeface="Courier"/>
                <a:cs typeface="Courier"/>
              </a:rPr>
              <a:t>of</a:t>
            </a:r>
            <a:r>
              <a:rPr lang="sv-SE" sz="1000" dirty="0">
                <a:solidFill>
                  <a:srgbClr val="000000"/>
                </a:solidFill>
                <a:latin typeface="Courier"/>
                <a:cs typeface="Courier"/>
              </a:rPr>
              <a:t> </a:t>
            </a:r>
            <a:r>
              <a:rPr lang="sv-SE" sz="1000" dirty="0" err="1">
                <a:solidFill>
                  <a:srgbClr val="000000"/>
                </a:solidFill>
                <a:latin typeface="Courier"/>
                <a:cs typeface="Courier"/>
              </a:rPr>
              <a:t>each</a:t>
            </a:r>
            <a:r>
              <a:rPr lang="sv-SE" sz="1000" dirty="0">
                <a:solidFill>
                  <a:srgbClr val="000000"/>
                </a:solidFill>
                <a:latin typeface="Courier"/>
                <a:cs typeface="Courier"/>
              </a:rPr>
              <a:t> atom and </a:t>
            </a:r>
            <a:r>
              <a:rPr lang="sv-SE" sz="1000" dirty="0" err="1">
                <a:solidFill>
                  <a:srgbClr val="000000"/>
                </a:solidFill>
                <a:latin typeface="Courier"/>
                <a:cs typeface="Courier"/>
              </a:rPr>
              <a:t>how</a:t>
            </a:r>
            <a:r>
              <a:rPr lang="sv-SE" sz="1000" dirty="0">
                <a:solidFill>
                  <a:srgbClr val="000000"/>
                </a:solidFill>
                <a:latin typeface="Courier"/>
                <a:cs typeface="Courier"/>
              </a:rPr>
              <a:t> </a:t>
            </a:r>
            <a:r>
              <a:rPr lang="sv-SE" sz="1000" dirty="0" err="1">
                <a:solidFill>
                  <a:srgbClr val="000000"/>
                </a:solidFill>
                <a:latin typeface="Courier"/>
                <a:cs typeface="Courier"/>
              </a:rPr>
              <a:t>to</a:t>
            </a:r>
            <a:r>
              <a:rPr lang="sv-SE" sz="1000" dirty="0">
                <a:solidFill>
                  <a:srgbClr val="000000"/>
                </a:solidFill>
                <a:latin typeface="Courier"/>
                <a:cs typeface="Courier"/>
              </a:rPr>
              <a:t> </a:t>
            </a:r>
            <a:r>
              <a:rPr lang="sv-SE" sz="1000" dirty="0" err="1">
                <a:solidFill>
                  <a:srgbClr val="000000"/>
                </a:solidFill>
                <a:latin typeface="Courier"/>
                <a:cs typeface="Courier"/>
              </a:rPr>
              <a:t>calculate</a:t>
            </a:r>
            <a:r>
              <a:rPr lang="sv-SE" sz="1000" dirty="0">
                <a:solidFill>
                  <a:srgbClr val="000000"/>
                </a:solidFill>
                <a:latin typeface="Courier"/>
                <a:cs typeface="Courier"/>
              </a:rPr>
              <a:t> the </a:t>
            </a:r>
            <a:r>
              <a:rPr lang="sv-SE" sz="1000" dirty="0" err="1">
                <a:solidFill>
                  <a:srgbClr val="000000"/>
                </a:solidFill>
                <a:latin typeface="Courier"/>
                <a:cs typeface="Courier"/>
              </a:rPr>
              <a:t>interactions</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nstlist</a:t>
            </a:r>
            <a:r>
              <a:rPr lang="sv-SE" sz="1000" dirty="0">
                <a:solidFill>
                  <a:srgbClr val="000000"/>
                </a:solidFill>
                <a:latin typeface="Courier"/>
                <a:cs typeface="Courier"/>
              </a:rPr>
              <a:t>		</a:t>
            </a:r>
            <a:r>
              <a:rPr lang="sv-SE" sz="1000" dirty="0" smtClean="0">
                <a:solidFill>
                  <a:srgbClr val="000000"/>
                </a:solidFill>
                <a:latin typeface="Courier"/>
                <a:cs typeface="Courier"/>
              </a:rPr>
              <a:t>= </a:t>
            </a:r>
            <a:r>
              <a:rPr lang="sv-SE" sz="1000" dirty="0">
                <a:solidFill>
                  <a:srgbClr val="000000"/>
                </a:solidFill>
                <a:latin typeface="Courier"/>
                <a:cs typeface="Courier"/>
              </a:rPr>
              <a:t>10	</a:t>
            </a:r>
            <a:r>
              <a:rPr lang="sv-SE" sz="1000" dirty="0" smtClean="0">
                <a:solidFill>
                  <a:srgbClr val="000000"/>
                </a:solidFill>
                <a:latin typeface="Courier"/>
                <a:cs typeface="Courier"/>
              </a:rPr>
              <a:t>; </a:t>
            </a:r>
            <a:r>
              <a:rPr lang="sv-SE" sz="1000" dirty="0" err="1">
                <a:solidFill>
                  <a:srgbClr val="000000"/>
                </a:solidFill>
                <a:latin typeface="Courier"/>
                <a:cs typeface="Courier"/>
              </a:rPr>
              <a:t>Frequency</a:t>
            </a:r>
            <a:r>
              <a:rPr lang="sv-SE" sz="1000" dirty="0">
                <a:solidFill>
                  <a:srgbClr val="000000"/>
                </a:solidFill>
                <a:latin typeface="Courier"/>
                <a:cs typeface="Courier"/>
              </a:rPr>
              <a:t> to </a:t>
            </a:r>
            <a:r>
              <a:rPr lang="sv-SE" sz="1000" dirty="0" err="1">
                <a:solidFill>
                  <a:srgbClr val="000000"/>
                </a:solidFill>
                <a:latin typeface="Courier"/>
                <a:cs typeface="Courier"/>
              </a:rPr>
              <a:t>update</a:t>
            </a:r>
            <a:r>
              <a:rPr lang="sv-SE" sz="1000" dirty="0">
                <a:solidFill>
                  <a:srgbClr val="000000"/>
                </a:solidFill>
                <a:latin typeface="Courier"/>
                <a:cs typeface="Courier"/>
              </a:rPr>
              <a:t> the </a:t>
            </a:r>
            <a:r>
              <a:rPr lang="sv-SE" sz="1000" dirty="0" err="1">
                <a:solidFill>
                  <a:srgbClr val="000000"/>
                </a:solidFill>
                <a:latin typeface="Courier"/>
                <a:cs typeface="Courier"/>
              </a:rPr>
              <a:t>neighbor</a:t>
            </a:r>
            <a:r>
              <a:rPr lang="sv-SE" sz="1000" dirty="0">
                <a:solidFill>
                  <a:srgbClr val="000000"/>
                </a:solidFill>
                <a:latin typeface="Courier"/>
                <a:cs typeface="Courier"/>
              </a:rPr>
              <a:t> list and long </a:t>
            </a:r>
            <a:r>
              <a:rPr lang="sv-SE" sz="1000" dirty="0" err="1">
                <a:solidFill>
                  <a:srgbClr val="000000"/>
                </a:solidFill>
                <a:latin typeface="Courier"/>
                <a:cs typeface="Courier"/>
              </a:rPr>
              <a:t>range</a:t>
            </a:r>
            <a:r>
              <a:rPr lang="sv-SE" sz="1000" dirty="0">
                <a:solidFill>
                  <a:srgbClr val="000000"/>
                </a:solidFill>
                <a:latin typeface="Courier"/>
                <a:cs typeface="Courier"/>
              </a:rPr>
              <a:t> </a:t>
            </a:r>
            <a:r>
              <a:rPr lang="sv-SE" sz="1000" dirty="0" err="1">
                <a:solidFill>
                  <a:srgbClr val="000000"/>
                </a:solidFill>
                <a:latin typeface="Courier"/>
                <a:cs typeface="Courier"/>
              </a:rPr>
              <a:t>forces</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ns_type</a:t>
            </a:r>
            <a:r>
              <a:rPr lang="sv-SE" sz="1000" dirty="0">
                <a:solidFill>
                  <a:srgbClr val="000000"/>
                </a:solidFill>
                <a:latin typeface="Courier"/>
                <a:cs typeface="Courier"/>
              </a:rPr>
              <a:t>		</a:t>
            </a:r>
            <a:r>
              <a:rPr lang="sv-SE" sz="1000" dirty="0" smtClean="0">
                <a:solidFill>
                  <a:srgbClr val="000000"/>
                </a:solidFill>
                <a:latin typeface="Courier"/>
                <a:cs typeface="Courier"/>
              </a:rPr>
              <a:t>= </a:t>
            </a:r>
            <a:r>
              <a:rPr lang="sv-SE" sz="1000" dirty="0" err="1">
                <a:solidFill>
                  <a:srgbClr val="000000"/>
                </a:solidFill>
                <a:latin typeface="Courier"/>
                <a:cs typeface="Courier"/>
              </a:rPr>
              <a:t>grid</a:t>
            </a:r>
            <a:r>
              <a:rPr lang="sv-SE" sz="1000" dirty="0">
                <a:solidFill>
                  <a:srgbClr val="000000"/>
                </a:solidFill>
                <a:latin typeface="Courier"/>
                <a:cs typeface="Courier"/>
              </a:rPr>
              <a:t>	</a:t>
            </a:r>
            <a:r>
              <a:rPr lang="sv-SE" sz="1000" dirty="0" smtClean="0">
                <a:solidFill>
                  <a:srgbClr val="000000"/>
                </a:solidFill>
                <a:latin typeface="Courier"/>
                <a:cs typeface="Courier"/>
              </a:rPr>
              <a:t>; </a:t>
            </a:r>
            <a:r>
              <a:rPr lang="sv-SE" sz="1000" dirty="0" err="1">
                <a:solidFill>
                  <a:srgbClr val="000000"/>
                </a:solidFill>
                <a:latin typeface="Courier"/>
                <a:cs typeface="Courier"/>
              </a:rPr>
              <a:t>Method</a:t>
            </a:r>
            <a:r>
              <a:rPr lang="sv-SE" sz="1000" dirty="0">
                <a:solidFill>
                  <a:srgbClr val="000000"/>
                </a:solidFill>
                <a:latin typeface="Courier"/>
                <a:cs typeface="Courier"/>
              </a:rPr>
              <a:t> to </a:t>
            </a:r>
            <a:r>
              <a:rPr lang="sv-SE" sz="1000" dirty="0" err="1">
                <a:solidFill>
                  <a:srgbClr val="000000"/>
                </a:solidFill>
                <a:latin typeface="Courier"/>
                <a:cs typeface="Courier"/>
              </a:rPr>
              <a:t>determine</a:t>
            </a:r>
            <a:r>
              <a:rPr lang="sv-SE" sz="1000" dirty="0">
                <a:solidFill>
                  <a:srgbClr val="000000"/>
                </a:solidFill>
                <a:latin typeface="Courier"/>
                <a:cs typeface="Courier"/>
              </a:rPr>
              <a:t> </a:t>
            </a:r>
            <a:r>
              <a:rPr lang="sv-SE" sz="1000" dirty="0" err="1">
                <a:solidFill>
                  <a:srgbClr val="000000"/>
                </a:solidFill>
                <a:latin typeface="Courier"/>
                <a:cs typeface="Courier"/>
              </a:rPr>
              <a:t>neighbor</a:t>
            </a:r>
            <a:r>
              <a:rPr lang="sv-SE" sz="1000" dirty="0">
                <a:solidFill>
                  <a:srgbClr val="000000"/>
                </a:solidFill>
                <a:latin typeface="Courier"/>
                <a:cs typeface="Courier"/>
              </a:rPr>
              <a:t> list (simple, </a:t>
            </a:r>
            <a:r>
              <a:rPr lang="sv-SE" sz="1000" dirty="0" err="1">
                <a:solidFill>
                  <a:srgbClr val="000000"/>
                </a:solidFill>
                <a:latin typeface="Courier"/>
                <a:cs typeface="Courier"/>
              </a:rPr>
              <a:t>grid</a:t>
            </a:r>
            <a:r>
              <a:rPr lang="sv-SE" sz="1000" dirty="0">
                <a:solidFill>
                  <a:srgbClr val="000000"/>
                </a:solidFill>
                <a:latin typeface="Courier"/>
                <a:cs typeface="Courier"/>
              </a:rPr>
              <a:t>)</a:t>
            </a:r>
          </a:p>
          <a:p>
            <a:pPr marL="923925" lvl="1"/>
            <a:r>
              <a:rPr lang="sv-SE" sz="1000" dirty="0" err="1">
                <a:solidFill>
                  <a:srgbClr val="000000"/>
                </a:solidFill>
                <a:latin typeface="Courier"/>
                <a:cs typeface="Courier"/>
              </a:rPr>
              <a:t>rlist</a:t>
            </a:r>
            <a:r>
              <a:rPr lang="sv-SE" sz="1000" dirty="0">
                <a:solidFill>
                  <a:srgbClr val="000000"/>
                </a:solidFill>
                <a:latin typeface="Courier"/>
                <a:cs typeface="Courier"/>
              </a:rPr>
              <a:t>		</a:t>
            </a:r>
            <a:r>
              <a:rPr lang="sv-SE" sz="1000" dirty="0" smtClean="0">
                <a:solidFill>
                  <a:srgbClr val="000000"/>
                </a:solidFill>
                <a:latin typeface="Courier"/>
                <a:cs typeface="Courier"/>
              </a:rPr>
              <a:t>= 1	; </a:t>
            </a:r>
            <a:r>
              <a:rPr lang="sv-SE" sz="1000" dirty="0" err="1">
                <a:solidFill>
                  <a:srgbClr val="000000"/>
                </a:solidFill>
                <a:latin typeface="Courier"/>
                <a:cs typeface="Courier"/>
              </a:rPr>
              <a:t>Cut</a:t>
            </a:r>
            <a:r>
              <a:rPr lang="sv-SE" sz="1000" dirty="0">
                <a:solidFill>
                  <a:srgbClr val="000000"/>
                </a:solidFill>
                <a:latin typeface="Courier"/>
                <a:cs typeface="Courier"/>
              </a:rPr>
              <a:t>-off for </a:t>
            </a:r>
            <a:r>
              <a:rPr lang="sv-SE" sz="1000" dirty="0" err="1">
                <a:solidFill>
                  <a:srgbClr val="000000"/>
                </a:solidFill>
                <a:latin typeface="Courier"/>
                <a:cs typeface="Courier"/>
              </a:rPr>
              <a:t>making</a:t>
            </a:r>
            <a:r>
              <a:rPr lang="sv-SE" sz="1000" dirty="0">
                <a:solidFill>
                  <a:srgbClr val="000000"/>
                </a:solidFill>
                <a:latin typeface="Courier"/>
                <a:cs typeface="Courier"/>
              </a:rPr>
              <a:t> </a:t>
            </a:r>
            <a:r>
              <a:rPr lang="sv-SE" sz="1000" dirty="0" err="1">
                <a:solidFill>
                  <a:srgbClr val="000000"/>
                </a:solidFill>
                <a:latin typeface="Courier"/>
                <a:cs typeface="Courier"/>
              </a:rPr>
              <a:t>neighbor</a:t>
            </a:r>
            <a:r>
              <a:rPr lang="sv-SE" sz="1000" dirty="0">
                <a:solidFill>
                  <a:srgbClr val="000000"/>
                </a:solidFill>
                <a:latin typeface="Courier"/>
                <a:cs typeface="Courier"/>
              </a:rPr>
              <a:t> list (short </a:t>
            </a:r>
            <a:r>
              <a:rPr lang="sv-SE" sz="1000" dirty="0" err="1">
                <a:solidFill>
                  <a:srgbClr val="000000"/>
                </a:solidFill>
                <a:latin typeface="Courier"/>
                <a:cs typeface="Courier"/>
              </a:rPr>
              <a:t>range</a:t>
            </a:r>
            <a:r>
              <a:rPr lang="sv-SE" sz="1000" dirty="0">
                <a:solidFill>
                  <a:srgbClr val="000000"/>
                </a:solidFill>
                <a:latin typeface="Courier"/>
                <a:cs typeface="Courier"/>
              </a:rPr>
              <a:t> </a:t>
            </a:r>
            <a:r>
              <a:rPr lang="sv-SE" sz="1000" dirty="0" err="1">
                <a:solidFill>
                  <a:srgbClr val="000000"/>
                </a:solidFill>
                <a:latin typeface="Courier"/>
                <a:cs typeface="Courier"/>
              </a:rPr>
              <a:t>forces</a:t>
            </a:r>
            <a:r>
              <a:rPr lang="sv-SE" sz="1000" dirty="0">
                <a:solidFill>
                  <a:srgbClr val="000000"/>
                </a:solidFill>
                <a:latin typeface="Courier"/>
                <a:cs typeface="Courier"/>
              </a:rPr>
              <a:t>)</a:t>
            </a:r>
          </a:p>
          <a:p>
            <a:pPr marL="923925" lvl="1"/>
            <a:r>
              <a:rPr lang="sv-SE" sz="1000" dirty="0" err="1">
                <a:solidFill>
                  <a:srgbClr val="000000"/>
                </a:solidFill>
                <a:latin typeface="Courier"/>
                <a:cs typeface="Courier"/>
              </a:rPr>
              <a:t>coulombtype</a:t>
            </a:r>
            <a:r>
              <a:rPr lang="sv-SE" sz="1000" dirty="0">
                <a:solidFill>
                  <a:srgbClr val="000000"/>
                </a:solidFill>
                <a:latin typeface="Courier"/>
                <a:cs typeface="Courier"/>
              </a:rPr>
              <a:t>	  </a:t>
            </a:r>
            <a:r>
              <a:rPr lang="sv-SE" sz="1000" dirty="0" smtClean="0">
                <a:solidFill>
                  <a:srgbClr val="000000"/>
                </a:solidFill>
                <a:latin typeface="Courier"/>
                <a:cs typeface="Courier"/>
              </a:rPr>
              <a:t>	= </a:t>
            </a:r>
            <a:r>
              <a:rPr lang="sv-SE" sz="1000" dirty="0">
                <a:solidFill>
                  <a:srgbClr val="000000"/>
                </a:solidFill>
                <a:latin typeface="Courier"/>
                <a:cs typeface="Courier"/>
              </a:rPr>
              <a:t>PME	</a:t>
            </a:r>
            <a:r>
              <a:rPr lang="sv-SE" sz="1000" dirty="0" smtClean="0">
                <a:solidFill>
                  <a:srgbClr val="000000"/>
                </a:solidFill>
                <a:latin typeface="Courier"/>
                <a:cs typeface="Courier"/>
              </a:rPr>
              <a:t>; </a:t>
            </a:r>
            <a:r>
              <a:rPr lang="sv-SE" sz="1000" dirty="0" err="1">
                <a:solidFill>
                  <a:srgbClr val="000000"/>
                </a:solidFill>
                <a:latin typeface="Courier"/>
                <a:cs typeface="Courier"/>
              </a:rPr>
              <a:t>Treatment</a:t>
            </a:r>
            <a:r>
              <a:rPr lang="sv-SE" sz="1000" dirty="0">
                <a:solidFill>
                  <a:srgbClr val="000000"/>
                </a:solidFill>
                <a:latin typeface="Courier"/>
                <a:cs typeface="Courier"/>
              </a:rPr>
              <a:t> </a:t>
            </a:r>
            <a:r>
              <a:rPr lang="sv-SE" sz="1000" dirty="0" err="1">
                <a:solidFill>
                  <a:srgbClr val="000000"/>
                </a:solidFill>
                <a:latin typeface="Courier"/>
                <a:cs typeface="Courier"/>
              </a:rPr>
              <a:t>of</a:t>
            </a:r>
            <a:r>
              <a:rPr lang="sv-SE" sz="1000" dirty="0">
                <a:solidFill>
                  <a:srgbClr val="000000"/>
                </a:solidFill>
                <a:latin typeface="Courier"/>
                <a:cs typeface="Courier"/>
              </a:rPr>
              <a:t> long </a:t>
            </a:r>
            <a:r>
              <a:rPr lang="sv-SE" sz="1000" dirty="0" err="1">
                <a:solidFill>
                  <a:srgbClr val="000000"/>
                </a:solidFill>
                <a:latin typeface="Courier"/>
                <a:cs typeface="Courier"/>
              </a:rPr>
              <a:t>range</a:t>
            </a:r>
            <a:r>
              <a:rPr lang="sv-SE" sz="1000" dirty="0">
                <a:solidFill>
                  <a:srgbClr val="000000"/>
                </a:solidFill>
                <a:latin typeface="Courier"/>
                <a:cs typeface="Courier"/>
              </a:rPr>
              <a:t> </a:t>
            </a:r>
            <a:r>
              <a:rPr lang="sv-SE" sz="1000" dirty="0" err="1">
                <a:solidFill>
                  <a:srgbClr val="000000"/>
                </a:solidFill>
                <a:latin typeface="Courier"/>
                <a:cs typeface="Courier"/>
              </a:rPr>
              <a:t>electrostatic</a:t>
            </a:r>
            <a:r>
              <a:rPr lang="sv-SE" sz="1000" dirty="0">
                <a:solidFill>
                  <a:srgbClr val="000000"/>
                </a:solidFill>
                <a:latin typeface="Courier"/>
                <a:cs typeface="Courier"/>
              </a:rPr>
              <a:t> </a:t>
            </a:r>
            <a:r>
              <a:rPr lang="sv-SE" sz="1000" dirty="0" err="1">
                <a:solidFill>
                  <a:srgbClr val="000000"/>
                </a:solidFill>
                <a:latin typeface="Courier"/>
                <a:cs typeface="Courier"/>
              </a:rPr>
              <a:t>interactions</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rcoulomb</a:t>
            </a:r>
            <a:r>
              <a:rPr lang="sv-SE" sz="1000" dirty="0">
                <a:solidFill>
                  <a:srgbClr val="000000"/>
                </a:solidFill>
                <a:latin typeface="Courier"/>
                <a:cs typeface="Courier"/>
              </a:rPr>
              <a:t>	       </a:t>
            </a:r>
            <a:r>
              <a:rPr lang="sv-SE" sz="1000" dirty="0" smtClean="0">
                <a:solidFill>
                  <a:srgbClr val="000000"/>
                </a:solidFill>
                <a:latin typeface="Courier"/>
                <a:cs typeface="Courier"/>
              </a:rPr>
              <a:t>	= </a:t>
            </a:r>
            <a:r>
              <a:rPr lang="sv-SE" sz="1000" dirty="0">
                <a:solidFill>
                  <a:srgbClr val="000000"/>
                </a:solidFill>
                <a:latin typeface="Courier"/>
                <a:cs typeface="Courier"/>
              </a:rPr>
              <a:t>1	</a:t>
            </a:r>
            <a:r>
              <a:rPr lang="sv-SE" sz="1000" dirty="0" smtClean="0">
                <a:solidFill>
                  <a:srgbClr val="000000"/>
                </a:solidFill>
                <a:latin typeface="Courier"/>
                <a:cs typeface="Courier"/>
              </a:rPr>
              <a:t>; </a:t>
            </a:r>
            <a:r>
              <a:rPr lang="sv-SE" sz="1000" dirty="0">
                <a:solidFill>
                  <a:srgbClr val="000000"/>
                </a:solidFill>
                <a:latin typeface="Courier"/>
                <a:cs typeface="Courier"/>
              </a:rPr>
              <a:t>Short-</a:t>
            </a:r>
            <a:r>
              <a:rPr lang="sv-SE" sz="1000" dirty="0" err="1">
                <a:solidFill>
                  <a:srgbClr val="000000"/>
                </a:solidFill>
                <a:latin typeface="Courier"/>
                <a:cs typeface="Courier"/>
              </a:rPr>
              <a:t>range</a:t>
            </a:r>
            <a:r>
              <a:rPr lang="sv-SE" sz="1000" dirty="0">
                <a:solidFill>
                  <a:srgbClr val="000000"/>
                </a:solidFill>
                <a:latin typeface="Courier"/>
                <a:cs typeface="Courier"/>
              </a:rPr>
              <a:t> </a:t>
            </a:r>
            <a:r>
              <a:rPr lang="sv-SE" sz="1000" dirty="0" err="1">
                <a:solidFill>
                  <a:srgbClr val="000000"/>
                </a:solidFill>
                <a:latin typeface="Courier"/>
                <a:cs typeface="Courier"/>
              </a:rPr>
              <a:t>electrostatic</a:t>
            </a:r>
            <a:r>
              <a:rPr lang="sv-SE" sz="1000" dirty="0">
                <a:solidFill>
                  <a:srgbClr val="000000"/>
                </a:solidFill>
                <a:latin typeface="Courier"/>
                <a:cs typeface="Courier"/>
              </a:rPr>
              <a:t> </a:t>
            </a:r>
            <a:r>
              <a:rPr lang="sv-SE" sz="1000" dirty="0" err="1">
                <a:solidFill>
                  <a:srgbClr val="000000"/>
                </a:solidFill>
                <a:latin typeface="Courier"/>
                <a:cs typeface="Courier"/>
              </a:rPr>
              <a:t>cut</a:t>
            </a:r>
            <a:r>
              <a:rPr lang="sv-SE" sz="1000" dirty="0">
                <a:solidFill>
                  <a:srgbClr val="000000"/>
                </a:solidFill>
                <a:latin typeface="Courier"/>
                <a:cs typeface="Courier"/>
              </a:rPr>
              <a:t>-off</a:t>
            </a:r>
          </a:p>
          <a:p>
            <a:pPr marL="923925" lvl="1"/>
            <a:r>
              <a:rPr lang="sv-SE" sz="1000" dirty="0" err="1">
                <a:solidFill>
                  <a:srgbClr val="000000"/>
                </a:solidFill>
                <a:latin typeface="Courier"/>
                <a:cs typeface="Courier"/>
              </a:rPr>
              <a:t>rvdw</a:t>
            </a:r>
            <a:r>
              <a:rPr lang="sv-SE" sz="1000" dirty="0">
                <a:solidFill>
                  <a:srgbClr val="000000"/>
                </a:solidFill>
                <a:latin typeface="Courier"/>
                <a:cs typeface="Courier"/>
              </a:rPr>
              <a:t>		</a:t>
            </a:r>
            <a:r>
              <a:rPr lang="sv-SE" sz="1000" dirty="0" smtClean="0">
                <a:solidFill>
                  <a:srgbClr val="000000"/>
                </a:solidFill>
                <a:latin typeface="Courier"/>
                <a:cs typeface="Courier"/>
              </a:rPr>
              <a:t>= </a:t>
            </a:r>
            <a:r>
              <a:rPr lang="sv-SE" sz="1000" dirty="0">
                <a:solidFill>
                  <a:srgbClr val="000000"/>
                </a:solidFill>
                <a:latin typeface="Courier"/>
                <a:cs typeface="Courier"/>
              </a:rPr>
              <a:t>1	</a:t>
            </a:r>
            <a:r>
              <a:rPr lang="sv-SE" sz="1000" dirty="0" smtClean="0">
                <a:solidFill>
                  <a:srgbClr val="000000"/>
                </a:solidFill>
                <a:latin typeface="Courier"/>
                <a:cs typeface="Courier"/>
              </a:rPr>
              <a:t>; </a:t>
            </a:r>
            <a:r>
              <a:rPr lang="sv-SE" sz="1000" dirty="0">
                <a:solidFill>
                  <a:srgbClr val="000000"/>
                </a:solidFill>
                <a:latin typeface="Courier"/>
                <a:cs typeface="Courier"/>
              </a:rPr>
              <a:t>Short-</a:t>
            </a:r>
            <a:r>
              <a:rPr lang="sv-SE" sz="1000" dirty="0" err="1">
                <a:solidFill>
                  <a:srgbClr val="000000"/>
                </a:solidFill>
                <a:latin typeface="Courier"/>
                <a:cs typeface="Courier"/>
              </a:rPr>
              <a:t>range</a:t>
            </a:r>
            <a:r>
              <a:rPr lang="sv-SE" sz="1000" dirty="0">
                <a:solidFill>
                  <a:srgbClr val="000000"/>
                </a:solidFill>
                <a:latin typeface="Courier"/>
                <a:cs typeface="Courier"/>
              </a:rPr>
              <a:t> Van </a:t>
            </a:r>
            <a:r>
              <a:rPr lang="sv-SE" sz="1000" dirty="0" err="1">
                <a:solidFill>
                  <a:srgbClr val="000000"/>
                </a:solidFill>
                <a:latin typeface="Courier"/>
                <a:cs typeface="Courier"/>
              </a:rPr>
              <a:t>der</a:t>
            </a:r>
            <a:r>
              <a:rPr lang="sv-SE" sz="1000" dirty="0">
                <a:solidFill>
                  <a:srgbClr val="000000"/>
                </a:solidFill>
                <a:latin typeface="Courier"/>
                <a:cs typeface="Courier"/>
              </a:rPr>
              <a:t> Waals </a:t>
            </a:r>
            <a:r>
              <a:rPr lang="sv-SE" sz="1000" dirty="0" err="1">
                <a:solidFill>
                  <a:srgbClr val="000000"/>
                </a:solidFill>
                <a:latin typeface="Courier"/>
                <a:cs typeface="Courier"/>
              </a:rPr>
              <a:t>cut</a:t>
            </a:r>
            <a:r>
              <a:rPr lang="sv-SE" sz="1000" dirty="0">
                <a:solidFill>
                  <a:srgbClr val="000000"/>
                </a:solidFill>
                <a:latin typeface="Courier"/>
                <a:cs typeface="Courier"/>
              </a:rPr>
              <a:t>-off</a:t>
            </a:r>
          </a:p>
          <a:p>
            <a:pPr marL="923925" lvl="1"/>
            <a:r>
              <a:rPr lang="sv-SE" sz="1000" dirty="0" err="1">
                <a:solidFill>
                  <a:srgbClr val="000000"/>
                </a:solidFill>
                <a:latin typeface="Courier"/>
                <a:cs typeface="Courier"/>
              </a:rPr>
              <a:t>p</a:t>
            </a:r>
            <a:r>
              <a:rPr lang="sv-SE" sz="1000" dirty="0" err="1" smtClean="0">
                <a:solidFill>
                  <a:srgbClr val="000000"/>
                </a:solidFill>
                <a:latin typeface="Courier"/>
                <a:cs typeface="Courier"/>
              </a:rPr>
              <a:t>bc</a:t>
            </a:r>
            <a:r>
              <a:rPr lang="sv-SE" sz="1000" dirty="0">
                <a:solidFill>
                  <a:srgbClr val="000000"/>
                </a:solidFill>
                <a:latin typeface="Courier"/>
                <a:cs typeface="Courier"/>
              </a:rPr>
              <a:t>	</a:t>
            </a:r>
            <a:r>
              <a:rPr lang="sv-SE" sz="1000" dirty="0" smtClean="0">
                <a:solidFill>
                  <a:srgbClr val="000000"/>
                </a:solidFill>
                <a:latin typeface="Courier"/>
                <a:cs typeface="Courier"/>
              </a:rPr>
              <a:t>	= </a:t>
            </a:r>
            <a:r>
              <a:rPr lang="sv-SE" sz="1000" dirty="0" err="1">
                <a:solidFill>
                  <a:srgbClr val="000000"/>
                </a:solidFill>
                <a:latin typeface="Courier"/>
                <a:cs typeface="Courier"/>
              </a:rPr>
              <a:t>xyz</a:t>
            </a:r>
            <a:r>
              <a:rPr lang="sv-SE" sz="1000" dirty="0">
                <a:solidFill>
                  <a:srgbClr val="000000"/>
                </a:solidFill>
                <a:latin typeface="Courier"/>
                <a:cs typeface="Courier"/>
              </a:rPr>
              <a:t> 	</a:t>
            </a:r>
            <a:r>
              <a:rPr lang="sv-SE" sz="1000" dirty="0" smtClean="0">
                <a:solidFill>
                  <a:srgbClr val="000000"/>
                </a:solidFill>
                <a:latin typeface="Courier"/>
                <a:cs typeface="Courier"/>
              </a:rPr>
              <a:t>; </a:t>
            </a:r>
            <a:r>
              <a:rPr lang="sv-SE" sz="1000" dirty="0" err="1">
                <a:solidFill>
                  <a:srgbClr val="000000"/>
                </a:solidFill>
                <a:latin typeface="Courier"/>
                <a:cs typeface="Courier"/>
              </a:rPr>
              <a:t>Periodic</a:t>
            </a:r>
            <a:r>
              <a:rPr lang="sv-SE" sz="1000" dirty="0">
                <a:solidFill>
                  <a:srgbClr val="000000"/>
                </a:solidFill>
                <a:latin typeface="Courier"/>
                <a:cs typeface="Courier"/>
              </a:rPr>
              <a:t> </a:t>
            </a:r>
            <a:r>
              <a:rPr lang="sv-SE" sz="1000" dirty="0" err="1">
                <a:solidFill>
                  <a:srgbClr val="000000"/>
                </a:solidFill>
                <a:latin typeface="Courier"/>
                <a:cs typeface="Courier"/>
              </a:rPr>
              <a:t>Boundary</a:t>
            </a:r>
            <a:r>
              <a:rPr lang="sv-SE" sz="1000" dirty="0">
                <a:solidFill>
                  <a:srgbClr val="000000"/>
                </a:solidFill>
                <a:latin typeface="Courier"/>
                <a:cs typeface="Courier"/>
              </a:rPr>
              <a:t> </a:t>
            </a:r>
            <a:r>
              <a:rPr lang="sv-SE" sz="1000" dirty="0" err="1">
                <a:solidFill>
                  <a:srgbClr val="000000"/>
                </a:solidFill>
                <a:latin typeface="Courier"/>
                <a:cs typeface="Courier"/>
              </a:rPr>
              <a:t>Conditions</a:t>
            </a:r>
            <a:endParaRPr lang="sv-SE" sz="1000" dirty="0">
              <a:solidFill>
                <a:srgbClr val="000000"/>
              </a:solidFill>
              <a:latin typeface="Courier"/>
              <a:cs typeface="Courier"/>
            </a:endParaRPr>
          </a:p>
          <a:p>
            <a:pPr marL="923925" lvl="1"/>
            <a:endParaRPr lang="sv-SE" sz="788" dirty="0">
              <a:solidFill>
                <a:srgbClr val="000000"/>
              </a:solidFill>
              <a:latin typeface="Courier"/>
              <a:cs typeface="Courier"/>
            </a:endParaRPr>
          </a:p>
        </p:txBody>
      </p:sp>
      <p:sp>
        <p:nvSpPr>
          <p:cNvPr id="5"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a:latin typeface="Calibri" charset="0"/>
                <a:ea typeface="Calibri" charset="0"/>
                <a:cs typeface="Calibri" charset="0"/>
              </a:rPr>
              <a:t>	</a:t>
            </a:r>
            <a:r>
              <a:rPr lang="sv-SE" sz="2000" dirty="0" smtClean="0">
                <a:latin typeface="Calibri" charset="0"/>
                <a:ea typeface="Calibri" charset="0"/>
                <a:cs typeface="Calibri" charset="0"/>
              </a:rPr>
              <a:t>A </a:t>
            </a:r>
            <a:r>
              <a:rPr lang="sv-SE" sz="2000" dirty="0" err="1">
                <a:latin typeface="Calibri" charset="0"/>
                <a:ea typeface="Calibri" charset="0"/>
                <a:cs typeface="Calibri" charset="0"/>
              </a:rPr>
              <a:t>typical</a:t>
            </a:r>
            <a:r>
              <a:rPr lang="sv-SE" sz="2000" dirty="0">
                <a:latin typeface="Calibri" charset="0"/>
                <a:ea typeface="Calibri" charset="0"/>
                <a:cs typeface="Calibri" charset="0"/>
              </a:rPr>
              <a:t> md parameter </a:t>
            </a:r>
            <a:r>
              <a:rPr lang="sv-SE" sz="2000" dirty="0" err="1">
                <a:latin typeface="Calibri" charset="0"/>
                <a:ea typeface="Calibri" charset="0"/>
                <a:cs typeface="Calibri" charset="0"/>
              </a:rPr>
              <a:t>file</a:t>
            </a:r>
            <a:r>
              <a:rPr lang="sv-SE" sz="2000" dirty="0">
                <a:latin typeface="Calibri" charset="0"/>
                <a:ea typeface="Calibri" charset="0"/>
                <a:cs typeface="Calibri" charset="0"/>
              </a:rPr>
              <a:t> for </a:t>
            </a:r>
            <a:r>
              <a:rPr lang="sv-SE" sz="2000" dirty="0" err="1">
                <a:latin typeface="Calibri" charset="0"/>
                <a:ea typeface="Calibri" charset="0"/>
                <a:cs typeface="Calibri" charset="0"/>
              </a:rPr>
              <a:t>energy</a:t>
            </a:r>
            <a:r>
              <a:rPr lang="sv-SE" sz="2000" dirty="0">
                <a:latin typeface="Calibri" charset="0"/>
                <a:ea typeface="Calibri" charset="0"/>
                <a:cs typeface="Calibri" charset="0"/>
              </a:rPr>
              <a:t> </a:t>
            </a:r>
            <a:r>
              <a:rPr lang="sv-SE" sz="2000" dirty="0" err="1">
                <a:latin typeface="Calibri" charset="0"/>
                <a:ea typeface="Calibri" charset="0"/>
                <a:cs typeface="Calibri" charset="0"/>
              </a:rPr>
              <a:t>minization</a:t>
            </a:r>
            <a:r>
              <a:rPr lang="sv-SE" sz="2000" dirty="0">
                <a:latin typeface="Calibri" charset="0"/>
                <a:ea typeface="Calibri" charset="0"/>
                <a:cs typeface="Calibri" charset="0"/>
              </a:rPr>
              <a:t>, </a:t>
            </a:r>
            <a:r>
              <a:rPr lang="sv-SE" sz="2000" b="1" dirty="0" err="1" smtClean="0">
                <a:latin typeface="Calibri" charset="0"/>
                <a:ea typeface="Calibri" charset="0"/>
                <a:cs typeface="Calibri" charset="0"/>
              </a:rPr>
              <a:t>em.mdp</a:t>
            </a:r>
            <a:endParaRPr lang="sv-SE" sz="2000" b="1" dirty="0">
              <a:latin typeface="Calibri" charset="0"/>
              <a:ea typeface="Calibri" charset="0"/>
              <a:cs typeface="Calibri" charset="0"/>
            </a:endParaRPr>
          </a:p>
        </p:txBody>
      </p:sp>
      <p:sp>
        <p:nvSpPr>
          <p:cNvPr id="6" name="TextBox 5"/>
          <p:cNvSpPr txBox="1"/>
          <p:nvPr/>
        </p:nvSpPr>
        <p:spPr>
          <a:xfrm>
            <a:off x="0" y="4036874"/>
            <a:ext cx="9144000" cy="2800767"/>
          </a:xfrm>
          <a:prstGeom prst="rect">
            <a:avLst/>
          </a:prstGeom>
          <a:ln>
            <a:solidFill>
              <a:schemeClr val="tx1"/>
            </a:solidFill>
          </a:ln>
        </p:spPr>
        <p:style>
          <a:lnRef idx="0">
            <a:scrgbClr r="0" g="0" b="0"/>
          </a:lnRef>
          <a:fillRef idx="1003">
            <a:schemeClr val="lt1"/>
          </a:fillRef>
          <a:effectRef idx="0">
            <a:scrgbClr r="0" g="0" b="0"/>
          </a:effectRef>
          <a:fontRef idx="major"/>
        </p:style>
        <p:txBody>
          <a:bodyPr wrap="square" rtlCol="0">
            <a:spAutoFit/>
          </a:bodyPr>
          <a:lstStyle/>
          <a:p>
            <a:pPr marL="923925"/>
            <a:r>
              <a:rPr lang="en-US" sz="1600" dirty="0"/>
              <a:t>With this input </a:t>
            </a:r>
            <a:r>
              <a:rPr lang="en-US" sz="1600" dirty="0" err="1"/>
              <a:t>gmx</a:t>
            </a:r>
            <a:r>
              <a:rPr lang="en-US" sz="1600" dirty="0"/>
              <a:t> </a:t>
            </a:r>
            <a:r>
              <a:rPr lang="en-US" sz="1600" dirty="0" err="1"/>
              <a:t>grompp</a:t>
            </a:r>
            <a:r>
              <a:rPr lang="en-US" sz="1600" dirty="0"/>
              <a:t> will produce a commented file with the default name </a:t>
            </a:r>
            <a:r>
              <a:rPr lang="en-US" sz="1600" dirty="0" err="1"/>
              <a:t>mdout.mdp</a:t>
            </a:r>
            <a:r>
              <a:rPr lang="en-US" sz="1600" dirty="0"/>
              <a:t>. That file will contain the above options, as well as all other options not explicitly set, showing their default values</a:t>
            </a:r>
            <a:r>
              <a:rPr lang="en-US" sz="1600" dirty="0" smtClean="0"/>
              <a:t>.</a:t>
            </a:r>
          </a:p>
          <a:p>
            <a:pPr marL="923925"/>
            <a:endParaRPr lang="en-US" sz="1600" dirty="0"/>
          </a:p>
          <a:p>
            <a:pPr marL="923925"/>
            <a:r>
              <a:rPr lang="en-US" sz="1600" dirty="0" smtClean="0"/>
              <a:t>For all .</a:t>
            </a:r>
            <a:r>
              <a:rPr lang="en-US" sz="1600" dirty="0" err="1" smtClean="0"/>
              <a:t>mdp</a:t>
            </a:r>
            <a:r>
              <a:rPr lang="en-US" sz="1600" dirty="0" smtClean="0"/>
              <a:t> options, go to</a:t>
            </a:r>
            <a:r>
              <a:rPr lang="en-US" sz="1600" dirty="0"/>
              <a:t>: </a:t>
            </a:r>
            <a:endParaRPr lang="en-US" sz="1600" dirty="0" smtClean="0"/>
          </a:p>
          <a:p>
            <a:pPr marL="923925"/>
            <a:r>
              <a:rPr lang="en-US" sz="1600" dirty="0" smtClean="0">
                <a:hlinkClick r:id="rId2"/>
              </a:rPr>
              <a:t>http</a:t>
            </a:r>
            <a:r>
              <a:rPr lang="en-US" sz="1600" dirty="0">
                <a:hlinkClick r:id="rId2"/>
              </a:rPr>
              <a:t>://</a:t>
            </a:r>
            <a:r>
              <a:rPr lang="en-US" sz="1600" dirty="0" smtClean="0">
                <a:hlinkClick r:id="rId2"/>
              </a:rPr>
              <a:t>manual.gromacs.org/documentation/2016.3/user-guide/mdp-options.html</a:t>
            </a:r>
            <a:endParaRPr lang="en-US" sz="1600" dirty="0" smtClean="0"/>
          </a:p>
          <a:p>
            <a:pPr marL="923925"/>
            <a:endParaRPr lang="en-US" sz="1600" dirty="0"/>
          </a:p>
          <a:p>
            <a:pPr marL="923925"/>
            <a:endParaRPr lang="en-US" sz="1600" dirty="0" smtClean="0"/>
          </a:p>
          <a:p>
            <a:pPr marL="923925"/>
            <a:endParaRPr lang="en-US" sz="1600" dirty="0"/>
          </a:p>
          <a:p>
            <a:pPr marL="923925"/>
            <a:endParaRPr lang="en-US" sz="1600" dirty="0" smtClean="0"/>
          </a:p>
          <a:p>
            <a:pPr marL="923925"/>
            <a:endParaRPr lang="en-US" sz="1600" dirty="0" smtClean="0"/>
          </a:p>
        </p:txBody>
      </p:sp>
    </p:spTree>
    <p:extLst>
      <p:ext uri="{BB962C8B-B14F-4D97-AF65-F5344CB8AC3E}">
        <p14:creationId xmlns:p14="http://schemas.microsoft.com/office/powerpoint/2010/main" val="8497171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259581"/>
            <a:ext cx="9144000" cy="3600986"/>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000" dirty="0" err="1">
                <a:solidFill>
                  <a:srgbClr val="000000"/>
                </a:solidFill>
                <a:latin typeface="Courier"/>
                <a:cs typeface="Courier"/>
              </a:rPr>
              <a:t>define</a:t>
            </a:r>
            <a:r>
              <a:rPr lang="sv-SE" sz="1000" dirty="0">
                <a:solidFill>
                  <a:srgbClr val="000000"/>
                </a:solidFill>
                <a:latin typeface="Courier"/>
                <a:cs typeface="Courier"/>
              </a:rPr>
              <a:t>      	</a:t>
            </a:r>
            <a:r>
              <a:rPr lang="sv-SE" sz="1000" dirty="0" smtClean="0">
                <a:solidFill>
                  <a:srgbClr val="000000"/>
                </a:solidFill>
                <a:latin typeface="Courier"/>
                <a:cs typeface="Courier"/>
              </a:rPr>
              <a:t>= </a:t>
            </a:r>
            <a:r>
              <a:rPr lang="sv-SE" sz="1000" dirty="0">
                <a:solidFill>
                  <a:srgbClr val="000000"/>
                </a:solidFill>
                <a:latin typeface="Courier"/>
                <a:cs typeface="Courier"/>
              </a:rPr>
              <a:t>-DFLEXIBLE -DPOSRES</a:t>
            </a:r>
          </a:p>
          <a:p>
            <a:pPr marL="923925" lvl="1"/>
            <a:r>
              <a:rPr lang="sv-SE" sz="1000" dirty="0">
                <a:solidFill>
                  <a:srgbClr val="000000"/>
                </a:solidFill>
                <a:latin typeface="Courier"/>
                <a:cs typeface="Courier"/>
              </a:rPr>
              <a:t>; </a:t>
            </a:r>
            <a:r>
              <a:rPr lang="sv-SE" sz="1000" dirty="0" err="1">
                <a:solidFill>
                  <a:srgbClr val="000000"/>
                </a:solidFill>
                <a:latin typeface="Courier"/>
                <a:cs typeface="Courier"/>
              </a:rPr>
              <a:t>Run</a:t>
            </a:r>
            <a:r>
              <a:rPr lang="sv-SE" sz="1000" dirty="0">
                <a:solidFill>
                  <a:srgbClr val="000000"/>
                </a:solidFill>
                <a:latin typeface="Courier"/>
                <a:cs typeface="Courier"/>
              </a:rPr>
              <a:t> parameters</a:t>
            </a:r>
          </a:p>
          <a:p>
            <a:pPr marL="923925" lvl="1"/>
            <a:r>
              <a:rPr lang="sv-SE" sz="1000" dirty="0" err="1">
                <a:solidFill>
                  <a:srgbClr val="000000"/>
                </a:solidFill>
                <a:latin typeface="Courier"/>
                <a:cs typeface="Courier"/>
              </a:rPr>
              <a:t>Integrator</a:t>
            </a:r>
            <a:r>
              <a:rPr lang="sv-SE" sz="1000" dirty="0">
                <a:solidFill>
                  <a:srgbClr val="000000"/>
                </a:solidFill>
                <a:latin typeface="Courier"/>
                <a:cs typeface="Courier"/>
              </a:rPr>
              <a:t>       </a:t>
            </a:r>
            <a:r>
              <a:rPr lang="sv-SE" sz="1000" dirty="0" smtClean="0">
                <a:solidFill>
                  <a:srgbClr val="000000"/>
                </a:solidFill>
                <a:latin typeface="Courier"/>
                <a:cs typeface="Courier"/>
              </a:rPr>
              <a:t>	= </a:t>
            </a:r>
            <a:r>
              <a:rPr lang="sv-SE" sz="1000" dirty="0">
                <a:solidFill>
                  <a:srgbClr val="000000"/>
                </a:solidFill>
                <a:latin typeface="Courier"/>
                <a:cs typeface="Courier"/>
              </a:rPr>
              <a:t>md	</a:t>
            </a:r>
            <a:r>
              <a:rPr lang="sv-SE" sz="1000" dirty="0" smtClean="0">
                <a:solidFill>
                  <a:srgbClr val="000000"/>
                </a:solidFill>
                <a:latin typeface="Courier"/>
                <a:cs typeface="Courier"/>
              </a:rPr>
              <a:t>; </a:t>
            </a:r>
            <a:r>
              <a:rPr lang="sv-SE" sz="1000" dirty="0" err="1">
                <a:solidFill>
                  <a:srgbClr val="000000"/>
                </a:solidFill>
                <a:latin typeface="Courier"/>
                <a:cs typeface="Courier"/>
              </a:rPr>
              <a:t>leap-frog</a:t>
            </a:r>
            <a:r>
              <a:rPr lang="sv-SE" sz="1000" dirty="0">
                <a:solidFill>
                  <a:srgbClr val="000000"/>
                </a:solidFill>
                <a:latin typeface="Courier"/>
                <a:cs typeface="Courier"/>
              </a:rPr>
              <a:t> </a:t>
            </a:r>
            <a:r>
              <a:rPr lang="sv-SE" sz="1000" dirty="0" err="1">
                <a:solidFill>
                  <a:srgbClr val="000000"/>
                </a:solidFill>
                <a:latin typeface="Courier"/>
                <a:cs typeface="Courier"/>
              </a:rPr>
              <a:t>integrator</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nsteps</a:t>
            </a:r>
            <a:r>
              <a:rPr lang="sv-SE" sz="1000" dirty="0">
                <a:solidFill>
                  <a:srgbClr val="000000"/>
                </a:solidFill>
                <a:latin typeface="Courier"/>
                <a:cs typeface="Courier"/>
              </a:rPr>
              <a:t>		</a:t>
            </a:r>
            <a:r>
              <a:rPr lang="sv-SE" sz="1000" dirty="0" smtClean="0">
                <a:solidFill>
                  <a:srgbClr val="000000"/>
                </a:solidFill>
                <a:latin typeface="Courier"/>
                <a:cs typeface="Courier"/>
              </a:rPr>
              <a:t>= </a:t>
            </a:r>
            <a:r>
              <a:rPr lang="sv-SE" sz="1000" dirty="0">
                <a:solidFill>
                  <a:srgbClr val="000000"/>
                </a:solidFill>
                <a:latin typeface="Courier"/>
                <a:cs typeface="Courier"/>
              </a:rPr>
              <a:t>10000     </a:t>
            </a:r>
            <a:r>
              <a:rPr lang="sv-SE" sz="1000" dirty="0" smtClean="0">
                <a:solidFill>
                  <a:srgbClr val="000000"/>
                </a:solidFill>
                <a:latin typeface="Courier"/>
                <a:cs typeface="Courier"/>
              </a:rPr>
              <a:t>;</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nstcomm</a:t>
            </a:r>
            <a:r>
              <a:rPr lang="sv-SE" sz="1000" dirty="0">
                <a:solidFill>
                  <a:srgbClr val="000000"/>
                </a:solidFill>
                <a:latin typeface="Courier"/>
                <a:cs typeface="Courier"/>
              </a:rPr>
              <a:t>     	</a:t>
            </a:r>
            <a:r>
              <a:rPr lang="sv-SE" sz="1000" dirty="0" smtClean="0">
                <a:solidFill>
                  <a:srgbClr val="000000"/>
                </a:solidFill>
                <a:latin typeface="Courier"/>
                <a:cs typeface="Courier"/>
              </a:rPr>
              <a:t>= </a:t>
            </a:r>
            <a:r>
              <a:rPr lang="sv-SE" sz="1000" dirty="0">
                <a:solidFill>
                  <a:srgbClr val="000000"/>
                </a:solidFill>
                <a:latin typeface="Courier"/>
                <a:cs typeface="Courier"/>
              </a:rPr>
              <a:t>1000      </a:t>
            </a:r>
            <a:r>
              <a:rPr lang="sv-SE" sz="1000" dirty="0" smtClean="0">
                <a:solidFill>
                  <a:srgbClr val="000000"/>
                </a:solidFill>
                <a:latin typeface="Courier"/>
                <a:cs typeface="Courier"/>
              </a:rPr>
              <a:t>;</a:t>
            </a:r>
            <a:endParaRPr lang="sv-SE" sz="1000" dirty="0">
              <a:solidFill>
                <a:srgbClr val="000000"/>
              </a:solidFill>
              <a:latin typeface="Courier"/>
              <a:cs typeface="Courier"/>
            </a:endParaRPr>
          </a:p>
          <a:p>
            <a:pPr marL="923925" lvl="1"/>
            <a:r>
              <a:rPr lang="sv-SE" sz="1000" dirty="0">
                <a:solidFill>
                  <a:srgbClr val="000000"/>
                </a:solidFill>
                <a:latin typeface="Courier"/>
                <a:cs typeface="Courier"/>
              </a:rPr>
              <a:t>dt	            </a:t>
            </a:r>
            <a:r>
              <a:rPr lang="sv-SE" sz="1000" dirty="0" smtClean="0">
                <a:solidFill>
                  <a:srgbClr val="000000"/>
                </a:solidFill>
                <a:latin typeface="Courier"/>
                <a:cs typeface="Courier"/>
              </a:rPr>
              <a:t>= </a:t>
            </a:r>
            <a:r>
              <a:rPr lang="sv-SE" sz="1000" dirty="0">
                <a:solidFill>
                  <a:srgbClr val="000000"/>
                </a:solidFill>
                <a:latin typeface="Courier"/>
                <a:cs typeface="Courier"/>
              </a:rPr>
              <a:t>0.0005	; 0.5 </a:t>
            </a:r>
            <a:r>
              <a:rPr lang="sv-SE" sz="1000" dirty="0" err="1">
                <a:solidFill>
                  <a:srgbClr val="000000"/>
                </a:solidFill>
                <a:latin typeface="Courier"/>
                <a:cs typeface="Courier"/>
              </a:rPr>
              <a:t>fs</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comm</a:t>
            </a:r>
            <a:r>
              <a:rPr lang="sv-SE" sz="1000" dirty="0">
                <a:solidFill>
                  <a:srgbClr val="000000"/>
                </a:solidFill>
                <a:latin typeface="Courier"/>
                <a:cs typeface="Courier"/>
              </a:rPr>
              <a:t>-mode             </a:t>
            </a:r>
            <a:r>
              <a:rPr lang="sv-SE" sz="1000" dirty="0" smtClean="0">
                <a:solidFill>
                  <a:srgbClr val="000000"/>
                </a:solidFill>
                <a:latin typeface="Courier"/>
                <a:cs typeface="Courier"/>
              </a:rPr>
              <a:t>	= </a:t>
            </a:r>
            <a:r>
              <a:rPr lang="sv-SE" sz="1000" dirty="0" err="1">
                <a:solidFill>
                  <a:srgbClr val="000000"/>
                </a:solidFill>
                <a:latin typeface="Courier"/>
                <a:cs typeface="Courier"/>
              </a:rPr>
              <a:t>Linear</a:t>
            </a:r>
            <a:r>
              <a:rPr lang="sv-SE" sz="1000" dirty="0">
                <a:solidFill>
                  <a:srgbClr val="000000"/>
                </a:solidFill>
                <a:latin typeface="Courier"/>
                <a:cs typeface="Courier"/>
              </a:rPr>
              <a:t>	; </a:t>
            </a:r>
            <a:r>
              <a:rPr lang="sv-SE" sz="1000" dirty="0" err="1">
                <a:solidFill>
                  <a:srgbClr val="000000"/>
                </a:solidFill>
                <a:latin typeface="Courier"/>
                <a:cs typeface="Courier"/>
              </a:rPr>
              <a:t>Linear</a:t>
            </a:r>
            <a:r>
              <a:rPr lang="sv-SE" sz="1000" dirty="0">
                <a:solidFill>
                  <a:srgbClr val="000000"/>
                </a:solidFill>
                <a:latin typeface="Courier"/>
                <a:cs typeface="Courier"/>
              </a:rPr>
              <a:t> COM </a:t>
            </a:r>
            <a:r>
              <a:rPr lang="sv-SE" sz="1000" dirty="0" err="1">
                <a:solidFill>
                  <a:srgbClr val="000000"/>
                </a:solidFill>
                <a:latin typeface="Courier"/>
                <a:cs typeface="Courier"/>
              </a:rPr>
              <a:t>mass</a:t>
            </a:r>
            <a:r>
              <a:rPr lang="sv-SE" sz="1000" dirty="0">
                <a:solidFill>
                  <a:srgbClr val="000000"/>
                </a:solidFill>
                <a:latin typeface="Courier"/>
                <a:cs typeface="Courier"/>
              </a:rPr>
              <a:t> </a:t>
            </a:r>
            <a:r>
              <a:rPr lang="sv-SE" sz="1000" dirty="0" err="1">
                <a:solidFill>
                  <a:srgbClr val="000000"/>
                </a:solidFill>
                <a:latin typeface="Courier"/>
                <a:cs typeface="Courier"/>
              </a:rPr>
              <a:t>control</a:t>
            </a:r>
            <a:r>
              <a:rPr lang="sv-SE" sz="1000" dirty="0">
                <a:solidFill>
                  <a:srgbClr val="000000"/>
                </a:solidFill>
                <a:latin typeface="Courier"/>
                <a:cs typeface="Courier"/>
              </a:rPr>
              <a:t> </a:t>
            </a:r>
            <a:r>
              <a:rPr lang="sv-SE" sz="1000" dirty="0" err="1">
                <a:solidFill>
                  <a:srgbClr val="000000"/>
                </a:solidFill>
                <a:latin typeface="Courier"/>
                <a:cs typeface="Courier"/>
              </a:rPr>
              <a:t>every</a:t>
            </a:r>
            <a:r>
              <a:rPr lang="sv-SE" sz="1000" dirty="0">
                <a:solidFill>
                  <a:srgbClr val="000000"/>
                </a:solidFill>
                <a:latin typeface="Courier"/>
                <a:cs typeface="Courier"/>
              </a:rPr>
              <a:t> 1000 steps</a:t>
            </a:r>
          </a:p>
          <a:p>
            <a:pPr marL="923925" lvl="1"/>
            <a:r>
              <a:rPr lang="sv-SE" sz="1000" dirty="0" err="1">
                <a:solidFill>
                  <a:srgbClr val="000000"/>
                </a:solidFill>
                <a:latin typeface="Courier"/>
                <a:cs typeface="Courier"/>
              </a:rPr>
              <a:t>comm-grps</a:t>
            </a:r>
            <a:r>
              <a:rPr lang="sv-SE" sz="1000" dirty="0">
                <a:solidFill>
                  <a:srgbClr val="000000"/>
                </a:solidFill>
                <a:latin typeface="Courier"/>
                <a:cs typeface="Courier"/>
              </a:rPr>
              <a:t>             </a:t>
            </a:r>
            <a:r>
              <a:rPr lang="sv-SE" sz="1000" dirty="0" smtClean="0">
                <a:solidFill>
                  <a:srgbClr val="000000"/>
                </a:solidFill>
                <a:latin typeface="Courier"/>
                <a:cs typeface="Courier"/>
              </a:rPr>
              <a:t>	= </a:t>
            </a:r>
            <a:r>
              <a:rPr lang="sv-SE" sz="1000" dirty="0">
                <a:solidFill>
                  <a:srgbClr val="000000"/>
                </a:solidFill>
                <a:latin typeface="Courier"/>
                <a:cs typeface="Courier"/>
              </a:rPr>
              <a:t>SYSTEM	; Groups to </a:t>
            </a:r>
            <a:r>
              <a:rPr lang="sv-SE" sz="1000" dirty="0" err="1">
                <a:solidFill>
                  <a:srgbClr val="000000"/>
                </a:solidFill>
                <a:latin typeface="Courier"/>
                <a:cs typeface="Courier"/>
              </a:rPr>
              <a:t>apply</a:t>
            </a:r>
            <a:r>
              <a:rPr lang="sv-SE" sz="1000" dirty="0">
                <a:solidFill>
                  <a:srgbClr val="000000"/>
                </a:solidFill>
                <a:latin typeface="Courier"/>
                <a:cs typeface="Courier"/>
              </a:rPr>
              <a:t> COM </a:t>
            </a:r>
            <a:r>
              <a:rPr lang="sv-SE" sz="1000" dirty="0" err="1">
                <a:solidFill>
                  <a:srgbClr val="000000"/>
                </a:solidFill>
                <a:latin typeface="Courier"/>
                <a:cs typeface="Courier"/>
              </a:rPr>
              <a:t>control</a:t>
            </a:r>
            <a:r>
              <a:rPr lang="sv-SE" sz="1000" dirty="0">
                <a:solidFill>
                  <a:srgbClr val="000000"/>
                </a:solidFill>
                <a:latin typeface="Courier"/>
                <a:cs typeface="Courier"/>
              </a:rPr>
              <a:t> to </a:t>
            </a:r>
          </a:p>
          <a:p>
            <a:pPr marL="923925" lvl="1"/>
            <a:r>
              <a:rPr lang="sv-SE" sz="1000" dirty="0">
                <a:solidFill>
                  <a:srgbClr val="000000"/>
                </a:solidFill>
                <a:latin typeface="Courier"/>
                <a:cs typeface="Courier"/>
              </a:rPr>
              <a:t>; Output </a:t>
            </a:r>
            <a:r>
              <a:rPr lang="sv-SE" sz="1000" dirty="0" err="1">
                <a:solidFill>
                  <a:srgbClr val="000000"/>
                </a:solidFill>
                <a:latin typeface="Courier"/>
                <a:cs typeface="Courier"/>
              </a:rPr>
              <a:t>control</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nstxout</a:t>
            </a:r>
            <a:r>
              <a:rPr lang="sv-SE" sz="1000" dirty="0">
                <a:solidFill>
                  <a:srgbClr val="000000"/>
                </a:solidFill>
                <a:latin typeface="Courier"/>
                <a:cs typeface="Courier"/>
              </a:rPr>
              <a:t>     	</a:t>
            </a:r>
            <a:r>
              <a:rPr lang="sv-SE" sz="1000" dirty="0" smtClean="0">
                <a:solidFill>
                  <a:srgbClr val="000000"/>
                </a:solidFill>
                <a:latin typeface="Courier"/>
                <a:cs typeface="Courier"/>
              </a:rPr>
              <a:t>= </a:t>
            </a:r>
            <a:r>
              <a:rPr lang="sv-SE" sz="1000" dirty="0">
                <a:solidFill>
                  <a:srgbClr val="000000"/>
                </a:solidFill>
                <a:latin typeface="Courier"/>
                <a:cs typeface="Courier"/>
              </a:rPr>
              <a:t>0         </a:t>
            </a:r>
            <a:r>
              <a:rPr lang="sv-SE" sz="1000" dirty="0" smtClean="0">
                <a:solidFill>
                  <a:srgbClr val="000000"/>
                </a:solidFill>
                <a:latin typeface="Courier"/>
                <a:cs typeface="Courier"/>
              </a:rPr>
              <a:t>; </a:t>
            </a:r>
            <a:r>
              <a:rPr lang="sv-SE" sz="1000" dirty="0" err="1">
                <a:solidFill>
                  <a:srgbClr val="000000"/>
                </a:solidFill>
                <a:latin typeface="Courier"/>
                <a:cs typeface="Courier"/>
              </a:rPr>
              <a:t>every</a:t>
            </a:r>
            <a:r>
              <a:rPr lang="sv-SE" sz="1000" dirty="0">
                <a:solidFill>
                  <a:srgbClr val="000000"/>
                </a:solidFill>
                <a:latin typeface="Courier"/>
                <a:cs typeface="Courier"/>
              </a:rPr>
              <a:t> 0 ps</a:t>
            </a:r>
          </a:p>
          <a:p>
            <a:pPr marL="923925" lvl="1"/>
            <a:r>
              <a:rPr lang="sv-SE" sz="1000" dirty="0" err="1">
                <a:solidFill>
                  <a:srgbClr val="000000"/>
                </a:solidFill>
                <a:latin typeface="Courier"/>
                <a:cs typeface="Courier"/>
              </a:rPr>
              <a:t>nstvout</a:t>
            </a:r>
            <a:r>
              <a:rPr lang="sv-SE" sz="1000" dirty="0">
                <a:solidFill>
                  <a:srgbClr val="000000"/>
                </a:solidFill>
                <a:latin typeface="Courier"/>
                <a:cs typeface="Courier"/>
              </a:rPr>
              <a:t>		</a:t>
            </a:r>
            <a:r>
              <a:rPr lang="sv-SE" sz="1000" dirty="0" smtClean="0">
                <a:solidFill>
                  <a:srgbClr val="000000"/>
                </a:solidFill>
                <a:latin typeface="Courier"/>
                <a:cs typeface="Courier"/>
              </a:rPr>
              <a:t>= </a:t>
            </a:r>
            <a:r>
              <a:rPr lang="sv-SE" sz="1000" dirty="0">
                <a:solidFill>
                  <a:srgbClr val="000000"/>
                </a:solidFill>
                <a:latin typeface="Courier"/>
                <a:cs typeface="Courier"/>
              </a:rPr>
              <a:t>0	</a:t>
            </a:r>
            <a:r>
              <a:rPr lang="sv-SE" sz="1000" dirty="0" smtClean="0">
                <a:solidFill>
                  <a:srgbClr val="000000"/>
                </a:solidFill>
                <a:latin typeface="Courier"/>
                <a:cs typeface="Courier"/>
              </a:rPr>
              <a:t>; </a:t>
            </a:r>
            <a:r>
              <a:rPr lang="sv-SE" sz="1000" dirty="0">
                <a:solidFill>
                  <a:srgbClr val="000000"/>
                </a:solidFill>
                <a:latin typeface="Courier"/>
                <a:cs typeface="Courier"/>
              </a:rPr>
              <a:t>save </a:t>
            </a:r>
            <a:r>
              <a:rPr lang="sv-SE" sz="1000" dirty="0" err="1">
                <a:solidFill>
                  <a:srgbClr val="000000"/>
                </a:solidFill>
                <a:latin typeface="Courier"/>
                <a:cs typeface="Courier"/>
              </a:rPr>
              <a:t>velocities</a:t>
            </a:r>
            <a:r>
              <a:rPr lang="sv-SE" sz="1000" dirty="0">
                <a:solidFill>
                  <a:srgbClr val="000000"/>
                </a:solidFill>
                <a:latin typeface="Courier"/>
                <a:cs typeface="Courier"/>
              </a:rPr>
              <a:t> </a:t>
            </a:r>
            <a:r>
              <a:rPr lang="sv-SE" sz="1000" dirty="0" err="1">
                <a:solidFill>
                  <a:srgbClr val="000000"/>
                </a:solidFill>
                <a:latin typeface="Courier"/>
                <a:cs typeface="Courier"/>
              </a:rPr>
              <a:t>every</a:t>
            </a:r>
            <a:r>
              <a:rPr lang="sv-SE" sz="1000" dirty="0">
                <a:solidFill>
                  <a:srgbClr val="000000"/>
                </a:solidFill>
                <a:latin typeface="Courier"/>
                <a:cs typeface="Courier"/>
              </a:rPr>
              <a:t> 0 ps</a:t>
            </a:r>
          </a:p>
          <a:p>
            <a:pPr marL="923925" lvl="1"/>
            <a:r>
              <a:rPr lang="sv-SE" sz="1000" dirty="0" err="1">
                <a:solidFill>
                  <a:srgbClr val="000000"/>
                </a:solidFill>
                <a:latin typeface="Courier"/>
                <a:cs typeface="Courier"/>
              </a:rPr>
              <a:t>nstfout</a:t>
            </a:r>
            <a:r>
              <a:rPr lang="sv-SE" sz="1000" dirty="0">
                <a:solidFill>
                  <a:srgbClr val="000000"/>
                </a:solidFill>
                <a:latin typeface="Courier"/>
                <a:cs typeface="Courier"/>
              </a:rPr>
              <a:t>    		</a:t>
            </a:r>
            <a:r>
              <a:rPr lang="sv-SE" sz="1000" dirty="0" smtClean="0">
                <a:solidFill>
                  <a:srgbClr val="000000"/>
                </a:solidFill>
                <a:latin typeface="Courier"/>
                <a:cs typeface="Courier"/>
              </a:rPr>
              <a:t>= </a:t>
            </a:r>
            <a:r>
              <a:rPr lang="sv-SE" sz="1000" dirty="0">
                <a:solidFill>
                  <a:srgbClr val="000000"/>
                </a:solidFill>
                <a:latin typeface="Courier"/>
                <a:cs typeface="Courier"/>
              </a:rPr>
              <a:t>0	</a:t>
            </a:r>
            <a:r>
              <a:rPr lang="sv-SE" sz="1000" dirty="0" smtClean="0">
                <a:solidFill>
                  <a:srgbClr val="000000"/>
                </a:solidFill>
                <a:latin typeface="Courier"/>
                <a:cs typeface="Courier"/>
              </a:rPr>
              <a:t>; </a:t>
            </a:r>
            <a:r>
              <a:rPr lang="sv-SE" sz="1000" dirty="0">
                <a:solidFill>
                  <a:srgbClr val="000000"/>
                </a:solidFill>
                <a:latin typeface="Courier"/>
                <a:cs typeface="Courier"/>
              </a:rPr>
              <a:t>save </a:t>
            </a:r>
            <a:r>
              <a:rPr lang="sv-SE" sz="1000" dirty="0" err="1">
                <a:solidFill>
                  <a:srgbClr val="000000"/>
                </a:solidFill>
                <a:latin typeface="Courier"/>
                <a:cs typeface="Courier"/>
              </a:rPr>
              <a:t>forces</a:t>
            </a:r>
            <a:r>
              <a:rPr lang="sv-SE" sz="1000" dirty="0">
                <a:solidFill>
                  <a:srgbClr val="000000"/>
                </a:solidFill>
                <a:latin typeface="Courier"/>
                <a:cs typeface="Courier"/>
              </a:rPr>
              <a:t> </a:t>
            </a:r>
            <a:r>
              <a:rPr lang="sv-SE" sz="1000" dirty="0" err="1">
                <a:solidFill>
                  <a:srgbClr val="000000"/>
                </a:solidFill>
                <a:latin typeface="Courier"/>
                <a:cs typeface="Courier"/>
              </a:rPr>
              <a:t>every</a:t>
            </a:r>
            <a:r>
              <a:rPr lang="sv-SE" sz="1000" dirty="0">
                <a:solidFill>
                  <a:srgbClr val="000000"/>
                </a:solidFill>
                <a:latin typeface="Courier"/>
                <a:cs typeface="Courier"/>
              </a:rPr>
              <a:t> 0 ps	</a:t>
            </a:r>
          </a:p>
          <a:p>
            <a:pPr marL="923925" lvl="1"/>
            <a:r>
              <a:rPr lang="sv-SE" sz="1000" dirty="0" err="1">
                <a:solidFill>
                  <a:srgbClr val="000000"/>
                </a:solidFill>
                <a:latin typeface="Courier"/>
                <a:cs typeface="Courier"/>
              </a:rPr>
              <a:t>nstxout-compressed</a:t>
            </a:r>
            <a:r>
              <a:rPr lang="sv-SE" sz="1000" dirty="0">
                <a:solidFill>
                  <a:srgbClr val="000000"/>
                </a:solidFill>
                <a:latin typeface="Courier"/>
                <a:cs typeface="Courier"/>
              </a:rPr>
              <a:t>	</a:t>
            </a:r>
            <a:r>
              <a:rPr lang="sv-SE" sz="1000" dirty="0" smtClean="0">
                <a:solidFill>
                  <a:srgbClr val="000000"/>
                </a:solidFill>
                <a:latin typeface="Courier"/>
                <a:cs typeface="Courier"/>
              </a:rPr>
              <a:t>= </a:t>
            </a:r>
            <a:r>
              <a:rPr lang="sv-SE" sz="1000" dirty="0">
                <a:solidFill>
                  <a:srgbClr val="000000"/>
                </a:solidFill>
                <a:latin typeface="Courier"/>
                <a:cs typeface="Courier"/>
              </a:rPr>
              <a:t>100	</a:t>
            </a:r>
            <a:r>
              <a:rPr lang="sv-SE" sz="1000" dirty="0" smtClean="0">
                <a:solidFill>
                  <a:srgbClr val="000000"/>
                </a:solidFill>
                <a:latin typeface="Courier"/>
                <a:cs typeface="Courier"/>
              </a:rPr>
              <a:t>; </a:t>
            </a:r>
            <a:r>
              <a:rPr lang="sv-SE" sz="1000" dirty="0" err="1">
                <a:solidFill>
                  <a:srgbClr val="000000"/>
                </a:solidFill>
                <a:latin typeface="Courier"/>
                <a:cs typeface="Courier"/>
              </a:rPr>
              <a:t>xtc</a:t>
            </a:r>
            <a:r>
              <a:rPr lang="sv-SE" sz="1000" dirty="0">
                <a:solidFill>
                  <a:srgbClr val="000000"/>
                </a:solidFill>
                <a:latin typeface="Courier"/>
                <a:cs typeface="Courier"/>
              </a:rPr>
              <a:t> </a:t>
            </a:r>
            <a:r>
              <a:rPr lang="sv-SE" sz="1000" dirty="0" err="1">
                <a:solidFill>
                  <a:srgbClr val="000000"/>
                </a:solidFill>
                <a:latin typeface="Courier"/>
                <a:cs typeface="Courier"/>
              </a:rPr>
              <a:t>compressed</a:t>
            </a:r>
            <a:r>
              <a:rPr lang="sv-SE" sz="1000" dirty="0">
                <a:solidFill>
                  <a:srgbClr val="000000"/>
                </a:solidFill>
                <a:latin typeface="Courier"/>
                <a:cs typeface="Courier"/>
              </a:rPr>
              <a:t> </a:t>
            </a:r>
            <a:r>
              <a:rPr lang="sv-SE" sz="1000" dirty="0" err="1">
                <a:solidFill>
                  <a:srgbClr val="000000"/>
                </a:solidFill>
                <a:latin typeface="Courier"/>
                <a:cs typeface="Courier"/>
              </a:rPr>
              <a:t>trajectory</a:t>
            </a:r>
            <a:r>
              <a:rPr lang="sv-SE" sz="1000" dirty="0">
                <a:solidFill>
                  <a:srgbClr val="000000"/>
                </a:solidFill>
                <a:latin typeface="Courier"/>
                <a:cs typeface="Courier"/>
              </a:rPr>
              <a:t> output </a:t>
            </a:r>
            <a:r>
              <a:rPr lang="sv-SE" sz="1000" dirty="0" err="1">
                <a:solidFill>
                  <a:srgbClr val="000000"/>
                </a:solidFill>
                <a:latin typeface="Courier"/>
                <a:cs typeface="Courier"/>
              </a:rPr>
              <a:t>every</a:t>
            </a:r>
            <a:r>
              <a:rPr lang="sv-SE" sz="1000" dirty="0">
                <a:solidFill>
                  <a:srgbClr val="000000"/>
                </a:solidFill>
                <a:latin typeface="Courier"/>
                <a:cs typeface="Courier"/>
              </a:rPr>
              <a:t> 0.5 ps</a:t>
            </a:r>
          </a:p>
          <a:p>
            <a:pPr marL="923925" lvl="1"/>
            <a:r>
              <a:rPr lang="sv-SE" sz="1000" dirty="0" err="1">
                <a:solidFill>
                  <a:srgbClr val="000000"/>
                </a:solidFill>
                <a:latin typeface="Courier"/>
                <a:cs typeface="Courier"/>
              </a:rPr>
              <a:t>nstenergy</a:t>
            </a:r>
            <a:r>
              <a:rPr lang="sv-SE" sz="1000" dirty="0">
                <a:solidFill>
                  <a:srgbClr val="000000"/>
                </a:solidFill>
                <a:latin typeface="Courier"/>
                <a:cs typeface="Courier"/>
              </a:rPr>
              <a:t>		</a:t>
            </a:r>
            <a:r>
              <a:rPr lang="sv-SE" sz="1000" dirty="0" smtClean="0">
                <a:solidFill>
                  <a:srgbClr val="000000"/>
                </a:solidFill>
                <a:latin typeface="Courier"/>
                <a:cs typeface="Courier"/>
              </a:rPr>
              <a:t>= </a:t>
            </a:r>
            <a:r>
              <a:rPr lang="sv-SE" sz="1000" dirty="0">
                <a:solidFill>
                  <a:srgbClr val="000000"/>
                </a:solidFill>
                <a:latin typeface="Courier"/>
                <a:cs typeface="Courier"/>
              </a:rPr>
              <a:t>100	</a:t>
            </a:r>
            <a:r>
              <a:rPr lang="sv-SE" sz="1000" dirty="0" smtClean="0">
                <a:solidFill>
                  <a:srgbClr val="000000"/>
                </a:solidFill>
                <a:latin typeface="Courier"/>
                <a:cs typeface="Courier"/>
              </a:rPr>
              <a:t>; </a:t>
            </a:r>
            <a:r>
              <a:rPr lang="sv-SE" sz="1000" dirty="0">
                <a:solidFill>
                  <a:srgbClr val="000000"/>
                </a:solidFill>
                <a:latin typeface="Courier"/>
                <a:cs typeface="Courier"/>
              </a:rPr>
              <a:t>save </a:t>
            </a:r>
            <a:r>
              <a:rPr lang="sv-SE" sz="1000" dirty="0" err="1">
                <a:solidFill>
                  <a:srgbClr val="000000"/>
                </a:solidFill>
                <a:latin typeface="Courier"/>
                <a:cs typeface="Courier"/>
              </a:rPr>
              <a:t>energies</a:t>
            </a:r>
            <a:r>
              <a:rPr lang="sv-SE" sz="1000" dirty="0">
                <a:solidFill>
                  <a:srgbClr val="000000"/>
                </a:solidFill>
                <a:latin typeface="Courier"/>
                <a:cs typeface="Courier"/>
              </a:rPr>
              <a:t> </a:t>
            </a:r>
            <a:r>
              <a:rPr lang="sv-SE" sz="1000" dirty="0" err="1">
                <a:solidFill>
                  <a:srgbClr val="000000"/>
                </a:solidFill>
                <a:latin typeface="Courier"/>
                <a:cs typeface="Courier"/>
              </a:rPr>
              <a:t>every</a:t>
            </a:r>
            <a:r>
              <a:rPr lang="sv-SE" sz="1000" dirty="0">
                <a:solidFill>
                  <a:srgbClr val="000000"/>
                </a:solidFill>
                <a:latin typeface="Courier"/>
                <a:cs typeface="Courier"/>
              </a:rPr>
              <a:t> 0.5 ps</a:t>
            </a:r>
          </a:p>
          <a:p>
            <a:pPr marL="923925" lvl="1"/>
            <a:r>
              <a:rPr lang="sv-SE" sz="1000" dirty="0" err="1">
                <a:solidFill>
                  <a:srgbClr val="000000"/>
                </a:solidFill>
                <a:latin typeface="Courier"/>
                <a:cs typeface="Courier"/>
              </a:rPr>
              <a:t>nstlog</a:t>
            </a:r>
            <a:r>
              <a:rPr lang="sv-SE" sz="1000" dirty="0">
                <a:solidFill>
                  <a:srgbClr val="000000"/>
                </a:solidFill>
                <a:latin typeface="Courier"/>
                <a:cs typeface="Courier"/>
              </a:rPr>
              <a:t>		</a:t>
            </a:r>
            <a:r>
              <a:rPr lang="sv-SE" sz="1000" dirty="0" smtClean="0">
                <a:solidFill>
                  <a:srgbClr val="000000"/>
                </a:solidFill>
                <a:latin typeface="Courier"/>
                <a:cs typeface="Courier"/>
              </a:rPr>
              <a:t>= </a:t>
            </a:r>
            <a:r>
              <a:rPr lang="sv-SE" sz="1000" dirty="0">
                <a:solidFill>
                  <a:srgbClr val="000000"/>
                </a:solidFill>
                <a:latin typeface="Courier"/>
                <a:cs typeface="Courier"/>
              </a:rPr>
              <a:t>100	</a:t>
            </a:r>
            <a:r>
              <a:rPr lang="sv-SE" sz="1000" dirty="0" smtClean="0">
                <a:solidFill>
                  <a:srgbClr val="000000"/>
                </a:solidFill>
                <a:latin typeface="Courier"/>
                <a:cs typeface="Courier"/>
              </a:rPr>
              <a:t>; </a:t>
            </a:r>
            <a:r>
              <a:rPr lang="sv-SE" sz="1000" dirty="0" err="1">
                <a:solidFill>
                  <a:srgbClr val="000000"/>
                </a:solidFill>
                <a:latin typeface="Courier"/>
                <a:cs typeface="Courier"/>
              </a:rPr>
              <a:t>update</a:t>
            </a:r>
            <a:r>
              <a:rPr lang="sv-SE" sz="1000" dirty="0">
                <a:solidFill>
                  <a:srgbClr val="000000"/>
                </a:solidFill>
                <a:latin typeface="Courier"/>
                <a:cs typeface="Courier"/>
              </a:rPr>
              <a:t> log </a:t>
            </a:r>
            <a:r>
              <a:rPr lang="sv-SE" sz="1000" dirty="0" err="1">
                <a:solidFill>
                  <a:srgbClr val="000000"/>
                </a:solidFill>
                <a:latin typeface="Courier"/>
                <a:cs typeface="Courier"/>
              </a:rPr>
              <a:t>file</a:t>
            </a:r>
            <a:r>
              <a:rPr lang="sv-SE" sz="1000" dirty="0">
                <a:solidFill>
                  <a:srgbClr val="000000"/>
                </a:solidFill>
                <a:latin typeface="Courier"/>
                <a:cs typeface="Courier"/>
              </a:rPr>
              <a:t> </a:t>
            </a:r>
            <a:r>
              <a:rPr lang="sv-SE" sz="1000" dirty="0" err="1">
                <a:solidFill>
                  <a:srgbClr val="000000"/>
                </a:solidFill>
                <a:latin typeface="Courier"/>
                <a:cs typeface="Courier"/>
              </a:rPr>
              <a:t>every</a:t>
            </a:r>
            <a:r>
              <a:rPr lang="sv-SE" sz="1000" dirty="0">
                <a:solidFill>
                  <a:srgbClr val="000000"/>
                </a:solidFill>
                <a:latin typeface="Courier"/>
                <a:cs typeface="Courier"/>
              </a:rPr>
              <a:t> 0.5 ps</a:t>
            </a:r>
          </a:p>
          <a:p>
            <a:pPr marL="923925" lvl="1"/>
            <a:r>
              <a:rPr lang="sv-SE" sz="1000" dirty="0">
                <a:solidFill>
                  <a:srgbClr val="000000"/>
                </a:solidFill>
                <a:latin typeface="Courier"/>
                <a:cs typeface="Courier"/>
              </a:rPr>
              <a:t>; Bond parameters</a:t>
            </a:r>
          </a:p>
          <a:p>
            <a:pPr marL="923925" lvl="1"/>
            <a:r>
              <a:rPr lang="sv-SE" sz="1000" dirty="0" err="1">
                <a:solidFill>
                  <a:srgbClr val="000000"/>
                </a:solidFill>
                <a:latin typeface="Courier"/>
                <a:cs typeface="Courier"/>
              </a:rPr>
              <a:t>continuation</a:t>
            </a:r>
            <a:r>
              <a:rPr lang="sv-SE" sz="1000" dirty="0">
                <a:solidFill>
                  <a:srgbClr val="000000"/>
                </a:solidFill>
                <a:latin typeface="Courier"/>
                <a:cs typeface="Courier"/>
              </a:rPr>
              <a:t>	</a:t>
            </a:r>
            <a:r>
              <a:rPr lang="sv-SE" sz="1000" dirty="0" smtClean="0">
                <a:solidFill>
                  <a:srgbClr val="000000"/>
                </a:solidFill>
                <a:latin typeface="Courier"/>
                <a:cs typeface="Courier"/>
              </a:rPr>
              <a:t>= </a:t>
            </a:r>
            <a:r>
              <a:rPr lang="sv-SE" sz="1000" dirty="0">
                <a:solidFill>
                  <a:srgbClr val="000000"/>
                </a:solidFill>
                <a:latin typeface="Courier"/>
                <a:cs typeface="Courier"/>
              </a:rPr>
              <a:t>no	</a:t>
            </a:r>
            <a:r>
              <a:rPr lang="sv-SE" sz="1000" dirty="0" smtClean="0">
                <a:solidFill>
                  <a:srgbClr val="000000"/>
                </a:solidFill>
                <a:latin typeface="Courier"/>
                <a:cs typeface="Courier"/>
              </a:rPr>
              <a:t>; </a:t>
            </a:r>
            <a:r>
              <a:rPr lang="sv-SE" sz="1000" dirty="0" err="1">
                <a:solidFill>
                  <a:srgbClr val="000000"/>
                </a:solidFill>
                <a:latin typeface="Courier"/>
                <a:cs typeface="Courier"/>
              </a:rPr>
              <a:t>first</a:t>
            </a:r>
            <a:r>
              <a:rPr lang="sv-SE" sz="1000" dirty="0">
                <a:solidFill>
                  <a:srgbClr val="000000"/>
                </a:solidFill>
                <a:latin typeface="Courier"/>
                <a:cs typeface="Courier"/>
              </a:rPr>
              <a:t> </a:t>
            </a:r>
            <a:r>
              <a:rPr lang="sv-SE" sz="1000" dirty="0" err="1">
                <a:solidFill>
                  <a:srgbClr val="000000"/>
                </a:solidFill>
                <a:latin typeface="Courier"/>
                <a:cs typeface="Courier"/>
              </a:rPr>
              <a:t>dynamics</a:t>
            </a:r>
            <a:r>
              <a:rPr lang="sv-SE" sz="1000" dirty="0">
                <a:solidFill>
                  <a:srgbClr val="000000"/>
                </a:solidFill>
                <a:latin typeface="Courier"/>
                <a:cs typeface="Courier"/>
              </a:rPr>
              <a:t> </a:t>
            </a:r>
            <a:r>
              <a:rPr lang="sv-SE" sz="1000" dirty="0" err="1">
                <a:solidFill>
                  <a:srgbClr val="000000"/>
                </a:solidFill>
                <a:latin typeface="Courier"/>
                <a:cs typeface="Courier"/>
              </a:rPr>
              <a:t>run</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constraint_algorithm</a:t>
            </a:r>
            <a:r>
              <a:rPr lang="sv-SE" sz="1000" dirty="0">
                <a:solidFill>
                  <a:srgbClr val="000000"/>
                </a:solidFill>
                <a:latin typeface="Courier"/>
                <a:cs typeface="Courier"/>
              </a:rPr>
              <a:t>  </a:t>
            </a:r>
            <a:r>
              <a:rPr lang="sv-SE" sz="1000" dirty="0" smtClean="0">
                <a:solidFill>
                  <a:srgbClr val="000000"/>
                </a:solidFill>
                <a:latin typeface="Courier"/>
                <a:cs typeface="Courier"/>
              </a:rPr>
              <a:t>	= </a:t>
            </a:r>
            <a:r>
              <a:rPr lang="sv-SE" sz="1000" dirty="0" err="1">
                <a:solidFill>
                  <a:srgbClr val="000000"/>
                </a:solidFill>
                <a:latin typeface="Courier"/>
                <a:cs typeface="Courier"/>
              </a:rPr>
              <a:t>lincs</a:t>
            </a:r>
            <a:r>
              <a:rPr lang="sv-SE" sz="1000" dirty="0">
                <a:solidFill>
                  <a:srgbClr val="000000"/>
                </a:solidFill>
                <a:latin typeface="Courier"/>
                <a:cs typeface="Courier"/>
              </a:rPr>
              <a:t>	</a:t>
            </a:r>
            <a:r>
              <a:rPr lang="sv-SE" sz="1000" dirty="0" smtClean="0">
                <a:solidFill>
                  <a:srgbClr val="000000"/>
                </a:solidFill>
                <a:latin typeface="Courier"/>
                <a:cs typeface="Courier"/>
              </a:rPr>
              <a:t>; </a:t>
            </a:r>
            <a:r>
              <a:rPr lang="sv-SE" sz="1000" dirty="0" err="1">
                <a:solidFill>
                  <a:srgbClr val="000000"/>
                </a:solidFill>
                <a:latin typeface="Courier"/>
                <a:cs typeface="Courier"/>
              </a:rPr>
              <a:t>holonomic</a:t>
            </a:r>
            <a:r>
              <a:rPr lang="sv-SE" sz="1000" dirty="0">
                <a:solidFill>
                  <a:srgbClr val="000000"/>
                </a:solidFill>
                <a:latin typeface="Courier"/>
                <a:cs typeface="Courier"/>
              </a:rPr>
              <a:t> </a:t>
            </a:r>
            <a:r>
              <a:rPr lang="sv-SE" sz="1000" dirty="0" err="1">
                <a:solidFill>
                  <a:srgbClr val="000000"/>
                </a:solidFill>
                <a:latin typeface="Courier"/>
                <a:cs typeface="Courier"/>
              </a:rPr>
              <a:t>constraints</a:t>
            </a:r>
            <a:r>
              <a:rPr lang="sv-SE" sz="1000" dirty="0">
                <a:solidFill>
                  <a:srgbClr val="000000"/>
                </a:solidFill>
                <a:latin typeface="Courier"/>
                <a:cs typeface="Courier"/>
              </a:rPr>
              <a:t> </a:t>
            </a:r>
          </a:p>
          <a:p>
            <a:pPr marL="923925" lvl="1"/>
            <a:r>
              <a:rPr lang="sv-SE" sz="1000" dirty="0" err="1">
                <a:solidFill>
                  <a:srgbClr val="000000"/>
                </a:solidFill>
                <a:latin typeface="Courier"/>
                <a:cs typeface="Courier"/>
              </a:rPr>
              <a:t>constraints</a:t>
            </a:r>
            <a:r>
              <a:rPr lang="sv-SE" sz="1000" dirty="0">
                <a:solidFill>
                  <a:srgbClr val="000000"/>
                </a:solidFill>
                <a:latin typeface="Courier"/>
                <a:cs typeface="Courier"/>
              </a:rPr>
              <a:t>		</a:t>
            </a:r>
            <a:r>
              <a:rPr lang="sv-SE" sz="1000" dirty="0" smtClean="0">
                <a:solidFill>
                  <a:srgbClr val="000000"/>
                </a:solidFill>
                <a:latin typeface="Courier"/>
                <a:cs typeface="Courier"/>
              </a:rPr>
              <a:t>= </a:t>
            </a:r>
            <a:r>
              <a:rPr lang="sv-SE" sz="1000" dirty="0" err="1">
                <a:solidFill>
                  <a:srgbClr val="000000"/>
                </a:solidFill>
                <a:latin typeface="Courier"/>
                <a:cs typeface="Courier"/>
              </a:rPr>
              <a:t>none</a:t>
            </a:r>
            <a:r>
              <a:rPr lang="sv-SE" sz="1000" dirty="0">
                <a:solidFill>
                  <a:srgbClr val="000000"/>
                </a:solidFill>
                <a:latin typeface="Courier"/>
                <a:cs typeface="Courier"/>
              </a:rPr>
              <a:t>  	; all </a:t>
            </a:r>
            <a:r>
              <a:rPr lang="sv-SE" sz="1000" dirty="0" err="1">
                <a:solidFill>
                  <a:srgbClr val="000000"/>
                </a:solidFill>
                <a:latin typeface="Courier"/>
                <a:cs typeface="Courier"/>
              </a:rPr>
              <a:t>bonds</a:t>
            </a:r>
            <a:r>
              <a:rPr lang="sv-SE" sz="1000" dirty="0">
                <a:solidFill>
                  <a:srgbClr val="000000"/>
                </a:solidFill>
                <a:latin typeface="Courier"/>
                <a:cs typeface="Courier"/>
              </a:rPr>
              <a:t> (</a:t>
            </a:r>
            <a:r>
              <a:rPr lang="sv-SE" sz="1000" dirty="0" err="1">
                <a:solidFill>
                  <a:srgbClr val="000000"/>
                </a:solidFill>
                <a:latin typeface="Courier"/>
                <a:cs typeface="Courier"/>
              </a:rPr>
              <a:t>even</a:t>
            </a:r>
            <a:r>
              <a:rPr lang="sv-SE" sz="1000" dirty="0">
                <a:solidFill>
                  <a:srgbClr val="000000"/>
                </a:solidFill>
                <a:latin typeface="Courier"/>
                <a:cs typeface="Courier"/>
              </a:rPr>
              <a:t> </a:t>
            </a:r>
            <a:r>
              <a:rPr lang="sv-SE" sz="1000" dirty="0" err="1">
                <a:solidFill>
                  <a:srgbClr val="000000"/>
                </a:solidFill>
                <a:latin typeface="Courier"/>
                <a:cs typeface="Courier"/>
              </a:rPr>
              <a:t>heavy</a:t>
            </a:r>
            <a:r>
              <a:rPr lang="sv-SE" sz="1000" dirty="0">
                <a:solidFill>
                  <a:srgbClr val="000000"/>
                </a:solidFill>
                <a:latin typeface="Courier"/>
                <a:cs typeface="Courier"/>
              </a:rPr>
              <a:t> atom-H </a:t>
            </a:r>
            <a:r>
              <a:rPr lang="sv-SE" sz="1000" dirty="0" err="1">
                <a:solidFill>
                  <a:srgbClr val="000000"/>
                </a:solidFill>
                <a:latin typeface="Courier"/>
                <a:cs typeface="Courier"/>
              </a:rPr>
              <a:t>bonds</a:t>
            </a:r>
            <a:r>
              <a:rPr lang="sv-SE" sz="1000" dirty="0">
                <a:solidFill>
                  <a:srgbClr val="000000"/>
                </a:solidFill>
                <a:latin typeface="Courier"/>
                <a:cs typeface="Courier"/>
              </a:rPr>
              <a:t>) </a:t>
            </a:r>
            <a:r>
              <a:rPr lang="sv-SE" sz="1000" dirty="0" err="1">
                <a:solidFill>
                  <a:srgbClr val="000000"/>
                </a:solidFill>
                <a:latin typeface="Courier"/>
                <a:cs typeface="Courier"/>
              </a:rPr>
              <a:t>constrained</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lincs_iter</a:t>
            </a:r>
            <a:r>
              <a:rPr lang="sv-SE" sz="1000" dirty="0">
                <a:solidFill>
                  <a:srgbClr val="000000"/>
                </a:solidFill>
                <a:latin typeface="Courier"/>
                <a:cs typeface="Courier"/>
              </a:rPr>
              <a:t>		</a:t>
            </a:r>
            <a:r>
              <a:rPr lang="sv-SE" sz="1000" dirty="0" smtClean="0">
                <a:solidFill>
                  <a:srgbClr val="000000"/>
                </a:solidFill>
                <a:latin typeface="Courier"/>
                <a:cs typeface="Courier"/>
              </a:rPr>
              <a:t>= </a:t>
            </a:r>
            <a:r>
              <a:rPr lang="sv-SE" sz="1000" dirty="0">
                <a:solidFill>
                  <a:srgbClr val="000000"/>
                </a:solidFill>
                <a:latin typeface="Courier"/>
                <a:cs typeface="Courier"/>
              </a:rPr>
              <a:t>1	</a:t>
            </a:r>
            <a:r>
              <a:rPr lang="sv-SE" sz="1000" dirty="0" smtClean="0">
                <a:solidFill>
                  <a:srgbClr val="000000"/>
                </a:solidFill>
                <a:latin typeface="Courier"/>
                <a:cs typeface="Courier"/>
              </a:rPr>
              <a:t>; </a:t>
            </a:r>
            <a:r>
              <a:rPr lang="sv-SE" sz="1000" dirty="0" err="1">
                <a:solidFill>
                  <a:srgbClr val="000000"/>
                </a:solidFill>
                <a:latin typeface="Courier"/>
                <a:cs typeface="Courier"/>
              </a:rPr>
              <a:t>accuracy</a:t>
            </a:r>
            <a:r>
              <a:rPr lang="sv-SE" sz="1000" dirty="0">
                <a:solidFill>
                  <a:srgbClr val="000000"/>
                </a:solidFill>
                <a:latin typeface="Courier"/>
                <a:cs typeface="Courier"/>
              </a:rPr>
              <a:t> </a:t>
            </a:r>
            <a:r>
              <a:rPr lang="sv-SE" sz="1000" dirty="0" err="1">
                <a:solidFill>
                  <a:srgbClr val="000000"/>
                </a:solidFill>
                <a:latin typeface="Courier"/>
                <a:cs typeface="Courier"/>
              </a:rPr>
              <a:t>of</a:t>
            </a:r>
            <a:r>
              <a:rPr lang="sv-SE" sz="1000" dirty="0">
                <a:solidFill>
                  <a:srgbClr val="000000"/>
                </a:solidFill>
                <a:latin typeface="Courier"/>
                <a:cs typeface="Courier"/>
              </a:rPr>
              <a:t> LINCS</a:t>
            </a:r>
          </a:p>
          <a:p>
            <a:pPr marL="923925" lvl="1"/>
            <a:r>
              <a:rPr lang="sv-SE" sz="1000" dirty="0" err="1">
                <a:solidFill>
                  <a:srgbClr val="000000"/>
                </a:solidFill>
                <a:latin typeface="Courier"/>
                <a:cs typeface="Courier"/>
              </a:rPr>
              <a:t>lincs_order</a:t>
            </a:r>
            <a:r>
              <a:rPr lang="sv-SE" sz="1000" dirty="0">
                <a:solidFill>
                  <a:srgbClr val="000000"/>
                </a:solidFill>
                <a:latin typeface="Courier"/>
                <a:cs typeface="Courier"/>
              </a:rPr>
              <a:t>		</a:t>
            </a:r>
            <a:r>
              <a:rPr lang="sv-SE" sz="1000" dirty="0" smtClean="0">
                <a:solidFill>
                  <a:srgbClr val="000000"/>
                </a:solidFill>
                <a:latin typeface="Courier"/>
                <a:cs typeface="Courier"/>
              </a:rPr>
              <a:t>= </a:t>
            </a:r>
            <a:r>
              <a:rPr lang="sv-SE" sz="1000" dirty="0">
                <a:solidFill>
                  <a:srgbClr val="000000"/>
                </a:solidFill>
                <a:latin typeface="Courier"/>
                <a:cs typeface="Courier"/>
              </a:rPr>
              <a:t>4	</a:t>
            </a:r>
            <a:r>
              <a:rPr lang="sv-SE" sz="1000" dirty="0" smtClean="0">
                <a:solidFill>
                  <a:srgbClr val="000000"/>
                </a:solidFill>
                <a:latin typeface="Courier"/>
                <a:cs typeface="Courier"/>
              </a:rPr>
              <a:t>; </a:t>
            </a:r>
            <a:r>
              <a:rPr lang="sv-SE" sz="1000" dirty="0" err="1">
                <a:solidFill>
                  <a:srgbClr val="000000"/>
                </a:solidFill>
                <a:latin typeface="Courier"/>
                <a:cs typeface="Courier"/>
              </a:rPr>
              <a:t>also</a:t>
            </a:r>
            <a:r>
              <a:rPr lang="sv-SE" sz="1000" dirty="0">
                <a:solidFill>
                  <a:srgbClr val="000000"/>
                </a:solidFill>
                <a:latin typeface="Courier"/>
                <a:cs typeface="Courier"/>
              </a:rPr>
              <a:t> </a:t>
            </a:r>
            <a:r>
              <a:rPr lang="sv-SE" sz="1000" dirty="0" err="1">
                <a:solidFill>
                  <a:srgbClr val="000000"/>
                </a:solidFill>
                <a:latin typeface="Courier"/>
                <a:cs typeface="Courier"/>
              </a:rPr>
              <a:t>related</a:t>
            </a:r>
            <a:r>
              <a:rPr lang="sv-SE" sz="1000" dirty="0">
                <a:solidFill>
                  <a:srgbClr val="000000"/>
                </a:solidFill>
                <a:latin typeface="Courier"/>
                <a:cs typeface="Courier"/>
              </a:rPr>
              <a:t> to </a:t>
            </a:r>
            <a:r>
              <a:rPr lang="sv-SE" sz="1000" dirty="0" err="1">
                <a:solidFill>
                  <a:srgbClr val="000000"/>
                </a:solidFill>
                <a:latin typeface="Courier"/>
                <a:cs typeface="Courier"/>
              </a:rPr>
              <a:t>accuracy</a:t>
            </a:r>
            <a:endParaRPr lang="sv-SE" sz="1000" dirty="0">
              <a:solidFill>
                <a:srgbClr val="000000"/>
              </a:solidFill>
              <a:latin typeface="Courier"/>
              <a:cs typeface="Courier"/>
            </a:endParaRPr>
          </a:p>
          <a:p>
            <a:pPr marL="923925" lvl="1"/>
            <a:endParaRPr lang="sv-SE" sz="900" dirty="0">
              <a:solidFill>
                <a:srgbClr val="000000"/>
              </a:solidFill>
              <a:latin typeface="Courier"/>
              <a:cs typeface="Courier"/>
            </a:endParaRPr>
          </a:p>
          <a:p>
            <a:pPr marL="923925" lvl="1"/>
            <a:r>
              <a:rPr lang="sv-SE" sz="1000" dirty="0">
                <a:solidFill>
                  <a:srgbClr val="000000"/>
                </a:solidFill>
                <a:latin typeface="Courier"/>
                <a:cs typeface="Courier"/>
              </a:rPr>
              <a:t>;</a:t>
            </a:r>
            <a:r>
              <a:rPr lang="sv-SE" sz="1000" dirty="0" err="1">
                <a:solidFill>
                  <a:srgbClr val="000000"/>
                </a:solidFill>
                <a:latin typeface="Courier"/>
                <a:cs typeface="Courier"/>
              </a:rPr>
              <a:t>see</a:t>
            </a:r>
            <a:r>
              <a:rPr lang="sv-SE" sz="1000" dirty="0">
                <a:solidFill>
                  <a:srgbClr val="000000"/>
                </a:solidFill>
                <a:latin typeface="Courier"/>
                <a:cs typeface="Courier"/>
              </a:rPr>
              <a:t> </a:t>
            </a:r>
            <a:r>
              <a:rPr lang="sv-SE" sz="1000" dirty="0" err="1">
                <a:solidFill>
                  <a:srgbClr val="000000"/>
                </a:solidFill>
                <a:latin typeface="Courier"/>
                <a:cs typeface="Courier"/>
              </a:rPr>
              <a:t>more</a:t>
            </a:r>
            <a:r>
              <a:rPr lang="sv-SE" sz="1000" dirty="0">
                <a:solidFill>
                  <a:srgbClr val="000000"/>
                </a:solidFill>
                <a:latin typeface="Courier"/>
                <a:cs typeface="Courier"/>
              </a:rPr>
              <a:t> on </a:t>
            </a:r>
            <a:r>
              <a:rPr lang="sv-SE" sz="1000" dirty="0" err="1">
                <a:solidFill>
                  <a:srgbClr val="000000"/>
                </a:solidFill>
                <a:latin typeface="Courier"/>
                <a:cs typeface="Courier"/>
              </a:rPr>
              <a:t>next</a:t>
            </a:r>
            <a:r>
              <a:rPr lang="sv-SE" sz="1000" dirty="0">
                <a:solidFill>
                  <a:srgbClr val="000000"/>
                </a:solidFill>
                <a:latin typeface="Courier"/>
                <a:cs typeface="Courier"/>
              </a:rPr>
              <a:t> </a:t>
            </a:r>
            <a:r>
              <a:rPr lang="sv-SE" sz="1000" dirty="0" err="1">
                <a:solidFill>
                  <a:srgbClr val="000000"/>
                </a:solidFill>
                <a:latin typeface="Courier"/>
                <a:cs typeface="Courier"/>
              </a:rPr>
              <a:t>slide</a:t>
            </a:r>
            <a:r>
              <a:rPr lang="sv-SE" sz="1000" dirty="0" smtClean="0">
                <a:solidFill>
                  <a:srgbClr val="000000"/>
                </a:solidFill>
                <a:latin typeface="Courier"/>
                <a:cs typeface="Courier"/>
              </a:rPr>
              <a:t>…</a:t>
            </a:r>
            <a:endParaRPr lang="sv-SE" sz="1000" dirty="0">
              <a:solidFill>
                <a:srgbClr val="000000"/>
              </a:solidFill>
              <a:latin typeface="Courier"/>
              <a:cs typeface="Courier"/>
            </a:endParaRPr>
          </a:p>
        </p:txBody>
      </p:sp>
      <p:sp>
        <p:nvSpPr>
          <p:cNvPr id="5" name="Rektangel 4"/>
          <p:cNvSpPr/>
          <p:nvPr/>
        </p:nvSpPr>
        <p:spPr>
          <a:xfrm>
            <a:off x="0" y="5131146"/>
            <a:ext cx="9144000" cy="2092881"/>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pPr marL="923925" lvl="1"/>
            <a:r>
              <a:rPr lang="sv-SE" sz="1600" dirty="0">
                <a:solidFill>
                  <a:srgbClr val="000000"/>
                </a:solidFill>
                <a:latin typeface="Calibri" charset="0"/>
                <a:ea typeface="Calibri" charset="0"/>
                <a:cs typeface="Calibri" charset="0"/>
              </a:rPr>
              <a:t>; A </a:t>
            </a:r>
            <a:r>
              <a:rPr lang="sv-SE" sz="1600" dirty="0" err="1">
                <a:solidFill>
                  <a:srgbClr val="000000"/>
                </a:solidFill>
                <a:latin typeface="Calibri" charset="0"/>
                <a:ea typeface="Calibri" charset="0"/>
                <a:cs typeface="Calibri" charset="0"/>
              </a:rPr>
              <a:t>word</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about</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bonds</a:t>
            </a:r>
            <a:r>
              <a:rPr lang="sv-SE" sz="1600" dirty="0">
                <a:solidFill>
                  <a:srgbClr val="000000"/>
                </a:solidFill>
                <a:latin typeface="Calibri" charset="0"/>
                <a:ea typeface="Calibri" charset="0"/>
                <a:cs typeface="Calibri" charset="0"/>
              </a:rPr>
              <a:t> or </a:t>
            </a:r>
            <a:r>
              <a:rPr lang="sv-SE" sz="1600" dirty="0" err="1">
                <a:solidFill>
                  <a:srgbClr val="000000"/>
                </a:solidFill>
                <a:latin typeface="Calibri" charset="0"/>
                <a:ea typeface="Calibri" charset="0"/>
                <a:cs typeface="Calibri" charset="0"/>
              </a:rPr>
              <a:t>constraints</a:t>
            </a:r>
            <a:r>
              <a:rPr lang="sv-SE" sz="1600" dirty="0">
                <a:solidFill>
                  <a:srgbClr val="000000"/>
                </a:solidFill>
                <a:latin typeface="Calibri" charset="0"/>
                <a:ea typeface="Calibri" charset="0"/>
                <a:cs typeface="Calibri" charset="0"/>
              </a:rPr>
              <a:t> as </a:t>
            </a:r>
            <a:r>
              <a:rPr lang="sv-SE" sz="1600" dirty="0" err="1">
                <a:solidFill>
                  <a:srgbClr val="000000"/>
                </a:solidFill>
                <a:latin typeface="Calibri" charset="0"/>
                <a:ea typeface="Calibri" charset="0"/>
                <a:cs typeface="Calibri" charset="0"/>
              </a:rPr>
              <a:t>we</a:t>
            </a:r>
            <a:r>
              <a:rPr lang="sv-SE" sz="1600" dirty="0">
                <a:solidFill>
                  <a:srgbClr val="000000"/>
                </a:solidFill>
                <a:latin typeface="Calibri" charset="0"/>
                <a:ea typeface="Calibri" charset="0"/>
                <a:cs typeface="Calibri" charset="0"/>
              </a:rPr>
              <a:t> call it in Gromacs – To </a:t>
            </a:r>
            <a:r>
              <a:rPr lang="sv-SE" sz="1600" dirty="0" err="1">
                <a:solidFill>
                  <a:srgbClr val="000000"/>
                </a:solidFill>
                <a:latin typeface="Calibri" charset="0"/>
                <a:ea typeface="Calibri" charset="0"/>
                <a:cs typeface="Calibri" charset="0"/>
              </a:rPr>
              <a:t>constrain</a:t>
            </a:r>
            <a:r>
              <a:rPr lang="sv-SE" sz="1600" dirty="0">
                <a:solidFill>
                  <a:srgbClr val="000000"/>
                </a:solidFill>
                <a:latin typeface="Calibri" charset="0"/>
                <a:ea typeface="Calibri" charset="0"/>
                <a:cs typeface="Calibri" charset="0"/>
              </a:rPr>
              <a:t> the </a:t>
            </a:r>
            <a:r>
              <a:rPr lang="sv-SE" sz="1600" dirty="0" err="1">
                <a:solidFill>
                  <a:srgbClr val="000000"/>
                </a:solidFill>
                <a:latin typeface="Calibri" charset="0"/>
                <a:ea typeface="Calibri" charset="0"/>
                <a:cs typeface="Calibri" charset="0"/>
              </a:rPr>
              <a:t>bonds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we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could</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use</a:t>
            </a:r>
            <a:r>
              <a:rPr lang="sv-SE" sz="1600" dirty="0">
                <a:solidFill>
                  <a:srgbClr val="000000"/>
                </a:solidFill>
                <a:latin typeface="Calibri" charset="0"/>
                <a:ea typeface="Calibri" charset="0"/>
                <a:cs typeface="Calibri" charset="0"/>
              </a:rPr>
              <a:t> </a:t>
            </a:r>
            <a:r>
              <a:rPr lang="sv-SE" sz="1600" b="1" dirty="0">
                <a:solidFill>
                  <a:srgbClr val="000000"/>
                </a:solidFill>
                <a:latin typeface="Calibri" charset="0"/>
                <a:ea typeface="Calibri" charset="0"/>
                <a:cs typeface="Calibri" charset="0"/>
              </a:rPr>
              <a:t>shake</a:t>
            </a:r>
            <a:r>
              <a:rPr lang="sv-SE" sz="1600" dirty="0">
                <a:solidFill>
                  <a:srgbClr val="000000"/>
                </a:solidFill>
                <a:latin typeface="Calibri" charset="0"/>
                <a:ea typeface="Calibri" charset="0"/>
                <a:cs typeface="Calibri" charset="0"/>
              </a:rPr>
              <a:t> as the </a:t>
            </a:r>
            <a:r>
              <a:rPr lang="sv-SE" sz="1600" dirty="0" err="1">
                <a:solidFill>
                  <a:srgbClr val="000000"/>
                </a:solidFill>
                <a:latin typeface="Calibri" charset="0"/>
                <a:ea typeface="Calibri" charset="0"/>
                <a:cs typeface="Calibri" charset="0"/>
              </a:rPr>
              <a:t>constraint_algorithm</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but</a:t>
            </a:r>
            <a:r>
              <a:rPr lang="sv-SE" sz="1600" dirty="0">
                <a:solidFill>
                  <a:srgbClr val="000000"/>
                </a:solidFill>
                <a:latin typeface="Calibri" charset="0"/>
                <a:ea typeface="Calibri" charset="0"/>
                <a:cs typeface="Calibri" charset="0"/>
              </a:rPr>
              <a:t> </a:t>
            </a:r>
            <a:r>
              <a:rPr lang="sv-SE" sz="1600" b="1" dirty="0" err="1">
                <a:solidFill>
                  <a:srgbClr val="000000"/>
                </a:solidFill>
                <a:latin typeface="Calibri" charset="0"/>
                <a:ea typeface="Calibri" charset="0"/>
                <a:cs typeface="Calibri" charset="0"/>
              </a:rPr>
              <a:t>lincs</a:t>
            </a:r>
            <a:r>
              <a:rPr lang="sv-SE" sz="1600" b="1" dirty="0">
                <a:solidFill>
                  <a:srgbClr val="000000"/>
                </a:solidFill>
                <a:latin typeface="Calibri" charset="0"/>
                <a:ea typeface="Calibri" charset="0"/>
                <a:cs typeface="Calibri" charset="0"/>
              </a:rPr>
              <a:t> </a:t>
            </a:r>
            <a:r>
              <a:rPr lang="sv-SE" sz="1600" dirty="0">
                <a:solidFill>
                  <a:srgbClr val="000000"/>
                </a:solidFill>
                <a:latin typeface="Calibri" charset="0"/>
                <a:ea typeface="Calibri" charset="0"/>
                <a:cs typeface="Calibri" charset="0"/>
              </a:rPr>
              <a:t>is </a:t>
            </a:r>
            <a:r>
              <a:rPr lang="sv-SE" sz="1600" dirty="0" err="1">
                <a:solidFill>
                  <a:srgbClr val="000000"/>
                </a:solidFill>
                <a:latin typeface="Calibri" charset="0"/>
                <a:ea typeface="Calibri" charset="0"/>
                <a:cs typeface="Calibri" charset="0"/>
              </a:rPr>
              <a:t>preferable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since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its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more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stable</a:t>
            </a:r>
            <a:r>
              <a:rPr lang="sv-SE" sz="1600" dirty="0">
                <a:solidFill>
                  <a:srgbClr val="000000"/>
                </a:solidFill>
                <a:latin typeface="Calibri" charset="0"/>
                <a:ea typeface="Calibri" charset="0"/>
                <a:cs typeface="Calibri" charset="0"/>
              </a:rPr>
              <a:t> and faster (I </a:t>
            </a:r>
            <a:r>
              <a:rPr lang="sv-SE" sz="1600" dirty="0" err="1">
                <a:solidFill>
                  <a:srgbClr val="000000"/>
                </a:solidFill>
                <a:latin typeface="Calibri" charset="0"/>
                <a:ea typeface="Calibri" charset="0"/>
                <a:cs typeface="Calibri" charset="0"/>
              </a:rPr>
              <a:t>think</a:t>
            </a:r>
            <a:r>
              <a:rPr lang="sv-SE" sz="1600" dirty="0">
                <a:solidFill>
                  <a:srgbClr val="000000"/>
                </a:solidFill>
                <a:latin typeface="Calibri" charset="0"/>
                <a:ea typeface="Calibri" charset="0"/>
                <a:cs typeface="Calibri" charset="0"/>
              </a:rPr>
              <a:t>). </a:t>
            </a:r>
            <a:r>
              <a:rPr lang="sv-SE" sz="1600" dirty="0" smtClean="0">
                <a:solidFill>
                  <a:srgbClr val="000000"/>
                </a:solidFill>
                <a:latin typeface="Calibri" charset="0"/>
                <a:ea typeface="Calibri" charset="0"/>
                <a:cs typeface="Calibri" charset="0"/>
              </a:rPr>
              <a:t>Note </a:t>
            </a:r>
            <a:r>
              <a:rPr lang="sv-SE" sz="1600" dirty="0" err="1" smtClean="0">
                <a:solidFill>
                  <a:srgbClr val="000000"/>
                </a:solidFill>
                <a:latin typeface="Calibri" charset="0"/>
                <a:ea typeface="Calibri" charset="0"/>
                <a:cs typeface="Calibri" charset="0"/>
              </a:rPr>
              <a:t>that</a:t>
            </a:r>
            <a:r>
              <a:rPr lang="sv-SE" sz="1600" dirty="0" smtClean="0">
                <a:solidFill>
                  <a:srgbClr val="000000"/>
                </a:solidFill>
                <a:latin typeface="Calibri" charset="0"/>
                <a:ea typeface="Calibri" charset="0"/>
                <a:cs typeface="Calibri" charset="0"/>
              </a:rPr>
              <a:t> </a:t>
            </a:r>
            <a:r>
              <a:rPr lang="sv-SE" sz="1600" dirty="0" err="1" smtClean="0">
                <a:solidFill>
                  <a:srgbClr val="000000"/>
                </a:solidFill>
                <a:latin typeface="Calibri" charset="0"/>
                <a:ea typeface="Calibri" charset="0"/>
                <a:cs typeface="Calibri" charset="0"/>
              </a:rPr>
              <a:t>even</a:t>
            </a:r>
            <a:r>
              <a:rPr lang="sv-SE" sz="1600" dirty="0" smtClean="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if</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we</a:t>
            </a:r>
            <a:r>
              <a:rPr lang="sv-SE" sz="1600" dirty="0">
                <a:solidFill>
                  <a:srgbClr val="000000"/>
                </a:solidFill>
                <a:latin typeface="Calibri" charset="0"/>
                <a:ea typeface="Calibri" charset="0"/>
                <a:cs typeface="Calibri" charset="0"/>
              </a:rPr>
              <a:t> set </a:t>
            </a:r>
            <a:r>
              <a:rPr lang="sv-SE" sz="1600" b="1" dirty="0" err="1">
                <a:solidFill>
                  <a:srgbClr val="000000"/>
                </a:solidFill>
                <a:latin typeface="Calibri" charset="0"/>
                <a:ea typeface="Calibri" charset="0"/>
                <a:cs typeface="Calibri" charset="0"/>
              </a:rPr>
              <a:t>constraints</a:t>
            </a:r>
            <a:r>
              <a:rPr lang="sv-SE" sz="1600" b="1" dirty="0">
                <a:solidFill>
                  <a:srgbClr val="000000"/>
                </a:solidFill>
                <a:latin typeface="Calibri" charset="0"/>
                <a:ea typeface="Calibri" charset="0"/>
                <a:cs typeface="Calibri" charset="0"/>
              </a:rPr>
              <a:t> = </a:t>
            </a:r>
            <a:r>
              <a:rPr lang="sv-SE" sz="1600" b="1" dirty="0" err="1">
                <a:solidFill>
                  <a:srgbClr val="000000"/>
                </a:solidFill>
                <a:latin typeface="Calibri" charset="0"/>
                <a:ea typeface="Calibri" charset="0"/>
                <a:cs typeface="Calibri" charset="0"/>
              </a:rPr>
              <a:t>none</a:t>
            </a:r>
            <a:r>
              <a:rPr lang="sv-SE" sz="1600" b="1" dirty="0">
                <a:solidFill>
                  <a:srgbClr val="000000"/>
                </a:solidFill>
                <a:latin typeface="Calibri" charset="0"/>
                <a:ea typeface="Calibri" charset="0"/>
                <a:cs typeface="Calibri" charset="0"/>
              </a:rPr>
              <a:t> ; </a:t>
            </a:r>
            <a:r>
              <a:rPr lang="sv-SE" sz="1600" dirty="0">
                <a:solidFill>
                  <a:srgbClr val="000000"/>
                </a:solidFill>
                <a:latin typeface="Calibri" charset="0"/>
                <a:ea typeface="Calibri" charset="0"/>
                <a:cs typeface="Calibri" charset="0"/>
              </a:rPr>
              <a:t>the </a:t>
            </a:r>
            <a:r>
              <a:rPr lang="sv-SE" sz="1600" dirty="0" err="1">
                <a:solidFill>
                  <a:srgbClr val="000000"/>
                </a:solidFill>
                <a:latin typeface="Calibri" charset="0"/>
                <a:ea typeface="Calibri" charset="0"/>
                <a:cs typeface="Calibri" charset="0"/>
              </a:rPr>
              <a:t>water</a:t>
            </a:r>
            <a:r>
              <a:rPr lang="sv-SE" sz="1600" dirty="0">
                <a:solidFill>
                  <a:srgbClr val="000000"/>
                </a:solidFill>
                <a:latin typeface="Calibri" charset="0"/>
                <a:ea typeface="Calibri" charset="0"/>
                <a:cs typeface="Calibri" charset="0"/>
              </a:rPr>
              <a:t> (as set in the </a:t>
            </a:r>
            <a:r>
              <a:rPr lang="sv-SE" sz="1600" dirty="0" err="1">
                <a:solidFill>
                  <a:srgbClr val="000000"/>
                </a:solidFill>
                <a:latin typeface="Calibri" charset="0"/>
                <a:ea typeface="Calibri" charset="0"/>
                <a:cs typeface="Calibri" charset="0"/>
              </a:rPr>
              <a:t>water</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itp</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file</a:t>
            </a:r>
            <a:r>
              <a:rPr lang="sv-SE" sz="1600" dirty="0">
                <a:solidFill>
                  <a:srgbClr val="000000"/>
                </a:solidFill>
                <a:latin typeface="Calibri" charset="0"/>
                <a:ea typeface="Calibri" charset="0"/>
                <a:cs typeface="Calibri" charset="0"/>
              </a:rPr>
              <a:t>) still </a:t>
            </a:r>
            <a:r>
              <a:rPr lang="sv-SE" sz="1600" dirty="0" err="1">
                <a:solidFill>
                  <a:srgbClr val="000000"/>
                </a:solidFill>
                <a:latin typeface="Calibri" charset="0"/>
                <a:ea typeface="Calibri" charset="0"/>
                <a:cs typeface="Calibri" charset="0"/>
              </a:rPr>
              <a:t>will</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have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its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bonds</a:t>
            </a:r>
            <a:r>
              <a:rPr lang="sv-SE" sz="1600" dirty="0">
                <a:solidFill>
                  <a:srgbClr val="000000"/>
                </a:solidFill>
                <a:latin typeface="Calibri" charset="0"/>
                <a:ea typeface="Calibri" charset="0"/>
                <a:cs typeface="Calibri" charset="0"/>
              </a:rPr>
              <a:t> and </a:t>
            </a:r>
            <a:r>
              <a:rPr lang="sv-SE" sz="1600" dirty="0" err="1">
                <a:solidFill>
                  <a:srgbClr val="000000"/>
                </a:solidFill>
                <a:latin typeface="Calibri" charset="0"/>
                <a:ea typeface="Calibri" charset="0"/>
                <a:cs typeface="Calibri" charset="0"/>
              </a:rPr>
              <a:t>angles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constrained</a:t>
            </a:r>
            <a:r>
              <a:rPr lang="sv-SE" sz="1600" dirty="0">
                <a:solidFill>
                  <a:srgbClr val="000000"/>
                </a:solidFill>
                <a:latin typeface="Calibri" charset="0"/>
                <a:ea typeface="Calibri" charset="0"/>
                <a:cs typeface="Calibri" charset="0"/>
              </a:rPr>
              <a:t> by the </a:t>
            </a:r>
            <a:r>
              <a:rPr lang="sv-SE" sz="1600" b="1" dirty="0" err="1">
                <a:solidFill>
                  <a:srgbClr val="000000"/>
                </a:solidFill>
                <a:latin typeface="Calibri" charset="0"/>
                <a:ea typeface="Calibri" charset="0"/>
                <a:cs typeface="Calibri" charset="0"/>
              </a:rPr>
              <a:t>settle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algorithm</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unless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we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have</a:t>
            </a:r>
            <a:r>
              <a:rPr lang="sv-SE" sz="1600" dirty="0">
                <a:solidFill>
                  <a:srgbClr val="000000"/>
                </a:solidFill>
                <a:latin typeface="Calibri" charset="0"/>
                <a:ea typeface="Calibri" charset="0"/>
                <a:cs typeface="Calibri" charset="0"/>
              </a:rPr>
              <a:t> set </a:t>
            </a:r>
            <a:r>
              <a:rPr lang="sv-SE" sz="1600" dirty="0" smtClean="0">
                <a:solidFill>
                  <a:srgbClr val="000000"/>
                </a:solidFill>
                <a:latin typeface="Calibri" charset="0"/>
                <a:ea typeface="Calibri" charset="0"/>
                <a:cs typeface="Calibri" charset="0"/>
              </a:rPr>
              <a:t/>
            </a:r>
            <a:br>
              <a:rPr lang="sv-SE" sz="1600" dirty="0" smtClean="0">
                <a:solidFill>
                  <a:srgbClr val="000000"/>
                </a:solidFill>
                <a:latin typeface="Calibri" charset="0"/>
                <a:ea typeface="Calibri" charset="0"/>
                <a:cs typeface="Calibri" charset="0"/>
              </a:rPr>
            </a:br>
            <a:r>
              <a:rPr lang="sv-SE" sz="1600" b="1" dirty="0" err="1" smtClean="0">
                <a:solidFill>
                  <a:srgbClr val="000000"/>
                </a:solidFill>
                <a:latin typeface="Calibri" charset="0"/>
                <a:ea typeface="Calibri" charset="0"/>
                <a:cs typeface="Calibri" charset="0"/>
              </a:rPr>
              <a:t>define</a:t>
            </a:r>
            <a:r>
              <a:rPr lang="sv-SE" sz="1600" b="1" dirty="0" smtClean="0">
                <a:solidFill>
                  <a:srgbClr val="000000"/>
                </a:solidFill>
                <a:latin typeface="Calibri" charset="0"/>
                <a:ea typeface="Calibri" charset="0"/>
                <a:cs typeface="Calibri" charset="0"/>
              </a:rPr>
              <a:t> </a:t>
            </a:r>
            <a:r>
              <a:rPr lang="sv-SE" sz="1600" b="1" dirty="0">
                <a:solidFill>
                  <a:srgbClr val="000000"/>
                </a:solidFill>
                <a:latin typeface="Calibri" charset="0"/>
                <a:ea typeface="Calibri" charset="0"/>
                <a:cs typeface="Calibri" charset="0"/>
              </a:rPr>
              <a:t>=  -DFLEXIBLE</a:t>
            </a:r>
            <a:r>
              <a:rPr lang="sv-SE" sz="1600" dirty="0">
                <a:solidFill>
                  <a:srgbClr val="000000"/>
                </a:solidFill>
                <a:latin typeface="Calibri" charset="0"/>
                <a:ea typeface="Calibri" charset="0"/>
                <a:cs typeface="Calibri" charset="0"/>
              </a:rPr>
              <a:t> </a:t>
            </a:r>
          </a:p>
          <a:p>
            <a:pPr lvl="1"/>
            <a:endParaRPr lang="sv-SE" sz="1600" dirty="0" smtClean="0">
              <a:solidFill>
                <a:srgbClr val="000000"/>
              </a:solidFill>
              <a:latin typeface="Calibri" charset="0"/>
              <a:ea typeface="Calibri" charset="0"/>
              <a:cs typeface="Calibri" charset="0"/>
            </a:endParaRPr>
          </a:p>
          <a:p>
            <a:pPr lvl="1"/>
            <a:endParaRPr lang="sv-SE" sz="1600" dirty="0">
              <a:solidFill>
                <a:srgbClr val="000000"/>
              </a:solidFill>
              <a:latin typeface="Calibri" charset="0"/>
              <a:ea typeface="Calibri" charset="0"/>
              <a:cs typeface="Calibri" charset="0"/>
            </a:endParaRPr>
          </a:p>
          <a:p>
            <a:pPr lvl="1"/>
            <a:endParaRPr lang="sv-SE" sz="900" dirty="0">
              <a:solidFill>
                <a:srgbClr val="000000"/>
              </a:solidFill>
              <a:latin typeface="Courier"/>
              <a:cs typeface="Courier"/>
            </a:endParaRPr>
          </a:p>
          <a:p>
            <a:pPr lvl="1"/>
            <a:endParaRPr lang="sv-SE" sz="900" dirty="0">
              <a:solidFill>
                <a:srgbClr val="000000"/>
              </a:solidFill>
              <a:latin typeface="Courier"/>
              <a:cs typeface="Courier"/>
            </a:endParaRPr>
          </a:p>
        </p:txBody>
      </p:sp>
      <p:sp>
        <p:nvSpPr>
          <p:cNvPr id="6"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a:latin typeface="Calibri" charset="0"/>
                <a:ea typeface="Calibri" charset="0"/>
                <a:cs typeface="Calibri" charset="0"/>
              </a:rPr>
              <a:t>	</a:t>
            </a:r>
            <a:r>
              <a:rPr lang="sv-SE" sz="2000" dirty="0" smtClean="0">
                <a:latin typeface="Calibri" charset="0"/>
                <a:ea typeface="Calibri" charset="0"/>
                <a:cs typeface="Calibri" charset="0"/>
              </a:rPr>
              <a:t>A </a:t>
            </a:r>
            <a:r>
              <a:rPr lang="sv-SE" sz="2000" dirty="0" err="1">
                <a:latin typeface="Calibri" charset="0"/>
                <a:ea typeface="Calibri" charset="0"/>
                <a:cs typeface="Calibri" charset="0"/>
              </a:rPr>
              <a:t>typical</a:t>
            </a:r>
            <a:r>
              <a:rPr lang="sv-SE" sz="2000" dirty="0">
                <a:latin typeface="Calibri" charset="0"/>
                <a:ea typeface="Calibri" charset="0"/>
                <a:cs typeface="Calibri" charset="0"/>
              </a:rPr>
              <a:t> md parameter </a:t>
            </a:r>
            <a:r>
              <a:rPr lang="sv-SE" sz="2000" dirty="0" err="1">
                <a:latin typeface="Calibri" charset="0"/>
                <a:ea typeface="Calibri" charset="0"/>
                <a:cs typeface="Calibri" charset="0"/>
              </a:rPr>
              <a:t>file</a:t>
            </a:r>
            <a:r>
              <a:rPr lang="sv-SE" sz="2000" dirty="0">
                <a:latin typeface="Calibri" charset="0"/>
                <a:ea typeface="Calibri" charset="0"/>
                <a:cs typeface="Calibri" charset="0"/>
              </a:rPr>
              <a:t> for </a:t>
            </a:r>
            <a:r>
              <a:rPr lang="sv-SE" sz="2000" dirty="0" smtClean="0">
                <a:latin typeface="Calibri" charset="0"/>
                <a:ea typeface="Calibri" charset="0"/>
                <a:cs typeface="Calibri" charset="0"/>
              </a:rPr>
              <a:t>a NVT simulation, </a:t>
            </a:r>
            <a:r>
              <a:rPr lang="sv-SE" sz="2000" b="1" dirty="0" err="1" smtClean="0">
                <a:latin typeface="Calibri" charset="0"/>
                <a:ea typeface="Calibri" charset="0"/>
                <a:cs typeface="Calibri" charset="0"/>
              </a:rPr>
              <a:t>nvt.mdp</a:t>
            </a:r>
            <a:endParaRPr lang="sv-SE" sz="2000" b="1" dirty="0">
              <a:latin typeface="Calibri" charset="0"/>
              <a:ea typeface="Calibri" charset="0"/>
              <a:cs typeface="Calibri" charset="0"/>
            </a:endParaRPr>
          </a:p>
        </p:txBody>
      </p:sp>
    </p:spTree>
    <p:extLst>
      <p:ext uri="{BB962C8B-B14F-4D97-AF65-F5344CB8AC3E}">
        <p14:creationId xmlns:p14="http://schemas.microsoft.com/office/powerpoint/2010/main" val="4298370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259581"/>
            <a:ext cx="9144000" cy="432426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100" dirty="0">
                <a:solidFill>
                  <a:srgbClr val="000000"/>
                </a:solidFill>
                <a:latin typeface="Courier"/>
                <a:cs typeface="Courier"/>
              </a:rPr>
              <a:t>;</a:t>
            </a:r>
            <a:r>
              <a:rPr lang="sv-SE" sz="1100" dirty="0" err="1">
                <a:solidFill>
                  <a:srgbClr val="000000"/>
                </a:solidFill>
                <a:latin typeface="Courier"/>
                <a:cs typeface="Courier"/>
              </a:rPr>
              <a:t>cont’d</a:t>
            </a:r>
            <a:r>
              <a:rPr lang="sv-SE" sz="1100" dirty="0">
                <a:solidFill>
                  <a:srgbClr val="000000"/>
                </a:solidFill>
                <a:latin typeface="Courier"/>
                <a:cs typeface="Courier"/>
              </a:rPr>
              <a:t> from </a:t>
            </a:r>
            <a:r>
              <a:rPr lang="sv-SE" sz="1100" dirty="0" err="1">
                <a:solidFill>
                  <a:srgbClr val="000000"/>
                </a:solidFill>
                <a:latin typeface="Courier"/>
                <a:cs typeface="Courier"/>
              </a:rPr>
              <a:t>previous</a:t>
            </a:r>
            <a:r>
              <a:rPr lang="sv-SE" sz="1100" dirty="0">
                <a:solidFill>
                  <a:srgbClr val="000000"/>
                </a:solidFill>
                <a:latin typeface="Courier"/>
                <a:cs typeface="Courier"/>
              </a:rPr>
              <a:t> </a:t>
            </a:r>
            <a:r>
              <a:rPr lang="sv-SE" sz="1100" dirty="0" err="1">
                <a:solidFill>
                  <a:srgbClr val="000000"/>
                </a:solidFill>
                <a:latin typeface="Courier"/>
                <a:cs typeface="Courier"/>
              </a:rPr>
              <a:t>slide</a:t>
            </a:r>
            <a:endParaRPr lang="sv-SE" sz="1100" dirty="0">
              <a:solidFill>
                <a:srgbClr val="000000"/>
              </a:solidFill>
              <a:latin typeface="Courier"/>
              <a:cs typeface="Courier"/>
            </a:endParaRPr>
          </a:p>
          <a:p>
            <a:pPr marL="923925" lvl="1"/>
            <a:endParaRPr lang="sv-SE" sz="1100" dirty="0">
              <a:solidFill>
                <a:srgbClr val="000000"/>
              </a:solidFill>
              <a:latin typeface="Courier"/>
              <a:cs typeface="Courier"/>
            </a:endParaRPr>
          </a:p>
          <a:p>
            <a:pPr marL="923925" lvl="1"/>
            <a:r>
              <a:rPr lang="sv-SE" sz="1100" dirty="0">
                <a:solidFill>
                  <a:srgbClr val="000000"/>
                </a:solidFill>
                <a:latin typeface="Courier"/>
                <a:cs typeface="Courier"/>
              </a:rPr>
              <a:t>; </a:t>
            </a:r>
            <a:r>
              <a:rPr lang="sv-SE" sz="1100" dirty="0" err="1">
                <a:solidFill>
                  <a:srgbClr val="000000"/>
                </a:solidFill>
                <a:latin typeface="Courier"/>
                <a:cs typeface="Courier"/>
              </a:rPr>
              <a:t>Neighborsearching</a:t>
            </a:r>
            <a:endParaRPr lang="sv-SE" sz="1100" dirty="0">
              <a:solidFill>
                <a:srgbClr val="000000"/>
              </a:solidFill>
              <a:latin typeface="Courier"/>
              <a:cs typeface="Courier"/>
            </a:endParaRPr>
          </a:p>
          <a:p>
            <a:pPr marL="923925" lvl="1"/>
            <a:r>
              <a:rPr lang="sv-SE" sz="1100" dirty="0" err="1">
                <a:solidFill>
                  <a:srgbClr val="000000"/>
                </a:solidFill>
                <a:latin typeface="Courier"/>
                <a:cs typeface="Courier"/>
              </a:rPr>
              <a:t>cutoff-scheme</a:t>
            </a:r>
            <a:r>
              <a:rPr lang="sv-SE" sz="1100" dirty="0">
                <a:solidFill>
                  <a:srgbClr val="000000"/>
                </a:solidFill>
                <a:latin typeface="Courier"/>
                <a:cs typeface="Courier"/>
              </a:rPr>
              <a:t>       </a:t>
            </a:r>
            <a:r>
              <a:rPr lang="sv-SE" sz="1100" dirty="0" smtClean="0">
                <a:solidFill>
                  <a:srgbClr val="000000"/>
                </a:solidFill>
                <a:latin typeface="Courier"/>
                <a:cs typeface="Courier"/>
              </a:rPr>
              <a:t>	= </a:t>
            </a:r>
            <a:r>
              <a:rPr lang="sv-SE" sz="1100" dirty="0" err="1">
                <a:solidFill>
                  <a:srgbClr val="000000"/>
                </a:solidFill>
                <a:latin typeface="Courier"/>
                <a:cs typeface="Courier"/>
              </a:rPr>
              <a:t>verlet</a:t>
            </a:r>
            <a:endParaRPr lang="sv-SE" sz="1100" dirty="0">
              <a:solidFill>
                <a:srgbClr val="000000"/>
              </a:solidFill>
              <a:latin typeface="Courier"/>
              <a:cs typeface="Courier"/>
            </a:endParaRPr>
          </a:p>
          <a:p>
            <a:pPr marL="923925" lvl="1"/>
            <a:r>
              <a:rPr lang="sv-SE" sz="1100" dirty="0" err="1">
                <a:solidFill>
                  <a:srgbClr val="000000"/>
                </a:solidFill>
                <a:latin typeface="Courier"/>
                <a:cs typeface="Courier"/>
              </a:rPr>
              <a:t>ns_type</a:t>
            </a:r>
            <a:r>
              <a:rPr lang="sv-SE" sz="1100" dirty="0">
                <a:solidFill>
                  <a:srgbClr val="000000"/>
                </a:solidFill>
                <a:latin typeface="Courier"/>
                <a:cs typeface="Courier"/>
              </a:rPr>
              <a:t>		</a:t>
            </a:r>
            <a:r>
              <a:rPr lang="sv-SE" sz="1100" dirty="0" smtClean="0">
                <a:solidFill>
                  <a:srgbClr val="000000"/>
                </a:solidFill>
                <a:latin typeface="Courier"/>
                <a:cs typeface="Courier"/>
              </a:rPr>
              <a:t>= </a:t>
            </a:r>
            <a:r>
              <a:rPr lang="sv-SE" sz="1100" dirty="0" err="1">
                <a:solidFill>
                  <a:srgbClr val="000000"/>
                </a:solidFill>
                <a:latin typeface="Courier"/>
                <a:cs typeface="Courier"/>
              </a:rPr>
              <a:t>grid</a:t>
            </a:r>
            <a:r>
              <a:rPr lang="sv-SE" sz="1100" dirty="0">
                <a:solidFill>
                  <a:srgbClr val="000000"/>
                </a:solidFill>
                <a:latin typeface="Courier"/>
                <a:cs typeface="Courier"/>
              </a:rPr>
              <a:t>	</a:t>
            </a:r>
            <a:r>
              <a:rPr lang="sv-SE" sz="1100" dirty="0" smtClean="0">
                <a:solidFill>
                  <a:srgbClr val="000000"/>
                </a:solidFill>
                <a:latin typeface="Courier"/>
                <a:cs typeface="Courier"/>
              </a:rPr>
              <a:t>; </a:t>
            </a:r>
            <a:r>
              <a:rPr lang="sv-SE" sz="1100" dirty="0" err="1">
                <a:solidFill>
                  <a:srgbClr val="000000"/>
                </a:solidFill>
                <a:latin typeface="Courier"/>
                <a:cs typeface="Courier"/>
              </a:rPr>
              <a:t>search</a:t>
            </a:r>
            <a:r>
              <a:rPr lang="sv-SE" sz="1100" dirty="0">
                <a:solidFill>
                  <a:srgbClr val="000000"/>
                </a:solidFill>
                <a:latin typeface="Courier"/>
                <a:cs typeface="Courier"/>
              </a:rPr>
              <a:t> </a:t>
            </a:r>
            <a:r>
              <a:rPr lang="sv-SE" sz="1100" dirty="0" err="1">
                <a:solidFill>
                  <a:srgbClr val="000000"/>
                </a:solidFill>
                <a:latin typeface="Courier"/>
                <a:cs typeface="Courier"/>
              </a:rPr>
              <a:t>neighboring</a:t>
            </a:r>
            <a:r>
              <a:rPr lang="sv-SE" sz="1100" dirty="0">
                <a:solidFill>
                  <a:srgbClr val="000000"/>
                </a:solidFill>
                <a:latin typeface="Courier"/>
                <a:cs typeface="Courier"/>
              </a:rPr>
              <a:t> </a:t>
            </a:r>
            <a:r>
              <a:rPr lang="sv-SE" sz="1100" dirty="0" err="1">
                <a:solidFill>
                  <a:srgbClr val="000000"/>
                </a:solidFill>
                <a:latin typeface="Courier"/>
                <a:cs typeface="Courier"/>
              </a:rPr>
              <a:t>grid</a:t>
            </a:r>
            <a:r>
              <a:rPr lang="sv-SE" sz="1100" dirty="0">
                <a:solidFill>
                  <a:srgbClr val="000000"/>
                </a:solidFill>
                <a:latin typeface="Courier"/>
                <a:cs typeface="Courier"/>
              </a:rPr>
              <a:t> cells</a:t>
            </a:r>
          </a:p>
          <a:p>
            <a:pPr marL="923925" lvl="1"/>
            <a:r>
              <a:rPr lang="sv-SE" sz="1100" dirty="0" err="1">
                <a:solidFill>
                  <a:srgbClr val="000000"/>
                </a:solidFill>
                <a:latin typeface="Courier"/>
                <a:cs typeface="Courier"/>
              </a:rPr>
              <a:t>nstlist</a:t>
            </a:r>
            <a:r>
              <a:rPr lang="sv-SE" sz="1100" dirty="0">
                <a:solidFill>
                  <a:srgbClr val="000000"/>
                </a:solidFill>
                <a:latin typeface="Courier"/>
                <a:cs typeface="Courier"/>
              </a:rPr>
              <a:t>		</a:t>
            </a:r>
            <a:r>
              <a:rPr lang="sv-SE" sz="1100" dirty="0" smtClean="0">
                <a:solidFill>
                  <a:srgbClr val="000000"/>
                </a:solidFill>
                <a:latin typeface="Courier"/>
                <a:cs typeface="Courier"/>
              </a:rPr>
              <a:t>= </a:t>
            </a:r>
            <a:r>
              <a:rPr lang="sv-SE" sz="1100" dirty="0">
                <a:solidFill>
                  <a:srgbClr val="000000"/>
                </a:solidFill>
                <a:latin typeface="Courier"/>
                <a:cs typeface="Courier"/>
              </a:rPr>
              <a:t>10	</a:t>
            </a:r>
            <a:r>
              <a:rPr lang="sv-SE" sz="1100" dirty="0" smtClean="0">
                <a:solidFill>
                  <a:srgbClr val="000000"/>
                </a:solidFill>
                <a:latin typeface="Courier"/>
                <a:cs typeface="Courier"/>
              </a:rPr>
              <a:t>; </a:t>
            </a:r>
            <a:r>
              <a:rPr lang="sv-SE" sz="1100" dirty="0">
                <a:solidFill>
                  <a:srgbClr val="000000"/>
                </a:solidFill>
                <a:latin typeface="Courier"/>
                <a:cs typeface="Courier"/>
              </a:rPr>
              <a:t>10 </a:t>
            </a:r>
            <a:r>
              <a:rPr lang="sv-SE" sz="1100" dirty="0" err="1">
                <a:solidFill>
                  <a:srgbClr val="000000"/>
                </a:solidFill>
                <a:latin typeface="Courier"/>
                <a:cs typeface="Courier"/>
              </a:rPr>
              <a:t>fs</a:t>
            </a:r>
            <a:endParaRPr lang="sv-SE" sz="1100" dirty="0">
              <a:solidFill>
                <a:srgbClr val="000000"/>
              </a:solidFill>
              <a:latin typeface="Courier"/>
              <a:cs typeface="Courier"/>
            </a:endParaRPr>
          </a:p>
          <a:p>
            <a:pPr marL="923925" lvl="1"/>
            <a:r>
              <a:rPr lang="sv-SE" sz="1100" dirty="0" err="1">
                <a:solidFill>
                  <a:srgbClr val="000000"/>
                </a:solidFill>
                <a:latin typeface="Courier"/>
                <a:cs typeface="Courier"/>
              </a:rPr>
              <a:t>rlist</a:t>
            </a:r>
            <a:r>
              <a:rPr lang="sv-SE" sz="1100" dirty="0">
                <a:solidFill>
                  <a:srgbClr val="000000"/>
                </a:solidFill>
                <a:latin typeface="Courier"/>
                <a:cs typeface="Courier"/>
              </a:rPr>
              <a:t>		</a:t>
            </a:r>
            <a:r>
              <a:rPr lang="sv-SE" sz="1100" dirty="0" smtClean="0">
                <a:solidFill>
                  <a:srgbClr val="000000"/>
                </a:solidFill>
                <a:latin typeface="Courier"/>
                <a:cs typeface="Courier"/>
              </a:rPr>
              <a:t>= </a:t>
            </a:r>
            <a:r>
              <a:rPr lang="sv-SE" sz="1100" dirty="0">
                <a:solidFill>
                  <a:srgbClr val="000000"/>
                </a:solidFill>
                <a:latin typeface="Courier"/>
                <a:cs typeface="Courier"/>
              </a:rPr>
              <a:t>1.0	</a:t>
            </a:r>
            <a:r>
              <a:rPr lang="sv-SE" sz="1100" dirty="0" smtClean="0">
                <a:solidFill>
                  <a:srgbClr val="000000"/>
                </a:solidFill>
                <a:latin typeface="Courier"/>
                <a:cs typeface="Courier"/>
              </a:rPr>
              <a:t>; </a:t>
            </a:r>
            <a:r>
              <a:rPr lang="sv-SE" sz="1100" dirty="0">
                <a:solidFill>
                  <a:srgbClr val="000000"/>
                </a:solidFill>
                <a:latin typeface="Courier"/>
                <a:cs typeface="Courier"/>
              </a:rPr>
              <a:t>short-</a:t>
            </a:r>
            <a:r>
              <a:rPr lang="sv-SE" sz="1100" dirty="0" err="1">
                <a:solidFill>
                  <a:srgbClr val="000000"/>
                </a:solidFill>
                <a:latin typeface="Courier"/>
                <a:cs typeface="Courier"/>
              </a:rPr>
              <a:t>range</a:t>
            </a:r>
            <a:r>
              <a:rPr lang="sv-SE" sz="1100" dirty="0">
                <a:solidFill>
                  <a:srgbClr val="000000"/>
                </a:solidFill>
                <a:latin typeface="Courier"/>
                <a:cs typeface="Courier"/>
              </a:rPr>
              <a:t> </a:t>
            </a:r>
            <a:r>
              <a:rPr lang="sv-SE" sz="1100" dirty="0" err="1">
                <a:solidFill>
                  <a:srgbClr val="000000"/>
                </a:solidFill>
                <a:latin typeface="Courier"/>
                <a:cs typeface="Courier"/>
              </a:rPr>
              <a:t>neighborlist</a:t>
            </a:r>
            <a:r>
              <a:rPr lang="sv-SE" sz="1100" dirty="0">
                <a:solidFill>
                  <a:srgbClr val="000000"/>
                </a:solidFill>
                <a:latin typeface="Courier"/>
                <a:cs typeface="Courier"/>
              </a:rPr>
              <a:t> </a:t>
            </a:r>
            <a:r>
              <a:rPr lang="sv-SE" sz="1100" dirty="0" err="1">
                <a:solidFill>
                  <a:srgbClr val="000000"/>
                </a:solidFill>
                <a:latin typeface="Courier"/>
                <a:cs typeface="Courier"/>
              </a:rPr>
              <a:t>cutoff</a:t>
            </a:r>
            <a:r>
              <a:rPr lang="sv-SE" sz="1100" dirty="0">
                <a:solidFill>
                  <a:srgbClr val="000000"/>
                </a:solidFill>
                <a:latin typeface="Courier"/>
                <a:cs typeface="Courier"/>
              </a:rPr>
              <a:t> (in </a:t>
            </a:r>
            <a:r>
              <a:rPr lang="sv-SE" sz="1100" dirty="0" err="1">
                <a:solidFill>
                  <a:srgbClr val="000000"/>
                </a:solidFill>
                <a:latin typeface="Courier"/>
                <a:cs typeface="Courier"/>
              </a:rPr>
              <a:t>nm</a:t>
            </a:r>
            <a:r>
              <a:rPr lang="sv-SE" sz="1100" dirty="0">
                <a:solidFill>
                  <a:srgbClr val="000000"/>
                </a:solidFill>
                <a:latin typeface="Courier"/>
                <a:cs typeface="Courier"/>
              </a:rPr>
              <a:t>)</a:t>
            </a:r>
          </a:p>
          <a:p>
            <a:pPr marL="923925" lvl="1"/>
            <a:r>
              <a:rPr lang="sv-SE" sz="1100" dirty="0">
                <a:solidFill>
                  <a:srgbClr val="000000"/>
                </a:solidFill>
                <a:latin typeface="Courier"/>
                <a:cs typeface="Courier"/>
              </a:rPr>
              <a:t>; </a:t>
            </a:r>
            <a:r>
              <a:rPr lang="sv-SE" sz="1100" dirty="0" err="1">
                <a:solidFill>
                  <a:srgbClr val="000000"/>
                </a:solidFill>
                <a:latin typeface="Courier"/>
                <a:cs typeface="Courier"/>
              </a:rPr>
              <a:t>Electrostatics</a:t>
            </a:r>
            <a:r>
              <a:rPr lang="sv-SE" sz="1100" dirty="0">
                <a:solidFill>
                  <a:srgbClr val="000000"/>
                </a:solidFill>
                <a:latin typeface="Courier"/>
                <a:cs typeface="Courier"/>
              </a:rPr>
              <a:t> and </a:t>
            </a:r>
            <a:r>
              <a:rPr lang="sv-SE" sz="1100" dirty="0" err="1">
                <a:solidFill>
                  <a:srgbClr val="000000"/>
                </a:solidFill>
                <a:latin typeface="Courier"/>
                <a:cs typeface="Courier"/>
              </a:rPr>
              <a:t>vdw</a:t>
            </a:r>
            <a:endParaRPr lang="sv-SE" sz="1100" dirty="0">
              <a:solidFill>
                <a:srgbClr val="000000"/>
              </a:solidFill>
              <a:latin typeface="Courier"/>
              <a:cs typeface="Courier"/>
            </a:endParaRPr>
          </a:p>
          <a:p>
            <a:pPr marL="923925" lvl="1"/>
            <a:r>
              <a:rPr lang="sv-SE" sz="1100" dirty="0" err="1">
                <a:solidFill>
                  <a:srgbClr val="000000"/>
                </a:solidFill>
                <a:latin typeface="Courier"/>
                <a:cs typeface="Courier"/>
              </a:rPr>
              <a:t>coulombtype</a:t>
            </a:r>
            <a:r>
              <a:rPr lang="sv-SE" sz="1100" dirty="0">
                <a:solidFill>
                  <a:srgbClr val="000000"/>
                </a:solidFill>
                <a:latin typeface="Courier"/>
                <a:cs typeface="Courier"/>
              </a:rPr>
              <a:t>		= PME	</a:t>
            </a:r>
            <a:r>
              <a:rPr lang="sv-SE" sz="1100" dirty="0" smtClean="0">
                <a:solidFill>
                  <a:srgbClr val="000000"/>
                </a:solidFill>
                <a:latin typeface="Courier"/>
                <a:cs typeface="Courier"/>
              </a:rPr>
              <a:t>; </a:t>
            </a:r>
            <a:r>
              <a:rPr lang="sv-SE" sz="1100" dirty="0" err="1">
                <a:solidFill>
                  <a:srgbClr val="000000"/>
                </a:solidFill>
                <a:latin typeface="Courier"/>
                <a:cs typeface="Courier"/>
              </a:rPr>
              <a:t>Particle</a:t>
            </a:r>
            <a:r>
              <a:rPr lang="sv-SE" sz="1100" dirty="0">
                <a:solidFill>
                  <a:srgbClr val="000000"/>
                </a:solidFill>
                <a:latin typeface="Courier"/>
                <a:cs typeface="Courier"/>
              </a:rPr>
              <a:t> </a:t>
            </a:r>
            <a:r>
              <a:rPr lang="sv-SE" sz="1100" dirty="0" err="1">
                <a:solidFill>
                  <a:srgbClr val="000000"/>
                </a:solidFill>
                <a:latin typeface="Courier"/>
                <a:cs typeface="Courier"/>
              </a:rPr>
              <a:t>Mesh</a:t>
            </a:r>
            <a:r>
              <a:rPr lang="sv-SE" sz="1100" dirty="0">
                <a:solidFill>
                  <a:srgbClr val="000000"/>
                </a:solidFill>
                <a:latin typeface="Courier"/>
                <a:cs typeface="Courier"/>
              </a:rPr>
              <a:t> Ewald for long-</a:t>
            </a:r>
            <a:r>
              <a:rPr lang="sv-SE" sz="1100" dirty="0" err="1">
                <a:solidFill>
                  <a:srgbClr val="000000"/>
                </a:solidFill>
                <a:latin typeface="Courier"/>
                <a:cs typeface="Courier"/>
              </a:rPr>
              <a:t>range</a:t>
            </a:r>
            <a:r>
              <a:rPr lang="sv-SE" sz="1100" dirty="0">
                <a:solidFill>
                  <a:srgbClr val="000000"/>
                </a:solidFill>
                <a:latin typeface="Courier"/>
                <a:cs typeface="Courier"/>
              </a:rPr>
              <a:t> </a:t>
            </a:r>
            <a:r>
              <a:rPr lang="sv-SE" sz="1100" dirty="0" err="1">
                <a:solidFill>
                  <a:srgbClr val="000000"/>
                </a:solidFill>
                <a:latin typeface="Courier"/>
                <a:cs typeface="Courier"/>
              </a:rPr>
              <a:t>electrostatics</a:t>
            </a:r>
            <a:endParaRPr lang="sv-SE" sz="1100" dirty="0">
              <a:solidFill>
                <a:srgbClr val="000000"/>
              </a:solidFill>
              <a:latin typeface="Courier"/>
              <a:cs typeface="Courier"/>
            </a:endParaRPr>
          </a:p>
          <a:p>
            <a:pPr marL="923925" lvl="1"/>
            <a:r>
              <a:rPr lang="sv-SE" sz="1100" dirty="0" err="1">
                <a:solidFill>
                  <a:srgbClr val="000000"/>
                </a:solidFill>
                <a:latin typeface="Courier"/>
                <a:cs typeface="Courier"/>
              </a:rPr>
              <a:t>pme_order</a:t>
            </a:r>
            <a:r>
              <a:rPr lang="sv-SE" sz="1100" dirty="0">
                <a:solidFill>
                  <a:srgbClr val="000000"/>
                </a:solidFill>
                <a:latin typeface="Courier"/>
                <a:cs typeface="Courier"/>
              </a:rPr>
              <a:t>		</a:t>
            </a:r>
            <a:r>
              <a:rPr lang="sv-SE" sz="1100" dirty="0" smtClean="0">
                <a:solidFill>
                  <a:srgbClr val="000000"/>
                </a:solidFill>
                <a:latin typeface="Courier"/>
                <a:cs typeface="Courier"/>
              </a:rPr>
              <a:t>= </a:t>
            </a:r>
            <a:r>
              <a:rPr lang="sv-SE" sz="1100" dirty="0">
                <a:solidFill>
                  <a:srgbClr val="000000"/>
                </a:solidFill>
                <a:latin typeface="Courier"/>
                <a:cs typeface="Courier"/>
              </a:rPr>
              <a:t>4	</a:t>
            </a:r>
            <a:r>
              <a:rPr lang="sv-SE" sz="1100" dirty="0" smtClean="0">
                <a:solidFill>
                  <a:srgbClr val="000000"/>
                </a:solidFill>
                <a:latin typeface="Courier"/>
                <a:cs typeface="Courier"/>
              </a:rPr>
              <a:t>; </a:t>
            </a:r>
            <a:r>
              <a:rPr lang="sv-SE" sz="1100" dirty="0" err="1">
                <a:solidFill>
                  <a:srgbClr val="000000"/>
                </a:solidFill>
                <a:latin typeface="Courier"/>
                <a:cs typeface="Courier"/>
              </a:rPr>
              <a:t>cubic</a:t>
            </a:r>
            <a:r>
              <a:rPr lang="sv-SE" sz="1100" dirty="0">
                <a:solidFill>
                  <a:srgbClr val="000000"/>
                </a:solidFill>
                <a:latin typeface="Courier"/>
                <a:cs typeface="Courier"/>
              </a:rPr>
              <a:t> interpolation</a:t>
            </a:r>
          </a:p>
          <a:p>
            <a:pPr marL="923925" lvl="1"/>
            <a:r>
              <a:rPr lang="sv-SE" sz="1100" dirty="0" err="1">
                <a:solidFill>
                  <a:srgbClr val="000000"/>
                </a:solidFill>
                <a:latin typeface="Courier"/>
                <a:cs typeface="Courier"/>
              </a:rPr>
              <a:t>fourierspacing</a:t>
            </a:r>
            <a:r>
              <a:rPr lang="sv-SE" sz="1100" dirty="0">
                <a:solidFill>
                  <a:srgbClr val="000000"/>
                </a:solidFill>
                <a:latin typeface="Courier"/>
                <a:cs typeface="Courier"/>
              </a:rPr>
              <a:t>	</a:t>
            </a:r>
            <a:r>
              <a:rPr lang="sv-SE" sz="1100" dirty="0" smtClean="0">
                <a:solidFill>
                  <a:srgbClr val="000000"/>
                </a:solidFill>
                <a:latin typeface="Courier"/>
                <a:cs typeface="Courier"/>
              </a:rPr>
              <a:t>= </a:t>
            </a:r>
            <a:r>
              <a:rPr lang="sv-SE" sz="1100" dirty="0">
                <a:solidFill>
                  <a:srgbClr val="000000"/>
                </a:solidFill>
                <a:latin typeface="Courier"/>
                <a:cs typeface="Courier"/>
              </a:rPr>
              <a:t>0.16	</a:t>
            </a:r>
            <a:r>
              <a:rPr lang="sv-SE" sz="1100" dirty="0" smtClean="0">
                <a:solidFill>
                  <a:srgbClr val="000000"/>
                </a:solidFill>
                <a:latin typeface="Courier"/>
                <a:cs typeface="Courier"/>
              </a:rPr>
              <a:t>; </a:t>
            </a:r>
            <a:r>
              <a:rPr lang="sv-SE" sz="1100" dirty="0" err="1">
                <a:solidFill>
                  <a:srgbClr val="000000"/>
                </a:solidFill>
                <a:latin typeface="Courier"/>
                <a:cs typeface="Courier"/>
              </a:rPr>
              <a:t>grid</a:t>
            </a:r>
            <a:r>
              <a:rPr lang="sv-SE" sz="1100" dirty="0">
                <a:solidFill>
                  <a:srgbClr val="000000"/>
                </a:solidFill>
                <a:latin typeface="Courier"/>
                <a:cs typeface="Courier"/>
              </a:rPr>
              <a:t> </a:t>
            </a:r>
            <a:r>
              <a:rPr lang="sv-SE" sz="1100" dirty="0" err="1">
                <a:solidFill>
                  <a:srgbClr val="000000"/>
                </a:solidFill>
                <a:latin typeface="Courier"/>
                <a:cs typeface="Courier"/>
              </a:rPr>
              <a:t>spacing</a:t>
            </a:r>
            <a:r>
              <a:rPr lang="sv-SE" sz="1100" dirty="0">
                <a:solidFill>
                  <a:srgbClr val="000000"/>
                </a:solidFill>
                <a:latin typeface="Courier"/>
                <a:cs typeface="Courier"/>
              </a:rPr>
              <a:t> for FFT</a:t>
            </a:r>
          </a:p>
          <a:p>
            <a:pPr marL="923925" lvl="1"/>
            <a:r>
              <a:rPr lang="sv-SE" sz="1100" dirty="0" err="1">
                <a:solidFill>
                  <a:srgbClr val="000000"/>
                </a:solidFill>
                <a:latin typeface="Courier"/>
                <a:cs typeface="Courier"/>
              </a:rPr>
              <a:t>rcoulomb</a:t>
            </a:r>
            <a:r>
              <a:rPr lang="sv-SE" sz="1100" dirty="0">
                <a:solidFill>
                  <a:srgbClr val="000000"/>
                </a:solidFill>
                <a:latin typeface="Courier"/>
                <a:cs typeface="Courier"/>
              </a:rPr>
              <a:t>		</a:t>
            </a:r>
            <a:r>
              <a:rPr lang="sv-SE" sz="1100" dirty="0" smtClean="0">
                <a:solidFill>
                  <a:srgbClr val="000000"/>
                </a:solidFill>
                <a:latin typeface="Courier"/>
                <a:cs typeface="Courier"/>
              </a:rPr>
              <a:t>= </a:t>
            </a:r>
            <a:r>
              <a:rPr lang="sv-SE" sz="1100" dirty="0">
                <a:solidFill>
                  <a:srgbClr val="000000"/>
                </a:solidFill>
                <a:latin typeface="Courier"/>
                <a:cs typeface="Courier"/>
              </a:rPr>
              <a:t>1.0	</a:t>
            </a:r>
            <a:r>
              <a:rPr lang="sv-SE" sz="1100" dirty="0" smtClean="0">
                <a:solidFill>
                  <a:srgbClr val="000000"/>
                </a:solidFill>
                <a:latin typeface="Courier"/>
                <a:cs typeface="Courier"/>
              </a:rPr>
              <a:t>; </a:t>
            </a:r>
            <a:r>
              <a:rPr lang="sv-SE" sz="1100" dirty="0">
                <a:solidFill>
                  <a:srgbClr val="000000"/>
                </a:solidFill>
                <a:latin typeface="Courier"/>
                <a:cs typeface="Courier"/>
              </a:rPr>
              <a:t>short-</a:t>
            </a:r>
            <a:r>
              <a:rPr lang="sv-SE" sz="1100" dirty="0" err="1">
                <a:solidFill>
                  <a:srgbClr val="000000"/>
                </a:solidFill>
                <a:latin typeface="Courier"/>
                <a:cs typeface="Courier"/>
              </a:rPr>
              <a:t>range</a:t>
            </a:r>
            <a:r>
              <a:rPr lang="sv-SE" sz="1100" dirty="0">
                <a:solidFill>
                  <a:srgbClr val="000000"/>
                </a:solidFill>
                <a:latin typeface="Courier"/>
                <a:cs typeface="Courier"/>
              </a:rPr>
              <a:t> </a:t>
            </a:r>
            <a:r>
              <a:rPr lang="sv-SE" sz="1100" dirty="0" err="1">
                <a:solidFill>
                  <a:srgbClr val="000000"/>
                </a:solidFill>
                <a:latin typeface="Courier"/>
                <a:cs typeface="Courier"/>
              </a:rPr>
              <a:t>electrostatic</a:t>
            </a:r>
            <a:r>
              <a:rPr lang="sv-SE" sz="1100" dirty="0">
                <a:solidFill>
                  <a:srgbClr val="000000"/>
                </a:solidFill>
                <a:latin typeface="Courier"/>
                <a:cs typeface="Courier"/>
              </a:rPr>
              <a:t> </a:t>
            </a:r>
            <a:r>
              <a:rPr lang="sv-SE" sz="1100" dirty="0" err="1">
                <a:solidFill>
                  <a:srgbClr val="000000"/>
                </a:solidFill>
                <a:latin typeface="Courier"/>
                <a:cs typeface="Courier"/>
              </a:rPr>
              <a:t>cutoff</a:t>
            </a:r>
            <a:r>
              <a:rPr lang="sv-SE" sz="1100" dirty="0">
                <a:solidFill>
                  <a:srgbClr val="000000"/>
                </a:solidFill>
                <a:latin typeface="Courier"/>
                <a:cs typeface="Courier"/>
              </a:rPr>
              <a:t> (in </a:t>
            </a:r>
            <a:r>
              <a:rPr lang="sv-SE" sz="1100" dirty="0" err="1">
                <a:solidFill>
                  <a:srgbClr val="000000"/>
                </a:solidFill>
                <a:latin typeface="Courier"/>
                <a:cs typeface="Courier"/>
              </a:rPr>
              <a:t>nm</a:t>
            </a:r>
            <a:r>
              <a:rPr lang="sv-SE" sz="1100" dirty="0">
                <a:solidFill>
                  <a:srgbClr val="000000"/>
                </a:solidFill>
                <a:latin typeface="Courier"/>
                <a:cs typeface="Courier"/>
              </a:rPr>
              <a:t>)</a:t>
            </a:r>
          </a:p>
          <a:p>
            <a:pPr marL="923925" lvl="1"/>
            <a:r>
              <a:rPr lang="sv-SE" sz="1100" dirty="0" err="1">
                <a:solidFill>
                  <a:srgbClr val="000000"/>
                </a:solidFill>
                <a:latin typeface="Courier"/>
                <a:cs typeface="Courier"/>
              </a:rPr>
              <a:t>rvdw</a:t>
            </a:r>
            <a:r>
              <a:rPr lang="sv-SE" sz="1100" dirty="0">
                <a:solidFill>
                  <a:srgbClr val="000000"/>
                </a:solidFill>
                <a:latin typeface="Courier"/>
                <a:cs typeface="Courier"/>
              </a:rPr>
              <a:t>		</a:t>
            </a:r>
            <a:r>
              <a:rPr lang="sv-SE" sz="1100" dirty="0" smtClean="0">
                <a:solidFill>
                  <a:srgbClr val="000000"/>
                </a:solidFill>
                <a:latin typeface="Courier"/>
                <a:cs typeface="Courier"/>
              </a:rPr>
              <a:t>= </a:t>
            </a:r>
            <a:r>
              <a:rPr lang="sv-SE" sz="1100" dirty="0">
                <a:solidFill>
                  <a:srgbClr val="000000"/>
                </a:solidFill>
                <a:latin typeface="Courier"/>
                <a:cs typeface="Courier"/>
              </a:rPr>
              <a:t>1.0	</a:t>
            </a:r>
            <a:r>
              <a:rPr lang="sv-SE" sz="1100" dirty="0" smtClean="0">
                <a:solidFill>
                  <a:srgbClr val="000000"/>
                </a:solidFill>
                <a:latin typeface="Courier"/>
                <a:cs typeface="Courier"/>
              </a:rPr>
              <a:t>; </a:t>
            </a:r>
            <a:r>
              <a:rPr lang="sv-SE" sz="1100" dirty="0">
                <a:solidFill>
                  <a:srgbClr val="000000"/>
                </a:solidFill>
                <a:latin typeface="Courier"/>
                <a:cs typeface="Courier"/>
              </a:rPr>
              <a:t>short-</a:t>
            </a:r>
            <a:r>
              <a:rPr lang="sv-SE" sz="1100" dirty="0" err="1">
                <a:solidFill>
                  <a:srgbClr val="000000"/>
                </a:solidFill>
                <a:latin typeface="Courier"/>
                <a:cs typeface="Courier"/>
              </a:rPr>
              <a:t>range</a:t>
            </a:r>
            <a:r>
              <a:rPr lang="sv-SE" sz="1100" dirty="0">
                <a:solidFill>
                  <a:srgbClr val="000000"/>
                </a:solidFill>
                <a:latin typeface="Courier"/>
                <a:cs typeface="Courier"/>
              </a:rPr>
              <a:t> van </a:t>
            </a:r>
            <a:r>
              <a:rPr lang="sv-SE" sz="1100" dirty="0" err="1">
                <a:solidFill>
                  <a:srgbClr val="000000"/>
                </a:solidFill>
                <a:latin typeface="Courier"/>
                <a:cs typeface="Courier"/>
              </a:rPr>
              <a:t>der</a:t>
            </a:r>
            <a:r>
              <a:rPr lang="sv-SE" sz="1100" dirty="0">
                <a:solidFill>
                  <a:srgbClr val="000000"/>
                </a:solidFill>
                <a:latin typeface="Courier"/>
                <a:cs typeface="Courier"/>
              </a:rPr>
              <a:t> Waals </a:t>
            </a:r>
            <a:r>
              <a:rPr lang="sv-SE" sz="1100" dirty="0" err="1">
                <a:solidFill>
                  <a:srgbClr val="000000"/>
                </a:solidFill>
                <a:latin typeface="Courier"/>
                <a:cs typeface="Courier"/>
              </a:rPr>
              <a:t>cutoff</a:t>
            </a:r>
            <a:r>
              <a:rPr lang="sv-SE" sz="1100" dirty="0">
                <a:solidFill>
                  <a:srgbClr val="000000"/>
                </a:solidFill>
                <a:latin typeface="Courier"/>
                <a:cs typeface="Courier"/>
              </a:rPr>
              <a:t> (in </a:t>
            </a:r>
            <a:r>
              <a:rPr lang="sv-SE" sz="1100" dirty="0" err="1">
                <a:solidFill>
                  <a:srgbClr val="000000"/>
                </a:solidFill>
                <a:latin typeface="Courier"/>
                <a:cs typeface="Courier"/>
              </a:rPr>
              <a:t>nm</a:t>
            </a:r>
            <a:r>
              <a:rPr lang="sv-SE" sz="1100" dirty="0">
                <a:solidFill>
                  <a:srgbClr val="000000"/>
                </a:solidFill>
                <a:latin typeface="Courier"/>
                <a:cs typeface="Courier"/>
              </a:rPr>
              <a:t>)</a:t>
            </a:r>
          </a:p>
          <a:p>
            <a:pPr marL="923925" lvl="1"/>
            <a:r>
              <a:rPr lang="sv-SE" sz="1100" dirty="0">
                <a:solidFill>
                  <a:srgbClr val="000000"/>
                </a:solidFill>
                <a:latin typeface="Courier"/>
                <a:cs typeface="Courier"/>
              </a:rPr>
              <a:t>; </a:t>
            </a:r>
            <a:r>
              <a:rPr lang="sv-SE" sz="1100" dirty="0" err="1">
                <a:solidFill>
                  <a:srgbClr val="000000"/>
                </a:solidFill>
                <a:latin typeface="Courier"/>
                <a:cs typeface="Courier"/>
              </a:rPr>
              <a:t>Temperature</a:t>
            </a:r>
            <a:r>
              <a:rPr lang="sv-SE" sz="1100" dirty="0">
                <a:solidFill>
                  <a:srgbClr val="000000"/>
                </a:solidFill>
                <a:latin typeface="Courier"/>
                <a:cs typeface="Courier"/>
              </a:rPr>
              <a:t> </a:t>
            </a:r>
            <a:r>
              <a:rPr lang="sv-SE" sz="1100" dirty="0" err="1">
                <a:solidFill>
                  <a:srgbClr val="000000"/>
                </a:solidFill>
                <a:latin typeface="Courier"/>
                <a:cs typeface="Courier"/>
              </a:rPr>
              <a:t>coupling</a:t>
            </a:r>
            <a:r>
              <a:rPr lang="sv-SE" sz="1100" dirty="0">
                <a:solidFill>
                  <a:srgbClr val="000000"/>
                </a:solidFill>
                <a:latin typeface="Courier"/>
                <a:cs typeface="Courier"/>
              </a:rPr>
              <a:t> is on</a:t>
            </a:r>
          </a:p>
          <a:p>
            <a:pPr marL="923925" lvl="1"/>
            <a:r>
              <a:rPr lang="sv-SE" sz="1100" dirty="0" err="1">
                <a:solidFill>
                  <a:srgbClr val="000000"/>
                </a:solidFill>
                <a:latin typeface="Courier"/>
                <a:cs typeface="Courier"/>
              </a:rPr>
              <a:t>tcoupl</a:t>
            </a:r>
            <a:r>
              <a:rPr lang="sv-SE" sz="1100" dirty="0">
                <a:solidFill>
                  <a:srgbClr val="000000"/>
                </a:solidFill>
                <a:latin typeface="Courier"/>
                <a:cs typeface="Courier"/>
              </a:rPr>
              <a:t>		</a:t>
            </a:r>
            <a:r>
              <a:rPr lang="sv-SE" sz="1100" dirty="0" smtClean="0">
                <a:solidFill>
                  <a:srgbClr val="000000"/>
                </a:solidFill>
                <a:latin typeface="Courier"/>
                <a:cs typeface="Courier"/>
              </a:rPr>
              <a:t>= </a:t>
            </a:r>
            <a:r>
              <a:rPr lang="sv-SE" sz="1100" dirty="0">
                <a:solidFill>
                  <a:srgbClr val="000000"/>
                </a:solidFill>
                <a:latin typeface="Courier"/>
                <a:cs typeface="Courier"/>
              </a:rPr>
              <a:t>V-</a:t>
            </a:r>
            <a:r>
              <a:rPr lang="sv-SE" sz="1100" dirty="0" err="1">
                <a:solidFill>
                  <a:srgbClr val="000000"/>
                </a:solidFill>
                <a:latin typeface="Courier"/>
                <a:cs typeface="Courier"/>
              </a:rPr>
              <a:t>rescale</a:t>
            </a:r>
            <a:r>
              <a:rPr lang="sv-SE" sz="1100" dirty="0">
                <a:solidFill>
                  <a:srgbClr val="000000"/>
                </a:solidFill>
                <a:latin typeface="Courier"/>
                <a:cs typeface="Courier"/>
              </a:rPr>
              <a:t>	; </a:t>
            </a:r>
            <a:r>
              <a:rPr lang="sv-SE" sz="1100" dirty="0" err="1">
                <a:solidFill>
                  <a:srgbClr val="000000"/>
                </a:solidFill>
                <a:latin typeface="Courier"/>
                <a:cs typeface="Courier"/>
              </a:rPr>
              <a:t>modified</a:t>
            </a:r>
            <a:r>
              <a:rPr lang="sv-SE" sz="1100" dirty="0">
                <a:solidFill>
                  <a:srgbClr val="000000"/>
                </a:solidFill>
                <a:latin typeface="Courier"/>
                <a:cs typeface="Courier"/>
              </a:rPr>
              <a:t> Berendsen </a:t>
            </a:r>
            <a:r>
              <a:rPr lang="sv-SE" sz="1100" dirty="0" err="1">
                <a:solidFill>
                  <a:srgbClr val="000000"/>
                </a:solidFill>
                <a:latin typeface="Courier"/>
                <a:cs typeface="Courier"/>
              </a:rPr>
              <a:t>thermostat</a:t>
            </a:r>
            <a:endParaRPr lang="sv-SE" sz="1100" dirty="0">
              <a:solidFill>
                <a:srgbClr val="000000"/>
              </a:solidFill>
              <a:latin typeface="Courier"/>
              <a:cs typeface="Courier"/>
            </a:endParaRPr>
          </a:p>
          <a:p>
            <a:pPr marL="923925" lvl="1"/>
            <a:r>
              <a:rPr lang="sv-SE" sz="1100" dirty="0" err="1">
                <a:solidFill>
                  <a:srgbClr val="000000"/>
                </a:solidFill>
                <a:latin typeface="Courier"/>
                <a:cs typeface="Courier"/>
              </a:rPr>
              <a:t>tc-grps</a:t>
            </a:r>
            <a:r>
              <a:rPr lang="sv-SE" sz="1100" dirty="0">
                <a:solidFill>
                  <a:srgbClr val="000000"/>
                </a:solidFill>
                <a:latin typeface="Courier"/>
                <a:cs typeface="Courier"/>
              </a:rPr>
              <a:t>             </a:t>
            </a:r>
            <a:r>
              <a:rPr lang="sv-SE" sz="1100" dirty="0" smtClean="0">
                <a:solidFill>
                  <a:srgbClr val="000000"/>
                </a:solidFill>
                <a:latin typeface="Courier"/>
                <a:cs typeface="Courier"/>
              </a:rPr>
              <a:t>	= </a:t>
            </a:r>
            <a:r>
              <a:rPr lang="sv-SE" sz="1100" dirty="0">
                <a:solidFill>
                  <a:srgbClr val="000000"/>
                </a:solidFill>
                <a:latin typeface="Courier"/>
                <a:cs typeface="Courier"/>
              </a:rPr>
              <a:t>SYSTEM	</a:t>
            </a:r>
            <a:r>
              <a:rPr lang="sv-SE" sz="1100" dirty="0" smtClean="0">
                <a:solidFill>
                  <a:srgbClr val="000000"/>
                </a:solidFill>
                <a:latin typeface="Courier"/>
                <a:cs typeface="Courier"/>
              </a:rPr>
              <a:t>; </a:t>
            </a:r>
            <a:r>
              <a:rPr lang="sv-SE" sz="1100" dirty="0">
                <a:solidFill>
                  <a:srgbClr val="000000"/>
                </a:solidFill>
                <a:latin typeface="Courier"/>
                <a:cs typeface="Courier"/>
              </a:rPr>
              <a:t>on </a:t>
            </a:r>
            <a:r>
              <a:rPr lang="sv-SE" sz="1100" dirty="0" err="1">
                <a:solidFill>
                  <a:srgbClr val="000000"/>
                </a:solidFill>
                <a:latin typeface="Courier"/>
                <a:cs typeface="Courier"/>
              </a:rPr>
              <a:t>coupling</a:t>
            </a:r>
            <a:r>
              <a:rPr lang="sv-SE" sz="1100" dirty="0">
                <a:solidFill>
                  <a:srgbClr val="000000"/>
                </a:solidFill>
                <a:latin typeface="Courier"/>
                <a:cs typeface="Courier"/>
              </a:rPr>
              <a:t> </a:t>
            </a:r>
            <a:r>
              <a:rPr lang="sv-SE" sz="1100" dirty="0" err="1">
                <a:solidFill>
                  <a:srgbClr val="000000"/>
                </a:solidFill>
                <a:latin typeface="Courier"/>
                <a:cs typeface="Courier"/>
              </a:rPr>
              <a:t>groups</a:t>
            </a:r>
            <a:r>
              <a:rPr lang="sv-SE" sz="1100" dirty="0">
                <a:solidFill>
                  <a:srgbClr val="000000"/>
                </a:solidFill>
                <a:latin typeface="Courier"/>
                <a:cs typeface="Courier"/>
              </a:rPr>
              <a:t> - </a:t>
            </a:r>
            <a:r>
              <a:rPr lang="sv-SE" sz="1100" dirty="0" err="1">
                <a:solidFill>
                  <a:srgbClr val="000000"/>
                </a:solidFill>
                <a:latin typeface="Courier"/>
                <a:cs typeface="Courier"/>
              </a:rPr>
              <a:t>more</a:t>
            </a:r>
            <a:r>
              <a:rPr lang="sv-SE" sz="1100" dirty="0">
                <a:solidFill>
                  <a:srgbClr val="000000"/>
                </a:solidFill>
                <a:latin typeface="Courier"/>
                <a:cs typeface="Courier"/>
              </a:rPr>
              <a:t> </a:t>
            </a:r>
            <a:r>
              <a:rPr lang="sv-SE" sz="1100" dirty="0" err="1">
                <a:solidFill>
                  <a:srgbClr val="000000"/>
                </a:solidFill>
                <a:latin typeface="Courier"/>
                <a:cs typeface="Courier"/>
              </a:rPr>
              <a:t>accurate</a:t>
            </a:r>
            <a:endParaRPr lang="sv-SE" sz="1100" dirty="0">
              <a:solidFill>
                <a:srgbClr val="000000"/>
              </a:solidFill>
              <a:latin typeface="Courier"/>
              <a:cs typeface="Courier"/>
            </a:endParaRPr>
          </a:p>
          <a:p>
            <a:pPr marL="923925" lvl="1"/>
            <a:r>
              <a:rPr lang="sv-SE" sz="1100" dirty="0" err="1">
                <a:solidFill>
                  <a:srgbClr val="000000"/>
                </a:solidFill>
                <a:latin typeface="Courier"/>
                <a:cs typeface="Courier"/>
              </a:rPr>
              <a:t>tau_t</a:t>
            </a:r>
            <a:r>
              <a:rPr lang="sv-SE" sz="1100" dirty="0">
                <a:solidFill>
                  <a:srgbClr val="000000"/>
                </a:solidFill>
                <a:latin typeface="Courier"/>
                <a:cs typeface="Courier"/>
              </a:rPr>
              <a:t>               </a:t>
            </a:r>
            <a:r>
              <a:rPr lang="sv-SE" sz="1100" dirty="0" smtClean="0">
                <a:solidFill>
                  <a:srgbClr val="000000"/>
                </a:solidFill>
                <a:latin typeface="Courier"/>
                <a:cs typeface="Courier"/>
              </a:rPr>
              <a:t>	= </a:t>
            </a:r>
            <a:r>
              <a:rPr lang="sv-SE" sz="1100" dirty="0">
                <a:solidFill>
                  <a:srgbClr val="000000"/>
                </a:solidFill>
                <a:latin typeface="Courier"/>
                <a:cs typeface="Courier"/>
              </a:rPr>
              <a:t>0.1       </a:t>
            </a:r>
            <a:r>
              <a:rPr lang="sv-SE" sz="1100" dirty="0" smtClean="0">
                <a:solidFill>
                  <a:srgbClr val="000000"/>
                </a:solidFill>
                <a:latin typeface="Courier"/>
                <a:cs typeface="Courier"/>
              </a:rPr>
              <a:t>; </a:t>
            </a:r>
            <a:r>
              <a:rPr lang="sv-SE" sz="1100" dirty="0" err="1">
                <a:solidFill>
                  <a:srgbClr val="000000"/>
                </a:solidFill>
                <a:latin typeface="Courier"/>
                <a:cs typeface="Courier"/>
              </a:rPr>
              <a:t>time</a:t>
            </a:r>
            <a:r>
              <a:rPr lang="sv-SE" sz="1100" dirty="0">
                <a:solidFill>
                  <a:srgbClr val="000000"/>
                </a:solidFill>
                <a:latin typeface="Courier"/>
                <a:cs typeface="Courier"/>
              </a:rPr>
              <a:t> </a:t>
            </a:r>
            <a:r>
              <a:rPr lang="sv-SE" sz="1100" dirty="0" err="1">
                <a:solidFill>
                  <a:srgbClr val="000000"/>
                </a:solidFill>
                <a:latin typeface="Courier"/>
                <a:cs typeface="Courier"/>
              </a:rPr>
              <a:t>constant</a:t>
            </a:r>
            <a:r>
              <a:rPr lang="sv-SE" sz="1100" dirty="0">
                <a:solidFill>
                  <a:srgbClr val="000000"/>
                </a:solidFill>
                <a:latin typeface="Courier"/>
                <a:cs typeface="Courier"/>
              </a:rPr>
              <a:t>, in ps</a:t>
            </a:r>
          </a:p>
          <a:p>
            <a:pPr marL="923925" lvl="1"/>
            <a:r>
              <a:rPr lang="sv-SE" sz="1100" dirty="0" err="1">
                <a:solidFill>
                  <a:srgbClr val="000000"/>
                </a:solidFill>
                <a:latin typeface="Courier"/>
                <a:cs typeface="Courier"/>
              </a:rPr>
              <a:t>ref_t</a:t>
            </a:r>
            <a:r>
              <a:rPr lang="sv-SE" sz="1100" dirty="0">
                <a:solidFill>
                  <a:srgbClr val="000000"/>
                </a:solidFill>
                <a:latin typeface="Courier"/>
                <a:cs typeface="Courier"/>
              </a:rPr>
              <a:t>               </a:t>
            </a:r>
            <a:r>
              <a:rPr lang="sv-SE" sz="1100" dirty="0" smtClean="0">
                <a:solidFill>
                  <a:srgbClr val="000000"/>
                </a:solidFill>
                <a:latin typeface="Courier"/>
                <a:cs typeface="Courier"/>
              </a:rPr>
              <a:t>	= </a:t>
            </a:r>
            <a:r>
              <a:rPr lang="sv-SE" sz="1100" dirty="0">
                <a:solidFill>
                  <a:srgbClr val="000000"/>
                </a:solidFill>
                <a:latin typeface="Courier"/>
                <a:cs typeface="Courier"/>
              </a:rPr>
              <a:t>298.15    </a:t>
            </a:r>
            <a:r>
              <a:rPr lang="sv-SE" sz="1100" dirty="0" smtClean="0">
                <a:solidFill>
                  <a:srgbClr val="000000"/>
                </a:solidFill>
                <a:latin typeface="Courier"/>
                <a:cs typeface="Courier"/>
              </a:rPr>
              <a:t>; </a:t>
            </a:r>
            <a:r>
              <a:rPr lang="sv-SE" sz="1100" dirty="0" err="1">
                <a:solidFill>
                  <a:srgbClr val="000000"/>
                </a:solidFill>
                <a:latin typeface="Courier"/>
                <a:cs typeface="Courier"/>
              </a:rPr>
              <a:t>reference</a:t>
            </a:r>
            <a:r>
              <a:rPr lang="sv-SE" sz="1100" dirty="0">
                <a:solidFill>
                  <a:srgbClr val="000000"/>
                </a:solidFill>
                <a:latin typeface="Courier"/>
                <a:cs typeface="Courier"/>
              </a:rPr>
              <a:t> </a:t>
            </a:r>
            <a:r>
              <a:rPr lang="sv-SE" sz="1100" dirty="0" err="1">
                <a:solidFill>
                  <a:srgbClr val="000000"/>
                </a:solidFill>
                <a:latin typeface="Courier"/>
                <a:cs typeface="Courier"/>
              </a:rPr>
              <a:t>temperature</a:t>
            </a:r>
            <a:r>
              <a:rPr lang="sv-SE" sz="1100" dirty="0">
                <a:solidFill>
                  <a:srgbClr val="000000"/>
                </a:solidFill>
                <a:latin typeface="Courier"/>
                <a:cs typeface="Courier"/>
              </a:rPr>
              <a:t>, </a:t>
            </a:r>
            <a:r>
              <a:rPr lang="sv-SE" sz="1100" dirty="0" err="1">
                <a:solidFill>
                  <a:srgbClr val="000000"/>
                </a:solidFill>
                <a:latin typeface="Courier"/>
                <a:cs typeface="Courier"/>
              </a:rPr>
              <a:t>one</a:t>
            </a:r>
            <a:r>
              <a:rPr lang="sv-SE" sz="1100" dirty="0">
                <a:solidFill>
                  <a:srgbClr val="000000"/>
                </a:solidFill>
                <a:latin typeface="Courier"/>
                <a:cs typeface="Courier"/>
              </a:rPr>
              <a:t> for </a:t>
            </a:r>
            <a:r>
              <a:rPr lang="sv-SE" sz="1100" dirty="0" err="1">
                <a:solidFill>
                  <a:srgbClr val="000000"/>
                </a:solidFill>
                <a:latin typeface="Courier"/>
                <a:cs typeface="Courier"/>
              </a:rPr>
              <a:t>each</a:t>
            </a:r>
            <a:r>
              <a:rPr lang="sv-SE" sz="1100" dirty="0">
                <a:solidFill>
                  <a:srgbClr val="000000"/>
                </a:solidFill>
                <a:latin typeface="Courier"/>
                <a:cs typeface="Courier"/>
              </a:rPr>
              <a:t> </a:t>
            </a:r>
            <a:r>
              <a:rPr lang="sv-SE" sz="1100" dirty="0" err="1">
                <a:solidFill>
                  <a:srgbClr val="000000"/>
                </a:solidFill>
                <a:latin typeface="Courier"/>
                <a:cs typeface="Courier"/>
              </a:rPr>
              <a:t>group</a:t>
            </a:r>
            <a:r>
              <a:rPr lang="sv-SE" sz="1100" dirty="0">
                <a:solidFill>
                  <a:srgbClr val="000000"/>
                </a:solidFill>
                <a:latin typeface="Courier"/>
                <a:cs typeface="Courier"/>
              </a:rPr>
              <a:t>, in K</a:t>
            </a:r>
          </a:p>
          <a:p>
            <a:pPr marL="923925" lvl="1"/>
            <a:r>
              <a:rPr lang="sv-SE" sz="1100" dirty="0">
                <a:solidFill>
                  <a:srgbClr val="000000"/>
                </a:solidFill>
                <a:latin typeface="Courier"/>
                <a:cs typeface="Courier"/>
              </a:rPr>
              <a:t>; </a:t>
            </a:r>
            <a:r>
              <a:rPr lang="sv-SE" sz="1100" dirty="0" err="1">
                <a:solidFill>
                  <a:srgbClr val="000000"/>
                </a:solidFill>
                <a:latin typeface="Courier"/>
                <a:cs typeface="Courier"/>
              </a:rPr>
              <a:t>Pressure</a:t>
            </a:r>
            <a:r>
              <a:rPr lang="sv-SE" sz="1100" dirty="0">
                <a:solidFill>
                  <a:srgbClr val="000000"/>
                </a:solidFill>
                <a:latin typeface="Courier"/>
                <a:cs typeface="Courier"/>
              </a:rPr>
              <a:t> </a:t>
            </a:r>
            <a:r>
              <a:rPr lang="sv-SE" sz="1100" dirty="0" err="1">
                <a:solidFill>
                  <a:srgbClr val="000000"/>
                </a:solidFill>
                <a:latin typeface="Courier"/>
                <a:cs typeface="Courier"/>
              </a:rPr>
              <a:t>coupling</a:t>
            </a:r>
            <a:r>
              <a:rPr lang="sv-SE" sz="1100" dirty="0">
                <a:solidFill>
                  <a:srgbClr val="000000"/>
                </a:solidFill>
                <a:latin typeface="Courier"/>
                <a:cs typeface="Courier"/>
              </a:rPr>
              <a:t> is off</a:t>
            </a:r>
          </a:p>
          <a:p>
            <a:pPr marL="923925" lvl="1"/>
            <a:r>
              <a:rPr lang="sv-SE" sz="1100" dirty="0" err="1">
                <a:solidFill>
                  <a:srgbClr val="000000"/>
                </a:solidFill>
                <a:latin typeface="Courier"/>
                <a:cs typeface="Courier"/>
              </a:rPr>
              <a:t>pcoupl</a:t>
            </a:r>
            <a:r>
              <a:rPr lang="sv-SE" sz="1100" dirty="0">
                <a:solidFill>
                  <a:srgbClr val="000000"/>
                </a:solidFill>
                <a:latin typeface="Courier"/>
                <a:cs typeface="Courier"/>
              </a:rPr>
              <a:t>		</a:t>
            </a:r>
            <a:r>
              <a:rPr lang="sv-SE" sz="1100" dirty="0" smtClean="0">
                <a:solidFill>
                  <a:srgbClr val="000000"/>
                </a:solidFill>
                <a:latin typeface="Courier"/>
                <a:cs typeface="Courier"/>
              </a:rPr>
              <a:t>= </a:t>
            </a:r>
            <a:r>
              <a:rPr lang="sv-SE" sz="1100" dirty="0">
                <a:solidFill>
                  <a:srgbClr val="000000"/>
                </a:solidFill>
                <a:latin typeface="Courier"/>
                <a:cs typeface="Courier"/>
              </a:rPr>
              <a:t>no 	</a:t>
            </a:r>
            <a:r>
              <a:rPr lang="sv-SE" sz="1100" dirty="0" smtClean="0">
                <a:solidFill>
                  <a:srgbClr val="000000"/>
                </a:solidFill>
                <a:latin typeface="Courier"/>
                <a:cs typeface="Courier"/>
              </a:rPr>
              <a:t>; </a:t>
            </a:r>
            <a:r>
              <a:rPr lang="sv-SE" sz="1100" dirty="0">
                <a:solidFill>
                  <a:srgbClr val="000000"/>
                </a:solidFill>
                <a:latin typeface="Courier"/>
                <a:cs typeface="Courier"/>
              </a:rPr>
              <a:t>no </a:t>
            </a:r>
            <a:r>
              <a:rPr lang="sv-SE" sz="1100" dirty="0" err="1">
                <a:solidFill>
                  <a:srgbClr val="000000"/>
                </a:solidFill>
                <a:latin typeface="Courier"/>
                <a:cs typeface="Courier"/>
              </a:rPr>
              <a:t>pressure</a:t>
            </a:r>
            <a:r>
              <a:rPr lang="sv-SE" sz="1100" dirty="0">
                <a:solidFill>
                  <a:srgbClr val="000000"/>
                </a:solidFill>
                <a:latin typeface="Courier"/>
                <a:cs typeface="Courier"/>
              </a:rPr>
              <a:t> </a:t>
            </a:r>
            <a:r>
              <a:rPr lang="sv-SE" sz="1100" dirty="0" err="1">
                <a:solidFill>
                  <a:srgbClr val="000000"/>
                </a:solidFill>
                <a:latin typeface="Courier"/>
                <a:cs typeface="Courier"/>
              </a:rPr>
              <a:t>coupling</a:t>
            </a:r>
            <a:r>
              <a:rPr lang="sv-SE" sz="1100" dirty="0">
                <a:solidFill>
                  <a:srgbClr val="000000"/>
                </a:solidFill>
                <a:latin typeface="Courier"/>
                <a:cs typeface="Courier"/>
              </a:rPr>
              <a:t> in NVT</a:t>
            </a:r>
          </a:p>
          <a:p>
            <a:pPr marL="923925" lvl="1"/>
            <a:r>
              <a:rPr lang="sv-SE" sz="1100" dirty="0">
                <a:solidFill>
                  <a:srgbClr val="000000"/>
                </a:solidFill>
                <a:latin typeface="Courier"/>
                <a:cs typeface="Courier"/>
              </a:rPr>
              <a:t>; </a:t>
            </a:r>
            <a:r>
              <a:rPr lang="sv-SE" sz="1100" dirty="0" err="1">
                <a:solidFill>
                  <a:srgbClr val="000000"/>
                </a:solidFill>
                <a:latin typeface="Courier"/>
                <a:cs typeface="Courier"/>
              </a:rPr>
              <a:t>Periodic</a:t>
            </a:r>
            <a:r>
              <a:rPr lang="sv-SE" sz="1100" dirty="0">
                <a:solidFill>
                  <a:srgbClr val="000000"/>
                </a:solidFill>
                <a:latin typeface="Courier"/>
                <a:cs typeface="Courier"/>
              </a:rPr>
              <a:t> </a:t>
            </a:r>
            <a:r>
              <a:rPr lang="sv-SE" sz="1100" dirty="0" err="1">
                <a:solidFill>
                  <a:srgbClr val="000000"/>
                </a:solidFill>
                <a:latin typeface="Courier"/>
                <a:cs typeface="Courier"/>
              </a:rPr>
              <a:t>boundary</a:t>
            </a:r>
            <a:r>
              <a:rPr lang="sv-SE" sz="1100" dirty="0">
                <a:solidFill>
                  <a:srgbClr val="000000"/>
                </a:solidFill>
                <a:latin typeface="Courier"/>
                <a:cs typeface="Courier"/>
              </a:rPr>
              <a:t> </a:t>
            </a:r>
            <a:r>
              <a:rPr lang="sv-SE" sz="1100" dirty="0" err="1">
                <a:solidFill>
                  <a:srgbClr val="000000"/>
                </a:solidFill>
                <a:latin typeface="Courier"/>
                <a:cs typeface="Courier"/>
              </a:rPr>
              <a:t>conditions</a:t>
            </a:r>
            <a:endParaRPr lang="sv-SE" sz="1100" dirty="0">
              <a:solidFill>
                <a:srgbClr val="000000"/>
              </a:solidFill>
              <a:latin typeface="Courier"/>
              <a:cs typeface="Courier"/>
            </a:endParaRPr>
          </a:p>
          <a:p>
            <a:pPr marL="923925" lvl="1"/>
            <a:r>
              <a:rPr lang="sv-SE" sz="1100" dirty="0" err="1">
                <a:solidFill>
                  <a:srgbClr val="000000"/>
                </a:solidFill>
                <a:latin typeface="Courier"/>
                <a:cs typeface="Courier"/>
              </a:rPr>
              <a:t>pbc</a:t>
            </a:r>
            <a:r>
              <a:rPr lang="sv-SE" sz="1100" dirty="0">
                <a:solidFill>
                  <a:srgbClr val="000000"/>
                </a:solidFill>
                <a:latin typeface="Courier"/>
                <a:cs typeface="Courier"/>
              </a:rPr>
              <a:t>		</a:t>
            </a:r>
            <a:r>
              <a:rPr lang="sv-SE" sz="1100" dirty="0" smtClean="0">
                <a:solidFill>
                  <a:srgbClr val="000000"/>
                </a:solidFill>
                <a:latin typeface="Courier"/>
                <a:cs typeface="Courier"/>
              </a:rPr>
              <a:t>= </a:t>
            </a:r>
            <a:r>
              <a:rPr lang="sv-SE" sz="1100" dirty="0" err="1">
                <a:solidFill>
                  <a:srgbClr val="000000"/>
                </a:solidFill>
                <a:latin typeface="Courier"/>
                <a:cs typeface="Courier"/>
              </a:rPr>
              <a:t>xyz</a:t>
            </a:r>
            <a:r>
              <a:rPr lang="sv-SE" sz="1100" dirty="0">
                <a:solidFill>
                  <a:srgbClr val="000000"/>
                </a:solidFill>
                <a:latin typeface="Courier"/>
                <a:cs typeface="Courier"/>
              </a:rPr>
              <a:t>	</a:t>
            </a:r>
            <a:r>
              <a:rPr lang="sv-SE" sz="1100" dirty="0" smtClean="0">
                <a:solidFill>
                  <a:srgbClr val="000000"/>
                </a:solidFill>
                <a:latin typeface="Courier"/>
                <a:cs typeface="Courier"/>
              </a:rPr>
              <a:t>; </a:t>
            </a:r>
            <a:r>
              <a:rPr lang="sv-SE" sz="1100" dirty="0">
                <a:solidFill>
                  <a:srgbClr val="000000"/>
                </a:solidFill>
                <a:latin typeface="Courier"/>
                <a:cs typeface="Courier"/>
              </a:rPr>
              <a:t>3-D PBC</a:t>
            </a:r>
          </a:p>
          <a:p>
            <a:pPr marL="923925" lvl="1"/>
            <a:r>
              <a:rPr lang="sv-SE" sz="1100" dirty="0" err="1">
                <a:solidFill>
                  <a:srgbClr val="000000"/>
                </a:solidFill>
                <a:latin typeface="Courier"/>
                <a:cs typeface="Courier"/>
              </a:rPr>
              <a:t>periodic-molecules</a:t>
            </a:r>
            <a:r>
              <a:rPr lang="sv-SE" sz="1100" dirty="0">
                <a:solidFill>
                  <a:srgbClr val="000000"/>
                </a:solidFill>
                <a:latin typeface="Courier"/>
                <a:cs typeface="Courier"/>
              </a:rPr>
              <a:t>  </a:t>
            </a:r>
            <a:r>
              <a:rPr lang="sv-SE" sz="1100" dirty="0" smtClean="0">
                <a:solidFill>
                  <a:srgbClr val="000000"/>
                </a:solidFill>
                <a:latin typeface="Courier"/>
                <a:cs typeface="Courier"/>
              </a:rPr>
              <a:t>	= </a:t>
            </a:r>
            <a:r>
              <a:rPr lang="sv-SE" sz="1100" dirty="0">
                <a:solidFill>
                  <a:srgbClr val="000000"/>
                </a:solidFill>
                <a:latin typeface="Courier"/>
                <a:cs typeface="Courier"/>
              </a:rPr>
              <a:t>no</a:t>
            </a:r>
          </a:p>
          <a:p>
            <a:pPr marL="923925" lvl="1"/>
            <a:r>
              <a:rPr lang="sv-SE" sz="1100" dirty="0">
                <a:solidFill>
                  <a:srgbClr val="000000"/>
                </a:solidFill>
                <a:latin typeface="Courier"/>
                <a:cs typeface="Courier"/>
              </a:rPr>
              <a:t>; Dispersion </a:t>
            </a:r>
            <a:r>
              <a:rPr lang="sv-SE" sz="1100" dirty="0" err="1">
                <a:solidFill>
                  <a:srgbClr val="000000"/>
                </a:solidFill>
                <a:latin typeface="Courier"/>
                <a:cs typeface="Courier"/>
              </a:rPr>
              <a:t>correction</a:t>
            </a:r>
            <a:endParaRPr lang="sv-SE" sz="1100" dirty="0">
              <a:solidFill>
                <a:srgbClr val="000000"/>
              </a:solidFill>
              <a:latin typeface="Courier"/>
              <a:cs typeface="Courier"/>
            </a:endParaRPr>
          </a:p>
          <a:p>
            <a:pPr marL="923925" lvl="1"/>
            <a:r>
              <a:rPr lang="sv-SE" sz="1100" dirty="0" err="1">
                <a:solidFill>
                  <a:srgbClr val="000000"/>
                </a:solidFill>
                <a:latin typeface="Courier"/>
                <a:cs typeface="Courier"/>
              </a:rPr>
              <a:t>DispCorr</a:t>
            </a:r>
            <a:r>
              <a:rPr lang="sv-SE" sz="1100" dirty="0">
                <a:solidFill>
                  <a:srgbClr val="000000"/>
                </a:solidFill>
                <a:latin typeface="Courier"/>
                <a:cs typeface="Courier"/>
              </a:rPr>
              <a:t>		</a:t>
            </a:r>
            <a:r>
              <a:rPr lang="sv-SE" sz="1100" dirty="0" smtClean="0">
                <a:solidFill>
                  <a:srgbClr val="000000"/>
                </a:solidFill>
                <a:latin typeface="Courier"/>
                <a:cs typeface="Courier"/>
              </a:rPr>
              <a:t>= </a:t>
            </a:r>
            <a:r>
              <a:rPr lang="sv-SE" sz="1100" dirty="0" err="1">
                <a:solidFill>
                  <a:srgbClr val="000000"/>
                </a:solidFill>
                <a:latin typeface="Courier"/>
                <a:cs typeface="Courier"/>
              </a:rPr>
              <a:t>EnerPres</a:t>
            </a:r>
            <a:r>
              <a:rPr lang="sv-SE" sz="1100" dirty="0">
                <a:solidFill>
                  <a:srgbClr val="000000"/>
                </a:solidFill>
                <a:latin typeface="Courier"/>
                <a:cs typeface="Courier"/>
              </a:rPr>
              <a:t>	; </a:t>
            </a:r>
            <a:r>
              <a:rPr lang="sv-SE" sz="1100" dirty="0" err="1">
                <a:solidFill>
                  <a:srgbClr val="000000"/>
                </a:solidFill>
                <a:latin typeface="Courier"/>
                <a:cs typeface="Courier"/>
              </a:rPr>
              <a:t>account</a:t>
            </a:r>
            <a:r>
              <a:rPr lang="sv-SE" sz="1100" dirty="0">
                <a:solidFill>
                  <a:srgbClr val="000000"/>
                </a:solidFill>
                <a:latin typeface="Courier"/>
                <a:cs typeface="Courier"/>
              </a:rPr>
              <a:t> for </a:t>
            </a:r>
            <a:r>
              <a:rPr lang="sv-SE" sz="1100" dirty="0" err="1">
                <a:solidFill>
                  <a:srgbClr val="000000"/>
                </a:solidFill>
                <a:latin typeface="Courier"/>
                <a:cs typeface="Courier"/>
              </a:rPr>
              <a:t>cut</a:t>
            </a:r>
            <a:r>
              <a:rPr lang="sv-SE" sz="1100" dirty="0">
                <a:solidFill>
                  <a:srgbClr val="000000"/>
                </a:solidFill>
                <a:latin typeface="Courier"/>
                <a:cs typeface="Courier"/>
              </a:rPr>
              <a:t>-off </a:t>
            </a:r>
            <a:r>
              <a:rPr lang="sv-SE" sz="1100" dirty="0" err="1">
                <a:solidFill>
                  <a:srgbClr val="000000"/>
                </a:solidFill>
                <a:latin typeface="Courier"/>
                <a:cs typeface="Courier"/>
              </a:rPr>
              <a:t>vdW</a:t>
            </a:r>
            <a:r>
              <a:rPr lang="sv-SE" sz="1100" dirty="0">
                <a:solidFill>
                  <a:srgbClr val="000000"/>
                </a:solidFill>
                <a:latin typeface="Courier"/>
                <a:cs typeface="Courier"/>
              </a:rPr>
              <a:t> </a:t>
            </a:r>
            <a:r>
              <a:rPr lang="sv-SE" sz="1100" dirty="0" err="1">
                <a:solidFill>
                  <a:srgbClr val="000000"/>
                </a:solidFill>
                <a:latin typeface="Courier"/>
                <a:cs typeface="Courier"/>
              </a:rPr>
              <a:t>scheme</a:t>
            </a:r>
            <a:endParaRPr lang="sv-SE" sz="1100" dirty="0">
              <a:solidFill>
                <a:srgbClr val="000000"/>
              </a:solidFill>
              <a:latin typeface="Courier"/>
              <a:cs typeface="Courier"/>
            </a:endParaRPr>
          </a:p>
        </p:txBody>
      </p:sp>
      <p:sp>
        <p:nvSpPr>
          <p:cNvPr id="6"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a:latin typeface="Calibri" charset="0"/>
                <a:ea typeface="Calibri" charset="0"/>
                <a:cs typeface="Calibri" charset="0"/>
              </a:rPr>
              <a:t>	</a:t>
            </a:r>
            <a:r>
              <a:rPr lang="sv-SE" sz="2000" dirty="0" smtClean="0">
                <a:latin typeface="Calibri" charset="0"/>
                <a:ea typeface="Calibri" charset="0"/>
                <a:cs typeface="Calibri" charset="0"/>
              </a:rPr>
              <a:t>A </a:t>
            </a:r>
            <a:r>
              <a:rPr lang="sv-SE" sz="2000" dirty="0" err="1">
                <a:latin typeface="Calibri" charset="0"/>
                <a:ea typeface="Calibri" charset="0"/>
                <a:cs typeface="Calibri" charset="0"/>
              </a:rPr>
              <a:t>typical</a:t>
            </a:r>
            <a:r>
              <a:rPr lang="sv-SE" sz="2000" dirty="0">
                <a:latin typeface="Calibri" charset="0"/>
                <a:ea typeface="Calibri" charset="0"/>
                <a:cs typeface="Calibri" charset="0"/>
              </a:rPr>
              <a:t> md parameter </a:t>
            </a:r>
            <a:r>
              <a:rPr lang="sv-SE" sz="2000" dirty="0" err="1">
                <a:latin typeface="Calibri" charset="0"/>
                <a:ea typeface="Calibri" charset="0"/>
                <a:cs typeface="Calibri" charset="0"/>
              </a:rPr>
              <a:t>file</a:t>
            </a:r>
            <a:r>
              <a:rPr lang="sv-SE" sz="2000" dirty="0">
                <a:latin typeface="Calibri" charset="0"/>
                <a:ea typeface="Calibri" charset="0"/>
                <a:cs typeface="Calibri" charset="0"/>
              </a:rPr>
              <a:t> for </a:t>
            </a:r>
            <a:r>
              <a:rPr lang="sv-SE" sz="2000" dirty="0" smtClean="0">
                <a:latin typeface="Calibri" charset="0"/>
                <a:ea typeface="Calibri" charset="0"/>
                <a:cs typeface="Calibri" charset="0"/>
              </a:rPr>
              <a:t>a NVT simulation, </a:t>
            </a:r>
            <a:r>
              <a:rPr lang="sv-SE" sz="2000" b="1" dirty="0" err="1" smtClean="0">
                <a:latin typeface="Calibri" charset="0"/>
                <a:ea typeface="Calibri" charset="0"/>
                <a:cs typeface="Calibri" charset="0"/>
              </a:rPr>
              <a:t>nvt.mdp</a:t>
            </a:r>
            <a:endParaRPr lang="sv-SE" sz="2000" b="1" dirty="0">
              <a:latin typeface="Calibri" charset="0"/>
              <a:ea typeface="Calibri" charset="0"/>
              <a:cs typeface="Calibri" charset="0"/>
            </a:endParaRPr>
          </a:p>
        </p:txBody>
      </p:sp>
    </p:spTree>
    <p:extLst>
      <p:ext uri="{BB962C8B-B14F-4D97-AF65-F5344CB8AC3E}">
        <p14:creationId xmlns:p14="http://schemas.microsoft.com/office/powerpoint/2010/main" val="20000890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671931"/>
            <a:ext cx="9144000" cy="93871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100" dirty="0" smtClean="0">
                <a:solidFill>
                  <a:srgbClr val="000000"/>
                </a:solidFill>
                <a:latin typeface="Courier"/>
                <a:cs typeface="Courier"/>
              </a:rPr>
              <a:t>; </a:t>
            </a:r>
            <a:r>
              <a:rPr lang="sv-SE" sz="1100" dirty="0" err="1">
                <a:solidFill>
                  <a:srgbClr val="000000"/>
                </a:solidFill>
                <a:latin typeface="Courier"/>
                <a:cs typeface="Courier"/>
              </a:rPr>
              <a:t>Temperature</a:t>
            </a:r>
            <a:r>
              <a:rPr lang="sv-SE" sz="1100" dirty="0">
                <a:solidFill>
                  <a:srgbClr val="000000"/>
                </a:solidFill>
                <a:latin typeface="Courier"/>
                <a:cs typeface="Courier"/>
              </a:rPr>
              <a:t> </a:t>
            </a:r>
            <a:r>
              <a:rPr lang="sv-SE" sz="1100" dirty="0" err="1">
                <a:solidFill>
                  <a:srgbClr val="000000"/>
                </a:solidFill>
                <a:latin typeface="Courier"/>
                <a:cs typeface="Courier"/>
              </a:rPr>
              <a:t>coupling</a:t>
            </a:r>
            <a:r>
              <a:rPr lang="sv-SE" sz="1100" dirty="0">
                <a:solidFill>
                  <a:srgbClr val="000000"/>
                </a:solidFill>
                <a:latin typeface="Courier"/>
                <a:cs typeface="Courier"/>
              </a:rPr>
              <a:t> is on</a:t>
            </a:r>
          </a:p>
          <a:p>
            <a:pPr marL="923925" lvl="1"/>
            <a:r>
              <a:rPr lang="sv-SE" sz="1100" dirty="0" err="1">
                <a:solidFill>
                  <a:srgbClr val="000000"/>
                </a:solidFill>
                <a:latin typeface="Courier"/>
                <a:cs typeface="Courier"/>
              </a:rPr>
              <a:t>tcoupl</a:t>
            </a:r>
            <a:r>
              <a:rPr lang="sv-SE" sz="1100" dirty="0">
                <a:solidFill>
                  <a:srgbClr val="000000"/>
                </a:solidFill>
                <a:latin typeface="Courier"/>
                <a:cs typeface="Courier"/>
              </a:rPr>
              <a:t>		</a:t>
            </a:r>
            <a:r>
              <a:rPr lang="sv-SE" sz="1100" dirty="0" smtClean="0">
                <a:solidFill>
                  <a:srgbClr val="000000"/>
                </a:solidFill>
                <a:latin typeface="Courier"/>
                <a:cs typeface="Courier"/>
              </a:rPr>
              <a:t>= </a:t>
            </a:r>
            <a:r>
              <a:rPr lang="sv-SE" sz="1100" dirty="0">
                <a:solidFill>
                  <a:srgbClr val="000000"/>
                </a:solidFill>
                <a:latin typeface="Courier"/>
                <a:cs typeface="Courier"/>
              </a:rPr>
              <a:t>V-</a:t>
            </a:r>
            <a:r>
              <a:rPr lang="sv-SE" sz="1100" dirty="0" err="1">
                <a:solidFill>
                  <a:srgbClr val="000000"/>
                </a:solidFill>
                <a:latin typeface="Courier"/>
                <a:cs typeface="Courier"/>
              </a:rPr>
              <a:t>rescale</a:t>
            </a:r>
            <a:r>
              <a:rPr lang="sv-SE" sz="1100" dirty="0">
                <a:solidFill>
                  <a:srgbClr val="000000"/>
                </a:solidFill>
                <a:latin typeface="Courier"/>
                <a:cs typeface="Courier"/>
              </a:rPr>
              <a:t>	; </a:t>
            </a:r>
            <a:r>
              <a:rPr lang="sv-SE" sz="1100" dirty="0" err="1">
                <a:solidFill>
                  <a:srgbClr val="000000"/>
                </a:solidFill>
                <a:latin typeface="Courier"/>
                <a:cs typeface="Courier"/>
              </a:rPr>
              <a:t>modified</a:t>
            </a:r>
            <a:r>
              <a:rPr lang="sv-SE" sz="1100" dirty="0">
                <a:solidFill>
                  <a:srgbClr val="000000"/>
                </a:solidFill>
                <a:latin typeface="Courier"/>
                <a:cs typeface="Courier"/>
              </a:rPr>
              <a:t> Berendsen </a:t>
            </a:r>
            <a:r>
              <a:rPr lang="sv-SE" sz="1100" dirty="0" err="1">
                <a:solidFill>
                  <a:srgbClr val="000000"/>
                </a:solidFill>
                <a:latin typeface="Courier"/>
                <a:cs typeface="Courier"/>
              </a:rPr>
              <a:t>thermostat</a:t>
            </a:r>
            <a:endParaRPr lang="sv-SE" sz="1100" dirty="0">
              <a:solidFill>
                <a:srgbClr val="000000"/>
              </a:solidFill>
              <a:latin typeface="Courier"/>
              <a:cs typeface="Courier"/>
            </a:endParaRPr>
          </a:p>
          <a:p>
            <a:pPr marL="923925" lvl="1"/>
            <a:r>
              <a:rPr lang="sv-SE" sz="1100" dirty="0" err="1">
                <a:solidFill>
                  <a:srgbClr val="000000"/>
                </a:solidFill>
                <a:latin typeface="Courier"/>
                <a:cs typeface="Courier"/>
              </a:rPr>
              <a:t>tc-grps</a:t>
            </a:r>
            <a:r>
              <a:rPr lang="sv-SE" sz="1100" dirty="0">
                <a:solidFill>
                  <a:srgbClr val="000000"/>
                </a:solidFill>
                <a:latin typeface="Courier"/>
                <a:cs typeface="Courier"/>
              </a:rPr>
              <a:t>             </a:t>
            </a:r>
            <a:r>
              <a:rPr lang="sv-SE" sz="1100" dirty="0" smtClean="0">
                <a:solidFill>
                  <a:srgbClr val="000000"/>
                </a:solidFill>
                <a:latin typeface="Courier"/>
                <a:cs typeface="Courier"/>
              </a:rPr>
              <a:t>	= </a:t>
            </a:r>
            <a:r>
              <a:rPr lang="sv-SE" sz="1100" dirty="0">
                <a:solidFill>
                  <a:srgbClr val="000000"/>
                </a:solidFill>
                <a:latin typeface="Courier"/>
                <a:cs typeface="Courier"/>
              </a:rPr>
              <a:t>SYSTEM	</a:t>
            </a:r>
            <a:r>
              <a:rPr lang="sv-SE" sz="1100" dirty="0" smtClean="0">
                <a:solidFill>
                  <a:srgbClr val="000000"/>
                </a:solidFill>
                <a:latin typeface="Courier"/>
                <a:cs typeface="Courier"/>
              </a:rPr>
              <a:t>; </a:t>
            </a:r>
            <a:r>
              <a:rPr lang="sv-SE" sz="1100" dirty="0">
                <a:solidFill>
                  <a:srgbClr val="000000"/>
                </a:solidFill>
                <a:latin typeface="Courier"/>
                <a:cs typeface="Courier"/>
              </a:rPr>
              <a:t>on </a:t>
            </a:r>
            <a:r>
              <a:rPr lang="sv-SE" sz="1100" dirty="0" err="1">
                <a:solidFill>
                  <a:srgbClr val="000000"/>
                </a:solidFill>
                <a:latin typeface="Courier"/>
                <a:cs typeface="Courier"/>
              </a:rPr>
              <a:t>coupling</a:t>
            </a:r>
            <a:r>
              <a:rPr lang="sv-SE" sz="1100" dirty="0">
                <a:solidFill>
                  <a:srgbClr val="000000"/>
                </a:solidFill>
                <a:latin typeface="Courier"/>
                <a:cs typeface="Courier"/>
              </a:rPr>
              <a:t> </a:t>
            </a:r>
            <a:r>
              <a:rPr lang="sv-SE" sz="1100" dirty="0" err="1">
                <a:solidFill>
                  <a:srgbClr val="000000"/>
                </a:solidFill>
                <a:latin typeface="Courier"/>
                <a:cs typeface="Courier"/>
              </a:rPr>
              <a:t>groups</a:t>
            </a:r>
            <a:r>
              <a:rPr lang="sv-SE" sz="1100" dirty="0">
                <a:solidFill>
                  <a:srgbClr val="000000"/>
                </a:solidFill>
                <a:latin typeface="Courier"/>
                <a:cs typeface="Courier"/>
              </a:rPr>
              <a:t> - </a:t>
            </a:r>
            <a:r>
              <a:rPr lang="sv-SE" sz="1100" dirty="0" err="1">
                <a:solidFill>
                  <a:srgbClr val="000000"/>
                </a:solidFill>
                <a:latin typeface="Courier"/>
                <a:cs typeface="Courier"/>
              </a:rPr>
              <a:t>more</a:t>
            </a:r>
            <a:r>
              <a:rPr lang="sv-SE" sz="1100" dirty="0">
                <a:solidFill>
                  <a:srgbClr val="000000"/>
                </a:solidFill>
                <a:latin typeface="Courier"/>
                <a:cs typeface="Courier"/>
              </a:rPr>
              <a:t> </a:t>
            </a:r>
            <a:r>
              <a:rPr lang="sv-SE" sz="1100" dirty="0" err="1">
                <a:solidFill>
                  <a:srgbClr val="000000"/>
                </a:solidFill>
                <a:latin typeface="Courier"/>
                <a:cs typeface="Courier"/>
              </a:rPr>
              <a:t>accurate</a:t>
            </a:r>
            <a:endParaRPr lang="sv-SE" sz="1100" dirty="0">
              <a:solidFill>
                <a:srgbClr val="000000"/>
              </a:solidFill>
              <a:latin typeface="Courier"/>
              <a:cs typeface="Courier"/>
            </a:endParaRPr>
          </a:p>
          <a:p>
            <a:pPr marL="923925" lvl="1"/>
            <a:r>
              <a:rPr lang="sv-SE" sz="1100" dirty="0" err="1">
                <a:solidFill>
                  <a:srgbClr val="000000"/>
                </a:solidFill>
                <a:latin typeface="Courier"/>
                <a:cs typeface="Courier"/>
              </a:rPr>
              <a:t>tau_t</a:t>
            </a:r>
            <a:r>
              <a:rPr lang="sv-SE" sz="1100" dirty="0">
                <a:solidFill>
                  <a:srgbClr val="000000"/>
                </a:solidFill>
                <a:latin typeface="Courier"/>
                <a:cs typeface="Courier"/>
              </a:rPr>
              <a:t>               </a:t>
            </a:r>
            <a:r>
              <a:rPr lang="sv-SE" sz="1100" dirty="0" smtClean="0">
                <a:solidFill>
                  <a:srgbClr val="000000"/>
                </a:solidFill>
                <a:latin typeface="Courier"/>
                <a:cs typeface="Courier"/>
              </a:rPr>
              <a:t>	= </a:t>
            </a:r>
            <a:r>
              <a:rPr lang="sv-SE" sz="1100" dirty="0">
                <a:solidFill>
                  <a:srgbClr val="000000"/>
                </a:solidFill>
                <a:latin typeface="Courier"/>
                <a:cs typeface="Courier"/>
              </a:rPr>
              <a:t>0.1       </a:t>
            </a:r>
            <a:r>
              <a:rPr lang="sv-SE" sz="1100" dirty="0" smtClean="0">
                <a:solidFill>
                  <a:srgbClr val="000000"/>
                </a:solidFill>
                <a:latin typeface="Courier"/>
                <a:cs typeface="Courier"/>
              </a:rPr>
              <a:t>; </a:t>
            </a:r>
            <a:r>
              <a:rPr lang="sv-SE" sz="1100" dirty="0" err="1">
                <a:solidFill>
                  <a:srgbClr val="000000"/>
                </a:solidFill>
                <a:latin typeface="Courier"/>
                <a:cs typeface="Courier"/>
              </a:rPr>
              <a:t>time</a:t>
            </a:r>
            <a:r>
              <a:rPr lang="sv-SE" sz="1100" dirty="0">
                <a:solidFill>
                  <a:srgbClr val="000000"/>
                </a:solidFill>
                <a:latin typeface="Courier"/>
                <a:cs typeface="Courier"/>
              </a:rPr>
              <a:t> </a:t>
            </a:r>
            <a:r>
              <a:rPr lang="sv-SE" sz="1100" dirty="0" err="1">
                <a:solidFill>
                  <a:srgbClr val="000000"/>
                </a:solidFill>
                <a:latin typeface="Courier"/>
                <a:cs typeface="Courier"/>
              </a:rPr>
              <a:t>constant</a:t>
            </a:r>
            <a:r>
              <a:rPr lang="sv-SE" sz="1100" dirty="0">
                <a:solidFill>
                  <a:srgbClr val="000000"/>
                </a:solidFill>
                <a:latin typeface="Courier"/>
                <a:cs typeface="Courier"/>
              </a:rPr>
              <a:t>, in ps</a:t>
            </a:r>
          </a:p>
          <a:p>
            <a:pPr marL="923925" lvl="1"/>
            <a:r>
              <a:rPr lang="sv-SE" sz="1100" dirty="0" err="1">
                <a:solidFill>
                  <a:srgbClr val="000000"/>
                </a:solidFill>
                <a:latin typeface="Courier"/>
                <a:cs typeface="Courier"/>
              </a:rPr>
              <a:t>ref_t</a:t>
            </a:r>
            <a:r>
              <a:rPr lang="sv-SE" sz="1100" dirty="0">
                <a:solidFill>
                  <a:srgbClr val="000000"/>
                </a:solidFill>
                <a:latin typeface="Courier"/>
                <a:cs typeface="Courier"/>
              </a:rPr>
              <a:t>               </a:t>
            </a:r>
            <a:r>
              <a:rPr lang="sv-SE" sz="1100" dirty="0" smtClean="0">
                <a:solidFill>
                  <a:srgbClr val="000000"/>
                </a:solidFill>
                <a:latin typeface="Courier"/>
                <a:cs typeface="Courier"/>
              </a:rPr>
              <a:t>	= </a:t>
            </a:r>
            <a:r>
              <a:rPr lang="sv-SE" sz="1100" dirty="0">
                <a:solidFill>
                  <a:srgbClr val="000000"/>
                </a:solidFill>
                <a:latin typeface="Courier"/>
                <a:cs typeface="Courier"/>
              </a:rPr>
              <a:t>298.15    </a:t>
            </a:r>
            <a:r>
              <a:rPr lang="sv-SE" sz="1100" dirty="0" smtClean="0">
                <a:solidFill>
                  <a:srgbClr val="000000"/>
                </a:solidFill>
                <a:latin typeface="Courier"/>
                <a:cs typeface="Courier"/>
              </a:rPr>
              <a:t>; </a:t>
            </a:r>
            <a:r>
              <a:rPr lang="sv-SE" sz="1100" dirty="0" err="1">
                <a:solidFill>
                  <a:srgbClr val="000000"/>
                </a:solidFill>
                <a:latin typeface="Courier"/>
                <a:cs typeface="Courier"/>
              </a:rPr>
              <a:t>reference</a:t>
            </a:r>
            <a:r>
              <a:rPr lang="sv-SE" sz="1100" dirty="0">
                <a:solidFill>
                  <a:srgbClr val="000000"/>
                </a:solidFill>
                <a:latin typeface="Courier"/>
                <a:cs typeface="Courier"/>
              </a:rPr>
              <a:t> </a:t>
            </a:r>
            <a:r>
              <a:rPr lang="sv-SE" sz="1100" dirty="0" err="1">
                <a:solidFill>
                  <a:srgbClr val="000000"/>
                </a:solidFill>
                <a:latin typeface="Courier"/>
                <a:cs typeface="Courier"/>
              </a:rPr>
              <a:t>temperature</a:t>
            </a:r>
            <a:r>
              <a:rPr lang="sv-SE" sz="1100" dirty="0">
                <a:solidFill>
                  <a:srgbClr val="000000"/>
                </a:solidFill>
                <a:latin typeface="Courier"/>
                <a:cs typeface="Courier"/>
              </a:rPr>
              <a:t>, </a:t>
            </a:r>
            <a:r>
              <a:rPr lang="sv-SE" sz="1100" dirty="0" err="1">
                <a:solidFill>
                  <a:srgbClr val="000000"/>
                </a:solidFill>
                <a:latin typeface="Courier"/>
                <a:cs typeface="Courier"/>
              </a:rPr>
              <a:t>one</a:t>
            </a:r>
            <a:r>
              <a:rPr lang="sv-SE" sz="1100" dirty="0">
                <a:solidFill>
                  <a:srgbClr val="000000"/>
                </a:solidFill>
                <a:latin typeface="Courier"/>
                <a:cs typeface="Courier"/>
              </a:rPr>
              <a:t> for </a:t>
            </a:r>
            <a:r>
              <a:rPr lang="sv-SE" sz="1100" dirty="0" err="1">
                <a:solidFill>
                  <a:srgbClr val="000000"/>
                </a:solidFill>
                <a:latin typeface="Courier"/>
                <a:cs typeface="Courier"/>
              </a:rPr>
              <a:t>each</a:t>
            </a:r>
            <a:r>
              <a:rPr lang="sv-SE" sz="1100" dirty="0">
                <a:solidFill>
                  <a:srgbClr val="000000"/>
                </a:solidFill>
                <a:latin typeface="Courier"/>
                <a:cs typeface="Courier"/>
              </a:rPr>
              <a:t> </a:t>
            </a:r>
            <a:r>
              <a:rPr lang="sv-SE" sz="1100" dirty="0" err="1">
                <a:solidFill>
                  <a:srgbClr val="000000"/>
                </a:solidFill>
                <a:latin typeface="Courier"/>
                <a:cs typeface="Courier"/>
              </a:rPr>
              <a:t>group</a:t>
            </a:r>
            <a:r>
              <a:rPr lang="sv-SE" sz="1100" dirty="0">
                <a:solidFill>
                  <a:srgbClr val="000000"/>
                </a:solidFill>
                <a:latin typeface="Courier"/>
                <a:cs typeface="Courier"/>
              </a:rPr>
              <a:t>, in </a:t>
            </a:r>
            <a:r>
              <a:rPr lang="sv-SE" sz="1100" dirty="0" smtClean="0">
                <a:solidFill>
                  <a:srgbClr val="000000"/>
                </a:solidFill>
                <a:latin typeface="Courier"/>
                <a:cs typeface="Courier"/>
              </a:rPr>
              <a:t>K</a:t>
            </a:r>
            <a:endParaRPr lang="sv-SE" sz="1100" dirty="0">
              <a:solidFill>
                <a:srgbClr val="000000"/>
              </a:solidFill>
              <a:latin typeface="Courier"/>
              <a:cs typeface="Courier"/>
            </a:endParaRPr>
          </a:p>
        </p:txBody>
      </p:sp>
      <p:sp>
        <p:nvSpPr>
          <p:cNvPr id="6"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a:latin typeface="Calibri" charset="0"/>
                <a:ea typeface="Calibri" charset="0"/>
                <a:cs typeface="Calibri" charset="0"/>
              </a:rPr>
              <a:t>	</a:t>
            </a:r>
            <a:r>
              <a:rPr lang="sv-SE" sz="2000" dirty="0" smtClean="0">
                <a:latin typeface="Calibri" charset="0"/>
                <a:ea typeface="Calibri" charset="0"/>
                <a:cs typeface="Calibri" charset="0"/>
              </a:rPr>
              <a:t>A </a:t>
            </a:r>
            <a:r>
              <a:rPr lang="sv-SE" sz="2000" dirty="0" err="1">
                <a:latin typeface="Calibri" charset="0"/>
                <a:ea typeface="Calibri" charset="0"/>
                <a:cs typeface="Calibri" charset="0"/>
              </a:rPr>
              <a:t>typical</a:t>
            </a:r>
            <a:r>
              <a:rPr lang="sv-SE" sz="2000" dirty="0">
                <a:latin typeface="Calibri" charset="0"/>
                <a:ea typeface="Calibri" charset="0"/>
                <a:cs typeface="Calibri" charset="0"/>
              </a:rPr>
              <a:t> md parameter </a:t>
            </a:r>
            <a:r>
              <a:rPr lang="sv-SE" sz="2000" dirty="0" err="1">
                <a:latin typeface="Calibri" charset="0"/>
                <a:ea typeface="Calibri" charset="0"/>
                <a:cs typeface="Calibri" charset="0"/>
              </a:rPr>
              <a:t>file</a:t>
            </a:r>
            <a:r>
              <a:rPr lang="sv-SE" sz="2000" dirty="0">
                <a:latin typeface="Calibri" charset="0"/>
                <a:ea typeface="Calibri" charset="0"/>
                <a:cs typeface="Calibri" charset="0"/>
              </a:rPr>
              <a:t> for </a:t>
            </a:r>
            <a:r>
              <a:rPr lang="sv-SE" sz="2000" dirty="0" smtClean="0">
                <a:latin typeface="Calibri" charset="0"/>
                <a:ea typeface="Calibri" charset="0"/>
                <a:cs typeface="Calibri" charset="0"/>
              </a:rPr>
              <a:t>a NVT simulation, </a:t>
            </a:r>
            <a:r>
              <a:rPr lang="sv-SE" sz="2000" b="1" dirty="0" err="1" smtClean="0">
                <a:latin typeface="Calibri" charset="0"/>
                <a:ea typeface="Calibri" charset="0"/>
                <a:cs typeface="Calibri" charset="0"/>
              </a:rPr>
              <a:t>nvt.mdp</a:t>
            </a:r>
            <a:endParaRPr lang="sv-SE" sz="2000" b="1" dirty="0">
              <a:latin typeface="Calibri" charset="0"/>
              <a:ea typeface="Calibri" charset="0"/>
              <a:cs typeface="Calibri" charset="0"/>
            </a:endParaRPr>
          </a:p>
        </p:txBody>
      </p:sp>
      <p:sp>
        <p:nvSpPr>
          <p:cNvPr id="5" name="Rektangel 5"/>
          <p:cNvSpPr/>
          <p:nvPr/>
        </p:nvSpPr>
        <p:spPr>
          <a:xfrm>
            <a:off x="0" y="3072348"/>
            <a:ext cx="9144000" cy="3785652"/>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pPr marL="923925" lvl="1"/>
            <a:r>
              <a:rPr lang="sv-SE" sz="1500" dirty="0">
                <a:solidFill>
                  <a:srgbClr val="000000"/>
                </a:solidFill>
                <a:latin typeface="Calibri" charset="0"/>
                <a:ea typeface="Calibri" charset="0"/>
                <a:cs typeface="Calibri" charset="0"/>
              </a:rPr>
              <a:t>; A </a:t>
            </a:r>
            <a:r>
              <a:rPr lang="sv-SE" sz="1500" dirty="0" err="1">
                <a:solidFill>
                  <a:srgbClr val="000000"/>
                </a:solidFill>
                <a:latin typeface="Calibri" charset="0"/>
                <a:ea typeface="Calibri" charset="0"/>
                <a:cs typeface="Calibri" charset="0"/>
              </a:rPr>
              <a:t>word</a:t>
            </a:r>
            <a:r>
              <a:rPr lang="sv-SE" sz="1500" dirty="0">
                <a:solidFill>
                  <a:srgbClr val="000000"/>
                </a:solidFill>
                <a:latin typeface="Calibri" charset="0"/>
                <a:ea typeface="Calibri" charset="0"/>
                <a:cs typeface="Calibri" charset="0"/>
              </a:rPr>
              <a:t> </a:t>
            </a:r>
            <a:r>
              <a:rPr lang="sv-SE" sz="1500" dirty="0" err="1">
                <a:solidFill>
                  <a:srgbClr val="000000"/>
                </a:solidFill>
                <a:latin typeface="Calibri" charset="0"/>
                <a:ea typeface="Calibri" charset="0"/>
                <a:cs typeface="Calibri" charset="0"/>
              </a:rPr>
              <a:t>about</a:t>
            </a:r>
            <a:r>
              <a:rPr lang="sv-SE" sz="1500" dirty="0">
                <a:solidFill>
                  <a:srgbClr val="000000"/>
                </a:solidFill>
                <a:latin typeface="Calibri" charset="0"/>
                <a:ea typeface="Calibri" charset="0"/>
                <a:cs typeface="Calibri" charset="0"/>
              </a:rPr>
              <a:t> </a:t>
            </a:r>
            <a:r>
              <a:rPr lang="sv-SE" sz="1500" dirty="0" err="1">
                <a:solidFill>
                  <a:srgbClr val="000000"/>
                </a:solidFill>
                <a:latin typeface="Calibri" charset="0"/>
                <a:ea typeface="Calibri" charset="0"/>
                <a:cs typeface="Calibri" charset="0"/>
              </a:rPr>
              <a:t>thermostats</a:t>
            </a:r>
            <a:r>
              <a:rPr lang="sv-SE" sz="1500" dirty="0">
                <a:solidFill>
                  <a:srgbClr val="000000"/>
                </a:solidFill>
                <a:latin typeface="Calibri" charset="0"/>
                <a:ea typeface="Calibri" charset="0"/>
                <a:cs typeface="Calibri" charset="0"/>
              </a:rPr>
              <a:t> – </a:t>
            </a:r>
            <a:endParaRPr lang="sv-SE" sz="1500" dirty="0" smtClean="0">
              <a:solidFill>
                <a:srgbClr val="000000"/>
              </a:solidFill>
              <a:latin typeface="Calibri" charset="0"/>
              <a:ea typeface="Calibri" charset="0"/>
              <a:cs typeface="Calibri" charset="0"/>
            </a:endParaRPr>
          </a:p>
          <a:p>
            <a:pPr marL="923925" lvl="1"/>
            <a:r>
              <a:rPr lang="sv-SE" sz="1500" b="1" dirty="0" err="1" smtClean="0">
                <a:latin typeface="Calibri" charset="0"/>
                <a:ea typeface="Calibri" charset="0"/>
                <a:cs typeface="Calibri" charset="0"/>
              </a:rPr>
              <a:t>tcoupl</a:t>
            </a:r>
            <a:r>
              <a:rPr lang="sv-SE" sz="1500" b="1" dirty="0" smtClean="0">
                <a:latin typeface="Calibri" charset="0"/>
                <a:ea typeface="Calibri" charset="0"/>
                <a:cs typeface="Calibri" charset="0"/>
              </a:rPr>
              <a:t> </a:t>
            </a:r>
            <a:r>
              <a:rPr lang="sv-SE" sz="1500" b="1" dirty="0">
                <a:latin typeface="Calibri" charset="0"/>
                <a:ea typeface="Calibri" charset="0"/>
                <a:cs typeface="Calibri" charset="0"/>
              </a:rPr>
              <a:t>-</a:t>
            </a:r>
            <a:r>
              <a:rPr lang="sv-SE" sz="1500" dirty="0" err="1">
                <a:latin typeface="Calibri" charset="0"/>
                <a:ea typeface="Calibri" charset="0"/>
                <a:cs typeface="Calibri" charset="0"/>
              </a:rPr>
              <a:t>Several</a:t>
            </a:r>
            <a:r>
              <a:rPr lang="sv-SE" sz="1500" dirty="0">
                <a:latin typeface="Calibri" charset="0"/>
                <a:ea typeface="Calibri" charset="0"/>
                <a:cs typeface="Calibri" charset="0"/>
              </a:rPr>
              <a:t> </a:t>
            </a:r>
            <a:r>
              <a:rPr lang="sv-SE" sz="1500" dirty="0" err="1">
                <a:latin typeface="Calibri" charset="0"/>
                <a:ea typeface="Calibri" charset="0"/>
                <a:cs typeface="Calibri" charset="0"/>
              </a:rPr>
              <a:t>groups</a:t>
            </a:r>
            <a:r>
              <a:rPr lang="sv-SE" sz="1500" dirty="0">
                <a:latin typeface="Calibri" charset="0"/>
                <a:ea typeface="Calibri" charset="0"/>
                <a:cs typeface="Calibri" charset="0"/>
              </a:rPr>
              <a:t> </a:t>
            </a:r>
            <a:r>
              <a:rPr lang="sv-SE" sz="1500" dirty="0" err="1">
                <a:latin typeface="Calibri" charset="0"/>
                <a:ea typeface="Calibri" charset="0"/>
                <a:cs typeface="Calibri" charset="0"/>
              </a:rPr>
              <a:t>can</a:t>
            </a:r>
            <a:r>
              <a:rPr lang="sv-SE" sz="1500" dirty="0">
                <a:latin typeface="Calibri" charset="0"/>
                <a:ea typeface="Calibri" charset="0"/>
                <a:cs typeface="Calibri" charset="0"/>
              </a:rPr>
              <a:t> be </a:t>
            </a:r>
            <a:r>
              <a:rPr lang="sv-SE" sz="1500" dirty="0" err="1">
                <a:latin typeface="Calibri" charset="0"/>
                <a:ea typeface="Calibri" charset="0"/>
                <a:cs typeface="Calibri" charset="0"/>
              </a:rPr>
              <a:t>coupled</a:t>
            </a:r>
            <a:r>
              <a:rPr lang="sv-SE" sz="1500" dirty="0">
                <a:latin typeface="Calibri" charset="0"/>
                <a:ea typeface="Calibri" charset="0"/>
                <a:cs typeface="Calibri" charset="0"/>
              </a:rPr>
              <a:t> </a:t>
            </a:r>
            <a:r>
              <a:rPr lang="sv-SE" sz="1500" dirty="0" err="1">
                <a:latin typeface="Calibri" charset="0"/>
                <a:ea typeface="Calibri" charset="0"/>
                <a:cs typeface="Calibri" charset="0"/>
              </a:rPr>
              <a:t>separately</a:t>
            </a:r>
            <a:r>
              <a:rPr lang="sv-SE" sz="1500" dirty="0">
                <a:latin typeface="Calibri" charset="0"/>
                <a:ea typeface="Calibri" charset="0"/>
                <a:cs typeface="Calibri" charset="0"/>
              </a:rPr>
              <a:t>, </a:t>
            </a:r>
            <a:r>
              <a:rPr lang="sv-SE" sz="1500" dirty="0" err="1">
                <a:latin typeface="Calibri" charset="0"/>
                <a:ea typeface="Calibri" charset="0"/>
                <a:cs typeface="Calibri" charset="0"/>
              </a:rPr>
              <a:t>these</a:t>
            </a:r>
            <a:r>
              <a:rPr lang="sv-SE" sz="1500" dirty="0">
                <a:latin typeface="Calibri" charset="0"/>
                <a:ea typeface="Calibri" charset="0"/>
                <a:cs typeface="Calibri" charset="0"/>
              </a:rPr>
              <a:t> </a:t>
            </a:r>
            <a:r>
              <a:rPr lang="sv-SE" sz="1500" dirty="0" err="1">
                <a:latin typeface="Calibri" charset="0"/>
                <a:ea typeface="Calibri" charset="0"/>
                <a:cs typeface="Calibri" charset="0"/>
              </a:rPr>
              <a:t>are</a:t>
            </a:r>
            <a:r>
              <a:rPr lang="sv-SE" sz="1500" dirty="0">
                <a:latin typeface="Calibri" charset="0"/>
                <a:ea typeface="Calibri" charset="0"/>
                <a:cs typeface="Calibri" charset="0"/>
              </a:rPr>
              <a:t> </a:t>
            </a:r>
            <a:r>
              <a:rPr lang="sv-SE" sz="1500" dirty="0" err="1">
                <a:latin typeface="Calibri" charset="0"/>
                <a:ea typeface="Calibri" charset="0"/>
                <a:cs typeface="Calibri" charset="0"/>
              </a:rPr>
              <a:t>specified</a:t>
            </a:r>
            <a:r>
              <a:rPr lang="sv-SE" sz="1500" dirty="0">
                <a:latin typeface="Calibri" charset="0"/>
                <a:ea typeface="Calibri" charset="0"/>
                <a:cs typeface="Calibri" charset="0"/>
              </a:rPr>
              <a:t> in the </a:t>
            </a:r>
            <a:r>
              <a:rPr lang="sv-SE" sz="1500" b="1" dirty="0" err="1">
                <a:latin typeface="Calibri" charset="0"/>
                <a:ea typeface="Calibri" charset="0"/>
                <a:cs typeface="Calibri" charset="0"/>
              </a:rPr>
              <a:t>tc-grps</a:t>
            </a:r>
            <a:r>
              <a:rPr lang="sv-SE" sz="1500" dirty="0">
                <a:latin typeface="Calibri" charset="0"/>
                <a:ea typeface="Calibri" charset="0"/>
                <a:cs typeface="Calibri" charset="0"/>
              </a:rPr>
              <a:t> </a:t>
            </a:r>
            <a:r>
              <a:rPr lang="sv-SE" sz="1500" dirty="0" err="1">
                <a:latin typeface="Calibri" charset="0"/>
                <a:ea typeface="Calibri" charset="0"/>
                <a:cs typeface="Calibri" charset="0"/>
              </a:rPr>
              <a:t>field</a:t>
            </a:r>
            <a:r>
              <a:rPr lang="sv-SE" sz="1500" dirty="0">
                <a:latin typeface="Calibri" charset="0"/>
                <a:ea typeface="Calibri" charset="0"/>
                <a:cs typeface="Calibri" charset="0"/>
              </a:rPr>
              <a:t> </a:t>
            </a:r>
            <a:r>
              <a:rPr lang="sv-SE" sz="1500" dirty="0" err="1">
                <a:latin typeface="Calibri" charset="0"/>
                <a:ea typeface="Calibri" charset="0"/>
                <a:cs typeface="Calibri" charset="0"/>
              </a:rPr>
              <a:t>separated</a:t>
            </a:r>
            <a:r>
              <a:rPr lang="sv-SE" sz="1500" dirty="0">
                <a:latin typeface="Calibri" charset="0"/>
                <a:ea typeface="Calibri" charset="0"/>
                <a:cs typeface="Calibri" charset="0"/>
              </a:rPr>
              <a:t> by </a:t>
            </a:r>
            <a:r>
              <a:rPr lang="sv-SE" sz="1500" dirty="0" err="1">
                <a:latin typeface="Calibri" charset="0"/>
                <a:ea typeface="Calibri" charset="0"/>
                <a:cs typeface="Calibri" charset="0"/>
              </a:rPr>
              <a:t>spaces</a:t>
            </a:r>
            <a:r>
              <a:rPr lang="sv-SE" sz="1500" dirty="0" smtClean="0">
                <a:latin typeface="Calibri" charset="0"/>
                <a:ea typeface="Calibri" charset="0"/>
                <a:cs typeface="Calibri" charset="0"/>
              </a:rPr>
              <a:t>.</a:t>
            </a:r>
          </a:p>
          <a:p>
            <a:pPr marL="923925" lvl="1"/>
            <a:endParaRPr lang="sv-SE" sz="1500" dirty="0">
              <a:latin typeface="Calibri" charset="0"/>
              <a:ea typeface="Calibri" charset="0"/>
              <a:cs typeface="Calibri" charset="0"/>
            </a:endParaRPr>
          </a:p>
          <a:p>
            <a:pPr marL="923925"/>
            <a:r>
              <a:rPr lang="sv-SE" sz="1500" b="1" dirty="0">
                <a:latin typeface="Calibri" charset="0"/>
                <a:ea typeface="Calibri" charset="0"/>
                <a:cs typeface="Calibri" charset="0"/>
              </a:rPr>
              <a:t>n</a:t>
            </a:r>
            <a:r>
              <a:rPr lang="sv-SE" sz="1500" b="1" dirty="0" smtClean="0">
                <a:latin typeface="Calibri" charset="0"/>
                <a:ea typeface="Calibri" charset="0"/>
                <a:cs typeface="Calibri" charset="0"/>
              </a:rPr>
              <a:t>o - </a:t>
            </a:r>
            <a:r>
              <a:rPr lang="sv-SE" sz="1500" dirty="0" smtClean="0">
                <a:latin typeface="Calibri" charset="0"/>
                <a:ea typeface="Calibri" charset="0"/>
                <a:cs typeface="Calibri" charset="0"/>
              </a:rPr>
              <a:t>No </a:t>
            </a:r>
            <a:r>
              <a:rPr lang="sv-SE" sz="1500" dirty="0" err="1">
                <a:latin typeface="Calibri" charset="0"/>
                <a:ea typeface="Calibri" charset="0"/>
                <a:cs typeface="Calibri" charset="0"/>
              </a:rPr>
              <a:t>temperature</a:t>
            </a:r>
            <a:r>
              <a:rPr lang="sv-SE" sz="1500" dirty="0">
                <a:latin typeface="Calibri" charset="0"/>
                <a:ea typeface="Calibri" charset="0"/>
                <a:cs typeface="Calibri" charset="0"/>
              </a:rPr>
              <a:t> </a:t>
            </a:r>
            <a:r>
              <a:rPr lang="sv-SE" sz="1500" dirty="0" err="1" smtClean="0">
                <a:latin typeface="Calibri" charset="0"/>
                <a:ea typeface="Calibri" charset="0"/>
                <a:cs typeface="Calibri" charset="0"/>
              </a:rPr>
              <a:t>coupling</a:t>
            </a:r>
            <a:endParaRPr lang="sv-SE" sz="1500" dirty="0">
              <a:latin typeface="Calibri" charset="0"/>
              <a:ea typeface="Calibri" charset="0"/>
              <a:cs typeface="Calibri" charset="0"/>
            </a:endParaRPr>
          </a:p>
          <a:p>
            <a:pPr marL="923925"/>
            <a:r>
              <a:rPr lang="sv-SE" sz="1500" b="1" dirty="0" err="1">
                <a:latin typeface="Calibri" charset="0"/>
                <a:ea typeface="Calibri" charset="0"/>
                <a:cs typeface="Calibri" charset="0"/>
              </a:rPr>
              <a:t>b</a:t>
            </a:r>
            <a:r>
              <a:rPr lang="sv-SE" sz="1500" b="1" dirty="0" err="1" smtClean="0">
                <a:latin typeface="Calibri" charset="0"/>
                <a:ea typeface="Calibri" charset="0"/>
                <a:cs typeface="Calibri" charset="0"/>
              </a:rPr>
              <a:t>erendsen</a:t>
            </a:r>
            <a:r>
              <a:rPr lang="sv-SE" sz="1500" b="1" dirty="0" smtClean="0">
                <a:latin typeface="Calibri" charset="0"/>
                <a:ea typeface="Calibri" charset="0"/>
                <a:cs typeface="Calibri" charset="0"/>
              </a:rPr>
              <a:t> - </a:t>
            </a:r>
            <a:r>
              <a:rPr lang="sv-SE" sz="1500" dirty="0" err="1" smtClean="0">
                <a:latin typeface="Calibri" charset="0"/>
                <a:ea typeface="Calibri" charset="0"/>
                <a:cs typeface="Calibri" charset="0"/>
              </a:rPr>
              <a:t>Temperature</a:t>
            </a:r>
            <a:r>
              <a:rPr lang="sv-SE" sz="1500" dirty="0" smtClean="0">
                <a:latin typeface="Calibri" charset="0"/>
                <a:ea typeface="Calibri" charset="0"/>
                <a:cs typeface="Calibri" charset="0"/>
              </a:rPr>
              <a:t> </a:t>
            </a:r>
            <a:r>
              <a:rPr lang="sv-SE" sz="1500" dirty="0" err="1">
                <a:latin typeface="Calibri" charset="0"/>
                <a:ea typeface="Calibri" charset="0"/>
                <a:cs typeface="Calibri" charset="0"/>
              </a:rPr>
              <a:t>coupling</a:t>
            </a:r>
            <a:r>
              <a:rPr lang="sv-SE" sz="1500" dirty="0">
                <a:latin typeface="Calibri" charset="0"/>
                <a:ea typeface="Calibri" charset="0"/>
                <a:cs typeface="Calibri" charset="0"/>
              </a:rPr>
              <a:t> </a:t>
            </a:r>
            <a:r>
              <a:rPr lang="sv-SE" sz="1500" dirty="0" err="1">
                <a:latin typeface="Calibri" charset="0"/>
                <a:ea typeface="Calibri" charset="0"/>
                <a:cs typeface="Calibri" charset="0"/>
              </a:rPr>
              <a:t>with</a:t>
            </a:r>
            <a:r>
              <a:rPr lang="sv-SE" sz="1500" dirty="0">
                <a:latin typeface="Calibri" charset="0"/>
                <a:ea typeface="Calibri" charset="0"/>
                <a:cs typeface="Calibri" charset="0"/>
              </a:rPr>
              <a:t> a Berendsen-</a:t>
            </a:r>
            <a:r>
              <a:rPr lang="sv-SE" sz="1500" dirty="0" err="1">
                <a:latin typeface="Calibri" charset="0"/>
                <a:ea typeface="Calibri" charset="0"/>
                <a:cs typeface="Calibri" charset="0"/>
              </a:rPr>
              <a:t>thermostat</a:t>
            </a:r>
            <a:r>
              <a:rPr lang="sv-SE" sz="1500" dirty="0">
                <a:latin typeface="Calibri" charset="0"/>
                <a:ea typeface="Calibri" charset="0"/>
                <a:cs typeface="Calibri" charset="0"/>
              </a:rPr>
              <a:t> to a </a:t>
            </a:r>
            <a:r>
              <a:rPr lang="sv-SE" sz="1500" dirty="0" err="1">
                <a:latin typeface="Calibri" charset="0"/>
                <a:ea typeface="Calibri" charset="0"/>
                <a:cs typeface="Calibri" charset="0"/>
              </a:rPr>
              <a:t>bath</a:t>
            </a:r>
            <a:r>
              <a:rPr lang="sv-SE" sz="1500" dirty="0">
                <a:latin typeface="Calibri" charset="0"/>
                <a:ea typeface="Calibri" charset="0"/>
                <a:cs typeface="Calibri" charset="0"/>
              </a:rPr>
              <a:t> </a:t>
            </a:r>
            <a:r>
              <a:rPr lang="sv-SE" sz="1500" dirty="0" err="1">
                <a:latin typeface="Calibri" charset="0"/>
                <a:ea typeface="Calibri" charset="0"/>
                <a:cs typeface="Calibri" charset="0"/>
              </a:rPr>
              <a:t>with</a:t>
            </a:r>
            <a:r>
              <a:rPr lang="sv-SE" sz="1500" dirty="0">
                <a:latin typeface="Calibri" charset="0"/>
                <a:ea typeface="Calibri" charset="0"/>
                <a:cs typeface="Calibri" charset="0"/>
              </a:rPr>
              <a:t> </a:t>
            </a:r>
            <a:r>
              <a:rPr lang="sv-SE" sz="1500" dirty="0" err="1">
                <a:latin typeface="Calibri" charset="0"/>
                <a:ea typeface="Calibri" charset="0"/>
                <a:cs typeface="Calibri" charset="0"/>
              </a:rPr>
              <a:t>temperature</a:t>
            </a:r>
            <a:r>
              <a:rPr lang="sv-SE" sz="1500" dirty="0">
                <a:latin typeface="Calibri" charset="0"/>
                <a:ea typeface="Calibri" charset="0"/>
                <a:cs typeface="Calibri" charset="0"/>
              </a:rPr>
              <a:t> </a:t>
            </a:r>
            <a:r>
              <a:rPr lang="sv-SE" sz="1500" b="1" dirty="0">
                <a:latin typeface="Calibri" charset="0"/>
                <a:ea typeface="Calibri" charset="0"/>
                <a:cs typeface="Calibri" charset="0"/>
              </a:rPr>
              <a:t>ref-t</a:t>
            </a:r>
            <a:r>
              <a:rPr lang="sv-SE" sz="1500" dirty="0">
                <a:latin typeface="Calibri" charset="0"/>
                <a:ea typeface="Calibri" charset="0"/>
                <a:cs typeface="Calibri" charset="0"/>
              </a:rPr>
              <a:t> [K], </a:t>
            </a:r>
            <a:r>
              <a:rPr lang="sv-SE" sz="1500" dirty="0" err="1">
                <a:latin typeface="Calibri" charset="0"/>
                <a:ea typeface="Calibri" charset="0"/>
                <a:cs typeface="Calibri" charset="0"/>
              </a:rPr>
              <a:t>with</a:t>
            </a:r>
            <a:r>
              <a:rPr lang="sv-SE" sz="1500" dirty="0">
                <a:latin typeface="Calibri" charset="0"/>
                <a:ea typeface="Calibri" charset="0"/>
                <a:cs typeface="Calibri" charset="0"/>
              </a:rPr>
              <a:t> </a:t>
            </a:r>
            <a:r>
              <a:rPr lang="sv-SE" sz="1500" dirty="0" err="1">
                <a:latin typeface="Calibri" charset="0"/>
                <a:ea typeface="Calibri" charset="0"/>
                <a:cs typeface="Calibri" charset="0"/>
              </a:rPr>
              <a:t>time</a:t>
            </a:r>
            <a:r>
              <a:rPr lang="sv-SE" sz="1500" dirty="0">
                <a:latin typeface="Calibri" charset="0"/>
                <a:ea typeface="Calibri" charset="0"/>
                <a:cs typeface="Calibri" charset="0"/>
              </a:rPr>
              <a:t> </a:t>
            </a:r>
            <a:r>
              <a:rPr lang="sv-SE" sz="1500" dirty="0" err="1">
                <a:latin typeface="Calibri" charset="0"/>
                <a:ea typeface="Calibri" charset="0"/>
                <a:cs typeface="Calibri" charset="0"/>
              </a:rPr>
              <a:t>constant</a:t>
            </a:r>
            <a:r>
              <a:rPr lang="sv-SE" sz="1500" dirty="0">
                <a:latin typeface="Calibri" charset="0"/>
                <a:ea typeface="Calibri" charset="0"/>
                <a:cs typeface="Calibri" charset="0"/>
              </a:rPr>
              <a:t> </a:t>
            </a:r>
            <a:r>
              <a:rPr lang="sv-SE" sz="1500" b="1" dirty="0" err="1">
                <a:latin typeface="Calibri" charset="0"/>
                <a:ea typeface="Calibri" charset="0"/>
                <a:cs typeface="Calibri" charset="0"/>
              </a:rPr>
              <a:t>tau</a:t>
            </a:r>
            <a:r>
              <a:rPr lang="sv-SE" sz="1500" b="1" dirty="0">
                <a:latin typeface="Calibri" charset="0"/>
                <a:ea typeface="Calibri" charset="0"/>
                <a:cs typeface="Calibri" charset="0"/>
              </a:rPr>
              <a:t>-t</a:t>
            </a:r>
            <a:r>
              <a:rPr lang="sv-SE" sz="1500" dirty="0">
                <a:latin typeface="Calibri" charset="0"/>
                <a:ea typeface="Calibri" charset="0"/>
                <a:cs typeface="Calibri" charset="0"/>
              </a:rPr>
              <a:t> [ps</a:t>
            </a:r>
            <a:r>
              <a:rPr lang="sv-SE" sz="1500" dirty="0" smtClean="0">
                <a:latin typeface="Calibri" charset="0"/>
                <a:ea typeface="Calibri" charset="0"/>
                <a:cs typeface="Calibri" charset="0"/>
              </a:rPr>
              <a:t>]</a:t>
            </a:r>
            <a:endParaRPr lang="sv-SE" sz="1500" dirty="0">
              <a:latin typeface="Calibri" charset="0"/>
              <a:ea typeface="Calibri" charset="0"/>
              <a:cs typeface="Calibri" charset="0"/>
            </a:endParaRPr>
          </a:p>
          <a:p>
            <a:pPr marL="923925"/>
            <a:r>
              <a:rPr lang="sv-SE" sz="1500" b="1" dirty="0" err="1" smtClean="0">
                <a:latin typeface="Calibri" charset="0"/>
                <a:ea typeface="Calibri" charset="0"/>
                <a:cs typeface="Calibri" charset="0"/>
              </a:rPr>
              <a:t>nose-hoover</a:t>
            </a:r>
            <a:r>
              <a:rPr lang="sv-SE" sz="1500" b="1" dirty="0" smtClean="0">
                <a:latin typeface="Calibri" charset="0"/>
                <a:ea typeface="Calibri" charset="0"/>
                <a:cs typeface="Calibri" charset="0"/>
              </a:rPr>
              <a:t> - </a:t>
            </a:r>
            <a:r>
              <a:rPr lang="sv-SE" sz="1500" dirty="0" err="1" smtClean="0">
                <a:latin typeface="Calibri" charset="0"/>
                <a:ea typeface="Calibri" charset="0"/>
                <a:cs typeface="Calibri" charset="0"/>
              </a:rPr>
              <a:t>Temperature</a:t>
            </a:r>
            <a:r>
              <a:rPr lang="sv-SE" sz="1500" dirty="0" smtClean="0">
                <a:latin typeface="Calibri" charset="0"/>
                <a:ea typeface="Calibri" charset="0"/>
                <a:cs typeface="Calibri" charset="0"/>
              </a:rPr>
              <a:t> </a:t>
            </a:r>
            <a:r>
              <a:rPr lang="sv-SE" sz="1500" dirty="0" err="1">
                <a:latin typeface="Calibri" charset="0"/>
                <a:ea typeface="Calibri" charset="0"/>
                <a:cs typeface="Calibri" charset="0"/>
              </a:rPr>
              <a:t>coupling</a:t>
            </a:r>
            <a:r>
              <a:rPr lang="sv-SE" sz="1500" dirty="0">
                <a:latin typeface="Calibri" charset="0"/>
                <a:ea typeface="Calibri" charset="0"/>
                <a:cs typeface="Calibri" charset="0"/>
              </a:rPr>
              <a:t> </a:t>
            </a:r>
            <a:r>
              <a:rPr lang="sv-SE" sz="1500" dirty="0" err="1">
                <a:latin typeface="Calibri" charset="0"/>
                <a:ea typeface="Calibri" charset="0"/>
                <a:cs typeface="Calibri" charset="0"/>
              </a:rPr>
              <a:t>using</a:t>
            </a:r>
            <a:r>
              <a:rPr lang="sv-SE" sz="1500" dirty="0">
                <a:latin typeface="Calibri" charset="0"/>
                <a:ea typeface="Calibri" charset="0"/>
                <a:cs typeface="Calibri" charset="0"/>
              </a:rPr>
              <a:t> a </a:t>
            </a:r>
            <a:r>
              <a:rPr lang="sv-SE" sz="1500" dirty="0" err="1">
                <a:latin typeface="Calibri" charset="0"/>
                <a:ea typeface="Calibri" charset="0"/>
                <a:cs typeface="Calibri" charset="0"/>
              </a:rPr>
              <a:t>Nose</a:t>
            </a:r>
            <a:r>
              <a:rPr lang="sv-SE" sz="1500" dirty="0">
                <a:latin typeface="Calibri" charset="0"/>
                <a:ea typeface="Calibri" charset="0"/>
                <a:cs typeface="Calibri" charset="0"/>
              </a:rPr>
              <a:t>-Hoover </a:t>
            </a:r>
            <a:r>
              <a:rPr lang="sv-SE" sz="1500" dirty="0" err="1">
                <a:latin typeface="Calibri" charset="0"/>
                <a:ea typeface="Calibri" charset="0"/>
                <a:cs typeface="Calibri" charset="0"/>
              </a:rPr>
              <a:t>extended</a:t>
            </a:r>
            <a:r>
              <a:rPr lang="sv-SE" sz="1500" dirty="0">
                <a:latin typeface="Calibri" charset="0"/>
                <a:ea typeface="Calibri" charset="0"/>
                <a:cs typeface="Calibri" charset="0"/>
              </a:rPr>
              <a:t> ensemble. The </a:t>
            </a:r>
            <a:r>
              <a:rPr lang="sv-SE" sz="1500" dirty="0" err="1">
                <a:latin typeface="Calibri" charset="0"/>
                <a:ea typeface="Calibri" charset="0"/>
                <a:cs typeface="Calibri" charset="0"/>
              </a:rPr>
              <a:t>reference</a:t>
            </a:r>
            <a:r>
              <a:rPr lang="sv-SE" sz="1500" dirty="0">
                <a:latin typeface="Calibri" charset="0"/>
                <a:ea typeface="Calibri" charset="0"/>
                <a:cs typeface="Calibri" charset="0"/>
              </a:rPr>
              <a:t> </a:t>
            </a:r>
            <a:r>
              <a:rPr lang="sv-SE" sz="1500" dirty="0" err="1">
                <a:latin typeface="Calibri" charset="0"/>
                <a:ea typeface="Calibri" charset="0"/>
                <a:cs typeface="Calibri" charset="0"/>
              </a:rPr>
              <a:t>temperature</a:t>
            </a:r>
            <a:r>
              <a:rPr lang="sv-SE" sz="1500" dirty="0">
                <a:latin typeface="Calibri" charset="0"/>
                <a:ea typeface="Calibri" charset="0"/>
                <a:cs typeface="Calibri" charset="0"/>
              </a:rPr>
              <a:t> and </a:t>
            </a:r>
            <a:r>
              <a:rPr lang="sv-SE" sz="1500" dirty="0" err="1">
                <a:latin typeface="Calibri" charset="0"/>
                <a:ea typeface="Calibri" charset="0"/>
                <a:cs typeface="Calibri" charset="0"/>
              </a:rPr>
              <a:t>coupling</a:t>
            </a:r>
            <a:r>
              <a:rPr lang="sv-SE" sz="1500" dirty="0">
                <a:latin typeface="Calibri" charset="0"/>
                <a:ea typeface="Calibri" charset="0"/>
                <a:cs typeface="Calibri" charset="0"/>
              </a:rPr>
              <a:t> </a:t>
            </a:r>
            <a:r>
              <a:rPr lang="sv-SE" sz="1500" dirty="0" err="1">
                <a:latin typeface="Calibri" charset="0"/>
                <a:ea typeface="Calibri" charset="0"/>
                <a:cs typeface="Calibri" charset="0"/>
              </a:rPr>
              <a:t>groups</a:t>
            </a:r>
            <a:r>
              <a:rPr lang="sv-SE" sz="1500" dirty="0">
                <a:latin typeface="Calibri" charset="0"/>
                <a:ea typeface="Calibri" charset="0"/>
                <a:cs typeface="Calibri" charset="0"/>
              </a:rPr>
              <a:t> </a:t>
            </a:r>
            <a:r>
              <a:rPr lang="sv-SE" sz="1500" dirty="0" err="1">
                <a:latin typeface="Calibri" charset="0"/>
                <a:ea typeface="Calibri" charset="0"/>
                <a:cs typeface="Calibri" charset="0"/>
              </a:rPr>
              <a:t>are</a:t>
            </a:r>
            <a:r>
              <a:rPr lang="sv-SE" sz="1500" dirty="0">
                <a:latin typeface="Calibri" charset="0"/>
                <a:ea typeface="Calibri" charset="0"/>
                <a:cs typeface="Calibri" charset="0"/>
              </a:rPr>
              <a:t> </a:t>
            </a:r>
            <a:r>
              <a:rPr lang="sv-SE" sz="1500" dirty="0" err="1">
                <a:latin typeface="Calibri" charset="0"/>
                <a:ea typeface="Calibri" charset="0"/>
                <a:cs typeface="Calibri" charset="0"/>
              </a:rPr>
              <a:t>selected</a:t>
            </a:r>
            <a:r>
              <a:rPr lang="sv-SE" sz="1500" dirty="0">
                <a:latin typeface="Calibri" charset="0"/>
                <a:ea typeface="Calibri" charset="0"/>
                <a:cs typeface="Calibri" charset="0"/>
              </a:rPr>
              <a:t> as </a:t>
            </a:r>
            <a:r>
              <a:rPr lang="sv-SE" sz="1500" dirty="0" err="1">
                <a:latin typeface="Calibri" charset="0"/>
                <a:ea typeface="Calibri" charset="0"/>
                <a:cs typeface="Calibri" charset="0"/>
              </a:rPr>
              <a:t>above</a:t>
            </a:r>
            <a:r>
              <a:rPr lang="sv-SE" sz="1500" dirty="0">
                <a:latin typeface="Calibri" charset="0"/>
                <a:ea typeface="Calibri" charset="0"/>
                <a:cs typeface="Calibri" charset="0"/>
              </a:rPr>
              <a:t>, </a:t>
            </a:r>
            <a:r>
              <a:rPr lang="sv-SE" sz="1500" dirty="0" err="1">
                <a:latin typeface="Calibri" charset="0"/>
                <a:ea typeface="Calibri" charset="0"/>
                <a:cs typeface="Calibri" charset="0"/>
              </a:rPr>
              <a:t>but</a:t>
            </a:r>
            <a:r>
              <a:rPr lang="sv-SE" sz="1500" dirty="0">
                <a:latin typeface="Calibri" charset="0"/>
                <a:ea typeface="Calibri" charset="0"/>
                <a:cs typeface="Calibri" charset="0"/>
              </a:rPr>
              <a:t> in </a:t>
            </a:r>
            <a:r>
              <a:rPr lang="sv-SE" sz="1500" dirty="0" err="1">
                <a:latin typeface="Calibri" charset="0"/>
                <a:ea typeface="Calibri" charset="0"/>
                <a:cs typeface="Calibri" charset="0"/>
              </a:rPr>
              <a:t>this</a:t>
            </a:r>
            <a:r>
              <a:rPr lang="sv-SE" sz="1500" dirty="0">
                <a:latin typeface="Calibri" charset="0"/>
                <a:ea typeface="Calibri" charset="0"/>
                <a:cs typeface="Calibri" charset="0"/>
              </a:rPr>
              <a:t> </a:t>
            </a:r>
            <a:r>
              <a:rPr lang="sv-SE" sz="1500" dirty="0" err="1">
                <a:latin typeface="Calibri" charset="0"/>
                <a:ea typeface="Calibri" charset="0"/>
                <a:cs typeface="Calibri" charset="0"/>
              </a:rPr>
              <a:t>case</a:t>
            </a:r>
            <a:r>
              <a:rPr lang="sv-SE" sz="1500" dirty="0">
                <a:latin typeface="Calibri" charset="0"/>
                <a:ea typeface="Calibri" charset="0"/>
                <a:cs typeface="Calibri" charset="0"/>
              </a:rPr>
              <a:t> </a:t>
            </a:r>
            <a:r>
              <a:rPr lang="sv-SE" sz="1500" b="1" dirty="0" err="1">
                <a:latin typeface="Calibri" charset="0"/>
                <a:ea typeface="Calibri" charset="0"/>
                <a:cs typeface="Calibri" charset="0"/>
              </a:rPr>
              <a:t>tau</a:t>
            </a:r>
            <a:r>
              <a:rPr lang="sv-SE" sz="1500" b="1" dirty="0">
                <a:latin typeface="Calibri" charset="0"/>
                <a:ea typeface="Calibri" charset="0"/>
                <a:cs typeface="Calibri" charset="0"/>
              </a:rPr>
              <a:t>-t</a:t>
            </a:r>
            <a:r>
              <a:rPr lang="sv-SE" sz="1500" dirty="0">
                <a:latin typeface="Calibri" charset="0"/>
                <a:ea typeface="Calibri" charset="0"/>
                <a:cs typeface="Calibri" charset="0"/>
              </a:rPr>
              <a:t> [ps] </a:t>
            </a:r>
            <a:r>
              <a:rPr lang="sv-SE" sz="1500" dirty="0" err="1">
                <a:latin typeface="Calibri" charset="0"/>
                <a:ea typeface="Calibri" charset="0"/>
                <a:cs typeface="Calibri" charset="0"/>
              </a:rPr>
              <a:t>controls</a:t>
            </a:r>
            <a:r>
              <a:rPr lang="sv-SE" sz="1500" dirty="0">
                <a:latin typeface="Calibri" charset="0"/>
                <a:ea typeface="Calibri" charset="0"/>
                <a:cs typeface="Calibri" charset="0"/>
              </a:rPr>
              <a:t> the period </a:t>
            </a:r>
            <a:r>
              <a:rPr lang="sv-SE" sz="1500" dirty="0" err="1">
                <a:latin typeface="Calibri" charset="0"/>
                <a:ea typeface="Calibri" charset="0"/>
                <a:cs typeface="Calibri" charset="0"/>
              </a:rPr>
              <a:t>of</a:t>
            </a:r>
            <a:r>
              <a:rPr lang="sv-SE" sz="1500" dirty="0">
                <a:latin typeface="Calibri" charset="0"/>
                <a:ea typeface="Calibri" charset="0"/>
                <a:cs typeface="Calibri" charset="0"/>
              </a:rPr>
              <a:t> the </a:t>
            </a:r>
            <a:r>
              <a:rPr lang="sv-SE" sz="1500" dirty="0" err="1">
                <a:latin typeface="Calibri" charset="0"/>
                <a:ea typeface="Calibri" charset="0"/>
                <a:cs typeface="Calibri" charset="0"/>
              </a:rPr>
              <a:t>temperature</a:t>
            </a:r>
            <a:r>
              <a:rPr lang="sv-SE" sz="1500" dirty="0">
                <a:latin typeface="Calibri" charset="0"/>
                <a:ea typeface="Calibri" charset="0"/>
                <a:cs typeface="Calibri" charset="0"/>
              </a:rPr>
              <a:t> </a:t>
            </a:r>
            <a:r>
              <a:rPr lang="sv-SE" sz="1500" dirty="0" err="1">
                <a:latin typeface="Calibri" charset="0"/>
                <a:ea typeface="Calibri" charset="0"/>
                <a:cs typeface="Calibri" charset="0"/>
              </a:rPr>
              <a:t>fluctuations</a:t>
            </a:r>
            <a:r>
              <a:rPr lang="sv-SE" sz="1500" dirty="0">
                <a:latin typeface="Calibri" charset="0"/>
                <a:ea typeface="Calibri" charset="0"/>
                <a:cs typeface="Calibri" charset="0"/>
              </a:rPr>
              <a:t> at </a:t>
            </a:r>
            <a:r>
              <a:rPr lang="sv-SE" sz="1500" dirty="0" err="1" smtClean="0">
                <a:latin typeface="Calibri" charset="0"/>
                <a:ea typeface="Calibri" charset="0"/>
                <a:cs typeface="Calibri" charset="0"/>
              </a:rPr>
              <a:t>equilibrium</a:t>
            </a:r>
            <a:endParaRPr lang="sv-SE" sz="1500" dirty="0">
              <a:latin typeface="Calibri" charset="0"/>
              <a:ea typeface="Calibri" charset="0"/>
              <a:cs typeface="Calibri" charset="0"/>
            </a:endParaRPr>
          </a:p>
          <a:p>
            <a:pPr marL="923925"/>
            <a:r>
              <a:rPr lang="sv-SE" sz="1500" b="1" dirty="0" smtClean="0">
                <a:latin typeface="Calibri" charset="0"/>
                <a:ea typeface="Calibri" charset="0"/>
                <a:cs typeface="Calibri" charset="0"/>
              </a:rPr>
              <a:t>v-</a:t>
            </a:r>
            <a:r>
              <a:rPr lang="sv-SE" sz="1500" b="1" dirty="0" err="1" smtClean="0">
                <a:latin typeface="Calibri" charset="0"/>
                <a:ea typeface="Calibri" charset="0"/>
                <a:cs typeface="Calibri" charset="0"/>
              </a:rPr>
              <a:t>rescale</a:t>
            </a:r>
            <a:r>
              <a:rPr lang="sv-SE" sz="1500" b="1" dirty="0" smtClean="0">
                <a:latin typeface="Calibri" charset="0"/>
                <a:ea typeface="Calibri" charset="0"/>
                <a:cs typeface="Calibri" charset="0"/>
              </a:rPr>
              <a:t> - </a:t>
            </a:r>
            <a:r>
              <a:rPr lang="sv-SE" sz="1500" dirty="0" err="1" smtClean="0">
                <a:latin typeface="Calibri" charset="0"/>
                <a:ea typeface="Calibri" charset="0"/>
                <a:cs typeface="Calibri" charset="0"/>
              </a:rPr>
              <a:t>Temperature</a:t>
            </a:r>
            <a:r>
              <a:rPr lang="sv-SE" sz="1500" dirty="0" smtClean="0">
                <a:latin typeface="Calibri" charset="0"/>
                <a:ea typeface="Calibri" charset="0"/>
                <a:cs typeface="Calibri" charset="0"/>
              </a:rPr>
              <a:t> </a:t>
            </a:r>
            <a:r>
              <a:rPr lang="sv-SE" sz="1500" dirty="0" err="1">
                <a:latin typeface="Calibri" charset="0"/>
                <a:ea typeface="Calibri" charset="0"/>
                <a:cs typeface="Calibri" charset="0"/>
              </a:rPr>
              <a:t>coupling</a:t>
            </a:r>
            <a:r>
              <a:rPr lang="sv-SE" sz="1500" dirty="0">
                <a:latin typeface="Calibri" charset="0"/>
                <a:ea typeface="Calibri" charset="0"/>
                <a:cs typeface="Calibri" charset="0"/>
              </a:rPr>
              <a:t> </a:t>
            </a:r>
            <a:r>
              <a:rPr lang="sv-SE" sz="1500" dirty="0" err="1">
                <a:latin typeface="Calibri" charset="0"/>
                <a:ea typeface="Calibri" charset="0"/>
                <a:cs typeface="Calibri" charset="0"/>
              </a:rPr>
              <a:t>using</a:t>
            </a:r>
            <a:r>
              <a:rPr lang="sv-SE" sz="1500" dirty="0">
                <a:latin typeface="Calibri" charset="0"/>
                <a:ea typeface="Calibri" charset="0"/>
                <a:cs typeface="Calibri" charset="0"/>
              </a:rPr>
              <a:t> </a:t>
            </a:r>
            <a:r>
              <a:rPr lang="sv-SE" sz="1500" dirty="0" err="1">
                <a:latin typeface="Calibri" charset="0"/>
                <a:ea typeface="Calibri" charset="0"/>
                <a:cs typeface="Calibri" charset="0"/>
              </a:rPr>
              <a:t>velocity</a:t>
            </a:r>
            <a:r>
              <a:rPr lang="sv-SE" sz="1500" dirty="0">
                <a:latin typeface="Calibri" charset="0"/>
                <a:ea typeface="Calibri" charset="0"/>
                <a:cs typeface="Calibri" charset="0"/>
              </a:rPr>
              <a:t> </a:t>
            </a:r>
            <a:r>
              <a:rPr lang="sv-SE" sz="1500" dirty="0" err="1">
                <a:latin typeface="Calibri" charset="0"/>
                <a:ea typeface="Calibri" charset="0"/>
                <a:cs typeface="Calibri" charset="0"/>
              </a:rPr>
              <a:t>rescaling</a:t>
            </a:r>
            <a:r>
              <a:rPr lang="sv-SE" sz="1500" dirty="0">
                <a:latin typeface="Calibri" charset="0"/>
                <a:ea typeface="Calibri" charset="0"/>
                <a:cs typeface="Calibri" charset="0"/>
              </a:rPr>
              <a:t> </a:t>
            </a:r>
            <a:r>
              <a:rPr lang="sv-SE" sz="1500" dirty="0" err="1">
                <a:latin typeface="Calibri" charset="0"/>
                <a:ea typeface="Calibri" charset="0"/>
                <a:cs typeface="Calibri" charset="0"/>
              </a:rPr>
              <a:t>with</a:t>
            </a:r>
            <a:r>
              <a:rPr lang="sv-SE" sz="1500" dirty="0">
                <a:latin typeface="Calibri" charset="0"/>
                <a:ea typeface="Calibri" charset="0"/>
                <a:cs typeface="Calibri" charset="0"/>
              </a:rPr>
              <a:t> a </a:t>
            </a:r>
            <a:r>
              <a:rPr lang="sv-SE" sz="1500" dirty="0" err="1">
                <a:latin typeface="Calibri" charset="0"/>
                <a:ea typeface="Calibri" charset="0"/>
                <a:cs typeface="Calibri" charset="0"/>
              </a:rPr>
              <a:t>stochastic</a:t>
            </a:r>
            <a:r>
              <a:rPr lang="sv-SE" sz="1500" dirty="0">
                <a:latin typeface="Calibri" charset="0"/>
                <a:ea typeface="Calibri" charset="0"/>
                <a:cs typeface="Calibri" charset="0"/>
              </a:rPr>
              <a:t> term (JCP 126, 014101). </a:t>
            </a:r>
            <a:r>
              <a:rPr lang="sv-SE" sz="1500" dirty="0" err="1">
                <a:latin typeface="Calibri" charset="0"/>
                <a:ea typeface="Calibri" charset="0"/>
                <a:cs typeface="Calibri" charset="0"/>
              </a:rPr>
              <a:t>This</a:t>
            </a:r>
            <a:r>
              <a:rPr lang="sv-SE" sz="1500" dirty="0">
                <a:latin typeface="Calibri" charset="0"/>
                <a:ea typeface="Calibri" charset="0"/>
                <a:cs typeface="Calibri" charset="0"/>
              </a:rPr>
              <a:t> </a:t>
            </a:r>
            <a:r>
              <a:rPr lang="sv-SE" sz="1500" dirty="0" err="1">
                <a:latin typeface="Calibri" charset="0"/>
                <a:ea typeface="Calibri" charset="0"/>
                <a:cs typeface="Calibri" charset="0"/>
              </a:rPr>
              <a:t>thermostat</a:t>
            </a:r>
            <a:r>
              <a:rPr lang="sv-SE" sz="1500" dirty="0">
                <a:latin typeface="Calibri" charset="0"/>
                <a:ea typeface="Calibri" charset="0"/>
                <a:cs typeface="Calibri" charset="0"/>
              </a:rPr>
              <a:t> is </a:t>
            </a:r>
            <a:r>
              <a:rPr lang="sv-SE" sz="1500" dirty="0" err="1">
                <a:latin typeface="Calibri" charset="0"/>
                <a:ea typeface="Calibri" charset="0"/>
                <a:cs typeface="Calibri" charset="0"/>
              </a:rPr>
              <a:t>similar</a:t>
            </a:r>
            <a:r>
              <a:rPr lang="sv-SE" sz="1500" dirty="0">
                <a:latin typeface="Calibri" charset="0"/>
                <a:ea typeface="Calibri" charset="0"/>
                <a:cs typeface="Calibri" charset="0"/>
              </a:rPr>
              <a:t> </a:t>
            </a:r>
            <a:r>
              <a:rPr lang="sv-SE" sz="1500" dirty="0" err="1">
                <a:latin typeface="Calibri" charset="0"/>
                <a:ea typeface="Calibri" charset="0"/>
                <a:cs typeface="Calibri" charset="0"/>
              </a:rPr>
              <a:t>to</a:t>
            </a:r>
            <a:r>
              <a:rPr lang="sv-SE" sz="1500" dirty="0">
                <a:latin typeface="Calibri" charset="0"/>
                <a:ea typeface="Calibri" charset="0"/>
                <a:cs typeface="Calibri" charset="0"/>
              </a:rPr>
              <a:t> Berendsen </a:t>
            </a:r>
            <a:r>
              <a:rPr lang="sv-SE" sz="1500" dirty="0" err="1">
                <a:latin typeface="Calibri" charset="0"/>
                <a:ea typeface="Calibri" charset="0"/>
                <a:cs typeface="Calibri" charset="0"/>
              </a:rPr>
              <a:t>coupling</a:t>
            </a:r>
            <a:r>
              <a:rPr lang="sv-SE" sz="1500" dirty="0">
                <a:latin typeface="Calibri" charset="0"/>
                <a:ea typeface="Calibri" charset="0"/>
                <a:cs typeface="Calibri" charset="0"/>
              </a:rPr>
              <a:t>, </a:t>
            </a:r>
            <a:r>
              <a:rPr lang="sv-SE" sz="1500" dirty="0" err="1">
                <a:latin typeface="Calibri" charset="0"/>
                <a:ea typeface="Calibri" charset="0"/>
                <a:cs typeface="Calibri" charset="0"/>
              </a:rPr>
              <a:t>with</a:t>
            </a:r>
            <a:r>
              <a:rPr lang="sv-SE" sz="1500" dirty="0">
                <a:latin typeface="Calibri" charset="0"/>
                <a:ea typeface="Calibri" charset="0"/>
                <a:cs typeface="Calibri" charset="0"/>
              </a:rPr>
              <a:t> the same </a:t>
            </a:r>
            <a:r>
              <a:rPr lang="sv-SE" sz="1500" dirty="0" err="1">
                <a:latin typeface="Calibri" charset="0"/>
                <a:ea typeface="Calibri" charset="0"/>
                <a:cs typeface="Calibri" charset="0"/>
              </a:rPr>
              <a:t>scaling</a:t>
            </a:r>
            <a:r>
              <a:rPr lang="sv-SE" sz="1500" dirty="0">
                <a:latin typeface="Calibri" charset="0"/>
                <a:ea typeface="Calibri" charset="0"/>
                <a:cs typeface="Calibri" charset="0"/>
              </a:rPr>
              <a:t> </a:t>
            </a:r>
            <a:r>
              <a:rPr lang="sv-SE" sz="1500" dirty="0" err="1">
                <a:latin typeface="Calibri" charset="0"/>
                <a:ea typeface="Calibri" charset="0"/>
                <a:cs typeface="Calibri" charset="0"/>
              </a:rPr>
              <a:t>using</a:t>
            </a:r>
            <a:r>
              <a:rPr lang="sv-SE" sz="1500" dirty="0">
                <a:latin typeface="Calibri" charset="0"/>
                <a:ea typeface="Calibri" charset="0"/>
                <a:cs typeface="Calibri" charset="0"/>
              </a:rPr>
              <a:t> </a:t>
            </a:r>
            <a:r>
              <a:rPr lang="sv-SE" sz="1500" b="1" dirty="0" err="1">
                <a:latin typeface="Calibri" charset="0"/>
                <a:ea typeface="Calibri" charset="0"/>
                <a:cs typeface="Calibri" charset="0"/>
              </a:rPr>
              <a:t>tau</a:t>
            </a:r>
            <a:r>
              <a:rPr lang="sv-SE" sz="1500" b="1" dirty="0">
                <a:latin typeface="Calibri" charset="0"/>
                <a:ea typeface="Calibri" charset="0"/>
                <a:cs typeface="Calibri" charset="0"/>
              </a:rPr>
              <a:t>-t</a:t>
            </a:r>
            <a:r>
              <a:rPr lang="sv-SE" sz="1500" dirty="0">
                <a:latin typeface="Calibri" charset="0"/>
                <a:ea typeface="Calibri" charset="0"/>
                <a:cs typeface="Calibri" charset="0"/>
              </a:rPr>
              <a:t>, </a:t>
            </a:r>
            <a:r>
              <a:rPr lang="sv-SE" sz="1500" dirty="0" err="1">
                <a:latin typeface="Calibri" charset="0"/>
                <a:ea typeface="Calibri" charset="0"/>
                <a:cs typeface="Calibri" charset="0"/>
              </a:rPr>
              <a:t>but</a:t>
            </a:r>
            <a:r>
              <a:rPr lang="sv-SE" sz="1500" dirty="0">
                <a:latin typeface="Calibri" charset="0"/>
                <a:ea typeface="Calibri" charset="0"/>
                <a:cs typeface="Calibri" charset="0"/>
              </a:rPr>
              <a:t> the </a:t>
            </a:r>
            <a:r>
              <a:rPr lang="sv-SE" sz="1500" dirty="0" err="1">
                <a:latin typeface="Calibri" charset="0"/>
                <a:ea typeface="Calibri" charset="0"/>
                <a:cs typeface="Calibri" charset="0"/>
              </a:rPr>
              <a:t>stochastic</a:t>
            </a:r>
            <a:r>
              <a:rPr lang="sv-SE" sz="1500" dirty="0">
                <a:latin typeface="Calibri" charset="0"/>
                <a:ea typeface="Calibri" charset="0"/>
                <a:cs typeface="Calibri" charset="0"/>
              </a:rPr>
              <a:t> term </a:t>
            </a:r>
            <a:r>
              <a:rPr lang="sv-SE" sz="1500" dirty="0" err="1">
                <a:latin typeface="Calibri" charset="0"/>
                <a:ea typeface="Calibri" charset="0"/>
                <a:cs typeface="Calibri" charset="0"/>
              </a:rPr>
              <a:t>ensures</a:t>
            </a:r>
            <a:r>
              <a:rPr lang="sv-SE" sz="1500" dirty="0">
                <a:latin typeface="Calibri" charset="0"/>
                <a:ea typeface="Calibri" charset="0"/>
                <a:cs typeface="Calibri" charset="0"/>
              </a:rPr>
              <a:t> </a:t>
            </a:r>
            <a:r>
              <a:rPr lang="sv-SE" sz="1500" dirty="0" err="1">
                <a:latin typeface="Calibri" charset="0"/>
                <a:ea typeface="Calibri" charset="0"/>
                <a:cs typeface="Calibri" charset="0"/>
              </a:rPr>
              <a:t>that</a:t>
            </a:r>
            <a:r>
              <a:rPr lang="sv-SE" sz="1500" dirty="0">
                <a:latin typeface="Calibri" charset="0"/>
                <a:ea typeface="Calibri" charset="0"/>
                <a:cs typeface="Calibri" charset="0"/>
              </a:rPr>
              <a:t> a proper </a:t>
            </a:r>
            <a:r>
              <a:rPr lang="sv-SE" sz="1500" dirty="0" err="1">
                <a:latin typeface="Calibri" charset="0"/>
                <a:ea typeface="Calibri" charset="0"/>
                <a:cs typeface="Calibri" charset="0"/>
              </a:rPr>
              <a:t>canonical</a:t>
            </a:r>
            <a:r>
              <a:rPr lang="sv-SE" sz="1500" dirty="0">
                <a:latin typeface="Calibri" charset="0"/>
                <a:ea typeface="Calibri" charset="0"/>
                <a:cs typeface="Calibri" charset="0"/>
              </a:rPr>
              <a:t> ensemble is </a:t>
            </a:r>
            <a:r>
              <a:rPr lang="sv-SE" sz="1500" dirty="0" err="1">
                <a:latin typeface="Calibri" charset="0"/>
                <a:ea typeface="Calibri" charset="0"/>
                <a:cs typeface="Calibri" charset="0"/>
              </a:rPr>
              <a:t>generated</a:t>
            </a:r>
            <a:r>
              <a:rPr lang="sv-SE" sz="1500" dirty="0">
                <a:latin typeface="Calibri" charset="0"/>
                <a:ea typeface="Calibri" charset="0"/>
                <a:cs typeface="Calibri" charset="0"/>
              </a:rPr>
              <a:t>. The </a:t>
            </a:r>
            <a:r>
              <a:rPr lang="sv-SE" sz="1500" dirty="0" err="1">
                <a:latin typeface="Calibri" charset="0"/>
                <a:ea typeface="Calibri" charset="0"/>
                <a:cs typeface="Calibri" charset="0"/>
              </a:rPr>
              <a:t>random</a:t>
            </a:r>
            <a:r>
              <a:rPr lang="sv-SE" sz="1500" dirty="0">
                <a:latin typeface="Calibri" charset="0"/>
                <a:ea typeface="Calibri" charset="0"/>
                <a:cs typeface="Calibri" charset="0"/>
              </a:rPr>
              <a:t> </a:t>
            </a:r>
            <a:r>
              <a:rPr lang="sv-SE" sz="1500" dirty="0" err="1">
                <a:latin typeface="Calibri" charset="0"/>
                <a:ea typeface="Calibri" charset="0"/>
                <a:cs typeface="Calibri" charset="0"/>
              </a:rPr>
              <a:t>seed</a:t>
            </a:r>
            <a:r>
              <a:rPr lang="sv-SE" sz="1500" dirty="0">
                <a:latin typeface="Calibri" charset="0"/>
                <a:ea typeface="Calibri" charset="0"/>
                <a:cs typeface="Calibri" charset="0"/>
              </a:rPr>
              <a:t> is set </a:t>
            </a:r>
            <a:r>
              <a:rPr lang="sv-SE" sz="1500" dirty="0" err="1">
                <a:latin typeface="Calibri" charset="0"/>
                <a:ea typeface="Calibri" charset="0"/>
                <a:cs typeface="Calibri" charset="0"/>
              </a:rPr>
              <a:t>with</a:t>
            </a:r>
            <a:r>
              <a:rPr lang="sv-SE" sz="1500" dirty="0">
                <a:latin typeface="Calibri" charset="0"/>
                <a:ea typeface="Calibri" charset="0"/>
                <a:cs typeface="Calibri" charset="0"/>
              </a:rPr>
              <a:t> </a:t>
            </a:r>
            <a:r>
              <a:rPr lang="sv-SE" sz="1500" b="1" dirty="0" err="1">
                <a:latin typeface="Calibri" charset="0"/>
                <a:ea typeface="Calibri" charset="0"/>
                <a:cs typeface="Calibri" charset="0"/>
              </a:rPr>
              <a:t>ld-seed</a:t>
            </a:r>
            <a:r>
              <a:rPr lang="sv-SE" sz="1500" dirty="0">
                <a:latin typeface="Calibri" charset="0"/>
                <a:ea typeface="Calibri" charset="0"/>
                <a:cs typeface="Calibri" charset="0"/>
              </a:rPr>
              <a:t>. </a:t>
            </a:r>
            <a:r>
              <a:rPr lang="sv-SE" sz="1500" dirty="0" err="1">
                <a:latin typeface="Calibri" charset="0"/>
                <a:ea typeface="Calibri" charset="0"/>
                <a:cs typeface="Calibri" charset="0"/>
              </a:rPr>
              <a:t>This</a:t>
            </a:r>
            <a:r>
              <a:rPr lang="sv-SE" sz="1500" dirty="0">
                <a:latin typeface="Calibri" charset="0"/>
                <a:ea typeface="Calibri" charset="0"/>
                <a:cs typeface="Calibri" charset="0"/>
              </a:rPr>
              <a:t> </a:t>
            </a:r>
            <a:r>
              <a:rPr lang="sv-SE" sz="1500" dirty="0" err="1">
                <a:latin typeface="Calibri" charset="0"/>
                <a:ea typeface="Calibri" charset="0"/>
                <a:cs typeface="Calibri" charset="0"/>
              </a:rPr>
              <a:t>thermostat</a:t>
            </a:r>
            <a:r>
              <a:rPr lang="sv-SE" sz="1500" dirty="0">
                <a:latin typeface="Calibri" charset="0"/>
                <a:ea typeface="Calibri" charset="0"/>
                <a:cs typeface="Calibri" charset="0"/>
              </a:rPr>
              <a:t> </a:t>
            </a:r>
            <a:r>
              <a:rPr lang="sv-SE" sz="1500" dirty="0" err="1">
                <a:latin typeface="Calibri" charset="0"/>
                <a:ea typeface="Calibri" charset="0"/>
                <a:cs typeface="Calibri" charset="0"/>
              </a:rPr>
              <a:t>works</a:t>
            </a:r>
            <a:r>
              <a:rPr lang="sv-SE" sz="1500" dirty="0">
                <a:latin typeface="Calibri" charset="0"/>
                <a:ea typeface="Calibri" charset="0"/>
                <a:cs typeface="Calibri" charset="0"/>
              </a:rPr>
              <a:t> </a:t>
            </a:r>
            <a:r>
              <a:rPr lang="sv-SE" sz="1500" dirty="0" err="1">
                <a:latin typeface="Calibri" charset="0"/>
                <a:ea typeface="Calibri" charset="0"/>
                <a:cs typeface="Calibri" charset="0"/>
              </a:rPr>
              <a:t>correctly</a:t>
            </a:r>
            <a:r>
              <a:rPr lang="sv-SE" sz="1500" dirty="0">
                <a:latin typeface="Calibri" charset="0"/>
                <a:ea typeface="Calibri" charset="0"/>
                <a:cs typeface="Calibri" charset="0"/>
              </a:rPr>
              <a:t> </a:t>
            </a:r>
            <a:r>
              <a:rPr lang="sv-SE" sz="1500" dirty="0" err="1">
                <a:latin typeface="Calibri" charset="0"/>
                <a:ea typeface="Calibri" charset="0"/>
                <a:cs typeface="Calibri" charset="0"/>
              </a:rPr>
              <a:t>even</a:t>
            </a:r>
            <a:r>
              <a:rPr lang="sv-SE" sz="1500" dirty="0">
                <a:latin typeface="Calibri" charset="0"/>
                <a:ea typeface="Calibri" charset="0"/>
                <a:cs typeface="Calibri" charset="0"/>
              </a:rPr>
              <a:t> for </a:t>
            </a:r>
            <a:r>
              <a:rPr lang="sv-SE" sz="1500" b="1" dirty="0" err="1">
                <a:latin typeface="Calibri" charset="0"/>
                <a:ea typeface="Calibri" charset="0"/>
                <a:cs typeface="Calibri" charset="0"/>
              </a:rPr>
              <a:t>tau</a:t>
            </a:r>
            <a:r>
              <a:rPr lang="sv-SE" sz="1500" b="1" dirty="0">
                <a:latin typeface="Calibri" charset="0"/>
                <a:ea typeface="Calibri" charset="0"/>
                <a:cs typeface="Calibri" charset="0"/>
              </a:rPr>
              <a:t>-t</a:t>
            </a:r>
            <a:r>
              <a:rPr lang="sv-SE" sz="1500" dirty="0">
                <a:latin typeface="Calibri" charset="0"/>
                <a:ea typeface="Calibri" charset="0"/>
                <a:cs typeface="Calibri" charset="0"/>
              </a:rPr>
              <a:t>=0. For NVT simulations the </a:t>
            </a:r>
            <a:r>
              <a:rPr lang="sv-SE" sz="1500" dirty="0" err="1">
                <a:latin typeface="Calibri" charset="0"/>
                <a:ea typeface="Calibri" charset="0"/>
                <a:cs typeface="Calibri" charset="0"/>
              </a:rPr>
              <a:t>conserved</a:t>
            </a:r>
            <a:r>
              <a:rPr lang="sv-SE" sz="1500" dirty="0">
                <a:latin typeface="Calibri" charset="0"/>
                <a:ea typeface="Calibri" charset="0"/>
                <a:cs typeface="Calibri" charset="0"/>
              </a:rPr>
              <a:t> </a:t>
            </a:r>
            <a:r>
              <a:rPr lang="sv-SE" sz="1500" dirty="0" err="1">
                <a:latin typeface="Calibri" charset="0"/>
                <a:ea typeface="Calibri" charset="0"/>
                <a:cs typeface="Calibri" charset="0"/>
              </a:rPr>
              <a:t>energy</a:t>
            </a:r>
            <a:r>
              <a:rPr lang="sv-SE" sz="1500" dirty="0">
                <a:latin typeface="Calibri" charset="0"/>
                <a:ea typeface="Calibri" charset="0"/>
                <a:cs typeface="Calibri" charset="0"/>
              </a:rPr>
              <a:t> </a:t>
            </a:r>
            <a:r>
              <a:rPr lang="sv-SE" sz="1500" dirty="0" err="1">
                <a:latin typeface="Calibri" charset="0"/>
                <a:ea typeface="Calibri" charset="0"/>
                <a:cs typeface="Calibri" charset="0"/>
              </a:rPr>
              <a:t>quantity</a:t>
            </a:r>
            <a:r>
              <a:rPr lang="sv-SE" sz="1500" dirty="0">
                <a:latin typeface="Calibri" charset="0"/>
                <a:ea typeface="Calibri" charset="0"/>
                <a:cs typeface="Calibri" charset="0"/>
              </a:rPr>
              <a:t> is </a:t>
            </a:r>
            <a:r>
              <a:rPr lang="sv-SE" sz="1500" dirty="0" err="1">
                <a:latin typeface="Calibri" charset="0"/>
                <a:ea typeface="Calibri" charset="0"/>
                <a:cs typeface="Calibri" charset="0"/>
              </a:rPr>
              <a:t>written</a:t>
            </a:r>
            <a:r>
              <a:rPr lang="sv-SE" sz="1500" dirty="0">
                <a:latin typeface="Calibri" charset="0"/>
                <a:ea typeface="Calibri" charset="0"/>
                <a:cs typeface="Calibri" charset="0"/>
              </a:rPr>
              <a:t> to the </a:t>
            </a:r>
            <a:r>
              <a:rPr lang="sv-SE" sz="1500" dirty="0" err="1">
                <a:latin typeface="Calibri" charset="0"/>
                <a:ea typeface="Calibri" charset="0"/>
                <a:cs typeface="Calibri" charset="0"/>
              </a:rPr>
              <a:t>energy</a:t>
            </a:r>
            <a:r>
              <a:rPr lang="sv-SE" sz="1500" dirty="0">
                <a:latin typeface="Calibri" charset="0"/>
                <a:ea typeface="Calibri" charset="0"/>
                <a:cs typeface="Calibri" charset="0"/>
              </a:rPr>
              <a:t> and log </a:t>
            </a:r>
            <a:r>
              <a:rPr lang="sv-SE" sz="1500" dirty="0" err="1">
                <a:latin typeface="Calibri" charset="0"/>
                <a:ea typeface="Calibri" charset="0"/>
                <a:cs typeface="Calibri" charset="0"/>
              </a:rPr>
              <a:t>file</a:t>
            </a:r>
            <a:r>
              <a:rPr lang="sv-SE" sz="1500" dirty="0" smtClean="0">
                <a:latin typeface="Calibri" charset="0"/>
                <a:ea typeface="Calibri" charset="0"/>
                <a:cs typeface="Calibri" charset="0"/>
              </a:rPr>
              <a:t>.</a:t>
            </a:r>
          </a:p>
          <a:p>
            <a:pPr marL="923925"/>
            <a:endParaRPr lang="sv-SE" sz="1500" dirty="0">
              <a:solidFill>
                <a:srgbClr val="000000"/>
              </a:solidFill>
              <a:latin typeface="Calibri" charset="0"/>
              <a:ea typeface="Calibri" charset="0"/>
              <a:cs typeface="Calibri" charset="0"/>
            </a:endParaRPr>
          </a:p>
        </p:txBody>
      </p:sp>
    </p:spTree>
    <p:extLst>
      <p:ext uri="{BB962C8B-B14F-4D97-AF65-F5344CB8AC3E}">
        <p14:creationId xmlns:p14="http://schemas.microsoft.com/office/powerpoint/2010/main" val="5118979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259581"/>
            <a:ext cx="9144000" cy="2516073"/>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050" dirty="0">
                <a:solidFill>
                  <a:srgbClr val="000000"/>
                </a:solidFill>
                <a:latin typeface="Courier"/>
                <a:cs typeface="Courier"/>
              </a:rPr>
              <a:t>;In </a:t>
            </a:r>
            <a:r>
              <a:rPr lang="sv-SE" sz="1050" dirty="0" err="1">
                <a:solidFill>
                  <a:srgbClr val="000000"/>
                </a:solidFill>
                <a:latin typeface="Courier"/>
                <a:cs typeface="Courier"/>
              </a:rPr>
              <a:t>nvt.mdp</a:t>
            </a:r>
            <a:endParaRPr lang="sv-SE" sz="1050" dirty="0">
              <a:solidFill>
                <a:srgbClr val="000000"/>
              </a:solidFill>
              <a:latin typeface="Courier"/>
              <a:cs typeface="Courier"/>
            </a:endParaRPr>
          </a:p>
          <a:p>
            <a:pPr marL="923925" lvl="1"/>
            <a:r>
              <a:rPr lang="sv-SE" sz="1050" dirty="0">
                <a:solidFill>
                  <a:srgbClr val="000000"/>
                </a:solidFill>
                <a:latin typeface="Courier"/>
                <a:cs typeface="Courier"/>
              </a:rPr>
              <a:t>; </a:t>
            </a:r>
            <a:r>
              <a:rPr lang="sv-SE" sz="1050" dirty="0" err="1">
                <a:solidFill>
                  <a:srgbClr val="000000"/>
                </a:solidFill>
                <a:latin typeface="Courier"/>
                <a:cs typeface="Courier"/>
              </a:rPr>
              <a:t>Pressure</a:t>
            </a:r>
            <a:r>
              <a:rPr lang="sv-SE" sz="1050" dirty="0">
                <a:solidFill>
                  <a:srgbClr val="000000"/>
                </a:solidFill>
                <a:latin typeface="Courier"/>
                <a:cs typeface="Courier"/>
              </a:rPr>
              <a:t> </a:t>
            </a:r>
            <a:r>
              <a:rPr lang="sv-SE" sz="1050" dirty="0" err="1">
                <a:solidFill>
                  <a:srgbClr val="000000"/>
                </a:solidFill>
                <a:latin typeface="Courier"/>
                <a:cs typeface="Courier"/>
              </a:rPr>
              <a:t>coupling</a:t>
            </a:r>
            <a:r>
              <a:rPr lang="sv-SE" sz="1050" dirty="0">
                <a:solidFill>
                  <a:srgbClr val="000000"/>
                </a:solidFill>
                <a:latin typeface="Courier"/>
                <a:cs typeface="Courier"/>
              </a:rPr>
              <a:t> is off</a:t>
            </a:r>
          </a:p>
          <a:p>
            <a:pPr marL="923925" lvl="1"/>
            <a:r>
              <a:rPr lang="sv-SE" sz="1050" dirty="0" err="1" smtClean="0">
                <a:solidFill>
                  <a:srgbClr val="000000"/>
                </a:solidFill>
                <a:latin typeface="Courier"/>
                <a:cs typeface="Courier"/>
              </a:rPr>
              <a:t>Pcoupl</a:t>
            </a:r>
            <a:r>
              <a:rPr lang="sv-SE" sz="1050" dirty="0" smtClean="0">
                <a:solidFill>
                  <a:srgbClr val="000000"/>
                </a:solidFill>
                <a:latin typeface="Courier"/>
                <a:cs typeface="Courier"/>
              </a:rPr>
              <a:t>		= no	; </a:t>
            </a:r>
            <a:r>
              <a:rPr lang="sv-SE" sz="1050" dirty="0">
                <a:solidFill>
                  <a:srgbClr val="000000"/>
                </a:solidFill>
                <a:latin typeface="Courier"/>
                <a:cs typeface="Courier"/>
              </a:rPr>
              <a:t>no </a:t>
            </a:r>
            <a:r>
              <a:rPr lang="sv-SE" sz="1050" dirty="0" err="1">
                <a:solidFill>
                  <a:srgbClr val="000000"/>
                </a:solidFill>
                <a:latin typeface="Courier"/>
                <a:cs typeface="Courier"/>
              </a:rPr>
              <a:t>pressure</a:t>
            </a:r>
            <a:r>
              <a:rPr lang="sv-SE" sz="1050" dirty="0">
                <a:solidFill>
                  <a:srgbClr val="000000"/>
                </a:solidFill>
                <a:latin typeface="Courier"/>
                <a:cs typeface="Courier"/>
              </a:rPr>
              <a:t> </a:t>
            </a:r>
            <a:r>
              <a:rPr lang="sv-SE" sz="1050" dirty="0" err="1">
                <a:solidFill>
                  <a:srgbClr val="000000"/>
                </a:solidFill>
                <a:latin typeface="Courier"/>
                <a:cs typeface="Courier"/>
              </a:rPr>
              <a:t>coupling</a:t>
            </a:r>
            <a:r>
              <a:rPr lang="sv-SE" sz="1050" dirty="0">
                <a:solidFill>
                  <a:srgbClr val="000000"/>
                </a:solidFill>
                <a:latin typeface="Courier"/>
                <a:cs typeface="Courier"/>
              </a:rPr>
              <a:t> in NVT</a:t>
            </a:r>
          </a:p>
          <a:p>
            <a:pPr marL="923925" lvl="1"/>
            <a:endParaRPr lang="sv-SE" sz="1050" dirty="0">
              <a:solidFill>
                <a:srgbClr val="000000"/>
              </a:solidFill>
              <a:latin typeface="Courier"/>
              <a:cs typeface="Courier"/>
            </a:endParaRPr>
          </a:p>
          <a:p>
            <a:pPr marL="923925" lvl="1"/>
            <a:endParaRPr lang="sv-SE" sz="1050" dirty="0">
              <a:solidFill>
                <a:srgbClr val="000000"/>
              </a:solidFill>
              <a:latin typeface="Courier"/>
              <a:cs typeface="Courier"/>
            </a:endParaRPr>
          </a:p>
          <a:p>
            <a:pPr marL="923925" lvl="1"/>
            <a:r>
              <a:rPr lang="sv-SE" sz="1050" dirty="0">
                <a:solidFill>
                  <a:srgbClr val="000000"/>
                </a:solidFill>
                <a:latin typeface="Courier"/>
                <a:cs typeface="Courier"/>
              </a:rPr>
              <a:t>;In </a:t>
            </a:r>
            <a:r>
              <a:rPr lang="sv-SE" sz="1050" dirty="0" err="1">
                <a:solidFill>
                  <a:srgbClr val="000000"/>
                </a:solidFill>
                <a:latin typeface="Courier"/>
                <a:cs typeface="Courier"/>
              </a:rPr>
              <a:t>npt.mdp</a:t>
            </a:r>
            <a:endParaRPr lang="sv-SE" sz="1050" dirty="0">
              <a:solidFill>
                <a:srgbClr val="000000"/>
              </a:solidFill>
              <a:latin typeface="Courier"/>
              <a:cs typeface="Courier"/>
            </a:endParaRPr>
          </a:p>
          <a:p>
            <a:pPr marL="923925" lvl="1"/>
            <a:r>
              <a:rPr lang="sv-SE" sz="1050" dirty="0">
                <a:solidFill>
                  <a:srgbClr val="000000"/>
                </a:solidFill>
                <a:latin typeface="Courier"/>
                <a:cs typeface="Courier"/>
              </a:rPr>
              <a:t>; </a:t>
            </a:r>
            <a:r>
              <a:rPr lang="sv-SE" sz="1050" dirty="0" err="1">
                <a:solidFill>
                  <a:srgbClr val="000000"/>
                </a:solidFill>
                <a:latin typeface="Courier"/>
                <a:cs typeface="Courier"/>
              </a:rPr>
              <a:t>Pressure</a:t>
            </a:r>
            <a:r>
              <a:rPr lang="sv-SE" sz="1050" dirty="0">
                <a:solidFill>
                  <a:srgbClr val="000000"/>
                </a:solidFill>
                <a:latin typeface="Courier"/>
                <a:cs typeface="Courier"/>
              </a:rPr>
              <a:t> </a:t>
            </a:r>
            <a:r>
              <a:rPr lang="sv-SE" sz="1050" dirty="0" err="1">
                <a:solidFill>
                  <a:srgbClr val="000000"/>
                </a:solidFill>
                <a:latin typeface="Courier"/>
                <a:cs typeface="Courier"/>
              </a:rPr>
              <a:t>coupling</a:t>
            </a:r>
            <a:r>
              <a:rPr lang="sv-SE" sz="1050" dirty="0">
                <a:solidFill>
                  <a:srgbClr val="000000"/>
                </a:solidFill>
                <a:latin typeface="Courier"/>
                <a:cs typeface="Courier"/>
              </a:rPr>
              <a:t> is on</a:t>
            </a:r>
          </a:p>
          <a:p>
            <a:pPr marL="923925" lvl="1"/>
            <a:r>
              <a:rPr lang="sv-SE" sz="1050" dirty="0" err="1">
                <a:solidFill>
                  <a:srgbClr val="000000"/>
                </a:solidFill>
                <a:latin typeface="Courier"/>
                <a:cs typeface="Courier"/>
              </a:rPr>
              <a:t>pcoupl</a:t>
            </a:r>
            <a:r>
              <a:rPr lang="sv-SE" sz="1050" dirty="0">
                <a:solidFill>
                  <a:srgbClr val="000000"/>
                </a:solidFill>
                <a:latin typeface="Courier"/>
                <a:cs typeface="Courier"/>
              </a:rPr>
              <a:t>	</a:t>
            </a:r>
            <a:r>
              <a:rPr lang="sv-SE" sz="1050" dirty="0" smtClean="0">
                <a:solidFill>
                  <a:srgbClr val="000000"/>
                </a:solidFill>
                <a:latin typeface="Courier"/>
                <a:cs typeface="Courier"/>
              </a:rPr>
              <a:t>	= </a:t>
            </a:r>
            <a:r>
              <a:rPr lang="sv-SE" sz="1050" dirty="0">
                <a:solidFill>
                  <a:srgbClr val="000000"/>
                </a:solidFill>
                <a:latin typeface="Courier"/>
                <a:cs typeface="Courier"/>
              </a:rPr>
              <a:t>Berendsen </a:t>
            </a:r>
            <a:r>
              <a:rPr lang="sv-SE" sz="1050" dirty="0" smtClean="0">
                <a:solidFill>
                  <a:srgbClr val="000000"/>
                </a:solidFill>
                <a:latin typeface="Courier"/>
                <a:cs typeface="Courier"/>
              </a:rPr>
              <a:t>; </a:t>
            </a:r>
            <a:r>
              <a:rPr lang="sv-SE" sz="1050" dirty="0" err="1" smtClean="0">
                <a:solidFill>
                  <a:srgbClr val="000000"/>
                </a:solidFill>
                <a:latin typeface="Courier"/>
                <a:cs typeface="Courier"/>
              </a:rPr>
              <a:t>Parrinello</a:t>
            </a:r>
            <a:r>
              <a:rPr lang="sv-SE" sz="1050" dirty="0" smtClean="0">
                <a:solidFill>
                  <a:srgbClr val="000000"/>
                </a:solidFill>
                <a:latin typeface="Courier"/>
                <a:cs typeface="Courier"/>
              </a:rPr>
              <a:t>-Rahman	; </a:t>
            </a:r>
            <a:r>
              <a:rPr lang="sv-SE" sz="1050" dirty="0" err="1">
                <a:solidFill>
                  <a:srgbClr val="000000"/>
                </a:solidFill>
                <a:latin typeface="Courier"/>
                <a:cs typeface="Courier"/>
              </a:rPr>
              <a:t>Pressure</a:t>
            </a:r>
            <a:r>
              <a:rPr lang="sv-SE" sz="1050" dirty="0">
                <a:solidFill>
                  <a:srgbClr val="000000"/>
                </a:solidFill>
                <a:latin typeface="Courier"/>
                <a:cs typeface="Courier"/>
              </a:rPr>
              <a:t> </a:t>
            </a:r>
            <a:r>
              <a:rPr lang="sv-SE" sz="1050" dirty="0" err="1">
                <a:solidFill>
                  <a:srgbClr val="000000"/>
                </a:solidFill>
                <a:latin typeface="Courier"/>
                <a:cs typeface="Courier"/>
              </a:rPr>
              <a:t>coupling</a:t>
            </a:r>
            <a:r>
              <a:rPr lang="sv-SE" sz="1050" dirty="0">
                <a:solidFill>
                  <a:srgbClr val="000000"/>
                </a:solidFill>
                <a:latin typeface="Courier"/>
                <a:cs typeface="Courier"/>
              </a:rPr>
              <a:t> on in NPT</a:t>
            </a:r>
          </a:p>
          <a:p>
            <a:pPr marL="923925" lvl="1"/>
            <a:r>
              <a:rPr lang="sv-SE" sz="1050" dirty="0" err="1">
                <a:solidFill>
                  <a:srgbClr val="000000"/>
                </a:solidFill>
                <a:latin typeface="Courier"/>
                <a:cs typeface="Courier"/>
              </a:rPr>
              <a:t>pcoupltype</a:t>
            </a:r>
            <a:r>
              <a:rPr lang="sv-SE" sz="1050" dirty="0">
                <a:solidFill>
                  <a:srgbClr val="000000"/>
                </a:solidFill>
                <a:latin typeface="Courier"/>
                <a:cs typeface="Courier"/>
              </a:rPr>
              <a:t>		= </a:t>
            </a:r>
            <a:r>
              <a:rPr lang="sv-SE" sz="1050" dirty="0" err="1">
                <a:solidFill>
                  <a:srgbClr val="000000"/>
                </a:solidFill>
                <a:latin typeface="Courier"/>
                <a:cs typeface="Courier"/>
              </a:rPr>
              <a:t>isotropic</a:t>
            </a:r>
            <a:r>
              <a:rPr lang="sv-SE" sz="1050" dirty="0">
                <a:solidFill>
                  <a:srgbClr val="000000"/>
                </a:solidFill>
                <a:latin typeface="Courier"/>
                <a:cs typeface="Courier"/>
              </a:rPr>
              <a:t>	; uniform </a:t>
            </a:r>
            <a:r>
              <a:rPr lang="sv-SE" sz="1050" dirty="0" err="1">
                <a:solidFill>
                  <a:srgbClr val="000000"/>
                </a:solidFill>
                <a:latin typeface="Courier"/>
                <a:cs typeface="Courier"/>
              </a:rPr>
              <a:t>scaling</a:t>
            </a:r>
            <a:r>
              <a:rPr lang="sv-SE" sz="1050" dirty="0">
                <a:solidFill>
                  <a:srgbClr val="000000"/>
                </a:solidFill>
                <a:latin typeface="Courier"/>
                <a:cs typeface="Courier"/>
              </a:rPr>
              <a:t> </a:t>
            </a:r>
            <a:r>
              <a:rPr lang="sv-SE" sz="1050" dirty="0" err="1">
                <a:solidFill>
                  <a:srgbClr val="000000"/>
                </a:solidFill>
                <a:latin typeface="Courier"/>
                <a:cs typeface="Courier"/>
              </a:rPr>
              <a:t>of</a:t>
            </a:r>
            <a:r>
              <a:rPr lang="sv-SE" sz="1050" dirty="0">
                <a:solidFill>
                  <a:srgbClr val="000000"/>
                </a:solidFill>
                <a:latin typeface="Courier"/>
                <a:cs typeface="Courier"/>
              </a:rPr>
              <a:t> box </a:t>
            </a:r>
            <a:r>
              <a:rPr lang="sv-SE" sz="1050" dirty="0" err="1">
                <a:solidFill>
                  <a:srgbClr val="000000"/>
                </a:solidFill>
                <a:latin typeface="Courier"/>
                <a:cs typeface="Courier"/>
              </a:rPr>
              <a:t>vectors</a:t>
            </a:r>
            <a:endParaRPr lang="sv-SE" sz="1050" dirty="0">
              <a:solidFill>
                <a:srgbClr val="000000"/>
              </a:solidFill>
              <a:latin typeface="Courier"/>
              <a:cs typeface="Courier"/>
            </a:endParaRPr>
          </a:p>
          <a:p>
            <a:pPr marL="923925" lvl="1"/>
            <a:r>
              <a:rPr lang="sv-SE" sz="1050" dirty="0" err="1">
                <a:solidFill>
                  <a:srgbClr val="000000"/>
                </a:solidFill>
                <a:latin typeface="Courier"/>
                <a:cs typeface="Courier"/>
              </a:rPr>
              <a:t>tau</a:t>
            </a:r>
            <a:r>
              <a:rPr lang="sv-SE" sz="1050" dirty="0">
                <a:solidFill>
                  <a:srgbClr val="000000"/>
                </a:solidFill>
                <a:latin typeface="Courier"/>
                <a:cs typeface="Courier"/>
              </a:rPr>
              <a:t>-p		</a:t>
            </a:r>
            <a:r>
              <a:rPr lang="sv-SE" sz="1050" dirty="0" smtClean="0">
                <a:solidFill>
                  <a:srgbClr val="000000"/>
                </a:solidFill>
                <a:latin typeface="Courier"/>
                <a:cs typeface="Courier"/>
              </a:rPr>
              <a:t>= </a:t>
            </a:r>
            <a:r>
              <a:rPr lang="sv-SE" sz="1050" dirty="0">
                <a:solidFill>
                  <a:srgbClr val="000000"/>
                </a:solidFill>
                <a:latin typeface="Courier"/>
                <a:cs typeface="Courier"/>
              </a:rPr>
              <a:t>5	</a:t>
            </a:r>
            <a:r>
              <a:rPr lang="sv-SE" sz="1050" dirty="0" smtClean="0">
                <a:solidFill>
                  <a:srgbClr val="000000"/>
                </a:solidFill>
                <a:latin typeface="Courier"/>
                <a:cs typeface="Courier"/>
              </a:rPr>
              <a:t>; </a:t>
            </a:r>
            <a:r>
              <a:rPr lang="sv-SE" sz="1050" dirty="0" err="1">
                <a:solidFill>
                  <a:srgbClr val="000000"/>
                </a:solidFill>
                <a:latin typeface="Courier"/>
                <a:cs typeface="Courier"/>
              </a:rPr>
              <a:t>time</a:t>
            </a:r>
            <a:r>
              <a:rPr lang="sv-SE" sz="1050" dirty="0">
                <a:solidFill>
                  <a:srgbClr val="000000"/>
                </a:solidFill>
                <a:latin typeface="Courier"/>
                <a:cs typeface="Courier"/>
              </a:rPr>
              <a:t> </a:t>
            </a:r>
            <a:r>
              <a:rPr lang="sv-SE" sz="1050" dirty="0" err="1">
                <a:solidFill>
                  <a:srgbClr val="000000"/>
                </a:solidFill>
                <a:latin typeface="Courier"/>
                <a:cs typeface="Courier"/>
              </a:rPr>
              <a:t>constant</a:t>
            </a:r>
            <a:r>
              <a:rPr lang="sv-SE" sz="1050" dirty="0">
                <a:solidFill>
                  <a:srgbClr val="000000"/>
                </a:solidFill>
                <a:latin typeface="Courier"/>
                <a:cs typeface="Courier"/>
              </a:rPr>
              <a:t>, in ps</a:t>
            </a:r>
          </a:p>
          <a:p>
            <a:pPr marL="923925" lvl="1"/>
            <a:r>
              <a:rPr lang="sv-SE" sz="1050" dirty="0">
                <a:solidFill>
                  <a:srgbClr val="000000"/>
                </a:solidFill>
                <a:latin typeface="Courier"/>
                <a:cs typeface="Courier"/>
              </a:rPr>
              <a:t>ref-p		</a:t>
            </a:r>
            <a:r>
              <a:rPr lang="sv-SE" sz="1050" dirty="0" smtClean="0">
                <a:solidFill>
                  <a:srgbClr val="000000"/>
                </a:solidFill>
                <a:latin typeface="Courier"/>
                <a:cs typeface="Courier"/>
              </a:rPr>
              <a:t>= </a:t>
            </a:r>
            <a:r>
              <a:rPr lang="sv-SE" sz="1050" dirty="0">
                <a:solidFill>
                  <a:srgbClr val="000000"/>
                </a:solidFill>
                <a:latin typeface="Courier"/>
                <a:cs typeface="Courier"/>
              </a:rPr>
              <a:t>1.0	</a:t>
            </a:r>
            <a:r>
              <a:rPr lang="sv-SE" sz="1050" dirty="0" smtClean="0">
                <a:solidFill>
                  <a:srgbClr val="000000"/>
                </a:solidFill>
                <a:latin typeface="Courier"/>
                <a:cs typeface="Courier"/>
              </a:rPr>
              <a:t>; </a:t>
            </a:r>
            <a:r>
              <a:rPr lang="sv-SE" sz="1050" dirty="0" err="1">
                <a:solidFill>
                  <a:srgbClr val="000000"/>
                </a:solidFill>
                <a:latin typeface="Courier"/>
                <a:cs typeface="Courier"/>
              </a:rPr>
              <a:t>reference</a:t>
            </a:r>
            <a:r>
              <a:rPr lang="sv-SE" sz="1050" dirty="0">
                <a:solidFill>
                  <a:srgbClr val="000000"/>
                </a:solidFill>
                <a:latin typeface="Courier"/>
                <a:cs typeface="Courier"/>
              </a:rPr>
              <a:t> </a:t>
            </a:r>
            <a:r>
              <a:rPr lang="sv-SE" sz="1050" dirty="0" err="1">
                <a:solidFill>
                  <a:srgbClr val="000000"/>
                </a:solidFill>
                <a:latin typeface="Courier"/>
                <a:cs typeface="Courier"/>
              </a:rPr>
              <a:t>pressure</a:t>
            </a:r>
            <a:r>
              <a:rPr lang="sv-SE" sz="1050" dirty="0">
                <a:solidFill>
                  <a:srgbClr val="000000"/>
                </a:solidFill>
                <a:latin typeface="Courier"/>
                <a:cs typeface="Courier"/>
              </a:rPr>
              <a:t>, in bar</a:t>
            </a:r>
          </a:p>
          <a:p>
            <a:pPr marL="923925" lvl="1"/>
            <a:r>
              <a:rPr lang="sv-SE" sz="1050" dirty="0" err="1">
                <a:solidFill>
                  <a:srgbClr val="000000"/>
                </a:solidFill>
                <a:latin typeface="Courier"/>
                <a:cs typeface="Courier"/>
              </a:rPr>
              <a:t>compressibility</a:t>
            </a:r>
            <a:r>
              <a:rPr lang="sv-SE" sz="1050" dirty="0">
                <a:solidFill>
                  <a:srgbClr val="000000"/>
                </a:solidFill>
                <a:latin typeface="Courier"/>
                <a:cs typeface="Courier"/>
              </a:rPr>
              <a:t>     </a:t>
            </a:r>
            <a:r>
              <a:rPr lang="sv-SE" sz="1050" dirty="0" smtClean="0">
                <a:solidFill>
                  <a:srgbClr val="000000"/>
                </a:solidFill>
                <a:latin typeface="Courier"/>
                <a:cs typeface="Courier"/>
              </a:rPr>
              <a:t>	= </a:t>
            </a:r>
            <a:r>
              <a:rPr lang="sv-SE" sz="1050" dirty="0">
                <a:solidFill>
                  <a:srgbClr val="000000"/>
                </a:solidFill>
                <a:latin typeface="Courier"/>
                <a:cs typeface="Courier"/>
              </a:rPr>
              <a:t>4.5E-5	</a:t>
            </a:r>
            <a:r>
              <a:rPr lang="sv-SE" sz="1050" dirty="0" smtClean="0">
                <a:solidFill>
                  <a:srgbClr val="000000"/>
                </a:solidFill>
                <a:latin typeface="Courier"/>
                <a:cs typeface="Courier"/>
              </a:rPr>
              <a:t>; </a:t>
            </a:r>
            <a:r>
              <a:rPr lang="sv-SE" sz="1050" dirty="0" err="1">
                <a:solidFill>
                  <a:srgbClr val="000000"/>
                </a:solidFill>
                <a:latin typeface="Courier"/>
                <a:cs typeface="Courier"/>
              </a:rPr>
              <a:t>isothermal</a:t>
            </a:r>
            <a:r>
              <a:rPr lang="sv-SE" sz="1050" dirty="0">
                <a:solidFill>
                  <a:srgbClr val="000000"/>
                </a:solidFill>
                <a:latin typeface="Courier"/>
                <a:cs typeface="Courier"/>
              </a:rPr>
              <a:t> </a:t>
            </a:r>
            <a:r>
              <a:rPr lang="sv-SE" sz="1050" dirty="0" err="1">
                <a:solidFill>
                  <a:srgbClr val="000000"/>
                </a:solidFill>
                <a:latin typeface="Courier"/>
                <a:cs typeface="Courier"/>
              </a:rPr>
              <a:t>compressibility</a:t>
            </a:r>
            <a:r>
              <a:rPr lang="sv-SE" sz="1050" dirty="0">
                <a:solidFill>
                  <a:srgbClr val="000000"/>
                </a:solidFill>
                <a:latin typeface="Courier"/>
                <a:cs typeface="Courier"/>
              </a:rPr>
              <a:t> </a:t>
            </a:r>
            <a:r>
              <a:rPr lang="sv-SE" sz="1050" dirty="0" err="1">
                <a:solidFill>
                  <a:srgbClr val="000000"/>
                </a:solidFill>
                <a:latin typeface="Courier"/>
                <a:cs typeface="Courier"/>
              </a:rPr>
              <a:t>of</a:t>
            </a:r>
            <a:r>
              <a:rPr lang="sv-SE" sz="1050" dirty="0">
                <a:solidFill>
                  <a:srgbClr val="000000"/>
                </a:solidFill>
                <a:latin typeface="Courier"/>
                <a:cs typeface="Courier"/>
              </a:rPr>
              <a:t> </a:t>
            </a:r>
            <a:r>
              <a:rPr lang="sv-SE" sz="1050" dirty="0" err="1">
                <a:solidFill>
                  <a:srgbClr val="000000"/>
                </a:solidFill>
                <a:latin typeface="Courier"/>
                <a:cs typeface="Courier"/>
              </a:rPr>
              <a:t>water</a:t>
            </a:r>
            <a:r>
              <a:rPr lang="sv-SE" sz="1050" dirty="0">
                <a:solidFill>
                  <a:srgbClr val="000000"/>
                </a:solidFill>
                <a:latin typeface="Courier"/>
                <a:cs typeface="Courier"/>
              </a:rPr>
              <a:t>, bar^-1</a:t>
            </a:r>
          </a:p>
          <a:p>
            <a:pPr marL="923925" lvl="1"/>
            <a:endParaRPr lang="sv-SE" sz="1050" dirty="0">
              <a:solidFill>
                <a:srgbClr val="000000"/>
              </a:solidFill>
              <a:latin typeface="Courier"/>
              <a:cs typeface="Courier"/>
            </a:endParaRPr>
          </a:p>
          <a:p>
            <a:pPr marL="923925" lvl="1"/>
            <a:r>
              <a:rPr lang="sv-SE" sz="1050" dirty="0">
                <a:solidFill>
                  <a:srgbClr val="000000"/>
                </a:solidFill>
                <a:latin typeface="Courier"/>
                <a:cs typeface="Courier"/>
              </a:rPr>
              <a:t>; </a:t>
            </a:r>
            <a:r>
              <a:rPr lang="sv-SE" sz="1050" dirty="0" err="1">
                <a:solidFill>
                  <a:srgbClr val="000000"/>
                </a:solidFill>
                <a:latin typeface="Courier"/>
                <a:cs typeface="Courier"/>
              </a:rPr>
              <a:t>also</a:t>
            </a:r>
            <a:r>
              <a:rPr lang="sv-SE" sz="1050" dirty="0">
                <a:solidFill>
                  <a:srgbClr val="000000"/>
                </a:solidFill>
                <a:latin typeface="Courier"/>
                <a:cs typeface="Courier"/>
              </a:rPr>
              <a:t>, set </a:t>
            </a:r>
          </a:p>
          <a:p>
            <a:pPr marL="923925" lvl="1"/>
            <a:r>
              <a:rPr lang="sv-SE" sz="1050" dirty="0" err="1">
                <a:solidFill>
                  <a:srgbClr val="000000"/>
                </a:solidFill>
                <a:latin typeface="Courier"/>
                <a:cs typeface="Courier"/>
              </a:rPr>
              <a:t>continuation</a:t>
            </a:r>
            <a:r>
              <a:rPr lang="sv-SE" sz="1050" dirty="0">
                <a:solidFill>
                  <a:srgbClr val="000000"/>
                </a:solidFill>
                <a:latin typeface="Courier"/>
                <a:cs typeface="Courier"/>
              </a:rPr>
              <a:t>	</a:t>
            </a:r>
            <a:r>
              <a:rPr lang="sv-SE" sz="1050" dirty="0" smtClean="0">
                <a:solidFill>
                  <a:srgbClr val="000000"/>
                </a:solidFill>
                <a:latin typeface="Courier"/>
                <a:cs typeface="Courier"/>
              </a:rPr>
              <a:t>= </a:t>
            </a:r>
            <a:r>
              <a:rPr lang="sv-SE" sz="1050" dirty="0" err="1">
                <a:solidFill>
                  <a:srgbClr val="000000"/>
                </a:solidFill>
                <a:latin typeface="Courier"/>
                <a:cs typeface="Courier"/>
              </a:rPr>
              <a:t>yes</a:t>
            </a:r>
            <a:r>
              <a:rPr lang="sv-SE" sz="1050" dirty="0">
                <a:solidFill>
                  <a:srgbClr val="000000"/>
                </a:solidFill>
                <a:latin typeface="Courier"/>
                <a:cs typeface="Courier"/>
              </a:rPr>
              <a:t>	</a:t>
            </a:r>
            <a:r>
              <a:rPr lang="sv-SE" sz="1050" dirty="0" smtClean="0">
                <a:solidFill>
                  <a:srgbClr val="000000"/>
                </a:solidFill>
                <a:latin typeface="Courier"/>
                <a:cs typeface="Courier"/>
              </a:rPr>
              <a:t>; </a:t>
            </a:r>
            <a:r>
              <a:rPr lang="sv-SE" sz="1050" dirty="0" err="1">
                <a:solidFill>
                  <a:srgbClr val="000000"/>
                </a:solidFill>
                <a:latin typeface="Courier"/>
                <a:cs typeface="Courier"/>
              </a:rPr>
              <a:t>because</a:t>
            </a:r>
            <a:r>
              <a:rPr lang="sv-SE" sz="1050" dirty="0">
                <a:solidFill>
                  <a:srgbClr val="000000"/>
                </a:solidFill>
                <a:latin typeface="Courier"/>
                <a:cs typeface="Courier"/>
              </a:rPr>
              <a:t> the second </a:t>
            </a:r>
            <a:r>
              <a:rPr lang="sv-SE" sz="1050" dirty="0" err="1">
                <a:solidFill>
                  <a:srgbClr val="000000"/>
                </a:solidFill>
                <a:latin typeface="Courier"/>
                <a:cs typeface="Courier"/>
              </a:rPr>
              <a:t>dynamics</a:t>
            </a:r>
            <a:r>
              <a:rPr lang="sv-SE" sz="1050" dirty="0">
                <a:solidFill>
                  <a:srgbClr val="000000"/>
                </a:solidFill>
                <a:latin typeface="Courier"/>
                <a:cs typeface="Courier"/>
              </a:rPr>
              <a:t> </a:t>
            </a:r>
            <a:r>
              <a:rPr lang="sv-SE" sz="1050" dirty="0" err="1">
                <a:solidFill>
                  <a:srgbClr val="000000"/>
                </a:solidFill>
                <a:latin typeface="Courier"/>
                <a:cs typeface="Courier"/>
              </a:rPr>
              <a:t>run</a:t>
            </a:r>
            <a:endParaRPr lang="sv-SE" sz="1050" dirty="0">
              <a:solidFill>
                <a:srgbClr val="000000"/>
              </a:solidFill>
              <a:latin typeface="Courier"/>
              <a:cs typeface="Courier"/>
            </a:endParaRPr>
          </a:p>
        </p:txBody>
      </p:sp>
      <p:sp>
        <p:nvSpPr>
          <p:cNvPr id="6"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a:latin typeface="Calibri" charset="0"/>
                <a:ea typeface="Calibri" charset="0"/>
                <a:cs typeface="Calibri" charset="0"/>
              </a:rPr>
              <a:t>	</a:t>
            </a:r>
            <a:r>
              <a:rPr lang="sv-SE" sz="2000" dirty="0" smtClean="0">
                <a:latin typeface="Calibri" charset="0"/>
                <a:ea typeface="Calibri" charset="0"/>
                <a:cs typeface="Calibri" charset="0"/>
              </a:rPr>
              <a:t>A </a:t>
            </a:r>
            <a:r>
              <a:rPr lang="sv-SE" sz="2000" dirty="0" err="1">
                <a:latin typeface="Calibri" charset="0"/>
                <a:ea typeface="Calibri" charset="0"/>
                <a:cs typeface="Calibri" charset="0"/>
              </a:rPr>
              <a:t>typical</a:t>
            </a:r>
            <a:r>
              <a:rPr lang="sv-SE" sz="2000" dirty="0">
                <a:latin typeface="Calibri" charset="0"/>
                <a:ea typeface="Calibri" charset="0"/>
                <a:cs typeface="Calibri" charset="0"/>
              </a:rPr>
              <a:t> md parameter </a:t>
            </a:r>
            <a:r>
              <a:rPr lang="sv-SE" sz="2000" dirty="0" err="1">
                <a:latin typeface="Calibri" charset="0"/>
                <a:ea typeface="Calibri" charset="0"/>
                <a:cs typeface="Calibri" charset="0"/>
              </a:rPr>
              <a:t>file</a:t>
            </a:r>
            <a:r>
              <a:rPr lang="sv-SE" sz="2000" dirty="0">
                <a:latin typeface="Calibri" charset="0"/>
                <a:ea typeface="Calibri" charset="0"/>
                <a:cs typeface="Calibri" charset="0"/>
              </a:rPr>
              <a:t> for </a:t>
            </a:r>
            <a:r>
              <a:rPr lang="sv-SE" sz="2000" dirty="0" smtClean="0">
                <a:latin typeface="Calibri" charset="0"/>
                <a:ea typeface="Calibri" charset="0"/>
                <a:cs typeface="Calibri" charset="0"/>
              </a:rPr>
              <a:t>a NVT simulation, </a:t>
            </a:r>
            <a:r>
              <a:rPr lang="sv-SE" sz="2000" b="1" dirty="0" err="1" smtClean="0">
                <a:latin typeface="Calibri" charset="0"/>
                <a:ea typeface="Calibri" charset="0"/>
                <a:cs typeface="Calibri" charset="0"/>
              </a:rPr>
              <a:t>nvt.mdp</a:t>
            </a:r>
            <a:endParaRPr lang="sv-SE" sz="2000" b="1" dirty="0">
              <a:latin typeface="Calibri" charset="0"/>
              <a:ea typeface="Calibri" charset="0"/>
              <a:cs typeface="Calibri" charset="0"/>
            </a:endParaRPr>
          </a:p>
        </p:txBody>
      </p:sp>
      <p:sp>
        <p:nvSpPr>
          <p:cNvPr id="5" name="Rektangel 5"/>
          <p:cNvSpPr/>
          <p:nvPr/>
        </p:nvSpPr>
        <p:spPr>
          <a:xfrm>
            <a:off x="0" y="3995678"/>
            <a:ext cx="9144000" cy="2862322"/>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pPr marL="923925" lvl="1"/>
            <a:r>
              <a:rPr lang="sv-SE" sz="1500" dirty="0">
                <a:solidFill>
                  <a:srgbClr val="000000"/>
                </a:solidFill>
                <a:latin typeface="Calibri" charset="0"/>
                <a:ea typeface="Calibri" charset="0"/>
                <a:cs typeface="Calibri" charset="0"/>
              </a:rPr>
              <a:t>; A </a:t>
            </a:r>
            <a:r>
              <a:rPr lang="sv-SE" sz="1500" dirty="0" err="1">
                <a:solidFill>
                  <a:srgbClr val="000000"/>
                </a:solidFill>
                <a:latin typeface="Calibri" charset="0"/>
                <a:ea typeface="Calibri" charset="0"/>
                <a:cs typeface="Calibri" charset="0"/>
              </a:rPr>
              <a:t>word</a:t>
            </a:r>
            <a:r>
              <a:rPr lang="sv-SE" sz="1500" dirty="0">
                <a:solidFill>
                  <a:srgbClr val="000000"/>
                </a:solidFill>
                <a:latin typeface="Calibri" charset="0"/>
                <a:ea typeface="Calibri" charset="0"/>
                <a:cs typeface="Calibri" charset="0"/>
              </a:rPr>
              <a:t> </a:t>
            </a:r>
            <a:r>
              <a:rPr lang="sv-SE" sz="1500" dirty="0" err="1">
                <a:solidFill>
                  <a:srgbClr val="000000"/>
                </a:solidFill>
                <a:latin typeface="Calibri" charset="0"/>
                <a:ea typeface="Calibri" charset="0"/>
                <a:cs typeface="Calibri" charset="0"/>
              </a:rPr>
              <a:t>about</a:t>
            </a:r>
            <a:r>
              <a:rPr lang="sv-SE" sz="1500" dirty="0">
                <a:solidFill>
                  <a:srgbClr val="000000"/>
                </a:solidFill>
                <a:latin typeface="Calibri" charset="0"/>
                <a:ea typeface="Calibri" charset="0"/>
                <a:cs typeface="Calibri" charset="0"/>
              </a:rPr>
              <a:t> </a:t>
            </a:r>
            <a:r>
              <a:rPr lang="sv-SE" sz="1500" dirty="0" err="1">
                <a:solidFill>
                  <a:srgbClr val="000000"/>
                </a:solidFill>
                <a:latin typeface="Calibri" charset="0"/>
                <a:ea typeface="Calibri" charset="0"/>
                <a:cs typeface="Calibri" charset="0"/>
              </a:rPr>
              <a:t>barostats</a:t>
            </a:r>
            <a:r>
              <a:rPr lang="sv-SE" sz="1500" dirty="0">
                <a:solidFill>
                  <a:srgbClr val="000000"/>
                </a:solidFill>
                <a:latin typeface="Calibri" charset="0"/>
                <a:ea typeface="Calibri" charset="0"/>
                <a:cs typeface="Calibri" charset="0"/>
              </a:rPr>
              <a:t> – </a:t>
            </a:r>
            <a:r>
              <a:rPr lang="sv-SE" sz="1500" b="1" dirty="0" err="1">
                <a:latin typeface="Calibri" charset="0"/>
                <a:ea typeface="Calibri" charset="0"/>
                <a:cs typeface="Calibri" charset="0"/>
              </a:rPr>
              <a:t>pcoupl</a:t>
            </a:r>
            <a:r>
              <a:rPr lang="sv-SE" sz="1500" b="1" dirty="0">
                <a:latin typeface="Calibri" charset="0"/>
                <a:ea typeface="Calibri" charset="0"/>
                <a:cs typeface="Calibri" charset="0"/>
              </a:rPr>
              <a:t> </a:t>
            </a:r>
          </a:p>
          <a:p>
            <a:pPr marL="923925" lvl="1"/>
            <a:r>
              <a:rPr lang="sv-SE" sz="1500" b="1" dirty="0">
                <a:latin typeface="Calibri" charset="0"/>
                <a:ea typeface="Calibri" charset="0"/>
                <a:cs typeface="Calibri" charset="0"/>
              </a:rPr>
              <a:t>n</a:t>
            </a:r>
            <a:r>
              <a:rPr lang="sv-SE" sz="1500" b="1" dirty="0" smtClean="0">
                <a:latin typeface="Calibri" charset="0"/>
                <a:ea typeface="Calibri" charset="0"/>
                <a:cs typeface="Calibri" charset="0"/>
              </a:rPr>
              <a:t>o - </a:t>
            </a:r>
            <a:r>
              <a:rPr lang="sv-SE" sz="1500" dirty="0" smtClean="0">
                <a:latin typeface="Calibri" charset="0"/>
                <a:ea typeface="Calibri" charset="0"/>
                <a:cs typeface="Calibri" charset="0"/>
              </a:rPr>
              <a:t>No </a:t>
            </a:r>
            <a:r>
              <a:rPr lang="sv-SE" sz="1500" dirty="0" err="1">
                <a:latin typeface="Calibri" charset="0"/>
                <a:ea typeface="Calibri" charset="0"/>
                <a:cs typeface="Calibri" charset="0"/>
              </a:rPr>
              <a:t>pressure</a:t>
            </a:r>
            <a:r>
              <a:rPr lang="sv-SE" sz="1500" dirty="0">
                <a:latin typeface="Calibri" charset="0"/>
                <a:ea typeface="Calibri" charset="0"/>
                <a:cs typeface="Calibri" charset="0"/>
              </a:rPr>
              <a:t> </a:t>
            </a:r>
            <a:r>
              <a:rPr lang="sv-SE" sz="1500" dirty="0" err="1">
                <a:latin typeface="Calibri" charset="0"/>
                <a:ea typeface="Calibri" charset="0"/>
                <a:cs typeface="Calibri" charset="0"/>
              </a:rPr>
              <a:t>coupling</a:t>
            </a:r>
            <a:r>
              <a:rPr lang="sv-SE" sz="1500" dirty="0">
                <a:latin typeface="Calibri" charset="0"/>
                <a:ea typeface="Calibri" charset="0"/>
                <a:cs typeface="Calibri" charset="0"/>
              </a:rPr>
              <a:t>. </a:t>
            </a:r>
            <a:r>
              <a:rPr lang="sv-SE" sz="1500" dirty="0" err="1">
                <a:latin typeface="Calibri" charset="0"/>
                <a:ea typeface="Calibri" charset="0"/>
                <a:cs typeface="Calibri" charset="0"/>
              </a:rPr>
              <a:t>This</a:t>
            </a:r>
            <a:r>
              <a:rPr lang="sv-SE" sz="1500" dirty="0">
                <a:latin typeface="Calibri" charset="0"/>
                <a:ea typeface="Calibri" charset="0"/>
                <a:cs typeface="Calibri" charset="0"/>
              </a:rPr>
              <a:t> </a:t>
            </a:r>
            <a:r>
              <a:rPr lang="sv-SE" sz="1500" dirty="0" err="1">
                <a:latin typeface="Calibri" charset="0"/>
                <a:ea typeface="Calibri" charset="0"/>
                <a:cs typeface="Calibri" charset="0"/>
              </a:rPr>
              <a:t>means</a:t>
            </a:r>
            <a:r>
              <a:rPr lang="sv-SE" sz="1500" dirty="0">
                <a:latin typeface="Calibri" charset="0"/>
                <a:ea typeface="Calibri" charset="0"/>
                <a:cs typeface="Calibri" charset="0"/>
              </a:rPr>
              <a:t> a </a:t>
            </a:r>
            <a:r>
              <a:rPr lang="sv-SE" sz="1500" dirty="0" err="1">
                <a:latin typeface="Calibri" charset="0"/>
                <a:ea typeface="Calibri" charset="0"/>
                <a:cs typeface="Calibri" charset="0"/>
              </a:rPr>
              <a:t>fixed</a:t>
            </a:r>
            <a:r>
              <a:rPr lang="sv-SE" sz="1500" dirty="0">
                <a:latin typeface="Calibri" charset="0"/>
                <a:ea typeface="Calibri" charset="0"/>
                <a:cs typeface="Calibri" charset="0"/>
              </a:rPr>
              <a:t> box </a:t>
            </a:r>
            <a:r>
              <a:rPr lang="sv-SE" sz="1500" dirty="0" err="1">
                <a:latin typeface="Calibri" charset="0"/>
                <a:ea typeface="Calibri" charset="0"/>
                <a:cs typeface="Calibri" charset="0"/>
              </a:rPr>
              <a:t>size</a:t>
            </a:r>
            <a:r>
              <a:rPr lang="sv-SE" sz="1500" dirty="0">
                <a:latin typeface="Calibri" charset="0"/>
                <a:ea typeface="Calibri" charset="0"/>
                <a:cs typeface="Calibri" charset="0"/>
              </a:rPr>
              <a:t>.</a:t>
            </a:r>
          </a:p>
          <a:p>
            <a:pPr marL="923925" lvl="1"/>
            <a:r>
              <a:rPr lang="sv-SE" sz="1500" b="1" dirty="0" smtClean="0">
                <a:latin typeface="Calibri" charset="0"/>
                <a:ea typeface="Calibri" charset="0"/>
                <a:cs typeface="Calibri" charset="0"/>
              </a:rPr>
              <a:t>Berendsen - </a:t>
            </a:r>
            <a:r>
              <a:rPr lang="sv-SE" sz="1500" dirty="0" err="1" smtClean="0">
                <a:latin typeface="Calibri" charset="0"/>
                <a:ea typeface="Calibri" charset="0"/>
                <a:cs typeface="Calibri" charset="0"/>
              </a:rPr>
              <a:t>Exponential</a:t>
            </a:r>
            <a:r>
              <a:rPr lang="sv-SE" sz="1500" dirty="0" smtClean="0">
                <a:latin typeface="Calibri" charset="0"/>
                <a:ea typeface="Calibri" charset="0"/>
                <a:cs typeface="Calibri" charset="0"/>
              </a:rPr>
              <a:t> </a:t>
            </a:r>
            <a:r>
              <a:rPr lang="sv-SE" sz="1500" dirty="0">
                <a:latin typeface="Calibri" charset="0"/>
                <a:ea typeface="Calibri" charset="0"/>
                <a:cs typeface="Calibri" charset="0"/>
              </a:rPr>
              <a:t>relaxation </a:t>
            </a:r>
            <a:r>
              <a:rPr lang="sv-SE" sz="1500" dirty="0" err="1">
                <a:latin typeface="Calibri" charset="0"/>
                <a:ea typeface="Calibri" charset="0"/>
                <a:cs typeface="Calibri" charset="0"/>
              </a:rPr>
              <a:t>pressure</a:t>
            </a:r>
            <a:r>
              <a:rPr lang="sv-SE" sz="1500" dirty="0">
                <a:latin typeface="Calibri" charset="0"/>
                <a:ea typeface="Calibri" charset="0"/>
                <a:cs typeface="Calibri" charset="0"/>
              </a:rPr>
              <a:t> </a:t>
            </a:r>
            <a:r>
              <a:rPr lang="sv-SE" sz="1500" dirty="0" err="1">
                <a:latin typeface="Calibri" charset="0"/>
                <a:ea typeface="Calibri" charset="0"/>
                <a:cs typeface="Calibri" charset="0"/>
              </a:rPr>
              <a:t>coupling</a:t>
            </a:r>
            <a:r>
              <a:rPr lang="sv-SE" sz="1500" dirty="0">
                <a:latin typeface="Calibri" charset="0"/>
                <a:ea typeface="Calibri" charset="0"/>
                <a:cs typeface="Calibri" charset="0"/>
              </a:rPr>
              <a:t> </a:t>
            </a:r>
            <a:r>
              <a:rPr lang="sv-SE" sz="1500" dirty="0" err="1">
                <a:latin typeface="Calibri" charset="0"/>
                <a:ea typeface="Calibri" charset="0"/>
                <a:cs typeface="Calibri" charset="0"/>
              </a:rPr>
              <a:t>with</a:t>
            </a:r>
            <a:r>
              <a:rPr lang="sv-SE" sz="1500" dirty="0">
                <a:latin typeface="Calibri" charset="0"/>
                <a:ea typeface="Calibri" charset="0"/>
                <a:cs typeface="Calibri" charset="0"/>
              </a:rPr>
              <a:t> </a:t>
            </a:r>
            <a:r>
              <a:rPr lang="sv-SE" sz="1500" dirty="0" err="1">
                <a:latin typeface="Calibri" charset="0"/>
                <a:ea typeface="Calibri" charset="0"/>
                <a:cs typeface="Calibri" charset="0"/>
              </a:rPr>
              <a:t>time</a:t>
            </a:r>
            <a:r>
              <a:rPr lang="sv-SE" sz="1500" dirty="0">
                <a:latin typeface="Calibri" charset="0"/>
                <a:ea typeface="Calibri" charset="0"/>
                <a:cs typeface="Calibri" charset="0"/>
              </a:rPr>
              <a:t> </a:t>
            </a:r>
            <a:r>
              <a:rPr lang="sv-SE" sz="1500" dirty="0" err="1">
                <a:latin typeface="Calibri" charset="0"/>
                <a:ea typeface="Calibri" charset="0"/>
                <a:cs typeface="Calibri" charset="0"/>
              </a:rPr>
              <a:t>constant</a:t>
            </a:r>
            <a:r>
              <a:rPr lang="sv-SE" sz="1500" dirty="0">
                <a:latin typeface="Calibri" charset="0"/>
                <a:ea typeface="Calibri" charset="0"/>
                <a:cs typeface="Calibri" charset="0"/>
              </a:rPr>
              <a:t> </a:t>
            </a:r>
            <a:r>
              <a:rPr lang="sv-SE" sz="1500" dirty="0" err="1">
                <a:latin typeface="Calibri" charset="0"/>
                <a:ea typeface="Calibri" charset="0"/>
                <a:cs typeface="Calibri" charset="0"/>
              </a:rPr>
              <a:t>tau</a:t>
            </a:r>
            <a:r>
              <a:rPr lang="sv-SE" sz="1500" dirty="0">
                <a:latin typeface="Calibri" charset="0"/>
                <a:ea typeface="Calibri" charset="0"/>
                <a:cs typeface="Calibri" charset="0"/>
              </a:rPr>
              <a:t>-p [ps]. The box is </a:t>
            </a:r>
            <a:r>
              <a:rPr lang="sv-SE" sz="1500" dirty="0" err="1">
                <a:latin typeface="Calibri" charset="0"/>
                <a:ea typeface="Calibri" charset="0"/>
                <a:cs typeface="Calibri" charset="0"/>
              </a:rPr>
              <a:t>scaled</a:t>
            </a:r>
            <a:r>
              <a:rPr lang="sv-SE" sz="1500" dirty="0">
                <a:latin typeface="Calibri" charset="0"/>
                <a:ea typeface="Calibri" charset="0"/>
                <a:cs typeface="Calibri" charset="0"/>
              </a:rPr>
              <a:t> </a:t>
            </a:r>
            <a:r>
              <a:rPr lang="sv-SE" sz="1500" dirty="0" err="1">
                <a:latin typeface="Calibri" charset="0"/>
                <a:ea typeface="Calibri" charset="0"/>
                <a:cs typeface="Calibri" charset="0"/>
              </a:rPr>
              <a:t>every</a:t>
            </a:r>
            <a:r>
              <a:rPr lang="sv-SE" sz="1500" dirty="0">
                <a:latin typeface="Calibri" charset="0"/>
                <a:ea typeface="Calibri" charset="0"/>
                <a:cs typeface="Calibri" charset="0"/>
              </a:rPr>
              <a:t> timestep. It has </a:t>
            </a:r>
            <a:r>
              <a:rPr lang="sv-SE" sz="1500" dirty="0" err="1">
                <a:latin typeface="Calibri" charset="0"/>
                <a:ea typeface="Calibri" charset="0"/>
                <a:cs typeface="Calibri" charset="0"/>
              </a:rPr>
              <a:t>been</a:t>
            </a:r>
            <a:r>
              <a:rPr lang="sv-SE" sz="1500" dirty="0">
                <a:latin typeface="Calibri" charset="0"/>
                <a:ea typeface="Calibri" charset="0"/>
                <a:cs typeface="Calibri" charset="0"/>
              </a:rPr>
              <a:t> </a:t>
            </a:r>
            <a:r>
              <a:rPr lang="sv-SE" sz="1500" dirty="0" err="1">
                <a:latin typeface="Calibri" charset="0"/>
                <a:ea typeface="Calibri" charset="0"/>
                <a:cs typeface="Calibri" charset="0"/>
              </a:rPr>
              <a:t>argued</a:t>
            </a:r>
            <a:r>
              <a:rPr lang="sv-SE" sz="1500" dirty="0">
                <a:latin typeface="Calibri" charset="0"/>
                <a:ea typeface="Calibri" charset="0"/>
                <a:cs typeface="Calibri" charset="0"/>
              </a:rPr>
              <a:t> </a:t>
            </a:r>
            <a:r>
              <a:rPr lang="sv-SE" sz="1500" dirty="0" err="1">
                <a:latin typeface="Calibri" charset="0"/>
                <a:ea typeface="Calibri" charset="0"/>
                <a:cs typeface="Calibri" charset="0"/>
              </a:rPr>
              <a:t>that</a:t>
            </a:r>
            <a:r>
              <a:rPr lang="sv-SE" sz="1500" dirty="0">
                <a:latin typeface="Calibri" charset="0"/>
                <a:ea typeface="Calibri" charset="0"/>
                <a:cs typeface="Calibri" charset="0"/>
              </a:rPr>
              <a:t> </a:t>
            </a:r>
            <a:r>
              <a:rPr lang="sv-SE" sz="1500" dirty="0" err="1">
                <a:latin typeface="Calibri" charset="0"/>
                <a:ea typeface="Calibri" charset="0"/>
                <a:cs typeface="Calibri" charset="0"/>
              </a:rPr>
              <a:t>this</a:t>
            </a:r>
            <a:r>
              <a:rPr lang="sv-SE" sz="1500" dirty="0">
                <a:latin typeface="Calibri" charset="0"/>
                <a:ea typeface="Calibri" charset="0"/>
                <a:cs typeface="Calibri" charset="0"/>
              </a:rPr>
              <a:t> </a:t>
            </a:r>
            <a:r>
              <a:rPr lang="sv-SE" sz="1500" dirty="0" err="1">
                <a:latin typeface="Calibri" charset="0"/>
                <a:ea typeface="Calibri" charset="0"/>
                <a:cs typeface="Calibri" charset="0"/>
              </a:rPr>
              <a:t>does</a:t>
            </a:r>
            <a:r>
              <a:rPr lang="sv-SE" sz="1500" dirty="0">
                <a:latin typeface="Calibri" charset="0"/>
                <a:ea typeface="Calibri" charset="0"/>
                <a:cs typeface="Calibri" charset="0"/>
              </a:rPr>
              <a:t> not </a:t>
            </a:r>
            <a:r>
              <a:rPr lang="sv-SE" sz="1500" dirty="0" err="1">
                <a:latin typeface="Calibri" charset="0"/>
                <a:ea typeface="Calibri" charset="0"/>
                <a:cs typeface="Calibri" charset="0"/>
              </a:rPr>
              <a:t>yield</a:t>
            </a:r>
            <a:r>
              <a:rPr lang="sv-SE" sz="1500" dirty="0">
                <a:latin typeface="Calibri" charset="0"/>
                <a:ea typeface="Calibri" charset="0"/>
                <a:cs typeface="Calibri" charset="0"/>
              </a:rPr>
              <a:t> a </a:t>
            </a:r>
            <a:r>
              <a:rPr lang="sv-SE" sz="1500" dirty="0" err="1">
                <a:latin typeface="Calibri" charset="0"/>
                <a:ea typeface="Calibri" charset="0"/>
                <a:cs typeface="Calibri" charset="0"/>
              </a:rPr>
              <a:t>correct</a:t>
            </a:r>
            <a:r>
              <a:rPr lang="sv-SE" sz="1500" dirty="0">
                <a:latin typeface="Calibri" charset="0"/>
                <a:ea typeface="Calibri" charset="0"/>
                <a:cs typeface="Calibri" charset="0"/>
              </a:rPr>
              <a:t> </a:t>
            </a:r>
            <a:r>
              <a:rPr lang="sv-SE" sz="1500" dirty="0" err="1">
                <a:latin typeface="Calibri" charset="0"/>
                <a:ea typeface="Calibri" charset="0"/>
                <a:cs typeface="Calibri" charset="0"/>
              </a:rPr>
              <a:t>thermodynamic</a:t>
            </a:r>
            <a:r>
              <a:rPr lang="sv-SE" sz="1500" dirty="0">
                <a:latin typeface="Calibri" charset="0"/>
                <a:ea typeface="Calibri" charset="0"/>
                <a:cs typeface="Calibri" charset="0"/>
              </a:rPr>
              <a:t> ensemble, </a:t>
            </a:r>
            <a:r>
              <a:rPr lang="sv-SE" sz="1500" dirty="0" err="1">
                <a:latin typeface="Calibri" charset="0"/>
                <a:ea typeface="Calibri" charset="0"/>
                <a:cs typeface="Calibri" charset="0"/>
              </a:rPr>
              <a:t>but</a:t>
            </a:r>
            <a:r>
              <a:rPr lang="sv-SE" sz="1500" dirty="0">
                <a:latin typeface="Calibri" charset="0"/>
                <a:ea typeface="Calibri" charset="0"/>
                <a:cs typeface="Calibri" charset="0"/>
              </a:rPr>
              <a:t> it is the </a:t>
            </a:r>
            <a:r>
              <a:rPr lang="sv-SE" sz="1500" dirty="0" err="1">
                <a:latin typeface="Calibri" charset="0"/>
                <a:ea typeface="Calibri" charset="0"/>
                <a:cs typeface="Calibri" charset="0"/>
              </a:rPr>
              <a:t>most</a:t>
            </a:r>
            <a:r>
              <a:rPr lang="sv-SE" sz="1500" dirty="0">
                <a:latin typeface="Calibri" charset="0"/>
                <a:ea typeface="Calibri" charset="0"/>
                <a:cs typeface="Calibri" charset="0"/>
              </a:rPr>
              <a:t> </a:t>
            </a:r>
            <a:r>
              <a:rPr lang="sv-SE" sz="1500" dirty="0" err="1">
                <a:latin typeface="Calibri" charset="0"/>
                <a:ea typeface="Calibri" charset="0"/>
                <a:cs typeface="Calibri" charset="0"/>
              </a:rPr>
              <a:t>efficient</a:t>
            </a:r>
            <a:r>
              <a:rPr lang="sv-SE" sz="1500" dirty="0">
                <a:latin typeface="Calibri" charset="0"/>
                <a:ea typeface="Calibri" charset="0"/>
                <a:cs typeface="Calibri" charset="0"/>
              </a:rPr>
              <a:t> </a:t>
            </a:r>
            <a:r>
              <a:rPr lang="sv-SE" sz="1500" dirty="0" err="1">
                <a:latin typeface="Calibri" charset="0"/>
                <a:ea typeface="Calibri" charset="0"/>
                <a:cs typeface="Calibri" charset="0"/>
              </a:rPr>
              <a:t>way</a:t>
            </a:r>
            <a:r>
              <a:rPr lang="sv-SE" sz="1500" dirty="0">
                <a:latin typeface="Calibri" charset="0"/>
                <a:ea typeface="Calibri" charset="0"/>
                <a:cs typeface="Calibri" charset="0"/>
              </a:rPr>
              <a:t> </a:t>
            </a:r>
            <a:r>
              <a:rPr lang="sv-SE" sz="1500" dirty="0" err="1">
                <a:latin typeface="Calibri" charset="0"/>
                <a:ea typeface="Calibri" charset="0"/>
                <a:cs typeface="Calibri" charset="0"/>
              </a:rPr>
              <a:t>to</a:t>
            </a:r>
            <a:r>
              <a:rPr lang="sv-SE" sz="1500" dirty="0">
                <a:latin typeface="Calibri" charset="0"/>
                <a:ea typeface="Calibri" charset="0"/>
                <a:cs typeface="Calibri" charset="0"/>
              </a:rPr>
              <a:t> </a:t>
            </a:r>
            <a:r>
              <a:rPr lang="sv-SE" sz="1500" dirty="0" err="1">
                <a:latin typeface="Calibri" charset="0"/>
                <a:ea typeface="Calibri" charset="0"/>
                <a:cs typeface="Calibri" charset="0"/>
              </a:rPr>
              <a:t>scale</a:t>
            </a:r>
            <a:r>
              <a:rPr lang="sv-SE" sz="1500" dirty="0">
                <a:latin typeface="Calibri" charset="0"/>
                <a:ea typeface="Calibri" charset="0"/>
                <a:cs typeface="Calibri" charset="0"/>
              </a:rPr>
              <a:t> a box at the </a:t>
            </a:r>
            <a:r>
              <a:rPr lang="sv-SE" sz="1500" dirty="0" err="1">
                <a:latin typeface="Calibri" charset="0"/>
                <a:ea typeface="Calibri" charset="0"/>
                <a:cs typeface="Calibri" charset="0"/>
              </a:rPr>
              <a:t>beginning</a:t>
            </a:r>
            <a:r>
              <a:rPr lang="sv-SE" sz="1500" dirty="0">
                <a:latin typeface="Calibri" charset="0"/>
                <a:ea typeface="Calibri" charset="0"/>
                <a:cs typeface="Calibri" charset="0"/>
              </a:rPr>
              <a:t> </a:t>
            </a:r>
            <a:r>
              <a:rPr lang="sv-SE" sz="1500" dirty="0" err="1">
                <a:latin typeface="Calibri" charset="0"/>
                <a:ea typeface="Calibri" charset="0"/>
                <a:cs typeface="Calibri" charset="0"/>
              </a:rPr>
              <a:t>of</a:t>
            </a:r>
            <a:r>
              <a:rPr lang="sv-SE" sz="1500" dirty="0">
                <a:latin typeface="Calibri" charset="0"/>
                <a:ea typeface="Calibri" charset="0"/>
                <a:cs typeface="Calibri" charset="0"/>
              </a:rPr>
              <a:t> a </a:t>
            </a:r>
            <a:r>
              <a:rPr lang="sv-SE" sz="1500" dirty="0" err="1">
                <a:latin typeface="Calibri" charset="0"/>
                <a:ea typeface="Calibri" charset="0"/>
                <a:cs typeface="Calibri" charset="0"/>
              </a:rPr>
              <a:t>run</a:t>
            </a:r>
            <a:r>
              <a:rPr lang="sv-SE" sz="1500" dirty="0">
                <a:latin typeface="Calibri" charset="0"/>
                <a:ea typeface="Calibri" charset="0"/>
                <a:cs typeface="Calibri" charset="0"/>
              </a:rPr>
              <a:t>.</a:t>
            </a:r>
          </a:p>
          <a:p>
            <a:pPr marL="923925" lvl="1"/>
            <a:r>
              <a:rPr lang="sv-SE" sz="1500" b="1" dirty="0" err="1" smtClean="0">
                <a:latin typeface="Calibri" charset="0"/>
                <a:ea typeface="Calibri" charset="0"/>
                <a:cs typeface="Calibri" charset="0"/>
              </a:rPr>
              <a:t>Parrinello</a:t>
            </a:r>
            <a:r>
              <a:rPr lang="sv-SE" sz="1500" b="1" dirty="0" smtClean="0">
                <a:latin typeface="Calibri" charset="0"/>
                <a:ea typeface="Calibri" charset="0"/>
                <a:cs typeface="Calibri" charset="0"/>
              </a:rPr>
              <a:t>-Rahman - </a:t>
            </a:r>
            <a:r>
              <a:rPr lang="sv-SE" sz="1500" dirty="0" err="1" smtClean="0">
                <a:latin typeface="Calibri" charset="0"/>
                <a:ea typeface="Calibri" charset="0"/>
                <a:cs typeface="Calibri" charset="0"/>
              </a:rPr>
              <a:t>Extended</a:t>
            </a:r>
            <a:r>
              <a:rPr lang="sv-SE" sz="1500" dirty="0" smtClean="0">
                <a:latin typeface="Calibri" charset="0"/>
                <a:ea typeface="Calibri" charset="0"/>
                <a:cs typeface="Calibri" charset="0"/>
              </a:rPr>
              <a:t>-ensemble </a:t>
            </a:r>
            <a:r>
              <a:rPr lang="sv-SE" sz="1500" dirty="0" err="1">
                <a:latin typeface="Calibri" charset="0"/>
                <a:ea typeface="Calibri" charset="0"/>
                <a:cs typeface="Calibri" charset="0"/>
              </a:rPr>
              <a:t>pressure</a:t>
            </a:r>
            <a:r>
              <a:rPr lang="sv-SE" sz="1500" dirty="0">
                <a:latin typeface="Calibri" charset="0"/>
                <a:ea typeface="Calibri" charset="0"/>
                <a:cs typeface="Calibri" charset="0"/>
              </a:rPr>
              <a:t> </a:t>
            </a:r>
            <a:r>
              <a:rPr lang="sv-SE" sz="1500" dirty="0" err="1">
                <a:latin typeface="Calibri" charset="0"/>
                <a:ea typeface="Calibri" charset="0"/>
                <a:cs typeface="Calibri" charset="0"/>
              </a:rPr>
              <a:t>coupling</a:t>
            </a:r>
            <a:r>
              <a:rPr lang="sv-SE" sz="1500" dirty="0">
                <a:latin typeface="Calibri" charset="0"/>
                <a:ea typeface="Calibri" charset="0"/>
                <a:cs typeface="Calibri" charset="0"/>
              </a:rPr>
              <a:t> </a:t>
            </a:r>
            <a:r>
              <a:rPr lang="sv-SE" sz="1500" dirty="0" err="1">
                <a:latin typeface="Calibri" charset="0"/>
                <a:ea typeface="Calibri" charset="0"/>
                <a:cs typeface="Calibri" charset="0"/>
              </a:rPr>
              <a:t>where</a:t>
            </a:r>
            <a:r>
              <a:rPr lang="sv-SE" sz="1500" dirty="0">
                <a:latin typeface="Calibri" charset="0"/>
                <a:ea typeface="Calibri" charset="0"/>
                <a:cs typeface="Calibri" charset="0"/>
              </a:rPr>
              <a:t> the box </a:t>
            </a:r>
            <a:r>
              <a:rPr lang="sv-SE" sz="1500" dirty="0" err="1">
                <a:latin typeface="Calibri" charset="0"/>
                <a:ea typeface="Calibri" charset="0"/>
                <a:cs typeface="Calibri" charset="0"/>
              </a:rPr>
              <a:t>vectors</a:t>
            </a:r>
            <a:r>
              <a:rPr lang="sv-SE" sz="1500" dirty="0">
                <a:latin typeface="Calibri" charset="0"/>
                <a:ea typeface="Calibri" charset="0"/>
                <a:cs typeface="Calibri" charset="0"/>
              </a:rPr>
              <a:t> </a:t>
            </a:r>
            <a:r>
              <a:rPr lang="sv-SE" sz="1500" dirty="0" err="1">
                <a:latin typeface="Calibri" charset="0"/>
                <a:ea typeface="Calibri" charset="0"/>
                <a:cs typeface="Calibri" charset="0"/>
              </a:rPr>
              <a:t>are</a:t>
            </a:r>
            <a:r>
              <a:rPr lang="sv-SE" sz="1500" dirty="0">
                <a:latin typeface="Calibri" charset="0"/>
                <a:ea typeface="Calibri" charset="0"/>
                <a:cs typeface="Calibri" charset="0"/>
              </a:rPr>
              <a:t> </a:t>
            </a:r>
            <a:r>
              <a:rPr lang="sv-SE" sz="1500" dirty="0" err="1">
                <a:latin typeface="Calibri" charset="0"/>
                <a:ea typeface="Calibri" charset="0"/>
                <a:cs typeface="Calibri" charset="0"/>
              </a:rPr>
              <a:t>subject</a:t>
            </a:r>
            <a:r>
              <a:rPr lang="sv-SE" sz="1500" dirty="0">
                <a:latin typeface="Calibri" charset="0"/>
                <a:ea typeface="Calibri" charset="0"/>
                <a:cs typeface="Calibri" charset="0"/>
              </a:rPr>
              <a:t> to an </a:t>
            </a:r>
            <a:r>
              <a:rPr lang="sv-SE" sz="1500" dirty="0" err="1">
                <a:latin typeface="Calibri" charset="0"/>
                <a:ea typeface="Calibri" charset="0"/>
                <a:cs typeface="Calibri" charset="0"/>
              </a:rPr>
              <a:t>equation</a:t>
            </a:r>
            <a:r>
              <a:rPr lang="sv-SE" sz="1500" dirty="0">
                <a:latin typeface="Calibri" charset="0"/>
                <a:ea typeface="Calibri" charset="0"/>
                <a:cs typeface="Calibri" charset="0"/>
              </a:rPr>
              <a:t> </a:t>
            </a:r>
            <a:r>
              <a:rPr lang="sv-SE" sz="1500" dirty="0" err="1">
                <a:latin typeface="Calibri" charset="0"/>
                <a:ea typeface="Calibri" charset="0"/>
                <a:cs typeface="Calibri" charset="0"/>
              </a:rPr>
              <a:t>of</a:t>
            </a:r>
            <a:r>
              <a:rPr lang="sv-SE" sz="1500" dirty="0">
                <a:latin typeface="Calibri" charset="0"/>
                <a:ea typeface="Calibri" charset="0"/>
                <a:cs typeface="Calibri" charset="0"/>
              </a:rPr>
              <a:t> motion. </a:t>
            </a:r>
          </a:p>
          <a:p>
            <a:pPr marL="923925" lvl="1"/>
            <a:endParaRPr lang="sv-SE" sz="1500" dirty="0">
              <a:latin typeface="Calibri" charset="0"/>
              <a:ea typeface="Calibri" charset="0"/>
              <a:cs typeface="Calibri" charset="0"/>
            </a:endParaRPr>
          </a:p>
          <a:p>
            <a:pPr marL="923925" lvl="1"/>
            <a:r>
              <a:rPr lang="sv-SE" sz="1500" b="1" dirty="0" err="1" smtClean="0">
                <a:latin typeface="Calibri" charset="0"/>
                <a:ea typeface="Calibri" charset="0"/>
                <a:cs typeface="Calibri" charset="0"/>
              </a:rPr>
              <a:t>pcoupltype</a:t>
            </a:r>
            <a:r>
              <a:rPr lang="sv-SE" sz="1500" b="1" dirty="0" smtClean="0">
                <a:latin typeface="Calibri" charset="0"/>
                <a:ea typeface="Calibri" charset="0"/>
                <a:cs typeface="Calibri" charset="0"/>
              </a:rPr>
              <a:t> = </a:t>
            </a:r>
            <a:r>
              <a:rPr lang="sv-SE" sz="1500" b="1" dirty="0" err="1" smtClean="0">
                <a:latin typeface="Calibri" charset="0"/>
                <a:ea typeface="Calibri" charset="0"/>
                <a:cs typeface="Calibri" charset="0"/>
              </a:rPr>
              <a:t>Isotropic</a:t>
            </a:r>
            <a:r>
              <a:rPr lang="sv-SE" sz="1500" b="1" dirty="0" smtClean="0">
                <a:latin typeface="Calibri" charset="0"/>
                <a:ea typeface="Calibri" charset="0"/>
                <a:cs typeface="Calibri" charset="0"/>
              </a:rPr>
              <a:t> | </a:t>
            </a:r>
            <a:r>
              <a:rPr lang="sv-SE" sz="1500" b="1" dirty="0" err="1" smtClean="0">
                <a:latin typeface="Calibri" charset="0"/>
                <a:ea typeface="Calibri" charset="0"/>
                <a:cs typeface="Calibri" charset="0"/>
              </a:rPr>
              <a:t>semiisotropic</a:t>
            </a:r>
            <a:r>
              <a:rPr lang="sv-SE" sz="1500" b="1" dirty="0">
                <a:latin typeface="Calibri" charset="0"/>
                <a:ea typeface="Calibri" charset="0"/>
                <a:cs typeface="Calibri" charset="0"/>
              </a:rPr>
              <a:t> </a:t>
            </a:r>
            <a:r>
              <a:rPr lang="sv-SE" sz="1500" b="1" dirty="0" smtClean="0">
                <a:latin typeface="Calibri" charset="0"/>
                <a:ea typeface="Calibri" charset="0"/>
                <a:cs typeface="Calibri" charset="0"/>
              </a:rPr>
              <a:t>| </a:t>
            </a:r>
            <a:r>
              <a:rPr lang="sv-SE" sz="1500" b="1" dirty="0" err="1" smtClean="0">
                <a:latin typeface="Calibri" charset="0"/>
                <a:ea typeface="Calibri" charset="0"/>
                <a:cs typeface="Calibri" charset="0"/>
              </a:rPr>
              <a:t>anisotropic</a:t>
            </a:r>
            <a:r>
              <a:rPr lang="sv-SE" sz="1500" b="1" dirty="0">
                <a:latin typeface="Calibri" charset="0"/>
                <a:ea typeface="Calibri" charset="0"/>
                <a:cs typeface="Calibri" charset="0"/>
              </a:rPr>
              <a:t> </a:t>
            </a:r>
            <a:r>
              <a:rPr lang="sv-SE" sz="1500" b="1" dirty="0" smtClean="0">
                <a:latin typeface="Calibri" charset="0"/>
                <a:ea typeface="Calibri" charset="0"/>
                <a:cs typeface="Calibri" charset="0"/>
              </a:rPr>
              <a:t>| </a:t>
            </a:r>
            <a:r>
              <a:rPr lang="sv-SE" sz="1500" b="1" dirty="0" err="1" smtClean="0">
                <a:latin typeface="Calibri" charset="0"/>
                <a:ea typeface="Calibri" charset="0"/>
                <a:cs typeface="Calibri" charset="0"/>
              </a:rPr>
              <a:t>surface</a:t>
            </a:r>
            <a:r>
              <a:rPr lang="sv-SE" sz="1500" b="1" dirty="0" smtClean="0">
                <a:latin typeface="Calibri" charset="0"/>
                <a:ea typeface="Calibri" charset="0"/>
                <a:cs typeface="Calibri" charset="0"/>
              </a:rPr>
              <a:t>-tension</a:t>
            </a:r>
          </a:p>
          <a:p>
            <a:pPr marL="923925" lvl="1"/>
            <a:endParaRPr lang="sv-SE" sz="1500" b="1" dirty="0">
              <a:solidFill>
                <a:srgbClr val="000000"/>
              </a:solidFill>
              <a:latin typeface="Calibri" charset="0"/>
              <a:ea typeface="Calibri" charset="0"/>
              <a:cs typeface="Calibri" charset="0"/>
            </a:endParaRPr>
          </a:p>
          <a:p>
            <a:pPr marL="923925" lvl="1"/>
            <a:endParaRPr lang="sv-SE" sz="1500" b="1" dirty="0" smtClean="0">
              <a:solidFill>
                <a:srgbClr val="000000"/>
              </a:solidFill>
              <a:latin typeface="Calibri" charset="0"/>
              <a:ea typeface="Calibri" charset="0"/>
              <a:cs typeface="Calibri" charset="0"/>
            </a:endParaRPr>
          </a:p>
          <a:p>
            <a:pPr marL="923925" lvl="1"/>
            <a:endParaRPr lang="sv-SE" sz="1500" dirty="0">
              <a:solidFill>
                <a:srgbClr val="000000"/>
              </a:solidFill>
              <a:latin typeface="Calibri" charset="0"/>
              <a:ea typeface="Calibri" charset="0"/>
              <a:cs typeface="Calibri" charset="0"/>
            </a:endParaRPr>
          </a:p>
        </p:txBody>
      </p:sp>
    </p:spTree>
    <p:extLst>
      <p:ext uri="{BB962C8B-B14F-4D97-AF65-F5344CB8AC3E}">
        <p14:creationId xmlns:p14="http://schemas.microsoft.com/office/powerpoint/2010/main" val="9804924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smtClean="0">
                <a:latin typeface="Calibri" charset="0"/>
                <a:ea typeface="Calibri" charset="0"/>
                <a:cs typeface="Calibri" charset="0"/>
              </a:rPr>
              <a:t>	</a:t>
            </a:r>
            <a:r>
              <a:rPr lang="sv-SE" sz="2000" dirty="0">
                <a:latin typeface="Calibri" charset="0"/>
                <a:ea typeface="Calibri" charset="0"/>
                <a:cs typeface="Calibri" charset="0"/>
              </a:rPr>
              <a:t>A </a:t>
            </a:r>
            <a:r>
              <a:rPr lang="sv-SE" sz="2000" dirty="0" err="1">
                <a:latin typeface="Calibri" charset="0"/>
                <a:ea typeface="Calibri" charset="0"/>
                <a:cs typeface="Calibri" charset="0"/>
              </a:rPr>
              <a:t>typical</a:t>
            </a:r>
            <a:r>
              <a:rPr lang="sv-SE" sz="2000" dirty="0">
                <a:latin typeface="Calibri" charset="0"/>
                <a:ea typeface="Calibri" charset="0"/>
                <a:cs typeface="Calibri" charset="0"/>
              </a:rPr>
              <a:t> </a:t>
            </a:r>
            <a:r>
              <a:rPr lang="sv-SE" sz="2000" dirty="0" err="1">
                <a:latin typeface="Calibri" charset="0"/>
                <a:ea typeface="Calibri" charset="0"/>
                <a:cs typeface="Calibri" charset="0"/>
              </a:rPr>
              <a:t>bash</a:t>
            </a:r>
            <a:r>
              <a:rPr lang="sv-SE" sz="2000" dirty="0">
                <a:latin typeface="Calibri" charset="0"/>
                <a:ea typeface="Calibri" charset="0"/>
                <a:cs typeface="Calibri" charset="0"/>
              </a:rPr>
              <a:t> </a:t>
            </a:r>
            <a:r>
              <a:rPr lang="sv-SE" sz="2000" dirty="0" err="1">
                <a:latin typeface="Calibri" charset="0"/>
                <a:ea typeface="Calibri" charset="0"/>
                <a:cs typeface="Calibri" charset="0"/>
              </a:rPr>
              <a:t>job</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 (</a:t>
            </a:r>
            <a:r>
              <a:rPr lang="sv-SE" sz="2000" b="1" dirty="0">
                <a:latin typeface="Calibri" charset="0"/>
                <a:ea typeface="Calibri" charset="0"/>
                <a:cs typeface="Calibri" charset="0"/>
              </a:rPr>
              <a:t>job1.sh</a:t>
            </a:r>
            <a:r>
              <a:rPr lang="sv-SE" sz="2000" dirty="0">
                <a:latin typeface="Calibri" charset="0"/>
                <a:ea typeface="Calibri" charset="0"/>
                <a:cs typeface="Calibri" charset="0"/>
              </a:rPr>
              <a:t>)</a:t>
            </a:r>
          </a:p>
        </p:txBody>
      </p:sp>
      <p:sp>
        <p:nvSpPr>
          <p:cNvPr id="6" name="Rektangel 3"/>
          <p:cNvSpPr/>
          <p:nvPr/>
        </p:nvSpPr>
        <p:spPr>
          <a:xfrm>
            <a:off x="0" y="1217652"/>
            <a:ext cx="9144000" cy="444737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100" dirty="0">
                <a:solidFill>
                  <a:srgbClr val="000000"/>
                </a:solidFill>
                <a:latin typeface="Courier" charset="0"/>
                <a:ea typeface="Courier" charset="0"/>
                <a:cs typeface="Courier" charset="0"/>
              </a:rPr>
              <a:t>#!/bin/</a:t>
            </a:r>
            <a:r>
              <a:rPr lang="sv-SE" sz="1100" dirty="0" err="1">
                <a:solidFill>
                  <a:srgbClr val="000000"/>
                </a:solidFill>
                <a:latin typeface="Courier" charset="0"/>
                <a:ea typeface="Courier" charset="0"/>
                <a:cs typeface="Courier" charset="0"/>
              </a:rPr>
              <a:t>bash</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Create</a:t>
            </a:r>
            <a:r>
              <a:rPr lang="sv-SE" sz="1100" dirty="0">
                <a:solidFill>
                  <a:srgbClr val="000000"/>
                </a:solidFill>
                <a:latin typeface="Courier" charset="0"/>
                <a:ea typeface="Courier" charset="0"/>
                <a:cs typeface="Courier" charset="0"/>
              </a:rPr>
              <a:t> a simple </a:t>
            </a:r>
            <a:r>
              <a:rPr lang="sv-SE" sz="1100" dirty="0" err="1">
                <a:solidFill>
                  <a:srgbClr val="000000"/>
                </a:solidFill>
                <a:latin typeface="Courier" charset="0"/>
                <a:ea typeface="Courier" charset="0"/>
                <a:cs typeface="Courier" charset="0"/>
              </a:rPr>
              <a:t>water</a:t>
            </a:r>
            <a:r>
              <a:rPr lang="sv-SE" sz="1100" dirty="0">
                <a:solidFill>
                  <a:srgbClr val="000000"/>
                </a:solidFill>
                <a:latin typeface="Courier" charset="0"/>
                <a:ea typeface="Courier" charset="0"/>
                <a:cs typeface="Courier" charset="0"/>
              </a:rPr>
              <a:t> simulation box </a:t>
            </a:r>
            <a:r>
              <a:rPr lang="sv-SE" sz="1100" dirty="0" err="1">
                <a:solidFill>
                  <a:srgbClr val="000000"/>
                </a:solidFill>
                <a:latin typeface="Courier" charset="0"/>
                <a:ea typeface="Courier" charset="0"/>
                <a:cs typeface="Courier" charset="0"/>
              </a:rPr>
              <a:t>using</a:t>
            </a:r>
            <a:r>
              <a:rPr lang="sv-SE" sz="1100" dirty="0">
                <a:solidFill>
                  <a:srgbClr val="000000"/>
                </a:solidFill>
                <a:latin typeface="Courier" charset="0"/>
                <a:ea typeface="Courier" charset="0"/>
                <a:cs typeface="Courier" charset="0"/>
              </a:rPr>
              <a:t> the </a:t>
            </a: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solvate</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utility</a:t>
            </a:r>
            <a:endParaRPr lang="sv-SE" sz="1100" dirty="0">
              <a:solidFill>
                <a:srgbClr val="000000"/>
              </a:solidFill>
              <a:latin typeface="Courier" charset="0"/>
              <a:ea typeface="Courier" charset="0"/>
              <a:cs typeface="Courier" charset="0"/>
            </a:endParaRP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solvate</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cs</a:t>
            </a:r>
            <a:r>
              <a:rPr lang="sv-SE" sz="1100" dirty="0">
                <a:solidFill>
                  <a:srgbClr val="000000"/>
                </a:solidFill>
                <a:latin typeface="Courier" charset="0"/>
                <a:ea typeface="Courier" charset="0"/>
                <a:cs typeface="Courier" charset="0"/>
              </a:rPr>
              <a:t> spc216.gro -o </a:t>
            </a:r>
            <a:r>
              <a:rPr lang="sv-SE" sz="1100" dirty="0" err="1">
                <a:solidFill>
                  <a:srgbClr val="000000"/>
                </a:solidFill>
                <a:latin typeface="Courier" charset="0"/>
                <a:ea typeface="Courier" charset="0"/>
                <a:cs typeface="Courier" charset="0"/>
              </a:rPr>
              <a:t>preem.gro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maxsol</a:t>
            </a:r>
            <a:r>
              <a:rPr lang="sv-SE" sz="1100" dirty="0">
                <a:solidFill>
                  <a:srgbClr val="000000"/>
                </a:solidFill>
                <a:latin typeface="Courier" charset="0"/>
                <a:ea typeface="Courier" charset="0"/>
                <a:cs typeface="Courier" charset="0"/>
              </a:rPr>
              <a:t> 500 -box 2.5 2.5 2.5</a:t>
            </a: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Make an index </a:t>
            </a:r>
            <a:r>
              <a:rPr lang="sv-SE" sz="1100" dirty="0" err="1">
                <a:solidFill>
                  <a:srgbClr val="000000"/>
                </a:solidFill>
                <a:latin typeface="Courier" charset="0"/>
                <a:ea typeface="Courier" charset="0"/>
                <a:cs typeface="Courier" charset="0"/>
              </a:rPr>
              <a:t>file</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with</a:t>
            </a:r>
            <a:r>
              <a:rPr lang="sv-SE" sz="1100" dirty="0">
                <a:solidFill>
                  <a:srgbClr val="000000"/>
                </a:solidFill>
                <a:latin typeface="Courier" charset="0"/>
                <a:ea typeface="Courier" charset="0"/>
                <a:cs typeface="Courier" charset="0"/>
              </a:rPr>
              <a:t>:</a:t>
            </a:r>
          </a:p>
          <a:p>
            <a:pPr marL="923925" lvl="1"/>
            <a:r>
              <a:rPr lang="sv-SE" sz="1100" dirty="0" err="1">
                <a:solidFill>
                  <a:srgbClr val="000000"/>
                </a:solidFill>
                <a:latin typeface="Courier" charset="0"/>
                <a:ea typeface="Courier" charset="0"/>
                <a:cs typeface="Courier" charset="0"/>
              </a:rPr>
              <a:t>echo</a:t>
            </a:r>
            <a:r>
              <a:rPr lang="sv-SE" sz="1100" dirty="0">
                <a:solidFill>
                  <a:srgbClr val="000000"/>
                </a:solidFill>
                <a:latin typeface="Courier" charset="0"/>
                <a:ea typeface="Courier" charset="0"/>
                <a:cs typeface="Courier" charset="0"/>
              </a:rPr>
              <a:t> q | </a:t>
            </a: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make_ndx</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preem.gro</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index.ndx</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Energy </a:t>
            </a:r>
            <a:r>
              <a:rPr lang="sv-SE" sz="1100" dirty="0" err="1">
                <a:solidFill>
                  <a:srgbClr val="000000"/>
                </a:solidFill>
                <a:latin typeface="Courier" charset="0"/>
                <a:ea typeface="Courier" charset="0"/>
                <a:cs typeface="Courier" charset="0"/>
              </a:rPr>
              <a:t>minimization</a:t>
            </a:r>
            <a:endParaRPr lang="sv-SE" sz="1100" dirty="0">
              <a:solidFill>
                <a:srgbClr val="000000"/>
              </a:solidFill>
              <a:latin typeface="Courier" charset="0"/>
              <a:ea typeface="Courier" charset="0"/>
              <a:cs typeface="Courier" charset="0"/>
            </a:endParaRP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grompp</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em.mdp</a:t>
            </a:r>
            <a:r>
              <a:rPr lang="sv-SE" sz="1100" dirty="0">
                <a:solidFill>
                  <a:srgbClr val="000000"/>
                </a:solidFill>
                <a:latin typeface="Courier" charset="0"/>
                <a:ea typeface="Courier" charset="0"/>
                <a:cs typeface="Courier" charset="0"/>
              </a:rPr>
              <a:t> -c </a:t>
            </a:r>
            <a:r>
              <a:rPr lang="sv-SE" sz="1100" dirty="0" err="1">
                <a:solidFill>
                  <a:srgbClr val="000000"/>
                </a:solidFill>
                <a:latin typeface="Courier" charset="0"/>
                <a:ea typeface="Courier" charset="0"/>
                <a:cs typeface="Courier" charset="0"/>
              </a:rPr>
              <a:t>preem.gro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index.ndx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pp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em.top</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em.tpr</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maxwarn</a:t>
            </a:r>
            <a:r>
              <a:rPr lang="sv-SE" sz="1100" dirty="0">
                <a:solidFill>
                  <a:srgbClr val="000000"/>
                </a:solidFill>
                <a:latin typeface="Courier" charset="0"/>
                <a:ea typeface="Courier" charset="0"/>
                <a:cs typeface="Courier" charset="0"/>
              </a:rPr>
              <a:t> 1</a:t>
            </a: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mdrun</a:t>
            </a:r>
            <a:r>
              <a:rPr lang="sv-SE" sz="1100" dirty="0">
                <a:solidFill>
                  <a:srgbClr val="000000"/>
                </a:solidFill>
                <a:latin typeface="Courier" charset="0"/>
                <a:ea typeface="Courier" charset="0"/>
                <a:cs typeface="Courier" charset="0"/>
              </a:rPr>
              <a:t> -v -</a:t>
            </a:r>
            <a:r>
              <a:rPr lang="sv-SE" sz="1100" dirty="0" err="1">
                <a:solidFill>
                  <a:srgbClr val="000000"/>
                </a:solidFill>
                <a:latin typeface="Courier" charset="0"/>
                <a:ea typeface="Courier" charset="0"/>
                <a:cs typeface="Courier" charset="0"/>
              </a:rPr>
              <a:t>deffnm</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em</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Short NVT simulation </a:t>
            </a:r>
            <a:r>
              <a:rPr lang="sv-SE" sz="1100" dirty="0" err="1">
                <a:solidFill>
                  <a:srgbClr val="000000"/>
                </a:solidFill>
                <a:latin typeface="Courier" charset="0"/>
                <a:ea typeface="Courier" charset="0"/>
                <a:cs typeface="Courier" charset="0"/>
              </a:rPr>
              <a:t>with</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fixed</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volume</a:t>
            </a:r>
            <a:r>
              <a:rPr lang="sv-SE" sz="1100" dirty="0">
                <a:solidFill>
                  <a:srgbClr val="000000"/>
                </a:solidFill>
                <a:latin typeface="Courier" charset="0"/>
                <a:ea typeface="Courier" charset="0"/>
                <a:cs typeface="Courier" charset="0"/>
              </a:rPr>
              <a:t> and T, and position </a:t>
            </a:r>
            <a:r>
              <a:rPr lang="sv-SE" sz="1100" dirty="0" err="1">
                <a:solidFill>
                  <a:srgbClr val="000000"/>
                </a:solidFill>
                <a:latin typeface="Courier" charset="0"/>
                <a:ea typeface="Courier" charset="0"/>
                <a:cs typeface="Courier" charset="0"/>
              </a:rPr>
              <a:t>restraints</a:t>
            </a:r>
            <a:r>
              <a:rPr lang="sv-SE" sz="1100" dirty="0">
                <a:solidFill>
                  <a:srgbClr val="000000"/>
                </a:solidFill>
                <a:latin typeface="Courier" charset="0"/>
                <a:ea typeface="Courier" charset="0"/>
                <a:cs typeface="Courier" charset="0"/>
              </a:rPr>
              <a:t> </a:t>
            </a: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grompp</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nvt.mdp</a:t>
            </a:r>
            <a:r>
              <a:rPr lang="sv-SE" sz="1100" dirty="0">
                <a:solidFill>
                  <a:srgbClr val="000000"/>
                </a:solidFill>
                <a:latin typeface="Courier" charset="0"/>
                <a:ea typeface="Courier" charset="0"/>
                <a:cs typeface="Courier" charset="0"/>
              </a:rPr>
              <a:t> -c </a:t>
            </a:r>
            <a:r>
              <a:rPr lang="sv-SE" sz="1100" dirty="0" err="1">
                <a:solidFill>
                  <a:srgbClr val="000000"/>
                </a:solidFill>
                <a:latin typeface="Courier" charset="0"/>
                <a:ea typeface="Courier" charset="0"/>
                <a:cs typeface="Courier" charset="0"/>
              </a:rPr>
              <a:t>em.gro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index.ndx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pp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nvt.top</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nvt.tpr</a:t>
            </a:r>
            <a:r>
              <a:rPr lang="sv-SE" sz="1100" dirty="0">
                <a:solidFill>
                  <a:srgbClr val="000000"/>
                </a:solidFill>
                <a:latin typeface="Courier" charset="0"/>
                <a:ea typeface="Courier" charset="0"/>
                <a:cs typeface="Courier" charset="0"/>
              </a:rPr>
              <a:t/>
            </a:r>
            <a:br>
              <a:rPr lang="sv-SE" sz="1100" dirty="0">
                <a:solidFill>
                  <a:srgbClr val="000000"/>
                </a:solidFill>
                <a:latin typeface="Courier" charset="0"/>
                <a:ea typeface="Courier" charset="0"/>
                <a:cs typeface="Courier" charset="0"/>
              </a:rPr>
            </a:b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mdrun</a:t>
            </a:r>
            <a:r>
              <a:rPr lang="sv-SE" sz="1100" dirty="0">
                <a:solidFill>
                  <a:srgbClr val="000000"/>
                </a:solidFill>
                <a:latin typeface="Courier" charset="0"/>
                <a:ea typeface="Courier" charset="0"/>
                <a:cs typeface="Courier" charset="0"/>
              </a:rPr>
              <a:t> -v -</a:t>
            </a:r>
            <a:r>
              <a:rPr lang="sv-SE" sz="1100" dirty="0" err="1">
                <a:solidFill>
                  <a:srgbClr val="000000"/>
                </a:solidFill>
                <a:latin typeface="Courier" charset="0"/>
                <a:ea typeface="Courier" charset="0"/>
                <a:cs typeface="Courier" charset="0"/>
              </a:rPr>
              <a:t>deffnm</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nvt</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NPT simulation </a:t>
            </a:r>
            <a:r>
              <a:rPr lang="sv-SE" sz="1100" dirty="0" err="1">
                <a:solidFill>
                  <a:srgbClr val="000000"/>
                </a:solidFill>
                <a:latin typeface="Courier" charset="0"/>
                <a:ea typeface="Courier" charset="0"/>
                <a:cs typeface="Courier" charset="0"/>
              </a:rPr>
              <a:t>with</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fixed</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pressure</a:t>
            </a:r>
            <a:r>
              <a:rPr lang="sv-SE" sz="1100" dirty="0">
                <a:solidFill>
                  <a:srgbClr val="000000"/>
                </a:solidFill>
                <a:latin typeface="Courier" charset="0"/>
                <a:ea typeface="Courier" charset="0"/>
                <a:cs typeface="Courier" charset="0"/>
              </a:rPr>
              <a:t> and T, </a:t>
            </a:r>
            <a:r>
              <a:rPr lang="sv-SE" sz="1100" dirty="0" err="1">
                <a:solidFill>
                  <a:srgbClr val="000000"/>
                </a:solidFill>
                <a:latin typeface="Courier" charset="0"/>
                <a:ea typeface="Courier" charset="0"/>
                <a:cs typeface="Courier" charset="0"/>
              </a:rPr>
              <a:t>with</a:t>
            </a:r>
            <a:r>
              <a:rPr lang="sv-SE" sz="1100" dirty="0">
                <a:solidFill>
                  <a:srgbClr val="000000"/>
                </a:solidFill>
                <a:latin typeface="Courier" charset="0"/>
                <a:ea typeface="Courier" charset="0"/>
                <a:cs typeface="Courier" charset="0"/>
              </a:rPr>
              <a:t> no position </a:t>
            </a:r>
            <a:r>
              <a:rPr lang="sv-SE" sz="1100" dirty="0" err="1">
                <a:solidFill>
                  <a:srgbClr val="000000"/>
                </a:solidFill>
                <a:latin typeface="Courier" charset="0"/>
                <a:ea typeface="Courier" charset="0"/>
                <a:cs typeface="Courier" charset="0"/>
              </a:rPr>
              <a:t>restraints</a:t>
            </a:r>
            <a:r>
              <a:rPr lang="sv-SE" sz="1100" dirty="0">
                <a:solidFill>
                  <a:srgbClr val="000000"/>
                </a:solidFill>
                <a:latin typeface="Courier" charset="0"/>
                <a:ea typeface="Courier" charset="0"/>
                <a:cs typeface="Courier" charset="0"/>
              </a:rPr>
              <a:t> </a:t>
            </a: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grompp</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npt.mdp</a:t>
            </a:r>
            <a:r>
              <a:rPr lang="sv-SE" sz="1100" dirty="0">
                <a:solidFill>
                  <a:srgbClr val="000000"/>
                </a:solidFill>
                <a:latin typeface="Courier" charset="0"/>
                <a:ea typeface="Courier" charset="0"/>
                <a:cs typeface="Courier" charset="0"/>
              </a:rPr>
              <a:t> -c </a:t>
            </a:r>
            <a:r>
              <a:rPr lang="sv-SE" sz="1100" dirty="0" err="1">
                <a:solidFill>
                  <a:srgbClr val="000000"/>
                </a:solidFill>
                <a:latin typeface="Courier" charset="0"/>
                <a:ea typeface="Courier" charset="0"/>
                <a:cs typeface="Courier" charset="0"/>
              </a:rPr>
              <a:t>nvt.gro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index.ndx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pp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npt.top</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npt.tpr</a:t>
            </a:r>
            <a:r>
              <a:rPr lang="sv-SE" sz="1100" dirty="0">
                <a:solidFill>
                  <a:srgbClr val="000000"/>
                </a:solidFill>
                <a:latin typeface="Courier" charset="0"/>
                <a:ea typeface="Courier" charset="0"/>
                <a:cs typeface="Courier" charset="0"/>
              </a:rPr>
              <a:t> </a:t>
            </a:r>
            <a:br>
              <a:rPr lang="sv-SE" sz="1100" dirty="0">
                <a:solidFill>
                  <a:srgbClr val="000000"/>
                </a:solidFill>
                <a:latin typeface="Courier" charset="0"/>
                <a:ea typeface="Courier" charset="0"/>
                <a:cs typeface="Courier" charset="0"/>
              </a:rPr>
            </a:b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mdrun</a:t>
            </a:r>
            <a:r>
              <a:rPr lang="sv-SE" sz="1100" dirty="0">
                <a:solidFill>
                  <a:srgbClr val="000000"/>
                </a:solidFill>
                <a:latin typeface="Courier" charset="0"/>
                <a:ea typeface="Courier" charset="0"/>
                <a:cs typeface="Courier" charset="0"/>
              </a:rPr>
              <a:t> -v -</a:t>
            </a:r>
            <a:r>
              <a:rPr lang="sv-SE" sz="1100" dirty="0" err="1">
                <a:solidFill>
                  <a:srgbClr val="000000"/>
                </a:solidFill>
                <a:latin typeface="Courier" charset="0"/>
                <a:ea typeface="Courier" charset="0"/>
                <a:cs typeface="Courier" charset="0"/>
              </a:rPr>
              <a:t>deffnm</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npt</a:t>
            </a:r>
            <a:endParaRPr lang="sv-SE" sz="1100" dirty="0">
              <a:solidFill>
                <a:srgbClr val="000000"/>
              </a:solidFill>
              <a:latin typeface="Courier" charset="0"/>
              <a:ea typeface="Courier" charset="0"/>
              <a:cs typeface="Courier" charset="0"/>
            </a:endParaRPr>
          </a:p>
          <a:p>
            <a:pPr marL="923925" lvl="1"/>
            <a:endParaRPr lang="sv-SE" sz="1100" dirty="0">
              <a:solidFill>
                <a:srgbClr val="000000"/>
              </a:solidFill>
              <a:latin typeface="Courier" charset="0"/>
              <a:ea typeface="Courier" charset="0"/>
              <a:cs typeface="Courier" charset="0"/>
            </a:endParaRPr>
          </a:p>
          <a:p>
            <a:pPr marL="923925" lvl="1"/>
            <a:r>
              <a:rPr lang="sv-SE" sz="1100" dirty="0">
                <a:solidFill>
                  <a:srgbClr val="000000"/>
                </a:solidFill>
                <a:latin typeface="Courier" charset="0"/>
                <a:ea typeface="Courier" charset="0"/>
                <a:cs typeface="Courier" charset="0"/>
              </a:rPr>
              <a:t>## The </a:t>
            </a:r>
            <a:r>
              <a:rPr lang="sv-SE" sz="1100" dirty="0" err="1">
                <a:solidFill>
                  <a:srgbClr val="000000"/>
                </a:solidFill>
                <a:latin typeface="Courier" charset="0"/>
                <a:ea typeface="Courier" charset="0"/>
                <a:cs typeface="Courier" charset="0"/>
              </a:rPr>
              <a:t>actual</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production</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run</a:t>
            </a:r>
            <a:endParaRPr lang="sv-SE" sz="1100" dirty="0">
              <a:solidFill>
                <a:srgbClr val="000000"/>
              </a:solidFill>
              <a:latin typeface="Courier" charset="0"/>
              <a:ea typeface="Courier" charset="0"/>
              <a:cs typeface="Courier" charset="0"/>
            </a:endParaRPr>
          </a:p>
          <a:p>
            <a:pPr marL="923925" lvl="1"/>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grompp</a:t>
            </a:r>
            <a:r>
              <a:rPr lang="sv-SE" sz="1100" dirty="0">
                <a:solidFill>
                  <a:srgbClr val="000000"/>
                </a:solidFill>
                <a:latin typeface="Courier" charset="0"/>
                <a:ea typeface="Courier" charset="0"/>
                <a:cs typeface="Courier" charset="0"/>
              </a:rPr>
              <a:t> -f </a:t>
            </a:r>
            <a:r>
              <a:rPr lang="sv-SE" sz="1100" dirty="0" err="1">
                <a:solidFill>
                  <a:srgbClr val="000000"/>
                </a:solidFill>
                <a:latin typeface="Courier" charset="0"/>
                <a:ea typeface="Courier" charset="0"/>
                <a:cs typeface="Courier" charset="0"/>
              </a:rPr>
              <a:t>md.mdp</a:t>
            </a:r>
            <a:r>
              <a:rPr lang="sv-SE" sz="1100" dirty="0">
                <a:solidFill>
                  <a:srgbClr val="000000"/>
                </a:solidFill>
                <a:latin typeface="Courier" charset="0"/>
                <a:ea typeface="Courier" charset="0"/>
                <a:cs typeface="Courier" charset="0"/>
              </a:rPr>
              <a:t> -c </a:t>
            </a:r>
            <a:r>
              <a:rPr lang="sv-SE" sz="1100" dirty="0" err="1">
                <a:solidFill>
                  <a:srgbClr val="000000"/>
                </a:solidFill>
                <a:latin typeface="Courier" charset="0"/>
                <a:ea typeface="Courier" charset="0"/>
                <a:cs typeface="Courier" charset="0"/>
              </a:rPr>
              <a:t>npt.gro</a:t>
            </a:r>
            <a:r>
              <a:rPr lang="sv-SE" sz="1100" dirty="0">
                <a:solidFill>
                  <a:srgbClr val="000000"/>
                </a:solidFill>
                <a:latin typeface="Courier" charset="0"/>
                <a:ea typeface="Courier" charset="0"/>
                <a:cs typeface="Courier" charset="0"/>
              </a:rPr>
              <a:t> -p </a:t>
            </a:r>
            <a:r>
              <a:rPr lang="sv-SE" sz="1100" dirty="0" err="1">
                <a:solidFill>
                  <a:srgbClr val="000000"/>
                </a:solidFill>
                <a:latin typeface="Courier" charset="0"/>
                <a:ea typeface="Courier" charset="0"/>
                <a:cs typeface="Courier" charset="0"/>
              </a:rPr>
              <a:t>topol.top</a:t>
            </a:r>
            <a:r>
              <a:rPr lang="sv-SE" sz="1100" dirty="0">
                <a:solidFill>
                  <a:srgbClr val="000000"/>
                </a:solidFill>
                <a:latin typeface="Courier" charset="0"/>
                <a:ea typeface="Courier" charset="0"/>
                <a:cs typeface="Courier" charset="0"/>
              </a:rPr>
              <a:t> -n </a:t>
            </a:r>
            <a:r>
              <a:rPr lang="sv-SE" sz="1100" dirty="0" err="1">
                <a:solidFill>
                  <a:srgbClr val="000000"/>
                </a:solidFill>
                <a:latin typeface="Courier" charset="0"/>
                <a:ea typeface="Courier" charset="0"/>
                <a:cs typeface="Courier" charset="0"/>
              </a:rPr>
              <a:t>index.ndx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pp</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md.top</a:t>
            </a:r>
            <a:r>
              <a:rPr lang="sv-SE" sz="1100" dirty="0">
                <a:solidFill>
                  <a:srgbClr val="000000"/>
                </a:solidFill>
                <a:latin typeface="Courier" charset="0"/>
                <a:ea typeface="Courier" charset="0"/>
                <a:cs typeface="Courier" charset="0"/>
              </a:rPr>
              <a:t> -o </a:t>
            </a:r>
            <a:r>
              <a:rPr lang="sv-SE" sz="1100" dirty="0" err="1">
                <a:solidFill>
                  <a:srgbClr val="000000"/>
                </a:solidFill>
                <a:latin typeface="Courier" charset="0"/>
                <a:ea typeface="Courier" charset="0"/>
                <a:cs typeface="Courier" charset="0"/>
              </a:rPr>
              <a:t>md.tpr</a:t>
            </a:r>
            <a:r>
              <a:rPr lang="sv-SE" sz="1100" dirty="0">
                <a:solidFill>
                  <a:srgbClr val="000000"/>
                </a:solidFill>
                <a:latin typeface="Courier" charset="0"/>
                <a:ea typeface="Courier" charset="0"/>
                <a:cs typeface="Courier" charset="0"/>
              </a:rPr>
              <a:t/>
            </a:r>
            <a:br>
              <a:rPr lang="sv-SE" sz="1100" dirty="0">
                <a:solidFill>
                  <a:srgbClr val="000000"/>
                </a:solidFill>
                <a:latin typeface="Courier" charset="0"/>
                <a:ea typeface="Courier" charset="0"/>
                <a:cs typeface="Courier" charset="0"/>
              </a:rPr>
            </a:br>
            <a:r>
              <a:rPr lang="sv-SE" sz="1100" dirty="0" err="1">
                <a:solidFill>
                  <a:srgbClr val="000000"/>
                </a:solidFill>
                <a:latin typeface="Courier" charset="0"/>
                <a:ea typeface="Courier" charset="0"/>
                <a:cs typeface="Courier" charset="0"/>
              </a:rPr>
              <a:t>gmx</a:t>
            </a:r>
            <a:r>
              <a:rPr lang="sv-SE" sz="1100" dirty="0">
                <a:solidFill>
                  <a:srgbClr val="000000"/>
                </a:solidFill>
                <a:latin typeface="Courier" charset="0"/>
                <a:ea typeface="Courier" charset="0"/>
                <a:cs typeface="Courier" charset="0"/>
              </a:rPr>
              <a:t> </a:t>
            </a:r>
            <a:r>
              <a:rPr lang="sv-SE" sz="1100" dirty="0" err="1">
                <a:solidFill>
                  <a:srgbClr val="000000"/>
                </a:solidFill>
                <a:latin typeface="Courier" charset="0"/>
                <a:ea typeface="Courier" charset="0"/>
                <a:cs typeface="Courier" charset="0"/>
              </a:rPr>
              <a:t>mdrun</a:t>
            </a:r>
            <a:r>
              <a:rPr lang="sv-SE" sz="1100" dirty="0">
                <a:solidFill>
                  <a:srgbClr val="000000"/>
                </a:solidFill>
                <a:latin typeface="Courier" charset="0"/>
                <a:ea typeface="Courier" charset="0"/>
                <a:cs typeface="Courier" charset="0"/>
              </a:rPr>
              <a:t> -v -</a:t>
            </a:r>
            <a:r>
              <a:rPr lang="sv-SE" sz="1100" dirty="0" err="1">
                <a:solidFill>
                  <a:srgbClr val="000000"/>
                </a:solidFill>
                <a:latin typeface="Courier" charset="0"/>
                <a:ea typeface="Courier" charset="0"/>
                <a:cs typeface="Courier" charset="0"/>
              </a:rPr>
              <a:t>deffnm</a:t>
            </a:r>
            <a:r>
              <a:rPr lang="sv-SE" sz="1100" dirty="0">
                <a:solidFill>
                  <a:srgbClr val="000000"/>
                </a:solidFill>
                <a:latin typeface="Courier" charset="0"/>
                <a:ea typeface="Courier" charset="0"/>
                <a:cs typeface="Courier" charset="0"/>
              </a:rPr>
              <a:t> md</a:t>
            </a:r>
          </a:p>
          <a:p>
            <a:pPr marL="923925" lvl="1"/>
            <a:endParaRPr lang="sv-SE" sz="1100" dirty="0">
              <a:solidFill>
                <a:srgbClr val="000000"/>
              </a:solidFill>
              <a:latin typeface="Courier" charset="0"/>
              <a:ea typeface="Courier" charset="0"/>
              <a:cs typeface="Courier" charset="0"/>
            </a:endParaRPr>
          </a:p>
          <a:p>
            <a:pPr marL="923925" lvl="1"/>
            <a:r>
              <a:rPr lang="sv-SE" sz="1100" dirty="0" err="1">
                <a:solidFill>
                  <a:srgbClr val="000000"/>
                </a:solidFill>
                <a:latin typeface="Courier" charset="0"/>
                <a:ea typeface="Courier" charset="0"/>
                <a:cs typeface="Courier" charset="0"/>
              </a:rPr>
              <a:t>rm</a:t>
            </a:r>
            <a:r>
              <a:rPr lang="sv-SE" sz="1100" dirty="0">
                <a:solidFill>
                  <a:srgbClr val="000000"/>
                </a:solidFill>
                <a:latin typeface="Courier" charset="0"/>
                <a:ea typeface="Courier" charset="0"/>
                <a:cs typeface="Courier" charset="0"/>
              </a:rPr>
              <a:t> -f </a:t>
            </a:r>
            <a:r>
              <a:rPr lang="sv-SE" sz="1100" dirty="0" smtClean="0">
                <a:solidFill>
                  <a:srgbClr val="000000"/>
                </a:solidFill>
                <a:latin typeface="Courier" charset="0"/>
                <a:ea typeface="Courier" charset="0"/>
                <a:cs typeface="Courier" charset="0"/>
              </a:rPr>
              <a:t>\#*</a:t>
            </a:r>
            <a:endParaRPr lang="sv-SE" sz="700" dirty="0">
              <a:solidFill>
                <a:srgbClr val="000000"/>
              </a:solidFill>
              <a:latin typeface="Courier" charset="0"/>
              <a:ea typeface="Courier" charset="0"/>
              <a:cs typeface="Courier" charset="0"/>
            </a:endParaRPr>
          </a:p>
          <a:p>
            <a:pPr marL="466725" lvl="1"/>
            <a:endParaRPr lang="sv-SE" sz="700" dirty="0">
              <a:solidFill>
                <a:srgbClr val="000000"/>
              </a:solidFill>
              <a:latin typeface="Courier" charset="0"/>
              <a:ea typeface="Courier" charset="0"/>
              <a:cs typeface="Courier" charset="0"/>
            </a:endParaRPr>
          </a:p>
        </p:txBody>
      </p:sp>
    </p:spTree>
    <p:extLst>
      <p:ext uri="{BB962C8B-B14F-4D97-AF65-F5344CB8AC3E}">
        <p14:creationId xmlns:p14="http://schemas.microsoft.com/office/powerpoint/2010/main" val="21445975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objekt 2"/>
          <p:cNvPicPr>
            <a:picLocks noChangeAspect="1"/>
          </p:cNvPicPr>
          <p:nvPr/>
        </p:nvPicPr>
        <p:blipFill rotWithShape="1">
          <a:blip r:embed="rId2"/>
          <a:srcRect r="43449"/>
          <a:stretch/>
        </p:blipFill>
        <p:spPr>
          <a:xfrm>
            <a:off x="1544320" y="1789255"/>
            <a:ext cx="1678709" cy="2268284"/>
          </a:xfrm>
          <a:prstGeom prst="rect">
            <a:avLst/>
          </a:prstGeom>
          <a:ln>
            <a:solidFill>
              <a:schemeClr val="tx1"/>
            </a:solidFill>
          </a:ln>
        </p:spPr>
      </p:pic>
      <p:sp>
        <p:nvSpPr>
          <p:cNvPr id="6" name="textruta 5"/>
          <p:cNvSpPr txBox="1"/>
          <p:nvPr/>
        </p:nvSpPr>
        <p:spPr>
          <a:xfrm>
            <a:off x="3988594" y="2732037"/>
            <a:ext cx="1181100" cy="923330"/>
          </a:xfrm>
          <a:prstGeom prst="rect">
            <a:avLst/>
          </a:prstGeom>
          <a:noFill/>
        </p:spPr>
        <p:txBody>
          <a:bodyPr wrap="square" rtlCol="0">
            <a:spAutoFit/>
          </a:bodyPr>
          <a:lstStyle/>
          <a:p>
            <a:r>
              <a:rPr lang="sv-SE" b="1" dirty="0">
                <a:latin typeface="Arial"/>
                <a:cs typeface="Arial"/>
              </a:rPr>
              <a:t>Before</a:t>
            </a:r>
          </a:p>
          <a:p>
            <a:endParaRPr lang="sv-SE" dirty="0">
              <a:latin typeface="Arial"/>
              <a:cs typeface="Arial"/>
            </a:endParaRPr>
          </a:p>
          <a:p>
            <a:r>
              <a:rPr lang="sv-SE" b="1" dirty="0" err="1">
                <a:latin typeface="Arial"/>
                <a:cs typeface="Arial"/>
              </a:rPr>
              <a:t>After</a:t>
            </a:r>
            <a:endParaRPr lang="sv-SE" b="1" dirty="0">
              <a:latin typeface="Arial"/>
              <a:cs typeface="Arial"/>
            </a:endParaRPr>
          </a:p>
        </p:txBody>
      </p:sp>
      <p:cxnSp>
        <p:nvCxnSpPr>
          <p:cNvPr id="8" name="Rak pil 7"/>
          <p:cNvCxnSpPr/>
          <p:nvPr/>
        </p:nvCxnSpPr>
        <p:spPr>
          <a:xfrm flipH="1">
            <a:off x="3217069" y="2913012"/>
            <a:ext cx="77152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Rak pil 8"/>
          <p:cNvCxnSpPr/>
          <p:nvPr/>
        </p:nvCxnSpPr>
        <p:spPr>
          <a:xfrm>
            <a:off x="4932204" y="3494672"/>
            <a:ext cx="8001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Rektangel 11"/>
          <p:cNvSpPr/>
          <p:nvPr/>
        </p:nvSpPr>
        <p:spPr>
          <a:xfrm>
            <a:off x="535649" y="5204005"/>
            <a:ext cx="4835802" cy="1200329"/>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r>
              <a:rPr lang="sv-SE" dirty="0" err="1">
                <a:solidFill>
                  <a:srgbClr val="000000"/>
                </a:solidFill>
                <a:latin typeface="Calibri" charset="0"/>
                <a:ea typeface="Calibri" charset="0"/>
                <a:cs typeface="Calibri" charset="0"/>
              </a:rPr>
              <a:t>Easily</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becomes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too</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many</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files</a:t>
            </a:r>
            <a:r>
              <a:rPr lang="sv-SE" dirty="0">
                <a:solidFill>
                  <a:srgbClr val="000000"/>
                </a:solidFill>
                <a:latin typeface="Calibri" charset="0"/>
                <a:ea typeface="Calibri" charset="0"/>
                <a:cs typeface="Calibri" charset="0"/>
              </a:rPr>
              <a:t> in a </a:t>
            </a:r>
            <a:r>
              <a:rPr lang="sv-SE" dirty="0" err="1">
                <a:solidFill>
                  <a:srgbClr val="000000"/>
                </a:solidFill>
                <a:latin typeface="Calibri" charset="0"/>
                <a:ea typeface="Calibri" charset="0"/>
                <a:cs typeface="Calibri" charset="0"/>
              </a:rPr>
              <a:t>single</a:t>
            </a:r>
            <a:r>
              <a:rPr lang="sv-SE" dirty="0">
                <a:solidFill>
                  <a:srgbClr val="000000"/>
                </a:solidFill>
                <a:latin typeface="Calibri" charset="0"/>
                <a:ea typeface="Calibri" charset="0"/>
                <a:cs typeface="Calibri" charset="0"/>
              </a:rPr>
              <a:t> folder!! </a:t>
            </a:r>
            <a:r>
              <a:rPr lang="sv-SE" dirty="0" err="1">
                <a:solidFill>
                  <a:srgbClr val="000000"/>
                </a:solidFill>
                <a:latin typeface="Calibri" charset="0"/>
                <a:ea typeface="Calibri" charset="0"/>
                <a:cs typeface="Calibri" charset="0"/>
              </a:rPr>
              <a:t>Especially</a:t>
            </a:r>
            <a:r>
              <a:rPr lang="sv-SE" dirty="0">
                <a:solidFill>
                  <a:srgbClr val="000000"/>
                </a:solidFill>
                <a:latin typeface="Calibri" charset="0"/>
                <a:ea typeface="Calibri" charset="0"/>
                <a:cs typeface="Calibri" charset="0"/>
              </a:rPr>
              <a:t> for </a:t>
            </a:r>
            <a:r>
              <a:rPr lang="sv-SE" dirty="0" err="1">
                <a:solidFill>
                  <a:srgbClr val="000000"/>
                </a:solidFill>
                <a:latin typeface="Calibri" charset="0"/>
                <a:ea typeface="Calibri" charset="0"/>
                <a:cs typeface="Calibri" charset="0"/>
              </a:rPr>
              <a:t>more</a:t>
            </a:r>
            <a:r>
              <a:rPr lang="sv-SE" dirty="0">
                <a:solidFill>
                  <a:srgbClr val="000000"/>
                </a:solidFill>
                <a:latin typeface="Calibri" charset="0"/>
                <a:ea typeface="Calibri" charset="0"/>
                <a:cs typeface="Calibri" charset="0"/>
              </a:rPr>
              <a:t> </a:t>
            </a:r>
            <a:r>
              <a:rPr lang="sv-SE" dirty="0" err="1" smtClean="0">
                <a:solidFill>
                  <a:srgbClr val="000000"/>
                </a:solidFill>
                <a:latin typeface="Calibri" charset="0"/>
                <a:ea typeface="Calibri" charset="0"/>
                <a:cs typeface="Calibri" charset="0"/>
              </a:rPr>
              <a:t>advanced</a:t>
            </a:r>
            <a:r>
              <a:rPr lang="sv-SE" dirty="0">
                <a:solidFill>
                  <a:srgbClr val="000000"/>
                </a:solidFill>
                <a:latin typeface="Calibri" charset="0"/>
                <a:ea typeface="Calibri" charset="0"/>
                <a:cs typeface="Calibri" charset="0"/>
              </a:rPr>
              <a:t> </a:t>
            </a:r>
            <a:r>
              <a:rPr lang="sv-SE" dirty="0" err="1" smtClean="0">
                <a:solidFill>
                  <a:srgbClr val="000000"/>
                </a:solidFill>
                <a:latin typeface="Calibri" charset="0"/>
                <a:ea typeface="Calibri" charset="0"/>
                <a:cs typeface="Calibri" charset="0"/>
              </a:rPr>
              <a:t>workflows</a:t>
            </a:r>
            <a:r>
              <a:rPr lang="sv-SE" dirty="0" smtClean="0">
                <a:solidFill>
                  <a:srgbClr val="000000"/>
                </a:solidFill>
                <a:latin typeface="Calibri" charset="0"/>
                <a:ea typeface="Calibri" charset="0"/>
                <a:cs typeface="Calibri" charset="0"/>
              </a:rPr>
              <a:t>..</a:t>
            </a:r>
          </a:p>
          <a:p>
            <a:endParaRPr lang="sv-SE" dirty="0">
              <a:solidFill>
                <a:srgbClr val="000000"/>
              </a:solidFill>
              <a:latin typeface="Calibri" charset="0"/>
              <a:ea typeface="Calibri" charset="0"/>
              <a:cs typeface="Calibri" charset="0"/>
            </a:endParaRPr>
          </a:p>
          <a:p>
            <a:r>
              <a:rPr lang="sv-SE" dirty="0" err="1">
                <a:solidFill>
                  <a:srgbClr val="000000"/>
                </a:solidFill>
                <a:latin typeface="Calibri" charset="0"/>
                <a:ea typeface="Calibri" charset="0"/>
                <a:cs typeface="Calibri" charset="0"/>
              </a:rPr>
              <a:t>Can</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we</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simplify</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this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somehow</a:t>
            </a:r>
            <a:r>
              <a:rPr lang="sv-SE" dirty="0">
                <a:solidFill>
                  <a:srgbClr val="000000"/>
                </a:solidFill>
                <a:latin typeface="Calibri" charset="0"/>
                <a:ea typeface="Calibri" charset="0"/>
                <a:cs typeface="Calibri" charset="0"/>
              </a:rPr>
              <a:t>?</a:t>
            </a:r>
          </a:p>
        </p:txBody>
      </p:sp>
      <p:pic>
        <p:nvPicPr>
          <p:cNvPr id="13" name="Bildobjekt 12"/>
          <p:cNvPicPr>
            <a:picLocks noChangeAspect="1"/>
          </p:cNvPicPr>
          <p:nvPr/>
        </p:nvPicPr>
        <p:blipFill>
          <a:blip r:embed="rId3"/>
          <a:stretch>
            <a:fillRect/>
          </a:stretch>
        </p:blipFill>
        <p:spPr>
          <a:xfrm>
            <a:off x="5732304" y="976025"/>
            <a:ext cx="1947301" cy="5545293"/>
          </a:xfrm>
          <a:prstGeom prst="rect">
            <a:avLst/>
          </a:prstGeom>
          <a:ln>
            <a:solidFill>
              <a:srgbClr val="000000"/>
            </a:solidFill>
          </a:ln>
        </p:spPr>
      </p:pic>
      <p:sp>
        <p:nvSpPr>
          <p:cNvPr id="10" name="Rubrik 1"/>
          <p:cNvSpPr txBox="1">
            <a:spLocks/>
          </p:cNvSpPr>
          <p:nvPr/>
        </p:nvSpPr>
        <p:spPr>
          <a:xfrm>
            <a:off x="0" y="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a:latin typeface="Calibri" charset="0"/>
                <a:ea typeface="Calibri" charset="0"/>
                <a:cs typeface="Calibri" charset="0"/>
              </a:rPr>
              <a:t>	</a:t>
            </a:r>
            <a:r>
              <a:rPr lang="sv-SE" sz="2000" dirty="0" smtClean="0">
                <a:latin typeface="Calibri" charset="0"/>
                <a:ea typeface="Calibri" charset="0"/>
                <a:cs typeface="Calibri" charset="0"/>
              </a:rPr>
              <a:t>The </a:t>
            </a:r>
            <a:r>
              <a:rPr lang="sv-SE" sz="2000" dirty="0">
                <a:latin typeface="Calibri" charset="0"/>
                <a:ea typeface="Calibri" charset="0"/>
                <a:cs typeface="Calibri" charset="0"/>
              </a:rPr>
              <a:t>input </a:t>
            </a:r>
            <a:r>
              <a:rPr lang="sv-SE" sz="2000" dirty="0" err="1">
                <a:latin typeface="Calibri" charset="0"/>
                <a:ea typeface="Calibri" charset="0"/>
                <a:cs typeface="Calibri" charset="0"/>
              </a:rPr>
              <a:t>files</a:t>
            </a:r>
            <a:r>
              <a:rPr lang="sv-SE" sz="2000" dirty="0">
                <a:latin typeface="Calibri" charset="0"/>
                <a:ea typeface="Calibri" charset="0"/>
                <a:cs typeface="Calibri" charset="0"/>
              </a:rPr>
              <a:t> </a:t>
            </a:r>
            <a:r>
              <a:rPr lang="sv-SE" sz="2000" dirty="0" err="1">
                <a:latin typeface="Calibri" charset="0"/>
                <a:ea typeface="Calibri" charset="0"/>
                <a:cs typeface="Calibri" charset="0"/>
              </a:rPr>
              <a:t>before</a:t>
            </a:r>
            <a:r>
              <a:rPr lang="sv-SE" sz="2000" dirty="0">
                <a:latin typeface="Calibri" charset="0"/>
                <a:ea typeface="Calibri" charset="0"/>
                <a:cs typeface="Calibri" charset="0"/>
              </a:rPr>
              <a:t> and </a:t>
            </a:r>
            <a:r>
              <a:rPr lang="sv-SE" sz="2000" dirty="0" err="1">
                <a:latin typeface="Calibri" charset="0"/>
                <a:ea typeface="Calibri" charset="0"/>
                <a:cs typeface="Calibri" charset="0"/>
              </a:rPr>
              <a:t>after</a:t>
            </a:r>
            <a:r>
              <a:rPr lang="sv-SE" sz="2000" dirty="0">
                <a:latin typeface="Calibri" charset="0"/>
                <a:ea typeface="Calibri" charset="0"/>
                <a:cs typeface="Calibri" charset="0"/>
              </a:rPr>
              <a:t> the simulations… workflow </a:t>
            </a:r>
            <a:r>
              <a:rPr lang="sv-SE" sz="2000" dirty="0" smtClean="0">
                <a:latin typeface="Calibri" charset="0"/>
                <a:ea typeface="Calibri" charset="0"/>
                <a:cs typeface="Calibri" charset="0"/>
              </a:rPr>
              <a:t>1</a:t>
            </a:r>
            <a:endParaRPr lang="sv-SE" sz="2000" b="1" dirty="0">
              <a:latin typeface="Calibri" charset="0"/>
              <a:ea typeface="Calibri" charset="0"/>
              <a:cs typeface="Calibri" charset="0"/>
            </a:endParaRPr>
          </a:p>
        </p:txBody>
      </p:sp>
    </p:spTree>
    <p:extLst>
      <p:ext uri="{BB962C8B-B14F-4D97-AF65-F5344CB8AC3E}">
        <p14:creationId xmlns:p14="http://schemas.microsoft.com/office/powerpoint/2010/main" val="15350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objekt 3"/>
          <p:cNvPicPr>
            <a:picLocks noChangeAspect="1"/>
          </p:cNvPicPr>
          <p:nvPr/>
        </p:nvPicPr>
        <p:blipFill rotWithShape="1">
          <a:blip r:embed="rId2"/>
          <a:srcRect r="25935"/>
          <a:stretch/>
        </p:blipFill>
        <p:spPr>
          <a:xfrm>
            <a:off x="1039957" y="2247825"/>
            <a:ext cx="2374438" cy="1677235"/>
          </a:xfrm>
          <a:prstGeom prst="rect">
            <a:avLst/>
          </a:prstGeom>
          <a:ln>
            <a:solidFill>
              <a:srgbClr val="000000"/>
            </a:solidFill>
          </a:ln>
        </p:spPr>
      </p:pic>
      <p:pic>
        <p:nvPicPr>
          <p:cNvPr id="7" name="Bildobjekt 6"/>
          <p:cNvPicPr>
            <a:picLocks noChangeAspect="1"/>
          </p:cNvPicPr>
          <p:nvPr/>
        </p:nvPicPr>
        <p:blipFill rotWithShape="1">
          <a:blip r:embed="rId3"/>
          <a:srcRect r="34135"/>
          <a:stretch/>
        </p:blipFill>
        <p:spPr>
          <a:xfrm>
            <a:off x="5619750" y="1804735"/>
            <a:ext cx="2354030" cy="3775211"/>
          </a:xfrm>
          <a:prstGeom prst="rect">
            <a:avLst/>
          </a:prstGeom>
          <a:ln>
            <a:solidFill>
              <a:srgbClr val="000000"/>
            </a:solidFill>
          </a:ln>
        </p:spPr>
      </p:pic>
      <p:sp>
        <p:nvSpPr>
          <p:cNvPr id="11" name="textruta 10"/>
          <p:cNvSpPr txBox="1"/>
          <p:nvPr/>
        </p:nvSpPr>
        <p:spPr>
          <a:xfrm>
            <a:off x="4183380" y="2858586"/>
            <a:ext cx="1181100" cy="923330"/>
          </a:xfrm>
          <a:prstGeom prst="rect">
            <a:avLst/>
          </a:prstGeom>
          <a:noFill/>
        </p:spPr>
        <p:txBody>
          <a:bodyPr wrap="square" rtlCol="0">
            <a:spAutoFit/>
          </a:bodyPr>
          <a:lstStyle/>
          <a:p>
            <a:r>
              <a:rPr lang="sv-SE" b="1" dirty="0">
                <a:latin typeface="Arial"/>
                <a:cs typeface="Arial"/>
              </a:rPr>
              <a:t>Before</a:t>
            </a:r>
          </a:p>
          <a:p>
            <a:endParaRPr lang="sv-SE" dirty="0">
              <a:latin typeface="Arial"/>
              <a:cs typeface="Arial"/>
            </a:endParaRPr>
          </a:p>
          <a:p>
            <a:r>
              <a:rPr lang="sv-SE" b="1" dirty="0" err="1">
                <a:latin typeface="Arial"/>
                <a:cs typeface="Arial"/>
              </a:rPr>
              <a:t>After</a:t>
            </a:r>
            <a:endParaRPr lang="sv-SE" b="1" dirty="0">
              <a:latin typeface="Arial"/>
              <a:cs typeface="Arial"/>
            </a:endParaRPr>
          </a:p>
        </p:txBody>
      </p:sp>
      <p:cxnSp>
        <p:nvCxnSpPr>
          <p:cNvPr id="13" name="Rak pil 12"/>
          <p:cNvCxnSpPr/>
          <p:nvPr/>
        </p:nvCxnSpPr>
        <p:spPr>
          <a:xfrm flipH="1">
            <a:off x="3411855" y="3039561"/>
            <a:ext cx="77152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Rak pil 13"/>
          <p:cNvCxnSpPr/>
          <p:nvPr/>
        </p:nvCxnSpPr>
        <p:spPr>
          <a:xfrm>
            <a:off x="4812030" y="3611061"/>
            <a:ext cx="8001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Rubrik 1"/>
          <p:cNvSpPr txBox="1">
            <a:spLocks/>
          </p:cNvSpPr>
          <p:nvPr/>
        </p:nvSpPr>
        <p:spPr>
          <a:xfrm>
            <a:off x="0" y="14224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a:latin typeface="Calibri" charset="0"/>
                <a:ea typeface="Calibri" charset="0"/>
                <a:cs typeface="Calibri" charset="0"/>
              </a:rPr>
              <a:t>	</a:t>
            </a:r>
            <a:r>
              <a:rPr lang="sv-SE" sz="2000" dirty="0" smtClean="0">
                <a:latin typeface="Calibri" charset="0"/>
                <a:ea typeface="Calibri" charset="0"/>
                <a:cs typeface="Calibri" charset="0"/>
              </a:rPr>
              <a:t>The </a:t>
            </a:r>
            <a:r>
              <a:rPr lang="sv-SE" sz="2000" dirty="0">
                <a:latin typeface="Calibri" charset="0"/>
                <a:ea typeface="Calibri" charset="0"/>
                <a:cs typeface="Calibri" charset="0"/>
              </a:rPr>
              <a:t>input </a:t>
            </a:r>
            <a:r>
              <a:rPr lang="sv-SE" sz="2000" dirty="0" err="1">
                <a:latin typeface="Calibri" charset="0"/>
                <a:ea typeface="Calibri" charset="0"/>
                <a:cs typeface="Calibri" charset="0"/>
              </a:rPr>
              <a:t>files</a:t>
            </a:r>
            <a:r>
              <a:rPr lang="sv-SE" sz="2000" dirty="0">
                <a:latin typeface="Calibri" charset="0"/>
                <a:ea typeface="Calibri" charset="0"/>
                <a:cs typeface="Calibri" charset="0"/>
              </a:rPr>
              <a:t> </a:t>
            </a:r>
            <a:r>
              <a:rPr lang="sv-SE" sz="2000" dirty="0" err="1">
                <a:latin typeface="Calibri" charset="0"/>
                <a:ea typeface="Calibri" charset="0"/>
                <a:cs typeface="Calibri" charset="0"/>
              </a:rPr>
              <a:t>before</a:t>
            </a:r>
            <a:r>
              <a:rPr lang="sv-SE" sz="2000" dirty="0">
                <a:latin typeface="Calibri" charset="0"/>
                <a:ea typeface="Calibri" charset="0"/>
                <a:cs typeface="Calibri" charset="0"/>
              </a:rPr>
              <a:t> and </a:t>
            </a:r>
            <a:r>
              <a:rPr lang="sv-SE" sz="2000" dirty="0" err="1">
                <a:latin typeface="Calibri" charset="0"/>
                <a:ea typeface="Calibri" charset="0"/>
                <a:cs typeface="Calibri" charset="0"/>
              </a:rPr>
              <a:t>after</a:t>
            </a:r>
            <a:r>
              <a:rPr lang="sv-SE" sz="2000" dirty="0">
                <a:latin typeface="Calibri" charset="0"/>
                <a:ea typeface="Calibri" charset="0"/>
                <a:cs typeface="Calibri" charset="0"/>
              </a:rPr>
              <a:t> the simulations… workflow </a:t>
            </a:r>
            <a:r>
              <a:rPr lang="sv-SE" sz="2000" dirty="0" smtClean="0">
                <a:latin typeface="Calibri" charset="0"/>
                <a:ea typeface="Calibri" charset="0"/>
                <a:cs typeface="Calibri" charset="0"/>
              </a:rPr>
              <a:t>2</a:t>
            </a:r>
          </a:p>
          <a:p>
            <a:pPr algn="l"/>
            <a:r>
              <a:rPr lang="sv-SE" sz="2000" b="1" dirty="0">
                <a:latin typeface="Calibri" charset="0"/>
                <a:ea typeface="Calibri" charset="0"/>
                <a:cs typeface="Calibri" charset="0"/>
              </a:rPr>
              <a:t>	</a:t>
            </a:r>
            <a:r>
              <a:rPr lang="sv-SE" sz="2000" dirty="0" err="1" smtClean="0">
                <a:latin typeface="Calibri" charset="0"/>
                <a:ea typeface="Calibri" charset="0"/>
                <a:cs typeface="Calibri" charset="0"/>
              </a:rPr>
              <a:t>using</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some</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bash</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scripting</a:t>
            </a:r>
            <a:endParaRPr lang="sv-SE" sz="2000" dirty="0">
              <a:latin typeface="Calibri" charset="0"/>
              <a:ea typeface="Calibri" charset="0"/>
              <a:cs typeface="Calibri" charset="0"/>
            </a:endParaRPr>
          </a:p>
        </p:txBody>
      </p:sp>
      <p:sp>
        <p:nvSpPr>
          <p:cNvPr id="5" name="TextBox 4"/>
          <p:cNvSpPr txBox="1"/>
          <p:nvPr/>
        </p:nvSpPr>
        <p:spPr>
          <a:xfrm>
            <a:off x="551251" y="4318990"/>
            <a:ext cx="4457629" cy="2031325"/>
          </a:xfrm>
          <a:prstGeom prst="rect">
            <a:avLst/>
          </a:prstGeom>
        </p:spPr>
        <p:style>
          <a:lnRef idx="2">
            <a:schemeClr val="dk1"/>
          </a:lnRef>
          <a:fillRef idx="1003">
            <a:schemeClr val="lt1"/>
          </a:fillRef>
          <a:effectRef idx="0">
            <a:schemeClr val="dk1"/>
          </a:effectRef>
          <a:fontRef idx="minor">
            <a:schemeClr val="dk1"/>
          </a:fontRef>
        </p:style>
        <p:txBody>
          <a:bodyPr wrap="square" rtlCol="0">
            <a:spAutoFit/>
          </a:bodyPr>
          <a:lstStyle/>
          <a:p>
            <a:r>
              <a:rPr lang="sv-SE" dirty="0" err="1">
                <a:solidFill>
                  <a:srgbClr val="000000"/>
                </a:solidFill>
                <a:latin typeface="Calibri" charset="0"/>
                <a:ea typeface="Calibri" charset="0"/>
                <a:cs typeface="Calibri" charset="0"/>
              </a:rPr>
              <a:t>We</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should</a:t>
            </a:r>
            <a:r>
              <a:rPr lang="sv-SE" dirty="0">
                <a:solidFill>
                  <a:srgbClr val="000000"/>
                </a:solidFill>
                <a:latin typeface="Calibri" charset="0"/>
                <a:ea typeface="Calibri" charset="0"/>
                <a:cs typeface="Calibri" charset="0"/>
              </a:rPr>
              <a:t> make </a:t>
            </a:r>
            <a:r>
              <a:rPr lang="sv-SE" dirty="0" err="1">
                <a:solidFill>
                  <a:srgbClr val="000000"/>
                </a:solidFill>
                <a:latin typeface="Calibri" charset="0"/>
                <a:ea typeface="Calibri" charset="0"/>
                <a:cs typeface="Calibri" charset="0"/>
              </a:rPr>
              <a:t>use</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of</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bash</a:t>
            </a:r>
            <a:r>
              <a:rPr lang="sv-SE" dirty="0">
                <a:solidFill>
                  <a:srgbClr val="000000"/>
                </a:solidFill>
                <a:latin typeface="Calibri" charset="0"/>
                <a:ea typeface="Calibri" charset="0"/>
                <a:cs typeface="Calibri" charset="0"/>
              </a:rPr>
              <a:t> to </a:t>
            </a:r>
            <a:r>
              <a:rPr lang="sv-SE" dirty="0" err="1">
                <a:solidFill>
                  <a:srgbClr val="000000"/>
                </a:solidFill>
                <a:latin typeface="Calibri" charset="0"/>
                <a:ea typeface="Calibri" charset="0"/>
                <a:cs typeface="Calibri" charset="0"/>
              </a:rPr>
              <a:t>create</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rational</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workflows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Why</a:t>
            </a:r>
            <a:r>
              <a:rPr lang="sv-SE" dirty="0">
                <a:solidFill>
                  <a:srgbClr val="000000"/>
                </a:solidFill>
                <a:latin typeface="Calibri" charset="0"/>
                <a:ea typeface="Calibri" charset="0"/>
                <a:cs typeface="Calibri" charset="0"/>
              </a:rPr>
              <a:t>?</a:t>
            </a:r>
          </a:p>
          <a:p>
            <a:endParaRPr lang="sv-SE" dirty="0">
              <a:solidFill>
                <a:srgbClr val="000000"/>
              </a:solidFill>
              <a:latin typeface="Calibri" charset="0"/>
              <a:ea typeface="Calibri" charset="0"/>
              <a:cs typeface="Calibri" charset="0"/>
            </a:endParaRPr>
          </a:p>
          <a:p>
            <a:pPr marL="214313" indent="-214313">
              <a:buFont typeface="Arial"/>
              <a:buChar char="•"/>
            </a:pPr>
            <a:r>
              <a:rPr lang="sv-SE" dirty="0">
                <a:solidFill>
                  <a:srgbClr val="000000"/>
                </a:solidFill>
                <a:latin typeface="Calibri" charset="0"/>
                <a:ea typeface="Calibri" charset="0"/>
                <a:cs typeface="Calibri" charset="0"/>
              </a:rPr>
              <a:t>It </a:t>
            </a:r>
            <a:r>
              <a:rPr lang="sv-SE" dirty="0" err="1">
                <a:solidFill>
                  <a:srgbClr val="000000"/>
                </a:solidFill>
                <a:latin typeface="Calibri" charset="0"/>
                <a:ea typeface="Calibri" charset="0"/>
                <a:cs typeface="Calibri" charset="0"/>
              </a:rPr>
              <a:t>can</a:t>
            </a:r>
            <a:r>
              <a:rPr lang="sv-SE" dirty="0">
                <a:solidFill>
                  <a:srgbClr val="000000"/>
                </a:solidFill>
                <a:latin typeface="Calibri" charset="0"/>
                <a:ea typeface="Calibri" charset="0"/>
                <a:cs typeface="Calibri" charset="0"/>
              </a:rPr>
              <a:t> make </a:t>
            </a:r>
            <a:r>
              <a:rPr lang="sv-SE" dirty="0" err="1">
                <a:solidFill>
                  <a:srgbClr val="000000"/>
                </a:solidFill>
                <a:latin typeface="Calibri" charset="0"/>
                <a:ea typeface="Calibri" charset="0"/>
                <a:cs typeface="Calibri" charset="0"/>
              </a:rPr>
              <a:t>things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tidy</a:t>
            </a:r>
            <a:endParaRPr lang="sv-SE" dirty="0">
              <a:solidFill>
                <a:srgbClr val="000000"/>
              </a:solidFill>
              <a:latin typeface="Calibri" charset="0"/>
              <a:ea typeface="Calibri" charset="0"/>
              <a:cs typeface="Calibri" charset="0"/>
            </a:endParaRPr>
          </a:p>
          <a:p>
            <a:pPr marL="214313" indent="-214313">
              <a:buFont typeface="Arial"/>
              <a:buChar char="•"/>
            </a:pPr>
            <a:r>
              <a:rPr lang="sv-SE" dirty="0" err="1">
                <a:solidFill>
                  <a:srgbClr val="000000"/>
                </a:solidFill>
                <a:latin typeface="Calibri" charset="0"/>
                <a:ea typeface="Calibri" charset="0"/>
                <a:cs typeface="Calibri" charset="0"/>
              </a:rPr>
              <a:t>Allows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us</a:t>
            </a:r>
            <a:r>
              <a:rPr lang="sv-SE" dirty="0">
                <a:solidFill>
                  <a:srgbClr val="000000"/>
                </a:solidFill>
                <a:latin typeface="Calibri" charset="0"/>
                <a:ea typeface="Calibri" charset="0"/>
                <a:cs typeface="Calibri" charset="0"/>
              </a:rPr>
              <a:t> to </a:t>
            </a:r>
            <a:r>
              <a:rPr lang="sv-SE" dirty="0" err="1">
                <a:solidFill>
                  <a:srgbClr val="000000"/>
                </a:solidFill>
                <a:latin typeface="Calibri" charset="0"/>
                <a:ea typeface="Calibri" charset="0"/>
                <a:cs typeface="Calibri" charset="0"/>
              </a:rPr>
              <a:t>create</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advanced</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workflows</a:t>
            </a:r>
            <a:endParaRPr lang="sv-SE" dirty="0">
              <a:solidFill>
                <a:srgbClr val="000000"/>
              </a:solidFill>
              <a:latin typeface="Calibri" charset="0"/>
              <a:ea typeface="Calibri" charset="0"/>
              <a:cs typeface="Calibri" charset="0"/>
            </a:endParaRPr>
          </a:p>
          <a:p>
            <a:pPr marL="214313" indent="-214313">
              <a:buFont typeface="Arial"/>
              <a:buChar char="•"/>
            </a:pPr>
            <a:r>
              <a:rPr lang="sv-SE" dirty="0" err="1">
                <a:solidFill>
                  <a:srgbClr val="000000"/>
                </a:solidFill>
                <a:latin typeface="Calibri" charset="0"/>
                <a:ea typeface="Calibri" charset="0"/>
                <a:cs typeface="Calibri" charset="0"/>
              </a:rPr>
              <a:t>Allows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us</a:t>
            </a:r>
            <a:r>
              <a:rPr lang="sv-SE" dirty="0">
                <a:solidFill>
                  <a:srgbClr val="000000"/>
                </a:solidFill>
                <a:latin typeface="Calibri" charset="0"/>
                <a:ea typeface="Calibri" charset="0"/>
                <a:cs typeface="Calibri" charset="0"/>
              </a:rPr>
              <a:t> to </a:t>
            </a:r>
            <a:r>
              <a:rPr lang="sv-SE" dirty="0" err="1">
                <a:solidFill>
                  <a:srgbClr val="000000"/>
                </a:solidFill>
                <a:latin typeface="Calibri" charset="0"/>
                <a:ea typeface="Calibri" charset="0"/>
                <a:cs typeface="Calibri" charset="0"/>
              </a:rPr>
              <a:t>run</a:t>
            </a:r>
            <a:r>
              <a:rPr lang="sv-SE" dirty="0">
                <a:solidFill>
                  <a:srgbClr val="000000"/>
                </a:solidFill>
                <a:latin typeface="Calibri" charset="0"/>
                <a:ea typeface="Calibri" charset="0"/>
                <a:cs typeface="Calibri" charset="0"/>
              </a:rPr>
              <a:t> same input </a:t>
            </a:r>
            <a:r>
              <a:rPr lang="sv-SE" dirty="0" err="1">
                <a:solidFill>
                  <a:srgbClr val="000000"/>
                </a:solidFill>
                <a:latin typeface="Calibri" charset="0"/>
                <a:ea typeface="Calibri" charset="0"/>
                <a:cs typeface="Calibri" charset="0"/>
              </a:rPr>
              <a:t>files</a:t>
            </a:r>
            <a:r>
              <a:rPr lang="sv-SE" dirty="0">
                <a:solidFill>
                  <a:srgbClr val="000000"/>
                </a:solidFill>
                <a:latin typeface="Calibri" charset="0"/>
                <a:ea typeface="Calibri" charset="0"/>
                <a:cs typeface="Calibri" charset="0"/>
              </a:rPr>
              <a:t> on different </a:t>
            </a:r>
            <a:r>
              <a:rPr lang="sv-SE" dirty="0" err="1">
                <a:solidFill>
                  <a:srgbClr val="000000"/>
                </a:solidFill>
                <a:latin typeface="Calibri" charset="0"/>
                <a:ea typeface="Calibri" charset="0"/>
                <a:cs typeface="Calibri" charset="0"/>
              </a:rPr>
              <a:t>computers</a:t>
            </a:r>
            <a:r>
              <a:rPr lang="sv-SE" dirty="0">
                <a:solidFill>
                  <a:srgbClr val="000000"/>
                </a:solidFill>
                <a:latin typeface="Calibri" charset="0"/>
                <a:ea typeface="Calibri" charset="0"/>
                <a:cs typeface="Calibri" charset="0"/>
              </a:rPr>
              <a:t>/HPC </a:t>
            </a:r>
            <a:r>
              <a:rPr lang="sv-SE" dirty="0" smtClean="0">
                <a:solidFill>
                  <a:srgbClr val="000000"/>
                </a:solidFill>
                <a:latin typeface="Calibri" charset="0"/>
                <a:ea typeface="Calibri" charset="0"/>
                <a:cs typeface="Calibri" charset="0"/>
              </a:rPr>
              <a:t>clusters</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89402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468518"/>
            <a:ext cx="9144000" cy="513986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000" dirty="0">
                <a:solidFill>
                  <a:srgbClr val="000000"/>
                </a:solidFill>
                <a:latin typeface="Courier"/>
                <a:cs typeface="Courier"/>
              </a:rPr>
              <a:t>#!/bin/</a:t>
            </a:r>
            <a:r>
              <a:rPr lang="sv-SE" sz="1000" dirty="0" err="1">
                <a:solidFill>
                  <a:srgbClr val="000000"/>
                </a:solidFill>
                <a:latin typeface="Courier"/>
                <a:cs typeface="Courier"/>
              </a:rPr>
              <a:t>bash</a:t>
            </a:r>
            <a:endParaRPr lang="sv-SE" sz="1000" dirty="0">
              <a:solidFill>
                <a:srgbClr val="000000"/>
              </a:solidFill>
              <a:latin typeface="Courier"/>
              <a:cs typeface="Courier"/>
            </a:endParaRPr>
          </a:p>
          <a:p>
            <a:pPr marL="923925" lvl="1"/>
            <a:endParaRPr lang="sv-SE" sz="1000" dirty="0">
              <a:solidFill>
                <a:srgbClr val="000000"/>
              </a:solidFill>
              <a:latin typeface="Courier"/>
              <a:cs typeface="Courier"/>
            </a:endParaRPr>
          </a:p>
          <a:p>
            <a:pPr marL="923925" lvl="1"/>
            <a:r>
              <a:rPr lang="sv-SE" sz="1000" dirty="0">
                <a:solidFill>
                  <a:srgbClr val="000000"/>
                </a:solidFill>
                <a:latin typeface="Courier"/>
                <a:cs typeface="Courier"/>
              </a:rPr>
              <a:t>cluster=$1		# </a:t>
            </a:r>
            <a:r>
              <a:rPr lang="sv-SE" sz="1000" dirty="0" err="1">
                <a:solidFill>
                  <a:srgbClr val="000000"/>
                </a:solidFill>
                <a:latin typeface="Courier"/>
                <a:cs typeface="Courier"/>
              </a:rPr>
              <a:t>Passed</a:t>
            </a:r>
            <a:r>
              <a:rPr lang="sv-SE" sz="1000" dirty="0">
                <a:solidFill>
                  <a:srgbClr val="000000"/>
                </a:solidFill>
                <a:latin typeface="Courier"/>
                <a:cs typeface="Courier"/>
              </a:rPr>
              <a:t> </a:t>
            </a:r>
            <a:r>
              <a:rPr lang="sv-SE" sz="1000" dirty="0" err="1">
                <a:solidFill>
                  <a:srgbClr val="000000"/>
                </a:solidFill>
                <a:latin typeface="Courier"/>
                <a:cs typeface="Courier"/>
              </a:rPr>
              <a:t>variable</a:t>
            </a:r>
            <a:r>
              <a:rPr lang="sv-SE" sz="1000" dirty="0">
                <a:solidFill>
                  <a:srgbClr val="000000"/>
                </a:solidFill>
                <a:latin typeface="Courier"/>
                <a:cs typeface="Courier"/>
              </a:rPr>
              <a:t> 1 (</a:t>
            </a:r>
            <a:r>
              <a:rPr lang="sv-SE" sz="1000" dirty="0" err="1">
                <a:solidFill>
                  <a:srgbClr val="000000"/>
                </a:solidFill>
                <a:latin typeface="Courier"/>
                <a:cs typeface="Courier"/>
              </a:rPr>
              <a:t>machine</a:t>
            </a:r>
            <a:r>
              <a:rPr lang="sv-SE" sz="1000" dirty="0">
                <a:solidFill>
                  <a:srgbClr val="000000"/>
                </a:solidFill>
                <a:latin typeface="Courier"/>
                <a:cs typeface="Courier"/>
              </a:rPr>
              <a:t>) from </a:t>
            </a:r>
            <a:r>
              <a:rPr lang="sv-SE" sz="1000" dirty="0" err="1">
                <a:solidFill>
                  <a:srgbClr val="000000"/>
                </a:solidFill>
                <a:latin typeface="Courier"/>
                <a:cs typeface="Courier"/>
              </a:rPr>
              <a:t>caller</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ncores</a:t>
            </a:r>
            <a:r>
              <a:rPr lang="sv-SE" sz="1000" dirty="0">
                <a:solidFill>
                  <a:srgbClr val="000000"/>
                </a:solidFill>
                <a:latin typeface="Courier"/>
                <a:cs typeface="Courier"/>
              </a:rPr>
              <a:t>=$2		# </a:t>
            </a:r>
            <a:r>
              <a:rPr lang="sv-SE" sz="1000" dirty="0" err="1">
                <a:solidFill>
                  <a:srgbClr val="000000"/>
                </a:solidFill>
                <a:latin typeface="Courier"/>
                <a:cs typeface="Courier"/>
              </a:rPr>
              <a:t>Passed</a:t>
            </a:r>
            <a:r>
              <a:rPr lang="sv-SE" sz="1000" dirty="0">
                <a:solidFill>
                  <a:srgbClr val="000000"/>
                </a:solidFill>
                <a:latin typeface="Courier"/>
                <a:cs typeface="Courier"/>
              </a:rPr>
              <a:t> </a:t>
            </a:r>
            <a:r>
              <a:rPr lang="sv-SE" sz="1000" dirty="0" err="1">
                <a:solidFill>
                  <a:srgbClr val="000000"/>
                </a:solidFill>
                <a:latin typeface="Courier"/>
                <a:cs typeface="Courier"/>
              </a:rPr>
              <a:t>variable</a:t>
            </a:r>
            <a:r>
              <a:rPr lang="sv-SE" sz="1000" dirty="0">
                <a:solidFill>
                  <a:srgbClr val="000000"/>
                </a:solidFill>
                <a:latin typeface="Courier"/>
                <a:cs typeface="Courier"/>
              </a:rPr>
              <a:t> 2 (</a:t>
            </a:r>
            <a:r>
              <a:rPr lang="sv-SE" sz="1000" dirty="0" err="1">
                <a:solidFill>
                  <a:srgbClr val="000000"/>
                </a:solidFill>
                <a:latin typeface="Courier"/>
                <a:cs typeface="Courier"/>
              </a:rPr>
              <a:t>number</a:t>
            </a:r>
            <a:r>
              <a:rPr lang="sv-SE" sz="1000" dirty="0">
                <a:solidFill>
                  <a:srgbClr val="000000"/>
                </a:solidFill>
                <a:latin typeface="Courier"/>
                <a:cs typeface="Courier"/>
              </a:rPr>
              <a:t> </a:t>
            </a:r>
            <a:r>
              <a:rPr lang="sv-SE" sz="1000" dirty="0" err="1">
                <a:solidFill>
                  <a:srgbClr val="000000"/>
                </a:solidFill>
                <a:latin typeface="Courier"/>
                <a:cs typeface="Courier"/>
              </a:rPr>
              <a:t>of</a:t>
            </a:r>
            <a:r>
              <a:rPr lang="sv-SE" sz="1000" dirty="0">
                <a:solidFill>
                  <a:srgbClr val="000000"/>
                </a:solidFill>
                <a:latin typeface="Courier"/>
                <a:cs typeface="Courier"/>
              </a:rPr>
              <a:t> proc.) from </a:t>
            </a:r>
            <a:r>
              <a:rPr lang="sv-SE" sz="1000" dirty="0" err="1">
                <a:solidFill>
                  <a:srgbClr val="000000"/>
                </a:solidFill>
                <a:latin typeface="Courier"/>
                <a:cs typeface="Courier"/>
              </a:rPr>
              <a:t>caller</a:t>
            </a:r>
            <a:endParaRPr lang="sv-SE" sz="1000" dirty="0">
              <a:solidFill>
                <a:srgbClr val="000000"/>
              </a:solidFill>
              <a:latin typeface="Courier"/>
              <a:cs typeface="Courier"/>
            </a:endParaRPr>
          </a:p>
          <a:p>
            <a:pPr marL="923925" lvl="1"/>
            <a:endParaRPr lang="sv-SE" sz="1000" dirty="0">
              <a:solidFill>
                <a:srgbClr val="000000"/>
              </a:solidFill>
              <a:latin typeface="Courier"/>
              <a:cs typeface="Courier"/>
            </a:endParaRPr>
          </a:p>
          <a:p>
            <a:pPr marL="923925" lvl="1"/>
            <a:r>
              <a:rPr lang="sv-SE" sz="1000" dirty="0">
                <a:solidFill>
                  <a:srgbClr val="000000"/>
                </a:solidFill>
                <a:latin typeface="Courier"/>
                <a:cs typeface="Courier"/>
              </a:rPr>
              <a:t>## SET MAIN DIRECTORY TO CURRENT PATH ############################</a:t>
            </a:r>
          </a:p>
          <a:p>
            <a:pPr marL="923925" lvl="1"/>
            <a:r>
              <a:rPr lang="sv-SE" sz="1000" dirty="0" err="1">
                <a:solidFill>
                  <a:srgbClr val="000000"/>
                </a:solidFill>
                <a:latin typeface="Courier"/>
                <a:cs typeface="Courier"/>
              </a:rPr>
              <a:t>gmx_run</a:t>
            </a:r>
            <a:r>
              <a:rPr lang="sv-SE" sz="1000" dirty="0">
                <a:solidFill>
                  <a:srgbClr val="000000"/>
                </a:solidFill>
                <a:latin typeface="Courier"/>
                <a:cs typeface="Courier"/>
              </a:rPr>
              <a:t>=$(</a:t>
            </a:r>
            <a:r>
              <a:rPr lang="sv-SE" sz="1000" dirty="0" err="1">
                <a:solidFill>
                  <a:srgbClr val="000000"/>
                </a:solidFill>
                <a:latin typeface="Courier"/>
                <a:cs typeface="Courier"/>
              </a:rPr>
              <a:t>pwd</a:t>
            </a:r>
            <a:r>
              <a:rPr lang="sv-SE" sz="1000" dirty="0">
                <a:solidFill>
                  <a:srgbClr val="000000"/>
                </a:solidFill>
                <a:latin typeface="Courier"/>
                <a:cs typeface="Courier"/>
              </a:rPr>
              <a:t>)</a:t>
            </a:r>
          </a:p>
          <a:p>
            <a:pPr marL="923925" lvl="1"/>
            <a:r>
              <a:rPr lang="sv-SE" sz="1000" dirty="0" err="1">
                <a:solidFill>
                  <a:srgbClr val="000000"/>
                </a:solidFill>
                <a:latin typeface="Courier"/>
                <a:cs typeface="Courier"/>
              </a:rPr>
              <a:t>echo</a:t>
            </a:r>
            <a:r>
              <a:rPr lang="sv-SE" sz="1000" dirty="0">
                <a:solidFill>
                  <a:srgbClr val="000000"/>
                </a:solidFill>
                <a:latin typeface="Courier"/>
                <a:cs typeface="Courier"/>
              </a:rPr>
              <a:t> "</a:t>
            </a:r>
            <a:r>
              <a:rPr lang="sv-SE" sz="1000" dirty="0" err="1">
                <a:solidFill>
                  <a:srgbClr val="000000"/>
                </a:solidFill>
                <a:latin typeface="Courier"/>
                <a:cs typeface="Courier"/>
              </a:rPr>
              <a:t>home</a:t>
            </a:r>
            <a:r>
              <a:rPr lang="sv-SE" sz="1000" dirty="0">
                <a:solidFill>
                  <a:srgbClr val="000000"/>
                </a:solidFill>
                <a:latin typeface="Courier"/>
                <a:cs typeface="Courier"/>
              </a:rPr>
              <a:t> directory </a:t>
            </a:r>
            <a:r>
              <a:rPr lang="sv-SE" sz="1000" dirty="0" err="1">
                <a:solidFill>
                  <a:srgbClr val="000000"/>
                </a:solidFill>
                <a:latin typeface="Courier"/>
                <a:cs typeface="Courier"/>
              </a:rPr>
              <a:t>of</a:t>
            </a:r>
            <a:r>
              <a:rPr lang="sv-SE" sz="1000" dirty="0">
                <a:solidFill>
                  <a:srgbClr val="000000"/>
                </a:solidFill>
                <a:latin typeface="Courier"/>
                <a:cs typeface="Courier"/>
              </a:rPr>
              <a:t> the gromacs simulations set </a:t>
            </a:r>
            <a:r>
              <a:rPr lang="sv-SE" sz="1000" dirty="0" err="1">
                <a:solidFill>
                  <a:srgbClr val="000000"/>
                </a:solidFill>
                <a:latin typeface="Courier"/>
                <a:cs typeface="Courier"/>
              </a:rPr>
              <a:t>to</a:t>
            </a:r>
            <a:r>
              <a:rPr lang="sv-SE" sz="1000" dirty="0">
                <a:solidFill>
                  <a:srgbClr val="000000"/>
                </a:solidFill>
                <a:latin typeface="Courier"/>
                <a:cs typeface="Courier"/>
              </a:rPr>
              <a:t> $</a:t>
            </a:r>
            <a:r>
              <a:rPr lang="sv-SE" sz="1000" dirty="0" err="1">
                <a:solidFill>
                  <a:srgbClr val="000000"/>
                </a:solidFill>
                <a:latin typeface="Courier"/>
                <a:cs typeface="Courier"/>
              </a:rPr>
              <a:t>gmx_run</a:t>
            </a:r>
            <a:r>
              <a:rPr lang="sv-SE" sz="1000" dirty="0">
                <a:solidFill>
                  <a:srgbClr val="000000"/>
                </a:solidFill>
                <a:latin typeface="Courier"/>
                <a:cs typeface="Courier"/>
              </a:rPr>
              <a:t>"</a:t>
            </a:r>
          </a:p>
          <a:p>
            <a:pPr marL="923925" lvl="1"/>
            <a:endParaRPr lang="sv-SE" sz="1000" dirty="0">
              <a:solidFill>
                <a:srgbClr val="000000"/>
              </a:solidFill>
              <a:latin typeface="Courier"/>
              <a:cs typeface="Courier"/>
            </a:endParaRPr>
          </a:p>
          <a:p>
            <a:pPr marL="923925" lvl="1"/>
            <a:r>
              <a:rPr lang="sv-SE" sz="1000" dirty="0">
                <a:solidFill>
                  <a:srgbClr val="000000"/>
                </a:solidFill>
                <a:latin typeface="Courier"/>
                <a:cs typeface="Courier"/>
              </a:rPr>
              <a:t>## SET TWO MOLECULE/FILENAME KEYWORDS ############################</a:t>
            </a:r>
          </a:p>
          <a:p>
            <a:pPr marL="923925" lvl="1"/>
            <a:r>
              <a:rPr lang="sv-SE" sz="1000" dirty="0">
                <a:solidFill>
                  <a:srgbClr val="000000"/>
                </a:solidFill>
                <a:latin typeface="Courier"/>
                <a:cs typeface="Courier"/>
              </a:rPr>
              <a:t>I=SOL</a:t>
            </a:r>
          </a:p>
          <a:p>
            <a:pPr marL="923925" lvl="1"/>
            <a:r>
              <a:rPr lang="sv-SE" sz="1000" dirty="0">
                <a:solidFill>
                  <a:srgbClr val="000000"/>
                </a:solidFill>
                <a:latin typeface="Courier"/>
                <a:cs typeface="Courier"/>
              </a:rPr>
              <a:t>J=</a:t>
            </a:r>
            <a:r>
              <a:rPr lang="sv-SE" sz="1000" dirty="0" err="1">
                <a:solidFill>
                  <a:srgbClr val="000000"/>
                </a:solidFill>
                <a:latin typeface="Courier"/>
                <a:cs typeface="Courier"/>
              </a:rPr>
              <a:t>gmx</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moldir</a:t>
            </a:r>
            <a:r>
              <a:rPr lang="sv-SE" sz="1000" dirty="0">
                <a:solidFill>
                  <a:srgbClr val="000000"/>
                </a:solidFill>
                <a:latin typeface="Courier"/>
                <a:cs typeface="Courier"/>
              </a:rPr>
              <a:t>="$I"_"$J"</a:t>
            </a:r>
          </a:p>
          <a:p>
            <a:pPr marL="923925" lvl="1"/>
            <a:endParaRPr lang="sv-SE" sz="1000" dirty="0">
              <a:solidFill>
                <a:srgbClr val="000000"/>
              </a:solidFill>
              <a:latin typeface="Courier"/>
              <a:cs typeface="Courier"/>
            </a:endParaRPr>
          </a:p>
          <a:p>
            <a:pPr marL="923925" lvl="1"/>
            <a:r>
              <a:rPr lang="sv-SE" sz="1000" dirty="0">
                <a:solidFill>
                  <a:srgbClr val="000000"/>
                </a:solidFill>
                <a:latin typeface="Courier"/>
                <a:cs typeface="Courier"/>
              </a:rPr>
              <a:t>## </a:t>
            </a:r>
            <a:r>
              <a:rPr lang="sv-SE" sz="1000" dirty="0" err="1">
                <a:solidFill>
                  <a:srgbClr val="000000"/>
                </a:solidFill>
                <a:latin typeface="Courier"/>
                <a:cs typeface="Courier"/>
              </a:rPr>
              <a:t>Let’s</a:t>
            </a:r>
            <a:r>
              <a:rPr lang="sv-SE" sz="1000" dirty="0">
                <a:solidFill>
                  <a:srgbClr val="000000"/>
                </a:solidFill>
                <a:latin typeface="Courier"/>
                <a:cs typeface="Courier"/>
              </a:rPr>
              <a:t> </a:t>
            </a:r>
            <a:r>
              <a:rPr lang="sv-SE" sz="1000" dirty="0" err="1">
                <a:solidFill>
                  <a:srgbClr val="000000"/>
                </a:solidFill>
                <a:latin typeface="Courier"/>
                <a:cs typeface="Courier"/>
              </a:rPr>
              <a:t>define</a:t>
            </a:r>
            <a:r>
              <a:rPr lang="sv-SE" sz="1000" dirty="0">
                <a:solidFill>
                  <a:srgbClr val="000000"/>
                </a:solidFill>
                <a:latin typeface="Courier"/>
                <a:cs typeface="Courier"/>
              </a:rPr>
              <a:t> </a:t>
            </a:r>
            <a:r>
              <a:rPr lang="sv-SE" sz="1000" dirty="0" err="1">
                <a:solidFill>
                  <a:srgbClr val="000000"/>
                </a:solidFill>
                <a:latin typeface="Courier"/>
                <a:cs typeface="Courier"/>
              </a:rPr>
              <a:t>some</a:t>
            </a:r>
            <a:r>
              <a:rPr lang="sv-SE" sz="1000" dirty="0">
                <a:solidFill>
                  <a:srgbClr val="000000"/>
                </a:solidFill>
                <a:latin typeface="Courier"/>
                <a:cs typeface="Courier"/>
              </a:rPr>
              <a:t> </a:t>
            </a:r>
            <a:r>
              <a:rPr lang="sv-SE" sz="1000" dirty="0" err="1">
                <a:solidFill>
                  <a:srgbClr val="000000"/>
                </a:solidFill>
                <a:latin typeface="Courier"/>
                <a:cs typeface="Courier"/>
              </a:rPr>
              <a:t>variable</a:t>
            </a:r>
            <a:r>
              <a:rPr lang="sv-SE" sz="1000" dirty="0">
                <a:solidFill>
                  <a:srgbClr val="000000"/>
                </a:solidFill>
                <a:latin typeface="Courier"/>
                <a:cs typeface="Courier"/>
              </a:rPr>
              <a:t> just for </a:t>
            </a:r>
            <a:r>
              <a:rPr lang="sv-SE" sz="1000" dirty="0" err="1">
                <a:solidFill>
                  <a:srgbClr val="000000"/>
                </a:solidFill>
                <a:latin typeface="Courier"/>
                <a:cs typeface="Courier"/>
              </a:rPr>
              <a:t>fun</a:t>
            </a:r>
            <a:r>
              <a:rPr lang="sv-SE" sz="1000" dirty="0">
                <a:solidFill>
                  <a:srgbClr val="000000"/>
                </a:solidFill>
                <a:latin typeface="Courier"/>
                <a:cs typeface="Courier"/>
              </a:rPr>
              <a:t> </a:t>
            </a:r>
            <a:r>
              <a:rPr lang="sv-SE" sz="1000" dirty="0" err="1">
                <a:solidFill>
                  <a:srgbClr val="000000"/>
                </a:solidFill>
                <a:latin typeface="Courier"/>
                <a:cs typeface="Courier"/>
              </a:rPr>
              <a:t>that</a:t>
            </a:r>
            <a:r>
              <a:rPr lang="sv-SE" sz="1000" dirty="0">
                <a:solidFill>
                  <a:srgbClr val="000000"/>
                </a:solidFill>
                <a:latin typeface="Courier"/>
                <a:cs typeface="Courier"/>
              </a:rPr>
              <a:t> </a:t>
            </a:r>
            <a:r>
              <a:rPr lang="sv-SE" sz="1000" dirty="0" err="1">
                <a:solidFill>
                  <a:srgbClr val="000000"/>
                </a:solidFill>
                <a:latin typeface="Courier"/>
                <a:cs typeface="Courier"/>
              </a:rPr>
              <a:t>we</a:t>
            </a:r>
            <a:r>
              <a:rPr lang="sv-SE" sz="1000" dirty="0">
                <a:solidFill>
                  <a:srgbClr val="000000"/>
                </a:solidFill>
                <a:latin typeface="Courier"/>
                <a:cs typeface="Courier"/>
              </a:rPr>
              <a:t> </a:t>
            </a:r>
            <a:r>
              <a:rPr lang="sv-SE" sz="1000" dirty="0" err="1">
                <a:solidFill>
                  <a:srgbClr val="000000"/>
                </a:solidFill>
                <a:latin typeface="Courier"/>
                <a:cs typeface="Courier"/>
              </a:rPr>
              <a:t>could</a:t>
            </a:r>
            <a:r>
              <a:rPr lang="sv-SE" sz="1000" dirty="0">
                <a:solidFill>
                  <a:srgbClr val="000000"/>
                </a:solidFill>
                <a:latin typeface="Courier"/>
                <a:cs typeface="Courier"/>
              </a:rPr>
              <a:t> in the simulations</a:t>
            </a:r>
          </a:p>
          <a:p>
            <a:pPr marL="923925" lvl="1"/>
            <a:r>
              <a:rPr lang="sv-SE" sz="1000" dirty="0">
                <a:solidFill>
                  <a:srgbClr val="000000"/>
                </a:solidFill>
                <a:latin typeface="Courier"/>
                <a:cs typeface="Courier"/>
              </a:rPr>
              <a:t>Temp=298.15</a:t>
            </a:r>
          </a:p>
          <a:p>
            <a:pPr marL="923925" lvl="1"/>
            <a:endParaRPr lang="sv-SE" sz="1000" dirty="0">
              <a:solidFill>
                <a:srgbClr val="000000"/>
              </a:solidFill>
              <a:latin typeface="Courier"/>
              <a:cs typeface="Courier"/>
            </a:endParaRPr>
          </a:p>
          <a:p>
            <a:pPr marL="923925" lvl="1"/>
            <a:r>
              <a:rPr lang="sv-SE" sz="1000" dirty="0">
                <a:solidFill>
                  <a:srgbClr val="000000"/>
                </a:solidFill>
                <a:latin typeface="Courier"/>
                <a:cs typeface="Courier"/>
              </a:rPr>
              <a:t>## CREATE THE SYSTEM AND A INDEX FILE ############################</a:t>
            </a:r>
          </a:p>
          <a:p>
            <a:pPr marL="923925" lvl="1"/>
            <a:r>
              <a:rPr lang="sv-SE" sz="1000" dirty="0">
                <a:solidFill>
                  <a:srgbClr val="000000"/>
                </a:solidFill>
                <a:latin typeface="Courier"/>
                <a:cs typeface="Courier"/>
              </a:rPr>
              <a:t>## </a:t>
            </a:r>
            <a:r>
              <a:rPr lang="sv-SE" sz="1000" dirty="0" err="1">
                <a:solidFill>
                  <a:srgbClr val="000000"/>
                </a:solidFill>
                <a:latin typeface="Courier"/>
                <a:cs typeface="Courier"/>
              </a:rPr>
              <a:t>Create</a:t>
            </a:r>
            <a:r>
              <a:rPr lang="sv-SE" sz="1000" dirty="0">
                <a:solidFill>
                  <a:srgbClr val="000000"/>
                </a:solidFill>
                <a:latin typeface="Courier"/>
                <a:cs typeface="Courier"/>
              </a:rPr>
              <a:t> a simple </a:t>
            </a:r>
            <a:r>
              <a:rPr lang="sv-SE" sz="1000" dirty="0" err="1">
                <a:solidFill>
                  <a:srgbClr val="000000"/>
                </a:solidFill>
                <a:latin typeface="Courier"/>
                <a:cs typeface="Courier"/>
              </a:rPr>
              <a:t>water</a:t>
            </a:r>
            <a:r>
              <a:rPr lang="sv-SE" sz="1000" dirty="0">
                <a:solidFill>
                  <a:srgbClr val="000000"/>
                </a:solidFill>
                <a:latin typeface="Courier"/>
                <a:cs typeface="Courier"/>
              </a:rPr>
              <a:t> simulation box </a:t>
            </a:r>
            <a:r>
              <a:rPr lang="sv-SE" sz="1000" dirty="0" err="1">
                <a:solidFill>
                  <a:srgbClr val="000000"/>
                </a:solidFill>
                <a:latin typeface="Courier"/>
                <a:cs typeface="Courier"/>
              </a:rPr>
              <a:t>using</a:t>
            </a:r>
            <a:r>
              <a:rPr lang="sv-SE" sz="1000" dirty="0">
                <a:solidFill>
                  <a:srgbClr val="000000"/>
                </a:solidFill>
                <a:latin typeface="Courier"/>
                <a:cs typeface="Courier"/>
              </a:rPr>
              <a:t> the </a:t>
            </a:r>
            <a:r>
              <a:rPr lang="sv-SE" sz="1000" dirty="0" err="1">
                <a:solidFill>
                  <a:srgbClr val="000000"/>
                </a:solidFill>
                <a:latin typeface="Courier"/>
                <a:cs typeface="Courier"/>
              </a:rPr>
              <a:t>gmx</a:t>
            </a:r>
            <a:r>
              <a:rPr lang="sv-SE" sz="1000" dirty="0">
                <a:solidFill>
                  <a:srgbClr val="000000"/>
                </a:solidFill>
                <a:latin typeface="Courier"/>
                <a:cs typeface="Courier"/>
              </a:rPr>
              <a:t> </a:t>
            </a:r>
            <a:r>
              <a:rPr lang="sv-SE" sz="1000" dirty="0" err="1">
                <a:solidFill>
                  <a:srgbClr val="000000"/>
                </a:solidFill>
                <a:latin typeface="Courier"/>
                <a:cs typeface="Courier"/>
              </a:rPr>
              <a:t>solvate</a:t>
            </a:r>
            <a:r>
              <a:rPr lang="sv-SE" sz="1000" dirty="0">
                <a:solidFill>
                  <a:srgbClr val="000000"/>
                </a:solidFill>
                <a:latin typeface="Courier"/>
                <a:cs typeface="Courier"/>
              </a:rPr>
              <a:t> </a:t>
            </a:r>
            <a:r>
              <a:rPr lang="sv-SE" sz="1000" dirty="0" err="1">
                <a:solidFill>
                  <a:srgbClr val="000000"/>
                </a:solidFill>
                <a:latin typeface="Courier"/>
                <a:cs typeface="Courier"/>
              </a:rPr>
              <a:t>utility</a:t>
            </a:r>
            <a:endParaRPr lang="sv-SE" sz="1000" dirty="0">
              <a:solidFill>
                <a:srgbClr val="000000"/>
              </a:solidFill>
              <a:latin typeface="Courier"/>
              <a:cs typeface="Courier"/>
            </a:endParaRPr>
          </a:p>
          <a:p>
            <a:pPr marL="923925" lvl="1"/>
            <a:r>
              <a:rPr lang="sv-SE" sz="1000" dirty="0" err="1">
                <a:solidFill>
                  <a:srgbClr val="000000"/>
                </a:solidFill>
                <a:latin typeface="Courier"/>
                <a:cs typeface="Courier"/>
              </a:rPr>
              <a:t>gmx</a:t>
            </a:r>
            <a:r>
              <a:rPr lang="sv-SE" sz="1000" dirty="0">
                <a:solidFill>
                  <a:srgbClr val="000000"/>
                </a:solidFill>
                <a:latin typeface="Courier"/>
                <a:cs typeface="Courier"/>
              </a:rPr>
              <a:t> </a:t>
            </a:r>
            <a:r>
              <a:rPr lang="sv-SE" sz="1000" dirty="0" err="1">
                <a:solidFill>
                  <a:srgbClr val="000000"/>
                </a:solidFill>
                <a:latin typeface="Courier"/>
                <a:cs typeface="Courier"/>
              </a:rPr>
              <a:t>solvate</a:t>
            </a:r>
            <a:r>
              <a:rPr lang="sv-SE" sz="1000" dirty="0">
                <a:solidFill>
                  <a:srgbClr val="000000"/>
                </a:solidFill>
                <a:latin typeface="Courier"/>
                <a:cs typeface="Courier"/>
              </a:rPr>
              <a:t> -</a:t>
            </a:r>
            <a:r>
              <a:rPr lang="sv-SE" sz="1000" dirty="0" err="1">
                <a:solidFill>
                  <a:srgbClr val="000000"/>
                </a:solidFill>
                <a:latin typeface="Courier"/>
                <a:cs typeface="Courier"/>
              </a:rPr>
              <a:t>cs</a:t>
            </a:r>
            <a:r>
              <a:rPr lang="sv-SE" sz="1000" dirty="0">
                <a:solidFill>
                  <a:srgbClr val="000000"/>
                </a:solidFill>
                <a:latin typeface="Courier"/>
                <a:cs typeface="Courier"/>
              </a:rPr>
              <a:t> spc216.gro -o $</a:t>
            </a:r>
            <a:r>
              <a:rPr lang="sv-SE" sz="1000" dirty="0" err="1">
                <a:solidFill>
                  <a:srgbClr val="000000"/>
                </a:solidFill>
                <a:latin typeface="Courier"/>
                <a:cs typeface="Courier"/>
              </a:rPr>
              <a:t>moldir</a:t>
            </a:r>
            <a:r>
              <a:rPr lang="sv-SE" sz="1000" dirty="0">
                <a:solidFill>
                  <a:srgbClr val="000000"/>
                </a:solidFill>
                <a:latin typeface="Courier"/>
                <a:cs typeface="Courier"/>
              </a:rPr>
              <a:t>/</a:t>
            </a:r>
            <a:r>
              <a:rPr lang="sv-SE" sz="1000" dirty="0" err="1">
                <a:solidFill>
                  <a:srgbClr val="000000"/>
                </a:solidFill>
                <a:latin typeface="Courier"/>
                <a:cs typeface="Courier"/>
              </a:rPr>
              <a:t>preem.gro</a:t>
            </a:r>
            <a:r>
              <a:rPr lang="sv-SE" sz="1000" dirty="0">
                <a:solidFill>
                  <a:srgbClr val="000000"/>
                </a:solidFill>
                <a:latin typeface="Courier"/>
                <a:cs typeface="Courier"/>
              </a:rPr>
              <a:t> -p $</a:t>
            </a:r>
            <a:r>
              <a:rPr lang="sv-SE" sz="1000" dirty="0" err="1">
                <a:solidFill>
                  <a:srgbClr val="000000"/>
                </a:solidFill>
                <a:latin typeface="Courier"/>
                <a:cs typeface="Courier"/>
              </a:rPr>
              <a:t>moldir</a:t>
            </a:r>
            <a:r>
              <a:rPr lang="sv-SE" sz="1000" dirty="0">
                <a:solidFill>
                  <a:srgbClr val="000000"/>
                </a:solidFill>
                <a:latin typeface="Courier"/>
                <a:cs typeface="Courier"/>
              </a:rPr>
              <a:t>/</a:t>
            </a:r>
            <a:r>
              <a:rPr lang="sv-SE" sz="1000" dirty="0" err="1">
                <a:solidFill>
                  <a:srgbClr val="000000"/>
                </a:solidFill>
                <a:latin typeface="Courier"/>
                <a:cs typeface="Courier"/>
              </a:rPr>
              <a:t>topol.top</a:t>
            </a:r>
            <a:r>
              <a:rPr lang="sv-SE" sz="1000" dirty="0">
                <a:solidFill>
                  <a:srgbClr val="000000"/>
                </a:solidFill>
                <a:latin typeface="Courier"/>
                <a:cs typeface="Courier"/>
              </a:rPr>
              <a:t> -</a:t>
            </a:r>
            <a:r>
              <a:rPr lang="sv-SE" sz="1000" dirty="0" err="1">
                <a:solidFill>
                  <a:srgbClr val="000000"/>
                </a:solidFill>
                <a:latin typeface="Courier"/>
                <a:cs typeface="Courier"/>
              </a:rPr>
              <a:t>maxsol</a:t>
            </a:r>
            <a:r>
              <a:rPr lang="sv-SE" sz="1000" dirty="0">
                <a:solidFill>
                  <a:srgbClr val="000000"/>
                </a:solidFill>
                <a:latin typeface="Courier"/>
                <a:cs typeface="Courier"/>
              </a:rPr>
              <a:t> 500 -box 2.5 2.5 2.5</a:t>
            </a:r>
          </a:p>
          <a:p>
            <a:pPr marL="923925" lvl="1"/>
            <a:endParaRPr lang="sv-SE" sz="1000" dirty="0">
              <a:solidFill>
                <a:srgbClr val="000000"/>
              </a:solidFill>
              <a:latin typeface="Courier"/>
              <a:cs typeface="Courier"/>
            </a:endParaRPr>
          </a:p>
          <a:p>
            <a:pPr marL="923925" lvl="1"/>
            <a:r>
              <a:rPr lang="sv-SE" sz="1000" dirty="0">
                <a:solidFill>
                  <a:srgbClr val="000000"/>
                </a:solidFill>
                <a:latin typeface="Courier"/>
                <a:cs typeface="Courier"/>
              </a:rPr>
              <a:t>## Make an index </a:t>
            </a:r>
            <a:r>
              <a:rPr lang="sv-SE" sz="1000" dirty="0" err="1">
                <a:solidFill>
                  <a:srgbClr val="000000"/>
                </a:solidFill>
                <a:latin typeface="Courier"/>
                <a:cs typeface="Courier"/>
              </a:rPr>
              <a:t>file</a:t>
            </a:r>
            <a:r>
              <a:rPr lang="sv-SE" sz="1000" dirty="0">
                <a:solidFill>
                  <a:srgbClr val="000000"/>
                </a:solidFill>
                <a:latin typeface="Courier"/>
                <a:cs typeface="Courier"/>
              </a:rPr>
              <a:t> </a:t>
            </a:r>
            <a:r>
              <a:rPr lang="sv-SE" sz="1000" dirty="0" err="1">
                <a:solidFill>
                  <a:srgbClr val="000000"/>
                </a:solidFill>
                <a:latin typeface="Courier"/>
                <a:cs typeface="Courier"/>
              </a:rPr>
              <a:t>with</a:t>
            </a:r>
            <a:r>
              <a:rPr lang="sv-SE" sz="1000" dirty="0">
                <a:solidFill>
                  <a:srgbClr val="000000"/>
                </a:solidFill>
                <a:latin typeface="Courier"/>
                <a:cs typeface="Courier"/>
              </a:rPr>
              <a:t>:</a:t>
            </a:r>
          </a:p>
          <a:p>
            <a:pPr marL="923925" lvl="1"/>
            <a:r>
              <a:rPr lang="sv-SE" sz="1000" dirty="0" err="1">
                <a:solidFill>
                  <a:srgbClr val="000000"/>
                </a:solidFill>
                <a:latin typeface="Courier"/>
                <a:cs typeface="Courier"/>
              </a:rPr>
              <a:t>echo</a:t>
            </a:r>
            <a:r>
              <a:rPr lang="sv-SE" sz="1000" dirty="0">
                <a:solidFill>
                  <a:srgbClr val="000000"/>
                </a:solidFill>
                <a:latin typeface="Courier"/>
                <a:cs typeface="Courier"/>
              </a:rPr>
              <a:t> q | </a:t>
            </a:r>
            <a:r>
              <a:rPr lang="sv-SE" sz="1000" dirty="0" err="1">
                <a:solidFill>
                  <a:srgbClr val="000000"/>
                </a:solidFill>
                <a:latin typeface="Courier"/>
                <a:cs typeface="Courier"/>
              </a:rPr>
              <a:t>gmx</a:t>
            </a:r>
            <a:r>
              <a:rPr lang="sv-SE" sz="1000" dirty="0">
                <a:solidFill>
                  <a:srgbClr val="000000"/>
                </a:solidFill>
                <a:latin typeface="Courier"/>
                <a:cs typeface="Courier"/>
              </a:rPr>
              <a:t> </a:t>
            </a:r>
            <a:r>
              <a:rPr lang="sv-SE" sz="1000" dirty="0" err="1">
                <a:solidFill>
                  <a:srgbClr val="000000"/>
                </a:solidFill>
                <a:latin typeface="Courier"/>
                <a:cs typeface="Courier"/>
              </a:rPr>
              <a:t>make_ndx</a:t>
            </a:r>
            <a:r>
              <a:rPr lang="sv-SE" sz="1000" dirty="0">
                <a:solidFill>
                  <a:srgbClr val="000000"/>
                </a:solidFill>
                <a:latin typeface="Courier"/>
                <a:cs typeface="Courier"/>
              </a:rPr>
              <a:t> -f $</a:t>
            </a:r>
            <a:r>
              <a:rPr lang="sv-SE" sz="1000" dirty="0" err="1">
                <a:solidFill>
                  <a:srgbClr val="000000"/>
                </a:solidFill>
                <a:latin typeface="Courier"/>
                <a:cs typeface="Courier"/>
              </a:rPr>
              <a:t>moldir</a:t>
            </a:r>
            <a:r>
              <a:rPr lang="sv-SE" sz="1000" dirty="0">
                <a:solidFill>
                  <a:srgbClr val="000000"/>
                </a:solidFill>
                <a:latin typeface="Courier"/>
                <a:cs typeface="Courier"/>
              </a:rPr>
              <a:t>/</a:t>
            </a:r>
            <a:r>
              <a:rPr lang="sv-SE" sz="1000" dirty="0" err="1">
                <a:solidFill>
                  <a:srgbClr val="000000"/>
                </a:solidFill>
                <a:latin typeface="Courier"/>
                <a:cs typeface="Courier"/>
              </a:rPr>
              <a:t>preem.gro</a:t>
            </a:r>
            <a:r>
              <a:rPr lang="sv-SE" sz="1000" dirty="0">
                <a:solidFill>
                  <a:srgbClr val="000000"/>
                </a:solidFill>
                <a:latin typeface="Courier"/>
                <a:cs typeface="Courier"/>
              </a:rPr>
              <a:t> -o $</a:t>
            </a:r>
            <a:r>
              <a:rPr lang="sv-SE" sz="1000" dirty="0" err="1">
                <a:solidFill>
                  <a:srgbClr val="000000"/>
                </a:solidFill>
                <a:latin typeface="Courier"/>
                <a:cs typeface="Courier"/>
              </a:rPr>
              <a:t>moldir</a:t>
            </a:r>
            <a:r>
              <a:rPr lang="sv-SE" sz="1000" dirty="0">
                <a:solidFill>
                  <a:srgbClr val="000000"/>
                </a:solidFill>
                <a:latin typeface="Courier"/>
                <a:cs typeface="Courier"/>
              </a:rPr>
              <a:t>/</a:t>
            </a:r>
            <a:r>
              <a:rPr lang="sv-SE" sz="1000" dirty="0" err="1">
                <a:solidFill>
                  <a:srgbClr val="000000"/>
                </a:solidFill>
                <a:latin typeface="Courier"/>
                <a:cs typeface="Courier"/>
              </a:rPr>
              <a:t>index.ndx</a:t>
            </a:r>
            <a:endParaRPr lang="sv-SE" sz="1000" dirty="0">
              <a:solidFill>
                <a:srgbClr val="000000"/>
              </a:solidFill>
              <a:latin typeface="Courier"/>
              <a:cs typeface="Courier"/>
            </a:endParaRPr>
          </a:p>
          <a:p>
            <a:pPr marL="923925" lvl="1"/>
            <a:endParaRPr lang="sv-SE" sz="1000" dirty="0">
              <a:solidFill>
                <a:srgbClr val="000000"/>
              </a:solidFill>
              <a:latin typeface="Courier"/>
              <a:cs typeface="Courier"/>
            </a:endParaRPr>
          </a:p>
          <a:p>
            <a:pPr marL="923925" lvl="1"/>
            <a:r>
              <a:rPr lang="sv-SE" sz="1000" dirty="0">
                <a:solidFill>
                  <a:srgbClr val="000000"/>
                </a:solidFill>
                <a:latin typeface="Courier"/>
                <a:cs typeface="Courier"/>
              </a:rPr>
              <a:t>## RUN THE RUN SCRIPTS ###########################################</a:t>
            </a:r>
          </a:p>
          <a:p>
            <a:pPr marL="923925" lvl="1"/>
            <a:r>
              <a:rPr lang="sv-SE" sz="1000" dirty="0">
                <a:solidFill>
                  <a:srgbClr val="000000"/>
                </a:solidFill>
                <a:latin typeface="Courier"/>
                <a:cs typeface="Courier"/>
              </a:rPr>
              <a:t>source ./run_0_set_machine.sh $cluster $</a:t>
            </a:r>
            <a:r>
              <a:rPr lang="sv-SE" sz="1000" dirty="0" err="1">
                <a:solidFill>
                  <a:srgbClr val="000000"/>
                </a:solidFill>
                <a:latin typeface="Courier"/>
                <a:cs typeface="Courier"/>
              </a:rPr>
              <a:t>ncores</a:t>
            </a:r>
            <a:endParaRPr lang="sv-SE" sz="1000" dirty="0">
              <a:solidFill>
                <a:srgbClr val="000000"/>
              </a:solidFill>
              <a:latin typeface="Courier"/>
              <a:cs typeface="Courier"/>
            </a:endParaRPr>
          </a:p>
          <a:p>
            <a:pPr marL="923925" lvl="1"/>
            <a:r>
              <a:rPr lang="sv-SE" sz="1000" dirty="0">
                <a:solidFill>
                  <a:srgbClr val="000000"/>
                </a:solidFill>
                <a:latin typeface="Courier"/>
                <a:cs typeface="Courier"/>
              </a:rPr>
              <a:t>source ./run_1_em.sh 1000 10</a:t>
            </a:r>
          </a:p>
          <a:p>
            <a:pPr marL="923925" lvl="1"/>
            <a:r>
              <a:rPr lang="sv-SE" sz="1000" dirty="0">
                <a:solidFill>
                  <a:srgbClr val="000000"/>
                </a:solidFill>
                <a:latin typeface="Courier"/>
                <a:cs typeface="Courier"/>
              </a:rPr>
              <a:t>source ./run_2_nvt.sh 10000 1000</a:t>
            </a:r>
          </a:p>
          <a:p>
            <a:pPr marL="923925" lvl="1"/>
            <a:r>
              <a:rPr lang="sv-SE" sz="1000" dirty="0">
                <a:solidFill>
                  <a:srgbClr val="000000"/>
                </a:solidFill>
                <a:latin typeface="Courier"/>
                <a:cs typeface="Courier"/>
              </a:rPr>
              <a:t>source ./run_3_npt.sh 10000 1000</a:t>
            </a:r>
          </a:p>
          <a:p>
            <a:pPr marL="923925" lvl="1"/>
            <a:r>
              <a:rPr lang="sv-SE" sz="1000" dirty="0">
                <a:solidFill>
                  <a:srgbClr val="000000"/>
                </a:solidFill>
                <a:latin typeface="Courier"/>
                <a:cs typeface="Courier"/>
              </a:rPr>
              <a:t>source ./run_4_md.sh 1000000 1000</a:t>
            </a:r>
          </a:p>
          <a:p>
            <a:pPr marL="923925" lvl="1"/>
            <a:endParaRPr lang="sv-SE" sz="1050" dirty="0">
              <a:solidFill>
                <a:srgbClr val="000000"/>
              </a:solidFill>
              <a:latin typeface="Courier"/>
              <a:cs typeface="Courier"/>
            </a:endParaRPr>
          </a:p>
          <a:p>
            <a:pPr lvl="1"/>
            <a:endParaRPr lang="sv-SE" sz="1050" dirty="0">
              <a:solidFill>
                <a:srgbClr val="000000"/>
              </a:solidFill>
              <a:latin typeface="Courier"/>
              <a:cs typeface="Courier"/>
            </a:endParaRPr>
          </a:p>
          <a:p>
            <a:pPr lvl="1"/>
            <a:endParaRPr lang="sv-SE" sz="900" dirty="0">
              <a:solidFill>
                <a:srgbClr val="000000"/>
              </a:solidFill>
              <a:latin typeface="Courier"/>
              <a:cs typeface="Courier"/>
            </a:endParaRPr>
          </a:p>
        </p:txBody>
      </p:sp>
      <p:sp>
        <p:nvSpPr>
          <p:cNvPr id="6" name="Rektangel 5"/>
          <p:cNvSpPr/>
          <p:nvPr/>
        </p:nvSpPr>
        <p:spPr>
          <a:xfrm>
            <a:off x="4856480" y="5795655"/>
            <a:ext cx="4004310" cy="830997"/>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r>
              <a:rPr lang="sv-SE" sz="1600" dirty="0">
                <a:solidFill>
                  <a:srgbClr val="000000"/>
                </a:solidFill>
                <a:latin typeface="Calibri" charset="0"/>
                <a:ea typeface="Calibri" charset="0"/>
                <a:cs typeface="Calibri" charset="0"/>
              </a:rPr>
              <a:t>Note </a:t>
            </a:r>
            <a:r>
              <a:rPr lang="sv-SE" sz="1600" dirty="0" err="1">
                <a:solidFill>
                  <a:srgbClr val="000000"/>
                </a:solidFill>
                <a:latin typeface="Calibri" charset="0"/>
                <a:ea typeface="Calibri" charset="0"/>
                <a:cs typeface="Calibri" charset="0"/>
              </a:rPr>
              <a:t>that</a:t>
            </a:r>
            <a:r>
              <a:rPr lang="sv-SE" sz="1600" dirty="0">
                <a:solidFill>
                  <a:srgbClr val="000000"/>
                </a:solidFill>
                <a:latin typeface="Calibri" charset="0"/>
                <a:ea typeface="Calibri" charset="0"/>
                <a:cs typeface="Calibri" charset="0"/>
              </a:rPr>
              <a:t> all the </a:t>
            </a:r>
            <a:r>
              <a:rPr lang="sv-SE" sz="1600" b="1" dirty="0">
                <a:solidFill>
                  <a:srgbClr val="000000"/>
                </a:solidFill>
                <a:latin typeface="Calibri" charset="0"/>
                <a:ea typeface="Calibri" charset="0"/>
                <a:cs typeface="Calibri" charset="0"/>
              </a:rPr>
              <a:t>.</a:t>
            </a:r>
            <a:r>
              <a:rPr lang="sv-SE" sz="1600" b="1" dirty="0" err="1">
                <a:solidFill>
                  <a:srgbClr val="000000"/>
                </a:solidFill>
                <a:latin typeface="Calibri" charset="0"/>
                <a:ea typeface="Calibri" charset="0"/>
                <a:cs typeface="Calibri" charset="0"/>
              </a:rPr>
              <a:t>mdp</a:t>
            </a:r>
            <a:r>
              <a:rPr lang="sv-SE" sz="1600" b="1"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files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are</a:t>
            </a:r>
            <a:r>
              <a:rPr lang="sv-SE" sz="1600" dirty="0">
                <a:solidFill>
                  <a:srgbClr val="000000"/>
                </a:solidFill>
                <a:latin typeface="Calibri" charset="0"/>
                <a:ea typeface="Calibri" charset="0"/>
                <a:cs typeface="Calibri" charset="0"/>
              </a:rPr>
              <a:t> inside the </a:t>
            </a:r>
            <a:r>
              <a:rPr lang="sv-SE" sz="1600" dirty="0" err="1">
                <a:solidFill>
                  <a:srgbClr val="000000"/>
                </a:solidFill>
                <a:latin typeface="Calibri" charset="0"/>
                <a:ea typeface="Calibri" charset="0"/>
                <a:cs typeface="Calibri" charset="0"/>
              </a:rPr>
              <a:t>bash</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run</a:t>
            </a:r>
            <a:r>
              <a:rPr lang="sv-SE" sz="1600" dirty="0">
                <a:solidFill>
                  <a:srgbClr val="000000"/>
                </a:solidFill>
                <a:latin typeface="Calibri" charset="0"/>
                <a:ea typeface="Calibri" charset="0"/>
                <a:cs typeface="Calibri" charset="0"/>
              </a:rPr>
              <a:t> scripts </a:t>
            </a:r>
            <a:r>
              <a:rPr lang="sv-SE" sz="1600" dirty="0" err="1">
                <a:solidFill>
                  <a:srgbClr val="000000"/>
                </a:solidFill>
                <a:latin typeface="Calibri" charset="0"/>
                <a:ea typeface="Calibri" charset="0"/>
                <a:cs typeface="Calibri" charset="0"/>
              </a:rPr>
              <a:t>along</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with</a:t>
            </a:r>
            <a:r>
              <a:rPr lang="sv-SE" sz="1600" dirty="0">
                <a:solidFill>
                  <a:srgbClr val="000000"/>
                </a:solidFill>
                <a:latin typeface="Calibri" charset="0"/>
                <a:ea typeface="Calibri" charset="0"/>
                <a:cs typeface="Calibri" charset="0"/>
              </a:rPr>
              <a:t> the </a:t>
            </a:r>
            <a:r>
              <a:rPr lang="sv-SE" sz="1600" b="1" dirty="0" err="1">
                <a:solidFill>
                  <a:srgbClr val="000000"/>
                </a:solidFill>
                <a:latin typeface="Calibri" charset="0"/>
                <a:ea typeface="Calibri" charset="0"/>
                <a:cs typeface="Calibri" charset="0"/>
              </a:rPr>
              <a:t>gmx</a:t>
            </a:r>
            <a:r>
              <a:rPr lang="sv-SE" sz="1600" b="1" dirty="0">
                <a:solidFill>
                  <a:srgbClr val="000000"/>
                </a:solidFill>
                <a:latin typeface="Calibri" charset="0"/>
                <a:ea typeface="Calibri" charset="0"/>
                <a:cs typeface="Calibri" charset="0"/>
              </a:rPr>
              <a:t> </a:t>
            </a:r>
            <a:r>
              <a:rPr lang="sv-SE" sz="1600" b="1" dirty="0" err="1">
                <a:solidFill>
                  <a:srgbClr val="000000"/>
                </a:solidFill>
                <a:latin typeface="Calibri" charset="0"/>
                <a:ea typeface="Calibri" charset="0"/>
                <a:cs typeface="Calibri" charset="0"/>
              </a:rPr>
              <a:t>grompp</a:t>
            </a:r>
            <a:r>
              <a:rPr lang="sv-SE" sz="1600" b="1" dirty="0">
                <a:solidFill>
                  <a:srgbClr val="000000"/>
                </a:solidFill>
                <a:latin typeface="Calibri" charset="0"/>
                <a:ea typeface="Calibri" charset="0"/>
                <a:cs typeface="Calibri" charset="0"/>
              </a:rPr>
              <a:t> </a:t>
            </a:r>
            <a:r>
              <a:rPr lang="sv-SE" sz="1600" dirty="0">
                <a:solidFill>
                  <a:srgbClr val="000000"/>
                </a:solidFill>
                <a:latin typeface="Calibri" charset="0"/>
                <a:ea typeface="Calibri" charset="0"/>
                <a:cs typeface="Calibri" charset="0"/>
              </a:rPr>
              <a:t>and </a:t>
            </a:r>
            <a:r>
              <a:rPr lang="sv-SE" sz="1600" b="1" dirty="0" err="1">
                <a:solidFill>
                  <a:srgbClr val="000000"/>
                </a:solidFill>
                <a:latin typeface="Calibri" charset="0"/>
                <a:ea typeface="Calibri" charset="0"/>
                <a:cs typeface="Calibri" charset="0"/>
              </a:rPr>
              <a:t>gmx</a:t>
            </a:r>
            <a:r>
              <a:rPr lang="sv-SE" sz="1600" b="1" dirty="0">
                <a:solidFill>
                  <a:srgbClr val="000000"/>
                </a:solidFill>
                <a:latin typeface="Calibri" charset="0"/>
                <a:ea typeface="Calibri" charset="0"/>
                <a:cs typeface="Calibri" charset="0"/>
              </a:rPr>
              <a:t> </a:t>
            </a:r>
            <a:r>
              <a:rPr lang="sv-SE" sz="1600" b="1" dirty="0" err="1">
                <a:solidFill>
                  <a:srgbClr val="000000"/>
                </a:solidFill>
                <a:latin typeface="Calibri" charset="0"/>
                <a:ea typeface="Calibri" charset="0"/>
                <a:cs typeface="Calibri" charset="0"/>
              </a:rPr>
              <a:t>mdrun</a:t>
            </a:r>
            <a:r>
              <a:rPr lang="sv-SE" sz="1600" b="1"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commands</a:t>
            </a:r>
            <a:r>
              <a:rPr lang="sv-SE" sz="1600" dirty="0">
                <a:solidFill>
                  <a:srgbClr val="000000"/>
                </a:solidFill>
                <a:latin typeface="Calibri" charset="0"/>
                <a:ea typeface="Calibri" charset="0"/>
                <a:cs typeface="Calibri" charset="0"/>
              </a:rPr>
              <a:t>!</a:t>
            </a:r>
            <a:endParaRPr lang="sv-SE" sz="2000" dirty="0">
              <a:solidFill>
                <a:srgbClr val="000000"/>
              </a:solidFill>
              <a:latin typeface="Calibri" charset="0"/>
              <a:ea typeface="Calibri" charset="0"/>
              <a:cs typeface="Calibri" charset="0"/>
            </a:endParaRPr>
          </a:p>
        </p:txBody>
      </p:sp>
      <p:sp>
        <p:nvSpPr>
          <p:cNvPr id="7" name="Rubrik 1"/>
          <p:cNvSpPr txBox="1">
            <a:spLocks/>
          </p:cNvSpPr>
          <p:nvPr/>
        </p:nvSpPr>
        <p:spPr>
          <a:xfrm>
            <a:off x="0" y="14224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a:latin typeface="Calibri" charset="0"/>
                <a:ea typeface="Calibri" charset="0"/>
                <a:cs typeface="Calibri" charset="0"/>
              </a:rPr>
              <a:t>	</a:t>
            </a:r>
            <a:r>
              <a:rPr lang="sv-SE" sz="2000" dirty="0" smtClean="0">
                <a:latin typeface="Calibri" charset="0"/>
                <a:ea typeface="Calibri" charset="0"/>
                <a:cs typeface="Calibri" charset="0"/>
              </a:rPr>
              <a:t>The </a:t>
            </a:r>
            <a:r>
              <a:rPr lang="sv-SE" sz="2000" dirty="0">
                <a:latin typeface="Calibri" charset="0"/>
                <a:ea typeface="Calibri" charset="0"/>
                <a:cs typeface="Calibri" charset="0"/>
              </a:rPr>
              <a:t>alternative </a:t>
            </a:r>
            <a:r>
              <a:rPr lang="sv-SE" sz="2000" dirty="0" err="1">
                <a:latin typeface="Calibri" charset="0"/>
                <a:ea typeface="Calibri" charset="0"/>
                <a:cs typeface="Calibri" charset="0"/>
              </a:rPr>
              <a:t>job</a:t>
            </a:r>
            <a:r>
              <a:rPr lang="sv-SE" sz="2000" dirty="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 job1.sh </a:t>
            </a:r>
            <a:r>
              <a:rPr lang="sv-SE" sz="2000" dirty="0" err="1">
                <a:latin typeface="Calibri" charset="0"/>
                <a:ea typeface="Calibri" charset="0"/>
                <a:cs typeface="Calibri" charset="0"/>
              </a:rPr>
              <a:t>file</a:t>
            </a:r>
            <a:r>
              <a:rPr lang="sv-SE" sz="2000" dirty="0">
                <a:latin typeface="Calibri" charset="0"/>
                <a:ea typeface="Calibri" charset="0"/>
                <a:cs typeface="Calibri" charset="0"/>
              </a:rPr>
              <a:t>, </a:t>
            </a:r>
            <a:r>
              <a:rPr lang="sv-SE" sz="2000" dirty="0" err="1">
                <a:latin typeface="Calibri" charset="0"/>
                <a:ea typeface="Calibri" charset="0"/>
                <a:cs typeface="Calibri" charset="0"/>
              </a:rPr>
              <a:t>using</a:t>
            </a:r>
            <a:r>
              <a:rPr lang="sv-SE" sz="2000" dirty="0">
                <a:latin typeface="Calibri" charset="0"/>
                <a:ea typeface="Calibri" charset="0"/>
                <a:cs typeface="Calibri" charset="0"/>
              </a:rPr>
              <a:t> </a:t>
            </a:r>
            <a:r>
              <a:rPr lang="sv-SE" sz="2000" dirty="0" err="1">
                <a:latin typeface="Calibri" charset="0"/>
                <a:ea typeface="Calibri" charset="0"/>
                <a:cs typeface="Calibri" charset="0"/>
              </a:rPr>
              <a:t>bash</a:t>
            </a:r>
            <a:r>
              <a:rPr lang="sv-SE" sz="2000" dirty="0">
                <a:latin typeface="Calibri" charset="0"/>
                <a:ea typeface="Calibri" charset="0"/>
                <a:cs typeface="Calibri" charset="0"/>
              </a:rPr>
              <a:t> </a:t>
            </a:r>
            <a:r>
              <a:rPr lang="sv-SE" sz="2000" dirty="0" err="1" smtClean="0">
                <a:latin typeface="Calibri" charset="0"/>
                <a:ea typeface="Calibri" charset="0"/>
                <a:cs typeface="Calibri" charset="0"/>
              </a:rPr>
              <a:t>scripting</a:t>
            </a:r>
            <a:r>
              <a:rPr lang="mr-IN" sz="2000" dirty="0" smtClean="0">
                <a:latin typeface="Calibri" charset="0"/>
                <a:ea typeface="Calibri" charset="0"/>
                <a:cs typeface="Calibri" charset="0"/>
              </a:rPr>
              <a:t>…</a:t>
            </a:r>
            <a:r>
              <a:rPr lang="sv-SE" sz="2000" dirty="0" smtClean="0">
                <a:latin typeface="Calibri" charset="0"/>
                <a:ea typeface="Calibri" charset="0"/>
                <a:cs typeface="Calibri" charset="0"/>
              </a:rPr>
              <a:t> workflow 2</a:t>
            </a:r>
          </a:p>
        </p:txBody>
      </p:sp>
    </p:spTree>
    <p:extLst>
      <p:ext uri="{BB962C8B-B14F-4D97-AF65-F5344CB8AC3E}">
        <p14:creationId xmlns:p14="http://schemas.microsoft.com/office/powerpoint/2010/main" val="200755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normAutofit/>
          </a:bodyPr>
          <a:lstStyle/>
          <a:p>
            <a:r>
              <a:rPr lang="en-US" dirty="0"/>
              <a:t>S</a:t>
            </a:r>
            <a:r>
              <a:rPr lang="en-US" dirty="0" smtClean="0"/>
              <a:t>oftware to install…</a:t>
            </a:r>
            <a:endParaRPr lang="en-US" dirty="0"/>
          </a:p>
        </p:txBody>
      </p:sp>
      <p:sp>
        <p:nvSpPr>
          <p:cNvPr id="3" name="Content Placeholder 2"/>
          <p:cNvSpPr>
            <a:spLocks noGrp="1"/>
          </p:cNvSpPr>
          <p:nvPr>
            <p:ph idx="1"/>
          </p:nvPr>
        </p:nvSpPr>
        <p:spPr>
          <a:xfrm>
            <a:off x="628650" y="1453580"/>
            <a:ext cx="7886700" cy="5020372"/>
          </a:xfrm>
        </p:spPr>
        <p:txBody>
          <a:bodyPr>
            <a:noAutofit/>
          </a:bodyPr>
          <a:lstStyle/>
          <a:p>
            <a:pPr marL="342892" lvl="1" indent="0">
              <a:buNone/>
            </a:pPr>
            <a:r>
              <a:rPr lang="en-US" sz="1600" b="1" dirty="0" err="1">
                <a:solidFill>
                  <a:srgbClr val="000000"/>
                </a:solidFill>
                <a:cs typeface="Courier"/>
              </a:rPr>
              <a:t>Gromacs</a:t>
            </a:r>
            <a:r>
              <a:rPr lang="en-US" sz="1600" b="1" dirty="0">
                <a:solidFill>
                  <a:srgbClr val="000000"/>
                </a:solidFill>
                <a:cs typeface="Courier"/>
              </a:rPr>
              <a:t> </a:t>
            </a:r>
            <a:r>
              <a:rPr lang="mr-IN" sz="1600" b="1" dirty="0">
                <a:solidFill>
                  <a:srgbClr val="000000"/>
                </a:solidFill>
                <a:cs typeface="Courier"/>
              </a:rPr>
              <a:t>–</a:t>
            </a:r>
            <a:r>
              <a:rPr lang="en-US" sz="1600" b="1" dirty="0">
                <a:solidFill>
                  <a:srgbClr val="000000"/>
                </a:solidFill>
                <a:cs typeface="Courier"/>
              </a:rPr>
              <a:t> use recent versions! </a:t>
            </a:r>
            <a:br>
              <a:rPr lang="en-US" sz="1600" b="1" dirty="0">
                <a:solidFill>
                  <a:srgbClr val="000000"/>
                </a:solidFill>
                <a:cs typeface="Courier"/>
              </a:rPr>
            </a:br>
            <a:r>
              <a:rPr lang="en-US" sz="1200" dirty="0">
                <a:solidFill>
                  <a:srgbClr val="000000"/>
                </a:solidFill>
                <a:cs typeface="Courier"/>
              </a:rPr>
              <a:t>Prior Gromacs-2016.x, there was version 5.1.x, 4.6.x, 3.x</a:t>
            </a:r>
            <a:r>
              <a:rPr lang="mr-IN" sz="1200" dirty="0">
                <a:solidFill>
                  <a:srgbClr val="000000"/>
                </a:solidFill>
                <a:cs typeface="Courier"/>
              </a:rPr>
              <a:t>…</a:t>
            </a:r>
            <a:r>
              <a:rPr lang="sv-SE" sz="1200" dirty="0">
                <a:solidFill>
                  <a:srgbClr val="000000"/>
                </a:solidFill>
                <a:cs typeface="Courier"/>
              </a:rPr>
              <a:t> </a:t>
            </a:r>
            <a:r>
              <a:rPr lang="sv-SE" sz="1600" b="1" dirty="0">
                <a:solidFill>
                  <a:srgbClr val="000000"/>
                </a:solidFill>
                <a:cs typeface="Courier"/>
              </a:rPr>
              <a:t/>
            </a:r>
            <a:br>
              <a:rPr lang="sv-SE" sz="1600" b="1" dirty="0">
                <a:solidFill>
                  <a:srgbClr val="000000"/>
                </a:solidFill>
                <a:cs typeface="Courier"/>
              </a:rPr>
            </a:br>
            <a:r>
              <a:rPr lang="en-US" sz="1200" dirty="0">
                <a:solidFill>
                  <a:srgbClr val="000000"/>
                </a:solidFill>
                <a:cs typeface="Courier"/>
              </a:rPr>
              <a:t>See </a:t>
            </a:r>
            <a:r>
              <a:rPr lang="en-US" sz="1200" dirty="0">
                <a:solidFill>
                  <a:srgbClr val="000000"/>
                </a:solidFill>
                <a:cs typeface="Courier"/>
                <a:hlinkClick r:id="rId2"/>
              </a:rPr>
              <a:t>http://manual.gromacs.org/documentation/</a:t>
            </a:r>
            <a:r>
              <a:rPr lang="en-US" sz="1200" dirty="0">
                <a:solidFill>
                  <a:srgbClr val="000000"/>
                </a:solidFill>
                <a:cs typeface="Courier"/>
              </a:rPr>
              <a:t> for docs and download</a:t>
            </a:r>
          </a:p>
          <a:p>
            <a:pPr lvl="1"/>
            <a:endParaRPr lang="en-US" sz="1050" dirty="0">
              <a:solidFill>
                <a:srgbClr val="000000"/>
              </a:solidFill>
              <a:cs typeface="Courier"/>
            </a:endParaRPr>
          </a:p>
          <a:p>
            <a:pPr marL="342892" lvl="1" indent="0">
              <a:buNone/>
            </a:pPr>
            <a:r>
              <a:rPr lang="en-US" sz="1600" b="1" dirty="0">
                <a:solidFill>
                  <a:srgbClr val="000000"/>
                </a:solidFill>
                <a:cs typeface="Courier"/>
              </a:rPr>
              <a:t>For data analysis </a:t>
            </a:r>
            <a:r>
              <a:rPr lang="en-US" sz="1600" b="1" dirty="0" smtClean="0">
                <a:solidFill>
                  <a:srgbClr val="000000"/>
                </a:solidFill>
                <a:cs typeface="Courier"/>
              </a:rPr>
              <a:t>(suggestions</a:t>
            </a:r>
            <a:r>
              <a:rPr lang="mr-IN" sz="1600" b="1" dirty="0">
                <a:solidFill>
                  <a:srgbClr val="000000"/>
                </a:solidFill>
                <a:cs typeface="Courier"/>
              </a:rPr>
              <a:t>…</a:t>
            </a:r>
            <a:r>
              <a:rPr lang="en-US" sz="1600" b="1" dirty="0">
                <a:solidFill>
                  <a:srgbClr val="000000"/>
                </a:solidFill>
                <a:cs typeface="Courier"/>
              </a:rPr>
              <a:t>)</a:t>
            </a:r>
          </a:p>
          <a:p>
            <a:pPr lvl="1"/>
            <a:r>
              <a:rPr lang="en-US" sz="1200" b="1" dirty="0" err="1">
                <a:solidFill>
                  <a:srgbClr val="000000"/>
                </a:solidFill>
                <a:cs typeface="Courier"/>
              </a:rPr>
              <a:t>Xmgrace</a:t>
            </a:r>
            <a:r>
              <a:rPr lang="en-US" sz="1200" dirty="0">
                <a:solidFill>
                  <a:srgbClr val="000000"/>
                </a:solidFill>
                <a:cs typeface="Courier"/>
              </a:rPr>
              <a:t> - recommended program for data handling/plotting .</a:t>
            </a:r>
            <a:r>
              <a:rPr lang="en-US" sz="1200" dirty="0" err="1">
                <a:solidFill>
                  <a:srgbClr val="000000"/>
                </a:solidFill>
                <a:cs typeface="Courier"/>
              </a:rPr>
              <a:t>xvg</a:t>
            </a:r>
            <a:r>
              <a:rPr lang="en-US" sz="1200" dirty="0">
                <a:solidFill>
                  <a:srgbClr val="000000"/>
                </a:solidFill>
                <a:cs typeface="Courier"/>
              </a:rPr>
              <a:t> data files. Download from </a:t>
            </a:r>
            <a:r>
              <a:rPr lang="en-US" sz="1200" dirty="0">
                <a:solidFill>
                  <a:srgbClr val="000000"/>
                </a:solidFill>
                <a:cs typeface="Courier"/>
                <a:hlinkClick r:id="rId3"/>
              </a:rPr>
              <a:t>http://plasma-gate.weizmann.ac.il/Grace/</a:t>
            </a:r>
            <a:endParaRPr lang="en-US" sz="1200" dirty="0">
              <a:solidFill>
                <a:srgbClr val="000000"/>
              </a:solidFill>
              <a:cs typeface="Courier"/>
            </a:endParaRPr>
          </a:p>
          <a:p>
            <a:pPr lvl="1"/>
            <a:r>
              <a:rPr lang="en-US" sz="1200" b="1" dirty="0">
                <a:solidFill>
                  <a:srgbClr val="000000"/>
                </a:solidFill>
                <a:cs typeface="Courier"/>
              </a:rPr>
              <a:t>VMD</a:t>
            </a:r>
            <a:r>
              <a:rPr lang="en-US" sz="1200" dirty="0">
                <a:solidFill>
                  <a:srgbClr val="000000"/>
                </a:solidFill>
                <a:cs typeface="Courier"/>
              </a:rPr>
              <a:t> 1.9.3 - Trajectory viewer, movie maker, analysis and more with different plugins. Register/download at </a:t>
            </a:r>
            <a:r>
              <a:rPr lang="en-US" sz="1200" dirty="0">
                <a:solidFill>
                  <a:srgbClr val="000000"/>
                </a:solidFill>
                <a:cs typeface="Courier"/>
                <a:hlinkClick r:id="rId4"/>
              </a:rPr>
              <a:t>http://www.ks.uiuc.edu/Research/vmd/</a:t>
            </a:r>
            <a:endParaRPr lang="en-US" sz="1200" dirty="0">
              <a:solidFill>
                <a:srgbClr val="000000"/>
              </a:solidFill>
              <a:cs typeface="Courier"/>
            </a:endParaRPr>
          </a:p>
          <a:p>
            <a:pPr lvl="1"/>
            <a:r>
              <a:rPr lang="en-US" sz="1200" b="1" dirty="0">
                <a:solidFill>
                  <a:srgbClr val="000000"/>
                </a:solidFill>
                <a:cs typeface="Courier"/>
              </a:rPr>
              <a:t>Python</a:t>
            </a:r>
            <a:r>
              <a:rPr lang="en-US" sz="1200" dirty="0">
                <a:solidFill>
                  <a:srgbClr val="000000"/>
                </a:solidFill>
                <a:cs typeface="Courier"/>
              </a:rPr>
              <a:t> - (2.7.x mostly used). Many third-party tools to </a:t>
            </a:r>
            <a:r>
              <a:rPr lang="en-US" sz="1200" dirty="0" err="1">
                <a:solidFill>
                  <a:srgbClr val="000000"/>
                </a:solidFill>
                <a:cs typeface="Courier"/>
              </a:rPr>
              <a:t>Gromacs</a:t>
            </a:r>
            <a:r>
              <a:rPr lang="en-US" sz="1200" dirty="0">
                <a:solidFill>
                  <a:srgbClr val="000000"/>
                </a:solidFill>
                <a:cs typeface="Courier"/>
              </a:rPr>
              <a:t> exist for Python</a:t>
            </a:r>
          </a:p>
          <a:p>
            <a:pPr lvl="1"/>
            <a:r>
              <a:rPr lang="en-US" sz="1200" b="1" dirty="0" err="1">
                <a:solidFill>
                  <a:srgbClr val="000000"/>
                </a:solidFill>
                <a:cs typeface="Courier"/>
              </a:rPr>
              <a:t>Matlab</a:t>
            </a:r>
            <a:r>
              <a:rPr lang="en-US" sz="1200" dirty="0">
                <a:solidFill>
                  <a:srgbClr val="000000"/>
                </a:solidFill>
                <a:cs typeface="Courier"/>
              </a:rPr>
              <a:t> - good for data handling/plotting (any recent version will do). Commercial but available at many Universities</a:t>
            </a:r>
          </a:p>
          <a:p>
            <a:pPr lvl="1"/>
            <a:r>
              <a:rPr lang="en-US" sz="1200" dirty="0">
                <a:solidFill>
                  <a:srgbClr val="000000"/>
                </a:solidFill>
                <a:cs typeface="Courier"/>
              </a:rPr>
              <a:t>Free alternatives to </a:t>
            </a:r>
            <a:r>
              <a:rPr lang="en-US" sz="1200" dirty="0" err="1">
                <a:solidFill>
                  <a:srgbClr val="000000"/>
                </a:solidFill>
                <a:cs typeface="Courier"/>
              </a:rPr>
              <a:t>Matlab</a:t>
            </a:r>
            <a:r>
              <a:rPr lang="en-US" sz="1200" dirty="0">
                <a:solidFill>
                  <a:srgbClr val="000000"/>
                </a:solidFill>
                <a:cs typeface="Courier"/>
              </a:rPr>
              <a:t>: </a:t>
            </a:r>
            <a:r>
              <a:rPr lang="en-US" sz="1200" b="1" dirty="0">
                <a:solidFill>
                  <a:srgbClr val="000000"/>
                </a:solidFill>
                <a:cs typeface="Courier"/>
              </a:rPr>
              <a:t>Octave/</a:t>
            </a:r>
            <a:r>
              <a:rPr lang="en-US" sz="1200" b="1" dirty="0" err="1">
                <a:solidFill>
                  <a:srgbClr val="000000"/>
                </a:solidFill>
                <a:cs typeface="Courier"/>
              </a:rPr>
              <a:t>Scilab</a:t>
            </a:r>
            <a:r>
              <a:rPr lang="en-US" sz="1200" b="1" dirty="0">
                <a:solidFill>
                  <a:srgbClr val="000000"/>
                </a:solidFill>
                <a:cs typeface="Courier"/>
              </a:rPr>
              <a:t>/</a:t>
            </a:r>
            <a:r>
              <a:rPr lang="en-US" sz="1200" b="1" dirty="0" err="1">
                <a:solidFill>
                  <a:srgbClr val="000000"/>
                </a:solidFill>
                <a:cs typeface="Courier"/>
              </a:rPr>
              <a:t>Freemat</a:t>
            </a:r>
            <a:endParaRPr lang="en-US" sz="1200" b="1" dirty="0">
              <a:solidFill>
                <a:srgbClr val="000000"/>
              </a:solidFill>
              <a:cs typeface="Courier"/>
            </a:endParaRPr>
          </a:p>
          <a:p>
            <a:pPr lvl="1"/>
            <a:endParaRPr lang="en-US" sz="1050" dirty="0">
              <a:solidFill>
                <a:srgbClr val="000000"/>
              </a:solidFill>
              <a:cs typeface="Courier"/>
            </a:endParaRPr>
          </a:p>
          <a:p>
            <a:pPr marL="342892" lvl="1" indent="0">
              <a:buNone/>
            </a:pPr>
            <a:r>
              <a:rPr lang="en-US" sz="1600" b="1" dirty="0">
                <a:solidFill>
                  <a:srgbClr val="000000"/>
                </a:solidFill>
                <a:cs typeface="Courier"/>
              </a:rPr>
              <a:t>Other </a:t>
            </a:r>
            <a:r>
              <a:rPr lang="en-US" sz="1600" b="1" dirty="0" smtClean="0">
                <a:solidFill>
                  <a:srgbClr val="000000"/>
                </a:solidFill>
                <a:cs typeface="Courier"/>
              </a:rPr>
              <a:t>software</a:t>
            </a:r>
          </a:p>
          <a:p>
            <a:pPr lvl="1"/>
            <a:r>
              <a:rPr lang="en-US" sz="1200" dirty="0" smtClean="0">
                <a:solidFill>
                  <a:srgbClr val="000000"/>
                </a:solidFill>
                <a:cs typeface="Courier"/>
              </a:rPr>
              <a:t>You need a good </a:t>
            </a:r>
            <a:r>
              <a:rPr lang="en-US" sz="1200" b="1" dirty="0" smtClean="0">
                <a:solidFill>
                  <a:srgbClr val="000000"/>
                </a:solidFill>
                <a:cs typeface="Courier"/>
              </a:rPr>
              <a:t>text editor. </a:t>
            </a:r>
            <a:r>
              <a:rPr lang="en-US" sz="1200" dirty="0" smtClean="0">
                <a:solidFill>
                  <a:srgbClr val="000000"/>
                </a:solidFill>
                <a:cs typeface="Courier"/>
              </a:rPr>
              <a:t>I use </a:t>
            </a:r>
            <a:r>
              <a:rPr lang="en-US" sz="1200" dirty="0" err="1" smtClean="0">
                <a:solidFill>
                  <a:srgbClr val="000000"/>
                </a:solidFill>
                <a:cs typeface="Courier"/>
              </a:rPr>
              <a:t>Textwrangler</a:t>
            </a:r>
            <a:r>
              <a:rPr lang="en-US" sz="1200" dirty="0" smtClean="0">
                <a:solidFill>
                  <a:srgbClr val="000000"/>
                </a:solidFill>
                <a:cs typeface="Courier"/>
              </a:rPr>
              <a:t> for </a:t>
            </a:r>
            <a:r>
              <a:rPr lang="en-US" sz="1200" dirty="0" err="1" smtClean="0">
                <a:solidFill>
                  <a:srgbClr val="000000"/>
                </a:solidFill>
                <a:cs typeface="Courier"/>
              </a:rPr>
              <a:t>MacOS</a:t>
            </a:r>
            <a:r>
              <a:rPr lang="en-US" sz="1200" dirty="0" smtClean="0">
                <a:solidFill>
                  <a:srgbClr val="000000"/>
                </a:solidFill>
                <a:cs typeface="Courier"/>
              </a:rPr>
              <a:t>, Vim in the bash shell. </a:t>
            </a:r>
            <a:endParaRPr lang="en-US" sz="1200" b="1" dirty="0" smtClean="0">
              <a:solidFill>
                <a:srgbClr val="000000"/>
              </a:solidFill>
              <a:cs typeface="Courier"/>
            </a:endParaRPr>
          </a:p>
          <a:p>
            <a:pPr lvl="1"/>
            <a:r>
              <a:rPr lang="en-US" sz="1200" b="1" dirty="0" smtClean="0">
                <a:solidFill>
                  <a:srgbClr val="000000"/>
                </a:solidFill>
                <a:cs typeface="Courier"/>
              </a:rPr>
              <a:t>Avogadro</a:t>
            </a:r>
            <a:r>
              <a:rPr lang="en-US" sz="1200" dirty="0" smtClean="0">
                <a:solidFill>
                  <a:srgbClr val="000000"/>
                </a:solidFill>
                <a:cs typeface="Courier"/>
              </a:rPr>
              <a:t> 1.2 </a:t>
            </a:r>
            <a:r>
              <a:rPr lang="en-US" sz="1200" dirty="0">
                <a:solidFill>
                  <a:srgbClr val="000000"/>
                </a:solidFill>
                <a:cs typeface="Courier"/>
              </a:rPr>
              <a:t>- molecular editor which I like. Do not use the most recent version, use </a:t>
            </a:r>
            <a:r>
              <a:rPr lang="en-US" sz="1200" dirty="0" smtClean="0">
                <a:solidFill>
                  <a:srgbClr val="000000"/>
                </a:solidFill>
                <a:cs typeface="Courier"/>
              </a:rPr>
              <a:t>1.2. </a:t>
            </a:r>
            <a:r>
              <a:rPr lang="en-US" sz="1200" dirty="0">
                <a:solidFill>
                  <a:srgbClr val="000000"/>
                </a:solidFill>
                <a:cs typeface="Courier"/>
                <a:hlinkClick r:id="rId5"/>
              </a:rPr>
              <a:t>http://avogadro.cc/wiki/Main_Page</a:t>
            </a:r>
            <a:endParaRPr lang="en-US" sz="1200" b="1" dirty="0">
              <a:solidFill>
                <a:srgbClr val="000000"/>
              </a:solidFill>
              <a:cs typeface="Courier"/>
            </a:endParaRPr>
          </a:p>
          <a:p>
            <a:pPr lvl="1"/>
            <a:r>
              <a:rPr lang="en-US" sz="1200" b="1" dirty="0" err="1">
                <a:solidFill>
                  <a:srgbClr val="000000"/>
                </a:solidFill>
                <a:cs typeface="Courier"/>
              </a:rPr>
              <a:t>Openbabel</a:t>
            </a:r>
            <a:r>
              <a:rPr lang="en-US" sz="1200" dirty="0">
                <a:solidFill>
                  <a:srgbClr val="000000"/>
                </a:solidFill>
                <a:cs typeface="Courier"/>
              </a:rPr>
              <a:t> - can be pretty handy for file conversion</a:t>
            </a:r>
          </a:p>
          <a:p>
            <a:pPr lvl="1"/>
            <a:r>
              <a:rPr lang="en-US" sz="1200" b="1" dirty="0" err="1">
                <a:solidFill>
                  <a:srgbClr val="000000"/>
                </a:solidFill>
                <a:cs typeface="Courier"/>
              </a:rPr>
              <a:t>Marvinsketch</a:t>
            </a:r>
            <a:r>
              <a:rPr lang="en-US" sz="1200" dirty="0">
                <a:solidFill>
                  <a:srgbClr val="000000"/>
                </a:solidFill>
                <a:cs typeface="Courier"/>
              </a:rPr>
              <a:t> - is nice for drawing organic molecules</a:t>
            </a:r>
          </a:p>
          <a:p>
            <a:pPr lvl="1"/>
            <a:r>
              <a:rPr lang="en-US" sz="1200" b="1" dirty="0" err="1">
                <a:solidFill>
                  <a:srgbClr val="000000"/>
                </a:solidFill>
                <a:cs typeface="Courier"/>
              </a:rPr>
              <a:t>ChemDoodle</a:t>
            </a:r>
            <a:r>
              <a:rPr lang="en-US" sz="1200" dirty="0">
                <a:solidFill>
                  <a:srgbClr val="000000"/>
                </a:solidFill>
                <a:cs typeface="Courier"/>
              </a:rPr>
              <a:t> - is also nice for drawing organic molecules</a:t>
            </a:r>
          </a:p>
        </p:txBody>
      </p:sp>
    </p:spTree>
    <p:extLst>
      <p:ext uri="{BB962C8B-B14F-4D97-AF65-F5344CB8AC3E}">
        <p14:creationId xmlns:p14="http://schemas.microsoft.com/office/powerpoint/2010/main" val="6411032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518007"/>
            <a:ext cx="9144000" cy="5463034"/>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900" dirty="0">
                <a:solidFill>
                  <a:srgbClr val="000000"/>
                </a:solidFill>
                <a:latin typeface="Courier"/>
                <a:cs typeface="Courier"/>
              </a:rPr>
              <a:t>#!/bin/</a:t>
            </a:r>
            <a:r>
              <a:rPr lang="sv-SE" sz="900" dirty="0" err="1">
                <a:solidFill>
                  <a:srgbClr val="000000"/>
                </a:solidFill>
                <a:latin typeface="Courier"/>
                <a:cs typeface="Courier"/>
              </a:rPr>
              <a:t>bash</a:t>
            </a:r>
            <a:endParaRPr lang="sv-SE" sz="900" dirty="0">
              <a:solidFill>
                <a:srgbClr val="000000"/>
              </a:solidFill>
              <a:latin typeface="Courier"/>
              <a:cs typeface="Courier"/>
            </a:endParaRPr>
          </a:p>
          <a:p>
            <a:pPr marL="923925" lvl="1"/>
            <a:endParaRPr lang="sv-SE" sz="900" dirty="0">
              <a:solidFill>
                <a:srgbClr val="000000"/>
              </a:solidFill>
              <a:latin typeface="Courier"/>
              <a:cs typeface="Courier"/>
            </a:endParaRPr>
          </a:p>
          <a:p>
            <a:pPr marL="923925" lvl="1"/>
            <a:r>
              <a:rPr lang="sv-SE" sz="900" dirty="0">
                <a:solidFill>
                  <a:srgbClr val="000000"/>
                </a:solidFill>
                <a:latin typeface="Courier"/>
                <a:cs typeface="Courier"/>
              </a:rPr>
              <a:t>cluster=$1		# </a:t>
            </a:r>
            <a:r>
              <a:rPr lang="sv-SE" sz="900" dirty="0" err="1">
                <a:solidFill>
                  <a:srgbClr val="000000"/>
                </a:solidFill>
                <a:latin typeface="Courier"/>
                <a:cs typeface="Courier"/>
              </a:rPr>
              <a:t>Passed</a:t>
            </a:r>
            <a:r>
              <a:rPr lang="sv-SE" sz="900" dirty="0">
                <a:solidFill>
                  <a:srgbClr val="000000"/>
                </a:solidFill>
                <a:latin typeface="Courier"/>
                <a:cs typeface="Courier"/>
              </a:rPr>
              <a:t> </a:t>
            </a:r>
            <a:r>
              <a:rPr lang="sv-SE" sz="900" dirty="0" err="1">
                <a:solidFill>
                  <a:srgbClr val="000000"/>
                </a:solidFill>
                <a:latin typeface="Courier"/>
                <a:cs typeface="Courier"/>
              </a:rPr>
              <a:t>variable</a:t>
            </a:r>
            <a:r>
              <a:rPr lang="sv-SE" sz="900" dirty="0">
                <a:solidFill>
                  <a:srgbClr val="000000"/>
                </a:solidFill>
                <a:latin typeface="Courier"/>
                <a:cs typeface="Courier"/>
              </a:rPr>
              <a:t> 1 (</a:t>
            </a:r>
            <a:r>
              <a:rPr lang="sv-SE" sz="900" dirty="0" err="1">
                <a:solidFill>
                  <a:srgbClr val="000000"/>
                </a:solidFill>
                <a:latin typeface="Courier"/>
                <a:cs typeface="Courier"/>
              </a:rPr>
              <a:t>machine</a:t>
            </a:r>
            <a:r>
              <a:rPr lang="sv-SE" sz="900" dirty="0">
                <a:solidFill>
                  <a:srgbClr val="000000"/>
                </a:solidFill>
                <a:latin typeface="Courier"/>
                <a:cs typeface="Courier"/>
              </a:rPr>
              <a:t>) from </a:t>
            </a:r>
            <a:r>
              <a:rPr lang="sv-SE" sz="900" dirty="0" err="1">
                <a:solidFill>
                  <a:srgbClr val="000000"/>
                </a:solidFill>
                <a:latin typeface="Courier"/>
                <a:cs typeface="Courier"/>
              </a:rPr>
              <a:t>caller</a:t>
            </a:r>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ncores</a:t>
            </a:r>
            <a:r>
              <a:rPr lang="sv-SE" sz="900" dirty="0">
                <a:solidFill>
                  <a:srgbClr val="000000"/>
                </a:solidFill>
                <a:latin typeface="Courier"/>
                <a:cs typeface="Courier"/>
              </a:rPr>
              <a:t>=$2		# </a:t>
            </a:r>
            <a:r>
              <a:rPr lang="sv-SE" sz="900" dirty="0" err="1">
                <a:solidFill>
                  <a:srgbClr val="000000"/>
                </a:solidFill>
                <a:latin typeface="Courier"/>
                <a:cs typeface="Courier"/>
              </a:rPr>
              <a:t>Passed</a:t>
            </a:r>
            <a:r>
              <a:rPr lang="sv-SE" sz="900" dirty="0">
                <a:solidFill>
                  <a:srgbClr val="000000"/>
                </a:solidFill>
                <a:latin typeface="Courier"/>
                <a:cs typeface="Courier"/>
              </a:rPr>
              <a:t> </a:t>
            </a:r>
            <a:r>
              <a:rPr lang="sv-SE" sz="900" dirty="0" err="1">
                <a:solidFill>
                  <a:srgbClr val="000000"/>
                </a:solidFill>
                <a:latin typeface="Courier"/>
                <a:cs typeface="Courier"/>
              </a:rPr>
              <a:t>variable</a:t>
            </a:r>
            <a:r>
              <a:rPr lang="sv-SE" sz="900" dirty="0">
                <a:solidFill>
                  <a:srgbClr val="000000"/>
                </a:solidFill>
                <a:latin typeface="Courier"/>
                <a:cs typeface="Courier"/>
              </a:rPr>
              <a:t> 2 (</a:t>
            </a:r>
            <a:r>
              <a:rPr lang="sv-SE" sz="900" dirty="0" err="1">
                <a:solidFill>
                  <a:srgbClr val="000000"/>
                </a:solidFill>
                <a:latin typeface="Courier"/>
                <a:cs typeface="Courier"/>
              </a:rPr>
              <a:t>number</a:t>
            </a:r>
            <a:r>
              <a:rPr lang="sv-SE" sz="900" dirty="0">
                <a:solidFill>
                  <a:srgbClr val="000000"/>
                </a:solidFill>
                <a:latin typeface="Courier"/>
                <a:cs typeface="Courier"/>
              </a:rPr>
              <a:t> </a:t>
            </a:r>
            <a:r>
              <a:rPr lang="sv-SE" sz="900" dirty="0" err="1">
                <a:solidFill>
                  <a:srgbClr val="000000"/>
                </a:solidFill>
                <a:latin typeface="Courier"/>
                <a:cs typeface="Courier"/>
              </a:rPr>
              <a:t>of</a:t>
            </a:r>
            <a:r>
              <a:rPr lang="sv-SE" sz="900" dirty="0">
                <a:solidFill>
                  <a:srgbClr val="000000"/>
                </a:solidFill>
                <a:latin typeface="Courier"/>
                <a:cs typeface="Courier"/>
              </a:rPr>
              <a:t> proc.) from </a:t>
            </a:r>
            <a:r>
              <a:rPr lang="sv-SE" sz="900" dirty="0" err="1">
                <a:solidFill>
                  <a:srgbClr val="000000"/>
                </a:solidFill>
                <a:latin typeface="Courier"/>
                <a:cs typeface="Courier"/>
              </a:rPr>
              <a:t>caller</a:t>
            </a:r>
            <a:endParaRPr lang="sv-SE" sz="900" dirty="0">
              <a:solidFill>
                <a:srgbClr val="000000"/>
              </a:solidFill>
              <a:latin typeface="Courier"/>
              <a:cs typeface="Courier"/>
            </a:endParaRPr>
          </a:p>
          <a:p>
            <a:pPr marL="923925" lvl="1"/>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if</a:t>
            </a:r>
            <a:r>
              <a:rPr lang="sv-SE" sz="900" dirty="0">
                <a:solidFill>
                  <a:srgbClr val="000000"/>
                </a:solidFill>
                <a:latin typeface="Courier"/>
                <a:cs typeface="Courier"/>
              </a:rPr>
              <a:t> [[ $# -</a:t>
            </a:r>
            <a:r>
              <a:rPr lang="sv-SE" sz="900" dirty="0" err="1">
                <a:solidFill>
                  <a:srgbClr val="000000"/>
                </a:solidFill>
                <a:latin typeface="Courier"/>
                <a:cs typeface="Courier"/>
              </a:rPr>
              <a:t>eq</a:t>
            </a:r>
            <a:r>
              <a:rPr lang="sv-SE" sz="900" dirty="0">
                <a:solidFill>
                  <a:srgbClr val="000000"/>
                </a:solidFill>
                <a:latin typeface="Courier"/>
                <a:cs typeface="Courier"/>
              </a:rPr>
              <a:t> 0 ]]; </a:t>
            </a:r>
            <a:r>
              <a:rPr lang="sv-SE" sz="900" dirty="0" err="1">
                <a:solidFill>
                  <a:srgbClr val="000000"/>
                </a:solidFill>
                <a:latin typeface="Courier"/>
                <a:cs typeface="Courier"/>
              </a:rPr>
              <a:t>then</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echo</a:t>
            </a:r>
            <a:r>
              <a:rPr lang="sv-SE" sz="900" dirty="0">
                <a:solidFill>
                  <a:srgbClr val="000000"/>
                </a:solidFill>
                <a:latin typeface="Courier"/>
                <a:cs typeface="Courier"/>
              </a:rPr>
              <a:t> "no </a:t>
            </a:r>
            <a:r>
              <a:rPr lang="sv-SE" sz="900" dirty="0" err="1">
                <a:solidFill>
                  <a:srgbClr val="000000"/>
                </a:solidFill>
                <a:latin typeface="Courier"/>
                <a:cs typeface="Courier"/>
              </a:rPr>
              <a:t>passed</a:t>
            </a:r>
            <a:r>
              <a:rPr lang="sv-SE" sz="900" dirty="0">
                <a:solidFill>
                  <a:srgbClr val="000000"/>
                </a:solidFill>
                <a:latin typeface="Courier"/>
                <a:cs typeface="Courier"/>
              </a:rPr>
              <a:t> </a:t>
            </a:r>
            <a:r>
              <a:rPr lang="sv-SE" sz="900" dirty="0" err="1">
                <a:solidFill>
                  <a:srgbClr val="000000"/>
                </a:solidFill>
                <a:latin typeface="Courier"/>
                <a:cs typeface="Courier"/>
              </a:rPr>
              <a:t>variables</a:t>
            </a:r>
            <a:r>
              <a:rPr lang="sv-SE" sz="900" dirty="0">
                <a:solidFill>
                  <a:srgbClr val="000000"/>
                </a:solidFill>
                <a:latin typeface="Courier"/>
                <a:cs typeface="Courier"/>
              </a:rPr>
              <a:t>"</a:t>
            </a:r>
          </a:p>
          <a:p>
            <a:pPr marL="923925" lvl="1"/>
            <a:r>
              <a:rPr lang="sv-SE" sz="900" dirty="0" err="1">
                <a:solidFill>
                  <a:srgbClr val="000000"/>
                </a:solidFill>
                <a:latin typeface="Courier"/>
                <a:cs typeface="Courier"/>
              </a:rPr>
              <a:t>else</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nPME</a:t>
            </a:r>
            <a:r>
              <a:rPr lang="sv-SE" sz="900" dirty="0">
                <a:solidFill>
                  <a:srgbClr val="000000"/>
                </a:solidFill>
                <a:latin typeface="Courier"/>
                <a:cs typeface="Courier"/>
              </a:rPr>
              <a:t>=$((${</a:t>
            </a:r>
            <a:r>
              <a:rPr lang="sv-SE" sz="900" dirty="0" err="1">
                <a:solidFill>
                  <a:srgbClr val="000000"/>
                </a:solidFill>
                <a:latin typeface="Courier"/>
                <a:cs typeface="Courier"/>
              </a:rPr>
              <a:t>ncores</a:t>
            </a:r>
            <a:r>
              <a:rPr lang="sv-SE" sz="900" dirty="0">
                <a:solidFill>
                  <a:srgbClr val="000000"/>
                </a:solidFill>
                <a:latin typeface="Courier"/>
                <a:cs typeface="Courier"/>
              </a:rPr>
              <a:t>}/4)) # </a:t>
            </a:r>
            <a:r>
              <a:rPr lang="sv-SE" sz="900" dirty="0" err="1">
                <a:solidFill>
                  <a:srgbClr val="000000"/>
                </a:solidFill>
                <a:latin typeface="Courier"/>
                <a:cs typeface="Courier"/>
              </a:rPr>
              <a:t>Number</a:t>
            </a:r>
            <a:r>
              <a:rPr lang="sv-SE" sz="900" dirty="0">
                <a:solidFill>
                  <a:srgbClr val="000000"/>
                </a:solidFill>
                <a:latin typeface="Courier"/>
                <a:cs typeface="Courier"/>
              </a:rPr>
              <a:t> </a:t>
            </a:r>
            <a:r>
              <a:rPr lang="sv-SE" sz="900" dirty="0" err="1">
                <a:solidFill>
                  <a:srgbClr val="000000"/>
                </a:solidFill>
                <a:latin typeface="Courier"/>
                <a:cs typeface="Courier"/>
              </a:rPr>
              <a:t>of</a:t>
            </a:r>
            <a:r>
              <a:rPr lang="sv-SE" sz="900" dirty="0">
                <a:solidFill>
                  <a:srgbClr val="000000"/>
                </a:solidFill>
                <a:latin typeface="Courier"/>
                <a:cs typeface="Courier"/>
              </a:rPr>
              <a:t> </a:t>
            </a:r>
            <a:r>
              <a:rPr lang="sv-SE" sz="900" dirty="0" err="1">
                <a:solidFill>
                  <a:srgbClr val="000000"/>
                </a:solidFill>
                <a:latin typeface="Courier"/>
                <a:cs typeface="Courier"/>
              </a:rPr>
              <a:t>dedicated</a:t>
            </a:r>
            <a:r>
              <a:rPr lang="sv-SE" sz="900" dirty="0">
                <a:solidFill>
                  <a:srgbClr val="000000"/>
                </a:solidFill>
                <a:latin typeface="Courier"/>
                <a:cs typeface="Courier"/>
              </a:rPr>
              <a:t> PME </a:t>
            </a:r>
            <a:r>
              <a:rPr lang="sv-SE" sz="900" dirty="0" err="1">
                <a:solidFill>
                  <a:srgbClr val="000000"/>
                </a:solidFill>
                <a:latin typeface="Courier"/>
                <a:cs typeface="Courier"/>
              </a:rPr>
              <a:t>cores</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fi</a:t>
            </a:r>
          </a:p>
          <a:p>
            <a:pPr marL="923925" lvl="1"/>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if</a:t>
            </a:r>
            <a:r>
              <a:rPr lang="sv-SE" sz="900" dirty="0">
                <a:solidFill>
                  <a:srgbClr val="000000"/>
                </a:solidFill>
                <a:latin typeface="Courier"/>
                <a:cs typeface="Courier"/>
              </a:rPr>
              <a:t> [[ $cluster == "</a:t>
            </a:r>
            <a:r>
              <a:rPr lang="sv-SE" sz="900" dirty="0" err="1">
                <a:solidFill>
                  <a:srgbClr val="000000"/>
                </a:solidFill>
                <a:latin typeface="Courier"/>
                <a:cs typeface="Courier"/>
              </a:rPr>
              <a:t>beskow</a:t>
            </a:r>
            <a:r>
              <a:rPr lang="sv-SE" sz="900" dirty="0">
                <a:solidFill>
                  <a:srgbClr val="000000"/>
                </a:solidFill>
                <a:latin typeface="Courier"/>
                <a:cs typeface="Courier"/>
              </a:rPr>
              <a:t>" ]] # </a:t>
            </a:r>
            <a:r>
              <a:rPr lang="sv-SE" sz="900" dirty="0" err="1">
                <a:solidFill>
                  <a:srgbClr val="000000"/>
                </a:solidFill>
                <a:latin typeface="Courier"/>
                <a:cs typeface="Courier"/>
              </a:rPr>
              <a:t>This</a:t>
            </a:r>
            <a:r>
              <a:rPr lang="sv-SE" sz="900" dirty="0">
                <a:solidFill>
                  <a:srgbClr val="000000"/>
                </a:solidFill>
                <a:latin typeface="Courier"/>
                <a:cs typeface="Courier"/>
              </a:rPr>
              <a:t> </a:t>
            </a:r>
            <a:r>
              <a:rPr lang="sv-SE" sz="900" dirty="0" err="1">
                <a:solidFill>
                  <a:srgbClr val="000000"/>
                </a:solidFill>
                <a:latin typeface="Courier"/>
                <a:cs typeface="Courier"/>
              </a:rPr>
              <a:t>now</a:t>
            </a:r>
            <a:r>
              <a:rPr lang="sv-SE" sz="900" dirty="0">
                <a:solidFill>
                  <a:srgbClr val="000000"/>
                </a:solidFill>
                <a:latin typeface="Courier"/>
                <a:cs typeface="Courier"/>
              </a:rPr>
              <a:t> </a:t>
            </a:r>
            <a:r>
              <a:rPr lang="sv-SE" sz="900" dirty="0" err="1">
                <a:solidFill>
                  <a:srgbClr val="000000"/>
                </a:solidFill>
                <a:latin typeface="Courier"/>
                <a:cs typeface="Courier"/>
              </a:rPr>
              <a:t>seems</a:t>
            </a:r>
            <a:r>
              <a:rPr lang="sv-SE" sz="900" dirty="0">
                <a:solidFill>
                  <a:srgbClr val="000000"/>
                </a:solidFill>
                <a:latin typeface="Courier"/>
                <a:cs typeface="Courier"/>
              </a:rPr>
              <a:t> </a:t>
            </a:r>
            <a:r>
              <a:rPr lang="sv-SE" sz="900" dirty="0" err="1">
                <a:solidFill>
                  <a:srgbClr val="000000"/>
                </a:solidFill>
                <a:latin typeface="Courier"/>
                <a:cs typeface="Courier"/>
              </a:rPr>
              <a:t>to</a:t>
            </a:r>
            <a:r>
              <a:rPr lang="sv-SE" sz="900" dirty="0">
                <a:solidFill>
                  <a:srgbClr val="000000"/>
                </a:solidFill>
                <a:latin typeface="Courier"/>
                <a:cs typeface="Courier"/>
              </a:rPr>
              <a:t> be for gromacs 5.1.2. </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then</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echo</a:t>
            </a:r>
            <a:r>
              <a:rPr lang="sv-SE" sz="900" dirty="0">
                <a:solidFill>
                  <a:srgbClr val="000000"/>
                </a:solidFill>
                <a:latin typeface="Courier"/>
                <a:cs typeface="Courier"/>
              </a:rPr>
              <a:t> "Cluster is </a:t>
            </a:r>
            <a:r>
              <a:rPr lang="sv-SE" sz="900" dirty="0" err="1">
                <a:solidFill>
                  <a:srgbClr val="000000"/>
                </a:solidFill>
                <a:latin typeface="Courier"/>
                <a:cs typeface="Courier"/>
              </a:rPr>
              <a:t>beskow</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echo</a:t>
            </a:r>
            <a:r>
              <a:rPr lang="sv-SE" sz="900" dirty="0">
                <a:solidFill>
                  <a:srgbClr val="000000"/>
                </a:solidFill>
                <a:latin typeface="Courier"/>
                <a:cs typeface="Courier"/>
              </a:rPr>
              <a:t> "</a:t>
            </a:r>
            <a:r>
              <a:rPr lang="sv-SE" sz="900" dirty="0" err="1">
                <a:solidFill>
                  <a:srgbClr val="000000"/>
                </a:solidFill>
                <a:latin typeface="Courier"/>
                <a:cs typeface="Courier"/>
              </a:rPr>
              <a:t>will</a:t>
            </a:r>
            <a:r>
              <a:rPr lang="sv-SE" sz="900" dirty="0">
                <a:solidFill>
                  <a:srgbClr val="000000"/>
                </a:solidFill>
                <a:latin typeface="Courier"/>
                <a:cs typeface="Courier"/>
              </a:rPr>
              <a:t> </a:t>
            </a:r>
            <a:r>
              <a:rPr lang="sv-SE" sz="900" dirty="0" err="1">
                <a:solidFill>
                  <a:srgbClr val="000000"/>
                </a:solidFill>
                <a:latin typeface="Courier"/>
                <a:cs typeface="Courier"/>
              </a:rPr>
              <a:t>run</a:t>
            </a:r>
            <a:r>
              <a:rPr lang="sv-SE" sz="900" dirty="0">
                <a:solidFill>
                  <a:srgbClr val="000000"/>
                </a:solidFill>
                <a:latin typeface="Courier"/>
                <a:cs typeface="Courier"/>
              </a:rPr>
              <a:t> on $</a:t>
            </a:r>
            <a:r>
              <a:rPr lang="sv-SE" sz="900" dirty="0" err="1">
                <a:solidFill>
                  <a:srgbClr val="000000"/>
                </a:solidFill>
                <a:latin typeface="Courier"/>
                <a:cs typeface="Courier"/>
              </a:rPr>
              <a:t>ncores</a:t>
            </a:r>
            <a:r>
              <a:rPr lang="sv-SE" sz="900" dirty="0">
                <a:solidFill>
                  <a:srgbClr val="000000"/>
                </a:solidFill>
                <a:latin typeface="Courier"/>
                <a:cs typeface="Courier"/>
              </a:rPr>
              <a:t> proc.”</a:t>
            </a:r>
          </a:p>
          <a:p>
            <a:pPr marL="923925" lvl="1"/>
            <a:r>
              <a:rPr lang="sv-SE" sz="900" dirty="0">
                <a:solidFill>
                  <a:srgbClr val="000000"/>
                </a:solidFill>
                <a:latin typeface="Courier"/>
                <a:cs typeface="Courier"/>
              </a:rPr>
              <a:t>        export OMP_NUM_THREADS=1</a:t>
            </a:r>
          </a:p>
          <a:p>
            <a:pPr marL="923925" lvl="1"/>
            <a:r>
              <a:rPr lang="sv-SE" sz="900" dirty="0">
                <a:solidFill>
                  <a:srgbClr val="000000"/>
                </a:solidFill>
                <a:latin typeface="Courier"/>
                <a:cs typeface="Courier"/>
              </a:rPr>
              <a:t>        ## APRUN_OPTIONS="-n ${</a:t>
            </a:r>
            <a:r>
              <a:rPr lang="sv-SE" sz="900" dirty="0" err="1">
                <a:solidFill>
                  <a:srgbClr val="000000"/>
                </a:solidFill>
                <a:latin typeface="Courier"/>
                <a:cs typeface="Courier"/>
              </a:rPr>
              <a:t>ncores</a:t>
            </a:r>
            <a:r>
              <a:rPr lang="sv-SE" sz="900" dirty="0">
                <a:solidFill>
                  <a:srgbClr val="000000"/>
                </a:solidFill>
                <a:latin typeface="Courier"/>
                <a:cs typeface="Courier"/>
              </a:rPr>
              <a:t>} -d 1 -cc </a:t>
            </a:r>
            <a:r>
              <a:rPr lang="sv-SE" sz="900" dirty="0" err="1">
                <a:solidFill>
                  <a:srgbClr val="000000"/>
                </a:solidFill>
                <a:latin typeface="Courier"/>
                <a:cs typeface="Courier"/>
              </a:rPr>
              <a:t>none</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gmx_mdrun</a:t>
            </a:r>
            <a:r>
              <a:rPr lang="sv-SE" sz="900" dirty="0">
                <a:solidFill>
                  <a:srgbClr val="000000"/>
                </a:solidFill>
                <a:latin typeface="Courier"/>
                <a:cs typeface="Courier"/>
              </a:rPr>
              <a:t>="</a:t>
            </a:r>
            <a:r>
              <a:rPr lang="sv-SE" sz="900" dirty="0" err="1">
                <a:solidFill>
                  <a:srgbClr val="000000"/>
                </a:solidFill>
                <a:latin typeface="Courier"/>
                <a:cs typeface="Courier"/>
              </a:rPr>
              <a:t>aprun</a:t>
            </a:r>
            <a:r>
              <a:rPr lang="sv-SE" sz="900" dirty="0">
                <a:solidFill>
                  <a:srgbClr val="000000"/>
                </a:solidFill>
                <a:latin typeface="Courier"/>
                <a:cs typeface="Courier"/>
              </a:rPr>
              <a:t> -n ${</a:t>
            </a:r>
            <a:r>
              <a:rPr lang="sv-SE" sz="900" dirty="0" err="1">
                <a:solidFill>
                  <a:srgbClr val="000000"/>
                </a:solidFill>
                <a:latin typeface="Courier"/>
                <a:cs typeface="Courier"/>
              </a:rPr>
              <a:t>ncores</a:t>
            </a:r>
            <a:r>
              <a:rPr lang="sv-SE" sz="900" dirty="0">
                <a:solidFill>
                  <a:srgbClr val="000000"/>
                </a:solidFill>
                <a:latin typeface="Courier"/>
                <a:cs typeface="Courier"/>
              </a:rPr>
              <a:t>} -d 1 -cc </a:t>
            </a:r>
            <a:r>
              <a:rPr lang="sv-SE" sz="900" dirty="0" err="1">
                <a:solidFill>
                  <a:srgbClr val="000000"/>
                </a:solidFill>
                <a:latin typeface="Courier"/>
                <a:cs typeface="Courier"/>
              </a:rPr>
              <a:t>none</a:t>
            </a:r>
            <a:r>
              <a:rPr lang="sv-SE" sz="900" dirty="0">
                <a:solidFill>
                  <a:srgbClr val="000000"/>
                </a:solidFill>
                <a:latin typeface="Courier"/>
                <a:cs typeface="Courier"/>
              </a:rPr>
              <a:t> </a:t>
            </a:r>
            <a:r>
              <a:rPr lang="sv-SE" sz="900" dirty="0" err="1">
                <a:solidFill>
                  <a:srgbClr val="000000"/>
                </a:solidFill>
                <a:latin typeface="Courier"/>
                <a:cs typeface="Courier"/>
              </a:rPr>
              <a:t>gmx_mpi</a:t>
            </a:r>
            <a:r>
              <a:rPr lang="sv-SE" sz="900" dirty="0">
                <a:solidFill>
                  <a:srgbClr val="000000"/>
                </a:solidFill>
                <a:latin typeface="Courier"/>
                <a:cs typeface="Courier"/>
              </a:rPr>
              <a:t> </a:t>
            </a:r>
            <a:r>
              <a:rPr lang="sv-SE" sz="900" dirty="0" err="1">
                <a:solidFill>
                  <a:srgbClr val="000000"/>
                </a:solidFill>
                <a:latin typeface="Courier"/>
                <a:cs typeface="Courier"/>
              </a:rPr>
              <a:t>mdrun</a:t>
            </a:r>
            <a:r>
              <a:rPr lang="sv-SE" sz="900" dirty="0">
                <a:solidFill>
                  <a:srgbClr val="000000"/>
                </a:solidFill>
                <a:latin typeface="Courier"/>
                <a:cs typeface="Courier"/>
              </a:rPr>
              <a:t> -</a:t>
            </a:r>
            <a:r>
              <a:rPr lang="sv-SE" sz="900" dirty="0" err="1">
                <a:solidFill>
                  <a:srgbClr val="000000"/>
                </a:solidFill>
                <a:latin typeface="Courier"/>
                <a:cs typeface="Courier"/>
              </a:rPr>
              <a:t>npme</a:t>
            </a:r>
            <a:r>
              <a:rPr lang="sv-SE" sz="900" dirty="0">
                <a:solidFill>
                  <a:srgbClr val="000000"/>
                </a:solidFill>
                <a:latin typeface="Courier"/>
                <a:cs typeface="Courier"/>
              </a:rPr>
              <a:t> ${</a:t>
            </a:r>
            <a:r>
              <a:rPr lang="sv-SE" sz="900" dirty="0" err="1">
                <a:solidFill>
                  <a:srgbClr val="000000"/>
                </a:solidFill>
                <a:latin typeface="Courier"/>
                <a:cs typeface="Courier"/>
              </a:rPr>
              <a:t>nPME</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gmx_grompp</a:t>
            </a:r>
            <a:r>
              <a:rPr lang="sv-SE" sz="900" dirty="0">
                <a:solidFill>
                  <a:srgbClr val="000000"/>
                </a:solidFill>
                <a:latin typeface="Courier"/>
                <a:cs typeface="Courier"/>
              </a:rPr>
              <a:t>="</a:t>
            </a:r>
            <a:r>
              <a:rPr lang="sv-SE" sz="900" dirty="0" err="1">
                <a:solidFill>
                  <a:srgbClr val="000000"/>
                </a:solidFill>
                <a:latin typeface="Courier"/>
                <a:cs typeface="Courier"/>
              </a:rPr>
              <a:t>gmx_seq</a:t>
            </a:r>
            <a:r>
              <a:rPr lang="sv-SE" sz="900" dirty="0">
                <a:solidFill>
                  <a:srgbClr val="000000"/>
                </a:solidFill>
                <a:latin typeface="Courier"/>
                <a:cs typeface="Courier"/>
              </a:rPr>
              <a:t> </a:t>
            </a:r>
            <a:r>
              <a:rPr lang="sv-SE" sz="900" dirty="0" err="1">
                <a:solidFill>
                  <a:srgbClr val="000000"/>
                </a:solidFill>
                <a:latin typeface="Courier"/>
                <a:cs typeface="Courier"/>
              </a:rPr>
              <a:t>grompp</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gmx_wham</a:t>
            </a:r>
            <a:r>
              <a:rPr lang="sv-SE" sz="900" dirty="0">
                <a:solidFill>
                  <a:srgbClr val="000000"/>
                </a:solidFill>
                <a:latin typeface="Courier"/>
                <a:cs typeface="Courier"/>
              </a:rPr>
              <a:t>="</a:t>
            </a:r>
            <a:r>
              <a:rPr lang="sv-SE" sz="900" dirty="0" err="1">
                <a:solidFill>
                  <a:srgbClr val="000000"/>
                </a:solidFill>
                <a:latin typeface="Courier"/>
                <a:cs typeface="Courier"/>
              </a:rPr>
              <a:t>gmx_seq</a:t>
            </a:r>
            <a:r>
              <a:rPr lang="sv-SE" sz="900" dirty="0">
                <a:solidFill>
                  <a:srgbClr val="000000"/>
                </a:solidFill>
                <a:latin typeface="Courier"/>
                <a:cs typeface="Courier"/>
              </a:rPr>
              <a:t> </a:t>
            </a:r>
            <a:r>
              <a:rPr lang="sv-SE" sz="900" dirty="0" err="1">
                <a:solidFill>
                  <a:srgbClr val="000000"/>
                </a:solidFill>
                <a:latin typeface="Courier"/>
                <a:cs typeface="Courier"/>
              </a:rPr>
              <a:t>wham</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gmx_dist</a:t>
            </a:r>
            <a:r>
              <a:rPr lang="sv-SE" sz="900" dirty="0">
                <a:solidFill>
                  <a:srgbClr val="000000"/>
                </a:solidFill>
                <a:latin typeface="Courier"/>
                <a:cs typeface="Courier"/>
              </a:rPr>
              <a:t>="</a:t>
            </a:r>
            <a:r>
              <a:rPr lang="sv-SE" sz="900" dirty="0" err="1">
                <a:solidFill>
                  <a:srgbClr val="000000"/>
                </a:solidFill>
                <a:latin typeface="Courier"/>
                <a:cs typeface="Courier"/>
              </a:rPr>
              <a:t>gmx_seq</a:t>
            </a:r>
            <a:r>
              <a:rPr lang="sv-SE" sz="900" dirty="0">
                <a:solidFill>
                  <a:srgbClr val="000000"/>
                </a:solidFill>
                <a:latin typeface="Courier"/>
                <a:cs typeface="Courier"/>
              </a:rPr>
              <a:t> </a:t>
            </a:r>
            <a:r>
              <a:rPr lang="sv-SE" sz="900" dirty="0" err="1">
                <a:solidFill>
                  <a:srgbClr val="000000"/>
                </a:solidFill>
                <a:latin typeface="Courier"/>
                <a:cs typeface="Courier"/>
              </a:rPr>
              <a:t>distance</a:t>
            </a:r>
            <a:r>
              <a:rPr lang="sv-SE" sz="900" dirty="0">
                <a:solidFill>
                  <a:srgbClr val="000000"/>
                </a:solidFill>
                <a:latin typeface="Courier"/>
                <a:cs typeface="Courier"/>
              </a:rPr>
              <a:t>”</a:t>
            </a:r>
          </a:p>
          <a:p>
            <a:pPr marL="923925" lvl="1"/>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elif</a:t>
            </a:r>
            <a:r>
              <a:rPr lang="sv-SE" sz="900" dirty="0">
                <a:solidFill>
                  <a:srgbClr val="000000"/>
                </a:solidFill>
                <a:latin typeface="Courier"/>
                <a:cs typeface="Courier"/>
              </a:rPr>
              <a:t> [ $cluster = "</a:t>
            </a:r>
            <a:r>
              <a:rPr lang="sv-SE" sz="900" dirty="0" err="1">
                <a:solidFill>
                  <a:srgbClr val="000000"/>
                </a:solidFill>
                <a:latin typeface="Courier"/>
                <a:cs typeface="Courier"/>
              </a:rPr>
              <a:t>abisko</a:t>
            </a:r>
            <a:r>
              <a:rPr lang="sv-SE" sz="900" dirty="0">
                <a:solidFill>
                  <a:srgbClr val="000000"/>
                </a:solidFill>
                <a:latin typeface="Courier"/>
                <a:cs typeface="Courier"/>
              </a:rPr>
              <a:t>" ] # </a:t>
            </a:r>
            <a:r>
              <a:rPr lang="sv-SE" sz="900" dirty="0" err="1">
                <a:solidFill>
                  <a:srgbClr val="000000"/>
                </a:solidFill>
                <a:latin typeface="Courier"/>
                <a:cs typeface="Courier"/>
              </a:rPr>
              <a:t>This</a:t>
            </a:r>
            <a:r>
              <a:rPr lang="sv-SE" sz="900" dirty="0">
                <a:solidFill>
                  <a:srgbClr val="000000"/>
                </a:solidFill>
                <a:latin typeface="Courier"/>
                <a:cs typeface="Courier"/>
              </a:rPr>
              <a:t> </a:t>
            </a:r>
            <a:r>
              <a:rPr lang="sv-SE" sz="900" dirty="0" err="1">
                <a:solidFill>
                  <a:srgbClr val="000000"/>
                </a:solidFill>
                <a:latin typeface="Courier"/>
                <a:cs typeface="Courier"/>
              </a:rPr>
              <a:t>now</a:t>
            </a:r>
            <a:r>
              <a:rPr lang="sv-SE" sz="900" dirty="0">
                <a:solidFill>
                  <a:srgbClr val="000000"/>
                </a:solidFill>
                <a:latin typeface="Courier"/>
                <a:cs typeface="Courier"/>
              </a:rPr>
              <a:t> </a:t>
            </a:r>
            <a:r>
              <a:rPr lang="sv-SE" sz="900" dirty="0" err="1">
                <a:solidFill>
                  <a:srgbClr val="000000"/>
                </a:solidFill>
                <a:latin typeface="Courier"/>
                <a:cs typeface="Courier"/>
              </a:rPr>
              <a:t>seems</a:t>
            </a:r>
            <a:r>
              <a:rPr lang="sv-SE" sz="900" dirty="0">
                <a:solidFill>
                  <a:srgbClr val="000000"/>
                </a:solidFill>
                <a:latin typeface="Courier"/>
                <a:cs typeface="Courier"/>
              </a:rPr>
              <a:t> </a:t>
            </a:r>
            <a:r>
              <a:rPr lang="sv-SE" sz="900" dirty="0" err="1">
                <a:solidFill>
                  <a:srgbClr val="000000"/>
                </a:solidFill>
                <a:latin typeface="Courier"/>
                <a:cs typeface="Courier"/>
              </a:rPr>
              <a:t>to</a:t>
            </a:r>
            <a:r>
              <a:rPr lang="sv-SE" sz="900" dirty="0">
                <a:solidFill>
                  <a:srgbClr val="000000"/>
                </a:solidFill>
                <a:latin typeface="Courier"/>
                <a:cs typeface="Courier"/>
              </a:rPr>
              <a:t> be for gromacs 5.1.1. </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then</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echo</a:t>
            </a:r>
            <a:r>
              <a:rPr lang="sv-SE" sz="900" dirty="0">
                <a:solidFill>
                  <a:srgbClr val="000000"/>
                </a:solidFill>
                <a:latin typeface="Courier"/>
                <a:cs typeface="Courier"/>
              </a:rPr>
              <a:t> "Cluster is </a:t>
            </a:r>
            <a:r>
              <a:rPr lang="sv-SE" sz="900" dirty="0" err="1">
                <a:solidFill>
                  <a:srgbClr val="000000"/>
                </a:solidFill>
                <a:latin typeface="Courier"/>
                <a:cs typeface="Courier"/>
              </a:rPr>
              <a:t>abisko</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echo</a:t>
            </a:r>
            <a:r>
              <a:rPr lang="sv-SE" sz="900" dirty="0">
                <a:solidFill>
                  <a:srgbClr val="000000"/>
                </a:solidFill>
                <a:latin typeface="Courier"/>
                <a:cs typeface="Courier"/>
              </a:rPr>
              <a:t> "</a:t>
            </a:r>
            <a:r>
              <a:rPr lang="sv-SE" sz="900" dirty="0" err="1">
                <a:solidFill>
                  <a:srgbClr val="000000"/>
                </a:solidFill>
                <a:latin typeface="Courier"/>
                <a:cs typeface="Courier"/>
              </a:rPr>
              <a:t>will</a:t>
            </a:r>
            <a:r>
              <a:rPr lang="sv-SE" sz="900" dirty="0">
                <a:solidFill>
                  <a:srgbClr val="000000"/>
                </a:solidFill>
                <a:latin typeface="Courier"/>
                <a:cs typeface="Courier"/>
              </a:rPr>
              <a:t> </a:t>
            </a:r>
            <a:r>
              <a:rPr lang="sv-SE" sz="900" dirty="0" err="1">
                <a:solidFill>
                  <a:srgbClr val="000000"/>
                </a:solidFill>
                <a:latin typeface="Courier"/>
                <a:cs typeface="Courier"/>
              </a:rPr>
              <a:t>run</a:t>
            </a:r>
            <a:r>
              <a:rPr lang="sv-SE" sz="900" dirty="0">
                <a:solidFill>
                  <a:srgbClr val="000000"/>
                </a:solidFill>
                <a:latin typeface="Courier"/>
                <a:cs typeface="Courier"/>
              </a:rPr>
              <a:t> on $</a:t>
            </a:r>
            <a:r>
              <a:rPr lang="sv-SE" sz="900" dirty="0" err="1">
                <a:solidFill>
                  <a:srgbClr val="000000"/>
                </a:solidFill>
                <a:latin typeface="Courier"/>
                <a:cs typeface="Courier"/>
              </a:rPr>
              <a:t>ncores</a:t>
            </a:r>
            <a:r>
              <a:rPr lang="sv-SE" sz="900" dirty="0">
                <a:solidFill>
                  <a:srgbClr val="000000"/>
                </a:solidFill>
                <a:latin typeface="Courier"/>
                <a:cs typeface="Courier"/>
              </a:rPr>
              <a:t> proc."</a:t>
            </a:r>
          </a:p>
          <a:p>
            <a:pPr marL="923925" lvl="1"/>
            <a:r>
              <a:rPr lang="sv-SE" sz="900" dirty="0">
                <a:solidFill>
                  <a:srgbClr val="000000"/>
                </a:solidFill>
                <a:latin typeface="Courier"/>
                <a:cs typeface="Courier"/>
              </a:rPr>
              <a:t>	# For Abisko </a:t>
            </a:r>
            <a:r>
              <a:rPr lang="sv-SE" sz="900" dirty="0" err="1">
                <a:solidFill>
                  <a:srgbClr val="000000"/>
                </a:solidFill>
                <a:latin typeface="Courier"/>
                <a:cs typeface="Courier"/>
              </a:rPr>
              <a:t>only</a:t>
            </a:r>
            <a:r>
              <a:rPr lang="sv-SE" sz="900" dirty="0">
                <a:solidFill>
                  <a:srgbClr val="000000"/>
                </a:solidFill>
                <a:latin typeface="Courier"/>
                <a:cs typeface="Courier"/>
              </a:rPr>
              <a:t>! </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if</a:t>
            </a:r>
            <a:r>
              <a:rPr lang="sv-SE" sz="900" dirty="0">
                <a:solidFill>
                  <a:srgbClr val="000000"/>
                </a:solidFill>
                <a:latin typeface="Courier"/>
                <a:cs typeface="Courier"/>
              </a:rPr>
              <a:t> [ -n "$SLURM_CPUS_PER_TASK" ]; </a:t>
            </a:r>
            <a:r>
              <a:rPr lang="sv-SE" sz="900" dirty="0" err="1">
                <a:solidFill>
                  <a:srgbClr val="000000"/>
                </a:solidFill>
                <a:latin typeface="Courier"/>
                <a:cs typeface="Courier"/>
              </a:rPr>
              <a:t>then</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md="</a:t>
            </a:r>
            <a:r>
              <a:rPr lang="sv-SE" sz="900" dirty="0" err="1">
                <a:solidFill>
                  <a:srgbClr val="000000"/>
                </a:solidFill>
                <a:latin typeface="Courier"/>
                <a:cs typeface="Courier"/>
              </a:rPr>
              <a:t>mdrun_mpi</a:t>
            </a:r>
            <a:r>
              <a:rPr lang="sv-SE" sz="900" dirty="0">
                <a:solidFill>
                  <a:srgbClr val="000000"/>
                </a:solidFill>
                <a:latin typeface="Courier"/>
                <a:cs typeface="Courier"/>
              </a:rPr>
              <a:t> -</a:t>
            </a:r>
            <a:r>
              <a:rPr lang="sv-SE" sz="900" dirty="0" err="1">
                <a:solidFill>
                  <a:srgbClr val="000000"/>
                </a:solidFill>
                <a:latin typeface="Courier"/>
                <a:cs typeface="Courier"/>
              </a:rPr>
              <a:t>ntomp</a:t>
            </a:r>
            <a:r>
              <a:rPr lang="sv-SE" sz="900" dirty="0">
                <a:solidFill>
                  <a:srgbClr val="000000"/>
                </a:solidFill>
                <a:latin typeface="Courier"/>
                <a:cs typeface="Courier"/>
              </a:rPr>
              <a:t> $SLURM_CPUS_PER_TASK -</a:t>
            </a:r>
            <a:r>
              <a:rPr lang="sv-SE" sz="900" dirty="0" err="1">
                <a:solidFill>
                  <a:srgbClr val="000000"/>
                </a:solidFill>
                <a:latin typeface="Courier"/>
                <a:cs typeface="Courier"/>
              </a:rPr>
              <a:t>npme</a:t>
            </a:r>
            <a:r>
              <a:rPr lang="sv-SE" sz="900" dirty="0">
                <a:solidFill>
                  <a:srgbClr val="000000"/>
                </a:solidFill>
                <a:latin typeface="Courier"/>
                <a:cs typeface="Courier"/>
              </a:rPr>
              <a:t> ${</a:t>
            </a:r>
            <a:r>
              <a:rPr lang="sv-SE" sz="900" dirty="0" err="1">
                <a:solidFill>
                  <a:srgbClr val="000000"/>
                </a:solidFill>
                <a:latin typeface="Courier"/>
                <a:cs typeface="Courier"/>
              </a:rPr>
              <a:t>nPME</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else</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md="</a:t>
            </a:r>
            <a:r>
              <a:rPr lang="sv-SE" sz="900" dirty="0" err="1">
                <a:solidFill>
                  <a:srgbClr val="000000"/>
                </a:solidFill>
                <a:latin typeface="Courier"/>
                <a:cs typeface="Courier"/>
              </a:rPr>
              <a:t>mdrun_mpi</a:t>
            </a:r>
            <a:r>
              <a:rPr lang="sv-SE" sz="900" dirty="0">
                <a:solidFill>
                  <a:srgbClr val="000000"/>
                </a:solidFill>
                <a:latin typeface="Courier"/>
                <a:cs typeface="Courier"/>
              </a:rPr>
              <a:t> -</a:t>
            </a:r>
            <a:r>
              <a:rPr lang="sv-SE" sz="900" dirty="0" err="1">
                <a:solidFill>
                  <a:srgbClr val="000000"/>
                </a:solidFill>
                <a:latin typeface="Courier"/>
                <a:cs typeface="Courier"/>
              </a:rPr>
              <a:t>ntomp</a:t>
            </a:r>
            <a:r>
              <a:rPr lang="sv-SE" sz="900" dirty="0">
                <a:solidFill>
                  <a:srgbClr val="000000"/>
                </a:solidFill>
                <a:latin typeface="Courier"/>
                <a:cs typeface="Courier"/>
              </a:rPr>
              <a:t> 1"</a:t>
            </a:r>
          </a:p>
          <a:p>
            <a:pPr marL="923925" lvl="1"/>
            <a:r>
              <a:rPr lang="sv-SE" sz="900" dirty="0">
                <a:solidFill>
                  <a:srgbClr val="000000"/>
                </a:solidFill>
                <a:latin typeface="Courier"/>
                <a:cs typeface="Courier"/>
              </a:rPr>
              <a:t>	fi</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gmx_mdrun</a:t>
            </a:r>
            <a:r>
              <a:rPr lang="sv-SE" sz="900" dirty="0">
                <a:solidFill>
                  <a:srgbClr val="000000"/>
                </a:solidFill>
                <a:latin typeface="Courier"/>
                <a:cs typeface="Courier"/>
              </a:rPr>
              <a:t>="</a:t>
            </a:r>
            <a:r>
              <a:rPr lang="sv-SE" sz="900" dirty="0" err="1">
                <a:solidFill>
                  <a:srgbClr val="000000"/>
                </a:solidFill>
                <a:latin typeface="Courier"/>
                <a:cs typeface="Courier"/>
              </a:rPr>
              <a:t>srun</a:t>
            </a:r>
            <a:r>
              <a:rPr lang="sv-SE" sz="900" dirty="0">
                <a:solidFill>
                  <a:srgbClr val="000000"/>
                </a:solidFill>
                <a:latin typeface="Courier"/>
                <a:cs typeface="Courier"/>
              </a:rPr>
              <a:t> $md”</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gmx_grompp</a:t>
            </a:r>
            <a:r>
              <a:rPr lang="sv-SE" sz="900" dirty="0">
                <a:solidFill>
                  <a:srgbClr val="000000"/>
                </a:solidFill>
                <a:latin typeface="Courier"/>
                <a:cs typeface="Courier"/>
              </a:rPr>
              <a:t>="</a:t>
            </a:r>
            <a:r>
              <a:rPr lang="sv-SE" sz="900" dirty="0" err="1">
                <a:solidFill>
                  <a:srgbClr val="000000"/>
                </a:solidFill>
                <a:latin typeface="Courier"/>
                <a:cs typeface="Courier"/>
              </a:rPr>
              <a:t>gmx</a:t>
            </a:r>
            <a:r>
              <a:rPr lang="sv-SE" sz="900" dirty="0">
                <a:solidFill>
                  <a:srgbClr val="000000"/>
                </a:solidFill>
                <a:latin typeface="Courier"/>
                <a:cs typeface="Courier"/>
              </a:rPr>
              <a:t> </a:t>
            </a:r>
            <a:r>
              <a:rPr lang="sv-SE" sz="900" dirty="0" err="1">
                <a:solidFill>
                  <a:srgbClr val="000000"/>
                </a:solidFill>
                <a:latin typeface="Courier"/>
                <a:cs typeface="Courier"/>
              </a:rPr>
              <a:t>grompp</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gmx_wham</a:t>
            </a:r>
            <a:r>
              <a:rPr lang="sv-SE" sz="900" dirty="0">
                <a:solidFill>
                  <a:srgbClr val="000000"/>
                </a:solidFill>
                <a:latin typeface="Courier"/>
                <a:cs typeface="Courier"/>
              </a:rPr>
              <a:t>="</a:t>
            </a:r>
            <a:r>
              <a:rPr lang="sv-SE" sz="900" dirty="0" err="1">
                <a:solidFill>
                  <a:srgbClr val="000000"/>
                </a:solidFill>
                <a:latin typeface="Courier"/>
                <a:cs typeface="Courier"/>
              </a:rPr>
              <a:t>gmx</a:t>
            </a:r>
            <a:r>
              <a:rPr lang="sv-SE" sz="900" dirty="0">
                <a:solidFill>
                  <a:srgbClr val="000000"/>
                </a:solidFill>
                <a:latin typeface="Courier"/>
                <a:cs typeface="Courier"/>
              </a:rPr>
              <a:t> </a:t>
            </a:r>
            <a:r>
              <a:rPr lang="sv-SE" sz="900" dirty="0" err="1">
                <a:solidFill>
                  <a:srgbClr val="000000"/>
                </a:solidFill>
                <a:latin typeface="Courier"/>
                <a:cs typeface="Courier"/>
              </a:rPr>
              <a:t>wham</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gmx_dist</a:t>
            </a:r>
            <a:r>
              <a:rPr lang="sv-SE" sz="900" dirty="0">
                <a:solidFill>
                  <a:srgbClr val="000000"/>
                </a:solidFill>
                <a:latin typeface="Courier"/>
                <a:cs typeface="Courier"/>
              </a:rPr>
              <a:t>="</a:t>
            </a:r>
            <a:r>
              <a:rPr lang="sv-SE" sz="900" dirty="0" err="1">
                <a:solidFill>
                  <a:srgbClr val="000000"/>
                </a:solidFill>
                <a:latin typeface="Courier"/>
                <a:cs typeface="Courier"/>
              </a:rPr>
              <a:t>gmx</a:t>
            </a:r>
            <a:r>
              <a:rPr lang="sv-SE" sz="900" dirty="0">
                <a:solidFill>
                  <a:srgbClr val="000000"/>
                </a:solidFill>
                <a:latin typeface="Courier"/>
                <a:cs typeface="Courier"/>
              </a:rPr>
              <a:t> </a:t>
            </a:r>
            <a:r>
              <a:rPr lang="sv-SE" sz="900" dirty="0" err="1">
                <a:solidFill>
                  <a:srgbClr val="000000"/>
                </a:solidFill>
                <a:latin typeface="Courier"/>
                <a:cs typeface="Courier"/>
              </a:rPr>
              <a:t>distance</a:t>
            </a:r>
            <a:r>
              <a:rPr lang="sv-SE" sz="900" dirty="0">
                <a:solidFill>
                  <a:srgbClr val="000000"/>
                </a:solidFill>
                <a:latin typeface="Courier"/>
                <a:cs typeface="Courier"/>
              </a:rPr>
              <a:t>"	</a:t>
            </a:r>
          </a:p>
          <a:p>
            <a:pPr marL="923925" lvl="1"/>
            <a:r>
              <a:rPr lang="sv-SE" sz="900" dirty="0" smtClean="0">
                <a:solidFill>
                  <a:srgbClr val="000000"/>
                </a:solidFill>
                <a:latin typeface="Courier"/>
                <a:cs typeface="Courier"/>
              </a:rPr>
              <a:t>fi</a:t>
            </a:r>
            <a:endParaRPr lang="sv-SE" sz="900" dirty="0">
              <a:solidFill>
                <a:srgbClr val="000000"/>
              </a:solidFill>
              <a:latin typeface="Courier"/>
              <a:cs typeface="Courier"/>
            </a:endParaRPr>
          </a:p>
          <a:p>
            <a:pPr lvl="1"/>
            <a:endParaRPr lang="sv-SE" sz="700" dirty="0">
              <a:solidFill>
                <a:srgbClr val="000000"/>
              </a:solidFill>
              <a:latin typeface="Courier"/>
              <a:cs typeface="Courier"/>
            </a:endParaRPr>
          </a:p>
        </p:txBody>
      </p:sp>
      <p:sp>
        <p:nvSpPr>
          <p:cNvPr id="7" name="Rektangel 6"/>
          <p:cNvSpPr/>
          <p:nvPr/>
        </p:nvSpPr>
        <p:spPr>
          <a:xfrm>
            <a:off x="4748992" y="5797752"/>
            <a:ext cx="3412028" cy="830997"/>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r>
              <a:rPr lang="sv-SE" sz="1600" dirty="0">
                <a:solidFill>
                  <a:srgbClr val="000000"/>
                </a:solidFill>
                <a:latin typeface="Calibri" charset="0"/>
                <a:ea typeface="Calibri" charset="0"/>
                <a:cs typeface="Calibri" charset="0"/>
              </a:rPr>
              <a:t>Note </a:t>
            </a:r>
            <a:r>
              <a:rPr lang="sv-SE" sz="1600" dirty="0" err="1">
                <a:solidFill>
                  <a:srgbClr val="000000"/>
                </a:solidFill>
                <a:latin typeface="Calibri" charset="0"/>
                <a:ea typeface="Calibri" charset="0"/>
                <a:cs typeface="Calibri" charset="0"/>
              </a:rPr>
              <a:t>that</a:t>
            </a:r>
            <a:r>
              <a:rPr lang="sv-SE" sz="1600" dirty="0">
                <a:solidFill>
                  <a:srgbClr val="000000"/>
                </a:solidFill>
                <a:latin typeface="Calibri" charset="0"/>
                <a:ea typeface="Calibri" charset="0"/>
                <a:cs typeface="Calibri" charset="0"/>
              </a:rPr>
              <a:t> different HPC centers and </a:t>
            </a:r>
            <a:r>
              <a:rPr lang="sv-SE" sz="1600" dirty="0" err="1">
                <a:solidFill>
                  <a:srgbClr val="000000"/>
                </a:solidFill>
                <a:latin typeface="Calibri" charset="0"/>
                <a:ea typeface="Calibri" charset="0"/>
                <a:cs typeface="Calibri" charset="0"/>
              </a:rPr>
              <a:t>local</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computers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might</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use</a:t>
            </a:r>
            <a:r>
              <a:rPr lang="sv-SE" sz="1600" dirty="0">
                <a:solidFill>
                  <a:srgbClr val="000000"/>
                </a:solidFill>
                <a:latin typeface="Calibri" charset="0"/>
                <a:ea typeface="Calibri" charset="0"/>
                <a:cs typeface="Calibri" charset="0"/>
              </a:rPr>
              <a:t> different </a:t>
            </a:r>
            <a:r>
              <a:rPr lang="sv-SE" sz="1600" dirty="0" err="1" smtClean="0">
                <a:solidFill>
                  <a:srgbClr val="000000"/>
                </a:solidFill>
                <a:latin typeface="Calibri" charset="0"/>
                <a:ea typeface="Calibri" charset="0"/>
                <a:cs typeface="Calibri" charset="0"/>
              </a:rPr>
              <a:t>gmx</a:t>
            </a:r>
            <a:r>
              <a:rPr lang="sv-SE" sz="1600" dirty="0" smtClean="0">
                <a:solidFill>
                  <a:srgbClr val="000000"/>
                </a:solidFill>
                <a:latin typeface="Calibri" charset="0"/>
                <a:ea typeface="Calibri" charset="0"/>
                <a:cs typeface="Calibri" charset="0"/>
              </a:rPr>
              <a:t> </a:t>
            </a:r>
            <a:r>
              <a:rPr lang="sv-SE" sz="1600" dirty="0" err="1" smtClean="0">
                <a:solidFill>
                  <a:srgbClr val="000000"/>
                </a:solidFill>
                <a:latin typeface="Calibri" charset="0"/>
                <a:ea typeface="Calibri" charset="0"/>
                <a:cs typeface="Calibri" charset="0"/>
              </a:rPr>
              <a:t>run</a:t>
            </a:r>
            <a:r>
              <a:rPr lang="sv-SE" sz="1600" dirty="0" smtClean="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commands</a:t>
            </a:r>
            <a:r>
              <a:rPr lang="sv-SE" sz="1600" dirty="0">
                <a:solidFill>
                  <a:srgbClr val="000000"/>
                </a:solidFill>
                <a:latin typeface="Calibri" charset="0"/>
                <a:ea typeface="Calibri" charset="0"/>
                <a:cs typeface="Calibri" charset="0"/>
              </a:rPr>
              <a:t>! </a:t>
            </a:r>
          </a:p>
        </p:txBody>
      </p:sp>
      <p:sp>
        <p:nvSpPr>
          <p:cNvPr id="8" name="Rektangel 7"/>
          <p:cNvSpPr/>
          <p:nvPr/>
        </p:nvSpPr>
        <p:spPr>
          <a:xfrm>
            <a:off x="5420823" y="3253732"/>
            <a:ext cx="2373167" cy="584775"/>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r>
              <a:rPr lang="sv-SE" sz="1600" dirty="0" err="1">
                <a:solidFill>
                  <a:srgbClr val="000000"/>
                </a:solidFill>
                <a:latin typeface="Calibri" charset="0"/>
                <a:ea typeface="Calibri" charset="0"/>
                <a:cs typeface="Calibri" charset="0"/>
              </a:rPr>
              <a:t>Making</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use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of</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some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bash</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if-statements</a:t>
            </a:r>
            <a:r>
              <a:rPr lang="sv-SE" sz="1600" dirty="0">
                <a:solidFill>
                  <a:srgbClr val="000000"/>
                </a:solidFill>
                <a:latin typeface="Calibri" charset="0"/>
                <a:ea typeface="Calibri" charset="0"/>
                <a:cs typeface="Calibri" charset="0"/>
              </a:rPr>
              <a:t>!</a:t>
            </a:r>
            <a:endParaRPr lang="sv-SE" sz="2000" dirty="0">
              <a:solidFill>
                <a:srgbClr val="000000"/>
              </a:solidFill>
              <a:latin typeface="Calibri" charset="0"/>
              <a:ea typeface="Calibri" charset="0"/>
              <a:cs typeface="Calibri" charset="0"/>
            </a:endParaRPr>
          </a:p>
        </p:txBody>
      </p:sp>
      <p:sp>
        <p:nvSpPr>
          <p:cNvPr id="6" name="Rubrik 1"/>
          <p:cNvSpPr txBox="1">
            <a:spLocks/>
          </p:cNvSpPr>
          <p:nvPr/>
        </p:nvSpPr>
        <p:spPr>
          <a:xfrm>
            <a:off x="0" y="14224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a:latin typeface="Calibri" charset="0"/>
                <a:ea typeface="Calibri" charset="0"/>
                <a:cs typeface="Calibri" charset="0"/>
              </a:rPr>
              <a:t>	</a:t>
            </a:r>
            <a:r>
              <a:rPr lang="sv-SE" sz="2000" dirty="0" smtClean="0">
                <a:latin typeface="Calibri" charset="0"/>
                <a:ea typeface="Calibri" charset="0"/>
                <a:cs typeface="Calibri" charset="0"/>
              </a:rPr>
              <a:t>Set </a:t>
            </a:r>
            <a:r>
              <a:rPr lang="sv-SE" sz="2000" dirty="0">
                <a:latin typeface="Calibri" charset="0"/>
                <a:ea typeface="Calibri" charset="0"/>
                <a:cs typeface="Calibri" charset="0"/>
              </a:rPr>
              <a:t>computer </a:t>
            </a:r>
            <a:r>
              <a:rPr lang="sv-SE" sz="2000" dirty="0" err="1">
                <a:latin typeface="Calibri" charset="0"/>
                <a:ea typeface="Calibri" charset="0"/>
                <a:cs typeface="Calibri" charset="0"/>
              </a:rPr>
              <a:t>specific</a:t>
            </a:r>
            <a:r>
              <a:rPr lang="sv-SE" sz="2000" dirty="0">
                <a:latin typeface="Calibri" charset="0"/>
                <a:ea typeface="Calibri" charset="0"/>
                <a:cs typeface="Calibri" charset="0"/>
              </a:rPr>
              <a:t> </a:t>
            </a:r>
            <a:r>
              <a:rPr lang="sv-SE" sz="2000" dirty="0" err="1">
                <a:latin typeface="Calibri" charset="0"/>
                <a:ea typeface="Calibri" charset="0"/>
                <a:cs typeface="Calibri" charset="0"/>
              </a:rPr>
              <a:t>settings</a:t>
            </a:r>
            <a:r>
              <a:rPr lang="sv-SE" sz="2000" dirty="0">
                <a:latin typeface="Calibri" charset="0"/>
                <a:ea typeface="Calibri" charset="0"/>
                <a:cs typeface="Calibri" charset="0"/>
              </a:rPr>
              <a:t> in a </a:t>
            </a:r>
            <a:r>
              <a:rPr lang="sv-SE" sz="2000" dirty="0" err="1">
                <a:latin typeface="Calibri" charset="0"/>
                <a:ea typeface="Calibri" charset="0"/>
                <a:cs typeface="Calibri" charset="0"/>
              </a:rPr>
              <a:t>separate</a:t>
            </a:r>
            <a:r>
              <a:rPr lang="sv-SE" sz="2000" dirty="0">
                <a:latin typeface="Calibri" charset="0"/>
                <a:ea typeface="Calibri" charset="0"/>
                <a:cs typeface="Calibri" charset="0"/>
              </a:rPr>
              <a:t> </a:t>
            </a:r>
            <a:r>
              <a:rPr lang="sv-SE" sz="2000" dirty="0" err="1" smtClean="0">
                <a:latin typeface="Calibri" charset="0"/>
                <a:ea typeface="Calibri" charset="0"/>
                <a:cs typeface="Calibri" charset="0"/>
              </a:rPr>
              <a:t>file</a:t>
            </a:r>
            <a:r>
              <a:rPr lang="sv-SE" sz="2000" dirty="0" smtClean="0">
                <a:latin typeface="Calibri" charset="0"/>
                <a:ea typeface="Calibri" charset="0"/>
                <a:cs typeface="Calibri" charset="0"/>
              </a:rPr>
              <a:t> (run_0_set_machine.sh)</a:t>
            </a:r>
            <a:r>
              <a:rPr lang="sv-SE" sz="2000" dirty="0">
                <a:latin typeface="Calibri" charset="0"/>
                <a:ea typeface="Calibri" charset="0"/>
                <a:cs typeface="Calibri" charset="0"/>
              </a:rPr>
              <a:t/>
            </a:r>
            <a:br>
              <a:rPr lang="sv-SE" sz="2000" dirty="0">
                <a:latin typeface="Calibri" charset="0"/>
                <a:ea typeface="Calibri" charset="0"/>
                <a:cs typeface="Calibri" charset="0"/>
              </a:rPr>
            </a:b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This</a:t>
            </a:r>
            <a:r>
              <a:rPr lang="sv-SE" sz="2000" dirty="0" smtClean="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 makes the input </a:t>
            </a:r>
            <a:r>
              <a:rPr lang="sv-SE" sz="2000" dirty="0" err="1">
                <a:latin typeface="Calibri" charset="0"/>
                <a:ea typeface="Calibri" charset="0"/>
                <a:cs typeface="Calibri" charset="0"/>
              </a:rPr>
              <a:t>files</a:t>
            </a:r>
            <a:r>
              <a:rPr lang="sv-SE" sz="2000" dirty="0">
                <a:latin typeface="Calibri" charset="0"/>
                <a:ea typeface="Calibri" charset="0"/>
                <a:cs typeface="Calibri" charset="0"/>
              </a:rPr>
              <a:t> </a:t>
            </a:r>
            <a:r>
              <a:rPr lang="sv-SE" sz="2000" dirty="0" err="1">
                <a:latin typeface="Calibri" charset="0"/>
                <a:ea typeface="Calibri" charset="0"/>
                <a:cs typeface="Calibri" charset="0"/>
              </a:rPr>
              <a:t>compatible</a:t>
            </a:r>
            <a:r>
              <a:rPr lang="sv-SE" sz="2000" dirty="0">
                <a:latin typeface="Calibri" charset="0"/>
                <a:ea typeface="Calibri" charset="0"/>
                <a:cs typeface="Calibri" charset="0"/>
              </a:rPr>
              <a:t> </a:t>
            </a:r>
            <a:r>
              <a:rPr lang="sv-SE" sz="2000" dirty="0" err="1">
                <a:latin typeface="Calibri" charset="0"/>
                <a:ea typeface="Calibri" charset="0"/>
                <a:cs typeface="Calibri" charset="0"/>
              </a:rPr>
              <a:t>with</a:t>
            </a:r>
            <a:r>
              <a:rPr lang="sv-SE" sz="2000" dirty="0">
                <a:latin typeface="Calibri" charset="0"/>
                <a:ea typeface="Calibri" charset="0"/>
                <a:cs typeface="Calibri" charset="0"/>
              </a:rPr>
              <a:t> different </a:t>
            </a:r>
            <a:r>
              <a:rPr lang="sv-SE" sz="2000" dirty="0" err="1" smtClean="0">
                <a:latin typeface="Calibri" charset="0"/>
                <a:ea typeface="Calibri" charset="0"/>
                <a:cs typeface="Calibri" charset="0"/>
              </a:rPr>
              <a:t>computers</a:t>
            </a:r>
            <a:endParaRPr lang="sv-SE" sz="2000" dirty="0" smtClean="0">
              <a:latin typeface="Calibri" charset="0"/>
              <a:ea typeface="Calibri" charset="0"/>
              <a:cs typeface="Calibri" charset="0"/>
            </a:endParaRPr>
          </a:p>
        </p:txBody>
      </p:sp>
    </p:spTree>
    <p:extLst>
      <p:ext uri="{BB962C8B-B14F-4D97-AF65-F5344CB8AC3E}">
        <p14:creationId xmlns:p14="http://schemas.microsoft.com/office/powerpoint/2010/main" val="184685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721207"/>
            <a:ext cx="9144000" cy="4697440"/>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050" dirty="0" smtClean="0">
                <a:solidFill>
                  <a:srgbClr val="000000"/>
                </a:solidFill>
                <a:latin typeface="Courier"/>
                <a:cs typeface="Courier"/>
              </a:rPr>
              <a:t># </a:t>
            </a:r>
            <a:r>
              <a:rPr lang="sv-SE" sz="1050" dirty="0" err="1" smtClean="0">
                <a:solidFill>
                  <a:srgbClr val="000000"/>
                </a:solidFill>
                <a:latin typeface="Courier"/>
                <a:cs typeface="Courier"/>
              </a:rPr>
              <a:t>Cont’d</a:t>
            </a:r>
            <a:r>
              <a:rPr lang="sv-SE" sz="1050" dirty="0" smtClean="0">
                <a:solidFill>
                  <a:srgbClr val="000000"/>
                </a:solidFill>
                <a:latin typeface="Courier"/>
                <a:cs typeface="Courier"/>
              </a:rPr>
              <a:t> from </a:t>
            </a:r>
            <a:r>
              <a:rPr lang="sv-SE" sz="1050" dirty="0" err="1" smtClean="0">
                <a:solidFill>
                  <a:srgbClr val="000000"/>
                </a:solidFill>
                <a:latin typeface="Courier"/>
                <a:cs typeface="Courier"/>
              </a:rPr>
              <a:t>previous</a:t>
            </a:r>
            <a:r>
              <a:rPr lang="sv-SE" sz="1050" dirty="0" smtClean="0">
                <a:solidFill>
                  <a:srgbClr val="000000"/>
                </a:solidFill>
                <a:latin typeface="Courier"/>
                <a:cs typeface="Courier"/>
              </a:rPr>
              <a:t> </a:t>
            </a:r>
            <a:r>
              <a:rPr lang="sv-SE" sz="1050" dirty="0" err="1" smtClean="0">
                <a:solidFill>
                  <a:srgbClr val="000000"/>
                </a:solidFill>
                <a:latin typeface="Courier"/>
                <a:cs typeface="Courier"/>
              </a:rPr>
              <a:t>slide</a:t>
            </a:r>
            <a:endParaRPr lang="sv-SE" sz="1050" dirty="0" smtClean="0">
              <a:solidFill>
                <a:srgbClr val="000000"/>
              </a:solidFill>
              <a:latin typeface="Courier"/>
              <a:cs typeface="Courier"/>
            </a:endParaRPr>
          </a:p>
          <a:p>
            <a:pPr marL="923925" lvl="1"/>
            <a:endParaRPr lang="sv-SE" sz="1050" dirty="0">
              <a:solidFill>
                <a:srgbClr val="000000"/>
              </a:solidFill>
              <a:latin typeface="Courier"/>
              <a:cs typeface="Courier"/>
            </a:endParaRPr>
          </a:p>
          <a:p>
            <a:pPr marL="923925" lvl="1"/>
            <a:r>
              <a:rPr lang="sv-SE" sz="1050" dirty="0" err="1" smtClean="0">
                <a:solidFill>
                  <a:srgbClr val="000000"/>
                </a:solidFill>
                <a:latin typeface="Courier"/>
                <a:cs typeface="Courier"/>
              </a:rPr>
              <a:t>else</a:t>
            </a:r>
            <a:r>
              <a:rPr lang="sv-SE" sz="1050" dirty="0" smtClean="0">
                <a:solidFill>
                  <a:srgbClr val="000000"/>
                </a:solidFill>
                <a:latin typeface="Courier"/>
                <a:cs typeface="Courier"/>
              </a:rPr>
              <a:t> </a:t>
            </a:r>
            <a:endParaRPr lang="sv-SE" sz="1050" dirty="0">
              <a:solidFill>
                <a:srgbClr val="000000"/>
              </a:solidFill>
              <a:latin typeface="Courier"/>
              <a:cs typeface="Courier"/>
            </a:endParaRPr>
          </a:p>
          <a:p>
            <a:pPr marL="923925" lvl="1"/>
            <a:r>
              <a:rPr lang="sv-SE" sz="1050" dirty="0">
                <a:solidFill>
                  <a:srgbClr val="000000"/>
                </a:solidFill>
                <a:latin typeface="Courier"/>
                <a:cs typeface="Courier"/>
              </a:rPr>
              <a:t>	</a:t>
            </a:r>
            <a:r>
              <a:rPr lang="sv-SE" sz="1050" dirty="0" err="1">
                <a:solidFill>
                  <a:srgbClr val="000000"/>
                </a:solidFill>
                <a:latin typeface="Courier"/>
                <a:cs typeface="Courier"/>
              </a:rPr>
              <a:t>echo</a:t>
            </a:r>
            <a:r>
              <a:rPr lang="sv-SE" sz="1050" dirty="0">
                <a:solidFill>
                  <a:srgbClr val="000000"/>
                </a:solidFill>
                <a:latin typeface="Courier"/>
                <a:cs typeface="Courier"/>
              </a:rPr>
              <a:t> "no cluster, </a:t>
            </a:r>
            <a:r>
              <a:rPr lang="sv-SE" sz="1050" dirty="0" err="1">
                <a:solidFill>
                  <a:srgbClr val="000000"/>
                </a:solidFill>
                <a:latin typeface="Courier"/>
                <a:cs typeface="Courier"/>
              </a:rPr>
              <a:t>running</a:t>
            </a:r>
            <a:r>
              <a:rPr lang="sv-SE" sz="1050" dirty="0">
                <a:solidFill>
                  <a:srgbClr val="000000"/>
                </a:solidFill>
                <a:latin typeface="Courier"/>
                <a:cs typeface="Courier"/>
              </a:rPr>
              <a:t> on </a:t>
            </a:r>
            <a:r>
              <a:rPr lang="sv-SE" sz="1050" dirty="0" err="1">
                <a:solidFill>
                  <a:srgbClr val="000000"/>
                </a:solidFill>
                <a:latin typeface="Courier"/>
                <a:cs typeface="Courier"/>
              </a:rPr>
              <a:t>local</a:t>
            </a:r>
            <a:r>
              <a:rPr lang="sv-SE" sz="1050" dirty="0">
                <a:solidFill>
                  <a:srgbClr val="000000"/>
                </a:solidFill>
                <a:latin typeface="Courier"/>
                <a:cs typeface="Courier"/>
              </a:rPr>
              <a:t> </a:t>
            </a:r>
            <a:r>
              <a:rPr lang="sv-SE" sz="1050" dirty="0" err="1">
                <a:solidFill>
                  <a:srgbClr val="000000"/>
                </a:solidFill>
                <a:latin typeface="Courier"/>
                <a:cs typeface="Courier"/>
              </a:rPr>
              <a:t>machine</a:t>
            </a:r>
            <a:r>
              <a:rPr lang="sv-SE" sz="1050" dirty="0">
                <a:solidFill>
                  <a:srgbClr val="000000"/>
                </a:solidFill>
                <a:latin typeface="Courier"/>
                <a:cs typeface="Courier"/>
              </a:rPr>
              <a:t>"</a:t>
            </a:r>
          </a:p>
          <a:p>
            <a:pPr marL="923925" lvl="1"/>
            <a:r>
              <a:rPr lang="sv-SE" sz="1050" dirty="0">
                <a:solidFill>
                  <a:srgbClr val="000000"/>
                </a:solidFill>
                <a:latin typeface="Courier"/>
                <a:cs typeface="Courier"/>
              </a:rPr>
              <a:t>	</a:t>
            </a:r>
            <a:r>
              <a:rPr lang="sv-SE" sz="1050" dirty="0" err="1">
                <a:solidFill>
                  <a:srgbClr val="000000"/>
                </a:solidFill>
                <a:latin typeface="Courier"/>
                <a:cs typeface="Courier"/>
              </a:rPr>
              <a:t>echo</a:t>
            </a:r>
            <a:r>
              <a:rPr lang="sv-SE" sz="1050" dirty="0">
                <a:solidFill>
                  <a:srgbClr val="000000"/>
                </a:solidFill>
                <a:latin typeface="Courier"/>
                <a:cs typeface="Courier"/>
              </a:rPr>
              <a:t> "</a:t>
            </a:r>
            <a:r>
              <a:rPr lang="sv-SE" sz="1050" dirty="0" err="1">
                <a:solidFill>
                  <a:srgbClr val="000000"/>
                </a:solidFill>
                <a:latin typeface="Courier"/>
                <a:cs typeface="Courier"/>
              </a:rPr>
              <a:t>will</a:t>
            </a:r>
            <a:r>
              <a:rPr lang="sv-SE" sz="1050" dirty="0">
                <a:solidFill>
                  <a:srgbClr val="000000"/>
                </a:solidFill>
                <a:latin typeface="Courier"/>
                <a:cs typeface="Courier"/>
              </a:rPr>
              <a:t> </a:t>
            </a:r>
            <a:r>
              <a:rPr lang="sv-SE" sz="1050" dirty="0" err="1">
                <a:solidFill>
                  <a:srgbClr val="000000"/>
                </a:solidFill>
                <a:latin typeface="Courier"/>
                <a:cs typeface="Courier"/>
              </a:rPr>
              <a:t>run</a:t>
            </a:r>
            <a:r>
              <a:rPr lang="sv-SE" sz="1050" dirty="0">
                <a:solidFill>
                  <a:srgbClr val="000000"/>
                </a:solidFill>
                <a:latin typeface="Courier"/>
                <a:cs typeface="Courier"/>
              </a:rPr>
              <a:t> on $</a:t>
            </a:r>
            <a:r>
              <a:rPr lang="sv-SE" sz="1050" dirty="0" err="1">
                <a:solidFill>
                  <a:srgbClr val="000000"/>
                </a:solidFill>
                <a:latin typeface="Courier"/>
                <a:cs typeface="Courier"/>
              </a:rPr>
              <a:t>ncores</a:t>
            </a:r>
            <a:r>
              <a:rPr lang="sv-SE" sz="1050" dirty="0">
                <a:solidFill>
                  <a:srgbClr val="000000"/>
                </a:solidFill>
                <a:latin typeface="Courier"/>
                <a:cs typeface="Courier"/>
              </a:rPr>
              <a:t> proc."</a:t>
            </a:r>
          </a:p>
          <a:p>
            <a:pPr marL="923925" lvl="1"/>
            <a:endParaRPr lang="sv-SE" sz="1050" dirty="0">
              <a:solidFill>
                <a:srgbClr val="000000"/>
              </a:solidFill>
              <a:latin typeface="Courier"/>
              <a:cs typeface="Courier"/>
            </a:endParaRPr>
          </a:p>
          <a:p>
            <a:pPr marL="923925" lvl="1"/>
            <a:r>
              <a:rPr lang="sv-SE" sz="1050" dirty="0">
                <a:solidFill>
                  <a:srgbClr val="000000"/>
                </a:solidFill>
                <a:latin typeface="Courier"/>
                <a:cs typeface="Courier"/>
              </a:rPr>
              <a:t>	</a:t>
            </a:r>
            <a:r>
              <a:rPr lang="sv-SE" sz="1050" dirty="0" smtClean="0">
                <a:solidFill>
                  <a:srgbClr val="000000"/>
                </a:solidFill>
                <a:latin typeface="Courier"/>
                <a:cs typeface="Courier"/>
              </a:rPr>
              <a:t># </a:t>
            </a:r>
            <a:r>
              <a:rPr lang="sv-SE" sz="1050" dirty="0">
                <a:solidFill>
                  <a:srgbClr val="000000"/>
                </a:solidFill>
                <a:latin typeface="Courier"/>
                <a:cs typeface="Courier"/>
              </a:rPr>
              <a:t>Do </a:t>
            </a:r>
            <a:r>
              <a:rPr lang="sv-SE" sz="1050" dirty="0" err="1">
                <a:solidFill>
                  <a:srgbClr val="000000"/>
                </a:solidFill>
                <a:latin typeface="Courier"/>
                <a:cs typeface="Courier"/>
              </a:rPr>
              <a:t>we</a:t>
            </a:r>
            <a:r>
              <a:rPr lang="sv-SE" sz="1050" dirty="0">
                <a:solidFill>
                  <a:srgbClr val="000000"/>
                </a:solidFill>
                <a:latin typeface="Courier"/>
                <a:cs typeface="Courier"/>
              </a:rPr>
              <a:t> </a:t>
            </a:r>
            <a:r>
              <a:rPr lang="sv-SE" sz="1050" dirty="0" err="1">
                <a:solidFill>
                  <a:srgbClr val="000000"/>
                </a:solidFill>
                <a:latin typeface="Courier"/>
                <a:cs typeface="Courier"/>
              </a:rPr>
              <a:t>want</a:t>
            </a:r>
            <a:r>
              <a:rPr lang="sv-SE" sz="1050" dirty="0">
                <a:solidFill>
                  <a:srgbClr val="000000"/>
                </a:solidFill>
                <a:latin typeface="Courier"/>
                <a:cs typeface="Courier"/>
              </a:rPr>
              <a:t> to </a:t>
            </a:r>
            <a:r>
              <a:rPr lang="sv-SE" sz="1050" dirty="0" err="1">
                <a:solidFill>
                  <a:srgbClr val="000000"/>
                </a:solidFill>
                <a:latin typeface="Courier"/>
                <a:cs typeface="Courier"/>
              </a:rPr>
              <a:t>run</a:t>
            </a:r>
            <a:r>
              <a:rPr lang="sv-SE" sz="1050" dirty="0">
                <a:solidFill>
                  <a:srgbClr val="000000"/>
                </a:solidFill>
                <a:latin typeface="Courier"/>
                <a:cs typeface="Courier"/>
              </a:rPr>
              <a:t> </a:t>
            </a:r>
            <a:r>
              <a:rPr lang="sv-SE" sz="1050" dirty="0" err="1">
                <a:solidFill>
                  <a:srgbClr val="000000"/>
                </a:solidFill>
                <a:latin typeface="Courier"/>
                <a:cs typeface="Courier"/>
              </a:rPr>
              <a:t>with</a:t>
            </a:r>
            <a:r>
              <a:rPr lang="sv-SE" sz="1050" dirty="0">
                <a:solidFill>
                  <a:srgbClr val="000000"/>
                </a:solidFill>
                <a:latin typeface="Courier"/>
                <a:cs typeface="Courier"/>
              </a:rPr>
              <a:t> a </a:t>
            </a:r>
            <a:r>
              <a:rPr lang="sv-SE" sz="1050" dirty="0" err="1">
                <a:solidFill>
                  <a:srgbClr val="000000"/>
                </a:solidFill>
                <a:latin typeface="Courier"/>
                <a:cs typeface="Courier"/>
              </a:rPr>
              <a:t>specific</a:t>
            </a:r>
            <a:r>
              <a:rPr lang="sv-SE" sz="1050" dirty="0">
                <a:solidFill>
                  <a:srgbClr val="000000"/>
                </a:solidFill>
                <a:latin typeface="Courier"/>
                <a:cs typeface="Courier"/>
              </a:rPr>
              <a:t> Gromacs version</a:t>
            </a:r>
          </a:p>
          <a:p>
            <a:pPr marL="923925" lvl="1"/>
            <a:r>
              <a:rPr lang="sv-SE" sz="1050" dirty="0">
                <a:solidFill>
                  <a:srgbClr val="000000"/>
                </a:solidFill>
                <a:latin typeface="Courier"/>
                <a:cs typeface="Courier"/>
              </a:rPr>
              <a:t>  </a:t>
            </a:r>
            <a:r>
              <a:rPr lang="sv-SE" sz="1050" dirty="0" smtClean="0">
                <a:solidFill>
                  <a:srgbClr val="000000"/>
                </a:solidFill>
                <a:latin typeface="Courier"/>
                <a:cs typeface="Courier"/>
              </a:rPr>
              <a:t>	# </a:t>
            </a:r>
            <a:r>
              <a:rPr lang="sv-SE" sz="1050" dirty="0">
                <a:solidFill>
                  <a:srgbClr val="000000"/>
                </a:solidFill>
                <a:latin typeface="Courier"/>
                <a:cs typeface="Courier"/>
              </a:rPr>
              <a:t>source /</a:t>
            </a:r>
            <a:r>
              <a:rPr lang="sv-SE" sz="1050" dirty="0" err="1" smtClean="0">
                <a:solidFill>
                  <a:srgbClr val="000000"/>
                </a:solidFill>
                <a:latin typeface="Courier"/>
                <a:cs typeface="Courier"/>
              </a:rPr>
              <a:t>usr</a:t>
            </a:r>
            <a:r>
              <a:rPr lang="sv-SE" sz="1050" dirty="0" smtClean="0">
                <a:solidFill>
                  <a:srgbClr val="000000"/>
                </a:solidFill>
                <a:latin typeface="Courier"/>
                <a:cs typeface="Courier"/>
              </a:rPr>
              <a:t>/</a:t>
            </a:r>
            <a:r>
              <a:rPr lang="sv-SE" sz="1050" dirty="0" err="1" smtClean="0">
                <a:solidFill>
                  <a:srgbClr val="000000"/>
                </a:solidFill>
                <a:latin typeface="Courier"/>
                <a:cs typeface="Courier"/>
              </a:rPr>
              <a:t>local</a:t>
            </a:r>
            <a:r>
              <a:rPr lang="sv-SE" sz="1050" dirty="0" smtClean="0">
                <a:solidFill>
                  <a:srgbClr val="000000"/>
                </a:solidFill>
                <a:latin typeface="Courier"/>
                <a:cs typeface="Courier"/>
              </a:rPr>
              <a:t>/gromacs-5.1.1/bin/GMXRC</a:t>
            </a:r>
          </a:p>
          <a:p>
            <a:pPr marL="923925" lvl="1"/>
            <a:r>
              <a:rPr lang="sv-SE" sz="1050" dirty="0" smtClean="0">
                <a:solidFill>
                  <a:srgbClr val="000000"/>
                </a:solidFill>
                <a:latin typeface="Courier"/>
                <a:cs typeface="Courier"/>
              </a:rPr>
              <a:t>	# </a:t>
            </a:r>
            <a:r>
              <a:rPr lang="sv-SE" sz="1050" dirty="0">
                <a:solidFill>
                  <a:srgbClr val="000000"/>
                </a:solidFill>
                <a:latin typeface="Courier"/>
                <a:cs typeface="Courier"/>
              </a:rPr>
              <a:t>source /</a:t>
            </a:r>
            <a:r>
              <a:rPr lang="sv-SE" sz="1050" dirty="0" err="1" smtClean="0">
                <a:solidFill>
                  <a:srgbClr val="000000"/>
                </a:solidFill>
                <a:latin typeface="Courier"/>
                <a:cs typeface="Courier"/>
              </a:rPr>
              <a:t>usr</a:t>
            </a:r>
            <a:r>
              <a:rPr lang="sv-SE" sz="1050" dirty="0" smtClean="0">
                <a:solidFill>
                  <a:srgbClr val="000000"/>
                </a:solidFill>
                <a:latin typeface="Courier"/>
                <a:cs typeface="Courier"/>
              </a:rPr>
              <a:t>/</a:t>
            </a:r>
            <a:r>
              <a:rPr lang="sv-SE" sz="1050" dirty="0" err="1" smtClean="0">
                <a:solidFill>
                  <a:srgbClr val="000000"/>
                </a:solidFill>
                <a:latin typeface="Courier"/>
                <a:cs typeface="Courier"/>
              </a:rPr>
              <a:t>local</a:t>
            </a:r>
            <a:r>
              <a:rPr lang="sv-SE" sz="1050" dirty="0" smtClean="0">
                <a:solidFill>
                  <a:srgbClr val="000000"/>
                </a:solidFill>
                <a:latin typeface="Courier"/>
                <a:cs typeface="Courier"/>
              </a:rPr>
              <a:t>/gromacs-5.1.4/bin/GMXRC</a:t>
            </a:r>
          </a:p>
          <a:p>
            <a:pPr marL="923925" lvl="1"/>
            <a:r>
              <a:rPr lang="sv-SE" sz="1050" dirty="0" smtClean="0">
                <a:solidFill>
                  <a:srgbClr val="000000"/>
                </a:solidFill>
                <a:latin typeface="Courier"/>
                <a:cs typeface="Courier"/>
              </a:rPr>
              <a:t>   	# </a:t>
            </a:r>
            <a:r>
              <a:rPr lang="sv-SE" sz="1050" dirty="0">
                <a:solidFill>
                  <a:srgbClr val="000000"/>
                </a:solidFill>
                <a:latin typeface="Courier"/>
                <a:cs typeface="Courier"/>
              </a:rPr>
              <a:t>source /</a:t>
            </a:r>
            <a:r>
              <a:rPr lang="sv-SE" sz="1050" dirty="0" err="1" smtClean="0">
                <a:solidFill>
                  <a:srgbClr val="000000"/>
                </a:solidFill>
                <a:latin typeface="Courier"/>
                <a:cs typeface="Courier"/>
              </a:rPr>
              <a:t>usr</a:t>
            </a:r>
            <a:r>
              <a:rPr lang="sv-SE" sz="1050" dirty="0" smtClean="0">
                <a:solidFill>
                  <a:srgbClr val="000000"/>
                </a:solidFill>
                <a:latin typeface="Courier"/>
                <a:cs typeface="Courier"/>
              </a:rPr>
              <a:t>/</a:t>
            </a:r>
            <a:r>
              <a:rPr lang="sv-SE" sz="1050" dirty="0" err="1" smtClean="0">
                <a:solidFill>
                  <a:srgbClr val="000000"/>
                </a:solidFill>
                <a:latin typeface="Courier"/>
                <a:cs typeface="Courier"/>
              </a:rPr>
              <a:t>local</a:t>
            </a:r>
            <a:r>
              <a:rPr lang="sv-SE" sz="1050" dirty="0" smtClean="0">
                <a:solidFill>
                  <a:srgbClr val="000000"/>
                </a:solidFill>
                <a:latin typeface="Courier"/>
                <a:cs typeface="Courier"/>
              </a:rPr>
              <a:t>/gromacs-2016.3/bin/GMXRC</a:t>
            </a:r>
            <a:endParaRPr lang="sv-SE" sz="1050" dirty="0">
              <a:solidFill>
                <a:srgbClr val="000000"/>
              </a:solidFill>
              <a:latin typeface="Courier"/>
              <a:cs typeface="Courier"/>
            </a:endParaRPr>
          </a:p>
          <a:p>
            <a:pPr marL="923925" lvl="1"/>
            <a:endParaRPr lang="sv-SE" sz="1050" dirty="0">
              <a:solidFill>
                <a:srgbClr val="000000"/>
              </a:solidFill>
              <a:latin typeface="Courier"/>
              <a:cs typeface="Courier"/>
            </a:endParaRPr>
          </a:p>
          <a:p>
            <a:pPr marL="923925" lvl="1"/>
            <a:r>
              <a:rPr lang="sv-SE" sz="1050" dirty="0">
                <a:solidFill>
                  <a:srgbClr val="000000"/>
                </a:solidFill>
                <a:latin typeface="Courier"/>
                <a:cs typeface="Courier"/>
              </a:rPr>
              <a:t>	</a:t>
            </a:r>
            <a:r>
              <a:rPr lang="sv-SE" sz="1050" dirty="0" err="1">
                <a:solidFill>
                  <a:srgbClr val="000000"/>
                </a:solidFill>
                <a:latin typeface="Courier"/>
                <a:cs typeface="Courier"/>
              </a:rPr>
              <a:t>gmx_mdrun</a:t>
            </a:r>
            <a:r>
              <a:rPr lang="sv-SE" sz="1050" dirty="0">
                <a:solidFill>
                  <a:srgbClr val="000000"/>
                </a:solidFill>
                <a:latin typeface="Courier"/>
                <a:cs typeface="Courier"/>
              </a:rPr>
              <a:t>="</a:t>
            </a:r>
            <a:r>
              <a:rPr lang="sv-SE" sz="1050" dirty="0" err="1">
                <a:solidFill>
                  <a:srgbClr val="000000"/>
                </a:solidFill>
                <a:latin typeface="Courier"/>
                <a:cs typeface="Courier"/>
              </a:rPr>
              <a:t>gmx</a:t>
            </a:r>
            <a:r>
              <a:rPr lang="sv-SE" sz="1050" dirty="0">
                <a:solidFill>
                  <a:srgbClr val="000000"/>
                </a:solidFill>
                <a:latin typeface="Courier"/>
                <a:cs typeface="Courier"/>
              </a:rPr>
              <a:t> </a:t>
            </a:r>
            <a:r>
              <a:rPr lang="sv-SE" sz="1050" dirty="0" err="1">
                <a:solidFill>
                  <a:srgbClr val="000000"/>
                </a:solidFill>
                <a:latin typeface="Courier"/>
                <a:cs typeface="Courier"/>
              </a:rPr>
              <a:t>mdrun</a:t>
            </a:r>
            <a:r>
              <a:rPr lang="sv-SE" sz="1050" dirty="0">
                <a:solidFill>
                  <a:srgbClr val="000000"/>
                </a:solidFill>
                <a:latin typeface="Courier"/>
                <a:cs typeface="Courier"/>
              </a:rPr>
              <a:t>"</a:t>
            </a:r>
          </a:p>
          <a:p>
            <a:pPr marL="923925" lvl="1"/>
            <a:r>
              <a:rPr lang="sv-SE" sz="1050" dirty="0">
                <a:solidFill>
                  <a:srgbClr val="000000"/>
                </a:solidFill>
                <a:latin typeface="Courier"/>
                <a:cs typeface="Courier"/>
              </a:rPr>
              <a:t>	</a:t>
            </a:r>
            <a:r>
              <a:rPr lang="sv-SE" sz="1050" dirty="0" err="1">
                <a:solidFill>
                  <a:srgbClr val="000000"/>
                </a:solidFill>
                <a:latin typeface="Courier"/>
                <a:cs typeface="Courier"/>
              </a:rPr>
              <a:t>gmx_grompp</a:t>
            </a:r>
            <a:r>
              <a:rPr lang="sv-SE" sz="1050" dirty="0">
                <a:solidFill>
                  <a:srgbClr val="000000"/>
                </a:solidFill>
                <a:latin typeface="Courier"/>
                <a:cs typeface="Courier"/>
              </a:rPr>
              <a:t>="</a:t>
            </a:r>
            <a:r>
              <a:rPr lang="sv-SE" sz="1050" dirty="0" err="1">
                <a:solidFill>
                  <a:srgbClr val="000000"/>
                </a:solidFill>
                <a:latin typeface="Courier"/>
                <a:cs typeface="Courier"/>
              </a:rPr>
              <a:t>gmx</a:t>
            </a:r>
            <a:r>
              <a:rPr lang="sv-SE" sz="1050" dirty="0">
                <a:solidFill>
                  <a:srgbClr val="000000"/>
                </a:solidFill>
                <a:latin typeface="Courier"/>
                <a:cs typeface="Courier"/>
              </a:rPr>
              <a:t> </a:t>
            </a:r>
            <a:r>
              <a:rPr lang="sv-SE" sz="1050" dirty="0" err="1">
                <a:solidFill>
                  <a:srgbClr val="000000"/>
                </a:solidFill>
                <a:latin typeface="Courier"/>
                <a:cs typeface="Courier"/>
              </a:rPr>
              <a:t>grompp</a:t>
            </a:r>
            <a:r>
              <a:rPr lang="sv-SE" sz="1050" dirty="0">
                <a:solidFill>
                  <a:srgbClr val="000000"/>
                </a:solidFill>
                <a:latin typeface="Courier"/>
                <a:cs typeface="Courier"/>
              </a:rPr>
              <a:t>"</a:t>
            </a:r>
          </a:p>
          <a:p>
            <a:pPr marL="923925" lvl="1"/>
            <a:r>
              <a:rPr lang="sv-SE" sz="1050" dirty="0">
                <a:solidFill>
                  <a:srgbClr val="000000"/>
                </a:solidFill>
                <a:latin typeface="Courier"/>
                <a:cs typeface="Courier"/>
              </a:rPr>
              <a:t>	</a:t>
            </a:r>
            <a:r>
              <a:rPr lang="sv-SE" sz="1050" dirty="0" err="1">
                <a:solidFill>
                  <a:srgbClr val="000000"/>
                </a:solidFill>
                <a:latin typeface="Courier"/>
                <a:cs typeface="Courier"/>
              </a:rPr>
              <a:t>gmx_wham</a:t>
            </a:r>
            <a:r>
              <a:rPr lang="sv-SE" sz="1050" dirty="0">
                <a:solidFill>
                  <a:srgbClr val="000000"/>
                </a:solidFill>
                <a:latin typeface="Courier"/>
                <a:cs typeface="Courier"/>
              </a:rPr>
              <a:t>="</a:t>
            </a:r>
            <a:r>
              <a:rPr lang="sv-SE" sz="1050" dirty="0" err="1">
                <a:solidFill>
                  <a:srgbClr val="000000"/>
                </a:solidFill>
                <a:latin typeface="Courier"/>
                <a:cs typeface="Courier"/>
              </a:rPr>
              <a:t>gmx</a:t>
            </a:r>
            <a:r>
              <a:rPr lang="sv-SE" sz="1050" dirty="0">
                <a:solidFill>
                  <a:srgbClr val="000000"/>
                </a:solidFill>
                <a:latin typeface="Courier"/>
                <a:cs typeface="Courier"/>
              </a:rPr>
              <a:t> </a:t>
            </a:r>
            <a:r>
              <a:rPr lang="sv-SE" sz="1050" dirty="0" err="1">
                <a:solidFill>
                  <a:srgbClr val="000000"/>
                </a:solidFill>
                <a:latin typeface="Courier"/>
                <a:cs typeface="Courier"/>
              </a:rPr>
              <a:t>wham</a:t>
            </a:r>
            <a:r>
              <a:rPr lang="sv-SE" sz="1050" dirty="0">
                <a:solidFill>
                  <a:srgbClr val="000000"/>
                </a:solidFill>
                <a:latin typeface="Courier"/>
                <a:cs typeface="Courier"/>
              </a:rPr>
              <a:t>"</a:t>
            </a:r>
          </a:p>
          <a:p>
            <a:pPr marL="923925" lvl="1"/>
            <a:r>
              <a:rPr lang="sv-SE" sz="1050" dirty="0">
                <a:solidFill>
                  <a:srgbClr val="000000"/>
                </a:solidFill>
                <a:latin typeface="Courier"/>
                <a:cs typeface="Courier"/>
              </a:rPr>
              <a:t>	</a:t>
            </a:r>
            <a:r>
              <a:rPr lang="sv-SE" sz="1050" dirty="0" err="1">
                <a:solidFill>
                  <a:srgbClr val="000000"/>
                </a:solidFill>
                <a:latin typeface="Courier"/>
                <a:cs typeface="Courier"/>
              </a:rPr>
              <a:t>gmx_dist</a:t>
            </a:r>
            <a:r>
              <a:rPr lang="sv-SE" sz="1050" dirty="0">
                <a:solidFill>
                  <a:srgbClr val="000000"/>
                </a:solidFill>
                <a:latin typeface="Courier"/>
                <a:cs typeface="Courier"/>
              </a:rPr>
              <a:t>=”</a:t>
            </a:r>
            <a:r>
              <a:rPr lang="sv-SE" sz="1050" dirty="0" err="1">
                <a:solidFill>
                  <a:srgbClr val="000000"/>
                </a:solidFill>
                <a:latin typeface="Courier"/>
                <a:cs typeface="Courier"/>
              </a:rPr>
              <a:t>gmx</a:t>
            </a:r>
            <a:r>
              <a:rPr lang="sv-SE" sz="1050" dirty="0">
                <a:solidFill>
                  <a:srgbClr val="000000"/>
                </a:solidFill>
                <a:latin typeface="Courier"/>
                <a:cs typeface="Courier"/>
              </a:rPr>
              <a:t> </a:t>
            </a:r>
            <a:r>
              <a:rPr lang="sv-SE" sz="1050" dirty="0" err="1">
                <a:solidFill>
                  <a:srgbClr val="000000"/>
                </a:solidFill>
                <a:latin typeface="Courier"/>
                <a:cs typeface="Courier"/>
              </a:rPr>
              <a:t>distance</a:t>
            </a:r>
            <a:r>
              <a:rPr lang="sv-SE" sz="1050" dirty="0">
                <a:solidFill>
                  <a:srgbClr val="000000"/>
                </a:solidFill>
                <a:latin typeface="Courier"/>
                <a:cs typeface="Courier"/>
              </a:rPr>
              <a:t>”</a:t>
            </a:r>
          </a:p>
          <a:p>
            <a:pPr marL="923925" lvl="1"/>
            <a:r>
              <a:rPr lang="sv-SE" sz="1050" dirty="0">
                <a:solidFill>
                  <a:srgbClr val="000000"/>
                </a:solidFill>
                <a:latin typeface="Courier"/>
                <a:cs typeface="Courier"/>
              </a:rPr>
              <a:t>fi</a:t>
            </a:r>
          </a:p>
          <a:p>
            <a:pPr marL="923925" lvl="1"/>
            <a:endParaRPr lang="sv-SE" sz="1050" dirty="0">
              <a:solidFill>
                <a:srgbClr val="000000"/>
              </a:solidFill>
              <a:latin typeface="Courier"/>
              <a:cs typeface="Courier"/>
            </a:endParaRPr>
          </a:p>
          <a:p>
            <a:pPr marL="923925" lvl="1"/>
            <a:r>
              <a:rPr lang="sv-SE" sz="1050" dirty="0" err="1">
                <a:solidFill>
                  <a:srgbClr val="000000"/>
                </a:solidFill>
                <a:latin typeface="Courier"/>
                <a:cs typeface="Courier"/>
              </a:rPr>
              <a:t>echo</a:t>
            </a:r>
            <a:r>
              <a:rPr lang="sv-SE" sz="1050" dirty="0">
                <a:solidFill>
                  <a:srgbClr val="000000"/>
                </a:solidFill>
                <a:latin typeface="Courier"/>
                <a:cs typeface="Courier"/>
              </a:rPr>
              <a:t> $</a:t>
            </a:r>
            <a:r>
              <a:rPr lang="sv-SE" sz="1050" dirty="0" err="1">
                <a:solidFill>
                  <a:srgbClr val="000000"/>
                </a:solidFill>
                <a:latin typeface="Courier"/>
                <a:cs typeface="Courier"/>
              </a:rPr>
              <a:t>run_cmd</a:t>
            </a:r>
            <a:endParaRPr lang="sv-SE" sz="1050" dirty="0">
              <a:solidFill>
                <a:srgbClr val="000000"/>
              </a:solidFill>
              <a:latin typeface="Courier"/>
              <a:cs typeface="Courier"/>
            </a:endParaRPr>
          </a:p>
          <a:p>
            <a:pPr marL="923925" lvl="1"/>
            <a:r>
              <a:rPr lang="sv-SE" sz="1050" dirty="0" err="1">
                <a:solidFill>
                  <a:srgbClr val="000000"/>
                </a:solidFill>
                <a:latin typeface="Courier"/>
                <a:cs typeface="Courier"/>
              </a:rPr>
              <a:t>echo</a:t>
            </a:r>
            <a:r>
              <a:rPr lang="sv-SE" sz="1050" dirty="0">
                <a:solidFill>
                  <a:srgbClr val="000000"/>
                </a:solidFill>
                <a:latin typeface="Courier"/>
                <a:cs typeface="Courier"/>
              </a:rPr>
              <a:t> $</a:t>
            </a:r>
            <a:r>
              <a:rPr lang="sv-SE" sz="1050" dirty="0" err="1">
                <a:solidFill>
                  <a:srgbClr val="000000"/>
                </a:solidFill>
                <a:latin typeface="Courier"/>
                <a:cs typeface="Courier"/>
              </a:rPr>
              <a:t>run_grompp</a:t>
            </a:r>
            <a:r>
              <a:rPr lang="sv-SE" sz="1050" dirty="0">
                <a:solidFill>
                  <a:srgbClr val="000000"/>
                </a:solidFill>
                <a:latin typeface="Courier"/>
                <a:cs typeface="Courier"/>
              </a:rPr>
              <a:t>	</a:t>
            </a:r>
            <a:endParaRPr lang="sv-SE" sz="675" dirty="0">
              <a:solidFill>
                <a:srgbClr val="000000"/>
              </a:solidFill>
              <a:latin typeface="Courier"/>
              <a:cs typeface="Courier"/>
            </a:endParaRPr>
          </a:p>
          <a:p>
            <a:pPr marL="923925" lvl="1"/>
            <a:endParaRPr lang="sv-SE" sz="675" dirty="0">
              <a:solidFill>
                <a:srgbClr val="000000"/>
              </a:solidFill>
              <a:latin typeface="Courier"/>
              <a:cs typeface="Courier"/>
            </a:endParaRPr>
          </a:p>
          <a:p>
            <a:pPr marL="923925" lvl="1"/>
            <a:endParaRPr lang="sv-SE" sz="675" dirty="0">
              <a:solidFill>
                <a:srgbClr val="000000"/>
              </a:solidFill>
              <a:latin typeface="Courier"/>
              <a:cs typeface="Courier"/>
            </a:endParaRPr>
          </a:p>
          <a:p>
            <a:pPr marL="923925" lvl="1"/>
            <a:endParaRPr lang="sv-SE" sz="675" dirty="0">
              <a:solidFill>
                <a:srgbClr val="000000"/>
              </a:solidFill>
              <a:latin typeface="Courier"/>
              <a:cs typeface="Courier"/>
            </a:endParaRPr>
          </a:p>
          <a:p>
            <a:pPr marL="923925" lvl="1"/>
            <a:endParaRPr lang="sv-SE" sz="675" dirty="0">
              <a:solidFill>
                <a:srgbClr val="000000"/>
              </a:solidFill>
              <a:latin typeface="Courier"/>
              <a:cs typeface="Courier"/>
            </a:endParaRPr>
          </a:p>
          <a:p>
            <a:pPr marL="923925" lvl="1"/>
            <a:endParaRPr lang="sv-SE" sz="675" dirty="0">
              <a:solidFill>
                <a:srgbClr val="000000"/>
              </a:solidFill>
              <a:latin typeface="Courier"/>
              <a:cs typeface="Courier"/>
            </a:endParaRPr>
          </a:p>
          <a:p>
            <a:pPr marL="923925" lvl="1"/>
            <a:endParaRPr lang="sv-SE" sz="675" dirty="0">
              <a:solidFill>
                <a:srgbClr val="000000"/>
              </a:solidFill>
              <a:latin typeface="Courier"/>
              <a:cs typeface="Courier"/>
            </a:endParaRPr>
          </a:p>
          <a:p>
            <a:pPr marL="923925" lvl="1"/>
            <a:endParaRPr lang="sv-SE" sz="675" dirty="0">
              <a:solidFill>
                <a:srgbClr val="000000"/>
              </a:solidFill>
              <a:latin typeface="Courier"/>
              <a:cs typeface="Courier"/>
            </a:endParaRPr>
          </a:p>
          <a:p>
            <a:pPr marL="923925" lvl="1"/>
            <a:endParaRPr lang="sv-SE" sz="675" dirty="0">
              <a:solidFill>
                <a:srgbClr val="000000"/>
              </a:solidFill>
              <a:latin typeface="Courier"/>
              <a:cs typeface="Courier"/>
            </a:endParaRPr>
          </a:p>
          <a:p>
            <a:pPr marL="923925" lvl="1"/>
            <a:endParaRPr lang="sv-SE" sz="675" dirty="0">
              <a:solidFill>
                <a:srgbClr val="000000"/>
              </a:solidFill>
              <a:latin typeface="Courier"/>
              <a:cs typeface="Courier"/>
            </a:endParaRPr>
          </a:p>
          <a:p>
            <a:pPr marL="923925" lvl="1"/>
            <a:endParaRPr lang="sv-SE" sz="675" dirty="0">
              <a:solidFill>
                <a:srgbClr val="000000"/>
              </a:solidFill>
              <a:latin typeface="Courier"/>
              <a:cs typeface="Courier"/>
            </a:endParaRPr>
          </a:p>
          <a:p>
            <a:pPr lvl="1"/>
            <a:endParaRPr lang="sv-SE" sz="675" dirty="0">
              <a:solidFill>
                <a:srgbClr val="000000"/>
              </a:solidFill>
              <a:latin typeface="Courier"/>
              <a:cs typeface="Courier"/>
            </a:endParaRPr>
          </a:p>
          <a:p>
            <a:pPr lvl="1"/>
            <a:endParaRPr lang="sv-SE" sz="675" dirty="0">
              <a:solidFill>
                <a:srgbClr val="000000"/>
              </a:solidFill>
              <a:latin typeface="Courier"/>
              <a:cs typeface="Courier"/>
            </a:endParaRPr>
          </a:p>
          <a:p>
            <a:pPr lvl="1"/>
            <a:endParaRPr lang="sv-SE" sz="675" dirty="0">
              <a:solidFill>
                <a:srgbClr val="000000"/>
              </a:solidFill>
              <a:latin typeface="Courier"/>
              <a:cs typeface="Courier"/>
            </a:endParaRPr>
          </a:p>
          <a:p>
            <a:pPr lvl="1"/>
            <a:endParaRPr lang="sv-SE" sz="675" dirty="0">
              <a:solidFill>
                <a:srgbClr val="000000"/>
              </a:solidFill>
              <a:latin typeface="Courier"/>
              <a:cs typeface="Courier"/>
            </a:endParaRPr>
          </a:p>
          <a:p>
            <a:pPr lvl="1"/>
            <a:endParaRPr lang="sv-SE" sz="525" dirty="0">
              <a:solidFill>
                <a:srgbClr val="000000"/>
              </a:solidFill>
              <a:latin typeface="Courier"/>
              <a:cs typeface="Courier"/>
            </a:endParaRPr>
          </a:p>
        </p:txBody>
      </p:sp>
      <p:sp>
        <p:nvSpPr>
          <p:cNvPr id="7" name="Rektangel 6"/>
          <p:cNvSpPr/>
          <p:nvPr/>
        </p:nvSpPr>
        <p:spPr>
          <a:xfrm>
            <a:off x="4653281" y="3648721"/>
            <a:ext cx="4095750" cy="1200329"/>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r>
              <a:rPr lang="sv-SE" dirty="0">
                <a:solidFill>
                  <a:srgbClr val="000000"/>
                </a:solidFill>
                <a:latin typeface="Calibri" charset="0"/>
                <a:ea typeface="Calibri" charset="0"/>
                <a:cs typeface="Calibri" charset="0"/>
              </a:rPr>
              <a:t>No $cluster </a:t>
            </a:r>
            <a:r>
              <a:rPr lang="sv-SE" dirty="0" err="1">
                <a:solidFill>
                  <a:srgbClr val="000000"/>
                </a:solidFill>
                <a:latin typeface="Calibri" charset="0"/>
                <a:ea typeface="Calibri" charset="0"/>
                <a:cs typeface="Calibri" charset="0"/>
              </a:rPr>
              <a:t>of</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ncores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variables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needs</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to</a:t>
            </a:r>
            <a:r>
              <a:rPr lang="sv-SE" dirty="0">
                <a:solidFill>
                  <a:srgbClr val="000000"/>
                </a:solidFill>
                <a:latin typeface="Calibri" charset="0"/>
                <a:ea typeface="Calibri" charset="0"/>
                <a:cs typeface="Calibri" charset="0"/>
              </a:rPr>
              <a:t> be </a:t>
            </a:r>
            <a:r>
              <a:rPr lang="sv-SE" dirty="0" err="1">
                <a:solidFill>
                  <a:srgbClr val="000000"/>
                </a:solidFill>
                <a:latin typeface="Calibri" charset="0"/>
                <a:ea typeface="Calibri" charset="0"/>
                <a:cs typeface="Calibri" charset="0"/>
              </a:rPr>
              <a:t>defined</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when</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running</a:t>
            </a:r>
            <a:r>
              <a:rPr lang="sv-SE" dirty="0">
                <a:solidFill>
                  <a:srgbClr val="000000"/>
                </a:solidFill>
                <a:latin typeface="Calibri" charset="0"/>
                <a:ea typeface="Calibri" charset="0"/>
                <a:cs typeface="Calibri" charset="0"/>
              </a:rPr>
              <a:t> on </a:t>
            </a:r>
            <a:r>
              <a:rPr lang="sv-SE" dirty="0" err="1">
                <a:solidFill>
                  <a:srgbClr val="000000"/>
                </a:solidFill>
                <a:latin typeface="Calibri" charset="0"/>
                <a:ea typeface="Calibri" charset="0"/>
                <a:cs typeface="Calibri" charset="0"/>
              </a:rPr>
              <a:t>our</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own</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local</a:t>
            </a:r>
            <a:r>
              <a:rPr lang="sv-SE" dirty="0">
                <a:solidFill>
                  <a:srgbClr val="000000"/>
                </a:solidFill>
                <a:latin typeface="Calibri" charset="0"/>
                <a:ea typeface="Calibri" charset="0"/>
                <a:cs typeface="Calibri" charset="0"/>
              </a:rPr>
              <a:t> computer, </a:t>
            </a:r>
            <a:r>
              <a:rPr lang="sv-SE" dirty="0" err="1">
                <a:solidFill>
                  <a:srgbClr val="000000"/>
                </a:solidFill>
                <a:latin typeface="Calibri" charset="0"/>
                <a:ea typeface="Calibri" charset="0"/>
                <a:cs typeface="Calibri" charset="0"/>
              </a:rPr>
              <a:t>hence</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we</a:t>
            </a:r>
            <a:r>
              <a:rPr lang="sv-SE" dirty="0">
                <a:solidFill>
                  <a:srgbClr val="000000"/>
                </a:solidFill>
                <a:latin typeface="Calibri" charset="0"/>
                <a:ea typeface="Calibri" charset="0"/>
                <a:cs typeface="Calibri" charset="0"/>
              </a:rPr>
              <a:t> finish the </a:t>
            </a:r>
            <a:r>
              <a:rPr lang="sv-SE" dirty="0" err="1">
                <a:solidFill>
                  <a:srgbClr val="000000"/>
                </a:solidFill>
                <a:latin typeface="Calibri" charset="0"/>
                <a:ea typeface="Calibri" charset="0"/>
                <a:cs typeface="Calibri" charset="0"/>
              </a:rPr>
              <a:t>if-statement</a:t>
            </a:r>
            <a:r>
              <a:rPr lang="sv-SE" dirty="0">
                <a:solidFill>
                  <a:srgbClr val="000000"/>
                </a:solidFill>
                <a:latin typeface="Calibri" charset="0"/>
                <a:ea typeface="Calibri" charset="0"/>
                <a:cs typeface="Calibri" charset="0"/>
              </a:rPr>
              <a:t> </a:t>
            </a:r>
            <a:r>
              <a:rPr lang="sv-SE" dirty="0" err="1">
                <a:solidFill>
                  <a:srgbClr val="000000"/>
                </a:solidFill>
                <a:latin typeface="Calibri" charset="0"/>
                <a:ea typeface="Calibri" charset="0"/>
                <a:cs typeface="Calibri" charset="0"/>
              </a:rPr>
              <a:t>with</a:t>
            </a:r>
            <a:r>
              <a:rPr lang="sv-SE" dirty="0">
                <a:solidFill>
                  <a:srgbClr val="000000"/>
                </a:solidFill>
                <a:latin typeface="Calibri" charset="0"/>
                <a:ea typeface="Calibri" charset="0"/>
                <a:cs typeface="Calibri" charset="0"/>
              </a:rPr>
              <a:t> an </a:t>
            </a:r>
            <a:r>
              <a:rPr lang="sv-SE" dirty="0" err="1">
                <a:solidFill>
                  <a:srgbClr val="000000"/>
                </a:solidFill>
                <a:latin typeface="Calibri" charset="0"/>
                <a:ea typeface="Calibri" charset="0"/>
                <a:cs typeface="Calibri" charset="0"/>
              </a:rPr>
              <a:t>else</a:t>
            </a:r>
            <a:r>
              <a:rPr lang="sv-SE" dirty="0">
                <a:solidFill>
                  <a:srgbClr val="000000"/>
                </a:solidFill>
                <a:latin typeface="Calibri" charset="0"/>
                <a:ea typeface="Calibri" charset="0"/>
                <a:cs typeface="Calibri" charset="0"/>
              </a:rPr>
              <a:t>…</a:t>
            </a:r>
            <a:endParaRPr lang="sv-SE" sz="2400" dirty="0">
              <a:solidFill>
                <a:srgbClr val="000000"/>
              </a:solidFill>
              <a:latin typeface="Calibri" charset="0"/>
              <a:ea typeface="Calibri" charset="0"/>
              <a:cs typeface="Calibri" charset="0"/>
            </a:endParaRPr>
          </a:p>
        </p:txBody>
      </p:sp>
      <p:sp>
        <p:nvSpPr>
          <p:cNvPr id="6" name="Rubrik 1"/>
          <p:cNvSpPr txBox="1">
            <a:spLocks/>
          </p:cNvSpPr>
          <p:nvPr/>
        </p:nvSpPr>
        <p:spPr>
          <a:xfrm>
            <a:off x="0" y="14224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a:latin typeface="Calibri" charset="0"/>
                <a:ea typeface="Calibri" charset="0"/>
                <a:cs typeface="Calibri" charset="0"/>
              </a:rPr>
              <a:t>	</a:t>
            </a:r>
            <a:r>
              <a:rPr lang="sv-SE" sz="2000" dirty="0" smtClean="0">
                <a:latin typeface="Calibri" charset="0"/>
                <a:ea typeface="Calibri" charset="0"/>
                <a:cs typeface="Calibri" charset="0"/>
              </a:rPr>
              <a:t>Set </a:t>
            </a:r>
            <a:r>
              <a:rPr lang="sv-SE" sz="2000" dirty="0">
                <a:latin typeface="Calibri" charset="0"/>
                <a:ea typeface="Calibri" charset="0"/>
                <a:cs typeface="Calibri" charset="0"/>
              </a:rPr>
              <a:t>computer </a:t>
            </a:r>
            <a:r>
              <a:rPr lang="sv-SE" sz="2000" dirty="0" err="1">
                <a:latin typeface="Calibri" charset="0"/>
                <a:ea typeface="Calibri" charset="0"/>
                <a:cs typeface="Calibri" charset="0"/>
              </a:rPr>
              <a:t>specific</a:t>
            </a:r>
            <a:r>
              <a:rPr lang="sv-SE" sz="2000" dirty="0">
                <a:latin typeface="Calibri" charset="0"/>
                <a:ea typeface="Calibri" charset="0"/>
                <a:cs typeface="Calibri" charset="0"/>
              </a:rPr>
              <a:t> </a:t>
            </a:r>
            <a:r>
              <a:rPr lang="sv-SE" sz="2000" dirty="0" err="1">
                <a:latin typeface="Calibri" charset="0"/>
                <a:ea typeface="Calibri" charset="0"/>
                <a:cs typeface="Calibri" charset="0"/>
              </a:rPr>
              <a:t>settings</a:t>
            </a:r>
            <a:r>
              <a:rPr lang="sv-SE" sz="2000" dirty="0">
                <a:latin typeface="Calibri" charset="0"/>
                <a:ea typeface="Calibri" charset="0"/>
                <a:cs typeface="Calibri" charset="0"/>
              </a:rPr>
              <a:t> in a </a:t>
            </a:r>
            <a:r>
              <a:rPr lang="sv-SE" sz="2000" dirty="0" err="1">
                <a:latin typeface="Calibri" charset="0"/>
                <a:ea typeface="Calibri" charset="0"/>
                <a:cs typeface="Calibri" charset="0"/>
              </a:rPr>
              <a:t>separate</a:t>
            </a:r>
            <a:r>
              <a:rPr lang="sv-SE" sz="2000" dirty="0">
                <a:latin typeface="Calibri" charset="0"/>
                <a:ea typeface="Calibri" charset="0"/>
                <a:cs typeface="Calibri" charset="0"/>
              </a:rPr>
              <a:t> </a:t>
            </a:r>
            <a:r>
              <a:rPr lang="sv-SE" sz="2000" dirty="0" err="1" smtClean="0">
                <a:latin typeface="Calibri" charset="0"/>
                <a:ea typeface="Calibri" charset="0"/>
                <a:cs typeface="Calibri" charset="0"/>
              </a:rPr>
              <a:t>file</a:t>
            </a:r>
            <a:r>
              <a:rPr lang="sv-SE" sz="2000" dirty="0" smtClean="0">
                <a:latin typeface="Calibri" charset="0"/>
                <a:ea typeface="Calibri" charset="0"/>
                <a:cs typeface="Calibri" charset="0"/>
              </a:rPr>
              <a:t> (run_0_set_machine.sh)</a:t>
            </a:r>
            <a:r>
              <a:rPr lang="sv-SE" sz="2000" dirty="0">
                <a:latin typeface="Calibri" charset="0"/>
                <a:ea typeface="Calibri" charset="0"/>
                <a:cs typeface="Calibri" charset="0"/>
              </a:rPr>
              <a:t/>
            </a:r>
            <a:br>
              <a:rPr lang="sv-SE" sz="2000" dirty="0">
                <a:latin typeface="Calibri" charset="0"/>
                <a:ea typeface="Calibri" charset="0"/>
                <a:cs typeface="Calibri" charset="0"/>
              </a:rPr>
            </a:b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This</a:t>
            </a:r>
            <a:r>
              <a:rPr lang="sv-SE" sz="2000" dirty="0" smtClean="0">
                <a:latin typeface="Calibri" charset="0"/>
                <a:ea typeface="Calibri" charset="0"/>
                <a:cs typeface="Calibri" charset="0"/>
              </a:rPr>
              <a:t> </a:t>
            </a:r>
            <a:r>
              <a:rPr lang="sv-SE" sz="2000" dirty="0" err="1">
                <a:latin typeface="Calibri" charset="0"/>
                <a:ea typeface="Calibri" charset="0"/>
                <a:cs typeface="Calibri" charset="0"/>
              </a:rPr>
              <a:t>file</a:t>
            </a:r>
            <a:r>
              <a:rPr lang="sv-SE" sz="2000" dirty="0">
                <a:latin typeface="Calibri" charset="0"/>
                <a:ea typeface="Calibri" charset="0"/>
                <a:cs typeface="Calibri" charset="0"/>
              </a:rPr>
              <a:t> makes the input </a:t>
            </a:r>
            <a:r>
              <a:rPr lang="sv-SE" sz="2000" dirty="0" err="1">
                <a:latin typeface="Calibri" charset="0"/>
                <a:ea typeface="Calibri" charset="0"/>
                <a:cs typeface="Calibri" charset="0"/>
              </a:rPr>
              <a:t>files</a:t>
            </a:r>
            <a:r>
              <a:rPr lang="sv-SE" sz="2000" dirty="0">
                <a:latin typeface="Calibri" charset="0"/>
                <a:ea typeface="Calibri" charset="0"/>
                <a:cs typeface="Calibri" charset="0"/>
              </a:rPr>
              <a:t> </a:t>
            </a:r>
            <a:r>
              <a:rPr lang="sv-SE" sz="2000" dirty="0" err="1">
                <a:latin typeface="Calibri" charset="0"/>
                <a:ea typeface="Calibri" charset="0"/>
                <a:cs typeface="Calibri" charset="0"/>
              </a:rPr>
              <a:t>compatible</a:t>
            </a:r>
            <a:r>
              <a:rPr lang="sv-SE" sz="2000" dirty="0">
                <a:latin typeface="Calibri" charset="0"/>
                <a:ea typeface="Calibri" charset="0"/>
                <a:cs typeface="Calibri" charset="0"/>
              </a:rPr>
              <a:t> </a:t>
            </a:r>
            <a:r>
              <a:rPr lang="sv-SE" sz="2000" dirty="0" err="1">
                <a:latin typeface="Calibri" charset="0"/>
                <a:ea typeface="Calibri" charset="0"/>
                <a:cs typeface="Calibri" charset="0"/>
              </a:rPr>
              <a:t>with</a:t>
            </a:r>
            <a:r>
              <a:rPr lang="sv-SE" sz="2000" dirty="0">
                <a:latin typeface="Calibri" charset="0"/>
                <a:ea typeface="Calibri" charset="0"/>
                <a:cs typeface="Calibri" charset="0"/>
              </a:rPr>
              <a:t> different </a:t>
            </a:r>
            <a:r>
              <a:rPr lang="sv-SE" sz="2000" dirty="0" err="1" smtClean="0">
                <a:latin typeface="Calibri" charset="0"/>
                <a:ea typeface="Calibri" charset="0"/>
                <a:cs typeface="Calibri" charset="0"/>
              </a:rPr>
              <a:t>computers</a:t>
            </a:r>
            <a:endParaRPr lang="sv-SE" sz="2000" dirty="0" smtClean="0">
              <a:latin typeface="Calibri" charset="0"/>
              <a:ea typeface="Calibri" charset="0"/>
              <a:cs typeface="Calibri" charset="0"/>
            </a:endParaRPr>
          </a:p>
        </p:txBody>
      </p:sp>
    </p:spTree>
    <p:extLst>
      <p:ext uri="{BB962C8B-B14F-4D97-AF65-F5344CB8AC3E}">
        <p14:creationId xmlns:p14="http://schemas.microsoft.com/office/powerpoint/2010/main" val="32911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275528"/>
            <a:ext cx="9144000" cy="563231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900" dirty="0">
                <a:solidFill>
                  <a:srgbClr val="000000"/>
                </a:solidFill>
                <a:latin typeface="Courier"/>
                <a:cs typeface="Courier"/>
              </a:rPr>
              <a:t>#!/bin/</a:t>
            </a:r>
            <a:r>
              <a:rPr lang="sv-SE" sz="900" dirty="0" err="1">
                <a:solidFill>
                  <a:srgbClr val="000000"/>
                </a:solidFill>
                <a:latin typeface="Courier"/>
                <a:cs typeface="Courier"/>
              </a:rPr>
              <a:t>bash</a:t>
            </a:r>
            <a:endParaRPr lang="sv-SE" sz="900" dirty="0">
              <a:solidFill>
                <a:srgbClr val="000000"/>
              </a:solidFill>
              <a:latin typeface="Courier"/>
              <a:cs typeface="Courier"/>
            </a:endParaRPr>
          </a:p>
          <a:p>
            <a:pPr marL="923925" lvl="1"/>
            <a:endParaRPr lang="sv-SE" sz="900" dirty="0">
              <a:solidFill>
                <a:srgbClr val="000000"/>
              </a:solidFill>
              <a:latin typeface="Courier"/>
              <a:cs typeface="Courier"/>
            </a:endParaRPr>
          </a:p>
          <a:p>
            <a:pPr marL="923925" lvl="1"/>
            <a:r>
              <a:rPr lang="sv-SE" sz="900" dirty="0">
                <a:solidFill>
                  <a:srgbClr val="000000"/>
                </a:solidFill>
                <a:latin typeface="Courier"/>
                <a:cs typeface="Courier"/>
              </a:rPr>
              <a:t>sim=</a:t>
            </a:r>
            <a:r>
              <a:rPr lang="sv-SE" sz="900" dirty="0" err="1">
                <a:solidFill>
                  <a:srgbClr val="000000"/>
                </a:solidFill>
                <a:latin typeface="Courier"/>
                <a:cs typeface="Courier"/>
              </a:rPr>
              <a:t>em</a:t>
            </a:r>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type</a:t>
            </a:r>
            <a:r>
              <a:rPr lang="sv-SE" sz="900" dirty="0">
                <a:solidFill>
                  <a:srgbClr val="000000"/>
                </a:solidFill>
                <a:latin typeface="Courier"/>
                <a:cs typeface="Courier"/>
              </a:rPr>
              <a:t>=EM</a:t>
            </a:r>
          </a:p>
          <a:p>
            <a:pPr marL="923925" lvl="1"/>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Set </a:t>
            </a:r>
            <a:r>
              <a:rPr lang="sv-SE" sz="900" dirty="0" err="1">
                <a:solidFill>
                  <a:srgbClr val="000000"/>
                </a:solidFill>
                <a:latin typeface="Courier"/>
                <a:cs typeface="Courier"/>
              </a:rPr>
              <a:t>main</a:t>
            </a:r>
            <a:r>
              <a:rPr lang="sv-SE" sz="900" dirty="0">
                <a:solidFill>
                  <a:srgbClr val="000000"/>
                </a:solidFill>
                <a:latin typeface="Courier"/>
                <a:cs typeface="Courier"/>
              </a:rPr>
              <a:t> directory </a:t>
            </a:r>
            <a:r>
              <a:rPr lang="sv-SE" sz="900" dirty="0" err="1">
                <a:solidFill>
                  <a:srgbClr val="000000"/>
                </a:solidFill>
                <a:latin typeface="Courier"/>
                <a:cs typeface="Courier"/>
              </a:rPr>
              <a:t>to</a:t>
            </a:r>
            <a:r>
              <a:rPr lang="sv-SE" sz="900" dirty="0">
                <a:solidFill>
                  <a:srgbClr val="000000"/>
                </a:solidFill>
                <a:latin typeface="Courier"/>
                <a:cs typeface="Courier"/>
              </a:rPr>
              <a:t> </a:t>
            </a:r>
            <a:r>
              <a:rPr lang="sv-SE" sz="900" dirty="0" err="1">
                <a:solidFill>
                  <a:srgbClr val="000000"/>
                </a:solidFill>
                <a:latin typeface="Courier"/>
                <a:cs typeface="Courier"/>
              </a:rPr>
              <a:t>current</a:t>
            </a:r>
            <a:r>
              <a:rPr lang="sv-SE" sz="900" dirty="0">
                <a:solidFill>
                  <a:srgbClr val="000000"/>
                </a:solidFill>
                <a:latin typeface="Courier"/>
                <a:cs typeface="Courier"/>
              </a:rPr>
              <a:t> </a:t>
            </a:r>
            <a:r>
              <a:rPr lang="sv-SE" sz="900" dirty="0" err="1">
                <a:solidFill>
                  <a:srgbClr val="000000"/>
                </a:solidFill>
                <a:latin typeface="Courier"/>
                <a:cs typeface="Courier"/>
              </a:rPr>
              <a:t>path</a:t>
            </a:r>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gmx_run</a:t>
            </a:r>
            <a:r>
              <a:rPr lang="sv-SE" sz="900" dirty="0">
                <a:solidFill>
                  <a:srgbClr val="000000"/>
                </a:solidFill>
                <a:latin typeface="Courier"/>
                <a:cs typeface="Courier"/>
              </a:rPr>
              <a:t>=$(</a:t>
            </a:r>
            <a:r>
              <a:rPr lang="sv-SE" sz="900" dirty="0" err="1">
                <a:solidFill>
                  <a:srgbClr val="000000"/>
                </a:solidFill>
                <a:latin typeface="Courier"/>
                <a:cs typeface="Courier"/>
              </a:rPr>
              <a:t>pwd</a:t>
            </a:r>
            <a:r>
              <a:rPr lang="sv-SE" sz="900" dirty="0">
                <a:solidFill>
                  <a:srgbClr val="000000"/>
                </a:solidFill>
                <a:latin typeface="Courier"/>
                <a:cs typeface="Courier"/>
              </a:rPr>
              <a:t>)</a:t>
            </a:r>
          </a:p>
          <a:p>
            <a:pPr marL="923925" lvl="1"/>
            <a:r>
              <a:rPr lang="sv-SE" sz="900" dirty="0" err="1">
                <a:solidFill>
                  <a:srgbClr val="000000"/>
                </a:solidFill>
                <a:latin typeface="Courier"/>
                <a:cs typeface="Courier"/>
              </a:rPr>
              <a:t>echo</a:t>
            </a:r>
            <a:r>
              <a:rPr lang="sv-SE" sz="900" dirty="0">
                <a:solidFill>
                  <a:srgbClr val="000000"/>
                </a:solidFill>
                <a:latin typeface="Courier"/>
                <a:cs typeface="Courier"/>
              </a:rPr>
              <a:t> "</a:t>
            </a:r>
            <a:r>
              <a:rPr lang="sv-SE" sz="900" dirty="0" err="1">
                <a:solidFill>
                  <a:srgbClr val="000000"/>
                </a:solidFill>
                <a:latin typeface="Courier"/>
                <a:cs typeface="Courier"/>
              </a:rPr>
              <a:t>home</a:t>
            </a:r>
            <a:r>
              <a:rPr lang="sv-SE" sz="900" dirty="0">
                <a:solidFill>
                  <a:srgbClr val="000000"/>
                </a:solidFill>
                <a:latin typeface="Courier"/>
                <a:cs typeface="Courier"/>
              </a:rPr>
              <a:t> directory </a:t>
            </a:r>
            <a:r>
              <a:rPr lang="sv-SE" sz="900" dirty="0" err="1">
                <a:solidFill>
                  <a:srgbClr val="000000"/>
                </a:solidFill>
                <a:latin typeface="Courier"/>
                <a:cs typeface="Courier"/>
              </a:rPr>
              <a:t>of</a:t>
            </a:r>
            <a:r>
              <a:rPr lang="sv-SE" sz="900" dirty="0">
                <a:solidFill>
                  <a:srgbClr val="000000"/>
                </a:solidFill>
                <a:latin typeface="Courier"/>
                <a:cs typeface="Courier"/>
              </a:rPr>
              <a:t> the gromacs simulations set </a:t>
            </a:r>
            <a:r>
              <a:rPr lang="sv-SE" sz="900" dirty="0" err="1">
                <a:solidFill>
                  <a:srgbClr val="000000"/>
                </a:solidFill>
                <a:latin typeface="Courier"/>
                <a:cs typeface="Courier"/>
              </a:rPr>
              <a:t>to</a:t>
            </a:r>
            <a:r>
              <a:rPr lang="sv-SE" sz="900" dirty="0">
                <a:solidFill>
                  <a:srgbClr val="000000"/>
                </a:solidFill>
                <a:latin typeface="Courier"/>
                <a:cs typeface="Courier"/>
              </a:rPr>
              <a:t> $</a:t>
            </a:r>
            <a:r>
              <a:rPr lang="sv-SE" sz="900" dirty="0" err="1">
                <a:solidFill>
                  <a:srgbClr val="000000"/>
                </a:solidFill>
                <a:latin typeface="Courier"/>
                <a:cs typeface="Courier"/>
              </a:rPr>
              <a:t>gmx_run</a:t>
            </a:r>
            <a:r>
              <a:rPr lang="sv-SE" sz="900" dirty="0">
                <a:solidFill>
                  <a:srgbClr val="000000"/>
                </a:solidFill>
                <a:latin typeface="Courier"/>
                <a:cs typeface="Courier"/>
              </a:rPr>
              <a:t>"</a:t>
            </a:r>
          </a:p>
          <a:p>
            <a:pPr marL="923925" lvl="1"/>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if</a:t>
            </a:r>
            <a:r>
              <a:rPr lang="sv-SE" sz="900" dirty="0">
                <a:solidFill>
                  <a:srgbClr val="000000"/>
                </a:solidFill>
                <a:latin typeface="Courier"/>
                <a:cs typeface="Courier"/>
              </a:rPr>
              <a:t> [ $# -</a:t>
            </a:r>
            <a:r>
              <a:rPr lang="sv-SE" sz="900" dirty="0" err="1">
                <a:solidFill>
                  <a:srgbClr val="000000"/>
                </a:solidFill>
                <a:latin typeface="Courier"/>
                <a:cs typeface="Courier"/>
              </a:rPr>
              <a:t>eq</a:t>
            </a:r>
            <a:r>
              <a:rPr lang="sv-SE" sz="900" dirty="0">
                <a:solidFill>
                  <a:srgbClr val="000000"/>
                </a:solidFill>
                <a:latin typeface="Courier"/>
                <a:cs typeface="Courier"/>
              </a:rPr>
              <a:t> 0 ]</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then</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echo</a:t>
            </a:r>
            <a:r>
              <a:rPr lang="sv-SE" sz="900" dirty="0">
                <a:solidFill>
                  <a:srgbClr val="000000"/>
                </a:solidFill>
                <a:latin typeface="Courier"/>
                <a:cs typeface="Courier"/>
              </a:rPr>
              <a:t> "No n steps </a:t>
            </a:r>
            <a:r>
              <a:rPr lang="sv-SE" sz="900" dirty="0" err="1">
                <a:solidFill>
                  <a:srgbClr val="000000"/>
                </a:solidFill>
                <a:latin typeface="Courier"/>
                <a:cs typeface="Courier"/>
              </a:rPr>
              <a:t>supplied</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nsteps</a:t>
            </a:r>
            <a:r>
              <a:rPr lang="sv-SE" sz="900" dirty="0">
                <a:solidFill>
                  <a:srgbClr val="000000"/>
                </a:solidFill>
                <a:latin typeface="Courier"/>
                <a:cs typeface="Courier"/>
              </a:rPr>
              <a:t>=1000</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else</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nsteps</a:t>
            </a:r>
            <a:r>
              <a:rPr lang="sv-SE" sz="900" dirty="0">
                <a:solidFill>
                  <a:srgbClr val="000000"/>
                </a:solidFill>
                <a:latin typeface="Courier"/>
                <a:cs typeface="Courier"/>
              </a:rPr>
              <a:t>=$1</a:t>
            </a:r>
          </a:p>
          <a:p>
            <a:pPr marL="923925" lvl="1"/>
            <a:r>
              <a:rPr lang="sv-SE" sz="900" dirty="0">
                <a:solidFill>
                  <a:srgbClr val="000000"/>
                </a:solidFill>
                <a:latin typeface="Courier"/>
                <a:cs typeface="Courier"/>
              </a:rPr>
              <a:t>fi</a:t>
            </a:r>
          </a:p>
          <a:p>
            <a:pPr marL="923925" lvl="1"/>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if</a:t>
            </a:r>
            <a:r>
              <a:rPr lang="sv-SE" sz="900" dirty="0">
                <a:solidFill>
                  <a:srgbClr val="000000"/>
                </a:solidFill>
                <a:latin typeface="Courier"/>
                <a:cs typeface="Courier"/>
              </a:rPr>
              <a:t> [ $# -</a:t>
            </a:r>
            <a:r>
              <a:rPr lang="sv-SE" sz="900" dirty="0" err="1">
                <a:solidFill>
                  <a:srgbClr val="000000"/>
                </a:solidFill>
                <a:latin typeface="Courier"/>
                <a:cs typeface="Courier"/>
              </a:rPr>
              <a:t>lt</a:t>
            </a:r>
            <a:r>
              <a:rPr lang="sv-SE" sz="900" dirty="0">
                <a:solidFill>
                  <a:srgbClr val="000000"/>
                </a:solidFill>
                <a:latin typeface="Courier"/>
                <a:cs typeface="Courier"/>
              </a:rPr>
              <a:t> 2 ]</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then</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echo</a:t>
            </a:r>
            <a:r>
              <a:rPr lang="sv-SE" sz="900" dirty="0">
                <a:solidFill>
                  <a:srgbClr val="000000"/>
                </a:solidFill>
                <a:latin typeface="Courier"/>
                <a:cs typeface="Courier"/>
              </a:rPr>
              <a:t> "No n steps </a:t>
            </a:r>
            <a:r>
              <a:rPr lang="sv-SE" sz="900" dirty="0" err="1">
                <a:solidFill>
                  <a:srgbClr val="000000"/>
                </a:solidFill>
                <a:latin typeface="Courier"/>
                <a:cs typeface="Courier"/>
              </a:rPr>
              <a:t>supplied</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emtol</a:t>
            </a:r>
            <a:r>
              <a:rPr lang="sv-SE" sz="900" dirty="0">
                <a:solidFill>
                  <a:srgbClr val="000000"/>
                </a:solidFill>
                <a:latin typeface="Courier"/>
                <a:cs typeface="Courier"/>
              </a:rPr>
              <a:t>=1000</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else</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emtol</a:t>
            </a:r>
            <a:r>
              <a:rPr lang="sv-SE" sz="900" dirty="0">
                <a:solidFill>
                  <a:srgbClr val="000000"/>
                </a:solidFill>
                <a:latin typeface="Courier"/>
                <a:cs typeface="Courier"/>
              </a:rPr>
              <a:t>=$1</a:t>
            </a:r>
          </a:p>
          <a:p>
            <a:pPr marL="923925" lvl="1"/>
            <a:r>
              <a:rPr lang="sv-SE" sz="900" dirty="0">
                <a:solidFill>
                  <a:srgbClr val="000000"/>
                </a:solidFill>
                <a:latin typeface="Courier"/>
                <a:cs typeface="Courier"/>
              </a:rPr>
              <a:t>fi</a:t>
            </a:r>
          </a:p>
          <a:p>
            <a:pPr marL="923925" lvl="1"/>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if</a:t>
            </a:r>
            <a:r>
              <a:rPr lang="sv-SE" sz="900" dirty="0">
                <a:solidFill>
                  <a:srgbClr val="000000"/>
                </a:solidFill>
                <a:latin typeface="Courier"/>
                <a:cs typeface="Courier"/>
              </a:rPr>
              <a:t> [ $# -</a:t>
            </a:r>
            <a:r>
              <a:rPr lang="sv-SE" sz="900" dirty="0" err="1">
                <a:solidFill>
                  <a:srgbClr val="000000"/>
                </a:solidFill>
                <a:latin typeface="Courier"/>
                <a:cs typeface="Courier"/>
              </a:rPr>
              <a:t>lt</a:t>
            </a:r>
            <a:r>
              <a:rPr lang="sv-SE" sz="900" dirty="0">
                <a:solidFill>
                  <a:srgbClr val="000000"/>
                </a:solidFill>
                <a:latin typeface="Courier"/>
                <a:cs typeface="Courier"/>
              </a:rPr>
              <a:t> 3 ]</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then</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echo</a:t>
            </a:r>
            <a:r>
              <a:rPr lang="sv-SE" sz="900" dirty="0">
                <a:solidFill>
                  <a:srgbClr val="000000"/>
                </a:solidFill>
                <a:latin typeface="Courier"/>
                <a:cs typeface="Courier"/>
              </a:rPr>
              <a:t> "No </a:t>
            </a:r>
            <a:r>
              <a:rPr lang="sv-SE" sz="900" dirty="0" err="1">
                <a:solidFill>
                  <a:srgbClr val="000000"/>
                </a:solidFill>
                <a:latin typeface="Courier"/>
                <a:cs typeface="Courier"/>
              </a:rPr>
              <a:t>framerate</a:t>
            </a:r>
            <a:r>
              <a:rPr lang="sv-SE" sz="900" dirty="0">
                <a:solidFill>
                  <a:srgbClr val="000000"/>
                </a:solidFill>
                <a:latin typeface="Courier"/>
                <a:cs typeface="Courier"/>
              </a:rPr>
              <a:t> </a:t>
            </a:r>
            <a:r>
              <a:rPr lang="sv-SE" sz="900" dirty="0" err="1">
                <a:solidFill>
                  <a:srgbClr val="000000"/>
                </a:solidFill>
                <a:latin typeface="Courier"/>
                <a:cs typeface="Courier"/>
              </a:rPr>
              <a:t>supplied</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framerate</a:t>
            </a:r>
            <a:r>
              <a:rPr lang="sv-SE" sz="900" dirty="0">
                <a:solidFill>
                  <a:srgbClr val="000000"/>
                </a:solidFill>
                <a:latin typeface="Courier"/>
                <a:cs typeface="Courier"/>
              </a:rPr>
              <a:t>=10</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else</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framerate</a:t>
            </a:r>
            <a:r>
              <a:rPr lang="sv-SE" sz="900" dirty="0">
                <a:solidFill>
                  <a:srgbClr val="000000"/>
                </a:solidFill>
                <a:latin typeface="Courier"/>
                <a:cs typeface="Courier"/>
              </a:rPr>
              <a:t>=$2</a:t>
            </a:r>
          </a:p>
          <a:p>
            <a:pPr marL="923925" lvl="1"/>
            <a:r>
              <a:rPr lang="sv-SE" sz="900" dirty="0">
                <a:solidFill>
                  <a:srgbClr val="000000"/>
                </a:solidFill>
                <a:latin typeface="Courier"/>
                <a:cs typeface="Courier"/>
              </a:rPr>
              <a:t>fi</a:t>
            </a:r>
          </a:p>
          <a:p>
            <a:pPr marL="923925" lvl="1"/>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echo</a:t>
            </a:r>
            <a:r>
              <a:rPr lang="sv-SE" sz="900" dirty="0">
                <a:solidFill>
                  <a:srgbClr val="000000"/>
                </a:solidFill>
                <a:latin typeface="Courier"/>
                <a:cs typeface="Courier"/>
              </a:rPr>
              <a:t> "</a:t>
            </a:r>
            <a:r>
              <a:rPr lang="sv-SE" sz="900" dirty="0" err="1">
                <a:solidFill>
                  <a:srgbClr val="000000"/>
                </a:solidFill>
                <a:latin typeface="Courier"/>
                <a:cs typeface="Courier"/>
              </a:rPr>
              <a:t>Starting</a:t>
            </a:r>
            <a:r>
              <a:rPr lang="sv-SE" sz="900" dirty="0">
                <a:solidFill>
                  <a:srgbClr val="000000"/>
                </a:solidFill>
                <a:latin typeface="Courier"/>
                <a:cs typeface="Courier"/>
              </a:rPr>
              <a:t> </a:t>
            </a:r>
            <a:r>
              <a:rPr lang="sv-SE" sz="900" dirty="0" err="1">
                <a:solidFill>
                  <a:srgbClr val="000000"/>
                </a:solidFill>
                <a:latin typeface="Courier"/>
                <a:cs typeface="Courier"/>
              </a:rPr>
              <a:t>energy</a:t>
            </a:r>
            <a:r>
              <a:rPr lang="sv-SE" sz="900" dirty="0">
                <a:solidFill>
                  <a:srgbClr val="000000"/>
                </a:solidFill>
                <a:latin typeface="Courier"/>
                <a:cs typeface="Courier"/>
              </a:rPr>
              <a:t> </a:t>
            </a:r>
            <a:r>
              <a:rPr lang="sv-SE" sz="900" dirty="0" err="1">
                <a:solidFill>
                  <a:srgbClr val="000000"/>
                </a:solidFill>
                <a:latin typeface="Courier"/>
                <a:cs typeface="Courier"/>
              </a:rPr>
              <a:t>minimization</a:t>
            </a:r>
            <a:r>
              <a:rPr lang="sv-SE" sz="900" dirty="0">
                <a:solidFill>
                  <a:srgbClr val="000000"/>
                </a:solidFill>
                <a:latin typeface="Courier"/>
                <a:cs typeface="Courier"/>
              </a:rPr>
              <a:t> </a:t>
            </a:r>
            <a:r>
              <a:rPr lang="sv-SE" sz="900" dirty="0" err="1">
                <a:solidFill>
                  <a:srgbClr val="000000"/>
                </a:solidFill>
                <a:latin typeface="Courier"/>
                <a:cs typeface="Courier"/>
              </a:rPr>
              <a:t>steep</a:t>
            </a:r>
            <a:r>
              <a:rPr lang="sv-SE" sz="900" dirty="0">
                <a:solidFill>
                  <a:srgbClr val="000000"/>
                </a:solidFill>
                <a:latin typeface="Courier"/>
                <a:cs typeface="Courier"/>
              </a:rPr>
              <a:t>"</a:t>
            </a:r>
          </a:p>
          <a:p>
            <a:pPr marL="923925" lvl="1"/>
            <a:endParaRPr lang="sv-SE" sz="900" dirty="0">
              <a:solidFill>
                <a:srgbClr val="000000"/>
              </a:solidFill>
              <a:latin typeface="Courier"/>
              <a:cs typeface="Courier"/>
            </a:endParaRPr>
          </a:p>
          <a:p>
            <a:pPr marL="923925" lvl="1"/>
            <a:r>
              <a:rPr lang="sv-SE" sz="900" dirty="0">
                <a:solidFill>
                  <a:srgbClr val="000000"/>
                </a:solidFill>
                <a:latin typeface="Courier"/>
                <a:cs typeface="Courier"/>
              </a:rPr>
              <a:t>cd $</a:t>
            </a:r>
            <a:r>
              <a:rPr lang="sv-SE" sz="900" dirty="0" err="1">
                <a:solidFill>
                  <a:srgbClr val="000000"/>
                </a:solidFill>
                <a:latin typeface="Courier"/>
                <a:cs typeface="Courier"/>
              </a:rPr>
              <a:t>gmx_run</a:t>
            </a:r>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mkdir</a:t>
            </a:r>
            <a:r>
              <a:rPr lang="sv-SE" sz="900" dirty="0">
                <a:solidFill>
                  <a:srgbClr val="000000"/>
                </a:solidFill>
                <a:latin typeface="Courier"/>
                <a:cs typeface="Courier"/>
              </a:rPr>
              <a:t> "$</a:t>
            </a:r>
            <a:r>
              <a:rPr lang="sv-SE" sz="900" dirty="0" err="1">
                <a:solidFill>
                  <a:srgbClr val="000000"/>
                </a:solidFill>
                <a:latin typeface="Courier"/>
                <a:cs typeface="Courier"/>
              </a:rPr>
              <a:t>type</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cd "$</a:t>
            </a:r>
            <a:r>
              <a:rPr lang="sv-SE" sz="900" dirty="0" err="1">
                <a:solidFill>
                  <a:srgbClr val="000000"/>
                </a:solidFill>
                <a:latin typeface="Courier"/>
                <a:cs typeface="Courier"/>
              </a:rPr>
              <a:t>type</a:t>
            </a:r>
            <a:r>
              <a:rPr lang="sv-SE" sz="900" dirty="0">
                <a:solidFill>
                  <a:srgbClr val="000000"/>
                </a:solidFill>
                <a:latin typeface="Courier"/>
                <a:cs typeface="Courier"/>
              </a:rPr>
              <a:t>”</a:t>
            </a:r>
          </a:p>
          <a:p>
            <a:pPr marL="923925" lvl="1"/>
            <a:r>
              <a:rPr lang="sv-SE" sz="900" dirty="0">
                <a:solidFill>
                  <a:srgbClr val="000000"/>
                </a:solidFill>
                <a:latin typeface="Courier"/>
                <a:cs typeface="Courier"/>
              </a:rPr>
              <a:t>cp $</a:t>
            </a:r>
            <a:r>
              <a:rPr lang="sv-SE" sz="900" dirty="0" err="1">
                <a:solidFill>
                  <a:srgbClr val="000000"/>
                </a:solidFill>
                <a:latin typeface="Courier"/>
                <a:cs typeface="Courier"/>
              </a:rPr>
              <a:t>gmx_run</a:t>
            </a:r>
            <a:r>
              <a:rPr lang="sv-SE" sz="900" dirty="0">
                <a:solidFill>
                  <a:srgbClr val="000000"/>
                </a:solidFill>
                <a:latin typeface="Courier"/>
                <a:cs typeface="Courier"/>
              </a:rPr>
              <a:t>/$</a:t>
            </a:r>
            <a:r>
              <a:rPr lang="sv-SE" sz="900" dirty="0" err="1">
                <a:solidFill>
                  <a:srgbClr val="000000"/>
                </a:solidFill>
                <a:latin typeface="Courier"/>
                <a:cs typeface="Courier"/>
              </a:rPr>
              <a:t>moldir</a:t>
            </a:r>
            <a:r>
              <a:rPr lang="sv-SE" sz="900" dirty="0">
                <a:solidFill>
                  <a:srgbClr val="000000"/>
                </a:solidFill>
                <a:latin typeface="Courier"/>
                <a:cs typeface="Courier"/>
              </a:rPr>
              <a:t>/</a:t>
            </a:r>
            <a:r>
              <a:rPr lang="sv-SE" sz="900" dirty="0" err="1">
                <a:solidFill>
                  <a:srgbClr val="000000"/>
                </a:solidFill>
                <a:latin typeface="Courier"/>
                <a:cs typeface="Courier"/>
              </a:rPr>
              <a:t>preem.gro</a:t>
            </a:r>
            <a:r>
              <a:rPr lang="sv-SE" sz="900" dirty="0">
                <a:solidFill>
                  <a:srgbClr val="000000"/>
                </a:solidFill>
                <a:latin typeface="Courier"/>
                <a:cs typeface="Courier"/>
              </a:rPr>
              <a:t> ./</a:t>
            </a:r>
            <a:r>
              <a:rPr lang="sv-SE" sz="900" dirty="0" err="1">
                <a:solidFill>
                  <a:srgbClr val="000000"/>
                </a:solidFill>
                <a:latin typeface="Courier"/>
                <a:cs typeface="Courier"/>
              </a:rPr>
              <a:t>pre"$sim".gro</a:t>
            </a:r>
            <a:endParaRPr lang="sv-SE" sz="900" dirty="0">
              <a:solidFill>
                <a:srgbClr val="000000"/>
              </a:solidFill>
              <a:latin typeface="Courier"/>
              <a:cs typeface="Courier"/>
            </a:endParaRPr>
          </a:p>
          <a:p>
            <a:pPr marL="923925" lvl="1"/>
            <a:endParaRPr lang="sv-SE" sz="900" dirty="0">
              <a:solidFill>
                <a:srgbClr val="000000"/>
              </a:solidFill>
              <a:latin typeface="Courier"/>
              <a:cs typeface="Courier"/>
            </a:endParaRPr>
          </a:p>
        </p:txBody>
      </p:sp>
      <p:sp>
        <p:nvSpPr>
          <p:cNvPr id="7" name="Rektangel 6"/>
          <p:cNvSpPr/>
          <p:nvPr/>
        </p:nvSpPr>
        <p:spPr>
          <a:xfrm>
            <a:off x="3820160" y="3613896"/>
            <a:ext cx="4185920" cy="584775"/>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r>
              <a:rPr lang="sv-SE" sz="1600" dirty="0">
                <a:solidFill>
                  <a:srgbClr val="000000"/>
                </a:solidFill>
                <a:latin typeface="Calibri" charset="0"/>
                <a:ea typeface="Calibri" charset="0"/>
                <a:cs typeface="Calibri" charset="0"/>
              </a:rPr>
              <a:t>If no $</a:t>
            </a:r>
            <a:r>
              <a:rPr lang="sv-SE" sz="1600" dirty="0" err="1">
                <a:solidFill>
                  <a:srgbClr val="000000"/>
                </a:solidFill>
                <a:latin typeface="Calibri" charset="0"/>
                <a:ea typeface="Calibri" charset="0"/>
                <a:cs typeface="Calibri" charset="0"/>
              </a:rPr>
              <a:t>nsteps</a:t>
            </a:r>
            <a:r>
              <a:rPr lang="sv-SE" sz="1600" dirty="0">
                <a:solidFill>
                  <a:srgbClr val="000000"/>
                </a:solidFill>
                <a:latin typeface="Calibri" charset="0"/>
                <a:ea typeface="Calibri" charset="0"/>
                <a:cs typeface="Calibri" charset="0"/>
              </a:rPr>
              <a:t> or $</a:t>
            </a:r>
            <a:r>
              <a:rPr lang="sv-SE" sz="1600" dirty="0" err="1">
                <a:solidFill>
                  <a:srgbClr val="000000"/>
                </a:solidFill>
                <a:latin typeface="Calibri" charset="0"/>
                <a:ea typeface="Calibri" charset="0"/>
                <a:cs typeface="Calibri" charset="0"/>
              </a:rPr>
              <a:t>framerate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variables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are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defined</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we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should</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use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some</a:t>
            </a:r>
            <a:r>
              <a:rPr lang="sv-SE" sz="1600" dirty="0">
                <a:solidFill>
                  <a:srgbClr val="000000"/>
                </a:solidFill>
                <a:latin typeface="Calibri" charset="0"/>
                <a:ea typeface="Calibri" charset="0"/>
                <a:cs typeface="Calibri" charset="0"/>
              </a:rPr>
              <a:t> default </a:t>
            </a:r>
            <a:r>
              <a:rPr lang="sv-SE" sz="1600" dirty="0" err="1">
                <a:solidFill>
                  <a:srgbClr val="000000"/>
                </a:solidFill>
                <a:latin typeface="Calibri" charset="0"/>
                <a:ea typeface="Calibri" charset="0"/>
                <a:cs typeface="Calibri" charset="0"/>
              </a:rPr>
              <a:t>values</a:t>
            </a:r>
            <a:endParaRPr lang="sv-SE" sz="1600" dirty="0">
              <a:solidFill>
                <a:srgbClr val="000000"/>
              </a:solidFill>
              <a:latin typeface="Calibri" charset="0"/>
              <a:ea typeface="Calibri" charset="0"/>
              <a:cs typeface="Calibri" charset="0"/>
            </a:endParaRPr>
          </a:p>
        </p:txBody>
      </p:sp>
      <p:sp>
        <p:nvSpPr>
          <p:cNvPr id="6" name="Rubrik 1"/>
          <p:cNvSpPr txBox="1">
            <a:spLocks/>
          </p:cNvSpPr>
          <p:nvPr/>
        </p:nvSpPr>
        <p:spPr>
          <a:xfrm>
            <a:off x="0" y="14224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A</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first</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run</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file</a:t>
            </a:r>
            <a:r>
              <a:rPr lang="sv-SE" sz="2000" dirty="0" smtClean="0">
                <a:latin typeface="Calibri" charset="0"/>
                <a:ea typeface="Calibri" charset="0"/>
                <a:cs typeface="Calibri" charset="0"/>
              </a:rPr>
              <a:t> - </a:t>
            </a:r>
            <a:r>
              <a:rPr lang="sv-SE" sz="2000" b="1" dirty="0" smtClean="0">
                <a:latin typeface="Calibri" charset="0"/>
                <a:ea typeface="Calibri" charset="0"/>
                <a:cs typeface="Calibri" charset="0"/>
              </a:rPr>
              <a:t>run_1_em.sh</a:t>
            </a:r>
          </a:p>
        </p:txBody>
      </p:sp>
    </p:spTree>
    <p:extLst>
      <p:ext uri="{BB962C8B-B14F-4D97-AF65-F5344CB8AC3E}">
        <p14:creationId xmlns:p14="http://schemas.microsoft.com/office/powerpoint/2010/main" val="167218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192887"/>
            <a:ext cx="9144000" cy="577081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900" dirty="0">
                <a:solidFill>
                  <a:srgbClr val="000000"/>
                </a:solidFill>
                <a:latin typeface="Courier"/>
                <a:cs typeface="Courier"/>
              </a:rPr>
              <a:t>################################################</a:t>
            </a:r>
          </a:p>
          <a:p>
            <a:pPr marL="923925" lvl="1"/>
            <a:r>
              <a:rPr lang="sv-SE" sz="900" dirty="0">
                <a:solidFill>
                  <a:srgbClr val="000000"/>
                </a:solidFill>
                <a:latin typeface="Courier"/>
                <a:cs typeface="Courier"/>
              </a:rPr>
              <a:t>####### ENERGY MINIMIZATION WITH STEEP #########</a:t>
            </a:r>
          </a:p>
          <a:p>
            <a:pPr marL="923925" lvl="1"/>
            <a:r>
              <a:rPr lang="sv-SE" sz="900" dirty="0">
                <a:solidFill>
                  <a:srgbClr val="000000"/>
                </a:solidFill>
                <a:latin typeface="Courier"/>
                <a:cs typeface="Courier"/>
              </a:rPr>
              <a:t>################################################</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Create</a:t>
            </a:r>
            <a:r>
              <a:rPr lang="sv-SE" sz="900" dirty="0">
                <a:solidFill>
                  <a:srgbClr val="000000"/>
                </a:solidFill>
                <a:latin typeface="Courier"/>
                <a:cs typeface="Courier"/>
              </a:rPr>
              <a:t> </a:t>
            </a:r>
            <a:r>
              <a:rPr lang="sv-SE" sz="900" dirty="0" err="1">
                <a:solidFill>
                  <a:srgbClr val="000000"/>
                </a:solidFill>
                <a:latin typeface="Courier"/>
                <a:cs typeface="Courier"/>
              </a:rPr>
              <a:t>em.mdp</a:t>
            </a:r>
            <a:r>
              <a:rPr lang="sv-SE" sz="900" dirty="0">
                <a:solidFill>
                  <a:srgbClr val="000000"/>
                </a:solidFill>
                <a:latin typeface="Courier"/>
                <a:cs typeface="Courier"/>
              </a:rPr>
              <a:t> </a:t>
            </a:r>
            <a:r>
              <a:rPr lang="sv-SE" sz="900" dirty="0" err="1">
                <a:solidFill>
                  <a:srgbClr val="000000"/>
                </a:solidFill>
                <a:latin typeface="Courier"/>
                <a:cs typeface="Courier"/>
              </a:rPr>
              <a:t>file</a:t>
            </a:r>
            <a:r>
              <a:rPr lang="sv-SE" sz="900" dirty="0">
                <a:solidFill>
                  <a:srgbClr val="000000"/>
                </a:solidFill>
                <a:latin typeface="Courier"/>
                <a:cs typeface="Courier"/>
              </a:rPr>
              <a:t> ########################################</a:t>
            </a:r>
          </a:p>
          <a:p>
            <a:pPr marL="923925" lvl="1"/>
            <a:r>
              <a:rPr lang="sv-SE" sz="900" dirty="0" err="1">
                <a:solidFill>
                  <a:srgbClr val="000000"/>
                </a:solidFill>
                <a:latin typeface="Courier"/>
                <a:cs typeface="Courier"/>
              </a:rPr>
              <a:t>cat</a:t>
            </a:r>
            <a:r>
              <a:rPr lang="sv-SE" sz="900" dirty="0">
                <a:solidFill>
                  <a:srgbClr val="000000"/>
                </a:solidFill>
                <a:latin typeface="Courier"/>
                <a:cs typeface="Courier"/>
              </a:rPr>
              <a:t> &lt;&lt; EOF &gt;| "$sim".</a:t>
            </a:r>
            <a:r>
              <a:rPr lang="sv-SE" sz="900" dirty="0" err="1">
                <a:solidFill>
                  <a:srgbClr val="000000"/>
                </a:solidFill>
                <a:latin typeface="Courier"/>
                <a:cs typeface="Courier"/>
              </a:rPr>
              <a:t>mdp</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Parameters </a:t>
            </a:r>
            <a:r>
              <a:rPr lang="sv-SE" sz="900" dirty="0" err="1">
                <a:solidFill>
                  <a:srgbClr val="000000"/>
                </a:solidFill>
                <a:latin typeface="Courier"/>
                <a:cs typeface="Courier"/>
              </a:rPr>
              <a:t>describing</a:t>
            </a:r>
            <a:r>
              <a:rPr lang="sv-SE" sz="900" dirty="0">
                <a:solidFill>
                  <a:srgbClr val="000000"/>
                </a:solidFill>
                <a:latin typeface="Courier"/>
                <a:cs typeface="Courier"/>
              </a:rPr>
              <a:t> </a:t>
            </a:r>
            <a:r>
              <a:rPr lang="sv-SE" sz="900" dirty="0" err="1">
                <a:solidFill>
                  <a:srgbClr val="000000"/>
                </a:solidFill>
                <a:latin typeface="Courier"/>
                <a:cs typeface="Courier"/>
              </a:rPr>
              <a:t>what</a:t>
            </a:r>
            <a:r>
              <a:rPr lang="sv-SE" sz="900" dirty="0">
                <a:solidFill>
                  <a:srgbClr val="000000"/>
                </a:solidFill>
                <a:latin typeface="Courier"/>
                <a:cs typeface="Courier"/>
              </a:rPr>
              <a:t> </a:t>
            </a:r>
            <a:r>
              <a:rPr lang="sv-SE" sz="900" dirty="0" err="1">
                <a:solidFill>
                  <a:srgbClr val="000000"/>
                </a:solidFill>
                <a:latin typeface="Courier"/>
                <a:cs typeface="Courier"/>
              </a:rPr>
              <a:t>to</a:t>
            </a:r>
            <a:r>
              <a:rPr lang="sv-SE" sz="900" dirty="0">
                <a:solidFill>
                  <a:srgbClr val="000000"/>
                </a:solidFill>
                <a:latin typeface="Courier"/>
                <a:cs typeface="Courier"/>
              </a:rPr>
              <a:t> do, </a:t>
            </a:r>
            <a:r>
              <a:rPr lang="sv-SE" sz="900" dirty="0" err="1">
                <a:solidFill>
                  <a:srgbClr val="000000"/>
                </a:solidFill>
                <a:latin typeface="Courier"/>
                <a:cs typeface="Courier"/>
              </a:rPr>
              <a:t>when</a:t>
            </a:r>
            <a:r>
              <a:rPr lang="sv-SE" sz="900" dirty="0">
                <a:solidFill>
                  <a:srgbClr val="000000"/>
                </a:solidFill>
                <a:latin typeface="Courier"/>
                <a:cs typeface="Courier"/>
              </a:rPr>
              <a:t> </a:t>
            </a:r>
            <a:r>
              <a:rPr lang="sv-SE" sz="900" dirty="0" err="1">
                <a:solidFill>
                  <a:srgbClr val="000000"/>
                </a:solidFill>
                <a:latin typeface="Courier"/>
                <a:cs typeface="Courier"/>
              </a:rPr>
              <a:t>to</a:t>
            </a:r>
            <a:r>
              <a:rPr lang="sv-SE" sz="900" dirty="0">
                <a:solidFill>
                  <a:srgbClr val="000000"/>
                </a:solidFill>
                <a:latin typeface="Courier"/>
                <a:cs typeface="Courier"/>
              </a:rPr>
              <a:t> stop and </a:t>
            </a:r>
            <a:r>
              <a:rPr lang="sv-SE" sz="900" dirty="0" err="1">
                <a:solidFill>
                  <a:srgbClr val="000000"/>
                </a:solidFill>
                <a:latin typeface="Courier"/>
                <a:cs typeface="Courier"/>
              </a:rPr>
              <a:t>what</a:t>
            </a:r>
            <a:r>
              <a:rPr lang="sv-SE" sz="900" dirty="0">
                <a:solidFill>
                  <a:srgbClr val="000000"/>
                </a:solidFill>
                <a:latin typeface="Courier"/>
                <a:cs typeface="Courier"/>
              </a:rPr>
              <a:t> </a:t>
            </a:r>
            <a:r>
              <a:rPr lang="sv-SE" sz="900" dirty="0" err="1">
                <a:solidFill>
                  <a:srgbClr val="000000"/>
                </a:solidFill>
                <a:latin typeface="Courier"/>
                <a:cs typeface="Courier"/>
              </a:rPr>
              <a:t>to</a:t>
            </a:r>
            <a:r>
              <a:rPr lang="sv-SE" sz="900" dirty="0">
                <a:solidFill>
                  <a:srgbClr val="000000"/>
                </a:solidFill>
                <a:latin typeface="Courier"/>
                <a:cs typeface="Courier"/>
              </a:rPr>
              <a:t> save</a:t>
            </a:r>
          </a:p>
          <a:p>
            <a:pPr marL="923925" lvl="1"/>
            <a:r>
              <a:rPr lang="sv-SE" sz="900" dirty="0" err="1">
                <a:solidFill>
                  <a:srgbClr val="000000"/>
                </a:solidFill>
                <a:latin typeface="Courier"/>
                <a:cs typeface="Courier"/>
              </a:rPr>
              <a:t>define</a:t>
            </a:r>
            <a:r>
              <a:rPr lang="sv-SE" sz="900" dirty="0">
                <a:solidFill>
                  <a:srgbClr val="000000"/>
                </a:solidFill>
                <a:latin typeface="Courier"/>
                <a:cs typeface="Courier"/>
              </a:rPr>
              <a:t>		= -DFLEXIBLE    ; position </a:t>
            </a:r>
            <a:r>
              <a:rPr lang="sv-SE" sz="900" dirty="0" err="1">
                <a:solidFill>
                  <a:srgbClr val="000000"/>
                </a:solidFill>
                <a:latin typeface="Courier"/>
                <a:cs typeface="Courier"/>
              </a:rPr>
              <a:t>restrain</a:t>
            </a:r>
            <a:r>
              <a:rPr lang="sv-SE" sz="900" dirty="0">
                <a:solidFill>
                  <a:srgbClr val="000000"/>
                </a:solidFill>
                <a:latin typeface="Courier"/>
                <a:cs typeface="Courier"/>
              </a:rPr>
              <a:t> the protein</a:t>
            </a:r>
          </a:p>
          <a:p>
            <a:pPr marL="923925" lvl="1"/>
            <a:r>
              <a:rPr lang="sv-SE" sz="900" dirty="0" err="1">
                <a:solidFill>
                  <a:srgbClr val="000000"/>
                </a:solidFill>
                <a:latin typeface="Courier"/>
                <a:cs typeface="Courier"/>
              </a:rPr>
              <a:t>integrator</a:t>
            </a:r>
            <a:r>
              <a:rPr lang="sv-SE" sz="900" dirty="0">
                <a:solidFill>
                  <a:srgbClr val="000000"/>
                </a:solidFill>
                <a:latin typeface="Courier"/>
                <a:cs typeface="Courier"/>
              </a:rPr>
              <a:t>	= </a:t>
            </a:r>
            <a:r>
              <a:rPr lang="sv-SE" sz="900" dirty="0" err="1">
                <a:solidFill>
                  <a:srgbClr val="000000"/>
                </a:solidFill>
                <a:latin typeface="Courier"/>
                <a:cs typeface="Courier"/>
              </a:rPr>
              <a:t>steep</a:t>
            </a:r>
            <a:r>
              <a:rPr lang="sv-SE" sz="900" dirty="0">
                <a:solidFill>
                  <a:srgbClr val="000000"/>
                </a:solidFill>
                <a:latin typeface="Courier"/>
                <a:cs typeface="Courier"/>
              </a:rPr>
              <a:t>		    ; </a:t>
            </a:r>
            <a:r>
              <a:rPr lang="sv-SE" sz="900" dirty="0" err="1">
                <a:solidFill>
                  <a:srgbClr val="000000"/>
                </a:solidFill>
                <a:latin typeface="Courier"/>
                <a:cs typeface="Courier"/>
              </a:rPr>
              <a:t>Algorithm</a:t>
            </a:r>
            <a:r>
              <a:rPr lang="sv-SE" sz="900" dirty="0">
                <a:solidFill>
                  <a:srgbClr val="000000"/>
                </a:solidFill>
                <a:latin typeface="Courier"/>
                <a:cs typeface="Courier"/>
              </a:rPr>
              <a:t> (</a:t>
            </a:r>
            <a:r>
              <a:rPr lang="sv-SE" sz="900" dirty="0" err="1">
                <a:solidFill>
                  <a:srgbClr val="000000"/>
                </a:solidFill>
                <a:latin typeface="Courier"/>
                <a:cs typeface="Courier"/>
              </a:rPr>
              <a:t>steep</a:t>
            </a:r>
            <a:r>
              <a:rPr lang="sv-SE" sz="900" dirty="0">
                <a:solidFill>
                  <a:srgbClr val="000000"/>
                </a:solidFill>
                <a:latin typeface="Courier"/>
                <a:cs typeface="Courier"/>
              </a:rPr>
              <a:t> = </a:t>
            </a:r>
            <a:r>
              <a:rPr lang="sv-SE" sz="900" dirty="0" err="1">
                <a:solidFill>
                  <a:srgbClr val="000000"/>
                </a:solidFill>
                <a:latin typeface="Courier"/>
                <a:cs typeface="Courier"/>
              </a:rPr>
              <a:t>steepest</a:t>
            </a:r>
            <a:r>
              <a:rPr lang="sv-SE" sz="900" dirty="0">
                <a:solidFill>
                  <a:srgbClr val="000000"/>
                </a:solidFill>
                <a:latin typeface="Courier"/>
                <a:cs typeface="Courier"/>
              </a:rPr>
              <a:t> </a:t>
            </a:r>
            <a:r>
              <a:rPr lang="sv-SE" sz="900" dirty="0" err="1">
                <a:solidFill>
                  <a:srgbClr val="000000"/>
                </a:solidFill>
                <a:latin typeface="Courier"/>
                <a:cs typeface="Courier"/>
              </a:rPr>
              <a:t>descent</a:t>
            </a:r>
            <a:r>
              <a:rPr lang="sv-SE" sz="900" dirty="0">
                <a:solidFill>
                  <a:srgbClr val="000000"/>
                </a:solidFill>
                <a:latin typeface="Courier"/>
                <a:cs typeface="Courier"/>
              </a:rPr>
              <a:t> </a:t>
            </a:r>
            <a:r>
              <a:rPr lang="sv-SE" sz="900" dirty="0" err="1">
                <a:solidFill>
                  <a:srgbClr val="000000"/>
                </a:solidFill>
                <a:latin typeface="Courier"/>
                <a:cs typeface="Courier"/>
              </a:rPr>
              <a:t>minimization</a:t>
            </a:r>
            <a:r>
              <a:rPr lang="sv-SE" sz="900" dirty="0">
                <a:solidFill>
                  <a:srgbClr val="000000"/>
                </a:solidFill>
                <a:latin typeface="Courier"/>
                <a:cs typeface="Courier"/>
              </a:rPr>
              <a:t>)</a:t>
            </a:r>
          </a:p>
          <a:p>
            <a:pPr marL="923925" lvl="1"/>
            <a:r>
              <a:rPr lang="sv-SE" sz="900" dirty="0" err="1">
                <a:solidFill>
                  <a:srgbClr val="000000"/>
                </a:solidFill>
                <a:latin typeface="Courier"/>
                <a:cs typeface="Courier"/>
              </a:rPr>
              <a:t>emtol</a:t>
            </a:r>
            <a:r>
              <a:rPr lang="sv-SE" sz="900" dirty="0">
                <a:solidFill>
                  <a:srgbClr val="000000"/>
                </a:solidFill>
                <a:latin typeface="Courier"/>
                <a:cs typeface="Courier"/>
              </a:rPr>
              <a:t>		= $</a:t>
            </a:r>
            <a:r>
              <a:rPr lang="sv-SE" sz="900" dirty="0" err="1">
                <a:solidFill>
                  <a:srgbClr val="000000"/>
                </a:solidFill>
                <a:latin typeface="Courier"/>
                <a:cs typeface="Courier"/>
              </a:rPr>
              <a:t>emtol</a:t>
            </a:r>
            <a:r>
              <a:rPr lang="sv-SE" sz="900" dirty="0">
                <a:solidFill>
                  <a:srgbClr val="000000"/>
                </a:solidFill>
                <a:latin typeface="Courier"/>
                <a:cs typeface="Courier"/>
              </a:rPr>
              <a:t>  	    ; Stop </a:t>
            </a:r>
            <a:r>
              <a:rPr lang="sv-SE" sz="900" dirty="0" err="1">
                <a:solidFill>
                  <a:srgbClr val="000000"/>
                </a:solidFill>
                <a:latin typeface="Courier"/>
                <a:cs typeface="Courier"/>
              </a:rPr>
              <a:t>minimization</a:t>
            </a:r>
            <a:r>
              <a:rPr lang="sv-SE" sz="900" dirty="0">
                <a:solidFill>
                  <a:srgbClr val="000000"/>
                </a:solidFill>
                <a:latin typeface="Courier"/>
                <a:cs typeface="Courier"/>
              </a:rPr>
              <a:t> </a:t>
            </a:r>
            <a:r>
              <a:rPr lang="sv-SE" sz="900" dirty="0" err="1">
                <a:solidFill>
                  <a:srgbClr val="000000"/>
                </a:solidFill>
                <a:latin typeface="Courier"/>
                <a:cs typeface="Courier"/>
              </a:rPr>
              <a:t>when</a:t>
            </a:r>
            <a:r>
              <a:rPr lang="sv-SE" sz="900" dirty="0">
                <a:solidFill>
                  <a:srgbClr val="000000"/>
                </a:solidFill>
                <a:latin typeface="Courier"/>
                <a:cs typeface="Courier"/>
              </a:rPr>
              <a:t> the maximum force &lt; 1000.0 kJ/mol/</a:t>
            </a:r>
            <a:r>
              <a:rPr lang="sv-SE" sz="900" dirty="0" err="1">
                <a:solidFill>
                  <a:srgbClr val="000000"/>
                </a:solidFill>
                <a:latin typeface="Courier"/>
                <a:cs typeface="Courier"/>
              </a:rPr>
              <a:t>nm</a:t>
            </a:r>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emstep</a:t>
            </a:r>
            <a:r>
              <a:rPr lang="sv-SE" sz="900" dirty="0">
                <a:solidFill>
                  <a:srgbClr val="000000"/>
                </a:solidFill>
                <a:latin typeface="Courier"/>
                <a:cs typeface="Courier"/>
              </a:rPr>
              <a:t>       </a:t>
            </a:r>
            <a:r>
              <a:rPr lang="sv-SE" sz="900" dirty="0" smtClean="0">
                <a:solidFill>
                  <a:srgbClr val="000000"/>
                </a:solidFill>
                <a:latin typeface="Courier"/>
                <a:cs typeface="Courier"/>
              </a:rPr>
              <a:t>       = </a:t>
            </a:r>
            <a:r>
              <a:rPr lang="sv-SE" sz="900" dirty="0">
                <a:solidFill>
                  <a:srgbClr val="000000"/>
                </a:solidFill>
                <a:latin typeface="Courier"/>
                <a:cs typeface="Courier"/>
              </a:rPr>
              <a:t>0.01          ; Energy step </a:t>
            </a:r>
            <a:r>
              <a:rPr lang="sv-SE" sz="900" dirty="0" err="1">
                <a:solidFill>
                  <a:srgbClr val="000000"/>
                </a:solidFill>
                <a:latin typeface="Courier"/>
                <a:cs typeface="Courier"/>
              </a:rPr>
              <a:t>size</a:t>
            </a:r>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nsteps</a:t>
            </a:r>
            <a:r>
              <a:rPr lang="sv-SE" sz="900" dirty="0">
                <a:solidFill>
                  <a:srgbClr val="000000"/>
                </a:solidFill>
                <a:latin typeface="Courier"/>
                <a:cs typeface="Courier"/>
              </a:rPr>
              <a:t>		= $</a:t>
            </a:r>
            <a:r>
              <a:rPr lang="sv-SE" sz="900" dirty="0" err="1">
                <a:solidFill>
                  <a:srgbClr val="000000"/>
                </a:solidFill>
                <a:latin typeface="Courier"/>
                <a:cs typeface="Courier"/>
              </a:rPr>
              <a:t>nsteps</a:t>
            </a:r>
            <a:r>
              <a:rPr lang="sv-SE" sz="900" dirty="0">
                <a:solidFill>
                  <a:srgbClr val="000000"/>
                </a:solidFill>
                <a:latin typeface="Courier"/>
                <a:cs typeface="Courier"/>
              </a:rPr>
              <a:t>	  	; Maximum </a:t>
            </a:r>
            <a:r>
              <a:rPr lang="sv-SE" sz="900" dirty="0" err="1">
                <a:solidFill>
                  <a:srgbClr val="000000"/>
                </a:solidFill>
                <a:latin typeface="Courier"/>
                <a:cs typeface="Courier"/>
              </a:rPr>
              <a:t>number</a:t>
            </a:r>
            <a:r>
              <a:rPr lang="sv-SE" sz="900" dirty="0">
                <a:solidFill>
                  <a:srgbClr val="000000"/>
                </a:solidFill>
                <a:latin typeface="Courier"/>
                <a:cs typeface="Courier"/>
              </a:rPr>
              <a:t> </a:t>
            </a:r>
            <a:r>
              <a:rPr lang="sv-SE" sz="900" dirty="0" err="1">
                <a:solidFill>
                  <a:srgbClr val="000000"/>
                </a:solidFill>
                <a:latin typeface="Courier"/>
                <a:cs typeface="Courier"/>
              </a:rPr>
              <a:t>of</a:t>
            </a:r>
            <a:r>
              <a:rPr lang="sv-SE" sz="900" dirty="0">
                <a:solidFill>
                  <a:srgbClr val="000000"/>
                </a:solidFill>
                <a:latin typeface="Courier"/>
                <a:cs typeface="Courier"/>
              </a:rPr>
              <a:t> (</a:t>
            </a:r>
            <a:r>
              <a:rPr lang="sv-SE" sz="900" dirty="0" err="1">
                <a:solidFill>
                  <a:srgbClr val="000000"/>
                </a:solidFill>
                <a:latin typeface="Courier"/>
                <a:cs typeface="Courier"/>
              </a:rPr>
              <a:t>minimization</a:t>
            </a:r>
            <a:r>
              <a:rPr lang="sv-SE" sz="900" dirty="0">
                <a:solidFill>
                  <a:srgbClr val="000000"/>
                </a:solidFill>
                <a:latin typeface="Courier"/>
                <a:cs typeface="Courier"/>
              </a:rPr>
              <a:t>) steps </a:t>
            </a:r>
            <a:r>
              <a:rPr lang="sv-SE" sz="900" dirty="0" err="1">
                <a:solidFill>
                  <a:srgbClr val="000000"/>
                </a:solidFill>
                <a:latin typeface="Courier"/>
                <a:cs typeface="Courier"/>
              </a:rPr>
              <a:t>to</a:t>
            </a:r>
            <a:r>
              <a:rPr lang="sv-SE" sz="900" dirty="0">
                <a:solidFill>
                  <a:srgbClr val="000000"/>
                </a:solidFill>
                <a:latin typeface="Courier"/>
                <a:cs typeface="Courier"/>
              </a:rPr>
              <a:t> </a:t>
            </a:r>
            <a:r>
              <a:rPr lang="sv-SE" sz="900" dirty="0" err="1">
                <a:solidFill>
                  <a:srgbClr val="000000"/>
                </a:solidFill>
                <a:latin typeface="Courier"/>
                <a:cs typeface="Courier"/>
              </a:rPr>
              <a:t>perform</a:t>
            </a:r>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Nstxout</a:t>
            </a:r>
            <a:r>
              <a:rPr lang="sv-SE" sz="900" dirty="0">
                <a:solidFill>
                  <a:srgbClr val="000000"/>
                </a:solidFill>
                <a:latin typeface="Courier"/>
                <a:cs typeface="Courier"/>
              </a:rPr>
              <a:t>	= $</a:t>
            </a:r>
            <a:r>
              <a:rPr lang="sv-SE" sz="900" dirty="0" err="1">
                <a:solidFill>
                  <a:srgbClr val="000000"/>
                </a:solidFill>
                <a:latin typeface="Courier"/>
                <a:cs typeface="Courier"/>
              </a:rPr>
              <a:t>framerate</a:t>
            </a:r>
            <a:r>
              <a:rPr lang="sv-SE" sz="900" dirty="0">
                <a:solidFill>
                  <a:srgbClr val="000000"/>
                </a:solidFill>
                <a:latin typeface="Courier"/>
                <a:cs typeface="Courier"/>
              </a:rPr>
              <a:t>	; </a:t>
            </a:r>
            <a:r>
              <a:rPr lang="sv-SE" sz="900" dirty="0" err="1">
                <a:solidFill>
                  <a:srgbClr val="000000"/>
                </a:solidFill>
                <a:latin typeface="Courier"/>
                <a:cs typeface="Courier"/>
              </a:rPr>
              <a:t>xtc</a:t>
            </a:r>
            <a:r>
              <a:rPr lang="sv-SE" sz="900" dirty="0">
                <a:solidFill>
                  <a:srgbClr val="000000"/>
                </a:solidFill>
                <a:latin typeface="Courier"/>
                <a:cs typeface="Courier"/>
              </a:rPr>
              <a:t> </a:t>
            </a:r>
            <a:r>
              <a:rPr lang="sv-SE" sz="900" dirty="0" err="1">
                <a:solidFill>
                  <a:srgbClr val="000000"/>
                </a:solidFill>
                <a:latin typeface="Courier"/>
                <a:cs typeface="Courier"/>
              </a:rPr>
              <a:t>compressed</a:t>
            </a:r>
            <a:r>
              <a:rPr lang="sv-SE" sz="900" dirty="0">
                <a:solidFill>
                  <a:srgbClr val="000000"/>
                </a:solidFill>
                <a:latin typeface="Courier"/>
                <a:cs typeface="Courier"/>
              </a:rPr>
              <a:t> </a:t>
            </a:r>
            <a:r>
              <a:rPr lang="sv-SE" sz="900" dirty="0" err="1">
                <a:solidFill>
                  <a:srgbClr val="000000"/>
                </a:solidFill>
                <a:latin typeface="Courier"/>
                <a:cs typeface="Courier"/>
              </a:rPr>
              <a:t>trajectory</a:t>
            </a:r>
            <a:r>
              <a:rPr lang="sv-SE" sz="900" dirty="0">
                <a:solidFill>
                  <a:srgbClr val="000000"/>
                </a:solidFill>
                <a:latin typeface="Courier"/>
                <a:cs typeface="Courier"/>
              </a:rPr>
              <a:t> output </a:t>
            </a:r>
            <a:r>
              <a:rPr lang="sv-SE" sz="900" dirty="0" err="1">
                <a:solidFill>
                  <a:srgbClr val="000000"/>
                </a:solidFill>
                <a:latin typeface="Courier"/>
                <a:cs typeface="Courier"/>
              </a:rPr>
              <a:t>every</a:t>
            </a:r>
            <a:r>
              <a:rPr lang="sv-SE" sz="900" dirty="0">
                <a:solidFill>
                  <a:srgbClr val="000000"/>
                </a:solidFill>
                <a:latin typeface="Courier"/>
                <a:cs typeface="Courier"/>
              </a:rPr>
              <a:t> .1 ps</a:t>
            </a:r>
          </a:p>
          <a:p>
            <a:pPr marL="923925" lvl="1"/>
            <a:r>
              <a:rPr lang="sv-SE" sz="900" dirty="0" err="1">
                <a:solidFill>
                  <a:srgbClr val="000000"/>
                </a:solidFill>
                <a:latin typeface="Courier"/>
                <a:cs typeface="Courier"/>
              </a:rPr>
              <a:t>cutoff-scheme</a:t>
            </a:r>
            <a:r>
              <a:rPr lang="sv-SE" sz="900" dirty="0">
                <a:solidFill>
                  <a:srgbClr val="000000"/>
                </a:solidFill>
                <a:latin typeface="Courier"/>
                <a:cs typeface="Courier"/>
              </a:rPr>
              <a:t> </a:t>
            </a:r>
            <a:r>
              <a:rPr lang="sv-SE" sz="900" dirty="0" smtClean="0">
                <a:solidFill>
                  <a:srgbClr val="000000"/>
                </a:solidFill>
                <a:latin typeface="Courier"/>
                <a:cs typeface="Courier"/>
              </a:rPr>
              <a:t>      = </a:t>
            </a:r>
            <a:r>
              <a:rPr lang="sv-SE" sz="900" dirty="0" err="1">
                <a:solidFill>
                  <a:srgbClr val="000000"/>
                </a:solidFill>
                <a:latin typeface="Courier"/>
                <a:cs typeface="Courier"/>
              </a:rPr>
              <a:t>verlet</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Parameters </a:t>
            </a:r>
            <a:r>
              <a:rPr lang="sv-SE" sz="900" dirty="0" err="1">
                <a:solidFill>
                  <a:srgbClr val="000000"/>
                </a:solidFill>
                <a:latin typeface="Courier"/>
                <a:cs typeface="Courier"/>
              </a:rPr>
              <a:t>describing</a:t>
            </a:r>
            <a:r>
              <a:rPr lang="sv-SE" sz="900" dirty="0">
                <a:solidFill>
                  <a:srgbClr val="000000"/>
                </a:solidFill>
                <a:latin typeface="Courier"/>
                <a:cs typeface="Courier"/>
              </a:rPr>
              <a:t> </a:t>
            </a:r>
            <a:r>
              <a:rPr lang="sv-SE" sz="900" dirty="0" err="1">
                <a:solidFill>
                  <a:srgbClr val="000000"/>
                </a:solidFill>
                <a:latin typeface="Courier"/>
                <a:cs typeface="Courier"/>
              </a:rPr>
              <a:t>how</a:t>
            </a:r>
            <a:r>
              <a:rPr lang="sv-SE" sz="900" dirty="0">
                <a:solidFill>
                  <a:srgbClr val="000000"/>
                </a:solidFill>
                <a:latin typeface="Courier"/>
                <a:cs typeface="Courier"/>
              </a:rPr>
              <a:t> </a:t>
            </a:r>
            <a:r>
              <a:rPr lang="sv-SE" sz="900" dirty="0" err="1">
                <a:solidFill>
                  <a:srgbClr val="000000"/>
                </a:solidFill>
                <a:latin typeface="Courier"/>
                <a:cs typeface="Courier"/>
              </a:rPr>
              <a:t>to</a:t>
            </a:r>
            <a:r>
              <a:rPr lang="sv-SE" sz="900" dirty="0">
                <a:solidFill>
                  <a:srgbClr val="000000"/>
                </a:solidFill>
                <a:latin typeface="Courier"/>
                <a:cs typeface="Courier"/>
              </a:rPr>
              <a:t> </a:t>
            </a:r>
            <a:r>
              <a:rPr lang="sv-SE" sz="900" dirty="0" err="1">
                <a:solidFill>
                  <a:srgbClr val="000000"/>
                </a:solidFill>
                <a:latin typeface="Courier"/>
                <a:cs typeface="Courier"/>
              </a:rPr>
              <a:t>find</a:t>
            </a:r>
            <a:r>
              <a:rPr lang="sv-SE" sz="900" dirty="0">
                <a:solidFill>
                  <a:srgbClr val="000000"/>
                </a:solidFill>
                <a:latin typeface="Courier"/>
                <a:cs typeface="Courier"/>
              </a:rPr>
              <a:t> the </a:t>
            </a:r>
            <a:r>
              <a:rPr lang="sv-SE" sz="900" dirty="0" err="1">
                <a:solidFill>
                  <a:srgbClr val="000000"/>
                </a:solidFill>
                <a:latin typeface="Courier"/>
                <a:cs typeface="Courier"/>
              </a:rPr>
              <a:t>neighbors</a:t>
            </a:r>
            <a:r>
              <a:rPr lang="sv-SE" sz="900" dirty="0">
                <a:solidFill>
                  <a:srgbClr val="000000"/>
                </a:solidFill>
                <a:latin typeface="Courier"/>
                <a:cs typeface="Courier"/>
              </a:rPr>
              <a:t> </a:t>
            </a:r>
            <a:r>
              <a:rPr lang="sv-SE" sz="900" dirty="0" err="1">
                <a:solidFill>
                  <a:srgbClr val="000000"/>
                </a:solidFill>
                <a:latin typeface="Courier"/>
                <a:cs typeface="Courier"/>
              </a:rPr>
              <a:t>of</a:t>
            </a:r>
            <a:r>
              <a:rPr lang="sv-SE" sz="900" dirty="0">
                <a:solidFill>
                  <a:srgbClr val="000000"/>
                </a:solidFill>
                <a:latin typeface="Courier"/>
                <a:cs typeface="Courier"/>
              </a:rPr>
              <a:t> </a:t>
            </a:r>
            <a:r>
              <a:rPr lang="sv-SE" sz="900" dirty="0" err="1">
                <a:solidFill>
                  <a:srgbClr val="000000"/>
                </a:solidFill>
                <a:latin typeface="Courier"/>
                <a:cs typeface="Courier"/>
              </a:rPr>
              <a:t>each</a:t>
            </a:r>
            <a:r>
              <a:rPr lang="sv-SE" sz="900" dirty="0">
                <a:solidFill>
                  <a:srgbClr val="000000"/>
                </a:solidFill>
                <a:latin typeface="Courier"/>
                <a:cs typeface="Courier"/>
              </a:rPr>
              <a:t> atom and </a:t>
            </a:r>
            <a:r>
              <a:rPr lang="sv-SE" sz="900" dirty="0" err="1">
                <a:solidFill>
                  <a:srgbClr val="000000"/>
                </a:solidFill>
                <a:latin typeface="Courier"/>
                <a:cs typeface="Courier"/>
              </a:rPr>
              <a:t>how</a:t>
            </a:r>
            <a:r>
              <a:rPr lang="sv-SE" sz="900" dirty="0">
                <a:solidFill>
                  <a:srgbClr val="000000"/>
                </a:solidFill>
                <a:latin typeface="Courier"/>
                <a:cs typeface="Courier"/>
              </a:rPr>
              <a:t> </a:t>
            </a:r>
            <a:r>
              <a:rPr lang="sv-SE" sz="900" dirty="0" err="1">
                <a:solidFill>
                  <a:srgbClr val="000000"/>
                </a:solidFill>
                <a:latin typeface="Courier"/>
                <a:cs typeface="Courier"/>
              </a:rPr>
              <a:t>to</a:t>
            </a:r>
            <a:r>
              <a:rPr lang="sv-SE" sz="900" dirty="0">
                <a:solidFill>
                  <a:srgbClr val="000000"/>
                </a:solidFill>
                <a:latin typeface="Courier"/>
                <a:cs typeface="Courier"/>
              </a:rPr>
              <a:t> </a:t>
            </a:r>
            <a:r>
              <a:rPr lang="sv-SE" sz="900" dirty="0" err="1">
                <a:solidFill>
                  <a:srgbClr val="000000"/>
                </a:solidFill>
                <a:latin typeface="Courier"/>
                <a:cs typeface="Courier"/>
              </a:rPr>
              <a:t>calculate</a:t>
            </a:r>
            <a:r>
              <a:rPr lang="sv-SE" sz="900" dirty="0">
                <a:solidFill>
                  <a:srgbClr val="000000"/>
                </a:solidFill>
                <a:latin typeface="Courier"/>
                <a:cs typeface="Courier"/>
              </a:rPr>
              <a:t> the </a:t>
            </a:r>
            <a:r>
              <a:rPr lang="sv-SE" sz="900" dirty="0" err="1">
                <a:solidFill>
                  <a:srgbClr val="000000"/>
                </a:solidFill>
                <a:latin typeface="Courier"/>
                <a:cs typeface="Courier"/>
              </a:rPr>
              <a:t>interactions</a:t>
            </a:r>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Nstlist</a:t>
            </a:r>
            <a:r>
              <a:rPr lang="sv-SE" sz="900" dirty="0">
                <a:solidFill>
                  <a:srgbClr val="000000"/>
                </a:solidFill>
                <a:latin typeface="Courier"/>
                <a:cs typeface="Courier"/>
              </a:rPr>
              <a:t>	= 10	    ; </a:t>
            </a:r>
            <a:r>
              <a:rPr lang="sv-SE" sz="900" dirty="0" err="1">
                <a:solidFill>
                  <a:srgbClr val="000000"/>
                </a:solidFill>
                <a:latin typeface="Courier"/>
                <a:cs typeface="Courier"/>
              </a:rPr>
              <a:t>Frequency</a:t>
            </a:r>
            <a:r>
              <a:rPr lang="sv-SE" sz="900" dirty="0">
                <a:solidFill>
                  <a:srgbClr val="000000"/>
                </a:solidFill>
                <a:latin typeface="Courier"/>
                <a:cs typeface="Courier"/>
              </a:rPr>
              <a:t> </a:t>
            </a:r>
            <a:r>
              <a:rPr lang="sv-SE" sz="900" dirty="0" err="1">
                <a:solidFill>
                  <a:srgbClr val="000000"/>
                </a:solidFill>
                <a:latin typeface="Courier"/>
                <a:cs typeface="Courier"/>
              </a:rPr>
              <a:t>to</a:t>
            </a:r>
            <a:r>
              <a:rPr lang="sv-SE" sz="900" dirty="0">
                <a:solidFill>
                  <a:srgbClr val="000000"/>
                </a:solidFill>
                <a:latin typeface="Courier"/>
                <a:cs typeface="Courier"/>
              </a:rPr>
              <a:t> </a:t>
            </a:r>
            <a:r>
              <a:rPr lang="sv-SE" sz="900" dirty="0" err="1">
                <a:solidFill>
                  <a:srgbClr val="000000"/>
                </a:solidFill>
                <a:latin typeface="Courier"/>
                <a:cs typeface="Courier"/>
              </a:rPr>
              <a:t>update</a:t>
            </a:r>
            <a:r>
              <a:rPr lang="sv-SE" sz="900" dirty="0">
                <a:solidFill>
                  <a:srgbClr val="000000"/>
                </a:solidFill>
                <a:latin typeface="Courier"/>
                <a:cs typeface="Courier"/>
              </a:rPr>
              <a:t> the </a:t>
            </a:r>
            <a:r>
              <a:rPr lang="sv-SE" sz="900" dirty="0" err="1">
                <a:solidFill>
                  <a:srgbClr val="000000"/>
                </a:solidFill>
                <a:latin typeface="Courier"/>
                <a:cs typeface="Courier"/>
              </a:rPr>
              <a:t>neighbor</a:t>
            </a:r>
            <a:r>
              <a:rPr lang="sv-SE" sz="900" dirty="0">
                <a:solidFill>
                  <a:srgbClr val="000000"/>
                </a:solidFill>
                <a:latin typeface="Courier"/>
                <a:cs typeface="Courier"/>
              </a:rPr>
              <a:t> list and long </a:t>
            </a:r>
            <a:r>
              <a:rPr lang="sv-SE" sz="900" dirty="0" err="1">
                <a:solidFill>
                  <a:srgbClr val="000000"/>
                </a:solidFill>
                <a:latin typeface="Courier"/>
                <a:cs typeface="Courier"/>
              </a:rPr>
              <a:t>range</a:t>
            </a:r>
            <a:r>
              <a:rPr lang="sv-SE" sz="900" dirty="0">
                <a:solidFill>
                  <a:srgbClr val="000000"/>
                </a:solidFill>
                <a:latin typeface="Courier"/>
                <a:cs typeface="Courier"/>
              </a:rPr>
              <a:t> </a:t>
            </a:r>
            <a:r>
              <a:rPr lang="sv-SE" sz="900" dirty="0" err="1">
                <a:solidFill>
                  <a:srgbClr val="000000"/>
                </a:solidFill>
                <a:latin typeface="Courier"/>
                <a:cs typeface="Courier"/>
              </a:rPr>
              <a:t>forces</a:t>
            </a:r>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ns_type</a:t>
            </a:r>
            <a:r>
              <a:rPr lang="sv-SE" sz="900" dirty="0">
                <a:solidFill>
                  <a:srgbClr val="000000"/>
                </a:solidFill>
                <a:latin typeface="Courier"/>
                <a:cs typeface="Courier"/>
              </a:rPr>
              <a:t>	= </a:t>
            </a:r>
            <a:r>
              <a:rPr lang="sv-SE" sz="900" dirty="0" err="1">
                <a:solidFill>
                  <a:srgbClr val="000000"/>
                </a:solidFill>
                <a:latin typeface="Courier"/>
                <a:cs typeface="Courier"/>
              </a:rPr>
              <a:t>grid</a:t>
            </a:r>
            <a:r>
              <a:rPr lang="sv-SE" sz="900" dirty="0">
                <a:solidFill>
                  <a:srgbClr val="000000"/>
                </a:solidFill>
                <a:latin typeface="Courier"/>
                <a:cs typeface="Courier"/>
              </a:rPr>
              <a:t>		; </a:t>
            </a:r>
            <a:r>
              <a:rPr lang="sv-SE" sz="900" dirty="0" err="1">
                <a:solidFill>
                  <a:srgbClr val="000000"/>
                </a:solidFill>
                <a:latin typeface="Courier"/>
                <a:cs typeface="Courier"/>
              </a:rPr>
              <a:t>Method</a:t>
            </a:r>
            <a:r>
              <a:rPr lang="sv-SE" sz="900" dirty="0">
                <a:solidFill>
                  <a:srgbClr val="000000"/>
                </a:solidFill>
                <a:latin typeface="Courier"/>
                <a:cs typeface="Courier"/>
              </a:rPr>
              <a:t> </a:t>
            </a:r>
            <a:r>
              <a:rPr lang="sv-SE" sz="900" dirty="0" err="1">
                <a:solidFill>
                  <a:srgbClr val="000000"/>
                </a:solidFill>
                <a:latin typeface="Courier"/>
                <a:cs typeface="Courier"/>
              </a:rPr>
              <a:t>to</a:t>
            </a:r>
            <a:r>
              <a:rPr lang="sv-SE" sz="900" dirty="0">
                <a:solidFill>
                  <a:srgbClr val="000000"/>
                </a:solidFill>
                <a:latin typeface="Courier"/>
                <a:cs typeface="Courier"/>
              </a:rPr>
              <a:t> </a:t>
            </a:r>
            <a:r>
              <a:rPr lang="sv-SE" sz="900" dirty="0" err="1">
                <a:solidFill>
                  <a:srgbClr val="000000"/>
                </a:solidFill>
                <a:latin typeface="Courier"/>
                <a:cs typeface="Courier"/>
              </a:rPr>
              <a:t>determine</a:t>
            </a:r>
            <a:r>
              <a:rPr lang="sv-SE" sz="900" dirty="0">
                <a:solidFill>
                  <a:srgbClr val="000000"/>
                </a:solidFill>
                <a:latin typeface="Courier"/>
                <a:cs typeface="Courier"/>
              </a:rPr>
              <a:t> </a:t>
            </a:r>
            <a:r>
              <a:rPr lang="sv-SE" sz="900" dirty="0" err="1">
                <a:solidFill>
                  <a:srgbClr val="000000"/>
                </a:solidFill>
                <a:latin typeface="Courier"/>
                <a:cs typeface="Courier"/>
              </a:rPr>
              <a:t>neighbor</a:t>
            </a:r>
            <a:r>
              <a:rPr lang="sv-SE" sz="900" dirty="0">
                <a:solidFill>
                  <a:srgbClr val="000000"/>
                </a:solidFill>
                <a:latin typeface="Courier"/>
                <a:cs typeface="Courier"/>
              </a:rPr>
              <a:t> list (simple, </a:t>
            </a:r>
            <a:r>
              <a:rPr lang="sv-SE" sz="900" dirty="0" err="1">
                <a:solidFill>
                  <a:srgbClr val="000000"/>
                </a:solidFill>
                <a:latin typeface="Courier"/>
                <a:cs typeface="Courier"/>
              </a:rPr>
              <a:t>grid</a:t>
            </a:r>
            <a:r>
              <a:rPr lang="sv-SE" sz="900" dirty="0">
                <a:solidFill>
                  <a:srgbClr val="000000"/>
                </a:solidFill>
                <a:latin typeface="Courier"/>
                <a:cs typeface="Courier"/>
              </a:rPr>
              <a:t>)</a:t>
            </a:r>
          </a:p>
          <a:p>
            <a:pPr marL="923925" lvl="1"/>
            <a:r>
              <a:rPr lang="sv-SE" sz="900" dirty="0" err="1">
                <a:solidFill>
                  <a:srgbClr val="000000"/>
                </a:solidFill>
                <a:latin typeface="Courier"/>
                <a:cs typeface="Courier"/>
              </a:rPr>
              <a:t>rlist</a:t>
            </a:r>
            <a:r>
              <a:rPr lang="sv-SE" sz="900" dirty="0">
                <a:solidFill>
                  <a:srgbClr val="000000"/>
                </a:solidFill>
                <a:latin typeface="Courier"/>
                <a:cs typeface="Courier"/>
              </a:rPr>
              <a:t>		= 1		; </a:t>
            </a:r>
            <a:r>
              <a:rPr lang="sv-SE" sz="900" dirty="0" err="1">
                <a:solidFill>
                  <a:srgbClr val="000000"/>
                </a:solidFill>
                <a:latin typeface="Courier"/>
                <a:cs typeface="Courier"/>
              </a:rPr>
              <a:t>Cut</a:t>
            </a:r>
            <a:r>
              <a:rPr lang="sv-SE" sz="900" dirty="0">
                <a:solidFill>
                  <a:srgbClr val="000000"/>
                </a:solidFill>
                <a:latin typeface="Courier"/>
                <a:cs typeface="Courier"/>
              </a:rPr>
              <a:t>-off for </a:t>
            </a:r>
            <a:r>
              <a:rPr lang="sv-SE" sz="900" dirty="0" err="1">
                <a:solidFill>
                  <a:srgbClr val="000000"/>
                </a:solidFill>
                <a:latin typeface="Courier"/>
                <a:cs typeface="Courier"/>
              </a:rPr>
              <a:t>making</a:t>
            </a:r>
            <a:r>
              <a:rPr lang="sv-SE" sz="900" dirty="0">
                <a:solidFill>
                  <a:srgbClr val="000000"/>
                </a:solidFill>
                <a:latin typeface="Courier"/>
                <a:cs typeface="Courier"/>
              </a:rPr>
              <a:t> </a:t>
            </a:r>
            <a:r>
              <a:rPr lang="sv-SE" sz="900" dirty="0" err="1">
                <a:solidFill>
                  <a:srgbClr val="000000"/>
                </a:solidFill>
                <a:latin typeface="Courier"/>
                <a:cs typeface="Courier"/>
              </a:rPr>
              <a:t>neighbor</a:t>
            </a:r>
            <a:r>
              <a:rPr lang="sv-SE" sz="900" dirty="0">
                <a:solidFill>
                  <a:srgbClr val="000000"/>
                </a:solidFill>
                <a:latin typeface="Courier"/>
                <a:cs typeface="Courier"/>
              </a:rPr>
              <a:t> list (short </a:t>
            </a:r>
            <a:r>
              <a:rPr lang="sv-SE" sz="900" dirty="0" err="1">
                <a:solidFill>
                  <a:srgbClr val="000000"/>
                </a:solidFill>
                <a:latin typeface="Courier"/>
                <a:cs typeface="Courier"/>
              </a:rPr>
              <a:t>range</a:t>
            </a:r>
            <a:r>
              <a:rPr lang="sv-SE" sz="900" dirty="0">
                <a:solidFill>
                  <a:srgbClr val="000000"/>
                </a:solidFill>
                <a:latin typeface="Courier"/>
                <a:cs typeface="Courier"/>
              </a:rPr>
              <a:t> </a:t>
            </a:r>
            <a:r>
              <a:rPr lang="sv-SE" sz="900" dirty="0" err="1">
                <a:solidFill>
                  <a:srgbClr val="000000"/>
                </a:solidFill>
                <a:latin typeface="Courier"/>
                <a:cs typeface="Courier"/>
              </a:rPr>
              <a:t>forces</a:t>
            </a:r>
            <a:r>
              <a:rPr lang="sv-SE" sz="900" dirty="0">
                <a:solidFill>
                  <a:srgbClr val="000000"/>
                </a:solidFill>
                <a:latin typeface="Courier"/>
                <a:cs typeface="Courier"/>
              </a:rPr>
              <a:t>)</a:t>
            </a:r>
          </a:p>
          <a:p>
            <a:pPr marL="923925" lvl="1"/>
            <a:r>
              <a:rPr lang="sv-SE" sz="900" dirty="0" err="1">
                <a:solidFill>
                  <a:srgbClr val="000000"/>
                </a:solidFill>
                <a:latin typeface="Courier"/>
                <a:cs typeface="Courier"/>
              </a:rPr>
              <a:t>coulombtype</a:t>
            </a:r>
            <a:r>
              <a:rPr lang="sv-SE" sz="900" dirty="0">
                <a:solidFill>
                  <a:srgbClr val="000000"/>
                </a:solidFill>
                <a:latin typeface="Courier"/>
                <a:cs typeface="Courier"/>
              </a:rPr>
              <a:t>	= PME		; </a:t>
            </a:r>
            <a:r>
              <a:rPr lang="sv-SE" sz="900" dirty="0" err="1">
                <a:solidFill>
                  <a:srgbClr val="000000"/>
                </a:solidFill>
                <a:latin typeface="Courier"/>
                <a:cs typeface="Courier"/>
              </a:rPr>
              <a:t>Treatment</a:t>
            </a:r>
            <a:r>
              <a:rPr lang="sv-SE" sz="900" dirty="0">
                <a:solidFill>
                  <a:srgbClr val="000000"/>
                </a:solidFill>
                <a:latin typeface="Courier"/>
                <a:cs typeface="Courier"/>
              </a:rPr>
              <a:t> </a:t>
            </a:r>
            <a:r>
              <a:rPr lang="sv-SE" sz="900" dirty="0" err="1">
                <a:solidFill>
                  <a:srgbClr val="000000"/>
                </a:solidFill>
                <a:latin typeface="Courier"/>
                <a:cs typeface="Courier"/>
              </a:rPr>
              <a:t>of</a:t>
            </a:r>
            <a:r>
              <a:rPr lang="sv-SE" sz="900" dirty="0">
                <a:solidFill>
                  <a:srgbClr val="000000"/>
                </a:solidFill>
                <a:latin typeface="Courier"/>
                <a:cs typeface="Courier"/>
              </a:rPr>
              <a:t> long </a:t>
            </a:r>
            <a:r>
              <a:rPr lang="sv-SE" sz="900" dirty="0" err="1">
                <a:solidFill>
                  <a:srgbClr val="000000"/>
                </a:solidFill>
                <a:latin typeface="Courier"/>
                <a:cs typeface="Courier"/>
              </a:rPr>
              <a:t>range</a:t>
            </a:r>
            <a:r>
              <a:rPr lang="sv-SE" sz="900" dirty="0">
                <a:solidFill>
                  <a:srgbClr val="000000"/>
                </a:solidFill>
                <a:latin typeface="Courier"/>
                <a:cs typeface="Courier"/>
              </a:rPr>
              <a:t> </a:t>
            </a:r>
            <a:r>
              <a:rPr lang="sv-SE" sz="900" dirty="0" err="1">
                <a:solidFill>
                  <a:srgbClr val="000000"/>
                </a:solidFill>
                <a:latin typeface="Courier"/>
                <a:cs typeface="Courier"/>
              </a:rPr>
              <a:t>electrostatic</a:t>
            </a:r>
            <a:r>
              <a:rPr lang="sv-SE" sz="900" dirty="0">
                <a:solidFill>
                  <a:srgbClr val="000000"/>
                </a:solidFill>
                <a:latin typeface="Courier"/>
                <a:cs typeface="Courier"/>
              </a:rPr>
              <a:t> </a:t>
            </a:r>
            <a:r>
              <a:rPr lang="sv-SE" sz="900" dirty="0" err="1">
                <a:solidFill>
                  <a:srgbClr val="000000"/>
                </a:solidFill>
                <a:latin typeface="Courier"/>
                <a:cs typeface="Courier"/>
              </a:rPr>
              <a:t>interactions</a:t>
            </a:r>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rcoulomb</a:t>
            </a:r>
            <a:r>
              <a:rPr lang="sv-SE" sz="900" dirty="0">
                <a:solidFill>
                  <a:srgbClr val="000000"/>
                </a:solidFill>
                <a:latin typeface="Courier"/>
                <a:cs typeface="Courier"/>
              </a:rPr>
              <a:t>	= 1		; Short-</a:t>
            </a:r>
            <a:r>
              <a:rPr lang="sv-SE" sz="900" dirty="0" err="1">
                <a:solidFill>
                  <a:srgbClr val="000000"/>
                </a:solidFill>
                <a:latin typeface="Courier"/>
                <a:cs typeface="Courier"/>
              </a:rPr>
              <a:t>range</a:t>
            </a:r>
            <a:r>
              <a:rPr lang="sv-SE" sz="900" dirty="0">
                <a:solidFill>
                  <a:srgbClr val="000000"/>
                </a:solidFill>
                <a:latin typeface="Courier"/>
                <a:cs typeface="Courier"/>
              </a:rPr>
              <a:t> </a:t>
            </a:r>
            <a:r>
              <a:rPr lang="sv-SE" sz="900" dirty="0" err="1">
                <a:solidFill>
                  <a:srgbClr val="000000"/>
                </a:solidFill>
                <a:latin typeface="Courier"/>
                <a:cs typeface="Courier"/>
              </a:rPr>
              <a:t>electrostatic</a:t>
            </a:r>
            <a:r>
              <a:rPr lang="sv-SE" sz="900" dirty="0">
                <a:solidFill>
                  <a:srgbClr val="000000"/>
                </a:solidFill>
                <a:latin typeface="Courier"/>
                <a:cs typeface="Courier"/>
              </a:rPr>
              <a:t> </a:t>
            </a:r>
            <a:r>
              <a:rPr lang="sv-SE" sz="900" dirty="0" err="1">
                <a:solidFill>
                  <a:srgbClr val="000000"/>
                </a:solidFill>
                <a:latin typeface="Courier"/>
                <a:cs typeface="Courier"/>
              </a:rPr>
              <a:t>cut</a:t>
            </a:r>
            <a:r>
              <a:rPr lang="sv-SE" sz="900" dirty="0">
                <a:solidFill>
                  <a:srgbClr val="000000"/>
                </a:solidFill>
                <a:latin typeface="Courier"/>
                <a:cs typeface="Courier"/>
              </a:rPr>
              <a:t>-off</a:t>
            </a:r>
          </a:p>
          <a:p>
            <a:pPr marL="923925" lvl="1"/>
            <a:r>
              <a:rPr lang="sv-SE" sz="900" dirty="0" err="1">
                <a:solidFill>
                  <a:srgbClr val="000000"/>
                </a:solidFill>
                <a:latin typeface="Courier"/>
                <a:cs typeface="Courier"/>
              </a:rPr>
              <a:t>rvdw</a:t>
            </a:r>
            <a:r>
              <a:rPr lang="sv-SE" sz="900" dirty="0">
                <a:solidFill>
                  <a:srgbClr val="000000"/>
                </a:solidFill>
                <a:latin typeface="Courier"/>
                <a:cs typeface="Courier"/>
              </a:rPr>
              <a:t>		= 1		; Short-</a:t>
            </a:r>
            <a:r>
              <a:rPr lang="sv-SE" sz="900" dirty="0" err="1">
                <a:solidFill>
                  <a:srgbClr val="000000"/>
                </a:solidFill>
                <a:latin typeface="Courier"/>
                <a:cs typeface="Courier"/>
              </a:rPr>
              <a:t>range</a:t>
            </a:r>
            <a:r>
              <a:rPr lang="sv-SE" sz="900" dirty="0">
                <a:solidFill>
                  <a:srgbClr val="000000"/>
                </a:solidFill>
                <a:latin typeface="Courier"/>
                <a:cs typeface="Courier"/>
              </a:rPr>
              <a:t> Van </a:t>
            </a:r>
            <a:r>
              <a:rPr lang="sv-SE" sz="900" dirty="0" err="1">
                <a:solidFill>
                  <a:srgbClr val="000000"/>
                </a:solidFill>
                <a:latin typeface="Courier"/>
                <a:cs typeface="Courier"/>
              </a:rPr>
              <a:t>der</a:t>
            </a:r>
            <a:r>
              <a:rPr lang="sv-SE" sz="900" dirty="0">
                <a:solidFill>
                  <a:srgbClr val="000000"/>
                </a:solidFill>
                <a:latin typeface="Courier"/>
                <a:cs typeface="Courier"/>
              </a:rPr>
              <a:t> Waals </a:t>
            </a:r>
            <a:r>
              <a:rPr lang="sv-SE" sz="900" dirty="0" err="1">
                <a:solidFill>
                  <a:srgbClr val="000000"/>
                </a:solidFill>
                <a:latin typeface="Courier"/>
                <a:cs typeface="Courier"/>
              </a:rPr>
              <a:t>cut</a:t>
            </a:r>
            <a:r>
              <a:rPr lang="sv-SE" sz="900" dirty="0">
                <a:solidFill>
                  <a:srgbClr val="000000"/>
                </a:solidFill>
                <a:latin typeface="Courier"/>
                <a:cs typeface="Courier"/>
              </a:rPr>
              <a:t>-off</a:t>
            </a:r>
          </a:p>
          <a:p>
            <a:pPr marL="923925" lvl="1"/>
            <a:r>
              <a:rPr lang="sv-SE" sz="900" dirty="0" err="1">
                <a:solidFill>
                  <a:srgbClr val="000000"/>
                </a:solidFill>
                <a:latin typeface="Courier"/>
                <a:cs typeface="Courier"/>
              </a:rPr>
              <a:t>pbc</a:t>
            </a:r>
            <a:r>
              <a:rPr lang="sv-SE" sz="900" dirty="0">
                <a:solidFill>
                  <a:srgbClr val="000000"/>
                </a:solidFill>
                <a:latin typeface="Courier"/>
                <a:cs typeface="Courier"/>
              </a:rPr>
              <a:t>		</a:t>
            </a:r>
            <a:r>
              <a:rPr lang="sv-SE" sz="900" dirty="0" smtClean="0">
                <a:solidFill>
                  <a:srgbClr val="000000"/>
                </a:solidFill>
                <a:latin typeface="Courier"/>
                <a:cs typeface="Courier"/>
              </a:rPr>
              <a:t>= </a:t>
            </a:r>
            <a:r>
              <a:rPr lang="sv-SE" sz="900" dirty="0" err="1">
                <a:solidFill>
                  <a:srgbClr val="000000"/>
                </a:solidFill>
                <a:latin typeface="Courier"/>
                <a:cs typeface="Courier"/>
              </a:rPr>
              <a:t>xyz</a:t>
            </a:r>
            <a:r>
              <a:rPr lang="sv-SE" sz="900" dirty="0">
                <a:solidFill>
                  <a:srgbClr val="000000"/>
                </a:solidFill>
                <a:latin typeface="Courier"/>
                <a:cs typeface="Courier"/>
              </a:rPr>
              <a:t> 		; </a:t>
            </a:r>
            <a:r>
              <a:rPr lang="sv-SE" sz="900" dirty="0" err="1">
                <a:solidFill>
                  <a:srgbClr val="000000"/>
                </a:solidFill>
                <a:latin typeface="Courier"/>
                <a:cs typeface="Courier"/>
              </a:rPr>
              <a:t>Periodic</a:t>
            </a:r>
            <a:r>
              <a:rPr lang="sv-SE" sz="900" dirty="0">
                <a:solidFill>
                  <a:srgbClr val="000000"/>
                </a:solidFill>
                <a:latin typeface="Courier"/>
                <a:cs typeface="Courier"/>
              </a:rPr>
              <a:t> </a:t>
            </a:r>
            <a:r>
              <a:rPr lang="sv-SE" sz="900" dirty="0" err="1">
                <a:solidFill>
                  <a:srgbClr val="000000"/>
                </a:solidFill>
                <a:latin typeface="Courier"/>
                <a:cs typeface="Courier"/>
              </a:rPr>
              <a:t>Boundary</a:t>
            </a:r>
            <a:r>
              <a:rPr lang="sv-SE" sz="900" dirty="0">
                <a:solidFill>
                  <a:srgbClr val="000000"/>
                </a:solidFill>
                <a:latin typeface="Courier"/>
                <a:cs typeface="Courier"/>
              </a:rPr>
              <a:t> </a:t>
            </a:r>
            <a:r>
              <a:rPr lang="sv-SE" sz="900" dirty="0" err="1">
                <a:solidFill>
                  <a:srgbClr val="000000"/>
                </a:solidFill>
                <a:latin typeface="Courier"/>
                <a:cs typeface="Courier"/>
              </a:rPr>
              <a:t>Conditions</a:t>
            </a:r>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periodic-molecules</a:t>
            </a:r>
            <a:r>
              <a:rPr lang="sv-SE" sz="900" dirty="0">
                <a:solidFill>
                  <a:srgbClr val="000000"/>
                </a:solidFill>
                <a:latin typeface="Courier"/>
                <a:cs typeface="Courier"/>
              </a:rPr>
              <a:t> </a:t>
            </a:r>
            <a:r>
              <a:rPr lang="sv-SE" sz="900" dirty="0" smtClean="0">
                <a:solidFill>
                  <a:srgbClr val="000000"/>
                </a:solidFill>
                <a:latin typeface="Courier"/>
                <a:cs typeface="Courier"/>
              </a:rPr>
              <a:t> = </a:t>
            </a:r>
            <a:r>
              <a:rPr lang="sv-SE" sz="900" dirty="0" err="1">
                <a:solidFill>
                  <a:srgbClr val="000000"/>
                </a:solidFill>
                <a:latin typeface="Courier"/>
                <a:cs typeface="Courier"/>
              </a:rPr>
              <a:t>yes</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p>
          <a:p>
            <a:pPr marL="923925" lvl="1"/>
            <a:r>
              <a:rPr lang="sv-SE" sz="900" dirty="0">
                <a:solidFill>
                  <a:srgbClr val="000000"/>
                </a:solidFill>
                <a:latin typeface="Courier"/>
                <a:cs typeface="Courier"/>
              </a:rPr>
              <a:t>EOF</a:t>
            </a:r>
          </a:p>
          <a:p>
            <a:pPr marL="923925" lvl="1"/>
            <a:r>
              <a:rPr lang="sv-SE" sz="900" dirty="0">
                <a:solidFill>
                  <a:srgbClr val="000000"/>
                </a:solidFill>
                <a:latin typeface="Courier"/>
                <a:cs typeface="Courier"/>
              </a:rPr>
              <a:t>################################################</a:t>
            </a:r>
          </a:p>
          <a:p>
            <a:pPr marL="923925" lvl="1"/>
            <a:r>
              <a:rPr lang="sv-SE" sz="900" dirty="0">
                <a:solidFill>
                  <a:srgbClr val="000000"/>
                </a:solidFill>
                <a:latin typeface="Courier"/>
                <a:cs typeface="Courier"/>
              </a:rPr>
              <a:t>####### ENERGY MINIMIZATION WITH STEEP #########</a:t>
            </a:r>
          </a:p>
          <a:p>
            <a:pPr marL="923925" lvl="1"/>
            <a:r>
              <a:rPr lang="sv-SE" sz="900" dirty="0">
                <a:solidFill>
                  <a:srgbClr val="000000"/>
                </a:solidFill>
                <a:latin typeface="Courier"/>
                <a:cs typeface="Courier"/>
              </a:rPr>
              <a:t>################################################</a:t>
            </a:r>
          </a:p>
          <a:p>
            <a:pPr marL="923925" lvl="1"/>
            <a:endParaRPr lang="sv-SE" sz="900" dirty="0">
              <a:solidFill>
                <a:srgbClr val="000000"/>
              </a:solidFill>
              <a:latin typeface="Courier"/>
              <a:cs typeface="Courier"/>
            </a:endParaRPr>
          </a:p>
          <a:p>
            <a:pPr marL="923925" lvl="1"/>
            <a:r>
              <a:rPr lang="sv-SE" sz="900" dirty="0">
                <a:solidFill>
                  <a:srgbClr val="000000"/>
                </a:solidFill>
                <a:latin typeface="Courier"/>
                <a:cs typeface="Courier"/>
              </a:rPr>
              <a:t>$</a:t>
            </a:r>
            <a:r>
              <a:rPr lang="sv-SE" sz="900" dirty="0" err="1">
                <a:solidFill>
                  <a:srgbClr val="000000"/>
                </a:solidFill>
                <a:latin typeface="Courier"/>
                <a:cs typeface="Courier"/>
              </a:rPr>
              <a:t>run_grompp</a:t>
            </a:r>
            <a:r>
              <a:rPr lang="sv-SE" sz="900" dirty="0">
                <a:solidFill>
                  <a:srgbClr val="000000"/>
                </a:solidFill>
                <a:latin typeface="Courier"/>
                <a:cs typeface="Courier"/>
              </a:rPr>
              <a:t> -f ./"$sim".</a:t>
            </a:r>
            <a:r>
              <a:rPr lang="sv-SE" sz="900" dirty="0" err="1">
                <a:solidFill>
                  <a:srgbClr val="000000"/>
                </a:solidFill>
                <a:latin typeface="Courier"/>
                <a:cs typeface="Courier"/>
              </a:rPr>
              <a:t>mdp</a:t>
            </a:r>
            <a:r>
              <a:rPr lang="sv-SE" sz="900" dirty="0">
                <a:solidFill>
                  <a:srgbClr val="000000"/>
                </a:solidFill>
                <a:latin typeface="Courier"/>
                <a:cs typeface="Courier"/>
              </a:rPr>
              <a:t> -c </a:t>
            </a:r>
            <a:r>
              <a:rPr lang="sv-SE" sz="900" dirty="0" err="1">
                <a:solidFill>
                  <a:srgbClr val="000000"/>
                </a:solidFill>
                <a:latin typeface="Courier"/>
                <a:cs typeface="Courier"/>
              </a:rPr>
              <a:t>pre"$sim".gro</a:t>
            </a:r>
            <a:r>
              <a:rPr lang="sv-SE" sz="900" dirty="0">
                <a:solidFill>
                  <a:srgbClr val="000000"/>
                </a:solidFill>
                <a:latin typeface="Courier"/>
                <a:cs typeface="Courier"/>
              </a:rPr>
              <a:t> -p $</a:t>
            </a:r>
            <a:r>
              <a:rPr lang="sv-SE" sz="900" dirty="0" err="1">
                <a:solidFill>
                  <a:srgbClr val="000000"/>
                </a:solidFill>
                <a:latin typeface="Courier"/>
                <a:cs typeface="Courier"/>
              </a:rPr>
              <a:t>gmx_run</a:t>
            </a:r>
            <a:r>
              <a:rPr lang="sv-SE" sz="900" dirty="0">
                <a:solidFill>
                  <a:srgbClr val="000000"/>
                </a:solidFill>
                <a:latin typeface="Courier"/>
                <a:cs typeface="Courier"/>
              </a:rPr>
              <a:t>/$</a:t>
            </a:r>
            <a:r>
              <a:rPr lang="sv-SE" sz="900" dirty="0" err="1">
                <a:solidFill>
                  <a:srgbClr val="000000"/>
                </a:solidFill>
                <a:latin typeface="Courier"/>
                <a:cs typeface="Courier"/>
              </a:rPr>
              <a:t>moldir</a:t>
            </a:r>
            <a:r>
              <a:rPr lang="sv-SE" sz="900" dirty="0">
                <a:solidFill>
                  <a:srgbClr val="000000"/>
                </a:solidFill>
                <a:latin typeface="Courier"/>
                <a:cs typeface="Courier"/>
              </a:rPr>
              <a:t>/</a:t>
            </a:r>
            <a:r>
              <a:rPr lang="sv-SE" sz="900" dirty="0" err="1">
                <a:solidFill>
                  <a:srgbClr val="000000"/>
                </a:solidFill>
                <a:latin typeface="Courier"/>
                <a:cs typeface="Courier"/>
              </a:rPr>
              <a:t>topol.top</a:t>
            </a:r>
            <a:r>
              <a:rPr lang="sv-SE" sz="900" dirty="0">
                <a:solidFill>
                  <a:srgbClr val="000000"/>
                </a:solidFill>
                <a:latin typeface="Courier"/>
                <a:cs typeface="Courier"/>
              </a:rPr>
              <a:t> -n $</a:t>
            </a:r>
            <a:r>
              <a:rPr lang="sv-SE" sz="900" dirty="0" err="1">
                <a:solidFill>
                  <a:srgbClr val="000000"/>
                </a:solidFill>
                <a:latin typeface="Courier"/>
                <a:cs typeface="Courier"/>
              </a:rPr>
              <a:t>gmx_run</a:t>
            </a:r>
            <a:r>
              <a:rPr lang="sv-SE" sz="900" dirty="0">
                <a:solidFill>
                  <a:srgbClr val="000000"/>
                </a:solidFill>
                <a:latin typeface="Courier"/>
                <a:cs typeface="Courier"/>
              </a:rPr>
              <a:t>/$</a:t>
            </a:r>
            <a:r>
              <a:rPr lang="sv-SE" sz="900" dirty="0" err="1">
                <a:solidFill>
                  <a:srgbClr val="000000"/>
                </a:solidFill>
                <a:latin typeface="Courier"/>
                <a:cs typeface="Courier"/>
              </a:rPr>
              <a:t>moldir</a:t>
            </a:r>
            <a:r>
              <a:rPr lang="sv-SE" sz="900" dirty="0">
                <a:solidFill>
                  <a:srgbClr val="000000"/>
                </a:solidFill>
                <a:latin typeface="Courier"/>
                <a:cs typeface="Courier"/>
              </a:rPr>
              <a:t>/</a:t>
            </a:r>
            <a:r>
              <a:rPr lang="sv-SE" sz="900" dirty="0" err="1">
                <a:solidFill>
                  <a:srgbClr val="000000"/>
                </a:solidFill>
                <a:latin typeface="Courier"/>
                <a:cs typeface="Courier"/>
              </a:rPr>
              <a:t>index.ndx</a:t>
            </a:r>
            <a:r>
              <a:rPr lang="sv-SE" sz="900" dirty="0">
                <a:solidFill>
                  <a:srgbClr val="000000"/>
                </a:solidFill>
                <a:latin typeface="Courier"/>
                <a:cs typeface="Courier"/>
              </a:rPr>
              <a:t> -o "$sim".</a:t>
            </a:r>
            <a:r>
              <a:rPr lang="sv-SE" sz="900" dirty="0" err="1">
                <a:solidFill>
                  <a:srgbClr val="000000"/>
                </a:solidFill>
                <a:latin typeface="Courier"/>
                <a:cs typeface="Courier"/>
              </a:rPr>
              <a:t>tpr</a:t>
            </a:r>
            <a:r>
              <a:rPr lang="sv-SE" sz="900" dirty="0">
                <a:solidFill>
                  <a:srgbClr val="000000"/>
                </a:solidFill>
                <a:latin typeface="Courier"/>
                <a:cs typeface="Courier"/>
              </a:rPr>
              <a:t> -</a:t>
            </a:r>
            <a:r>
              <a:rPr lang="sv-SE" sz="900" dirty="0" err="1">
                <a:solidFill>
                  <a:srgbClr val="000000"/>
                </a:solidFill>
                <a:latin typeface="Courier"/>
                <a:cs typeface="Courier"/>
              </a:rPr>
              <a:t>maxwarn</a:t>
            </a:r>
            <a:r>
              <a:rPr lang="sv-SE" sz="900" dirty="0">
                <a:solidFill>
                  <a:srgbClr val="000000"/>
                </a:solidFill>
                <a:latin typeface="Courier"/>
                <a:cs typeface="Courier"/>
              </a:rPr>
              <a:t> 1</a:t>
            </a:r>
          </a:p>
          <a:p>
            <a:pPr marL="923925" lvl="1"/>
            <a:endParaRPr lang="sv-SE" sz="900" dirty="0">
              <a:solidFill>
                <a:srgbClr val="000000"/>
              </a:solidFill>
              <a:latin typeface="Courier"/>
              <a:cs typeface="Courier"/>
            </a:endParaRPr>
          </a:p>
          <a:p>
            <a:pPr marL="923925" lvl="1"/>
            <a:r>
              <a:rPr lang="sv-SE" sz="900" dirty="0">
                <a:solidFill>
                  <a:srgbClr val="000000"/>
                </a:solidFill>
                <a:latin typeface="Courier"/>
                <a:cs typeface="Courier"/>
              </a:rPr>
              <a:t>$</a:t>
            </a:r>
            <a:r>
              <a:rPr lang="sv-SE" sz="900" dirty="0" err="1">
                <a:solidFill>
                  <a:srgbClr val="000000"/>
                </a:solidFill>
                <a:latin typeface="Courier"/>
                <a:cs typeface="Courier"/>
              </a:rPr>
              <a:t>run_cmd</a:t>
            </a:r>
            <a:r>
              <a:rPr lang="sv-SE" sz="900" dirty="0">
                <a:solidFill>
                  <a:srgbClr val="000000"/>
                </a:solidFill>
                <a:latin typeface="Courier"/>
                <a:cs typeface="Courier"/>
              </a:rPr>
              <a:t> -v -</a:t>
            </a:r>
            <a:r>
              <a:rPr lang="sv-SE" sz="900" dirty="0" err="1">
                <a:solidFill>
                  <a:srgbClr val="000000"/>
                </a:solidFill>
                <a:latin typeface="Courier"/>
                <a:cs typeface="Courier"/>
              </a:rPr>
              <a:t>deffnm</a:t>
            </a:r>
            <a:r>
              <a:rPr lang="sv-SE" sz="900" dirty="0">
                <a:solidFill>
                  <a:srgbClr val="000000"/>
                </a:solidFill>
                <a:latin typeface="Courier"/>
                <a:cs typeface="Courier"/>
              </a:rPr>
              <a:t> "$sim”</a:t>
            </a:r>
          </a:p>
          <a:p>
            <a:pPr marL="923925" lvl="1"/>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echo</a:t>
            </a:r>
            <a:r>
              <a:rPr lang="sv-SE" sz="900" dirty="0">
                <a:solidFill>
                  <a:srgbClr val="000000"/>
                </a:solidFill>
                <a:latin typeface="Courier"/>
                <a:cs typeface="Courier"/>
              </a:rPr>
              <a:t> "</a:t>
            </a:r>
            <a:r>
              <a:rPr lang="sv-SE" sz="900" dirty="0" err="1">
                <a:solidFill>
                  <a:srgbClr val="000000"/>
                </a:solidFill>
                <a:latin typeface="Courier"/>
                <a:cs typeface="Courier"/>
              </a:rPr>
              <a:t>Minimization</a:t>
            </a:r>
            <a:r>
              <a:rPr lang="sv-SE" sz="900" dirty="0">
                <a:solidFill>
                  <a:srgbClr val="000000"/>
                </a:solidFill>
                <a:latin typeface="Courier"/>
                <a:cs typeface="Courier"/>
              </a:rPr>
              <a:t> </a:t>
            </a:r>
            <a:r>
              <a:rPr lang="sv-SE" sz="900" dirty="0" err="1">
                <a:solidFill>
                  <a:srgbClr val="000000"/>
                </a:solidFill>
                <a:latin typeface="Courier"/>
                <a:cs typeface="Courier"/>
              </a:rPr>
              <a:t>steep</a:t>
            </a:r>
            <a:r>
              <a:rPr lang="sv-SE" sz="900" dirty="0">
                <a:solidFill>
                  <a:srgbClr val="000000"/>
                </a:solidFill>
                <a:latin typeface="Courier"/>
                <a:cs typeface="Courier"/>
              </a:rPr>
              <a:t> </a:t>
            </a:r>
            <a:r>
              <a:rPr lang="sv-SE" sz="900" dirty="0" err="1">
                <a:solidFill>
                  <a:srgbClr val="000000"/>
                </a:solidFill>
                <a:latin typeface="Courier"/>
                <a:cs typeface="Courier"/>
              </a:rPr>
              <a:t>complete</a:t>
            </a:r>
            <a:r>
              <a:rPr lang="sv-SE" sz="900" dirty="0">
                <a:solidFill>
                  <a:srgbClr val="000000"/>
                </a:solidFill>
                <a:latin typeface="Courier"/>
                <a:cs typeface="Courier"/>
              </a:rPr>
              <a:t>."</a:t>
            </a:r>
          </a:p>
          <a:p>
            <a:pPr marL="923925" lvl="1"/>
            <a:endParaRPr lang="sv-SE" sz="900" dirty="0">
              <a:solidFill>
                <a:srgbClr val="000000"/>
              </a:solidFill>
              <a:latin typeface="Courier"/>
              <a:cs typeface="Courier"/>
            </a:endParaRPr>
          </a:p>
          <a:p>
            <a:pPr marL="923925" lvl="1"/>
            <a:r>
              <a:rPr lang="sv-SE" sz="900" dirty="0" err="1">
                <a:solidFill>
                  <a:srgbClr val="000000"/>
                </a:solidFill>
                <a:latin typeface="Courier"/>
                <a:cs typeface="Courier"/>
              </a:rPr>
              <a:t>if</a:t>
            </a:r>
            <a:r>
              <a:rPr lang="sv-SE" sz="900" dirty="0">
                <a:solidFill>
                  <a:srgbClr val="000000"/>
                </a:solidFill>
                <a:latin typeface="Courier"/>
                <a:cs typeface="Courier"/>
              </a:rPr>
              <a:t> [ -e "$</a:t>
            </a:r>
            <a:r>
              <a:rPr lang="sv-SE" sz="900" dirty="0" err="1">
                <a:solidFill>
                  <a:srgbClr val="000000"/>
                </a:solidFill>
                <a:latin typeface="Courier"/>
                <a:cs typeface="Courier"/>
              </a:rPr>
              <a:t>sim".gro</a:t>
            </a:r>
            <a:r>
              <a:rPr lang="sv-SE" sz="900" dirty="0">
                <a:solidFill>
                  <a:srgbClr val="000000"/>
                </a:solidFill>
                <a:latin typeface="Courier"/>
                <a:cs typeface="Courier"/>
              </a:rPr>
              <a:t> ]</a:t>
            </a: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then</a:t>
            </a:r>
            <a:endParaRPr lang="sv-SE" sz="900" dirty="0">
              <a:solidFill>
                <a:srgbClr val="000000"/>
              </a:solidFill>
              <a:latin typeface="Courier"/>
              <a:cs typeface="Courier"/>
            </a:endParaRPr>
          </a:p>
          <a:p>
            <a:pPr marL="923925" lvl="1"/>
            <a:r>
              <a:rPr lang="sv-SE" sz="900" dirty="0">
                <a:solidFill>
                  <a:srgbClr val="000000"/>
                </a:solidFill>
                <a:latin typeface="Courier"/>
                <a:cs typeface="Courier"/>
              </a:rPr>
              <a:t>  			</a:t>
            </a:r>
            <a:r>
              <a:rPr lang="sv-SE" sz="900" dirty="0" err="1">
                <a:solidFill>
                  <a:srgbClr val="000000"/>
                </a:solidFill>
                <a:latin typeface="Courier"/>
                <a:cs typeface="Courier"/>
              </a:rPr>
              <a:t>echo</a:t>
            </a:r>
            <a:r>
              <a:rPr lang="sv-SE" sz="900" dirty="0">
                <a:solidFill>
                  <a:srgbClr val="000000"/>
                </a:solidFill>
                <a:latin typeface="Courier"/>
                <a:cs typeface="Courier"/>
              </a:rPr>
              <a:t> "</a:t>
            </a:r>
            <a:r>
              <a:rPr lang="sv-SE" sz="900" dirty="0" err="1">
                <a:solidFill>
                  <a:srgbClr val="000000"/>
                </a:solidFill>
                <a:latin typeface="Courier"/>
                <a:cs typeface="Courier"/>
              </a:rPr>
              <a:t>Minimization</a:t>
            </a:r>
            <a:r>
              <a:rPr lang="sv-SE" sz="900" dirty="0">
                <a:solidFill>
                  <a:srgbClr val="000000"/>
                </a:solidFill>
                <a:latin typeface="Courier"/>
                <a:cs typeface="Courier"/>
              </a:rPr>
              <a:t> </a:t>
            </a:r>
            <a:r>
              <a:rPr lang="sv-SE" sz="900" dirty="0" err="1">
                <a:solidFill>
                  <a:srgbClr val="000000"/>
                </a:solidFill>
                <a:latin typeface="Courier"/>
                <a:cs typeface="Courier"/>
              </a:rPr>
              <a:t>steep</a:t>
            </a:r>
            <a:r>
              <a:rPr lang="sv-SE" sz="900" dirty="0">
                <a:solidFill>
                  <a:srgbClr val="000000"/>
                </a:solidFill>
                <a:latin typeface="Courier"/>
                <a:cs typeface="Courier"/>
              </a:rPr>
              <a:t> </a:t>
            </a:r>
            <a:r>
              <a:rPr lang="sv-SE" sz="900" dirty="0" err="1">
                <a:solidFill>
                  <a:srgbClr val="000000"/>
                </a:solidFill>
                <a:latin typeface="Courier"/>
                <a:cs typeface="Courier"/>
              </a:rPr>
              <a:t>may</a:t>
            </a:r>
            <a:r>
              <a:rPr lang="sv-SE" sz="900" dirty="0">
                <a:solidFill>
                  <a:srgbClr val="000000"/>
                </a:solidFill>
                <a:latin typeface="Courier"/>
                <a:cs typeface="Courier"/>
              </a:rPr>
              <a:t> </a:t>
            </a:r>
            <a:r>
              <a:rPr lang="sv-SE" sz="900" dirty="0" err="1">
                <a:solidFill>
                  <a:srgbClr val="000000"/>
                </a:solidFill>
                <a:latin typeface="Courier"/>
                <a:cs typeface="Courier"/>
              </a:rPr>
              <a:t>have</a:t>
            </a:r>
            <a:r>
              <a:rPr lang="sv-SE" sz="900" dirty="0">
                <a:solidFill>
                  <a:srgbClr val="000000"/>
                </a:solidFill>
                <a:latin typeface="Courier"/>
                <a:cs typeface="Courier"/>
              </a:rPr>
              <a:t> </a:t>
            </a:r>
            <a:r>
              <a:rPr lang="sv-SE" sz="900" dirty="0" err="1">
                <a:solidFill>
                  <a:srgbClr val="000000"/>
                </a:solidFill>
                <a:latin typeface="Courier"/>
                <a:cs typeface="Courier"/>
              </a:rPr>
              <a:t>finished</a:t>
            </a:r>
            <a:r>
              <a:rPr lang="sv-SE" sz="900" dirty="0">
                <a:solidFill>
                  <a:srgbClr val="000000"/>
                </a:solidFill>
                <a:latin typeface="Courier"/>
                <a:cs typeface="Courier"/>
              </a:rPr>
              <a:t> ok!"</a:t>
            </a:r>
          </a:p>
          <a:p>
            <a:pPr marL="923925" lvl="1"/>
            <a:r>
              <a:rPr lang="sv-SE" sz="900" dirty="0">
                <a:solidFill>
                  <a:srgbClr val="000000"/>
                </a:solidFill>
                <a:latin typeface="Courier"/>
                <a:cs typeface="Courier"/>
              </a:rPr>
              <a:t>  			cp "$</a:t>
            </a:r>
            <a:r>
              <a:rPr lang="sv-SE" sz="900" dirty="0" err="1">
                <a:solidFill>
                  <a:srgbClr val="000000"/>
                </a:solidFill>
                <a:latin typeface="Courier"/>
                <a:cs typeface="Courier"/>
              </a:rPr>
              <a:t>sim".gro</a:t>
            </a:r>
            <a:r>
              <a:rPr lang="sv-SE" sz="900" dirty="0">
                <a:solidFill>
                  <a:srgbClr val="000000"/>
                </a:solidFill>
                <a:latin typeface="Courier"/>
                <a:cs typeface="Courier"/>
              </a:rPr>
              <a:t> ../</a:t>
            </a:r>
          </a:p>
          <a:p>
            <a:pPr marL="923925" lvl="1"/>
            <a:r>
              <a:rPr lang="sv-SE" sz="900" dirty="0">
                <a:solidFill>
                  <a:srgbClr val="000000"/>
                </a:solidFill>
                <a:latin typeface="Courier"/>
                <a:cs typeface="Courier"/>
              </a:rPr>
              <a:t>		fi</a:t>
            </a:r>
          </a:p>
          <a:p>
            <a:pPr marL="923925" lvl="1"/>
            <a:r>
              <a:rPr lang="sv-SE" sz="900" dirty="0">
                <a:solidFill>
                  <a:srgbClr val="000000"/>
                </a:solidFill>
                <a:latin typeface="Courier"/>
                <a:cs typeface="Courier"/>
              </a:rPr>
              <a:t> cd $</a:t>
            </a:r>
            <a:r>
              <a:rPr lang="sv-SE" sz="900" dirty="0" err="1">
                <a:solidFill>
                  <a:srgbClr val="000000"/>
                </a:solidFill>
                <a:latin typeface="Courier"/>
                <a:cs typeface="Courier"/>
              </a:rPr>
              <a:t>gmx_run</a:t>
            </a:r>
            <a:endParaRPr lang="sv-SE" sz="700" dirty="0">
              <a:solidFill>
                <a:srgbClr val="000000"/>
              </a:solidFill>
              <a:latin typeface="Courier"/>
              <a:cs typeface="Courier"/>
            </a:endParaRPr>
          </a:p>
        </p:txBody>
      </p:sp>
      <p:sp>
        <p:nvSpPr>
          <p:cNvPr id="7" name="Rektangel 6"/>
          <p:cNvSpPr/>
          <p:nvPr/>
        </p:nvSpPr>
        <p:spPr>
          <a:xfrm>
            <a:off x="5293360" y="4236832"/>
            <a:ext cx="3336925" cy="738664"/>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r>
              <a:rPr lang="sv-SE" sz="1400" dirty="0" err="1">
                <a:solidFill>
                  <a:srgbClr val="000000"/>
                </a:solidFill>
                <a:latin typeface="Calibri" charset="0"/>
                <a:ea typeface="Calibri" charset="0"/>
                <a:cs typeface="Calibri" charset="0"/>
              </a:rPr>
              <a:t>We</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use</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cat</a:t>
            </a:r>
            <a:r>
              <a:rPr lang="sv-SE" sz="1400" dirty="0">
                <a:solidFill>
                  <a:srgbClr val="000000"/>
                </a:solidFill>
                <a:latin typeface="Calibri" charset="0"/>
                <a:ea typeface="Calibri" charset="0"/>
                <a:cs typeface="Calibri" charset="0"/>
              </a:rPr>
              <a:t> &lt;&lt; EOF &gt;| </a:t>
            </a:r>
            <a:r>
              <a:rPr lang="sv-SE" sz="1400" dirty="0" err="1">
                <a:solidFill>
                  <a:srgbClr val="000000"/>
                </a:solidFill>
                <a:latin typeface="Calibri" charset="0"/>
                <a:ea typeface="Calibri" charset="0"/>
                <a:cs typeface="Calibri" charset="0"/>
              </a:rPr>
              <a:t>to</a:t>
            </a:r>
            <a:r>
              <a:rPr lang="sv-SE" sz="1400" dirty="0">
                <a:solidFill>
                  <a:srgbClr val="000000"/>
                </a:solidFill>
                <a:latin typeface="Calibri" charset="0"/>
                <a:ea typeface="Calibri" charset="0"/>
                <a:cs typeface="Calibri" charset="0"/>
              </a:rPr>
              <a:t> print the .</a:t>
            </a:r>
            <a:r>
              <a:rPr lang="sv-SE" sz="1400" dirty="0" err="1">
                <a:solidFill>
                  <a:srgbClr val="000000"/>
                </a:solidFill>
                <a:latin typeface="Calibri" charset="0"/>
                <a:ea typeface="Calibri" charset="0"/>
                <a:cs typeface="Calibri" charset="0"/>
              </a:rPr>
              <a:t>mdp</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file</a:t>
            </a:r>
            <a:r>
              <a:rPr lang="sv-SE" sz="1400" dirty="0">
                <a:solidFill>
                  <a:srgbClr val="000000"/>
                </a:solidFill>
                <a:latin typeface="Calibri" charset="0"/>
                <a:ea typeface="Calibri" charset="0"/>
                <a:cs typeface="Calibri" charset="0"/>
              </a:rPr>
              <a:t> and </a:t>
            </a:r>
            <a:r>
              <a:rPr lang="sv-SE" sz="1400" dirty="0" err="1">
                <a:solidFill>
                  <a:srgbClr val="000000"/>
                </a:solidFill>
                <a:latin typeface="Calibri" charset="0"/>
                <a:ea typeface="Calibri" charset="0"/>
                <a:cs typeface="Calibri" charset="0"/>
              </a:rPr>
              <a:t>to</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run</a:t>
            </a:r>
            <a:r>
              <a:rPr lang="sv-SE" sz="1400" dirty="0">
                <a:solidFill>
                  <a:srgbClr val="000000"/>
                </a:solidFill>
                <a:latin typeface="Calibri" charset="0"/>
                <a:ea typeface="Calibri" charset="0"/>
                <a:cs typeface="Calibri" charset="0"/>
              </a:rPr>
              <a:t> </a:t>
            </a:r>
            <a:r>
              <a:rPr lang="sv-SE" sz="1400" b="1" dirty="0" err="1">
                <a:solidFill>
                  <a:srgbClr val="000000"/>
                </a:solidFill>
                <a:latin typeface="Calibri" charset="0"/>
                <a:ea typeface="Calibri" charset="0"/>
                <a:cs typeface="Calibri" charset="0"/>
              </a:rPr>
              <a:t>gmx</a:t>
            </a:r>
            <a:r>
              <a:rPr lang="sv-SE" sz="1400" b="1" dirty="0">
                <a:solidFill>
                  <a:srgbClr val="000000"/>
                </a:solidFill>
                <a:latin typeface="Calibri" charset="0"/>
                <a:ea typeface="Calibri" charset="0"/>
                <a:cs typeface="Calibri" charset="0"/>
              </a:rPr>
              <a:t> </a:t>
            </a:r>
            <a:r>
              <a:rPr lang="sv-SE" sz="1400" b="1" dirty="0" err="1">
                <a:solidFill>
                  <a:srgbClr val="000000"/>
                </a:solidFill>
                <a:latin typeface="Calibri" charset="0"/>
                <a:ea typeface="Calibri" charset="0"/>
                <a:cs typeface="Calibri" charset="0"/>
              </a:rPr>
              <a:t>grompp</a:t>
            </a:r>
            <a:r>
              <a:rPr lang="sv-SE" sz="1400" dirty="0">
                <a:solidFill>
                  <a:srgbClr val="000000"/>
                </a:solidFill>
                <a:latin typeface="Calibri" charset="0"/>
                <a:ea typeface="Calibri" charset="0"/>
                <a:cs typeface="Calibri" charset="0"/>
              </a:rPr>
              <a:t> and </a:t>
            </a:r>
            <a:r>
              <a:rPr lang="sv-SE" sz="1400" b="1" dirty="0" err="1">
                <a:solidFill>
                  <a:srgbClr val="000000"/>
                </a:solidFill>
                <a:latin typeface="Calibri" charset="0"/>
                <a:ea typeface="Calibri" charset="0"/>
                <a:cs typeface="Calibri" charset="0"/>
              </a:rPr>
              <a:t>gmx</a:t>
            </a:r>
            <a:r>
              <a:rPr lang="sv-SE" sz="1400" b="1" dirty="0">
                <a:solidFill>
                  <a:srgbClr val="000000"/>
                </a:solidFill>
                <a:latin typeface="Calibri" charset="0"/>
                <a:ea typeface="Calibri" charset="0"/>
                <a:cs typeface="Calibri" charset="0"/>
              </a:rPr>
              <a:t> </a:t>
            </a:r>
            <a:r>
              <a:rPr lang="sv-SE" sz="1400" b="1" dirty="0" err="1">
                <a:solidFill>
                  <a:srgbClr val="000000"/>
                </a:solidFill>
                <a:latin typeface="Calibri" charset="0"/>
                <a:ea typeface="Calibri" charset="0"/>
                <a:cs typeface="Calibri" charset="0"/>
              </a:rPr>
              <a:t>mdrun</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After</a:t>
            </a:r>
            <a:r>
              <a:rPr lang="sv-SE" sz="1400" dirty="0">
                <a:solidFill>
                  <a:srgbClr val="000000"/>
                </a:solidFill>
                <a:latin typeface="Calibri" charset="0"/>
                <a:ea typeface="Calibri" charset="0"/>
                <a:cs typeface="Calibri" charset="0"/>
              </a:rPr>
              <a:t> </a:t>
            </a:r>
            <a:r>
              <a:rPr lang="sv-SE" sz="1400" dirty="0" err="1">
                <a:solidFill>
                  <a:srgbClr val="000000"/>
                </a:solidFill>
                <a:latin typeface="Calibri" charset="0"/>
                <a:ea typeface="Calibri" charset="0"/>
                <a:cs typeface="Calibri" charset="0"/>
              </a:rPr>
              <a:t>finished</a:t>
            </a:r>
            <a:r>
              <a:rPr lang="sv-SE" sz="1400" dirty="0">
                <a:solidFill>
                  <a:srgbClr val="000000"/>
                </a:solidFill>
                <a:latin typeface="Calibri" charset="0"/>
                <a:ea typeface="Calibri" charset="0"/>
                <a:cs typeface="Calibri" charset="0"/>
              </a:rPr>
              <a:t>, </a:t>
            </a:r>
            <a:r>
              <a:rPr lang="sv-SE" sz="1400" dirty="0" smtClean="0">
                <a:solidFill>
                  <a:srgbClr val="000000"/>
                </a:solidFill>
                <a:latin typeface="Calibri" charset="0"/>
                <a:ea typeface="Calibri" charset="0"/>
                <a:cs typeface="Calibri" charset="0"/>
              </a:rPr>
              <a:t>cd to </a:t>
            </a:r>
            <a:r>
              <a:rPr lang="sv-SE" sz="1400" dirty="0">
                <a:solidFill>
                  <a:srgbClr val="000000"/>
                </a:solidFill>
                <a:latin typeface="Calibri" charset="0"/>
                <a:ea typeface="Calibri" charset="0"/>
                <a:cs typeface="Calibri" charset="0"/>
              </a:rPr>
              <a:t>the </a:t>
            </a:r>
            <a:r>
              <a:rPr lang="sv-SE" sz="1400" dirty="0" err="1">
                <a:solidFill>
                  <a:srgbClr val="000000"/>
                </a:solidFill>
                <a:latin typeface="Calibri" charset="0"/>
                <a:ea typeface="Calibri" charset="0"/>
                <a:cs typeface="Calibri" charset="0"/>
              </a:rPr>
              <a:t>working</a:t>
            </a:r>
            <a:r>
              <a:rPr lang="sv-SE" sz="1400" dirty="0">
                <a:solidFill>
                  <a:srgbClr val="000000"/>
                </a:solidFill>
                <a:latin typeface="Calibri" charset="0"/>
                <a:ea typeface="Calibri" charset="0"/>
                <a:cs typeface="Calibri" charset="0"/>
              </a:rPr>
              <a:t> </a:t>
            </a:r>
            <a:r>
              <a:rPr lang="sv-SE" sz="1400" dirty="0" smtClean="0">
                <a:solidFill>
                  <a:srgbClr val="000000"/>
                </a:solidFill>
                <a:latin typeface="Calibri" charset="0"/>
                <a:ea typeface="Calibri" charset="0"/>
                <a:cs typeface="Calibri" charset="0"/>
              </a:rPr>
              <a:t>folder</a:t>
            </a:r>
            <a:endParaRPr lang="sv-SE" sz="1400" dirty="0">
              <a:solidFill>
                <a:srgbClr val="000000"/>
              </a:solidFill>
              <a:latin typeface="Calibri" charset="0"/>
              <a:ea typeface="Calibri" charset="0"/>
              <a:cs typeface="Calibri" charset="0"/>
            </a:endParaRPr>
          </a:p>
        </p:txBody>
      </p:sp>
      <p:sp>
        <p:nvSpPr>
          <p:cNvPr id="5" name="Rubrik 1"/>
          <p:cNvSpPr txBox="1">
            <a:spLocks/>
          </p:cNvSpPr>
          <p:nvPr/>
        </p:nvSpPr>
        <p:spPr>
          <a:xfrm>
            <a:off x="0" y="14224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a:latin typeface="Calibri" charset="0"/>
                <a:ea typeface="Calibri" charset="0"/>
                <a:cs typeface="Calibri" charset="0"/>
              </a:rPr>
              <a:t>	</a:t>
            </a:r>
            <a:r>
              <a:rPr lang="sv-SE" sz="2000" dirty="0">
                <a:latin typeface="Calibri" charset="0"/>
                <a:ea typeface="Calibri" charset="0"/>
                <a:cs typeface="Calibri" charset="0"/>
              </a:rPr>
              <a:t>A</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first</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run</a:t>
            </a:r>
            <a:r>
              <a:rPr lang="sv-SE" sz="2000" dirty="0" smtClean="0">
                <a:latin typeface="Calibri" charset="0"/>
                <a:ea typeface="Calibri" charset="0"/>
                <a:cs typeface="Calibri" charset="0"/>
              </a:rPr>
              <a:t> </a:t>
            </a:r>
            <a:r>
              <a:rPr lang="sv-SE" sz="2000" dirty="0" err="1" smtClean="0">
                <a:latin typeface="Calibri" charset="0"/>
                <a:ea typeface="Calibri" charset="0"/>
                <a:cs typeface="Calibri" charset="0"/>
              </a:rPr>
              <a:t>file</a:t>
            </a:r>
            <a:r>
              <a:rPr lang="sv-SE" sz="2000" dirty="0" smtClean="0">
                <a:latin typeface="Calibri" charset="0"/>
                <a:ea typeface="Calibri" charset="0"/>
                <a:cs typeface="Calibri" charset="0"/>
              </a:rPr>
              <a:t> - </a:t>
            </a:r>
            <a:r>
              <a:rPr lang="sv-SE" sz="2000" b="1" dirty="0" smtClean="0">
                <a:latin typeface="Calibri" charset="0"/>
                <a:ea typeface="Calibri" charset="0"/>
                <a:cs typeface="Calibri" charset="0"/>
              </a:rPr>
              <a:t>run_1_em.sh</a:t>
            </a:r>
          </a:p>
        </p:txBody>
      </p:sp>
    </p:spTree>
    <p:extLst>
      <p:ext uri="{BB962C8B-B14F-4D97-AF65-F5344CB8AC3E}">
        <p14:creationId xmlns:p14="http://schemas.microsoft.com/office/powerpoint/2010/main" val="33171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0" y="1578967"/>
            <a:ext cx="9144000" cy="2970044"/>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en-US" sz="1100" dirty="0">
                <a:solidFill>
                  <a:srgbClr val="000000"/>
                </a:solidFill>
                <a:latin typeface="Courier"/>
                <a:cs typeface="Courier"/>
              </a:rPr>
              <a:t>################################################</a:t>
            </a:r>
          </a:p>
          <a:p>
            <a:pPr marL="923925" lvl="1"/>
            <a:r>
              <a:rPr lang="en-US" sz="1100" dirty="0">
                <a:solidFill>
                  <a:srgbClr val="000000"/>
                </a:solidFill>
                <a:latin typeface="Courier"/>
                <a:cs typeface="Courier"/>
              </a:rPr>
              <a:t>########### VOLUME EQUILIBRATION  ##############</a:t>
            </a:r>
          </a:p>
          <a:p>
            <a:pPr marL="923925" lvl="1"/>
            <a:r>
              <a:rPr lang="en-US" sz="1100" dirty="0">
                <a:solidFill>
                  <a:srgbClr val="000000"/>
                </a:solidFill>
                <a:latin typeface="Courier"/>
                <a:cs typeface="Courier"/>
              </a:rPr>
              <a:t>################################################</a:t>
            </a:r>
          </a:p>
          <a:p>
            <a:pPr marL="923925" lvl="1"/>
            <a:endParaRPr lang="en-US" sz="1100" dirty="0">
              <a:solidFill>
                <a:srgbClr val="000000"/>
              </a:solidFill>
              <a:latin typeface="Courier"/>
              <a:cs typeface="Courier"/>
            </a:endParaRPr>
          </a:p>
          <a:p>
            <a:pPr marL="923925" lvl="1"/>
            <a:r>
              <a:rPr lang="en-US" sz="1100" dirty="0">
                <a:solidFill>
                  <a:srgbClr val="000000"/>
                </a:solidFill>
                <a:latin typeface="Courier"/>
                <a:cs typeface="Courier"/>
              </a:rPr>
              <a:t>echo "Starting "$type" simulation"</a:t>
            </a:r>
          </a:p>
          <a:p>
            <a:pPr marL="923925" lvl="1"/>
            <a:endParaRPr lang="en-US" sz="1100" dirty="0">
              <a:solidFill>
                <a:srgbClr val="000000"/>
              </a:solidFill>
              <a:latin typeface="Courier"/>
              <a:cs typeface="Courier"/>
            </a:endParaRPr>
          </a:p>
          <a:p>
            <a:pPr marL="923925" lvl="1"/>
            <a:r>
              <a:rPr lang="en-US" sz="1100" dirty="0">
                <a:solidFill>
                  <a:srgbClr val="000000"/>
                </a:solidFill>
                <a:latin typeface="Courier"/>
                <a:cs typeface="Courier"/>
              </a:rPr>
              <a:t>cd $</a:t>
            </a:r>
            <a:r>
              <a:rPr lang="en-US" sz="1100" dirty="0" err="1">
                <a:solidFill>
                  <a:srgbClr val="000000"/>
                </a:solidFill>
                <a:latin typeface="Courier"/>
                <a:cs typeface="Courier"/>
              </a:rPr>
              <a:t>gmx_run</a:t>
            </a:r>
            <a:endParaRPr lang="en-US" sz="1100" dirty="0">
              <a:solidFill>
                <a:srgbClr val="000000"/>
              </a:solidFill>
              <a:latin typeface="Courier"/>
              <a:cs typeface="Courier"/>
            </a:endParaRPr>
          </a:p>
          <a:p>
            <a:pPr marL="923925" lvl="1"/>
            <a:endParaRPr lang="en-US" sz="1100" dirty="0">
              <a:solidFill>
                <a:srgbClr val="000000"/>
              </a:solidFill>
              <a:latin typeface="Courier"/>
              <a:cs typeface="Courier"/>
            </a:endParaRPr>
          </a:p>
          <a:p>
            <a:pPr marL="923925" lvl="1"/>
            <a:r>
              <a:rPr lang="en-US" sz="1100" dirty="0" err="1">
                <a:solidFill>
                  <a:srgbClr val="000000"/>
                </a:solidFill>
                <a:latin typeface="Courier"/>
                <a:cs typeface="Courier"/>
              </a:rPr>
              <a:t>latest_gro</a:t>
            </a:r>
            <a:r>
              <a:rPr lang="en-US" sz="1100" dirty="0">
                <a:solidFill>
                  <a:srgbClr val="000000"/>
                </a:solidFill>
                <a:latin typeface="Courier"/>
                <a:cs typeface="Courier"/>
              </a:rPr>
              <a:t>=$(</a:t>
            </a:r>
            <a:r>
              <a:rPr lang="en-US" sz="1100" dirty="0" err="1">
                <a:solidFill>
                  <a:srgbClr val="000000"/>
                </a:solidFill>
                <a:latin typeface="Courier"/>
                <a:cs typeface="Courier"/>
              </a:rPr>
              <a:t>ls</a:t>
            </a:r>
            <a:r>
              <a:rPr lang="en-US" sz="1100" dirty="0">
                <a:solidFill>
                  <a:srgbClr val="000000"/>
                </a:solidFill>
                <a:latin typeface="Courier"/>
                <a:cs typeface="Courier"/>
              </a:rPr>
              <a:t> -t1 *.</a:t>
            </a:r>
            <a:r>
              <a:rPr lang="en-US" sz="1100" dirty="0" err="1">
                <a:solidFill>
                  <a:srgbClr val="000000"/>
                </a:solidFill>
                <a:latin typeface="Courier"/>
                <a:cs typeface="Courier"/>
              </a:rPr>
              <a:t>gro</a:t>
            </a:r>
            <a:r>
              <a:rPr lang="en-US" sz="1100" dirty="0">
                <a:solidFill>
                  <a:srgbClr val="000000"/>
                </a:solidFill>
                <a:latin typeface="Courier"/>
                <a:cs typeface="Courier"/>
              </a:rPr>
              <a:t> | head -n1)</a:t>
            </a:r>
          </a:p>
          <a:p>
            <a:pPr marL="923925" lvl="1"/>
            <a:endParaRPr lang="en-US" sz="1100" dirty="0">
              <a:solidFill>
                <a:srgbClr val="000000"/>
              </a:solidFill>
              <a:latin typeface="Courier"/>
              <a:cs typeface="Courier"/>
            </a:endParaRPr>
          </a:p>
          <a:p>
            <a:pPr marL="923925" lvl="1"/>
            <a:r>
              <a:rPr lang="en-US" sz="1100" dirty="0">
                <a:solidFill>
                  <a:srgbClr val="000000"/>
                </a:solidFill>
                <a:latin typeface="Courier"/>
                <a:cs typeface="Courier"/>
              </a:rPr>
              <a:t>echo $</a:t>
            </a:r>
            <a:r>
              <a:rPr lang="en-US" sz="1100" dirty="0" err="1">
                <a:solidFill>
                  <a:srgbClr val="000000"/>
                </a:solidFill>
                <a:latin typeface="Courier"/>
                <a:cs typeface="Courier"/>
              </a:rPr>
              <a:t>latest_gro</a:t>
            </a:r>
            <a:endParaRPr lang="en-US" sz="1100" dirty="0">
              <a:solidFill>
                <a:srgbClr val="000000"/>
              </a:solidFill>
              <a:latin typeface="Courier"/>
              <a:cs typeface="Courier"/>
            </a:endParaRPr>
          </a:p>
          <a:p>
            <a:pPr marL="923925" lvl="1"/>
            <a:endParaRPr lang="en-US" sz="1100" dirty="0">
              <a:solidFill>
                <a:srgbClr val="000000"/>
              </a:solidFill>
              <a:latin typeface="Courier"/>
              <a:cs typeface="Courier"/>
            </a:endParaRPr>
          </a:p>
          <a:p>
            <a:pPr marL="923925" lvl="1"/>
            <a:r>
              <a:rPr lang="en-US" sz="1100" dirty="0" err="1">
                <a:solidFill>
                  <a:srgbClr val="000000"/>
                </a:solidFill>
                <a:latin typeface="Courier"/>
                <a:cs typeface="Courier"/>
              </a:rPr>
              <a:t>mkdir</a:t>
            </a:r>
            <a:r>
              <a:rPr lang="en-US" sz="1100" dirty="0">
                <a:solidFill>
                  <a:srgbClr val="000000"/>
                </a:solidFill>
                <a:latin typeface="Courier"/>
                <a:cs typeface="Courier"/>
              </a:rPr>
              <a:t> "$type"</a:t>
            </a:r>
          </a:p>
          <a:p>
            <a:pPr marL="923925" lvl="1"/>
            <a:endParaRPr lang="en-US" sz="1100" dirty="0">
              <a:solidFill>
                <a:srgbClr val="000000"/>
              </a:solidFill>
              <a:latin typeface="Courier"/>
              <a:cs typeface="Courier"/>
            </a:endParaRPr>
          </a:p>
          <a:p>
            <a:pPr marL="923925" lvl="1"/>
            <a:r>
              <a:rPr lang="en-US" sz="1100" dirty="0" err="1">
                <a:solidFill>
                  <a:srgbClr val="000000"/>
                </a:solidFill>
                <a:latin typeface="Courier"/>
                <a:cs typeface="Courier"/>
              </a:rPr>
              <a:t>cp</a:t>
            </a:r>
            <a:r>
              <a:rPr lang="en-US" sz="1100" dirty="0">
                <a:solidFill>
                  <a:srgbClr val="000000"/>
                </a:solidFill>
                <a:latin typeface="Courier"/>
                <a:cs typeface="Courier"/>
              </a:rPr>
              <a:t> $</a:t>
            </a:r>
            <a:r>
              <a:rPr lang="en-US" sz="1100" dirty="0" err="1">
                <a:solidFill>
                  <a:srgbClr val="000000"/>
                </a:solidFill>
                <a:latin typeface="Courier"/>
                <a:cs typeface="Courier"/>
              </a:rPr>
              <a:t>latest_gro</a:t>
            </a:r>
            <a:r>
              <a:rPr lang="en-US" sz="1100" dirty="0">
                <a:solidFill>
                  <a:srgbClr val="000000"/>
                </a:solidFill>
                <a:latin typeface="Courier"/>
                <a:cs typeface="Courier"/>
              </a:rPr>
              <a:t> ./"$type"/pre"$</a:t>
            </a:r>
            <a:r>
              <a:rPr lang="en-US" sz="1100" dirty="0" err="1">
                <a:solidFill>
                  <a:srgbClr val="000000"/>
                </a:solidFill>
                <a:latin typeface="Courier"/>
                <a:cs typeface="Courier"/>
              </a:rPr>
              <a:t>sim</a:t>
            </a:r>
            <a:r>
              <a:rPr lang="en-US" sz="1100" dirty="0">
                <a:solidFill>
                  <a:srgbClr val="000000"/>
                </a:solidFill>
                <a:latin typeface="Courier"/>
                <a:cs typeface="Courier"/>
              </a:rPr>
              <a:t>".</a:t>
            </a:r>
            <a:r>
              <a:rPr lang="en-US" sz="1100" dirty="0" err="1">
                <a:solidFill>
                  <a:srgbClr val="000000"/>
                </a:solidFill>
                <a:latin typeface="Courier"/>
                <a:cs typeface="Courier"/>
              </a:rPr>
              <a:t>gro</a:t>
            </a:r>
            <a:endParaRPr lang="en-US" sz="1100" dirty="0">
              <a:solidFill>
                <a:srgbClr val="000000"/>
              </a:solidFill>
              <a:latin typeface="Courier"/>
              <a:cs typeface="Courier"/>
            </a:endParaRPr>
          </a:p>
          <a:p>
            <a:pPr marL="923925" lvl="1"/>
            <a:endParaRPr lang="en-US" sz="1100" dirty="0">
              <a:solidFill>
                <a:srgbClr val="000000"/>
              </a:solidFill>
              <a:latin typeface="Courier"/>
              <a:cs typeface="Courier"/>
            </a:endParaRPr>
          </a:p>
          <a:p>
            <a:pPr marL="923925" lvl="1"/>
            <a:r>
              <a:rPr lang="en-US" sz="1100" dirty="0">
                <a:solidFill>
                  <a:srgbClr val="000000"/>
                </a:solidFill>
                <a:latin typeface="Courier"/>
                <a:cs typeface="Courier"/>
              </a:rPr>
              <a:t>cd "$type"</a:t>
            </a:r>
            <a:endParaRPr lang="sv-SE" sz="1100" dirty="0">
              <a:solidFill>
                <a:srgbClr val="000000"/>
              </a:solidFill>
              <a:latin typeface="Courier"/>
              <a:cs typeface="Courier"/>
            </a:endParaRPr>
          </a:p>
        </p:txBody>
      </p:sp>
      <p:sp>
        <p:nvSpPr>
          <p:cNvPr id="7" name="Rektangel 6"/>
          <p:cNvSpPr/>
          <p:nvPr/>
        </p:nvSpPr>
        <p:spPr>
          <a:xfrm>
            <a:off x="0" y="4724726"/>
            <a:ext cx="9144000" cy="2123658"/>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pPr marL="923925" lvl="1"/>
            <a:r>
              <a:rPr lang="sv-SE" sz="1600" dirty="0">
                <a:solidFill>
                  <a:srgbClr val="000000"/>
                </a:solidFill>
                <a:latin typeface="Calibri" charset="0"/>
                <a:ea typeface="Calibri" charset="0"/>
                <a:cs typeface="Calibri" charset="0"/>
              </a:rPr>
              <a:t>The </a:t>
            </a:r>
            <a:r>
              <a:rPr lang="sv-SE" sz="1600" dirty="0" err="1">
                <a:solidFill>
                  <a:srgbClr val="000000"/>
                </a:solidFill>
                <a:latin typeface="Calibri" charset="0"/>
                <a:ea typeface="Calibri" charset="0"/>
                <a:cs typeface="Calibri" charset="0"/>
              </a:rPr>
              <a:t>subsequent</a:t>
            </a:r>
            <a:r>
              <a:rPr lang="sv-SE" sz="1600" dirty="0">
                <a:solidFill>
                  <a:srgbClr val="000000"/>
                </a:solidFill>
                <a:latin typeface="Calibri" charset="0"/>
                <a:ea typeface="Calibri" charset="0"/>
                <a:cs typeface="Calibri" charset="0"/>
              </a:rPr>
              <a:t> NVT, NPT and MD simulations </a:t>
            </a:r>
            <a:r>
              <a:rPr lang="sv-SE" sz="1600" dirty="0" err="1">
                <a:solidFill>
                  <a:srgbClr val="000000"/>
                </a:solidFill>
                <a:latin typeface="Calibri" charset="0"/>
                <a:ea typeface="Calibri" charset="0"/>
                <a:cs typeface="Calibri" charset="0"/>
              </a:rPr>
              <a:t>work</a:t>
            </a:r>
            <a:r>
              <a:rPr lang="sv-SE" sz="1600" dirty="0">
                <a:solidFill>
                  <a:srgbClr val="000000"/>
                </a:solidFill>
                <a:latin typeface="Calibri" charset="0"/>
                <a:ea typeface="Calibri" charset="0"/>
                <a:cs typeface="Calibri" charset="0"/>
              </a:rPr>
              <a:t> the same </a:t>
            </a:r>
            <a:r>
              <a:rPr lang="sv-SE" sz="1600" dirty="0" err="1">
                <a:solidFill>
                  <a:srgbClr val="000000"/>
                </a:solidFill>
                <a:latin typeface="Calibri" charset="0"/>
                <a:ea typeface="Calibri" charset="0"/>
                <a:cs typeface="Calibri" charset="0"/>
              </a:rPr>
              <a:t>way</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except</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now</a:t>
            </a:r>
            <a:r>
              <a:rPr lang="sv-SE" sz="1600" dirty="0">
                <a:solidFill>
                  <a:srgbClr val="000000"/>
                </a:solidFill>
                <a:latin typeface="Calibri" charset="0"/>
                <a:ea typeface="Calibri" charset="0"/>
                <a:cs typeface="Calibri" charset="0"/>
              </a:rPr>
              <a:t> the </a:t>
            </a:r>
            <a:r>
              <a:rPr lang="sv-SE" sz="1600" dirty="0" err="1">
                <a:solidFill>
                  <a:srgbClr val="000000"/>
                </a:solidFill>
                <a:latin typeface="Calibri" charset="0"/>
                <a:ea typeface="Calibri" charset="0"/>
                <a:cs typeface="Calibri" charset="0"/>
              </a:rPr>
              <a:t>most</a:t>
            </a:r>
            <a:r>
              <a:rPr lang="sv-SE" sz="1600" dirty="0">
                <a:solidFill>
                  <a:srgbClr val="000000"/>
                </a:solidFill>
                <a:latin typeface="Calibri" charset="0"/>
                <a:ea typeface="Calibri" charset="0"/>
                <a:cs typeface="Calibri" charset="0"/>
              </a:rPr>
              <a:t> recent </a:t>
            </a:r>
            <a:r>
              <a:rPr lang="sv-SE" sz="1600" b="1" dirty="0">
                <a:solidFill>
                  <a:srgbClr val="000000"/>
                </a:solidFill>
                <a:latin typeface="Calibri" charset="0"/>
                <a:ea typeface="Calibri" charset="0"/>
                <a:cs typeface="Calibri" charset="0"/>
              </a:rPr>
              <a:t>.gro </a:t>
            </a:r>
            <a:r>
              <a:rPr lang="sv-SE" sz="1600" dirty="0" err="1">
                <a:solidFill>
                  <a:srgbClr val="000000"/>
                </a:solidFill>
                <a:latin typeface="Calibri" charset="0"/>
                <a:ea typeface="Calibri" charset="0"/>
                <a:cs typeface="Calibri" charset="0"/>
              </a:rPr>
              <a:t>file</a:t>
            </a:r>
            <a:r>
              <a:rPr lang="sv-SE" sz="1600" dirty="0">
                <a:solidFill>
                  <a:srgbClr val="000000"/>
                </a:solidFill>
                <a:latin typeface="Calibri" charset="0"/>
                <a:ea typeface="Calibri" charset="0"/>
                <a:cs typeface="Calibri" charset="0"/>
              </a:rPr>
              <a:t> from the </a:t>
            </a:r>
            <a:r>
              <a:rPr lang="sv-SE" sz="1600" dirty="0" err="1">
                <a:solidFill>
                  <a:srgbClr val="000000"/>
                </a:solidFill>
                <a:latin typeface="Calibri" charset="0"/>
                <a:ea typeface="Calibri" charset="0"/>
                <a:cs typeface="Calibri" charset="0"/>
              </a:rPr>
              <a:t>working</a:t>
            </a:r>
            <a:r>
              <a:rPr lang="sv-SE" sz="1600" dirty="0">
                <a:solidFill>
                  <a:srgbClr val="000000"/>
                </a:solidFill>
                <a:latin typeface="Calibri" charset="0"/>
                <a:ea typeface="Calibri" charset="0"/>
                <a:cs typeface="Calibri" charset="0"/>
              </a:rPr>
              <a:t> folder is </a:t>
            </a:r>
            <a:r>
              <a:rPr lang="sv-SE" sz="1600" dirty="0" err="1">
                <a:solidFill>
                  <a:srgbClr val="000000"/>
                </a:solidFill>
                <a:latin typeface="Calibri" charset="0"/>
                <a:ea typeface="Calibri" charset="0"/>
                <a:cs typeface="Calibri" charset="0"/>
              </a:rPr>
              <a:t>copied</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to</a:t>
            </a:r>
            <a:r>
              <a:rPr lang="sv-SE" sz="1600" dirty="0">
                <a:solidFill>
                  <a:srgbClr val="000000"/>
                </a:solidFill>
                <a:latin typeface="Calibri" charset="0"/>
                <a:ea typeface="Calibri" charset="0"/>
                <a:cs typeface="Calibri" charset="0"/>
              </a:rPr>
              <a:t> the </a:t>
            </a:r>
            <a:r>
              <a:rPr lang="sv-SE" sz="1600" dirty="0" err="1">
                <a:solidFill>
                  <a:srgbClr val="000000"/>
                </a:solidFill>
                <a:latin typeface="Calibri" charset="0"/>
                <a:ea typeface="Calibri" charset="0"/>
                <a:cs typeface="Calibri" charset="0"/>
              </a:rPr>
              <a:t>current</a:t>
            </a:r>
            <a:r>
              <a:rPr lang="sv-SE" sz="1600" dirty="0">
                <a:solidFill>
                  <a:srgbClr val="000000"/>
                </a:solidFill>
                <a:latin typeface="Calibri" charset="0"/>
                <a:ea typeface="Calibri" charset="0"/>
                <a:cs typeface="Calibri" charset="0"/>
              </a:rPr>
              <a:t> simulation folder (</a:t>
            </a:r>
            <a:r>
              <a:rPr lang="sv-SE" sz="1600" dirty="0" err="1">
                <a:solidFill>
                  <a:srgbClr val="000000"/>
                </a:solidFill>
                <a:latin typeface="Calibri" charset="0"/>
                <a:ea typeface="Calibri" charset="0"/>
                <a:cs typeface="Calibri" charset="0"/>
              </a:rPr>
              <a:t>instead</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of</a:t>
            </a:r>
            <a:r>
              <a:rPr lang="sv-SE" sz="1600" dirty="0">
                <a:solidFill>
                  <a:srgbClr val="000000"/>
                </a:solidFill>
                <a:latin typeface="Calibri" charset="0"/>
                <a:ea typeface="Calibri" charset="0"/>
                <a:cs typeface="Calibri" charset="0"/>
              </a:rPr>
              <a:t> the </a:t>
            </a:r>
            <a:r>
              <a:rPr lang="sv-SE" sz="1600" b="1" dirty="0">
                <a:solidFill>
                  <a:srgbClr val="000000"/>
                </a:solidFill>
                <a:latin typeface="Calibri" charset="0"/>
                <a:ea typeface="Calibri" charset="0"/>
                <a:cs typeface="Calibri" charset="0"/>
              </a:rPr>
              <a:t>$</a:t>
            </a:r>
            <a:r>
              <a:rPr lang="sv-SE" sz="1600" b="1" dirty="0" err="1">
                <a:solidFill>
                  <a:srgbClr val="000000"/>
                </a:solidFill>
                <a:latin typeface="Calibri" charset="0"/>
                <a:ea typeface="Calibri" charset="0"/>
                <a:cs typeface="Calibri" charset="0"/>
              </a:rPr>
              <a:t>moldir</a:t>
            </a:r>
            <a:r>
              <a:rPr lang="sv-SE" sz="1600" b="1" dirty="0">
                <a:solidFill>
                  <a:srgbClr val="000000"/>
                </a:solidFill>
                <a:latin typeface="Calibri" charset="0"/>
                <a:ea typeface="Calibri" charset="0"/>
                <a:cs typeface="Calibri" charset="0"/>
              </a:rPr>
              <a:t>/</a:t>
            </a:r>
            <a:r>
              <a:rPr lang="sv-SE" sz="1600" b="1" dirty="0" err="1">
                <a:solidFill>
                  <a:srgbClr val="000000"/>
                </a:solidFill>
                <a:latin typeface="Calibri" charset="0"/>
                <a:ea typeface="Calibri" charset="0"/>
                <a:cs typeface="Calibri" charset="0"/>
              </a:rPr>
              <a:t>preem.gro</a:t>
            </a:r>
            <a:r>
              <a:rPr lang="sv-SE" sz="1600" dirty="0">
                <a:solidFill>
                  <a:srgbClr val="000000"/>
                </a:solidFill>
                <a:latin typeface="Calibri" charset="0"/>
                <a:ea typeface="Calibri" charset="0"/>
                <a:cs typeface="Calibri" charset="0"/>
              </a:rPr>
              <a:t>) and </a:t>
            </a:r>
            <a:r>
              <a:rPr lang="sv-SE" sz="1600" dirty="0" err="1">
                <a:solidFill>
                  <a:srgbClr val="000000"/>
                </a:solidFill>
                <a:latin typeface="Calibri" charset="0"/>
                <a:ea typeface="Calibri" charset="0"/>
                <a:cs typeface="Calibri" charset="0"/>
              </a:rPr>
              <a:t>used</a:t>
            </a:r>
            <a:r>
              <a:rPr lang="sv-SE" sz="1600" dirty="0">
                <a:solidFill>
                  <a:srgbClr val="000000"/>
                </a:solidFill>
                <a:latin typeface="Calibri" charset="0"/>
                <a:ea typeface="Calibri" charset="0"/>
                <a:cs typeface="Calibri" charset="0"/>
              </a:rPr>
              <a:t> as the input </a:t>
            </a:r>
            <a:r>
              <a:rPr lang="sv-SE" sz="1600" dirty="0" err="1">
                <a:solidFill>
                  <a:srgbClr val="000000"/>
                </a:solidFill>
                <a:latin typeface="Calibri" charset="0"/>
                <a:ea typeface="Calibri" charset="0"/>
                <a:cs typeface="Calibri" charset="0"/>
              </a:rPr>
              <a:t>structure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This</a:t>
            </a:r>
            <a:r>
              <a:rPr lang="sv-SE" sz="1600" dirty="0">
                <a:solidFill>
                  <a:srgbClr val="000000"/>
                </a:solidFill>
                <a:latin typeface="Calibri" charset="0"/>
                <a:ea typeface="Calibri" charset="0"/>
                <a:cs typeface="Calibri" charset="0"/>
              </a:rPr>
              <a:t> has </a:t>
            </a:r>
            <a:r>
              <a:rPr lang="sv-SE" sz="1600" dirty="0" err="1">
                <a:solidFill>
                  <a:srgbClr val="000000"/>
                </a:solidFill>
                <a:latin typeface="Calibri" charset="0"/>
                <a:ea typeface="Calibri" charset="0"/>
                <a:cs typeface="Calibri" charset="0"/>
              </a:rPr>
              <a:t>some</a:t>
            </a:r>
            <a:r>
              <a:rPr lang="sv-SE" sz="1600" dirty="0">
                <a:solidFill>
                  <a:srgbClr val="000000"/>
                </a:solidFill>
                <a:latin typeface="Calibri" charset="0"/>
                <a:ea typeface="Calibri" charset="0"/>
                <a:cs typeface="Calibri" charset="0"/>
              </a:rPr>
              <a:t> different </a:t>
            </a:r>
            <a:r>
              <a:rPr lang="sv-SE" sz="1600" dirty="0" err="1">
                <a:solidFill>
                  <a:srgbClr val="000000"/>
                </a:solidFill>
                <a:latin typeface="Calibri" charset="0"/>
                <a:ea typeface="Calibri" charset="0"/>
                <a:cs typeface="Calibri" charset="0"/>
              </a:rPr>
              <a:t>advantages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but</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also</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some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disadvantages</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can</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you</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see</a:t>
            </a:r>
            <a:r>
              <a:rPr lang="sv-SE" sz="1600" dirty="0">
                <a:solidFill>
                  <a:srgbClr val="000000"/>
                </a:solidFill>
                <a:latin typeface="Calibri" charset="0"/>
                <a:ea typeface="Calibri" charset="0"/>
                <a:cs typeface="Calibri" charset="0"/>
              </a:rPr>
              <a:t> </a:t>
            </a:r>
            <a:r>
              <a:rPr lang="sv-SE" sz="1600" dirty="0" err="1">
                <a:solidFill>
                  <a:srgbClr val="000000"/>
                </a:solidFill>
                <a:latin typeface="Calibri" charset="0"/>
                <a:ea typeface="Calibri" charset="0"/>
                <a:cs typeface="Calibri" charset="0"/>
              </a:rPr>
              <a:t>why</a:t>
            </a:r>
            <a:r>
              <a:rPr lang="sv-SE" sz="1600" dirty="0" smtClean="0">
                <a:solidFill>
                  <a:srgbClr val="000000"/>
                </a:solidFill>
                <a:latin typeface="Calibri" charset="0"/>
                <a:ea typeface="Calibri" charset="0"/>
                <a:cs typeface="Calibri" charset="0"/>
              </a:rPr>
              <a:t>?</a:t>
            </a:r>
          </a:p>
          <a:p>
            <a:pPr marL="923925" lvl="1"/>
            <a:endParaRPr lang="sv-SE" sz="1600" dirty="0">
              <a:solidFill>
                <a:srgbClr val="000000"/>
              </a:solidFill>
              <a:latin typeface="Calibri" charset="0"/>
              <a:ea typeface="Calibri" charset="0"/>
              <a:cs typeface="Calibri" charset="0"/>
            </a:endParaRPr>
          </a:p>
          <a:p>
            <a:pPr marL="923925" lvl="1"/>
            <a:endParaRPr lang="sv-SE" sz="1600" dirty="0" smtClean="0">
              <a:solidFill>
                <a:srgbClr val="000000"/>
              </a:solidFill>
              <a:latin typeface="Calibri" charset="0"/>
              <a:ea typeface="Calibri" charset="0"/>
              <a:cs typeface="Calibri" charset="0"/>
            </a:endParaRPr>
          </a:p>
          <a:p>
            <a:pPr lvl="1"/>
            <a:endParaRPr lang="sv-SE" sz="1600" dirty="0">
              <a:solidFill>
                <a:srgbClr val="000000"/>
              </a:solidFill>
              <a:latin typeface="Calibri" charset="0"/>
              <a:ea typeface="Calibri" charset="0"/>
              <a:cs typeface="Calibri" charset="0"/>
            </a:endParaRPr>
          </a:p>
          <a:p>
            <a:pPr lvl="1"/>
            <a:endParaRPr lang="sv-SE" sz="2000" dirty="0">
              <a:solidFill>
                <a:srgbClr val="000000"/>
              </a:solidFill>
              <a:latin typeface="Calibri" charset="0"/>
              <a:ea typeface="Calibri" charset="0"/>
              <a:cs typeface="Calibri" charset="0"/>
            </a:endParaRPr>
          </a:p>
        </p:txBody>
      </p:sp>
      <p:sp>
        <p:nvSpPr>
          <p:cNvPr id="5" name="Rubrik 1"/>
          <p:cNvSpPr txBox="1">
            <a:spLocks/>
          </p:cNvSpPr>
          <p:nvPr/>
        </p:nvSpPr>
        <p:spPr>
          <a:xfrm>
            <a:off x="0" y="142240"/>
            <a:ext cx="8970264" cy="113328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Example</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Simulating</a:t>
            </a:r>
            <a:r>
              <a:rPr lang="sv-SE" sz="3200" dirty="0" smtClean="0">
                <a:latin typeface="Calibri" charset="0"/>
                <a:ea typeface="Calibri" charset="0"/>
                <a:cs typeface="Calibri" charset="0"/>
              </a:rPr>
              <a:t> </a:t>
            </a:r>
            <a:r>
              <a:rPr lang="sv-SE" sz="3200" dirty="0" err="1" smtClean="0">
                <a:latin typeface="Calibri" charset="0"/>
                <a:ea typeface="Calibri" charset="0"/>
                <a:cs typeface="Calibri" charset="0"/>
              </a:rPr>
              <a:t>water</a:t>
            </a:r>
            <a:r>
              <a:rPr lang="sv-SE" sz="2800" dirty="0" smtClean="0">
                <a:latin typeface="Calibri" charset="0"/>
                <a:ea typeface="Calibri" charset="0"/>
                <a:cs typeface="Calibri" charset="0"/>
              </a:rPr>
              <a:t/>
            </a:r>
            <a:br>
              <a:rPr lang="sv-SE" sz="2800" dirty="0" smtClean="0">
                <a:latin typeface="Calibri" charset="0"/>
                <a:ea typeface="Calibri" charset="0"/>
                <a:cs typeface="Calibri" charset="0"/>
              </a:rPr>
            </a:br>
            <a:r>
              <a:rPr lang="sv-SE" sz="2800" dirty="0">
                <a:latin typeface="Calibri" charset="0"/>
                <a:ea typeface="Calibri" charset="0"/>
                <a:cs typeface="Calibri" charset="0"/>
              </a:rPr>
              <a:t>	</a:t>
            </a:r>
            <a:r>
              <a:rPr lang="sv-SE" sz="2000" dirty="0" smtClean="0">
                <a:latin typeface="Calibri" charset="0"/>
                <a:ea typeface="Calibri" charset="0"/>
                <a:cs typeface="Calibri" charset="0"/>
              </a:rPr>
              <a:t>The </a:t>
            </a:r>
            <a:r>
              <a:rPr lang="sv-SE" sz="2000" dirty="0" err="1">
                <a:latin typeface="Calibri" charset="0"/>
                <a:ea typeface="Calibri" charset="0"/>
                <a:cs typeface="Calibri" charset="0"/>
              </a:rPr>
              <a:t>subsequent</a:t>
            </a:r>
            <a:r>
              <a:rPr lang="sv-SE" sz="2000" dirty="0">
                <a:latin typeface="Calibri" charset="0"/>
                <a:ea typeface="Calibri" charset="0"/>
                <a:cs typeface="Calibri" charset="0"/>
              </a:rPr>
              <a:t> NVT, NPT </a:t>
            </a:r>
            <a:r>
              <a:rPr lang="sv-SE" sz="2000" dirty="0" err="1">
                <a:latin typeface="Calibri" charset="0"/>
                <a:ea typeface="Calibri" charset="0"/>
                <a:cs typeface="Calibri" charset="0"/>
              </a:rPr>
              <a:t>snd</a:t>
            </a:r>
            <a:r>
              <a:rPr lang="sv-SE" sz="2000" dirty="0">
                <a:latin typeface="Calibri" charset="0"/>
                <a:ea typeface="Calibri" charset="0"/>
                <a:cs typeface="Calibri" charset="0"/>
              </a:rPr>
              <a:t> MD simulation </a:t>
            </a:r>
            <a:r>
              <a:rPr lang="sv-SE" sz="2000" dirty="0" err="1" smtClean="0">
                <a:latin typeface="Calibri" charset="0"/>
                <a:ea typeface="Calibri" charset="0"/>
                <a:cs typeface="Calibri" charset="0"/>
              </a:rPr>
              <a:t>files</a:t>
            </a:r>
            <a:r>
              <a:rPr lang="mr-IN" sz="2000" dirty="0" smtClean="0">
                <a:latin typeface="Calibri" charset="0"/>
                <a:ea typeface="Calibri" charset="0"/>
                <a:cs typeface="Calibri" charset="0"/>
              </a:rPr>
              <a:t>…</a:t>
            </a:r>
            <a:endParaRPr lang="sv-SE" sz="2000" b="1" dirty="0" smtClean="0">
              <a:latin typeface="Calibri" charset="0"/>
              <a:ea typeface="Calibri" charset="0"/>
              <a:cs typeface="Calibri" charset="0"/>
            </a:endParaRPr>
          </a:p>
        </p:txBody>
      </p:sp>
    </p:spTree>
    <p:extLst>
      <p:ext uri="{BB962C8B-B14F-4D97-AF65-F5344CB8AC3E}">
        <p14:creationId xmlns:p14="http://schemas.microsoft.com/office/powerpoint/2010/main" val="2644909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p:cNvSpPr/>
          <p:nvPr/>
        </p:nvSpPr>
        <p:spPr>
          <a:xfrm>
            <a:off x="-1" y="4318843"/>
            <a:ext cx="9143998" cy="1477328"/>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pPr marL="923925" lvl="1"/>
            <a:r>
              <a:rPr lang="en-US" sz="2000" dirty="0">
                <a:solidFill>
                  <a:srgbClr val="000000"/>
                </a:solidFill>
                <a:latin typeface="Calibri" charset="0"/>
                <a:ea typeface="Calibri" charset="0"/>
                <a:cs typeface="Calibri" charset="0"/>
              </a:rPr>
              <a:t>What’s in a </a:t>
            </a:r>
            <a:r>
              <a:rPr lang="en-US" sz="2000" b="1" dirty="0">
                <a:solidFill>
                  <a:srgbClr val="000000"/>
                </a:solidFill>
                <a:latin typeface="Calibri" charset="0"/>
                <a:ea typeface="Calibri" charset="0"/>
                <a:cs typeface="Calibri" charset="0"/>
              </a:rPr>
              <a:t>.log</a:t>
            </a:r>
            <a:r>
              <a:rPr lang="en-US" sz="2000" dirty="0">
                <a:solidFill>
                  <a:srgbClr val="000000"/>
                </a:solidFill>
                <a:latin typeface="Calibri" charset="0"/>
                <a:ea typeface="Calibri" charset="0"/>
                <a:cs typeface="Calibri" charset="0"/>
              </a:rPr>
              <a:t> text file? Best reference can be found here:</a:t>
            </a:r>
          </a:p>
          <a:p>
            <a:pPr marL="923925" lvl="1"/>
            <a:r>
              <a:rPr lang="en-US" sz="1200" dirty="0">
                <a:solidFill>
                  <a:srgbClr val="000000"/>
                </a:solidFill>
                <a:latin typeface="Calibri" charset="0"/>
                <a:ea typeface="Calibri" charset="0"/>
                <a:cs typeface="Calibri" charset="0"/>
                <a:hlinkClick r:id="rId2"/>
              </a:rPr>
              <a:t>http://www.gromacs.org/Documentation/Tutorials/GROMACS_USA_Workshop_and_Conference_2013</a:t>
            </a:r>
            <a:endParaRPr lang="en-US" sz="1200" dirty="0">
              <a:solidFill>
                <a:srgbClr val="000000"/>
              </a:solidFill>
              <a:latin typeface="Calibri" charset="0"/>
              <a:ea typeface="Calibri" charset="0"/>
              <a:cs typeface="Calibri" charset="0"/>
            </a:endParaRPr>
          </a:p>
          <a:p>
            <a:pPr marL="923925" lvl="1"/>
            <a:endParaRPr lang="en-US" sz="1200" dirty="0">
              <a:solidFill>
                <a:srgbClr val="000000"/>
              </a:solidFill>
              <a:latin typeface="Calibri" charset="0"/>
              <a:ea typeface="Calibri" charset="0"/>
              <a:cs typeface="Calibri" charset="0"/>
            </a:endParaRPr>
          </a:p>
          <a:p>
            <a:pPr marL="923925" lvl="1"/>
            <a:r>
              <a:rPr lang="en-US" sz="2000" dirty="0">
                <a:solidFill>
                  <a:srgbClr val="000000"/>
                </a:solidFill>
                <a:latin typeface="Calibri" charset="0"/>
                <a:ea typeface="Calibri" charset="0"/>
                <a:cs typeface="Calibri" charset="0"/>
              </a:rPr>
              <a:t>What’s in a </a:t>
            </a:r>
            <a:r>
              <a:rPr lang="en-US" sz="2000" b="1" dirty="0">
                <a:solidFill>
                  <a:srgbClr val="000000"/>
                </a:solidFill>
                <a:latin typeface="Calibri" charset="0"/>
                <a:ea typeface="Calibri" charset="0"/>
                <a:cs typeface="Calibri" charset="0"/>
              </a:rPr>
              <a:t>.</a:t>
            </a:r>
            <a:r>
              <a:rPr lang="en-US" sz="2000" b="1" dirty="0" err="1">
                <a:solidFill>
                  <a:srgbClr val="000000"/>
                </a:solidFill>
                <a:latin typeface="Calibri" charset="0"/>
                <a:ea typeface="Calibri" charset="0"/>
                <a:cs typeface="Calibri" charset="0"/>
              </a:rPr>
              <a:t>edr</a:t>
            </a:r>
            <a:r>
              <a:rPr lang="en-US" sz="2000" dirty="0">
                <a:solidFill>
                  <a:srgbClr val="000000"/>
                </a:solidFill>
                <a:latin typeface="Calibri" charset="0"/>
                <a:ea typeface="Calibri" charset="0"/>
                <a:cs typeface="Calibri" charset="0"/>
              </a:rPr>
              <a:t> file? Use </a:t>
            </a:r>
            <a:r>
              <a:rPr lang="en-US" sz="2000" b="1" dirty="0" err="1">
                <a:solidFill>
                  <a:srgbClr val="000000"/>
                </a:solidFill>
                <a:latin typeface="Calibri" charset="0"/>
                <a:ea typeface="Calibri" charset="0"/>
                <a:cs typeface="Calibri" charset="0"/>
              </a:rPr>
              <a:t>gmx</a:t>
            </a:r>
            <a:r>
              <a:rPr lang="en-US" sz="2000" b="1" dirty="0">
                <a:solidFill>
                  <a:srgbClr val="000000"/>
                </a:solidFill>
                <a:latin typeface="Calibri" charset="0"/>
                <a:ea typeface="Calibri" charset="0"/>
                <a:cs typeface="Calibri" charset="0"/>
              </a:rPr>
              <a:t> energy </a:t>
            </a:r>
            <a:r>
              <a:rPr lang="en-US" sz="2000" dirty="0">
                <a:solidFill>
                  <a:srgbClr val="000000"/>
                </a:solidFill>
                <a:latin typeface="Calibri" charset="0"/>
                <a:ea typeface="Calibri" charset="0"/>
                <a:cs typeface="Calibri" charset="0"/>
              </a:rPr>
              <a:t>to find out, like </a:t>
            </a:r>
            <a:r>
              <a:rPr lang="en-US" sz="2000" dirty="0" smtClean="0">
                <a:solidFill>
                  <a:srgbClr val="000000"/>
                </a:solidFill>
                <a:latin typeface="Calibri" charset="0"/>
                <a:ea typeface="Calibri" charset="0"/>
                <a:cs typeface="Calibri" charset="0"/>
              </a:rPr>
              <a:t>this</a:t>
            </a:r>
            <a:endParaRPr lang="en-US" sz="2000" dirty="0">
              <a:solidFill>
                <a:srgbClr val="000000"/>
              </a:solidFill>
              <a:latin typeface="Calibri" charset="0"/>
              <a:ea typeface="Calibri" charset="0"/>
              <a:cs typeface="Calibri" charset="0"/>
            </a:endParaRPr>
          </a:p>
          <a:p>
            <a:pPr marL="923925" lvl="1"/>
            <a:endParaRPr lang="en-US" sz="1200" dirty="0">
              <a:solidFill>
                <a:srgbClr val="000000"/>
              </a:solidFill>
              <a:latin typeface="Calibri" charset="0"/>
              <a:ea typeface="Calibri" charset="0"/>
              <a:cs typeface="Calibri" charset="0"/>
            </a:endParaRPr>
          </a:p>
          <a:p>
            <a:pPr lvl="1"/>
            <a:endParaRPr lang="sv-SE" sz="1400" dirty="0">
              <a:solidFill>
                <a:srgbClr val="000000"/>
              </a:solidFill>
              <a:latin typeface="Courier"/>
              <a:cs typeface="Courier"/>
            </a:endParaRPr>
          </a:p>
        </p:txBody>
      </p:sp>
      <p:sp>
        <p:nvSpPr>
          <p:cNvPr id="7" name="Rektangel 6"/>
          <p:cNvSpPr/>
          <p:nvPr/>
        </p:nvSpPr>
        <p:spPr>
          <a:xfrm>
            <a:off x="0" y="1221020"/>
            <a:ext cx="9144000" cy="2554545"/>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sv-SE" sz="1600" dirty="0" err="1">
                <a:solidFill>
                  <a:srgbClr val="000000"/>
                </a:solidFill>
                <a:latin typeface="Courier" charset="0"/>
                <a:ea typeface="Courier" charset="0"/>
                <a:cs typeface="Courier" charset="0"/>
              </a:rPr>
              <a:t>prenpt.gro</a:t>
            </a:r>
            <a:r>
              <a:rPr lang="sv-SE" sz="1600" dirty="0">
                <a:solidFill>
                  <a:srgbClr val="000000"/>
                </a:solidFill>
                <a:latin typeface="Courier" charset="0"/>
                <a:ea typeface="Courier" charset="0"/>
                <a:cs typeface="Courier" charset="0"/>
              </a:rPr>
              <a:t>  # The input </a:t>
            </a:r>
            <a:r>
              <a:rPr lang="sv-SE" sz="1600" dirty="0" err="1">
                <a:solidFill>
                  <a:srgbClr val="000000"/>
                </a:solidFill>
                <a:latin typeface="Courier" charset="0"/>
                <a:ea typeface="Courier" charset="0"/>
                <a:cs typeface="Courier" charset="0"/>
              </a:rPr>
              <a:t>structure</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hence</a:t>
            </a:r>
            <a:r>
              <a:rPr lang="sv-SE" sz="1600" dirty="0">
                <a:solidFill>
                  <a:srgbClr val="000000"/>
                </a:solidFill>
                <a:latin typeface="Courier" charset="0"/>
                <a:ea typeface="Courier" charset="0"/>
                <a:cs typeface="Courier" charset="0"/>
              </a:rPr>
              <a:t> the ’pre’</a:t>
            </a:r>
          </a:p>
          <a:p>
            <a:pPr marL="923925" lvl="1"/>
            <a:r>
              <a:rPr lang="sv-SE" sz="1600" dirty="0" err="1">
                <a:solidFill>
                  <a:srgbClr val="000000"/>
                </a:solidFill>
                <a:latin typeface="Courier" charset="0"/>
                <a:ea typeface="Courier" charset="0"/>
                <a:cs typeface="Courier" charset="0"/>
              </a:rPr>
              <a:t>npt.gro</a:t>
            </a:r>
            <a:r>
              <a:rPr lang="sv-SE" sz="1600" dirty="0">
                <a:solidFill>
                  <a:srgbClr val="000000"/>
                </a:solidFill>
                <a:latin typeface="Courier" charset="0"/>
                <a:ea typeface="Courier" charset="0"/>
                <a:cs typeface="Courier" charset="0"/>
              </a:rPr>
              <a:t>     # The final </a:t>
            </a:r>
            <a:r>
              <a:rPr lang="sv-SE" sz="1600" dirty="0" err="1">
                <a:solidFill>
                  <a:srgbClr val="000000"/>
                </a:solidFill>
                <a:latin typeface="Courier" charset="0"/>
                <a:ea typeface="Courier" charset="0"/>
                <a:cs typeface="Courier" charset="0"/>
              </a:rPr>
              <a:t>structure</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what</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if</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we</a:t>
            </a:r>
            <a:r>
              <a:rPr lang="sv-SE" sz="1600" dirty="0">
                <a:solidFill>
                  <a:srgbClr val="000000"/>
                </a:solidFill>
                <a:latin typeface="Courier" charset="0"/>
                <a:ea typeface="Courier" charset="0"/>
                <a:cs typeface="Courier" charset="0"/>
              </a:rPr>
              <a:t> </a:t>
            </a:r>
            <a:r>
              <a:rPr lang="sv-SE" sz="1600" dirty="0" err="1" smtClean="0">
                <a:solidFill>
                  <a:srgbClr val="000000"/>
                </a:solidFill>
                <a:latin typeface="Courier" charset="0"/>
                <a:ea typeface="Courier" charset="0"/>
                <a:cs typeface="Courier" charset="0"/>
              </a:rPr>
              <a:t>can’t</a:t>
            </a:r>
            <a:r>
              <a:rPr lang="sv-SE" sz="1600" dirty="0" smtClean="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find</a:t>
            </a:r>
            <a:r>
              <a:rPr lang="sv-SE" sz="1600" dirty="0">
                <a:solidFill>
                  <a:srgbClr val="000000"/>
                </a:solidFill>
                <a:latin typeface="Courier" charset="0"/>
                <a:ea typeface="Courier" charset="0"/>
                <a:cs typeface="Courier" charset="0"/>
              </a:rPr>
              <a:t> it?</a:t>
            </a:r>
          </a:p>
          <a:p>
            <a:pPr marL="923925" lvl="1"/>
            <a:r>
              <a:rPr lang="sv-SE" sz="1600" dirty="0" err="1">
                <a:solidFill>
                  <a:srgbClr val="000000"/>
                </a:solidFill>
                <a:latin typeface="Courier" charset="0"/>
                <a:ea typeface="Courier" charset="0"/>
                <a:cs typeface="Courier" charset="0"/>
              </a:rPr>
              <a:t>npt.xtc</a:t>
            </a:r>
            <a:r>
              <a:rPr lang="sv-SE" sz="1600" dirty="0">
                <a:solidFill>
                  <a:srgbClr val="000000"/>
                </a:solidFill>
                <a:latin typeface="Courier" charset="0"/>
                <a:ea typeface="Courier" charset="0"/>
                <a:cs typeface="Courier" charset="0"/>
              </a:rPr>
              <a:t>     # The </a:t>
            </a:r>
            <a:r>
              <a:rPr lang="sv-SE" sz="1600" dirty="0" err="1">
                <a:solidFill>
                  <a:srgbClr val="000000"/>
                </a:solidFill>
                <a:latin typeface="Courier" charset="0"/>
                <a:ea typeface="Courier" charset="0"/>
                <a:cs typeface="Courier" charset="0"/>
              </a:rPr>
              <a:t>compressed</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trajectory</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why</a:t>
            </a:r>
            <a:r>
              <a:rPr lang="sv-SE" sz="1600" dirty="0">
                <a:solidFill>
                  <a:srgbClr val="000000"/>
                </a:solidFill>
                <a:latin typeface="Courier" charset="0"/>
                <a:ea typeface="Courier" charset="0"/>
                <a:cs typeface="Courier" charset="0"/>
              </a:rPr>
              <a:t> not </a:t>
            </a:r>
            <a:r>
              <a:rPr lang="sv-SE" sz="1600" b="1" dirty="0">
                <a:solidFill>
                  <a:srgbClr val="000000"/>
                </a:solidFill>
                <a:latin typeface="Courier" charset="0"/>
                <a:ea typeface="Courier" charset="0"/>
                <a:cs typeface="Courier" charset="0"/>
              </a:rPr>
              <a:t>.</a:t>
            </a:r>
            <a:r>
              <a:rPr lang="sv-SE" sz="1600" b="1" dirty="0" err="1">
                <a:solidFill>
                  <a:srgbClr val="000000"/>
                </a:solidFill>
                <a:latin typeface="Courier" charset="0"/>
                <a:ea typeface="Courier" charset="0"/>
                <a:cs typeface="Courier" charset="0"/>
              </a:rPr>
              <a:t>trr</a:t>
            </a:r>
            <a:r>
              <a:rPr lang="sv-SE" sz="1600" dirty="0">
                <a:solidFill>
                  <a:srgbClr val="000000"/>
                </a:solidFill>
                <a:latin typeface="Courier" charset="0"/>
                <a:ea typeface="Courier" charset="0"/>
                <a:cs typeface="Courier" charset="0"/>
              </a:rPr>
              <a:t>?</a:t>
            </a:r>
          </a:p>
          <a:p>
            <a:pPr marL="923925" lvl="1"/>
            <a:r>
              <a:rPr lang="sv-SE" sz="1600" dirty="0" err="1">
                <a:solidFill>
                  <a:srgbClr val="000000"/>
                </a:solidFill>
                <a:latin typeface="Courier" charset="0"/>
                <a:ea typeface="Courier" charset="0"/>
                <a:cs typeface="Courier" charset="0"/>
              </a:rPr>
              <a:t>npt.tpr</a:t>
            </a:r>
            <a:r>
              <a:rPr lang="sv-SE" sz="1600" dirty="0">
                <a:solidFill>
                  <a:srgbClr val="000000"/>
                </a:solidFill>
                <a:latin typeface="Courier" charset="0"/>
                <a:ea typeface="Courier" charset="0"/>
                <a:cs typeface="Courier" charset="0"/>
              </a:rPr>
              <a:t>     # The input </a:t>
            </a:r>
            <a:r>
              <a:rPr lang="sv-SE" sz="1600" b="1" dirty="0">
                <a:solidFill>
                  <a:srgbClr val="000000"/>
                </a:solidFill>
                <a:latin typeface="Courier" charset="0"/>
                <a:ea typeface="Courier" charset="0"/>
                <a:cs typeface="Courier" charset="0"/>
              </a:rPr>
              <a:t>.</a:t>
            </a:r>
            <a:r>
              <a:rPr lang="sv-SE" sz="1600" b="1" dirty="0" err="1">
                <a:solidFill>
                  <a:srgbClr val="000000"/>
                </a:solidFill>
                <a:latin typeface="Courier" charset="0"/>
                <a:ea typeface="Courier" charset="0"/>
                <a:cs typeface="Courier" charset="0"/>
              </a:rPr>
              <a:t>tpr</a:t>
            </a:r>
            <a:r>
              <a:rPr lang="sv-SE" sz="1600" b="1"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file</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created</a:t>
            </a:r>
            <a:r>
              <a:rPr lang="sv-SE" sz="1600" dirty="0">
                <a:solidFill>
                  <a:srgbClr val="000000"/>
                </a:solidFill>
                <a:latin typeface="Courier" charset="0"/>
                <a:ea typeface="Courier" charset="0"/>
                <a:cs typeface="Courier" charset="0"/>
              </a:rPr>
              <a:t> by </a:t>
            </a:r>
            <a:r>
              <a:rPr lang="sv-SE" sz="1600" b="1" dirty="0" err="1">
                <a:solidFill>
                  <a:srgbClr val="000000"/>
                </a:solidFill>
                <a:latin typeface="Courier" charset="0"/>
                <a:ea typeface="Courier" charset="0"/>
                <a:cs typeface="Courier" charset="0"/>
              </a:rPr>
              <a:t>gmx</a:t>
            </a:r>
            <a:r>
              <a:rPr lang="sv-SE" sz="1600" b="1" dirty="0">
                <a:solidFill>
                  <a:srgbClr val="000000"/>
                </a:solidFill>
                <a:latin typeface="Courier" charset="0"/>
                <a:ea typeface="Courier" charset="0"/>
                <a:cs typeface="Courier" charset="0"/>
              </a:rPr>
              <a:t> </a:t>
            </a:r>
            <a:r>
              <a:rPr lang="sv-SE" sz="1600" b="1" dirty="0" err="1">
                <a:solidFill>
                  <a:srgbClr val="000000"/>
                </a:solidFill>
                <a:latin typeface="Courier" charset="0"/>
                <a:ea typeface="Courier" charset="0"/>
                <a:cs typeface="Courier" charset="0"/>
              </a:rPr>
              <a:t>grompp</a:t>
            </a:r>
            <a:endParaRPr lang="sv-SE" sz="1600" b="1" dirty="0">
              <a:solidFill>
                <a:srgbClr val="000000"/>
              </a:solidFill>
              <a:latin typeface="Courier" charset="0"/>
              <a:ea typeface="Courier" charset="0"/>
              <a:cs typeface="Courier" charset="0"/>
            </a:endParaRPr>
          </a:p>
          <a:p>
            <a:pPr marL="923925" lvl="1"/>
            <a:r>
              <a:rPr lang="sv-SE" sz="1600" dirty="0" err="1">
                <a:solidFill>
                  <a:srgbClr val="000000"/>
                </a:solidFill>
                <a:latin typeface="Courier" charset="0"/>
                <a:ea typeface="Courier" charset="0"/>
                <a:cs typeface="Courier" charset="0"/>
              </a:rPr>
              <a:t>npt.log</a:t>
            </a:r>
            <a:r>
              <a:rPr lang="sv-SE" sz="1600" dirty="0">
                <a:solidFill>
                  <a:srgbClr val="000000"/>
                </a:solidFill>
                <a:latin typeface="Courier" charset="0"/>
                <a:ea typeface="Courier" charset="0"/>
                <a:cs typeface="Courier" charset="0"/>
              </a:rPr>
              <a:t>     # The simulation log </a:t>
            </a:r>
            <a:r>
              <a:rPr lang="sv-SE" sz="1600" dirty="0" err="1">
                <a:solidFill>
                  <a:srgbClr val="000000"/>
                </a:solidFill>
                <a:latin typeface="Courier" charset="0"/>
                <a:ea typeface="Courier" charset="0"/>
                <a:cs typeface="Courier" charset="0"/>
              </a:rPr>
              <a:t>file</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How</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did</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we</a:t>
            </a:r>
            <a:r>
              <a:rPr lang="sv-SE" sz="1600" dirty="0">
                <a:solidFill>
                  <a:srgbClr val="000000"/>
                </a:solidFill>
                <a:latin typeface="Courier" charset="0"/>
                <a:ea typeface="Courier" charset="0"/>
                <a:cs typeface="Courier" charset="0"/>
              </a:rPr>
              <a:t> do?</a:t>
            </a:r>
          </a:p>
          <a:p>
            <a:pPr marL="923925" lvl="1"/>
            <a:r>
              <a:rPr lang="sv-SE" sz="1600" dirty="0" err="1">
                <a:solidFill>
                  <a:srgbClr val="000000"/>
                </a:solidFill>
                <a:latin typeface="Courier" charset="0"/>
                <a:ea typeface="Courier" charset="0"/>
                <a:cs typeface="Courier" charset="0"/>
              </a:rPr>
              <a:t>npt.edr</a:t>
            </a:r>
            <a:r>
              <a:rPr lang="sv-SE" sz="1600" dirty="0">
                <a:solidFill>
                  <a:srgbClr val="000000"/>
                </a:solidFill>
                <a:latin typeface="Courier" charset="0"/>
                <a:ea typeface="Courier" charset="0"/>
                <a:cs typeface="Courier" charset="0"/>
              </a:rPr>
              <a:t>     # The output </a:t>
            </a:r>
            <a:r>
              <a:rPr lang="sv-SE" sz="1600" dirty="0" err="1">
                <a:solidFill>
                  <a:srgbClr val="000000"/>
                </a:solidFill>
                <a:latin typeface="Courier" charset="0"/>
                <a:ea typeface="Courier" charset="0"/>
                <a:cs typeface="Courier" charset="0"/>
              </a:rPr>
              <a:t>energy</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file</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Use</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with</a:t>
            </a:r>
            <a:r>
              <a:rPr lang="sv-SE" sz="1600" dirty="0">
                <a:solidFill>
                  <a:srgbClr val="000000"/>
                </a:solidFill>
                <a:latin typeface="Courier" charset="0"/>
                <a:ea typeface="Courier" charset="0"/>
                <a:cs typeface="Courier" charset="0"/>
              </a:rPr>
              <a:t> </a:t>
            </a:r>
            <a:r>
              <a:rPr lang="sv-SE" sz="1600" b="1" dirty="0" err="1">
                <a:solidFill>
                  <a:srgbClr val="000000"/>
                </a:solidFill>
                <a:latin typeface="Courier" charset="0"/>
                <a:ea typeface="Courier" charset="0"/>
                <a:cs typeface="Courier" charset="0"/>
              </a:rPr>
              <a:t>gmx</a:t>
            </a:r>
            <a:r>
              <a:rPr lang="sv-SE" sz="1600" b="1" dirty="0">
                <a:solidFill>
                  <a:srgbClr val="000000"/>
                </a:solidFill>
                <a:latin typeface="Courier" charset="0"/>
                <a:ea typeface="Courier" charset="0"/>
                <a:cs typeface="Courier" charset="0"/>
              </a:rPr>
              <a:t> </a:t>
            </a:r>
            <a:r>
              <a:rPr lang="sv-SE" sz="1600" b="1" dirty="0" err="1">
                <a:solidFill>
                  <a:srgbClr val="000000"/>
                </a:solidFill>
                <a:latin typeface="Courier" charset="0"/>
                <a:ea typeface="Courier" charset="0"/>
                <a:cs typeface="Courier" charset="0"/>
              </a:rPr>
              <a:t>energy</a:t>
            </a:r>
            <a:r>
              <a:rPr lang="sv-SE" sz="1600" b="1" dirty="0">
                <a:solidFill>
                  <a:srgbClr val="000000"/>
                </a:solidFill>
                <a:latin typeface="Courier" charset="0"/>
                <a:ea typeface="Courier" charset="0"/>
                <a:cs typeface="Courier" charset="0"/>
              </a:rPr>
              <a:t> </a:t>
            </a:r>
            <a:r>
              <a:rPr lang="sv-SE" sz="1600" b="1" dirty="0" smtClean="0">
                <a:solidFill>
                  <a:srgbClr val="000000"/>
                </a:solidFill>
                <a:latin typeface="Courier" charset="0"/>
                <a:ea typeface="Courier" charset="0"/>
                <a:cs typeface="Courier" charset="0"/>
              </a:rPr>
              <a:t/>
            </a:r>
            <a:br>
              <a:rPr lang="sv-SE" sz="1600" b="1" dirty="0" smtClean="0">
                <a:solidFill>
                  <a:srgbClr val="000000"/>
                </a:solidFill>
                <a:latin typeface="Courier" charset="0"/>
                <a:ea typeface="Courier" charset="0"/>
                <a:cs typeface="Courier" charset="0"/>
              </a:rPr>
            </a:br>
            <a:r>
              <a:rPr lang="sv-SE" sz="1600" dirty="0" err="1" smtClean="0">
                <a:solidFill>
                  <a:srgbClr val="000000"/>
                </a:solidFill>
                <a:latin typeface="Courier" charset="0"/>
                <a:ea typeface="Courier" charset="0"/>
                <a:cs typeface="Courier" charset="0"/>
              </a:rPr>
              <a:t>npt.mdp</a:t>
            </a:r>
            <a:r>
              <a:rPr lang="sv-SE" sz="1600" dirty="0" smtClean="0">
                <a:solidFill>
                  <a:srgbClr val="000000"/>
                </a:solidFill>
                <a:latin typeface="Courier" charset="0"/>
                <a:ea typeface="Courier" charset="0"/>
                <a:cs typeface="Courier" charset="0"/>
              </a:rPr>
              <a:t>     </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Our</a:t>
            </a:r>
            <a:r>
              <a:rPr lang="sv-SE" sz="1600" dirty="0">
                <a:solidFill>
                  <a:srgbClr val="000000"/>
                </a:solidFill>
                <a:latin typeface="Courier" charset="0"/>
                <a:ea typeface="Courier" charset="0"/>
                <a:cs typeface="Courier" charset="0"/>
              </a:rPr>
              <a:t> md parameter </a:t>
            </a:r>
            <a:r>
              <a:rPr lang="sv-SE" sz="1600" dirty="0" err="1">
                <a:solidFill>
                  <a:srgbClr val="000000"/>
                </a:solidFill>
                <a:latin typeface="Courier" charset="0"/>
                <a:ea typeface="Courier" charset="0"/>
                <a:cs typeface="Courier" charset="0"/>
              </a:rPr>
              <a:t>file</a:t>
            </a:r>
            <a:endParaRPr lang="sv-SE" sz="1600" dirty="0">
              <a:solidFill>
                <a:srgbClr val="000000"/>
              </a:solidFill>
              <a:latin typeface="Courier" charset="0"/>
              <a:ea typeface="Courier" charset="0"/>
              <a:cs typeface="Courier" charset="0"/>
            </a:endParaRPr>
          </a:p>
          <a:p>
            <a:pPr marL="923925" lvl="1"/>
            <a:r>
              <a:rPr lang="sv-SE" sz="1600" dirty="0" err="1">
                <a:solidFill>
                  <a:srgbClr val="000000"/>
                </a:solidFill>
                <a:latin typeface="Courier" charset="0"/>
                <a:ea typeface="Courier" charset="0"/>
                <a:cs typeface="Courier" charset="0"/>
              </a:rPr>
              <a:t>mdout.mdp</a:t>
            </a:r>
            <a:r>
              <a:rPr lang="sv-SE" sz="1600" dirty="0">
                <a:solidFill>
                  <a:srgbClr val="000000"/>
                </a:solidFill>
                <a:latin typeface="Courier" charset="0"/>
                <a:ea typeface="Courier" charset="0"/>
                <a:cs typeface="Courier" charset="0"/>
              </a:rPr>
              <a:t>   # Gromacs md parameter </a:t>
            </a:r>
            <a:r>
              <a:rPr lang="sv-SE" sz="1600" dirty="0" err="1">
                <a:solidFill>
                  <a:srgbClr val="000000"/>
                </a:solidFill>
                <a:latin typeface="Courier" charset="0"/>
                <a:ea typeface="Courier" charset="0"/>
                <a:cs typeface="Courier" charset="0"/>
              </a:rPr>
              <a:t>file</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Wait</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what</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po</a:t>
            </a:r>
            <a:r>
              <a:rPr lang="sv-SE" sz="1600" dirty="0">
                <a:solidFill>
                  <a:srgbClr val="000000"/>
                </a:solidFill>
                <a:latin typeface="Courier" charset="0"/>
                <a:ea typeface="Courier" charset="0"/>
                <a:cs typeface="Courier" charset="0"/>
              </a:rPr>
              <a:t>)</a:t>
            </a:r>
          </a:p>
          <a:p>
            <a:pPr marL="923925" lvl="1"/>
            <a:r>
              <a:rPr lang="sv-SE" sz="1600" dirty="0" err="1">
                <a:solidFill>
                  <a:srgbClr val="000000"/>
                </a:solidFill>
                <a:latin typeface="Courier" charset="0"/>
                <a:ea typeface="Courier" charset="0"/>
                <a:cs typeface="Courier" charset="0"/>
              </a:rPr>
              <a:t>npt.top</a:t>
            </a:r>
            <a:r>
              <a:rPr lang="sv-SE" sz="1600" dirty="0">
                <a:solidFill>
                  <a:srgbClr val="000000"/>
                </a:solidFill>
                <a:latin typeface="Courier" charset="0"/>
                <a:ea typeface="Courier" charset="0"/>
                <a:cs typeface="Courier" charset="0"/>
              </a:rPr>
              <a:t>     # Gromacs </a:t>
            </a:r>
            <a:r>
              <a:rPr lang="sv-SE" sz="1600" dirty="0" err="1">
                <a:solidFill>
                  <a:srgbClr val="000000"/>
                </a:solidFill>
                <a:latin typeface="Courier" charset="0"/>
                <a:ea typeface="Courier" charset="0"/>
                <a:cs typeface="Courier" charset="0"/>
              </a:rPr>
              <a:t>topology</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file</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Wait</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what</a:t>
            </a:r>
            <a:r>
              <a:rPr lang="sv-SE" sz="1600" dirty="0">
                <a:solidFill>
                  <a:srgbClr val="000000"/>
                </a:solidFill>
                <a:latin typeface="Courier" charset="0"/>
                <a:ea typeface="Courier" charset="0"/>
                <a:cs typeface="Courier" charset="0"/>
              </a:rPr>
              <a:t>? (-</a:t>
            </a:r>
            <a:r>
              <a:rPr lang="sv-SE" sz="1600" dirty="0" err="1">
                <a:solidFill>
                  <a:srgbClr val="000000"/>
                </a:solidFill>
                <a:latin typeface="Courier" charset="0"/>
                <a:ea typeface="Courier" charset="0"/>
                <a:cs typeface="Courier" charset="0"/>
              </a:rPr>
              <a:t>pp</a:t>
            </a:r>
            <a:r>
              <a:rPr lang="sv-SE" sz="1600" dirty="0">
                <a:solidFill>
                  <a:srgbClr val="000000"/>
                </a:solidFill>
                <a:latin typeface="Courier" charset="0"/>
                <a:ea typeface="Courier" charset="0"/>
                <a:cs typeface="Courier" charset="0"/>
              </a:rPr>
              <a:t>)</a:t>
            </a:r>
          </a:p>
          <a:p>
            <a:pPr marL="923925" lvl="1"/>
            <a:r>
              <a:rPr lang="sv-SE" sz="1600" dirty="0" err="1">
                <a:solidFill>
                  <a:srgbClr val="000000"/>
                </a:solidFill>
                <a:latin typeface="Courier" charset="0"/>
                <a:ea typeface="Courier" charset="0"/>
                <a:cs typeface="Courier" charset="0"/>
              </a:rPr>
              <a:t>npt.cpt</a:t>
            </a:r>
            <a:r>
              <a:rPr lang="sv-SE" sz="1600" dirty="0">
                <a:solidFill>
                  <a:srgbClr val="000000"/>
                </a:solidFill>
                <a:latin typeface="Courier" charset="0"/>
                <a:ea typeface="Courier" charset="0"/>
                <a:cs typeface="Courier" charset="0"/>
              </a:rPr>
              <a:t>     # The </a:t>
            </a:r>
            <a:r>
              <a:rPr lang="sv-SE" sz="1600" dirty="0" err="1">
                <a:solidFill>
                  <a:srgbClr val="000000"/>
                </a:solidFill>
                <a:latin typeface="Courier" charset="0"/>
                <a:ea typeface="Courier" charset="0"/>
                <a:cs typeface="Courier" charset="0"/>
              </a:rPr>
              <a:t>restart</a:t>
            </a:r>
            <a:r>
              <a:rPr lang="sv-SE" sz="1600" dirty="0">
                <a:solidFill>
                  <a:srgbClr val="000000"/>
                </a:solidFill>
                <a:latin typeface="Courier" charset="0"/>
                <a:ea typeface="Courier" charset="0"/>
                <a:cs typeface="Courier" charset="0"/>
              </a:rPr>
              <a:t> </a:t>
            </a:r>
            <a:r>
              <a:rPr lang="sv-SE" sz="1600" dirty="0" err="1" smtClean="0">
                <a:solidFill>
                  <a:srgbClr val="000000"/>
                </a:solidFill>
                <a:latin typeface="Courier" charset="0"/>
                <a:ea typeface="Courier" charset="0"/>
                <a:cs typeface="Courier" charset="0"/>
              </a:rPr>
              <a:t>checkpoint</a:t>
            </a:r>
            <a:r>
              <a:rPr lang="sv-SE" sz="1600" dirty="0" smtClean="0">
                <a:solidFill>
                  <a:srgbClr val="000000"/>
                </a:solidFill>
                <a:latin typeface="Courier" charset="0"/>
                <a:ea typeface="Courier" charset="0"/>
                <a:cs typeface="Courier" charset="0"/>
              </a:rPr>
              <a:t> </a:t>
            </a:r>
            <a:r>
              <a:rPr lang="sv-SE" sz="1600" dirty="0" err="1" smtClean="0">
                <a:solidFill>
                  <a:srgbClr val="000000"/>
                </a:solidFill>
                <a:latin typeface="Courier" charset="0"/>
                <a:ea typeface="Courier" charset="0"/>
                <a:cs typeface="Courier" charset="0"/>
              </a:rPr>
              <a:t>file</a:t>
            </a:r>
            <a:r>
              <a:rPr lang="sv-SE" sz="1600" dirty="0" smtClean="0">
                <a:solidFill>
                  <a:srgbClr val="000000"/>
                </a:solidFill>
                <a:latin typeface="Courier" charset="0"/>
                <a:ea typeface="Courier" charset="0"/>
                <a:cs typeface="Courier" charset="0"/>
              </a:rPr>
              <a:t>.</a:t>
            </a:r>
            <a:endParaRPr lang="sv-SE" sz="1600" dirty="0">
              <a:solidFill>
                <a:srgbClr val="000000"/>
              </a:solidFill>
              <a:latin typeface="Calibri" charset="0"/>
              <a:ea typeface="Calibri" charset="0"/>
              <a:cs typeface="Calibri" charset="0"/>
            </a:endParaRPr>
          </a:p>
        </p:txBody>
      </p:sp>
      <p:sp>
        <p:nvSpPr>
          <p:cNvPr id="6" name="Rubrik 1"/>
          <p:cNvSpPr txBox="1">
            <a:spLocks/>
          </p:cNvSpPr>
          <p:nvPr/>
        </p:nvSpPr>
        <p:spPr>
          <a:xfrm>
            <a:off x="0" y="0"/>
            <a:ext cx="9143999" cy="985520"/>
          </a:xfrm>
          <a:prstGeom prst="rect">
            <a:avLst/>
          </a:prstGeom>
        </p:spPr>
        <p:txBody>
          <a:bodyPr vert="horz" lIns="68580" tIns="34290" rIns="68580" bIns="3429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923925" algn="l"/>
            <a:r>
              <a:rPr lang="sv-SE" sz="3600" dirty="0" err="1">
                <a:latin typeface="Calibri" charset="0"/>
                <a:ea typeface="Calibri" charset="0"/>
                <a:cs typeface="Calibri" charset="0"/>
              </a:rPr>
              <a:t>Let’s</a:t>
            </a:r>
            <a:r>
              <a:rPr lang="sv-SE" sz="3600" dirty="0">
                <a:latin typeface="Calibri" charset="0"/>
                <a:ea typeface="Calibri" charset="0"/>
                <a:cs typeface="Calibri" charset="0"/>
              </a:rPr>
              <a:t> </a:t>
            </a:r>
            <a:r>
              <a:rPr lang="sv-SE" sz="3600" dirty="0" err="1">
                <a:latin typeface="Calibri" charset="0"/>
                <a:ea typeface="Calibri" charset="0"/>
                <a:cs typeface="Calibri" charset="0"/>
              </a:rPr>
              <a:t>have</a:t>
            </a:r>
            <a:r>
              <a:rPr lang="sv-SE" sz="3600" dirty="0">
                <a:latin typeface="Calibri" charset="0"/>
                <a:ea typeface="Calibri" charset="0"/>
                <a:cs typeface="Calibri" charset="0"/>
              </a:rPr>
              <a:t> a look at </a:t>
            </a:r>
            <a:r>
              <a:rPr lang="sv-SE" sz="3600" dirty="0" err="1">
                <a:latin typeface="Calibri" charset="0"/>
                <a:ea typeface="Calibri" charset="0"/>
                <a:cs typeface="Calibri" charset="0"/>
              </a:rPr>
              <a:t>some</a:t>
            </a:r>
            <a:r>
              <a:rPr lang="sv-SE" sz="3600" dirty="0">
                <a:latin typeface="Calibri" charset="0"/>
                <a:ea typeface="Calibri" charset="0"/>
                <a:cs typeface="Calibri" charset="0"/>
              </a:rPr>
              <a:t> output </a:t>
            </a:r>
            <a:r>
              <a:rPr lang="sv-SE" sz="3600" dirty="0" err="1">
                <a:latin typeface="Calibri" charset="0"/>
                <a:ea typeface="Calibri" charset="0"/>
                <a:cs typeface="Calibri" charset="0"/>
              </a:rPr>
              <a:t>files</a:t>
            </a:r>
            <a:endParaRPr lang="sv-SE" sz="3600" dirty="0">
              <a:latin typeface="Calibri" charset="0"/>
              <a:ea typeface="Calibri" charset="0"/>
              <a:cs typeface="Calibri" charset="0"/>
            </a:endParaRPr>
          </a:p>
          <a:p>
            <a:pPr marL="923925" algn="l"/>
            <a:r>
              <a:rPr lang="sv-SE" sz="2000" dirty="0" err="1">
                <a:latin typeface="Calibri" charset="0"/>
                <a:ea typeface="Calibri" charset="0"/>
                <a:cs typeface="Calibri" charset="0"/>
              </a:rPr>
              <a:t>Example</a:t>
            </a:r>
            <a:r>
              <a:rPr lang="sv-SE" sz="2000" dirty="0">
                <a:latin typeface="Calibri" charset="0"/>
                <a:ea typeface="Calibri" charset="0"/>
                <a:cs typeface="Calibri" charset="0"/>
              </a:rPr>
              <a:t> from the NPT simulations</a:t>
            </a:r>
            <a:endParaRPr lang="sv-SE" sz="2000" b="1" dirty="0">
              <a:latin typeface="Calibri" charset="0"/>
              <a:ea typeface="Calibri" charset="0"/>
              <a:cs typeface="Calibri" charset="0"/>
            </a:endParaRPr>
          </a:p>
        </p:txBody>
      </p:sp>
      <p:sp>
        <p:nvSpPr>
          <p:cNvPr id="5" name="Rektangel 4"/>
          <p:cNvSpPr/>
          <p:nvPr/>
        </p:nvSpPr>
        <p:spPr>
          <a:xfrm>
            <a:off x="-1" y="5796171"/>
            <a:ext cx="9143999" cy="106182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endParaRPr lang="en-US" sz="1200" dirty="0">
              <a:solidFill>
                <a:srgbClr val="000000"/>
              </a:solidFill>
              <a:latin typeface="Courier New" charset="0"/>
              <a:ea typeface="Courier New" charset="0"/>
              <a:cs typeface="Courier New" charset="0"/>
            </a:endParaRPr>
          </a:p>
          <a:p>
            <a:pPr marL="923925" lvl="1"/>
            <a:r>
              <a:rPr lang="en-US" sz="1200" b="1" dirty="0" err="1">
                <a:solidFill>
                  <a:srgbClr val="000000"/>
                </a:solidFill>
                <a:latin typeface="Courier New" charset="0"/>
                <a:ea typeface="Courier New" charset="0"/>
                <a:cs typeface="Courier New" charset="0"/>
              </a:rPr>
              <a:t>gmx</a:t>
            </a:r>
            <a:r>
              <a:rPr lang="en-US" sz="1200" b="1" dirty="0">
                <a:solidFill>
                  <a:srgbClr val="000000"/>
                </a:solidFill>
                <a:latin typeface="Courier New" charset="0"/>
                <a:ea typeface="Courier New" charset="0"/>
                <a:cs typeface="Courier New" charset="0"/>
              </a:rPr>
              <a:t> energy –f </a:t>
            </a:r>
            <a:r>
              <a:rPr lang="en-US" sz="1200" b="1" dirty="0" err="1">
                <a:solidFill>
                  <a:srgbClr val="000000"/>
                </a:solidFill>
                <a:latin typeface="Courier New" charset="0"/>
                <a:ea typeface="Courier New" charset="0"/>
                <a:cs typeface="Courier New" charset="0"/>
              </a:rPr>
              <a:t>npt.edr</a:t>
            </a:r>
            <a:endParaRPr lang="en-US" sz="1200" b="1" dirty="0">
              <a:solidFill>
                <a:srgbClr val="000000"/>
              </a:solidFill>
              <a:latin typeface="Courier New" charset="0"/>
              <a:ea typeface="Courier New" charset="0"/>
              <a:cs typeface="Courier New" charset="0"/>
            </a:endParaRPr>
          </a:p>
          <a:p>
            <a:pPr marL="923925" lvl="1"/>
            <a:endParaRPr lang="en-US" sz="900" dirty="0">
              <a:solidFill>
                <a:srgbClr val="000000"/>
              </a:solidFill>
              <a:latin typeface="Courier New" charset="0"/>
              <a:ea typeface="Courier New" charset="0"/>
              <a:cs typeface="Courier New" charset="0"/>
            </a:endParaRPr>
          </a:p>
          <a:p>
            <a:pPr marL="923925" lvl="1"/>
            <a:r>
              <a:rPr lang="en-US" sz="1200" b="1" dirty="0">
                <a:solidFill>
                  <a:srgbClr val="000000"/>
                </a:solidFill>
                <a:latin typeface="Courier New" charset="0"/>
                <a:ea typeface="Courier New" charset="0"/>
                <a:cs typeface="Courier New" charset="0"/>
              </a:rPr>
              <a:t>echo 5 10 11 | </a:t>
            </a:r>
            <a:r>
              <a:rPr lang="en-US" sz="1200" b="1" dirty="0" err="1">
                <a:solidFill>
                  <a:srgbClr val="000000"/>
                </a:solidFill>
                <a:latin typeface="Courier New" charset="0"/>
                <a:ea typeface="Courier New" charset="0"/>
                <a:cs typeface="Courier New" charset="0"/>
              </a:rPr>
              <a:t>gmx</a:t>
            </a:r>
            <a:r>
              <a:rPr lang="en-US" sz="1200" b="1" dirty="0">
                <a:solidFill>
                  <a:srgbClr val="000000"/>
                </a:solidFill>
                <a:latin typeface="Courier New" charset="0"/>
                <a:ea typeface="Courier New" charset="0"/>
                <a:cs typeface="Courier New" charset="0"/>
              </a:rPr>
              <a:t> energy –f </a:t>
            </a:r>
            <a:r>
              <a:rPr lang="en-US" sz="1200" b="1" dirty="0" err="1">
                <a:solidFill>
                  <a:srgbClr val="000000"/>
                </a:solidFill>
                <a:latin typeface="Courier New" charset="0"/>
                <a:ea typeface="Courier New" charset="0"/>
                <a:cs typeface="Courier New" charset="0"/>
              </a:rPr>
              <a:t>npt.edr</a:t>
            </a:r>
            <a:endParaRPr lang="en-US" sz="1200" b="1" dirty="0">
              <a:solidFill>
                <a:srgbClr val="000000"/>
              </a:solidFill>
              <a:latin typeface="Courier New" charset="0"/>
              <a:ea typeface="Courier New" charset="0"/>
              <a:cs typeface="Courier New" charset="0"/>
            </a:endParaRPr>
          </a:p>
          <a:p>
            <a:pPr lvl="1"/>
            <a:endParaRPr lang="en-US" sz="900" dirty="0">
              <a:solidFill>
                <a:srgbClr val="000000"/>
              </a:solidFill>
              <a:latin typeface="Courier"/>
              <a:cs typeface="Courier"/>
            </a:endParaRPr>
          </a:p>
          <a:p>
            <a:pPr lvl="1"/>
            <a:endParaRPr lang="sv-SE" sz="900" dirty="0">
              <a:solidFill>
                <a:srgbClr val="000000"/>
              </a:solidFill>
              <a:latin typeface="Courier"/>
              <a:cs typeface="Courier"/>
            </a:endParaRPr>
          </a:p>
        </p:txBody>
      </p:sp>
    </p:spTree>
    <p:extLst>
      <p:ext uri="{BB962C8B-B14F-4D97-AF65-F5344CB8AC3E}">
        <p14:creationId xmlns:p14="http://schemas.microsoft.com/office/powerpoint/2010/main" val="85666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ktangel 6"/>
          <p:cNvSpPr/>
          <p:nvPr/>
        </p:nvSpPr>
        <p:spPr>
          <a:xfrm>
            <a:off x="-2" y="1476261"/>
            <a:ext cx="9144000" cy="4870564"/>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en-US" sz="900" dirty="0">
                <a:solidFill>
                  <a:srgbClr val="000000"/>
                </a:solidFill>
                <a:latin typeface="Courier"/>
                <a:cs typeface="Courier"/>
              </a:rPr>
              <a:t>Opened </a:t>
            </a:r>
            <a:r>
              <a:rPr lang="en-US" sz="900" dirty="0" err="1">
                <a:solidFill>
                  <a:srgbClr val="000000"/>
                </a:solidFill>
                <a:latin typeface="Courier"/>
                <a:cs typeface="Courier"/>
              </a:rPr>
              <a:t>npt.edr</a:t>
            </a:r>
            <a:r>
              <a:rPr lang="en-US" sz="900" dirty="0">
                <a:solidFill>
                  <a:srgbClr val="000000"/>
                </a:solidFill>
                <a:latin typeface="Courier"/>
                <a:cs typeface="Courier"/>
              </a:rPr>
              <a:t> as single precision energy file</a:t>
            </a:r>
          </a:p>
          <a:p>
            <a:pPr marL="923925" lvl="1"/>
            <a:r>
              <a:rPr lang="en-US" sz="900" dirty="0">
                <a:solidFill>
                  <a:srgbClr val="000000"/>
                </a:solidFill>
                <a:latin typeface="Courier"/>
                <a:cs typeface="Courier"/>
              </a:rPr>
              <a:t>Select the terms you want from the following list by</a:t>
            </a:r>
          </a:p>
          <a:p>
            <a:pPr marL="923925" lvl="1"/>
            <a:r>
              <a:rPr lang="en-US" sz="900" dirty="0">
                <a:solidFill>
                  <a:srgbClr val="000000"/>
                </a:solidFill>
                <a:latin typeface="Courier"/>
                <a:cs typeface="Courier"/>
              </a:rPr>
              <a:t>selecting either (part of) the name or the number or a combination.</a:t>
            </a:r>
          </a:p>
          <a:p>
            <a:pPr marL="923925" lvl="1"/>
            <a:r>
              <a:rPr lang="en-US" sz="900" dirty="0">
                <a:solidFill>
                  <a:srgbClr val="000000"/>
                </a:solidFill>
                <a:latin typeface="Courier"/>
                <a:cs typeface="Courier"/>
              </a:rPr>
              <a:t>End your selection with an empty line or a zero.</a:t>
            </a:r>
          </a:p>
          <a:p>
            <a:pPr marL="923925" lvl="1"/>
            <a:r>
              <a:rPr lang="en-US" sz="900" dirty="0">
                <a:solidFill>
                  <a:srgbClr val="000000"/>
                </a:solidFill>
                <a:latin typeface="Courier"/>
                <a:cs typeface="Courier"/>
              </a:rPr>
              <a:t>-------------------------------------------------------------------</a:t>
            </a:r>
          </a:p>
          <a:p>
            <a:pPr marL="923925" lvl="1"/>
            <a:r>
              <a:rPr lang="en-US" sz="900" dirty="0">
                <a:solidFill>
                  <a:srgbClr val="000000"/>
                </a:solidFill>
                <a:latin typeface="Courier"/>
                <a:cs typeface="Courier"/>
              </a:rPr>
              <a:t>  1  LJ-(SR)          2  </a:t>
            </a:r>
            <a:r>
              <a:rPr lang="en-US" sz="900" dirty="0" err="1">
                <a:solidFill>
                  <a:srgbClr val="000000"/>
                </a:solidFill>
                <a:latin typeface="Courier"/>
                <a:cs typeface="Courier"/>
              </a:rPr>
              <a:t>Disper</a:t>
            </a:r>
            <a:r>
              <a:rPr lang="en-US" sz="900" dirty="0">
                <a:solidFill>
                  <a:srgbClr val="000000"/>
                </a:solidFill>
                <a:latin typeface="Courier"/>
                <a:cs typeface="Courier"/>
              </a:rPr>
              <a:t>.-corr.    3  Coulomb-(SR)     4  </a:t>
            </a:r>
            <a:r>
              <a:rPr lang="en-US" sz="900" dirty="0" err="1">
                <a:solidFill>
                  <a:srgbClr val="000000"/>
                </a:solidFill>
                <a:latin typeface="Courier"/>
                <a:cs typeface="Courier"/>
              </a:rPr>
              <a:t>Coul</a:t>
            </a:r>
            <a:r>
              <a:rPr lang="en-US" sz="900" dirty="0">
                <a:solidFill>
                  <a:srgbClr val="000000"/>
                </a:solidFill>
                <a:latin typeface="Courier"/>
                <a:cs typeface="Courier"/>
              </a:rPr>
              <a:t>.-recip.  </a:t>
            </a:r>
          </a:p>
          <a:p>
            <a:pPr marL="923925" lvl="1"/>
            <a:r>
              <a:rPr lang="en-US" sz="900" dirty="0">
                <a:solidFill>
                  <a:srgbClr val="000000"/>
                </a:solidFill>
                <a:latin typeface="Courier"/>
                <a:cs typeface="Courier"/>
              </a:rPr>
              <a:t>  5  Potential        6  Kinetic-En.      7  Total-Energy     8  Temperature   </a:t>
            </a:r>
          </a:p>
          <a:p>
            <a:pPr marL="923925" lvl="1"/>
            <a:r>
              <a:rPr lang="en-US" sz="900" dirty="0">
                <a:solidFill>
                  <a:srgbClr val="000000"/>
                </a:solidFill>
                <a:latin typeface="Courier"/>
                <a:cs typeface="Courier"/>
              </a:rPr>
              <a:t>  9  Pres.-DC        10  Pressure        11  Box-X           12  Box-Y         </a:t>
            </a:r>
          </a:p>
          <a:p>
            <a:pPr marL="923925" lvl="1"/>
            <a:r>
              <a:rPr lang="en-US" sz="900" dirty="0">
                <a:solidFill>
                  <a:srgbClr val="000000"/>
                </a:solidFill>
                <a:latin typeface="Courier"/>
                <a:cs typeface="Courier"/>
              </a:rPr>
              <a:t> 13  Box-Z           14  Volume          15  Density         16  </a:t>
            </a:r>
            <a:r>
              <a:rPr lang="en-US" sz="900" dirty="0" err="1">
                <a:solidFill>
                  <a:srgbClr val="000000"/>
                </a:solidFill>
                <a:latin typeface="Courier"/>
                <a:cs typeface="Courier"/>
              </a:rPr>
              <a:t>pV</a:t>
            </a:r>
            <a:r>
              <a:rPr lang="en-US" sz="900" dirty="0">
                <a:solidFill>
                  <a:srgbClr val="000000"/>
                </a:solidFill>
                <a:latin typeface="Courier"/>
                <a:cs typeface="Courier"/>
              </a:rPr>
              <a:t>            </a:t>
            </a:r>
          </a:p>
          <a:p>
            <a:pPr marL="923925" lvl="1"/>
            <a:r>
              <a:rPr lang="en-US" sz="900" dirty="0">
                <a:solidFill>
                  <a:srgbClr val="000000"/>
                </a:solidFill>
                <a:latin typeface="Courier"/>
                <a:cs typeface="Courier"/>
              </a:rPr>
              <a:t> 17  Enthalpy        18  </a:t>
            </a:r>
            <a:r>
              <a:rPr lang="en-US" sz="900" dirty="0" err="1">
                <a:solidFill>
                  <a:srgbClr val="000000"/>
                </a:solidFill>
                <a:latin typeface="Courier"/>
                <a:cs typeface="Courier"/>
              </a:rPr>
              <a:t>Vir</a:t>
            </a:r>
            <a:r>
              <a:rPr lang="en-US" sz="900" dirty="0">
                <a:solidFill>
                  <a:srgbClr val="000000"/>
                </a:solidFill>
                <a:latin typeface="Courier"/>
                <a:cs typeface="Courier"/>
              </a:rPr>
              <a:t>-XX          19  </a:t>
            </a:r>
            <a:r>
              <a:rPr lang="en-US" sz="900" dirty="0" err="1">
                <a:solidFill>
                  <a:srgbClr val="000000"/>
                </a:solidFill>
                <a:latin typeface="Courier"/>
                <a:cs typeface="Courier"/>
              </a:rPr>
              <a:t>Vir</a:t>
            </a:r>
            <a:r>
              <a:rPr lang="en-US" sz="900" dirty="0">
                <a:solidFill>
                  <a:srgbClr val="000000"/>
                </a:solidFill>
                <a:latin typeface="Courier"/>
                <a:cs typeface="Courier"/>
              </a:rPr>
              <a:t>-XY          20  </a:t>
            </a:r>
            <a:r>
              <a:rPr lang="en-US" sz="900" dirty="0" err="1">
                <a:solidFill>
                  <a:srgbClr val="000000"/>
                </a:solidFill>
                <a:latin typeface="Courier"/>
                <a:cs typeface="Courier"/>
              </a:rPr>
              <a:t>Vir</a:t>
            </a:r>
            <a:r>
              <a:rPr lang="en-US" sz="900" dirty="0">
                <a:solidFill>
                  <a:srgbClr val="000000"/>
                </a:solidFill>
                <a:latin typeface="Courier"/>
                <a:cs typeface="Courier"/>
              </a:rPr>
              <a:t>-XZ        </a:t>
            </a:r>
          </a:p>
          <a:p>
            <a:pPr marL="923925" lvl="1"/>
            <a:r>
              <a:rPr lang="en-US" sz="900" dirty="0">
                <a:solidFill>
                  <a:srgbClr val="000000"/>
                </a:solidFill>
                <a:latin typeface="Courier"/>
                <a:cs typeface="Courier"/>
              </a:rPr>
              <a:t> 21  </a:t>
            </a:r>
            <a:r>
              <a:rPr lang="en-US" sz="900" dirty="0" err="1">
                <a:solidFill>
                  <a:srgbClr val="000000"/>
                </a:solidFill>
                <a:latin typeface="Courier"/>
                <a:cs typeface="Courier"/>
              </a:rPr>
              <a:t>Vir</a:t>
            </a:r>
            <a:r>
              <a:rPr lang="en-US" sz="900" dirty="0">
                <a:solidFill>
                  <a:srgbClr val="000000"/>
                </a:solidFill>
                <a:latin typeface="Courier"/>
                <a:cs typeface="Courier"/>
              </a:rPr>
              <a:t>-YX          22  </a:t>
            </a:r>
            <a:r>
              <a:rPr lang="en-US" sz="900" dirty="0" err="1">
                <a:solidFill>
                  <a:srgbClr val="000000"/>
                </a:solidFill>
                <a:latin typeface="Courier"/>
                <a:cs typeface="Courier"/>
              </a:rPr>
              <a:t>Vir</a:t>
            </a:r>
            <a:r>
              <a:rPr lang="en-US" sz="900" dirty="0">
                <a:solidFill>
                  <a:srgbClr val="000000"/>
                </a:solidFill>
                <a:latin typeface="Courier"/>
                <a:cs typeface="Courier"/>
              </a:rPr>
              <a:t>-YY          23  </a:t>
            </a:r>
            <a:r>
              <a:rPr lang="en-US" sz="900" dirty="0" err="1">
                <a:solidFill>
                  <a:srgbClr val="000000"/>
                </a:solidFill>
                <a:latin typeface="Courier"/>
                <a:cs typeface="Courier"/>
              </a:rPr>
              <a:t>Vir</a:t>
            </a:r>
            <a:r>
              <a:rPr lang="en-US" sz="900" dirty="0">
                <a:solidFill>
                  <a:srgbClr val="000000"/>
                </a:solidFill>
                <a:latin typeface="Courier"/>
                <a:cs typeface="Courier"/>
              </a:rPr>
              <a:t>-YZ          24  </a:t>
            </a:r>
            <a:r>
              <a:rPr lang="en-US" sz="900" dirty="0" err="1">
                <a:solidFill>
                  <a:srgbClr val="000000"/>
                </a:solidFill>
                <a:latin typeface="Courier"/>
                <a:cs typeface="Courier"/>
              </a:rPr>
              <a:t>Vir</a:t>
            </a:r>
            <a:r>
              <a:rPr lang="en-US" sz="900" dirty="0">
                <a:solidFill>
                  <a:srgbClr val="000000"/>
                </a:solidFill>
                <a:latin typeface="Courier"/>
                <a:cs typeface="Courier"/>
              </a:rPr>
              <a:t>-ZX        </a:t>
            </a:r>
          </a:p>
          <a:p>
            <a:pPr marL="923925" lvl="1"/>
            <a:r>
              <a:rPr lang="en-US" sz="900" dirty="0">
                <a:solidFill>
                  <a:srgbClr val="000000"/>
                </a:solidFill>
                <a:latin typeface="Courier"/>
                <a:cs typeface="Courier"/>
              </a:rPr>
              <a:t> 25  </a:t>
            </a:r>
            <a:r>
              <a:rPr lang="en-US" sz="900" dirty="0" err="1">
                <a:solidFill>
                  <a:srgbClr val="000000"/>
                </a:solidFill>
                <a:latin typeface="Courier"/>
                <a:cs typeface="Courier"/>
              </a:rPr>
              <a:t>Vir</a:t>
            </a:r>
            <a:r>
              <a:rPr lang="en-US" sz="900" dirty="0">
                <a:solidFill>
                  <a:srgbClr val="000000"/>
                </a:solidFill>
                <a:latin typeface="Courier"/>
                <a:cs typeface="Courier"/>
              </a:rPr>
              <a:t>-ZY          26  </a:t>
            </a:r>
            <a:r>
              <a:rPr lang="en-US" sz="900" dirty="0" err="1">
                <a:solidFill>
                  <a:srgbClr val="000000"/>
                </a:solidFill>
                <a:latin typeface="Courier"/>
                <a:cs typeface="Courier"/>
              </a:rPr>
              <a:t>Vir</a:t>
            </a:r>
            <a:r>
              <a:rPr lang="en-US" sz="900" dirty="0">
                <a:solidFill>
                  <a:srgbClr val="000000"/>
                </a:solidFill>
                <a:latin typeface="Courier"/>
                <a:cs typeface="Courier"/>
              </a:rPr>
              <a:t>-ZZ          27  </a:t>
            </a:r>
            <a:r>
              <a:rPr lang="en-US" sz="900" dirty="0" err="1">
                <a:solidFill>
                  <a:srgbClr val="000000"/>
                </a:solidFill>
                <a:latin typeface="Courier"/>
                <a:cs typeface="Courier"/>
              </a:rPr>
              <a:t>Pres</a:t>
            </a:r>
            <a:r>
              <a:rPr lang="en-US" sz="900" dirty="0">
                <a:solidFill>
                  <a:srgbClr val="000000"/>
                </a:solidFill>
                <a:latin typeface="Courier"/>
                <a:cs typeface="Courier"/>
              </a:rPr>
              <a:t>-XX         28  </a:t>
            </a:r>
            <a:r>
              <a:rPr lang="en-US" sz="900" dirty="0" err="1">
                <a:solidFill>
                  <a:srgbClr val="000000"/>
                </a:solidFill>
                <a:latin typeface="Courier"/>
                <a:cs typeface="Courier"/>
              </a:rPr>
              <a:t>Pres</a:t>
            </a:r>
            <a:r>
              <a:rPr lang="en-US" sz="900" dirty="0">
                <a:solidFill>
                  <a:srgbClr val="000000"/>
                </a:solidFill>
                <a:latin typeface="Courier"/>
                <a:cs typeface="Courier"/>
              </a:rPr>
              <a:t>-XY       </a:t>
            </a:r>
          </a:p>
          <a:p>
            <a:pPr marL="923925" lvl="1"/>
            <a:r>
              <a:rPr lang="en-US" sz="900" dirty="0">
                <a:solidFill>
                  <a:srgbClr val="000000"/>
                </a:solidFill>
                <a:latin typeface="Courier"/>
                <a:cs typeface="Courier"/>
              </a:rPr>
              <a:t> 29  </a:t>
            </a:r>
            <a:r>
              <a:rPr lang="en-US" sz="900" dirty="0" err="1">
                <a:solidFill>
                  <a:srgbClr val="000000"/>
                </a:solidFill>
                <a:latin typeface="Courier"/>
                <a:cs typeface="Courier"/>
              </a:rPr>
              <a:t>Pres</a:t>
            </a:r>
            <a:r>
              <a:rPr lang="en-US" sz="900" dirty="0">
                <a:solidFill>
                  <a:srgbClr val="000000"/>
                </a:solidFill>
                <a:latin typeface="Courier"/>
                <a:cs typeface="Courier"/>
              </a:rPr>
              <a:t>-XZ         30  </a:t>
            </a:r>
            <a:r>
              <a:rPr lang="en-US" sz="900" dirty="0" err="1">
                <a:solidFill>
                  <a:srgbClr val="000000"/>
                </a:solidFill>
                <a:latin typeface="Courier"/>
                <a:cs typeface="Courier"/>
              </a:rPr>
              <a:t>Pres</a:t>
            </a:r>
            <a:r>
              <a:rPr lang="en-US" sz="900" dirty="0">
                <a:solidFill>
                  <a:srgbClr val="000000"/>
                </a:solidFill>
                <a:latin typeface="Courier"/>
                <a:cs typeface="Courier"/>
              </a:rPr>
              <a:t>-YX         31  </a:t>
            </a:r>
            <a:r>
              <a:rPr lang="en-US" sz="900" dirty="0" err="1">
                <a:solidFill>
                  <a:srgbClr val="000000"/>
                </a:solidFill>
                <a:latin typeface="Courier"/>
                <a:cs typeface="Courier"/>
              </a:rPr>
              <a:t>Pres</a:t>
            </a:r>
            <a:r>
              <a:rPr lang="en-US" sz="900" dirty="0">
                <a:solidFill>
                  <a:srgbClr val="000000"/>
                </a:solidFill>
                <a:latin typeface="Courier"/>
                <a:cs typeface="Courier"/>
              </a:rPr>
              <a:t>-YY         32  </a:t>
            </a:r>
            <a:r>
              <a:rPr lang="en-US" sz="900" dirty="0" err="1">
                <a:solidFill>
                  <a:srgbClr val="000000"/>
                </a:solidFill>
                <a:latin typeface="Courier"/>
                <a:cs typeface="Courier"/>
              </a:rPr>
              <a:t>Pres</a:t>
            </a:r>
            <a:r>
              <a:rPr lang="en-US" sz="900" dirty="0">
                <a:solidFill>
                  <a:srgbClr val="000000"/>
                </a:solidFill>
                <a:latin typeface="Courier"/>
                <a:cs typeface="Courier"/>
              </a:rPr>
              <a:t>-YZ       </a:t>
            </a:r>
          </a:p>
          <a:p>
            <a:pPr marL="923925" lvl="1"/>
            <a:r>
              <a:rPr lang="en-US" sz="900" dirty="0">
                <a:solidFill>
                  <a:srgbClr val="000000"/>
                </a:solidFill>
                <a:latin typeface="Courier"/>
                <a:cs typeface="Courier"/>
              </a:rPr>
              <a:t> 33  </a:t>
            </a:r>
            <a:r>
              <a:rPr lang="en-US" sz="900" dirty="0" err="1">
                <a:solidFill>
                  <a:srgbClr val="000000"/>
                </a:solidFill>
                <a:latin typeface="Courier"/>
                <a:cs typeface="Courier"/>
              </a:rPr>
              <a:t>Pres</a:t>
            </a:r>
            <a:r>
              <a:rPr lang="en-US" sz="900" dirty="0">
                <a:solidFill>
                  <a:srgbClr val="000000"/>
                </a:solidFill>
                <a:latin typeface="Courier"/>
                <a:cs typeface="Courier"/>
              </a:rPr>
              <a:t>-ZX         34  </a:t>
            </a:r>
            <a:r>
              <a:rPr lang="en-US" sz="900" dirty="0" err="1">
                <a:solidFill>
                  <a:srgbClr val="000000"/>
                </a:solidFill>
                <a:latin typeface="Courier"/>
                <a:cs typeface="Courier"/>
              </a:rPr>
              <a:t>Pres</a:t>
            </a:r>
            <a:r>
              <a:rPr lang="en-US" sz="900" dirty="0">
                <a:solidFill>
                  <a:srgbClr val="000000"/>
                </a:solidFill>
                <a:latin typeface="Courier"/>
                <a:cs typeface="Courier"/>
              </a:rPr>
              <a:t>-ZY         35  </a:t>
            </a:r>
            <a:r>
              <a:rPr lang="en-US" sz="900" dirty="0" err="1">
                <a:solidFill>
                  <a:srgbClr val="000000"/>
                </a:solidFill>
                <a:latin typeface="Courier"/>
                <a:cs typeface="Courier"/>
              </a:rPr>
              <a:t>Pres</a:t>
            </a:r>
            <a:r>
              <a:rPr lang="en-US" sz="900" dirty="0">
                <a:solidFill>
                  <a:srgbClr val="000000"/>
                </a:solidFill>
                <a:latin typeface="Courier"/>
                <a:cs typeface="Courier"/>
              </a:rPr>
              <a:t>-ZZ         36  #Surf*</a:t>
            </a:r>
            <a:r>
              <a:rPr lang="en-US" sz="900" dirty="0" err="1">
                <a:solidFill>
                  <a:srgbClr val="000000"/>
                </a:solidFill>
                <a:latin typeface="Courier"/>
                <a:cs typeface="Courier"/>
              </a:rPr>
              <a:t>SurfTen</a:t>
            </a:r>
            <a:r>
              <a:rPr lang="en-US" sz="900" dirty="0">
                <a:solidFill>
                  <a:srgbClr val="000000"/>
                </a:solidFill>
                <a:latin typeface="Courier"/>
                <a:cs typeface="Courier"/>
              </a:rPr>
              <a:t> </a:t>
            </a:r>
          </a:p>
          <a:p>
            <a:pPr marL="923925" lvl="1"/>
            <a:r>
              <a:rPr lang="en-US" sz="900" dirty="0">
                <a:solidFill>
                  <a:srgbClr val="000000"/>
                </a:solidFill>
                <a:latin typeface="Courier"/>
                <a:cs typeface="Courier"/>
              </a:rPr>
              <a:t> 37  T-System        38  Lamb-System   </a:t>
            </a:r>
          </a:p>
          <a:p>
            <a:pPr marL="923925" lvl="1"/>
            <a:r>
              <a:rPr lang="en-US" sz="900" dirty="0">
                <a:solidFill>
                  <a:srgbClr val="000000"/>
                </a:solidFill>
                <a:latin typeface="Courier"/>
                <a:cs typeface="Courier"/>
              </a:rPr>
              <a:t>5</a:t>
            </a:r>
          </a:p>
          <a:p>
            <a:pPr marL="923925" lvl="1"/>
            <a:r>
              <a:rPr lang="en-US" sz="900" dirty="0">
                <a:solidFill>
                  <a:srgbClr val="000000"/>
                </a:solidFill>
                <a:latin typeface="Courier"/>
                <a:cs typeface="Courier"/>
              </a:rPr>
              <a:t>10</a:t>
            </a:r>
          </a:p>
          <a:p>
            <a:pPr marL="923925" lvl="1"/>
            <a:r>
              <a:rPr lang="en-US" sz="900" dirty="0">
                <a:solidFill>
                  <a:srgbClr val="000000"/>
                </a:solidFill>
                <a:latin typeface="Courier"/>
                <a:cs typeface="Courier"/>
              </a:rPr>
              <a:t>11</a:t>
            </a:r>
          </a:p>
          <a:p>
            <a:pPr marL="923925" lvl="1"/>
            <a:r>
              <a:rPr lang="en-US" sz="900" dirty="0">
                <a:solidFill>
                  <a:srgbClr val="000000"/>
                </a:solidFill>
                <a:latin typeface="Courier"/>
                <a:cs typeface="Courier"/>
              </a:rPr>
              <a:t>Back Off! I just backed up </a:t>
            </a:r>
            <a:r>
              <a:rPr lang="en-US" sz="900" dirty="0" err="1">
                <a:solidFill>
                  <a:srgbClr val="000000"/>
                </a:solidFill>
                <a:latin typeface="Courier"/>
                <a:cs typeface="Courier"/>
              </a:rPr>
              <a:t>energy.xvg</a:t>
            </a:r>
            <a:r>
              <a:rPr lang="en-US" sz="900" dirty="0">
                <a:solidFill>
                  <a:srgbClr val="000000"/>
                </a:solidFill>
                <a:latin typeface="Courier"/>
                <a:cs typeface="Courier"/>
              </a:rPr>
              <a:t> to ./#energy.xvg.1#</a:t>
            </a:r>
          </a:p>
          <a:p>
            <a:pPr marL="923925" lvl="1"/>
            <a:r>
              <a:rPr lang="en-US" sz="900" dirty="0">
                <a:solidFill>
                  <a:srgbClr val="000000"/>
                </a:solidFill>
                <a:latin typeface="Courier"/>
                <a:cs typeface="Courier"/>
              </a:rPr>
              <a:t>Last energy frame read 1000 time  100.000         </a:t>
            </a:r>
          </a:p>
          <a:p>
            <a:pPr marL="923925" lvl="1"/>
            <a:r>
              <a:rPr lang="en-US" sz="900" dirty="0">
                <a:solidFill>
                  <a:srgbClr val="000000"/>
                </a:solidFill>
                <a:latin typeface="Courier"/>
                <a:cs typeface="Courier"/>
              </a:rPr>
              <a:t>Statistics over 100001 steps [ 0.0000 through 100.0000 </a:t>
            </a:r>
            <a:r>
              <a:rPr lang="en-US" sz="900" dirty="0" err="1">
                <a:solidFill>
                  <a:srgbClr val="000000"/>
                </a:solidFill>
                <a:latin typeface="Courier"/>
                <a:cs typeface="Courier"/>
              </a:rPr>
              <a:t>ps</a:t>
            </a:r>
            <a:r>
              <a:rPr lang="en-US" sz="900" dirty="0">
                <a:solidFill>
                  <a:srgbClr val="000000"/>
                </a:solidFill>
                <a:latin typeface="Courier"/>
                <a:cs typeface="Courier"/>
              </a:rPr>
              <a:t> ], 3 data sets</a:t>
            </a:r>
          </a:p>
          <a:p>
            <a:pPr marL="923925" lvl="1"/>
            <a:r>
              <a:rPr lang="en-US" sz="900" dirty="0">
                <a:solidFill>
                  <a:srgbClr val="000000"/>
                </a:solidFill>
                <a:latin typeface="Courier"/>
                <a:cs typeface="Courier"/>
              </a:rPr>
              <a:t>All statistics are over 1001 points (frames)</a:t>
            </a:r>
          </a:p>
          <a:p>
            <a:pPr marL="923925" lvl="1"/>
            <a:endParaRPr lang="en-US" sz="900" dirty="0">
              <a:solidFill>
                <a:srgbClr val="000000"/>
              </a:solidFill>
              <a:latin typeface="Courier"/>
              <a:cs typeface="Courier"/>
            </a:endParaRPr>
          </a:p>
          <a:p>
            <a:pPr marL="923925" lvl="1"/>
            <a:r>
              <a:rPr lang="en-US" sz="900" dirty="0">
                <a:solidFill>
                  <a:srgbClr val="000000"/>
                </a:solidFill>
                <a:latin typeface="Courier"/>
                <a:cs typeface="Courier"/>
              </a:rPr>
              <a:t>Energy                      Average   </a:t>
            </a:r>
            <a:r>
              <a:rPr lang="en-US" sz="900" dirty="0" err="1">
                <a:solidFill>
                  <a:srgbClr val="000000"/>
                </a:solidFill>
                <a:latin typeface="Courier"/>
                <a:cs typeface="Courier"/>
              </a:rPr>
              <a:t>Err.Est</a:t>
            </a:r>
            <a:r>
              <a:rPr lang="en-US" sz="900" dirty="0">
                <a:solidFill>
                  <a:srgbClr val="000000"/>
                </a:solidFill>
                <a:latin typeface="Courier"/>
                <a:cs typeface="Courier"/>
              </a:rPr>
              <a:t>.       RMSD  Tot-Drift</a:t>
            </a:r>
          </a:p>
          <a:p>
            <a:pPr marL="923925" lvl="1"/>
            <a:r>
              <a:rPr lang="en-US" sz="900" dirty="0">
                <a:solidFill>
                  <a:srgbClr val="000000"/>
                </a:solidFill>
                <a:latin typeface="Courier"/>
                <a:cs typeface="Courier"/>
              </a:rPr>
              <a:t>-------------------------------------------------------------------------------</a:t>
            </a:r>
          </a:p>
          <a:p>
            <a:pPr marL="923925" lvl="1"/>
            <a:r>
              <a:rPr lang="en-US" sz="900" dirty="0">
                <a:solidFill>
                  <a:srgbClr val="000000"/>
                </a:solidFill>
                <a:latin typeface="Courier"/>
                <a:cs typeface="Courier"/>
              </a:rPr>
              <a:t>Potential                    -20866         17    140.671   -56.7338  (kJ/</a:t>
            </a:r>
            <a:r>
              <a:rPr lang="en-US" sz="900" dirty="0" err="1">
                <a:solidFill>
                  <a:srgbClr val="000000"/>
                </a:solidFill>
                <a:latin typeface="Courier"/>
                <a:cs typeface="Courier"/>
              </a:rPr>
              <a:t>mol</a:t>
            </a:r>
            <a:r>
              <a:rPr lang="en-US" sz="900" dirty="0">
                <a:solidFill>
                  <a:srgbClr val="000000"/>
                </a:solidFill>
                <a:latin typeface="Courier"/>
                <a:cs typeface="Courier"/>
              </a:rPr>
              <a:t>)</a:t>
            </a:r>
          </a:p>
          <a:p>
            <a:pPr marL="923925" lvl="1"/>
            <a:r>
              <a:rPr lang="en-US" sz="900" dirty="0">
                <a:solidFill>
                  <a:srgbClr val="000000"/>
                </a:solidFill>
                <a:latin typeface="Courier"/>
                <a:cs typeface="Courier"/>
              </a:rPr>
              <a:t>Pressure                   -23.6986         21    520.216     114.21  (bar)</a:t>
            </a:r>
          </a:p>
          <a:p>
            <a:pPr marL="923925" lvl="1"/>
            <a:r>
              <a:rPr lang="en-US" sz="900" dirty="0">
                <a:solidFill>
                  <a:srgbClr val="000000"/>
                </a:solidFill>
                <a:latin typeface="Courier"/>
                <a:cs typeface="Courier"/>
              </a:rPr>
              <a:t>Box-X                       2.48375     0.0011 0.00363595 -0.00628363  (nm)</a:t>
            </a:r>
          </a:p>
          <a:p>
            <a:pPr marL="923925" lvl="1"/>
            <a:endParaRPr lang="en-US" sz="900" dirty="0">
              <a:solidFill>
                <a:srgbClr val="000000"/>
              </a:solidFill>
              <a:latin typeface="Courier"/>
              <a:cs typeface="Courier"/>
            </a:endParaRPr>
          </a:p>
          <a:p>
            <a:pPr marL="923925" lvl="1"/>
            <a:r>
              <a:rPr lang="en-US" sz="900" dirty="0">
                <a:solidFill>
                  <a:srgbClr val="000000"/>
                </a:solidFill>
                <a:latin typeface="Courier"/>
                <a:cs typeface="Courier"/>
              </a:rPr>
              <a:t>gcq#27: "A Man Needs a Maid" (N. Young)</a:t>
            </a:r>
          </a:p>
          <a:p>
            <a:pPr lvl="1"/>
            <a:endParaRPr lang="en-US" sz="600" dirty="0">
              <a:solidFill>
                <a:srgbClr val="000000"/>
              </a:solidFill>
              <a:latin typeface="Courier"/>
              <a:cs typeface="Courier"/>
            </a:endParaRPr>
          </a:p>
          <a:p>
            <a:pPr lvl="1"/>
            <a:endParaRPr lang="en-US" sz="600" dirty="0">
              <a:solidFill>
                <a:srgbClr val="000000"/>
              </a:solidFill>
              <a:latin typeface="Courier"/>
              <a:cs typeface="Courier"/>
            </a:endParaRPr>
          </a:p>
          <a:p>
            <a:pPr lvl="1"/>
            <a:endParaRPr lang="en-US" sz="600" dirty="0">
              <a:solidFill>
                <a:srgbClr val="000000"/>
              </a:solidFill>
              <a:latin typeface="Courier"/>
              <a:cs typeface="Courier"/>
            </a:endParaRPr>
          </a:p>
          <a:p>
            <a:pPr lvl="1"/>
            <a:endParaRPr lang="en-US" sz="600" dirty="0">
              <a:solidFill>
                <a:srgbClr val="000000"/>
              </a:solidFill>
              <a:latin typeface="Courier"/>
              <a:cs typeface="Courier"/>
            </a:endParaRPr>
          </a:p>
          <a:p>
            <a:pPr lvl="1"/>
            <a:endParaRPr lang="en-US" sz="600" dirty="0">
              <a:solidFill>
                <a:srgbClr val="000000"/>
              </a:solidFill>
              <a:latin typeface="Courier"/>
              <a:cs typeface="Courier"/>
            </a:endParaRPr>
          </a:p>
          <a:p>
            <a:pPr lvl="1"/>
            <a:endParaRPr lang="sv-SE" sz="600" dirty="0">
              <a:solidFill>
                <a:srgbClr val="000000"/>
              </a:solidFill>
              <a:latin typeface="Courier"/>
              <a:cs typeface="Courier"/>
            </a:endParaRPr>
          </a:p>
        </p:txBody>
      </p:sp>
      <p:sp>
        <p:nvSpPr>
          <p:cNvPr id="5" name="Rektangel 4"/>
          <p:cNvSpPr/>
          <p:nvPr/>
        </p:nvSpPr>
        <p:spPr>
          <a:xfrm>
            <a:off x="-1" y="5692800"/>
            <a:ext cx="9143999" cy="1308050"/>
          </a:xfrm>
          <a:prstGeom prst="rect">
            <a:avLst/>
          </a:prstGeom>
        </p:spPr>
        <p:style>
          <a:lnRef idx="2">
            <a:schemeClr val="dk1"/>
          </a:lnRef>
          <a:fillRef idx="1003">
            <a:schemeClr val="lt1"/>
          </a:fillRef>
          <a:effectRef idx="0">
            <a:schemeClr val="dk1"/>
          </a:effectRef>
          <a:fontRef idx="minor">
            <a:schemeClr val="dk1"/>
          </a:fontRef>
        </p:style>
        <p:txBody>
          <a:bodyPr wrap="square">
            <a:spAutoFit/>
          </a:bodyPr>
          <a:lstStyle/>
          <a:p>
            <a:pPr marL="923925" lvl="1"/>
            <a:r>
              <a:rPr lang="en-US" sz="1400" dirty="0">
                <a:solidFill>
                  <a:srgbClr val="000000"/>
                </a:solidFill>
                <a:latin typeface="Calibri" charset="0"/>
                <a:ea typeface="Calibri" charset="0"/>
                <a:cs typeface="Calibri" charset="0"/>
              </a:rPr>
              <a:t>If we did not use the –o flag, </a:t>
            </a:r>
            <a:r>
              <a:rPr lang="en-US" sz="1400" dirty="0" err="1">
                <a:solidFill>
                  <a:srgbClr val="000000"/>
                </a:solidFill>
                <a:latin typeface="Calibri" charset="0"/>
                <a:ea typeface="Calibri" charset="0"/>
                <a:cs typeface="Calibri" charset="0"/>
              </a:rPr>
              <a:t>gmx</a:t>
            </a:r>
            <a:r>
              <a:rPr lang="en-US" sz="1400" dirty="0">
                <a:solidFill>
                  <a:srgbClr val="000000"/>
                </a:solidFill>
                <a:latin typeface="Calibri" charset="0"/>
                <a:ea typeface="Calibri" charset="0"/>
                <a:cs typeface="Calibri" charset="0"/>
              </a:rPr>
              <a:t> energy will output </a:t>
            </a:r>
            <a:r>
              <a:rPr lang="en-US" sz="1400" dirty="0" err="1" smtClean="0">
                <a:solidFill>
                  <a:srgbClr val="000000"/>
                </a:solidFill>
                <a:latin typeface="Calibri" charset="0"/>
                <a:ea typeface="Calibri" charset="0"/>
                <a:cs typeface="Calibri" charset="0"/>
              </a:rPr>
              <a:t>energy.xvg</a:t>
            </a:r>
            <a:r>
              <a:rPr lang="en-US" sz="1400" dirty="0">
                <a:solidFill>
                  <a:srgbClr val="000000"/>
                </a:solidFill>
                <a:latin typeface="Calibri" charset="0"/>
                <a:ea typeface="Calibri" charset="0"/>
                <a:cs typeface="Calibri" charset="0"/>
              </a:rPr>
              <a:t> </a:t>
            </a:r>
            <a:r>
              <a:rPr lang="en-US" sz="1400" dirty="0" smtClean="0">
                <a:solidFill>
                  <a:srgbClr val="000000"/>
                </a:solidFill>
                <a:latin typeface="Calibri" charset="0"/>
                <a:ea typeface="Calibri" charset="0"/>
                <a:cs typeface="Calibri" charset="0"/>
              </a:rPr>
              <a:t>as default. Now we </a:t>
            </a:r>
            <a:r>
              <a:rPr lang="en-US" sz="1400" dirty="0">
                <a:solidFill>
                  <a:srgbClr val="000000"/>
                </a:solidFill>
                <a:latin typeface="Calibri" charset="0"/>
                <a:ea typeface="Calibri" charset="0"/>
                <a:cs typeface="Calibri" charset="0"/>
              </a:rPr>
              <a:t>could take a look at </a:t>
            </a:r>
            <a:r>
              <a:rPr lang="en-US" sz="1400" dirty="0" smtClean="0">
                <a:solidFill>
                  <a:srgbClr val="000000"/>
                </a:solidFill>
                <a:latin typeface="Calibri" charset="0"/>
                <a:ea typeface="Calibri" charset="0"/>
                <a:cs typeface="Calibri" charset="0"/>
              </a:rPr>
              <a:t>it using </a:t>
            </a:r>
            <a:r>
              <a:rPr lang="en-US" sz="1400" dirty="0" err="1">
                <a:solidFill>
                  <a:srgbClr val="000000"/>
                </a:solidFill>
                <a:latin typeface="Calibri" charset="0"/>
                <a:ea typeface="Calibri" charset="0"/>
                <a:cs typeface="Calibri" charset="0"/>
              </a:rPr>
              <a:t>xmgrace</a:t>
            </a:r>
            <a:r>
              <a:rPr lang="en-US" sz="1400" dirty="0">
                <a:solidFill>
                  <a:srgbClr val="000000"/>
                </a:solidFill>
                <a:latin typeface="Calibri" charset="0"/>
                <a:ea typeface="Calibri" charset="0"/>
                <a:cs typeface="Calibri" charset="0"/>
              </a:rPr>
              <a:t> by using this command </a:t>
            </a:r>
            <a:r>
              <a:rPr lang="en-US" sz="1400" dirty="0">
                <a:solidFill>
                  <a:srgbClr val="FF0000"/>
                </a:solidFill>
                <a:latin typeface="Calibri" charset="0"/>
                <a:ea typeface="Calibri" charset="0"/>
                <a:cs typeface="Calibri" charset="0"/>
              </a:rPr>
              <a:t>(or the </a:t>
            </a:r>
            <a:r>
              <a:rPr lang="en-US" sz="1400" dirty="0" err="1">
                <a:solidFill>
                  <a:srgbClr val="FF0000"/>
                </a:solidFill>
                <a:latin typeface="Calibri" charset="0"/>
                <a:ea typeface="Calibri" charset="0"/>
                <a:cs typeface="Calibri" charset="0"/>
              </a:rPr>
              <a:t>import_xvg</a:t>
            </a:r>
            <a:r>
              <a:rPr lang="en-US" sz="1400" dirty="0">
                <a:solidFill>
                  <a:srgbClr val="FF0000"/>
                </a:solidFill>
                <a:latin typeface="Calibri" charset="0"/>
                <a:ea typeface="Calibri" charset="0"/>
                <a:cs typeface="Calibri" charset="0"/>
              </a:rPr>
              <a:t>(‘</a:t>
            </a:r>
            <a:r>
              <a:rPr lang="en-US" sz="1400" dirty="0" err="1">
                <a:solidFill>
                  <a:srgbClr val="FF0000"/>
                </a:solidFill>
                <a:latin typeface="Calibri" charset="0"/>
                <a:ea typeface="Calibri" charset="0"/>
                <a:cs typeface="Calibri" charset="0"/>
              </a:rPr>
              <a:t>energy.xvg</a:t>
            </a:r>
            <a:r>
              <a:rPr lang="en-US" sz="1400" dirty="0">
                <a:solidFill>
                  <a:srgbClr val="FF0000"/>
                </a:solidFill>
                <a:latin typeface="Calibri" charset="0"/>
                <a:ea typeface="Calibri" charset="0"/>
                <a:cs typeface="Calibri" charset="0"/>
              </a:rPr>
              <a:t>’) </a:t>
            </a:r>
            <a:r>
              <a:rPr lang="en-US" sz="1400" dirty="0" err="1">
                <a:solidFill>
                  <a:srgbClr val="FF0000"/>
                </a:solidFill>
                <a:latin typeface="Calibri" charset="0"/>
                <a:ea typeface="Calibri" charset="0"/>
                <a:cs typeface="Calibri" charset="0"/>
              </a:rPr>
              <a:t>matlab</a:t>
            </a:r>
            <a:r>
              <a:rPr lang="en-US" sz="1400" dirty="0">
                <a:solidFill>
                  <a:srgbClr val="FF0000"/>
                </a:solidFill>
                <a:latin typeface="Calibri" charset="0"/>
                <a:ea typeface="Calibri" charset="0"/>
                <a:cs typeface="Calibri" charset="0"/>
              </a:rPr>
              <a:t> function)</a:t>
            </a:r>
          </a:p>
          <a:p>
            <a:pPr marL="923925" lvl="1"/>
            <a:endParaRPr lang="en-US" sz="1400" dirty="0">
              <a:solidFill>
                <a:srgbClr val="000000"/>
              </a:solidFill>
              <a:latin typeface="Calibri" charset="0"/>
              <a:ea typeface="Calibri" charset="0"/>
              <a:cs typeface="Calibri" charset="0"/>
            </a:endParaRPr>
          </a:p>
          <a:p>
            <a:pPr marL="923925" lvl="1"/>
            <a:r>
              <a:rPr lang="en-US" sz="1400" dirty="0" err="1">
                <a:solidFill>
                  <a:srgbClr val="000000"/>
                </a:solidFill>
                <a:latin typeface="Calibri" charset="0"/>
                <a:ea typeface="Calibri" charset="0"/>
                <a:cs typeface="Calibri" charset="0"/>
              </a:rPr>
              <a:t>xmgrace</a:t>
            </a:r>
            <a:r>
              <a:rPr lang="en-US" sz="1400" dirty="0">
                <a:solidFill>
                  <a:srgbClr val="000000"/>
                </a:solidFill>
                <a:latin typeface="Calibri" charset="0"/>
                <a:ea typeface="Calibri" charset="0"/>
                <a:cs typeface="Calibri" charset="0"/>
              </a:rPr>
              <a:t> –</a:t>
            </a:r>
            <a:r>
              <a:rPr lang="en-US" sz="1400" dirty="0" err="1">
                <a:solidFill>
                  <a:srgbClr val="000000"/>
                </a:solidFill>
                <a:latin typeface="Calibri" charset="0"/>
                <a:ea typeface="Calibri" charset="0"/>
                <a:cs typeface="Calibri" charset="0"/>
              </a:rPr>
              <a:t>nxy</a:t>
            </a:r>
            <a:r>
              <a:rPr lang="en-US" sz="1400" dirty="0">
                <a:solidFill>
                  <a:srgbClr val="000000"/>
                </a:solidFill>
                <a:latin typeface="Calibri" charset="0"/>
                <a:ea typeface="Calibri" charset="0"/>
                <a:cs typeface="Calibri" charset="0"/>
              </a:rPr>
              <a:t> </a:t>
            </a:r>
            <a:r>
              <a:rPr lang="en-US" sz="1400" dirty="0" err="1" smtClean="0">
                <a:solidFill>
                  <a:srgbClr val="000000"/>
                </a:solidFill>
                <a:latin typeface="Calibri" charset="0"/>
                <a:ea typeface="Calibri" charset="0"/>
                <a:cs typeface="Calibri" charset="0"/>
              </a:rPr>
              <a:t>energy.xvg</a:t>
            </a:r>
            <a:endParaRPr lang="en-US" sz="1400" dirty="0" smtClean="0">
              <a:solidFill>
                <a:srgbClr val="000000"/>
              </a:solidFill>
              <a:latin typeface="Calibri" charset="0"/>
              <a:ea typeface="Calibri" charset="0"/>
              <a:cs typeface="Calibri" charset="0"/>
            </a:endParaRPr>
          </a:p>
          <a:p>
            <a:pPr marL="923925" lvl="1"/>
            <a:endParaRPr lang="en-US" sz="1400" dirty="0" smtClean="0">
              <a:solidFill>
                <a:srgbClr val="000000"/>
              </a:solidFill>
              <a:latin typeface="Calibri" charset="0"/>
              <a:ea typeface="Calibri" charset="0"/>
              <a:cs typeface="Calibri" charset="0"/>
            </a:endParaRPr>
          </a:p>
          <a:p>
            <a:pPr marL="923925" lvl="1"/>
            <a:endParaRPr lang="sv-SE" sz="900" dirty="0">
              <a:solidFill>
                <a:srgbClr val="000000"/>
              </a:solidFill>
              <a:latin typeface="Courier"/>
              <a:cs typeface="Courier"/>
            </a:endParaRPr>
          </a:p>
        </p:txBody>
      </p:sp>
      <p:sp>
        <p:nvSpPr>
          <p:cNvPr id="8" name="Rektangel med rundade hörn 7"/>
          <p:cNvSpPr/>
          <p:nvPr/>
        </p:nvSpPr>
        <p:spPr>
          <a:xfrm>
            <a:off x="940594" y="3518285"/>
            <a:ext cx="278605" cy="545715"/>
          </a:xfrm>
          <a:prstGeom prst="roundRect">
            <a:avLst/>
          </a:prstGeom>
          <a:noFill/>
          <a:ln w="38100" cmpd="sng">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sv-SE" sz="1350"/>
          </a:p>
        </p:txBody>
      </p:sp>
      <p:sp>
        <p:nvSpPr>
          <p:cNvPr id="9" name="Rubrik 1"/>
          <p:cNvSpPr txBox="1">
            <a:spLocks/>
          </p:cNvSpPr>
          <p:nvPr/>
        </p:nvSpPr>
        <p:spPr>
          <a:xfrm>
            <a:off x="0" y="0"/>
            <a:ext cx="9143999" cy="985520"/>
          </a:xfrm>
          <a:prstGeom prst="rect">
            <a:avLst/>
          </a:prstGeom>
        </p:spPr>
        <p:txBody>
          <a:bodyPr vert="horz" lIns="68580" tIns="34290" rIns="68580" bIns="3429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923925" algn="l"/>
            <a:r>
              <a:rPr lang="sv-SE" sz="3600" dirty="0" err="1">
                <a:latin typeface="Calibri" charset="0"/>
                <a:ea typeface="Calibri" charset="0"/>
                <a:cs typeface="Calibri" charset="0"/>
              </a:rPr>
              <a:t>Let’s</a:t>
            </a:r>
            <a:r>
              <a:rPr lang="sv-SE" sz="3600" dirty="0">
                <a:latin typeface="Calibri" charset="0"/>
                <a:ea typeface="Calibri" charset="0"/>
                <a:cs typeface="Calibri" charset="0"/>
              </a:rPr>
              <a:t> </a:t>
            </a:r>
            <a:r>
              <a:rPr lang="sv-SE" sz="3600" dirty="0" err="1">
                <a:latin typeface="Calibri" charset="0"/>
                <a:ea typeface="Calibri" charset="0"/>
                <a:cs typeface="Calibri" charset="0"/>
              </a:rPr>
              <a:t>have</a:t>
            </a:r>
            <a:r>
              <a:rPr lang="sv-SE" sz="3600" dirty="0">
                <a:latin typeface="Calibri" charset="0"/>
                <a:ea typeface="Calibri" charset="0"/>
                <a:cs typeface="Calibri" charset="0"/>
              </a:rPr>
              <a:t> a look at </a:t>
            </a:r>
            <a:r>
              <a:rPr lang="sv-SE" sz="3600" dirty="0" err="1">
                <a:latin typeface="Calibri" charset="0"/>
                <a:ea typeface="Calibri" charset="0"/>
                <a:cs typeface="Calibri" charset="0"/>
              </a:rPr>
              <a:t>some</a:t>
            </a:r>
            <a:r>
              <a:rPr lang="sv-SE" sz="3600" dirty="0">
                <a:latin typeface="Calibri" charset="0"/>
                <a:ea typeface="Calibri" charset="0"/>
                <a:cs typeface="Calibri" charset="0"/>
              </a:rPr>
              <a:t> output </a:t>
            </a:r>
            <a:r>
              <a:rPr lang="sv-SE" sz="3600" dirty="0" err="1">
                <a:latin typeface="Calibri" charset="0"/>
                <a:ea typeface="Calibri" charset="0"/>
                <a:cs typeface="Calibri" charset="0"/>
              </a:rPr>
              <a:t>files</a:t>
            </a:r>
            <a:endParaRPr lang="sv-SE" sz="3600" dirty="0">
              <a:latin typeface="Calibri" charset="0"/>
              <a:ea typeface="Calibri" charset="0"/>
              <a:cs typeface="Calibri" charset="0"/>
            </a:endParaRPr>
          </a:p>
          <a:p>
            <a:pPr marL="923925" algn="l"/>
            <a:r>
              <a:rPr lang="sv-SE" sz="2000" dirty="0" err="1">
                <a:latin typeface="Calibri" charset="0"/>
                <a:ea typeface="Calibri" charset="0"/>
                <a:cs typeface="Calibri" charset="0"/>
              </a:rPr>
              <a:t>Example</a:t>
            </a:r>
            <a:r>
              <a:rPr lang="sv-SE" sz="2000" dirty="0">
                <a:latin typeface="Calibri" charset="0"/>
                <a:ea typeface="Calibri" charset="0"/>
                <a:cs typeface="Calibri" charset="0"/>
              </a:rPr>
              <a:t> from the NPT simulations</a:t>
            </a:r>
            <a:endParaRPr lang="sv-SE" sz="2000" b="1" dirty="0">
              <a:latin typeface="Calibri" charset="0"/>
              <a:ea typeface="Calibri" charset="0"/>
              <a:cs typeface="Calibri" charset="0"/>
            </a:endParaRPr>
          </a:p>
        </p:txBody>
      </p:sp>
      <p:sp>
        <p:nvSpPr>
          <p:cNvPr id="11" name="Rektangel 4"/>
          <p:cNvSpPr/>
          <p:nvPr/>
        </p:nvSpPr>
        <p:spPr>
          <a:xfrm>
            <a:off x="-10159" y="940969"/>
            <a:ext cx="4409439" cy="56938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en-US" sz="1100" b="1" dirty="0" err="1" smtClean="0">
                <a:solidFill>
                  <a:srgbClr val="000000"/>
                </a:solidFill>
                <a:latin typeface="Courier New" charset="0"/>
                <a:ea typeface="Courier New" charset="0"/>
                <a:cs typeface="Courier New" charset="0"/>
              </a:rPr>
              <a:t>gmx</a:t>
            </a:r>
            <a:r>
              <a:rPr lang="en-US" sz="1100" b="1" dirty="0" smtClean="0">
                <a:solidFill>
                  <a:srgbClr val="000000"/>
                </a:solidFill>
                <a:latin typeface="Courier New" charset="0"/>
                <a:ea typeface="Courier New" charset="0"/>
                <a:cs typeface="Courier New" charset="0"/>
              </a:rPr>
              <a:t> </a:t>
            </a:r>
            <a:r>
              <a:rPr lang="en-US" sz="1100" b="1" dirty="0">
                <a:solidFill>
                  <a:srgbClr val="000000"/>
                </a:solidFill>
                <a:latin typeface="Courier New" charset="0"/>
                <a:ea typeface="Courier New" charset="0"/>
                <a:cs typeface="Courier New" charset="0"/>
              </a:rPr>
              <a:t>energy –f </a:t>
            </a:r>
            <a:r>
              <a:rPr lang="en-US" sz="1100" b="1" dirty="0" err="1">
                <a:solidFill>
                  <a:srgbClr val="000000"/>
                </a:solidFill>
                <a:latin typeface="Courier New" charset="0"/>
                <a:ea typeface="Courier New" charset="0"/>
                <a:cs typeface="Courier New" charset="0"/>
              </a:rPr>
              <a:t>npt.edr</a:t>
            </a:r>
            <a:endParaRPr lang="en-US" sz="1100" b="1" dirty="0">
              <a:solidFill>
                <a:srgbClr val="000000"/>
              </a:solidFill>
              <a:latin typeface="Courier New" charset="0"/>
              <a:ea typeface="Courier New" charset="0"/>
              <a:cs typeface="Courier New" charset="0"/>
            </a:endParaRPr>
          </a:p>
          <a:p>
            <a:pPr marL="923925" lvl="1"/>
            <a:endParaRPr lang="en-US" sz="800" b="1" dirty="0">
              <a:solidFill>
                <a:srgbClr val="000000"/>
              </a:solidFill>
              <a:latin typeface="Courier New" charset="0"/>
              <a:ea typeface="Courier New" charset="0"/>
              <a:cs typeface="Courier New" charset="0"/>
            </a:endParaRPr>
          </a:p>
          <a:p>
            <a:pPr marL="923925" lvl="1"/>
            <a:r>
              <a:rPr lang="en-US" sz="1100" b="1" dirty="0">
                <a:solidFill>
                  <a:srgbClr val="000000"/>
                </a:solidFill>
                <a:latin typeface="Courier New" charset="0"/>
                <a:ea typeface="Courier New" charset="0"/>
                <a:cs typeface="Courier New" charset="0"/>
              </a:rPr>
              <a:t>echo 5 10 11 | </a:t>
            </a:r>
            <a:r>
              <a:rPr lang="en-US" sz="1100" b="1" dirty="0" err="1">
                <a:solidFill>
                  <a:srgbClr val="000000"/>
                </a:solidFill>
                <a:latin typeface="Courier New" charset="0"/>
                <a:ea typeface="Courier New" charset="0"/>
                <a:cs typeface="Courier New" charset="0"/>
              </a:rPr>
              <a:t>gmx</a:t>
            </a:r>
            <a:r>
              <a:rPr lang="en-US" sz="1100" b="1" dirty="0">
                <a:solidFill>
                  <a:srgbClr val="000000"/>
                </a:solidFill>
                <a:latin typeface="Courier New" charset="0"/>
                <a:ea typeface="Courier New" charset="0"/>
                <a:cs typeface="Courier New" charset="0"/>
              </a:rPr>
              <a:t> energy –f </a:t>
            </a:r>
            <a:r>
              <a:rPr lang="en-US" sz="1100" b="1" dirty="0" err="1" smtClean="0">
                <a:solidFill>
                  <a:srgbClr val="000000"/>
                </a:solidFill>
                <a:latin typeface="Courier New" charset="0"/>
                <a:ea typeface="Courier New" charset="0"/>
                <a:cs typeface="Courier New" charset="0"/>
              </a:rPr>
              <a:t>npt.edr</a:t>
            </a:r>
            <a:endParaRPr lang="sv-SE" sz="800" b="1" dirty="0">
              <a:solidFill>
                <a:srgbClr val="000000"/>
              </a:solidFill>
              <a:latin typeface="Courier"/>
              <a:cs typeface="Courier"/>
            </a:endParaRPr>
          </a:p>
        </p:txBody>
      </p:sp>
      <p:sp>
        <p:nvSpPr>
          <p:cNvPr id="12" name="Rektangel 4"/>
          <p:cNvSpPr/>
          <p:nvPr/>
        </p:nvSpPr>
        <p:spPr>
          <a:xfrm>
            <a:off x="6370320" y="940969"/>
            <a:ext cx="2763520" cy="93871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525" lvl="1"/>
            <a:r>
              <a:rPr lang="en-US" sz="1100" b="1" dirty="0" err="1" smtClean="0">
                <a:solidFill>
                  <a:schemeClr val="bg1">
                    <a:lumMod val="50000"/>
                  </a:schemeClr>
                </a:solidFill>
                <a:latin typeface="Courier New" charset="0"/>
                <a:ea typeface="Courier New" charset="0"/>
                <a:cs typeface="Courier New" charset="0"/>
              </a:rPr>
              <a:t>gmx</a:t>
            </a:r>
            <a:r>
              <a:rPr lang="en-US" sz="1100" b="1" dirty="0" smtClean="0">
                <a:solidFill>
                  <a:schemeClr val="bg1">
                    <a:lumMod val="50000"/>
                  </a:schemeClr>
                </a:solidFill>
                <a:latin typeface="Courier New" charset="0"/>
                <a:ea typeface="Courier New" charset="0"/>
                <a:cs typeface="Courier New" charset="0"/>
              </a:rPr>
              <a:t> </a:t>
            </a:r>
            <a:r>
              <a:rPr lang="en-US" sz="1100" b="1" dirty="0" smtClean="0">
                <a:solidFill>
                  <a:schemeClr val="bg1">
                    <a:lumMod val="50000"/>
                  </a:schemeClr>
                </a:solidFill>
                <a:latin typeface="Courier"/>
                <a:cs typeface="Courier"/>
              </a:rPr>
              <a:t>energy -f </a:t>
            </a:r>
            <a:r>
              <a:rPr lang="en-US" sz="1100" b="1" dirty="0" err="1" smtClean="0">
                <a:solidFill>
                  <a:schemeClr val="bg1">
                    <a:lumMod val="50000"/>
                  </a:schemeClr>
                </a:solidFill>
                <a:latin typeface="Courier"/>
                <a:cs typeface="Courier"/>
              </a:rPr>
              <a:t>ener.edr</a:t>
            </a:r>
            <a:r>
              <a:rPr lang="en-US" sz="1100" b="1" dirty="0" smtClean="0">
                <a:solidFill>
                  <a:schemeClr val="bg1">
                    <a:lumMod val="50000"/>
                  </a:schemeClr>
                </a:solidFill>
                <a:latin typeface="Courier"/>
                <a:cs typeface="Courier"/>
              </a:rPr>
              <a:t> &lt;&lt; EOF</a:t>
            </a:r>
            <a:endParaRPr lang="en-US" sz="1100" b="1" dirty="0">
              <a:solidFill>
                <a:schemeClr val="bg1">
                  <a:lumMod val="50000"/>
                </a:schemeClr>
              </a:solidFill>
              <a:latin typeface="Courier"/>
              <a:cs typeface="Courier"/>
            </a:endParaRPr>
          </a:p>
          <a:p>
            <a:pPr marL="9525" lvl="1"/>
            <a:r>
              <a:rPr lang="en-US" sz="1100" b="1" dirty="0" smtClean="0">
                <a:solidFill>
                  <a:schemeClr val="bg1">
                    <a:lumMod val="50000"/>
                  </a:schemeClr>
                </a:solidFill>
                <a:latin typeface="Courier"/>
                <a:cs typeface="Courier"/>
              </a:rPr>
              <a:t>Pot</a:t>
            </a:r>
          </a:p>
          <a:p>
            <a:pPr marL="9525" lvl="1"/>
            <a:r>
              <a:rPr lang="en-US" sz="1100" b="1" dirty="0" smtClean="0">
                <a:solidFill>
                  <a:schemeClr val="bg1">
                    <a:lumMod val="50000"/>
                  </a:schemeClr>
                </a:solidFill>
                <a:latin typeface="Courier"/>
                <a:cs typeface="Courier"/>
              </a:rPr>
              <a:t>Kin</a:t>
            </a:r>
          </a:p>
          <a:p>
            <a:pPr marL="9525" lvl="1"/>
            <a:r>
              <a:rPr lang="en-US" sz="1100" b="1" dirty="0" smtClean="0">
                <a:solidFill>
                  <a:schemeClr val="bg1">
                    <a:lumMod val="50000"/>
                  </a:schemeClr>
                </a:solidFill>
                <a:latin typeface="Courier"/>
                <a:cs typeface="Courier"/>
              </a:rPr>
              <a:t>Tot</a:t>
            </a:r>
          </a:p>
          <a:p>
            <a:pPr marL="9525" lvl="1"/>
            <a:r>
              <a:rPr lang="en-US" sz="1100" b="1" dirty="0" smtClean="0">
                <a:solidFill>
                  <a:schemeClr val="bg1">
                    <a:lumMod val="50000"/>
                  </a:schemeClr>
                </a:solidFill>
                <a:latin typeface="Courier"/>
                <a:cs typeface="Courier"/>
              </a:rPr>
              <a:t>EOF</a:t>
            </a:r>
            <a:endParaRPr lang="sv-SE" sz="1100" b="1" dirty="0">
              <a:solidFill>
                <a:schemeClr val="bg1">
                  <a:lumMod val="50000"/>
                </a:schemeClr>
              </a:solidFill>
              <a:latin typeface="Courier"/>
              <a:cs typeface="Courier"/>
            </a:endParaRPr>
          </a:p>
        </p:txBody>
      </p:sp>
      <p:sp>
        <p:nvSpPr>
          <p:cNvPr id="2" name="TextBox 1"/>
          <p:cNvSpPr txBox="1"/>
          <p:nvPr/>
        </p:nvSpPr>
        <p:spPr>
          <a:xfrm>
            <a:off x="5354320" y="881878"/>
            <a:ext cx="1513840" cy="369332"/>
          </a:xfrm>
          <a:prstGeom prst="rect">
            <a:avLst/>
          </a:prstGeom>
          <a:noFill/>
        </p:spPr>
        <p:txBody>
          <a:bodyPr wrap="square" rtlCol="0">
            <a:spAutoFit/>
          </a:bodyPr>
          <a:lstStyle/>
          <a:p>
            <a:r>
              <a:rPr lang="mr-IN" dirty="0" smtClean="0">
                <a:solidFill>
                  <a:schemeClr val="bg1">
                    <a:lumMod val="50000"/>
                  </a:schemeClr>
                </a:solidFill>
              </a:rPr>
              <a:t>…</a:t>
            </a:r>
            <a:r>
              <a:rPr lang="sv-SE" dirty="0" smtClean="0">
                <a:solidFill>
                  <a:schemeClr val="bg1">
                    <a:lumMod val="50000"/>
                  </a:schemeClr>
                </a:solidFill>
              </a:rPr>
              <a:t>o</a:t>
            </a:r>
            <a:r>
              <a:rPr lang="en-US" dirty="0" smtClean="0">
                <a:solidFill>
                  <a:schemeClr val="bg1">
                    <a:lumMod val="50000"/>
                  </a:schemeClr>
                </a:solidFill>
              </a:rPr>
              <a:t>r try </a:t>
            </a:r>
            <a:r>
              <a:rPr lang="en-US" sz="1200" dirty="0" smtClean="0">
                <a:solidFill>
                  <a:schemeClr val="bg1">
                    <a:lumMod val="50000"/>
                  </a:schemeClr>
                </a:solidFill>
                <a:sym typeface="Wingdings"/>
              </a:rPr>
              <a:t></a:t>
            </a:r>
            <a:endParaRPr lang="en-US" dirty="0">
              <a:solidFill>
                <a:schemeClr val="bg1">
                  <a:lumMod val="50000"/>
                </a:schemeClr>
              </a:solidFill>
            </a:endParaRPr>
          </a:p>
        </p:txBody>
      </p:sp>
    </p:spTree>
    <p:extLst>
      <p:ext uri="{BB962C8B-B14F-4D97-AF65-F5344CB8AC3E}">
        <p14:creationId xmlns:p14="http://schemas.microsoft.com/office/powerpoint/2010/main" val="9900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ktangel 4"/>
          <p:cNvSpPr/>
          <p:nvPr/>
        </p:nvSpPr>
        <p:spPr>
          <a:xfrm>
            <a:off x="-10160" y="1126031"/>
            <a:ext cx="9144000" cy="1169551"/>
          </a:xfrm>
          <a:prstGeom prst="rect">
            <a:avLst/>
          </a:prstGeom>
        </p:spPr>
        <p:style>
          <a:lnRef idx="2">
            <a:schemeClr val="dk1"/>
          </a:lnRef>
          <a:fillRef idx="1003">
            <a:schemeClr val="lt1"/>
          </a:fillRef>
          <a:effectRef idx="0">
            <a:schemeClr val="dk1"/>
          </a:effectRef>
          <a:fontRef idx="minor">
            <a:schemeClr val="dk1"/>
          </a:fontRef>
        </p:style>
        <p:txBody>
          <a:bodyPr wrap="square" anchor="t">
            <a:spAutoFit/>
          </a:bodyPr>
          <a:lstStyle/>
          <a:p>
            <a:pPr marL="923925" lvl="1"/>
            <a:r>
              <a:rPr lang="x-none" sz="1400" dirty="0" err="1">
                <a:solidFill>
                  <a:srgbClr val="000000"/>
                </a:solidFill>
                <a:latin typeface="Courier"/>
                <a:cs typeface="Courier"/>
              </a:rPr>
              <a:t>xmgrace</a:t>
            </a:r>
            <a:r>
              <a:rPr lang="x-none" sz="1400" dirty="0">
                <a:solidFill>
                  <a:srgbClr val="000000"/>
                </a:solidFill>
                <a:latin typeface="Courier"/>
                <a:cs typeface="Courier"/>
              </a:rPr>
              <a:t> –</a:t>
            </a:r>
            <a:r>
              <a:rPr lang="x-none" sz="1400" dirty="0" err="1">
                <a:solidFill>
                  <a:srgbClr val="000000"/>
                </a:solidFill>
                <a:latin typeface="Courier"/>
                <a:cs typeface="Courier"/>
              </a:rPr>
              <a:t>nxy</a:t>
            </a:r>
            <a:r>
              <a:rPr lang="x-none" sz="1400" dirty="0">
                <a:solidFill>
                  <a:srgbClr val="000000"/>
                </a:solidFill>
                <a:latin typeface="Courier"/>
                <a:cs typeface="Courier"/>
              </a:rPr>
              <a:t> energy.xvg</a:t>
            </a:r>
          </a:p>
          <a:p>
            <a:pPr marL="923925" lvl="1"/>
            <a:endParaRPr lang="en-US" sz="1400" dirty="0">
              <a:solidFill>
                <a:srgbClr val="000000"/>
              </a:solidFill>
              <a:latin typeface="Courier"/>
              <a:cs typeface="Courier"/>
            </a:endParaRPr>
          </a:p>
          <a:p>
            <a:pPr marL="923925" lvl="1"/>
            <a:r>
              <a:rPr lang="x-none" sz="1400" dirty="0">
                <a:solidFill>
                  <a:srgbClr val="000000"/>
                </a:solidFill>
                <a:latin typeface="Calibri" charset="0"/>
                <a:ea typeface="Calibri" charset="0"/>
                <a:cs typeface="Calibri" charset="0"/>
              </a:rPr>
              <a:t>; Has the system equilibrated? Look at Potential energy, pressure, box size…</a:t>
            </a:r>
          </a:p>
          <a:p>
            <a:pPr marL="923925" lvl="1"/>
            <a:r>
              <a:rPr lang="x-none" sz="1400" dirty="0">
                <a:solidFill>
                  <a:srgbClr val="000000"/>
                </a:solidFill>
                <a:latin typeface="Calibri" charset="0"/>
                <a:ea typeface="Calibri" charset="0"/>
                <a:cs typeface="Calibri" charset="0"/>
              </a:rPr>
              <a:t>; Hey, what does the –</a:t>
            </a:r>
            <a:r>
              <a:rPr lang="x-none" sz="1400" dirty="0" err="1">
                <a:solidFill>
                  <a:srgbClr val="000000"/>
                </a:solidFill>
                <a:latin typeface="Calibri" charset="0"/>
                <a:ea typeface="Calibri" charset="0"/>
                <a:cs typeface="Calibri" charset="0"/>
              </a:rPr>
              <a:t>nxy</a:t>
            </a:r>
            <a:r>
              <a:rPr lang="x-none" sz="1400" dirty="0">
                <a:solidFill>
                  <a:srgbClr val="000000"/>
                </a:solidFill>
                <a:latin typeface="Calibri" charset="0"/>
                <a:ea typeface="Calibri" charset="0"/>
                <a:cs typeface="Calibri" charset="0"/>
              </a:rPr>
              <a:t> flag do?</a:t>
            </a:r>
          </a:p>
          <a:p>
            <a:pPr marL="923925" lvl="1"/>
            <a:endParaRPr lang="sv-SE" sz="1400" dirty="0">
              <a:solidFill>
                <a:srgbClr val="000000"/>
              </a:solidFill>
              <a:latin typeface="Courier"/>
              <a:cs typeface="Courier"/>
            </a:endParaRPr>
          </a:p>
        </p:txBody>
      </p:sp>
      <p:pic>
        <p:nvPicPr>
          <p:cNvPr id="2" name="Bildobjekt 1"/>
          <p:cNvPicPr>
            <a:picLocks noChangeAspect="1"/>
          </p:cNvPicPr>
          <p:nvPr/>
        </p:nvPicPr>
        <p:blipFill>
          <a:blip r:embed="rId2"/>
          <a:stretch>
            <a:fillRect/>
          </a:stretch>
        </p:blipFill>
        <p:spPr>
          <a:xfrm>
            <a:off x="769908" y="2592084"/>
            <a:ext cx="3751291" cy="3605516"/>
          </a:xfrm>
          <a:prstGeom prst="rect">
            <a:avLst/>
          </a:prstGeom>
          <a:ln>
            <a:solidFill>
              <a:srgbClr val="000000"/>
            </a:solidFill>
          </a:ln>
        </p:spPr>
      </p:pic>
      <p:grpSp>
        <p:nvGrpSpPr>
          <p:cNvPr id="13" name="Grupp 12"/>
          <p:cNvGrpSpPr/>
          <p:nvPr/>
        </p:nvGrpSpPr>
        <p:grpSpPr>
          <a:xfrm>
            <a:off x="3410016" y="2581276"/>
            <a:ext cx="5266623" cy="3616324"/>
            <a:chOff x="3022690" y="2044701"/>
            <a:chExt cx="6007010" cy="4037968"/>
          </a:xfrm>
        </p:grpSpPr>
        <p:pic>
          <p:nvPicPr>
            <p:cNvPr id="3" name="Bildobjekt 2"/>
            <p:cNvPicPr>
              <a:picLocks noChangeAspect="1"/>
            </p:cNvPicPr>
            <p:nvPr/>
          </p:nvPicPr>
          <p:blipFill>
            <a:blip r:embed="rId3"/>
            <a:stretch>
              <a:fillRect/>
            </a:stretch>
          </p:blipFill>
          <p:spPr>
            <a:xfrm>
              <a:off x="4772872" y="2044701"/>
              <a:ext cx="4256828" cy="4037968"/>
            </a:xfrm>
            <a:prstGeom prst="rect">
              <a:avLst/>
            </a:prstGeom>
            <a:ln>
              <a:solidFill>
                <a:srgbClr val="000000"/>
              </a:solidFill>
            </a:ln>
          </p:spPr>
        </p:pic>
        <p:sp>
          <p:nvSpPr>
            <p:cNvPr id="12" name="Likbent triangel 11"/>
            <p:cNvSpPr/>
            <p:nvPr/>
          </p:nvSpPr>
          <p:spPr>
            <a:xfrm rot="17385682">
              <a:off x="2991371" y="2409561"/>
              <a:ext cx="2959572" cy="2896933"/>
            </a:xfrm>
            <a:custGeom>
              <a:avLst/>
              <a:gdLst>
                <a:gd name="connsiteX0" fmla="*/ 0 w 3035300"/>
                <a:gd name="connsiteY0" fmla="*/ 2806700 h 2806700"/>
                <a:gd name="connsiteX1" fmla="*/ 1517650 w 3035300"/>
                <a:gd name="connsiteY1" fmla="*/ 0 h 2806700"/>
                <a:gd name="connsiteX2" fmla="*/ 3035300 w 3035300"/>
                <a:gd name="connsiteY2" fmla="*/ 2806700 h 2806700"/>
                <a:gd name="connsiteX3" fmla="*/ 0 w 3035300"/>
                <a:gd name="connsiteY3" fmla="*/ 2806700 h 2806700"/>
                <a:gd name="connsiteX0" fmla="*/ 0 w 2431797"/>
                <a:gd name="connsiteY0" fmla="*/ 2806700 h 2806700"/>
                <a:gd name="connsiteX1" fmla="*/ 1517650 w 2431797"/>
                <a:gd name="connsiteY1" fmla="*/ 0 h 2806700"/>
                <a:gd name="connsiteX2" fmla="*/ 2431797 w 2431797"/>
                <a:gd name="connsiteY2" fmla="*/ 1920803 h 2806700"/>
                <a:gd name="connsiteX3" fmla="*/ 0 w 2431797"/>
                <a:gd name="connsiteY3" fmla="*/ 2806700 h 2806700"/>
                <a:gd name="connsiteX0" fmla="*/ 0 w 2911908"/>
                <a:gd name="connsiteY0" fmla="*/ 2973188 h 2973188"/>
                <a:gd name="connsiteX1" fmla="*/ 1997761 w 2911908"/>
                <a:gd name="connsiteY1" fmla="*/ 0 h 2973188"/>
                <a:gd name="connsiteX2" fmla="*/ 2911908 w 2911908"/>
                <a:gd name="connsiteY2" fmla="*/ 1920803 h 2973188"/>
                <a:gd name="connsiteX3" fmla="*/ 0 w 2911908"/>
                <a:gd name="connsiteY3" fmla="*/ 2973188 h 2973188"/>
                <a:gd name="connsiteX0" fmla="*/ 0 w 2876234"/>
                <a:gd name="connsiteY0" fmla="*/ 2973188 h 2973188"/>
                <a:gd name="connsiteX1" fmla="*/ 1997761 w 2876234"/>
                <a:gd name="connsiteY1" fmla="*/ 0 h 2973188"/>
                <a:gd name="connsiteX2" fmla="*/ 2876234 w 2876234"/>
                <a:gd name="connsiteY2" fmla="*/ 1934181 h 2973188"/>
                <a:gd name="connsiteX3" fmla="*/ 0 w 2876234"/>
                <a:gd name="connsiteY3" fmla="*/ 2973188 h 2973188"/>
                <a:gd name="connsiteX0" fmla="*/ 2876234 w 2967674"/>
                <a:gd name="connsiteY0" fmla="*/ 1934181 h 2973188"/>
                <a:gd name="connsiteX1" fmla="*/ 0 w 2967674"/>
                <a:gd name="connsiteY1" fmla="*/ 2973188 h 2973188"/>
                <a:gd name="connsiteX2" fmla="*/ 1997761 w 2967674"/>
                <a:gd name="connsiteY2" fmla="*/ 0 h 2973188"/>
                <a:gd name="connsiteX3" fmla="*/ 2967674 w 2967674"/>
                <a:gd name="connsiteY3" fmla="*/ 2025621 h 2973188"/>
                <a:gd name="connsiteX0" fmla="*/ 2786858 w 2967674"/>
                <a:gd name="connsiteY0" fmla="*/ 1940589 h 2973188"/>
                <a:gd name="connsiteX1" fmla="*/ 0 w 2967674"/>
                <a:gd name="connsiteY1" fmla="*/ 2973188 h 2973188"/>
                <a:gd name="connsiteX2" fmla="*/ 1997761 w 2967674"/>
                <a:gd name="connsiteY2" fmla="*/ 0 h 2973188"/>
                <a:gd name="connsiteX3" fmla="*/ 2967674 w 2967674"/>
                <a:gd name="connsiteY3" fmla="*/ 2025621 h 2973188"/>
                <a:gd name="connsiteX0" fmla="*/ 2786858 w 2790381"/>
                <a:gd name="connsiteY0" fmla="*/ 1940589 h 2973188"/>
                <a:gd name="connsiteX1" fmla="*/ 0 w 2790381"/>
                <a:gd name="connsiteY1" fmla="*/ 2973188 h 2973188"/>
                <a:gd name="connsiteX2" fmla="*/ 1997761 w 2790381"/>
                <a:gd name="connsiteY2" fmla="*/ 0 h 2973188"/>
                <a:gd name="connsiteX3" fmla="*/ 2790381 w 2790381"/>
                <a:gd name="connsiteY3" fmla="*/ 1925445 h 2973188"/>
                <a:gd name="connsiteX0" fmla="*/ 2863754 w 2867277"/>
                <a:gd name="connsiteY0" fmla="*/ 1940589 h 3016938"/>
                <a:gd name="connsiteX1" fmla="*/ 0 w 2867277"/>
                <a:gd name="connsiteY1" fmla="*/ 3016938 h 3016938"/>
                <a:gd name="connsiteX2" fmla="*/ 2074657 w 2867277"/>
                <a:gd name="connsiteY2" fmla="*/ 0 h 3016938"/>
                <a:gd name="connsiteX3" fmla="*/ 2867277 w 2867277"/>
                <a:gd name="connsiteY3" fmla="*/ 1925445 h 3016938"/>
                <a:gd name="connsiteX0" fmla="*/ 2863754 w 2867277"/>
                <a:gd name="connsiteY0" fmla="*/ 1940589 h 3016938"/>
                <a:gd name="connsiteX1" fmla="*/ 0 w 2867277"/>
                <a:gd name="connsiteY1" fmla="*/ 3016938 h 3016938"/>
                <a:gd name="connsiteX2" fmla="*/ 2074657 w 2867277"/>
                <a:gd name="connsiteY2" fmla="*/ 0 h 3016938"/>
                <a:gd name="connsiteX3" fmla="*/ 2867277 w 2867277"/>
                <a:gd name="connsiteY3" fmla="*/ 1925445 h 3016938"/>
                <a:gd name="connsiteX4" fmla="*/ 2863754 w 2867277"/>
                <a:gd name="connsiteY4" fmla="*/ 1940589 h 30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7277" h="3016938">
                  <a:moveTo>
                    <a:pt x="2863754" y="1940589"/>
                  </a:moveTo>
                  <a:lnTo>
                    <a:pt x="0" y="3016938"/>
                  </a:lnTo>
                  <a:lnTo>
                    <a:pt x="2074657" y="0"/>
                  </a:lnTo>
                  <a:cubicBezTo>
                    <a:pt x="2367481" y="644727"/>
                    <a:pt x="2867277" y="1925445"/>
                    <a:pt x="2867277" y="1925445"/>
                  </a:cubicBezTo>
                  <a:lnTo>
                    <a:pt x="2863754" y="1940589"/>
                  </a:lnTo>
                  <a:close/>
                </a:path>
              </a:pathLst>
            </a:custGeom>
            <a:gradFill flip="none" rotWithShape="1">
              <a:gsLst>
                <a:gs pos="0">
                  <a:schemeClr val="bg1">
                    <a:lumMod val="65000"/>
                  </a:schemeClr>
                </a:gs>
                <a:gs pos="54000">
                  <a:schemeClr val="dk1">
                    <a:tint val="37000"/>
                    <a:satMod val="300000"/>
                    <a:alpha val="18000"/>
                  </a:schemeClr>
                </a:gs>
                <a:gs pos="100000">
                  <a:schemeClr val="bg1">
                    <a:alpha val="82000"/>
                  </a:schemeClr>
                </a:gs>
              </a:gsLst>
              <a:lin ang="6000000" scaled="0"/>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v-SE" sz="1350"/>
            </a:p>
          </p:txBody>
        </p:sp>
      </p:grpSp>
      <p:sp>
        <p:nvSpPr>
          <p:cNvPr id="8" name="Rubrik 1"/>
          <p:cNvSpPr txBox="1">
            <a:spLocks/>
          </p:cNvSpPr>
          <p:nvPr/>
        </p:nvSpPr>
        <p:spPr>
          <a:xfrm>
            <a:off x="0" y="0"/>
            <a:ext cx="9143999" cy="985520"/>
          </a:xfrm>
          <a:prstGeom prst="rect">
            <a:avLst/>
          </a:prstGeom>
        </p:spPr>
        <p:txBody>
          <a:bodyPr vert="horz" lIns="68580" tIns="34290" rIns="68580" bIns="3429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923925" algn="l"/>
            <a:r>
              <a:rPr lang="sv-SE" sz="3600" dirty="0" err="1">
                <a:latin typeface="Calibri" charset="0"/>
                <a:ea typeface="Calibri" charset="0"/>
                <a:cs typeface="Calibri" charset="0"/>
              </a:rPr>
              <a:t>Let’s</a:t>
            </a:r>
            <a:r>
              <a:rPr lang="sv-SE" sz="3600" dirty="0">
                <a:latin typeface="Calibri" charset="0"/>
                <a:ea typeface="Calibri" charset="0"/>
                <a:cs typeface="Calibri" charset="0"/>
              </a:rPr>
              <a:t> </a:t>
            </a:r>
            <a:r>
              <a:rPr lang="sv-SE" sz="3600" dirty="0" err="1">
                <a:latin typeface="Calibri" charset="0"/>
                <a:ea typeface="Calibri" charset="0"/>
                <a:cs typeface="Calibri" charset="0"/>
              </a:rPr>
              <a:t>have</a:t>
            </a:r>
            <a:r>
              <a:rPr lang="sv-SE" sz="3600" dirty="0">
                <a:latin typeface="Calibri" charset="0"/>
                <a:ea typeface="Calibri" charset="0"/>
                <a:cs typeface="Calibri" charset="0"/>
              </a:rPr>
              <a:t> a look at </a:t>
            </a:r>
            <a:r>
              <a:rPr lang="sv-SE" sz="3600" dirty="0" err="1">
                <a:latin typeface="Calibri" charset="0"/>
                <a:ea typeface="Calibri" charset="0"/>
                <a:cs typeface="Calibri" charset="0"/>
              </a:rPr>
              <a:t>some</a:t>
            </a:r>
            <a:r>
              <a:rPr lang="sv-SE" sz="3600" dirty="0">
                <a:latin typeface="Calibri" charset="0"/>
                <a:ea typeface="Calibri" charset="0"/>
                <a:cs typeface="Calibri" charset="0"/>
              </a:rPr>
              <a:t> output </a:t>
            </a:r>
            <a:r>
              <a:rPr lang="sv-SE" sz="3600" dirty="0" err="1">
                <a:latin typeface="Calibri" charset="0"/>
                <a:ea typeface="Calibri" charset="0"/>
                <a:cs typeface="Calibri" charset="0"/>
              </a:rPr>
              <a:t>files</a:t>
            </a:r>
            <a:endParaRPr lang="sv-SE" sz="3600" dirty="0">
              <a:latin typeface="Calibri" charset="0"/>
              <a:ea typeface="Calibri" charset="0"/>
              <a:cs typeface="Calibri" charset="0"/>
            </a:endParaRPr>
          </a:p>
          <a:p>
            <a:pPr marL="923925" algn="l"/>
            <a:r>
              <a:rPr lang="sv-SE" sz="2000" dirty="0" err="1">
                <a:latin typeface="Calibri" charset="0"/>
                <a:ea typeface="Calibri" charset="0"/>
                <a:cs typeface="Calibri" charset="0"/>
              </a:rPr>
              <a:t>Example</a:t>
            </a:r>
            <a:r>
              <a:rPr lang="sv-SE" sz="2000" dirty="0">
                <a:latin typeface="Calibri" charset="0"/>
                <a:ea typeface="Calibri" charset="0"/>
                <a:cs typeface="Calibri" charset="0"/>
              </a:rPr>
              <a:t> from the NPT simulations</a:t>
            </a:r>
            <a:endParaRPr lang="sv-SE" sz="2000" b="1" dirty="0">
              <a:latin typeface="Calibri" charset="0"/>
              <a:ea typeface="Calibri" charset="0"/>
              <a:cs typeface="Calibri" charset="0"/>
            </a:endParaRPr>
          </a:p>
        </p:txBody>
      </p:sp>
    </p:spTree>
    <p:extLst>
      <p:ext uri="{BB962C8B-B14F-4D97-AF65-F5344CB8AC3E}">
        <p14:creationId xmlns:p14="http://schemas.microsoft.com/office/powerpoint/2010/main" val="18230451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ktangel 6"/>
          <p:cNvSpPr/>
          <p:nvPr/>
        </p:nvSpPr>
        <p:spPr>
          <a:xfrm>
            <a:off x="-1" y="1320616"/>
            <a:ext cx="9144001" cy="5640006"/>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es-ES_tradnl" sz="1400" dirty="0">
                <a:solidFill>
                  <a:srgbClr val="000000"/>
                </a:solidFill>
                <a:latin typeface="Courier"/>
                <a:cs typeface="Courier"/>
              </a:rPr>
              <a:t>#!/</a:t>
            </a:r>
            <a:r>
              <a:rPr lang="es-ES_tradnl" sz="1400" dirty="0" err="1">
                <a:solidFill>
                  <a:srgbClr val="000000"/>
                </a:solidFill>
                <a:latin typeface="Courier"/>
                <a:cs typeface="Courier"/>
              </a:rPr>
              <a:t>bin</a:t>
            </a:r>
            <a:r>
              <a:rPr lang="es-ES_tradnl" sz="1400" dirty="0">
                <a:solidFill>
                  <a:srgbClr val="000000"/>
                </a:solidFill>
                <a:latin typeface="Courier"/>
                <a:cs typeface="Courier"/>
              </a:rPr>
              <a:t>/</a:t>
            </a:r>
            <a:r>
              <a:rPr lang="es-ES_tradnl" sz="1400" dirty="0" err="1">
                <a:solidFill>
                  <a:srgbClr val="000000"/>
                </a:solidFill>
                <a:latin typeface="Courier"/>
                <a:cs typeface="Courier"/>
              </a:rPr>
              <a:t>bash</a:t>
            </a:r>
            <a:endParaRPr lang="es-ES_tradnl" sz="1400" dirty="0">
              <a:solidFill>
                <a:srgbClr val="000000"/>
              </a:solidFill>
              <a:latin typeface="Courier"/>
              <a:cs typeface="Courier"/>
            </a:endParaRPr>
          </a:p>
          <a:p>
            <a:pPr marL="923925" lvl="1"/>
            <a:endParaRPr lang="es-ES_tradnl" sz="1400" dirty="0">
              <a:solidFill>
                <a:srgbClr val="000000"/>
              </a:solidFill>
              <a:latin typeface="Courier"/>
              <a:cs typeface="Courier"/>
            </a:endParaRPr>
          </a:p>
          <a:p>
            <a:pPr marL="923925" lvl="1"/>
            <a:r>
              <a:rPr lang="es-ES_tradnl" sz="1400" dirty="0">
                <a:solidFill>
                  <a:srgbClr val="000000"/>
                </a:solidFill>
                <a:latin typeface="Courier"/>
                <a:cs typeface="Courier"/>
              </a:rPr>
              <a:t># </a:t>
            </a:r>
            <a:r>
              <a:rPr lang="es-ES_tradnl" sz="1400" dirty="0" err="1">
                <a:solidFill>
                  <a:srgbClr val="000000"/>
                </a:solidFill>
                <a:latin typeface="Courier"/>
                <a:cs typeface="Courier"/>
              </a:rPr>
              <a:t>bash</a:t>
            </a:r>
            <a:r>
              <a:rPr lang="es-ES_tradnl" sz="1400" dirty="0">
                <a:solidFill>
                  <a:srgbClr val="000000"/>
                </a:solidFill>
                <a:latin typeface="Courier"/>
                <a:cs typeface="Courier"/>
              </a:rPr>
              <a:t> script </a:t>
            </a:r>
            <a:r>
              <a:rPr lang="es-ES_tradnl" sz="1400" dirty="0" err="1">
                <a:solidFill>
                  <a:srgbClr val="000000"/>
                </a:solidFill>
                <a:latin typeface="Courier"/>
                <a:cs typeface="Courier"/>
              </a:rPr>
              <a:t>to</a:t>
            </a:r>
            <a:r>
              <a:rPr lang="es-ES_tradnl" sz="1400" dirty="0">
                <a:solidFill>
                  <a:srgbClr val="000000"/>
                </a:solidFill>
                <a:latin typeface="Courier"/>
                <a:cs typeface="Courier"/>
              </a:rPr>
              <a:t> </a:t>
            </a:r>
            <a:r>
              <a:rPr lang="es-ES_tradnl" sz="1400" dirty="0" err="1">
                <a:solidFill>
                  <a:srgbClr val="000000"/>
                </a:solidFill>
                <a:latin typeface="Courier"/>
                <a:cs typeface="Courier"/>
              </a:rPr>
              <a:t>analyze</a:t>
            </a:r>
            <a:r>
              <a:rPr lang="es-ES_tradnl" sz="1400" dirty="0">
                <a:solidFill>
                  <a:srgbClr val="000000"/>
                </a:solidFill>
                <a:latin typeface="Courier"/>
                <a:cs typeface="Courier"/>
              </a:rPr>
              <a:t> </a:t>
            </a:r>
            <a:r>
              <a:rPr lang="es-ES_tradnl" sz="1400" dirty="0" err="1">
                <a:solidFill>
                  <a:srgbClr val="000000"/>
                </a:solidFill>
                <a:latin typeface="Courier"/>
                <a:cs typeface="Courier"/>
              </a:rPr>
              <a:t>the</a:t>
            </a:r>
            <a:r>
              <a:rPr lang="es-ES_tradnl" sz="1400" dirty="0">
                <a:solidFill>
                  <a:srgbClr val="000000"/>
                </a:solidFill>
                <a:latin typeface="Courier"/>
                <a:cs typeface="Courier"/>
              </a:rPr>
              <a:t> </a:t>
            </a:r>
            <a:r>
              <a:rPr lang="es-ES_tradnl" sz="1400" dirty="0" err="1">
                <a:solidFill>
                  <a:srgbClr val="000000"/>
                </a:solidFill>
                <a:latin typeface="Courier"/>
                <a:cs typeface="Courier"/>
              </a:rPr>
              <a:t>density</a:t>
            </a:r>
            <a:r>
              <a:rPr lang="es-ES_tradnl" sz="1400" dirty="0">
                <a:solidFill>
                  <a:srgbClr val="000000"/>
                </a:solidFill>
                <a:latin typeface="Courier"/>
                <a:cs typeface="Courier"/>
              </a:rPr>
              <a:t> of </a:t>
            </a:r>
            <a:r>
              <a:rPr lang="es-ES_tradnl" sz="1400" dirty="0" err="1">
                <a:solidFill>
                  <a:srgbClr val="000000"/>
                </a:solidFill>
                <a:latin typeface="Courier"/>
                <a:cs typeface="Courier"/>
              </a:rPr>
              <a:t>the</a:t>
            </a:r>
            <a:r>
              <a:rPr lang="es-ES_tradnl" sz="1400" dirty="0">
                <a:solidFill>
                  <a:srgbClr val="000000"/>
                </a:solidFill>
                <a:latin typeface="Courier"/>
                <a:cs typeface="Courier"/>
              </a:rPr>
              <a:t> </a:t>
            </a:r>
            <a:r>
              <a:rPr lang="es-ES_tradnl" sz="1400" dirty="0" err="1">
                <a:solidFill>
                  <a:srgbClr val="000000"/>
                </a:solidFill>
                <a:latin typeface="Courier"/>
                <a:cs typeface="Courier"/>
              </a:rPr>
              <a:t>system</a:t>
            </a:r>
            <a:endParaRPr lang="es-ES_tradnl" sz="1400" dirty="0">
              <a:solidFill>
                <a:srgbClr val="000000"/>
              </a:solidFill>
              <a:latin typeface="Courier"/>
              <a:cs typeface="Courier"/>
            </a:endParaRPr>
          </a:p>
          <a:p>
            <a:pPr marL="923925" lvl="1"/>
            <a:endParaRPr lang="es-ES_tradnl" sz="1400" dirty="0">
              <a:solidFill>
                <a:srgbClr val="000000"/>
              </a:solidFill>
              <a:latin typeface="Courier"/>
              <a:cs typeface="Courier"/>
            </a:endParaRPr>
          </a:p>
          <a:p>
            <a:pPr marL="923925" lvl="1"/>
            <a:r>
              <a:rPr lang="es-ES_tradnl" sz="1400" dirty="0" err="1">
                <a:solidFill>
                  <a:srgbClr val="000000"/>
                </a:solidFill>
                <a:latin typeface="Courier"/>
                <a:cs typeface="Courier"/>
              </a:rPr>
              <a:t>type</a:t>
            </a:r>
            <a:r>
              <a:rPr lang="es-ES_tradnl" sz="1400" dirty="0">
                <a:solidFill>
                  <a:srgbClr val="000000"/>
                </a:solidFill>
                <a:latin typeface="Courier"/>
                <a:cs typeface="Courier"/>
              </a:rPr>
              <a:t>=MD</a:t>
            </a:r>
          </a:p>
          <a:p>
            <a:pPr marL="923925" lvl="1"/>
            <a:r>
              <a:rPr lang="es-ES_tradnl" sz="1400" dirty="0" err="1">
                <a:solidFill>
                  <a:srgbClr val="000000"/>
                </a:solidFill>
                <a:latin typeface="Courier"/>
                <a:cs typeface="Courier"/>
              </a:rPr>
              <a:t>sim</a:t>
            </a:r>
            <a:r>
              <a:rPr lang="es-ES_tradnl" sz="1400" dirty="0">
                <a:solidFill>
                  <a:srgbClr val="000000"/>
                </a:solidFill>
                <a:latin typeface="Courier"/>
                <a:cs typeface="Courier"/>
              </a:rPr>
              <a:t>=md</a:t>
            </a:r>
          </a:p>
          <a:p>
            <a:pPr marL="923925" lvl="1"/>
            <a:endParaRPr lang="es-ES_tradnl" sz="1400" dirty="0">
              <a:solidFill>
                <a:srgbClr val="000000"/>
              </a:solidFill>
              <a:latin typeface="Courier"/>
              <a:cs typeface="Courier"/>
            </a:endParaRPr>
          </a:p>
          <a:p>
            <a:pPr marL="923925" lvl="1"/>
            <a:r>
              <a:rPr lang="es-ES_tradnl" sz="1400" dirty="0">
                <a:solidFill>
                  <a:srgbClr val="000000"/>
                </a:solidFill>
                <a:latin typeface="Courier"/>
                <a:cs typeface="Courier"/>
              </a:rPr>
              <a:t>cd  $</a:t>
            </a:r>
            <a:r>
              <a:rPr lang="es-ES_tradnl" sz="1400" dirty="0" err="1">
                <a:solidFill>
                  <a:srgbClr val="000000"/>
                </a:solidFill>
                <a:latin typeface="Courier"/>
                <a:cs typeface="Courier"/>
              </a:rPr>
              <a:t>type</a:t>
            </a:r>
            <a:endParaRPr lang="es-ES_tradnl" sz="1400" dirty="0">
              <a:solidFill>
                <a:srgbClr val="000000"/>
              </a:solidFill>
              <a:latin typeface="Courier"/>
              <a:cs typeface="Courier"/>
            </a:endParaRPr>
          </a:p>
          <a:p>
            <a:pPr marL="923925" lvl="1"/>
            <a:r>
              <a:rPr lang="es-ES_tradnl" sz="1400" dirty="0">
                <a:solidFill>
                  <a:srgbClr val="000000"/>
                </a:solidFill>
                <a:latin typeface="Courier"/>
                <a:cs typeface="Courier"/>
              </a:rPr>
              <a:t>    </a:t>
            </a:r>
          </a:p>
          <a:p>
            <a:pPr marL="923925" lvl="1"/>
            <a:r>
              <a:rPr lang="es-ES_tradnl" sz="1400" dirty="0">
                <a:solidFill>
                  <a:srgbClr val="000000"/>
                </a:solidFill>
                <a:latin typeface="Courier"/>
                <a:cs typeface="Courier"/>
              </a:rPr>
              <a:t>echo 0 | </a:t>
            </a:r>
            <a:r>
              <a:rPr lang="es-ES_tradnl" sz="1400" dirty="0" err="1">
                <a:solidFill>
                  <a:srgbClr val="000000"/>
                </a:solidFill>
                <a:latin typeface="Courier"/>
                <a:cs typeface="Courier"/>
              </a:rPr>
              <a:t>gmx</a:t>
            </a:r>
            <a:r>
              <a:rPr lang="es-ES_tradnl" sz="1400" dirty="0">
                <a:solidFill>
                  <a:srgbClr val="000000"/>
                </a:solidFill>
                <a:latin typeface="Courier"/>
                <a:cs typeface="Courier"/>
              </a:rPr>
              <a:t> </a:t>
            </a:r>
            <a:r>
              <a:rPr lang="es-ES_tradnl" sz="1400" dirty="0" err="1">
                <a:solidFill>
                  <a:srgbClr val="000000"/>
                </a:solidFill>
                <a:latin typeface="Courier"/>
                <a:cs typeface="Courier"/>
              </a:rPr>
              <a:t>density</a:t>
            </a:r>
            <a:r>
              <a:rPr lang="es-ES_tradnl" sz="1400" dirty="0">
                <a:solidFill>
                  <a:srgbClr val="000000"/>
                </a:solidFill>
                <a:latin typeface="Courier"/>
                <a:cs typeface="Courier"/>
              </a:rPr>
              <a:t> -f $</a:t>
            </a:r>
            <a:r>
              <a:rPr lang="es-ES_tradnl" sz="1400" dirty="0" err="1">
                <a:solidFill>
                  <a:srgbClr val="000000"/>
                </a:solidFill>
                <a:latin typeface="Courier"/>
                <a:cs typeface="Courier"/>
              </a:rPr>
              <a:t>sim.xtc</a:t>
            </a:r>
            <a:r>
              <a:rPr lang="es-ES_tradnl" sz="1400" dirty="0">
                <a:solidFill>
                  <a:srgbClr val="000000"/>
                </a:solidFill>
                <a:latin typeface="Courier"/>
                <a:cs typeface="Courier"/>
              </a:rPr>
              <a:t> -s $</a:t>
            </a:r>
            <a:r>
              <a:rPr lang="es-ES_tradnl" sz="1400" dirty="0" err="1">
                <a:solidFill>
                  <a:srgbClr val="000000"/>
                </a:solidFill>
                <a:latin typeface="Courier"/>
                <a:cs typeface="Courier"/>
              </a:rPr>
              <a:t>sim.tpr</a:t>
            </a:r>
            <a:r>
              <a:rPr lang="es-ES_tradnl" sz="1400" dirty="0">
                <a:solidFill>
                  <a:srgbClr val="000000"/>
                </a:solidFill>
                <a:latin typeface="Courier"/>
                <a:cs typeface="Courier"/>
              </a:rPr>
              <a:t> -o </a:t>
            </a:r>
            <a:r>
              <a:rPr lang="es-ES_tradnl" sz="1400" dirty="0" err="1">
                <a:solidFill>
                  <a:srgbClr val="000000"/>
                </a:solidFill>
                <a:latin typeface="Courier"/>
                <a:cs typeface="Courier"/>
              </a:rPr>
              <a:t>density.xvg</a:t>
            </a:r>
            <a:r>
              <a:rPr lang="es-ES_tradnl" sz="1400" dirty="0">
                <a:solidFill>
                  <a:srgbClr val="000000"/>
                </a:solidFill>
                <a:latin typeface="Courier"/>
                <a:cs typeface="Courier"/>
              </a:rPr>
              <a:t> \</a:t>
            </a:r>
          </a:p>
          <a:p>
            <a:pPr marL="923925" lvl="1"/>
            <a:r>
              <a:rPr lang="es-ES_tradnl" sz="1400" dirty="0">
                <a:solidFill>
                  <a:srgbClr val="000000"/>
                </a:solidFill>
                <a:latin typeface="Courier"/>
                <a:cs typeface="Courier"/>
              </a:rPr>
              <a:t>-d z -</a:t>
            </a:r>
            <a:r>
              <a:rPr lang="es-ES_tradnl" sz="1400" dirty="0" err="1">
                <a:solidFill>
                  <a:srgbClr val="000000"/>
                </a:solidFill>
                <a:latin typeface="Courier"/>
                <a:cs typeface="Courier"/>
              </a:rPr>
              <a:t>sl</a:t>
            </a:r>
            <a:r>
              <a:rPr lang="es-ES_tradnl" sz="1400" dirty="0">
                <a:solidFill>
                  <a:srgbClr val="000000"/>
                </a:solidFill>
                <a:latin typeface="Courier"/>
                <a:cs typeface="Courier"/>
              </a:rPr>
              <a:t> 200</a:t>
            </a:r>
          </a:p>
          <a:p>
            <a:pPr marL="923925" lvl="1"/>
            <a:endParaRPr lang="es-ES_tradnl" sz="1400" dirty="0">
              <a:solidFill>
                <a:srgbClr val="000000"/>
              </a:solidFill>
              <a:latin typeface="Courier"/>
              <a:cs typeface="Courier"/>
            </a:endParaRPr>
          </a:p>
          <a:p>
            <a:pPr marL="923925" lvl="1"/>
            <a:r>
              <a:rPr lang="es-ES_tradnl" sz="1400" dirty="0" err="1">
                <a:solidFill>
                  <a:srgbClr val="000000"/>
                </a:solidFill>
                <a:latin typeface="Courier"/>
                <a:cs typeface="Courier"/>
              </a:rPr>
              <a:t>gmx</a:t>
            </a:r>
            <a:r>
              <a:rPr lang="es-ES_tradnl" sz="1400" dirty="0">
                <a:solidFill>
                  <a:srgbClr val="000000"/>
                </a:solidFill>
                <a:latin typeface="Courier"/>
                <a:cs typeface="Courier"/>
              </a:rPr>
              <a:t> </a:t>
            </a:r>
            <a:r>
              <a:rPr lang="es-ES_tradnl" sz="1400" dirty="0" err="1">
                <a:solidFill>
                  <a:srgbClr val="000000"/>
                </a:solidFill>
                <a:latin typeface="Courier"/>
                <a:cs typeface="Courier"/>
              </a:rPr>
              <a:t>analyze</a:t>
            </a:r>
            <a:r>
              <a:rPr lang="es-ES_tradnl" sz="1400" dirty="0">
                <a:solidFill>
                  <a:srgbClr val="000000"/>
                </a:solidFill>
                <a:latin typeface="Courier"/>
                <a:cs typeface="Courier"/>
              </a:rPr>
              <a:t> -f </a:t>
            </a:r>
            <a:r>
              <a:rPr lang="es-ES_tradnl" sz="1400" dirty="0" err="1">
                <a:solidFill>
                  <a:srgbClr val="000000"/>
                </a:solidFill>
                <a:latin typeface="Courier"/>
                <a:cs typeface="Courier"/>
              </a:rPr>
              <a:t>density.xvg</a:t>
            </a:r>
            <a:r>
              <a:rPr lang="es-ES_tradnl" sz="1400" dirty="0">
                <a:solidFill>
                  <a:srgbClr val="000000"/>
                </a:solidFill>
                <a:latin typeface="Courier"/>
                <a:cs typeface="Courier"/>
              </a:rPr>
              <a:t>  -</a:t>
            </a:r>
            <a:r>
              <a:rPr lang="es-ES_tradnl" sz="1400" dirty="0" err="1">
                <a:solidFill>
                  <a:srgbClr val="000000"/>
                </a:solidFill>
                <a:latin typeface="Courier"/>
                <a:cs typeface="Courier"/>
              </a:rPr>
              <a:t>errbar</a:t>
            </a:r>
            <a:r>
              <a:rPr lang="es-ES_tradnl" sz="1400" dirty="0">
                <a:solidFill>
                  <a:srgbClr val="000000"/>
                </a:solidFill>
                <a:latin typeface="Courier"/>
                <a:cs typeface="Courier"/>
              </a:rPr>
              <a:t> </a:t>
            </a:r>
            <a:r>
              <a:rPr lang="es-ES_tradnl" sz="1400" dirty="0" err="1">
                <a:solidFill>
                  <a:srgbClr val="000000"/>
                </a:solidFill>
                <a:latin typeface="Courier"/>
                <a:cs typeface="Courier"/>
              </a:rPr>
              <a:t>stddev</a:t>
            </a:r>
            <a:r>
              <a:rPr lang="es-ES_tradnl" sz="1400" dirty="0">
                <a:solidFill>
                  <a:srgbClr val="000000"/>
                </a:solidFill>
                <a:latin typeface="Courier"/>
                <a:cs typeface="Courier"/>
              </a:rPr>
              <a:t> -</a:t>
            </a:r>
            <a:r>
              <a:rPr lang="es-ES_tradnl" sz="1400" dirty="0" err="1">
                <a:solidFill>
                  <a:srgbClr val="000000"/>
                </a:solidFill>
                <a:latin typeface="Courier"/>
                <a:cs typeface="Courier"/>
              </a:rPr>
              <a:t>aver_start</a:t>
            </a:r>
            <a:r>
              <a:rPr lang="es-ES_tradnl" sz="1400" dirty="0">
                <a:solidFill>
                  <a:srgbClr val="000000"/>
                </a:solidFill>
                <a:latin typeface="Courier"/>
                <a:cs typeface="Courier"/>
              </a:rPr>
              <a:t> 100</a:t>
            </a:r>
          </a:p>
          <a:p>
            <a:pPr marL="923925" lvl="1"/>
            <a:endParaRPr lang="es-ES_tradnl" sz="1400" dirty="0">
              <a:solidFill>
                <a:srgbClr val="000000"/>
              </a:solidFill>
              <a:latin typeface="Courier"/>
              <a:cs typeface="Courier"/>
            </a:endParaRPr>
          </a:p>
          <a:p>
            <a:pPr marL="923925" lvl="1"/>
            <a:r>
              <a:rPr lang="es-ES_tradnl" sz="1400" dirty="0" err="1">
                <a:solidFill>
                  <a:srgbClr val="000000"/>
                </a:solidFill>
                <a:latin typeface="Courier"/>
                <a:cs typeface="Courier"/>
              </a:rPr>
              <a:t>rm</a:t>
            </a:r>
            <a:r>
              <a:rPr lang="es-ES_tradnl" sz="1400" dirty="0">
                <a:solidFill>
                  <a:srgbClr val="000000"/>
                </a:solidFill>
                <a:latin typeface="Courier"/>
                <a:cs typeface="Courier"/>
              </a:rPr>
              <a:t> -f \#*</a:t>
            </a:r>
          </a:p>
          <a:p>
            <a:pPr marL="923925" lvl="1"/>
            <a:endParaRPr lang="es-ES_tradnl" sz="1400" dirty="0">
              <a:solidFill>
                <a:srgbClr val="000000"/>
              </a:solidFill>
              <a:latin typeface="Courier"/>
              <a:cs typeface="Courier"/>
            </a:endParaRPr>
          </a:p>
          <a:p>
            <a:pPr marL="923925" lvl="1"/>
            <a:r>
              <a:rPr lang="es-ES_tradnl" sz="1400" dirty="0" err="1">
                <a:solidFill>
                  <a:srgbClr val="000000"/>
                </a:solidFill>
                <a:latin typeface="Courier"/>
                <a:cs typeface="Courier"/>
              </a:rPr>
              <a:t>xmgrace</a:t>
            </a:r>
            <a:r>
              <a:rPr lang="es-ES_tradnl" sz="1400" dirty="0">
                <a:solidFill>
                  <a:srgbClr val="000000"/>
                </a:solidFill>
                <a:latin typeface="Courier"/>
                <a:cs typeface="Courier"/>
              </a:rPr>
              <a:t> -</a:t>
            </a:r>
            <a:r>
              <a:rPr lang="es-ES_tradnl" sz="1400" dirty="0" err="1">
                <a:solidFill>
                  <a:srgbClr val="000000"/>
                </a:solidFill>
                <a:latin typeface="Courier"/>
                <a:cs typeface="Courier"/>
              </a:rPr>
              <a:t>nxy</a:t>
            </a:r>
            <a:r>
              <a:rPr lang="es-ES_tradnl" sz="1400" dirty="0">
                <a:solidFill>
                  <a:srgbClr val="000000"/>
                </a:solidFill>
                <a:latin typeface="Courier"/>
                <a:cs typeface="Courier"/>
              </a:rPr>
              <a:t> </a:t>
            </a:r>
            <a:r>
              <a:rPr lang="es-ES_tradnl" sz="1400" dirty="0" err="1">
                <a:solidFill>
                  <a:srgbClr val="000000"/>
                </a:solidFill>
                <a:latin typeface="Courier"/>
                <a:cs typeface="Courier"/>
              </a:rPr>
              <a:t>density.xvg</a:t>
            </a:r>
            <a:r>
              <a:rPr lang="es-ES_tradnl" sz="1400" dirty="0">
                <a:solidFill>
                  <a:srgbClr val="000000"/>
                </a:solidFill>
                <a:latin typeface="Courier"/>
                <a:cs typeface="Courier"/>
              </a:rPr>
              <a:t> &amp;</a:t>
            </a:r>
          </a:p>
          <a:p>
            <a:pPr marL="923925" lvl="1"/>
            <a:endParaRPr lang="es-ES_tradnl" sz="1400" dirty="0">
              <a:solidFill>
                <a:srgbClr val="000000"/>
              </a:solidFill>
              <a:latin typeface="Courier"/>
              <a:cs typeface="Courier"/>
            </a:endParaRPr>
          </a:p>
          <a:p>
            <a:pPr marL="923925" lvl="1"/>
            <a:r>
              <a:rPr lang="es-ES_tradnl" sz="1400" dirty="0">
                <a:solidFill>
                  <a:srgbClr val="000000"/>
                </a:solidFill>
                <a:latin typeface="Courier"/>
                <a:cs typeface="Courier"/>
              </a:rPr>
              <a:t>cd ..</a:t>
            </a:r>
            <a:endParaRPr lang="es-ES_tradnl" dirty="0">
              <a:solidFill>
                <a:srgbClr val="000000"/>
              </a:solidFill>
              <a:latin typeface="Courier"/>
              <a:cs typeface="Courier"/>
            </a:endParaRPr>
          </a:p>
          <a:p>
            <a:pPr lvl="1"/>
            <a:endParaRPr lang="en-US" sz="1000" dirty="0">
              <a:solidFill>
                <a:srgbClr val="000000"/>
              </a:solidFill>
              <a:latin typeface="Courier"/>
              <a:cs typeface="Courier"/>
            </a:endParaRPr>
          </a:p>
          <a:p>
            <a:pPr lvl="1"/>
            <a:endParaRPr lang="en-US" sz="1000" dirty="0">
              <a:solidFill>
                <a:srgbClr val="000000"/>
              </a:solidFill>
              <a:latin typeface="Courier"/>
              <a:cs typeface="Courier"/>
            </a:endParaRPr>
          </a:p>
          <a:p>
            <a:pPr lvl="1"/>
            <a:endParaRPr lang="en-US" sz="1000" dirty="0">
              <a:solidFill>
                <a:srgbClr val="000000"/>
              </a:solidFill>
              <a:latin typeface="Courier"/>
              <a:cs typeface="Courier"/>
            </a:endParaRPr>
          </a:p>
          <a:p>
            <a:pPr lvl="1"/>
            <a:endParaRPr lang="en-US" sz="675" dirty="0">
              <a:solidFill>
                <a:srgbClr val="000000"/>
              </a:solidFill>
              <a:latin typeface="Courier"/>
              <a:cs typeface="Courier"/>
            </a:endParaRPr>
          </a:p>
          <a:p>
            <a:pPr lvl="1"/>
            <a:endParaRPr lang="en-US" sz="675" dirty="0">
              <a:solidFill>
                <a:srgbClr val="000000"/>
              </a:solidFill>
              <a:latin typeface="Courier"/>
              <a:cs typeface="Courier"/>
            </a:endParaRPr>
          </a:p>
          <a:p>
            <a:pPr lvl="1"/>
            <a:endParaRPr lang="en-US" sz="675" dirty="0">
              <a:solidFill>
                <a:srgbClr val="000000"/>
              </a:solidFill>
              <a:latin typeface="Courier"/>
              <a:cs typeface="Courier"/>
            </a:endParaRPr>
          </a:p>
          <a:p>
            <a:pPr lvl="1"/>
            <a:endParaRPr lang="en-US" sz="675" dirty="0">
              <a:solidFill>
                <a:srgbClr val="000000"/>
              </a:solidFill>
              <a:latin typeface="Courier"/>
              <a:cs typeface="Courier"/>
            </a:endParaRPr>
          </a:p>
          <a:p>
            <a:pPr lvl="1"/>
            <a:endParaRPr lang="en-US" sz="675" dirty="0">
              <a:solidFill>
                <a:srgbClr val="000000"/>
              </a:solidFill>
              <a:latin typeface="Courier"/>
              <a:cs typeface="Courier"/>
            </a:endParaRPr>
          </a:p>
          <a:p>
            <a:pPr lvl="1"/>
            <a:endParaRPr lang="en-US" sz="675" dirty="0">
              <a:solidFill>
                <a:srgbClr val="000000"/>
              </a:solidFill>
              <a:latin typeface="Courier"/>
              <a:cs typeface="Courier"/>
            </a:endParaRPr>
          </a:p>
          <a:p>
            <a:pPr lvl="1"/>
            <a:endParaRPr lang="en-US" sz="675" dirty="0">
              <a:solidFill>
                <a:srgbClr val="000000"/>
              </a:solidFill>
              <a:latin typeface="Courier"/>
              <a:cs typeface="Courier"/>
            </a:endParaRPr>
          </a:p>
          <a:p>
            <a:pPr lvl="1"/>
            <a:endParaRPr lang="en-US" sz="675" dirty="0">
              <a:solidFill>
                <a:srgbClr val="000000"/>
              </a:solidFill>
              <a:latin typeface="Courier"/>
              <a:cs typeface="Courier"/>
            </a:endParaRPr>
          </a:p>
          <a:p>
            <a:pPr lvl="1"/>
            <a:endParaRPr lang="en-US" sz="675" dirty="0">
              <a:solidFill>
                <a:srgbClr val="000000"/>
              </a:solidFill>
              <a:latin typeface="Courier"/>
              <a:cs typeface="Courier"/>
            </a:endParaRPr>
          </a:p>
          <a:p>
            <a:pPr lvl="1"/>
            <a:endParaRPr lang="sv-SE" sz="675" dirty="0">
              <a:solidFill>
                <a:srgbClr val="000000"/>
              </a:solidFill>
              <a:latin typeface="Courier"/>
              <a:cs typeface="Courier"/>
            </a:endParaRPr>
          </a:p>
        </p:txBody>
      </p:sp>
      <p:sp>
        <p:nvSpPr>
          <p:cNvPr id="6" name="Rubrik 1"/>
          <p:cNvSpPr txBox="1">
            <a:spLocks/>
          </p:cNvSpPr>
          <p:nvPr/>
        </p:nvSpPr>
        <p:spPr>
          <a:xfrm>
            <a:off x="1" y="0"/>
            <a:ext cx="9144000" cy="995680"/>
          </a:xfrm>
          <a:prstGeom prst="rect">
            <a:avLst/>
          </a:prstGeom>
        </p:spPr>
        <p:txBody>
          <a:bodyPr vert="horz" lIns="68580" tIns="34290" rIns="68580" bIns="3429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923925" algn="l"/>
            <a:r>
              <a:rPr lang="sv-SE" sz="2500" dirty="0" err="1">
                <a:latin typeface="Calibri" charset="0"/>
                <a:ea typeface="Calibri" charset="0"/>
                <a:cs typeface="Calibri" charset="0"/>
              </a:rPr>
              <a:t>Some</a:t>
            </a:r>
            <a:r>
              <a:rPr lang="sv-SE" sz="2500" dirty="0">
                <a:latin typeface="Calibri" charset="0"/>
                <a:ea typeface="Calibri" charset="0"/>
                <a:cs typeface="Calibri" charset="0"/>
              </a:rPr>
              <a:t> simple </a:t>
            </a:r>
            <a:r>
              <a:rPr lang="sv-SE" sz="2500" dirty="0" err="1">
                <a:latin typeface="Calibri" charset="0"/>
                <a:ea typeface="Calibri" charset="0"/>
                <a:cs typeface="Calibri" charset="0"/>
              </a:rPr>
              <a:t>trajectory</a:t>
            </a:r>
            <a:r>
              <a:rPr lang="sv-SE" sz="2500" dirty="0">
                <a:latin typeface="Calibri" charset="0"/>
                <a:ea typeface="Calibri" charset="0"/>
                <a:cs typeface="Calibri" charset="0"/>
              </a:rPr>
              <a:t> </a:t>
            </a:r>
            <a:r>
              <a:rPr lang="sv-SE" sz="2500" dirty="0" err="1">
                <a:latin typeface="Calibri" charset="0"/>
                <a:ea typeface="Calibri" charset="0"/>
                <a:cs typeface="Calibri" charset="0"/>
              </a:rPr>
              <a:t>analysis</a:t>
            </a:r>
            <a:endParaRPr lang="sv-SE" sz="2500" dirty="0">
              <a:latin typeface="Calibri" charset="0"/>
              <a:ea typeface="Calibri" charset="0"/>
              <a:cs typeface="Calibri" charset="0"/>
            </a:endParaRPr>
          </a:p>
          <a:p>
            <a:pPr marL="923925" algn="l"/>
            <a:r>
              <a:rPr lang="sv-SE" sz="1800" dirty="0" err="1">
                <a:latin typeface="Calibri" charset="0"/>
                <a:ea typeface="Calibri" charset="0"/>
                <a:cs typeface="Calibri" charset="0"/>
              </a:rPr>
              <a:t>Example</a:t>
            </a:r>
            <a:r>
              <a:rPr lang="sv-SE" sz="1800" dirty="0">
                <a:latin typeface="Calibri" charset="0"/>
                <a:ea typeface="Calibri" charset="0"/>
                <a:cs typeface="Calibri" charset="0"/>
              </a:rPr>
              <a:t> </a:t>
            </a:r>
            <a:r>
              <a:rPr lang="sv-SE" sz="1800" dirty="0" err="1">
                <a:latin typeface="Calibri" charset="0"/>
                <a:ea typeface="Calibri" charset="0"/>
                <a:cs typeface="Calibri" charset="0"/>
              </a:rPr>
              <a:t>with</a:t>
            </a:r>
            <a:r>
              <a:rPr lang="sv-SE" sz="1800" dirty="0">
                <a:latin typeface="Calibri" charset="0"/>
                <a:ea typeface="Calibri" charset="0"/>
                <a:cs typeface="Calibri" charset="0"/>
              </a:rPr>
              <a:t> the MD </a:t>
            </a:r>
            <a:r>
              <a:rPr lang="sv-SE" sz="1800" dirty="0" err="1" smtClean="0">
                <a:latin typeface="Calibri" charset="0"/>
                <a:ea typeface="Calibri" charset="0"/>
                <a:cs typeface="Calibri" charset="0"/>
              </a:rPr>
              <a:t>run</a:t>
            </a:r>
            <a:r>
              <a:rPr lang="sv-SE" sz="1800" dirty="0" smtClean="0">
                <a:latin typeface="Calibri" charset="0"/>
                <a:ea typeface="Calibri" charset="0"/>
                <a:cs typeface="Calibri" charset="0"/>
              </a:rPr>
              <a:t> simulations, </a:t>
            </a:r>
            <a:r>
              <a:rPr lang="sv-SE" sz="1800" dirty="0" err="1" smtClean="0">
                <a:latin typeface="Calibri" charset="0"/>
                <a:ea typeface="Calibri" charset="0"/>
                <a:cs typeface="Calibri" charset="0"/>
              </a:rPr>
              <a:t>assuming</a:t>
            </a:r>
            <a:r>
              <a:rPr lang="sv-SE" sz="1800" dirty="0" smtClean="0">
                <a:latin typeface="Calibri" charset="0"/>
                <a:ea typeface="Calibri" charset="0"/>
                <a:cs typeface="Calibri" charset="0"/>
              </a:rPr>
              <a:t> </a:t>
            </a:r>
            <a:r>
              <a:rPr lang="sv-SE" sz="1800" dirty="0" err="1" smtClean="0">
                <a:latin typeface="Calibri" charset="0"/>
                <a:ea typeface="Calibri" charset="0"/>
                <a:cs typeface="Calibri" charset="0"/>
              </a:rPr>
              <a:t>files</a:t>
            </a:r>
            <a:r>
              <a:rPr lang="sv-SE" sz="1800" dirty="0" smtClean="0">
                <a:latin typeface="Calibri" charset="0"/>
                <a:ea typeface="Calibri" charset="0"/>
                <a:cs typeface="Calibri" charset="0"/>
              </a:rPr>
              <a:t> </a:t>
            </a:r>
            <a:r>
              <a:rPr lang="sv-SE" sz="1800" dirty="0" err="1" smtClean="0">
                <a:latin typeface="Calibri" charset="0"/>
                <a:ea typeface="Calibri" charset="0"/>
                <a:cs typeface="Calibri" charset="0"/>
              </a:rPr>
              <a:t>exist</a:t>
            </a:r>
            <a:r>
              <a:rPr lang="sv-SE" sz="1800" dirty="0" smtClean="0">
                <a:latin typeface="Calibri" charset="0"/>
                <a:ea typeface="Calibri" charset="0"/>
                <a:cs typeface="Calibri" charset="0"/>
              </a:rPr>
              <a:t> in a subfolder </a:t>
            </a:r>
            <a:r>
              <a:rPr lang="sv-SE" sz="1800" dirty="0" err="1" smtClean="0">
                <a:latin typeface="Calibri" charset="0"/>
                <a:ea typeface="Calibri" charset="0"/>
                <a:cs typeface="Calibri" charset="0"/>
              </a:rPr>
              <a:t>called</a:t>
            </a:r>
            <a:r>
              <a:rPr lang="sv-SE" sz="1800" dirty="0" smtClean="0">
                <a:latin typeface="Calibri" charset="0"/>
                <a:ea typeface="Calibri" charset="0"/>
                <a:cs typeface="Calibri" charset="0"/>
              </a:rPr>
              <a:t> MD</a:t>
            </a:r>
            <a:endParaRPr lang="sv-SE" sz="1800" b="1" dirty="0">
              <a:latin typeface="Calibri" charset="0"/>
              <a:ea typeface="Calibri" charset="0"/>
              <a:cs typeface="Calibri" charset="0"/>
            </a:endParaRPr>
          </a:p>
        </p:txBody>
      </p:sp>
    </p:spTree>
    <p:extLst>
      <p:ext uri="{BB962C8B-B14F-4D97-AF65-F5344CB8AC3E}">
        <p14:creationId xmlns:p14="http://schemas.microsoft.com/office/powerpoint/2010/main" val="177040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ktangel 6"/>
          <p:cNvSpPr/>
          <p:nvPr/>
        </p:nvSpPr>
        <p:spPr>
          <a:xfrm>
            <a:off x="1" y="1117417"/>
            <a:ext cx="9143999" cy="523220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es-ES_tradnl" sz="1200" dirty="0">
                <a:solidFill>
                  <a:srgbClr val="000000"/>
                </a:solidFill>
                <a:latin typeface="Courier"/>
                <a:cs typeface="Courier"/>
              </a:rPr>
              <a:t>#!/</a:t>
            </a:r>
            <a:r>
              <a:rPr lang="es-ES_tradnl" sz="1200" dirty="0" err="1">
                <a:solidFill>
                  <a:srgbClr val="000000"/>
                </a:solidFill>
                <a:latin typeface="Courier"/>
                <a:cs typeface="Courier"/>
              </a:rPr>
              <a:t>bin</a:t>
            </a:r>
            <a:r>
              <a:rPr lang="es-ES_tradnl" sz="1200" dirty="0">
                <a:solidFill>
                  <a:srgbClr val="000000"/>
                </a:solidFill>
                <a:latin typeface="Courier"/>
                <a:cs typeface="Courier"/>
              </a:rPr>
              <a:t>/</a:t>
            </a:r>
            <a:r>
              <a:rPr lang="es-ES_tradnl" sz="1200" dirty="0" err="1">
                <a:solidFill>
                  <a:srgbClr val="000000"/>
                </a:solidFill>
                <a:latin typeface="Courier"/>
                <a:cs typeface="Courier"/>
              </a:rPr>
              <a:t>bash</a:t>
            </a:r>
            <a:endParaRPr lang="es-ES_tradnl" sz="1200" dirty="0">
              <a:solidFill>
                <a:srgbClr val="000000"/>
              </a:solidFill>
              <a:latin typeface="Courier"/>
              <a:cs typeface="Courier"/>
            </a:endParaRPr>
          </a:p>
          <a:p>
            <a:pPr marL="923925" lvl="1"/>
            <a:endParaRPr lang="es-ES_tradnl" sz="1200" dirty="0">
              <a:solidFill>
                <a:srgbClr val="000000"/>
              </a:solidFill>
              <a:latin typeface="Courier"/>
              <a:cs typeface="Courier"/>
            </a:endParaRPr>
          </a:p>
          <a:p>
            <a:pPr marL="923925" lvl="1"/>
            <a:r>
              <a:rPr lang="es-ES_tradnl" sz="1200" dirty="0">
                <a:solidFill>
                  <a:srgbClr val="000000"/>
                </a:solidFill>
                <a:latin typeface="Courier"/>
                <a:cs typeface="Courier"/>
              </a:rPr>
              <a:t># </a:t>
            </a:r>
            <a:r>
              <a:rPr lang="es-ES_tradnl" sz="1200" dirty="0" err="1">
                <a:solidFill>
                  <a:srgbClr val="000000"/>
                </a:solidFill>
                <a:latin typeface="Courier"/>
                <a:cs typeface="Courier"/>
              </a:rPr>
              <a:t>bash</a:t>
            </a:r>
            <a:r>
              <a:rPr lang="es-ES_tradnl" sz="1200" dirty="0">
                <a:solidFill>
                  <a:srgbClr val="000000"/>
                </a:solidFill>
                <a:latin typeface="Courier"/>
                <a:cs typeface="Courier"/>
              </a:rPr>
              <a:t> script </a:t>
            </a:r>
            <a:r>
              <a:rPr lang="es-ES_tradnl" sz="1200" dirty="0" err="1">
                <a:solidFill>
                  <a:srgbClr val="000000"/>
                </a:solidFill>
                <a:latin typeface="Courier"/>
                <a:cs typeface="Courier"/>
              </a:rPr>
              <a:t>to</a:t>
            </a:r>
            <a:r>
              <a:rPr lang="es-ES_tradnl" sz="1200" dirty="0">
                <a:solidFill>
                  <a:srgbClr val="000000"/>
                </a:solidFill>
                <a:latin typeface="Courier"/>
                <a:cs typeface="Courier"/>
              </a:rPr>
              <a:t> </a:t>
            </a:r>
            <a:r>
              <a:rPr lang="es-ES_tradnl" sz="1200" dirty="0" err="1">
                <a:solidFill>
                  <a:srgbClr val="000000"/>
                </a:solidFill>
                <a:latin typeface="Courier"/>
                <a:cs typeface="Courier"/>
              </a:rPr>
              <a:t>analyze</a:t>
            </a:r>
            <a:r>
              <a:rPr lang="es-ES_tradnl" sz="1200" dirty="0">
                <a:solidFill>
                  <a:srgbClr val="000000"/>
                </a:solidFill>
                <a:latin typeface="Courier"/>
                <a:cs typeface="Courier"/>
              </a:rPr>
              <a:t> </a:t>
            </a:r>
            <a:r>
              <a:rPr lang="es-ES_tradnl" sz="1200" dirty="0" err="1">
                <a:solidFill>
                  <a:srgbClr val="000000"/>
                </a:solidFill>
                <a:latin typeface="Courier"/>
                <a:cs typeface="Courier"/>
              </a:rPr>
              <a:t>the</a:t>
            </a:r>
            <a:r>
              <a:rPr lang="es-ES_tradnl" sz="1200" dirty="0">
                <a:solidFill>
                  <a:srgbClr val="000000"/>
                </a:solidFill>
                <a:latin typeface="Courier"/>
                <a:cs typeface="Courier"/>
              </a:rPr>
              <a:t> mean-</a:t>
            </a:r>
            <a:r>
              <a:rPr lang="es-ES_tradnl" sz="1200" dirty="0" err="1">
                <a:solidFill>
                  <a:srgbClr val="000000"/>
                </a:solidFill>
                <a:latin typeface="Courier"/>
                <a:cs typeface="Courier"/>
              </a:rPr>
              <a:t>square</a:t>
            </a:r>
            <a:r>
              <a:rPr lang="es-ES_tradnl" sz="1200" dirty="0">
                <a:solidFill>
                  <a:srgbClr val="000000"/>
                </a:solidFill>
                <a:latin typeface="Courier"/>
                <a:cs typeface="Courier"/>
              </a:rPr>
              <a:t>-</a:t>
            </a:r>
            <a:r>
              <a:rPr lang="es-ES_tradnl" sz="1200" dirty="0" err="1">
                <a:solidFill>
                  <a:srgbClr val="000000"/>
                </a:solidFill>
                <a:latin typeface="Courier"/>
                <a:cs typeface="Courier"/>
              </a:rPr>
              <a:t>displacement</a:t>
            </a:r>
            <a:r>
              <a:rPr lang="es-ES_tradnl" sz="1200" dirty="0">
                <a:solidFill>
                  <a:srgbClr val="000000"/>
                </a:solidFill>
                <a:latin typeface="Courier"/>
                <a:cs typeface="Courier"/>
              </a:rPr>
              <a:t> and </a:t>
            </a:r>
            <a:r>
              <a:rPr lang="es-ES_tradnl" sz="1200" dirty="0" err="1">
                <a:solidFill>
                  <a:srgbClr val="000000"/>
                </a:solidFill>
                <a:latin typeface="Courier"/>
                <a:cs typeface="Courier"/>
              </a:rPr>
              <a:t>the</a:t>
            </a:r>
            <a:r>
              <a:rPr lang="es-ES_tradnl" sz="1200" dirty="0">
                <a:solidFill>
                  <a:srgbClr val="000000"/>
                </a:solidFill>
                <a:latin typeface="Courier"/>
                <a:cs typeface="Courier"/>
              </a:rPr>
              <a:t> </a:t>
            </a:r>
            <a:r>
              <a:rPr lang="es-ES_tradnl" sz="1200" dirty="0" err="1">
                <a:solidFill>
                  <a:srgbClr val="000000"/>
                </a:solidFill>
                <a:latin typeface="Courier"/>
                <a:cs typeface="Courier"/>
              </a:rPr>
              <a:t>diffusion</a:t>
            </a:r>
            <a:r>
              <a:rPr lang="es-ES_tradnl" sz="1200" dirty="0">
                <a:solidFill>
                  <a:srgbClr val="000000"/>
                </a:solidFill>
                <a:latin typeface="Courier"/>
                <a:cs typeface="Courier"/>
              </a:rPr>
              <a:t/>
            </a:r>
            <a:br>
              <a:rPr lang="es-ES_tradnl" sz="1200" dirty="0">
                <a:solidFill>
                  <a:srgbClr val="000000"/>
                </a:solidFill>
                <a:latin typeface="Courier"/>
                <a:cs typeface="Courier"/>
              </a:rPr>
            </a:br>
            <a:r>
              <a:rPr lang="es-ES_tradnl" sz="1200" dirty="0">
                <a:solidFill>
                  <a:srgbClr val="000000"/>
                </a:solidFill>
                <a:latin typeface="Courier"/>
                <a:cs typeface="Courier"/>
              </a:rPr>
              <a:t># </a:t>
            </a:r>
            <a:r>
              <a:rPr lang="es-ES_tradnl" sz="1200" dirty="0" err="1">
                <a:solidFill>
                  <a:srgbClr val="000000"/>
                </a:solidFill>
                <a:latin typeface="Courier"/>
                <a:cs typeface="Courier"/>
              </a:rPr>
              <a:t>coefficient</a:t>
            </a:r>
            <a:r>
              <a:rPr lang="es-ES_tradnl" sz="1200" dirty="0">
                <a:solidFill>
                  <a:srgbClr val="000000"/>
                </a:solidFill>
                <a:latin typeface="Courier"/>
                <a:cs typeface="Courier"/>
              </a:rPr>
              <a:t> of </a:t>
            </a:r>
            <a:r>
              <a:rPr lang="es-ES_tradnl" sz="1200" dirty="0" err="1">
                <a:solidFill>
                  <a:srgbClr val="000000"/>
                </a:solidFill>
                <a:latin typeface="Courier"/>
                <a:cs typeface="Courier"/>
              </a:rPr>
              <a:t>the</a:t>
            </a:r>
            <a:r>
              <a:rPr lang="es-ES_tradnl" sz="1200" dirty="0">
                <a:solidFill>
                  <a:srgbClr val="000000"/>
                </a:solidFill>
                <a:latin typeface="Courier"/>
                <a:cs typeface="Courier"/>
              </a:rPr>
              <a:t> </a:t>
            </a:r>
            <a:r>
              <a:rPr lang="es-ES_tradnl" sz="1200" dirty="0" err="1">
                <a:solidFill>
                  <a:srgbClr val="000000"/>
                </a:solidFill>
                <a:latin typeface="Courier"/>
                <a:cs typeface="Courier"/>
              </a:rPr>
              <a:t>molecules</a:t>
            </a:r>
            <a:endParaRPr lang="es-ES_tradnl" sz="1200" dirty="0">
              <a:solidFill>
                <a:srgbClr val="000000"/>
              </a:solidFill>
              <a:latin typeface="Courier"/>
              <a:cs typeface="Courier"/>
            </a:endParaRPr>
          </a:p>
          <a:p>
            <a:pPr marL="923925" lvl="1"/>
            <a:endParaRPr lang="es-ES_tradnl" sz="1200" dirty="0">
              <a:solidFill>
                <a:srgbClr val="000000"/>
              </a:solidFill>
              <a:latin typeface="Courier"/>
              <a:cs typeface="Courier"/>
            </a:endParaRPr>
          </a:p>
          <a:p>
            <a:pPr marL="923925" lvl="1"/>
            <a:r>
              <a:rPr lang="es-ES_tradnl" sz="1200" dirty="0" err="1">
                <a:solidFill>
                  <a:srgbClr val="000000"/>
                </a:solidFill>
                <a:latin typeface="Courier"/>
                <a:cs typeface="Courier"/>
              </a:rPr>
              <a:t>type</a:t>
            </a:r>
            <a:r>
              <a:rPr lang="es-ES_tradnl" sz="1200" dirty="0">
                <a:solidFill>
                  <a:srgbClr val="000000"/>
                </a:solidFill>
                <a:latin typeface="Courier"/>
                <a:cs typeface="Courier"/>
              </a:rPr>
              <a:t>=MD</a:t>
            </a:r>
          </a:p>
          <a:p>
            <a:pPr marL="923925" lvl="1"/>
            <a:r>
              <a:rPr lang="es-ES_tradnl" sz="1200" dirty="0" err="1">
                <a:solidFill>
                  <a:srgbClr val="000000"/>
                </a:solidFill>
                <a:latin typeface="Courier"/>
                <a:cs typeface="Courier"/>
              </a:rPr>
              <a:t>sim</a:t>
            </a:r>
            <a:r>
              <a:rPr lang="es-ES_tradnl" sz="1200" dirty="0">
                <a:solidFill>
                  <a:srgbClr val="000000"/>
                </a:solidFill>
                <a:latin typeface="Courier"/>
                <a:cs typeface="Courier"/>
              </a:rPr>
              <a:t>=md</a:t>
            </a:r>
          </a:p>
          <a:p>
            <a:pPr marL="923925" lvl="1"/>
            <a:endParaRPr lang="es-ES_tradnl" sz="1200" dirty="0">
              <a:solidFill>
                <a:srgbClr val="000000"/>
              </a:solidFill>
              <a:latin typeface="Courier"/>
              <a:cs typeface="Courier"/>
            </a:endParaRPr>
          </a:p>
          <a:p>
            <a:pPr marL="923925" lvl="1"/>
            <a:r>
              <a:rPr lang="es-ES_tradnl" sz="1200" dirty="0">
                <a:solidFill>
                  <a:srgbClr val="000000"/>
                </a:solidFill>
                <a:latin typeface="Courier"/>
                <a:cs typeface="Courier"/>
              </a:rPr>
              <a:t>cd  $</a:t>
            </a:r>
            <a:r>
              <a:rPr lang="es-ES_tradnl" sz="1200" dirty="0" err="1">
                <a:solidFill>
                  <a:srgbClr val="000000"/>
                </a:solidFill>
                <a:latin typeface="Courier"/>
                <a:cs typeface="Courier"/>
              </a:rPr>
              <a:t>type</a:t>
            </a:r>
            <a:endParaRPr lang="es-ES_tradnl" sz="1200" dirty="0">
              <a:solidFill>
                <a:srgbClr val="000000"/>
              </a:solidFill>
              <a:latin typeface="Courier"/>
              <a:cs typeface="Courier"/>
            </a:endParaRPr>
          </a:p>
          <a:p>
            <a:pPr marL="923925" lvl="1"/>
            <a:endParaRPr lang="es-ES_tradnl" sz="1200" dirty="0">
              <a:solidFill>
                <a:srgbClr val="000000"/>
              </a:solidFill>
              <a:latin typeface="Courier"/>
              <a:cs typeface="Courier"/>
            </a:endParaRPr>
          </a:p>
          <a:p>
            <a:pPr marL="923925" lvl="1"/>
            <a:r>
              <a:rPr lang="es-ES_tradnl" sz="1200" dirty="0">
                <a:solidFill>
                  <a:srgbClr val="000000"/>
                </a:solidFill>
                <a:latin typeface="Courier"/>
                <a:cs typeface="Courier"/>
              </a:rPr>
              <a:t>echo 0 | </a:t>
            </a:r>
            <a:r>
              <a:rPr lang="es-ES_tradnl" sz="1200" dirty="0" err="1">
                <a:solidFill>
                  <a:srgbClr val="000000"/>
                </a:solidFill>
                <a:latin typeface="Courier"/>
                <a:cs typeface="Courier"/>
              </a:rPr>
              <a:t>gmx</a:t>
            </a:r>
            <a:r>
              <a:rPr lang="es-ES_tradnl" sz="1200" dirty="0">
                <a:solidFill>
                  <a:srgbClr val="000000"/>
                </a:solidFill>
                <a:latin typeface="Courier"/>
                <a:cs typeface="Courier"/>
              </a:rPr>
              <a:t> </a:t>
            </a:r>
            <a:r>
              <a:rPr lang="es-ES_tradnl" sz="1200" dirty="0" err="1">
                <a:solidFill>
                  <a:srgbClr val="000000"/>
                </a:solidFill>
                <a:latin typeface="Courier"/>
                <a:cs typeface="Courier"/>
              </a:rPr>
              <a:t>msd</a:t>
            </a:r>
            <a:r>
              <a:rPr lang="es-ES_tradnl" sz="1200" dirty="0">
                <a:solidFill>
                  <a:srgbClr val="000000"/>
                </a:solidFill>
                <a:latin typeface="Courier"/>
                <a:cs typeface="Courier"/>
              </a:rPr>
              <a:t> -f </a:t>
            </a:r>
            <a:r>
              <a:rPr lang="es-ES_tradnl" sz="1200" dirty="0" err="1">
                <a:solidFill>
                  <a:srgbClr val="000000"/>
                </a:solidFill>
                <a:latin typeface="Courier"/>
                <a:cs typeface="Courier"/>
              </a:rPr>
              <a:t>md.xtc</a:t>
            </a:r>
            <a:r>
              <a:rPr lang="es-ES_tradnl" sz="1200" dirty="0">
                <a:solidFill>
                  <a:srgbClr val="000000"/>
                </a:solidFill>
                <a:latin typeface="Courier"/>
                <a:cs typeface="Courier"/>
              </a:rPr>
              <a:t> -s </a:t>
            </a:r>
            <a:r>
              <a:rPr lang="es-ES_tradnl" sz="1200" dirty="0" err="1">
                <a:solidFill>
                  <a:srgbClr val="000000"/>
                </a:solidFill>
                <a:latin typeface="Courier"/>
                <a:cs typeface="Courier"/>
              </a:rPr>
              <a:t>md.tpr</a:t>
            </a:r>
            <a:r>
              <a:rPr lang="es-ES_tradnl" sz="1200" dirty="0">
                <a:solidFill>
                  <a:srgbClr val="000000"/>
                </a:solidFill>
                <a:latin typeface="Courier"/>
                <a:cs typeface="Courier"/>
              </a:rPr>
              <a:t> -o </a:t>
            </a:r>
            <a:r>
              <a:rPr lang="es-ES_tradnl" sz="1200" dirty="0" err="1">
                <a:solidFill>
                  <a:srgbClr val="000000"/>
                </a:solidFill>
                <a:latin typeface="Courier"/>
                <a:cs typeface="Courier"/>
              </a:rPr>
              <a:t>msd.xvg</a:t>
            </a:r>
            <a:r>
              <a:rPr lang="es-ES_tradnl" sz="1200" dirty="0">
                <a:solidFill>
                  <a:srgbClr val="000000"/>
                </a:solidFill>
                <a:latin typeface="Courier"/>
                <a:cs typeface="Courier"/>
              </a:rPr>
              <a:t> -</a:t>
            </a:r>
            <a:r>
              <a:rPr lang="es-ES_tradnl" sz="1200" dirty="0" err="1">
                <a:solidFill>
                  <a:srgbClr val="000000"/>
                </a:solidFill>
                <a:latin typeface="Courier"/>
                <a:cs typeface="Courier"/>
              </a:rPr>
              <a:t>trestart</a:t>
            </a:r>
            <a:r>
              <a:rPr lang="es-ES_tradnl" sz="1200" dirty="0">
                <a:solidFill>
                  <a:srgbClr val="000000"/>
                </a:solidFill>
                <a:latin typeface="Courier"/>
                <a:cs typeface="Courier"/>
              </a:rPr>
              <a:t> 250 -</a:t>
            </a:r>
            <a:r>
              <a:rPr lang="es-ES_tradnl" sz="1200" dirty="0" err="1">
                <a:solidFill>
                  <a:srgbClr val="000000"/>
                </a:solidFill>
                <a:latin typeface="Courier"/>
                <a:cs typeface="Courier"/>
              </a:rPr>
              <a:t>beginfit</a:t>
            </a:r>
            <a:r>
              <a:rPr lang="es-ES_tradnl" sz="1200" dirty="0">
                <a:solidFill>
                  <a:srgbClr val="000000"/>
                </a:solidFill>
                <a:latin typeface="Courier"/>
                <a:cs typeface="Courier"/>
              </a:rPr>
              <a:t> 20 -</a:t>
            </a:r>
            <a:r>
              <a:rPr lang="es-ES_tradnl" sz="1200" dirty="0" err="1">
                <a:solidFill>
                  <a:srgbClr val="000000"/>
                </a:solidFill>
                <a:latin typeface="Courier"/>
                <a:cs typeface="Courier"/>
              </a:rPr>
              <a:t>endfit</a:t>
            </a:r>
            <a:r>
              <a:rPr lang="es-ES_tradnl" sz="1200" dirty="0">
                <a:solidFill>
                  <a:srgbClr val="000000"/>
                </a:solidFill>
                <a:latin typeface="Courier"/>
                <a:cs typeface="Courier"/>
              </a:rPr>
              <a:t> 250</a:t>
            </a:r>
          </a:p>
          <a:p>
            <a:pPr marL="923925" lvl="1"/>
            <a:endParaRPr lang="es-ES_tradnl" sz="1200" dirty="0">
              <a:solidFill>
                <a:srgbClr val="000000"/>
              </a:solidFill>
              <a:latin typeface="Courier"/>
              <a:cs typeface="Courier"/>
            </a:endParaRPr>
          </a:p>
          <a:p>
            <a:pPr marL="923925" lvl="1"/>
            <a:r>
              <a:rPr lang="es-ES_tradnl" sz="1200" dirty="0" err="1">
                <a:solidFill>
                  <a:srgbClr val="000000"/>
                </a:solidFill>
                <a:latin typeface="Courier"/>
                <a:cs typeface="Courier"/>
              </a:rPr>
              <a:t>xmgrace</a:t>
            </a:r>
            <a:r>
              <a:rPr lang="es-ES_tradnl" sz="1200" dirty="0">
                <a:solidFill>
                  <a:srgbClr val="000000"/>
                </a:solidFill>
                <a:latin typeface="Courier"/>
                <a:cs typeface="Courier"/>
              </a:rPr>
              <a:t> -</a:t>
            </a:r>
            <a:r>
              <a:rPr lang="es-ES_tradnl" sz="1200" dirty="0" err="1">
                <a:solidFill>
                  <a:srgbClr val="000000"/>
                </a:solidFill>
                <a:latin typeface="Courier"/>
                <a:cs typeface="Courier"/>
              </a:rPr>
              <a:t>nxy</a:t>
            </a:r>
            <a:r>
              <a:rPr lang="es-ES_tradnl" sz="1200" dirty="0">
                <a:solidFill>
                  <a:srgbClr val="000000"/>
                </a:solidFill>
                <a:latin typeface="Courier"/>
                <a:cs typeface="Courier"/>
              </a:rPr>
              <a:t> </a:t>
            </a:r>
            <a:r>
              <a:rPr lang="es-ES_tradnl" sz="1200" dirty="0" err="1">
                <a:solidFill>
                  <a:srgbClr val="000000"/>
                </a:solidFill>
                <a:latin typeface="Courier"/>
                <a:cs typeface="Courier"/>
              </a:rPr>
              <a:t>msd.xvg</a:t>
            </a:r>
            <a:r>
              <a:rPr lang="es-ES_tradnl" sz="1200" dirty="0">
                <a:solidFill>
                  <a:srgbClr val="000000"/>
                </a:solidFill>
                <a:latin typeface="Courier"/>
                <a:cs typeface="Courier"/>
              </a:rPr>
              <a:t> &amp;</a:t>
            </a:r>
          </a:p>
          <a:p>
            <a:pPr lvl="1"/>
            <a:endParaRPr lang="es-ES_tradnl" sz="1200" dirty="0">
              <a:solidFill>
                <a:srgbClr val="000000"/>
              </a:solidFill>
              <a:latin typeface="Courier"/>
              <a:cs typeface="Courier"/>
            </a:endParaRPr>
          </a:p>
          <a:p>
            <a:pPr lvl="1"/>
            <a:endParaRPr lang="es-ES_tradnl" sz="1200" dirty="0">
              <a:solidFill>
                <a:srgbClr val="000000"/>
              </a:solidFill>
              <a:latin typeface="Courier"/>
              <a:cs typeface="Courier"/>
            </a:endParaRPr>
          </a:p>
          <a:p>
            <a:pPr lvl="1"/>
            <a:endParaRPr lang="es-ES_tradnl" sz="1200" dirty="0">
              <a:solidFill>
                <a:srgbClr val="000000"/>
              </a:solidFill>
              <a:latin typeface="Courier"/>
              <a:cs typeface="Courier"/>
            </a:endParaRPr>
          </a:p>
          <a:p>
            <a:pPr lvl="1"/>
            <a:endParaRPr lang="es-ES_tradnl" sz="12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sv-SE" sz="900" dirty="0">
              <a:solidFill>
                <a:srgbClr val="000000"/>
              </a:solidFill>
              <a:latin typeface="Courier"/>
              <a:cs typeface="Courier"/>
            </a:endParaRPr>
          </a:p>
        </p:txBody>
      </p:sp>
      <p:sp>
        <p:nvSpPr>
          <p:cNvPr id="5" name="Rubrik 1"/>
          <p:cNvSpPr txBox="1">
            <a:spLocks/>
          </p:cNvSpPr>
          <p:nvPr/>
        </p:nvSpPr>
        <p:spPr>
          <a:xfrm>
            <a:off x="1" y="0"/>
            <a:ext cx="9144000" cy="995680"/>
          </a:xfrm>
          <a:prstGeom prst="rect">
            <a:avLst/>
          </a:prstGeom>
        </p:spPr>
        <p:txBody>
          <a:bodyPr vert="horz" lIns="68580" tIns="34290" rIns="68580" bIns="3429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923925" algn="l"/>
            <a:r>
              <a:rPr lang="sv-SE" sz="2500" dirty="0" err="1">
                <a:latin typeface="Calibri" charset="0"/>
                <a:ea typeface="Calibri" charset="0"/>
                <a:cs typeface="Calibri" charset="0"/>
              </a:rPr>
              <a:t>Some</a:t>
            </a:r>
            <a:r>
              <a:rPr lang="sv-SE" sz="2500" dirty="0">
                <a:latin typeface="Calibri" charset="0"/>
                <a:ea typeface="Calibri" charset="0"/>
                <a:cs typeface="Calibri" charset="0"/>
              </a:rPr>
              <a:t> simple </a:t>
            </a:r>
            <a:r>
              <a:rPr lang="sv-SE" sz="2500" dirty="0" err="1">
                <a:latin typeface="Calibri" charset="0"/>
                <a:ea typeface="Calibri" charset="0"/>
                <a:cs typeface="Calibri" charset="0"/>
              </a:rPr>
              <a:t>trajectory</a:t>
            </a:r>
            <a:r>
              <a:rPr lang="sv-SE" sz="2500" dirty="0">
                <a:latin typeface="Calibri" charset="0"/>
                <a:ea typeface="Calibri" charset="0"/>
                <a:cs typeface="Calibri" charset="0"/>
              </a:rPr>
              <a:t> </a:t>
            </a:r>
            <a:r>
              <a:rPr lang="sv-SE" sz="2500" dirty="0" err="1">
                <a:latin typeface="Calibri" charset="0"/>
                <a:ea typeface="Calibri" charset="0"/>
                <a:cs typeface="Calibri" charset="0"/>
              </a:rPr>
              <a:t>analysis</a:t>
            </a:r>
            <a:endParaRPr lang="sv-SE" sz="2500" dirty="0">
              <a:latin typeface="Calibri" charset="0"/>
              <a:ea typeface="Calibri" charset="0"/>
              <a:cs typeface="Calibri" charset="0"/>
            </a:endParaRPr>
          </a:p>
          <a:p>
            <a:pPr marL="923925" algn="l"/>
            <a:r>
              <a:rPr lang="sv-SE" sz="1800" dirty="0" err="1">
                <a:latin typeface="Calibri" charset="0"/>
                <a:ea typeface="Calibri" charset="0"/>
                <a:cs typeface="Calibri" charset="0"/>
              </a:rPr>
              <a:t>Example</a:t>
            </a:r>
            <a:r>
              <a:rPr lang="sv-SE" sz="1800" dirty="0">
                <a:latin typeface="Calibri" charset="0"/>
                <a:ea typeface="Calibri" charset="0"/>
                <a:cs typeface="Calibri" charset="0"/>
              </a:rPr>
              <a:t> </a:t>
            </a:r>
            <a:r>
              <a:rPr lang="sv-SE" sz="1800" dirty="0" err="1">
                <a:latin typeface="Calibri" charset="0"/>
                <a:ea typeface="Calibri" charset="0"/>
                <a:cs typeface="Calibri" charset="0"/>
              </a:rPr>
              <a:t>with</a:t>
            </a:r>
            <a:r>
              <a:rPr lang="sv-SE" sz="1800" dirty="0">
                <a:latin typeface="Calibri" charset="0"/>
                <a:ea typeface="Calibri" charset="0"/>
                <a:cs typeface="Calibri" charset="0"/>
              </a:rPr>
              <a:t> the MD </a:t>
            </a:r>
            <a:r>
              <a:rPr lang="sv-SE" sz="1800" dirty="0" err="1" smtClean="0">
                <a:latin typeface="Calibri" charset="0"/>
                <a:ea typeface="Calibri" charset="0"/>
                <a:cs typeface="Calibri" charset="0"/>
              </a:rPr>
              <a:t>run</a:t>
            </a:r>
            <a:r>
              <a:rPr lang="sv-SE" sz="1800" dirty="0" smtClean="0">
                <a:latin typeface="Calibri" charset="0"/>
                <a:ea typeface="Calibri" charset="0"/>
                <a:cs typeface="Calibri" charset="0"/>
              </a:rPr>
              <a:t> simulations, </a:t>
            </a:r>
            <a:r>
              <a:rPr lang="sv-SE" sz="1800" dirty="0" err="1" smtClean="0">
                <a:latin typeface="Calibri" charset="0"/>
                <a:ea typeface="Calibri" charset="0"/>
                <a:cs typeface="Calibri" charset="0"/>
              </a:rPr>
              <a:t>assuming</a:t>
            </a:r>
            <a:r>
              <a:rPr lang="sv-SE" sz="1800" dirty="0" smtClean="0">
                <a:latin typeface="Calibri" charset="0"/>
                <a:ea typeface="Calibri" charset="0"/>
                <a:cs typeface="Calibri" charset="0"/>
              </a:rPr>
              <a:t> </a:t>
            </a:r>
            <a:r>
              <a:rPr lang="sv-SE" sz="1800" dirty="0" err="1" smtClean="0">
                <a:latin typeface="Calibri" charset="0"/>
                <a:ea typeface="Calibri" charset="0"/>
                <a:cs typeface="Calibri" charset="0"/>
              </a:rPr>
              <a:t>files</a:t>
            </a:r>
            <a:r>
              <a:rPr lang="sv-SE" sz="1800" dirty="0" smtClean="0">
                <a:latin typeface="Calibri" charset="0"/>
                <a:ea typeface="Calibri" charset="0"/>
                <a:cs typeface="Calibri" charset="0"/>
              </a:rPr>
              <a:t> </a:t>
            </a:r>
            <a:r>
              <a:rPr lang="sv-SE" sz="1800" dirty="0" err="1" smtClean="0">
                <a:latin typeface="Calibri" charset="0"/>
                <a:ea typeface="Calibri" charset="0"/>
                <a:cs typeface="Calibri" charset="0"/>
              </a:rPr>
              <a:t>exist</a:t>
            </a:r>
            <a:r>
              <a:rPr lang="sv-SE" sz="1800" dirty="0" smtClean="0">
                <a:latin typeface="Calibri" charset="0"/>
                <a:ea typeface="Calibri" charset="0"/>
                <a:cs typeface="Calibri" charset="0"/>
              </a:rPr>
              <a:t> in a subfolder </a:t>
            </a:r>
            <a:r>
              <a:rPr lang="sv-SE" sz="1800" dirty="0" err="1" smtClean="0">
                <a:latin typeface="Calibri" charset="0"/>
                <a:ea typeface="Calibri" charset="0"/>
                <a:cs typeface="Calibri" charset="0"/>
              </a:rPr>
              <a:t>called</a:t>
            </a:r>
            <a:r>
              <a:rPr lang="sv-SE" sz="1800" dirty="0" smtClean="0">
                <a:latin typeface="Calibri" charset="0"/>
                <a:ea typeface="Calibri" charset="0"/>
                <a:cs typeface="Calibri" charset="0"/>
              </a:rPr>
              <a:t> MD</a:t>
            </a:r>
            <a:endParaRPr lang="sv-SE" sz="1800" b="1" dirty="0">
              <a:latin typeface="Calibri" charset="0"/>
              <a:ea typeface="Calibri" charset="0"/>
              <a:cs typeface="Calibri" charset="0"/>
            </a:endParaRPr>
          </a:p>
        </p:txBody>
      </p:sp>
    </p:spTree>
    <p:extLst>
      <p:ext uri="{BB962C8B-B14F-4D97-AF65-F5344CB8AC3E}">
        <p14:creationId xmlns:p14="http://schemas.microsoft.com/office/powerpoint/2010/main" val="187818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T</a:t>
            </a:r>
            <a:r>
              <a:rPr lang="en-US" dirty="0" smtClean="0"/>
              <a:t>he documentation</a:t>
            </a:r>
            <a:r>
              <a:rPr lang="mr-IN" dirty="0" smtClean="0"/>
              <a:t>…</a:t>
            </a:r>
            <a:endParaRPr lang="en-US" dirty="0"/>
          </a:p>
        </p:txBody>
      </p:sp>
      <p:sp>
        <p:nvSpPr>
          <p:cNvPr id="3" name="Content Placeholder 2"/>
          <p:cNvSpPr>
            <a:spLocks noGrp="1"/>
          </p:cNvSpPr>
          <p:nvPr>
            <p:ph idx="1"/>
          </p:nvPr>
        </p:nvSpPr>
        <p:spPr>
          <a:xfrm>
            <a:off x="628650" y="1444752"/>
            <a:ext cx="7886700" cy="4800600"/>
          </a:xfrm>
        </p:spPr>
        <p:txBody>
          <a:bodyPr>
            <a:noAutofit/>
          </a:bodyPr>
          <a:lstStyle/>
          <a:p>
            <a:pPr marL="457200" lvl="1" indent="0">
              <a:buNone/>
            </a:pPr>
            <a:r>
              <a:rPr lang="en-US" sz="1400" dirty="0">
                <a:solidFill>
                  <a:srgbClr val="000000"/>
                </a:solidFill>
                <a:ea typeface="Calibri" charset="0"/>
                <a:cs typeface="Calibri" charset="0"/>
              </a:rPr>
              <a:t>See </a:t>
            </a:r>
            <a:r>
              <a:rPr lang="en-US" sz="1400" dirty="0">
                <a:solidFill>
                  <a:srgbClr val="000000"/>
                </a:solidFill>
                <a:ea typeface="Calibri" charset="0"/>
                <a:cs typeface="Calibri" charset="0"/>
                <a:hlinkClick r:id="rId2"/>
              </a:rPr>
              <a:t>http://manual.gromacs.org/documentation/</a:t>
            </a:r>
            <a:r>
              <a:rPr lang="en-US" sz="1400" dirty="0">
                <a:solidFill>
                  <a:srgbClr val="000000"/>
                </a:solidFill>
                <a:ea typeface="Calibri" charset="0"/>
                <a:cs typeface="Calibri" charset="0"/>
              </a:rPr>
              <a:t> for recent manuals, or</a:t>
            </a:r>
            <a:br>
              <a:rPr lang="en-US" sz="1400" dirty="0">
                <a:solidFill>
                  <a:srgbClr val="000000"/>
                </a:solidFill>
                <a:ea typeface="Calibri" charset="0"/>
                <a:cs typeface="Calibri" charset="0"/>
              </a:rPr>
            </a:br>
            <a:r>
              <a:rPr lang="en-US" sz="1400" dirty="0">
                <a:solidFill>
                  <a:srgbClr val="000000"/>
                </a:solidFill>
                <a:ea typeface="Calibri" charset="0"/>
                <a:cs typeface="Calibri" charset="0"/>
                <a:hlinkClick r:id="rId3"/>
              </a:rPr>
              <a:t>http://manual.gromacs.org/documentation/2016.2/user-guide/</a:t>
            </a:r>
            <a:r>
              <a:rPr lang="en-US" sz="1400" dirty="0" err="1">
                <a:solidFill>
                  <a:srgbClr val="000000"/>
                </a:solidFill>
                <a:ea typeface="Calibri" charset="0"/>
                <a:cs typeface="Calibri" charset="0"/>
                <a:hlinkClick r:id="rId3"/>
              </a:rPr>
              <a:t>index.html</a:t>
            </a:r>
            <a:r>
              <a:rPr lang="en-US" sz="1400" dirty="0" err="1">
                <a:solidFill>
                  <a:srgbClr val="000000"/>
                </a:solidFill>
                <a:ea typeface="Calibri" charset="0"/>
                <a:cs typeface="Calibri" charset="0"/>
              </a:rPr>
              <a:t>for</a:t>
            </a:r>
            <a:r>
              <a:rPr lang="en-US" sz="1400" dirty="0">
                <a:solidFill>
                  <a:srgbClr val="000000"/>
                </a:solidFill>
                <a:ea typeface="Calibri" charset="0"/>
                <a:cs typeface="Calibri" charset="0"/>
              </a:rPr>
              <a:t> first time users.</a:t>
            </a:r>
          </a:p>
          <a:p>
            <a:pPr marL="457200" lvl="1" indent="0">
              <a:buNone/>
            </a:pPr>
            <a:endParaRPr lang="en-US" sz="1400" dirty="0">
              <a:solidFill>
                <a:srgbClr val="000000"/>
              </a:solidFill>
              <a:ea typeface="Calibri" charset="0"/>
              <a:cs typeface="Calibri" charset="0"/>
            </a:endParaRPr>
          </a:p>
          <a:p>
            <a:pPr marL="457200" lvl="1" indent="0">
              <a:buNone/>
            </a:pPr>
            <a:r>
              <a:rPr lang="en-US" sz="1400" dirty="0">
                <a:solidFill>
                  <a:srgbClr val="000000"/>
                </a:solidFill>
                <a:ea typeface="Calibri" charset="0"/>
                <a:cs typeface="Calibri" charset="0"/>
              </a:rPr>
              <a:t>Also, </a:t>
            </a:r>
            <a:r>
              <a:rPr lang="en-US" sz="1400" dirty="0">
                <a:solidFill>
                  <a:srgbClr val="000000"/>
                </a:solidFill>
                <a:ea typeface="Calibri" charset="0"/>
                <a:cs typeface="Calibri" charset="0"/>
                <a:hlinkClick r:id="rId4"/>
              </a:rPr>
              <a:t>http://manual.gromacs.org/online.html</a:t>
            </a:r>
            <a:r>
              <a:rPr lang="en-US" sz="1400" dirty="0">
                <a:solidFill>
                  <a:srgbClr val="000000"/>
                </a:solidFill>
                <a:ea typeface="Calibri" charset="0"/>
                <a:cs typeface="Calibri" charset="0"/>
              </a:rPr>
              <a:t> is a good starting point, or the </a:t>
            </a:r>
            <a:r>
              <a:rPr lang="en-US" sz="1400" dirty="0">
                <a:solidFill>
                  <a:srgbClr val="000000"/>
                </a:solidFill>
                <a:ea typeface="Calibri" charset="0"/>
                <a:cs typeface="Calibri" charset="0"/>
                <a:hlinkClick r:id="rId5"/>
              </a:rPr>
              <a:t>http://manual.gromacs.org/programs/bytopic.html</a:t>
            </a:r>
            <a:r>
              <a:rPr lang="en-US" sz="1400" dirty="0">
                <a:solidFill>
                  <a:srgbClr val="000000"/>
                </a:solidFill>
                <a:ea typeface="Calibri" charset="0"/>
                <a:cs typeface="Calibri" charset="0"/>
              </a:rPr>
              <a:t> for all the utility and analysis programs and for the MD simulations settings: </a:t>
            </a:r>
            <a:r>
              <a:rPr lang="en-US" sz="1400" dirty="0">
                <a:solidFill>
                  <a:srgbClr val="000000"/>
                </a:solidFill>
                <a:ea typeface="Calibri" charset="0"/>
                <a:cs typeface="Calibri" charset="0"/>
                <a:hlinkClick r:id="rId6"/>
              </a:rPr>
              <a:t>http://manual.gromacs.org/online/mdp_opt.html</a:t>
            </a:r>
            <a:endParaRPr lang="en-US" sz="1400" dirty="0">
              <a:solidFill>
                <a:srgbClr val="000000"/>
              </a:solidFill>
              <a:ea typeface="Calibri" charset="0"/>
              <a:cs typeface="Calibri" charset="0"/>
            </a:endParaRPr>
          </a:p>
          <a:p>
            <a:pPr marL="457200" lvl="1" indent="0">
              <a:buNone/>
            </a:pPr>
            <a:endParaRPr lang="en-US" sz="1400" dirty="0">
              <a:solidFill>
                <a:srgbClr val="000000"/>
              </a:solidFill>
              <a:ea typeface="Calibri" charset="0"/>
              <a:cs typeface="Calibri" charset="0"/>
            </a:endParaRPr>
          </a:p>
          <a:p>
            <a:pPr marL="457200" lvl="1" indent="0">
              <a:buNone/>
            </a:pPr>
            <a:r>
              <a:rPr lang="en-US" sz="1400" dirty="0">
                <a:solidFill>
                  <a:srgbClr val="000000"/>
                </a:solidFill>
                <a:ea typeface="Calibri" charset="0"/>
                <a:cs typeface="Calibri" charset="0"/>
              </a:rPr>
              <a:t>See also the old website </a:t>
            </a:r>
            <a:r>
              <a:rPr lang="en-US" sz="1400" dirty="0">
                <a:solidFill>
                  <a:srgbClr val="000000"/>
                </a:solidFill>
                <a:ea typeface="Calibri" charset="0"/>
                <a:cs typeface="Calibri" charset="0"/>
                <a:hlinkClick r:id="rId7"/>
              </a:rPr>
              <a:t>http://www.gromacs.org</a:t>
            </a:r>
            <a:r>
              <a:rPr lang="en-US" sz="1400" dirty="0">
                <a:solidFill>
                  <a:srgbClr val="000000"/>
                </a:solidFill>
                <a:ea typeface="Calibri" charset="0"/>
                <a:cs typeface="Calibri" charset="0"/>
              </a:rPr>
              <a:t/>
            </a:r>
            <a:br>
              <a:rPr lang="en-US" sz="1400" dirty="0">
                <a:solidFill>
                  <a:srgbClr val="000000"/>
                </a:solidFill>
                <a:ea typeface="Calibri" charset="0"/>
                <a:cs typeface="Calibri" charset="0"/>
              </a:rPr>
            </a:br>
            <a:r>
              <a:rPr lang="en-US" sz="1400" dirty="0">
                <a:solidFill>
                  <a:srgbClr val="000000"/>
                </a:solidFill>
                <a:ea typeface="Calibri" charset="0"/>
                <a:cs typeface="Calibri" charset="0"/>
              </a:rPr>
              <a:t>It contains a lot of tips &amp; tricks, although some stuff is outdated nowadays since the release of </a:t>
            </a:r>
            <a:r>
              <a:rPr lang="en-US" sz="1400" dirty="0" err="1">
                <a:solidFill>
                  <a:srgbClr val="000000"/>
                </a:solidFill>
                <a:ea typeface="Calibri" charset="0"/>
                <a:cs typeface="Calibri" charset="0"/>
              </a:rPr>
              <a:t>Gromacs</a:t>
            </a:r>
            <a:r>
              <a:rPr lang="en-US" sz="1400" dirty="0">
                <a:solidFill>
                  <a:srgbClr val="000000"/>
                </a:solidFill>
                <a:ea typeface="Calibri" charset="0"/>
                <a:cs typeface="Calibri" charset="0"/>
              </a:rPr>
              <a:t> 5.x</a:t>
            </a:r>
          </a:p>
          <a:p>
            <a:pPr marL="457200" lvl="1" indent="0">
              <a:buNone/>
            </a:pPr>
            <a:endParaRPr lang="en-US" sz="1400" dirty="0">
              <a:solidFill>
                <a:srgbClr val="000000"/>
              </a:solidFill>
              <a:ea typeface="Calibri" charset="0"/>
              <a:cs typeface="Calibri" charset="0"/>
            </a:endParaRPr>
          </a:p>
          <a:p>
            <a:pPr marL="457200" lvl="1" indent="0">
              <a:buNone/>
            </a:pPr>
            <a:r>
              <a:rPr lang="en-US" sz="1400" dirty="0">
                <a:solidFill>
                  <a:srgbClr val="000000"/>
                </a:solidFill>
                <a:ea typeface="Calibri" charset="0"/>
                <a:cs typeface="Calibri" charset="0"/>
              </a:rPr>
              <a:t>Check out Justin </a:t>
            </a:r>
            <a:r>
              <a:rPr lang="en-US" sz="1400" dirty="0" err="1">
                <a:solidFill>
                  <a:srgbClr val="000000"/>
                </a:solidFill>
                <a:ea typeface="Calibri" charset="0"/>
                <a:cs typeface="Calibri" charset="0"/>
              </a:rPr>
              <a:t>Lemkul’s</a:t>
            </a:r>
            <a:r>
              <a:rPr lang="en-US" sz="1400" dirty="0">
                <a:solidFill>
                  <a:srgbClr val="000000"/>
                </a:solidFill>
                <a:ea typeface="Calibri" charset="0"/>
                <a:cs typeface="Calibri" charset="0"/>
              </a:rPr>
              <a:t> nice </a:t>
            </a:r>
            <a:r>
              <a:rPr lang="en-US" sz="1400" dirty="0" smtClean="0">
                <a:solidFill>
                  <a:srgbClr val="000000"/>
                </a:solidFill>
                <a:ea typeface="Calibri" charset="0"/>
                <a:cs typeface="Calibri" charset="0"/>
              </a:rPr>
              <a:t>tutorials</a:t>
            </a:r>
          </a:p>
          <a:p>
            <a:pPr marL="457200" lvl="1" indent="0">
              <a:buNone/>
            </a:pPr>
            <a:r>
              <a:rPr lang="en-US" sz="1400" dirty="0">
                <a:solidFill>
                  <a:srgbClr val="000000"/>
                </a:solidFill>
                <a:ea typeface="Calibri" charset="0"/>
                <a:cs typeface="Calibri" charset="0"/>
                <a:hlinkClick r:id="rId8"/>
              </a:rPr>
              <a:t>http://www.bevanlab.biochem.vt.edu/Pages/Personal/justin/gmx-tutorials</a:t>
            </a:r>
            <a:r>
              <a:rPr lang="en-US" sz="1400" dirty="0" smtClean="0">
                <a:solidFill>
                  <a:srgbClr val="000000"/>
                </a:solidFill>
                <a:ea typeface="Calibri" charset="0"/>
                <a:cs typeface="Calibri" charset="0"/>
                <a:hlinkClick r:id="rId8"/>
              </a:rPr>
              <a:t>/</a:t>
            </a:r>
            <a:endParaRPr lang="en-US" sz="1400" dirty="0">
              <a:solidFill>
                <a:srgbClr val="000000"/>
              </a:solidFill>
              <a:ea typeface="Calibri" charset="0"/>
              <a:cs typeface="Calibri" charset="0"/>
            </a:endParaRPr>
          </a:p>
          <a:p>
            <a:pPr marL="457200" lvl="1" indent="0">
              <a:buNone/>
            </a:pPr>
            <a:endParaRPr lang="en-US" sz="1400" dirty="0">
              <a:solidFill>
                <a:srgbClr val="000000"/>
              </a:solidFill>
              <a:ea typeface="Calibri" charset="0"/>
              <a:cs typeface="Calibri" charset="0"/>
            </a:endParaRPr>
          </a:p>
          <a:p>
            <a:pPr marL="457200" lvl="1" indent="0">
              <a:buNone/>
            </a:pPr>
            <a:endParaRPr lang="en-US" sz="1400" dirty="0">
              <a:solidFill>
                <a:srgbClr val="000000"/>
              </a:solidFill>
              <a:ea typeface="Calibri" charset="0"/>
              <a:cs typeface="Calibri" charset="0"/>
            </a:endParaRPr>
          </a:p>
          <a:p>
            <a:pPr marL="457200" lvl="1" indent="0">
              <a:buNone/>
            </a:pPr>
            <a:r>
              <a:rPr lang="en-US" sz="1400" dirty="0">
                <a:solidFill>
                  <a:srgbClr val="000000"/>
                </a:solidFill>
                <a:ea typeface="Calibri" charset="0"/>
                <a:cs typeface="Calibri" charset="0"/>
              </a:rPr>
              <a:t>Also ,check out the mailing list for specific problems, just google </a:t>
            </a:r>
            <a:br>
              <a:rPr lang="en-US" sz="1400" dirty="0">
                <a:solidFill>
                  <a:srgbClr val="000000"/>
                </a:solidFill>
                <a:ea typeface="Calibri" charset="0"/>
                <a:cs typeface="Calibri" charset="0"/>
              </a:rPr>
            </a:br>
            <a:r>
              <a:rPr lang="en-US" sz="1400" dirty="0">
                <a:solidFill>
                  <a:srgbClr val="000000"/>
                </a:solidFill>
                <a:ea typeface="Calibri" charset="0"/>
                <a:cs typeface="Calibri" charset="0"/>
              </a:rPr>
              <a:t>[</a:t>
            </a:r>
            <a:r>
              <a:rPr lang="en-US" sz="1400" dirty="0" err="1">
                <a:solidFill>
                  <a:srgbClr val="000000"/>
                </a:solidFill>
                <a:ea typeface="Calibri" charset="0"/>
                <a:cs typeface="Calibri" charset="0"/>
              </a:rPr>
              <a:t>gmx</a:t>
            </a:r>
            <a:r>
              <a:rPr lang="en-US" sz="1400" dirty="0">
                <a:solidFill>
                  <a:srgbClr val="000000"/>
                </a:solidFill>
                <a:ea typeface="Calibri" charset="0"/>
                <a:cs typeface="Calibri" charset="0"/>
              </a:rPr>
              <a:t>-users] </a:t>
            </a:r>
            <a:r>
              <a:rPr lang="en-US" sz="1400" dirty="0" err="1">
                <a:solidFill>
                  <a:srgbClr val="000000"/>
                </a:solidFill>
                <a:ea typeface="Calibri" charset="0"/>
                <a:cs typeface="Calibri" charset="0"/>
              </a:rPr>
              <a:t>yoursearchterm</a:t>
            </a:r>
            <a:r>
              <a:rPr lang="en-US" sz="1400" dirty="0">
                <a:solidFill>
                  <a:srgbClr val="000000"/>
                </a:solidFill>
                <a:ea typeface="Calibri" charset="0"/>
                <a:cs typeface="Calibri" charset="0"/>
              </a:rPr>
              <a:t> (otherwise… just google)</a:t>
            </a:r>
          </a:p>
        </p:txBody>
      </p:sp>
    </p:spTree>
    <p:extLst>
      <p:ext uri="{BB962C8B-B14F-4D97-AF65-F5344CB8AC3E}">
        <p14:creationId xmlns:p14="http://schemas.microsoft.com/office/powerpoint/2010/main" val="10795417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ktangel 6"/>
          <p:cNvSpPr/>
          <p:nvPr/>
        </p:nvSpPr>
        <p:spPr>
          <a:xfrm>
            <a:off x="-1" y="1269817"/>
            <a:ext cx="9144001" cy="421269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es-ES_tradnl" sz="1200" dirty="0">
                <a:solidFill>
                  <a:srgbClr val="000000"/>
                </a:solidFill>
                <a:latin typeface="Courier"/>
                <a:cs typeface="Courier"/>
              </a:rPr>
              <a:t>#!/</a:t>
            </a:r>
            <a:r>
              <a:rPr lang="es-ES_tradnl" sz="1200" dirty="0" err="1">
                <a:solidFill>
                  <a:srgbClr val="000000"/>
                </a:solidFill>
                <a:latin typeface="Courier"/>
                <a:cs typeface="Courier"/>
              </a:rPr>
              <a:t>bin</a:t>
            </a:r>
            <a:r>
              <a:rPr lang="es-ES_tradnl" sz="1200" dirty="0">
                <a:solidFill>
                  <a:srgbClr val="000000"/>
                </a:solidFill>
                <a:latin typeface="Courier"/>
                <a:cs typeface="Courier"/>
              </a:rPr>
              <a:t>/</a:t>
            </a:r>
            <a:r>
              <a:rPr lang="es-ES_tradnl" sz="1200" dirty="0" err="1">
                <a:solidFill>
                  <a:srgbClr val="000000"/>
                </a:solidFill>
                <a:latin typeface="Courier"/>
                <a:cs typeface="Courier"/>
              </a:rPr>
              <a:t>bash</a:t>
            </a:r>
            <a:endParaRPr lang="es-ES_tradnl" sz="1200" dirty="0">
              <a:solidFill>
                <a:srgbClr val="000000"/>
              </a:solidFill>
              <a:latin typeface="Courier"/>
              <a:cs typeface="Courier"/>
            </a:endParaRPr>
          </a:p>
          <a:p>
            <a:pPr marL="923925" lvl="1"/>
            <a:endParaRPr lang="es-ES_tradnl" sz="1200" dirty="0">
              <a:solidFill>
                <a:srgbClr val="000000"/>
              </a:solidFill>
              <a:latin typeface="Courier"/>
              <a:cs typeface="Courier"/>
            </a:endParaRPr>
          </a:p>
          <a:p>
            <a:pPr marL="923925" lvl="1"/>
            <a:r>
              <a:rPr lang="es-ES_tradnl" sz="1200" dirty="0">
                <a:solidFill>
                  <a:srgbClr val="000000"/>
                </a:solidFill>
                <a:latin typeface="Courier"/>
                <a:cs typeface="Courier"/>
              </a:rPr>
              <a:t># </a:t>
            </a:r>
            <a:r>
              <a:rPr lang="es-ES_tradnl" sz="1200" dirty="0" err="1">
                <a:solidFill>
                  <a:srgbClr val="000000"/>
                </a:solidFill>
                <a:latin typeface="Courier"/>
                <a:cs typeface="Courier"/>
              </a:rPr>
              <a:t>bash</a:t>
            </a:r>
            <a:r>
              <a:rPr lang="es-ES_tradnl" sz="1200" dirty="0">
                <a:solidFill>
                  <a:srgbClr val="000000"/>
                </a:solidFill>
                <a:latin typeface="Courier"/>
                <a:cs typeface="Courier"/>
              </a:rPr>
              <a:t> script </a:t>
            </a:r>
            <a:r>
              <a:rPr lang="es-ES_tradnl" sz="1200" dirty="0" err="1">
                <a:solidFill>
                  <a:srgbClr val="000000"/>
                </a:solidFill>
                <a:latin typeface="Courier"/>
                <a:cs typeface="Courier"/>
              </a:rPr>
              <a:t>to</a:t>
            </a:r>
            <a:r>
              <a:rPr lang="es-ES_tradnl" sz="1200" dirty="0">
                <a:solidFill>
                  <a:srgbClr val="000000"/>
                </a:solidFill>
                <a:latin typeface="Courier"/>
                <a:cs typeface="Courier"/>
              </a:rPr>
              <a:t> </a:t>
            </a:r>
            <a:r>
              <a:rPr lang="es-ES_tradnl" sz="1200" dirty="0" err="1">
                <a:solidFill>
                  <a:srgbClr val="000000"/>
                </a:solidFill>
                <a:latin typeface="Courier"/>
                <a:cs typeface="Courier"/>
              </a:rPr>
              <a:t>analyze</a:t>
            </a:r>
            <a:r>
              <a:rPr lang="es-ES_tradnl" sz="1200" dirty="0">
                <a:solidFill>
                  <a:srgbClr val="000000"/>
                </a:solidFill>
                <a:latin typeface="Courier"/>
                <a:cs typeface="Courier"/>
              </a:rPr>
              <a:t> </a:t>
            </a:r>
            <a:r>
              <a:rPr lang="es-ES_tradnl" sz="1200" dirty="0" err="1">
                <a:solidFill>
                  <a:srgbClr val="000000"/>
                </a:solidFill>
                <a:latin typeface="Courier"/>
                <a:cs typeface="Courier"/>
              </a:rPr>
              <a:t>the</a:t>
            </a:r>
            <a:r>
              <a:rPr lang="es-ES_tradnl" sz="1200" dirty="0">
                <a:solidFill>
                  <a:srgbClr val="000000"/>
                </a:solidFill>
                <a:latin typeface="Courier"/>
                <a:cs typeface="Courier"/>
              </a:rPr>
              <a:t> </a:t>
            </a:r>
            <a:r>
              <a:rPr lang="es-ES_tradnl" sz="1200" dirty="0" err="1">
                <a:solidFill>
                  <a:srgbClr val="000000"/>
                </a:solidFill>
                <a:latin typeface="Courier"/>
                <a:cs typeface="Courier"/>
              </a:rPr>
              <a:t>hydrogen</a:t>
            </a:r>
            <a:r>
              <a:rPr lang="es-ES_tradnl" sz="1200" dirty="0">
                <a:solidFill>
                  <a:srgbClr val="000000"/>
                </a:solidFill>
                <a:latin typeface="Courier"/>
                <a:cs typeface="Courier"/>
              </a:rPr>
              <a:t> </a:t>
            </a:r>
            <a:r>
              <a:rPr lang="es-ES_tradnl" sz="1200" dirty="0" err="1">
                <a:solidFill>
                  <a:srgbClr val="000000"/>
                </a:solidFill>
                <a:latin typeface="Courier"/>
                <a:cs typeface="Courier"/>
              </a:rPr>
              <a:t>bonds</a:t>
            </a:r>
            <a:r>
              <a:rPr lang="es-ES_tradnl" sz="1200" dirty="0">
                <a:solidFill>
                  <a:srgbClr val="000000"/>
                </a:solidFill>
                <a:latin typeface="Courier"/>
                <a:cs typeface="Courier"/>
              </a:rPr>
              <a:t> in </a:t>
            </a:r>
            <a:r>
              <a:rPr lang="es-ES_tradnl" sz="1200" dirty="0" err="1">
                <a:solidFill>
                  <a:srgbClr val="000000"/>
                </a:solidFill>
                <a:latin typeface="Courier"/>
                <a:cs typeface="Courier"/>
              </a:rPr>
              <a:t>the</a:t>
            </a:r>
            <a:r>
              <a:rPr lang="es-ES_tradnl" sz="1200" dirty="0">
                <a:solidFill>
                  <a:srgbClr val="000000"/>
                </a:solidFill>
                <a:latin typeface="Courier"/>
                <a:cs typeface="Courier"/>
              </a:rPr>
              <a:t> </a:t>
            </a:r>
            <a:r>
              <a:rPr lang="es-ES_tradnl" sz="1200" dirty="0" err="1">
                <a:solidFill>
                  <a:srgbClr val="000000"/>
                </a:solidFill>
                <a:latin typeface="Courier"/>
                <a:cs typeface="Courier"/>
              </a:rPr>
              <a:t>system</a:t>
            </a:r>
            <a:endParaRPr lang="es-ES_tradnl" sz="1200" dirty="0">
              <a:solidFill>
                <a:srgbClr val="000000"/>
              </a:solidFill>
              <a:latin typeface="Courier"/>
              <a:cs typeface="Courier"/>
            </a:endParaRPr>
          </a:p>
          <a:p>
            <a:pPr marL="923925" lvl="1"/>
            <a:endParaRPr lang="es-ES_tradnl" sz="1200" dirty="0">
              <a:solidFill>
                <a:srgbClr val="000000"/>
              </a:solidFill>
              <a:latin typeface="Courier"/>
              <a:cs typeface="Courier"/>
            </a:endParaRPr>
          </a:p>
          <a:p>
            <a:pPr marL="923925" lvl="1"/>
            <a:r>
              <a:rPr lang="es-ES_tradnl" sz="1200" dirty="0" err="1">
                <a:solidFill>
                  <a:srgbClr val="000000"/>
                </a:solidFill>
                <a:latin typeface="Courier"/>
                <a:cs typeface="Courier"/>
              </a:rPr>
              <a:t>type</a:t>
            </a:r>
            <a:r>
              <a:rPr lang="es-ES_tradnl" sz="1200" dirty="0">
                <a:solidFill>
                  <a:srgbClr val="000000"/>
                </a:solidFill>
                <a:latin typeface="Courier"/>
                <a:cs typeface="Courier"/>
              </a:rPr>
              <a:t>=MD</a:t>
            </a:r>
          </a:p>
          <a:p>
            <a:pPr marL="923925" lvl="1"/>
            <a:r>
              <a:rPr lang="es-ES_tradnl" sz="1200" dirty="0" err="1">
                <a:solidFill>
                  <a:srgbClr val="000000"/>
                </a:solidFill>
                <a:latin typeface="Courier"/>
                <a:cs typeface="Courier"/>
              </a:rPr>
              <a:t>sim</a:t>
            </a:r>
            <a:r>
              <a:rPr lang="es-ES_tradnl" sz="1200" dirty="0">
                <a:solidFill>
                  <a:srgbClr val="000000"/>
                </a:solidFill>
                <a:latin typeface="Courier"/>
                <a:cs typeface="Courier"/>
              </a:rPr>
              <a:t>=md</a:t>
            </a:r>
          </a:p>
          <a:p>
            <a:pPr marL="923925" lvl="1"/>
            <a:endParaRPr lang="es-ES_tradnl" sz="1200" dirty="0">
              <a:solidFill>
                <a:srgbClr val="000000"/>
              </a:solidFill>
              <a:latin typeface="Courier"/>
              <a:cs typeface="Courier"/>
            </a:endParaRPr>
          </a:p>
          <a:p>
            <a:pPr marL="923925" lvl="1"/>
            <a:r>
              <a:rPr lang="es-ES_tradnl" sz="1200" dirty="0">
                <a:solidFill>
                  <a:srgbClr val="000000"/>
                </a:solidFill>
                <a:latin typeface="Courier"/>
                <a:cs typeface="Courier"/>
              </a:rPr>
              <a:t>cd $</a:t>
            </a:r>
            <a:r>
              <a:rPr lang="es-ES_tradnl" sz="1200" dirty="0" err="1">
                <a:solidFill>
                  <a:srgbClr val="000000"/>
                </a:solidFill>
                <a:latin typeface="Courier"/>
                <a:cs typeface="Courier"/>
              </a:rPr>
              <a:t>type</a:t>
            </a:r>
            <a:endParaRPr lang="es-ES_tradnl" sz="1200" dirty="0">
              <a:solidFill>
                <a:srgbClr val="000000"/>
              </a:solidFill>
              <a:latin typeface="Courier"/>
              <a:cs typeface="Courier"/>
            </a:endParaRPr>
          </a:p>
          <a:p>
            <a:pPr marL="923925" lvl="1"/>
            <a:endParaRPr lang="es-ES_tradnl" sz="1200" dirty="0">
              <a:solidFill>
                <a:srgbClr val="000000"/>
              </a:solidFill>
              <a:latin typeface="Courier"/>
              <a:cs typeface="Courier"/>
            </a:endParaRPr>
          </a:p>
          <a:p>
            <a:pPr marL="923925" lvl="1"/>
            <a:r>
              <a:rPr lang="es-ES_tradnl" sz="1200" dirty="0">
                <a:solidFill>
                  <a:srgbClr val="000000"/>
                </a:solidFill>
                <a:latin typeface="Courier"/>
                <a:cs typeface="Courier"/>
              </a:rPr>
              <a:t>echo 0 0 | </a:t>
            </a:r>
            <a:r>
              <a:rPr lang="es-ES_tradnl" sz="1200" dirty="0" err="1">
                <a:solidFill>
                  <a:srgbClr val="000000"/>
                </a:solidFill>
                <a:latin typeface="Courier"/>
                <a:cs typeface="Courier"/>
              </a:rPr>
              <a:t>gmx</a:t>
            </a:r>
            <a:r>
              <a:rPr lang="es-ES_tradnl" sz="1200" dirty="0">
                <a:solidFill>
                  <a:srgbClr val="000000"/>
                </a:solidFill>
                <a:latin typeface="Courier"/>
                <a:cs typeface="Courier"/>
              </a:rPr>
              <a:t> </a:t>
            </a:r>
            <a:r>
              <a:rPr lang="es-ES_tradnl" sz="1200" dirty="0" err="1">
                <a:solidFill>
                  <a:srgbClr val="000000"/>
                </a:solidFill>
                <a:latin typeface="Courier"/>
                <a:cs typeface="Courier"/>
              </a:rPr>
              <a:t>hbond</a:t>
            </a:r>
            <a:r>
              <a:rPr lang="es-ES_tradnl" sz="1200" dirty="0">
                <a:solidFill>
                  <a:srgbClr val="000000"/>
                </a:solidFill>
                <a:latin typeface="Courier"/>
                <a:cs typeface="Courier"/>
              </a:rPr>
              <a:t> -f $</a:t>
            </a:r>
            <a:r>
              <a:rPr lang="es-ES_tradnl" sz="1200" dirty="0" err="1">
                <a:solidFill>
                  <a:srgbClr val="000000"/>
                </a:solidFill>
                <a:latin typeface="Courier"/>
                <a:cs typeface="Courier"/>
              </a:rPr>
              <a:t>sim.xtc</a:t>
            </a:r>
            <a:r>
              <a:rPr lang="es-ES_tradnl" sz="1200" dirty="0">
                <a:solidFill>
                  <a:srgbClr val="000000"/>
                </a:solidFill>
                <a:latin typeface="Courier"/>
                <a:cs typeface="Courier"/>
              </a:rPr>
              <a:t> -s $</a:t>
            </a:r>
            <a:r>
              <a:rPr lang="es-ES_tradnl" sz="1200" dirty="0" err="1">
                <a:solidFill>
                  <a:srgbClr val="000000"/>
                </a:solidFill>
                <a:latin typeface="Courier"/>
                <a:cs typeface="Courier"/>
              </a:rPr>
              <a:t>sim.tpr</a:t>
            </a:r>
            <a:r>
              <a:rPr lang="es-ES_tradnl" sz="1200" dirty="0">
                <a:solidFill>
                  <a:srgbClr val="000000"/>
                </a:solidFill>
                <a:latin typeface="Courier"/>
                <a:cs typeface="Courier"/>
              </a:rPr>
              <a:t> -n ../</a:t>
            </a:r>
            <a:r>
              <a:rPr lang="es-ES_tradnl" sz="1200" dirty="0" err="1">
                <a:solidFill>
                  <a:srgbClr val="000000"/>
                </a:solidFill>
                <a:latin typeface="Courier"/>
                <a:cs typeface="Courier"/>
              </a:rPr>
              <a:t>SOL_gmx</a:t>
            </a:r>
            <a:r>
              <a:rPr lang="es-ES_tradnl" sz="1200" dirty="0">
                <a:solidFill>
                  <a:srgbClr val="000000"/>
                </a:solidFill>
                <a:latin typeface="Courier"/>
                <a:cs typeface="Courier"/>
              </a:rPr>
              <a:t>/</a:t>
            </a:r>
            <a:r>
              <a:rPr lang="es-ES_tradnl" sz="1200" dirty="0" err="1">
                <a:solidFill>
                  <a:srgbClr val="000000"/>
                </a:solidFill>
                <a:latin typeface="Courier"/>
                <a:cs typeface="Courier"/>
              </a:rPr>
              <a:t>index.ndx</a:t>
            </a:r>
            <a:r>
              <a:rPr lang="es-ES_tradnl" sz="1200" dirty="0">
                <a:solidFill>
                  <a:srgbClr val="000000"/>
                </a:solidFill>
                <a:latin typeface="Courier"/>
                <a:cs typeface="Courier"/>
              </a:rPr>
              <a:t> -</a:t>
            </a:r>
            <a:r>
              <a:rPr lang="es-ES_tradnl" sz="1200" dirty="0" err="1">
                <a:solidFill>
                  <a:srgbClr val="000000"/>
                </a:solidFill>
                <a:latin typeface="Courier"/>
                <a:cs typeface="Courier"/>
              </a:rPr>
              <a:t>temp</a:t>
            </a:r>
            <a:r>
              <a:rPr lang="es-ES_tradnl" sz="1200" dirty="0">
                <a:solidFill>
                  <a:srgbClr val="000000"/>
                </a:solidFill>
                <a:latin typeface="Courier"/>
                <a:cs typeface="Courier"/>
              </a:rPr>
              <a:t> 298 -</a:t>
            </a:r>
            <a:r>
              <a:rPr lang="es-ES_tradnl" sz="1200" dirty="0" err="1">
                <a:solidFill>
                  <a:srgbClr val="000000"/>
                </a:solidFill>
                <a:latin typeface="Courier"/>
                <a:cs typeface="Courier"/>
              </a:rPr>
              <a:t>num</a:t>
            </a:r>
            <a:r>
              <a:rPr lang="es-ES_tradnl" sz="1200" dirty="0">
                <a:solidFill>
                  <a:srgbClr val="000000"/>
                </a:solidFill>
                <a:latin typeface="Courier"/>
                <a:cs typeface="Courier"/>
              </a:rPr>
              <a:t> </a:t>
            </a:r>
            <a:r>
              <a:rPr lang="es-ES_tradnl" sz="1200" dirty="0" err="1">
                <a:solidFill>
                  <a:srgbClr val="000000"/>
                </a:solidFill>
                <a:latin typeface="Courier"/>
                <a:cs typeface="Courier"/>
              </a:rPr>
              <a:t>hbnum.xvg</a:t>
            </a:r>
            <a:r>
              <a:rPr lang="es-ES_tradnl" sz="1200" dirty="0">
                <a:solidFill>
                  <a:srgbClr val="000000"/>
                </a:solidFill>
                <a:latin typeface="Courier"/>
                <a:cs typeface="Courier"/>
              </a:rPr>
              <a:t> -</a:t>
            </a:r>
            <a:r>
              <a:rPr lang="es-ES_tradnl" sz="1200" dirty="0" err="1">
                <a:solidFill>
                  <a:srgbClr val="000000"/>
                </a:solidFill>
                <a:latin typeface="Courier"/>
                <a:cs typeface="Courier"/>
              </a:rPr>
              <a:t>hbn</a:t>
            </a:r>
            <a:r>
              <a:rPr lang="es-ES_tradnl" sz="1200" dirty="0">
                <a:solidFill>
                  <a:srgbClr val="000000"/>
                </a:solidFill>
                <a:latin typeface="Courier"/>
                <a:cs typeface="Courier"/>
              </a:rPr>
              <a:t> </a:t>
            </a:r>
            <a:r>
              <a:rPr lang="es-ES_tradnl" sz="1200" dirty="0" err="1">
                <a:solidFill>
                  <a:srgbClr val="000000"/>
                </a:solidFill>
                <a:latin typeface="Courier"/>
                <a:cs typeface="Courier"/>
              </a:rPr>
              <a:t>hbond.ndx</a:t>
            </a:r>
            <a:r>
              <a:rPr lang="es-ES_tradnl" sz="1200" dirty="0">
                <a:solidFill>
                  <a:srgbClr val="000000"/>
                </a:solidFill>
                <a:latin typeface="Courier"/>
                <a:cs typeface="Courier"/>
              </a:rPr>
              <a:t> -</a:t>
            </a:r>
            <a:r>
              <a:rPr lang="es-ES_tradnl" sz="1200" dirty="0" err="1">
                <a:solidFill>
                  <a:srgbClr val="000000"/>
                </a:solidFill>
                <a:latin typeface="Courier"/>
                <a:cs typeface="Courier"/>
              </a:rPr>
              <a:t>nhbdist</a:t>
            </a:r>
            <a:r>
              <a:rPr lang="es-ES_tradnl" sz="1200" dirty="0">
                <a:solidFill>
                  <a:srgbClr val="000000"/>
                </a:solidFill>
                <a:latin typeface="Courier"/>
                <a:cs typeface="Courier"/>
              </a:rPr>
              <a:t> </a:t>
            </a:r>
            <a:r>
              <a:rPr lang="es-ES_tradnl" sz="1200" dirty="0" err="1">
                <a:solidFill>
                  <a:srgbClr val="000000"/>
                </a:solidFill>
                <a:latin typeface="Courier"/>
                <a:cs typeface="Courier"/>
              </a:rPr>
              <a:t>nhbdist.xvg</a:t>
            </a:r>
            <a:r>
              <a:rPr lang="es-ES_tradnl" sz="1200" dirty="0">
                <a:solidFill>
                  <a:srgbClr val="000000"/>
                </a:solidFill>
                <a:latin typeface="Courier"/>
                <a:cs typeface="Courier"/>
              </a:rPr>
              <a:t> -g </a:t>
            </a:r>
            <a:r>
              <a:rPr lang="es-ES_tradnl" sz="1200" dirty="0" err="1">
                <a:solidFill>
                  <a:srgbClr val="000000"/>
                </a:solidFill>
                <a:latin typeface="Courier"/>
                <a:cs typeface="Courier"/>
              </a:rPr>
              <a:t>hbond.log</a:t>
            </a:r>
            <a:r>
              <a:rPr lang="es-ES_tradnl" sz="1200" dirty="0">
                <a:solidFill>
                  <a:srgbClr val="000000"/>
                </a:solidFill>
                <a:latin typeface="Courier"/>
                <a:cs typeface="Courier"/>
              </a:rPr>
              <a:t> -</a:t>
            </a:r>
            <a:r>
              <a:rPr lang="es-ES_tradnl" sz="1200" dirty="0" err="1">
                <a:solidFill>
                  <a:srgbClr val="000000"/>
                </a:solidFill>
                <a:latin typeface="Courier"/>
                <a:cs typeface="Courier"/>
              </a:rPr>
              <a:t>dist</a:t>
            </a:r>
            <a:r>
              <a:rPr lang="es-ES_tradnl" sz="1200" dirty="0">
                <a:solidFill>
                  <a:srgbClr val="000000"/>
                </a:solidFill>
                <a:latin typeface="Courier"/>
                <a:cs typeface="Courier"/>
              </a:rPr>
              <a:t> </a:t>
            </a:r>
            <a:r>
              <a:rPr lang="es-ES_tradnl" sz="1200" dirty="0" err="1">
                <a:solidFill>
                  <a:srgbClr val="000000"/>
                </a:solidFill>
                <a:latin typeface="Courier"/>
                <a:cs typeface="Courier"/>
              </a:rPr>
              <a:t>hbdist.xvg</a:t>
            </a:r>
            <a:r>
              <a:rPr lang="es-ES_tradnl" sz="1200" dirty="0">
                <a:solidFill>
                  <a:srgbClr val="000000"/>
                </a:solidFill>
                <a:latin typeface="Courier"/>
                <a:cs typeface="Courier"/>
              </a:rPr>
              <a:t> -</a:t>
            </a:r>
            <a:r>
              <a:rPr lang="es-ES_tradnl" sz="1200" dirty="0" err="1">
                <a:solidFill>
                  <a:srgbClr val="000000"/>
                </a:solidFill>
                <a:latin typeface="Courier"/>
                <a:cs typeface="Courier"/>
              </a:rPr>
              <a:t>ang</a:t>
            </a:r>
            <a:r>
              <a:rPr lang="es-ES_tradnl" sz="1200" dirty="0">
                <a:solidFill>
                  <a:srgbClr val="000000"/>
                </a:solidFill>
                <a:latin typeface="Courier"/>
                <a:cs typeface="Courier"/>
              </a:rPr>
              <a:t> </a:t>
            </a:r>
            <a:r>
              <a:rPr lang="es-ES_tradnl" sz="1200" dirty="0" err="1">
                <a:solidFill>
                  <a:srgbClr val="000000"/>
                </a:solidFill>
                <a:latin typeface="Courier"/>
                <a:cs typeface="Courier"/>
              </a:rPr>
              <a:t>hbang.xvg</a:t>
            </a:r>
            <a:r>
              <a:rPr lang="es-ES_tradnl" sz="1200" dirty="0">
                <a:solidFill>
                  <a:srgbClr val="000000"/>
                </a:solidFill>
                <a:latin typeface="Courier"/>
                <a:cs typeface="Courier"/>
              </a:rPr>
              <a:t> </a:t>
            </a:r>
          </a:p>
          <a:p>
            <a:pPr marL="923925" lvl="1"/>
            <a:endParaRPr lang="es-ES_tradnl" sz="1200" dirty="0">
              <a:solidFill>
                <a:srgbClr val="000000"/>
              </a:solidFill>
              <a:latin typeface="Courier"/>
              <a:cs typeface="Courier"/>
            </a:endParaRPr>
          </a:p>
          <a:p>
            <a:pPr marL="923925" lvl="1"/>
            <a:r>
              <a:rPr lang="es-ES_tradnl" sz="1200" dirty="0" err="1">
                <a:solidFill>
                  <a:srgbClr val="000000"/>
                </a:solidFill>
                <a:latin typeface="Courier"/>
                <a:cs typeface="Courier"/>
              </a:rPr>
              <a:t>gmx</a:t>
            </a:r>
            <a:r>
              <a:rPr lang="es-ES_tradnl" sz="1200" dirty="0">
                <a:solidFill>
                  <a:srgbClr val="000000"/>
                </a:solidFill>
                <a:latin typeface="Courier"/>
                <a:cs typeface="Courier"/>
              </a:rPr>
              <a:t> </a:t>
            </a:r>
            <a:r>
              <a:rPr lang="es-ES_tradnl" sz="1200" dirty="0" err="1">
                <a:solidFill>
                  <a:srgbClr val="000000"/>
                </a:solidFill>
                <a:latin typeface="Courier"/>
                <a:cs typeface="Courier"/>
              </a:rPr>
              <a:t>analyze</a:t>
            </a:r>
            <a:r>
              <a:rPr lang="es-ES_tradnl" sz="1200" dirty="0">
                <a:solidFill>
                  <a:srgbClr val="000000"/>
                </a:solidFill>
                <a:latin typeface="Courier"/>
                <a:cs typeface="Courier"/>
              </a:rPr>
              <a:t> -f </a:t>
            </a:r>
            <a:r>
              <a:rPr lang="es-ES_tradnl" sz="1200" dirty="0" err="1">
                <a:solidFill>
                  <a:srgbClr val="000000"/>
                </a:solidFill>
                <a:latin typeface="Courier"/>
                <a:cs typeface="Courier"/>
              </a:rPr>
              <a:t>hbnum.xvg</a:t>
            </a:r>
            <a:endParaRPr lang="es-ES_tradnl" sz="1200" dirty="0">
              <a:solidFill>
                <a:srgbClr val="000000"/>
              </a:solidFill>
              <a:latin typeface="Courier"/>
              <a:cs typeface="Courier"/>
            </a:endParaRPr>
          </a:p>
          <a:p>
            <a:pPr marL="923925" lvl="1"/>
            <a:endParaRPr lang="es-ES_tradnl" sz="1200" dirty="0">
              <a:solidFill>
                <a:srgbClr val="000000"/>
              </a:solidFill>
              <a:latin typeface="Courier"/>
              <a:cs typeface="Courier"/>
            </a:endParaRPr>
          </a:p>
          <a:p>
            <a:pPr marL="923925" lvl="1"/>
            <a:r>
              <a:rPr lang="es-ES_tradnl" sz="1200" dirty="0" err="1">
                <a:solidFill>
                  <a:srgbClr val="000000"/>
                </a:solidFill>
                <a:latin typeface="Courier"/>
                <a:cs typeface="Courier"/>
              </a:rPr>
              <a:t>xmgrace</a:t>
            </a:r>
            <a:r>
              <a:rPr lang="es-ES_tradnl" sz="1200" dirty="0">
                <a:solidFill>
                  <a:srgbClr val="000000"/>
                </a:solidFill>
                <a:latin typeface="Courier"/>
                <a:cs typeface="Courier"/>
              </a:rPr>
              <a:t> -</a:t>
            </a:r>
            <a:r>
              <a:rPr lang="es-ES_tradnl" sz="1200" dirty="0" err="1">
                <a:solidFill>
                  <a:srgbClr val="000000"/>
                </a:solidFill>
                <a:latin typeface="Courier"/>
                <a:cs typeface="Courier"/>
              </a:rPr>
              <a:t>nxy</a:t>
            </a:r>
            <a:r>
              <a:rPr lang="es-ES_tradnl" sz="1200" dirty="0">
                <a:solidFill>
                  <a:srgbClr val="000000"/>
                </a:solidFill>
                <a:latin typeface="Courier"/>
                <a:cs typeface="Courier"/>
              </a:rPr>
              <a:t> </a:t>
            </a:r>
            <a:r>
              <a:rPr lang="es-ES_tradnl" sz="1200" dirty="0" err="1">
                <a:solidFill>
                  <a:srgbClr val="000000"/>
                </a:solidFill>
                <a:latin typeface="Courier"/>
                <a:cs typeface="Courier"/>
              </a:rPr>
              <a:t>hbnum.xvg</a:t>
            </a:r>
            <a:r>
              <a:rPr lang="es-ES_tradnl" sz="1200" dirty="0">
                <a:solidFill>
                  <a:srgbClr val="000000"/>
                </a:solidFill>
                <a:latin typeface="Courier"/>
                <a:cs typeface="Courier"/>
              </a:rPr>
              <a:t> &amp;</a:t>
            </a:r>
          </a:p>
          <a:p>
            <a:pPr marL="923925" lvl="1"/>
            <a:endParaRPr lang="es-ES_tradnl" sz="1200" dirty="0">
              <a:solidFill>
                <a:srgbClr val="000000"/>
              </a:solidFill>
              <a:latin typeface="Courier"/>
              <a:cs typeface="Courier"/>
            </a:endParaRPr>
          </a:p>
          <a:p>
            <a:pPr marL="923925" lvl="1"/>
            <a:r>
              <a:rPr lang="es-ES_tradnl" sz="1200" dirty="0" err="1">
                <a:solidFill>
                  <a:srgbClr val="000000"/>
                </a:solidFill>
                <a:latin typeface="Courier"/>
                <a:cs typeface="Courier"/>
              </a:rPr>
              <a:t>rm</a:t>
            </a:r>
            <a:r>
              <a:rPr lang="es-ES_tradnl" sz="1200" dirty="0">
                <a:solidFill>
                  <a:srgbClr val="000000"/>
                </a:solidFill>
                <a:latin typeface="Courier"/>
                <a:cs typeface="Courier"/>
              </a:rPr>
              <a:t> -f </a:t>
            </a:r>
            <a:r>
              <a:rPr lang="es-ES_tradnl" sz="1200" dirty="0" smtClean="0">
                <a:solidFill>
                  <a:srgbClr val="000000"/>
                </a:solidFill>
                <a:latin typeface="Courier"/>
                <a:cs typeface="Courier"/>
              </a:rPr>
              <a:t>\#*</a:t>
            </a:r>
            <a:endParaRPr lang="en-US" sz="900" dirty="0">
              <a:solidFill>
                <a:srgbClr val="000000"/>
              </a:solidFill>
              <a:latin typeface="Courier"/>
              <a:cs typeface="Courier"/>
            </a:endParaRPr>
          </a:p>
          <a:p>
            <a:pPr marL="923925" lvl="1"/>
            <a:endParaRPr lang="en-US" sz="1050" dirty="0">
              <a:solidFill>
                <a:srgbClr val="000000"/>
              </a:solidFill>
              <a:latin typeface="Courier"/>
              <a:cs typeface="Courier"/>
            </a:endParaRPr>
          </a:p>
          <a:p>
            <a:pPr marL="923925" lvl="1"/>
            <a:endParaRPr lang="en-US" sz="1050" dirty="0">
              <a:solidFill>
                <a:srgbClr val="000000"/>
              </a:solidFill>
              <a:latin typeface="Courier"/>
              <a:cs typeface="Courier"/>
            </a:endParaRPr>
          </a:p>
          <a:p>
            <a:pPr marL="923925" lvl="1"/>
            <a:endParaRPr lang="en-US" sz="1050" dirty="0">
              <a:solidFill>
                <a:srgbClr val="000000"/>
              </a:solidFill>
              <a:latin typeface="Courier"/>
              <a:cs typeface="Courier"/>
            </a:endParaRPr>
          </a:p>
          <a:p>
            <a:pPr marL="923925" lvl="1"/>
            <a:endParaRPr lang="en-US" sz="675" dirty="0">
              <a:solidFill>
                <a:srgbClr val="000000"/>
              </a:solidFill>
              <a:latin typeface="Courier"/>
              <a:cs typeface="Courier"/>
            </a:endParaRPr>
          </a:p>
          <a:p>
            <a:pPr marL="923925" lvl="1"/>
            <a:endParaRPr lang="en-US" sz="675" dirty="0">
              <a:solidFill>
                <a:srgbClr val="000000"/>
              </a:solidFill>
              <a:latin typeface="Courier"/>
              <a:cs typeface="Courier"/>
            </a:endParaRPr>
          </a:p>
          <a:p>
            <a:pPr lvl="1"/>
            <a:endParaRPr lang="sv-SE" sz="675" dirty="0">
              <a:solidFill>
                <a:srgbClr val="000000"/>
              </a:solidFill>
              <a:latin typeface="Courier"/>
              <a:cs typeface="Courier"/>
            </a:endParaRPr>
          </a:p>
        </p:txBody>
      </p:sp>
      <p:sp>
        <p:nvSpPr>
          <p:cNvPr id="5" name="Rubrik 1"/>
          <p:cNvSpPr txBox="1">
            <a:spLocks/>
          </p:cNvSpPr>
          <p:nvPr/>
        </p:nvSpPr>
        <p:spPr>
          <a:xfrm>
            <a:off x="1" y="0"/>
            <a:ext cx="9144000" cy="995680"/>
          </a:xfrm>
          <a:prstGeom prst="rect">
            <a:avLst/>
          </a:prstGeom>
        </p:spPr>
        <p:txBody>
          <a:bodyPr vert="horz" lIns="68580" tIns="34290" rIns="68580" bIns="3429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923925" algn="l"/>
            <a:r>
              <a:rPr lang="sv-SE" sz="2500" dirty="0" err="1">
                <a:latin typeface="Calibri" charset="0"/>
                <a:ea typeface="Calibri" charset="0"/>
                <a:cs typeface="Calibri" charset="0"/>
              </a:rPr>
              <a:t>Some</a:t>
            </a:r>
            <a:r>
              <a:rPr lang="sv-SE" sz="2500" dirty="0">
                <a:latin typeface="Calibri" charset="0"/>
                <a:ea typeface="Calibri" charset="0"/>
                <a:cs typeface="Calibri" charset="0"/>
              </a:rPr>
              <a:t> simple </a:t>
            </a:r>
            <a:r>
              <a:rPr lang="sv-SE" sz="2500" dirty="0" err="1">
                <a:latin typeface="Calibri" charset="0"/>
                <a:ea typeface="Calibri" charset="0"/>
                <a:cs typeface="Calibri" charset="0"/>
              </a:rPr>
              <a:t>trajectory</a:t>
            </a:r>
            <a:r>
              <a:rPr lang="sv-SE" sz="2500" dirty="0">
                <a:latin typeface="Calibri" charset="0"/>
                <a:ea typeface="Calibri" charset="0"/>
                <a:cs typeface="Calibri" charset="0"/>
              </a:rPr>
              <a:t> </a:t>
            </a:r>
            <a:r>
              <a:rPr lang="sv-SE" sz="2500" dirty="0" err="1">
                <a:latin typeface="Calibri" charset="0"/>
                <a:ea typeface="Calibri" charset="0"/>
                <a:cs typeface="Calibri" charset="0"/>
              </a:rPr>
              <a:t>analysis</a:t>
            </a:r>
            <a:endParaRPr lang="sv-SE" sz="2500" dirty="0">
              <a:latin typeface="Calibri" charset="0"/>
              <a:ea typeface="Calibri" charset="0"/>
              <a:cs typeface="Calibri" charset="0"/>
            </a:endParaRPr>
          </a:p>
          <a:p>
            <a:pPr marL="923925" algn="l"/>
            <a:r>
              <a:rPr lang="sv-SE" sz="1800" dirty="0" err="1">
                <a:latin typeface="Calibri" charset="0"/>
                <a:ea typeface="Calibri" charset="0"/>
                <a:cs typeface="Calibri" charset="0"/>
              </a:rPr>
              <a:t>Example</a:t>
            </a:r>
            <a:r>
              <a:rPr lang="sv-SE" sz="1800" dirty="0">
                <a:latin typeface="Calibri" charset="0"/>
                <a:ea typeface="Calibri" charset="0"/>
                <a:cs typeface="Calibri" charset="0"/>
              </a:rPr>
              <a:t> </a:t>
            </a:r>
            <a:r>
              <a:rPr lang="sv-SE" sz="1800" dirty="0" err="1">
                <a:latin typeface="Calibri" charset="0"/>
                <a:ea typeface="Calibri" charset="0"/>
                <a:cs typeface="Calibri" charset="0"/>
              </a:rPr>
              <a:t>with</a:t>
            </a:r>
            <a:r>
              <a:rPr lang="sv-SE" sz="1800" dirty="0">
                <a:latin typeface="Calibri" charset="0"/>
                <a:ea typeface="Calibri" charset="0"/>
                <a:cs typeface="Calibri" charset="0"/>
              </a:rPr>
              <a:t> the MD </a:t>
            </a:r>
            <a:r>
              <a:rPr lang="sv-SE" sz="1800" dirty="0" err="1" smtClean="0">
                <a:latin typeface="Calibri" charset="0"/>
                <a:ea typeface="Calibri" charset="0"/>
                <a:cs typeface="Calibri" charset="0"/>
              </a:rPr>
              <a:t>run</a:t>
            </a:r>
            <a:r>
              <a:rPr lang="sv-SE" sz="1800" dirty="0" smtClean="0">
                <a:latin typeface="Calibri" charset="0"/>
                <a:ea typeface="Calibri" charset="0"/>
                <a:cs typeface="Calibri" charset="0"/>
              </a:rPr>
              <a:t> simulations, </a:t>
            </a:r>
            <a:r>
              <a:rPr lang="sv-SE" sz="1800" dirty="0" err="1" smtClean="0">
                <a:latin typeface="Calibri" charset="0"/>
                <a:ea typeface="Calibri" charset="0"/>
                <a:cs typeface="Calibri" charset="0"/>
              </a:rPr>
              <a:t>assuming</a:t>
            </a:r>
            <a:r>
              <a:rPr lang="sv-SE" sz="1800" dirty="0" smtClean="0">
                <a:latin typeface="Calibri" charset="0"/>
                <a:ea typeface="Calibri" charset="0"/>
                <a:cs typeface="Calibri" charset="0"/>
              </a:rPr>
              <a:t> </a:t>
            </a:r>
            <a:r>
              <a:rPr lang="sv-SE" sz="1800" dirty="0" err="1" smtClean="0">
                <a:latin typeface="Calibri" charset="0"/>
                <a:ea typeface="Calibri" charset="0"/>
                <a:cs typeface="Calibri" charset="0"/>
              </a:rPr>
              <a:t>files</a:t>
            </a:r>
            <a:r>
              <a:rPr lang="sv-SE" sz="1800" dirty="0" smtClean="0">
                <a:latin typeface="Calibri" charset="0"/>
                <a:ea typeface="Calibri" charset="0"/>
                <a:cs typeface="Calibri" charset="0"/>
              </a:rPr>
              <a:t> </a:t>
            </a:r>
            <a:r>
              <a:rPr lang="sv-SE" sz="1800" dirty="0" err="1" smtClean="0">
                <a:latin typeface="Calibri" charset="0"/>
                <a:ea typeface="Calibri" charset="0"/>
                <a:cs typeface="Calibri" charset="0"/>
              </a:rPr>
              <a:t>exist</a:t>
            </a:r>
            <a:r>
              <a:rPr lang="sv-SE" sz="1800" dirty="0" smtClean="0">
                <a:latin typeface="Calibri" charset="0"/>
                <a:ea typeface="Calibri" charset="0"/>
                <a:cs typeface="Calibri" charset="0"/>
              </a:rPr>
              <a:t> in a subfolder </a:t>
            </a:r>
            <a:r>
              <a:rPr lang="sv-SE" sz="1800" dirty="0" err="1" smtClean="0">
                <a:latin typeface="Calibri" charset="0"/>
                <a:ea typeface="Calibri" charset="0"/>
                <a:cs typeface="Calibri" charset="0"/>
              </a:rPr>
              <a:t>called</a:t>
            </a:r>
            <a:r>
              <a:rPr lang="sv-SE" sz="1800" dirty="0" smtClean="0">
                <a:latin typeface="Calibri" charset="0"/>
                <a:ea typeface="Calibri" charset="0"/>
                <a:cs typeface="Calibri" charset="0"/>
              </a:rPr>
              <a:t> MD</a:t>
            </a:r>
            <a:endParaRPr lang="sv-SE" sz="1800" b="1" dirty="0">
              <a:latin typeface="Calibri" charset="0"/>
              <a:ea typeface="Calibri" charset="0"/>
              <a:cs typeface="Calibri" charset="0"/>
            </a:endParaRPr>
          </a:p>
        </p:txBody>
      </p:sp>
    </p:spTree>
    <p:extLst>
      <p:ext uri="{BB962C8B-B14F-4D97-AF65-F5344CB8AC3E}">
        <p14:creationId xmlns:p14="http://schemas.microsoft.com/office/powerpoint/2010/main" val="78032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ktangel 6"/>
          <p:cNvSpPr/>
          <p:nvPr/>
        </p:nvSpPr>
        <p:spPr>
          <a:xfrm>
            <a:off x="-1" y="1249496"/>
            <a:ext cx="9144001" cy="5078313"/>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923925" lvl="1"/>
            <a:r>
              <a:rPr lang="es-ES_tradnl" sz="1200" dirty="0">
                <a:solidFill>
                  <a:srgbClr val="000000"/>
                </a:solidFill>
                <a:latin typeface="Courier"/>
                <a:cs typeface="Courier"/>
              </a:rPr>
              <a:t>#!/</a:t>
            </a:r>
            <a:r>
              <a:rPr lang="es-ES_tradnl" sz="1200" dirty="0" err="1">
                <a:solidFill>
                  <a:srgbClr val="000000"/>
                </a:solidFill>
                <a:latin typeface="Courier"/>
                <a:cs typeface="Courier"/>
              </a:rPr>
              <a:t>bin</a:t>
            </a:r>
            <a:r>
              <a:rPr lang="es-ES_tradnl" sz="1200" dirty="0">
                <a:solidFill>
                  <a:srgbClr val="000000"/>
                </a:solidFill>
                <a:latin typeface="Courier"/>
                <a:cs typeface="Courier"/>
              </a:rPr>
              <a:t>/</a:t>
            </a:r>
            <a:r>
              <a:rPr lang="es-ES_tradnl" sz="1200" dirty="0" err="1">
                <a:solidFill>
                  <a:srgbClr val="000000"/>
                </a:solidFill>
                <a:latin typeface="Courier"/>
                <a:cs typeface="Courier"/>
              </a:rPr>
              <a:t>bash</a:t>
            </a:r>
            <a:endParaRPr lang="es-ES_tradnl" sz="1200" dirty="0">
              <a:solidFill>
                <a:srgbClr val="000000"/>
              </a:solidFill>
              <a:latin typeface="Courier"/>
              <a:cs typeface="Courier"/>
            </a:endParaRPr>
          </a:p>
          <a:p>
            <a:pPr marL="923925" lvl="1"/>
            <a:endParaRPr lang="es-ES_tradnl" sz="1200" dirty="0">
              <a:solidFill>
                <a:srgbClr val="000000"/>
              </a:solidFill>
              <a:latin typeface="Courier"/>
              <a:cs typeface="Courier"/>
            </a:endParaRPr>
          </a:p>
          <a:p>
            <a:pPr marL="923925" lvl="1"/>
            <a:r>
              <a:rPr lang="es-ES_tradnl" sz="1200" dirty="0">
                <a:solidFill>
                  <a:srgbClr val="000000"/>
                </a:solidFill>
                <a:latin typeface="Courier"/>
                <a:cs typeface="Courier"/>
              </a:rPr>
              <a:t># </a:t>
            </a:r>
            <a:r>
              <a:rPr lang="es-ES_tradnl" sz="1200" dirty="0" err="1">
                <a:solidFill>
                  <a:srgbClr val="000000"/>
                </a:solidFill>
                <a:latin typeface="Courier"/>
                <a:cs typeface="Courier"/>
              </a:rPr>
              <a:t>bash</a:t>
            </a:r>
            <a:r>
              <a:rPr lang="es-ES_tradnl" sz="1200" dirty="0">
                <a:solidFill>
                  <a:srgbClr val="000000"/>
                </a:solidFill>
                <a:latin typeface="Courier"/>
                <a:cs typeface="Courier"/>
              </a:rPr>
              <a:t> script </a:t>
            </a:r>
            <a:r>
              <a:rPr lang="es-ES_tradnl" sz="1200" dirty="0" err="1">
                <a:solidFill>
                  <a:srgbClr val="000000"/>
                </a:solidFill>
                <a:latin typeface="Courier"/>
                <a:cs typeface="Courier"/>
              </a:rPr>
              <a:t>to</a:t>
            </a:r>
            <a:r>
              <a:rPr lang="es-ES_tradnl" sz="1200" dirty="0">
                <a:solidFill>
                  <a:srgbClr val="000000"/>
                </a:solidFill>
                <a:latin typeface="Courier"/>
                <a:cs typeface="Courier"/>
              </a:rPr>
              <a:t> </a:t>
            </a:r>
            <a:r>
              <a:rPr lang="es-ES_tradnl" sz="1200" dirty="0" err="1">
                <a:solidFill>
                  <a:srgbClr val="000000"/>
                </a:solidFill>
                <a:latin typeface="Courier"/>
                <a:cs typeface="Courier"/>
              </a:rPr>
              <a:t>analyze</a:t>
            </a:r>
            <a:r>
              <a:rPr lang="es-ES_tradnl" sz="1200" dirty="0">
                <a:solidFill>
                  <a:srgbClr val="000000"/>
                </a:solidFill>
                <a:latin typeface="Courier"/>
                <a:cs typeface="Courier"/>
              </a:rPr>
              <a:t> </a:t>
            </a:r>
            <a:r>
              <a:rPr lang="es-ES_tradnl" sz="1200" dirty="0" err="1">
                <a:solidFill>
                  <a:srgbClr val="000000"/>
                </a:solidFill>
                <a:latin typeface="Courier"/>
                <a:cs typeface="Courier"/>
              </a:rPr>
              <a:t>the</a:t>
            </a:r>
            <a:r>
              <a:rPr lang="es-ES_tradnl" sz="1200" dirty="0">
                <a:solidFill>
                  <a:srgbClr val="000000"/>
                </a:solidFill>
                <a:latin typeface="Courier"/>
                <a:cs typeface="Courier"/>
              </a:rPr>
              <a:t> radial </a:t>
            </a:r>
            <a:r>
              <a:rPr lang="es-ES_tradnl" sz="1200" dirty="0" err="1">
                <a:solidFill>
                  <a:srgbClr val="000000"/>
                </a:solidFill>
                <a:latin typeface="Courier"/>
                <a:cs typeface="Courier"/>
              </a:rPr>
              <a:t>distribution</a:t>
            </a:r>
            <a:r>
              <a:rPr lang="es-ES_tradnl" sz="1200" dirty="0">
                <a:solidFill>
                  <a:srgbClr val="000000"/>
                </a:solidFill>
                <a:latin typeface="Courier"/>
                <a:cs typeface="Courier"/>
              </a:rPr>
              <a:t> </a:t>
            </a:r>
            <a:r>
              <a:rPr lang="es-ES_tradnl" sz="1200" dirty="0" err="1">
                <a:solidFill>
                  <a:srgbClr val="000000"/>
                </a:solidFill>
                <a:latin typeface="Courier"/>
                <a:cs typeface="Courier"/>
              </a:rPr>
              <a:t>function</a:t>
            </a:r>
            <a:r>
              <a:rPr lang="es-ES_tradnl" sz="1200" dirty="0">
                <a:solidFill>
                  <a:srgbClr val="000000"/>
                </a:solidFill>
                <a:latin typeface="Courier"/>
                <a:cs typeface="Courier"/>
              </a:rPr>
              <a:t> </a:t>
            </a:r>
            <a:r>
              <a:rPr lang="es-ES_tradnl" sz="1200" dirty="0" err="1">
                <a:solidFill>
                  <a:srgbClr val="000000"/>
                </a:solidFill>
                <a:latin typeface="Courier"/>
                <a:cs typeface="Courier"/>
              </a:rPr>
              <a:t>between</a:t>
            </a:r>
            <a:r>
              <a:rPr lang="es-ES_tradnl" sz="1200" dirty="0">
                <a:solidFill>
                  <a:srgbClr val="000000"/>
                </a:solidFill>
                <a:latin typeface="Courier"/>
                <a:cs typeface="Courier"/>
              </a:rPr>
              <a:t> OW – HW</a:t>
            </a:r>
          </a:p>
          <a:p>
            <a:pPr marL="923925" lvl="1"/>
            <a:r>
              <a:rPr lang="es-ES_tradnl" sz="1200" dirty="0">
                <a:solidFill>
                  <a:srgbClr val="000000"/>
                </a:solidFill>
                <a:latin typeface="Courier"/>
                <a:cs typeface="Courier"/>
              </a:rPr>
              <a:t># in blocks </a:t>
            </a:r>
            <a:r>
              <a:rPr lang="es-ES_tradnl" sz="1200" dirty="0" err="1">
                <a:solidFill>
                  <a:srgbClr val="000000"/>
                </a:solidFill>
                <a:latin typeface="Courier"/>
                <a:cs typeface="Courier"/>
              </a:rPr>
              <a:t>using</a:t>
            </a:r>
            <a:r>
              <a:rPr lang="es-ES_tradnl" sz="1200" dirty="0">
                <a:solidFill>
                  <a:srgbClr val="000000"/>
                </a:solidFill>
                <a:latin typeface="Courier"/>
                <a:cs typeface="Courier"/>
              </a:rPr>
              <a:t> a </a:t>
            </a:r>
            <a:r>
              <a:rPr lang="es-ES_tradnl" sz="1200" dirty="0" err="1">
                <a:solidFill>
                  <a:srgbClr val="000000"/>
                </a:solidFill>
                <a:latin typeface="Courier"/>
                <a:cs typeface="Courier"/>
              </a:rPr>
              <a:t>for</a:t>
            </a:r>
            <a:r>
              <a:rPr lang="es-ES_tradnl" sz="1200" dirty="0">
                <a:solidFill>
                  <a:srgbClr val="000000"/>
                </a:solidFill>
                <a:latin typeface="Courier"/>
                <a:cs typeface="Courier"/>
              </a:rPr>
              <a:t> </a:t>
            </a:r>
            <a:r>
              <a:rPr lang="es-ES_tradnl" sz="1200" dirty="0" err="1">
                <a:solidFill>
                  <a:srgbClr val="000000"/>
                </a:solidFill>
                <a:latin typeface="Courier"/>
                <a:cs typeface="Courier"/>
              </a:rPr>
              <a:t>loop</a:t>
            </a:r>
            <a:endParaRPr lang="es-ES_tradnl" sz="1200" dirty="0">
              <a:solidFill>
                <a:srgbClr val="000000"/>
              </a:solidFill>
              <a:latin typeface="Courier"/>
              <a:cs typeface="Courier"/>
            </a:endParaRPr>
          </a:p>
          <a:p>
            <a:pPr marL="923925" lvl="1"/>
            <a:endParaRPr lang="es-ES_tradnl" sz="1200" dirty="0">
              <a:solidFill>
                <a:srgbClr val="000000"/>
              </a:solidFill>
              <a:latin typeface="Courier"/>
              <a:cs typeface="Courier"/>
            </a:endParaRPr>
          </a:p>
          <a:p>
            <a:pPr marL="923925" lvl="1"/>
            <a:r>
              <a:rPr lang="es-ES_tradnl" sz="1200" dirty="0" err="1">
                <a:solidFill>
                  <a:srgbClr val="000000"/>
                </a:solidFill>
                <a:latin typeface="Courier"/>
                <a:cs typeface="Courier"/>
              </a:rPr>
              <a:t>type</a:t>
            </a:r>
            <a:r>
              <a:rPr lang="es-ES_tradnl" sz="1200" dirty="0">
                <a:solidFill>
                  <a:srgbClr val="000000"/>
                </a:solidFill>
                <a:latin typeface="Courier"/>
                <a:cs typeface="Courier"/>
              </a:rPr>
              <a:t>=MD</a:t>
            </a:r>
          </a:p>
          <a:p>
            <a:pPr marL="923925" lvl="1"/>
            <a:r>
              <a:rPr lang="es-ES_tradnl" sz="1200" dirty="0" err="1">
                <a:solidFill>
                  <a:srgbClr val="000000"/>
                </a:solidFill>
                <a:latin typeface="Courier"/>
                <a:cs typeface="Courier"/>
              </a:rPr>
              <a:t>sim</a:t>
            </a:r>
            <a:r>
              <a:rPr lang="es-ES_tradnl" sz="1200" dirty="0">
                <a:solidFill>
                  <a:srgbClr val="000000"/>
                </a:solidFill>
                <a:latin typeface="Courier"/>
                <a:cs typeface="Courier"/>
              </a:rPr>
              <a:t>=md</a:t>
            </a:r>
          </a:p>
          <a:p>
            <a:pPr marL="923925" lvl="1"/>
            <a:endParaRPr lang="es-ES_tradnl" sz="1200" dirty="0">
              <a:solidFill>
                <a:srgbClr val="000000"/>
              </a:solidFill>
              <a:latin typeface="Courier"/>
              <a:cs typeface="Courier"/>
            </a:endParaRPr>
          </a:p>
          <a:p>
            <a:pPr marL="923925" lvl="1"/>
            <a:r>
              <a:rPr lang="es-ES_tradnl" sz="1200" dirty="0">
                <a:solidFill>
                  <a:srgbClr val="000000"/>
                </a:solidFill>
                <a:latin typeface="Courier"/>
                <a:cs typeface="Courier"/>
              </a:rPr>
              <a:t>cd  $</a:t>
            </a:r>
            <a:r>
              <a:rPr lang="es-ES_tradnl" sz="1200" dirty="0" err="1">
                <a:solidFill>
                  <a:srgbClr val="000000"/>
                </a:solidFill>
                <a:latin typeface="Courier"/>
                <a:cs typeface="Courier"/>
              </a:rPr>
              <a:t>type</a:t>
            </a:r>
            <a:endParaRPr lang="es-ES_tradnl" sz="1200" dirty="0">
              <a:solidFill>
                <a:srgbClr val="000000"/>
              </a:solidFill>
              <a:latin typeface="Courier"/>
              <a:cs typeface="Courier"/>
            </a:endParaRPr>
          </a:p>
          <a:p>
            <a:pPr marL="923925" lvl="1"/>
            <a:endParaRPr lang="es-ES_tradnl" sz="1200" dirty="0">
              <a:solidFill>
                <a:srgbClr val="000000"/>
              </a:solidFill>
              <a:latin typeface="Courier"/>
              <a:cs typeface="Courier"/>
            </a:endParaRPr>
          </a:p>
          <a:p>
            <a:pPr marL="923925" lvl="1"/>
            <a:r>
              <a:rPr lang="es-ES_tradnl" sz="1200" dirty="0">
                <a:solidFill>
                  <a:srgbClr val="000000"/>
                </a:solidFill>
                <a:latin typeface="Courier"/>
                <a:cs typeface="Courier"/>
              </a:rPr>
              <a:t>block=200</a:t>
            </a:r>
          </a:p>
          <a:p>
            <a:pPr marL="923925" lvl="1"/>
            <a:r>
              <a:rPr lang="es-ES_tradnl" sz="1200" dirty="0" err="1">
                <a:solidFill>
                  <a:srgbClr val="000000"/>
                </a:solidFill>
                <a:latin typeface="Courier"/>
                <a:cs typeface="Courier"/>
              </a:rPr>
              <a:t>for</a:t>
            </a:r>
            <a:r>
              <a:rPr lang="es-ES_tradnl" sz="1200" dirty="0">
                <a:solidFill>
                  <a:srgbClr val="000000"/>
                </a:solidFill>
                <a:latin typeface="Courier"/>
                <a:cs typeface="Courier"/>
              </a:rPr>
              <a:t> N in 1 2 3 4 5;</a:t>
            </a:r>
          </a:p>
          <a:p>
            <a:pPr marL="923925" lvl="1"/>
            <a:r>
              <a:rPr lang="es-ES_tradnl" sz="1200" dirty="0">
                <a:solidFill>
                  <a:srgbClr val="000000"/>
                </a:solidFill>
                <a:latin typeface="Courier"/>
                <a:cs typeface="Courier"/>
              </a:rPr>
              <a:t>	do (</a:t>
            </a:r>
            <a:r>
              <a:rPr lang="es-ES_tradnl" sz="1200" dirty="0" err="1">
                <a:solidFill>
                  <a:srgbClr val="000000"/>
                </a:solidFill>
                <a:latin typeface="Courier"/>
                <a:cs typeface="Courier"/>
              </a:rPr>
              <a:t>start</a:t>
            </a:r>
            <a:r>
              <a:rPr lang="es-ES_tradnl" sz="1200" dirty="0">
                <a:solidFill>
                  <a:srgbClr val="000000"/>
                </a:solidFill>
                <a:latin typeface="Courier"/>
                <a:cs typeface="Courier"/>
              </a:rPr>
              <a:t>=$(($N*$block-$block)) </a:t>
            </a:r>
          </a:p>
          <a:p>
            <a:pPr marL="923925" lvl="1"/>
            <a:r>
              <a:rPr lang="es-ES_tradnl" sz="1200" dirty="0">
                <a:solidFill>
                  <a:srgbClr val="000000"/>
                </a:solidFill>
                <a:latin typeface="Courier"/>
                <a:cs typeface="Courier"/>
              </a:rPr>
              <a:t>		stop=$(($N*$block))</a:t>
            </a:r>
          </a:p>
          <a:p>
            <a:pPr marL="923925" lvl="1"/>
            <a:r>
              <a:rPr lang="es-ES_tradnl" sz="1200" dirty="0">
                <a:solidFill>
                  <a:srgbClr val="000000"/>
                </a:solidFill>
                <a:latin typeface="Courier"/>
                <a:cs typeface="Courier"/>
              </a:rPr>
              <a:t>    	echo $</a:t>
            </a:r>
            <a:r>
              <a:rPr lang="es-ES_tradnl" sz="1200" dirty="0" err="1">
                <a:solidFill>
                  <a:srgbClr val="000000"/>
                </a:solidFill>
                <a:latin typeface="Courier"/>
                <a:cs typeface="Courier"/>
              </a:rPr>
              <a:t>start</a:t>
            </a:r>
            <a:endParaRPr lang="es-ES_tradnl" sz="1200" dirty="0">
              <a:solidFill>
                <a:srgbClr val="000000"/>
              </a:solidFill>
              <a:latin typeface="Courier"/>
              <a:cs typeface="Courier"/>
            </a:endParaRPr>
          </a:p>
          <a:p>
            <a:pPr marL="923925" lvl="1"/>
            <a:r>
              <a:rPr lang="es-ES_tradnl" sz="1200" dirty="0">
                <a:solidFill>
                  <a:srgbClr val="000000"/>
                </a:solidFill>
                <a:latin typeface="Courier"/>
                <a:cs typeface="Courier"/>
              </a:rPr>
              <a:t>    	echo $stop       </a:t>
            </a:r>
          </a:p>
          <a:p>
            <a:pPr marL="923925" lvl="1"/>
            <a:r>
              <a:rPr lang="es-ES_tradnl" sz="1200" dirty="0">
                <a:solidFill>
                  <a:srgbClr val="000000"/>
                </a:solidFill>
                <a:latin typeface="Courier"/>
                <a:cs typeface="Courier"/>
              </a:rPr>
              <a:t>        echo 2 2 | </a:t>
            </a:r>
            <a:r>
              <a:rPr lang="es-ES_tradnl" sz="1200" dirty="0" err="1">
                <a:solidFill>
                  <a:srgbClr val="000000"/>
                </a:solidFill>
                <a:latin typeface="Courier"/>
                <a:cs typeface="Courier"/>
              </a:rPr>
              <a:t>gmx</a:t>
            </a:r>
            <a:r>
              <a:rPr lang="es-ES_tradnl" sz="1200" dirty="0">
                <a:solidFill>
                  <a:srgbClr val="000000"/>
                </a:solidFill>
                <a:latin typeface="Courier"/>
                <a:cs typeface="Courier"/>
              </a:rPr>
              <a:t> </a:t>
            </a:r>
            <a:r>
              <a:rPr lang="es-ES_tradnl" sz="1200" dirty="0" err="1">
                <a:solidFill>
                  <a:srgbClr val="000000"/>
                </a:solidFill>
                <a:latin typeface="Courier"/>
                <a:cs typeface="Courier"/>
              </a:rPr>
              <a:t>rdf</a:t>
            </a:r>
            <a:r>
              <a:rPr lang="es-ES_tradnl" sz="1200" dirty="0">
                <a:solidFill>
                  <a:srgbClr val="000000"/>
                </a:solidFill>
                <a:latin typeface="Courier"/>
                <a:cs typeface="Courier"/>
              </a:rPr>
              <a:t> -f $</a:t>
            </a:r>
            <a:r>
              <a:rPr lang="es-ES_tradnl" sz="1200" dirty="0" err="1">
                <a:solidFill>
                  <a:srgbClr val="000000"/>
                </a:solidFill>
                <a:latin typeface="Courier"/>
                <a:cs typeface="Courier"/>
              </a:rPr>
              <a:t>sim.xtc</a:t>
            </a:r>
            <a:r>
              <a:rPr lang="es-ES_tradnl" sz="1200" dirty="0">
                <a:solidFill>
                  <a:srgbClr val="000000"/>
                </a:solidFill>
                <a:latin typeface="Courier"/>
                <a:cs typeface="Courier"/>
              </a:rPr>
              <a:t> -s $</a:t>
            </a:r>
            <a:r>
              <a:rPr lang="es-ES_tradnl" sz="1200" dirty="0" err="1">
                <a:solidFill>
                  <a:srgbClr val="000000"/>
                </a:solidFill>
                <a:latin typeface="Courier"/>
                <a:cs typeface="Courier"/>
              </a:rPr>
              <a:t>sim.tpr</a:t>
            </a:r>
            <a:r>
              <a:rPr lang="es-ES_tradnl" sz="1200" dirty="0">
                <a:solidFill>
                  <a:srgbClr val="000000"/>
                </a:solidFill>
                <a:latin typeface="Courier"/>
                <a:cs typeface="Courier"/>
              </a:rPr>
              <a:t> -n ../</a:t>
            </a:r>
            <a:r>
              <a:rPr lang="es-ES_tradnl" sz="1200" dirty="0" err="1">
                <a:solidFill>
                  <a:srgbClr val="000000"/>
                </a:solidFill>
                <a:latin typeface="Courier"/>
                <a:cs typeface="Courier"/>
              </a:rPr>
              <a:t>SOL_gmx</a:t>
            </a:r>
            <a:r>
              <a:rPr lang="es-ES_tradnl" sz="1200" dirty="0">
                <a:solidFill>
                  <a:srgbClr val="000000"/>
                </a:solidFill>
                <a:latin typeface="Courier"/>
                <a:cs typeface="Courier"/>
              </a:rPr>
              <a:t>/</a:t>
            </a:r>
            <a:r>
              <a:rPr lang="es-ES_tradnl" sz="1200" dirty="0" err="1">
                <a:solidFill>
                  <a:srgbClr val="000000"/>
                </a:solidFill>
                <a:latin typeface="Courier"/>
                <a:cs typeface="Courier"/>
              </a:rPr>
              <a:t>index.ndx</a:t>
            </a:r>
            <a:r>
              <a:rPr lang="es-ES_tradnl" sz="1200" dirty="0">
                <a:solidFill>
                  <a:srgbClr val="000000"/>
                </a:solidFill>
                <a:latin typeface="Courier"/>
                <a:cs typeface="Courier"/>
              </a:rPr>
              <a:t> \</a:t>
            </a:r>
          </a:p>
          <a:p>
            <a:pPr marL="923925" lvl="1"/>
            <a:r>
              <a:rPr lang="es-ES_tradnl" sz="1200" dirty="0">
                <a:solidFill>
                  <a:srgbClr val="000000"/>
                </a:solidFill>
                <a:latin typeface="Courier"/>
                <a:cs typeface="Courier"/>
              </a:rPr>
              <a:t>        -</a:t>
            </a:r>
            <a:r>
              <a:rPr lang="es-ES_tradnl" sz="1200" dirty="0" err="1">
                <a:solidFill>
                  <a:srgbClr val="000000"/>
                </a:solidFill>
                <a:latin typeface="Courier"/>
                <a:cs typeface="Courier"/>
              </a:rPr>
              <a:t>ref</a:t>
            </a:r>
            <a:r>
              <a:rPr lang="es-ES_tradnl" sz="1200" dirty="0">
                <a:solidFill>
                  <a:srgbClr val="000000"/>
                </a:solidFill>
                <a:latin typeface="Courier"/>
                <a:cs typeface="Courier"/>
              </a:rPr>
              <a:t> OW -</a:t>
            </a:r>
            <a:r>
              <a:rPr lang="es-ES_tradnl" sz="1200" dirty="0" err="1">
                <a:solidFill>
                  <a:srgbClr val="000000"/>
                </a:solidFill>
                <a:latin typeface="Courier"/>
                <a:cs typeface="Courier"/>
              </a:rPr>
              <a:t>sel</a:t>
            </a:r>
            <a:r>
              <a:rPr lang="es-ES_tradnl" sz="1200" dirty="0">
                <a:solidFill>
                  <a:srgbClr val="000000"/>
                </a:solidFill>
                <a:latin typeface="Courier"/>
                <a:cs typeface="Courier"/>
              </a:rPr>
              <a:t> HW -</a:t>
            </a:r>
            <a:r>
              <a:rPr lang="es-ES_tradnl" sz="1200" dirty="0" err="1">
                <a:solidFill>
                  <a:srgbClr val="000000"/>
                </a:solidFill>
                <a:latin typeface="Courier"/>
                <a:cs typeface="Courier"/>
              </a:rPr>
              <a:t>bin</a:t>
            </a:r>
            <a:r>
              <a:rPr lang="es-ES_tradnl" sz="1200" dirty="0">
                <a:solidFill>
                  <a:srgbClr val="000000"/>
                </a:solidFill>
                <a:latin typeface="Courier"/>
                <a:cs typeface="Courier"/>
              </a:rPr>
              <a:t> 0.002 -</a:t>
            </a:r>
            <a:r>
              <a:rPr lang="es-ES_tradnl" sz="1200" dirty="0" err="1">
                <a:solidFill>
                  <a:srgbClr val="000000"/>
                </a:solidFill>
                <a:latin typeface="Courier"/>
                <a:cs typeface="Courier"/>
              </a:rPr>
              <a:t>rmax</a:t>
            </a:r>
            <a:r>
              <a:rPr lang="es-ES_tradnl" sz="1200" dirty="0">
                <a:solidFill>
                  <a:srgbClr val="000000"/>
                </a:solidFill>
                <a:latin typeface="Courier"/>
                <a:cs typeface="Courier"/>
              </a:rPr>
              <a:t> 1.2 -o rdf_</a:t>
            </a:r>
            <a:r>
              <a:rPr lang="es-ES_tradnl" sz="1200" dirty="0" err="1">
                <a:solidFill>
                  <a:srgbClr val="000000"/>
                </a:solidFill>
                <a:latin typeface="Courier"/>
                <a:cs typeface="Courier"/>
              </a:rPr>
              <a:t>OwHw</a:t>
            </a:r>
            <a:r>
              <a:rPr lang="es-ES_tradnl" sz="1200" dirty="0">
                <a:solidFill>
                  <a:srgbClr val="000000"/>
                </a:solidFill>
                <a:latin typeface="Courier"/>
                <a:cs typeface="Courier"/>
              </a:rPr>
              <a:t>_$</a:t>
            </a:r>
            <a:r>
              <a:rPr lang="es-ES_tradnl" sz="1200" dirty="0" err="1">
                <a:solidFill>
                  <a:srgbClr val="000000"/>
                </a:solidFill>
                <a:latin typeface="Courier"/>
                <a:cs typeface="Courier"/>
              </a:rPr>
              <a:t>N.xvg</a:t>
            </a:r>
            <a:r>
              <a:rPr lang="es-ES_tradnl" sz="1200" dirty="0">
                <a:solidFill>
                  <a:srgbClr val="000000"/>
                </a:solidFill>
                <a:latin typeface="Courier"/>
                <a:cs typeface="Courier"/>
              </a:rPr>
              <a:t> \</a:t>
            </a:r>
          </a:p>
          <a:p>
            <a:pPr marL="923925" lvl="1"/>
            <a:r>
              <a:rPr lang="es-ES_tradnl" sz="1200" dirty="0">
                <a:solidFill>
                  <a:srgbClr val="000000"/>
                </a:solidFill>
                <a:latin typeface="Courier"/>
                <a:cs typeface="Courier"/>
              </a:rPr>
              <a:t>        -</a:t>
            </a:r>
            <a:r>
              <a:rPr lang="es-ES_tradnl" sz="1200" dirty="0" err="1">
                <a:solidFill>
                  <a:srgbClr val="000000"/>
                </a:solidFill>
                <a:latin typeface="Courier"/>
                <a:cs typeface="Courier"/>
              </a:rPr>
              <a:t>cn</a:t>
            </a:r>
            <a:r>
              <a:rPr lang="es-ES_tradnl" sz="1200" dirty="0">
                <a:solidFill>
                  <a:srgbClr val="000000"/>
                </a:solidFill>
                <a:latin typeface="Courier"/>
                <a:cs typeface="Courier"/>
              </a:rPr>
              <a:t> rdf_OwHw_</a:t>
            </a:r>
            <a:r>
              <a:rPr lang="es-ES_tradnl" sz="1200" dirty="0" err="1">
                <a:solidFill>
                  <a:srgbClr val="000000"/>
                </a:solidFill>
                <a:latin typeface="Courier"/>
                <a:cs typeface="Courier"/>
              </a:rPr>
              <a:t>cn</a:t>
            </a:r>
            <a:r>
              <a:rPr lang="es-ES_tradnl" sz="1200" dirty="0">
                <a:solidFill>
                  <a:srgbClr val="000000"/>
                </a:solidFill>
                <a:latin typeface="Courier"/>
                <a:cs typeface="Courier"/>
              </a:rPr>
              <a:t>_$</a:t>
            </a:r>
            <a:r>
              <a:rPr lang="es-ES_tradnl" sz="1200" dirty="0" err="1">
                <a:solidFill>
                  <a:srgbClr val="000000"/>
                </a:solidFill>
                <a:latin typeface="Courier"/>
                <a:cs typeface="Courier"/>
              </a:rPr>
              <a:t>N.xvg</a:t>
            </a:r>
            <a:r>
              <a:rPr lang="es-ES_tradnl" sz="1200" dirty="0">
                <a:solidFill>
                  <a:srgbClr val="000000"/>
                </a:solidFill>
                <a:latin typeface="Courier"/>
                <a:cs typeface="Courier"/>
              </a:rPr>
              <a:t> -b $</a:t>
            </a:r>
            <a:r>
              <a:rPr lang="es-ES_tradnl" sz="1200" dirty="0" err="1">
                <a:solidFill>
                  <a:srgbClr val="000000"/>
                </a:solidFill>
                <a:latin typeface="Courier"/>
                <a:cs typeface="Courier"/>
              </a:rPr>
              <a:t>start</a:t>
            </a:r>
            <a:r>
              <a:rPr lang="es-ES_tradnl" sz="1200" dirty="0">
                <a:solidFill>
                  <a:srgbClr val="000000"/>
                </a:solidFill>
                <a:latin typeface="Courier"/>
                <a:cs typeface="Courier"/>
              </a:rPr>
              <a:t> -e $stop</a:t>
            </a:r>
          </a:p>
          <a:p>
            <a:pPr marL="923925" lvl="1"/>
            <a:r>
              <a:rPr lang="es-ES_tradnl" sz="1200" dirty="0">
                <a:solidFill>
                  <a:srgbClr val="000000"/>
                </a:solidFill>
                <a:latin typeface="Courier"/>
                <a:cs typeface="Courier"/>
              </a:rPr>
              <a:t>        );</a:t>
            </a:r>
          </a:p>
          <a:p>
            <a:pPr marL="923925" lvl="1"/>
            <a:r>
              <a:rPr lang="es-ES_tradnl" sz="1200" dirty="0">
                <a:solidFill>
                  <a:srgbClr val="000000"/>
                </a:solidFill>
                <a:latin typeface="Courier"/>
                <a:cs typeface="Courier"/>
              </a:rPr>
              <a:t>done</a:t>
            </a:r>
          </a:p>
          <a:p>
            <a:pPr marL="923925" lvl="1"/>
            <a:endParaRPr lang="es-ES_tradnl" sz="1200" dirty="0">
              <a:solidFill>
                <a:srgbClr val="000000"/>
              </a:solidFill>
              <a:latin typeface="Courier"/>
              <a:cs typeface="Courier"/>
            </a:endParaRPr>
          </a:p>
          <a:p>
            <a:pPr marL="923925" lvl="1"/>
            <a:r>
              <a:rPr lang="es-ES_tradnl" sz="1200" dirty="0" err="1">
                <a:solidFill>
                  <a:srgbClr val="000000"/>
                </a:solidFill>
                <a:latin typeface="Courier"/>
                <a:cs typeface="Courier"/>
              </a:rPr>
              <a:t>rm</a:t>
            </a:r>
            <a:r>
              <a:rPr lang="es-ES_tradnl" sz="1200" dirty="0">
                <a:solidFill>
                  <a:srgbClr val="000000"/>
                </a:solidFill>
                <a:latin typeface="Courier"/>
                <a:cs typeface="Courier"/>
              </a:rPr>
              <a:t> -f \#*</a:t>
            </a:r>
          </a:p>
          <a:p>
            <a:pPr marL="923925" lvl="1"/>
            <a:r>
              <a:rPr lang="es-ES_tradnl" sz="1200" dirty="0" err="1">
                <a:solidFill>
                  <a:srgbClr val="000000"/>
                </a:solidFill>
                <a:latin typeface="Courier"/>
                <a:cs typeface="Courier"/>
              </a:rPr>
              <a:t>xmgrace</a:t>
            </a:r>
            <a:r>
              <a:rPr lang="es-ES_tradnl" sz="1200" dirty="0">
                <a:solidFill>
                  <a:srgbClr val="000000"/>
                </a:solidFill>
                <a:latin typeface="Courier"/>
                <a:cs typeface="Courier"/>
              </a:rPr>
              <a:t> -</a:t>
            </a:r>
            <a:r>
              <a:rPr lang="es-ES_tradnl" sz="1200" dirty="0" err="1">
                <a:solidFill>
                  <a:srgbClr val="000000"/>
                </a:solidFill>
                <a:latin typeface="Courier"/>
                <a:cs typeface="Courier"/>
              </a:rPr>
              <a:t>nxy</a:t>
            </a:r>
            <a:r>
              <a:rPr lang="es-ES_tradnl" sz="1200" dirty="0">
                <a:solidFill>
                  <a:srgbClr val="000000"/>
                </a:solidFill>
                <a:latin typeface="Courier"/>
                <a:cs typeface="Courier"/>
              </a:rPr>
              <a:t> </a:t>
            </a:r>
            <a:r>
              <a:rPr lang="es-ES_tradnl" sz="1200" dirty="0" err="1">
                <a:solidFill>
                  <a:srgbClr val="000000"/>
                </a:solidFill>
                <a:latin typeface="Courier"/>
                <a:cs typeface="Courier"/>
              </a:rPr>
              <a:t>rdf</a:t>
            </a:r>
            <a:r>
              <a:rPr lang="es-ES_tradnl" sz="1200" dirty="0">
                <a:solidFill>
                  <a:srgbClr val="000000"/>
                </a:solidFill>
                <a:latin typeface="Courier"/>
                <a:cs typeface="Courier"/>
              </a:rPr>
              <a:t>_*.</a:t>
            </a:r>
            <a:r>
              <a:rPr lang="es-ES_tradnl" sz="1200" dirty="0" err="1">
                <a:solidFill>
                  <a:srgbClr val="000000"/>
                </a:solidFill>
                <a:latin typeface="Courier"/>
                <a:cs typeface="Courier"/>
              </a:rPr>
              <a:t>xvg</a:t>
            </a:r>
            <a:r>
              <a:rPr lang="es-ES_tradnl" sz="1200" dirty="0">
                <a:solidFill>
                  <a:srgbClr val="000000"/>
                </a:solidFill>
                <a:latin typeface="Courier"/>
                <a:cs typeface="Courier"/>
              </a:rPr>
              <a:t> &amp;</a:t>
            </a:r>
          </a:p>
          <a:p>
            <a:pPr marL="923925" lvl="1"/>
            <a:r>
              <a:rPr lang="es-ES_tradnl" sz="1200" dirty="0">
                <a:solidFill>
                  <a:srgbClr val="000000"/>
                </a:solidFill>
                <a:latin typeface="Courier"/>
                <a:cs typeface="Courier"/>
              </a:rPr>
              <a:t>cd ..</a:t>
            </a:r>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en-US" sz="900" dirty="0">
              <a:solidFill>
                <a:srgbClr val="000000"/>
              </a:solidFill>
              <a:latin typeface="Courier"/>
              <a:cs typeface="Courier"/>
            </a:endParaRPr>
          </a:p>
          <a:p>
            <a:pPr lvl="1"/>
            <a:endParaRPr lang="sv-SE" sz="900" dirty="0">
              <a:solidFill>
                <a:srgbClr val="000000"/>
              </a:solidFill>
              <a:latin typeface="Courier"/>
              <a:cs typeface="Courier"/>
            </a:endParaRPr>
          </a:p>
        </p:txBody>
      </p:sp>
      <p:grpSp>
        <p:nvGrpSpPr>
          <p:cNvPr id="2" name="Grupp 1"/>
          <p:cNvGrpSpPr/>
          <p:nvPr/>
        </p:nvGrpSpPr>
        <p:grpSpPr>
          <a:xfrm>
            <a:off x="5292815" y="2143009"/>
            <a:ext cx="1734095" cy="1753516"/>
            <a:chOff x="5676174" y="1910897"/>
            <a:chExt cx="1935759" cy="2060471"/>
          </a:xfrm>
        </p:grpSpPr>
        <p:pic>
          <p:nvPicPr>
            <p:cNvPr id="8" name="Bildobjekt 7"/>
            <p:cNvPicPr>
              <a:picLocks noChangeAspect="1"/>
            </p:cNvPicPr>
            <p:nvPr/>
          </p:nvPicPr>
          <p:blipFill>
            <a:blip r:embed="rId2"/>
            <a:stretch>
              <a:fillRect/>
            </a:stretch>
          </p:blipFill>
          <p:spPr>
            <a:xfrm>
              <a:off x="5676174" y="1910897"/>
              <a:ext cx="1935759" cy="1766205"/>
            </a:xfrm>
            <a:prstGeom prst="rect">
              <a:avLst/>
            </a:prstGeom>
          </p:spPr>
          <p:style>
            <a:lnRef idx="2">
              <a:schemeClr val="dk1"/>
            </a:lnRef>
            <a:fillRef idx="1">
              <a:schemeClr val="lt1"/>
            </a:fillRef>
            <a:effectRef idx="0">
              <a:schemeClr val="dk1"/>
            </a:effectRef>
            <a:fontRef idx="minor">
              <a:schemeClr val="dk1"/>
            </a:fontRef>
          </p:style>
        </p:pic>
        <p:sp>
          <p:nvSpPr>
            <p:cNvPr id="9" name="textruta 8"/>
            <p:cNvSpPr txBox="1"/>
            <p:nvPr/>
          </p:nvSpPr>
          <p:spPr>
            <a:xfrm>
              <a:off x="5676174" y="3673004"/>
              <a:ext cx="1935759" cy="2983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sv-SE" sz="1050" dirty="0">
                  <a:latin typeface="Courier"/>
                  <a:cs typeface="Courier"/>
                </a:rPr>
                <a:t>Radial distribution</a:t>
              </a:r>
              <a:endParaRPr lang="sv-SE" sz="1050" baseline="-25000" dirty="0">
                <a:latin typeface="Courier"/>
                <a:cs typeface="Courier"/>
              </a:endParaRPr>
            </a:p>
          </p:txBody>
        </p:sp>
      </p:grpSp>
      <p:sp>
        <p:nvSpPr>
          <p:cNvPr id="10" name="Rubrik 1"/>
          <p:cNvSpPr txBox="1">
            <a:spLocks/>
          </p:cNvSpPr>
          <p:nvPr/>
        </p:nvSpPr>
        <p:spPr>
          <a:xfrm>
            <a:off x="1" y="81280"/>
            <a:ext cx="9144000" cy="995680"/>
          </a:xfrm>
          <a:prstGeom prst="rect">
            <a:avLst/>
          </a:prstGeom>
        </p:spPr>
        <p:txBody>
          <a:bodyPr vert="horz" lIns="68580" tIns="34290" rIns="68580" bIns="3429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923925" algn="l"/>
            <a:r>
              <a:rPr lang="sv-SE" sz="2500" dirty="0" err="1">
                <a:latin typeface="Calibri" charset="0"/>
                <a:ea typeface="Calibri" charset="0"/>
                <a:cs typeface="Calibri" charset="0"/>
              </a:rPr>
              <a:t>Some</a:t>
            </a:r>
            <a:r>
              <a:rPr lang="sv-SE" sz="2500" dirty="0">
                <a:latin typeface="Calibri" charset="0"/>
                <a:ea typeface="Calibri" charset="0"/>
                <a:cs typeface="Calibri" charset="0"/>
              </a:rPr>
              <a:t> simple </a:t>
            </a:r>
            <a:r>
              <a:rPr lang="sv-SE" sz="2500" dirty="0" err="1">
                <a:latin typeface="Calibri" charset="0"/>
                <a:ea typeface="Calibri" charset="0"/>
                <a:cs typeface="Calibri" charset="0"/>
              </a:rPr>
              <a:t>trajectory</a:t>
            </a:r>
            <a:r>
              <a:rPr lang="sv-SE" sz="2500" dirty="0">
                <a:latin typeface="Calibri" charset="0"/>
                <a:ea typeface="Calibri" charset="0"/>
                <a:cs typeface="Calibri" charset="0"/>
              </a:rPr>
              <a:t> </a:t>
            </a:r>
            <a:r>
              <a:rPr lang="sv-SE" sz="2500" dirty="0" err="1">
                <a:latin typeface="Calibri" charset="0"/>
                <a:ea typeface="Calibri" charset="0"/>
                <a:cs typeface="Calibri" charset="0"/>
              </a:rPr>
              <a:t>analysis</a:t>
            </a:r>
            <a:endParaRPr lang="sv-SE" sz="2500" dirty="0">
              <a:latin typeface="Calibri" charset="0"/>
              <a:ea typeface="Calibri" charset="0"/>
              <a:cs typeface="Calibri" charset="0"/>
            </a:endParaRPr>
          </a:p>
          <a:p>
            <a:pPr marL="923925" algn="l"/>
            <a:r>
              <a:rPr lang="sv-SE" sz="1800" dirty="0" err="1">
                <a:latin typeface="Calibri" charset="0"/>
                <a:ea typeface="Calibri" charset="0"/>
                <a:cs typeface="Calibri" charset="0"/>
              </a:rPr>
              <a:t>Example</a:t>
            </a:r>
            <a:r>
              <a:rPr lang="sv-SE" sz="1800" dirty="0">
                <a:latin typeface="Calibri" charset="0"/>
                <a:ea typeface="Calibri" charset="0"/>
                <a:cs typeface="Calibri" charset="0"/>
              </a:rPr>
              <a:t> </a:t>
            </a:r>
            <a:r>
              <a:rPr lang="sv-SE" sz="1800" dirty="0" err="1">
                <a:latin typeface="Calibri" charset="0"/>
                <a:ea typeface="Calibri" charset="0"/>
                <a:cs typeface="Calibri" charset="0"/>
              </a:rPr>
              <a:t>with</a:t>
            </a:r>
            <a:r>
              <a:rPr lang="sv-SE" sz="1800" dirty="0">
                <a:latin typeface="Calibri" charset="0"/>
                <a:ea typeface="Calibri" charset="0"/>
                <a:cs typeface="Calibri" charset="0"/>
              </a:rPr>
              <a:t> the MD </a:t>
            </a:r>
            <a:r>
              <a:rPr lang="sv-SE" sz="1800" dirty="0" err="1" smtClean="0">
                <a:latin typeface="Calibri" charset="0"/>
                <a:ea typeface="Calibri" charset="0"/>
                <a:cs typeface="Calibri" charset="0"/>
              </a:rPr>
              <a:t>run</a:t>
            </a:r>
            <a:r>
              <a:rPr lang="sv-SE" sz="1800" dirty="0" smtClean="0">
                <a:latin typeface="Calibri" charset="0"/>
                <a:ea typeface="Calibri" charset="0"/>
                <a:cs typeface="Calibri" charset="0"/>
              </a:rPr>
              <a:t> simulations, </a:t>
            </a:r>
            <a:r>
              <a:rPr lang="sv-SE" sz="1800" dirty="0" err="1" smtClean="0">
                <a:latin typeface="Calibri" charset="0"/>
                <a:ea typeface="Calibri" charset="0"/>
                <a:cs typeface="Calibri" charset="0"/>
              </a:rPr>
              <a:t>assuming</a:t>
            </a:r>
            <a:r>
              <a:rPr lang="sv-SE" sz="1800" dirty="0" smtClean="0">
                <a:latin typeface="Calibri" charset="0"/>
                <a:ea typeface="Calibri" charset="0"/>
                <a:cs typeface="Calibri" charset="0"/>
              </a:rPr>
              <a:t> </a:t>
            </a:r>
            <a:r>
              <a:rPr lang="sv-SE" sz="1800" dirty="0" err="1" smtClean="0">
                <a:latin typeface="Calibri" charset="0"/>
                <a:ea typeface="Calibri" charset="0"/>
                <a:cs typeface="Calibri" charset="0"/>
              </a:rPr>
              <a:t>files</a:t>
            </a:r>
            <a:r>
              <a:rPr lang="sv-SE" sz="1800" dirty="0" smtClean="0">
                <a:latin typeface="Calibri" charset="0"/>
                <a:ea typeface="Calibri" charset="0"/>
                <a:cs typeface="Calibri" charset="0"/>
              </a:rPr>
              <a:t> </a:t>
            </a:r>
            <a:r>
              <a:rPr lang="sv-SE" sz="1800" dirty="0" err="1" smtClean="0">
                <a:latin typeface="Calibri" charset="0"/>
                <a:ea typeface="Calibri" charset="0"/>
                <a:cs typeface="Calibri" charset="0"/>
              </a:rPr>
              <a:t>exist</a:t>
            </a:r>
            <a:r>
              <a:rPr lang="sv-SE" sz="1800" dirty="0" smtClean="0">
                <a:latin typeface="Calibri" charset="0"/>
                <a:ea typeface="Calibri" charset="0"/>
                <a:cs typeface="Calibri" charset="0"/>
              </a:rPr>
              <a:t> in a subfolder </a:t>
            </a:r>
            <a:r>
              <a:rPr lang="sv-SE" sz="1800" dirty="0" err="1" smtClean="0">
                <a:latin typeface="Calibri" charset="0"/>
                <a:ea typeface="Calibri" charset="0"/>
                <a:cs typeface="Calibri" charset="0"/>
              </a:rPr>
              <a:t>called</a:t>
            </a:r>
            <a:r>
              <a:rPr lang="sv-SE" sz="1800" dirty="0" smtClean="0">
                <a:latin typeface="Calibri" charset="0"/>
                <a:ea typeface="Calibri" charset="0"/>
                <a:cs typeface="Calibri" charset="0"/>
              </a:rPr>
              <a:t> MD</a:t>
            </a:r>
            <a:br>
              <a:rPr lang="sv-SE" sz="1800" dirty="0" smtClean="0">
                <a:latin typeface="Calibri" charset="0"/>
                <a:ea typeface="Calibri" charset="0"/>
                <a:cs typeface="Calibri" charset="0"/>
              </a:rPr>
            </a:br>
            <a:r>
              <a:rPr lang="sv-SE" sz="1800" dirty="0" err="1" smtClean="0">
                <a:latin typeface="Calibri" charset="0"/>
                <a:ea typeface="Calibri" charset="0"/>
                <a:cs typeface="Calibri" charset="0"/>
              </a:rPr>
              <a:t>using</a:t>
            </a:r>
            <a:r>
              <a:rPr lang="sv-SE" sz="1800" dirty="0" smtClean="0">
                <a:latin typeface="Calibri" charset="0"/>
                <a:ea typeface="Calibri" charset="0"/>
                <a:cs typeface="Calibri" charset="0"/>
              </a:rPr>
              <a:t> a for-loop to look at </a:t>
            </a:r>
            <a:r>
              <a:rPr lang="sv-SE" sz="1800" dirty="0" err="1" smtClean="0">
                <a:latin typeface="Calibri" charset="0"/>
                <a:ea typeface="Calibri" charset="0"/>
                <a:cs typeface="Calibri" charset="0"/>
              </a:rPr>
              <a:t>time</a:t>
            </a:r>
            <a:r>
              <a:rPr lang="sv-SE" sz="1800" dirty="0" smtClean="0">
                <a:latin typeface="Calibri" charset="0"/>
                <a:ea typeface="Calibri" charset="0"/>
                <a:cs typeface="Calibri" charset="0"/>
              </a:rPr>
              <a:t> </a:t>
            </a:r>
            <a:r>
              <a:rPr lang="sv-SE" sz="1800" dirty="0" err="1" smtClean="0">
                <a:latin typeface="Calibri" charset="0"/>
                <a:ea typeface="Calibri" charset="0"/>
                <a:cs typeface="Calibri" charset="0"/>
              </a:rPr>
              <a:t>dependency</a:t>
            </a:r>
            <a:endParaRPr lang="sv-SE" sz="1800" b="1" dirty="0">
              <a:latin typeface="Calibri" charset="0"/>
              <a:ea typeface="Calibri" charset="0"/>
              <a:cs typeface="Calibri" charset="0"/>
            </a:endParaRPr>
          </a:p>
        </p:txBody>
      </p:sp>
    </p:spTree>
    <p:extLst>
      <p:ext uri="{BB962C8B-B14F-4D97-AF65-F5344CB8AC3E}">
        <p14:creationId xmlns:p14="http://schemas.microsoft.com/office/powerpoint/2010/main" val="27660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32" y="0"/>
            <a:ext cx="7886700" cy="3492373"/>
          </a:xfrm>
        </p:spPr>
        <p:txBody>
          <a:bodyPr>
            <a:normAutofit/>
          </a:bodyPr>
          <a:lstStyle/>
          <a:p>
            <a:r>
              <a:rPr lang="en-US" sz="3300" dirty="0" smtClean="0"/>
              <a:t>The End</a:t>
            </a:r>
            <a:endParaRPr lang="en-US" sz="2700" dirty="0"/>
          </a:p>
        </p:txBody>
      </p:sp>
    </p:spTree>
    <p:extLst>
      <p:ext uri="{BB962C8B-B14F-4D97-AF65-F5344CB8AC3E}">
        <p14:creationId xmlns:p14="http://schemas.microsoft.com/office/powerpoint/2010/main" val="2086874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6830" y="1062929"/>
            <a:ext cx="6677689" cy="3240462"/>
          </a:xfrm>
          <a:prstGeom prst="rect">
            <a:avLst/>
          </a:prstGeom>
        </p:spPr>
      </p:pic>
      <p:sp>
        <p:nvSpPr>
          <p:cNvPr id="10" name="Title 1"/>
          <p:cNvSpPr>
            <a:spLocks noGrp="1"/>
          </p:cNvSpPr>
          <p:nvPr>
            <p:ph type="title"/>
          </p:nvPr>
        </p:nvSpPr>
        <p:spPr>
          <a:xfrm>
            <a:off x="573491" y="191389"/>
            <a:ext cx="7886700" cy="722548"/>
          </a:xfrm>
        </p:spPr>
        <p:txBody>
          <a:bodyPr anchor="ctr">
            <a:noAutofit/>
          </a:bodyPr>
          <a:lstStyle/>
          <a:p>
            <a:r>
              <a:rPr lang="sv-SE" sz="3600" dirty="0" err="1"/>
              <a:t>About</a:t>
            </a:r>
            <a:r>
              <a:rPr lang="sv-SE" sz="3600" dirty="0"/>
              <a:t> the </a:t>
            </a:r>
            <a:r>
              <a:rPr lang="sv-SE" sz="3600" dirty="0" err="1"/>
              <a:t>Gromacs</a:t>
            </a:r>
            <a:r>
              <a:rPr lang="sv-SE" sz="3600" dirty="0"/>
              <a:t> </a:t>
            </a:r>
            <a:r>
              <a:rPr lang="sv-SE" sz="3600" dirty="0" err="1"/>
              <a:t>documentation</a:t>
            </a:r>
            <a:r>
              <a:rPr lang="mr-IN" sz="3600" dirty="0" smtClean="0"/>
              <a:t>…</a:t>
            </a:r>
            <a:r>
              <a:rPr lang="sv-SE" sz="3600" dirty="0"/>
              <a:t/>
            </a:r>
            <a:br>
              <a:rPr lang="sv-SE" sz="3600" dirty="0"/>
            </a:br>
            <a:r>
              <a:rPr lang="sv-SE" sz="1800" dirty="0" smtClean="0"/>
              <a:t>Look </a:t>
            </a:r>
            <a:r>
              <a:rPr lang="sv-SE" sz="1800" dirty="0"/>
              <a:t>for the </a:t>
            </a:r>
            <a:r>
              <a:rPr lang="sv-SE" sz="1800" dirty="0" err="1"/>
              <a:t>most</a:t>
            </a:r>
            <a:r>
              <a:rPr lang="sv-SE" sz="1800" dirty="0"/>
              <a:t> recent </a:t>
            </a:r>
            <a:r>
              <a:rPr lang="sv-SE" sz="1800" dirty="0" err="1" smtClean="0"/>
              <a:t>documentation</a:t>
            </a:r>
            <a:r>
              <a:rPr lang="mr-IN" sz="1800" dirty="0" smtClean="0"/>
              <a:t>…</a:t>
            </a:r>
            <a:endParaRPr lang="en-US" sz="1800" dirty="0"/>
          </a:p>
        </p:txBody>
      </p:sp>
      <p:sp>
        <p:nvSpPr>
          <p:cNvPr id="5" name="Text Placeholder 4"/>
          <p:cNvSpPr>
            <a:spLocks noGrp="1"/>
          </p:cNvSpPr>
          <p:nvPr>
            <p:ph type="body" idx="1"/>
          </p:nvPr>
        </p:nvSpPr>
        <p:spPr>
          <a:xfrm>
            <a:off x="195710" y="4303391"/>
            <a:ext cx="1934957" cy="337967"/>
          </a:xfrm>
        </p:spPr>
        <p:txBody>
          <a:bodyPr>
            <a:noAutofit/>
          </a:bodyPr>
          <a:lstStyle/>
          <a:p>
            <a:r>
              <a:rPr lang="en-US" sz="1800" dirty="0" err="1">
                <a:solidFill>
                  <a:schemeClr val="tx1"/>
                </a:solidFill>
              </a:rPr>
              <a:t>www.gromacs.org</a:t>
            </a:r>
            <a:endParaRPr lang="en-US" sz="1800" dirty="0">
              <a:solidFill>
                <a:schemeClr val="tx1"/>
              </a:solidFill>
            </a:endParaRPr>
          </a:p>
        </p:txBody>
      </p:sp>
      <p:grpSp>
        <p:nvGrpSpPr>
          <p:cNvPr id="11" name="Group 10"/>
          <p:cNvGrpSpPr/>
          <p:nvPr/>
        </p:nvGrpSpPr>
        <p:grpSpPr>
          <a:xfrm>
            <a:off x="2567391" y="2623628"/>
            <a:ext cx="6400800" cy="4035459"/>
            <a:chOff x="3566593" y="2401371"/>
            <a:chExt cx="7792878" cy="4671652"/>
          </a:xfrm>
        </p:grpSpPr>
        <p:pic>
          <p:nvPicPr>
            <p:cNvPr id="7" name="Picture 6"/>
            <p:cNvPicPr>
              <a:picLocks noChangeAspect="1"/>
            </p:cNvPicPr>
            <p:nvPr/>
          </p:nvPicPr>
          <p:blipFill>
            <a:blip r:embed="rId3"/>
            <a:stretch>
              <a:fillRect/>
            </a:stretch>
          </p:blipFill>
          <p:spPr>
            <a:xfrm>
              <a:off x="3653370" y="2401371"/>
              <a:ext cx="7566736" cy="4236548"/>
            </a:xfrm>
            <a:prstGeom prst="rect">
              <a:avLst/>
            </a:prstGeom>
          </p:spPr>
        </p:pic>
        <p:sp>
          <p:nvSpPr>
            <p:cNvPr id="8" name="Text Placeholder 4"/>
            <p:cNvSpPr txBox="1">
              <a:spLocks/>
            </p:cNvSpPr>
            <p:nvPr/>
          </p:nvSpPr>
          <p:spPr>
            <a:xfrm>
              <a:off x="3566593" y="6622400"/>
              <a:ext cx="7792878" cy="450623"/>
            </a:xfrm>
            <a:prstGeom prst="rect">
              <a:avLst/>
            </a:prstGeom>
          </p:spPr>
          <p:txBody>
            <a:bodyPr vert="horz" lIns="68580" tIns="34290" rIns="68580" bIns="34290" rtlCol="0">
              <a:noAutofit/>
            </a:bodyPr>
            <a:lstStyle>
              <a:lvl1pPr marL="0" indent="0" algn="l" defTabSz="914377" rtl="0" eaLnBrk="1" latinLnBrk="0" hangingPunct="1">
                <a:lnSpc>
                  <a:spcPct val="90000"/>
                </a:lnSpc>
                <a:spcBef>
                  <a:spcPts val="1000"/>
                </a:spcBef>
                <a:buFont typeface="Arial"/>
                <a:buNone/>
                <a:defRPr sz="2400" kern="1200">
                  <a:solidFill>
                    <a:schemeClr val="tx1">
                      <a:tint val="75000"/>
                    </a:schemeClr>
                  </a:solidFill>
                  <a:latin typeface="+mn-lt"/>
                  <a:ea typeface="+mn-ea"/>
                  <a:cs typeface="+mn-cs"/>
                </a:defRPr>
              </a:lvl1pPr>
              <a:lvl2pPr marL="457189" indent="0" algn="l" defTabSz="914377"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377" indent="0" algn="l" defTabSz="914377"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566" indent="0" algn="l" defTabSz="914377"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754" indent="0" algn="l" defTabSz="914377"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5943" indent="0" algn="l" defTabSz="914377"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131" indent="0" algn="l" defTabSz="914377"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320" indent="0" algn="l" defTabSz="914377"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509" indent="0" algn="l" defTabSz="914377"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r>
                <a:rPr lang="en-US" sz="1800" dirty="0">
                  <a:solidFill>
                    <a:schemeClr val="tx1"/>
                  </a:solidFill>
                </a:rPr>
                <a:t>http://</a:t>
              </a:r>
              <a:r>
                <a:rPr lang="en-US" sz="1800" dirty="0" err="1">
                  <a:solidFill>
                    <a:schemeClr val="tx1"/>
                  </a:solidFill>
                </a:rPr>
                <a:t>manual.gromacs.org</a:t>
              </a:r>
              <a:r>
                <a:rPr lang="en-US" sz="1800" dirty="0">
                  <a:solidFill>
                    <a:schemeClr val="tx1"/>
                  </a:solidFill>
                </a:rPr>
                <a:t>/documentation/2016.3/</a:t>
              </a:r>
              <a:r>
                <a:rPr lang="en-US" sz="1800" dirty="0" err="1">
                  <a:solidFill>
                    <a:schemeClr val="tx1"/>
                  </a:solidFill>
                </a:rPr>
                <a:t>index.html</a:t>
              </a:r>
              <a:endParaRPr lang="en-US" sz="1800" dirty="0">
                <a:solidFill>
                  <a:schemeClr val="tx1"/>
                </a:solidFill>
              </a:endParaRPr>
            </a:p>
          </p:txBody>
        </p:sp>
        <p:sp>
          <p:nvSpPr>
            <p:cNvPr id="9" name="Rounded Rectangle 8"/>
            <p:cNvSpPr/>
            <p:nvPr/>
          </p:nvSpPr>
          <p:spPr>
            <a:xfrm>
              <a:off x="5486278" y="4472656"/>
              <a:ext cx="2753032" cy="1406014"/>
            </a:xfrm>
            <a:prstGeom prst="roundRect">
              <a:avLst>
                <a:gd name="adj" fmla="val 3119"/>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spTree>
    <p:extLst>
      <p:ext uri="{BB962C8B-B14F-4D97-AF65-F5344CB8AC3E}">
        <p14:creationId xmlns:p14="http://schemas.microsoft.com/office/powerpoint/2010/main" val="29638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2/4 How do we typically run </a:t>
            </a:r>
            <a:r>
              <a:rPr lang="en-US" sz="3600" dirty="0" err="1"/>
              <a:t>Gromacs</a:t>
            </a:r>
            <a:r>
              <a:rPr lang="en-US" sz="3600" dirty="0"/>
              <a:t>?</a:t>
            </a:r>
            <a:endParaRPr lang="en-US" sz="2400" dirty="0"/>
          </a:p>
        </p:txBody>
      </p:sp>
    </p:spTree>
    <p:extLst>
      <p:ext uri="{BB962C8B-B14F-4D97-AF65-F5344CB8AC3E}">
        <p14:creationId xmlns:p14="http://schemas.microsoft.com/office/powerpoint/2010/main" val="1054743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788696" y="0"/>
            <a:ext cx="8355304" cy="1213430"/>
          </a:xfrm>
        </p:spPr>
        <p:txBody>
          <a:bodyPr anchor="ctr">
            <a:noAutofit/>
          </a:bodyPr>
          <a:lstStyle/>
          <a:p>
            <a:pPr algn="l"/>
            <a:r>
              <a:rPr lang="sv-SE" sz="4000" dirty="0">
                <a:cs typeface="Arial"/>
              </a:rPr>
              <a:t>4 </a:t>
            </a:r>
            <a:r>
              <a:rPr lang="sv-SE" sz="4000" dirty="0" err="1">
                <a:cs typeface="Arial"/>
              </a:rPr>
              <a:t>typical</a:t>
            </a:r>
            <a:r>
              <a:rPr lang="sv-SE" sz="4000" dirty="0">
                <a:cs typeface="Arial"/>
              </a:rPr>
              <a:t> </a:t>
            </a:r>
            <a:r>
              <a:rPr lang="sv-SE" sz="4000" dirty="0" err="1">
                <a:cs typeface="Arial"/>
              </a:rPr>
              <a:t>stages</a:t>
            </a:r>
            <a:r>
              <a:rPr lang="sv-SE" sz="4000" dirty="0">
                <a:cs typeface="Arial"/>
              </a:rPr>
              <a:t> </a:t>
            </a:r>
            <a:r>
              <a:rPr lang="sv-SE" sz="4000" dirty="0" err="1">
                <a:cs typeface="Arial"/>
              </a:rPr>
              <a:t>of</a:t>
            </a:r>
            <a:r>
              <a:rPr lang="sv-SE" sz="4000" dirty="0">
                <a:cs typeface="Arial"/>
              </a:rPr>
              <a:t> </a:t>
            </a:r>
            <a:r>
              <a:rPr lang="sv-SE" sz="4000" dirty="0" err="1">
                <a:cs typeface="Arial"/>
              </a:rPr>
              <a:t>running</a:t>
            </a:r>
            <a:r>
              <a:rPr lang="sv-SE" sz="4000" dirty="0">
                <a:cs typeface="Arial"/>
              </a:rPr>
              <a:t> </a:t>
            </a:r>
            <a:r>
              <a:rPr lang="sv-SE" sz="4000" dirty="0" err="1" smtClean="0">
                <a:cs typeface="Arial"/>
              </a:rPr>
              <a:t>Gromacs</a:t>
            </a:r>
            <a:endParaRPr lang="sv-SE" sz="1600" dirty="0">
              <a:cs typeface="Calibri"/>
            </a:endParaRPr>
          </a:p>
        </p:txBody>
      </p:sp>
      <p:sp>
        <p:nvSpPr>
          <p:cNvPr id="5" name="Rektangel med rundade hörn 4"/>
          <p:cNvSpPr/>
          <p:nvPr/>
        </p:nvSpPr>
        <p:spPr>
          <a:xfrm>
            <a:off x="1577736" y="1792476"/>
            <a:ext cx="4050000" cy="810000"/>
          </a:xfrm>
          <a:prstGeom prst="roundRect">
            <a:avLst>
              <a:gd name="adj" fmla="val 0"/>
            </a:avLst>
          </a:prstGeom>
          <a:ln w="6350">
            <a:solidFill>
              <a:schemeClr val="tx1"/>
            </a:solidFill>
          </a:ln>
        </p:spPr>
        <p:style>
          <a:lnRef idx="2">
            <a:schemeClr val="dk1"/>
          </a:lnRef>
          <a:fillRef idx="1003">
            <a:schemeClr val="lt1"/>
          </a:fillRef>
          <a:effectRef idx="0">
            <a:schemeClr val="dk1"/>
          </a:effectRef>
          <a:fontRef idx="minor">
            <a:schemeClr val="dk1"/>
          </a:fontRef>
        </p:style>
        <p:txBody>
          <a:bodyPr rtlCol="0" anchor="ctr"/>
          <a:lstStyle/>
          <a:p>
            <a:pPr algn="ctr"/>
            <a:r>
              <a:rPr lang="sv-SE" sz="2100" dirty="0" err="1">
                <a:solidFill>
                  <a:schemeClr val="tx1"/>
                </a:solidFill>
              </a:rPr>
              <a:t>Constructing</a:t>
            </a:r>
            <a:r>
              <a:rPr lang="sv-SE" sz="2100" dirty="0">
                <a:solidFill>
                  <a:schemeClr val="tx1"/>
                </a:solidFill>
              </a:rPr>
              <a:t> an input </a:t>
            </a:r>
            <a:r>
              <a:rPr lang="sv-SE" sz="2100" dirty="0" err="1">
                <a:solidFill>
                  <a:schemeClr val="tx1"/>
                </a:solidFill>
              </a:rPr>
              <a:t>structure</a:t>
            </a:r>
            <a:r>
              <a:rPr lang="sv-SE" sz="2100" dirty="0">
                <a:solidFill>
                  <a:schemeClr val="tx1"/>
                </a:solidFill>
              </a:rPr>
              <a:t/>
            </a:r>
            <a:br>
              <a:rPr lang="sv-SE" sz="2100" dirty="0">
                <a:solidFill>
                  <a:schemeClr val="tx1"/>
                </a:solidFill>
              </a:rPr>
            </a:br>
            <a:r>
              <a:rPr lang="sv-SE" sz="1500" dirty="0">
                <a:solidFill>
                  <a:schemeClr val="tx1"/>
                </a:solidFill>
                <a:sym typeface="Wingdings"/>
              </a:rPr>
              <a:t> .gro or .</a:t>
            </a:r>
            <a:r>
              <a:rPr lang="sv-SE" sz="1500" dirty="0" err="1">
                <a:solidFill>
                  <a:schemeClr val="tx1"/>
                </a:solidFill>
                <a:sym typeface="Wingdings"/>
              </a:rPr>
              <a:t>pdb</a:t>
            </a:r>
            <a:r>
              <a:rPr lang="sv-SE" sz="1500" dirty="0">
                <a:solidFill>
                  <a:schemeClr val="tx1"/>
                </a:solidFill>
                <a:sym typeface="Wingdings"/>
              </a:rPr>
              <a:t> </a:t>
            </a:r>
            <a:r>
              <a:rPr lang="sv-SE" sz="1500" dirty="0" err="1">
                <a:solidFill>
                  <a:schemeClr val="tx1"/>
                </a:solidFill>
                <a:sym typeface="Wingdings"/>
              </a:rPr>
              <a:t>file</a:t>
            </a:r>
            <a:endParaRPr lang="sv-SE" sz="1500" dirty="0">
              <a:solidFill>
                <a:schemeClr val="tx1"/>
              </a:solidFill>
            </a:endParaRPr>
          </a:p>
        </p:txBody>
      </p:sp>
      <p:sp>
        <p:nvSpPr>
          <p:cNvPr id="9" name="Rektangel med rundade hörn 8"/>
          <p:cNvSpPr/>
          <p:nvPr/>
        </p:nvSpPr>
        <p:spPr>
          <a:xfrm>
            <a:off x="1579073" y="2918902"/>
            <a:ext cx="4050000" cy="809999"/>
          </a:xfrm>
          <a:prstGeom prst="roundRect">
            <a:avLst>
              <a:gd name="adj" fmla="val 0"/>
            </a:avLst>
          </a:prstGeom>
          <a:ln>
            <a:solidFill>
              <a:schemeClr val="tx1"/>
            </a:solidFill>
          </a:ln>
        </p:spPr>
        <p:style>
          <a:lnRef idx="1">
            <a:schemeClr val="accent2"/>
          </a:lnRef>
          <a:fillRef idx="1003">
            <a:schemeClr val="lt1"/>
          </a:fillRef>
          <a:effectRef idx="2">
            <a:schemeClr val="accent2"/>
          </a:effectRef>
          <a:fontRef idx="minor">
            <a:schemeClr val="lt1"/>
          </a:fontRef>
        </p:style>
        <p:txBody>
          <a:bodyPr rtlCol="0" anchor="ctr"/>
          <a:lstStyle/>
          <a:p>
            <a:pPr algn="ctr"/>
            <a:r>
              <a:rPr lang="sv-SE" sz="2100" dirty="0" err="1">
                <a:solidFill>
                  <a:schemeClr val="tx1"/>
                </a:solidFill>
              </a:rPr>
              <a:t>Setting</a:t>
            </a:r>
            <a:r>
              <a:rPr lang="sv-SE" sz="2100" dirty="0">
                <a:solidFill>
                  <a:schemeClr val="tx1"/>
                </a:solidFill>
              </a:rPr>
              <a:t> </a:t>
            </a:r>
            <a:r>
              <a:rPr lang="sv-SE" sz="2100" dirty="0" err="1">
                <a:solidFill>
                  <a:schemeClr val="tx1"/>
                </a:solidFill>
              </a:rPr>
              <a:t>up</a:t>
            </a:r>
            <a:r>
              <a:rPr lang="sv-SE" sz="2100" dirty="0">
                <a:solidFill>
                  <a:schemeClr val="tx1"/>
                </a:solidFill>
              </a:rPr>
              <a:t> the input </a:t>
            </a:r>
            <a:r>
              <a:rPr lang="sv-SE" sz="2100" dirty="0" err="1">
                <a:solidFill>
                  <a:schemeClr val="tx1"/>
                </a:solidFill>
              </a:rPr>
              <a:t>files</a:t>
            </a:r>
            <a:endParaRPr lang="sv-SE" sz="2100" dirty="0">
              <a:solidFill>
                <a:schemeClr val="tx1"/>
              </a:solidFill>
            </a:endParaRPr>
          </a:p>
          <a:p>
            <a:pPr algn="ctr"/>
            <a:r>
              <a:rPr lang="sv-SE" sz="1500" dirty="0">
                <a:solidFill>
                  <a:schemeClr val="tx1"/>
                </a:solidFill>
                <a:sym typeface="Wingdings"/>
              </a:rPr>
              <a:t> System </a:t>
            </a:r>
            <a:r>
              <a:rPr lang="sv-SE" sz="1500" dirty="0" err="1">
                <a:solidFill>
                  <a:schemeClr val="tx1"/>
                </a:solidFill>
                <a:sym typeface="Wingdings"/>
              </a:rPr>
              <a:t>topology</a:t>
            </a:r>
            <a:r>
              <a:rPr lang="sv-SE" sz="1500" dirty="0">
                <a:solidFill>
                  <a:schemeClr val="tx1"/>
                </a:solidFill>
                <a:sym typeface="Wingdings"/>
              </a:rPr>
              <a:t>, </a:t>
            </a:r>
            <a:r>
              <a:rPr lang="sv-SE" sz="1500" dirty="0" err="1">
                <a:solidFill>
                  <a:schemeClr val="tx1"/>
                </a:solidFill>
                <a:sym typeface="Wingdings"/>
              </a:rPr>
              <a:t>molecular</a:t>
            </a:r>
            <a:r>
              <a:rPr lang="sv-SE" sz="1500" dirty="0">
                <a:solidFill>
                  <a:schemeClr val="tx1"/>
                </a:solidFill>
                <a:sym typeface="Wingdings"/>
              </a:rPr>
              <a:t> </a:t>
            </a:r>
            <a:br>
              <a:rPr lang="sv-SE" sz="1500" dirty="0">
                <a:solidFill>
                  <a:schemeClr val="tx1"/>
                </a:solidFill>
                <a:sym typeface="Wingdings"/>
              </a:rPr>
            </a:br>
            <a:r>
              <a:rPr lang="sv-SE" sz="1500" dirty="0" err="1">
                <a:solidFill>
                  <a:schemeClr val="tx1"/>
                </a:solidFill>
                <a:sym typeface="Wingdings"/>
              </a:rPr>
              <a:t>topology</a:t>
            </a:r>
            <a:r>
              <a:rPr lang="sv-SE" sz="1500" dirty="0">
                <a:solidFill>
                  <a:schemeClr val="tx1"/>
                </a:solidFill>
                <a:sym typeface="Wingdings"/>
              </a:rPr>
              <a:t>, simulation </a:t>
            </a:r>
            <a:r>
              <a:rPr lang="sv-SE" sz="1500" dirty="0" err="1">
                <a:solidFill>
                  <a:schemeClr val="tx1"/>
                </a:solidFill>
                <a:sym typeface="Wingdings"/>
              </a:rPr>
              <a:t>settings</a:t>
            </a:r>
            <a:r>
              <a:rPr lang="sv-SE" sz="1500" dirty="0">
                <a:solidFill>
                  <a:schemeClr val="tx1"/>
                </a:solidFill>
                <a:sym typeface="Wingdings"/>
              </a:rPr>
              <a:t>…</a:t>
            </a:r>
            <a:endParaRPr lang="sv-SE" sz="1500" dirty="0">
              <a:solidFill>
                <a:schemeClr val="tx1"/>
              </a:solidFill>
            </a:endParaRPr>
          </a:p>
        </p:txBody>
      </p:sp>
      <p:sp>
        <p:nvSpPr>
          <p:cNvPr id="10" name="Rektangel med rundade hörn 9"/>
          <p:cNvSpPr/>
          <p:nvPr/>
        </p:nvSpPr>
        <p:spPr>
          <a:xfrm>
            <a:off x="1579073" y="3991522"/>
            <a:ext cx="4050000" cy="810000"/>
          </a:xfrm>
          <a:prstGeom prst="roundRect">
            <a:avLst>
              <a:gd name="adj" fmla="val 0"/>
            </a:avLst>
          </a:prstGeom>
          <a:ln>
            <a:solidFill>
              <a:schemeClr val="tx1"/>
            </a:solidFill>
          </a:ln>
        </p:spPr>
        <p:style>
          <a:lnRef idx="1">
            <a:schemeClr val="accent3"/>
          </a:lnRef>
          <a:fillRef idx="1003">
            <a:schemeClr val="lt1"/>
          </a:fillRef>
          <a:effectRef idx="2">
            <a:schemeClr val="accent3"/>
          </a:effectRef>
          <a:fontRef idx="minor">
            <a:schemeClr val="lt1"/>
          </a:fontRef>
        </p:style>
        <p:txBody>
          <a:bodyPr rtlCol="0" anchor="ctr"/>
          <a:lstStyle/>
          <a:p>
            <a:pPr algn="ctr"/>
            <a:r>
              <a:rPr lang="sv-SE" sz="1950" dirty="0" err="1">
                <a:solidFill>
                  <a:schemeClr val="tx1"/>
                </a:solidFill>
              </a:rPr>
              <a:t>Running</a:t>
            </a:r>
            <a:r>
              <a:rPr lang="sv-SE" sz="1950" dirty="0">
                <a:solidFill>
                  <a:schemeClr val="tx1"/>
                </a:solidFill>
              </a:rPr>
              <a:t> the simulation (in parallell)</a:t>
            </a:r>
          </a:p>
          <a:p>
            <a:pPr algn="ctr"/>
            <a:r>
              <a:rPr lang="sv-SE" sz="1500" dirty="0" err="1">
                <a:solidFill>
                  <a:schemeClr val="tx1"/>
                </a:solidFill>
              </a:rPr>
              <a:t>gmx</a:t>
            </a:r>
            <a:r>
              <a:rPr lang="sv-SE" sz="1500" dirty="0">
                <a:solidFill>
                  <a:schemeClr val="tx1"/>
                </a:solidFill>
              </a:rPr>
              <a:t> </a:t>
            </a:r>
            <a:r>
              <a:rPr lang="sv-SE" sz="1500" dirty="0" err="1">
                <a:solidFill>
                  <a:schemeClr val="tx1"/>
                </a:solidFill>
              </a:rPr>
              <a:t>grompp</a:t>
            </a:r>
            <a:r>
              <a:rPr lang="sv-SE" sz="1500" dirty="0">
                <a:solidFill>
                  <a:schemeClr val="tx1"/>
                </a:solidFill>
              </a:rPr>
              <a:t> and </a:t>
            </a:r>
            <a:r>
              <a:rPr lang="sv-SE" sz="1500" dirty="0" err="1">
                <a:solidFill>
                  <a:schemeClr val="tx1"/>
                </a:solidFill>
              </a:rPr>
              <a:t>gmx</a:t>
            </a:r>
            <a:r>
              <a:rPr lang="sv-SE" sz="1500" dirty="0">
                <a:solidFill>
                  <a:schemeClr val="tx1"/>
                </a:solidFill>
              </a:rPr>
              <a:t> </a:t>
            </a:r>
            <a:r>
              <a:rPr lang="sv-SE" sz="1500" dirty="0" err="1">
                <a:solidFill>
                  <a:schemeClr val="tx1"/>
                </a:solidFill>
              </a:rPr>
              <a:t>mdrun</a:t>
            </a:r>
            <a:r>
              <a:rPr lang="sv-SE" sz="1500" dirty="0">
                <a:solidFill>
                  <a:schemeClr val="tx1"/>
                </a:solidFill>
              </a:rPr>
              <a:t>(_</a:t>
            </a:r>
            <a:r>
              <a:rPr lang="sv-SE" sz="1500" dirty="0" err="1">
                <a:solidFill>
                  <a:schemeClr val="tx1"/>
                </a:solidFill>
              </a:rPr>
              <a:t>mpi</a:t>
            </a:r>
            <a:r>
              <a:rPr lang="sv-SE" sz="1500" dirty="0">
                <a:solidFill>
                  <a:schemeClr val="tx1"/>
                </a:solidFill>
              </a:rPr>
              <a:t>)</a:t>
            </a:r>
          </a:p>
        </p:txBody>
      </p:sp>
      <p:sp>
        <p:nvSpPr>
          <p:cNvPr id="7" name="Rektangel med rundade hörn 6"/>
          <p:cNvSpPr/>
          <p:nvPr/>
        </p:nvSpPr>
        <p:spPr>
          <a:xfrm>
            <a:off x="1579073" y="5066356"/>
            <a:ext cx="4050000" cy="809999"/>
          </a:xfrm>
          <a:prstGeom prst="roundRect">
            <a:avLst>
              <a:gd name="adj" fmla="val 0"/>
            </a:avLst>
          </a:prstGeom>
          <a:ln>
            <a:solidFill>
              <a:schemeClr val="tx1"/>
            </a:solidFill>
          </a:ln>
        </p:spPr>
        <p:style>
          <a:lnRef idx="1">
            <a:schemeClr val="accent4"/>
          </a:lnRef>
          <a:fillRef idx="1003">
            <a:schemeClr val="lt1"/>
          </a:fillRef>
          <a:effectRef idx="1">
            <a:schemeClr val="accent4"/>
          </a:effectRef>
          <a:fontRef idx="minor">
            <a:schemeClr val="dk1"/>
          </a:fontRef>
        </p:style>
        <p:txBody>
          <a:bodyPr rtlCol="0" anchor="ctr"/>
          <a:lstStyle/>
          <a:p>
            <a:pPr algn="ctr"/>
            <a:r>
              <a:rPr lang="sv-SE" sz="2100" dirty="0" err="1">
                <a:solidFill>
                  <a:schemeClr val="tx1"/>
                </a:solidFill>
              </a:rPr>
              <a:t>Analyzing</a:t>
            </a:r>
            <a:r>
              <a:rPr lang="sv-SE" sz="2100" dirty="0">
                <a:solidFill>
                  <a:schemeClr val="tx1"/>
                </a:solidFill>
              </a:rPr>
              <a:t> the </a:t>
            </a:r>
            <a:r>
              <a:rPr lang="sv-SE" sz="2100" dirty="0" err="1">
                <a:solidFill>
                  <a:schemeClr val="tx1"/>
                </a:solidFill>
              </a:rPr>
              <a:t>trajectory</a:t>
            </a:r>
            <a:r>
              <a:rPr lang="sv-SE" sz="2100" dirty="0">
                <a:solidFill>
                  <a:schemeClr val="tx1"/>
                </a:solidFill>
              </a:rPr>
              <a:t>/</a:t>
            </a:r>
            <a:br>
              <a:rPr lang="sv-SE" sz="2100" dirty="0">
                <a:solidFill>
                  <a:schemeClr val="tx1"/>
                </a:solidFill>
              </a:rPr>
            </a:br>
            <a:r>
              <a:rPr lang="sv-SE" sz="2100" dirty="0" err="1">
                <a:solidFill>
                  <a:schemeClr val="tx1"/>
                </a:solidFill>
              </a:rPr>
              <a:t>thermodynamic</a:t>
            </a:r>
            <a:r>
              <a:rPr lang="sv-SE" sz="2100" dirty="0">
                <a:solidFill>
                  <a:schemeClr val="tx1"/>
                </a:solidFill>
              </a:rPr>
              <a:t> data</a:t>
            </a:r>
          </a:p>
        </p:txBody>
      </p:sp>
      <p:sp>
        <p:nvSpPr>
          <p:cNvPr id="4" name="textruta 3"/>
          <p:cNvSpPr txBox="1"/>
          <p:nvPr/>
        </p:nvSpPr>
        <p:spPr>
          <a:xfrm>
            <a:off x="5637305" y="1997181"/>
            <a:ext cx="2866718" cy="507831"/>
          </a:xfrm>
          <a:prstGeom prst="rect">
            <a:avLst/>
          </a:prstGeom>
          <a:noFill/>
        </p:spPr>
        <p:txBody>
          <a:bodyPr wrap="square" rtlCol="0">
            <a:spAutoFit/>
          </a:bodyPr>
          <a:lstStyle/>
          <a:p>
            <a:r>
              <a:rPr lang="sv-SE" sz="1350" dirty="0" err="1"/>
              <a:t>Many</a:t>
            </a:r>
            <a:r>
              <a:rPr lang="sv-SE" sz="1350" dirty="0"/>
              <a:t> </a:t>
            </a:r>
            <a:r>
              <a:rPr lang="sv-SE" sz="1350" dirty="0" err="1"/>
              <a:t>ways</a:t>
            </a:r>
            <a:r>
              <a:rPr lang="sv-SE" sz="1350" dirty="0"/>
              <a:t> to do </a:t>
            </a:r>
            <a:r>
              <a:rPr lang="sv-SE" sz="1350" dirty="0" err="1"/>
              <a:t>this</a:t>
            </a:r>
            <a:r>
              <a:rPr lang="mr-IN" sz="1350" dirty="0"/>
              <a:t>…</a:t>
            </a:r>
            <a:r>
              <a:rPr lang="sv-SE" sz="1350" dirty="0"/>
              <a:t> </a:t>
            </a:r>
            <a:r>
              <a:rPr lang="sv-SE" sz="1350" dirty="0" err="1"/>
              <a:t>manually</a:t>
            </a:r>
            <a:r>
              <a:rPr lang="sv-SE" sz="1350" dirty="0"/>
              <a:t> or </a:t>
            </a:r>
            <a:r>
              <a:rPr lang="sv-SE" sz="1350" dirty="0" err="1"/>
              <a:t>using</a:t>
            </a:r>
            <a:r>
              <a:rPr lang="sv-SE" sz="1350" dirty="0"/>
              <a:t> VMD, </a:t>
            </a:r>
            <a:r>
              <a:rPr lang="sv-SE" sz="1350" dirty="0" err="1"/>
              <a:t>Avogadro</a:t>
            </a:r>
            <a:r>
              <a:rPr lang="sv-SE" sz="1350" dirty="0"/>
              <a:t>, </a:t>
            </a:r>
            <a:r>
              <a:rPr lang="sv-SE" sz="1350" dirty="0" err="1"/>
              <a:t>Python</a:t>
            </a:r>
            <a:r>
              <a:rPr lang="sv-SE" sz="1350" dirty="0"/>
              <a:t>, </a:t>
            </a:r>
            <a:r>
              <a:rPr lang="sv-SE" sz="1350" dirty="0" err="1"/>
              <a:t>Matlab</a:t>
            </a:r>
            <a:endParaRPr lang="sv-SE" sz="1350" dirty="0"/>
          </a:p>
        </p:txBody>
      </p:sp>
      <p:sp>
        <p:nvSpPr>
          <p:cNvPr id="22" name="textruta 21"/>
          <p:cNvSpPr txBox="1"/>
          <p:nvPr/>
        </p:nvSpPr>
        <p:spPr>
          <a:xfrm>
            <a:off x="5637305" y="2966110"/>
            <a:ext cx="2492785" cy="715581"/>
          </a:xfrm>
          <a:prstGeom prst="rect">
            <a:avLst/>
          </a:prstGeom>
          <a:noFill/>
        </p:spPr>
        <p:txBody>
          <a:bodyPr wrap="square" rtlCol="0">
            <a:spAutoFit/>
          </a:bodyPr>
          <a:lstStyle/>
          <a:p>
            <a:r>
              <a:rPr lang="sv-SE" sz="1350" dirty="0" err="1"/>
              <a:t>Manually</a:t>
            </a:r>
            <a:r>
              <a:rPr lang="sv-SE" sz="1350" dirty="0"/>
              <a:t> (for small </a:t>
            </a:r>
            <a:r>
              <a:rPr lang="sv-SE" sz="1350" dirty="0" err="1"/>
              <a:t>molecules</a:t>
            </a:r>
            <a:r>
              <a:rPr lang="sv-SE" sz="1350" dirty="0"/>
              <a:t>) or </a:t>
            </a:r>
            <a:r>
              <a:rPr lang="sv-SE" sz="1350" dirty="0" err="1"/>
              <a:t>using</a:t>
            </a:r>
            <a:r>
              <a:rPr lang="sv-SE" sz="1350" dirty="0"/>
              <a:t> </a:t>
            </a:r>
            <a:r>
              <a:rPr lang="sv-SE" sz="1350" dirty="0" err="1"/>
              <a:t>some</a:t>
            </a:r>
            <a:r>
              <a:rPr lang="sv-SE" sz="1350" dirty="0"/>
              <a:t> sort </a:t>
            </a:r>
            <a:r>
              <a:rPr lang="sv-SE" sz="1350" dirty="0" err="1"/>
              <a:t>topology</a:t>
            </a:r>
            <a:r>
              <a:rPr lang="sv-SE" sz="1350" dirty="0"/>
              <a:t> </a:t>
            </a:r>
            <a:r>
              <a:rPr lang="sv-SE" sz="1350" dirty="0" err="1" smtClean="0"/>
              <a:t>utility</a:t>
            </a:r>
            <a:r>
              <a:rPr lang="mr-IN" sz="1350" dirty="0" smtClean="0"/>
              <a:t>…</a:t>
            </a:r>
            <a:endParaRPr lang="sv-SE" sz="1350" b="1" dirty="0"/>
          </a:p>
        </p:txBody>
      </p:sp>
      <p:sp>
        <p:nvSpPr>
          <p:cNvPr id="23" name="textruta 22"/>
          <p:cNvSpPr txBox="1"/>
          <p:nvPr/>
        </p:nvSpPr>
        <p:spPr>
          <a:xfrm>
            <a:off x="5645455" y="4123488"/>
            <a:ext cx="2257425" cy="507831"/>
          </a:xfrm>
          <a:prstGeom prst="rect">
            <a:avLst/>
          </a:prstGeom>
          <a:noFill/>
        </p:spPr>
        <p:txBody>
          <a:bodyPr wrap="square" rtlCol="0">
            <a:spAutoFit/>
          </a:bodyPr>
          <a:lstStyle/>
          <a:p>
            <a:r>
              <a:rPr lang="sv-SE" sz="1350" dirty="0" smtClean="0"/>
              <a:t>On </a:t>
            </a:r>
            <a:r>
              <a:rPr lang="sv-SE" sz="1350" dirty="0" err="1"/>
              <a:t>local</a:t>
            </a:r>
            <a:r>
              <a:rPr lang="sv-SE" sz="1350" dirty="0"/>
              <a:t> computer or HPC cluster in parallell</a:t>
            </a:r>
            <a:endParaRPr lang="sv-SE" sz="1350" b="1" dirty="0"/>
          </a:p>
        </p:txBody>
      </p:sp>
      <p:sp>
        <p:nvSpPr>
          <p:cNvPr id="24" name="textruta 23"/>
          <p:cNvSpPr txBox="1"/>
          <p:nvPr/>
        </p:nvSpPr>
        <p:spPr>
          <a:xfrm>
            <a:off x="5636311" y="4963970"/>
            <a:ext cx="2352878" cy="923330"/>
          </a:xfrm>
          <a:prstGeom prst="rect">
            <a:avLst/>
          </a:prstGeom>
          <a:noFill/>
        </p:spPr>
        <p:txBody>
          <a:bodyPr wrap="square" rtlCol="0">
            <a:spAutoFit/>
          </a:bodyPr>
          <a:lstStyle/>
          <a:p>
            <a:r>
              <a:rPr lang="sv-SE" sz="1350" dirty="0" err="1"/>
              <a:t>Analyzing</a:t>
            </a:r>
            <a:r>
              <a:rPr lang="sv-SE" sz="1350" dirty="0"/>
              <a:t> the data </a:t>
            </a:r>
            <a:r>
              <a:rPr lang="sv-SE" sz="1350" dirty="0" err="1"/>
              <a:t>with</a:t>
            </a:r>
            <a:r>
              <a:rPr lang="sv-SE" sz="1350" dirty="0"/>
              <a:t> </a:t>
            </a:r>
            <a:r>
              <a:rPr lang="sv-SE" sz="1350" dirty="0" err="1"/>
              <a:t>any</a:t>
            </a:r>
            <a:r>
              <a:rPr lang="sv-SE" sz="1350" dirty="0"/>
              <a:t> </a:t>
            </a:r>
            <a:r>
              <a:rPr lang="sv-SE" sz="1350" dirty="0" err="1"/>
              <a:t>of</a:t>
            </a:r>
            <a:r>
              <a:rPr lang="sv-SE" sz="1350" dirty="0"/>
              <a:t> the </a:t>
            </a:r>
            <a:r>
              <a:rPr lang="sv-SE" sz="1350" dirty="0" err="1"/>
              <a:t>many</a:t>
            </a:r>
            <a:r>
              <a:rPr lang="sv-SE" sz="1350" dirty="0"/>
              <a:t> Gromacs </a:t>
            </a:r>
            <a:r>
              <a:rPr lang="sv-SE" sz="1350" dirty="0" err="1"/>
              <a:t>utilities</a:t>
            </a:r>
            <a:r>
              <a:rPr lang="sv-SE" sz="1350" dirty="0"/>
              <a:t> or </a:t>
            </a:r>
            <a:r>
              <a:rPr lang="sv-SE" sz="1350" dirty="0" err="1"/>
              <a:t>Python</a:t>
            </a:r>
            <a:r>
              <a:rPr lang="sv-SE" sz="1350" dirty="0"/>
              <a:t>, </a:t>
            </a:r>
            <a:r>
              <a:rPr lang="sv-SE" sz="1350" dirty="0" err="1"/>
              <a:t>Matlab</a:t>
            </a:r>
            <a:r>
              <a:rPr lang="sv-SE" sz="1350" dirty="0"/>
              <a:t>, </a:t>
            </a:r>
            <a:r>
              <a:rPr lang="sv-SE" sz="1350" dirty="0" err="1"/>
              <a:t>Xmgrace</a:t>
            </a:r>
            <a:r>
              <a:rPr lang="sv-SE" sz="1350" dirty="0"/>
              <a:t> or </a:t>
            </a:r>
            <a:r>
              <a:rPr lang="sv-SE" sz="1350" dirty="0" err="1"/>
              <a:t>other</a:t>
            </a:r>
            <a:r>
              <a:rPr lang="sv-SE" sz="1350" dirty="0"/>
              <a:t> </a:t>
            </a:r>
            <a:r>
              <a:rPr lang="sv-SE" sz="1350" dirty="0" err="1"/>
              <a:t>tools</a:t>
            </a:r>
            <a:endParaRPr lang="sv-SE" sz="1350" b="1" dirty="0"/>
          </a:p>
        </p:txBody>
      </p:sp>
      <p:sp>
        <p:nvSpPr>
          <p:cNvPr id="12" name="Down Arrow 11"/>
          <p:cNvSpPr/>
          <p:nvPr/>
        </p:nvSpPr>
        <p:spPr>
          <a:xfrm>
            <a:off x="3438144" y="2665424"/>
            <a:ext cx="329184" cy="246007"/>
          </a:xfrm>
          <a:prstGeom prst="downArrow">
            <a:avLst/>
          </a:prstGeom>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3446719" y="3738045"/>
            <a:ext cx="329184" cy="246007"/>
          </a:xfrm>
          <a:prstGeom prst="downArrow">
            <a:avLst/>
          </a:prstGeom>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3438144" y="4810666"/>
            <a:ext cx="329184" cy="246007"/>
          </a:xfrm>
          <a:prstGeom prst="downArrow">
            <a:avLst/>
          </a:prstGeom>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402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21335</TotalTime>
  <Words>4613</Words>
  <Application>Microsoft Macintosh PowerPoint</Application>
  <PresentationFormat>On-screen Show (4:3)</PresentationFormat>
  <Paragraphs>1150</Paragraphs>
  <Slides>62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Calibri</vt:lpstr>
      <vt:lpstr>Calibri Light</vt:lpstr>
      <vt:lpstr>Courier</vt:lpstr>
      <vt:lpstr>Courier New</vt:lpstr>
      <vt:lpstr>Mangal</vt:lpstr>
      <vt:lpstr>Wingdings</vt:lpstr>
      <vt:lpstr>Arial</vt:lpstr>
      <vt:lpstr>Office Theme</vt:lpstr>
      <vt:lpstr>Lecture 1</vt:lpstr>
      <vt:lpstr>    Overview of this lecture</vt:lpstr>
      <vt:lpstr>1/4 Gromacs?</vt:lpstr>
      <vt:lpstr>Gromacs (GROningen MAchine for Chemical Simulations)</vt:lpstr>
      <vt:lpstr>Software to install…</vt:lpstr>
      <vt:lpstr>The documentation…</vt:lpstr>
      <vt:lpstr>About the Gromacs documentation… Look for the most recent documentation…</vt:lpstr>
      <vt:lpstr>2/4 How do we typically run Gromacs?</vt:lpstr>
      <vt:lpstr>4 typical stages of running Gromacs</vt:lpstr>
      <vt:lpstr>PowerPoint Presentation</vt:lpstr>
      <vt:lpstr>The general workflow for a MD simulation</vt:lpstr>
      <vt:lpstr>How-to run Gromacs?</vt:lpstr>
      <vt:lpstr>3/4 Gromacs – input/output files and general operation</vt:lpstr>
      <vt:lpstr>What input files do we need to run Gromacs?</vt:lpstr>
      <vt:lpstr>Gromacs input/output files</vt:lpstr>
      <vt:lpstr>Gromacs input/output files</vt:lpstr>
      <vt:lpstr>Gromacs input/output files</vt:lpstr>
      <vt:lpstr>Gromacs input/output files</vt:lpstr>
      <vt:lpstr>Gromacs input/output files</vt:lpstr>
      <vt:lpstr>PowerPoint Presentation</vt:lpstr>
      <vt:lpstr>PowerPoint Presentation</vt:lpstr>
      <vt:lpstr>PowerPoint Presentation</vt:lpstr>
      <vt:lpstr>3/4 Example: Simulation of a small water box</vt:lpstr>
      <vt:lpstr> Example: Simulating water  example input files… workflow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Karol Kulasinski</dc:creator>
  <cp:lastModifiedBy>Microsoft Office User</cp:lastModifiedBy>
  <cp:revision>168</cp:revision>
  <dcterms:created xsi:type="dcterms:W3CDTF">2017-06-22T20:17:03Z</dcterms:created>
  <dcterms:modified xsi:type="dcterms:W3CDTF">2018-12-22T14:25:30Z</dcterms:modified>
</cp:coreProperties>
</file>