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5" r:id="rId3"/>
    <p:sldId id="258" r:id="rId4"/>
    <p:sldId id="27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79" r:id="rId14"/>
    <p:sldId id="280" r:id="rId15"/>
    <p:sldId id="274" r:id="rId16"/>
    <p:sldId id="270" r:id="rId17"/>
    <p:sldId id="269" r:id="rId18"/>
    <p:sldId id="278" r:id="rId19"/>
    <p:sldId id="271" r:id="rId20"/>
    <p:sldId id="272" r:id="rId21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8"/>
    <p:restoredTop sz="94607"/>
  </p:normalViewPr>
  <p:slideViewPr>
    <p:cSldViewPr snapToGrid="0" showGuides="1">
      <p:cViewPr varScale="1">
        <p:scale>
          <a:sx n="101" d="100"/>
          <a:sy n="101" d="100"/>
        </p:scale>
        <p:origin x="8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8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38"/>
          <p:cNvSpPr/>
          <p:nvPr>
            <p:custDataLst>
              <p:tags r:id="rId1"/>
            </p:custDataLst>
          </p:nvPr>
        </p:nvSpPr>
        <p:spPr>
          <a:xfrm>
            <a:off x="0" y="5057776"/>
            <a:ext cx="12192000" cy="18002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/>
          <a:p>
            <a:pPr lvl="0" algn="ctr" eaLnBrk="1" hangingPunct="1"/>
            <a:r>
              <a:rPr lang="en-US" altLang="zh-CN" sz="2954" dirty="0">
                <a:solidFill>
                  <a:schemeClr val="bg1"/>
                </a:solidFill>
                <a:latin typeface="Adobe Devanagari" pitchFamily="18" charset="0"/>
                <a:ea typeface="Adobe Devanagari" pitchFamily="18" charset="0"/>
              </a:rPr>
              <a:t>University of St. Gallen</a:t>
            </a:r>
            <a:endParaRPr lang="zh-CN" altLang="en-US" sz="2954" dirty="0">
              <a:solidFill>
                <a:schemeClr val="bg1"/>
              </a:solidFill>
              <a:latin typeface="Adobe Devanagari" pitchFamily="18" charset="0"/>
              <a:ea typeface="Adobe Devanagari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7239FB-9F9C-D187-23DB-01990B4F8D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11858"/>
            <a:ext cx="2781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F6A1E66-2DD5-648C-F428-CEE0BA548AF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029843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07220109-4D3F-F6A7-505D-F12023BC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F824D-CA9C-9810-C440-DD6C6440E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66917-BABF-F912-80AF-95AFDB2AD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50C38-8AC6-6DB5-BDD3-561345A2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BE19F-3E27-B21C-900A-3E7A588A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FD7D81-F226-7D8C-11F8-0CBD135F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135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21F0339-B85C-9858-C436-D7E82AD13D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4328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872F3B5-75C5-497B-DC0E-7F88668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01549F-2563-8A07-D904-59BF709B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DBE29-1B4A-7F44-63FF-69DC401E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CD83E-9EFB-4B16-D8B1-AD750A9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98E2A-BE2D-1C5A-F7CC-061778F6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9883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0707325-3C13-8CF8-A8A7-0319308458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09430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竖排标题 1">
            <a:extLst>
              <a:ext uri="{FF2B5EF4-FFF2-40B4-BE49-F238E27FC236}">
                <a16:creationId xmlns:a16="http://schemas.microsoft.com/office/drawing/2014/main" id="{3C12D8FC-3374-A966-EB52-07084D6C7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AB8431-7C63-E63C-5446-DF2A1A14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C9B7B-A04B-84C5-404E-DF1DB0F7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C71A8-53A1-5FD0-2C0A-551411D3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DCD8E-E3F6-2653-F4E8-558F7EF1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4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AB419DF-FF31-C286-764E-72E81A80EF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171525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BF1F7D-B8BE-E087-3A56-A71C8ED9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0AFEF-A2AE-4FD8-5AE1-B64C66BA4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14F66-0A72-6932-B9D0-F30B838C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721C5-AE61-D856-CE28-2C33CF62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D0E93-7F31-5307-D68B-01090907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9350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F2D4D45-52A8-C6BE-6C3A-01C47B4A50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73987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7FE8EC52-144A-B750-1F5E-61219691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13B74-B2DF-6D10-ED6B-8CB4F167F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61AD5-D7F2-E71A-B7DC-19060B86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EB16-E7B8-F227-60AF-F81D8B3D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829AF5-174E-C99A-5D2F-6CD6BA44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DFA3B3-E887-D086-5612-F2C6D6748707}"/>
              </a:ext>
            </a:extLst>
          </p:cNvPr>
          <p:cNvCxnSpPr>
            <a:cxnSpLocks/>
          </p:cNvCxnSpPr>
          <p:nvPr userDrawn="1"/>
        </p:nvCxnSpPr>
        <p:spPr>
          <a:xfrm>
            <a:off x="0" y="1113693"/>
            <a:ext cx="1135380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B93D1D3-B9F0-6A9B-A339-5A01B3A374B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0700" y="5949950"/>
            <a:ext cx="2781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3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6471670C-E5DD-1EEA-C25E-34873C5241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24040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D14A711-D2F8-A474-A591-5C587D98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1C398-7DD0-FFDE-90F2-0190C48E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D2AE8-888F-8B6E-3F0D-C85686BD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A6AB5-E954-BF5F-285D-C21691AE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B565C-0F53-E7B8-B722-B18E1901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11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2B5C9F-444F-9FC8-4C7F-913F05808BB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663617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36B48C3-94B4-98E5-565E-E614E95DA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E0C18-6629-578D-9923-550F7765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851C86-3C14-E50F-1596-303A70C9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D611E-8B1C-E102-35B0-68868230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72850-AFBF-C42D-4E36-B19DBC8E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E026D5-6A82-6A9A-6AA1-DB070353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23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102198F2-23A6-1981-7DBE-73799B80F5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47155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E374D3A-87D2-8CB0-E605-DB132535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EB7C9-6973-6ADB-03F2-09C9B9DDE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D8CE1-6083-0BF1-E737-3A0A2151F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F5630F-B0FE-E6E0-D15E-98FEC504A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6CD080-ADEB-1368-2ABC-05527CA3B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AFDBCB-5070-F633-CC66-583E2612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1903B7-0A78-41E1-B5BD-3ADA6880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96E38E-9E65-7DCD-7810-8FE4EAD4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64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EFD0916-2608-EEDB-0DC9-E45CF763DC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780408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B1875522-812C-32BD-AF1E-3A309275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881721-6BC4-2CFE-06A6-8EF27A92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FB649-FAAE-798D-EBB9-6FE6A33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639D2A-7445-D8BB-C651-3C188EEC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4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7C0160-AE75-5CB0-1E0B-0A851C7E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9E830-CAE9-B15F-5E9D-28CAEAB6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905E1-709F-23FF-AC20-53F9753C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90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367B4A1-62EB-3A25-55C3-FFA2240D176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080586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7E70A84-9D07-AAF5-5226-D72A741E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9E83-B02B-F453-F883-05492649D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A91D3-6D35-CC31-A7BC-4D8BD9428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D5A5D-811A-6339-15D5-BE7C4C81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24733-748C-20BF-E384-9B5BBB45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2E3F9-0420-A277-8BC4-E423905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68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BC4A01E-9EC9-5676-2A48-A768394D2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30588162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5" imgW="7772400" imgH="10058400" progId="TCLayout.ActiveDocument.1">
                  <p:embed/>
                </p:oleObj>
              </mc:Choice>
              <mc:Fallback>
                <p:oleObj name="think-cell 幻灯片" r:id="rId15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6CDF34-005B-F1D0-0EE4-BAB35C8B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145563-FF50-6D01-3F26-F627F757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63385-6981-9D6E-2BE5-3AD32879C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39B5A-0B59-FB44-BEEF-1761880D128B}" type="datetimeFigureOut">
              <a:rPr kumimoji="1" lang="zh-CN" altLang="en-US" smtClean="0"/>
              <a:t>2023/5/2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9D9D5-E6D8-CA28-6047-60DDD82C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324FA-7866-F5B9-F155-06C621C15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C944-D0B9-2041-8C5D-EB48B3C9AC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23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25.png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26.png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5" Type="http://schemas.openxmlformats.org/officeDocument/2006/relationships/image" Target="../media/image25.png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Relationship Id="rId5" Type="http://schemas.openxmlformats.org/officeDocument/2006/relationships/image" Target="../media/image25.png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Relationship Id="rId5" Type="http://schemas.openxmlformats.org/officeDocument/2006/relationships/image" Target="../media/image27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5" Type="http://schemas.openxmlformats.org/officeDocument/2006/relationships/image" Target="../media/image31.png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Relationship Id="rId5" Type="http://schemas.openxmlformats.org/officeDocument/2006/relationships/image" Target="../media/image32.png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5" Type="http://schemas.openxmlformats.org/officeDocument/2006/relationships/image" Target="../media/image15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5" Type="http://schemas.openxmlformats.org/officeDocument/2006/relationships/image" Target="../media/image21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24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25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E39352-11AE-1A2B-00F4-19F311A6ED5F}"/>
              </a:ext>
            </a:extLst>
          </p:cNvPr>
          <p:cNvSpPr txBox="1"/>
          <p:nvPr/>
        </p:nvSpPr>
        <p:spPr>
          <a:xfrm>
            <a:off x="4271366" y="2539652"/>
            <a:ext cx="36492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latin typeface="+mj-lt"/>
              </a:rPr>
              <a:t>Project Work </a:t>
            </a:r>
          </a:p>
          <a:p>
            <a:pPr algn="ctr"/>
            <a:r>
              <a:rPr kumimoji="1" lang="en-US" altLang="zh-CN" sz="4800" b="1" dirty="0">
                <a:latin typeface="+mj-lt"/>
              </a:rPr>
              <a:t>Group 3</a:t>
            </a:r>
            <a:endParaRPr kumimoji="1" lang="zh-CN" altLang="en-US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653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0399458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D8633E50-C159-E164-7F7F-4C4DE6606C51}"/>
              </a:ext>
            </a:extLst>
          </p:cNvPr>
          <p:cNvSpPr/>
          <p:nvPr/>
        </p:nvSpPr>
        <p:spPr>
          <a:xfrm>
            <a:off x="10672175" y="6137753"/>
            <a:ext cx="1519825" cy="72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B84352-135B-CE0B-FA07-2A5D07C3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66" y="1359574"/>
            <a:ext cx="5825734" cy="530926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ECDFD9B-E1DC-D56D-9C85-4987FE402C9B}"/>
              </a:ext>
            </a:extLst>
          </p:cNvPr>
          <p:cNvSpPr/>
          <p:nvPr/>
        </p:nvSpPr>
        <p:spPr>
          <a:xfrm>
            <a:off x="5373666" y="1590535"/>
            <a:ext cx="2743200" cy="32567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8F3005-0440-B517-0171-93772BB6D410}"/>
              </a:ext>
            </a:extLst>
          </p:cNvPr>
          <p:cNvSpPr txBox="1"/>
          <p:nvPr/>
        </p:nvSpPr>
        <p:spPr>
          <a:xfrm>
            <a:off x="776107" y="1941264"/>
            <a:ext cx="3624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Use self-defined function </a:t>
            </a:r>
            <a:r>
              <a:rPr kumimoji="1" lang="en-US" altLang="zh-CN" b="1" i="1" dirty="0">
                <a:solidFill>
                  <a:schemeClr val="accent6"/>
                </a:solidFill>
              </a:rPr>
              <a:t>‘simulated’</a:t>
            </a:r>
          </a:p>
          <a:p>
            <a:r>
              <a:rPr kumimoji="1" lang="en-US" altLang="zh-CN" dirty="0">
                <a:solidFill>
                  <a:schemeClr val="accent6"/>
                </a:solidFill>
              </a:rPr>
              <a:t>to simulate </a:t>
            </a:r>
            <a:r>
              <a:rPr kumimoji="1" lang="en-US" altLang="zh-CN" b="1" i="1" dirty="0">
                <a:solidFill>
                  <a:schemeClr val="accent6"/>
                </a:solidFill>
              </a:rPr>
              <a:t>‘age’ ‘education’ ‘RE75’</a:t>
            </a:r>
            <a:endParaRPr kumimoji="1" lang="zh-CN" altLang="en-US" b="1" i="1" dirty="0">
              <a:solidFill>
                <a:schemeClr val="accent6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156351-8DB8-1824-7ECF-5B9D212F3426}"/>
              </a:ext>
            </a:extLst>
          </p:cNvPr>
          <p:cNvSpPr/>
          <p:nvPr/>
        </p:nvSpPr>
        <p:spPr>
          <a:xfrm>
            <a:off x="5037413" y="1984334"/>
            <a:ext cx="5825734" cy="33890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9D76D0-8885-77B3-00F3-0BDA789FDFDF}"/>
              </a:ext>
            </a:extLst>
          </p:cNvPr>
          <p:cNvSpPr txBox="1"/>
          <p:nvPr/>
        </p:nvSpPr>
        <p:spPr>
          <a:xfrm>
            <a:off x="783031" y="3145241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Simulate </a:t>
            </a:r>
            <a:r>
              <a:rPr kumimoji="1" lang="en-US" altLang="zh-CN" b="1" i="1" dirty="0">
                <a:solidFill>
                  <a:schemeClr val="accent1"/>
                </a:solidFill>
              </a:rPr>
              <a:t>‘RE78’  </a:t>
            </a:r>
          </a:p>
          <a:p>
            <a:r>
              <a:rPr kumimoji="1" lang="en-US" altLang="zh-CN" dirty="0">
                <a:solidFill>
                  <a:schemeClr val="accent1"/>
                </a:solidFill>
              </a:rPr>
              <a:t>based on the simulated data</a:t>
            </a:r>
            <a:endParaRPr kumimoji="1" lang="zh-CN" altLang="en-US" b="1" i="1" dirty="0">
              <a:solidFill>
                <a:schemeClr val="accent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517011-0058-2F4E-3E40-FF5AD28D86ED}"/>
              </a:ext>
            </a:extLst>
          </p:cNvPr>
          <p:cNvSpPr/>
          <p:nvPr/>
        </p:nvSpPr>
        <p:spPr>
          <a:xfrm>
            <a:off x="5037413" y="5472832"/>
            <a:ext cx="5825734" cy="1027905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BEDE0F-233B-9D80-88FE-DF0254C964D0}"/>
              </a:ext>
            </a:extLst>
          </p:cNvPr>
          <p:cNvSpPr txBox="1"/>
          <p:nvPr/>
        </p:nvSpPr>
        <p:spPr>
          <a:xfrm>
            <a:off x="783031" y="5149666"/>
            <a:ext cx="386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Use self-defined function ‘</a:t>
            </a:r>
            <a:r>
              <a:rPr kumimoji="1" lang="en-US" altLang="zh-CN" b="1" i="1" dirty="0" err="1">
                <a:solidFill>
                  <a:schemeClr val="accent4">
                    <a:lumMod val="50000"/>
                  </a:schemeClr>
                </a:solidFill>
              </a:rPr>
              <a:t>boomstrap_std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’ to calculate </a:t>
            </a:r>
            <a:r>
              <a:rPr kumimoji="1" lang="en-US" altLang="zh-CN" b="1" i="1" dirty="0">
                <a:solidFill>
                  <a:schemeClr val="accent4">
                    <a:lumMod val="50000"/>
                  </a:schemeClr>
                </a:solidFill>
              </a:rPr>
              <a:t>the slope coefficients, standard errors, t-values, 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kumimoji="1" lang="en-US" altLang="zh-CN" b="1" i="1" dirty="0">
                <a:solidFill>
                  <a:schemeClr val="accent4">
                    <a:lumMod val="50000"/>
                  </a:schemeClr>
                </a:solidFill>
              </a:rPr>
              <a:t> p-values 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of the OLS model </a:t>
            </a:r>
          </a:p>
          <a:p>
            <a:endParaRPr kumimoji="1"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A4AFAF1-2FBE-5645-C041-A8794700136C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4400241" y="1753373"/>
            <a:ext cx="973425" cy="511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C26189E-4FB5-99DD-456D-87D1990FE08E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3633555" y="3468407"/>
            <a:ext cx="1403858" cy="210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F2D8DF5-81DD-3E35-DB0F-F173D6F9482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647156" y="5888330"/>
            <a:ext cx="390257" cy="9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4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3EB61-6A15-137A-9C6C-AE31F6D93DB6}"/>
              </a:ext>
            </a:extLst>
          </p:cNvPr>
          <p:cNvSpPr txBox="1"/>
          <p:nvPr/>
        </p:nvSpPr>
        <p:spPr>
          <a:xfrm>
            <a:off x="175365" y="1234486"/>
            <a:ext cx="1088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Define a function </a:t>
            </a:r>
            <a:r>
              <a:rPr kumimoji="1" lang="en-US" altLang="zh-CN" sz="2000" b="1" i="1" dirty="0"/>
              <a:t>‘simulated’</a:t>
            </a:r>
            <a:endParaRPr kumimoji="1" lang="zh-CN" altLang="en-US" sz="20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51BB02-3A8C-25A7-01F9-3570BFB49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7979"/>
          <a:stretch/>
        </p:blipFill>
        <p:spPr>
          <a:xfrm>
            <a:off x="0" y="1634596"/>
            <a:ext cx="7772400" cy="2148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EC04F3-1CD7-8FFC-C62F-155CB0BEC6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3" t="31587" r="3869" b="1607"/>
          <a:stretch/>
        </p:blipFill>
        <p:spPr>
          <a:xfrm>
            <a:off x="4757802" y="1346966"/>
            <a:ext cx="7434198" cy="44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61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156351-8DB8-1824-7ECF-5B9D212F3426}"/>
              </a:ext>
            </a:extLst>
          </p:cNvPr>
          <p:cNvSpPr/>
          <p:nvPr/>
        </p:nvSpPr>
        <p:spPr>
          <a:xfrm>
            <a:off x="5037413" y="1984334"/>
            <a:ext cx="5825734" cy="33890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9D76D0-8885-77B3-00F3-0BDA789FDFDF}"/>
              </a:ext>
            </a:extLst>
          </p:cNvPr>
          <p:cNvSpPr txBox="1"/>
          <p:nvPr/>
        </p:nvSpPr>
        <p:spPr>
          <a:xfrm>
            <a:off x="783031" y="3145241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Simulate </a:t>
            </a:r>
            <a:r>
              <a:rPr kumimoji="1" lang="en-US" altLang="zh-CN" b="1" i="1" dirty="0">
                <a:solidFill>
                  <a:schemeClr val="accent1"/>
                </a:solidFill>
              </a:rPr>
              <a:t>‘RE78’  </a:t>
            </a:r>
          </a:p>
          <a:p>
            <a:r>
              <a:rPr kumimoji="1" lang="en-US" altLang="zh-CN" dirty="0">
                <a:solidFill>
                  <a:schemeClr val="accent1"/>
                </a:solidFill>
              </a:rPr>
              <a:t>based on the simulated data</a:t>
            </a:r>
            <a:endParaRPr kumimoji="1" lang="zh-CN" altLang="en-US" b="1" i="1" dirty="0">
              <a:solidFill>
                <a:schemeClr val="accent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B2C550-2143-B1E6-C70A-FC20EDAFF4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67" b="24400"/>
          <a:stretch/>
        </p:blipFill>
        <p:spPr>
          <a:xfrm>
            <a:off x="3803024" y="1357665"/>
            <a:ext cx="7605945" cy="44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D8633E50-C159-E164-7F7F-4C4DE6606C51}"/>
              </a:ext>
            </a:extLst>
          </p:cNvPr>
          <p:cNvSpPr/>
          <p:nvPr/>
        </p:nvSpPr>
        <p:spPr>
          <a:xfrm>
            <a:off x="10672175" y="6137753"/>
            <a:ext cx="1519825" cy="72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B84352-135B-CE0B-FA07-2A5D07C3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766" y="1359574"/>
            <a:ext cx="5825734" cy="530926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A517011-0058-2F4E-3E40-FF5AD28D86ED}"/>
              </a:ext>
            </a:extLst>
          </p:cNvPr>
          <p:cNvSpPr/>
          <p:nvPr/>
        </p:nvSpPr>
        <p:spPr>
          <a:xfrm>
            <a:off x="5037413" y="5472832"/>
            <a:ext cx="5825734" cy="1027905"/>
          </a:xfrm>
          <a:prstGeom prst="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BEDE0F-233B-9D80-88FE-DF0254C964D0}"/>
              </a:ext>
            </a:extLst>
          </p:cNvPr>
          <p:cNvSpPr txBox="1"/>
          <p:nvPr/>
        </p:nvSpPr>
        <p:spPr>
          <a:xfrm>
            <a:off x="783031" y="5149666"/>
            <a:ext cx="386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Use self-defined function ‘</a:t>
            </a:r>
            <a:r>
              <a:rPr kumimoji="1" lang="en-US" altLang="zh-CN" b="1" i="1" dirty="0" err="1">
                <a:solidFill>
                  <a:schemeClr val="accent4">
                    <a:lumMod val="50000"/>
                  </a:schemeClr>
                </a:solidFill>
              </a:rPr>
              <a:t>boomstrap_std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’ to calculate </a:t>
            </a:r>
            <a:r>
              <a:rPr kumimoji="1" lang="en-US" altLang="zh-CN" b="1" i="1" dirty="0">
                <a:solidFill>
                  <a:schemeClr val="accent4">
                    <a:lumMod val="50000"/>
                  </a:schemeClr>
                </a:solidFill>
              </a:rPr>
              <a:t>the slope coefficients, standard errors, t-values, 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kumimoji="1" lang="en-US" altLang="zh-CN" b="1" i="1" dirty="0">
                <a:solidFill>
                  <a:schemeClr val="accent4">
                    <a:lumMod val="50000"/>
                  </a:schemeClr>
                </a:solidFill>
              </a:rPr>
              <a:t> p-values 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of the OLS model </a:t>
            </a:r>
          </a:p>
          <a:p>
            <a:endParaRPr kumimoji="1"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F2D8DF5-81DD-3E35-DB0F-F173D6F9482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647156" y="5888330"/>
            <a:ext cx="390257" cy="98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6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D8633E50-C159-E164-7F7F-4C4DE6606C51}"/>
              </a:ext>
            </a:extLst>
          </p:cNvPr>
          <p:cNvSpPr/>
          <p:nvPr/>
        </p:nvSpPr>
        <p:spPr>
          <a:xfrm>
            <a:off x="10672175" y="6137753"/>
            <a:ext cx="1519825" cy="720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BEDE0F-233B-9D80-88FE-DF0254C964D0}"/>
              </a:ext>
            </a:extLst>
          </p:cNvPr>
          <p:cNvSpPr txBox="1"/>
          <p:nvPr/>
        </p:nvSpPr>
        <p:spPr>
          <a:xfrm>
            <a:off x="262391" y="1467032"/>
            <a:ext cx="77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Use self-defined function ‘</a:t>
            </a:r>
            <a:r>
              <a:rPr kumimoji="1" lang="en-US" altLang="zh-CN" b="1" i="1" dirty="0" err="1">
                <a:solidFill>
                  <a:schemeClr val="accent4">
                    <a:lumMod val="50000"/>
                  </a:schemeClr>
                </a:solidFill>
              </a:rPr>
              <a:t>boomstrap_std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’ to calculate </a:t>
            </a:r>
            <a:r>
              <a:rPr kumimoji="1" lang="en-US" altLang="zh-CN" b="1" i="1" dirty="0">
                <a:solidFill>
                  <a:schemeClr val="accent4">
                    <a:lumMod val="50000"/>
                  </a:schemeClr>
                </a:solidFill>
              </a:rPr>
              <a:t>the slope coefficients, standard errors, t-values, 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and</a:t>
            </a:r>
            <a:r>
              <a:rPr kumimoji="1" lang="en-US" altLang="zh-CN" b="1" i="1" dirty="0">
                <a:solidFill>
                  <a:schemeClr val="accent4">
                    <a:lumMod val="50000"/>
                  </a:schemeClr>
                </a:solidFill>
              </a:rPr>
              <a:t> p-values </a:t>
            </a:r>
            <a:r>
              <a:rPr kumimoji="1" lang="en-US" altLang="zh-CN" dirty="0">
                <a:solidFill>
                  <a:schemeClr val="accent4">
                    <a:lumMod val="50000"/>
                  </a:schemeClr>
                </a:solidFill>
              </a:rPr>
              <a:t>of the OLS model </a:t>
            </a:r>
          </a:p>
          <a:p>
            <a:endParaRPr kumimoji="1" lang="zh-CN" alt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82C710-85E0-7665-BD81-E3521E7C40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772"/>
          <a:stretch/>
        </p:blipFill>
        <p:spPr>
          <a:xfrm>
            <a:off x="262391" y="2369906"/>
            <a:ext cx="7791673" cy="16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3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3EB61-6A15-137A-9C6C-AE31F6D93DB6}"/>
              </a:ext>
            </a:extLst>
          </p:cNvPr>
          <p:cNvSpPr txBox="1"/>
          <p:nvPr/>
        </p:nvSpPr>
        <p:spPr>
          <a:xfrm>
            <a:off x="175365" y="1254370"/>
            <a:ext cx="1088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Define a function </a:t>
            </a:r>
            <a:r>
              <a:rPr kumimoji="1" lang="en-US" altLang="zh-CN" sz="2000" b="1" i="1" dirty="0"/>
              <a:t>‘</a:t>
            </a:r>
            <a:r>
              <a:rPr kumimoji="1" lang="en-US" altLang="zh-CN" sz="2000" b="1" i="1" dirty="0" err="1"/>
              <a:t>boomstrap_std</a:t>
            </a:r>
            <a:r>
              <a:rPr kumimoji="1" lang="en-US" altLang="zh-CN" sz="2000" b="1" i="1" dirty="0"/>
              <a:t>’ </a:t>
            </a:r>
            <a:endParaRPr kumimoji="1" lang="zh-CN" altLang="en-US" sz="20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D86319-49E1-5C35-112D-89AF4D353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50" y="1723641"/>
            <a:ext cx="7772400" cy="494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5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.1 Simulation of data</a:t>
            </a:r>
            <a:endParaRPr lang="en" altLang="zh-CN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3EB61-6A15-137A-9C6C-AE31F6D93DB6}"/>
              </a:ext>
            </a:extLst>
          </p:cNvPr>
          <p:cNvSpPr txBox="1"/>
          <p:nvPr/>
        </p:nvSpPr>
        <p:spPr>
          <a:xfrm>
            <a:off x="175365" y="2123110"/>
            <a:ext cx="1088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Start simulations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Use ‘</a:t>
            </a:r>
            <a:r>
              <a:rPr kumimoji="1" lang="en-US" altLang="zh-CN" sz="2000" b="1" i="1" dirty="0" err="1"/>
              <a:t>parfor</a:t>
            </a:r>
            <a:r>
              <a:rPr kumimoji="1" lang="en-US" altLang="zh-CN" sz="2000" dirty="0"/>
              <a:t>’ to improve the speed of the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Use </a:t>
            </a:r>
            <a:r>
              <a:rPr kumimoji="1" lang="en-US" altLang="zh-CN" sz="2000" b="1" i="1" dirty="0"/>
              <a:t>‘tic’ ‘toc’ </a:t>
            </a:r>
            <a:r>
              <a:rPr kumimoji="1" lang="en-US" altLang="zh-CN" sz="2000" dirty="0"/>
              <a:t>to record the time:</a:t>
            </a:r>
          </a:p>
          <a:p>
            <a:pPr lvl="1"/>
            <a:r>
              <a:rPr kumimoji="1" lang="en-US" altLang="zh-CN" sz="2000" dirty="0"/>
              <a:t>		50 s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B84352-135B-CE0B-FA07-2A5D07C3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96" y="1372371"/>
            <a:ext cx="5825734" cy="53092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03D65C6-7857-982F-C5E6-6405EEC9C6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500" y="3385055"/>
            <a:ext cx="1955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.2 OLS Estimator</a:t>
            </a:r>
            <a:endParaRPr lang="en" altLang="zh-CN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95512-99EE-FFAF-F61A-D7157B253A28}"/>
              </a:ext>
            </a:extLst>
          </p:cNvPr>
          <p:cNvSpPr txBox="1"/>
          <p:nvPr/>
        </p:nvSpPr>
        <p:spPr>
          <a:xfrm>
            <a:off x="175365" y="2123110"/>
            <a:ext cx="1088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Calculate the mean of 4 statistics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884ED0-03E5-8C6C-7835-7B86EEDF205E}"/>
              </a:ext>
            </a:extLst>
          </p:cNvPr>
          <p:cNvSpPr txBox="1"/>
          <p:nvPr/>
        </p:nvSpPr>
        <p:spPr>
          <a:xfrm>
            <a:off x="175365" y="4593058"/>
            <a:ext cx="1088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calculate the proportion of simulations with p &lt; 0.05 : 90%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FF68BEC-9867-D476-1118-1DD7CBE82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36" y="2614159"/>
            <a:ext cx="11850928" cy="162968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4FB0953-F481-CD7A-AE20-416B750139D5}"/>
              </a:ext>
            </a:extLst>
          </p:cNvPr>
          <p:cNvSpPr/>
          <p:nvPr/>
        </p:nvSpPr>
        <p:spPr>
          <a:xfrm>
            <a:off x="10647123" y="2614159"/>
            <a:ext cx="1215024" cy="1732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81A71-255F-3739-88BE-850314E24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36" y="5065193"/>
            <a:ext cx="7772400" cy="12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8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.2 OLS Estimator</a:t>
            </a:r>
            <a:endParaRPr lang="en" altLang="zh-CN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95512-99EE-FFAF-F61A-D7157B253A28}"/>
              </a:ext>
            </a:extLst>
          </p:cNvPr>
          <p:cNvSpPr txBox="1"/>
          <p:nvPr/>
        </p:nvSpPr>
        <p:spPr>
          <a:xfrm>
            <a:off x="175365" y="2123110"/>
            <a:ext cx="105093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Plot the distribution of p-values of ‘</a:t>
            </a:r>
            <a:r>
              <a:rPr kumimoji="1" lang="en-US" altLang="zh-CN" sz="2000" b="1" i="1" dirty="0"/>
              <a:t>treatment</a:t>
            </a:r>
            <a:r>
              <a:rPr kumimoji="1" lang="en-US" altLang="zh-CN" sz="2000" dirty="0"/>
              <a:t>’ for participants and non-participants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To get of p-values of ‘</a:t>
            </a:r>
            <a:r>
              <a:rPr kumimoji="1" lang="en-US" altLang="zh-CN" sz="2000" b="1" i="1" dirty="0"/>
              <a:t>treatment</a:t>
            </a:r>
            <a:r>
              <a:rPr kumimoji="1" lang="en-US" altLang="zh-CN" sz="2000" dirty="0"/>
              <a:t>’ for participants, we set ’treatment == 1’ and repeat what we do in 5.1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334F6C-F91F-710C-3D5D-D3031D0F1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51" y="3256236"/>
            <a:ext cx="9126837" cy="61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9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.2 OLS Estimator</a:t>
            </a:r>
            <a:endParaRPr lang="en" altLang="zh-CN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795512-99EE-FFAF-F61A-D7157B253A28}"/>
              </a:ext>
            </a:extLst>
          </p:cNvPr>
          <p:cNvSpPr txBox="1"/>
          <p:nvPr/>
        </p:nvSpPr>
        <p:spPr>
          <a:xfrm>
            <a:off x="175365" y="2123110"/>
            <a:ext cx="5173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Plot the distribution of p-values of ‘</a:t>
            </a:r>
            <a:r>
              <a:rPr kumimoji="1" lang="en-US" altLang="zh-CN" sz="2000" b="1" i="1" dirty="0"/>
              <a:t>treatment</a:t>
            </a:r>
            <a:r>
              <a:rPr kumimoji="1" lang="en-US" altLang="zh-CN" sz="2000" dirty="0"/>
              <a:t>’ for participants and non-participants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2FD1A0-13E6-DD66-7F27-9570B001D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2665" y="1372942"/>
            <a:ext cx="66294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0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365126"/>
            <a:ext cx="10134600" cy="889244"/>
          </a:xfrm>
        </p:spPr>
        <p:txBody>
          <a:bodyPr vert="horz">
            <a:normAutofit/>
          </a:bodyPr>
          <a:lstStyle/>
          <a:p>
            <a:r>
              <a:rPr lang="en" altLang="zh-CN" sz="3600" b="1" i="1" dirty="0">
                <a:effectLst/>
              </a:rPr>
              <a:t>4.   Analysis of the Employment Program (Part 1) </a:t>
            </a:r>
            <a:endParaRPr kumimoji="1" lang="zh-CN" altLang="en-US" sz="7200" b="1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3511B8-78FB-CB0D-3249-75B470630AA4}"/>
              </a:ext>
            </a:extLst>
          </p:cNvPr>
          <p:cNvSpPr txBox="1"/>
          <p:nvPr/>
        </p:nvSpPr>
        <p:spPr>
          <a:xfrm>
            <a:off x="300626" y="2133392"/>
            <a:ext cx="1124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Read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r>
              <a:rPr lang="en" altLang="zh-CN" sz="2000" dirty="0">
                <a:effectLst/>
              </a:rPr>
              <a:t> </a:t>
            </a:r>
            <a:endParaRPr lang="en" altLang="zh-CN" sz="2000" dirty="0"/>
          </a:p>
          <a:p>
            <a:endParaRPr kumimoji="1"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8D23C3F-C9CC-1EBC-677E-05DC6591C6D8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4.1 Data Preparation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072039-11C5-FD9C-B65D-CD02EE296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3" y="2578231"/>
            <a:ext cx="10224726" cy="263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87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35033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 altLang="zh-CN" sz="3600" b="1" i="1" dirty="0"/>
              <a:t>The task distribution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7B3ABC-B904-4796-8FBE-F70F93477C35}"/>
              </a:ext>
            </a:extLst>
          </p:cNvPr>
          <p:cNvSpPr txBox="1"/>
          <p:nvPr/>
        </p:nvSpPr>
        <p:spPr>
          <a:xfrm>
            <a:off x="839245" y="2073005"/>
            <a:ext cx="10534388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err="1"/>
              <a:t>Xinyue</a:t>
            </a:r>
            <a:r>
              <a:rPr kumimoji="1" lang="en-US" altLang="zh-CN" sz="2000" b="1" dirty="0"/>
              <a:t> Meng: </a:t>
            </a:r>
            <a:r>
              <a:rPr kumimoji="1" lang="en-US" altLang="zh-CN" sz="2000" dirty="0"/>
              <a:t>4(Analysis of the Employment Program (Part 1)), part of 5.1</a:t>
            </a:r>
            <a:r>
              <a:rPr kumimoji="1" lang="en" altLang="zh-CN" sz="2000" dirty="0"/>
              <a:t>(</a:t>
            </a:r>
            <a:r>
              <a:rPr lang="en" altLang="zh-CN" sz="2000" dirty="0">
                <a:effectLst/>
              </a:rPr>
              <a:t>Simulation of data</a:t>
            </a:r>
            <a:r>
              <a:rPr kumimoji="1" lang="en-US" altLang="zh-CN" sz="2000" dirty="0">
                <a:effectLst/>
              </a:rPr>
              <a:t>)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err="1"/>
              <a:t>Jue</a:t>
            </a:r>
            <a:r>
              <a:rPr kumimoji="1" lang="en-US" altLang="zh-CN" sz="2000" b="1" dirty="0"/>
              <a:t> Yan: </a:t>
            </a:r>
            <a:r>
              <a:rPr kumimoji="1" lang="en-US" altLang="zh-CN" sz="2000" dirty="0"/>
              <a:t>5(Evaluation of an Estimation Method through Data Simulations)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 err="1"/>
              <a:t>Siyuan</a:t>
            </a:r>
            <a:r>
              <a:rPr kumimoji="1" lang="en-US" altLang="zh-CN" sz="2000" b="1" dirty="0"/>
              <a:t> </a:t>
            </a:r>
            <a:r>
              <a:rPr kumimoji="1" lang="en-US" altLang="zh-CN" sz="2000" b="1" dirty="0" err="1"/>
              <a:t>Xue</a:t>
            </a:r>
            <a:r>
              <a:rPr kumimoji="1" lang="en-US" altLang="zh-CN" sz="2000" b="1" dirty="0"/>
              <a:t>: </a:t>
            </a:r>
            <a:r>
              <a:rPr kumimoji="1" lang="en-US" altLang="zh-CN" sz="2000" dirty="0"/>
              <a:t>participation in group discussion, improvement of the efficiency of the code</a:t>
            </a:r>
          </a:p>
        </p:txBody>
      </p:sp>
    </p:spTree>
    <p:extLst>
      <p:ext uri="{BB962C8B-B14F-4D97-AF65-F5344CB8AC3E}">
        <p14:creationId xmlns:p14="http://schemas.microsoft.com/office/powerpoint/2010/main" val="7373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620505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365126"/>
            <a:ext cx="10134600" cy="889244"/>
          </a:xfrm>
        </p:spPr>
        <p:txBody>
          <a:bodyPr vert="horz">
            <a:normAutofit/>
          </a:bodyPr>
          <a:lstStyle/>
          <a:p>
            <a:r>
              <a:rPr lang="en" altLang="zh-CN" sz="3600" b="1" i="1" dirty="0">
                <a:effectLst/>
              </a:rPr>
              <a:t>4.   Analysis of the Employment Program (Part 1) </a:t>
            </a:r>
            <a:endParaRPr kumimoji="1" lang="zh-CN" altLang="en-US" sz="7200" b="1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3511B8-78FB-CB0D-3249-75B470630AA4}"/>
              </a:ext>
            </a:extLst>
          </p:cNvPr>
          <p:cNvSpPr txBox="1"/>
          <p:nvPr/>
        </p:nvSpPr>
        <p:spPr>
          <a:xfrm>
            <a:off x="300626" y="2133392"/>
            <a:ext cx="1124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effectLst/>
              </a:rPr>
              <a:t>create a table with the </a:t>
            </a:r>
            <a:r>
              <a:rPr lang="en" altLang="zh-CN" sz="2000" b="1" dirty="0">
                <a:effectLst/>
              </a:rPr>
              <a:t>means, medians, and standard deviations </a:t>
            </a:r>
            <a:r>
              <a:rPr lang="en" altLang="zh-CN" sz="2000" dirty="0">
                <a:effectLst/>
              </a:rPr>
              <a:t>of the variables age, education, married, nodegree, RE75, and RE78, separated by program participants and non-participants. </a:t>
            </a:r>
            <a:endParaRPr lang="en" altLang="zh-CN" sz="2000" dirty="0"/>
          </a:p>
          <a:p>
            <a:endParaRPr kumimoji="1"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8D23C3F-C9CC-1EBC-677E-05DC6591C6D8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4.1 Data Preparation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F14D98-F5B8-E453-513C-FC30D34C6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03" y="2887250"/>
            <a:ext cx="9966288" cy="25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365126"/>
            <a:ext cx="10134600" cy="889244"/>
          </a:xfrm>
        </p:spPr>
        <p:txBody>
          <a:bodyPr vert="horz">
            <a:normAutofit/>
          </a:bodyPr>
          <a:lstStyle/>
          <a:p>
            <a:r>
              <a:rPr lang="en" altLang="zh-CN" sz="3600" b="1" i="1" dirty="0">
                <a:effectLst/>
              </a:rPr>
              <a:t>4.   Analysis of the Employment Program (Part 1) </a:t>
            </a:r>
            <a:endParaRPr kumimoji="1" lang="zh-CN" altLang="en-US" sz="7200" b="1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3511B8-78FB-CB0D-3249-75B470630AA4}"/>
              </a:ext>
            </a:extLst>
          </p:cNvPr>
          <p:cNvSpPr txBox="1"/>
          <p:nvPr/>
        </p:nvSpPr>
        <p:spPr>
          <a:xfrm>
            <a:off x="300626" y="2133392"/>
            <a:ext cx="1124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effectLst/>
              </a:rPr>
              <a:t>create a table with the </a:t>
            </a:r>
            <a:r>
              <a:rPr lang="en" altLang="zh-CN" sz="2000" b="1" dirty="0">
                <a:effectLst/>
              </a:rPr>
              <a:t>means, medians, and standard deviations </a:t>
            </a:r>
            <a:r>
              <a:rPr lang="en" altLang="zh-CN" sz="2000" dirty="0">
                <a:effectLst/>
              </a:rPr>
              <a:t>of the variables age, education, married, nodegree, RE75, and RE78, separated by program participants and non-participants. </a:t>
            </a:r>
            <a:endParaRPr lang="en" altLang="zh-CN" sz="2000" dirty="0"/>
          </a:p>
          <a:p>
            <a:endParaRPr kumimoji="1" lang="zh-CN" altLang="en-US" sz="2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8D23C3F-C9CC-1EBC-677E-05DC6591C6D8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4.1 Data Preparation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953C66-691E-A25B-2F81-8CE31BD2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4" y="3312734"/>
            <a:ext cx="3695700" cy="218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A3DB35-6800-2F9E-86B0-39835E25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" t="1312" r="883" b="1"/>
          <a:stretch/>
        </p:blipFill>
        <p:spPr>
          <a:xfrm>
            <a:off x="4079436" y="3312735"/>
            <a:ext cx="3902255" cy="2184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1ADDE94-2805-152E-C8FC-EA9BE1FE4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3798" y="3312734"/>
            <a:ext cx="3744686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365126"/>
            <a:ext cx="10134600" cy="889244"/>
          </a:xfrm>
        </p:spPr>
        <p:txBody>
          <a:bodyPr vert="horz">
            <a:normAutofit/>
          </a:bodyPr>
          <a:lstStyle/>
          <a:p>
            <a:r>
              <a:rPr lang="en" altLang="zh-CN" sz="3600" b="1" i="1" dirty="0">
                <a:effectLst/>
              </a:rPr>
              <a:t>4.   Analysis of the Employment Program (Part 1) </a:t>
            </a:r>
            <a:endParaRPr kumimoji="1" lang="zh-CN" altLang="en-US" sz="7200" b="1" i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C76524-3549-856D-8F5B-7509EB61F588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4.2.1 Algorithm for the estimation method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F20E17-A2BB-DDC6-E4EC-9A2A770C8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2047820"/>
            <a:ext cx="10134600" cy="3928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7343C2-2D0B-43A3-8AF1-A072FD2DA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5976740"/>
            <a:ext cx="3035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365126"/>
            <a:ext cx="10134600" cy="889244"/>
          </a:xfrm>
        </p:spPr>
        <p:txBody>
          <a:bodyPr vert="horz">
            <a:normAutofit/>
          </a:bodyPr>
          <a:lstStyle/>
          <a:p>
            <a:r>
              <a:rPr lang="en" altLang="zh-CN" sz="3600" b="1" i="1" dirty="0">
                <a:effectLst/>
              </a:rPr>
              <a:t>4.   Analysis of the Employment Program (Part 1) </a:t>
            </a:r>
            <a:endParaRPr kumimoji="1" lang="zh-CN" altLang="en-US" sz="7200" b="1" i="1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2C76524-3549-856D-8F5B-7509EB61F588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>
                <a:effectLst/>
              </a:rPr>
              <a:t>4.2.2 Bootstrap </a:t>
            </a:r>
          </a:p>
          <a:p>
            <a:r>
              <a:rPr lang="en" altLang="zh-CN" sz="2000" dirty="0">
                <a:effectLst/>
              </a:rPr>
              <a:t>standard error</a:t>
            </a:r>
            <a:endParaRPr lang="en" altLang="zh-CN" sz="1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E93396-EA00-1DB1-1434-703D9E20B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81" y="1354577"/>
            <a:ext cx="8614254" cy="53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6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69459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.1 Simulation of data</a:t>
            </a:r>
            <a:endParaRPr lang="en" altLang="zh-CN" sz="12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5AEDEA7-70F1-FCBE-66E8-1FA17AC6C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45" y="2578468"/>
            <a:ext cx="9118947" cy="204211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5F699F0-1034-A1DC-815F-978DD5CCD9A1}"/>
              </a:ext>
            </a:extLst>
          </p:cNvPr>
          <p:cNvSpPr txBox="1"/>
          <p:nvPr/>
        </p:nvSpPr>
        <p:spPr>
          <a:xfrm>
            <a:off x="175365" y="2123110"/>
            <a:ext cx="1088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effectLst/>
              </a:rPr>
              <a:t>Redefine ‘</a:t>
            </a:r>
            <a:r>
              <a:rPr lang="en" altLang="zh-CN" sz="2000" b="1" i="1" dirty="0">
                <a:effectLst/>
              </a:rPr>
              <a:t>treatment</a:t>
            </a:r>
            <a:r>
              <a:rPr lang="en" altLang="zh-CN" sz="2000" i="1" dirty="0">
                <a:effectLst/>
              </a:rPr>
              <a:t>’ </a:t>
            </a:r>
            <a:endParaRPr lang="en" altLang="zh-CN" sz="2000" i="1" dirty="0"/>
          </a:p>
          <a:p>
            <a:endParaRPr kumimoji="1"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2E435D1-0D34-4023-5BFB-07AC04E7FDED}"/>
              </a:ext>
            </a:extLst>
          </p:cNvPr>
          <p:cNvSpPr txBox="1"/>
          <p:nvPr/>
        </p:nvSpPr>
        <p:spPr>
          <a:xfrm>
            <a:off x="175365" y="4922418"/>
            <a:ext cx="1088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effectLst/>
              </a:rPr>
              <a:t>Use function ‘</a:t>
            </a:r>
            <a:r>
              <a:rPr lang="en" altLang="zh-CN" sz="2000" b="1" i="1" dirty="0" err="1">
                <a:effectLst/>
              </a:rPr>
              <a:t>findgroups</a:t>
            </a:r>
            <a:r>
              <a:rPr lang="en" altLang="zh-CN" sz="2000" dirty="0">
                <a:effectLst/>
              </a:rPr>
              <a:t>’ to classify the data  </a:t>
            </a:r>
            <a:r>
              <a:rPr lang="en" altLang="zh-CN" sz="2000" i="1" dirty="0">
                <a:effectLst/>
              </a:rPr>
              <a:t> </a:t>
            </a:r>
            <a:endParaRPr lang="en" altLang="zh-CN" sz="2000" i="1" dirty="0"/>
          </a:p>
          <a:p>
            <a:endParaRPr kumimoji="1" lang="zh-CN" altLang="en-US" sz="20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DFAFA55-C061-D6DE-C667-A0E4FA990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145" y="5359546"/>
            <a:ext cx="5362357" cy="5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.1 Simulation of data</a:t>
            </a:r>
            <a:endParaRPr lang="en" altLang="zh-CN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3EB61-6A15-137A-9C6C-AE31F6D93DB6}"/>
              </a:ext>
            </a:extLst>
          </p:cNvPr>
          <p:cNvSpPr txBox="1"/>
          <p:nvPr/>
        </p:nvSpPr>
        <p:spPr>
          <a:xfrm>
            <a:off x="175365" y="2123110"/>
            <a:ext cx="1088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Generate 1,000 times stimulation</a:t>
            </a:r>
            <a:endParaRPr kumimoji="1"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0EAF94-FFB8-C73B-3C70-42162F1AC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00" y="2655360"/>
            <a:ext cx="7021717" cy="16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6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CCB67A9-0D40-2EA6-30F2-15333388BC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CCB67A9-0D40-2EA6-30F2-15333388BC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DBC2F78D-49D9-A059-909B-916DCC678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65" y="189158"/>
            <a:ext cx="11686782" cy="106521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" altLang="zh-CN" sz="3600" b="1" i="1" dirty="0"/>
              <a:t>5 Evaluation of an Estimation Method through Data Simulations 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1D93E51-D625-4FDE-D15B-91B46D739EE4}"/>
              </a:ext>
            </a:extLst>
          </p:cNvPr>
          <p:cNvSpPr txBox="1">
            <a:spLocks/>
          </p:cNvSpPr>
          <p:nvPr/>
        </p:nvSpPr>
        <p:spPr>
          <a:xfrm>
            <a:off x="175365" y="1233866"/>
            <a:ext cx="10134600" cy="889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 b="1" i="1"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" altLang="zh-CN" sz="2000" dirty="0"/>
              <a:t>5</a:t>
            </a:r>
            <a:r>
              <a:rPr lang="en" altLang="zh-CN" sz="2000" dirty="0">
                <a:effectLst/>
              </a:rPr>
              <a:t>.1 Simulation of data</a:t>
            </a:r>
            <a:endParaRPr lang="en" altLang="zh-CN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43EB61-6A15-137A-9C6C-AE31F6D93DB6}"/>
              </a:ext>
            </a:extLst>
          </p:cNvPr>
          <p:cNvSpPr txBox="1"/>
          <p:nvPr/>
        </p:nvSpPr>
        <p:spPr>
          <a:xfrm>
            <a:off x="175365" y="2123110"/>
            <a:ext cx="1088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Start simulations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Use ‘</a:t>
            </a:r>
            <a:r>
              <a:rPr kumimoji="1" lang="en-US" altLang="zh-CN" sz="2000" b="1" i="1" dirty="0" err="1"/>
              <a:t>parfor</a:t>
            </a:r>
            <a:r>
              <a:rPr kumimoji="1" lang="en-US" altLang="zh-CN" sz="2000" dirty="0"/>
              <a:t>’ to improve the speed of the code </a:t>
            </a:r>
            <a:endParaRPr kumimoji="1"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B84352-135B-CE0B-FA07-2A5D07C3B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96" y="1372371"/>
            <a:ext cx="5825734" cy="53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72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EGksz.vEmxHeRh91uGO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自定义 10">
      <a:dk1>
        <a:srgbClr val="000000"/>
      </a:dk1>
      <a:lt1>
        <a:srgbClr val="FFFFFF"/>
      </a:lt1>
      <a:dk2>
        <a:srgbClr val="898176"/>
      </a:dk2>
      <a:lt2>
        <a:srgbClr val="E7E6E6"/>
      </a:lt2>
      <a:accent1>
        <a:srgbClr val="1A7B56"/>
      </a:accent1>
      <a:accent2>
        <a:srgbClr val="7A7B7A"/>
      </a:accent2>
      <a:accent3>
        <a:srgbClr val="95A88F"/>
      </a:accent3>
      <a:accent4>
        <a:srgbClr val="E2C085"/>
      </a:accent4>
      <a:accent5>
        <a:srgbClr val="BDBEBD"/>
      </a:accent5>
      <a:accent6>
        <a:srgbClr val="898075"/>
      </a:accent6>
      <a:hlink>
        <a:srgbClr val="F3E3CF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597</Words>
  <Application>Microsoft Macintosh PowerPoint</Application>
  <PresentationFormat>宽屏</PresentationFormat>
  <Paragraphs>65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Adobe Devanagari</vt:lpstr>
      <vt:lpstr>Arial</vt:lpstr>
      <vt:lpstr>Calibri</vt:lpstr>
      <vt:lpstr>Office 主题​​</vt:lpstr>
      <vt:lpstr>think-cell 幻灯片</vt:lpstr>
      <vt:lpstr>PowerPoint 演示文稿</vt:lpstr>
      <vt:lpstr>4.   Analysis of the Employment Program (Part 1) </vt:lpstr>
      <vt:lpstr>4.   Analysis of the Employment Program (Part 1) </vt:lpstr>
      <vt:lpstr>4.   Analysis of the Employment Program (Part 1) </vt:lpstr>
      <vt:lpstr>4.   Analysis of the Employment Program (Part 1) </vt:lpstr>
      <vt:lpstr>4.   Analysis of the Employment Program (Part 1)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5 Evaluation of an Estimation Method through Data Simulations </vt:lpstr>
      <vt:lpstr>The task distribution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严 珏</dc:creator>
  <cp:lastModifiedBy>严 珏</cp:lastModifiedBy>
  <cp:revision>8</cp:revision>
  <dcterms:created xsi:type="dcterms:W3CDTF">2023-05-01T21:40:44Z</dcterms:created>
  <dcterms:modified xsi:type="dcterms:W3CDTF">2023-05-02T21:48:21Z</dcterms:modified>
</cp:coreProperties>
</file>