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Dancing Script" panose="020B0604020202020204" charset="0"/>
      <p:regular r:id="rId8"/>
      <p:bold r:id="rId9"/>
    </p:embeddedFont>
    <p:embeddedFont>
      <p:font typeface="Delius Swash Caps" panose="020B0604020202020204" charset="0"/>
      <p:regular r:id="rId10"/>
    </p:embeddedFont>
    <p:embeddedFont>
      <p:font typeface="FreesiaUPC" panose="020B0604020202020204" pitchFamily="34" charset="-34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E02B56-9ADE-4740-8BDD-D6D3ECDF0BC0}">
  <a:tblStyle styleId="{E9E02B56-9ADE-4740-8BDD-D6D3ECDF0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46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7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951262" y="1822025"/>
            <a:ext cx="7394375" cy="1499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การประยุกต์ใช้เทคนิคทางเหมืองข้อมูล</a:t>
            </a:r>
            <a:endParaRPr lang="en-US" sz="30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ในการพัฒนาระบบ</a:t>
            </a:r>
            <a:endParaRPr lang="th-TH" sz="3000" b="1" dirty="0"/>
          </a:p>
        </p:txBody>
      </p: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435686" y="465408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4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1665828" y="779034"/>
            <a:ext cx="6542317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th-TH" sz="5000" dirty="0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การพยากรณ์กลุ่มลูกค้าใหม่</a:t>
            </a:r>
            <a:br>
              <a:rPr lang="th-TH" sz="5000" dirty="0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</a:br>
            <a:r>
              <a:rPr lang="th-TH" sz="5000" dirty="0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ด้วยเทคนิคแรนดอม</a:t>
            </a:r>
            <a:r>
              <a:rPr lang="th-TH" sz="5000" dirty="0" err="1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ฟอเ</a:t>
            </a:r>
            <a:r>
              <a:rPr lang="th-TH" sz="5000" dirty="0">
                <a:solidFill>
                  <a:schemeClr val="tx1"/>
                </a:solidFill>
                <a:latin typeface="FreesiaUPC" panose="020B0604020202020204" pitchFamily="34" charset="-34"/>
                <a:ea typeface="Microsoft Sans Serif" panose="020B0604020202020204" pitchFamily="34" charset="0"/>
                <a:cs typeface="FreesiaUPC" panose="020B0604020202020204" pitchFamily="34" charset="-34"/>
              </a:rPr>
              <a:t>รส</a:t>
            </a:r>
            <a:endParaRPr lang="en-US" sz="5000" dirty="0">
              <a:solidFill>
                <a:schemeClr val="tx1"/>
              </a:solidFill>
              <a:latin typeface="FreesiaUPC" panose="020B0604020202020204" pitchFamily="34" charset="-34"/>
              <a:ea typeface="Microsoft Sans Serif" panose="020B0604020202020204" pitchFamily="34" charset="0"/>
              <a:cs typeface="FreesiaUPC" panose="020B0604020202020204" pitchFamily="34" charset="-34"/>
            </a:endParaRP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195752" y="4070332"/>
            <a:ext cx="3670232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624285001 </a:t>
            </a:r>
            <a:r>
              <a:rPr lang="th-TH" dirty="0"/>
              <a:t>อรทัย อ้วนล้ำ</a:t>
            </a:r>
            <a:r>
              <a:rPr lang="en-US" dirty="0"/>
              <a:t> 62/44</a:t>
            </a:r>
            <a:endParaRPr lang="th-TH" dirty="0"/>
          </a:p>
        </p:txBody>
      </p: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435686" y="465408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2EEFDA1-8A89-8640-72A1-F81640F5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9" y="2377889"/>
            <a:ext cx="8432873" cy="1662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752522" y="217461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ขั้นตอนวิธีดำเนินงาน</a:t>
            </a:r>
          </a:p>
        </p:txBody>
      </p:sp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870312" y="737524"/>
            <a:ext cx="8164504" cy="4111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b="1" dirty="0"/>
              <a:t>เครื่องมือที่ใช้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/>
              <a:t>	</a:t>
            </a:r>
            <a:r>
              <a:rPr lang="en-US" sz="1600" dirty="0"/>
              <a:t>google </a:t>
            </a:r>
            <a:r>
              <a:rPr lang="en-US" sz="1600" dirty="0" err="1"/>
              <a:t>colab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b="1" dirty="0"/>
              <a:t>อัลกอริทึมที่ใช้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dirty="0"/>
              <a:t>	</a:t>
            </a:r>
            <a:r>
              <a:rPr lang="en-US" sz="1800" dirty="0" err="1"/>
              <a:t>Randomforest</a:t>
            </a:r>
            <a:endParaRPr lang="th-TH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h-TH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800" b="1" dirty="0"/>
              <a:t>ขั้นตอนดำเนินงาน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600" dirty="0"/>
              <a:t>1. กระบวนการคัดเลือกข้อมูล ข้อมูลจากเว็บ </a:t>
            </a:r>
            <a:r>
              <a:rPr lang="en-US" sz="1600" dirty="0"/>
              <a:t>Kaggle.com </a:t>
            </a:r>
            <a:r>
              <a:rPr lang="th-TH" sz="1600" dirty="0"/>
              <a:t>จำนวน 8,067 </a:t>
            </a:r>
            <a:r>
              <a:rPr lang="en-US" sz="1600" dirty="0"/>
              <a:t>Record 9 Attribute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2. </a:t>
            </a:r>
            <a:r>
              <a:rPr lang="th-TH" sz="1600" dirty="0" err="1"/>
              <a:t>การทำ</a:t>
            </a:r>
            <a:r>
              <a:rPr lang="th-TH" sz="1600" dirty="0"/>
              <a:t>ความสะอาดข้อมูล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600" dirty="0"/>
              <a:t>3. การแปลงข้อมูล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600" dirty="0"/>
              <a:t>4. การแบ่งชุดข้อมูลสำหรับสอน (</a:t>
            </a:r>
            <a:r>
              <a:rPr lang="en-US" sz="1600" dirty="0"/>
              <a:t>Training set) 70% </a:t>
            </a:r>
            <a:r>
              <a:rPr lang="th-TH" sz="1600" dirty="0"/>
              <a:t>และชุดข้อมูลสำหรับทดสอบ (</a:t>
            </a:r>
            <a:r>
              <a:rPr lang="en-US" sz="1600" dirty="0"/>
              <a:t>Test set) 30% </a:t>
            </a:r>
            <a:br>
              <a:rPr lang="en-US" sz="1600" dirty="0"/>
            </a:br>
            <a:r>
              <a:rPr lang="th-TH" sz="1600" dirty="0"/>
              <a:t>และกำหนด </a:t>
            </a:r>
            <a:r>
              <a:rPr lang="en-US" sz="1600" dirty="0" err="1"/>
              <a:t>random_state</a:t>
            </a:r>
            <a:r>
              <a:rPr lang="en-US" sz="1600" dirty="0"/>
              <a:t>=42 </a:t>
            </a:r>
            <a:r>
              <a:rPr lang="th-TH" sz="1600" dirty="0"/>
              <a:t>คือสุ่มทีละ 42 ตัว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-TH" sz="1600" dirty="0"/>
              <a:t>5. การสร้างตัวแบบจำลองการขุดข้อมูล (</a:t>
            </a:r>
            <a:r>
              <a:rPr lang="en-US" sz="1600" dirty="0"/>
              <a:t>Datamining Model Building)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6.</a:t>
            </a:r>
            <a:r>
              <a:rPr lang="th-TH" sz="1600" dirty="0"/>
              <a:t>การนำโมเดลไปใช้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h-TH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th-TH" sz="1800" dirty="0"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8012939" y="1114469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815993" y="3814334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41933" y="104561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dirty="0"/>
              <a:t>ข้อมูล</a:t>
            </a:r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6573411F-1DD1-8B4A-4A5E-F5A6FA641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88501"/>
              </p:ext>
            </p:extLst>
          </p:nvPr>
        </p:nvGraphicFramePr>
        <p:xfrm>
          <a:off x="268560" y="747917"/>
          <a:ext cx="8694123" cy="423990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{21E4AEA4-8DFA-4A89-87EB-49C32662AFE0}</a:tableStyleId>
              </a:tblPr>
              <a:tblGrid>
                <a:gridCol w="1424632">
                  <a:extLst>
                    <a:ext uri="{9D8B030D-6E8A-4147-A177-3AD203B41FA5}">
                      <a16:colId xmlns:a16="http://schemas.microsoft.com/office/drawing/2014/main" val="3938158005"/>
                    </a:ext>
                  </a:extLst>
                </a:gridCol>
                <a:gridCol w="4474564">
                  <a:extLst>
                    <a:ext uri="{9D8B030D-6E8A-4147-A177-3AD203B41FA5}">
                      <a16:colId xmlns:a16="http://schemas.microsoft.com/office/drawing/2014/main" val="1975473655"/>
                    </a:ext>
                  </a:extLst>
                </a:gridCol>
                <a:gridCol w="2794927">
                  <a:extLst>
                    <a:ext uri="{9D8B030D-6E8A-4147-A177-3AD203B41FA5}">
                      <a16:colId xmlns:a16="http://schemas.microsoft.com/office/drawing/2014/main" val="752179025"/>
                    </a:ext>
                  </a:extLst>
                </a:gridCol>
              </a:tblGrid>
              <a:tr h="2467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Attribute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meaning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class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7649522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Gender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Gender of the customer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 Male, 1 Female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64698034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 err="1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Ever_Married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Marital status of the customer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 No, 1 Yes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96818631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Age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Age of the customer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19-70 years old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3513048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Graduated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Is the customer a graduate?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 No, 1 Yes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30271989"/>
                  </a:ext>
                </a:extLst>
              </a:tr>
              <a:tr h="895755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Profession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Profession of the customer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0 Healthcare, 1 Engineer, 2 Lawyer</a:t>
                      </a: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3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Entertainment, 4 Artist, 5 Executive, 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FreesiaUPC" panose="020B0604020202020204" pitchFamily="34" charset="-34"/>
                          <a:ea typeface="+mn-ea"/>
                          <a:cs typeface="FreesiaUPC" panose="020B0604020202020204" pitchFamily="34" charset="-34"/>
                        </a:rPr>
                        <a:t>6 Doctor, 7 Homemaker, 8 Marketing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1794974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Work_Experience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Work Experience in years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1810488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Spending_Score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Spending score of the customer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h-TH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0</a:t>
                      </a: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Low,</a:t>
                      </a:r>
                      <a:r>
                        <a:rPr lang="th-TH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1 </a:t>
                      </a: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Average</a:t>
                      </a:r>
                      <a:r>
                        <a:rPr lang="th-TH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, 2 </a:t>
                      </a:r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High</a:t>
                      </a:r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70103875"/>
                  </a:ext>
                </a:extLst>
              </a:tr>
              <a:tr h="448554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Family_Size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Number of family members for the customer (including the customer)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b="0" dirty="0">
                        <a:effectLst/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50371964"/>
                  </a:ext>
                </a:extLst>
              </a:tr>
              <a:tr h="269132"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Segmentation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(target) Customer Segment of the customer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A, B, C ,D</a:t>
                      </a:r>
                    </a:p>
                  </a:txBody>
                  <a:tcPr marL="182880" marR="182880" marT="68580" marB="533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22666376"/>
                  </a:ext>
                </a:extLst>
              </a:tr>
            </a:tbl>
          </a:graphicData>
        </a:graphic>
      </p:graphicFrame>
      <p:grpSp>
        <p:nvGrpSpPr>
          <p:cNvPr id="2076" name="Google Shape;2076;p51"/>
          <p:cNvGrpSpPr/>
          <p:nvPr/>
        </p:nvGrpSpPr>
        <p:grpSpPr>
          <a:xfrm rot="20751026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51489" y="4047827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760484" y="1214203"/>
            <a:ext cx="6051091" cy="3710066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142680" y="603586"/>
            <a:ext cx="2305597" cy="2477086"/>
            <a:chOff x="6556568" y="836089"/>
            <a:chExt cx="2054716" cy="2207545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972804" y="1590873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 dirty="0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Thank you.</a:t>
              </a:r>
              <a:endParaRPr sz="15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  <p:sp>
          <p:nvSpPr>
            <p:cNvPr id="2150" name="Google Shape;2150;p52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            ...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9235836-E131-7FFB-E6F3-0AEF64AE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17" y="1645675"/>
            <a:ext cx="5696655" cy="27375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266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FreesiaUPC</vt:lpstr>
      <vt:lpstr>Dancing Script</vt:lpstr>
      <vt:lpstr>Delius Swash Caps</vt:lpstr>
      <vt:lpstr>Roboto Condensed Light</vt:lpstr>
      <vt:lpstr>Arial</vt:lpstr>
      <vt:lpstr>Roboto</vt:lpstr>
      <vt:lpstr>Pretty Aesthetic Notes for School by Slidesgo</vt:lpstr>
      <vt:lpstr>PowerPoint Presentation</vt:lpstr>
      <vt:lpstr>การพยากรณ์กลุ่มลูกค้าใหม่ ด้วยเทคนิคแรนดอมฟอเรส</vt:lpstr>
      <vt:lpstr>ขั้นตอนวิธีดำเนินงาน</vt:lpstr>
      <vt:lpstr>ข้อมูล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การพยากรณ์กลุ่มลูกค้าใหม่ ด้วยเทคนิคแรนดอมฟอเรส</dc:title>
  <cp:lastModifiedBy>User</cp:lastModifiedBy>
  <cp:revision>4</cp:revision>
  <dcterms:modified xsi:type="dcterms:W3CDTF">2022-11-18T04:00:42Z</dcterms:modified>
</cp:coreProperties>
</file>