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0004-B6C6-4A9F-9FC7-786ED4320DEF}" type="datetimeFigureOut">
              <a:rPr lang="hu-HU" smtClean="0"/>
              <a:t>2024. 11. 05.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E128A-8F01-4132-9F5C-D58FD1F826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E128A-8F01-4132-9F5C-D58FD1F826E3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534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7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5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24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04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71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69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26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08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84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2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8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24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4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5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7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12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veczAdam/Arcade-Ga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32A07D-C646-4CC0-BA93-76707E70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F5F250-EF2F-6D6E-2640-42868B1E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Arcade</a:t>
            </a:r>
            <a:r>
              <a:rPr lang="hu-HU" dirty="0"/>
              <a:t> </a:t>
            </a:r>
            <a:r>
              <a:rPr lang="hu-HU" dirty="0" err="1">
                <a:effectLst/>
              </a:rPr>
              <a:t>Machine</a:t>
            </a:r>
            <a:r>
              <a:rPr lang="hu-HU" dirty="0"/>
              <a:t> </a:t>
            </a:r>
            <a:r>
              <a:rPr lang="hu-HU" dirty="0" err="1"/>
              <a:t>Mania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3CCE2D7-32BF-6C40-6A0D-C8AED280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rgbClr val="E72950"/>
                </a:solidFill>
              </a:rPr>
              <a:t>Bódi </a:t>
            </a:r>
            <a:r>
              <a:rPr lang="hu-HU" sz="2000" dirty="0">
                <a:solidFill>
                  <a:srgbClr val="E72950"/>
                </a:solidFill>
                <a:effectLst/>
              </a:rPr>
              <a:t>Szabolcs</a:t>
            </a:r>
            <a:r>
              <a:rPr lang="hu-HU" sz="2000" dirty="0">
                <a:solidFill>
                  <a:srgbClr val="E72950"/>
                </a:solidFill>
              </a:rPr>
              <a:t> &amp; Oravecz Ádám József</a:t>
            </a:r>
          </a:p>
        </p:txBody>
      </p:sp>
      <p:pic>
        <p:nvPicPr>
          <p:cNvPr id="4" name="Picture 3" descr="Neonfény térhatású kör">
            <a:extLst>
              <a:ext uri="{FF2B5EF4-FFF2-40B4-BE49-F238E27FC236}">
                <a16:creationId xmlns:a16="http://schemas.microsoft.com/office/drawing/2014/main" id="{98DCBEE4-1D50-A4B1-B2D6-7F325B5C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2" r="949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2EFEDE-8757-0675-70CB-7513CBB4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>
                <a:effectLst/>
              </a:rPr>
              <a:t>Koncepció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C612BD0-5B78-ABCC-47A0-C5BC1CC1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Arcade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People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Studio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2024-2025-ös tanévben a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Arcade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Mania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webes játékot – „Y8 szerű játékplatformot – fogja elkészíteni.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Tagok: Bódi Szabolcs és Oravecz Ádám József.</a:t>
            </a:r>
          </a:p>
          <a:p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platform 3 kisebb játékot tartalmaz majd amiket a </a:t>
            </a:r>
            <a:r>
              <a:rPr lang="hu-H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főmenűből</a:t>
            </a:r>
            <a:r>
              <a:rPr lang="hu-H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lehet majd elérni.</a:t>
            </a:r>
            <a:endParaRPr lang="hu-H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009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73C87D6-71BE-94EE-5024-60E353299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5" r="10987" b="2"/>
          <a:stretch/>
        </p:blipFill>
        <p:spPr bwMode="auto">
          <a:xfrm>
            <a:off x="-8622" y="10"/>
            <a:ext cx="6096000" cy="6857990"/>
          </a:xfrm>
          <a:prstGeom prst="rect">
            <a:avLst/>
          </a:prstGeom>
          <a:noFill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59A4776-134C-CC08-9036-D54C9AA1D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hu-HU" sz="5400" dirty="0">
                <a:effectLst/>
              </a:rPr>
              <a:t>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666B14-F8E2-D457-AF30-4ABF6085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r>
              <a:rPr lang="hu-HU" sz="2400" dirty="0">
                <a:effectLst/>
              </a:rPr>
              <a:t>A platform a </a:t>
            </a:r>
            <a:r>
              <a:rPr lang="hu-HU" sz="2400" dirty="0" err="1">
                <a:effectLst/>
              </a:rPr>
              <a:t>retro</a:t>
            </a:r>
            <a:r>
              <a:rPr lang="hu-HU" sz="2400" dirty="0">
                <a:effectLst/>
              </a:rPr>
              <a:t> játékgépek stílusát hivatott tükrözni.</a:t>
            </a:r>
          </a:p>
          <a:p>
            <a:r>
              <a:rPr lang="hu-HU" sz="2400" dirty="0">
                <a:effectLst/>
              </a:rPr>
              <a:t>Maga a </a:t>
            </a:r>
            <a:r>
              <a:rPr lang="hu-HU" sz="2400" dirty="0" err="1">
                <a:effectLst/>
              </a:rPr>
              <a:t>főmenű</a:t>
            </a:r>
            <a:r>
              <a:rPr lang="hu-HU" sz="2400" dirty="0">
                <a:effectLst/>
              </a:rPr>
              <a:t> lényegében egy játékgép képernyője lesz, innen lehet majd a játékokat kiválasztani, elindítani.</a:t>
            </a:r>
          </a:p>
          <a:p>
            <a:r>
              <a:rPr lang="hu-HU" sz="2400" dirty="0">
                <a:effectLst/>
              </a:rPr>
              <a:t>Minden játéknak egy külön HTML oldalt készítünk, CSS és JS használatával – esetleg </a:t>
            </a:r>
            <a:r>
              <a:rPr lang="hu-HU" sz="2400" dirty="0" err="1">
                <a:effectLst/>
              </a:rPr>
              <a:t>BootStrap-pel</a:t>
            </a:r>
            <a:r>
              <a:rPr lang="hu-HU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88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0A49C5-608F-8CBD-7BBC-94F1CC69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dirty="0"/>
              <a:t>Fejlesztés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B78F5-FA30-3D99-99D3-4FD948B03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fejlesztés során, mint a </a:t>
            </a:r>
            <a:r>
              <a:rPr lang="hu-HU" sz="2400" dirty="0">
                <a:effectLst/>
                <a:ea typeface="Calibri" panose="020F0502020204030204" pitchFamily="34" charset="0"/>
              </a:rPr>
              <a:t>Visual </a:t>
            </a:r>
            <a:r>
              <a:rPr lang="hu-HU" sz="2400" dirty="0" err="1">
                <a:effectLst/>
                <a:ea typeface="Calibri" panose="020F0502020204030204" pitchFamily="34" charset="0"/>
              </a:rPr>
              <a:t>Studi</a:t>
            </a:r>
            <a:r>
              <a:rPr lang="hu-HU" sz="2400" dirty="0">
                <a:effectLst/>
                <a:ea typeface="Calibri" panose="020F0502020204030204" pitchFamily="34" charset="0"/>
              </a:rPr>
              <a:t> </a:t>
            </a:r>
            <a:r>
              <a:rPr lang="hu-HU" sz="2400" dirty="0" err="1">
                <a:effectLst/>
                <a:ea typeface="Calibri" panose="020F0502020204030204" pitchFamily="34" charset="0"/>
              </a:rPr>
              <a:t>Code</a:t>
            </a:r>
            <a:r>
              <a:rPr lang="hu-HU" sz="2400" dirty="0">
                <a:effectLst/>
                <a:ea typeface="Calibri" panose="020F0502020204030204" pitchFamily="34" charset="0"/>
              </a:rPr>
              <a:t> </a:t>
            </a:r>
            <a:r>
              <a:rPr lang="hu-HU" sz="2400" dirty="0"/>
              <a:t>fejlesztői környezetet fogjuk használni.</a:t>
            </a:r>
          </a:p>
          <a:p>
            <a:r>
              <a:rPr lang="hu-HU" sz="2400" dirty="0"/>
              <a:t>Az elkészített részeket GitHub-</a:t>
            </a:r>
            <a:r>
              <a:rPr lang="hu-HU" sz="2400" dirty="0" err="1"/>
              <a:t>ra</a:t>
            </a:r>
            <a:r>
              <a:rPr lang="hu-HU" sz="2400" dirty="0"/>
              <a:t> fogjuk feltölteni.</a:t>
            </a:r>
          </a:p>
          <a:p>
            <a:r>
              <a:rPr lang="hu-HU" sz="2400" dirty="0"/>
              <a:t>A </a:t>
            </a:r>
            <a:r>
              <a:rPr lang="hu-HU" sz="2400" dirty="0" err="1"/>
              <a:t>főmenűt</a:t>
            </a:r>
            <a:r>
              <a:rPr lang="hu-HU" sz="2400" dirty="0"/>
              <a:t> 1 héten belül </a:t>
            </a:r>
            <a:r>
              <a:rPr lang="hu-HU" sz="2400" dirty="0" err="1"/>
              <a:t>telejesen</a:t>
            </a:r>
            <a:r>
              <a:rPr lang="hu-HU" sz="2400" dirty="0"/>
              <a:t> elkészítjük, a játékokat pedig a téliszünet előtt már be fogjuk fejezni – egyet minimum</a:t>
            </a:r>
          </a:p>
          <a:p>
            <a:r>
              <a:rPr lang="hu-HU" sz="2400" dirty="0">
                <a:hlinkClick r:id="rId2"/>
              </a:rPr>
              <a:t>https://github.com/OraveczAdam/Arcade-Game</a:t>
            </a:r>
            <a:endParaRPr lang="hu-HU" sz="24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3267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D9D9D0AB-1E2F-44A8-B9C6-FA4098301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D0629EB-6F3E-A969-DDEF-9732F0C5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782" y="3817577"/>
            <a:ext cx="7417207" cy="83889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hu-HU" sz="5400" dirty="0"/>
              <a:t>Példák</a:t>
            </a:r>
            <a:endParaRPr lang="en-US" sz="5400" dirty="0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5D6961C-EFBF-4F83-A66D-899FB9B6C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7485"/>
            <a:ext cx="3853949" cy="2932144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2" name="Picture 8" descr="Retro Videojátékok Halloween Arcade Játékok Szellemek Szörnyek Kártya  Háttér Régi Számítógépes Játékok Vektor Illusztráció Halloween Pixel Játék  témájú stock illusztráció – Kép letöltése most - iStock">
            <a:extLst>
              <a:ext uri="{FF2B5EF4-FFF2-40B4-BE49-F238E27FC236}">
                <a16:creationId xmlns:a16="http://schemas.microsoft.com/office/drawing/2014/main" id="{56325DDD-499C-416B-7F15-025171686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34" b="2"/>
          <a:stretch/>
        </p:blipFill>
        <p:spPr bwMode="auto">
          <a:xfrm>
            <a:off x="2" y="790537"/>
            <a:ext cx="3691699" cy="2606040"/>
          </a:xfrm>
          <a:custGeom>
            <a:avLst/>
            <a:gdLst/>
            <a:ahLst/>
            <a:cxnLst/>
            <a:rect l="l" t="t" r="r" b="b"/>
            <a:pathLst>
              <a:path w="3691699" h="2606040">
                <a:moveTo>
                  <a:pt x="0" y="0"/>
                </a:moveTo>
                <a:lnTo>
                  <a:pt x="3567443" y="0"/>
                </a:lnTo>
                <a:cubicBezTo>
                  <a:pt x="3636068" y="0"/>
                  <a:pt x="3691699" y="55631"/>
                  <a:pt x="3691699" y="124256"/>
                </a:cubicBezTo>
                <a:lnTo>
                  <a:pt x="3691699" y="2481784"/>
                </a:lnTo>
                <a:cubicBezTo>
                  <a:pt x="3691699" y="2550409"/>
                  <a:pt x="3636068" y="2606040"/>
                  <a:pt x="3567443" y="2606040"/>
                </a:cubicBezTo>
                <a:lnTo>
                  <a:pt x="0" y="260604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B14A291F-D692-4394-9C1B-867F6A07C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8341" y="1"/>
            <a:ext cx="4341084" cy="3131603"/>
          </a:xfrm>
          <a:custGeom>
            <a:avLst/>
            <a:gdLst>
              <a:gd name="connsiteX0" fmla="*/ 0 w 4341084"/>
              <a:gd name="connsiteY0" fmla="*/ 0 h 3131603"/>
              <a:gd name="connsiteX1" fmla="*/ 4341084 w 4341084"/>
              <a:gd name="connsiteY1" fmla="*/ 0 h 3131603"/>
              <a:gd name="connsiteX2" fmla="*/ 4341084 w 4341084"/>
              <a:gd name="connsiteY2" fmla="*/ 2989456 h 3131603"/>
              <a:gd name="connsiteX3" fmla="*/ 4198937 w 4341084"/>
              <a:gd name="connsiteY3" fmla="*/ 3131603 h 3131603"/>
              <a:gd name="connsiteX4" fmla="*/ 142147 w 4341084"/>
              <a:gd name="connsiteY4" fmla="*/ 3131603 h 3131603"/>
              <a:gd name="connsiteX5" fmla="*/ 0 w 4341084"/>
              <a:gd name="connsiteY5" fmla="*/ 2989456 h 3131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41084" h="3131603">
                <a:moveTo>
                  <a:pt x="0" y="0"/>
                </a:moveTo>
                <a:lnTo>
                  <a:pt x="4341084" y="0"/>
                </a:lnTo>
                <a:lnTo>
                  <a:pt x="4341084" y="2989456"/>
                </a:lnTo>
                <a:cubicBezTo>
                  <a:pt x="4341084" y="3067962"/>
                  <a:pt x="4277443" y="3131603"/>
                  <a:pt x="4198937" y="3131603"/>
                </a:cubicBezTo>
                <a:lnTo>
                  <a:pt x="142147" y="3131603"/>
                </a:lnTo>
                <a:cubicBezTo>
                  <a:pt x="63641" y="3131603"/>
                  <a:pt x="0" y="3067962"/>
                  <a:pt x="0" y="2989456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4" name="Picture 10" descr="1942 - Classic shooting games – Alkalmazások a Google Playen">
            <a:extLst>
              <a:ext uri="{FF2B5EF4-FFF2-40B4-BE49-F238E27FC236}">
                <a16:creationId xmlns:a16="http://schemas.microsoft.com/office/drawing/2014/main" id="{846E2660-4605-B666-543B-FEC96CBC8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0" b="2"/>
          <a:stretch/>
        </p:blipFill>
        <p:spPr bwMode="auto">
          <a:xfrm>
            <a:off x="4301773" y="2"/>
            <a:ext cx="4014216" cy="2965583"/>
          </a:xfrm>
          <a:custGeom>
            <a:avLst/>
            <a:gdLst/>
            <a:ahLst/>
            <a:cxnLst/>
            <a:rect l="l" t="t" r="r" b="b"/>
            <a:pathLst>
              <a:path w="4014216" h="2965583">
                <a:moveTo>
                  <a:pt x="0" y="0"/>
                </a:moveTo>
                <a:lnTo>
                  <a:pt x="4014216" y="0"/>
                </a:lnTo>
                <a:lnTo>
                  <a:pt x="4014216" y="2858732"/>
                </a:lnTo>
                <a:cubicBezTo>
                  <a:pt x="4014216" y="2917744"/>
                  <a:pt x="3966377" y="2965583"/>
                  <a:pt x="3907365" y="2965583"/>
                </a:cubicBezTo>
                <a:lnTo>
                  <a:pt x="106851" y="2965583"/>
                </a:lnTo>
                <a:cubicBezTo>
                  <a:pt x="47839" y="2965583"/>
                  <a:pt x="0" y="2917744"/>
                  <a:pt x="0" y="285873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7DCE9305-533A-42E7-B986-4073CE70B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9597" y="723328"/>
            <a:ext cx="3382402" cy="2401188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3AACF04-0D5A-2C45-FB12-AF83F01042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2" r="4301" b="-3"/>
          <a:stretch/>
        </p:blipFill>
        <p:spPr bwMode="auto">
          <a:xfrm>
            <a:off x="8973312" y="886078"/>
            <a:ext cx="3218688" cy="2075688"/>
          </a:xfrm>
          <a:custGeom>
            <a:avLst/>
            <a:gdLst/>
            <a:ahLst/>
            <a:cxnLst/>
            <a:rect l="l" t="t" r="r" b="b"/>
            <a:pathLst>
              <a:path w="3218688" h="2075688">
                <a:moveTo>
                  <a:pt x="115803" y="0"/>
                </a:moveTo>
                <a:lnTo>
                  <a:pt x="3218688" y="0"/>
                </a:lnTo>
                <a:lnTo>
                  <a:pt x="3218688" y="2075688"/>
                </a:lnTo>
                <a:lnTo>
                  <a:pt x="115803" y="2075688"/>
                </a:lnTo>
                <a:cubicBezTo>
                  <a:pt x="51847" y="2075688"/>
                  <a:pt x="0" y="2023841"/>
                  <a:pt x="0" y="1959885"/>
                </a:cubicBezTo>
                <a:lnTo>
                  <a:pt x="0" y="115803"/>
                </a:lnTo>
                <a:cubicBezTo>
                  <a:pt x="0" y="51847"/>
                  <a:pt x="51847" y="0"/>
                  <a:pt x="115803" y="0"/>
                </a:cubicBezTo>
                <a:close/>
              </a:path>
            </a:pathLst>
          </a:custGeom>
          <a:noFill/>
        </p:spPr>
      </p:pic>
      <p:sp>
        <p:nvSpPr>
          <p:cNvPr id="1040" name="Content Placeholder 1039">
            <a:extLst>
              <a:ext uri="{FF2B5EF4-FFF2-40B4-BE49-F238E27FC236}">
                <a16:creationId xmlns:a16="http://schemas.microsoft.com/office/drawing/2014/main" id="{FB183E60-8F09-A52A-D95E-7FEF03AD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4769495"/>
            <a:ext cx="7417207" cy="1508251"/>
          </a:xfrm>
        </p:spPr>
        <p:txBody>
          <a:bodyPr>
            <a:normAutofit/>
          </a:bodyPr>
          <a:lstStyle/>
          <a:p>
            <a:r>
              <a:rPr lang="hu-HU" dirty="0"/>
              <a:t>Néhány példa, hogy milyen jellegű játékokat kívánunk elkészíteni – természetesen az időre való tekintettel kisebb komplexitással és „gyengébb” grafikával</a:t>
            </a:r>
            <a:endParaRPr lang="en-US" dirty="0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0E2BBE3E-D98A-4BB0-AEC2-97307ED12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9597" y="3428999"/>
            <a:ext cx="3382402" cy="2534478"/>
          </a:xfrm>
          <a:custGeom>
            <a:avLst/>
            <a:gdLst>
              <a:gd name="connsiteX0" fmla="*/ 0 w 3853949"/>
              <a:gd name="connsiteY0" fmla="*/ 0 h 2932144"/>
              <a:gd name="connsiteX1" fmla="*/ 3645034 w 3853949"/>
              <a:gd name="connsiteY1" fmla="*/ 0 h 2932144"/>
              <a:gd name="connsiteX2" fmla="*/ 3853949 w 3853949"/>
              <a:gd name="connsiteY2" fmla="*/ 208915 h 2932144"/>
              <a:gd name="connsiteX3" fmla="*/ 3853949 w 3853949"/>
              <a:gd name="connsiteY3" fmla="*/ 2723229 h 2932144"/>
              <a:gd name="connsiteX4" fmla="*/ 3645034 w 3853949"/>
              <a:gd name="connsiteY4" fmla="*/ 2932144 h 2932144"/>
              <a:gd name="connsiteX5" fmla="*/ 0 w 3853949"/>
              <a:gd name="connsiteY5" fmla="*/ 2932144 h 2932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3949" h="2932144">
                <a:moveTo>
                  <a:pt x="0" y="0"/>
                </a:moveTo>
                <a:lnTo>
                  <a:pt x="3645034" y="0"/>
                </a:lnTo>
                <a:cubicBezTo>
                  <a:pt x="3760415" y="0"/>
                  <a:pt x="3853949" y="93534"/>
                  <a:pt x="3853949" y="208915"/>
                </a:cubicBezTo>
                <a:lnTo>
                  <a:pt x="3853949" y="2723229"/>
                </a:lnTo>
                <a:cubicBezTo>
                  <a:pt x="3853949" y="2838610"/>
                  <a:pt x="3760415" y="2932144"/>
                  <a:pt x="3645034" y="2932144"/>
                </a:cubicBezTo>
                <a:lnTo>
                  <a:pt x="0" y="2932144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6" name="Picture 12" descr="Legjobb játékok 2000-2007 - írta: FrankBlack | Gamekapocs">
            <a:extLst>
              <a:ext uri="{FF2B5EF4-FFF2-40B4-BE49-F238E27FC236}">
                <a16:creationId xmlns:a16="http://schemas.microsoft.com/office/drawing/2014/main" id="{22474826-ADC4-DD43-CA8F-C55E5126C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 r="3" b="3"/>
          <a:stretch/>
        </p:blipFill>
        <p:spPr bwMode="auto">
          <a:xfrm>
            <a:off x="8973312" y="3594387"/>
            <a:ext cx="3218688" cy="2203704"/>
          </a:xfrm>
          <a:custGeom>
            <a:avLst/>
            <a:gdLst/>
            <a:ahLst/>
            <a:cxnLst/>
            <a:rect l="l" t="t" r="r" b="b"/>
            <a:pathLst>
              <a:path w="3218688" h="2203704">
                <a:moveTo>
                  <a:pt x="122945" y="0"/>
                </a:moveTo>
                <a:lnTo>
                  <a:pt x="3218688" y="0"/>
                </a:lnTo>
                <a:lnTo>
                  <a:pt x="3218688" y="2203704"/>
                </a:lnTo>
                <a:lnTo>
                  <a:pt x="122945" y="2203704"/>
                </a:lnTo>
                <a:cubicBezTo>
                  <a:pt x="55044" y="2203704"/>
                  <a:pt x="0" y="2148660"/>
                  <a:pt x="0" y="2080759"/>
                </a:cubicBezTo>
                <a:lnTo>
                  <a:pt x="0" y="122945"/>
                </a:lnTo>
                <a:cubicBezTo>
                  <a:pt x="0" y="55044"/>
                  <a:pt x="55044" y="0"/>
                  <a:pt x="12294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" descr="1942 - Classic shooting games – Alkalmazások a Google Playen">
            <a:extLst>
              <a:ext uri="{FF2B5EF4-FFF2-40B4-BE49-F238E27FC236}">
                <a16:creationId xmlns:a16="http://schemas.microsoft.com/office/drawing/2014/main" id="{2141D223-7C6A-EFF2-9D15-06739405BC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94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558708-1736-A2A5-B5DF-4BEC0AE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8AF725-F18C-759C-6B4E-260A584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6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0313E-6538-15C0-F912-5E646A3D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FB39C-6862-FB6C-18C0-70226045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7377" y="835383"/>
            <a:ext cx="3382832" cy="3499549"/>
          </a:xfrm>
        </p:spPr>
        <p:txBody>
          <a:bodyPr>
            <a:normAutofit/>
          </a:bodyPr>
          <a:lstStyle/>
          <a:p>
            <a:pPr algn="l"/>
            <a:r>
              <a:rPr lang="hu-HU" sz="4800" dirty="0"/>
              <a:t>Köszönjük a figyelmet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2DFD5E0-20C0-73AE-8370-841DB77D2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380" y="4334933"/>
            <a:ext cx="3382831" cy="1185333"/>
          </a:xfrm>
        </p:spPr>
        <p:txBody>
          <a:bodyPr>
            <a:normAutofit/>
          </a:bodyPr>
          <a:lstStyle/>
          <a:p>
            <a:pPr algn="l"/>
            <a:r>
              <a:rPr lang="hu-HU" sz="2000" dirty="0">
                <a:solidFill>
                  <a:srgbClr val="E72950"/>
                </a:solidFill>
              </a:rPr>
              <a:t>Bódi Szabolcs &amp; Oravecz Ádám József</a:t>
            </a:r>
          </a:p>
        </p:txBody>
      </p:sp>
      <p:pic>
        <p:nvPicPr>
          <p:cNvPr id="4" name="Picture 3" descr="Neonfény térhatású kör">
            <a:extLst>
              <a:ext uri="{FF2B5EF4-FFF2-40B4-BE49-F238E27FC236}">
                <a16:creationId xmlns:a16="http://schemas.microsoft.com/office/drawing/2014/main" id="{8E17AF13-23CB-0D3F-EA0A-DA2C4A80B5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22" r="9492"/>
          <a:stretch/>
        </p:blipFill>
        <p:spPr>
          <a:xfrm>
            <a:off x="-1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6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185</Words>
  <Application>Microsoft Office PowerPoint</Application>
  <PresentationFormat>Szélesvásznú</PresentationFormat>
  <Paragraphs>20</Paragraphs>
  <Slides>7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5" baseType="lpstr">
      <vt:lpstr>Aptos</vt:lpstr>
      <vt:lpstr>Arial</vt:lpstr>
      <vt:lpstr>Bookman Old Style</vt:lpstr>
      <vt:lpstr>Calibri</vt:lpstr>
      <vt:lpstr>Franklin Gothic Book</vt:lpstr>
      <vt:lpstr>Times New Roman</vt:lpstr>
      <vt:lpstr>Wingdings 2</vt:lpstr>
      <vt:lpstr>SlateVTI</vt:lpstr>
      <vt:lpstr>Arcade Machine Mania</vt:lpstr>
      <vt:lpstr>Koncepció</vt:lpstr>
      <vt:lpstr>Design</vt:lpstr>
      <vt:lpstr>Fejlesztés</vt:lpstr>
      <vt:lpstr>Példák</vt:lpstr>
      <vt:lpstr>PowerPoint-bemutató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Szabolcs Bódi</dc:creator>
  <cp:lastModifiedBy>Szabolcs Bódi</cp:lastModifiedBy>
  <cp:revision>12</cp:revision>
  <dcterms:created xsi:type="dcterms:W3CDTF">2024-11-05T13:58:57Z</dcterms:created>
  <dcterms:modified xsi:type="dcterms:W3CDTF">2024-11-05T14:40:39Z</dcterms:modified>
</cp:coreProperties>
</file>