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7" r:id="rId18"/>
    <p:sldId id="1288" r:id="rId19"/>
    <p:sldId id="1249" r:id="rId20"/>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108" d="100"/>
          <a:sy n="108" d="100"/>
        </p:scale>
        <p:origin x="738" y="9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4/27/2024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9.png"/><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010986" y="1030514"/>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3" y="3956068"/>
            <a:ext cx="3237209"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b="1" i="0" u="none" strike="noStrike" cap="none" dirty="0">
                <a:solidFill>
                  <a:schemeClr val="tx1"/>
                </a:solidFill>
                <a:latin typeface="Arial"/>
                <a:ea typeface="Arial"/>
                <a:cs typeface="Arial"/>
                <a:sym typeface="Arial"/>
              </a:rPr>
              <a:t>Mohamed</a:t>
            </a:r>
            <a:r>
              <a:rPr lang="en-US" sz="1100" b="1" dirty="0">
                <a:solidFill>
                  <a:schemeClr val="tx1"/>
                </a:solidFill>
              </a:rPr>
              <a:t> </a:t>
            </a:r>
            <a:r>
              <a:rPr lang="en-US" sz="1100" b="1" dirty="0" err="1">
                <a:solidFill>
                  <a:schemeClr val="tx1"/>
                </a:solidFill>
              </a:rPr>
              <a:t>riyas</a:t>
            </a:r>
            <a:r>
              <a:rPr lang="en-US" sz="1100" b="1" dirty="0">
                <a:solidFill>
                  <a:schemeClr val="tx1"/>
                </a:solidFill>
              </a:rPr>
              <a:t> </a:t>
            </a:r>
            <a:r>
              <a:rPr lang="en-US" sz="1100" b="1" dirty="0" err="1">
                <a:solidFill>
                  <a:schemeClr val="tx1"/>
                </a:solidFill>
              </a:rPr>
              <a:t>deen.m</a:t>
            </a:r>
            <a:endParaRPr lang="en-US" sz="1100" b="1" dirty="0">
              <a:solidFill>
                <a:schemeClr val="tx1"/>
              </a:solidFil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1" i="0" u="none" strike="noStrike" cap="none" dirty="0">
                <a:solidFill>
                  <a:schemeClr val="tx1"/>
                </a:solidFill>
                <a:latin typeface="Arial"/>
                <a:ea typeface="Arial"/>
                <a:cs typeface="Arial"/>
                <a:sym typeface="Arial"/>
              </a:rPr>
              <a:t>au9512211040</a:t>
            </a:r>
            <a:r>
              <a:rPr lang="en-US" sz="1100" b="1" dirty="0">
                <a:solidFill>
                  <a:schemeClr val="tx1"/>
                </a:solidFill>
              </a:rPr>
              <a:t>24</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JP College Of Engineering</a:t>
            </a:r>
            <a:endParaRPr lang="en-US" sz="1100" dirty="0">
              <a:solidFill>
                <a:schemeClr val="tx1"/>
              </a:solidFil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a:t>
            </a:r>
            <a:br>
              <a:rPr lang="en-IN" sz="2000" b="1" dirty="0">
                <a:solidFill>
                  <a:srgbClr val="213163"/>
                </a:solidFill>
              </a:rPr>
            </a:br>
            <a:r>
              <a:rPr lang="en-IN" sz="2000" b="1" dirty="0">
                <a:solidFill>
                  <a:srgbClr val="213163"/>
                </a:solidFill>
              </a:rPr>
              <a:t>                       </a:t>
            </a:r>
            <a:endParaRPr lang="en-IN" sz="20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25DFC7D9-4EA2-DEB3-0D9F-54FC3D9F2AF2}"/>
              </a:ext>
            </a:extLst>
          </p:cNvPr>
          <p:cNvSpPr txBox="1"/>
          <p:nvPr/>
        </p:nvSpPr>
        <p:spPr>
          <a:xfrm>
            <a:off x="429494" y="1334112"/>
            <a:ext cx="8427535" cy="3276282"/>
          </a:xfrm>
          <a:prstGeom prst="rect">
            <a:avLst/>
          </a:prstGeom>
          <a:noFill/>
        </p:spPr>
        <p:txBody>
          <a:bodyPr wrap="square">
            <a:spAutoFit/>
          </a:bodyPr>
          <a:lstStyle/>
          <a:p>
            <a:pPr>
              <a:lnSpc>
                <a:spcPct val="150000"/>
              </a:lnSpc>
              <a:buFont typeface="Arial" panose="020B0604020202020204" pitchFamily="34" charset="0"/>
              <a:buChar char="•"/>
            </a:pPr>
            <a:r>
              <a:rPr lang="en-US" sz="2000" b="0" i="0" dirty="0">
                <a:solidFill>
                  <a:srgbClr val="0D0D0D"/>
                </a:solidFill>
                <a:effectLst/>
                <a:highlight>
                  <a:srgbClr val="FFFFFF"/>
                </a:highlight>
                <a:latin typeface="Söhne"/>
              </a:rPr>
              <a:t>Data Structuring: Utilize Django's ORM to organize data effectively, enhancing storage and retrieval of user, poll, and voting information. Algorithm Development: Create algorithms for vote processing and result computation, guaranteeing precision and responsiveness in presenting real-time outcomes. Verification and Testing: Perform comprehensive testing to validate model functionality and algorithmic accuracy, resolving any inconsistencies or issues to preserve data integrity. </a:t>
            </a:r>
            <a:r>
              <a:rPr lang="en-US" sz="1600" dirty="0"/>
              <a:t>.</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03701" cy="3525300"/>
          </a:xfrm>
        </p:spPr>
        <p:txBody>
          <a:bodyPr/>
          <a:lstStyle/>
          <a:p>
            <a:pPr marL="152396" indent="0">
              <a:buNone/>
            </a:pPr>
            <a:r>
              <a:rPr lang="en-US" dirty="0"/>
              <a:t> </a:t>
            </a:r>
          </a:p>
        </p:txBody>
      </p:sp>
      <p:pic>
        <p:nvPicPr>
          <p:cNvPr id="4" name="Picture 3">
            <a:extLst>
              <a:ext uri="{FF2B5EF4-FFF2-40B4-BE49-F238E27FC236}">
                <a16:creationId xmlns:a16="http://schemas.microsoft.com/office/drawing/2014/main" id="{0ED560AC-75B8-E5A9-BB37-BD8E6EE46E19}"/>
              </a:ext>
            </a:extLst>
          </p:cNvPr>
          <p:cNvPicPr>
            <a:picLocks noChangeAspect="1"/>
          </p:cNvPicPr>
          <p:nvPr/>
        </p:nvPicPr>
        <p:blipFill>
          <a:blip r:embed="rId2"/>
          <a:stretch>
            <a:fillRect/>
          </a:stretch>
        </p:blipFill>
        <p:spPr>
          <a:xfrm>
            <a:off x="796151" y="1131156"/>
            <a:ext cx="7634796" cy="31041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Polling questions page</a:t>
            </a:r>
          </a:p>
        </p:txBody>
      </p:sp>
      <p:pic>
        <p:nvPicPr>
          <p:cNvPr id="5" name="Picture 4">
            <a:extLst>
              <a:ext uri="{FF2B5EF4-FFF2-40B4-BE49-F238E27FC236}">
                <a16:creationId xmlns:a16="http://schemas.microsoft.com/office/drawing/2014/main" id="{A5CD6276-B8A4-5DB5-BE55-529BD5D8BD84}"/>
              </a:ext>
            </a:extLst>
          </p:cNvPr>
          <p:cNvPicPr>
            <a:picLocks noChangeAspect="1"/>
          </p:cNvPicPr>
          <p:nvPr/>
        </p:nvPicPr>
        <p:blipFill>
          <a:blip r:embed="rId2"/>
          <a:stretch>
            <a:fillRect/>
          </a:stretch>
        </p:blipFill>
        <p:spPr>
          <a:xfrm>
            <a:off x="1087289" y="1267649"/>
            <a:ext cx="6968971" cy="27479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785" y="398068"/>
            <a:ext cx="7886430" cy="993870"/>
          </a:xfrm>
        </p:spPr>
        <p:txBody>
          <a:bodyPr anchor="ctr">
            <a:normAutofit/>
          </a:bodyPr>
          <a:lstStyle/>
          <a:p>
            <a:pPr algn="ctr"/>
            <a:r>
              <a:rPr lang="en-US" sz="2000" b="1" dirty="0"/>
              <a:t>Voting page</a:t>
            </a:r>
          </a:p>
        </p:txBody>
      </p:sp>
      <p:sp>
        <p:nvSpPr>
          <p:cNvPr id="9" name="Subtitle 2">
            <a:extLst>
              <a:ext uri="{FF2B5EF4-FFF2-40B4-BE49-F238E27FC236}">
                <a16:creationId xmlns:a16="http://schemas.microsoft.com/office/drawing/2014/main" id="{43B7CBA8-8C43-FF85-EB08-2C10D2C7F421}"/>
              </a:ext>
            </a:extLst>
          </p:cNvPr>
          <p:cNvSpPr>
            <a:spLocks noGrp="1"/>
          </p:cNvSpPr>
          <p:nvPr>
            <p:ph type="subTitle"/>
          </p:nvPr>
        </p:nvSpPr>
        <p:spPr>
          <a:xfrm>
            <a:off x="1516380" y="1775460"/>
            <a:ext cx="5524500" cy="2057400"/>
          </a:xfrm>
        </p:spPr>
        <p:txBody>
          <a:bodyPr/>
          <a:lstStyle/>
          <a:p>
            <a:endParaRPr lang="en-US" b="1" dirty="0"/>
          </a:p>
        </p:txBody>
      </p:sp>
      <p:pic>
        <p:nvPicPr>
          <p:cNvPr id="6" name="Picture 5">
            <a:extLst>
              <a:ext uri="{FF2B5EF4-FFF2-40B4-BE49-F238E27FC236}">
                <a16:creationId xmlns:a16="http://schemas.microsoft.com/office/drawing/2014/main" id="{5C48230C-CC41-FF4D-5405-D5BD03D1F60A}"/>
              </a:ext>
            </a:extLst>
          </p:cNvPr>
          <p:cNvPicPr>
            <a:picLocks noChangeAspect="1"/>
          </p:cNvPicPr>
          <p:nvPr/>
        </p:nvPicPr>
        <p:blipFill>
          <a:blip r:embed="rId2"/>
          <a:stretch>
            <a:fillRect/>
          </a:stretch>
        </p:blipFill>
        <p:spPr>
          <a:xfrm>
            <a:off x="488048" y="1267650"/>
            <a:ext cx="7655828" cy="32107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2000" b="1" dirty="0">
                <a:solidFill>
                  <a:srgbClr val="213163"/>
                </a:solidFill>
                <a:latin typeface="+mj-lt"/>
              </a:rPr>
              <a:t>Future </a:t>
            </a:r>
            <a:r>
              <a:rPr lang="en-US" sz="2000" b="1" dirty="0">
                <a:solidFill>
                  <a:srgbClr val="213163"/>
                </a:solidFill>
                <a:latin typeface="+mj-lt"/>
              </a:rPr>
              <a:t>Enhancements</a:t>
            </a:r>
            <a:r>
              <a:rPr lang="en-US" sz="2000" b="1" dirty="0">
                <a:solidFill>
                  <a:srgbClr val="374151"/>
                </a:solidFill>
                <a:latin typeface="+mj-lt"/>
                <a:cs typeface="Times New Roman" panose="02020603050405020304" pitchFamily="18" charset="0"/>
              </a:rPr>
              <a:t>:</a:t>
            </a:r>
            <a:br>
              <a:rPr lang="en-US" sz="2000" b="0" i="0" dirty="0">
                <a:solidFill>
                  <a:srgbClr val="374151"/>
                </a:solidFill>
                <a:effectLst/>
                <a:latin typeface="Söhne"/>
              </a:rPr>
            </a:br>
            <a:endParaRPr lang="en-US" sz="2000" dirty="0"/>
          </a:p>
        </p:txBody>
      </p:sp>
      <p:sp>
        <p:nvSpPr>
          <p:cNvPr id="4" name="TextBox 3">
            <a:extLst>
              <a:ext uri="{FF2B5EF4-FFF2-40B4-BE49-F238E27FC236}">
                <a16:creationId xmlns:a16="http://schemas.microsoft.com/office/drawing/2014/main" id="{9F8BEC68-596F-A18E-55F8-BEEC8DA5498E}"/>
              </a:ext>
            </a:extLst>
          </p:cNvPr>
          <p:cNvSpPr txBox="1"/>
          <p:nvPr/>
        </p:nvSpPr>
        <p:spPr>
          <a:xfrm>
            <a:off x="612560" y="1119250"/>
            <a:ext cx="7543628" cy="360720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Blockchain Integration: Investigate the integration of blockchain technology to bolster security and transparency in the voting process.</a:t>
            </a:r>
          </a:p>
          <a:p>
            <a:pPr marL="285750" indent="-285750">
              <a:lnSpc>
                <a:spcPct val="150000"/>
              </a:lnSpc>
              <a:buFont typeface="Arial" panose="020B0604020202020204" pitchFamily="34" charset="0"/>
              <a:buChar char="•"/>
            </a:pPr>
            <a:r>
              <a:rPr lang="en-US" dirty="0"/>
              <a:t>AI-Driven Customization: Deploy AI algorithms to personalize user interactions, delivering tailored recommendations and alerts.</a:t>
            </a:r>
          </a:p>
          <a:p>
            <a:pPr marL="285750" indent="-285750">
              <a:lnSpc>
                <a:spcPct val="150000"/>
              </a:lnSpc>
              <a:buFont typeface="Arial" panose="020B0604020202020204" pitchFamily="34" charset="0"/>
              <a:buChar char="•"/>
            </a:pPr>
            <a:r>
              <a:rPr lang="en-US" dirty="0"/>
              <a:t>Mobile App Creation: Enhance accessibility through the development of specialized mobile apps, enabling smooth voting experiences on handheld devices.</a:t>
            </a:r>
          </a:p>
          <a:p>
            <a:pPr marL="285750" indent="-285750">
              <a:lnSpc>
                <a:spcPct val="150000"/>
              </a:lnSpc>
              <a:buFont typeface="Arial" panose="020B0604020202020204" pitchFamily="34" charset="0"/>
              <a:buChar char="•"/>
            </a:pPr>
            <a:r>
              <a:rPr lang="en-US" dirty="0"/>
              <a:t>Gamification Integration: Incorporate gamification elements to incentivize participation and encourage community involvement within the voting platform.</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p:txBody>
      </p:sp>
      <p:sp>
        <p:nvSpPr>
          <p:cNvPr id="5" name="Rectangle 2">
            <a:extLst>
              <a:ext uri="{FF2B5EF4-FFF2-40B4-BE49-F238E27FC236}">
                <a16:creationId xmlns:a16="http://schemas.microsoft.com/office/drawing/2014/main" id="{D6C8C7C3-A67B-CC5B-8B09-357FBBA3180C}"/>
              </a:ext>
            </a:extLst>
          </p:cNvPr>
          <p:cNvSpPr>
            <a:spLocks noChangeArrowheads="1"/>
          </p:cNvSpPr>
          <p:nvPr/>
        </p:nvSpPr>
        <p:spPr bwMode="auto">
          <a:xfrm>
            <a:off x="0" y="0"/>
            <a:ext cx="42291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1185AB0F-C141-9ADC-1952-DEC455B09591}"/>
              </a:ext>
            </a:extLst>
          </p:cNvPr>
          <p:cNvSpPr>
            <a:spLocks noChangeArrowheads="1"/>
          </p:cNvSpPr>
          <p:nvPr/>
        </p:nvSpPr>
        <p:spPr bwMode="auto">
          <a:xfrm>
            <a:off x="152400" y="152400"/>
            <a:ext cx="42291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F57B8798-22F0-8C78-AE14-0113EA68044A}"/>
              </a:ext>
            </a:extLst>
          </p:cNvPr>
          <p:cNvSpPr txBox="1"/>
          <p:nvPr/>
        </p:nvSpPr>
        <p:spPr>
          <a:xfrm>
            <a:off x="939361" y="1396288"/>
            <a:ext cx="7666278" cy="3607206"/>
          </a:xfrm>
          <a:prstGeom prst="rect">
            <a:avLst/>
          </a:prstGeom>
          <a:noFill/>
        </p:spPr>
        <p:txBody>
          <a:bodyPr wrap="square">
            <a:spAutoFit/>
          </a:bodyPr>
          <a:lstStyle/>
          <a:p>
            <a:pPr>
              <a:lnSpc>
                <a:spcPct val="150000"/>
              </a:lnSpc>
            </a:pPr>
            <a:r>
              <a:rPr lang="en-US" dirty="0"/>
              <a:t>In summary, the development of a voting web application utilizing the Django framework holds immense potential for modernizing electoral processes. With a focus on accessibility, security, and transparency, our goal is to empower citizens to actively engage in democratic decision-making. Despite challenges such as technical intricacies and regulatory compliance, the anticipated benefits of heightened participation and increased trust in governance are substantial. Continuous refinement through rigorous testing, vigilant monitoring, and iterative enhancements will be pivotal in ensuring the efficacy and dependability of the platform. Ultimately, by embracing innovation and leveraging technology ethically, we can advance the fundamental principles of inclusivity, accountability, and civic empowerment in the digital era.</a:t>
            </a:r>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Voting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rPr>
              <a:t>Abstract</a:t>
            </a:r>
            <a:endParaRPr lang="en-IN" sz="24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800D7B0-45E5-4FE2-F95E-5DDE9DB148F4}"/>
              </a:ext>
            </a:extLst>
          </p:cNvPr>
          <p:cNvSpPr txBox="1"/>
          <p:nvPr/>
        </p:nvSpPr>
        <p:spPr>
          <a:xfrm>
            <a:off x="845820" y="1544448"/>
            <a:ext cx="7529376" cy="2319674"/>
          </a:xfrm>
          <a:prstGeom prst="rect">
            <a:avLst/>
          </a:prstGeom>
          <a:noFill/>
        </p:spPr>
        <p:txBody>
          <a:bodyPr wrap="square">
            <a:spAutoFit/>
          </a:bodyPr>
          <a:lstStyle/>
          <a:p>
            <a:pPr>
              <a:lnSpc>
                <a:spcPct val="150000"/>
              </a:lnSpc>
            </a:pPr>
            <a:r>
              <a:rPr lang="en-IN" b="0" i="0" dirty="0">
                <a:solidFill>
                  <a:srgbClr val="0D0D0D"/>
                </a:solidFill>
                <a:effectLst/>
                <a:highlight>
                  <a:srgbClr val="FFFFFF"/>
                </a:highlight>
                <a:latin typeface="Söhne"/>
              </a:rPr>
              <a:t>Built on Django, our voting web application streamlines democratic engagement. Users effortlessly register, peruse polls, and securely submit their votes. Django's sturdy framework guarantees scalability and preserves data integrity, safeguarding user privacy. With an intuitive UI/UX design, navigating the platform is seamless, elevating the user experience. Real-time updates and transparent result displays cultivate trust in the electoral process, fostering confidence in digital democracy. Empowering civic involvement, our application revolutionizes the landscape of digital democracy.</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2567563" cy="52962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Problem Statement</a:t>
            </a:r>
            <a:endParaRPr lang="en-IN" sz="18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D408C8ED-B9F3-CAC6-FDA7-7CBF4FD3EAE7}"/>
              </a:ext>
            </a:extLst>
          </p:cNvPr>
          <p:cNvSpPr txBox="1"/>
          <p:nvPr/>
        </p:nvSpPr>
        <p:spPr>
          <a:xfrm>
            <a:off x="845820" y="1248958"/>
            <a:ext cx="6824546" cy="1996509"/>
          </a:xfrm>
          <a:prstGeom prst="rect">
            <a:avLst/>
          </a:prstGeom>
          <a:noFill/>
        </p:spPr>
        <p:txBody>
          <a:bodyPr wrap="square">
            <a:spAutoFit/>
          </a:bodyPr>
          <a:lstStyle/>
          <a:p>
            <a:pPr marL="285750" indent="-285750">
              <a:lnSpc>
                <a:spcPct val="150000"/>
              </a:lnSpc>
              <a:buFont typeface="Arial" panose="020B0604020202020204" pitchFamily="34" charset="0"/>
              <a:buChar char="•"/>
            </a:pPr>
            <a:br>
              <a:rPr lang="en-US" dirty="0"/>
            </a:br>
            <a:r>
              <a:rPr lang="en-US" b="0" i="0" dirty="0">
                <a:solidFill>
                  <a:srgbClr val="0D0D0D"/>
                </a:solidFill>
                <a:effectLst/>
                <a:highlight>
                  <a:srgbClr val="FFFFFF"/>
                </a:highlight>
                <a:latin typeface="Söhne"/>
              </a:rPr>
              <a:t>Existing voting systems suffer from limited accessibility and user-friendliness, discouraging participation. Persistent doubts surrounding the integrity and security of online voting platforms persist. The lack of real-time updates and transparency erodes confidence in electoral outcomes. The constrained scalability and adaptability of current solutions impede widespread adoption and efficacy.</a:t>
            </a:r>
            <a:r>
              <a:rPr lang="en-US" dirty="0"/>
              <a:t>.</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22011" y="704433"/>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Overview</a:t>
            </a:r>
            <a:endParaRPr lang="en-IN" sz="20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1AB11B2-4A1C-6A94-515E-31FA57758CCF}"/>
              </a:ext>
            </a:extLst>
          </p:cNvPr>
          <p:cNvSpPr txBox="1"/>
          <p:nvPr/>
        </p:nvSpPr>
        <p:spPr>
          <a:xfrm>
            <a:off x="931769" y="1330524"/>
            <a:ext cx="7149148" cy="2246769"/>
          </a:xfrm>
          <a:prstGeom prst="rect">
            <a:avLst/>
          </a:prstGeom>
          <a:noFill/>
        </p:spPr>
        <p:txBody>
          <a:bodyPr wrap="square">
            <a:spAutoFit/>
          </a:bodyPr>
          <a:lstStyle/>
          <a:p>
            <a:pPr algn="l"/>
            <a:r>
              <a:rPr lang="en-US" b="0" i="0" dirty="0">
                <a:solidFill>
                  <a:srgbClr val="0D0D0D"/>
                </a:solidFill>
                <a:effectLst/>
                <a:highlight>
                  <a:srgbClr val="FFFFFF"/>
                </a:highlight>
                <a:latin typeface="Söhne"/>
              </a:rPr>
              <a:t>The project's objective is to create a secure and user-friendly online voting and survey platform, utilizing the Django framework.</a:t>
            </a:r>
          </a:p>
          <a:p>
            <a:pPr algn="l"/>
            <a:r>
              <a:rPr lang="en-US" b="0" i="0" dirty="0">
                <a:solidFill>
                  <a:srgbClr val="0D0D0D"/>
                </a:solidFill>
                <a:effectLst/>
                <a:highlight>
                  <a:srgbClr val="FFFFFF"/>
                </a:highlight>
                <a:latin typeface="Söhne"/>
              </a:rPr>
              <a:t>Key functionalities include user authentication, user-friendly interfaces for both administrators and participants, real-time result updates, and data visualization.</a:t>
            </a:r>
          </a:p>
          <a:p>
            <a:pPr algn="l"/>
            <a:r>
              <a:rPr lang="en-US" b="0" i="0" dirty="0">
                <a:solidFill>
                  <a:srgbClr val="0D0D0D"/>
                </a:solidFill>
                <a:effectLst/>
                <a:highlight>
                  <a:srgbClr val="FFFFFF"/>
                </a:highlight>
                <a:latin typeface="Söhne"/>
              </a:rPr>
              <a:t>The project harnesses Django's robust backend features, coupled with HTML/CSS/JavaScript for frontend design, and potentially incorporates additional libraries or frameworks for extended functionality.</a:t>
            </a:r>
          </a:p>
          <a:p>
            <a:pPr algn="l"/>
            <a:r>
              <a:rPr lang="en-US" b="0" i="0" dirty="0">
                <a:solidFill>
                  <a:srgbClr val="0D0D0D"/>
                </a:solidFill>
                <a:effectLst/>
                <a:highlight>
                  <a:srgbClr val="FFFFFF"/>
                </a:highlight>
                <a:latin typeface="Söhne"/>
              </a:rPr>
              <a:t>Upon completion, the project will provide a scalable and dependable voting solution, emphasizing security, ease of use, and inclusivity, adaptable for diverse applications like elections, opinion polls, or feedback collection.</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Proposed Solution</a:t>
            </a:r>
            <a:endParaRPr lang="en-IN" sz="20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6867BF95-1312-044E-EBE3-1140D022082A}"/>
              </a:ext>
            </a:extLst>
          </p:cNvPr>
          <p:cNvSpPr txBox="1"/>
          <p:nvPr/>
        </p:nvSpPr>
        <p:spPr>
          <a:xfrm>
            <a:off x="1078194" y="1332194"/>
            <a:ext cx="6718554" cy="1027012"/>
          </a:xfrm>
          <a:prstGeom prst="rect">
            <a:avLst/>
          </a:prstGeom>
          <a:noFill/>
        </p:spPr>
        <p:txBody>
          <a:bodyPr wrap="square">
            <a:spAutoFit/>
          </a:bodyPr>
          <a:lstStyle/>
          <a:p>
            <a:pPr>
              <a:lnSpc>
                <a:spcPct val="150000"/>
              </a:lnSpc>
              <a:buFont typeface="+mj-lt"/>
              <a:buAutoNum type="arabicPeriod"/>
            </a:pPr>
            <a:r>
              <a:rPr lang="en-US" b="0" i="0" dirty="0">
                <a:solidFill>
                  <a:srgbClr val="0D0D0D"/>
                </a:solidFill>
                <a:effectLst/>
                <a:highlight>
                  <a:srgbClr val="FFFFFF"/>
                </a:highlight>
                <a:latin typeface="Söhne"/>
              </a:rPr>
              <a:t>Create a user-focused voting web application utilizing Django framework for reliability and scalability. Implement encryption and secure authentication protocols to safeguard the integrity and confidentiality of voter data. Integrate real</a:t>
            </a:r>
            <a:r>
              <a:rPr lang="en-US" dirty="0"/>
              <a:t>.</a:t>
            </a:r>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307290" y="1469328"/>
            <a:ext cx="8017933" cy="3008772"/>
          </a:xfrm>
          <a:prstGeom prst="rect">
            <a:avLst/>
          </a:prstGeom>
          <a:noFill/>
        </p:spPr>
        <p:txBody>
          <a:bodyPr wrap="square">
            <a:spAutoFit/>
          </a:bodyPr>
          <a:lstStyle/>
          <a:p>
            <a:pPr marL="628650" lvl="1" indent="-171450" algn="l">
              <a:lnSpc>
                <a:spcPct val="150000"/>
              </a:lnSpc>
              <a:buFont typeface="Arial" panose="020B0604020202020204" pitchFamily="34" charset="0"/>
              <a:buChar char="•"/>
            </a:pPr>
            <a:r>
              <a:rPr lang="en-US" sz="1600" b="0" i="0" dirty="0">
                <a:solidFill>
                  <a:srgbClr val="0D0D0D"/>
                </a:solidFill>
                <a:effectLst/>
                <a:highlight>
                  <a:srgbClr val="FFFFFF"/>
                </a:highlight>
                <a:latin typeface="Söhne"/>
              </a:rPr>
              <a:t>Enhanced Engagement: Accessibility across all internet-connected devices promotes wider participation in the voting process. Streamlined Development: Utilizing the Django framework accelerates development cycles, maximizing resource efficiency. Heightened Security: Implementation of encryption and authentication protocols fortifies the safeguarding of voter data, minimizing the potential for tampering or unauthorized access. Transparent Governance: Real-time result tracking and transparent reporting foster confidence in electoral procedures, strengthening trust in democratic principles.</a:t>
            </a:r>
            <a:r>
              <a:rPr lang="en-US" sz="1200" dirty="0">
                <a:solidFill>
                  <a:schemeClr val="tx1"/>
                </a:solidFill>
                <a:latin typeface="+mn-lt"/>
                <a:cs typeface="Times New Roman" panose="02020603050405020304" pitchFamily="18" charset="0"/>
              </a:rPr>
              <a:t>.</a:t>
            </a:r>
            <a:endParaRPr lang="en-GB" sz="1200" dirty="0">
              <a:solidFill>
                <a:schemeClr val="tx1"/>
              </a:solidFill>
              <a:latin typeface="+mn-lt"/>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35511" y="46404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03141" y="467760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B8E5BC2D-BA19-A3C2-EDBD-756317D0975D}"/>
              </a:ext>
            </a:extLst>
          </p:cNvPr>
          <p:cNvSpPr txBox="1"/>
          <p:nvPr/>
        </p:nvSpPr>
        <p:spPr>
          <a:xfrm>
            <a:off x="456725" y="822023"/>
            <a:ext cx="4580878" cy="307777"/>
          </a:xfrm>
          <a:prstGeom prst="rect">
            <a:avLst/>
          </a:prstGeom>
          <a:noFill/>
        </p:spPr>
        <p:txBody>
          <a:bodyPr wrap="square">
            <a:spAutoFit/>
          </a:bodyPr>
          <a:lstStyle/>
          <a:p>
            <a:r>
              <a:rPr lang="en-US" b="1" dirty="0"/>
              <a:t>Advantages</a:t>
            </a:r>
            <a:endParaRPr lang="en-IN" b="1"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92236" y="1473161"/>
            <a:ext cx="8017933" cy="2319674"/>
          </a:xfrm>
          <a:prstGeom prst="rect">
            <a:avLst/>
          </a:prstGeom>
          <a:noFill/>
        </p:spPr>
        <p:txBody>
          <a:bodyPr wrap="square">
            <a:spAutoFit/>
          </a:bodyPr>
          <a:lstStyle/>
          <a:p>
            <a:pPr>
              <a:lnSpc>
                <a:spcPct val="150000"/>
              </a:lnSpc>
              <a:buFont typeface="+mj-lt"/>
              <a:buAutoNum type="arabicPeriod"/>
            </a:pPr>
            <a:r>
              <a:rPr lang="en-US" b="0" i="0" dirty="0">
                <a:solidFill>
                  <a:srgbClr val="0D0D0D"/>
                </a:solidFill>
                <a:effectLst/>
                <a:highlight>
                  <a:srgbClr val="FFFFFF"/>
                </a:highlight>
                <a:latin typeface="Söhne"/>
              </a:rPr>
              <a:t>Risk of Technical Issues: The intricacies of web app development may result in glitches or system malfunctions, potentially disrupting voting procedures and undermining user confidence. Exposure to Cyber Threats: Despite security measures, online platforms are vulnerable to cyberattacks, posing risks to the integrity and privacy of voter data. Digital Divide: Reliance on internet access excludes individuals lacking reliable connectivity or tech proficiency, exacerbating disparities in democratic engagement. Regulatory Complexity: Adhering to various legal frameworks and electoral regulations presents logistical challenges and could hinder the deployment of the voting web application.</a:t>
            </a:r>
            <a:endParaRPr lang="en-US" dirty="0"/>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2AF5C3AD-7963-8052-CEA8-EF3254576D50}"/>
              </a:ext>
            </a:extLst>
          </p:cNvPr>
          <p:cNvSpPr txBox="1"/>
          <p:nvPr/>
        </p:nvSpPr>
        <p:spPr>
          <a:xfrm>
            <a:off x="373380" y="811025"/>
            <a:ext cx="4587240" cy="307777"/>
          </a:xfrm>
          <a:prstGeom prst="rect">
            <a:avLst/>
          </a:prstGeom>
          <a:noFill/>
        </p:spPr>
        <p:txBody>
          <a:bodyPr wrap="square">
            <a:spAutoFit/>
          </a:bodyPr>
          <a:lstStyle/>
          <a:p>
            <a:r>
              <a:rPr lang="en-US" b="1" dirty="0">
                <a:solidFill>
                  <a:srgbClr val="213163"/>
                </a:solidFill>
              </a:rPr>
              <a:t>D</a:t>
            </a:r>
            <a:r>
              <a:rPr lang="en-IN" b="1" dirty="0" err="1">
                <a:solidFill>
                  <a:srgbClr val="213163"/>
                </a:solidFill>
              </a:rPr>
              <a:t>isadvantages</a:t>
            </a:r>
            <a:endParaRPr lang="en-IN" dirty="0"/>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1215112389"/>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38554"/>
          </a:xfrm>
          <a:prstGeom prst="rect">
            <a:avLst/>
          </a:prstGeom>
          <a:noFill/>
        </p:spPr>
        <p:txBody>
          <a:bodyPr wrap="square" rtlCol="0">
            <a:spAutoFit/>
          </a:bodyPr>
          <a:lstStyle/>
          <a:p>
            <a:pPr algn="ctr"/>
            <a:r>
              <a:rPr lang="en-US" sz="1600" b="1" dirty="0"/>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38554"/>
          </a:xfrm>
          <a:prstGeom prst="rect">
            <a:avLst/>
          </a:prstGeom>
          <a:noFill/>
        </p:spPr>
        <p:txBody>
          <a:bodyPr wrap="square" rtlCol="0">
            <a:spAutoFit/>
          </a:bodyPr>
          <a:lstStyle/>
          <a:p>
            <a:pPr algn="ctr"/>
            <a:r>
              <a:rPr lang="en-US" sz="1600" b="1" dirty="0"/>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10" name="Picture 9">
            <a:extLst>
              <a:ext uri="{FF2B5EF4-FFF2-40B4-BE49-F238E27FC236}">
                <a16:creationId xmlns:a16="http://schemas.microsoft.com/office/drawing/2014/main" id="{919F193C-91AD-3A72-73FB-CDF55DD13900}"/>
              </a:ext>
            </a:extLst>
          </p:cNvPr>
          <p:cNvPicPr>
            <a:picLocks noChangeAspect="1"/>
          </p:cNvPicPr>
          <p:nvPr/>
        </p:nvPicPr>
        <p:blipFill>
          <a:blip r:embed="rId8"/>
          <a:stretch>
            <a:fillRect/>
          </a:stretch>
        </p:blipFill>
        <p:spPr>
          <a:xfrm>
            <a:off x="1199696" y="1876659"/>
            <a:ext cx="2386091" cy="2386091"/>
          </a:xfrm>
          <a:prstGeom prst="rect">
            <a:avLst/>
          </a:prstGeom>
        </p:spPr>
      </p:pic>
      <p:pic>
        <p:nvPicPr>
          <p:cNvPr id="14" name="Picture 13">
            <a:extLst>
              <a:ext uri="{FF2B5EF4-FFF2-40B4-BE49-F238E27FC236}">
                <a16:creationId xmlns:a16="http://schemas.microsoft.com/office/drawing/2014/main" id="{A390995B-B683-0B4A-D822-D90FE5564BD5}"/>
              </a:ext>
            </a:extLst>
          </p:cNvPr>
          <p:cNvPicPr>
            <a:picLocks noChangeAspect="1"/>
          </p:cNvPicPr>
          <p:nvPr/>
        </p:nvPicPr>
        <p:blipFill>
          <a:blip r:embed="rId9"/>
          <a:stretch>
            <a:fillRect/>
          </a:stretch>
        </p:blipFill>
        <p:spPr>
          <a:xfrm>
            <a:off x="5034026" y="1785145"/>
            <a:ext cx="2960113" cy="1983581"/>
          </a:xfrm>
          <a:prstGeom prst="rect">
            <a:avLst/>
          </a:prstGeom>
        </p:spPr>
      </p:pic>
      <p:pic>
        <p:nvPicPr>
          <p:cNvPr id="15" name="Picture 14">
            <a:extLst>
              <a:ext uri="{FF2B5EF4-FFF2-40B4-BE49-F238E27FC236}">
                <a16:creationId xmlns:a16="http://schemas.microsoft.com/office/drawing/2014/main" id="{BEE28A7F-B435-AB37-7EAA-CE1AB50FDF94}"/>
              </a:ext>
            </a:extLst>
          </p:cNvPr>
          <p:cNvPicPr>
            <a:picLocks noChangeAspect="1"/>
          </p:cNvPicPr>
          <p:nvPr/>
        </p:nvPicPr>
        <p:blipFill>
          <a:blip r:embed="rId10"/>
          <a:stretch>
            <a:fillRect/>
          </a:stretch>
        </p:blipFill>
        <p:spPr>
          <a:xfrm>
            <a:off x="5903651" y="3571313"/>
            <a:ext cx="1427484" cy="1071437"/>
          </a:xfrm>
          <a:prstGeom prst="rect">
            <a:avLst/>
          </a:prstGeom>
        </p:spPr>
      </p:pic>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312</TotalTime>
  <Words>855</Words>
  <Application>Microsoft Office PowerPoint</Application>
  <PresentationFormat>On-screen Show (16:9)</PresentationFormat>
  <Paragraphs>59</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                        </vt:lpstr>
      <vt:lpstr>Homepage</vt:lpstr>
      <vt:lpstr>Polling questions page</vt:lpstr>
      <vt:lpstr>Voting 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18</cp:revision>
  <dcterms:modified xsi:type="dcterms:W3CDTF">2024-04-27T08:56:09Z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