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5" r:id="rId1"/>
  </p:sldMasterIdLst>
  <p:notesMasterIdLst>
    <p:notesMasterId r:id="rId11"/>
  </p:notesMasterIdLst>
  <p:sldIdLst>
    <p:sldId id="256" r:id="rId2"/>
    <p:sldId id="1076" r:id="rId3"/>
    <p:sldId id="1077" r:id="rId4"/>
    <p:sldId id="1078" r:id="rId5"/>
    <p:sldId id="1080" r:id="rId6"/>
    <p:sldId id="1079" r:id="rId7"/>
    <p:sldId id="1081" r:id="rId8"/>
    <p:sldId id="1082" r:id="rId9"/>
    <p:sldId id="1083" r:id="rId10"/>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137" autoAdjust="0"/>
    <p:restoredTop sz="88820" autoAdjust="0"/>
  </p:normalViewPr>
  <p:slideViewPr>
    <p:cSldViewPr snapToGrid="0">
      <p:cViewPr varScale="1">
        <p:scale>
          <a:sx n="101" d="100"/>
          <a:sy n="101" d="100"/>
        </p:scale>
        <p:origin x="1500" y="10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F6FC81-0BFA-410F-A982-105A48AE7C62}" type="doc">
      <dgm:prSet loTypeId="urn:microsoft.com/office/officeart/2008/layout/LinedList" loCatId="list" qsTypeId="urn:microsoft.com/office/officeart/2005/8/quickstyle/simple4" qsCatId="simple" csTypeId="urn:microsoft.com/office/officeart/2005/8/colors/accent2_2" csCatId="accent2" phldr="1"/>
      <dgm:spPr/>
      <dgm:t>
        <a:bodyPr/>
        <a:lstStyle/>
        <a:p>
          <a:endParaRPr lang="en-US"/>
        </a:p>
      </dgm:t>
    </dgm:pt>
    <dgm:pt modelId="{209FEFC4-3CB1-438B-92E4-1A44955060C6}">
      <dgm:prSet/>
      <dgm:spPr/>
      <dgm:t>
        <a:bodyPr/>
        <a:lstStyle/>
        <a:p>
          <a:r>
            <a:rPr lang="en-US" b="0" i="0" baseline="0" dirty="0"/>
            <a:t>Our project involves using machine learning techniques to predict liver disease and its progression. We first performed exploratory data analysis (EDA) on the dataset to gain insights into the distribution of features and identify any outliers or missing values.</a:t>
          </a:r>
          <a:endParaRPr lang="en-US" dirty="0"/>
        </a:p>
      </dgm:t>
    </dgm:pt>
    <dgm:pt modelId="{8268EC86-CA25-4844-8AF3-CC961E6143B0}" type="parTrans" cxnId="{6EDCC14E-984C-4372-8E3C-4684816CC19A}">
      <dgm:prSet/>
      <dgm:spPr/>
      <dgm:t>
        <a:bodyPr/>
        <a:lstStyle/>
        <a:p>
          <a:endParaRPr lang="en-US"/>
        </a:p>
      </dgm:t>
    </dgm:pt>
    <dgm:pt modelId="{37F291E2-0751-41EE-A277-D5A13D087C4F}" type="sibTrans" cxnId="{6EDCC14E-984C-4372-8E3C-4684816CC19A}">
      <dgm:prSet/>
      <dgm:spPr/>
      <dgm:t>
        <a:bodyPr/>
        <a:lstStyle/>
        <a:p>
          <a:endParaRPr lang="en-US"/>
        </a:p>
      </dgm:t>
    </dgm:pt>
    <dgm:pt modelId="{EEEF4237-3C41-4813-A4EB-E67F1A101E3F}">
      <dgm:prSet/>
      <dgm:spPr/>
      <dgm:t>
        <a:bodyPr/>
        <a:lstStyle/>
        <a:p>
          <a:r>
            <a:rPr lang="en-US" b="0" i="0" baseline="0" dirty="0"/>
            <a:t>After selecting the features, we applied several machine learning algorithms, including Random Forest Regression (RFR), Gaussian Naive Bayes (GNB), and Logistic Regression (LR).</a:t>
          </a:r>
          <a:endParaRPr lang="en-US" dirty="0"/>
        </a:p>
      </dgm:t>
    </dgm:pt>
    <dgm:pt modelId="{E08A8755-D64F-4EB9-B38A-CB3FF336AFD7}" type="parTrans" cxnId="{30ADE9B0-B8D4-4545-AC5F-F58EC754C6B6}">
      <dgm:prSet/>
      <dgm:spPr/>
      <dgm:t>
        <a:bodyPr/>
        <a:lstStyle/>
        <a:p>
          <a:endParaRPr lang="en-US"/>
        </a:p>
      </dgm:t>
    </dgm:pt>
    <dgm:pt modelId="{7D6F74DA-41A0-4305-AC22-43C21D31E02A}" type="sibTrans" cxnId="{30ADE9B0-B8D4-4545-AC5F-F58EC754C6B6}">
      <dgm:prSet/>
      <dgm:spPr/>
      <dgm:t>
        <a:bodyPr/>
        <a:lstStyle/>
        <a:p>
          <a:endParaRPr lang="en-US"/>
        </a:p>
      </dgm:t>
    </dgm:pt>
    <dgm:pt modelId="{10F46A06-248A-4215-A551-2122E18C2FAF}">
      <dgm:prSet/>
      <dgm:spPr/>
      <dgm:t>
        <a:bodyPr/>
        <a:lstStyle/>
        <a:p>
          <a:r>
            <a:rPr lang="en-US" b="0" i="0" baseline="0"/>
            <a:t>To evaluate the performance of our models, we used multiple performance metrics such as accuracy, precision, recall, F1-score, and area under the ROC curve (AUC). We also compared the performance of our models with existing solutions in the field to assess their effectiveness.</a:t>
          </a:r>
          <a:endParaRPr lang="en-US"/>
        </a:p>
      </dgm:t>
    </dgm:pt>
    <dgm:pt modelId="{2106615A-08F4-4CAF-9B1D-8CFD9B9E7930}" type="parTrans" cxnId="{05BA83CC-504E-40B5-976C-42EB8A5C47FF}">
      <dgm:prSet/>
      <dgm:spPr/>
      <dgm:t>
        <a:bodyPr/>
        <a:lstStyle/>
        <a:p>
          <a:endParaRPr lang="en-US"/>
        </a:p>
      </dgm:t>
    </dgm:pt>
    <dgm:pt modelId="{DC38F439-99FE-42CB-9513-3BD3188B0251}" type="sibTrans" cxnId="{05BA83CC-504E-40B5-976C-42EB8A5C47FF}">
      <dgm:prSet/>
      <dgm:spPr/>
      <dgm:t>
        <a:bodyPr/>
        <a:lstStyle/>
        <a:p>
          <a:endParaRPr lang="en-US"/>
        </a:p>
      </dgm:t>
    </dgm:pt>
    <dgm:pt modelId="{FF576C13-F1EC-4788-B6B8-C299812FD7F1}">
      <dgm:prSet/>
      <dgm:spPr/>
      <dgm:t>
        <a:bodyPr/>
        <a:lstStyle/>
        <a:p>
          <a:r>
            <a:rPr lang="en-US" b="0" i="0" dirty="0"/>
            <a:t>Our approach is scalable since we are using standard machine learning techniques that can efficiently handle large datasets. The feature classification methods we use are computationally efficient and can manage data. Moreover, we can easily update our models with new data, leading to continuous improvement and scalability.</a:t>
          </a:r>
          <a:endParaRPr lang="en-US" dirty="0"/>
        </a:p>
      </dgm:t>
    </dgm:pt>
    <dgm:pt modelId="{C08CE304-466D-4BF2-955F-88E88465F610}" type="parTrans" cxnId="{7C3C2318-E5F2-4B01-ABC7-51E9D4AAC05C}">
      <dgm:prSet/>
      <dgm:spPr/>
      <dgm:t>
        <a:bodyPr/>
        <a:lstStyle/>
        <a:p>
          <a:endParaRPr lang="en-US"/>
        </a:p>
      </dgm:t>
    </dgm:pt>
    <dgm:pt modelId="{AE1166A6-3E4C-48D6-8EB1-A88781DDFFB7}" type="sibTrans" cxnId="{7C3C2318-E5F2-4B01-ABC7-51E9D4AAC05C}">
      <dgm:prSet/>
      <dgm:spPr/>
      <dgm:t>
        <a:bodyPr/>
        <a:lstStyle/>
        <a:p>
          <a:endParaRPr lang="en-US"/>
        </a:p>
      </dgm:t>
    </dgm:pt>
    <dgm:pt modelId="{7A1C29C3-C721-2543-BBB9-88B4715883DE}" type="pres">
      <dgm:prSet presAssocID="{C7F6FC81-0BFA-410F-A982-105A48AE7C62}" presName="vert0" presStyleCnt="0">
        <dgm:presLayoutVars>
          <dgm:dir/>
          <dgm:animOne val="branch"/>
          <dgm:animLvl val="lvl"/>
        </dgm:presLayoutVars>
      </dgm:prSet>
      <dgm:spPr/>
    </dgm:pt>
    <dgm:pt modelId="{79B8D9BE-AC59-DE43-9EC4-CB6495F24682}" type="pres">
      <dgm:prSet presAssocID="{209FEFC4-3CB1-438B-92E4-1A44955060C6}" presName="thickLine" presStyleLbl="alignNode1" presStyleIdx="0" presStyleCnt="4"/>
      <dgm:spPr/>
    </dgm:pt>
    <dgm:pt modelId="{17E993AD-71B5-DE49-A380-E9248114D526}" type="pres">
      <dgm:prSet presAssocID="{209FEFC4-3CB1-438B-92E4-1A44955060C6}" presName="horz1" presStyleCnt="0"/>
      <dgm:spPr/>
    </dgm:pt>
    <dgm:pt modelId="{5658BF15-4639-2348-9D1D-957154AD4098}" type="pres">
      <dgm:prSet presAssocID="{209FEFC4-3CB1-438B-92E4-1A44955060C6}" presName="tx1" presStyleLbl="revTx" presStyleIdx="0" presStyleCnt="4"/>
      <dgm:spPr/>
    </dgm:pt>
    <dgm:pt modelId="{79A828AC-EED8-2845-A9A6-9F5F7B50CFCB}" type="pres">
      <dgm:prSet presAssocID="{209FEFC4-3CB1-438B-92E4-1A44955060C6}" presName="vert1" presStyleCnt="0"/>
      <dgm:spPr/>
    </dgm:pt>
    <dgm:pt modelId="{6C4B3D96-024F-EA4D-893D-E7F0950026AB}" type="pres">
      <dgm:prSet presAssocID="{EEEF4237-3C41-4813-A4EB-E67F1A101E3F}" presName="thickLine" presStyleLbl="alignNode1" presStyleIdx="1" presStyleCnt="4"/>
      <dgm:spPr/>
    </dgm:pt>
    <dgm:pt modelId="{36AD3450-1033-2948-A3FE-B9ECB71D5E1F}" type="pres">
      <dgm:prSet presAssocID="{EEEF4237-3C41-4813-A4EB-E67F1A101E3F}" presName="horz1" presStyleCnt="0"/>
      <dgm:spPr/>
    </dgm:pt>
    <dgm:pt modelId="{9A3246CC-38E1-D74A-A7B5-82F3B2F40D57}" type="pres">
      <dgm:prSet presAssocID="{EEEF4237-3C41-4813-A4EB-E67F1A101E3F}" presName="tx1" presStyleLbl="revTx" presStyleIdx="1" presStyleCnt="4"/>
      <dgm:spPr/>
    </dgm:pt>
    <dgm:pt modelId="{47B30B8F-404C-E143-B920-D81A4D8EA803}" type="pres">
      <dgm:prSet presAssocID="{EEEF4237-3C41-4813-A4EB-E67F1A101E3F}" presName="vert1" presStyleCnt="0"/>
      <dgm:spPr/>
    </dgm:pt>
    <dgm:pt modelId="{057F10D8-975C-B149-A6F9-2C311135E6C8}" type="pres">
      <dgm:prSet presAssocID="{10F46A06-248A-4215-A551-2122E18C2FAF}" presName="thickLine" presStyleLbl="alignNode1" presStyleIdx="2" presStyleCnt="4"/>
      <dgm:spPr/>
    </dgm:pt>
    <dgm:pt modelId="{DB9F9FFE-DF93-DA42-8FAB-38063AD2671A}" type="pres">
      <dgm:prSet presAssocID="{10F46A06-248A-4215-A551-2122E18C2FAF}" presName="horz1" presStyleCnt="0"/>
      <dgm:spPr/>
    </dgm:pt>
    <dgm:pt modelId="{323FFF23-4FE8-9946-90E4-58DC73A42E78}" type="pres">
      <dgm:prSet presAssocID="{10F46A06-248A-4215-A551-2122E18C2FAF}" presName="tx1" presStyleLbl="revTx" presStyleIdx="2" presStyleCnt="4"/>
      <dgm:spPr/>
    </dgm:pt>
    <dgm:pt modelId="{97923CF8-5A73-ED4F-B196-BEE28A40B2D7}" type="pres">
      <dgm:prSet presAssocID="{10F46A06-248A-4215-A551-2122E18C2FAF}" presName="vert1" presStyleCnt="0"/>
      <dgm:spPr/>
    </dgm:pt>
    <dgm:pt modelId="{9CA8AAB1-5723-4F4D-A614-619499671BB6}" type="pres">
      <dgm:prSet presAssocID="{FF576C13-F1EC-4788-B6B8-C299812FD7F1}" presName="thickLine" presStyleLbl="alignNode1" presStyleIdx="3" presStyleCnt="4"/>
      <dgm:spPr/>
    </dgm:pt>
    <dgm:pt modelId="{CCEAB4B3-9109-E343-90B7-0A7A8C72D1B0}" type="pres">
      <dgm:prSet presAssocID="{FF576C13-F1EC-4788-B6B8-C299812FD7F1}" presName="horz1" presStyleCnt="0"/>
      <dgm:spPr/>
    </dgm:pt>
    <dgm:pt modelId="{E8A1D645-2E5A-1E46-A0F5-E61915F6F011}" type="pres">
      <dgm:prSet presAssocID="{FF576C13-F1EC-4788-B6B8-C299812FD7F1}" presName="tx1" presStyleLbl="revTx" presStyleIdx="3" presStyleCnt="4"/>
      <dgm:spPr/>
    </dgm:pt>
    <dgm:pt modelId="{63AB480D-18DA-0446-B8C0-837149D134C2}" type="pres">
      <dgm:prSet presAssocID="{FF576C13-F1EC-4788-B6B8-C299812FD7F1}" presName="vert1" presStyleCnt="0"/>
      <dgm:spPr/>
    </dgm:pt>
  </dgm:ptLst>
  <dgm:cxnLst>
    <dgm:cxn modelId="{7C3C2318-E5F2-4B01-ABC7-51E9D4AAC05C}" srcId="{C7F6FC81-0BFA-410F-A982-105A48AE7C62}" destId="{FF576C13-F1EC-4788-B6B8-C299812FD7F1}" srcOrd="3" destOrd="0" parTransId="{C08CE304-466D-4BF2-955F-88E88465F610}" sibTransId="{AE1166A6-3E4C-48D6-8EB1-A88781DDFFB7}"/>
    <dgm:cxn modelId="{D72BAB6B-F8AC-B041-A984-3A811A139089}" type="presOf" srcId="{FF576C13-F1EC-4788-B6B8-C299812FD7F1}" destId="{E8A1D645-2E5A-1E46-A0F5-E61915F6F011}" srcOrd="0" destOrd="0" presId="urn:microsoft.com/office/officeart/2008/layout/LinedList"/>
    <dgm:cxn modelId="{6EDCC14E-984C-4372-8E3C-4684816CC19A}" srcId="{C7F6FC81-0BFA-410F-A982-105A48AE7C62}" destId="{209FEFC4-3CB1-438B-92E4-1A44955060C6}" srcOrd="0" destOrd="0" parTransId="{8268EC86-CA25-4844-8AF3-CC961E6143B0}" sibTransId="{37F291E2-0751-41EE-A277-D5A13D087C4F}"/>
    <dgm:cxn modelId="{644FF079-22D6-8B4D-98A6-748F08EB31B8}" type="presOf" srcId="{C7F6FC81-0BFA-410F-A982-105A48AE7C62}" destId="{7A1C29C3-C721-2543-BBB9-88B4715883DE}" srcOrd="0" destOrd="0" presId="urn:microsoft.com/office/officeart/2008/layout/LinedList"/>
    <dgm:cxn modelId="{2519207D-B8D2-EB4F-B4FA-B873285024EF}" type="presOf" srcId="{EEEF4237-3C41-4813-A4EB-E67F1A101E3F}" destId="{9A3246CC-38E1-D74A-A7B5-82F3B2F40D57}" srcOrd="0" destOrd="0" presId="urn:microsoft.com/office/officeart/2008/layout/LinedList"/>
    <dgm:cxn modelId="{7C89848A-30D8-FC4D-9956-8692B222F4A8}" type="presOf" srcId="{10F46A06-248A-4215-A551-2122E18C2FAF}" destId="{323FFF23-4FE8-9946-90E4-58DC73A42E78}" srcOrd="0" destOrd="0" presId="urn:microsoft.com/office/officeart/2008/layout/LinedList"/>
    <dgm:cxn modelId="{30ADE9B0-B8D4-4545-AC5F-F58EC754C6B6}" srcId="{C7F6FC81-0BFA-410F-A982-105A48AE7C62}" destId="{EEEF4237-3C41-4813-A4EB-E67F1A101E3F}" srcOrd="1" destOrd="0" parTransId="{E08A8755-D64F-4EB9-B38A-CB3FF336AFD7}" sibTransId="{7D6F74DA-41A0-4305-AC22-43C21D31E02A}"/>
    <dgm:cxn modelId="{13012DC8-9AE9-6648-A558-12634C59E804}" type="presOf" srcId="{209FEFC4-3CB1-438B-92E4-1A44955060C6}" destId="{5658BF15-4639-2348-9D1D-957154AD4098}" srcOrd="0" destOrd="0" presId="urn:microsoft.com/office/officeart/2008/layout/LinedList"/>
    <dgm:cxn modelId="{05BA83CC-504E-40B5-976C-42EB8A5C47FF}" srcId="{C7F6FC81-0BFA-410F-A982-105A48AE7C62}" destId="{10F46A06-248A-4215-A551-2122E18C2FAF}" srcOrd="2" destOrd="0" parTransId="{2106615A-08F4-4CAF-9B1D-8CFD9B9E7930}" sibTransId="{DC38F439-99FE-42CB-9513-3BD3188B0251}"/>
    <dgm:cxn modelId="{84787E5D-3E67-D443-BB5C-A620F913E065}" type="presParOf" srcId="{7A1C29C3-C721-2543-BBB9-88B4715883DE}" destId="{79B8D9BE-AC59-DE43-9EC4-CB6495F24682}" srcOrd="0" destOrd="0" presId="urn:microsoft.com/office/officeart/2008/layout/LinedList"/>
    <dgm:cxn modelId="{31DCF218-7208-2546-82B8-D6417BD46563}" type="presParOf" srcId="{7A1C29C3-C721-2543-BBB9-88B4715883DE}" destId="{17E993AD-71B5-DE49-A380-E9248114D526}" srcOrd="1" destOrd="0" presId="urn:microsoft.com/office/officeart/2008/layout/LinedList"/>
    <dgm:cxn modelId="{E8BE8FFB-876E-3842-877B-55F936D71B40}" type="presParOf" srcId="{17E993AD-71B5-DE49-A380-E9248114D526}" destId="{5658BF15-4639-2348-9D1D-957154AD4098}" srcOrd="0" destOrd="0" presId="urn:microsoft.com/office/officeart/2008/layout/LinedList"/>
    <dgm:cxn modelId="{F843F830-D132-1D4B-BF77-C4C9AFA24EAF}" type="presParOf" srcId="{17E993AD-71B5-DE49-A380-E9248114D526}" destId="{79A828AC-EED8-2845-A9A6-9F5F7B50CFCB}" srcOrd="1" destOrd="0" presId="urn:microsoft.com/office/officeart/2008/layout/LinedList"/>
    <dgm:cxn modelId="{9DFFCEC4-E972-7D46-887D-FAE9E475B78E}" type="presParOf" srcId="{7A1C29C3-C721-2543-BBB9-88B4715883DE}" destId="{6C4B3D96-024F-EA4D-893D-E7F0950026AB}" srcOrd="2" destOrd="0" presId="urn:microsoft.com/office/officeart/2008/layout/LinedList"/>
    <dgm:cxn modelId="{86BDEBAE-FB34-944C-BC3A-2997224ECAC6}" type="presParOf" srcId="{7A1C29C3-C721-2543-BBB9-88B4715883DE}" destId="{36AD3450-1033-2948-A3FE-B9ECB71D5E1F}" srcOrd="3" destOrd="0" presId="urn:microsoft.com/office/officeart/2008/layout/LinedList"/>
    <dgm:cxn modelId="{C9B9EF6C-EFB4-C849-BF81-6EEDCCEB8B80}" type="presParOf" srcId="{36AD3450-1033-2948-A3FE-B9ECB71D5E1F}" destId="{9A3246CC-38E1-D74A-A7B5-82F3B2F40D57}" srcOrd="0" destOrd="0" presId="urn:microsoft.com/office/officeart/2008/layout/LinedList"/>
    <dgm:cxn modelId="{1674769D-6DE7-9946-8FB6-133FDB5017D0}" type="presParOf" srcId="{36AD3450-1033-2948-A3FE-B9ECB71D5E1F}" destId="{47B30B8F-404C-E143-B920-D81A4D8EA803}" srcOrd="1" destOrd="0" presId="urn:microsoft.com/office/officeart/2008/layout/LinedList"/>
    <dgm:cxn modelId="{E95CF91A-945B-6748-B06B-13821A56C60A}" type="presParOf" srcId="{7A1C29C3-C721-2543-BBB9-88B4715883DE}" destId="{057F10D8-975C-B149-A6F9-2C311135E6C8}" srcOrd="4" destOrd="0" presId="urn:microsoft.com/office/officeart/2008/layout/LinedList"/>
    <dgm:cxn modelId="{294A77BB-0F46-094C-B48B-0DD40B648B32}" type="presParOf" srcId="{7A1C29C3-C721-2543-BBB9-88B4715883DE}" destId="{DB9F9FFE-DF93-DA42-8FAB-38063AD2671A}" srcOrd="5" destOrd="0" presId="urn:microsoft.com/office/officeart/2008/layout/LinedList"/>
    <dgm:cxn modelId="{EB40BF17-A559-AA4A-B642-4C860B83C4E4}" type="presParOf" srcId="{DB9F9FFE-DF93-DA42-8FAB-38063AD2671A}" destId="{323FFF23-4FE8-9946-90E4-58DC73A42E78}" srcOrd="0" destOrd="0" presId="urn:microsoft.com/office/officeart/2008/layout/LinedList"/>
    <dgm:cxn modelId="{28752E35-A424-EF4C-91AE-CCD18DA0A91B}" type="presParOf" srcId="{DB9F9FFE-DF93-DA42-8FAB-38063AD2671A}" destId="{97923CF8-5A73-ED4F-B196-BEE28A40B2D7}" srcOrd="1" destOrd="0" presId="urn:microsoft.com/office/officeart/2008/layout/LinedList"/>
    <dgm:cxn modelId="{03DF6462-DAD5-5C42-9869-A59F7FD41E89}" type="presParOf" srcId="{7A1C29C3-C721-2543-BBB9-88B4715883DE}" destId="{9CA8AAB1-5723-4F4D-A614-619499671BB6}" srcOrd="6" destOrd="0" presId="urn:microsoft.com/office/officeart/2008/layout/LinedList"/>
    <dgm:cxn modelId="{2FEC8914-0E23-C24F-8A57-5BF6B9329EB3}" type="presParOf" srcId="{7A1C29C3-C721-2543-BBB9-88B4715883DE}" destId="{CCEAB4B3-9109-E343-90B7-0A7A8C72D1B0}" srcOrd="7" destOrd="0" presId="urn:microsoft.com/office/officeart/2008/layout/LinedList"/>
    <dgm:cxn modelId="{09CD9F60-37FB-7A43-ACEA-C53427647CA1}" type="presParOf" srcId="{CCEAB4B3-9109-E343-90B7-0A7A8C72D1B0}" destId="{E8A1D645-2E5A-1E46-A0F5-E61915F6F011}" srcOrd="0" destOrd="0" presId="urn:microsoft.com/office/officeart/2008/layout/LinedList"/>
    <dgm:cxn modelId="{10F5A203-E34F-D14B-9FBC-F93300290548}" type="presParOf" srcId="{CCEAB4B3-9109-E343-90B7-0A7A8C72D1B0}" destId="{63AB480D-18DA-0446-B8C0-837149D134C2}"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ED462EC-1A37-4820-9DCA-C4961F84F2EF}" type="doc">
      <dgm:prSet loTypeId="urn:microsoft.com/office/officeart/2008/layout/LinedList" loCatId="list" qsTypeId="urn:microsoft.com/office/officeart/2005/8/quickstyle/simple1" qsCatId="simple" csTypeId="urn:microsoft.com/office/officeart/2005/8/colors/accent0_3" csCatId="mainScheme"/>
      <dgm:spPr/>
      <dgm:t>
        <a:bodyPr/>
        <a:lstStyle/>
        <a:p>
          <a:endParaRPr lang="en-US"/>
        </a:p>
      </dgm:t>
    </dgm:pt>
    <dgm:pt modelId="{ED5750B3-0CDF-4622-AE75-A3155C400F51}">
      <dgm:prSet/>
      <dgm:spPr/>
      <dgm:t>
        <a:bodyPr/>
        <a:lstStyle/>
        <a:p>
          <a:r>
            <a:rPr lang="en-US" b="0" i="0" baseline="0"/>
            <a:t>Machine learning has shown great potential in predicting and diagnosing liver disease. A systematic review and meta-analysis by Abeyratne et al. provided an overview of recent research on liver disease prediction using machine learning, and pointed out the limitations of current approaches.</a:t>
          </a:r>
          <a:endParaRPr lang="en-US"/>
        </a:p>
      </dgm:t>
    </dgm:pt>
    <dgm:pt modelId="{AB366AAB-39DA-41D4-9B60-7DBCAB5135EA}" type="parTrans" cxnId="{8679BD2D-E93E-4F7B-B691-A2CC49E50D64}">
      <dgm:prSet/>
      <dgm:spPr/>
      <dgm:t>
        <a:bodyPr/>
        <a:lstStyle/>
        <a:p>
          <a:endParaRPr lang="en-US"/>
        </a:p>
      </dgm:t>
    </dgm:pt>
    <dgm:pt modelId="{3776845A-94CA-4812-89DC-6E845786BEB6}" type="sibTrans" cxnId="{8679BD2D-E93E-4F7B-B691-A2CC49E50D64}">
      <dgm:prSet/>
      <dgm:spPr/>
      <dgm:t>
        <a:bodyPr/>
        <a:lstStyle/>
        <a:p>
          <a:endParaRPr lang="en-US"/>
        </a:p>
      </dgm:t>
    </dgm:pt>
    <dgm:pt modelId="{BFD87F46-1EA6-4C6B-8749-1076D628CB4F}">
      <dgm:prSet/>
      <dgm:spPr/>
      <dgm:t>
        <a:bodyPr/>
        <a:lstStyle/>
        <a:p>
          <a:r>
            <a:rPr lang="en-US" b="0" i="0" baseline="0"/>
            <a:t>In another study by Aruna et al., a framework for liver disease diagnosis was proposed using machine learning algorithms. The performance of several classifiers, such as Naive Bayes and K-Nearest Neighbor, was compared to determine their effectiveness in predicting liver disease.</a:t>
          </a:r>
          <a:endParaRPr lang="en-US"/>
        </a:p>
      </dgm:t>
    </dgm:pt>
    <dgm:pt modelId="{819B7391-C431-470A-9A9D-08639A931EA3}" type="parTrans" cxnId="{B4A0C58B-9F25-4BAE-A23E-69056D71C762}">
      <dgm:prSet/>
      <dgm:spPr/>
      <dgm:t>
        <a:bodyPr/>
        <a:lstStyle/>
        <a:p>
          <a:endParaRPr lang="en-US"/>
        </a:p>
      </dgm:t>
    </dgm:pt>
    <dgm:pt modelId="{D49BE1D3-5724-484D-933D-B2A44F73ABF2}" type="sibTrans" cxnId="{B4A0C58B-9F25-4BAE-A23E-69056D71C762}">
      <dgm:prSet/>
      <dgm:spPr/>
      <dgm:t>
        <a:bodyPr/>
        <a:lstStyle/>
        <a:p>
          <a:endParaRPr lang="en-US"/>
        </a:p>
      </dgm:t>
    </dgm:pt>
    <dgm:pt modelId="{B867FE36-1407-40E4-96ED-DA17ACFC1D50}">
      <dgm:prSet/>
      <dgm:spPr/>
      <dgm:t>
        <a:bodyPr/>
        <a:lstStyle/>
        <a:p>
          <a:r>
            <a:rPr lang="en-US" b="0" i="0" baseline="0"/>
            <a:t>Khaliliazar et al. conducted a comparative study of various machine learning algorithms, including Random Forest and K-Nearest Neighbor, for liver disease prediction. They concluded that these methods had the best performance in terms of accuracy and F1-score.</a:t>
          </a:r>
          <a:endParaRPr lang="en-US"/>
        </a:p>
      </dgm:t>
    </dgm:pt>
    <dgm:pt modelId="{1A0F6F33-5D52-432F-9200-57941FF59364}" type="parTrans" cxnId="{42A7B4AD-9273-49CF-8404-CA67421136A5}">
      <dgm:prSet/>
      <dgm:spPr/>
      <dgm:t>
        <a:bodyPr/>
        <a:lstStyle/>
        <a:p>
          <a:endParaRPr lang="en-US"/>
        </a:p>
      </dgm:t>
    </dgm:pt>
    <dgm:pt modelId="{4EBD67F5-962C-4594-8ECB-8F9DD12ECF6B}" type="sibTrans" cxnId="{42A7B4AD-9273-49CF-8404-CA67421136A5}">
      <dgm:prSet/>
      <dgm:spPr/>
      <dgm:t>
        <a:bodyPr/>
        <a:lstStyle/>
        <a:p>
          <a:endParaRPr lang="en-US"/>
        </a:p>
      </dgm:t>
    </dgm:pt>
    <dgm:pt modelId="{97BFD8F7-0754-414F-B89D-12FD0E270137}">
      <dgm:prSet/>
      <dgm:spPr/>
      <dgm:t>
        <a:bodyPr/>
        <a:lstStyle/>
        <a:p>
          <a:r>
            <a:rPr lang="en-US" b="0" i="0" baseline="0"/>
            <a:t>Overall, these studies highlight the potential of machine learning in predicting and diagnosing liver disease. With further research, machine learning algorithms have the potential to improve the accuracy and effectiveness of liver disease diagnosis and treatment.</a:t>
          </a:r>
          <a:endParaRPr lang="en-US"/>
        </a:p>
      </dgm:t>
    </dgm:pt>
    <dgm:pt modelId="{04E71E51-FE84-4318-A32D-442DA9735A4F}" type="parTrans" cxnId="{8EF1A3AC-0CC9-4FCD-99E0-16AD261C3E66}">
      <dgm:prSet/>
      <dgm:spPr/>
      <dgm:t>
        <a:bodyPr/>
        <a:lstStyle/>
        <a:p>
          <a:endParaRPr lang="en-US"/>
        </a:p>
      </dgm:t>
    </dgm:pt>
    <dgm:pt modelId="{DBFE130B-B519-40EC-82A0-16637E747425}" type="sibTrans" cxnId="{8EF1A3AC-0CC9-4FCD-99E0-16AD261C3E66}">
      <dgm:prSet/>
      <dgm:spPr/>
      <dgm:t>
        <a:bodyPr/>
        <a:lstStyle/>
        <a:p>
          <a:endParaRPr lang="en-US"/>
        </a:p>
      </dgm:t>
    </dgm:pt>
    <dgm:pt modelId="{DDDF6821-D4E7-F94D-885A-DD7FDA957DEB}" type="pres">
      <dgm:prSet presAssocID="{BED462EC-1A37-4820-9DCA-C4961F84F2EF}" presName="vert0" presStyleCnt="0">
        <dgm:presLayoutVars>
          <dgm:dir/>
          <dgm:animOne val="branch"/>
          <dgm:animLvl val="lvl"/>
        </dgm:presLayoutVars>
      </dgm:prSet>
      <dgm:spPr/>
    </dgm:pt>
    <dgm:pt modelId="{96C7ACA6-E7CF-8D48-A026-0FAF0EE1A67F}" type="pres">
      <dgm:prSet presAssocID="{ED5750B3-0CDF-4622-AE75-A3155C400F51}" presName="thickLine" presStyleLbl="alignNode1" presStyleIdx="0" presStyleCnt="4"/>
      <dgm:spPr/>
    </dgm:pt>
    <dgm:pt modelId="{F5AFBD1F-3C02-7A4B-9C42-996762ABE2D5}" type="pres">
      <dgm:prSet presAssocID="{ED5750B3-0CDF-4622-AE75-A3155C400F51}" presName="horz1" presStyleCnt="0"/>
      <dgm:spPr/>
    </dgm:pt>
    <dgm:pt modelId="{417B87E4-3D8F-D942-8716-283A3D9EC8E7}" type="pres">
      <dgm:prSet presAssocID="{ED5750B3-0CDF-4622-AE75-A3155C400F51}" presName="tx1" presStyleLbl="revTx" presStyleIdx="0" presStyleCnt="4"/>
      <dgm:spPr/>
    </dgm:pt>
    <dgm:pt modelId="{1C1E8090-9755-3C44-AD9A-0BF1B49707BB}" type="pres">
      <dgm:prSet presAssocID="{ED5750B3-0CDF-4622-AE75-A3155C400F51}" presName="vert1" presStyleCnt="0"/>
      <dgm:spPr/>
    </dgm:pt>
    <dgm:pt modelId="{86C9C340-D9FE-8343-B287-D82B26FF82DD}" type="pres">
      <dgm:prSet presAssocID="{BFD87F46-1EA6-4C6B-8749-1076D628CB4F}" presName="thickLine" presStyleLbl="alignNode1" presStyleIdx="1" presStyleCnt="4"/>
      <dgm:spPr/>
    </dgm:pt>
    <dgm:pt modelId="{6D1061BA-CF30-0847-A7C5-9EF1A457EAD5}" type="pres">
      <dgm:prSet presAssocID="{BFD87F46-1EA6-4C6B-8749-1076D628CB4F}" presName="horz1" presStyleCnt="0"/>
      <dgm:spPr/>
    </dgm:pt>
    <dgm:pt modelId="{6DAF1CF1-7A8F-E44D-A84E-F6E175EE4377}" type="pres">
      <dgm:prSet presAssocID="{BFD87F46-1EA6-4C6B-8749-1076D628CB4F}" presName="tx1" presStyleLbl="revTx" presStyleIdx="1" presStyleCnt="4"/>
      <dgm:spPr/>
    </dgm:pt>
    <dgm:pt modelId="{B52C5F22-A681-E346-83FC-6CEC5DD0A1CF}" type="pres">
      <dgm:prSet presAssocID="{BFD87F46-1EA6-4C6B-8749-1076D628CB4F}" presName="vert1" presStyleCnt="0"/>
      <dgm:spPr/>
    </dgm:pt>
    <dgm:pt modelId="{C05A4CC1-491E-884F-8449-E44BCC52C9AF}" type="pres">
      <dgm:prSet presAssocID="{B867FE36-1407-40E4-96ED-DA17ACFC1D50}" presName="thickLine" presStyleLbl="alignNode1" presStyleIdx="2" presStyleCnt="4"/>
      <dgm:spPr/>
    </dgm:pt>
    <dgm:pt modelId="{4CC3FA0F-D1A1-884D-BE11-5F9B750B42FD}" type="pres">
      <dgm:prSet presAssocID="{B867FE36-1407-40E4-96ED-DA17ACFC1D50}" presName="horz1" presStyleCnt="0"/>
      <dgm:spPr/>
    </dgm:pt>
    <dgm:pt modelId="{B185B6D0-85D8-9642-9EB6-AD1DCA844008}" type="pres">
      <dgm:prSet presAssocID="{B867FE36-1407-40E4-96ED-DA17ACFC1D50}" presName="tx1" presStyleLbl="revTx" presStyleIdx="2" presStyleCnt="4"/>
      <dgm:spPr/>
    </dgm:pt>
    <dgm:pt modelId="{403295FE-2BAC-6B43-A4DE-EA4B1F74F357}" type="pres">
      <dgm:prSet presAssocID="{B867FE36-1407-40E4-96ED-DA17ACFC1D50}" presName="vert1" presStyleCnt="0"/>
      <dgm:spPr/>
    </dgm:pt>
    <dgm:pt modelId="{3B10D54E-F939-7D47-892A-D05D14103614}" type="pres">
      <dgm:prSet presAssocID="{97BFD8F7-0754-414F-B89D-12FD0E270137}" presName="thickLine" presStyleLbl="alignNode1" presStyleIdx="3" presStyleCnt="4"/>
      <dgm:spPr/>
    </dgm:pt>
    <dgm:pt modelId="{49685C3D-E6AD-CF4A-A791-B89DCEFA4AC8}" type="pres">
      <dgm:prSet presAssocID="{97BFD8F7-0754-414F-B89D-12FD0E270137}" presName="horz1" presStyleCnt="0"/>
      <dgm:spPr/>
    </dgm:pt>
    <dgm:pt modelId="{94A02C40-49BE-7842-98BF-FF374866AE6D}" type="pres">
      <dgm:prSet presAssocID="{97BFD8F7-0754-414F-B89D-12FD0E270137}" presName="tx1" presStyleLbl="revTx" presStyleIdx="3" presStyleCnt="4"/>
      <dgm:spPr/>
    </dgm:pt>
    <dgm:pt modelId="{DB34248E-AEF1-7D4D-9C4C-CCCAD4ACD268}" type="pres">
      <dgm:prSet presAssocID="{97BFD8F7-0754-414F-B89D-12FD0E270137}" presName="vert1" presStyleCnt="0"/>
      <dgm:spPr/>
    </dgm:pt>
  </dgm:ptLst>
  <dgm:cxnLst>
    <dgm:cxn modelId="{8679BD2D-E93E-4F7B-B691-A2CC49E50D64}" srcId="{BED462EC-1A37-4820-9DCA-C4961F84F2EF}" destId="{ED5750B3-0CDF-4622-AE75-A3155C400F51}" srcOrd="0" destOrd="0" parTransId="{AB366AAB-39DA-41D4-9B60-7DBCAB5135EA}" sibTransId="{3776845A-94CA-4812-89DC-6E845786BEB6}"/>
    <dgm:cxn modelId="{E6530F40-A7DB-0D4B-A98B-FB68F0535427}" type="presOf" srcId="{BFD87F46-1EA6-4C6B-8749-1076D628CB4F}" destId="{6DAF1CF1-7A8F-E44D-A84E-F6E175EE4377}" srcOrd="0" destOrd="0" presId="urn:microsoft.com/office/officeart/2008/layout/LinedList"/>
    <dgm:cxn modelId="{F4B44179-7A55-8141-B5C2-B16E911A3789}" type="presOf" srcId="{ED5750B3-0CDF-4622-AE75-A3155C400F51}" destId="{417B87E4-3D8F-D942-8716-283A3D9EC8E7}" srcOrd="0" destOrd="0" presId="urn:microsoft.com/office/officeart/2008/layout/LinedList"/>
    <dgm:cxn modelId="{E61F427C-5051-3844-824E-9DF248E09AA9}" type="presOf" srcId="{97BFD8F7-0754-414F-B89D-12FD0E270137}" destId="{94A02C40-49BE-7842-98BF-FF374866AE6D}" srcOrd="0" destOrd="0" presId="urn:microsoft.com/office/officeart/2008/layout/LinedList"/>
    <dgm:cxn modelId="{B4A0C58B-9F25-4BAE-A23E-69056D71C762}" srcId="{BED462EC-1A37-4820-9DCA-C4961F84F2EF}" destId="{BFD87F46-1EA6-4C6B-8749-1076D628CB4F}" srcOrd="1" destOrd="0" parTransId="{819B7391-C431-470A-9A9D-08639A931EA3}" sibTransId="{D49BE1D3-5724-484D-933D-B2A44F73ABF2}"/>
    <dgm:cxn modelId="{8C1A35A7-7EB0-7A47-A7FA-CA84D04830EC}" type="presOf" srcId="{B867FE36-1407-40E4-96ED-DA17ACFC1D50}" destId="{B185B6D0-85D8-9642-9EB6-AD1DCA844008}" srcOrd="0" destOrd="0" presId="urn:microsoft.com/office/officeart/2008/layout/LinedList"/>
    <dgm:cxn modelId="{8EF1A3AC-0CC9-4FCD-99E0-16AD261C3E66}" srcId="{BED462EC-1A37-4820-9DCA-C4961F84F2EF}" destId="{97BFD8F7-0754-414F-B89D-12FD0E270137}" srcOrd="3" destOrd="0" parTransId="{04E71E51-FE84-4318-A32D-442DA9735A4F}" sibTransId="{DBFE130B-B519-40EC-82A0-16637E747425}"/>
    <dgm:cxn modelId="{42A7B4AD-9273-49CF-8404-CA67421136A5}" srcId="{BED462EC-1A37-4820-9DCA-C4961F84F2EF}" destId="{B867FE36-1407-40E4-96ED-DA17ACFC1D50}" srcOrd="2" destOrd="0" parTransId="{1A0F6F33-5D52-432F-9200-57941FF59364}" sibTransId="{4EBD67F5-962C-4594-8ECB-8F9DD12ECF6B}"/>
    <dgm:cxn modelId="{89B652BD-17DE-0A46-8DAE-1791D36933CF}" type="presOf" srcId="{BED462EC-1A37-4820-9DCA-C4961F84F2EF}" destId="{DDDF6821-D4E7-F94D-885A-DD7FDA957DEB}" srcOrd="0" destOrd="0" presId="urn:microsoft.com/office/officeart/2008/layout/LinedList"/>
    <dgm:cxn modelId="{3F248AEC-3BF3-3448-97D9-4CADBBC7AE52}" type="presParOf" srcId="{DDDF6821-D4E7-F94D-885A-DD7FDA957DEB}" destId="{96C7ACA6-E7CF-8D48-A026-0FAF0EE1A67F}" srcOrd="0" destOrd="0" presId="urn:microsoft.com/office/officeart/2008/layout/LinedList"/>
    <dgm:cxn modelId="{C0081E99-8612-684C-8C6F-50E79150B3DD}" type="presParOf" srcId="{DDDF6821-D4E7-F94D-885A-DD7FDA957DEB}" destId="{F5AFBD1F-3C02-7A4B-9C42-996762ABE2D5}" srcOrd="1" destOrd="0" presId="urn:microsoft.com/office/officeart/2008/layout/LinedList"/>
    <dgm:cxn modelId="{C710EB30-66A1-D948-855E-A93E9B6136AE}" type="presParOf" srcId="{F5AFBD1F-3C02-7A4B-9C42-996762ABE2D5}" destId="{417B87E4-3D8F-D942-8716-283A3D9EC8E7}" srcOrd="0" destOrd="0" presId="urn:microsoft.com/office/officeart/2008/layout/LinedList"/>
    <dgm:cxn modelId="{F2C38674-C311-8C44-9F5E-AF874DA3C9A1}" type="presParOf" srcId="{F5AFBD1F-3C02-7A4B-9C42-996762ABE2D5}" destId="{1C1E8090-9755-3C44-AD9A-0BF1B49707BB}" srcOrd="1" destOrd="0" presId="urn:microsoft.com/office/officeart/2008/layout/LinedList"/>
    <dgm:cxn modelId="{294F0F5E-CFBE-524A-86BF-CA555C549D0C}" type="presParOf" srcId="{DDDF6821-D4E7-F94D-885A-DD7FDA957DEB}" destId="{86C9C340-D9FE-8343-B287-D82B26FF82DD}" srcOrd="2" destOrd="0" presId="urn:microsoft.com/office/officeart/2008/layout/LinedList"/>
    <dgm:cxn modelId="{972EBD50-BBAE-8E49-9C3C-904641FEF4E5}" type="presParOf" srcId="{DDDF6821-D4E7-F94D-885A-DD7FDA957DEB}" destId="{6D1061BA-CF30-0847-A7C5-9EF1A457EAD5}" srcOrd="3" destOrd="0" presId="urn:microsoft.com/office/officeart/2008/layout/LinedList"/>
    <dgm:cxn modelId="{4D408F29-D1D6-1E41-88DB-D263C017DE72}" type="presParOf" srcId="{6D1061BA-CF30-0847-A7C5-9EF1A457EAD5}" destId="{6DAF1CF1-7A8F-E44D-A84E-F6E175EE4377}" srcOrd="0" destOrd="0" presId="urn:microsoft.com/office/officeart/2008/layout/LinedList"/>
    <dgm:cxn modelId="{F515731F-3E98-D048-AC5B-BEF186D6830E}" type="presParOf" srcId="{6D1061BA-CF30-0847-A7C5-9EF1A457EAD5}" destId="{B52C5F22-A681-E346-83FC-6CEC5DD0A1CF}" srcOrd="1" destOrd="0" presId="urn:microsoft.com/office/officeart/2008/layout/LinedList"/>
    <dgm:cxn modelId="{71C3C778-6738-8A42-B81B-F61851F6D2EA}" type="presParOf" srcId="{DDDF6821-D4E7-F94D-885A-DD7FDA957DEB}" destId="{C05A4CC1-491E-884F-8449-E44BCC52C9AF}" srcOrd="4" destOrd="0" presId="urn:microsoft.com/office/officeart/2008/layout/LinedList"/>
    <dgm:cxn modelId="{DDBB92CC-EED4-1F40-AA9B-11AAAD2816CF}" type="presParOf" srcId="{DDDF6821-D4E7-F94D-885A-DD7FDA957DEB}" destId="{4CC3FA0F-D1A1-884D-BE11-5F9B750B42FD}" srcOrd="5" destOrd="0" presId="urn:microsoft.com/office/officeart/2008/layout/LinedList"/>
    <dgm:cxn modelId="{6F75DF38-EC34-894B-B127-47323CA3C6CC}" type="presParOf" srcId="{4CC3FA0F-D1A1-884D-BE11-5F9B750B42FD}" destId="{B185B6D0-85D8-9642-9EB6-AD1DCA844008}" srcOrd="0" destOrd="0" presId="urn:microsoft.com/office/officeart/2008/layout/LinedList"/>
    <dgm:cxn modelId="{5093D312-BF8D-7449-B9C9-25C0BCE29070}" type="presParOf" srcId="{4CC3FA0F-D1A1-884D-BE11-5F9B750B42FD}" destId="{403295FE-2BAC-6B43-A4DE-EA4B1F74F357}" srcOrd="1" destOrd="0" presId="urn:microsoft.com/office/officeart/2008/layout/LinedList"/>
    <dgm:cxn modelId="{CD89E471-1520-F64D-9AFE-815BF3EDA67B}" type="presParOf" srcId="{DDDF6821-D4E7-F94D-885A-DD7FDA957DEB}" destId="{3B10D54E-F939-7D47-892A-D05D14103614}" srcOrd="6" destOrd="0" presId="urn:microsoft.com/office/officeart/2008/layout/LinedList"/>
    <dgm:cxn modelId="{AA33C8A2-DF0F-9B4F-A747-4E22403B727A}" type="presParOf" srcId="{DDDF6821-D4E7-F94D-885A-DD7FDA957DEB}" destId="{49685C3D-E6AD-CF4A-A791-B89DCEFA4AC8}" srcOrd="7" destOrd="0" presId="urn:microsoft.com/office/officeart/2008/layout/LinedList"/>
    <dgm:cxn modelId="{0CB616E1-2947-4247-A3BD-01016920AAA4}" type="presParOf" srcId="{49685C3D-E6AD-CF4A-A791-B89DCEFA4AC8}" destId="{94A02C40-49BE-7842-98BF-FF374866AE6D}" srcOrd="0" destOrd="0" presId="urn:microsoft.com/office/officeart/2008/layout/LinedList"/>
    <dgm:cxn modelId="{36837CFC-CFF1-F14E-84FE-C26FD38632B5}" type="presParOf" srcId="{49685C3D-E6AD-CF4A-A791-B89DCEFA4AC8}" destId="{DB34248E-AEF1-7D4D-9C4C-CCCAD4ACD268}"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B8D9BE-AC59-DE43-9EC4-CB6495F24682}">
      <dsp:nvSpPr>
        <dsp:cNvPr id="0" name=""/>
        <dsp:cNvSpPr/>
      </dsp:nvSpPr>
      <dsp:spPr>
        <a:xfrm>
          <a:off x="0" y="0"/>
          <a:ext cx="6784259"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5658BF15-4639-2348-9D1D-957154AD4098}">
      <dsp:nvSpPr>
        <dsp:cNvPr id="0" name=""/>
        <dsp:cNvSpPr/>
      </dsp:nvSpPr>
      <dsp:spPr>
        <a:xfrm>
          <a:off x="0" y="0"/>
          <a:ext cx="6784259" cy="9687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0" i="0" kern="1200" baseline="0" dirty="0"/>
            <a:t>Our project involves using machine learning techniques to predict liver disease and its progression. We first performed exploratory data analysis (EDA) on the dataset to gain insights into the distribution of features and identify any outliers or missing values.</a:t>
          </a:r>
          <a:endParaRPr lang="en-US" sz="1500" kern="1200" dirty="0"/>
        </a:p>
      </dsp:txBody>
      <dsp:txXfrm>
        <a:off x="0" y="0"/>
        <a:ext cx="6784259" cy="968771"/>
      </dsp:txXfrm>
    </dsp:sp>
    <dsp:sp modelId="{6C4B3D96-024F-EA4D-893D-E7F0950026AB}">
      <dsp:nvSpPr>
        <dsp:cNvPr id="0" name=""/>
        <dsp:cNvSpPr/>
      </dsp:nvSpPr>
      <dsp:spPr>
        <a:xfrm>
          <a:off x="0" y="968771"/>
          <a:ext cx="6784259"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9A3246CC-38E1-D74A-A7B5-82F3B2F40D57}">
      <dsp:nvSpPr>
        <dsp:cNvPr id="0" name=""/>
        <dsp:cNvSpPr/>
      </dsp:nvSpPr>
      <dsp:spPr>
        <a:xfrm>
          <a:off x="0" y="968771"/>
          <a:ext cx="6784259" cy="9687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0" i="0" kern="1200" baseline="0" dirty="0"/>
            <a:t>After selecting the features, we applied several machine learning algorithms, including Random Forest Regression (RFR), Gaussian Naive Bayes (GNB), and Logistic Regression (LR).</a:t>
          </a:r>
          <a:endParaRPr lang="en-US" sz="1500" kern="1200" dirty="0"/>
        </a:p>
      </dsp:txBody>
      <dsp:txXfrm>
        <a:off x="0" y="968771"/>
        <a:ext cx="6784259" cy="968771"/>
      </dsp:txXfrm>
    </dsp:sp>
    <dsp:sp modelId="{057F10D8-975C-B149-A6F9-2C311135E6C8}">
      <dsp:nvSpPr>
        <dsp:cNvPr id="0" name=""/>
        <dsp:cNvSpPr/>
      </dsp:nvSpPr>
      <dsp:spPr>
        <a:xfrm>
          <a:off x="0" y="1937543"/>
          <a:ext cx="6784259"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323FFF23-4FE8-9946-90E4-58DC73A42E78}">
      <dsp:nvSpPr>
        <dsp:cNvPr id="0" name=""/>
        <dsp:cNvSpPr/>
      </dsp:nvSpPr>
      <dsp:spPr>
        <a:xfrm>
          <a:off x="0" y="1937543"/>
          <a:ext cx="6784259" cy="9687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0" i="0" kern="1200" baseline="0"/>
            <a:t>To evaluate the performance of our models, we used multiple performance metrics such as accuracy, precision, recall, F1-score, and area under the ROC curve (AUC). We also compared the performance of our models with existing solutions in the field to assess their effectiveness.</a:t>
          </a:r>
          <a:endParaRPr lang="en-US" sz="1500" kern="1200"/>
        </a:p>
      </dsp:txBody>
      <dsp:txXfrm>
        <a:off x="0" y="1937543"/>
        <a:ext cx="6784259" cy="968771"/>
      </dsp:txXfrm>
    </dsp:sp>
    <dsp:sp modelId="{9CA8AAB1-5723-4F4D-A614-619499671BB6}">
      <dsp:nvSpPr>
        <dsp:cNvPr id="0" name=""/>
        <dsp:cNvSpPr/>
      </dsp:nvSpPr>
      <dsp:spPr>
        <a:xfrm>
          <a:off x="0" y="2906315"/>
          <a:ext cx="6784259"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E8A1D645-2E5A-1E46-A0F5-E61915F6F011}">
      <dsp:nvSpPr>
        <dsp:cNvPr id="0" name=""/>
        <dsp:cNvSpPr/>
      </dsp:nvSpPr>
      <dsp:spPr>
        <a:xfrm>
          <a:off x="0" y="2906315"/>
          <a:ext cx="6784259" cy="9687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0" i="0" kern="1200" dirty="0"/>
            <a:t>Our approach is scalable since we are using standard machine learning techniques that can efficiently handle large datasets. The feature classification methods we use are computationally efficient and can manage data. Moreover, we can easily update our models with new data, leading to continuous improvement and scalability.</a:t>
          </a:r>
          <a:endParaRPr lang="en-US" sz="1500" kern="1200" dirty="0"/>
        </a:p>
      </dsp:txBody>
      <dsp:txXfrm>
        <a:off x="0" y="2906315"/>
        <a:ext cx="6784259" cy="9687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C7ACA6-E7CF-8D48-A026-0FAF0EE1A67F}">
      <dsp:nvSpPr>
        <dsp:cNvPr id="0" name=""/>
        <dsp:cNvSpPr/>
      </dsp:nvSpPr>
      <dsp:spPr>
        <a:xfrm>
          <a:off x="0" y="0"/>
          <a:ext cx="1051560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17B87E4-3D8F-D942-8716-283A3D9EC8E7}">
      <dsp:nvSpPr>
        <dsp:cNvPr id="0" name=""/>
        <dsp:cNvSpPr/>
      </dsp:nvSpPr>
      <dsp:spPr>
        <a:xfrm>
          <a:off x="0" y="0"/>
          <a:ext cx="10515600" cy="10881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0" i="0" kern="1200" baseline="0"/>
            <a:t>Machine learning has shown great potential in predicting and diagnosing liver disease. A systematic review and meta-analysis by Abeyratne et al. provided an overview of recent research on liver disease prediction using machine learning, and pointed out the limitations of current approaches.</a:t>
          </a:r>
          <a:endParaRPr lang="en-US" sz="2000" kern="1200"/>
        </a:p>
      </dsp:txBody>
      <dsp:txXfrm>
        <a:off x="0" y="0"/>
        <a:ext cx="10515600" cy="1088136"/>
      </dsp:txXfrm>
    </dsp:sp>
    <dsp:sp modelId="{86C9C340-D9FE-8343-B287-D82B26FF82DD}">
      <dsp:nvSpPr>
        <dsp:cNvPr id="0" name=""/>
        <dsp:cNvSpPr/>
      </dsp:nvSpPr>
      <dsp:spPr>
        <a:xfrm>
          <a:off x="0" y="1088136"/>
          <a:ext cx="1051560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AF1CF1-7A8F-E44D-A84E-F6E175EE4377}">
      <dsp:nvSpPr>
        <dsp:cNvPr id="0" name=""/>
        <dsp:cNvSpPr/>
      </dsp:nvSpPr>
      <dsp:spPr>
        <a:xfrm>
          <a:off x="0" y="1088136"/>
          <a:ext cx="10515600" cy="10881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0" i="0" kern="1200" baseline="0"/>
            <a:t>In another study by Aruna et al., a framework for liver disease diagnosis was proposed using machine learning algorithms. The performance of several classifiers, such as Naive Bayes and K-Nearest Neighbor, was compared to determine their effectiveness in predicting liver disease.</a:t>
          </a:r>
          <a:endParaRPr lang="en-US" sz="2000" kern="1200"/>
        </a:p>
      </dsp:txBody>
      <dsp:txXfrm>
        <a:off x="0" y="1088136"/>
        <a:ext cx="10515600" cy="1088136"/>
      </dsp:txXfrm>
    </dsp:sp>
    <dsp:sp modelId="{C05A4CC1-491E-884F-8449-E44BCC52C9AF}">
      <dsp:nvSpPr>
        <dsp:cNvPr id="0" name=""/>
        <dsp:cNvSpPr/>
      </dsp:nvSpPr>
      <dsp:spPr>
        <a:xfrm>
          <a:off x="0" y="2176272"/>
          <a:ext cx="1051560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85B6D0-85D8-9642-9EB6-AD1DCA844008}">
      <dsp:nvSpPr>
        <dsp:cNvPr id="0" name=""/>
        <dsp:cNvSpPr/>
      </dsp:nvSpPr>
      <dsp:spPr>
        <a:xfrm>
          <a:off x="0" y="2176272"/>
          <a:ext cx="10515600" cy="10881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0" i="0" kern="1200" baseline="0"/>
            <a:t>Khaliliazar et al. conducted a comparative study of various machine learning algorithms, including Random Forest and K-Nearest Neighbor, for liver disease prediction. They concluded that these methods had the best performance in terms of accuracy and F1-score.</a:t>
          </a:r>
          <a:endParaRPr lang="en-US" sz="2000" kern="1200"/>
        </a:p>
      </dsp:txBody>
      <dsp:txXfrm>
        <a:off x="0" y="2176272"/>
        <a:ext cx="10515600" cy="1088136"/>
      </dsp:txXfrm>
    </dsp:sp>
    <dsp:sp modelId="{3B10D54E-F939-7D47-892A-D05D14103614}">
      <dsp:nvSpPr>
        <dsp:cNvPr id="0" name=""/>
        <dsp:cNvSpPr/>
      </dsp:nvSpPr>
      <dsp:spPr>
        <a:xfrm>
          <a:off x="0" y="3264408"/>
          <a:ext cx="1051560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A02C40-49BE-7842-98BF-FF374866AE6D}">
      <dsp:nvSpPr>
        <dsp:cNvPr id="0" name=""/>
        <dsp:cNvSpPr/>
      </dsp:nvSpPr>
      <dsp:spPr>
        <a:xfrm>
          <a:off x="0" y="3264408"/>
          <a:ext cx="10515600" cy="10881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0" i="0" kern="1200" baseline="0"/>
            <a:t>Overall, these studies highlight the potential of machine learning in predicting and diagnosing liver disease. With further research, machine learning algorithms have the potential to improve the accuracy and effectiveness of liver disease diagnosis and treatment.</a:t>
          </a:r>
          <a:endParaRPr lang="en-US" sz="2000" kern="1200"/>
        </a:p>
      </dsp:txBody>
      <dsp:txXfrm>
        <a:off x="0" y="3264408"/>
        <a:ext cx="10515600" cy="1088136"/>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CFD7D6-7CE0-493E-A4B3-2F2BBA4C6373}" type="datetimeFigureOut">
              <a:rPr lang="en-US" smtClean="0"/>
              <a:t>3/1/2023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379E0E-16AB-4F89-820A-CC33E439C0BE}" type="slidenum">
              <a:rPr lang="en-US" smtClean="0"/>
              <a:t>‹#›</a:t>
            </a:fld>
            <a:endParaRPr lang="en-US"/>
          </a:p>
        </p:txBody>
      </p:sp>
    </p:spTree>
    <p:extLst>
      <p:ext uri="{BB962C8B-B14F-4D97-AF65-F5344CB8AC3E}">
        <p14:creationId xmlns:p14="http://schemas.microsoft.com/office/powerpoint/2010/main" val="3319213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D2379E0E-16AB-4F89-820A-CC33E439C0BE}" type="slidenum">
              <a:rPr lang="en-US" smtClean="0"/>
              <a:t>1</a:t>
            </a:fld>
            <a:endParaRPr lang="en-US"/>
          </a:p>
        </p:txBody>
      </p:sp>
    </p:spTree>
    <p:extLst>
      <p:ext uri="{BB962C8B-B14F-4D97-AF65-F5344CB8AC3E}">
        <p14:creationId xmlns:p14="http://schemas.microsoft.com/office/powerpoint/2010/main" val="650760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D2379E0E-16AB-4F89-820A-CC33E439C0BE}" type="slidenum">
              <a:rPr lang="en-US" smtClean="0"/>
              <a:t>2</a:t>
            </a:fld>
            <a:endParaRPr lang="en-US"/>
          </a:p>
        </p:txBody>
      </p:sp>
    </p:spTree>
    <p:extLst>
      <p:ext uri="{BB962C8B-B14F-4D97-AF65-F5344CB8AC3E}">
        <p14:creationId xmlns:p14="http://schemas.microsoft.com/office/powerpoint/2010/main" val="32962087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D2379E0E-16AB-4F89-820A-CC33E439C0BE}" type="slidenum">
              <a:rPr lang="en-US" smtClean="0"/>
              <a:t>3</a:t>
            </a:fld>
            <a:endParaRPr lang="en-US"/>
          </a:p>
        </p:txBody>
      </p:sp>
    </p:spTree>
    <p:extLst>
      <p:ext uri="{BB962C8B-B14F-4D97-AF65-F5344CB8AC3E}">
        <p14:creationId xmlns:p14="http://schemas.microsoft.com/office/powerpoint/2010/main" val="2475030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D2379E0E-16AB-4F89-820A-CC33E439C0BE}" type="slidenum">
              <a:rPr lang="en-US" smtClean="0"/>
              <a:t>4</a:t>
            </a:fld>
            <a:endParaRPr lang="en-US"/>
          </a:p>
        </p:txBody>
      </p:sp>
    </p:spTree>
    <p:extLst>
      <p:ext uri="{BB962C8B-B14F-4D97-AF65-F5344CB8AC3E}">
        <p14:creationId xmlns:p14="http://schemas.microsoft.com/office/powerpoint/2010/main" val="2748180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D2379E0E-16AB-4F89-820A-CC33E439C0BE}" type="slidenum">
              <a:rPr lang="en-US" smtClean="0"/>
              <a:t>5</a:t>
            </a:fld>
            <a:endParaRPr lang="en-US"/>
          </a:p>
        </p:txBody>
      </p:sp>
    </p:spTree>
    <p:extLst>
      <p:ext uri="{BB962C8B-B14F-4D97-AF65-F5344CB8AC3E}">
        <p14:creationId xmlns:p14="http://schemas.microsoft.com/office/powerpoint/2010/main" val="26429917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D2379E0E-16AB-4F89-820A-CC33E439C0BE}" type="slidenum">
              <a:rPr lang="en-US" smtClean="0"/>
              <a:t>6</a:t>
            </a:fld>
            <a:endParaRPr lang="en-US"/>
          </a:p>
        </p:txBody>
      </p:sp>
    </p:spTree>
    <p:extLst>
      <p:ext uri="{BB962C8B-B14F-4D97-AF65-F5344CB8AC3E}">
        <p14:creationId xmlns:p14="http://schemas.microsoft.com/office/powerpoint/2010/main" val="32565293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D2379E0E-16AB-4F89-820A-CC33E439C0BE}" type="slidenum">
              <a:rPr lang="en-US" smtClean="0"/>
              <a:t>7</a:t>
            </a:fld>
            <a:endParaRPr lang="en-US"/>
          </a:p>
        </p:txBody>
      </p:sp>
    </p:spTree>
    <p:extLst>
      <p:ext uri="{BB962C8B-B14F-4D97-AF65-F5344CB8AC3E}">
        <p14:creationId xmlns:p14="http://schemas.microsoft.com/office/powerpoint/2010/main" val="6939297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D2379E0E-16AB-4F89-820A-CC33E439C0BE}" type="slidenum">
              <a:rPr lang="en-US" smtClean="0"/>
              <a:t>8</a:t>
            </a:fld>
            <a:endParaRPr lang="en-US"/>
          </a:p>
        </p:txBody>
      </p:sp>
    </p:spTree>
    <p:extLst>
      <p:ext uri="{BB962C8B-B14F-4D97-AF65-F5344CB8AC3E}">
        <p14:creationId xmlns:p14="http://schemas.microsoft.com/office/powerpoint/2010/main" val="11054160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D2379E0E-16AB-4F89-820A-CC33E439C0BE}" type="slidenum">
              <a:rPr lang="en-US" smtClean="0"/>
              <a:t>9</a:t>
            </a:fld>
            <a:endParaRPr lang="en-US"/>
          </a:p>
        </p:txBody>
      </p:sp>
    </p:spTree>
    <p:extLst>
      <p:ext uri="{BB962C8B-B14F-4D97-AF65-F5344CB8AC3E}">
        <p14:creationId xmlns:p14="http://schemas.microsoft.com/office/powerpoint/2010/main" val="31469336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67F0A-41FA-20C9-AEF6-C2A82B619F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D19954C9-BB7B-520D-F6C1-7EC7E6E588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A379E7D0-17E7-6E64-D2FE-559EEDB9EE24}"/>
              </a:ext>
            </a:extLst>
          </p:cNvPr>
          <p:cNvSpPr>
            <a:spLocks noGrp="1"/>
          </p:cNvSpPr>
          <p:nvPr>
            <p:ph type="dt" sz="half" idx="10"/>
          </p:nvPr>
        </p:nvSpPr>
        <p:spPr/>
        <p:txBody>
          <a:bodyPr/>
          <a:lstStyle/>
          <a:p>
            <a:fld id="{1C37261A-2212-4049-A0BB-28AD89A7BA75}" type="datetimeFigureOut">
              <a:rPr lang="en-US" smtClean="0"/>
              <a:t>3/1/2023</a:t>
            </a:fld>
            <a:endParaRPr lang="en-US"/>
          </a:p>
        </p:txBody>
      </p:sp>
      <p:sp>
        <p:nvSpPr>
          <p:cNvPr id="5" name="Footer Placeholder 4">
            <a:extLst>
              <a:ext uri="{FF2B5EF4-FFF2-40B4-BE49-F238E27FC236}">
                <a16:creationId xmlns:a16="http://schemas.microsoft.com/office/drawing/2014/main" id="{9ACAF7F8-C704-74D5-1B55-A24B2364B8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A9E288-BDFD-9433-B0BE-88AFD0E5F605}"/>
              </a:ext>
            </a:extLst>
          </p:cNvPr>
          <p:cNvSpPr>
            <a:spLocks noGrp="1"/>
          </p:cNvSpPr>
          <p:nvPr>
            <p:ph type="sldNum" sz="quarter" idx="12"/>
          </p:nvPr>
        </p:nvSpPr>
        <p:spPr/>
        <p:txBody>
          <a:bodyPr/>
          <a:lstStyle/>
          <a:p>
            <a:fld id="{05D13691-4256-4255-B783-96F0D219885A}" type="slidenum">
              <a:rPr lang="en-US" smtClean="0"/>
              <a:t>‹#›</a:t>
            </a:fld>
            <a:endParaRPr lang="en-US"/>
          </a:p>
        </p:txBody>
      </p:sp>
    </p:spTree>
    <p:extLst>
      <p:ext uri="{BB962C8B-B14F-4D97-AF65-F5344CB8AC3E}">
        <p14:creationId xmlns:p14="http://schemas.microsoft.com/office/powerpoint/2010/main" val="376374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4120D-5DD1-7E40-00B9-029007CE394B}"/>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67B718E9-58C5-D979-1DB0-EB8677264A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C2FBA040-EEB9-BB4B-6CA3-6142A5AF30E8}"/>
              </a:ext>
            </a:extLst>
          </p:cNvPr>
          <p:cNvSpPr>
            <a:spLocks noGrp="1"/>
          </p:cNvSpPr>
          <p:nvPr>
            <p:ph type="dt" sz="half" idx="10"/>
          </p:nvPr>
        </p:nvSpPr>
        <p:spPr/>
        <p:txBody>
          <a:bodyPr/>
          <a:lstStyle/>
          <a:p>
            <a:fld id="{1C37261A-2212-4049-A0BB-28AD89A7BA75}" type="datetimeFigureOut">
              <a:rPr lang="en-US" smtClean="0"/>
              <a:t>3/1/2023</a:t>
            </a:fld>
            <a:endParaRPr lang="en-US"/>
          </a:p>
        </p:txBody>
      </p:sp>
      <p:sp>
        <p:nvSpPr>
          <p:cNvPr id="5" name="Footer Placeholder 4">
            <a:extLst>
              <a:ext uri="{FF2B5EF4-FFF2-40B4-BE49-F238E27FC236}">
                <a16:creationId xmlns:a16="http://schemas.microsoft.com/office/drawing/2014/main" id="{8D534C38-4611-3A82-15FB-4C1A2FB653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A6DF80-8902-85CF-B680-B578B6D8FEC7}"/>
              </a:ext>
            </a:extLst>
          </p:cNvPr>
          <p:cNvSpPr>
            <a:spLocks noGrp="1"/>
          </p:cNvSpPr>
          <p:nvPr>
            <p:ph type="sldNum" sz="quarter" idx="12"/>
          </p:nvPr>
        </p:nvSpPr>
        <p:spPr/>
        <p:txBody>
          <a:bodyPr/>
          <a:lstStyle/>
          <a:p>
            <a:fld id="{05D13691-4256-4255-B783-96F0D219885A}" type="slidenum">
              <a:rPr lang="en-US" smtClean="0"/>
              <a:t>‹#›</a:t>
            </a:fld>
            <a:endParaRPr lang="en-US"/>
          </a:p>
        </p:txBody>
      </p:sp>
    </p:spTree>
    <p:extLst>
      <p:ext uri="{BB962C8B-B14F-4D97-AF65-F5344CB8AC3E}">
        <p14:creationId xmlns:p14="http://schemas.microsoft.com/office/powerpoint/2010/main" val="143160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A6540B-8A58-E7BA-6195-7279876E37C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F5D99AEF-1AF6-EE70-8C9C-4CFE7F7D51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AE4E7372-60B1-BD35-A095-8967101C8482}"/>
              </a:ext>
            </a:extLst>
          </p:cNvPr>
          <p:cNvSpPr>
            <a:spLocks noGrp="1"/>
          </p:cNvSpPr>
          <p:nvPr>
            <p:ph type="dt" sz="half" idx="10"/>
          </p:nvPr>
        </p:nvSpPr>
        <p:spPr/>
        <p:txBody>
          <a:bodyPr/>
          <a:lstStyle/>
          <a:p>
            <a:fld id="{1C37261A-2212-4049-A0BB-28AD89A7BA75}" type="datetimeFigureOut">
              <a:rPr lang="en-US" smtClean="0"/>
              <a:t>3/1/2023</a:t>
            </a:fld>
            <a:endParaRPr lang="en-US"/>
          </a:p>
        </p:txBody>
      </p:sp>
      <p:sp>
        <p:nvSpPr>
          <p:cNvPr id="5" name="Footer Placeholder 4">
            <a:extLst>
              <a:ext uri="{FF2B5EF4-FFF2-40B4-BE49-F238E27FC236}">
                <a16:creationId xmlns:a16="http://schemas.microsoft.com/office/drawing/2014/main" id="{56107923-4AE2-4C1A-D388-595D91E12F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5E9C65-B62D-25B9-0424-4A3346DA4E06}"/>
              </a:ext>
            </a:extLst>
          </p:cNvPr>
          <p:cNvSpPr>
            <a:spLocks noGrp="1"/>
          </p:cNvSpPr>
          <p:nvPr>
            <p:ph type="sldNum" sz="quarter" idx="12"/>
          </p:nvPr>
        </p:nvSpPr>
        <p:spPr/>
        <p:txBody>
          <a:bodyPr/>
          <a:lstStyle/>
          <a:p>
            <a:fld id="{05D13691-4256-4255-B783-96F0D219885A}" type="slidenum">
              <a:rPr lang="en-US" smtClean="0"/>
              <a:t>‹#›</a:t>
            </a:fld>
            <a:endParaRPr lang="en-US"/>
          </a:p>
        </p:txBody>
      </p:sp>
    </p:spTree>
    <p:extLst>
      <p:ext uri="{BB962C8B-B14F-4D97-AF65-F5344CB8AC3E}">
        <p14:creationId xmlns:p14="http://schemas.microsoft.com/office/powerpoint/2010/main" val="2156196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68E50-4B6D-E356-F4B3-76F9099DA7D2}"/>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DC0691A8-2387-7E11-336D-9A3FF656D3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A38BB9B1-A563-505B-F697-516C90EE801A}"/>
              </a:ext>
            </a:extLst>
          </p:cNvPr>
          <p:cNvSpPr>
            <a:spLocks noGrp="1"/>
          </p:cNvSpPr>
          <p:nvPr>
            <p:ph type="dt" sz="half" idx="10"/>
          </p:nvPr>
        </p:nvSpPr>
        <p:spPr/>
        <p:txBody>
          <a:bodyPr/>
          <a:lstStyle/>
          <a:p>
            <a:fld id="{1C37261A-2212-4049-A0BB-28AD89A7BA75}" type="datetimeFigureOut">
              <a:rPr lang="en-US" smtClean="0"/>
              <a:t>3/1/2023</a:t>
            </a:fld>
            <a:endParaRPr lang="en-US"/>
          </a:p>
        </p:txBody>
      </p:sp>
      <p:sp>
        <p:nvSpPr>
          <p:cNvPr id="5" name="Footer Placeholder 4">
            <a:extLst>
              <a:ext uri="{FF2B5EF4-FFF2-40B4-BE49-F238E27FC236}">
                <a16:creationId xmlns:a16="http://schemas.microsoft.com/office/drawing/2014/main" id="{9A5864BD-7070-EF81-F1D5-99B4F6F1438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7785885-A5EF-DE75-C1E9-97199F2C6D39}"/>
              </a:ext>
            </a:extLst>
          </p:cNvPr>
          <p:cNvSpPr>
            <a:spLocks noGrp="1"/>
          </p:cNvSpPr>
          <p:nvPr>
            <p:ph type="sldNum" sz="quarter" idx="12"/>
          </p:nvPr>
        </p:nvSpPr>
        <p:spPr/>
        <p:txBody>
          <a:bodyPr/>
          <a:lstStyle/>
          <a:p>
            <a:fld id="{05D13691-4256-4255-B783-96F0D219885A}" type="slidenum">
              <a:rPr lang="en-US" smtClean="0"/>
              <a:t>‹#›</a:t>
            </a:fld>
            <a:endParaRPr lang="en-US"/>
          </a:p>
        </p:txBody>
      </p:sp>
      <p:pic>
        <p:nvPicPr>
          <p:cNvPr id="7" name="Picture 6" descr="Text, logo&#10;&#10;Description automatically generated with medium confidence">
            <a:extLst>
              <a:ext uri="{FF2B5EF4-FFF2-40B4-BE49-F238E27FC236}">
                <a16:creationId xmlns:a16="http://schemas.microsoft.com/office/drawing/2014/main" id="{FC7D4B43-A1D4-0329-CF97-5B3CA5FEF63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57232" y="5981789"/>
            <a:ext cx="1305799" cy="784136"/>
          </a:xfrm>
          <a:prstGeom prst="rect">
            <a:avLst/>
          </a:prstGeom>
        </p:spPr>
      </p:pic>
    </p:spTree>
    <p:extLst>
      <p:ext uri="{BB962C8B-B14F-4D97-AF65-F5344CB8AC3E}">
        <p14:creationId xmlns:p14="http://schemas.microsoft.com/office/powerpoint/2010/main" val="4105147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B2F43-EA33-0D16-5F9B-AB46DA2789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7DDB21FB-CF86-A275-C452-97C20CC6C5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88BA5A-17AE-9DF4-BDB7-4531AD8D6723}"/>
              </a:ext>
            </a:extLst>
          </p:cNvPr>
          <p:cNvSpPr>
            <a:spLocks noGrp="1"/>
          </p:cNvSpPr>
          <p:nvPr>
            <p:ph type="dt" sz="half" idx="10"/>
          </p:nvPr>
        </p:nvSpPr>
        <p:spPr/>
        <p:txBody>
          <a:bodyPr/>
          <a:lstStyle/>
          <a:p>
            <a:fld id="{1C37261A-2212-4049-A0BB-28AD89A7BA75}" type="datetimeFigureOut">
              <a:rPr lang="en-US" smtClean="0"/>
              <a:t>3/1/2023</a:t>
            </a:fld>
            <a:endParaRPr lang="en-US"/>
          </a:p>
        </p:txBody>
      </p:sp>
      <p:sp>
        <p:nvSpPr>
          <p:cNvPr id="5" name="Footer Placeholder 4">
            <a:extLst>
              <a:ext uri="{FF2B5EF4-FFF2-40B4-BE49-F238E27FC236}">
                <a16:creationId xmlns:a16="http://schemas.microsoft.com/office/drawing/2014/main" id="{0D8ED626-733C-D282-F219-1C6502F59C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665A43-D135-1748-B907-A28035698045}"/>
              </a:ext>
            </a:extLst>
          </p:cNvPr>
          <p:cNvSpPr>
            <a:spLocks noGrp="1"/>
          </p:cNvSpPr>
          <p:nvPr>
            <p:ph type="sldNum" sz="quarter" idx="12"/>
          </p:nvPr>
        </p:nvSpPr>
        <p:spPr/>
        <p:txBody>
          <a:bodyPr/>
          <a:lstStyle/>
          <a:p>
            <a:fld id="{05D13691-4256-4255-B783-96F0D219885A}" type="slidenum">
              <a:rPr lang="en-US" smtClean="0"/>
              <a:t>‹#›</a:t>
            </a:fld>
            <a:endParaRPr lang="en-US"/>
          </a:p>
        </p:txBody>
      </p:sp>
    </p:spTree>
    <p:extLst>
      <p:ext uri="{BB962C8B-B14F-4D97-AF65-F5344CB8AC3E}">
        <p14:creationId xmlns:p14="http://schemas.microsoft.com/office/powerpoint/2010/main" val="2986947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74DC7-EA5D-2EC4-5858-D4DD6FFAB801}"/>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04C2D5E9-188E-99D1-1063-C86CB58D469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889B06AA-4E81-E838-082B-A3A8BD0394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6E9ED99E-5454-290B-3911-2325A5AABCF0}"/>
              </a:ext>
            </a:extLst>
          </p:cNvPr>
          <p:cNvSpPr>
            <a:spLocks noGrp="1"/>
          </p:cNvSpPr>
          <p:nvPr>
            <p:ph type="dt" sz="half" idx="10"/>
          </p:nvPr>
        </p:nvSpPr>
        <p:spPr/>
        <p:txBody>
          <a:bodyPr/>
          <a:lstStyle/>
          <a:p>
            <a:fld id="{1C37261A-2212-4049-A0BB-28AD89A7BA75}" type="datetimeFigureOut">
              <a:rPr lang="en-US" smtClean="0"/>
              <a:t>3/1/2023</a:t>
            </a:fld>
            <a:endParaRPr lang="en-US"/>
          </a:p>
        </p:txBody>
      </p:sp>
      <p:sp>
        <p:nvSpPr>
          <p:cNvPr id="6" name="Footer Placeholder 5">
            <a:extLst>
              <a:ext uri="{FF2B5EF4-FFF2-40B4-BE49-F238E27FC236}">
                <a16:creationId xmlns:a16="http://schemas.microsoft.com/office/drawing/2014/main" id="{EA8FC65B-9007-D2CE-625F-B02B1BBDE5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404379-ACBA-C3C7-248C-495DB2B75536}"/>
              </a:ext>
            </a:extLst>
          </p:cNvPr>
          <p:cNvSpPr>
            <a:spLocks noGrp="1"/>
          </p:cNvSpPr>
          <p:nvPr>
            <p:ph type="sldNum" sz="quarter" idx="12"/>
          </p:nvPr>
        </p:nvSpPr>
        <p:spPr/>
        <p:txBody>
          <a:bodyPr/>
          <a:lstStyle/>
          <a:p>
            <a:fld id="{05D13691-4256-4255-B783-96F0D219885A}" type="slidenum">
              <a:rPr lang="en-US" smtClean="0"/>
              <a:t>‹#›</a:t>
            </a:fld>
            <a:endParaRPr lang="en-US"/>
          </a:p>
        </p:txBody>
      </p:sp>
    </p:spTree>
    <p:extLst>
      <p:ext uri="{BB962C8B-B14F-4D97-AF65-F5344CB8AC3E}">
        <p14:creationId xmlns:p14="http://schemas.microsoft.com/office/powerpoint/2010/main" val="2670201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F5B3C-2325-CAD9-B569-FF342355E259}"/>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3031567E-7ED7-7639-3D5A-ED9EBCE585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D30EB5-C541-1178-4E66-D5637A9474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3BEDB2F6-78AA-B270-07F4-8EC668F2C2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AE63733-A970-F970-4A56-BF1009E4302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1291B026-B004-911B-A3C7-FD2231DF0EAD}"/>
              </a:ext>
            </a:extLst>
          </p:cNvPr>
          <p:cNvSpPr>
            <a:spLocks noGrp="1"/>
          </p:cNvSpPr>
          <p:nvPr>
            <p:ph type="dt" sz="half" idx="10"/>
          </p:nvPr>
        </p:nvSpPr>
        <p:spPr/>
        <p:txBody>
          <a:bodyPr/>
          <a:lstStyle/>
          <a:p>
            <a:fld id="{1C37261A-2212-4049-A0BB-28AD89A7BA75}" type="datetimeFigureOut">
              <a:rPr lang="en-US" smtClean="0"/>
              <a:t>3/1/2023</a:t>
            </a:fld>
            <a:endParaRPr lang="en-US"/>
          </a:p>
        </p:txBody>
      </p:sp>
      <p:sp>
        <p:nvSpPr>
          <p:cNvPr id="8" name="Footer Placeholder 7">
            <a:extLst>
              <a:ext uri="{FF2B5EF4-FFF2-40B4-BE49-F238E27FC236}">
                <a16:creationId xmlns:a16="http://schemas.microsoft.com/office/drawing/2014/main" id="{D405A863-E1A1-1BBC-FB15-90DED6C25ED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59DE680-F942-644C-6CF5-1C60F54FE46B}"/>
              </a:ext>
            </a:extLst>
          </p:cNvPr>
          <p:cNvSpPr>
            <a:spLocks noGrp="1"/>
          </p:cNvSpPr>
          <p:nvPr>
            <p:ph type="sldNum" sz="quarter" idx="12"/>
          </p:nvPr>
        </p:nvSpPr>
        <p:spPr/>
        <p:txBody>
          <a:bodyPr/>
          <a:lstStyle/>
          <a:p>
            <a:fld id="{05D13691-4256-4255-B783-96F0D219885A}" type="slidenum">
              <a:rPr lang="en-US" smtClean="0"/>
              <a:t>‹#›</a:t>
            </a:fld>
            <a:endParaRPr lang="en-US"/>
          </a:p>
        </p:txBody>
      </p:sp>
    </p:spTree>
    <p:extLst>
      <p:ext uri="{BB962C8B-B14F-4D97-AF65-F5344CB8AC3E}">
        <p14:creationId xmlns:p14="http://schemas.microsoft.com/office/powerpoint/2010/main" val="2563066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F03F2-CDDE-86C6-F25E-C37923448088}"/>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B9321A00-D476-8AC1-8888-2FE40AD08404}"/>
              </a:ext>
            </a:extLst>
          </p:cNvPr>
          <p:cNvSpPr>
            <a:spLocks noGrp="1"/>
          </p:cNvSpPr>
          <p:nvPr>
            <p:ph type="dt" sz="half" idx="10"/>
          </p:nvPr>
        </p:nvSpPr>
        <p:spPr/>
        <p:txBody>
          <a:bodyPr/>
          <a:lstStyle/>
          <a:p>
            <a:fld id="{1C37261A-2212-4049-A0BB-28AD89A7BA75}" type="datetimeFigureOut">
              <a:rPr lang="en-US" smtClean="0"/>
              <a:t>3/1/2023</a:t>
            </a:fld>
            <a:endParaRPr lang="en-US"/>
          </a:p>
        </p:txBody>
      </p:sp>
      <p:sp>
        <p:nvSpPr>
          <p:cNvPr id="4" name="Footer Placeholder 3">
            <a:extLst>
              <a:ext uri="{FF2B5EF4-FFF2-40B4-BE49-F238E27FC236}">
                <a16:creationId xmlns:a16="http://schemas.microsoft.com/office/drawing/2014/main" id="{3F9D1F5D-E9F4-EAC6-AA41-6989D799993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6E11E33-D687-263E-504F-B7AB44247051}"/>
              </a:ext>
            </a:extLst>
          </p:cNvPr>
          <p:cNvSpPr>
            <a:spLocks noGrp="1"/>
          </p:cNvSpPr>
          <p:nvPr>
            <p:ph type="sldNum" sz="quarter" idx="12"/>
          </p:nvPr>
        </p:nvSpPr>
        <p:spPr/>
        <p:txBody>
          <a:bodyPr/>
          <a:lstStyle/>
          <a:p>
            <a:fld id="{05D13691-4256-4255-B783-96F0D219885A}" type="slidenum">
              <a:rPr lang="en-US" smtClean="0"/>
              <a:t>‹#›</a:t>
            </a:fld>
            <a:endParaRPr lang="en-US"/>
          </a:p>
        </p:txBody>
      </p:sp>
    </p:spTree>
    <p:extLst>
      <p:ext uri="{BB962C8B-B14F-4D97-AF65-F5344CB8AC3E}">
        <p14:creationId xmlns:p14="http://schemas.microsoft.com/office/powerpoint/2010/main" val="1035748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D50937-4D6A-647F-BD37-05A1CC08CB19}"/>
              </a:ext>
            </a:extLst>
          </p:cNvPr>
          <p:cNvSpPr>
            <a:spLocks noGrp="1"/>
          </p:cNvSpPr>
          <p:nvPr>
            <p:ph type="dt" sz="half" idx="10"/>
          </p:nvPr>
        </p:nvSpPr>
        <p:spPr/>
        <p:txBody>
          <a:bodyPr/>
          <a:lstStyle/>
          <a:p>
            <a:fld id="{1C37261A-2212-4049-A0BB-28AD89A7BA75}" type="datetimeFigureOut">
              <a:rPr lang="en-US" smtClean="0"/>
              <a:t>3/1/2023</a:t>
            </a:fld>
            <a:endParaRPr lang="en-US"/>
          </a:p>
        </p:txBody>
      </p:sp>
      <p:sp>
        <p:nvSpPr>
          <p:cNvPr id="3" name="Footer Placeholder 2">
            <a:extLst>
              <a:ext uri="{FF2B5EF4-FFF2-40B4-BE49-F238E27FC236}">
                <a16:creationId xmlns:a16="http://schemas.microsoft.com/office/drawing/2014/main" id="{CD95E1CC-F858-49E4-491D-ECFCE928182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0468451-2C26-DC58-199B-28964BE95541}"/>
              </a:ext>
            </a:extLst>
          </p:cNvPr>
          <p:cNvSpPr>
            <a:spLocks noGrp="1"/>
          </p:cNvSpPr>
          <p:nvPr>
            <p:ph type="sldNum" sz="quarter" idx="12"/>
          </p:nvPr>
        </p:nvSpPr>
        <p:spPr/>
        <p:txBody>
          <a:bodyPr/>
          <a:lstStyle/>
          <a:p>
            <a:fld id="{05D13691-4256-4255-B783-96F0D219885A}" type="slidenum">
              <a:rPr lang="en-US" smtClean="0"/>
              <a:t>‹#›</a:t>
            </a:fld>
            <a:endParaRPr lang="en-US"/>
          </a:p>
        </p:txBody>
      </p:sp>
    </p:spTree>
    <p:extLst>
      <p:ext uri="{BB962C8B-B14F-4D97-AF65-F5344CB8AC3E}">
        <p14:creationId xmlns:p14="http://schemas.microsoft.com/office/powerpoint/2010/main" val="853798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60B9E-BA84-8641-137A-1D8A56E77D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D70AB2B8-EBD9-26AD-5FE8-4EF6068CFC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16E14CAA-E4F2-3D45-325A-4D6B3C09FB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D0103E-4DA4-F7F4-CEF7-AC583097F11B}"/>
              </a:ext>
            </a:extLst>
          </p:cNvPr>
          <p:cNvSpPr>
            <a:spLocks noGrp="1"/>
          </p:cNvSpPr>
          <p:nvPr>
            <p:ph type="dt" sz="half" idx="10"/>
          </p:nvPr>
        </p:nvSpPr>
        <p:spPr/>
        <p:txBody>
          <a:bodyPr/>
          <a:lstStyle/>
          <a:p>
            <a:fld id="{1C37261A-2212-4049-A0BB-28AD89A7BA75}" type="datetimeFigureOut">
              <a:rPr lang="en-US" smtClean="0"/>
              <a:t>3/1/2023</a:t>
            </a:fld>
            <a:endParaRPr lang="en-US"/>
          </a:p>
        </p:txBody>
      </p:sp>
      <p:sp>
        <p:nvSpPr>
          <p:cNvPr id="6" name="Footer Placeholder 5">
            <a:extLst>
              <a:ext uri="{FF2B5EF4-FFF2-40B4-BE49-F238E27FC236}">
                <a16:creationId xmlns:a16="http://schemas.microsoft.com/office/drawing/2014/main" id="{C13457EB-3156-95DB-ACCF-32F7370263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08828D-CDD5-BEAA-5FB5-D4E7FCC3D98C}"/>
              </a:ext>
            </a:extLst>
          </p:cNvPr>
          <p:cNvSpPr>
            <a:spLocks noGrp="1"/>
          </p:cNvSpPr>
          <p:nvPr>
            <p:ph type="sldNum" sz="quarter" idx="12"/>
          </p:nvPr>
        </p:nvSpPr>
        <p:spPr/>
        <p:txBody>
          <a:bodyPr/>
          <a:lstStyle/>
          <a:p>
            <a:fld id="{05D13691-4256-4255-B783-96F0D219885A}" type="slidenum">
              <a:rPr lang="en-US" smtClean="0"/>
              <a:t>‹#›</a:t>
            </a:fld>
            <a:endParaRPr lang="en-US"/>
          </a:p>
        </p:txBody>
      </p:sp>
    </p:spTree>
    <p:extLst>
      <p:ext uri="{BB962C8B-B14F-4D97-AF65-F5344CB8AC3E}">
        <p14:creationId xmlns:p14="http://schemas.microsoft.com/office/powerpoint/2010/main" val="1014952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26CA9-01DF-F527-A9F0-03374B874A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26C12360-F8CE-A329-4853-2E776443B9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D2BC9BD0-8F2D-2336-66EE-1BB27B160F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339BB6-2391-3953-68C2-B230E052B450}"/>
              </a:ext>
            </a:extLst>
          </p:cNvPr>
          <p:cNvSpPr>
            <a:spLocks noGrp="1"/>
          </p:cNvSpPr>
          <p:nvPr>
            <p:ph type="dt" sz="half" idx="10"/>
          </p:nvPr>
        </p:nvSpPr>
        <p:spPr/>
        <p:txBody>
          <a:bodyPr/>
          <a:lstStyle/>
          <a:p>
            <a:fld id="{1C37261A-2212-4049-A0BB-28AD89A7BA75}" type="datetimeFigureOut">
              <a:rPr lang="en-US" smtClean="0"/>
              <a:t>3/1/2023</a:t>
            </a:fld>
            <a:endParaRPr lang="en-US"/>
          </a:p>
        </p:txBody>
      </p:sp>
      <p:sp>
        <p:nvSpPr>
          <p:cNvPr id="6" name="Footer Placeholder 5">
            <a:extLst>
              <a:ext uri="{FF2B5EF4-FFF2-40B4-BE49-F238E27FC236}">
                <a16:creationId xmlns:a16="http://schemas.microsoft.com/office/drawing/2014/main" id="{4A1052E6-34A7-7A78-B9CD-F1439D9FCB80}"/>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73B3C95F-C288-6744-A2B6-885BF8C8121F}"/>
              </a:ext>
            </a:extLst>
          </p:cNvPr>
          <p:cNvSpPr>
            <a:spLocks noGrp="1"/>
          </p:cNvSpPr>
          <p:nvPr>
            <p:ph type="sldNum" sz="quarter" idx="12"/>
          </p:nvPr>
        </p:nvSpPr>
        <p:spPr/>
        <p:txBody>
          <a:bodyPr/>
          <a:lstStyle/>
          <a:p>
            <a:fld id="{05D13691-4256-4255-B783-96F0D219885A}" type="slidenum">
              <a:rPr lang="en-US" smtClean="0"/>
              <a:t>‹#›</a:t>
            </a:fld>
            <a:endParaRPr lang="en-US"/>
          </a:p>
        </p:txBody>
      </p:sp>
    </p:spTree>
    <p:extLst>
      <p:ext uri="{BB962C8B-B14F-4D97-AF65-F5344CB8AC3E}">
        <p14:creationId xmlns:p14="http://schemas.microsoft.com/office/powerpoint/2010/main" val="4115313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D588C4-7711-EF49-CB07-95B51FE6CF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CB5E78C2-36C3-A69F-29E2-3AF479C72B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9E5BF19A-67BE-F54F-C39F-A0521D91B8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37261A-2212-4049-A0BB-28AD89A7BA75}" type="datetimeFigureOut">
              <a:rPr lang="en-US" smtClean="0"/>
              <a:t>3/1/2023</a:t>
            </a:fld>
            <a:endParaRPr lang="en-US"/>
          </a:p>
        </p:txBody>
      </p:sp>
      <p:sp>
        <p:nvSpPr>
          <p:cNvPr id="5" name="Footer Placeholder 4">
            <a:extLst>
              <a:ext uri="{FF2B5EF4-FFF2-40B4-BE49-F238E27FC236}">
                <a16:creationId xmlns:a16="http://schemas.microsoft.com/office/drawing/2014/main" id="{6A048BE0-EACD-DED8-151C-C10707C14A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B6E468B-CD28-7C88-5F24-F02A2DC5D1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D13691-4256-4255-B783-96F0D219885A}" type="slidenum">
              <a:rPr lang="en-US" smtClean="0"/>
              <a:t>‹#›</a:t>
            </a:fld>
            <a:endParaRPr lang="en-US"/>
          </a:p>
        </p:txBody>
      </p:sp>
    </p:spTree>
    <p:extLst>
      <p:ext uri="{BB962C8B-B14F-4D97-AF65-F5344CB8AC3E}">
        <p14:creationId xmlns:p14="http://schemas.microsoft.com/office/powerpoint/2010/main" val="779445052"/>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6.jpeg"/><Relationship Id="rId7" Type="http://schemas.openxmlformats.org/officeDocument/2006/relationships/diagramColors" Target="../diagrams/colors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translateyar.ir/wp-content/uploads/2019/07/An-Inteligent-Model-for-liver-desease-diagnosis.pdf" TargetMode="External"/><Relationship Id="rId3" Type="http://schemas.openxmlformats.org/officeDocument/2006/relationships/hyperlink" Target="file:///\\Users\orbenson\Downloads\computers-12-00019.pdf" TargetMode="External"/><Relationship Id="rId7" Type="http://schemas.openxmlformats.org/officeDocument/2006/relationships/hyperlink" Target="https://airccse.org/journal/ijdms/papers/3211ijdms07.pdf"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www.ijstr.org/final-print/nov2019/A-Comparative-Study-On-Liver-Disease-Prediction-Using-Supervised-Machine-Learning-Algorithms.pdf" TargetMode="External"/><Relationship Id="rId5" Type="http://schemas.openxmlformats.org/officeDocument/2006/relationships/hyperlink" Target="https://www.frontiersin.org/articles/10.3389/fnmol.2022.999605/full" TargetMode="External"/><Relationship Id="rId4" Type="http://schemas.openxmlformats.org/officeDocument/2006/relationships/hyperlink" Target="https://www.researchgate.net/publication/347829820_A_comparative_study_on_the_performance_of_classification_algorithms_for_effective_diagnosis_of_liver_diseases" TargetMode="External"/><Relationship Id="rId9" Type="http://schemas.openxmlformats.org/officeDocument/2006/relationships/hyperlink" Target="https://www.ijert.org/comparative-study-of-data-mining-algorithms-in-medical-dat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ardiogram">
            <a:extLst>
              <a:ext uri="{FF2B5EF4-FFF2-40B4-BE49-F238E27FC236}">
                <a16:creationId xmlns:a16="http://schemas.microsoft.com/office/drawing/2014/main" id="{2A36F855-3F5D-95C2-5C39-C1C6415DC0A6}"/>
              </a:ext>
            </a:extLst>
          </p:cNvPr>
          <p:cNvPicPr>
            <a:picLocks noChangeAspect="1"/>
          </p:cNvPicPr>
          <p:nvPr/>
        </p:nvPicPr>
        <p:blipFill rotWithShape="1">
          <a:blip r:embed="rId3"/>
          <a:srcRect l="12975" r="20323"/>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2" name="Title 1"/>
          <p:cNvSpPr>
            <a:spLocks noGrp="1"/>
          </p:cNvSpPr>
          <p:nvPr>
            <p:ph type="ctrTitle"/>
          </p:nvPr>
        </p:nvSpPr>
        <p:spPr>
          <a:xfrm>
            <a:off x="-2273289" y="-125047"/>
            <a:ext cx="10331317" cy="1834260"/>
          </a:xfrm>
        </p:spPr>
        <p:txBody>
          <a:bodyPr anchor="b">
            <a:normAutofit/>
          </a:bodyPr>
          <a:lstStyle/>
          <a:p>
            <a:r>
              <a:rPr lang="en-US" sz="5400" b="1" dirty="0"/>
              <a:t>Big Data Platforms</a:t>
            </a:r>
          </a:p>
        </p:txBody>
      </p:sp>
      <p:sp>
        <p:nvSpPr>
          <p:cNvPr id="3" name="Subtitle 2"/>
          <p:cNvSpPr>
            <a:spLocks noGrp="1"/>
          </p:cNvSpPr>
          <p:nvPr>
            <p:ph type="subTitle" idx="1"/>
          </p:nvPr>
        </p:nvSpPr>
        <p:spPr>
          <a:xfrm>
            <a:off x="-2360595" y="2041898"/>
            <a:ext cx="10505928" cy="2513753"/>
          </a:xfrm>
          <a:noFill/>
        </p:spPr>
        <p:txBody>
          <a:bodyPr anchor="t">
            <a:normAutofit/>
          </a:bodyPr>
          <a:lstStyle/>
          <a:p>
            <a:pPr>
              <a:lnSpc>
                <a:spcPct val="90000"/>
              </a:lnSpc>
              <a:spcBef>
                <a:spcPct val="0"/>
              </a:spcBef>
              <a:spcAft>
                <a:spcPts val="600"/>
              </a:spcAft>
            </a:pPr>
            <a:r>
              <a:rPr lang="en-US" sz="3600" b="1" i="0" cap="all" spc="200" baseline="0" dirty="0">
                <a:effectLst/>
                <a:latin typeface="+mj-lt"/>
                <a:ea typeface="+mj-ea"/>
                <a:cs typeface="+mj-cs"/>
              </a:rPr>
              <a:t>Liver Disease  Dataset</a:t>
            </a:r>
            <a:endParaRPr lang="en-US" sz="3600" dirty="0">
              <a:latin typeface="+mj-lt"/>
              <a:ea typeface="+mj-ea"/>
              <a:cs typeface="+mj-cs"/>
            </a:endParaRPr>
          </a:p>
          <a:p>
            <a:pPr>
              <a:lnSpc>
                <a:spcPct val="90000"/>
              </a:lnSpc>
              <a:spcAft>
                <a:spcPts val="600"/>
              </a:spcAft>
            </a:pPr>
            <a:r>
              <a:rPr lang="en-US" sz="2000" dirty="0">
                <a:solidFill>
                  <a:schemeClr val="tx1"/>
                </a:solidFill>
              </a:rPr>
              <a:t>Group member: </a:t>
            </a:r>
          </a:p>
          <a:p>
            <a:pPr indent="-228600">
              <a:lnSpc>
                <a:spcPct val="90000"/>
              </a:lnSpc>
              <a:spcAft>
                <a:spcPts val="600"/>
              </a:spcAft>
              <a:buFont typeface="Arial" panose="020B0604020202020204" pitchFamily="34" charset="0"/>
              <a:buChar char="•"/>
            </a:pPr>
            <a:r>
              <a:rPr lang="en-US" dirty="0" err="1"/>
              <a:t>Lihi</a:t>
            </a:r>
            <a:r>
              <a:rPr lang="en-US" dirty="0"/>
              <a:t> Bik</a:t>
            </a:r>
          </a:p>
          <a:p>
            <a:pPr indent="-228600">
              <a:lnSpc>
                <a:spcPct val="90000"/>
              </a:lnSpc>
              <a:spcAft>
                <a:spcPts val="600"/>
              </a:spcAft>
              <a:buFont typeface="Arial" panose="020B0604020202020204" pitchFamily="34" charset="0"/>
              <a:buChar char="•"/>
            </a:pPr>
            <a:r>
              <a:rPr lang="en-US" dirty="0"/>
              <a:t>Or Benson</a:t>
            </a:r>
          </a:p>
          <a:p>
            <a:endParaRPr lang="en-US" sz="3000" dirty="0">
              <a:solidFill>
                <a:schemeClr val="tx1"/>
              </a:solidFill>
            </a:endParaRPr>
          </a:p>
        </p:txBody>
      </p:sp>
      <p:cxnSp>
        <p:nvCxnSpPr>
          <p:cNvPr id="5" name="Straight Connector 4">
            <a:extLst>
              <a:ext uri="{FF2B5EF4-FFF2-40B4-BE49-F238E27FC236}">
                <a16:creationId xmlns:a16="http://schemas.microsoft.com/office/drawing/2014/main" id="{380D8A05-4C5C-482C-9818-B04E6FF4419C}"/>
              </a:ext>
            </a:extLst>
          </p:cNvPr>
          <p:cNvCxnSpPr>
            <a:cxnSpLocks/>
          </p:cNvCxnSpPr>
          <p:nvPr/>
        </p:nvCxnSpPr>
        <p:spPr>
          <a:xfrm>
            <a:off x="574490" y="1709213"/>
            <a:ext cx="4383877"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5643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657715" y="467271"/>
            <a:ext cx="4195674" cy="2052522"/>
          </a:xfrm>
        </p:spPr>
        <p:txBody>
          <a:bodyPr anchor="b">
            <a:normAutofit/>
          </a:bodyPr>
          <a:lstStyle/>
          <a:p>
            <a:r>
              <a:rPr lang="en-US" sz="5600" b="1" dirty="0"/>
              <a:t>The Problem</a:t>
            </a:r>
          </a:p>
        </p:txBody>
      </p:sp>
      <p:sp>
        <p:nvSpPr>
          <p:cNvPr id="11" name="Oval 10">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77E896D-0655-9586-3E29-ECD99557BC03}"/>
              </a:ext>
            </a:extLst>
          </p:cNvPr>
          <p:cNvPicPr>
            <a:picLocks noChangeAspect="1"/>
          </p:cNvPicPr>
          <p:nvPr/>
        </p:nvPicPr>
        <p:blipFill rotWithShape="1">
          <a:blip r:embed="rId3"/>
          <a:srcRect r="-3" b="-3"/>
          <a:stretch/>
        </p:blipFill>
        <p:spPr>
          <a:xfrm>
            <a:off x="505418" y="554151"/>
            <a:ext cx="5742189" cy="5742189"/>
          </a:xfrm>
          <a:custGeom>
            <a:avLst/>
            <a:gdLst/>
            <a:ahLst/>
            <a:cxnLst/>
            <a:rect l="l" t="t" r="r" b="b"/>
            <a:pathLst>
              <a:path w="1838528" h="1838528">
                <a:moveTo>
                  <a:pt x="919264" y="0"/>
                </a:moveTo>
                <a:cubicBezTo>
                  <a:pt x="1426959" y="0"/>
                  <a:pt x="1838528" y="411569"/>
                  <a:pt x="1838528" y="919264"/>
                </a:cubicBezTo>
                <a:cubicBezTo>
                  <a:pt x="1838528" y="1426959"/>
                  <a:pt x="1426959" y="1838528"/>
                  <a:pt x="919264" y="1838528"/>
                </a:cubicBezTo>
                <a:cubicBezTo>
                  <a:pt x="411569" y="1838528"/>
                  <a:pt x="0" y="1426959"/>
                  <a:pt x="0" y="919264"/>
                </a:cubicBezTo>
                <a:cubicBezTo>
                  <a:pt x="0" y="411569"/>
                  <a:pt x="411569" y="0"/>
                  <a:pt x="919264" y="0"/>
                </a:cubicBezTo>
                <a:close/>
              </a:path>
            </a:pathLst>
          </a:custGeom>
        </p:spPr>
      </p:pic>
      <p:sp>
        <p:nvSpPr>
          <p:cNvPr id="13"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15" name="!!circle graphic">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762FCB9E-5C77-4848-9545-E3584F360793}"/>
              </a:ext>
            </a:extLst>
          </p:cNvPr>
          <p:cNvSpPr>
            <a:spLocks noGrp="1"/>
          </p:cNvSpPr>
          <p:nvPr>
            <p:ph idx="1"/>
          </p:nvPr>
        </p:nvSpPr>
        <p:spPr>
          <a:xfrm>
            <a:off x="6657715" y="2990818"/>
            <a:ext cx="4745991" cy="2913872"/>
          </a:xfrm>
        </p:spPr>
        <p:txBody>
          <a:bodyPr anchor="t">
            <a:normAutofit/>
          </a:bodyPr>
          <a:lstStyle/>
          <a:p>
            <a:pPr marL="0" indent="0">
              <a:buNone/>
            </a:pPr>
            <a:r>
              <a:rPr lang="en-US" sz="2000" b="0" i="0" dirty="0">
                <a:solidFill>
                  <a:srgbClr val="374151"/>
                </a:solidFill>
                <a:effectLst/>
                <a:latin typeface="Söhne"/>
              </a:rPr>
              <a:t>We'll use the Liver Disease patient Dataset from Kaggle, containing clinical and biochemical measurements, to create a </a:t>
            </a:r>
            <a:r>
              <a:rPr lang="en-US" sz="2000" b="0" i="0" dirty="0" err="1">
                <a:solidFill>
                  <a:srgbClr val="374151"/>
                </a:solidFill>
                <a:effectLst/>
                <a:latin typeface="Söhne"/>
              </a:rPr>
              <a:t>PySpark</a:t>
            </a:r>
            <a:r>
              <a:rPr lang="en-US" sz="2000" b="0" i="0" dirty="0">
                <a:solidFill>
                  <a:srgbClr val="374151"/>
                </a:solidFill>
                <a:effectLst/>
                <a:latin typeface="Söhne"/>
              </a:rPr>
              <a:t> classification algorithm. Our goal is to accurately predict whether a person has liver disease or not.</a:t>
            </a:r>
            <a:endParaRPr lang="en-US" dirty="0">
              <a:solidFill>
                <a:schemeClr val="tx1">
                  <a:alpha val="80000"/>
                </a:schemeClr>
              </a:solidFill>
              <a:cs typeface="+mn-cs"/>
            </a:endParaRPr>
          </a:p>
        </p:txBody>
      </p:sp>
      <p:sp>
        <p:nvSpPr>
          <p:cNvPr id="17" name="!!dot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p>
        </p:txBody>
      </p:sp>
      <p:cxnSp>
        <p:nvCxnSpPr>
          <p:cNvPr id="19"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9272"/>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7550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657715" y="467271"/>
            <a:ext cx="4195674" cy="2052522"/>
          </a:xfrm>
        </p:spPr>
        <p:txBody>
          <a:bodyPr anchor="b">
            <a:normAutofit/>
          </a:bodyPr>
          <a:lstStyle/>
          <a:p>
            <a:r>
              <a:rPr lang="en-US" sz="5600" b="1"/>
              <a:t>The Solution</a:t>
            </a:r>
          </a:p>
        </p:txBody>
      </p:sp>
      <p:sp>
        <p:nvSpPr>
          <p:cNvPr id="16" name="Oval 10">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Diagram, shape&#10;&#10;Description automatically generated with medium confidence">
            <a:extLst>
              <a:ext uri="{FF2B5EF4-FFF2-40B4-BE49-F238E27FC236}">
                <a16:creationId xmlns:a16="http://schemas.microsoft.com/office/drawing/2014/main" id="{30B79CA4-9ABD-4E63-6E7B-F4201952831D}"/>
              </a:ext>
            </a:extLst>
          </p:cNvPr>
          <p:cNvPicPr>
            <a:picLocks noChangeAspect="1"/>
          </p:cNvPicPr>
          <p:nvPr/>
        </p:nvPicPr>
        <p:blipFill rotWithShape="1">
          <a:blip r:embed="rId3"/>
          <a:srcRect l="12764" r="15737" b="2"/>
          <a:stretch/>
        </p:blipFill>
        <p:spPr>
          <a:xfrm>
            <a:off x="505418" y="554151"/>
            <a:ext cx="5742189" cy="5742189"/>
          </a:xfrm>
          <a:custGeom>
            <a:avLst/>
            <a:gdLst/>
            <a:ahLst/>
            <a:cxnLst/>
            <a:rect l="l" t="t" r="r" b="b"/>
            <a:pathLst>
              <a:path w="1838528" h="1838528">
                <a:moveTo>
                  <a:pt x="919264" y="0"/>
                </a:moveTo>
                <a:cubicBezTo>
                  <a:pt x="1426959" y="0"/>
                  <a:pt x="1838528" y="411569"/>
                  <a:pt x="1838528" y="919264"/>
                </a:cubicBezTo>
                <a:cubicBezTo>
                  <a:pt x="1838528" y="1426959"/>
                  <a:pt x="1426959" y="1838528"/>
                  <a:pt x="919264" y="1838528"/>
                </a:cubicBezTo>
                <a:cubicBezTo>
                  <a:pt x="411569" y="1838528"/>
                  <a:pt x="0" y="1426959"/>
                  <a:pt x="0" y="919264"/>
                </a:cubicBezTo>
                <a:cubicBezTo>
                  <a:pt x="0" y="411569"/>
                  <a:pt x="411569" y="0"/>
                  <a:pt x="919264" y="0"/>
                </a:cubicBezTo>
                <a:close/>
              </a:path>
            </a:pathLst>
          </a:custGeom>
        </p:spPr>
      </p:pic>
      <p:sp>
        <p:nvSpPr>
          <p:cNvPr id="13"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15" name="!!circle graphic">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762FCB9E-5C77-4848-9545-E3584F360793}"/>
              </a:ext>
            </a:extLst>
          </p:cNvPr>
          <p:cNvSpPr>
            <a:spLocks noGrp="1"/>
          </p:cNvSpPr>
          <p:nvPr>
            <p:ph idx="1"/>
          </p:nvPr>
        </p:nvSpPr>
        <p:spPr>
          <a:xfrm>
            <a:off x="6657715" y="2990818"/>
            <a:ext cx="4538622" cy="2913872"/>
          </a:xfrm>
        </p:spPr>
        <p:txBody>
          <a:bodyPr anchor="t">
            <a:normAutofit/>
          </a:bodyPr>
          <a:lstStyle/>
          <a:p>
            <a:pPr marL="0" indent="0">
              <a:buNone/>
            </a:pPr>
            <a:r>
              <a:rPr lang="en-US" sz="2000" b="0" i="0" dirty="0">
                <a:solidFill>
                  <a:srgbClr val="374151"/>
                </a:solidFill>
                <a:effectLst/>
                <a:latin typeface="Söhne"/>
              </a:rPr>
              <a:t>Our aim is to create a </a:t>
            </a:r>
            <a:r>
              <a:rPr lang="en-US" sz="2000" b="0" i="0" dirty="0" err="1">
                <a:solidFill>
                  <a:srgbClr val="374151"/>
                </a:solidFill>
                <a:effectLst/>
                <a:latin typeface="Söhne"/>
              </a:rPr>
              <a:t>PySpark</a:t>
            </a:r>
            <a:r>
              <a:rPr lang="en-US" sz="2000" b="0" i="0" dirty="0">
                <a:solidFill>
                  <a:srgbClr val="374151"/>
                </a:solidFill>
                <a:effectLst/>
                <a:latin typeface="Söhne"/>
              </a:rPr>
              <a:t> classification algorithm that can accurately detect liver disease based on given features.</a:t>
            </a:r>
            <a:endParaRPr lang="en-US" sz="3200" dirty="0">
              <a:solidFill>
                <a:schemeClr val="tx1">
                  <a:alpha val="80000"/>
                </a:schemeClr>
              </a:solidFill>
              <a:cs typeface="+mn-cs"/>
            </a:endParaRPr>
          </a:p>
        </p:txBody>
      </p:sp>
      <p:sp>
        <p:nvSpPr>
          <p:cNvPr id="17" name="!!dot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p>
        </p:txBody>
      </p:sp>
      <p:cxnSp>
        <p:nvCxnSpPr>
          <p:cNvPr id="19"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9272"/>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583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965290" y="365760"/>
            <a:ext cx="5997678" cy="1325562"/>
          </a:xfrm>
        </p:spPr>
        <p:txBody>
          <a:bodyPr>
            <a:normAutofit/>
          </a:bodyPr>
          <a:lstStyle/>
          <a:p>
            <a:r>
              <a:rPr lang="en" b="1" dirty="0"/>
              <a:t>Difference</a:t>
            </a:r>
            <a:endParaRPr lang="en-US" b="1" dirty="0"/>
          </a:p>
        </p:txBody>
      </p:sp>
      <p:sp>
        <p:nvSpPr>
          <p:cNvPr id="15" name="Content Placeholder 2">
            <a:extLst>
              <a:ext uri="{FF2B5EF4-FFF2-40B4-BE49-F238E27FC236}">
                <a16:creationId xmlns:a16="http://schemas.microsoft.com/office/drawing/2014/main" id="{762FCB9E-5C77-4848-9545-E3584F360793}"/>
              </a:ext>
            </a:extLst>
          </p:cNvPr>
          <p:cNvSpPr>
            <a:spLocks noGrp="1"/>
          </p:cNvSpPr>
          <p:nvPr>
            <p:ph idx="1"/>
          </p:nvPr>
        </p:nvSpPr>
        <p:spPr>
          <a:xfrm>
            <a:off x="4965290" y="2005739"/>
            <a:ext cx="6015571" cy="4174398"/>
          </a:xfrm>
        </p:spPr>
        <p:txBody>
          <a:bodyPr>
            <a:normAutofit/>
          </a:bodyPr>
          <a:lstStyle/>
          <a:p>
            <a:pPr marL="0" indent="0">
              <a:buNone/>
            </a:pPr>
            <a:r>
              <a:rPr lang="en-US" sz="1700" b="0" i="0" dirty="0">
                <a:effectLst/>
                <a:latin typeface="Söhne"/>
              </a:rPr>
              <a:t>Our solution to liver disease prediction using machine learning differs from existing solutions in several ways. Firstly, we conducted a comprehensive evaluation of various machine learning techniques, including Random Forest Regression, Gaussian Naive Bayes, and Logistic Regression. </a:t>
            </a:r>
          </a:p>
          <a:p>
            <a:pPr marL="0" indent="0">
              <a:buNone/>
            </a:pPr>
            <a:r>
              <a:rPr lang="en-US" sz="1700" b="0" i="0" dirty="0">
                <a:effectLst/>
                <a:latin typeface="Söhne"/>
              </a:rPr>
              <a:t>Additionally, our study extends previous work in the field by comparing the performance of different techniques on different subsets of the data and investigating their strengths and limitations. We also conducted exploratory data analysis to gain insights into the distribution and relationships between different features in the data.</a:t>
            </a:r>
          </a:p>
        </p:txBody>
      </p:sp>
      <p:pic>
        <p:nvPicPr>
          <p:cNvPr id="16" name="Picture 4" descr="Light bulb on yellow background with sketched light beams and cord">
            <a:extLst>
              <a:ext uri="{FF2B5EF4-FFF2-40B4-BE49-F238E27FC236}">
                <a16:creationId xmlns:a16="http://schemas.microsoft.com/office/drawing/2014/main" id="{6BE94CEF-5119-73F6-F618-CED26E012491}"/>
              </a:ext>
            </a:extLst>
          </p:cNvPr>
          <p:cNvPicPr>
            <a:picLocks noChangeAspect="1"/>
          </p:cNvPicPr>
          <p:nvPr/>
        </p:nvPicPr>
        <p:blipFill rotWithShape="1">
          <a:blip r:embed="rId3"/>
          <a:srcRect l="51264" r="7006"/>
          <a:stretch/>
        </p:blipFill>
        <p:spPr>
          <a:xfrm>
            <a:off x="20" y="10"/>
            <a:ext cx="4653291" cy="6857990"/>
          </a:xfrm>
          <a:prstGeom prst="rect">
            <a:avLst/>
          </a:prstGeom>
        </p:spPr>
      </p:pic>
    </p:spTree>
    <p:extLst>
      <p:ext uri="{BB962C8B-B14F-4D97-AF65-F5344CB8AC3E}">
        <p14:creationId xmlns:p14="http://schemas.microsoft.com/office/powerpoint/2010/main" val="278874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Chart, radar chart&#10;&#10;Description automatically generated">
            <a:extLst>
              <a:ext uri="{FF2B5EF4-FFF2-40B4-BE49-F238E27FC236}">
                <a16:creationId xmlns:a16="http://schemas.microsoft.com/office/drawing/2014/main" id="{4DFD2AC4-9A1F-002F-1760-201E660E5A18}"/>
              </a:ext>
            </a:extLst>
          </p:cNvPr>
          <p:cNvPicPr>
            <a:picLocks noChangeAspect="1"/>
          </p:cNvPicPr>
          <p:nvPr/>
        </p:nvPicPr>
        <p:blipFill rotWithShape="1">
          <a:blip r:embed="rId3">
            <a:duotone>
              <a:prstClr val="black"/>
              <a:schemeClr val="tx2">
                <a:tint val="45000"/>
                <a:satMod val="400000"/>
              </a:schemeClr>
            </a:duotone>
          </a:blip>
          <a:srcRect t="4021" b="8431"/>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4147794-66B7-4CDE-BC75-BBDC48B2F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9481" y="0"/>
            <a:ext cx="7718119" cy="6858000"/>
          </a:xfrm>
          <a:prstGeom prst="rect">
            <a:avLst/>
          </a:prstGeom>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sp>
        <p:nvSpPr>
          <p:cNvPr id="2" name="Title 1"/>
          <p:cNvSpPr>
            <a:spLocks noGrp="1"/>
          </p:cNvSpPr>
          <p:nvPr>
            <p:ph type="title"/>
          </p:nvPr>
        </p:nvSpPr>
        <p:spPr>
          <a:xfrm>
            <a:off x="4050889" y="365758"/>
            <a:ext cx="6784259" cy="1828800"/>
          </a:xfrm>
        </p:spPr>
        <p:txBody>
          <a:bodyPr>
            <a:normAutofit/>
          </a:bodyPr>
          <a:lstStyle/>
          <a:p>
            <a:r>
              <a:rPr lang="en-US" sz="4100" b="0" i="0">
                <a:solidFill>
                  <a:schemeClr val="tx1">
                    <a:lumMod val="85000"/>
                    <a:lumOff val="15000"/>
                  </a:schemeClr>
                </a:solidFill>
                <a:effectLst/>
                <a:latin typeface="Söhne"/>
              </a:rPr>
              <a:t>Overview of Machine Learning Approach for Liver Disease Prediction</a:t>
            </a:r>
            <a:endParaRPr lang="en-US" sz="4100" b="1">
              <a:solidFill>
                <a:schemeClr val="tx1">
                  <a:lumMod val="85000"/>
                  <a:lumOff val="15000"/>
                </a:schemeClr>
              </a:solidFill>
            </a:endParaRPr>
          </a:p>
        </p:txBody>
      </p:sp>
      <p:sp>
        <p:nvSpPr>
          <p:cNvPr id="12" name="Rectangle 11">
            <a:extLst>
              <a:ext uri="{FF2B5EF4-FFF2-40B4-BE49-F238E27FC236}">
                <a16:creationId xmlns:a16="http://schemas.microsoft.com/office/drawing/2014/main" id="{41202E79-1236-4DF8-9921-F47A0B079C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1">
              <a:lumMod val="85000"/>
              <a:lumOff val="1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D8BBDF3C-8DE6-3BA7-E40E-36020A6567A3}"/>
              </a:ext>
            </a:extLst>
          </p:cNvPr>
          <p:cNvGraphicFramePr>
            <a:graphicFrameLocks noGrp="1"/>
          </p:cNvGraphicFramePr>
          <p:nvPr>
            <p:ph idx="1"/>
            <p:extLst>
              <p:ext uri="{D42A27DB-BD31-4B8C-83A1-F6EECF244321}">
                <p14:modId xmlns:p14="http://schemas.microsoft.com/office/powerpoint/2010/main" val="3508417570"/>
              </p:ext>
            </p:extLst>
          </p:nvPr>
        </p:nvGraphicFramePr>
        <p:xfrm>
          <a:off x="4050889" y="2324100"/>
          <a:ext cx="6784259" cy="387508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137687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557188"/>
            <a:ext cx="10515600" cy="1133499"/>
          </a:xfrm>
        </p:spPr>
        <p:txBody>
          <a:bodyPr>
            <a:normAutofit/>
          </a:bodyPr>
          <a:lstStyle/>
          <a:p>
            <a:pPr algn="ctr"/>
            <a:r>
              <a:rPr lang="en" sz="5200" b="1" dirty="0"/>
              <a:t>Literature Review</a:t>
            </a:r>
            <a:endParaRPr lang="en-US" sz="5200" b="1" dirty="0"/>
          </a:p>
        </p:txBody>
      </p:sp>
      <p:graphicFrame>
        <p:nvGraphicFramePr>
          <p:cNvPr id="5" name="Content Placeholder 2">
            <a:extLst>
              <a:ext uri="{FF2B5EF4-FFF2-40B4-BE49-F238E27FC236}">
                <a16:creationId xmlns:a16="http://schemas.microsoft.com/office/drawing/2014/main" id="{D0653B05-8531-0023-3060-D344A857236E}"/>
              </a:ext>
            </a:extLst>
          </p:cNvPr>
          <p:cNvGraphicFramePr>
            <a:graphicFrameLocks noGrp="1"/>
          </p:cNvGraphicFramePr>
          <p:nvPr>
            <p:ph idx="1"/>
            <p:extLst>
              <p:ext uri="{D42A27DB-BD31-4B8C-83A1-F6EECF244321}">
                <p14:modId xmlns:p14="http://schemas.microsoft.com/office/powerpoint/2010/main" val="148786534"/>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28954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28755" y="336815"/>
            <a:ext cx="4914283" cy="1325562"/>
          </a:xfrm>
        </p:spPr>
        <p:txBody>
          <a:bodyPr vert="horz" lIns="91440" tIns="45720" rIns="91440" bIns="45720" rtlCol="0" anchor="b">
            <a:normAutofit/>
          </a:bodyPr>
          <a:lstStyle/>
          <a:p>
            <a:r>
              <a:rPr lang="en-US" b="1" dirty="0"/>
              <a:t>Databases Overview</a:t>
            </a:r>
          </a:p>
        </p:txBody>
      </p:sp>
      <p:sp>
        <p:nvSpPr>
          <p:cNvPr id="9" name="TextBox 8">
            <a:extLst>
              <a:ext uri="{FF2B5EF4-FFF2-40B4-BE49-F238E27FC236}">
                <a16:creationId xmlns:a16="http://schemas.microsoft.com/office/drawing/2014/main" id="{79F20C24-9D42-2962-93DA-D5D3365C5789}"/>
              </a:ext>
            </a:extLst>
          </p:cNvPr>
          <p:cNvSpPr txBox="1"/>
          <p:nvPr/>
        </p:nvSpPr>
        <p:spPr>
          <a:xfrm>
            <a:off x="718873" y="2003425"/>
            <a:ext cx="4534048" cy="3854979"/>
          </a:xfrm>
          <a:prstGeom prst="rect">
            <a:avLst/>
          </a:prstGeom>
        </p:spPr>
        <p:txBody>
          <a:bodyPr vert="horz" lIns="91440" tIns="45720" rIns="91440" bIns="45720" rtlCol="0">
            <a:normAutofit/>
          </a:bodyPr>
          <a:lstStyle/>
          <a:p>
            <a:pPr indent="-182880">
              <a:lnSpc>
                <a:spcPct val="90000"/>
              </a:lnSpc>
              <a:spcAft>
                <a:spcPts val="600"/>
              </a:spcAft>
              <a:buClr>
                <a:schemeClr val="accent1"/>
              </a:buClr>
            </a:pPr>
            <a:r>
              <a:rPr lang="en-US" sz="1400" b="0" i="0" dirty="0">
                <a:solidFill>
                  <a:srgbClr val="374151"/>
                </a:solidFill>
                <a:effectLst/>
                <a:latin typeface="Söhne"/>
              </a:rPr>
              <a:t>The model for liver disease uses various demographic and laboratory parameters to assess liver function, including age, gender, and laboratory test results for Total Bilirubin, Direct Bilirubin, Alkaline </a:t>
            </a:r>
            <a:r>
              <a:rPr lang="en-US" sz="1400" b="0" i="0" dirty="0" err="1">
                <a:solidFill>
                  <a:srgbClr val="374151"/>
                </a:solidFill>
                <a:effectLst/>
                <a:latin typeface="Söhne"/>
              </a:rPr>
              <a:t>Phosphotase</a:t>
            </a:r>
            <a:r>
              <a:rPr lang="en-US" sz="1400" b="0" i="0" dirty="0">
                <a:solidFill>
                  <a:srgbClr val="374151"/>
                </a:solidFill>
                <a:effectLst/>
                <a:latin typeface="Söhne"/>
              </a:rPr>
              <a:t>, Alanine Aminotransferase, Aspartate Aminotransferase, Total Proteins, Albumin, and Albumin and Globulin Ratio. </a:t>
            </a:r>
          </a:p>
          <a:p>
            <a:pPr indent="-182880">
              <a:lnSpc>
                <a:spcPct val="90000"/>
              </a:lnSpc>
              <a:spcAft>
                <a:spcPts val="600"/>
              </a:spcAft>
              <a:buClr>
                <a:schemeClr val="accent1"/>
              </a:buClr>
            </a:pPr>
            <a:endParaRPr lang="en-US" sz="1400" b="0" i="0" dirty="0">
              <a:solidFill>
                <a:srgbClr val="374151"/>
              </a:solidFill>
              <a:effectLst/>
              <a:latin typeface="Söhne"/>
            </a:endParaRPr>
          </a:p>
          <a:p>
            <a:pPr indent="-182880">
              <a:lnSpc>
                <a:spcPct val="90000"/>
              </a:lnSpc>
              <a:spcAft>
                <a:spcPts val="600"/>
              </a:spcAft>
              <a:buClr>
                <a:schemeClr val="accent1"/>
              </a:buClr>
            </a:pPr>
            <a:r>
              <a:rPr lang="en-US" sz="1400" b="0" i="0" dirty="0">
                <a:solidFill>
                  <a:srgbClr val="374151"/>
                </a:solidFill>
                <a:effectLst/>
                <a:latin typeface="Söhne"/>
              </a:rPr>
              <a:t>These parameters are commonly used in diagnosing and monitoring liver diseases and can help predict the presence of liver disease based on their values. </a:t>
            </a:r>
          </a:p>
          <a:p>
            <a:pPr indent="-182880">
              <a:lnSpc>
                <a:spcPct val="90000"/>
              </a:lnSpc>
              <a:spcAft>
                <a:spcPts val="600"/>
              </a:spcAft>
              <a:buClr>
                <a:schemeClr val="accent1"/>
              </a:buClr>
            </a:pPr>
            <a:endParaRPr lang="en-US" sz="1400" b="0" i="0" dirty="0">
              <a:solidFill>
                <a:srgbClr val="374151"/>
              </a:solidFill>
              <a:effectLst/>
              <a:latin typeface="Söhne"/>
            </a:endParaRPr>
          </a:p>
          <a:p>
            <a:pPr indent="-182880">
              <a:lnSpc>
                <a:spcPct val="90000"/>
              </a:lnSpc>
              <a:spcAft>
                <a:spcPts val="600"/>
              </a:spcAft>
              <a:buClr>
                <a:schemeClr val="accent1"/>
              </a:buClr>
            </a:pPr>
            <a:r>
              <a:rPr lang="en-US" sz="1400" b="0" i="0" dirty="0">
                <a:solidFill>
                  <a:srgbClr val="374151"/>
                </a:solidFill>
                <a:effectLst/>
                <a:latin typeface="Söhne"/>
              </a:rPr>
              <a:t>However, it's important to note that a thorough evaluation of the patient's medical history, physical examination, and additional diagnostic tests is necessary for a complete diagnosis of liver disease.</a:t>
            </a:r>
            <a:endParaRPr lang="en-US" sz="1400" dirty="0"/>
          </a:p>
        </p:txBody>
      </p:sp>
      <p:sp>
        <p:nvSpPr>
          <p:cNvPr id="8" name="TextBox 7">
            <a:extLst>
              <a:ext uri="{FF2B5EF4-FFF2-40B4-BE49-F238E27FC236}">
                <a16:creationId xmlns:a16="http://schemas.microsoft.com/office/drawing/2014/main" id="{6E85A609-75ED-12A5-C89C-5DC7E1C3DF27}"/>
              </a:ext>
            </a:extLst>
          </p:cNvPr>
          <p:cNvSpPr txBox="1"/>
          <p:nvPr/>
        </p:nvSpPr>
        <p:spPr>
          <a:xfrm>
            <a:off x="9109710" y="2217420"/>
            <a:ext cx="184731" cy="369332"/>
          </a:xfrm>
          <a:prstGeom prst="rect">
            <a:avLst/>
          </a:prstGeom>
          <a:noFill/>
        </p:spPr>
        <p:txBody>
          <a:bodyPr wrap="none" rtlCol="0">
            <a:spAutoFit/>
          </a:bodyPr>
          <a:lstStyle/>
          <a:p>
            <a:endParaRPr lang="en-IL" dirty="0"/>
          </a:p>
        </p:txBody>
      </p:sp>
      <p:graphicFrame>
        <p:nvGraphicFramePr>
          <p:cNvPr id="7" name="Table 6">
            <a:extLst>
              <a:ext uri="{FF2B5EF4-FFF2-40B4-BE49-F238E27FC236}">
                <a16:creationId xmlns:a16="http://schemas.microsoft.com/office/drawing/2014/main" id="{9DC60352-945F-438E-AE36-33DE8F9DA50B}"/>
              </a:ext>
            </a:extLst>
          </p:cNvPr>
          <p:cNvGraphicFramePr>
            <a:graphicFrameLocks noGrp="1"/>
          </p:cNvGraphicFramePr>
          <p:nvPr>
            <p:extLst>
              <p:ext uri="{D42A27DB-BD31-4B8C-83A1-F6EECF244321}">
                <p14:modId xmlns:p14="http://schemas.microsoft.com/office/powerpoint/2010/main" val="173079886"/>
              </p:ext>
            </p:extLst>
          </p:nvPr>
        </p:nvGraphicFramePr>
        <p:xfrm>
          <a:off x="5633157" y="1226136"/>
          <a:ext cx="5209990" cy="4405735"/>
        </p:xfrm>
        <a:graphic>
          <a:graphicData uri="http://schemas.openxmlformats.org/drawingml/2006/table">
            <a:tbl>
              <a:tblPr firstRow="1" bandRow="1">
                <a:solidFill>
                  <a:schemeClr val="tx1">
                    <a:lumMod val="65000"/>
                    <a:lumOff val="35000"/>
                  </a:schemeClr>
                </a:solidFill>
                <a:tableStyleId>{8EC20E35-A176-4012-BC5E-935CFFF8708E}</a:tableStyleId>
              </a:tblPr>
              <a:tblGrid>
                <a:gridCol w="1272093">
                  <a:extLst>
                    <a:ext uri="{9D8B030D-6E8A-4147-A177-3AD203B41FA5}">
                      <a16:colId xmlns:a16="http://schemas.microsoft.com/office/drawing/2014/main" val="3581811310"/>
                    </a:ext>
                  </a:extLst>
                </a:gridCol>
                <a:gridCol w="2841258">
                  <a:extLst>
                    <a:ext uri="{9D8B030D-6E8A-4147-A177-3AD203B41FA5}">
                      <a16:colId xmlns:a16="http://schemas.microsoft.com/office/drawing/2014/main" val="3737827004"/>
                    </a:ext>
                  </a:extLst>
                </a:gridCol>
                <a:gridCol w="1096639">
                  <a:extLst>
                    <a:ext uri="{9D8B030D-6E8A-4147-A177-3AD203B41FA5}">
                      <a16:colId xmlns:a16="http://schemas.microsoft.com/office/drawing/2014/main" val="3766020427"/>
                    </a:ext>
                  </a:extLst>
                </a:gridCol>
              </a:tblGrid>
              <a:tr h="406844">
                <a:tc>
                  <a:txBody>
                    <a:bodyPr/>
                    <a:lstStyle/>
                    <a:p>
                      <a:pPr algn="ctr"/>
                      <a:r>
                        <a:rPr lang="en-US" sz="1000" b="1" cap="all" spc="60">
                          <a:solidFill>
                            <a:schemeClr val="bg1"/>
                          </a:solidFill>
                          <a:effectLst/>
                        </a:rPr>
                        <a:t>Column Name</a:t>
                      </a:r>
                      <a:endParaRPr lang="en-US" sz="1000" b="1" cap="all" spc="60" dirty="0">
                        <a:solidFill>
                          <a:schemeClr val="bg1"/>
                        </a:solidFill>
                        <a:effectLst/>
                      </a:endParaRPr>
                    </a:p>
                  </a:txBody>
                  <a:tcPr marL="113012" marR="113012" marT="113012" marB="11301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000" b="1" cap="all" spc="60">
                          <a:solidFill>
                            <a:schemeClr val="bg1"/>
                          </a:solidFill>
                          <a:effectLst/>
                        </a:rPr>
                        <a:t>Data name</a:t>
                      </a:r>
                    </a:p>
                  </a:txBody>
                  <a:tcPr marL="113012" marR="113012" marT="113012" marB="11301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cap="all" spc="60">
                          <a:solidFill>
                            <a:schemeClr val="bg1"/>
                          </a:solidFill>
                          <a:effectLst/>
                        </a:rPr>
                        <a:t>Data type</a:t>
                      </a:r>
                      <a:endParaRPr lang="en-US" sz="1000" b="1" cap="all" spc="60" dirty="0">
                        <a:solidFill>
                          <a:schemeClr val="bg1"/>
                        </a:solidFill>
                        <a:effectLst/>
                      </a:endParaRPr>
                    </a:p>
                  </a:txBody>
                  <a:tcPr marL="113012" marR="113012" marT="113012" marB="11301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44914852"/>
                  </a:ext>
                </a:extLst>
              </a:tr>
              <a:tr h="345271">
                <a:tc>
                  <a:txBody>
                    <a:bodyPr/>
                    <a:lstStyle/>
                    <a:p>
                      <a:pPr algn="ctr" fontAlgn="ctr"/>
                      <a:r>
                        <a:rPr lang="en-IL" sz="1300" b="1" cap="none" spc="0">
                          <a:solidFill>
                            <a:schemeClr val="bg1"/>
                          </a:solidFill>
                          <a:effectLst/>
                        </a:rPr>
                        <a:t>0</a:t>
                      </a:r>
                    </a:p>
                  </a:txBody>
                  <a:tcPr marL="0" marR="77765" marT="38882" marB="753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en-US" sz="1300" cap="none" spc="0">
                          <a:solidFill>
                            <a:schemeClr val="bg1"/>
                          </a:solidFill>
                          <a:effectLst/>
                        </a:rPr>
                        <a:t>Age of the patient</a:t>
                      </a:r>
                    </a:p>
                  </a:txBody>
                  <a:tcPr marL="0" marR="77765" marT="38882" marB="753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en-US" sz="1300" cap="none" spc="0">
                          <a:solidFill>
                            <a:schemeClr val="bg1"/>
                          </a:solidFill>
                          <a:effectLst/>
                        </a:rPr>
                        <a:t>int</a:t>
                      </a:r>
                    </a:p>
                  </a:txBody>
                  <a:tcPr marL="0" marR="77765" marT="38882" marB="753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917794611"/>
                  </a:ext>
                </a:extLst>
              </a:tr>
              <a:tr h="345271">
                <a:tc>
                  <a:txBody>
                    <a:bodyPr/>
                    <a:lstStyle/>
                    <a:p>
                      <a:pPr algn="ctr" fontAlgn="ctr"/>
                      <a:r>
                        <a:rPr lang="en-IL" sz="1300" b="1" cap="none" spc="0">
                          <a:solidFill>
                            <a:schemeClr val="bg1"/>
                          </a:solidFill>
                          <a:effectLst/>
                        </a:rPr>
                        <a:t>1</a:t>
                      </a:r>
                    </a:p>
                  </a:txBody>
                  <a:tcPr marL="46137" marR="77765" marT="38882" marB="753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62626"/>
                    </a:solidFill>
                  </a:tcPr>
                </a:tc>
                <a:tc>
                  <a:txBody>
                    <a:bodyPr/>
                    <a:lstStyle/>
                    <a:p>
                      <a:pPr algn="ctr"/>
                      <a:r>
                        <a:rPr lang="en-US" sz="1300" cap="none" spc="0">
                          <a:solidFill>
                            <a:schemeClr val="bg1"/>
                          </a:solidFill>
                          <a:effectLst/>
                        </a:rPr>
                        <a:t>Gender of the patient</a:t>
                      </a:r>
                    </a:p>
                  </a:txBody>
                  <a:tcPr marL="46137" marR="77765" marT="38882" marB="753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62626"/>
                    </a:solidFill>
                  </a:tcPr>
                </a:tc>
                <a:tc>
                  <a:txBody>
                    <a:bodyPr/>
                    <a:lstStyle/>
                    <a:p>
                      <a:pPr algn="ctr"/>
                      <a:r>
                        <a:rPr lang="en-US" sz="1300" cap="none" spc="0">
                          <a:solidFill>
                            <a:schemeClr val="bg1"/>
                          </a:solidFill>
                          <a:effectLst/>
                        </a:rPr>
                        <a:t>string</a:t>
                      </a:r>
                    </a:p>
                  </a:txBody>
                  <a:tcPr marL="46137" marR="77765" marT="38882" marB="753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62626"/>
                    </a:solidFill>
                  </a:tcPr>
                </a:tc>
                <a:extLst>
                  <a:ext uri="{0D108BD9-81ED-4DB2-BD59-A6C34878D82A}">
                    <a16:rowId xmlns:a16="http://schemas.microsoft.com/office/drawing/2014/main" val="1378160782"/>
                  </a:ext>
                </a:extLst>
              </a:tr>
              <a:tr h="345271">
                <a:tc>
                  <a:txBody>
                    <a:bodyPr/>
                    <a:lstStyle/>
                    <a:p>
                      <a:pPr algn="ctr" fontAlgn="ctr"/>
                      <a:r>
                        <a:rPr lang="en-IL" sz="1300" b="1" cap="none" spc="0">
                          <a:solidFill>
                            <a:schemeClr val="bg1"/>
                          </a:solidFill>
                          <a:effectLst/>
                        </a:rPr>
                        <a:t>2</a:t>
                      </a:r>
                    </a:p>
                  </a:txBody>
                  <a:tcPr marL="0" marR="77765" marT="38882" marB="753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en-US" sz="1300" cap="none" spc="0">
                          <a:solidFill>
                            <a:schemeClr val="bg1"/>
                          </a:solidFill>
                          <a:effectLst/>
                        </a:rPr>
                        <a:t>Total Bilirubin</a:t>
                      </a:r>
                    </a:p>
                  </a:txBody>
                  <a:tcPr marL="0" marR="77765" marT="38882" marB="753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en-US" sz="1300" cap="none" spc="0">
                          <a:solidFill>
                            <a:schemeClr val="bg1"/>
                          </a:solidFill>
                          <a:effectLst/>
                        </a:rPr>
                        <a:t>double</a:t>
                      </a:r>
                    </a:p>
                  </a:txBody>
                  <a:tcPr marL="0" marR="77765" marT="38882" marB="753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4127141982"/>
                  </a:ext>
                </a:extLst>
              </a:tr>
              <a:tr h="345271">
                <a:tc>
                  <a:txBody>
                    <a:bodyPr/>
                    <a:lstStyle/>
                    <a:p>
                      <a:pPr algn="ctr" fontAlgn="ctr"/>
                      <a:r>
                        <a:rPr lang="en-IL" sz="1300" b="1" cap="none" spc="0">
                          <a:solidFill>
                            <a:schemeClr val="bg1"/>
                          </a:solidFill>
                          <a:effectLst/>
                        </a:rPr>
                        <a:t>3</a:t>
                      </a:r>
                    </a:p>
                  </a:txBody>
                  <a:tcPr marL="46137" marR="77765" marT="38882" marB="753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62626"/>
                    </a:solidFill>
                  </a:tcPr>
                </a:tc>
                <a:tc>
                  <a:txBody>
                    <a:bodyPr/>
                    <a:lstStyle/>
                    <a:p>
                      <a:pPr algn="ctr"/>
                      <a:r>
                        <a:rPr lang="en-US" sz="1300" cap="none" spc="0">
                          <a:solidFill>
                            <a:schemeClr val="bg1"/>
                          </a:solidFill>
                          <a:effectLst/>
                        </a:rPr>
                        <a:t>Direct Bilirubin</a:t>
                      </a:r>
                    </a:p>
                  </a:txBody>
                  <a:tcPr marL="46137" marR="77765" marT="38882" marB="753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62626"/>
                    </a:solidFill>
                  </a:tcPr>
                </a:tc>
                <a:tc>
                  <a:txBody>
                    <a:bodyPr/>
                    <a:lstStyle/>
                    <a:p>
                      <a:pPr algn="ctr"/>
                      <a:r>
                        <a:rPr lang="en-US" sz="1300" cap="none" spc="0">
                          <a:solidFill>
                            <a:schemeClr val="bg1"/>
                          </a:solidFill>
                          <a:effectLst/>
                        </a:rPr>
                        <a:t>double</a:t>
                      </a:r>
                    </a:p>
                  </a:txBody>
                  <a:tcPr marL="46137" marR="77765" marT="38882" marB="753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62626"/>
                    </a:solidFill>
                  </a:tcPr>
                </a:tc>
                <a:extLst>
                  <a:ext uri="{0D108BD9-81ED-4DB2-BD59-A6C34878D82A}">
                    <a16:rowId xmlns:a16="http://schemas.microsoft.com/office/drawing/2014/main" val="537726240"/>
                  </a:ext>
                </a:extLst>
              </a:tr>
              <a:tr h="345271">
                <a:tc>
                  <a:txBody>
                    <a:bodyPr/>
                    <a:lstStyle/>
                    <a:p>
                      <a:pPr algn="ctr" fontAlgn="ctr"/>
                      <a:r>
                        <a:rPr lang="en-IL" sz="1300" b="1" cap="none" spc="0">
                          <a:solidFill>
                            <a:schemeClr val="bg1"/>
                          </a:solidFill>
                          <a:effectLst/>
                        </a:rPr>
                        <a:t>4</a:t>
                      </a:r>
                    </a:p>
                  </a:txBody>
                  <a:tcPr marL="0" marR="77765" marT="38882" marB="753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en-US" sz="1300" cap="none" spc="0">
                          <a:solidFill>
                            <a:schemeClr val="bg1"/>
                          </a:solidFill>
                          <a:effectLst/>
                        </a:rPr>
                        <a:t>Alkphos Alkaline Phosphotase</a:t>
                      </a:r>
                    </a:p>
                  </a:txBody>
                  <a:tcPr marL="0" marR="77765" marT="38882" marB="753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en-US" sz="1300" cap="none" spc="0">
                          <a:solidFill>
                            <a:schemeClr val="bg1"/>
                          </a:solidFill>
                          <a:effectLst/>
                        </a:rPr>
                        <a:t>int</a:t>
                      </a:r>
                    </a:p>
                  </a:txBody>
                  <a:tcPr marL="0" marR="77765" marT="38882" marB="753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463497817"/>
                  </a:ext>
                </a:extLst>
              </a:tr>
              <a:tr h="345271">
                <a:tc>
                  <a:txBody>
                    <a:bodyPr/>
                    <a:lstStyle/>
                    <a:p>
                      <a:pPr algn="ctr" fontAlgn="ctr"/>
                      <a:r>
                        <a:rPr lang="en-IL" sz="1300" b="1" cap="none" spc="0">
                          <a:solidFill>
                            <a:schemeClr val="bg1"/>
                          </a:solidFill>
                          <a:effectLst/>
                        </a:rPr>
                        <a:t>5</a:t>
                      </a:r>
                    </a:p>
                  </a:txBody>
                  <a:tcPr marL="46137" marR="77765" marT="38882" marB="753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62626"/>
                    </a:solidFill>
                  </a:tcPr>
                </a:tc>
                <a:tc>
                  <a:txBody>
                    <a:bodyPr/>
                    <a:lstStyle/>
                    <a:p>
                      <a:pPr algn="ctr"/>
                      <a:r>
                        <a:rPr lang="en-US" sz="1300" cap="none" spc="0">
                          <a:solidFill>
                            <a:schemeClr val="bg1"/>
                          </a:solidFill>
                          <a:effectLst/>
                        </a:rPr>
                        <a:t>Sgpt Alamine Aminotransferase</a:t>
                      </a:r>
                    </a:p>
                  </a:txBody>
                  <a:tcPr marL="46137" marR="77765" marT="38882" marB="753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62626"/>
                    </a:solidFill>
                  </a:tcPr>
                </a:tc>
                <a:tc>
                  <a:txBody>
                    <a:bodyPr/>
                    <a:lstStyle/>
                    <a:p>
                      <a:pPr algn="ctr"/>
                      <a:r>
                        <a:rPr lang="en-US" sz="1300" cap="none" spc="0">
                          <a:solidFill>
                            <a:schemeClr val="bg1"/>
                          </a:solidFill>
                          <a:effectLst/>
                        </a:rPr>
                        <a:t>int</a:t>
                      </a:r>
                    </a:p>
                  </a:txBody>
                  <a:tcPr marL="46137" marR="77765" marT="38882" marB="753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62626"/>
                    </a:solidFill>
                  </a:tcPr>
                </a:tc>
                <a:extLst>
                  <a:ext uri="{0D108BD9-81ED-4DB2-BD59-A6C34878D82A}">
                    <a16:rowId xmlns:a16="http://schemas.microsoft.com/office/drawing/2014/main" val="2830541186"/>
                  </a:ext>
                </a:extLst>
              </a:tr>
              <a:tr h="345271">
                <a:tc>
                  <a:txBody>
                    <a:bodyPr/>
                    <a:lstStyle/>
                    <a:p>
                      <a:pPr algn="ctr" fontAlgn="ctr"/>
                      <a:r>
                        <a:rPr lang="en-IL" sz="1300" b="1" cap="none" spc="0">
                          <a:solidFill>
                            <a:schemeClr val="bg1"/>
                          </a:solidFill>
                          <a:effectLst/>
                        </a:rPr>
                        <a:t>6</a:t>
                      </a:r>
                    </a:p>
                  </a:txBody>
                  <a:tcPr marL="0" marR="77765" marT="38882" marB="753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en-US" sz="1300" cap="none" spc="0">
                          <a:solidFill>
                            <a:schemeClr val="bg1"/>
                          </a:solidFill>
                          <a:effectLst/>
                        </a:rPr>
                        <a:t>Sgot Aspartate Aminotransferase</a:t>
                      </a:r>
                    </a:p>
                  </a:txBody>
                  <a:tcPr marL="0" marR="77765" marT="38882" marB="753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en-US" sz="1300" cap="none" spc="0">
                          <a:solidFill>
                            <a:schemeClr val="bg1"/>
                          </a:solidFill>
                          <a:effectLst/>
                        </a:rPr>
                        <a:t>int</a:t>
                      </a:r>
                    </a:p>
                  </a:txBody>
                  <a:tcPr marL="0" marR="77765" marT="38882" marB="753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280313853"/>
                  </a:ext>
                </a:extLst>
              </a:tr>
              <a:tr h="345271">
                <a:tc>
                  <a:txBody>
                    <a:bodyPr/>
                    <a:lstStyle/>
                    <a:p>
                      <a:pPr algn="ctr" fontAlgn="ctr"/>
                      <a:r>
                        <a:rPr lang="en-IL" sz="1300" b="1" cap="none" spc="0">
                          <a:solidFill>
                            <a:schemeClr val="bg1"/>
                          </a:solidFill>
                          <a:effectLst/>
                        </a:rPr>
                        <a:t>7</a:t>
                      </a:r>
                    </a:p>
                  </a:txBody>
                  <a:tcPr marL="46137" marR="77765" marT="38882" marB="753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62626"/>
                    </a:solidFill>
                  </a:tcPr>
                </a:tc>
                <a:tc>
                  <a:txBody>
                    <a:bodyPr/>
                    <a:lstStyle/>
                    <a:p>
                      <a:pPr algn="ctr"/>
                      <a:r>
                        <a:rPr lang="en-US" sz="1300" cap="none" spc="0">
                          <a:solidFill>
                            <a:schemeClr val="bg1"/>
                          </a:solidFill>
                          <a:effectLst/>
                        </a:rPr>
                        <a:t>Total Protiens</a:t>
                      </a:r>
                    </a:p>
                  </a:txBody>
                  <a:tcPr marL="46137" marR="77765" marT="38882" marB="753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62626"/>
                    </a:solidFill>
                  </a:tcPr>
                </a:tc>
                <a:tc>
                  <a:txBody>
                    <a:bodyPr/>
                    <a:lstStyle/>
                    <a:p>
                      <a:pPr algn="ctr"/>
                      <a:r>
                        <a:rPr lang="en-US" sz="1300" cap="none" spc="0">
                          <a:solidFill>
                            <a:schemeClr val="bg1"/>
                          </a:solidFill>
                          <a:effectLst/>
                        </a:rPr>
                        <a:t>double</a:t>
                      </a:r>
                    </a:p>
                  </a:txBody>
                  <a:tcPr marL="46137" marR="77765" marT="38882" marB="753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62626"/>
                    </a:solidFill>
                  </a:tcPr>
                </a:tc>
                <a:extLst>
                  <a:ext uri="{0D108BD9-81ED-4DB2-BD59-A6C34878D82A}">
                    <a16:rowId xmlns:a16="http://schemas.microsoft.com/office/drawing/2014/main" val="822259794"/>
                  </a:ext>
                </a:extLst>
              </a:tr>
              <a:tr h="345271">
                <a:tc>
                  <a:txBody>
                    <a:bodyPr/>
                    <a:lstStyle/>
                    <a:p>
                      <a:pPr algn="ctr" fontAlgn="ctr"/>
                      <a:r>
                        <a:rPr lang="en-IL" sz="1300" b="1" cap="none" spc="0">
                          <a:solidFill>
                            <a:schemeClr val="bg1"/>
                          </a:solidFill>
                          <a:effectLst/>
                        </a:rPr>
                        <a:t>8</a:t>
                      </a:r>
                    </a:p>
                  </a:txBody>
                  <a:tcPr marL="0" marR="77765" marT="38882" marB="753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en-US" sz="1300" cap="none" spc="0">
                          <a:solidFill>
                            <a:schemeClr val="bg1"/>
                          </a:solidFill>
                          <a:effectLst/>
                        </a:rPr>
                        <a:t>ALB Albumin</a:t>
                      </a:r>
                    </a:p>
                  </a:txBody>
                  <a:tcPr marL="0" marR="77765" marT="38882" marB="753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en-US" sz="1300" cap="none" spc="0">
                          <a:solidFill>
                            <a:schemeClr val="bg1"/>
                          </a:solidFill>
                          <a:effectLst/>
                        </a:rPr>
                        <a:t>double</a:t>
                      </a:r>
                    </a:p>
                  </a:txBody>
                  <a:tcPr marL="0" marR="77765" marT="38882" marB="753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914769830"/>
                  </a:ext>
                </a:extLst>
              </a:tr>
              <a:tr h="546181">
                <a:tc>
                  <a:txBody>
                    <a:bodyPr/>
                    <a:lstStyle/>
                    <a:p>
                      <a:pPr algn="ctr" fontAlgn="ctr"/>
                      <a:r>
                        <a:rPr lang="en-IL" sz="1300" b="1" cap="none" spc="0">
                          <a:solidFill>
                            <a:schemeClr val="bg1"/>
                          </a:solidFill>
                          <a:effectLst/>
                        </a:rPr>
                        <a:t>9</a:t>
                      </a:r>
                    </a:p>
                  </a:txBody>
                  <a:tcPr marL="46137" marR="77765" marT="38882" marB="753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62626"/>
                    </a:solidFill>
                  </a:tcPr>
                </a:tc>
                <a:tc>
                  <a:txBody>
                    <a:bodyPr/>
                    <a:lstStyle/>
                    <a:p>
                      <a:pPr algn="ctr"/>
                      <a:r>
                        <a:rPr lang="en-US" sz="1300" cap="none" spc="0">
                          <a:solidFill>
                            <a:schemeClr val="bg1"/>
                          </a:solidFill>
                          <a:effectLst/>
                        </a:rPr>
                        <a:t>A/G Ratio Albumin and Globulin Ratio</a:t>
                      </a:r>
                    </a:p>
                  </a:txBody>
                  <a:tcPr marL="46137" marR="77765" marT="38882" marB="753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62626"/>
                    </a:solidFill>
                  </a:tcPr>
                </a:tc>
                <a:tc>
                  <a:txBody>
                    <a:bodyPr/>
                    <a:lstStyle/>
                    <a:p>
                      <a:pPr algn="ctr"/>
                      <a:r>
                        <a:rPr lang="en-US" sz="1300" cap="none" spc="0">
                          <a:solidFill>
                            <a:schemeClr val="bg1"/>
                          </a:solidFill>
                          <a:effectLst/>
                        </a:rPr>
                        <a:t>double</a:t>
                      </a:r>
                    </a:p>
                  </a:txBody>
                  <a:tcPr marL="46137" marR="77765" marT="38882" marB="753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62626"/>
                    </a:solidFill>
                  </a:tcPr>
                </a:tc>
                <a:extLst>
                  <a:ext uri="{0D108BD9-81ED-4DB2-BD59-A6C34878D82A}">
                    <a16:rowId xmlns:a16="http://schemas.microsoft.com/office/drawing/2014/main" val="274947449"/>
                  </a:ext>
                </a:extLst>
              </a:tr>
              <a:tr h="345271">
                <a:tc>
                  <a:txBody>
                    <a:bodyPr/>
                    <a:lstStyle/>
                    <a:p>
                      <a:pPr algn="ctr" fontAlgn="ctr"/>
                      <a:r>
                        <a:rPr lang="en-IL" sz="1300" b="1" cap="none" spc="0">
                          <a:solidFill>
                            <a:schemeClr val="bg1"/>
                          </a:solidFill>
                          <a:effectLst/>
                        </a:rPr>
                        <a:t>10</a:t>
                      </a:r>
                    </a:p>
                  </a:txBody>
                  <a:tcPr marL="0" marR="77765" marT="38882" marB="753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en-US" sz="1300" cap="none" spc="0">
                          <a:solidFill>
                            <a:schemeClr val="bg1"/>
                          </a:solidFill>
                          <a:effectLst/>
                        </a:rPr>
                        <a:t>Result</a:t>
                      </a:r>
                    </a:p>
                  </a:txBody>
                  <a:tcPr marL="0" marR="77765" marT="38882" marB="753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en-US" sz="1300" cap="none" spc="0">
                          <a:solidFill>
                            <a:schemeClr val="bg1"/>
                          </a:solidFill>
                          <a:effectLst/>
                        </a:rPr>
                        <a:t>int</a:t>
                      </a:r>
                      <a:endParaRPr lang="en-US" sz="1300" cap="none" spc="0" dirty="0">
                        <a:solidFill>
                          <a:schemeClr val="bg1"/>
                        </a:solidFill>
                        <a:effectLst/>
                      </a:endParaRPr>
                    </a:p>
                  </a:txBody>
                  <a:tcPr marL="0" marR="77765" marT="38882" marB="753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3651045762"/>
                  </a:ext>
                </a:extLst>
              </a:tr>
            </a:tbl>
          </a:graphicData>
        </a:graphic>
      </p:graphicFrame>
    </p:spTree>
    <p:extLst>
      <p:ext uri="{BB962C8B-B14F-4D97-AF65-F5344CB8AC3E}">
        <p14:creationId xmlns:p14="http://schemas.microsoft.com/office/powerpoint/2010/main" val="684526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5558489" cy="1325563"/>
          </a:xfrm>
        </p:spPr>
        <p:txBody>
          <a:bodyPr vert="horz" lIns="91440" tIns="45720" rIns="91440" bIns="45720" rtlCol="0">
            <a:normAutofit/>
          </a:bodyPr>
          <a:lstStyle/>
          <a:p>
            <a:r>
              <a:rPr lang="en-US" b="1" kern="1200" dirty="0">
                <a:latin typeface="+mj-lt"/>
                <a:ea typeface="+mj-ea"/>
                <a:cs typeface="+mj-cs"/>
              </a:rPr>
              <a:t>Desired Results</a:t>
            </a:r>
          </a:p>
        </p:txBody>
      </p:sp>
      <p:sp>
        <p:nvSpPr>
          <p:cNvPr id="36" name="Freeform: Shape 35">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762FCB9E-5C77-4848-9545-E3584F360793}"/>
              </a:ext>
            </a:extLst>
          </p:cNvPr>
          <p:cNvSpPr>
            <a:spLocks noGrp="1"/>
          </p:cNvSpPr>
          <p:nvPr>
            <p:ph idx="1"/>
          </p:nvPr>
        </p:nvSpPr>
        <p:spPr>
          <a:xfrm>
            <a:off x="160638" y="1825625"/>
            <a:ext cx="6236051" cy="4351338"/>
          </a:xfrm>
        </p:spPr>
        <p:txBody>
          <a:bodyPr vert="horz" lIns="91440" tIns="45720" rIns="91440" bIns="45720" rtlCol="0">
            <a:normAutofit/>
          </a:bodyPr>
          <a:lstStyle/>
          <a:p>
            <a:pPr marL="0" indent="0">
              <a:buNone/>
            </a:pPr>
            <a:r>
              <a:rPr lang="en-US" sz="1800" b="0" i="0" dirty="0">
                <a:solidFill>
                  <a:srgbClr val="374151"/>
                </a:solidFill>
                <a:effectLst/>
                <a:latin typeface="Söhne"/>
              </a:rPr>
              <a:t>Our aim is to develop a reliable model that predicts the likelihood of liver disease in patients based on their age, gender, and various blood test values. The model's accuracy depends on the quality and quantity of data, feature selection and engineering, and the choice of machine learning algorithm. Ultimately, we want to create an early detection algorithm for potentially life-saving interventions for patients at risk of liver disease.</a:t>
            </a:r>
            <a:endParaRPr lang="en-US" b="0" i="0" dirty="0">
              <a:effectLst/>
            </a:endParaRPr>
          </a:p>
        </p:txBody>
      </p:sp>
      <p:sp>
        <p:nvSpPr>
          <p:cNvPr id="38" name="Oval 37">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Block Arc 39">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Freeform: Shape 41">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44" name="Straight Connector 43">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46" name="Freeform: Shape 45">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48" name="Arc 47">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Freeform: Shape 49">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0032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100" y="349250"/>
            <a:ext cx="11099800" cy="1803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588168"/>
            <a:ext cx="10515600" cy="1325563"/>
          </a:xfrm>
        </p:spPr>
        <p:txBody>
          <a:bodyPr>
            <a:normAutofit/>
          </a:bodyPr>
          <a:lstStyle/>
          <a:p>
            <a:pPr algn="ctr"/>
            <a:r>
              <a:rPr lang="en" sz="4600" b="1">
                <a:solidFill>
                  <a:srgbClr val="FFFFFF"/>
                </a:solidFill>
              </a:rPr>
              <a:t>Bibliography</a:t>
            </a:r>
            <a:endParaRPr lang="en-US" sz="4600" b="1">
              <a:solidFill>
                <a:srgbClr val="FFFFFF"/>
              </a:solidFill>
            </a:endParaRPr>
          </a:p>
        </p:txBody>
      </p:sp>
      <p:sp>
        <p:nvSpPr>
          <p:cNvPr id="3" name="Content Placeholder 2">
            <a:extLst>
              <a:ext uri="{FF2B5EF4-FFF2-40B4-BE49-F238E27FC236}">
                <a16:creationId xmlns:a16="http://schemas.microsoft.com/office/drawing/2014/main" id="{762FCB9E-5C77-4848-9545-E3584F360793}"/>
              </a:ext>
            </a:extLst>
          </p:cNvPr>
          <p:cNvSpPr>
            <a:spLocks noGrp="1"/>
          </p:cNvSpPr>
          <p:nvPr>
            <p:ph idx="1"/>
          </p:nvPr>
        </p:nvSpPr>
        <p:spPr>
          <a:xfrm>
            <a:off x="838200" y="2391568"/>
            <a:ext cx="10515600" cy="3785394"/>
          </a:xfrm>
        </p:spPr>
        <p:txBody>
          <a:bodyPr anchor="ctr">
            <a:normAutofit/>
          </a:bodyPr>
          <a:lstStyle/>
          <a:p>
            <a:pPr indent="-228600">
              <a:buFont typeface="Arial" panose="020B0604020202020204" pitchFamily="34" charset="0"/>
              <a:buChar char="•"/>
            </a:pPr>
            <a:r>
              <a:rPr lang="en-US" sz="1500" b="0" i="0">
                <a:effectLst/>
                <a:cs typeface="+mn-cs"/>
                <a:hlinkClick r:id="rId3"/>
              </a:rPr>
              <a:t>"Liver Disease Prediction Using Machine Learning Techniques: A Systematic Review and Meta-Analysis" by V. Abeyratne et al. This paper provides an overview of recent research on liver disease prediction using machine learning and discusses the limitations </a:t>
            </a:r>
            <a:endParaRPr lang="en-US" sz="1500" b="0" i="0">
              <a:effectLst/>
              <a:cs typeface="+mn-cs"/>
            </a:endParaRPr>
          </a:p>
          <a:p>
            <a:pPr indent="-228600">
              <a:buFont typeface="Arial" panose="020B0604020202020204" pitchFamily="34" charset="0"/>
              <a:buChar char="•"/>
            </a:pPr>
            <a:r>
              <a:rPr lang="en-US" sz="1500" b="0" i="0">
                <a:effectLst/>
                <a:cs typeface="+mn-cs"/>
                <a:hlinkClick r:id="rId4"/>
              </a:rPr>
              <a:t>"Liver Disease Diagnosis using Classification Algorithms" by S. Aruna et al. This paper proposes a framework for liver disease diagnosis using machine learning algorithms and compares the performance of several classifiers including Naive Bayes, K-Nearest</a:t>
            </a:r>
            <a:endParaRPr lang="en-US" sz="1500" b="0" i="0">
              <a:effectLst/>
              <a:cs typeface="+mn-cs"/>
            </a:endParaRPr>
          </a:p>
          <a:p>
            <a:pPr indent="-228600">
              <a:buFont typeface="Arial" panose="020B0604020202020204" pitchFamily="34" charset="0"/>
              <a:buChar char="•"/>
            </a:pPr>
            <a:r>
              <a:rPr lang="en-US" sz="1500" b="0">
                <a:cs typeface="+mn-cs"/>
                <a:hlinkClick r:id="rId5"/>
              </a:rPr>
              <a:t>Artificial Intelligence for Detecting and Quantifying Fatty Liver in Ultrasound Images: A Systematic Review</a:t>
            </a:r>
            <a:endParaRPr lang="en-US" sz="1500" b="0">
              <a:cs typeface="+mn-cs"/>
            </a:endParaRPr>
          </a:p>
          <a:p>
            <a:pPr indent="-228600">
              <a:buFont typeface="Arial" panose="020B0604020202020204" pitchFamily="34" charset="0"/>
              <a:buChar char="•"/>
            </a:pPr>
            <a:r>
              <a:rPr lang="en-US" sz="1500" b="0" i="0">
                <a:effectLst/>
                <a:cs typeface="+mn-cs"/>
              </a:rPr>
              <a:t>"</a:t>
            </a:r>
            <a:r>
              <a:rPr lang="en-US" sz="1500" b="0" i="0">
                <a:effectLst/>
                <a:cs typeface="+mn-cs"/>
                <a:hlinkClick r:id="rId6"/>
              </a:rPr>
              <a:t>Liver disease prediction using machine learning algorithms: a comparative study" by A. Khaliliazar et al. This paper compares the performance of several machine learning algorithms, including logistic regression, support vector machine, decision tree,</a:t>
            </a:r>
            <a:endParaRPr lang="en-US" sz="1500" b="0" i="0">
              <a:effectLst/>
              <a:cs typeface="+mn-cs"/>
            </a:endParaRPr>
          </a:p>
          <a:p>
            <a:pPr indent="-228600">
              <a:buFont typeface="Arial" panose="020B0604020202020204" pitchFamily="34" charset="0"/>
              <a:buChar char="•"/>
            </a:pPr>
            <a:r>
              <a:rPr lang="en-US" sz="1500" b="0">
                <a:hlinkClick r:id="rId7"/>
              </a:rPr>
              <a:t>A Critical Study of Selected Classification Algorithms for Liver Disease Diagnosis Bendi Venkata Ramana1 , Prof. M.Surendra Prasad Babu2 , Prof. N. B. Venkateswarlu3 </a:t>
            </a:r>
            <a:endParaRPr lang="en-US" sz="1500" b="0"/>
          </a:p>
          <a:p>
            <a:pPr indent="-228600">
              <a:buFont typeface="Arial" panose="020B0604020202020204" pitchFamily="34" charset="0"/>
              <a:buChar char="•"/>
            </a:pPr>
            <a:r>
              <a:rPr lang="en-US" sz="1500" b="0">
                <a:hlinkClick r:id="rId8"/>
              </a:rPr>
              <a:t>An intelligent model for liver disease diagnosis Rong-Ho Lin * Department of Industri</a:t>
            </a:r>
            <a:endParaRPr lang="en-US" sz="1500" b="0"/>
          </a:p>
          <a:p>
            <a:pPr indent="-228600">
              <a:buFont typeface="Arial" panose="020B0604020202020204" pitchFamily="34" charset="0"/>
              <a:buChar char="•"/>
            </a:pPr>
            <a:r>
              <a:rPr lang="en-US" sz="1500" b="0" i="0">
                <a:effectLst/>
                <a:latin typeface="Arial" panose="020B0604020202020204" pitchFamily="34" charset="0"/>
                <a:hlinkClick r:id="rId9"/>
              </a:rPr>
              <a:t>Comparative Study of Data Mining Algorithms in Medical Data</a:t>
            </a:r>
            <a:endParaRPr lang="en-US" sz="1500" b="0" i="0">
              <a:effectLst/>
              <a:latin typeface="Arial" panose="020B0604020202020204" pitchFamily="34" charset="0"/>
            </a:endParaRPr>
          </a:p>
        </p:txBody>
      </p:sp>
    </p:spTree>
    <p:extLst>
      <p:ext uri="{BB962C8B-B14F-4D97-AF65-F5344CB8AC3E}">
        <p14:creationId xmlns:p14="http://schemas.microsoft.com/office/powerpoint/2010/main" val="2911128854"/>
      </p:ext>
    </p:extLst>
  </p:cSld>
  <p:clrMapOvr>
    <a:masterClrMapping/>
  </p:clrMapOvr>
</p:sld>
</file>

<file path=ppt/theme/theme1.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18414</TotalTime>
  <Words>985</Words>
  <Application>Microsoft Office PowerPoint</Application>
  <PresentationFormat>Widescreen</PresentationFormat>
  <Paragraphs>83</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Century Schoolbook</vt:lpstr>
      <vt:lpstr>Söhne</vt:lpstr>
      <vt:lpstr>Office Theme 2013 - 2022</vt:lpstr>
      <vt:lpstr>Big Data Platforms</vt:lpstr>
      <vt:lpstr>The Problem</vt:lpstr>
      <vt:lpstr>The Solution</vt:lpstr>
      <vt:lpstr>Difference</vt:lpstr>
      <vt:lpstr>Overview of Machine Learning Approach for Liver Disease Prediction</vt:lpstr>
      <vt:lpstr>Literature Review</vt:lpstr>
      <vt:lpstr>Databases Overview</vt:lpstr>
      <vt:lpstr>Desired Results</vt:lpstr>
      <vt:lpstr>Bibliography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Shay Sakazi</dc:creator>
  <cp:lastModifiedBy>Or Benson</cp:lastModifiedBy>
  <cp:revision>1404</cp:revision>
  <dcterms:created xsi:type="dcterms:W3CDTF">2018-10-08T11:12:27Z</dcterms:created>
  <dcterms:modified xsi:type="dcterms:W3CDTF">2023-03-01T14:52:26Z</dcterms:modified>
</cp:coreProperties>
</file>