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1"/>
  </p:notesMasterIdLst>
  <p:sldIdLst>
    <p:sldId id="256" r:id="rId2"/>
    <p:sldId id="1076" r:id="rId3"/>
    <p:sldId id="1077" r:id="rId4"/>
    <p:sldId id="1078" r:id="rId5"/>
    <p:sldId id="1080" r:id="rId6"/>
    <p:sldId id="1079" r:id="rId7"/>
    <p:sldId id="1081" r:id="rId8"/>
    <p:sldId id="1082" r:id="rId9"/>
    <p:sldId id="1083"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7" autoAdjust="0"/>
    <p:restoredTop sz="88820" autoAdjust="0"/>
  </p:normalViewPr>
  <p:slideViewPr>
    <p:cSldViewPr snapToGrid="0">
      <p:cViewPr>
        <p:scale>
          <a:sx n="122" d="100"/>
          <a:sy n="122" d="100"/>
        </p:scale>
        <p:origin x="128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6FC81-0BFA-410F-A982-105A48AE7C62}"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209FEFC4-3CB1-438B-92E4-1A44955060C6}">
      <dgm:prSet/>
      <dgm:spPr/>
      <dgm:t>
        <a:bodyPr/>
        <a:lstStyle/>
        <a:p>
          <a:r>
            <a:rPr lang="en-US" b="0" i="0" baseline="0" dirty="0"/>
            <a:t>Our project involves using machine learning techniques to predict liver disease and its progression. We first performed exploratory data analysis (EDA) on the dataset to gain insights into the distribution of features and identify any outliers or missing values.</a:t>
          </a:r>
          <a:endParaRPr lang="en-US" dirty="0"/>
        </a:p>
      </dgm:t>
    </dgm:pt>
    <dgm:pt modelId="{8268EC86-CA25-4844-8AF3-CC961E6143B0}" type="parTrans" cxnId="{6EDCC14E-984C-4372-8E3C-4684816CC19A}">
      <dgm:prSet/>
      <dgm:spPr/>
      <dgm:t>
        <a:bodyPr/>
        <a:lstStyle/>
        <a:p>
          <a:endParaRPr lang="en-US"/>
        </a:p>
      </dgm:t>
    </dgm:pt>
    <dgm:pt modelId="{37F291E2-0751-41EE-A277-D5A13D087C4F}" type="sibTrans" cxnId="{6EDCC14E-984C-4372-8E3C-4684816CC19A}">
      <dgm:prSet/>
      <dgm:spPr/>
      <dgm:t>
        <a:bodyPr/>
        <a:lstStyle/>
        <a:p>
          <a:endParaRPr lang="en-US"/>
        </a:p>
      </dgm:t>
    </dgm:pt>
    <dgm:pt modelId="{EEEF4237-3C41-4813-A4EB-E67F1A101E3F}">
      <dgm:prSet/>
      <dgm:spPr/>
      <dgm:t>
        <a:bodyPr/>
        <a:lstStyle/>
        <a:p>
          <a:r>
            <a:rPr lang="en-US" b="0" i="0" baseline="0" dirty="0"/>
            <a:t>After selecting the features, we applied several machine learning algorithms, including Random Forest Regression (RFR), Gaussian Naive Bayes (GNB), and Logistic Regression (LR).</a:t>
          </a:r>
          <a:endParaRPr lang="en-US" dirty="0"/>
        </a:p>
      </dgm:t>
    </dgm:pt>
    <dgm:pt modelId="{E08A8755-D64F-4EB9-B38A-CB3FF336AFD7}" type="parTrans" cxnId="{30ADE9B0-B8D4-4545-AC5F-F58EC754C6B6}">
      <dgm:prSet/>
      <dgm:spPr/>
      <dgm:t>
        <a:bodyPr/>
        <a:lstStyle/>
        <a:p>
          <a:endParaRPr lang="en-US"/>
        </a:p>
      </dgm:t>
    </dgm:pt>
    <dgm:pt modelId="{7D6F74DA-41A0-4305-AC22-43C21D31E02A}" type="sibTrans" cxnId="{30ADE9B0-B8D4-4545-AC5F-F58EC754C6B6}">
      <dgm:prSet/>
      <dgm:spPr/>
      <dgm:t>
        <a:bodyPr/>
        <a:lstStyle/>
        <a:p>
          <a:endParaRPr lang="en-US"/>
        </a:p>
      </dgm:t>
    </dgm:pt>
    <dgm:pt modelId="{10F46A06-248A-4215-A551-2122E18C2FAF}">
      <dgm:prSet/>
      <dgm:spPr/>
      <dgm:t>
        <a:bodyPr/>
        <a:lstStyle/>
        <a:p>
          <a:r>
            <a:rPr lang="en-US" b="0" i="0" baseline="0"/>
            <a:t>To evaluate the performance of our models, we used multiple performance metrics such as accuracy, precision, recall, F1-score, and area under the ROC curve (AUC). We also compared the performance of our models with existing solutions in the field to assess their effectiveness.</a:t>
          </a:r>
          <a:endParaRPr lang="en-US"/>
        </a:p>
      </dgm:t>
    </dgm:pt>
    <dgm:pt modelId="{2106615A-08F4-4CAF-9B1D-8CFD9B9E7930}" type="parTrans" cxnId="{05BA83CC-504E-40B5-976C-42EB8A5C47FF}">
      <dgm:prSet/>
      <dgm:spPr/>
      <dgm:t>
        <a:bodyPr/>
        <a:lstStyle/>
        <a:p>
          <a:endParaRPr lang="en-US"/>
        </a:p>
      </dgm:t>
    </dgm:pt>
    <dgm:pt modelId="{DC38F439-99FE-42CB-9513-3BD3188B0251}" type="sibTrans" cxnId="{05BA83CC-504E-40B5-976C-42EB8A5C47FF}">
      <dgm:prSet/>
      <dgm:spPr/>
      <dgm:t>
        <a:bodyPr/>
        <a:lstStyle/>
        <a:p>
          <a:endParaRPr lang="en-US"/>
        </a:p>
      </dgm:t>
    </dgm:pt>
    <dgm:pt modelId="{FF576C13-F1EC-4788-B6B8-C299812FD7F1}">
      <dgm:prSet/>
      <dgm:spPr/>
      <dgm:t>
        <a:bodyPr/>
        <a:lstStyle/>
        <a:p>
          <a:r>
            <a:rPr lang="en-US" b="0" i="0" baseline="0" dirty="0"/>
            <a:t>Our approach is scalable because it involves using standard machine-learning techniques that can handle large datasets efficiently. The feature classification methods we used are computationally efficient and can handle high-dimensional data. Additionally, our models can be easily updated with new data, allowing for continuous improvement and scalability.</a:t>
          </a:r>
          <a:endParaRPr lang="en-US" dirty="0"/>
        </a:p>
      </dgm:t>
    </dgm:pt>
    <dgm:pt modelId="{C08CE304-466D-4BF2-955F-88E88465F610}" type="parTrans" cxnId="{7C3C2318-E5F2-4B01-ABC7-51E9D4AAC05C}">
      <dgm:prSet/>
      <dgm:spPr/>
      <dgm:t>
        <a:bodyPr/>
        <a:lstStyle/>
        <a:p>
          <a:endParaRPr lang="en-US"/>
        </a:p>
      </dgm:t>
    </dgm:pt>
    <dgm:pt modelId="{AE1166A6-3E4C-48D6-8EB1-A88781DDFFB7}" type="sibTrans" cxnId="{7C3C2318-E5F2-4B01-ABC7-51E9D4AAC05C}">
      <dgm:prSet/>
      <dgm:spPr/>
      <dgm:t>
        <a:bodyPr/>
        <a:lstStyle/>
        <a:p>
          <a:endParaRPr lang="en-US"/>
        </a:p>
      </dgm:t>
    </dgm:pt>
    <dgm:pt modelId="{7A1C29C3-C721-2543-BBB9-88B4715883DE}" type="pres">
      <dgm:prSet presAssocID="{C7F6FC81-0BFA-410F-A982-105A48AE7C62}" presName="vert0" presStyleCnt="0">
        <dgm:presLayoutVars>
          <dgm:dir/>
          <dgm:animOne val="branch"/>
          <dgm:animLvl val="lvl"/>
        </dgm:presLayoutVars>
      </dgm:prSet>
      <dgm:spPr/>
    </dgm:pt>
    <dgm:pt modelId="{79B8D9BE-AC59-DE43-9EC4-CB6495F24682}" type="pres">
      <dgm:prSet presAssocID="{209FEFC4-3CB1-438B-92E4-1A44955060C6}" presName="thickLine" presStyleLbl="alignNode1" presStyleIdx="0" presStyleCnt="4"/>
      <dgm:spPr/>
    </dgm:pt>
    <dgm:pt modelId="{17E993AD-71B5-DE49-A380-E9248114D526}" type="pres">
      <dgm:prSet presAssocID="{209FEFC4-3CB1-438B-92E4-1A44955060C6}" presName="horz1" presStyleCnt="0"/>
      <dgm:spPr/>
    </dgm:pt>
    <dgm:pt modelId="{5658BF15-4639-2348-9D1D-957154AD4098}" type="pres">
      <dgm:prSet presAssocID="{209FEFC4-3CB1-438B-92E4-1A44955060C6}" presName="tx1" presStyleLbl="revTx" presStyleIdx="0" presStyleCnt="4"/>
      <dgm:spPr/>
    </dgm:pt>
    <dgm:pt modelId="{79A828AC-EED8-2845-A9A6-9F5F7B50CFCB}" type="pres">
      <dgm:prSet presAssocID="{209FEFC4-3CB1-438B-92E4-1A44955060C6}" presName="vert1" presStyleCnt="0"/>
      <dgm:spPr/>
    </dgm:pt>
    <dgm:pt modelId="{6C4B3D96-024F-EA4D-893D-E7F0950026AB}" type="pres">
      <dgm:prSet presAssocID="{EEEF4237-3C41-4813-A4EB-E67F1A101E3F}" presName="thickLine" presStyleLbl="alignNode1" presStyleIdx="1" presStyleCnt="4"/>
      <dgm:spPr/>
    </dgm:pt>
    <dgm:pt modelId="{36AD3450-1033-2948-A3FE-B9ECB71D5E1F}" type="pres">
      <dgm:prSet presAssocID="{EEEF4237-3C41-4813-A4EB-E67F1A101E3F}" presName="horz1" presStyleCnt="0"/>
      <dgm:spPr/>
    </dgm:pt>
    <dgm:pt modelId="{9A3246CC-38E1-D74A-A7B5-82F3B2F40D57}" type="pres">
      <dgm:prSet presAssocID="{EEEF4237-3C41-4813-A4EB-E67F1A101E3F}" presName="tx1" presStyleLbl="revTx" presStyleIdx="1" presStyleCnt="4"/>
      <dgm:spPr/>
    </dgm:pt>
    <dgm:pt modelId="{47B30B8F-404C-E143-B920-D81A4D8EA803}" type="pres">
      <dgm:prSet presAssocID="{EEEF4237-3C41-4813-A4EB-E67F1A101E3F}" presName="vert1" presStyleCnt="0"/>
      <dgm:spPr/>
    </dgm:pt>
    <dgm:pt modelId="{057F10D8-975C-B149-A6F9-2C311135E6C8}" type="pres">
      <dgm:prSet presAssocID="{10F46A06-248A-4215-A551-2122E18C2FAF}" presName="thickLine" presStyleLbl="alignNode1" presStyleIdx="2" presStyleCnt="4"/>
      <dgm:spPr/>
    </dgm:pt>
    <dgm:pt modelId="{DB9F9FFE-DF93-DA42-8FAB-38063AD2671A}" type="pres">
      <dgm:prSet presAssocID="{10F46A06-248A-4215-A551-2122E18C2FAF}" presName="horz1" presStyleCnt="0"/>
      <dgm:spPr/>
    </dgm:pt>
    <dgm:pt modelId="{323FFF23-4FE8-9946-90E4-58DC73A42E78}" type="pres">
      <dgm:prSet presAssocID="{10F46A06-248A-4215-A551-2122E18C2FAF}" presName="tx1" presStyleLbl="revTx" presStyleIdx="2" presStyleCnt="4"/>
      <dgm:spPr/>
    </dgm:pt>
    <dgm:pt modelId="{97923CF8-5A73-ED4F-B196-BEE28A40B2D7}" type="pres">
      <dgm:prSet presAssocID="{10F46A06-248A-4215-A551-2122E18C2FAF}" presName="vert1" presStyleCnt="0"/>
      <dgm:spPr/>
    </dgm:pt>
    <dgm:pt modelId="{9CA8AAB1-5723-4F4D-A614-619499671BB6}" type="pres">
      <dgm:prSet presAssocID="{FF576C13-F1EC-4788-B6B8-C299812FD7F1}" presName="thickLine" presStyleLbl="alignNode1" presStyleIdx="3" presStyleCnt="4"/>
      <dgm:spPr/>
    </dgm:pt>
    <dgm:pt modelId="{CCEAB4B3-9109-E343-90B7-0A7A8C72D1B0}" type="pres">
      <dgm:prSet presAssocID="{FF576C13-F1EC-4788-B6B8-C299812FD7F1}" presName="horz1" presStyleCnt="0"/>
      <dgm:spPr/>
    </dgm:pt>
    <dgm:pt modelId="{E8A1D645-2E5A-1E46-A0F5-E61915F6F011}" type="pres">
      <dgm:prSet presAssocID="{FF576C13-F1EC-4788-B6B8-C299812FD7F1}" presName="tx1" presStyleLbl="revTx" presStyleIdx="3" presStyleCnt="4"/>
      <dgm:spPr/>
    </dgm:pt>
    <dgm:pt modelId="{63AB480D-18DA-0446-B8C0-837149D134C2}" type="pres">
      <dgm:prSet presAssocID="{FF576C13-F1EC-4788-B6B8-C299812FD7F1}" presName="vert1" presStyleCnt="0"/>
      <dgm:spPr/>
    </dgm:pt>
  </dgm:ptLst>
  <dgm:cxnLst>
    <dgm:cxn modelId="{7C3C2318-E5F2-4B01-ABC7-51E9D4AAC05C}" srcId="{C7F6FC81-0BFA-410F-A982-105A48AE7C62}" destId="{FF576C13-F1EC-4788-B6B8-C299812FD7F1}" srcOrd="3" destOrd="0" parTransId="{C08CE304-466D-4BF2-955F-88E88465F610}" sibTransId="{AE1166A6-3E4C-48D6-8EB1-A88781DDFFB7}"/>
    <dgm:cxn modelId="{6EDCC14E-984C-4372-8E3C-4684816CC19A}" srcId="{C7F6FC81-0BFA-410F-A982-105A48AE7C62}" destId="{209FEFC4-3CB1-438B-92E4-1A44955060C6}" srcOrd="0" destOrd="0" parTransId="{8268EC86-CA25-4844-8AF3-CC961E6143B0}" sibTransId="{37F291E2-0751-41EE-A277-D5A13D087C4F}"/>
    <dgm:cxn modelId="{D72BAB6B-F8AC-B041-A984-3A811A139089}" type="presOf" srcId="{FF576C13-F1EC-4788-B6B8-C299812FD7F1}" destId="{E8A1D645-2E5A-1E46-A0F5-E61915F6F011}" srcOrd="0" destOrd="0" presId="urn:microsoft.com/office/officeart/2008/layout/LinedList"/>
    <dgm:cxn modelId="{644FF079-22D6-8B4D-98A6-748F08EB31B8}" type="presOf" srcId="{C7F6FC81-0BFA-410F-A982-105A48AE7C62}" destId="{7A1C29C3-C721-2543-BBB9-88B4715883DE}" srcOrd="0" destOrd="0" presId="urn:microsoft.com/office/officeart/2008/layout/LinedList"/>
    <dgm:cxn modelId="{2519207D-B8D2-EB4F-B4FA-B873285024EF}" type="presOf" srcId="{EEEF4237-3C41-4813-A4EB-E67F1A101E3F}" destId="{9A3246CC-38E1-D74A-A7B5-82F3B2F40D57}" srcOrd="0" destOrd="0" presId="urn:microsoft.com/office/officeart/2008/layout/LinedList"/>
    <dgm:cxn modelId="{7C89848A-30D8-FC4D-9956-8692B222F4A8}" type="presOf" srcId="{10F46A06-248A-4215-A551-2122E18C2FAF}" destId="{323FFF23-4FE8-9946-90E4-58DC73A42E78}" srcOrd="0" destOrd="0" presId="urn:microsoft.com/office/officeart/2008/layout/LinedList"/>
    <dgm:cxn modelId="{30ADE9B0-B8D4-4545-AC5F-F58EC754C6B6}" srcId="{C7F6FC81-0BFA-410F-A982-105A48AE7C62}" destId="{EEEF4237-3C41-4813-A4EB-E67F1A101E3F}" srcOrd="1" destOrd="0" parTransId="{E08A8755-D64F-4EB9-B38A-CB3FF336AFD7}" sibTransId="{7D6F74DA-41A0-4305-AC22-43C21D31E02A}"/>
    <dgm:cxn modelId="{13012DC8-9AE9-6648-A558-12634C59E804}" type="presOf" srcId="{209FEFC4-3CB1-438B-92E4-1A44955060C6}" destId="{5658BF15-4639-2348-9D1D-957154AD4098}" srcOrd="0" destOrd="0" presId="urn:microsoft.com/office/officeart/2008/layout/LinedList"/>
    <dgm:cxn modelId="{05BA83CC-504E-40B5-976C-42EB8A5C47FF}" srcId="{C7F6FC81-0BFA-410F-A982-105A48AE7C62}" destId="{10F46A06-248A-4215-A551-2122E18C2FAF}" srcOrd="2" destOrd="0" parTransId="{2106615A-08F4-4CAF-9B1D-8CFD9B9E7930}" sibTransId="{DC38F439-99FE-42CB-9513-3BD3188B0251}"/>
    <dgm:cxn modelId="{84787E5D-3E67-D443-BB5C-A620F913E065}" type="presParOf" srcId="{7A1C29C3-C721-2543-BBB9-88B4715883DE}" destId="{79B8D9BE-AC59-DE43-9EC4-CB6495F24682}" srcOrd="0" destOrd="0" presId="urn:microsoft.com/office/officeart/2008/layout/LinedList"/>
    <dgm:cxn modelId="{31DCF218-7208-2546-82B8-D6417BD46563}" type="presParOf" srcId="{7A1C29C3-C721-2543-BBB9-88B4715883DE}" destId="{17E993AD-71B5-DE49-A380-E9248114D526}" srcOrd="1" destOrd="0" presId="urn:microsoft.com/office/officeart/2008/layout/LinedList"/>
    <dgm:cxn modelId="{E8BE8FFB-876E-3842-877B-55F936D71B40}" type="presParOf" srcId="{17E993AD-71B5-DE49-A380-E9248114D526}" destId="{5658BF15-4639-2348-9D1D-957154AD4098}" srcOrd="0" destOrd="0" presId="urn:microsoft.com/office/officeart/2008/layout/LinedList"/>
    <dgm:cxn modelId="{F843F830-D132-1D4B-BF77-C4C9AFA24EAF}" type="presParOf" srcId="{17E993AD-71B5-DE49-A380-E9248114D526}" destId="{79A828AC-EED8-2845-A9A6-9F5F7B50CFCB}" srcOrd="1" destOrd="0" presId="urn:microsoft.com/office/officeart/2008/layout/LinedList"/>
    <dgm:cxn modelId="{9DFFCEC4-E972-7D46-887D-FAE9E475B78E}" type="presParOf" srcId="{7A1C29C3-C721-2543-BBB9-88B4715883DE}" destId="{6C4B3D96-024F-EA4D-893D-E7F0950026AB}" srcOrd="2" destOrd="0" presId="urn:microsoft.com/office/officeart/2008/layout/LinedList"/>
    <dgm:cxn modelId="{86BDEBAE-FB34-944C-BC3A-2997224ECAC6}" type="presParOf" srcId="{7A1C29C3-C721-2543-BBB9-88B4715883DE}" destId="{36AD3450-1033-2948-A3FE-B9ECB71D5E1F}" srcOrd="3" destOrd="0" presId="urn:microsoft.com/office/officeart/2008/layout/LinedList"/>
    <dgm:cxn modelId="{C9B9EF6C-EFB4-C849-BF81-6EEDCCEB8B80}" type="presParOf" srcId="{36AD3450-1033-2948-A3FE-B9ECB71D5E1F}" destId="{9A3246CC-38E1-D74A-A7B5-82F3B2F40D57}" srcOrd="0" destOrd="0" presId="urn:microsoft.com/office/officeart/2008/layout/LinedList"/>
    <dgm:cxn modelId="{1674769D-6DE7-9946-8FB6-133FDB5017D0}" type="presParOf" srcId="{36AD3450-1033-2948-A3FE-B9ECB71D5E1F}" destId="{47B30B8F-404C-E143-B920-D81A4D8EA803}" srcOrd="1" destOrd="0" presId="urn:microsoft.com/office/officeart/2008/layout/LinedList"/>
    <dgm:cxn modelId="{E95CF91A-945B-6748-B06B-13821A56C60A}" type="presParOf" srcId="{7A1C29C3-C721-2543-BBB9-88B4715883DE}" destId="{057F10D8-975C-B149-A6F9-2C311135E6C8}" srcOrd="4" destOrd="0" presId="urn:microsoft.com/office/officeart/2008/layout/LinedList"/>
    <dgm:cxn modelId="{294A77BB-0F46-094C-B48B-0DD40B648B32}" type="presParOf" srcId="{7A1C29C3-C721-2543-BBB9-88B4715883DE}" destId="{DB9F9FFE-DF93-DA42-8FAB-38063AD2671A}" srcOrd="5" destOrd="0" presId="urn:microsoft.com/office/officeart/2008/layout/LinedList"/>
    <dgm:cxn modelId="{EB40BF17-A559-AA4A-B642-4C860B83C4E4}" type="presParOf" srcId="{DB9F9FFE-DF93-DA42-8FAB-38063AD2671A}" destId="{323FFF23-4FE8-9946-90E4-58DC73A42E78}" srcOrd="0" destOrd="0" presId="urn:microsoft.com/office/officeart/2008/layout/LinedList"/>
    <dgm:cxn modelId="{28752E35-A424-EF4C-91AE-CCD18DA0A91B}" type="presParOf" srcId="{DB9F9FFE-DF93-DA42-8FAB-38063AD2671A}" destId="{97923CF8-5A73-ED4F-B196-BEE28A40B2D7}" srcOrd="1" destOrd="0" presId="urn:microsoft.com/office/officeart/2008/layout/LinedList"/>
    <dgm:cxn modelId="{03DF6462-DAD5-5C42-9869-A59F7FD41E89}" type="presParOf" srcId="{7A1C29C3-C721-2543-BBB9-88B4715883DE}" destId="{9CA8AAB1-5723-4F4D-A614-619499671BB6}" srcOrd="6" destOrd="0" presId="urn:microsoft.com/office/officeart/2008/layout/LinedList"/>
    <dgm:cxn modelId="{2FEC8914-0E23-C24F-8A57-5BF6B9329EB3}" type="presParOf" srcId="{7A1C29C3-C721-2543-BBB9-88B4715883DE}" destId="{CCEAB4B3-9109-E343-90B7-0A7A8C72D1B0}" srcOrd="7" destOrd="0" presId="urn:microsoft.com/office/officeart/2008/layout/LinedList"/>
    <dgm:cxn modelId="{09CD9F60-37FB-7A43-ACEA-C53427647CA1}" type="presParOf" srcId="{CCEAB4B3-9109-E343-90B7-0A7A8C72D1B0}" destId="{E8A1D645-2E5A-1E46-A0F5-E61915F6F011}" srcOrd="0" destOrd="0" presId="urn:microsoft.com/office/officeart/2008/layout/LinedList"/>
    <dgm:cxn modelId="{10F5A203-E34F-D14B-9FBC-F93300290548}" type="presParOf" srcId="{CCEAB4B3-9109-E343-90B7-0A7A8C72D1B0}" destId="{63AB480D-18DA-0446-B8C0-837149D134C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462EC-1A37-4820-9DCA-C4961F84F2E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ED5750B3-0CDF-4622-AE75-A3155C400F51}">
      <dgm:prSet/>
      <dgm:spPr/>
      <dgm:t>
        <a:bodyPr/>
        <a:lstStyle/>
        <a:p>
          <a:r>
            <a:rPr lang="en-US" b="0" i="0" baseline="0"/>
            <a:t>Machine learning has shown great potential in predicting and diagnosing liver disease. A systematic review and meta-analysis by Abeyratne et al. provided an overview of recent research on liver disease prediction using machine learning, and pointed out the limitations of current approaches.</a:t>
          </a:r>
          <a:endParaRPr lang="en-US"/>
        </a:p>
      </dgm:t>
    </dgm:pt>
    <dgm:pt modelId="{AB366AAB-39DA-41D4-9B60-7DBCAB5135EA}" type="parTrans" cxnId="{8679BD2D-E93E-4F7B-B691-A2CC49E50D64}">
      <dgm:prSet/>
      <dgm:spPr/>
      <dgm:t>
        <a:bodyPr/>
        <a:lstStyle/>
        <a:p>
          <a:endParaRPr lang="en-US"/>
        </a:p>
      </dgm:t>
    </dgm:pt>
    <dgm:pt modelId="{3776845A-94CA-4812-89DC-6E845786BEB6}" type="sibTrans" cxnId="{8679BD2D-E93E-4F7B-B691-A2CC49E50D64}">
      <dgm:prSet/>
      <dgm:spPr/>
      <dgm:t>
        <a:bodyPr/>
        <a:lstStyle/>
        <a:p>
          <a:endParaRPr lang="en-US"/>
        </a:p>
      </dgm:t>
    </dgm:pt>
    <dgm:pt modelId="{BFD87F46-1EA6-4C6B-8749-1076D628CB4F}">
      <dgm:prSet/>
      <dgm:spPr/>
      <dgm:t>
        <a:bodyPr/>
        <a:lstStyle/>
        <a:p>
          <a:r>
            <a:rPr lang="en-US" b="0" i="0" baseline="0"/>
            <a:t>In another study by Aruna et al., a framework for liver disease diagnosis was proposed using machine learning algorithms. The performance of several classifiers, such as Naive Bayes and K-Nearest Neighbor, was compared to determine their effectiveness in predicting liver disease.</a:t>
          </a:r>
          <a:endParaRPr lang="en-US"/>
        </a:p>
      </dgm:t>
    </dgm:pt>
    <dgm:pt modelId="{819B7391-C431-470A-9A9D-08639A931EA3}" type="parTrans" cxnId="{B4A0C58B-9F25-4BAE-A23E-69056D71C762}">
      <dgm:prSet/>
      <dgm:spPr/>
      <dgm:t>
        <a:bodyPr/>
        <a:lstStyle/>
        <a:p>
          <a:endParaRPr lang="en-US"/>
        </a:p>
      </dgm:t>
    </dgm:pt>
    <dgm:pt modelId="{D49BE1D3-5724-484D-933D-B2A44F73ABF2}" type="sibTrans" cxnId="{B4A0C58B-9F25-4BAE-A23E-69056D71C762}">
      <dgm:prSet/>
      <dgm:spPr/>
      <dgm:t>
        <a:bodyPr/>
        <a:lstStyle/>
        <a:p>
          <a:endParaRPr lang="en-US"/>
        </a:p>
      </dgm:t>
    </dgm:pt>
    <dgm:pt modelId="{B867FE36-1407-40E4-96ED-DA17ACFC1D50}">
      <dgm:prSet/>
      <dgm:spPr/>
      <dgm:t>
        <a:bodyPr/>
        <a:lstStyle/>
        <a:p>
          <a:r>
            <a:rPr lang="en-US" b="0" i="0" baseline="0"/>
            <a:t>Khaliliazar et al. conducted a comparative study of various machine learning algorithms, including Random Forest and K-Nearest Neighbor, for liver disease prediction. They concluded that these methods had the best performance in terms of accuracy and F1-score.</a:t>
          </a:r>
          <a:endParaRPr lang="en-US"/>
        </a:p>
      </dgm:t>
    </dgm:pt>
    <dgm:pt modelId="{1A0F6F33-5D52-432F-9200-57941FF59364}" type="parTrans" cxnId="{42A7B4AD-9273-49CF-8404-CA67421136A5}">
      <dgm:prSet/>
      <dgm:spPr/>
      <dgm:t>
        <a:bodyPr/>
        <a:lstStyle/>
        <a:p>
          <a:endParaRPr lang="en-US"/>
        </a:p>
      </dgm:t>
    </dgm:pt>
    <dgm:pt modelId="{4EBD67F5-962C-4594-8ECB-8F9DD12ECF6B}" type="sibTrans" cxnId="{42A7B4AD-9273-49CF-8404-CA67421136A5}">
      <dgm:prSet/>
      <dgm:spPr/>
      <dgm:t>
        <a:bodyPr/>
        <a:lstStyle/>
        <a:p>
          <a:endParaRPr lang="en-US"/>
        </a:p>
      </dgm:t>
    </dgm:pt>
    <dgm:pt modelId="{97BFD8F7-0754-414F-B89D-12FD0E270137}">
      <dgm:prSet/>
      <dgm:spPr/>
      <dgm:t>
        <a:bodyPr/>
        <a:lstStyle/>
        <a:p>
          <a:r>
            <a:rPr lang="en-US" b="0" i="0" baseline="0"/>
            <a:t>Overall, these studies highlight the potential of machine learning in predicting and diagnosing liver disease. With further research, machine learning algorithms have the potential to improve the accuracy and effectiveness of liver disease diagnosis and treatment.</a:t>
          </a:r>
          <a:endParaRPr lang="en-US"/>
        </a:p>
      </dgm:t>
    </dgm:pt>
    <dgm:pt modelId="{04E71E51-FE84-4318-A32D-442DA9735A4F}" type="parTrans" cxnId="{8EF1A3AC-0CC9-4FCD-99E0-16AD261C3E66}">
      <dgm:prSet/>
      <dgm:spPr/>
      <dgm:t>
        <a:bodyPr/>
        <a:lstStyle/>
        <a:p>
          <a:endParaRPr lang="en-US"/>
        </a:p>
      </dgm:t>
    </dgm:pt>
    <dgm:pt modelId="{DBFE130B-B519-40EC-82A0-16637E747425}" type="sibTrans" cxnId="{8EF1A3AC-0CC9-4FCD-99E0-16AD261C3E66}">
      <dgm:prSet/>
      <dgm:spPr/>
      <dgm:t>
        <a:bodyPr/>
        <a:lstStyle/>
        <a:p>
          <a:endParaRPr lang="en-US"/>
        </a:p>
      </dgm:t>
    </dgm:pt>
    <dgm:pt modelId="{DDDF6821-D4E7-F94D-885A-DD7FDA957DEB}" type="pres">
      <dgm:prSet presAssocID="{BED462EC-1A37-4820-9DCA-C4961F84F2EF}" presName="vert0" presStyleCnt="0">
        <dgm:presLayoutVars>
          <dgm:dir/>
          <dgm:animOne val="branch"/>
          <dgm:animLvl val="lvl"/>
        </dgm:presLayoutVars>
      </dgm:prSet>
      <dgm:spPr/>
    </dgm:pt>
    <dgm:pt modelId="{96C7ACA6-E7CF-8D48-A026-0FAF0EE1A67F}" type="pres">
      <dgm:prSet presAssocID="{ED5750B3-0CDF-4622-AE75-A3155C400F51}" presName="thickLine" presStyleLbl="alignNode1" presStyleIdx="0" presStyleCnt="4"/>
      <dgm:spPr/>
    </dgm:pt>
    <dgm:pt modelId="{F5AFBD1F-3C02-7A4B-9C42-996762ABE2D5}" type="pres">
      <dgm:prSet presAssocID="{ED5750B3-0CDF-4622-AE75-A3155C400F51}" presName="horz1" presStyleCnt="0"/>
      <dgm:spPr/>
    </dgm:pt>
    <dgm:pt modelId="{417B87E4-3D8F-D942-8716-283A3D9EC8E7}" type="pres">
      <dgm:prSet presAssocID="{ED5750B3-0CDF-4622-AE75-A3155C400F51}" presName="tx1" presStyleLbl="revTx" presStyleIdx="0" presStyleCnt="4"/>
      <dgm:spPr/>
    </dgm:pt>
    <dgm:pt modelId="{1C1E8090-9755-3C44-AD9A-0BF1B49707BB}" type="pres">
      <dgm:prSet presAssocID="{ED5750B3-0CDF-4622-AE75-A3155C400F51}" presName="vert1" presStyleCnt="0"/>
      <dgm:spPr/>
    </dgm:pt>
    <dgm:pt modelId="{86C9C340-D9FE-8343-B287-D82B26FF82DD}" type="pres">
      <dgm:prSet presAssocID="{BFD87F46-1EA6-4C6B-8749-1076D628CB4F}" presName="thickLine" presStyleLbl="alignNode1" presStyleIdx="1" presStyleCnt="4"/>
      <dgm:spPr/>
    </dgm:pt>
    <dgm:pt modelId="{6D1061BA-CF30-0847-A7C5-9EF1A457EAD5}" type="pres">
      <dgm:prSet presAssocID="{BFD87F46-1EA6-4C6B-8749-1076D628CB4F}" presName="horz1" presStyleCnt="0"/>
      <dgm:spPr/>
    </dgm:pt>
    <dgm:pt modelId="{6DAF1CF1-7A8F-E44D-A84E-F6E175EE4377}" type="pres">
      <dgm:prSet presAssocID="{BFD87F46-1EA6-4C6B-8749-1076D628CB4F}" presName="tx1" presStyleLbl="revTx" presStyleIdx="1" presStyleCnt="4"/>
      <dgm:spPr/>
    </dgm:pt>
    <dgm:pt modelId="{B52C5F22-A681-E346-83FC-6CEC5DD0A1CF}" type="pres">
      <dgm:prSet presAssocID="{BFD87F46-1EA6-4C6B-8749-1076D628CB4F}" presName="vert1" presStyleCnt="0"/>
      <dgm:spPr/>
    </dgm:pt>
    <dgm:pt modelId="{C05A4CC1-491E-884F-8449-E44BCC52C9AF}" type="pres">
      <dgm:prSet presAssocID="{B867FE36-1407-40E4-96ED-DA17ACFC1D50}" presName="thickLine" presStyleLbl="alignNode1" presStyleIdx="2" presStyleCnt="4"/>
      <dgm:spPr/>
    </dgm:pt>
    <dgm:pt modelId="{4CC3FA0F-D1A1-884D-BE11-5F9B750B42FD}" type="pres">
      <dgm:prSet presAssocID="{B867FE36-1407-40E4-96ED-DA17ACFC1D50}" presName="horz1" presStyleCnt="0"/>
      <dgm:spPr/>
    </dgm:pt>
    <dgm:pt modelId="{B185B6D0-85D8-9642-9EB6-AD1DCA844008}" type="pres">
      <dgm:prSet presAssocID="{B867FE36-1407-40E4-96ED-DA17ACFC1D50}" presName="tx1" presStyleLbl="revTx" presStyleIdx="2" presStyleCnt="4"/>
      <dgm:spPr/>
    </dgm:pt>
    <dgm:pt modelId="{403295FE-2BAC-6B43-A4DE-EA4B1F74F357}" type="pres">
      <dgm:prSet presAssocID="{B867FE36-1407-40E4-96ED-DA17ACFC1D50}" presName="vert1" presStyleCnt="0"/>
      <dgm:spPr/>
    </dgm:pt>
    <dgm:pt modelId="{3B10D54E-F939-7D47-892A-D05D14103614}" type="pres">
      <dgm:prSet presAssocID="{97BFD8F7-0754-414F-B89D-12FD0E270137}" presName="thickLine" presStyleLbl="alignNode1" presStyleIdx="3" presStyleCnt="4"/>
      <dgm:spPr/>
    </dgm:pt>
    <dgm:pt modelId="{49685C3D-E6AD-CF4A-A791-B89DCEFA4AC8}" type="pres">
      <dgm:prSet presAssocID="{97BFD8F7-0754-414F-B89D-12FD0E270137}" presName="horz1" presStyleCnt="0"/>
      <dgm:spPr/>
    </dgm:pt>
    <dgm:pt modelId="{94A02C40-49BE-7842-98BF-FF374866AE6D}" type="pres">
      <dgm:prSet presAssocID="{97BFD8F7-0754-414F-B89D-12FD0E270137}" presName="tx1" presStyleLbl="revTx" presStyleIdx="3" presStyleCnt="4"/>
      <dgm:spPr/>
    </dgm:pt>
    <dgm:pt modelId="{DB34248E-AEF1-7D4D-9C4C-CCCAD4ACD268}" type="pres">
      <dgm:prSet presAssocID="{97BFD8F7-0754-414F-B89D-12FD0E270137}" presName="vert1" presStyleCnt="0"/>
      <dgm:spPr/>
    </dgm:pt>
  </dgm:ptLst>
  <dgm:cxnLst>
    <dgm:cxn modelId="{8679BD2D-E93E-4F7B-B691-A2CC49E50D64}" srcId="{BED462EC-1A37-4820-9DCA-C4961F84F2EF}" destId="{ED5750B3-0CDF-4622-AE75-A3155C400F51}" srcOrd="0" destOrd="0" parTransId="{AB366AAB-39DA-41D4-9B60-7DBCAB5135EA}" sibTransId="{3776845A-94CA-4812-89DC-6E845786BEB6}"/>
    <dgm:cxn modelId="{E6530F40-A7DB-0D4B-A98B-FB68F0535427}" type="presOf" srcId="{BFD87F46-1EA6-4C6B-8749-1076D628CB4F}" destId="{6DAF1CF1-7A8F-E44D-A84E-F6E175EE4377}" srcOrd="0" destOrd="0" presId="urn:microsoft.com/office/officeart/2008/layout/LinedList"/>
    <dgm:cxn modelId="{F4B44179-7A55-8141-B5C2-B16E911A3789}" type="presOf" srcId="{ED5750B3-0CDF-4622-AE75-A3155C400F51}" destId="{417B87E4-3D8F-D942-8716-283A3D9EC8E7}" srcOrd="0" destOrd="0" presId="urn:microsoft.com/office/officeart/2008/layout/LinedList"/>
    <dgm:cxn modelId="{E61F427C-5051-3844-824E-9DF248E09AA9}" type="presOf" srcId="{97BFD8F7-0754-414F-B89D-12FD0E270137}" destId="{94A02C40-49BE-7842-98BF-FF374866AE6D}" srcOrd="0" destOrd="0" presId="urn:microsoft.com/office/officeart/2008/layout/LinedList"/>
    <dgm:cxn modelId="{B4A0C58B-9F25-4BAE-A23E-69056D71C762}" srcId="{BED462EC-1A37-4820-9DCA-C4961F84F2EF}" destId="{BFD87F46-1EA6-4C6B-8749-1076D628CB4F}" srcOrd="1" destOrd="0" parTransId="{819B7391-C431-470A-9A9D-08639A931EA3}" sibTransId="{D49BE1D3-5724-484D-933D-B2A44F73ABF2}"/>
    <dgm:cxn modelId="{8C1A35A7-7EB0-7A47-A7FA-CA84D04830EC}" type="presOf" srcId="{B867FE36-1407-40E4-96ED-DA17ACFC1D50}" destId="{B185B6D0-85D8-9642-9EB6-AD1DCA844008}" srcOrd="0" destOrd="0" presId="urn:microsoft.com/office/officeart/2008/layout/LinedList"/>
    <dgm:cxn modelId="{8EF1A3AC-0CC9-4FCD-99E0-16AD261C3E66}" srcId="{BED462EC-1A37-4820-9DCA-C4961F84F2EF}" destId="{97BFD8F7-0754-414F-B89D-12FD0E270137}" srcOrd="3" destOrd="0" parTransId="{04E71E51-FE84-4318-A32D-442DA9735A4F}" sibTransId="{DBFE130B-B519-40EC-82A0-16637E747425}"/>
    <dgm:cxn modelId="{42A7B4AD-9273-49CF-8404-CA67421136A5}" srcId="{BED462EC-1A37-4820-9DCA-C4961F84F2EF}" destId="{B867FE36-1407-40E4-96ED-DA17ACFC1D50}" srcOrd="2" destOrd="0" parTransId="{1A0F6F33-5D52-432F-9200-57941FF59364}" sibTransId="{4EBD67F5-962C-4594-8ECB-8F9DD12ECF6B}"/>
    <dgm:cxn modelId="{89B652BD-17DE-0A46-8DAE-1791D36933CF}" type="presOf" srcId="{BED462EC-1A37-4820-9DCA-C4961F84F2EF}" destId="{DDDF6821-D4E7-F94D-885A-DD7FDA957DEB}" srcOrd="0" destOrd="0" presId="urn:microsoft.com/office/officeart/2008/layout/LinedList"/>
    <dgm:cxn modelId="{3F248AEC-3BF3-3448-97D9-4CADBBC7AE52}" type="presParOf" srcId="{DDDF6821-D4E7-F94D-885A-DD7FDA957DEB}" destId="{96C7ACA6-E7CF-8D48-A026-0FAF0EE1A67F}" srcOrd="0" destOrd="0" presId="urn:microsoft.com/office/officeart/2008/layout/LinedList"/>
    <dgm:cxn modelId="{C0081E99-8612-684C-8C6F-50E79150B3DD}" type="presParOf" srcId="{DDDF6821-D4E7-F94D-885A-DD7FDA957DEB}" destId="{F5AFBD1F-3C02-7A4B-9C42-996762ABE2D5}" srcOrd="1" destOrd="0" presId="urn:microsoft.com/office/officeart/2008/layout/LinedList"/>
    <dgm:cxn modelId="{C710EB30-66A1-D948-855E-A93E9B6136AE}" type="presParOf" srcId="{F5AFBD1F-3C02-7A4B-9C42-996762ABE2D5}" destId="{417B87E4-3D8F-D942-8716-283A3D9EC8E7}" srcOrd="0" destOrd="0" presId="urn:microsoft.com/office/officeart/2008/layout/LinedList"/>
    <dgm:cxn modelId="{F2C38674-C311-8C44-9F5E-AF874DA3C9A1}" type="presParOf" srcId="{F5AFBD1F-3C02-7A4B-9C42-996762ABE2D5}" destId="{1C1E8090-9755-3C44-AD9A-0BF1B49707BB}" srcOrd="1" destOrd="0" presId="urn:microsoft.com/office/officeart/2008/layout/LinedList"/>
    <dgm:cxn modelId="{294F0F5E-CFBE-524A-86BF-CA555C549D0C}" type="presParOf" srcId="{DDDF6821-D4E7-F94D-885A-DD7FDA957DEB}" destId="{86C9C340-D9FE-8343-B287-D82B26FF82DD}" srcOrd="2" destOrd="0" presId="urn:microsoft.com/office/officeart/2008/layout/LinedList"/>
    <dgm:cxn modelId="{972EBD50-BBAE-8E49-9C3C-904641FEF4E5}" type="presParOf" srcId="{DDDF6821-D4E7-F94D-885A-DD7FDA957DEB}" destId="{6D1061BA-CF30-0847-A7C5-9EF1A457EAD5}" srcOrd="3" destOrd="0" presId="urn:microsoft.com/office/officeart/2008/layout/LinedList"/>
    <dgm:cxn modelId="{4D408F29-D1D6-1E41-88DB-D263C017DE72}" type="presParOf" srcId="{6D1061BA-CF30-0847-A7C5-9EF1A457EAD5}" destId="{6DAF1CF1-7A8F-E44D-A84E-F6E175EE4377}" srcOrd="0" destOrd="0" presId="urn:microsoft.com/office/officeart/2008/layout/LinedList"/>
    <dgm:cxn modelId="{F515731F-3E98-D048-AC5B-BEF186D6830E}" type="presParOf" srcId="{6D1061BA-CF30-0847-A7C5-9EF1A457EAD5}" destId="{B52C5F22-A681-E346-83FC-6CEC5DD0A1CF}" srcOrd="1" destOrd="0" presId="urn:microsoft.com/office/officeart/2008/layout/LinedList"/>
    <dgm:cxn modelId="{71C3C778-6738-8A42-B81B-F61851F6D2EA}" type="presParOf" srcId="{DDDF6821-D4E7-F94D-885A-DD7FDA957DEB}" destId="{C05A4CC1-491E-884F-8449-E44BCC52C9AF}" srcOrd="4" destOrd="0" presId="urn:microsoft.com/office/officeart/2008/layout/LinedList"/>
    <dgm:cxn modelId="{DDBB92CC-EED4-1F40-AA9B-11AAAD2816CF}" type="presParOf" srcId="{DDDF6821-D4E7-F94D-885A-DD7FDA957DEB}" destId="{4CC3FA0F-D1A1-884D-BE11-5F9B750B42FD}" srcOrd="5" destOrd="0" presId="urn:microsoft.com/office/officeart/2008/layout/LinedList"/>
    <dgm:cxn modelId="{6F75DF38-EC34-894B-B127-47323CA3C6CC}" type="presParOf" srcId="{4CC3FA0F-D1A1-884D-BE11-5F9B750B42FD}" destId="{B185B6D0-85D8-9642-9EB6-AD1DCA844008}" srcOrd="0" destOrd="0" presId="urn:microsoft.com/office/officeart/2008/layout/LinedList"/>
    <dgm:cxn modelId="{5093D312-BF8D-7449-B9C9-25C0BCE29070}" type="presParOf" srcId="{4CC3FA0F-D1A1-884D-BE11-5F9B750B42FD}" destId="{403295FE-2BAC-6B43-A4DE-EA4B1F74F357}" srcOrd="1" destOrd="0" presId="urn:microsoft.com/office/officeart/2008/layout/LinedList"/>
    <dgm:cxn modelId="{CD89E471-1520-F64D-9AFE-815BF3EDA67B}" type="presParOf" srcId="{DDDF6821-D4E7-F94D-885A-DD7FDA957DEB}" destId="{3B10D54E-F939-7D47-892A-D05D14103614}" srcOrd="6" destOrd="0" presId="urn:microsoft.com/office/officeart/2008/layout/LinedList"/>
    <dgm:cxn modelId="{AA33C8A2-DF0F-9B4F-A747-4E22403B727A}" type="presParOf" srcId="{DDDF6821-D4E7-F94D-885A-DD7FDA957DEB}" destId="{49685C3D-E6AD-CF4A-A791-B89DCEFA4AC8}" srcOrd="7" destOrd="0" presId="urn:microsoft.com/office/officeart/2008/layout/LinedList"/>
    <dgm:cxn modelId="{0CB616E1-2947-4247-A3BD-01016920AAA4}" type="presParOf" srcId="{49685C3D-E6AD-CF4A-A791-B89DCEFA4AC8}" destId="{94A02C40-49BE-7842-98BF-FF374866AE6D}" srcOrd="0" destOrd="0" presId="urn:microsoft.com/office/officeart/2008/layout/LinedList"/>
    <dgm:cxn modelId="{36837CFC-CFF1-F14E-84FE-C26FD38632B5}" type="presParOf" srcId="{49685C3D-E6AD-CF4A-A791-B89DCEFA4AC8}" destId="{DB34248E-AEF1-7D4D-9C4C-CCCAD4ACD26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8D9BE-AC59-DE43-9EC4-CB6495F24682}">
      <dsp:nvSpPr>
        <dsp:cNvPr id="0" name=""/>
        <dsp:cNvSpPr/>
      </dsp:nvSpPr>
      <dsp:spPr>
        <a:xfrm>
          <a:off x="0" y="0"/>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58BF15-4639-2348-9D1D-957154AD4098}">
      <dsp:nvSpPr>
        <dsp:cNvPr id="0" name=""/>
        <dsp:cNvSpPr/>
      </dsp:nvSpPr>
      <dsp:spPr>
        <a:xfrm>
          <a:off x="0" y="0"/>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Our project involves using machine learning techniques to predict liver disease and its progression. We first performed exploratory data analysis (EDA) on the dataset to gain insights into the distribution of features and identify any outliers or missing values.</a:t>
          </a:r>
          <a:endParaRPr lang="en-US" sz="1400" kern="1200" dirty="0"/>
        </a:p>
      </dsp:txBody>
      <dsp:txXfrm>
        <a:off x="0" y="0"/>
        <a:ext cx="6784259" cy="968771"/>
      </dsp:txXfrm>
    </dsp:sp>
    <dsp:sp modelId="{6C4B3D96-024F-EA4D-893D-E7F0950026AB}">
      <dsp:nvSpPr>
        <dsp:cNvPr id="0" name=""/>
        <dsp:cNvSpPr/>
      </dsp:nvSpPr>
      <dsp:spPr>
        <a:xfrm>
          <a:off x="0" y="968771"/>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A3246CC-38E1-D74A-A7B5-82F3B2F40D57}">
      <dsp:nvSpPr>
        <dsp:cNvPr id="0" name=""/>
        <dsp:cNvSpPr/>
      </dsp:nvSpPr>
      <dsp:spPr>
        <a:xfrm>
          <a:off x="0" y="968771"/>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After selecting the features, we applied several machine learning algorithms, including Random Forest Regression (RFR), Gaussian Naive Bayes (GNB), and Logistic Regression (LR).</a:t>
          </a:r>
          <a:endParaRPr lang="en-US" sz="1400" kern="1200" dirty="0"/>
        </a:p>
      </dsp:txBody>
      <dsp:txXfrm>
        <a:off x="0" y="968771"/>
        <a:ext cx="6784259" cy="968771"/>
      </dsp:txXfrm>
    </dsp:sp>
    <dsp:sp modelId="{057F10D8-975C-B149-A6F9-2C311135E6C8}">
      <dsp:nvSpPr>
        <dsp:cNvPr id="0" name=""/>
        <dsp:cNvSpPr/>
      </dsp:nvSpPr>
      <dsp:spPr>
        <a:xfrm>
          <a:off x="0" y="1937543"/>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23FFF23-4FE8-9946-90E4-58DC73A42E78}">
      <dsp:nvSpPr>
        <dsp:cNvPr id="0" name=""/>
        <dsp:cNvSpPr/>
      </dsp:nvSpPr>
      <dsp:spPr>
        <a:xfrm>
          <a:off x="0" y="1937543"/>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a:t>To evaluate the performance of our models, we used multiple performance metrics such as accuracy, precision, recall, F1-score, and area under the ROC curve (AUC). We also compared the performance of our models with existing solutions in the field to assess their effectiveness.</a:t>
          </a:r>
          <a:endParaRPr lang="en-US" sz="1400" kern="1200"/>
        </a:p>
      </dsp:txBody>
      <dsp:txXfrm>
        <a:off x="0" y="1937543"/>
        <a:ext cx="6784259" cy="968771"/>
      </dsp:txXfrm>
    </dsp:sp>
    <dsp:sp modelId="{9CA8AAB1-5723-4F4D-A614-619499671BB6}">
      <dsp:nvSpPr>
        <dsp:cNvPr id="0" name=""/>
        <dsp:cNvSpPr/>
      </dsp:nvSpPr>
      <dsp:spPr>
        <a:xfrm>
          <a:off x="0" y="2906315"/>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A1D645-2E5A-1E46-A0F5-E61915F6F011}">
      <dsp:nvSpPr>
        <dsp:cNvPr id="0" name=""/>
        <dsp:cNvSpPr/>
      </dsp:nvSpPr>
      <dsp:spPr>
        <a:xfrm>
          <a:off x="0" y="2906315"/>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Our approach is scalable because it involves using standard machine-learning techniques that can handle large datasets efficiently. The feature classification methods we used are computationally efficient and can handle high-dimensional data. Additionally, our models can be easily updated with new data, allowing for continuous improvement and scalability.</a:t>
          </a:r>
          <a:endParaRPr lang="en-US" sz="1400" kern="1200" dirty="0"/>
        </a:p>
      </dsp:txBody>
      <dsp:txXfrm>
        <a:off x="0" y="2906315"/>
        <a:ext cx="6784259" cy="968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7ACA6-E7CF-8D48-A026-0FAF0EE1A67F}">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B87E4-3D8F-D942-8716-283A3D9EC8E7}">
      <dsp:nvSpPr>
        <dsp:cNvPr id="0" name=""/>
        <dsp:cNvSpPr/>
      </dsp:nvSpPr>
      <dsp:spPr>
        <a:xfrm>
          <a:off x="0" y="0"/>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Machine learning has shown great potential in predicting and diagnosing liver disease. A systematic review and meta-analysis by Abeyratne et al. provided an overview of recent research on liver disease prediction using machine learning, and pointed out the limitations of current approaches.</a:t>
          </a:r>
          <a:endParaRPr lang="en-US" sz="2000" kern="1200"/>
        </a:p>
      </dsp:txBody>
      <dsp:txXfrm>
        <a:off x="0" y="0"/>
        <a:ext cx="10515600" cy="1088136"/>
      </dsp:txXfrm>
    </dsp:sp>
    <dsp:sp modelId="{86C9C340-D9FE-8343-B287-D82B26FF82DD}">
      <dsp:nvSpPr>
        <dsp:cNvPr id="0" name=""/>
        <dsp:cNvSpPr/>
      </dsp:nvSpPr>
      <dsp:spPr>
        <a:xfrm>
          <a:off x="0" y="1088136"/>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F1CF1-7A8F-E44D-A84E-F6E175EE4377}">
      <dsp:nvSpPr>
        <dsp:cNvPr id="0" name=""/>
        <dsp:cNvSpPr/>
      </dsp:nvSpPr>
      <dsp:spPr>
        <a:xfrm>
          <a:off x="0" y="1088136"/>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In another study by Aruna et al., a framework for liver disease diagnosis was proposed using machine learning algorithms. The performance of several classifiers, such as Naive Bayes and K-Nearest Neighbor, was compared to determine their effectiveness in predicting liver disease.</a:t>
          </a:r>
          <a:endParaRPr lang="en-US" sz="2000" kern="1200"/>
        </a:p>
      </dsp:txBody>
      <dsp:txXfrm>
        <a:off x="0" y="1088136"/>
        <a:ext cx="10515600" cy="1088136"/>
      </dsp:txXfrm>
    </dsp:sp>
    <dsp:sp modelId="{C05A4CC1-491E-884F-8449-E44BCC52C9AF}">
      <dsp:nvSpPr>
        <dsp:cNvPr id="0" name=""/>
        <dsp:cNvSpPr/>
      </dsp:nvSpPr>
      <dsp:spPr>
        <a:xfrm>
          <a:off x="0" y="217627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5B6D0-85D8-9642-9EB6-AD1DCA844008}">
      <dsp:nvSpPr>
        <dsp:cNvPr id="0" name=""/>
        <dsp:cNvSpPr/>
      </dsp:nvSpPr>
      <dsp:spPr>
        <a:xfrm>
          <a:off x="0" y="2176272"/>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Khaliliazar et al. conducted a comparative study of various machine learning algorithms, including Random Forest and K-Nearest Neighbor, for liver disease prediction. They concluded that these methods had the best performance in terms of accuracy and F1-score.</a:t>
          </a:r>
          <a:endParaRPr lang="en-US" sz="2000" kern="1200"/>
        </a:p>
      </dsp:txBody>
      <dsp:txXfrm>
        <a:off x="0" y="2176272"/>
        <a:ext cx="10515600" cy="1088136"/>
      </dsp:txXfrm>
    </dsp:sp>
    <dsp:sp modelId="{3B10D54E-F939-7D47-892A-D05D14103614}">
      <dsp:nvSpPr>
        <dsp:cNvPr id="0" name=""/>
        <dsp:cNvSpPr/>
      </dsp:nvSpPr>
      <dsp:spPr>
        <a:xfrm>
          <a:off x="0" y="3264408"/>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02C40-49BE-7842-98BF-FF374866AE6D}">
      <dsp:nvSpPr>
        <dsp:cNvPr id="0" name=""/>
        <dsp:cNvSpPr/>
      </dsp:nvSpPr>
      <dsp:spPr>
        <a:xfrm>
          <a:off x="0" y="3264408"/>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Overall, these studies highlight the potential of machine learning in predicting and diagnosing liver disease. With further research, machine learning algorithms have the potential to improve the accuracy and effectiveness of liver disease diagnosis and treatment.</a:t>
          </a:r>
          <a:endParaRPr lang="en-US" sz="2000" kern="1200"/>
        </a:p>
      </dsp:txBody>
      <dsp:txXfrm>
        <a:off x="0" y="3264408"/>
        <a:ext cx="10515600" cy="1088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D7D6-7CE0-493E-A4B3-2F2BBA4C6373}"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79E0E-16AB-4F89-820A-CC33E439C0BE}" type="slidenum">
              <a:rPr lang="en-US" smtClean="0"/>
              <a:t>‹#›</a:t>
            </a:fld>
            <a:endParaRPr lang="en-US"/>
          </a:p>
        </p:txBody>
      </p:sp>
    </p:spTree>
    <p:extLst>
      <p:ext uri="{BB962C8B-B14F-4D97-AF65-F5344CB8AC3E}">
        <p14:creationId xmlns:p14="http://schemas.microsoft.com/office/powerpoint/2010/main" val="331921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1</a:t>
            </a:fld>
            <a:endParaRPr lang="en-US"/>
          </a:p>
        </p:txBody>
      </p:sp>
    </p:spTree>
    <p:extLst>
      <p:ext uri="{BB962C8B-B14F-4D97-AF65-F5344CB8AC3E}">
        <p14:creationId xmlns:p14="http://schemas.microsoft.com/office/powerpoint/2010/main" val="6507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2</a:t>
            </a:fld>
            <a:endParaRPr lang="en-US"/>
          </a:p>
        </p:txBody>
      </p:sp>
    </p:spTree>
    <p:extLst>
      <p:ext uri="{BB962C8B-B14F-4D97-AF65-F5344CB8AC3E}">
        <p14:creationId xmlns:p14="http://schemas.microsoft.com/office/powerpoint/2010/main" val="329620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3</a:t>
            </a:fld>
            <a:endParaRPr lang="en-US"/>
          </a:p>
        </p:txBody>
      </p:sp>
    </p:spTree>
    <p:extLst>
      <p:ext uri="{BB962C8B-B14F-4D97-AF65-F5344CB8AC3E}">
        <p14:creationId xmlns:p14="http://schemas.microsoft.com/office/powerpoint/2010/main" val="247503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4</a:t>
            </a:fld>
            <a:endParaRPr lang="en-US"/>
          </a:p>
        </p:txBody>
      </p:sp>
    </p:spTree>
    <p:extLst>
      <p:ext uri="{BB962C8B-B14F-4D97-AF65-F5344CB8AC3E}">
        <p14:creationId xmlns:p14="http://schemas.microsoft.com/office/powerpoint/2010/main" val="274818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5</a:t>
            </a:fld>
            <a:endParaRPr lang="en-US"/>
          </a:p>
        </p:txBody>
      </p:sp>
    </p:spTree>
    <p:extLst>
      <p:ext uri="{BB962C8B-B14F-4D97-AF65-F5344CB8AC3E}">
        <p14:creationId xmlns:p14="http://schemas.microsoft.com/office/powerpoint/2010/main" val="26429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6</a:t>
            </a:fld>
            <a:endParaRPr lang="en-US"/>
          </a:p>
        </p:txBody>
      </p:sp>
    </p:spTree>
    <p:extLst>
      <p:ext uri="{BB962C8B-B14F-4D97-AF65-F5344CB8AC3E}">
        <p14:creationId xmlns:p14="http://schemas.microsoft.com/office/powerpoint/2010/main" val="3256529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7</a:t>
            </a:fld>
            <a:endParaRPr lang="en-US"/>
          </a:p>
        </p:txBody>
      </p:sp>
    </p:spTree>
    <p:extLst>
      <p:ext uri="{BB962C8B-B14F-4D97-AF65-F5344CB8AC3E}">
        <p14:creationId xmlns:p14="http://schemas.microsoft.com/office/powerpoint/2010/main" val="69392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8</a:t>
            </a:fld>
            <a:endParaRPr lang="en-US"/>
          </a:p>
        </p:txBody>
      </p:sp>
    </p:spTree>
    <p:extLst>
      <p:ext uri="{BB962C8B-B14F-4D97-AF65-F5344CB8AC3E}">
        <p14:creationId xmlns:p14="http://schemas.microsoft.com/office/powerpoint/2010/main" val="110541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379E0E-16AB-4F89-820A-CC33E439C0BE}" type="slidenum">
              <a:rPr lang="en-US" smtClean="0"/>
              <a:t>9</a:t>
            </a:fld>
            <a:endParaRPr lang="en-US"/>
          </a:p>
        </p:txBody>
      </p:sp>
    </p:spTree>
    <p:extLst>
      <p:ext uri="{BB962C8B-B14F-4D97-AF65-F5344CB8AC3E}">
        <p14:creationId xmlns:p14="http://schemas.microsoft.com/office/powerpoint/2010/main" val="314693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7F0A-41FA-20C9-AEF6-C2A82B619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19954C9-BB7B-520D-F6C1-7EC7E6E58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379E7D0-17E7-6E64-D2FE-559EEDB9EE24}"/>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9ACAF7F8-C704-74D5-1B55-A24B2364B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9E288-BDFD-9433-B0BE-88AFD0E5F605}"/>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37637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120D-5DD1-7E40-00B9-029007CE394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7B718E9-58C5-D979-1DB0-EB8677264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2FBA040-EEB9-BB4B-6CA3-6142A5AF30E8}"/>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8D534C38-4611-3A82-15FB-4C1A2FB65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6DF80-8902-85CF-B680-B578B6D8FEC7}"/>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4316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6540B-8A58-E7BA-6195-7279876E37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5D99AEF-1AF6-EE70-8C9C-4CFE7F7D5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E4E7372-60B1-BD35-A095-8967101C8482}"/>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56107923-4AE2-4C1A-D388-595D91E1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E9C65-B62D-25B9-0424-4A3346DA4E06}"/>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15619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8E50-4B6D-E356-F4B3-76F9099DA7D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C0691A8-2387-7E11-336D-9A3FF656D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8BB9B1-A563-505B-F697-516C90EE801A}"/>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9A5864BD-7070-EF81-F1D5-99B4F6F14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85885-A5EF-DE75-C1E9-97199F2C6D39}"/>
              </a:ext>
            </a:extLst>
          </p:cNvPr>
          <p:cNvSpPr>
            <a:spLocks noGrp="1"/>
          </p:cNvSpPr>
          <p:nvPr>
            <p:ph type="sldNum" sz="quarter" idx="12"/>
          </p:nvPr>
        </p:nvSpPr>
        <p:spPr/>
        <p:txBody>
          <a:bodyPr/>
          <a:lstStyle/>
          <a:p>
            <a:fld id="{05D13691-4256-4255-B783-96F0D219885A}" type="slidenum">
              <a:rPr lang="en-US" smtClean="0"/>
              <a:t>‹#›</a:t>
            </a:fld>
            <a:endParaRPr lang="en-US"/>
          </a:p>
        </p:txBody>
      </p:sp>
      <p:pic>
        <p:nvPicPr>
          <p:cNvPr id="7" name="Picture 6" descr="Text, logo&#10;&#10;Description automatically generated with medium confidence">
            <a:extLst>
              <a:ext uri="{FF2B5EF4-FFF2-40B4-BE49-F238E27FC236}">
                <a16:creationId xmlns:a16="http://schemas.microsoft.com/office/drawing/2014/main" id="{FC7D4B43-A1D4-0329-CF97-5B3CA5FEF6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57232" y="5981789"/>
            <a:ext cx="1305799" cy="784136"/>
          </a:xfrm>
          <a:prstGeom prst="rect">
            <a:avLst/>
          </a:prstGeom>
        </p:spPr>
      </p:pic>
    </p:spTree>
    <p:extLst>
      <p:ext uri="{BB962C8B-B14F-4D97-AF65-F5344CB8AC3E}">
        <p14:creationId xmlns:p14="http://schemas.microsoft.com/office/powerpoint/2010/main" val="410514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F43-EA33-0D16-5F9B-AB46DA278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DDB21FB-CF86-A275-C452-97C20CC6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8BA5A-17AE-9DF4-BDB7-4531AD8D6723}"/>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0D8ED626-733C-D282-F219-1C6502F59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65A43-D135-1748-B907-A28035698045}"/>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9869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4DC7-EA5D-2EC4-5858-D4DD6FFAB80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4C2D5E9-188E-99D1-1063-C86CB58D4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89B06AA-4E81-E838-082B-A3A8BD039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E9ED99E-5454-290B-3911-2325A5AABCF0}"/>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6" name="Footer Placeholder 5">
            <a:extLst>
              <a:ext uri="{FF2B5EF4-FFF2-40B4-BE49-F238E27FC236}">
                <a16:creationId xmlns:a16="http://schemas.microsoft.com/office/drawing/2014/main" id="{EA8FC65B-9007-D2CE-625F-B02B1BBDE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04379-ACBA-C3C7-248C-495DB2B75536}"/>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67020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5B3C-2325-CAD9-B569-FF342355E25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31567E-7ED7-7639-3D5A-ED9EBCE58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30EB5-C541-1178-4E66-D5637A947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BEDB2F6-78AA-B270-07F4-8EC668F2C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63733-A970-F970-4A56-BF1009E43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291B026-B004-911B-A3C7-FD2231DF0EAD}"/>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8" name="Footer Placeholder 7">
            <a:extLst>
              <a:ext uri="{FF2B5EF4-FFF2-40B4-BE49-F238E27FC236}">
                <a16:creationId xmlns:a16="http://schemas.microsoft.com/office/drawing/2014/main" id="{D405A863-E1A1-1BBC-FB15-90DED6C25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9DE680-F942-644C-6CF5-1C60F54FE46B}"/>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25630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03F2-CDDE-86C6-F25E-C3792344808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B9321A00-D476-8AC1-8888-2FE40AD08404}"/>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4" name="Footer Placeholder 3">
            <a:extLst>
              <a:ext uri="{FF2B5EF4-FFF2-40B4-BE49-F238E27FC236}">
                <a16:creationId xmlns:a16="http://schemas.microsoft.com/office/drawing/2014/main" id="{3F9D1F5D-E9F4-EAC6-AA41-6989D7999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11E33-D687-263E-504F-B7AB44247051}"/>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03574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50937-4D6A-647F-BD37-05A1CC08CB19}"/>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3" name="Footer Placeholder 2">
            <a:extLst>
              <a:ext uri="{FF2B5EF4-FFF2-40B4-BE49-F238E27FC236}">
                <a16:creationId xmlns:a16="http://schemas.microsoft.com/office/drawing/2014/main" id="{CD95E1CC-F858-49E4-491D-ECFCE9281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68451-2C26-DC58-199B-28964BE95541}"/>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85379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0B9E-BA84-8641-137A-1D8A56E77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70AB2B8-EBD9-26AD-5FE8-4EF6068CF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6E14CAA-E4F2-3D45-325A-4D6B3C09F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0103E-4DA4-F7F4-CEF7-AC583097F11B}"/>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6" name="Footer Placeholder 5">
            <a:extLst>
              <a:ext uri="{FF2B5EF4-FFF2-40B4-BE49-F238E27FC236}">
                <a16:creationId xmlns:a16="http://schemas.microsoft.com/office/drawing/2014/main" id="{C13457EB-3156-95DB-ACCF-32F737026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8828D-CDD5-BEAA-5FB5-D4E7FCC3D98C}"/>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10149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6CA9-01DF-F527-A9F0-03374B874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6C12360-F8CE-A329-4853-2E776443B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2BC9BD0-8F2D-2336-66EE-1BB27B160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39BB6-2391-3953-68C2-B230E052B450}"/>
              </a:ext>
            </a:extLst>
          </p:cNvPr>
          <p:cNvSpPr>
            <a:spLocks noGrp="1"/>
          </p:cNvSpPr>
          <p:nvPr>
            <p:ph type="dt" sz="half" idx="10"/>
          </p:nvPr>
        </p:nvSpPr>
        <p:spPr/>
        <p:txBody>
          <a:bodyPr/>
          <a:lstStyle/>
          <a:p>
            <a:fld id="{1C37261A-2212-4049-A0BB-28AD89A7BA75}" type="datetimeFigureOut">
              <a:rPr lang="en-US" smtClean="0"/>
              <a:t>2/24/23</a:t>
            </a:fld>
            <a:endParaRPr lang="en-US"/>
          </a:p>
        </p:txBody>
      </p:sp>
      <p:sp>
        <p:nvSpPr>
          <p:cNvPr id="6" name="Footer Placeholder 5">
            <a:extLst>
              <a:ext uri="{FF2B5EF4-FFF2-40B4-BE49-F238E27FC236}">
                <a16:creationId xmlns:a16="http://schemas.microsoft.com/office/drawing/2014/main" id="{4A1052E6-34A7-7A78-B9CD-F1439D9FCB8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3B3C95F-C288-6744-A2B6-885BF8C8121F}"/>
              </a:ext>
            </a:extLst>
          </p:cNvPr>
          <p:cNvSpPr>
            <a:spLocks noGrp="1"/>
          </p:cNvSpPr>
          <p:nvPr>
            <p:ph type="sldNum" sz="quarter" idx="12"/>
          </p:nvPr>
        </p:nvSpPr>
        <p:spPr/>
        <p:txBody>
          <a:bodyPr/>
          <a:lstStyle/>
          <a:p>
            <a:fld id="{05D13691-4256-4255-B783-96F0D219885A}" type="slidenum">
              <a:rPr lang="en-US" smtClean="0"/>
              <a:t>‹#›</a:t>
            </a:fld>
            <a:endParaRPr lang="en-US"/>
          </a:p>
        </p:txBody>
      </p:sp>
    </p:spTree>
    <p:extLst>
      <p:ext uri="{BB962C8B-B14F-4D97-AF65-F5344CB8AC3E}">
        <p14:creationId xmlns:p14="http://schemas.microsoft.com/office/powerpoint/2010/main" val="41153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88C4-7711-EF49-CB07-95B51FE6C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B5E78C2-36C3-A69F-29E2-3AF479C72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E5BF19A-67BE-F54F-C39F-A0521D91B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7261A-2212-4049-A0BB-28AD89A7BA75}" type="datetimeFigureOut">
              <a:rPr lang="en-US" smtClean="0"/>
              <a:t>2/24/23</a:t>
            </a:fld>
            <a:endParaRPr lang="en-US"/>
          </a:p>
        </p:txBody>
      </p:sp>
      <p:sp>
        <p:nvSpPr>
          <p:cNvPr id="5" name="Footer Placeholder 4">
            <a:extLst>
              <a:ext uri="{FF2B5EF4-FFF2-40B4-BE49-F238E27FC236}">
                <a16:creationId xmlns:a16="http://schemas.microsoft.com/office/drawing/2014/main" id="{6A048BE0-EACD-DED8-151C-C10707C14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E468B-CD28-7C88-5F24-F02A2DC5D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13691-4256-4255-B783-96F0D219885A}" type="slidenum">
              <a:rPr lang="en-US" smtClean="0"/>
              <a:t>‹#›</a:t>
            </a:fld>
            <a:endParaRPr lang="en-US"/>
          </a:p>
        </p:txBody>
      </p:sp>
    </p:spTree>
    <p:extLst>
      <p:ext uri="{BB962C8B-B14F-4D97-AF65-F5344CB8AC3E}">
        <p14:creationId xmlns:p14="http://schemas.microsoft.com/office/powerpoint/2010/main" val="77944505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ranslateyar.ir/wp-content/uploads/2019/07/An-Inteligent-Model-for-liver-desease-diagnosis.pdf" TargetMode="External"/><Relationship Id="rId3" Type="http://schemas.openxmlformats.org/officeDocument/2006/relationships/hyperlink" Target="file:///Users/orbenson/Downloads/computers-12-00019.pdf" TargetMode="External"/><Relationship Id="rId7" Type="http://schemas.openxmlformats.org/officeDocument/2006/relationships/hyperlink" Target="https://airccse.org/journal/ijdms/papers/3211ijdms07.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ijstr.org/final-print/nov2019/A-Comparative-Study-On-Liver-Disease-Prediction-Using-Supervised-Machine-Learning-Algorithms.pdf" TargetMode="External"/><Relationship Id="rId5" Type="http://schemas.openxmlformats.org/officeDocument/2006/relationships/hyperlink" Target="https://www.frontiersin.org/articles/10.3389/fnmol.2022.999605/full" TargetMode="External"/><Relationship Id="rId4" Type="http://schemas.openxmlformats.org/officeDocument/2006/relationships/hyperlink" Target="https://www.researchgate.net/publication/347829820_A_comparative_study_on_the_performance_of_classification_algorithms_for_effective_diagnosis_of_liver_diseases" TargetMode="External"/><Relationship Id="rId9" Type="http://schemas.openxmlformats.org/officeDocument/2006/relationships/hyperlink" Target="https://www.ijert.org/comparative-study-of-data-mining-algorithms-in-medical-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iogram">
            <a:extLst>
              <a:ext uri="{FF2B5EF4-FFF2-40B4-BE49-F238E27FC236}">
                <a16:creationId xmlns:a16="http://schemas.microsoft.com/office/drawing/2014/main" id="{2A36F855-3F5D-95C2-5C39-C1C6415DC0A6}"/>
              </a:ext>
            </a:extLst>
          </p:cNvPr>
          <p:cNvPicPr>
            <a:picLocks noChangeAspect="1"/>
          </p:cNvPicPr>
          <p:nvPr/>
        </p:nvPicPr>
        <p:blipFill rotWithShape="1">
          <a:blip r:embed="rId3"/>
          <a:srcRect l="12975" r="2032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p:cNvSpPr>
            <a:spLocks noGrp="1"/>
          </p:cNvSpPr>
          <p:nvPr>
            <p:ph type="ctrTitle"/>
          </p:nvPr>
        </p:nvSpPr>
        <p:spPr>
          <a:xfrm>
            <a:off x="-2273289" y="-125047"/>
            <a:ext cx="10331317" cy="1834260"/>
          </a:xfrm>
        </p:spPr>
        <p:txBody>
          <a:bodyPr anchor="b">
            <a:normAutofit/>
          </a:bodyPr>
          <a:lstStyle/>
          <a:p>
            <a:r>
              <a:rPr lang="en-US" sz="5400" b="1" dirty="0"/>
              <a:t>Big Data Platforms</a:t>
            </a:r>
          </a:p>
        </p:txBody>
      </p:sp>
      <p:sp>
        <p:nvSpPr>
          <p:cNvPr id="3" name="Subtitle 2"/>
          <p:cNvSpPr>
            <a:spLocks noGrp="1"/>
          </p:cNvSpPr>
          <p:nvPr>
            <p:ph type="subTitle" idx="1"/>
          </p:nvPr>
        </p:nvSpPr>
        <p:spPr>
          <a:xfrm>
            <a:off x="-2360595" y="2041898"/>
            <a:ext cx="10505928" cy="2513753"/>
          </a:xfrm>
          <a:noFill/>
        </p:spPr>
        <p:txBody>
          <a:bodyPr anchor="t">
            <a:normAutofit/>
          </a:bodyPr>
          <a:lstStyle/>
          <a:p>
            <a:pPr>
              <a:lnSpc>
                <a:spcPct val="90000"/>
              </a:lnSpc>
              <a:spcBef>
                <a:spcPct val="0"/>
              </a:spcBef>
              <a:spcAft>
                <a:spcPts val="600"/>
              </a:spcAft>
            </a:pPr>
            <a:r>
              <a:rPr lang="en-US" sz="3600" b="1" i="0" cap="all" spc="200" baseline="0" dirty="0">
                <a:effectLst/>
                <a:latin typeface="+mj-lt"/>
                <a:ea typeface="+mj-ea"/>
                <a:cs typeface="+mj-cs"/>
              </a:rPr>
              <a:t>Liver Disease  Dataset</a:t>
            </a:r>
            <a:endParaRPr lang="en-US" sz="3600" dirty="0">
              <a:latin typeface="+mj-lt"/>
              <a:ea typeface="+mj-ea"/>
              <a:cs typeface="+mj-cs"/>
            </a:endParaRPr>
          </a:p>
          <a:p>
            <a:pPr>
              <a:lnSpc>
                <a:spcPct val="90000"/>
              </a:lnSpc>
              <a:spcAft>
                <a:spcPts val="600"/>
              </a:spcAft>
            </a:pPr>
            <a:r>
              <a:rPr lang="en-US" sz="2000" dirty="0">
                <a:solidFill>
                  <a:schemeClr val="tx1"/>
                </a:solidFill>
              </a:rPr>
              <a:t>Group member: </a:t>
            </a:r>
          </a:p>
          <a:p>
            <a:pPr indent="-228600">
              <a:lnSpc>
                <a:spcPct val="90000"/>
              </a:lnSpc>
              <a:spcAft>
                <a:spcPts val="600"/>
              </a:spcAft>
              <a:buFont typeface="Arial" panose="020B0604020202020204" pitchFamily="34" charset="0"/>
              <a:buChar char="•"/>
            </a:pPr>
            <a:r>
              <a:rPr lang="en-US" dirty="0" err="1"/>
              <a:t>Lihi</a:t>
            </a:r>
            <a:r>
              <a:rPr lang="en-US" dirty="0"/>
              <a:t> Bik</a:t>
            </a:r>
          </a:p>
          <a:p>
            <a:pPr indent="-228600">
              <a:lnSpc>
                <a:spcPct val="90000"/>
              </a:lnSpc>
              <a:spcAft>
                <a:spcPts val="600"/>
              </a:spcAft>
              <a:buFont typeface="Arial" panose="020B0604020202020204" pitchFamily="34" charset="0"/>
              <a:buChar char="•"/>
            </a:pPr>
            <a:r>
              <a:rPr lang="en-US" dirty="0"/>
              <a:t>Or Benson</a:t>
            </a:r>
          </a:p>
          <a:p>
            <a:endParaRPr lang="en-US" sz="3000" dirty="0">
              <a:solidFill>
                <a:schemeClr val="tx1"/>
              </a:solidFill>
            </a:endParaRPr>
          </a:p>
        </p:txBody>
      </p:sp>
      <p:cxnSp>
        <p:nvCxnSpPr>
          <p:cNvPr id="5" name="Straight Connector 4">
            <a:extLst>
              <a:ext uri="{FF2B5EF4-FFF2-40B4-BE49-F238E27FC236}">
                <a16:creationId xmlns:a16="http://schemas.microsoft.com/office/drawing/2014/main" id="{380D8A05-4C5C-482C-9818-B04E6FF4419C}"/>
              </a:ext>
            </a:extLst>
          </p:cNvPr>
          <p:cNvCxnSpPr>
            <a:cxnSpLocks/>
          </p:cNvCxnSpPr>
          <p:nvPr/>
        </p:nvCxnSpPr>
        <p:spPr>
          <a:xfrm>
            <a:off x="574490" y="1709213"/>
            <a:ext cx="438387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64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5600" b="1"/>
              <a:t>The Problem</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7E896D-0655-9586-3E29-ECD99557BC03}"/>
              </a:ext>
            </a:extLst>
          </p:cNvPr>
          <p:cNvPicPr>
            <a:picLocks noChangeAspect="1"/>
          </p:cNvPicPr>
          <p:nvPr/>
        </p:nvPicPr>
        <p:blipFill rotWithShape="1">
          <a:blip r:embed="rId3"/>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6657715" y="2990818"/>
            <a:ext cx="4195673" cy="2913872"/>
          </a:xfrm>
        </p:spPr>
        <p:txBody>
          <a:bodyPr anchor="t">
            <a:normAutofit/>
          </a:bodyPr>
          <a:lstStyle/>
          <a:p>
            <a:pPr marL="0" indent="0">
              <a:buNone/>
            </a:pPr>
            <a:r>
              <a:rPr lang="en-US" sz="1700" b="0" i="0">
                <a:solidFill>
                  <a:schemeClr val="tx1">
                    <a:alpha val="80000"/>
                  </a:schemeClr>
                </a:solidFill>
                <a:effectLst/>
                <a:cs typeface="+mn-cs"/>
              </a:rPr>
              <a:t>In this project, we will use the Liver Disease patient Dataset from Kaggle.</a:t>
            </a:r>
          </a:p>
          <a:p>
            <a:pPr marL="0" indent="0">
              <a:buNone/>
            </a:pPr>
            <a:r>
              <a:rPr lang="en-US" sz="1700" b="0" i="0">
                <a:solidFill>
                  <a:schemeClr val="tx1">
                    <a:alpha val="80000"/>
                  </a:schemeClr>
                </a:solidFill>
                <a:effectLst/>
                <a:cs typeface="+mn-cs"/>
              </a:rPr>
              <a:t>The Dataset contains information such as age, gender, and various clinical and biochemical measurements as well as patients with liver disease and those without. </a:t>
            </a:r>
          </a:p>
          <a:p>
            <a:pPr marL="0" indent="0">
              <a:buNone/>
            </a:pPr>
            <a:r>
              <a:rPr lang="en-US" sz="1700" b="0" i="0">
                <a:solidFill>
                  <a:schemeClr val="tx1">
                    <a:alpha val="80000"/>
                  </a:schemeClr>
                </a:solidFill>
                <a:effectLst/>
                <a:cs typeface="+mn-cs"/>
              </a:rPr>
              <a:t>Our goal is to create a supervised classification algorithm using PySpark that can accurately determine whether a person has liver disease or not.</a:t>
            </a:r>
            <a:endParaRPr lang="en-US" sz="1700">
              <a:solidFill>
                <a:schemeClr val="tx1">
                  <a:alpha val="80000"/>
                </a:schemeClr>
              </a:solidFill>
              <a:cs typeface="+mn-cs"/>
            </a:endParaRP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55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5600" b="1"/>
              <a:t>The Solution</a:t>
            </a:r>
          </a:p>
        </p:txBody>
      </p:sp>
      <p:sp>
        <p:nvSpPr>
          <p:cNvPr id="16"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hape&#10;&#10;Description automatically generated with medium confidence">
            <a:extLst>
              <a:ext uri="{FF2B5EF4-FFF2-40B4-BE49-F238E27FC236}">
                <a16:creationId xmlns:a16="http://schemas.microsoft.com/office/drawing/2014/main" id="{30B79CA4-9ABD-4E63-6E7B-F4201952831D}"/>
              </a:ext>
            </a:extLst>
          </p:cNvPr>
          <p:cNvPicPr>
            <a:picLocks noChangeAspect="1"/>
          </p:cNvPicPr>
          <p:nvPr/>
        </p:nvPicPr>
        <p:blipFill rotWithShape="1">
          <a:blip r:embed="rId3"/>
          <a:srcRect l="12764" r="15737"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6657715" y="2990818"/>
            <a:ext cx="4195673" cy="2913872"/>
          </a:xfrm>
        </p:spPr>
        <p:txBody>
          <a:bodyPr anchor="t">
            <a:normAutofit/>
          </a:bodyPr>
          <a:lstStyle/>
          <a:p>
            <a:pPr marL="0" indent="0">
              <a:buNone/>
            </a:pPr>
            <a:r>
              <a:rPr lang="en-US" sz="2000" b="0" i="0">
                <a:solidFill>
                  <a:schemeClr val="tx1">
                    <a:alpha val="80000"/>
                  </a:schemeClr>
                </a:solidFill>
                <a:effectLst/>
                <a:cs typeface="+mn-cs"/>
              </a:rPr>
              <a:t>We aim to develop a PySpark-supervised classification algorithm that can accurately identify whether a person suffers from liver disease based on the given features. </a:t>
            </a:r>
            <a:endParaRPr lang="en-US" sz="2000">
              <a:solidFill>
                <a:schemeClr val="tx1">
                  <a:alpha val="80000"/>
                </a:schemeClr>
              </a:solidFill>
              <a:cs typeface="+mn-cs"/>
            </a:endParaRP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290" y="365760"/>
            <a:ext cx="5997678" cy="1325562"/>
          </a:xfrm>
        </p:spPr>
        <p:txBody>
          <a:bodyPr>
            <a:normAutofit/>
          </a:bodyPr>
          <a:lstStyle/>
          <a:p>
            <a:r>
              <a:rPr lang="en" b="1" dirty="0"/>
              <a:t>Difference</a:t>
            </a:r>
            <a:endParaRPr lang="en-US" b="1" dirty="0"/>
          </a:p>
        </p:txBody>
      </p:sp>
      <p:sp>
        <p:nvSpPr>
          <p:cNvPr id="15" name="Content Placeholder 2">
            <a:extLst>
              <a:ext uri="{FF2B5EF4-FFF2-40B4-BE49-F238E27FC236}">
                <a16:creationId xmlns:a16="http://schemas.microsoft.com/office/drawing/2014/main" id="{762FCB9E-5C77-4848-9545-E3584F360793}"/>
              </a:ext>
            </a:extLst>
          </p:cNvPr>
          <p:cNvSpPr>
            <a:spLocks noGrp="1"/>
          </p:cNvSpPr>
          <p:nvPr>
            <p:ph idx="1"/>
          </p:nvPr>
        </p:nvSpPr>
        <p:spPr>
          <a:xfrm>
            <a:off x="4965290" y="2005739"/>
            <a:ext cx="6015571" cy="4174398"/>
          </a:xfrm>
        </p:spPr>
        <p:txBody>
          <a:bodyPr>
            <a:normAutofit/>
          </a:bodyPr>
          <a:lstStyle/>
          <a:p>
            <a:pPr marL="0" indent="0">
              <a:buNone/>
            </a:pPr>
            <a:r>
              <a:rPr lang="en-US" sz="1700" b="0" i="0" dirty="0">
                <a:effectLst/>
                <a:latin typeface="Söhne"/>
              </a:rPr>
              <a:t>Our solution to liver disease prediction using machine learning differs from existing solutions in several ways. Firstly, we conducted a comprehensive evaluation of various machine learning techniques, including Random Forest Regression, Gaussian Naive Bayes, and Logistic Regression. </a:t>
            </a:r>
          </a:p>
          <a:p>
            <a:pPr marL="0" indent="0">
              <a:buNone/>
            </a:pPr>
            <a:r>
              <a:rPr lang="en-US" sz="1700" b="0" i="0" dirty="0">
                <a:effectLst/>
                <a:latin typeface="Söhne"/>
              </a:rPr>
              <a:t>Additionally, our study extends previous work in the field by comparing the performance of different techniques on different subsets of the data and investigating their strengths and limitations. We also conducted exploratory data analysis to gain insights into the distribution and relationships between different features in the data.</a:t>
            </a:r>
          </a:p>
        </p:txBody>
      </p:sp>
      <p:pic>
        <p:nvPicPr>
          <p:cNvPr id="16" name="Picture 4" descr="Light bulb on yellow background with sketched light beams and cord">
            <a:extLst>
              <a:ext uri="{FF2B5EF4-FFF2-40B4-BE49-F238E27FC236}">
                <a16:creationId xmlns:a16="http://schemas.microsoft.com/office/drawing/2014/main" id="{6BE94CEF-5119-73F6-F618-CED26E012491}"/>
              </a:ext>
            </a:extLst>
          </p:cNvPr>
          <p:cNvPicPr>
            <a:picLocks noChangeAspect="1"/>
          </p:cNvPicPr>
          <p:nvPr/>
        </p:nvPicPr>
        <p:blipFill rotWithShape="1">
          <a:blip r:embed="rId3"/>
          <a:srcRect l="51264" r="7006"/>
          <a:stretch/>
        </p:blipFill>
        <p:spPr>
          <a:xfrm>
            <a:off x="20" y="10"/>
            <a:ext cx="4653291" cy="6857990"/>
          </a:xfrm>
          <a:prstGeom prst="rect">
            <a:avLst/>
          </a:prstGeom>
        </p:spPr>
      </p:pic>
    </p:spTree>
    <p:extLst>
      <p:ext uri="{BB962C8B-B14F-4D97-AF65-F5344CB8AC3E}">
        <p14:creationId xmlns:p14="http://schemas.microsoft.com/office/powerpoint/2010/main" val="27887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radar chart&#10;&#10;Description automatically generated">
            <a:extLst>
              <a:ext uri="{FF2B5EF4-FFF2-40B4-BE49-F238E27FC236}">
                <a16:creationId xmlns:a16="http://schemas.microsoft.com/office/drawing/2014/main" id="{4DFD2AC4-9A1F-002F-1760-201E660E5A18}"/>
              </a:ext>
            </a:extLst>
          </p:cNvPr>
          <p:cNvPicPr>
            <a:picLocks noChangeAspect="1"/>
          </p:cNvPicPr>
          <p:nvPr/>
        </p:nvPicPr>
        <p:blipFill rotWithShape="1">
          <a:blip r:embed="rId3">
            <a:duotone>
              <a:prstClr val="black"/>
              <a:schemeClr val="tx2">
                <a:tint val="45000"/>
                <a:satMod val="400000"/>
              </a:schemeClr>
            </a:duotone>
          </a:blip>
          <a:srcRect t="4021" b="843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title"/>
          </p:nvPr>
        </p:nvSpPr>
        <p:spPr>
          <a:xfrm>
            <a:off x="4050889" y="365758"/>
            <a:ext cx="6784259" cy="1828800"/>
          </a:xfrm>
        </p:spPr>
        <p:txBody>
          <a:bodyPr>
            <a:normAutofit/>
          </a:bodyPr>
          <a:lstStyle/>
          <a:p>
            <a:r>
              <a:rPr lang="en-US" sz="4100" b="0" i="0">
                <a:solidFill>
                  <a:schemeClr val="tx1">
                    <a:lumMod val="85000"/>
                    <a:lumOff val="15000"/>
                  </a:schemeClr>
                </a:solidFill>
                <a:effectLst/>
                <a:latin typeface="Söhne"/>
              </a:rPr>
              <a:t>Overview of Machine Learning Approach for Liver Disease Prediction</a:t>
            </a:r>
            <a:endParaRPr lang="en-US" sz="4100" b="1">
              <a:solidFill>
                <a:schemeClr val="tx1">
                  <a:lumMod val="85000"/>
                  <a:lumOff val="15000"/>
                </a:schemeClr>
              </a:solidFill>
            </a:endParaRPr>
          </a:p>
        </p:txBody>
      </p:sp>
      <p:sp>
        <p:nvSpPr>
          <p:cNvPr id="12" name="Rectangle 11">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8BBDF3C-8DE6-3BA7-E40E-36020A6567A3}"/>
              </a:ext>
            </a:extLst>
          </p:cNvPr>
          <p:cNvGraphicFramePr>
            <a:graphicFrameLocks noGrp="1"/>
          </p:cNvGraphicFramePr>
          <p:nvPr>
            <p:ph idx="1"/>
            <p:extLst>
              <p:ext uri="{D42A27DB-BD31-4B8C-83A1-F6EECF244321}">
                <p14:modId xmlns:p14="http://schemas.microsoft.com/office/powerpoint/2010/main" val="4199626437"/>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768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 sz="5200" b="1" dirty="0"/>
              <a:t>Literature Review</a:t>
            </a:r>
            <a:endParaRPr lang="en-US" sz="5200" b="1" dirty="0"/>
          </a:p>
        </p:txBody>
      </p:sp>
      <p:graphicFrame>
        <p:nvGraphicFramePr>
          <p:cNvPr id="5" name="Content Placeholder 2">
            <a:extLst>
              <a:ext uri="{FF2B5EF4-FFF2-40B4-BE49-F238E27FC236}">
                <a16:creationId xmlns:a16="http://schemas.microsoft.com/office/drawing/2014/main" id="{D0653B05-8531-0023-3060-D344A857236E}"/>
              </a:ext>
            </a:extLst>
          </p:cNvPr>
          <p:cNvGraphicFramePr>
            <a:graphicFrameLocks noGrp="1"/>
          </p:cNvGraphicFramePr>
          <p:nvPr>
            <p:ph idx="1"/>
            <p:extLst>
              <p:ext uri="{D42A27DB-BD31-4B8C-83A1-F6EECF244321}">
                <p14:modId xmlns:p14="http://schemas.microsoft.com/office/powerpoint/2010/main" val="14878653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95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755" y="336815"/>
            <a:ext cx="4914283" cy="1325562"/>
          </a:xfrm>
        </p:spPr>
        <p:txBody>
          <a:bodyPr vert="horz" lIns="91440" tIns="45720" rIns="91440" bIns="45720" rtlCol="0" anchor="b">
            <a:normAutofit/>
          </a:bodyPr>
          <a:lstStyle/>
          <a:p>
            <a:r>
              <a:rPr lang="en-US" b="1" dirty="0"/>
              <a:t>Databases Overview</a:t>
            </a:r>
          </a:p>
        </p:txBody>
      </p:sp>
      <p:sp>
        <p:nvSpPr>
          <p:cNvPr id="9" name="TextBox 8">
            <a:extLst>
              <a:ext uri="{FF2B5EF4-FFF2-40B4-BE49-F238E27FC236}">
                <a16:creationId xmlns:a16="http://schemas.microsoft.com/office/drawing/2014/main" id="{79F20C24-9D42-2962-93DA-D5D3365C5789}"/>
              </a:ext>
            </a:extLst>
          </p:cNvPr>
          <p:cNvSpPr txBox="1"/>
          <p:nvPr/>
        </p:nvSpPr>
        <p:spPr>
          <a:xfrm>
            <a:off x="718873" y="2003425"/>
            <a:ext cx="4534048" cy="3854979"/>
          </a:xfrm>
          <a:prstGeom prst="rect">
            <a:avLst/>
          </a:prstGeom>
        </p:spPr>
        <p:txBody>
          <a:bodyPr vert="horz" lIns="91440" tIns="45720" rIns="91440" bIns="45720" rtlCol="0">
            <a:normAutofit/>
          </a:bodyPr>
          <a:lstStyle/>
          <a:p>
            <a:pPr indent="-182880">
              <a:lnSpc>
                <a:spcPct val="90000"/>
              </a:lnSpc>
              <a:spcAft>
                <a:spcPts val="600"/>
              </a:spcAft>
              <a:buClr>
                <a:schemeClr val="accent1"/>
              </a:buClr>
            </a:pPr>
            <a:r>
              <a:rPr lang="en-US" sz="1400" b="0" i="0" dirty="0">
                <a:effectLst/>
              </a:rPr>
              <a:t>The database used in the model for liver disease includes various demographic and laboratory parameters that are commonly used to assess liver function. The age and gender of the patient are recorded as none laboratory parameters . The laboratory parameters include Total Bilirubin (TB), Direct Bilirubin (DB), Alkaline </a:t>
            </a:r>
            <a:r>
              <a:rPr lang="en-US" sz="1400" b="0" i="0" dirty="0" err="1">
                <a:effectLst/>
              </a:rPr>
              <a:t>Phosphotase</a:t>
            </a:r>
            <a:r>
              <a:rPr lang="en-US" sz="1400" b="0" i="0" dirty="0">
                <a:effectLst/>
              </a:rPr>
              <a:t> (</a:t>
            </a:r>
            <a:r>
              <a:rPr lang="en-US" sz="1400" b="0" i="0" dirty="0" err="1">
                <a:effectLst/>
              </a:rPr>
              <a:t>Alkphos</a:t>
            </a:r>
            <a:r>
              <a:rPr lang="en-US" sz="1400" b="0" i="0" dirty="0">
                <a:effectLst/>
              </a:rPr>
              <a:t>), Alanine Aminotransferase (</a:t>
            </a:r>
            <a:r>
              <a:rPr lang="en-US" sz="1400" b="0" i="0" dirty="0" err="1">
                <a:effectLst/>
              </a:rPr>
              <a:t>Sgpt</a:t>
            </a:r>
            <a:r>
              <a:rPr lang="en-US" sz="1400" b="0" i="0" dirty="0">
                <a:effectLst/>
              </a:rPr>
              <a:t>), Aspartate Aminotransferase (</a:t>
            </a:r>
            <a:r>
              <a:rPr lang="en-US" sz="1400" b="0" i="0" dirty="0" err="1">
                <a:effectLst/>
              </a:rPr>
              <a:t>Sgot</a:t>
            </a:r>
            <a:r>
              <a:rPr lang="en-US" sz="1400" b="0" i="0" dirty="0">
                <a:effectLst/>
              </a:rPr>
              <a:t>), Total Proteins (TP), Albumin (ALB), and Albumin and Globulin Ratio (A/G).</a:t>
            </a:r>
          </a:p>
          <a:p>
            <a:pPr indent="-182880">
              <a:lnSpc>
                <a:spcPct val="90000"/>
              </a:lnSpc>
              <a:spcAft>
                <a:spcPts val="600"/>
              </a:spcAft>
              <a:buClr>
                <a:schemeClr val="accent1"/>
              </a:buClr>
            </a:pPr>
            <a:endParaRPr lang="en-US" sz="1400" dirty="0"/>
          </a:p>
          <a:p>
            <a:pPr indent="-182880">
              <a:lnSpc>
                <a:spcPct val="90000"/>
              </a:lnSpc>
              <a:spcAft>
                <a:spcPts val="600"/>
              </a:spcAft>
              <a:buClr>
                <a:schemeClr val="accent1"/>
              </a:buClr>
            </a:pPr>
            <a:r>
              <a:rPr lang="en-US" sz="1400" b="0" i="0" dirty="0">
                <a:effectLst/>
              </a:rPr>
              <a:t>These parameters are commonly used in the diagnosis and monitoring of liver diseases, and their inclusion in the model can help predict the presence or absence of liver disease based on their values. It is important to note that while these parameters are useful indicators, a diagnosis of liver disease requires a thorough evaluation of the patient's medical history, physical examination, and additional diagnostic tests.</a:t>
            </a:r>
            <a:endParaRPr lang="en-US" sz="1400" dirty="0"/>
          </a:p>
        </p:txBody>
      </p:sp>
      <p:sp>
        <p:nvSpPr>
          <p:cNvPr id="8" name="TextBox 7">
            <a:extLst>
              <a:ext uri="{FF2B5EF4-FFF2-40B4-BE49-F238E27FC236}">
                <a16:creationId xmlns:a16="http://schemas.microsoft.com/office/drawing/2014/main" id="{6E85A609-75ED-12A5-C89C-5DC7E1C3DF27}"/>
              </a:ext>
            </a:extLst>
          </p:cNvPr>
          <p:cNvSpPr txBox="1"/>
          <p:nvPr/>
        </p:nvSpPr>
        <p:spPr>
          <a:xfrm>
            <a:off x="9109710" y="2217420"/>
            <a:ext cx="184731" cy="369332"/>
          </a:xfrm>
          <a:prstGeom prst="rect">
            <a:avLst/>
          </a:prstGeom>
          <a:noFill/>
        </p:spPr>
        <p:txBody>
          <a:bodyPr wrap="none" rtlCol="0">
            <a:spAutoFit/>
          </a:bodyPr>
          <a:lstStyle/>
          <a:p>
            <a:endParaRPr lang="en-IL" dirty="0"/>
          </a:p>
        </p:txBody>
      </p:sp>
      <p:graphicFrame>
        <p:nvGraphicFramePr>
          <p:cNvPr id="7" name="Table 6">
            <a:extLst>
              <a:ext uri="{FF2B5EF4-FFF2-40B4-BE49-F238E27FC236}">
                <a16:creationId xmlns:a16="http://schemas.microsoft.com/office/drawing/2014/main" id="{9DC60352-945F-438E-AE36-33DE8F9DA50B}"/>
              </a:ext>
            </a:extLst>
          </p:cNvPr>
          <p:cNvGraphicFramePr>
            <a:graphicFrameLocks noGrp="1"/>
          </p:cNvGraphicFramePr>
          <p:nvPr>
            <p:extLst>
              <p:ext uri="{D42A27DB-BD31-4B8C-83A1-F6EECF244321}">
                <p14:modId xmlns:p14="http://schemas.microsoft.com/office/powerpoint/2010/main" val="173079886"/>
              </p:ext>
            </p:extLst>
          </p:nvPr>
        </p:nvGraphicFramePr>
        <p:xfrm>
          <a:off x="5633157" y="1226136"/>
          <a:ext cx="5209990" cy="4405735"/>
        </p:xfrm>
        <a:graphic>
          <a:graphicData uri="http://schemas.openxmlformats.org/drawingml/2006/table">
            <a:tbl>
              <a:tblPr firstRow="1" bandRow="1">
                <a:solidFill>
                  <a:schemeClr val="tx1">
                    <a:lumMod val="65000"/>
                    <a:lumOff val="35000"/>
                  </a:schemeClr>
                </a:solidFill>
                <a:tableStyleId>{8EC20E35-A176-4012-BC5E-935CFFF8708E}</a:tableStyleId>
              </a:tblPr>
              <a:tblGrid>
                <a:gridCol w="1272093">
                  <a:extLst>
                    <a:ext uri="{9D8B030D-6E8A-4147-A177-3AD203B41FA5}">
                      <a16:colId xmlns:a16="http://schemas.microsoft.com/office/drawing/2014/main" val="3581811310"/>
                    </a:ext>
                  </a:extLst>
                </a:gridCol>
                <a:gridCol w="2841258">
                  <a:extLst>
                    <a:ext uri="{9D8B030D-6E8A-4147-A177-3AD203B41FA5}">
                      <a16:colId xmlns:a16="http://schemas.microsoft.com/office/drawing/2014/main" val="3737827004"/>
                    </a:ext>
                  </a:extLst>
                </a:gridCol>
                <a:gridCol w="1096639">
                  <a:extLst>
                    <a:ext uri="{9D8B030D-6E8A-4147-A177-3AD203B41FA5}">
                      <a16:colId xmlns:a16="http://schemas.microsoft.com/office/drawing/2014/main" val="3766020427"/>
                    </a:ext>
                  </a:extLst>
                </a:gridCol>
              </a:tblGrid>
              <a:tr h="406844">
                <a:tc>
                  <a:txBody>
                    <a:bodyPr/>
                    <a:lstStyle/>
                    <a:p>
                      <a:pPr algn="ctr"/>
                      <a:r>
                        <a:rPr lang="en-US" sz="1000" b="1" cap="all" spc="60">
                          <a:solidFill>
                            <a:schemeClr val="bg1"/>
                          </a:solidFill>
                          <a:effectLst/>
                        </a:rPr>
                        <a:t>Column Name</a:t>
                      </a:r>
                      <a:endParaRPr lang="en-US" sz="1000" b="1" cap="all" spc="60" dirty="0">
                        <a:solidFill>
                          <a:schemeClr val="bg1"/>
                        </a:solidFill>
                        <a:effectLst/>
                      </a:endParaRP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cap="all" spc="60">
                          <a:solidFill>
                            <a:schemeClr val="bg1"/>
                          </a:solidFill>
                          <a:effectLst/>
                        </a:rPr>
                        <a:t>Data name</a:t>
                      </a: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cap="all" spc="60">
                          <a:solidFill>
                            <a:schemeClr val="bg1"/>
                          </a:solidFill>
                          <a:effectLst/>
                        </a:rPr>
                        <a:t>Data type</a:t>
                      </a:r>
                      <a:endParaRPr lang="en-US" sz="1000" b="1" cap="all" spc="60" dirty="0">
                        <a:solidFill>
                          <a:schemeClr val="bg1"/>
                        </a:solidFill>
                        <a:effectLst/>
                      </a:endParaRPr>
                    </a:p>
                  </a:txBody>
                  <a:tcPr marL="113012" marR="113012" marT="113012" marB="11301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4914852"/>
                  </a:ext>
                </a:extLst>
              </a:tr>
              <a:tr h="345271">
                <a:tc>
                  <a:txBody>
                    <a:bodyPr/>
                    <a:lstStyle/>
                    <a:p>
                      <a:pPr algn="ctr" fontAlgn="ctr"/>
                      <a:r>
                        <a:rPr lang="en-IL" sz="1300" b="1" cap="none" spc="0">
                          <a:solidFill>
                            <a:schemeClr val="bg1"/>
                          </a:solidFill>
                          <a:effectLst/>
                        </a:rPr>
                        <a:t>0</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Age of the patient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917794611"/>
                  </a:ext>
                </a:extLst>
              </a:tr>
              <a:tr h="345271">
                <a:tc>
                  <a:txBody>
                    <a:bodyPr/>
                    <a:lstStyle/>
                    <a:p>
                      <a:pPr algn="ctr" fontAlgn="ctr"/>
                      <a:r>
                        <a:rPr lang="en-IL" sz="1300" b="1" cap="none" spc="0">
                          <a:solidFill>
                            <a:schemeClr val="bg1"/>
                          </a:solidFill>
                          <a:effectLst/>
                        </a:rPr>
                        <a:t>1</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Gender of the patient</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string</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1378160782"/>
                  </a:ext>
                </a:extLst>
              </a:tr>
              <a:tr h="345271">
                <a:tc>
                  <a:txBody>
                    <a:bodyPr/>
                    <a:lstStyle/>
                    <a:p>
                      <a:pPr algn="ctr" fontAlgn="ctr"/>
                      <a:r>
                        <a:rPr lang="en-IL" sz="1300" b="1" cap="none" spc="0">
                          <a:solidFill>
                            <a:schemeClr val="bg1"/>
                          </a:solidFill>
                          <a:effectLst/>
                        </a:rPr>
                        <a:t>2</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Total Bilirubin</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double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127141982"/>
                  </a:ext>
                </a:extLst>
              </a:tr>
              <a:tr h="345271">
                <a:tc>
                  <a:txBody>
                    <a:bodyPr/>
                    <a:lstStyle/>
                    <a:p>
                      <a:pPr algn="ctr" fontAlgn="ctr"/>
                      <a:r>
                        <a:rPr lang="en-IL" sz="1300" b="1" cap="none" spc="0">
                          <a:solidFill>
                            <a:schemeClr val="bg1"/>
                          </a:solidFill>
                          <a:effectLst/>
                        </a:rPr>
                        <a:t>3</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Direct Bilirubin</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537726240"/>
                  </a:ext>
                </a:extLst>
              </a:tr>
              <a:tr h="345271">
                <a:tc>
                  <a:txBody>
                    <a:bodyPr/>
                    <a:lstStyle/>
                    <a:p>
                      <a:pPr algn="ctr" fontAlgn="ctr"/>
                      <a:r>
                        <a:rPr lang="en-IL" sz="1300" b="1" cap="none" spc="0">
                          <a:solidFill>
                            <a:schemeClr val="bg1"/>
                          </a:solidFill>
                          <a:effectLst/>
                        </a:rPr>
                        <a:t>4</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Alkphos Alkaline Phosphotase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63497817"/>
                  </a:ext>
                </a:extLst>
              </a:tr>
              <a:tr h="345271">
                <a:tc>
                  <a:txBody>
                    <a:bodyPr/>
                    <a:lstStyle/>
                    <a:p>
                      <a:pPr algn="ctr" fontAlgn="ctr"/>
                      <a:r>
                        <a:rPr lang="en-IL" sz="1300" b="1" cap="none" spc="0">
                          <a:solidFill>
                            <a:schemeClr val="bg1"/>
                          </a:solidFill>
                          <a:effectLst/>
                        </a:rPr>
                        <a:t>5</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Sgpt Alamine Aminotransferase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int</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830541186"/>
                  </a:ext>
                </a:extLst>
              </a:tr>
              <a:tr h="345271">
                <a:tc>
                  <a:txBody>
                    <a:bodyPr/>
                    <a:lstStyle/>
                    <a:p>
                      <a:pPr algn="ctr" fontAlgn="ctr"/>
                      <a:r>
                        <a:rPr lang="en-IL" sz="1300" b="1" cap="none" spc="0">
                          <a:solidFill>
                            <a:schemeClr val="bg1"/>
                          </a:solidFill>
                          <a:effectLst/>
                        </a:rPr>
                        <a:t>6</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Sgot Aspartate Aminotransferase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80313853"/>
                  </a:ext>
                </a:extLst>
              </a:tr>
              <a:tr h="345271">
                <a:tc>
                  <a:txBody>
                    <a:bodyPr/>
                    <a:lstStyle/>
                    <a:p>
                      <a:pPr algn="ctr" fontAlgn="ctr"/>
                      <a:r>
                        <a:rPr lang="en-IL" sz="1300" b="1" cap="none" spc="0">
                          <a:solidFill>
                            <a:schemeClr val="bg1"/>
                          </a:solidFill>
                          <a:effectLst/>
                        </a:rPr>
                        <a:t>7</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Total Protiens</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822259794"/>
                  </a:ext>
                </a:extLst>
              </a:tr>
              <a:tr h="345271">
                <a:tc>
                  <a:txBody>
                    <a:bodyPr/>
                    <a:lstStyle/>
                    <a:p>
                      <a:pPr algn="ctr" fontAlgn="ctr"/>
                      <a:r>
                        <a:rPr lang="en-IL" sz="1300" b="1" cap="none" spc="0">
                          <a:solidFill>
                            <a:schemeClr val="bg1"/>
                          </a:solidFill>
                          <a:effectLst/>
                        </a:rPr>
                        <a:t>8</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ALB Albumin</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double</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914769830"/>
                  </a:ext>
                </a:extLst>
              </a:tr>
              <a:tr h="546181">
                <a:tc>
                  <a:txBody>
                    <a:bodyPr/>
                    <a:lstStyle/>
                    <a:p>
                      <a:pPr algn="ctr" fontAlgn="ctr"/>
                      <a:r>
                        <a:rPr lang="en-IL" sz="1300" b="1" cap="none" spc="0">
                          <a:solidFill>
                            <a:schemeClr val="bg1"/>
                          </a:solidFill>
                          <a:effectLst/>
                        </a:rPr>
                        <a:t>9</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A/G Ratio Albumin and Globulin Ratio</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sz="1300" cap="none" spc="0">
                          <a:solidFill>
                            <a:schemeClr val="bg1"/>
                          </a:solidFill>
                          <a:effectLst/>
                        </a:rPr>
                        <a:t>double</a:t>
                      </a:r>
                    </a:p>
                  </a:txBody>
                  <a:tcPr marL="46137"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74947449"/>
                  </a:ext>
                </a:extLst>
              </a:tr>
              <a:tr h="345271">
                <a:tc>
                  <a:txBody>
                    <a:bodyPr/>
                    <a:lstStyle/>
                    <a:p>
                      <a:pPr algn="ctr" fontAlgn="ctr"/>
                      <a:r>
                        <a:rPr lang="en-IL" sz="1300" b="1" cap="none" spc="0">
                          <a:solidFill>
                            <a:schemeClr val="bg1"/>
                          </a:solidFill>
                          <a:effectLst/>
                        </a:rPr>
                        <a:t>10</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Result</a:t>
                      </a: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300" cap="none" spc="0">
                          <a:solidFill>
                            <a:schemeClr val="bg1"/>
                          </a:solidFill>
                          <a:effectLst/>
                        </a:rPr>
                        <a:t>int</a:t>
                      </a:r>
                      <a:endParaRPr lang="en-US" sz="1300" cap="none" spc="0" dirty="0">
                        <a:solidFill>
                          <a:schemeClr val="bg1"/>
                        </a:solidFill>
                        <a:effectLst/>
                      </a:endParaRPr>
                    </a:p>
                  </a:txBody>
                  <a:tcPr marL="0" marR="77765" marT="38882" marB="753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51045762"/>
                  </a:ext>
                </a:extLst>
              </a:tr>
            </a:tbl>
          </a:graphicData>
        </a:graphic>
      </p:graphicFrame>
    </p:spTree>
    <p:extLst>
      <p:ext uri="{BB962C8B-B14F-4D97-AF65-F5344CB8AC3E}">
        <p14:creationId xmlns:p14="http://schemas.microsoft.com/office/powerpoint/2010/main" val="68452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vert="horz" lIns="91440" tIns="45720" rIns="91440" bIns="45720" rtlCol="0">
            <a:normAutofit/>
          </a:bodyPr>
          <a:lstStyle/>
          <a:p>
            <a:r>
              <a:rPr lang="en-US" b="1" kern="1200" dirty="0">
                <a:latin typeface="+mj-lt"/>
                <a:ea typeface="+mj-ea"/>
                <a:cs typeface="+mj-cs"/>
              </a:rPr>
              <a:t>Desired Results</a:t>
            </a:r>
          </a:p>
        </p:txBody>
      </p:sp>
      <p:sp>
        <p:nvSpPr>
          <p:cNvPr id="36" name="Freeform: Shape 3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160638" y="1825625"/>
            <a:ext cx="6236051" cy="4351338"/>
          </a:xfrm>
        </p:spPr>
        <p:txBody>
          <a:bodyPr vert="horz" lIns="91440" tIns="45720" rIns="91440" bIns="45720" rtlCol="0">
            <a:normAutofit/>
          </a:bodyPr>
          <a:lstStyle/>
          <a:p>
            <a:pPr marL="0" indent="0">
              <a:buNone/>
            </a:pPr>
            <a:r>
              <a:rPr lang="en-US" sz="1800" b="0" i="0" dirty="0">
                <a:effectLst/>
              </a:rPr>
              <a:t>Our desired result is to create a reliable model that accurately predicts the likelihood of liver disease in patients based on their age, gender, and various blood tests values such as Total Bilirubin, Direct Bilirubin, Alkaline Phosphatase, Alanine Aminotransferase, Aspartate Aminotransferase, Total Proteins, Albumin, and Albumin/Globulin Ratio. Achieving high accuracy in the model's predictions will depend on the quality and quantity of the data used to train the model, the feature selection and engineering techniques used to extract the most relevant information from the dataset and the choice of the machine learning algorithm. The ultimate goal is to develop a successful algorithm for early detection and potentially life-saving interventions for patients at risk of liver disease.</a:t>
            </a:r>
          </a:p>
        </p:txBody>
      </p:sp>
      <p:sp>
        <p:nvSpPr>
          <p:cNvPr id="38" name="Oval 3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Block Arc 3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4" name="Straight Connector 4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8" name="Arc 4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0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 sz="4600" b="1">
                <a:solidFill>
                  <a:srgbClr val="FFFFFF"/>
                </a:solidFill>
              </a:rPr>
              <a:t>Bibliography</a:t>
            </a:r>
            <a:endParaRPr lang="en-US" sz="4600" b="1">
              <a:solidFill>
                <a:srgbClr val="FFFFFF"/>
              </a:solidFill>
            </a:endParaRPr>
          </a:p>
        </p:txBody>
      </p:sp>
      <p:sp>
        <p:nvSpPr>
          <p:cNvPr id="3" name="Content Placeholder 2">
            <a:extLst>
              <a:ext uri="{FF2B5EF4-FFF2-40B4-BE49-F238E27FC236}">
                <a16:creationId xmlns:a16="http://schemas.microsoft.com/office/drawing/2014/main" id="{762FCB9E-5C77-4848-9545-E3584F360793}"/>
              </a:ext>
            </a:extLst>
          </p:cNvPr>
          <p:cNvSpPr>
            <a:spLocks noGrp="1"/>
          </p:cNvSpPr>
          <p:nvPr>
            <p:ph idx="1"/>
          </p:nvPr>
        </p:nvSpPr>
        <p:spPr>
          <a:xfrm>
            <a:off x="838200" y="2391568"/>
            <a:ext cx="10515600" cy="3785394"/>
          </a:xfrm>
        </p:spPr>
        <p:txBody>
          <a:bodyPr anchor="ctr">
            <a:normAutofit/>
          </a:bodyPr>
          <a:lstStyle/>
          <a:p>
            <a:pPr indent="-228600">
              <a:buFont typeface="Arial" panose="020B0604020202020204" pitchFamily="34" charset="0"/>
              <a:buChar char="•"/>
            </a:pPr>
            <a:r>
              <a:rPr lang="en-US" sz="1500" b="0" i="0">
                <a:effectLst/>
                <a:cs typeface="+mn-cs"/>
                <a:hlinkClick r:id="rId3"/>
              </a:rPr>
              <a:t>"Liver Disease Prediction Using Machine Learning Techniques: A Systematic Review and Meta-Analysis" by V. Abeyratne et al. This paper provides an overview of recent research on liver disease prediction using machine learning and discusses the limitations </a:t>
            </a:r>
            <a:endParaRPr lang="en-US" sz="1500" b="0" i="0">
              <a:effectLst/>
              <a:cs typeface="+mn-cs"/>
            </a:endParaRPr>
          </a:p>
          <a:p>
            <a:pPr indent="-228600">
              <a:buFont typeface="Arial" panose="020B0604020202020204" pitchFamily="34" charset="0"/>
              <a:buChar char="•"/>
            </a:pPr>
            <a:r>
              <a:rPr lang="en-US" sz="1500" b="0" i="0">
                <a:effectLst/>
                <a:cs typeface="+mn-cs"/>
                <a:hlinkClick r:id="rId4"/>
              </a:rPr>
              <a:t>"Liver Disease Diagnosis using Classification Algorithms" by S. Aruna et al. This paper proposes a framework for liver disease diagnosis using machine learning algorithms and compares the performance of several classifiers including Naive Bayes, K-Nearest</a:t>
            </a:r>
            <a:endParaRPr lang="en-US" sz="1500" b="0" i="0">
              <a:effectLst/>
              <a:cs typeface="+mn-cs"/>
            </a:endParaRPr>
          </a:p>
          <a:p>
            <a:pPr indent="-228600">
              <a:buFont typeface="Arial" panose="020B0604020202020204" pitchFamily="34" charset="0"/>
              <a:buChar char="•"/>
            </a:pPr>
            <a:r>
              <a:rPr lang="en-US" sz="1500" b="0">
                <a:cs typeface="+mn-cs"/>
                <a:hlinkClick r:id="rId5"/>
              </a:rPr>
              <a:t>Artificial Intelligence for Detecting and Quantifying Fatty Liver in Ultrasound Images: A Systematic Review</a:t>
            </a:r>
            <a:endParaRPr lang="en-US" sz="1500" b="0">
              <a:cs typeface="+mn-cs"/>
            </a:endParaRPr>
          </a:p>
          <a:p>
            <a:pPr indent="-228600">
              <a:buFont typeface="Arial" panose="020B0604020202020204" pitchFamily="34" charset="0"/>
              <a:buChar char="•"/>
            </a:pPr>
            <a:r>
              <a:rPr lang="en-US" sz="1500" b="0" i="0">
                <a:effectLst/>
                <a:cs typeface="+mn-cs"/>
              </a:rPr>
              <a:t>"</a:t>
            </a:r>
            <a:r>
              <a:rPr lang="en-US" sz="1500" b="0" i="0">
                <a:effectLst/>
                <a:cs typeface="+mn-cs"/>
                <a:hlinkClick r:id="rId6"/>
              </a:rPr>
              <a:t>Liver disease prediction using machine learning algorithms: a comparative study" by A. Khaliliazar et al. This paper compares the performance of several machine learning algorithms, including logistic regression, support vector machine, decision tree,</a:t>
            </a:r>
            <a:endParaRPr lang="en-US" sz="1500" b="0" i="0">
              <a:effectLst/>
              <a:cs typeface="+mn-cs"/>
            </a:endParaRPr>
          </a:p>
          <a:p>
            <a:pPr indent="-228600">
              <a:buFont typeface="Arial" panose="020B0604020202020204" pitchFamily="34" charset="0"/>
              <a:buChar char="•"/>
            </a:pPr>
            <a:r>
              <a:rPr lang="en-US" sz="1500" b="0">
                <a:hlinkClick r:id="rId7"/>
              </a:rPr>
              <a:t>A Critical Study of Selected Classification Algorithms for Liver Disease Diagnosis Bendi Venkata Ramana1 , Prof. M.Surendra Prasad Babu2 , Prof. N. B. Venkateswarlu3 </a:t>
            </a:r>
            <a:endParaRPr lang="en-US" sz="1500" b="0"/>
          </a:p>
          <a:p>
            <a:pPr indent="-228600">
              <a:buFont typeface="Arial" panose="020B0604020202020204" pitchFamily="34" charset="0"/>
              <a:buChar char="•"/>
            </a:pPr>
            <a:r>
              <a:rPr lang="en-US" sz="1500" b="0">
                <a:hlinkClick r:id="rId8"/>
              </a:rPr>
              <a:t>An intelligent model for liver disease diagnosis Rong-Ho Lin * Department of Industri</a:t>
            </a:r>
            <a:endParaRPr lang="en-US" sz="1500" b="0"/>
          </a:p>
          <a:p>
            <a:pPr indent="-228600">
              <a:buFont typeface="Arial" panose="020B0604020202020204" pitchFamily="34" charset="0"/>
              <a:buChar char="•"/>
            </a:pPr>
            <a:r>
              <a:rPr lang="en-US" sz="1500" b="0" i="0">
                <a:effectLst/>
                <a:latin typeface="Arial" panose="020B0604020202020204" pitchFamily="34" charset="0"/>
                <a:hlinkClick r:id="rId9"/>
              </a:rPr>
              <a:t>Comparative Study of Data Mining Algorithms in Medical Data</a:t>
            </a:r>
            <a:endParaRPr lang="en-US" sz="1500" b="0" i="0">
              <a:effectLst/>
              <a:latin typeface="Arial" panose="020B0604020202020204" pitchFamily="34" charset="0"/>
            </a:endParaRPr>
          </a:p>
        </p:txBody>
      </p:sp>
    </p:spTree>
    <p:extLst>
      <p:ext uri="{BB962C8B-B14F-4D97-AF65-F5344CB8AC3E}">
        <p14:creationId xmlns:p14="http://schemas.microsoft.com/office/powerpoint/2010/main" val="291112885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18403</TotalTime>
  <Words>1119</Words>
  <Application>Microsoft Macintosh PowerPoint</Application>
  <PresentationFormat>Widescreen</PresentationFormat>
  <Paragraphs>83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Century Schoolbook</vt:lpstr>
      <vt:lpstr>Söhne</vt:lpstr>
      <vt:lpstr>Office Theme 2013 - 2022</vt:lpstr>
      <vt:lpstr>Big Data Platforms</vt:lpstr>
      <vt:lpstr>The Problem</vt:lpstr>
      <vt:lpstr>The Solution</vt:lpstr>
      <vt:lpstr>Difference</vt:lpstr>
      <vt:lpstr>Overview of Machine Learning Approach for Liver Disease Prediction</vt:lpstr>
      <vt:lpstr>Literature Review</vt:lpstr>
      <vt:lpstr>Databases Overview</vt:lpstr>
      <vt:lpstr>Desired Results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 Sakazi</dc:creator>
  <cp:lastModifiedBy>Or Benson</cp:lastModifiedBy>
  <cp:revision>1403</cp:revision>
  <dcterms:created xsi:type="dcterms:W3CDTF">2018-10-08T11:12:27Z</dcterms:created>
  <dcterms:modified xsi:type="dcterms:W3CDTF">2023-02-26T19:11:22Z</dcterms:modified>
</cp:coreProperties>
</file>