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39BFD5-697B-4AEE-9F16-91CB0AB3144C}">
  <a:tblStyle styleId="{E139BFD5-697B-4AEE-9F16-91CB0AB31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0edc817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0edc817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a3d04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1a3d04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22ee28b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522ee28bb6_0_1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2ee28b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522ee28bb6_0_2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22ee28b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522ee28bb6_0_2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edc817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0edc817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0edc817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0edc817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404b9fa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e404b9faa3_0_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edc81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edc81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0b58a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e40b58a742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04b9fa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e404b9faa3_0_1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404b9fa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e404b9faa3_0_25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22ee28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522ee28bb6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0edc817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50edc81732_0_1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-2 Photos">
  <p:cSld name="SBU Text-2 Pho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7450482" y="1647192"/>
            <a:ext cx="4657200" cy="666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11"/>
          <p:cNvSpPr/>
          <p:nvPr>
            <p:ph idx="3" type="pic"/>
          </p:nvPr>
        </p:nvSpPr>
        <p:spPr>
          <a:xfrm>
            <a:off x="12375222" y="1647190"/>
            <a:ext cx="4657200" cy="666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7451900" y="8389902"/>
            <a:ext cx="465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5" type="body"/>
          </p:nvPr>
        </p:nvSpPr>
        <p:spPr>
          <a:xfrm>
            <a:off x="12375222" y="8389902"/>
            <a:ext cx="465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-3 Photos">
  <p:cSld name="SBU Text-3 Photo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7446170" y="1668166"/>
            <a:ext cx="4647600" cy="663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2"/>
          <p:cNvSpPr/>
          <p:nvPr>
            <p:ph idx="3" type="pic"/>
          </p:nvPr>
        </p:nvSpPr>
        <p:spPr>
          <a:xfrm>
            <a:off x="12379272" y="1668166"/>
            <a:ext cx="4669200" cy="31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12"/>
          <p:cNvSpPr/>
          <p:nvPr>
            <p:ph idx="4" type="pic"/>
          </p:nvPr>
        </p:nvSpPr>
        <p:spPr>
          <a:xfrm>
            <a:off x="12379272" y="5157430"/>
            <a:ext cx="4657200" cy="31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12"/>
          <p:cNvSpPr txBox="1"/>
          <p:nvPr>
            <p:ph idx="5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3 Photos">
  <p:cSld name="SBU 3 Photo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093050" y="1425354"/>
            <a:ext cx="12836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/>
          <p:nvPr>
            <p:ph idx="2" type="pic"/>
          </p:nvPr>
        </p:nvSpPr>
        <p:spPr>
          <a:xfrm>
            <a:off x="3278294" y="2831358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3"/>
          <p:cNvSpPr/>
          <p:nvPr>
            <p:ph idx="3" type="pic"/>
          </p:nvPr>
        </p:nvSpPr>
        <p:spPr>
          <a:xfrm>
            <a:off x="11450942" y="2832316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3"/>
          <p:cNvSpPr/>
          <p:nvPr>
            <p:ph idx="4" type="pic"/>
          </p:nvPr>
        </p:nvSpPr>
        <p:spPr>
          <a:xfrm>
            <a:off x="7345860" y="2831358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278294" y="818805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7345860" y="819428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6" type="body"/>
          </p:nvPr>
        </p:nvSpPr>
        <p:spPr>
          <a:xfrm>
            <a:off x="11450942" y="819428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 1 Chart">
  <p:cSld name="SBU Text 1 Char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043604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/>
          <p:nvPr>
            <p:ph idx="2" type="chart"/>
          </p:nvPr>
        </p:nvSpPr>
        <p:spPr>
          <a:xfrm>
            <a:off x="7426714" y="1712510"/>
            <a:ext cx="9607800" cy="651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Full Page Photo">
  <p:cSld name="SBU Full Page 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44" y="9355354"/>
            <a:ext cx="1561450" cy="5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444" y="395968"/>
            <a:ext cx="2964231" cy="5068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1246444" y="1205576"/>
            <a:ext cx="15792000" cy="672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87" name="Google Shape;87;p15"/>
          <p:cNvCxnSpPr/>
          <p:nvPr/>
        </p:nvCxnSpPr>
        <p:spPr>
          <a:xfrm>
            <a:off x="1246444" y="9134082"/>
            <a:ext cx="157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1128610" y="8164788"/>
            <a:ext cx="591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itle Slide">
  <p:cSld name="SBU 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914400" y="1600200"/>
            <a:ext cx="16459200" cy="7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137"/>
              </a:buClr>
              <a:buSzPts val="26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Full Page Photo">
  <p:cSld name="SBU Full Page Phot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0" y="1624013"/>
            <a:ext cx="18288000" cy="2400"/>
          </a:xfrm>
          <a:prstGeom prst="straightConnector1">
            <a:avLst/>
          </a:prstGeom>
          <a:noFill/>
          <a:ln cap="flat" cmpd="sng" w="12700">
            <a:solidFill>
              <a:srgbClr val="B602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9432093"/>
            <a:ext cx="18288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eft Bulleted Text">
  <p:cSld name="SBU Left Bulleted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914400" y="2051486"/>
            <a:ext cx="16459200" cy="7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137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3 Photo">
  <p:cSld name="SBU Bulleted Text 3 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14398" y="2076069"/>
            <a:ext cx="10551600" cy="7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1 Photo">
  <p:cSld name="SBU Bulleted Text 1 Phot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914398" y="2088357"/>
            <a:ext cx="8458200" cy="7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ogo">
  <p:cSld name="SBU Log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246" y="2159634"/>
            <a:ext cx="6722074" cy="114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 flipH="1" rot="10800000">
            <a:off x="3299202" y="7737800"/>
            <a:ext cx="15190200" cy="15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202" y="3786674"/>
            <a:ext cx="9160921" cy="34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5978" y="8045076"/>
            <a:ext cx="128364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itle Slide">
  <p:cSld name="SBU 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44" y="9355354"/>
            <a:ext cx="1561450" cy="5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444" y="395968"/>
            <a:ext cx="2964231" cy="506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"/>
          <p:cNvCxnSpPr/>
          <p:nvPr/>
        </p:nvCxnSpPr>
        <p:spPr>
          <a:xfrm>
            <a:off x="1246444" y="9134082"/>
            <a:ext cx="157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41584" y="2730894"/>
            <a:ext cx="15773400" cy="5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Text">
  <p:cSld name="SBU Center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68666" y="1535894"/>
            <a:ext cx="1283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68666" y="3833832"/>
            <a:ext cx="1283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Text-2 Column">
  <p:cSld name="SBU Centered Text-2 Colum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68666" y="1535688"/>
            <a:ext cx="12836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68666" y="3833832"/>
            <a:ext cx="626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9635672" y="3833832"/>
            <a:ext cx="626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eft Bulleted Text">
  <p:cSld name="SBU Left Bulleted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026506" y="1575844"/>
            <a:ext cx="44346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782820" y="1575844"/>
            <a:ext cx="10395000" cy="6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Bulleted Text">
  <p:cSld name="SBU Centered Bulleted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068666" y="1535688"/>
            <a:ext cx="12836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068666" y="3833832"/>
            <a:ext cx="128364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 1 Photo">
  <p:cSld name="SBU Text 1 Phot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2" type="pic"/>
          </p:nvPr>
        </p:nvSpPr>
        <p:spPr>
          <a:xfrm>
            <a:off x="7451898" y="1651304"/>
            <a:ext cx="9582600" cy="665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1 Photo">
  <p:cSld name="SBU Bulleted Text 1 Phot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055686" y="3418938"/>
            <a:ext cx="62694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7451898" y="1651304"/>
            <a:ext cx="9582600" cy="665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402956" y="0"/>
            <a:ext cx="17544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6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7300" y="407792"/>
            <a:ext cx="2989210" cy="505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3068666" y="1535894"/>
            <a:ext cx="1283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068666" y="3833832"/>
            <a:ext cx="1283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257300" y="9134080"/>
            <a:ext cx="157812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355320"/>
            <a:ext cx="1561452" cy="57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82838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>
            <a:off x="-2" y="0"/>
            <a:ext cx="18288000" cy="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917574" y="1995488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>
            <a:off x="0" y="9417843"/>
            <a:ext cx="18288000" cy="8688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0" y="1624013"/>
            <a:ext cx="18288000" cy="2400"/>
          </a:xfrm>
          <a:prstGeom prst="straightConnector1">
            <a:avLst/>
          </a:prstGeom>
          <a:noFill/>
          <a:ln cap="flat" cmpd="sng" w="12700">
            <a:solidFill>
              <a:srgbClr val="B6022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16"/>
          <p:cNvGrpSpPr/>
          <p:nvPr/>
        </p:nvGrpSpPr>
        <p:grpSpPr>
          <a:xfrm>
            <a:off x="16154400" y="441454"/>
            <a:ext cx="1301024" cy="976332"/>
            <a:chOff x="0" y="10200"/>
            <a:chExt cx="3013025" cy="3014300"/>
          </a:xfrm>
        </p:grpSpPr>
        <p:sp>
          <p:nvSpPr>
            <p:cNvPr id="95" name="Google Shape;95;p16"/>
            <p:cNvSpPr/>
            <p:nvPr/>
          </p:nvSpPr>
          <p:spPr>
            <a:xfrm>
              <a:off x="0" y="10200"/>
              <a:ext cx="3013025" cy="3014300"/>
            </a:xfrm>
            <a:custGeom>
              <a:rect b="b" l="l" r="r" t="t"/>
              <a:pathLst>
                <a:path extrusionOk="0" h="120572" w="120521">
                  <a:moveTo>
                    <a:pt x="60235" y="5360"/>
                  </a:moveTo>
                  <a:cubicBezTo>
                    <a:pt x="90556" y="5360"/>
                    <a:pt x="115160" y="29965"/>
                    <a:pt x="115160" y="60286"/>
                  </a:cubicBezTo>
                  <a:cubicBezTo>
                    <a:pt x="115160" y="90607"/>
                    <a:pt x="90556" y="115212"/>
                    <a:pt x="60235" y="115212"/>
                  </a:cubicBezTo>
                  <a:cubicBezTo>
                    <a:pt x="29913" y="115212"/>
                    <a:pt x="5309" y="90607"/>
                    <a:pt x="5309" y="60286"/>
                  </a:cubicBezTo>
                  <a:cubicBezTo>
                    <a:pt x="5309" y="29965"/>
                    <a:pt x="29913" y="5360"/>
                    <a:pt x="60235" y="5360"/>
                  </a:cubicBezTo>
                  <a:close/>
                  <a:moveTo>
                    <a:pt x="60235" y="0"/>
                  </a:moveTo>
                  <a:cubicBezTo>
                    <a:pt x="26952" y="0"/>
                    <a:pt x="0" y="27004"/>
                    <a:pt x="0" y="60286"/>
                  </a:cubicBezTo>
                  <a:cubicBezTo>
                    <a:pt x="0" y="93568"/>
                    <a:pt x="26952" y="120572"/>
                    <a:pt x="60235" y="120572"/>
                  </a:cubicBezTo>
                  <a:cubicBezTo>
                    <a:pt x="93517" y="120572"/>
                    <a:pt x="120520" y="93568"/>
                    <a:pt x="120520" y="60286"/>
                  </a:cubicBezTo>
                  <a:cubicBezTo>
                    <a:pt x="120520" y="27004"/>
                    <a:pt x="93517" y="0"/>
                    <a:pt x="60235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537750" y="1199575"/>
              <a:ext cx="497725" cy="694250"/>
            </a:xfrm>
            <a:custGeom>
              <a:rect b="b" l="l" r="r" t="t"/>
              <a:pathLst>
                <a:path extrusionOk="0" h="27770" w="19909">
                  <a:moveTo>
                    <a:pt x="1" y="0"/>
                  </a:moveTo>
                  <a:lnTo>
                    <a:pt x="1" y="27770"/>
                  </a:lnTo>
                  <a:lnTo>
                    <a:pt x="4238" y="27770"/>
                  </a:lnTo>
                  <a:lnTo>
                    <a:pt x="4238" y="8576"/>
                  </a:lnTo>
                  <a:lnTo>
                    <a:pt x="16029" y="27770"/>
                  </a:lnTo>
                  <a:lnTo>
                    <a:pt x="19909" y="27770"/>
                  </a:lnTo>
                  <a:lnTo>
                    <a:pt x="19909" y="0"/>
                  </a:lnTo>
                  <a:lnTo>
                    <a:pt x="15723" y="0"/>
                  </a:lnTo>
                  <a:lnTo>
                    <a:pt x="15723" y="19194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2031625" y="1199575"/>
              <a:ext cx="567925" cy="694250"/>
            </a:xfrm>
            <a:custGeom>
              <a:rect b="b" l="l" r="r" t="t"/>
              <a:pathLst>
                <a:path extrusionOk="0" h="27770" w="22717">
                  <a:moveTo>
                    <a:pt x="1" y="0"/>
                  </a:moveTo>
                  <a:lnTo>
                    <a:pt x="9240" y="18428"/>
                  </a:lnTo>
                  <a:lnTo>
                    <a:pt x="9240" y="27770"/>
                  </a:lnTo>
                  <a:lnTo>
                    <a:pt x="13477" y="27770"/>
                  </a:lnTo>
                  <a:lnTo>
                    <a:pt x="13477" y="18479"/>
                  </a:lnTo>
                  <a:lnTo>
                    <a:pt x="22716" y="0"/>
                  </a:lnTo>
                  <a:lnTo>
                    <a:pt x="18020" y="0"/>
                  </a:lnTo>
                  <a:lnTo>
                    <a:pt x="11282" y="13324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3250" y="1191925"/>
              <a:ext cx="518150" cy="722325"/>
            </a:xfrm>
            <a:custGeom>
              <a:rect b="b" l="l" r="r" t="t"/>
              <a:pathLst>
                <a:path extrusionOk="0" h="28893" w="20726">
                  <a:moveTo>
                    <a:pt x="10006" y="0"/>
                  </a:moveTo>
                  <a:cubicBezTo>
                    <a:pt x="5922" y="0"/>
                    <a:pt x="1073" y="1838"/>
                    <a:pt x="1073" y="7045"/>
                  </a:cubicBezTo>
                  <a:cubicBezTo>
                    <a:pt x="1073" y="12149"/>
                    <a:pt x="5769" y="13272"/>
                    <a:pt x="10261" y="14344"/>
                  </a:cubicBezTo>
                  <a:cubicBezTo>
                    <a:pt x="14651" y="15365"/>
                    <a:pt x="18735" y="16335"/>
                    <a:pt x="18735" y="20725"/>
                  </a:cubicBezTo>
                  <a:cubicBezTo>
                    <a:pt x="18735" y="25013"/>
                    <a:pt x="14651" y="26953"/>
                    <a:pt x="10873" y="26953"/>
                  </a:cubicBezTo>
                  <a:cubicBezTo>
                    <a:pt x="7453" y="26953"/>
                    <a:pt x="3165" y="26034"/>
                    <a:pt x="2094" y="21593"/>
                  </a:cubicBezTo>
                  <a:lnTo>
                    <a:pt x="1991" y="21184"/>
                  </a:lnTo>
                  <a:lnTo>
                    <a:pt x="1" y="21440"/>
                  </a:lnTo>
                  <a:lnTo>
                    <a:pt x="103" y="21950"/>
                  </a:lnTo>
                  <a:cubicBezTo>
                    <a:pt x="1175" y="26595"/>
                    <a:pt x="4697" y="28892"/>
                    <a:pt x="10873" y="28892"/>
                  </a:cubicBezTo>
                  <a:cubicBezTo>
                    <a:pt x="15621" y="28892"/>
                    <a:pt x="20725" y="26340"/>
                    <a:pt x="20725" y="20725"/>
                  </a:cubicBezTo>
                  <a:cubicBezTo>
                    <a:pt x="20725" y="14855"/>
                    <a:pt x="15468" y="13578"/>
                    <a:pt x="10822" y="12455"/>
                  </a:cubicBezTo>
                  <a:cubicBezTo>
                    <a:pt x="6688" y="11486"/>
                    <a:pt x="3114" y="10618"/>
                    <a:pt x="3114" y="7045"/>
                  </a:cubicBezTo>
                  <a:cubicBezTo>
                    <a:pt x="3114" y="2348"/>
                    <a:pt x="8372" y="1991"/>
                    <a:pt x="10006" y="1991"/>
                  </a:cubicBezTo>
                  <a:cubicBezTo>
                    <a:pt x="13885" y="1991"/>
                    <a:pt x="16233" y="3216"/>
                    <a:pt x="17714" y="6024"/>
                  </a:cubicBezTo>
                  <a:lnTo>
                    <a:pt x="17918" y="6381"/>
                  </a:lnTo>
                  <a:lnTo>
                    <a:pt x="19756" y="5615"/>
                  </a:lnTo>
                  <a:lnTo>
                    <a:pt x="19500" y="5156"/>
                  </a:lnTo>
                  <a:cubicBezTo>
                    <a:pt x="17714" y="1685"/>
                    <a:pt x="14600" y="0"/>
                    <a:pt x="10006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58375" y="1198300"/>
              <a:ext cx="506675" cy="715950"/>
            </a:xfrm>
            <a:custGeom>
              <a:rect b="b" l="l" r="r" t="t"/>
              <a:pathLst>
                <a:path extrusionOk="0" h="28638" w="20267">
                  <a:moveTo>
                    <a:pt x="1" y="0"/>
                  </a:moveTo>
                  <a:lnTo>
                    <a:pt x="1" y="16080"/>
                  </a:lnTo>
                  <a:cubicBezTo>
                    <a:pt x="1" y="24401"/>
                    <a:pt x="3370" y="28637"/>
                    <a:pt x="10108" y="28637"/>
                  </a:cubicBezTo>
                  <a:cubicBezTo>
                    <a:pt x="16948" y="28637"/>
                    <a:pt x="20266" y="24554"/>
                    <a:pt x="20266" y="16080"/>
                  </a:cubicBezTo>
                  <a:lnTo>
                    <a:pt x="20266" y="0"/>
                  </a:lnTo>
                  <a:lnTo>
                    <a:pt x="18275" y="0"/>
                  </a:lnTo>
                  <a:lnTo>
                    <a:pt x="18275" y="16080"/>
                  </a:lnTo>
                  <a:cubicBezTo>
                    <a:pt x="18275" y="23278"/>
                    <a:pt x="15672" y="26647"/>
                    <a:pt x="10108" y="26647"/>
                  </a:cubicBezTo>
                  <a:cubicBezTo>
                    <a:pt x="4595" y="26647"/>
                    <a:pt x="1992" y="23278"/>
                    <a:pt x="1992" y="16080"/>
                  </a:cubicBezTo>
                  <a:lnTo>
                    <a:pt x="1992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7574" y="483917"/>
            <a:ext cx="6888600" cy="91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dataset/17/breast+cancer+wisconsin+diagnost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623392" y="2085175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lang="en" sz="6200">
                <a:latin typeface="Times New Roman"/>
                <a:ea typeface="Times New Roman"/>
                <a:cs typeface="Times New Roman"/>
                <a:sym typeface="Times New Roman"/>
              </a:rPr>
              <a:t>Breast Cancer Risk Assessment Using Logistic Regression</a:t>
            </a:r>
            <a:endParaRPr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29250" y="7557675"/>
            <a:ext cx="92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Orbin Ahmed Acanto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1"/>
          <p:cNvGraphicFramePr/>
          <p:nvPr/>
        </p:nvGraphicFramePr>
        <p:xfrm>
          <a:off x="599988" y="25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{E139BFD5-697B-4AEE-9F16-91CB0AB3144C}</a:tableStyleId>
              </a:tblPr>
              <a:tblGrid>
                <a:gridCol w="2676925"/>
                <a:gridCol w="1875725"/>
                <a:gridCol w="2468600"/>
                <a:gridCol w="2484650"/>
                <a:gridCol w="2324400"/>
                <a:gridCol w="2805100"/>
                <a:gridCol w="2452600"/>
              </a:tblGrid>
              <a:tr h="8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(Benign)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(Benign)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(Malignant)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(Malignant)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Logistic Regression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Validation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96.26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0.94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Random Forest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Validation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98.13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0.96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Logistic Regression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98.39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Random Forest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31"/>
          <p:cNvSpPr txBox="1"/>
          <p:nvPr/>
        </p:nvSpPr>
        <p:spPr>
          <a:xfrm>
            <a:off x="837450" y="18082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Result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 title="rf_test_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25" y="2303825"/>
            <a:ext cx="7228050" cy="608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 title="logreg_test_confus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8650" y="2284213"/>
            <a:ext cx="7228061" cy="60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Feature Correlation Heatmap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341800" y="3046725"/>
            <a:ext cx="7242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heatmap was generated to understand how features relate to each other and the target (diagnosis).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Red indicates strong positive correlation, blue indicates negative correlation, and lighter shades indicate weaker correlations.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Some features are highly correlated with the target (like radius, area, concavity).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This insight will help in feature selection, reducing noise and improving model performance.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6" name="Google Shape;196;p33" title="correlation_heatmap.png"/>
          <p:cNvPicPr preferRelativeResize="0"/>
          <p:nvPr/>
        </p:nvPicPr>
        <p:blipFill rotWithShape="1">
          <a:blip r:embed="rId3">
            <a:alphaModFix/>
          </a:blip>
          <a:srcRect b="0" l="0" r="12018" t="8991"/>
          <a:stretch/>
        </p:blipFill>
        <p:spPr>
          <a:xfrm>
            <a:off x="8199500" y="1639725"/>
            <a:ext cx="10088502" cy="8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Top Predictive Features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pic>
        <p:nvPicPr>
          <p:cNvPr id="202" name="Google Shape;202;p34" title="top_correlated_features.png"/>
          <p:cNvPicPr preferRelativeResize="0"/>
          <p:nvPr/>
        </p:nvPicPr>
        <p:blipFill rotWithShape="1">
          <a:blip r:embed="rId3">
            <a:alphaModFix/>
          </a:blip>
          <a:srcRect b="605" l="0" r="6777" t="6171"/>
          <a:stretch/>
        </p:blipFill>
        <p:spPr>
          <a:xfrm>
            <a:off x="1577675" y="2650300"/>
            <a:ext cx="15518451" cy="66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Model Evaluation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1319250" y="2990350"/>
            <a:ext cx="165972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Train-Test Strategy: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Dataset split: 70% training, 15% testing, 15% validation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Stratified split</a:t>
            </a:r>
            <a:r>
              <a:rPr lang="en" sz="2400">
                <a:solidFill>
                  <a:schemeClr val="dk1"/>
                </a:solidFill>
              </a:rPr>
              <a:t> to preserve class distribution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Evaluation Metrics: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Accuracy: Overall model correctness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Precision: Correctly identified malignant cases among predicted malignant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Recall (Sensitivity): Malignant cases correctly detected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F1 Score: Balance of precision and recall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36"/>
          <p:cNvGraphicFramePr/>
          <p:nvPr/>
        </p:nvGraphicFramePr>
        <p:xfrm>
          <a:off x="952500" y="27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{E139BFD5-697B-4AEE-9F16-91CB0AB3144C}</a:tableStyleId>
              </a:tblPr>
              <a:tblGrid>
                <a:gridCol w="4480300"/>
                <a:gridCol w="3711200"/>
                <a:gridCol w="4095750"/>
                <a:gridCol w="4095750"/>
              </a:tblGrid>
              <a:tr h="67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(Test Acc)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(Test Acc)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All Features (30)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98.39%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9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Top 10 Correlated Features Only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94.79%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6"/>
          <p:cNvSpPr txBox="1"/>
          <p:nvPr/>
        </p:nvSpPr>
        <p:spPr>
          <a:xfrm>
            <a:off x="837450" y="18082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Result (Top 10 Features)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962125" y="6018725"/>
            <a:ext cx="15943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Random Forest</a:t>
            </a:r>
            <a:r>
              <a:rPr lang="en" sz="2200">
                <a:solidFill>
                  <a:schemeClr val="dk1"/>
                </a:solidFill>
              </a:rPr>
              <a:t> is extremely robust, it performed perfectly with both 30 and 10 features.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Logistic Regression</a:t>
            </a:r>
            <a:r>
              <a:rPr lang="en" sz="2200">
                <a:solidFill>
                  <a:schemeClr val="dk1"/>
                </a:solidFill>
              </a:rPr>
              <a:t> benefits from </a:t>
            </a:r>
            <a:r>
              <a:rPr b="1" lang="en" sz="2200">
                <a:solidFill>
                  <a:schemeClr val="dk1"/>
                </a:solidFill>
              </a:rPr>
              <a:t>more features</a:t>
            </a:r>
            <a:r>
              <a:rPr lang="en" sz="2200">
                <a:solidFill>
                  <a:schemeClr val="dk1"/>
                </a:solidFill>
              </a:rPr>
              <a:t> to maintain very high accuracy.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Feature selection </a:t>
            </a:r>
            <a:r>
              <a:rPr b="1" lang="en" sz="2200">
                <a:solidFill>
                  <a:schemeClr val="dk1"/>
                </a:solidFill>
              </a:rPr>
              <a:t>simplifies models</a:t>
            </a:r>
            <a:r>
              <a:rPr lang="en" sz="2200">
                <a:solidFill>
                  <a:schemeClr val="dk1"/>
                </a:solidFill>
              </a:rPr>
              <a:t> but sometimes </a:t>
            </a:r>
            <a:r>
              <a:rPr b="1" lang="en" sz="2200">
                <a:solidFill>
                  <a:schemeClr val="dk1"/>
                </a:solidFill>
              </a:rPr>
              <a:t>costs small accuracy loss</a:t>
            </a:r>
            <a:r>
              <a:rPr lang="en" sz="2200">
                <a:solidFill>
                  <a:schemeClr val="dk1"/>
                </a:solidFill>
              </a:rPr>
              <a:t> for simpler models like Logistic Regression.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Training time</a:t>
            </a:r>
            <a:r>
              <a:rPr lang="en" sz="2200">
                <a:solidFill>
                  <a:schemeClr val="dk1"/>
                </a:solidFill>
              </a:rPr>
              <a:t> becomes </a:t>
            </a:r>
            <a:r>
              <a:rPr b="1" lang="en" sz="2200">
                <a:solidFill>
                  <a:schemeClr val="dk1"/>
                </a:solidFill>
              </a:rPr>
              <a:t>faster</a:t>
            </a:r>
            <a:r>
              <a:rPr lang="en" sz="2200">
                <a:solidFill>
                  <a:schemeClr val="dk1"/>
                </a:solidFill>
              </a:rPr>
              <a:t> with fewer features.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2" type="body"/>
          </p:nvPr>
        </p:nvSpPr>
        <p:spPr>
          <a:xfrm>
            <a:off x="914400" y="1600200"/>
            <a:ext cx="16459200" cy="7818000"/>
          </a:xfrm>
          <a:prstGeom prst="rect">
            <a:avLst/>
          </a:prstGeom>
        </p:spPr>
        <p:txBody>
          <a:bodyPr anchorCtr="0" anchor="ctr" bIns="167625" lIns="167625" spcFirstLastPara="1" rIns="167625" wrap="square" tIns="167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You.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Problem Statement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402350" y="3087175"/>
            <a:ext cx="15869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Breast cancer is one of the leading causes of cancer-related deaths worldwide.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Early detection and classification are crucial for improving survival rates.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two major types of breast cancer (e.g., malignant vs. benign).</a:t>
            </a:r>
            <a:endParaRPr sz="2400"/>
          </a:p>
        </p:txBody>
      </p:sp>
      <p:sp>
        <p:nvSpPr>
          <p:cNvPr id="128" name="Google Shape;128;p23"/>
          <p:cNvSpPr txBox="1"/>
          <p:nvPr/>
        </p:nvSpPr>
        <p:spPr>
          <a:xfrm>
            <a:off x="1437300" y="5907250"/>
            <a:ext cx="15799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Goal:</a:t>
            </a:r>
            <a:r>
              <a:rPr lang="en" sz="2400">
                <a:solidFill>
                  <a:schemeClr val="dk1"/>
                </a:solidFill>
              </a:rPr>
              <a:t> Develop a </a:t>
            </a:r>
            <a:r>
              <a:rPr b="1" lang="en" sz="2400">
                <a:solidFill>
                  <a:schemeClr val="dk1"/>
                </a:solidFill>
              </a:rPr>
              <a:t>machine learning model</a:t>
            </a:r>
            <a:r>
              <a:rPr lang="en" sz="2400">
                <a:solidFill>
                  <a:schemeClr val="dk1"/>
                </a:solidFill>
              </a:rPr>
              <a:t> to classify breast cancer types based on clinical and histological features.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Dataset Overview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367325" y="2830800"/>
            <a:ext cx="156870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Source: UCI ML Repository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https://archive.ics.uci.edu/dataset/17/breast+cancer+wisconsin+diagnostic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samples: 569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Target Variable (Diagnosis):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"M" → Malignant (cancerous)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"B" → Benign (non-cancerous)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Features: The dataset consists of 30 numerical features derived from breast cancer cell nuclei characteristics, grouped into three categories: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Mean Measurements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Standard Error Measurements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Worst (Max) Value Measurements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dataset contains numerical features and a categorical target variable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feature values extracted from digital images of fine needle aspirate (FNA) biopsies of breast masses.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Street, William Nick et al. “Nuclear feature extraction for breast tumor diagnosis.” Electronic imaging (1993).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711850"/>
            <a:ext cx="10820400" cy="6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25" y="7998350"/>
            <a:ext cx="11293028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 title="Screenshot 2025-03-11 at 11.25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501350"/>
            <a:ext cx="12192000" cy="674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75550" y="167487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Variables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Analytical Techniques &amp; Informatics Methods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367325" y="2830800"/>
            <a:ext cx="156870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Machine Learning Model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Logistic Regression: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Binary classification model (malignant vs. benign).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Provides probabilistic cancer risk assessment.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Interpretable model useful for medical applications.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Preprocessing Steps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Normalization: Scaling features (0-1) to ensure model efficiency.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Drop some variable which are does not have significant effect over target variables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set Balancing: SMOTE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Splitting Dataset: 70% Training | </a:t>
            </a:r>
            <a:r>
              <a:rPr lang="en" sz="2400">
                <a:solidFill>
                  <a:schemeClr val="dk1"/>
                </a:solidFill>
              </a:rPr>
              <a:t>15% Validation</a:t>
            </a:r>
            <a:r>
              <a:rPr lang="en" sz="2400"/>
              <a:t> | 15% Testing for model evaluation.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Software &amp; Tools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367325" y="2830800"/>
            <a:ext cx="156870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Programming Language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Python (preferred for ML &amp; data analysis)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ML Frameworks &amp; Libraries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scikit-learn: Model development (Logistic Regression)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pandas &amp; NumPy: Data preprocessing &amp; analysis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imbalanced-learn: For class </a:t>
            </a:r>
            <a:r>
              <a:rPr lang="en" sz="2400"/>
              <a:t>balancing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matplotlib &amp; seaborn: Data visualization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Jupyter Notebook: Experimentation environment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Outcomes: A highly interpretable model for breast cancer classification.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Diagnosis Distribution: </a:t>
            </a:r>
            <a:r>
              <a:rPr lang="en" sz="2600"/>
              <a:t>Class Balance Overview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pic>
        <p:nvPicPr>
          <p:cNvPr id="165" name="Google Shape;165;p29" title="diagnosis_distribution.png"/>
          <p:cNvPicPr preferRelativeResize="0"/>
          <p:nvPr/>
        </p:nvPicPr>
        <p:blipFill rotWithShape="1">
          <a:blip r:embed="rId3">
            <a:alphaModFix/>
          </a:blip>
          <a:srcRect b="0" l="2380" r="-2380" t="0"/>
          <a:stretch/>
        </p:blipFill>
        <p:spPr>
          <a:xfrm>
            <a:off x="1423675" y="2621825"/>
            <a:ext cx="6406000" cy="4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 title="diagnosis_pie_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975" y="2621825"/>
            <a:ext cx="6406000" cy="49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559550" y="7822250"/>
            <a:ext cx="1627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This dataset contains </a:t>
            </a:r>
            <a:r>
              <a:rPr b="1" lang="en" sz="2400">
                <a:solidFill>
                  <a:schemeClr val="dk1"/>
                </a:solidFill>
              </a:rPr>
              <a:t>569 breast cancer cases</a:t>
            </a:r>
            <a:r>
              <a:rPr lang="en" sz="2400">
                <a:solidFill>
                  <a:schemeClr val="dk1"/>
                </a:solidFill>
              </a:rPr>
              <a:t>, labeled as either </a:t>
            </a:r>
            <a:r>
              <a:rPr b="1" lang="en" sz="2400">
                <a:solidFill>
                  <a:schemeClr val="dk1"/>
                </a:solidFill>
              </a:rPr>
              <a:t>Malignant (M)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b="1" lang="en" sz="2400">
                <a:solidFill>
                  <a:schemeClr val="dk1"/>
                </a:solidFill>
              </a:rPr>
              <a:t>Benign (B)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29"/>
          <p:cNvSpPr txBox="1"/>
          <p:nvPr/>
        </p:nvSpPr>
        <p:spPr>
          <a:xfrm>
            <a:off x="12808000" y="3213225"/>
            <a:ext cx="547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Malignant (M)</a:t>
            </a:r>
            <a:r>
              <a:rPr lang="en" sz="2400">
                <a:solidFill>
                  <a:schemeClr val="dk1"/>
                </a:solidFill>
              </a:rPr>
              <a:t>: 212 cases (~37.3%)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Benign (B)</a:t>
            </a:r>
            <a:r>
              <a:rPr lang="en" sz="2400">
                <a:solidFill>
                  <a:schemeClr val="dk1"/>
                </a:solidFill>
              </a:rPr>
              <a:t>: 357 cases (~62.7%)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Diagnosis Distribution: </a:t>
            </a:r>
            <a:r>
              <a:rPr lang="en" sz="2600"/>
              <a:t>Class Balance Overview (After applying SMOTE)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1559550" y="7822250"/>
            <a:ext cx="1627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New</a:t>
            </a:r>
            <a:r>
              <a:rPr lang="en" sz="2400">
                <a:solidFill>
                  <a:schemeClr val="dk1"/>
                </a:solidFill>
              </a:rPr>
              <a:t> dataset contains </a:t>
            </a:r>
            <a:r>
              <a:rPr b="1" lang="en" sz="2400">
                <a:solidFill>
                  <a:schemeClr val="dk1"/>
                </a:solidFill>
              </a:rPr>
              <a:t>714 </a:t>
            </a:r>
            <a:r>
              <a:rPr b="1" lang="en" sz="2400">
                <a:solidFill>
                  <a:schemeClr val="dk1"/>
                </a:solidFill>
              </a:rPr>
              <a:t>breast cancer cases</a:t>
            </a:r>
            <a:r>
              <a:rPr lang="en" sz="2400">
                <a:solidFill>
                  <a:schemeClr val="dk1"/>
                </a:solidFill>
              </a:rPr>
              <a:t>, labeled as either </a:t>
            </a:r>
            <a:r>
              <a:rPr b="1" lang="en" sz="2400">
                <a:solidFill>
                  <a:schemeClr val="dk1"/>
                </a:solidFill>
              </a:rPr>
              <a:t>Malignant (1)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b="1" lang="en" sz="2400">
                <a:solidFill>
                  <a:schemeClr val="dk1"/>
                </a:solidFill>
              </a:rPr>
              <a:t>Benign (0)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5" name="Google Shape;175;p30"/>
          <p:cNvSpPr txBox="1"/>
          <p:nvPr/>
        </p:nvSpPr>
        <p:spPr>
          <a:xfrm>
            <a:off x="12808000" y="3213225"/>
            <a:ext cx="5479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Train Set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Malignant (1)</a:t>
            </a:r>
            <a:r>
              <a:rPr lang="en" sz="2400">
                <a:solidFill>
                  <a:schemeClr val="dk1"/>
                </a:solidFill>
              </a:rPr>
              <a:t>: 250 cases (~50%)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Benign (0)</a:t>
            </a:r>
            <a:r>
              <a:rPr lang="en" sz="2400">
                <a:solidFill>
                  <a:schemeClr val="dk1"/>
                </a:solidFill>
              </a:rPr>
              <a:t>: 249 cases (~50%)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6" name="Google Shape;176;p30" title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25" y="2695688"/>
            <a:ext cx="6527500" cy="48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12944375" y="5032075"/>
            <a:ext cx="5479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Test </a:t>
            </a:r>
            <a:r>
              <a:rPr b="1" lang="en" sz="2400">
                <a:solidFill>
                  <a:schemeClr val="dk1"/>
                </a:solidFill>
              </a:rPr>
              <a:t>Set / Valid Set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Malignant (1)</a:t>
            </a:r>
            <a:r>
              <a:rPr lang="en" sz="2400">
                <a:solidFill>
                  <a:schemeClr val="dk1"/>
                </a:solidFill>
              </a:rPr>
              <a:t>: 54 cases (~50%)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Benign (0)</a:t>
            </a:r>
            <a:r>
              <a:rPr lang="en" sz="2400">
                <a:solidFill>
                  <a:schemeClr val="dk1"/>
                </a:solidFill>
              </a:rPr>
              <a:t>: 53 cases (~50%)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ony Brook University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