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7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0" orient="horz"/>
        <p:guide pos="57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404b9faa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2e404b9faa3_0_9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404b9faa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2e404b9faa3_0_19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404b9faa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2e404b9faa3_0_25:notes"/>
          <p:cNvSpPr/>
          <p:nvPr>
            <p:ph idx="2" type="sldImg"/>
          </p:nvPr>
        </p:nvSpPr>
        <p:spPr>
          <a:xfrm>
            <a:off x="1714500" y="685800"/>
            <a:ext cx="34290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Arial"/>
              <a:buChar char="●"/>
              <a:defRPr b="0" i="0" sz="10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Arial"/>
              <a:buChar char="○"/>
              <a:defRPr b="0" i="0" sz="10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Arial"/>
              <a:buChar char="■"/>
              <a:defRPr b="0" i="0" sz="10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Arial"/>
              <a:buChar char="●"/>
              <a:defRPr b="0" i="0" sz="10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Arial"/>
              <a:buChar char="○"/>
              <a:defRPr b="0" i="0" sz="10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Arial"/>
              <a:buChar char="■"/>
              <a:defRPr b="0" i="0" sz="10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Arial"/>
              <a:buChar char="●"/>
              <a:defRPr b="0" i="0" sz="10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Arial"/>
              <a:buChar char="○"/>
              <a:defRPr b="0" i="0" sz="10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Arial"/>
              <a:buChar char="■"/>
              <a:defRPr b="0" i="0" sz="10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BU Text-2 Photos">
  <p:cSld name="SBU Text-2 Photo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1055688" y="1535688"/>
            <a:ext cx="62694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285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dana"/>
              <a:buNone/>
              <a:defRPr b="1" i="0" sz="6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1055686" y="3408472"/>
            <a:ext cx="6269400" cy="5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1"/>
          <p:cNvSpPr/>
          <p:nvPr>
            <p:ph idx="2" type="pic"/>
          </p:nvPr>
        </p:nvSpPr>
        <p:spPr>
          <a:xfrm>
            <a:off x="7450482" y="1647192"/>
            <a:ext cx="4657200" cy="6667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8" name="Google Shape;58;p11"/>
          <p:cNvSpPr/>
          <p:nvPr>
            <p:ph idx="3" type="pic"/>
          </p:nvPr>
        </p:nvSpPr>
        <p:spPr>
          <a:xfrm>
            <a:off x="12375222" y="1647190"/>
            <a:ext cx="4657200" cy="6667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9" name="Google Shape;59;p11"/>
          <p:cNvSpPr txBox="1"/>
          <p:nvPr>
            <p:ph idx="4" type="body"/>
          </p:nvPr>
        </p:nvSpPr>
        <p:spPr>
          <a:xfrm>
            <a:off x="7451900" y="8389902"/>
            <a:ext cx="46560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5" type="body"/>
          </p:nvPr>
        </p:nvSpPr>
        <p:spPr>
          <a:xfrm>
            <a:off x="12375222" y="8389902"/>
            <a:ext cx="46560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BU Text-3 Photos">
  <p:cSld name="SBU Text-3 Photo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1055686" y="3408472"/>
            <a:ext cx="6269400" cy="5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7446170" y="1668166"/>
            <a:ext cx="4647600" cy="6637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4" name="Google Shape;64;p12"/>
          <p:cNvSpPr/>
          <p:nvPr>
            <p:ph idx="3" type="pic"/>
          </p:nvPr>
        </p:nvSpPr>
        <p:spPr>
          <a:xfrm>
            <a:off x="12379272" y="1668166"/>
            <a:ext cx="4669200" cy="316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5" name="Google Shape;65;p12"/>
          <p:cNvSpPr/>
          <p:nvPr>
            <p:ph idx="4" type="pic"/>
          </p:nvPr>
        </p:nvSpPr>
        <p:spPr>
          <a:xfrm>
            <a:off x="12379272" y="5157430"/>
            <a:ext cx="4657200" cy="314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6" name="Google Shape;66;p12"/>
          <p:cNvSpPr txBox="1"/>
          <p:nvPr>
            <p:ph idx="5" type="body"/>
          </p:nvPr>
        </p:nvSpPr>
        <p:spPr>
          <a:xfrm>
            <a:off x="7451898" y="8389902"/>
            <a:ext cx="9582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type="title"/>
          </p:nvPr>
        </p:nvSpPr>
        <p:spPr>
          <a:xfrm>
            <a:off x="1055688" y="1535688"/>
            <a:ext cx="62694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285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dana"/>
              <a:buNone/>
              <a:defRPr b="1" i="0" sz="6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BU 3 Photos">
  <p:cSld name="SBU 3 Photo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3093050" y="1425354"/>
            <a:ext cx="12836400" cy="12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dana"/>
              <a:buNone/>
              <a:defRPr b="1" i="0" sz="6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3"/>
          <p:cNvSpPr/>
          <p:nvPr>
            <p:ph idx="2" type="pic"/>
          </p:nvPr>
        </p:nvSpPr>
        <p:spPr>
          <a:xfrm>
            <a:off x="3278294" y="2831358"/>
            <a:ext cx="3655200" cy="5233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1" name="Google Shape;71;p13"/>
          <p:cNvSpPr/>
          <p:nvPr>
            <p:ph idx="3" type="pic"/>
          </p:nvPr>
        </p:nvSpPr>
        <p:spPr>
          <a:xfrm>
            <a:off x="11450942" y="2832316"/>
            <a:ext cx="3655200" cy="5233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2" name="Google Shape;72;p13"/>
          <p:cNvSpPr/>
          <p:nvPr>
            <p:ph idx="4" type="pic"/>
          </p:nvPr>
        </p:nvSpPr>
        <p:spPr>
          <a:xfrm>
            <a:off x="7345860" y="2831358"/>
            <a:ext cx="3655200" cy="5233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3278294" y="8188058"/>
            <a:ext cx="36552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5" type="body"/>
          </p:nvPr>
        </p:nvSpPr>
        <p:spPr>
          <a:xfrm>
            <a:off x="7345860" y="8194288"/>
            <a:ext cx="36552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6" type="body"/>
          </p:nvPr>
        </p:nvSpPr>
        <p:spPr>
          <a:xfrm>
            <a:off x="11450942" y="8194288"/>
            <a:ext cx="36552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BU Text 1 Chart">
  <p:cSld name="SBU Text 1 Char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1043604" y="1535688"/>
            <a:ext cx="62694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285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dana"/>
              <a:buNone/>
              <a:defRPr b="1" i="0" sz="6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4"/>
          <p:cNvSpPr/>
          <p:nvPr>
            <p:ph idx="2" type="chart"/>
          </p:nvPr>
        </p:nvSpPr>
        <p:spPr>
          <a:xfrm>
            <a:off x="7426714" y="1712510"/>
            <a:ext cx="9607800" cy="6517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1055686" y="3408472"/>
            <a:ext cx="6269400" cy="5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idx="3" type="body"/>
          </p:nvPr>
        </p:nvSpPr>
        <p:spPr>
          <a:xfrm>
            <a:off x="7451898" y="8389902"/>
            <a:ext cx="9582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BU Full Page Photo">
  <p:cSld name="SBU Full Page Photo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8287998" cy="10286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6444" y="9355354"/>
            <a:ext cx="1561450" cy="584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6444" y="395968"/>
            <a:ext cx="2964231" cy="50689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13108327" y="9549394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1" i="0" lang="en" sz="2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b="1" i="0" sz="20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" name="Google Shape;86;p15"/>
          <p:cNvSpPr/>
          <p:nvPr>
            <p:ph idx="2" type="pic"/>
          </p:nvPr>
        </p:nvSpPr>
        <p:spPr>
          <a:xfrm>
            <a:off x="1246444" y="1205576"/>
            <a:ext cx="15792000" cy="6724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cxnSp>
        <p:nvCxnSpPr>
          <p:cNvPr id="87" name="Google Shape;87;p15"/>
          <p:cNvCxnSpPr/>
          <p:nvPr/>
        </p:nvCxnSpPr>
        <p:spPr>
          <a:xfrm>
            <a:off x="1246444" y="9134082"/>
            <a:ext cx="15792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11128610" y="8164788"/>
            <a:ext cx="59100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BU Title Slide">
  <p:cSld name="SBU Title Slid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0" y="9544050"/>
            <a:ext cx="182880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  <a:defRPr/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3pPr>
            <a:lvl4pPr indent="-3937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4pPr>
            <a:lvl5pPr indent="-3937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2" type="body"/>
          </p:nvPr>
        </p:nvSpPr>
        <p:spPr>
          <a:xfrm>
            <a:off x="914400" y="1600200"/>
            <a:ext cx="16459200" cy="78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7625" lIns="167625" spcFirstLastPara="1" rIns="167625" wrap="square" tIns="1676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0225"/>
              </a:buClr>
              <a:buSzPts val="2600"/>
              <a:buFont typeface="Arial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3137"/>
              </a:buClr>
              <a:buSzPts val="2600"/>
              <a:buFont typeface="Arial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  <a:defRPr/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BU Full Page Photo">
  <p:cSld name="SBU Full Page Phot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18"/>
          <p:cNvCxnSpPr/>
          <p:nvPr/>
        </p:nvCxnSpPr>
        <p:spPr>
          <a:xfrm>
            <a:off x="0" y="1624013"/>
            <a:ext cx="18288000" cy="2400"/>
          </a:xfrm>
          <a:prstGeom prst="straightConnector1">
            <a:avLst/>
          </a:prstGeom>
          <a:noFill/>
          <a:ln cap="flat" cmpd="sng" w="12700">
            <a:solidFill>
              <a:srgbClr val="B6022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0" y="9432093"/>
            <a:ext cx="182880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7625" lIns="167625" spcFirstLastPara="1" rIns="167625" wrap="square" tIns="1676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  <a:defRPr/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3pPr>
            <a:lvl4pPr indent="-3937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4pPr>
            <a:lvl5pPr indent="-3937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BU Left Bulleted Text">
  <p:cSld name="SBU Left Bulleted 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0" y="9544050"/>
            <a:ext cx="182880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  <a:defRPr/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3pPr>
            <a:lvl4pPr indent="-3937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4pPr>
            <a:lvl5pPr indent="-3937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2" type="body"/>
          </p:nvPr>
        </p:nvSpPr>
        <p:spPr>
          <a:xfrm>
            <a:off x="914400" y="2051486"/>
            <a:ext cx="16459200" cy="72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0225"/>
              </a:buClr>
              <a:buSzPts val="2600"/>
              <a:buFont typeface="Arial"/>
              <a:buNone/>
              <a:defRPr/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3137"/>
              </a:buClr>
              <a:buSzPts val="2600"/>
              <a:buFont typeface="Arial"/>
              <a:buChar char="●"/>
              <a:defRPr/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3pPr>
            <a:lvl4pPr indent="-3937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4pPr>
            <a:lvl5pPr indent="-3937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BU Bulleted Text 3 Photo">
  <p:cSld name="SBU Bulleted Text 3 Photo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914398" y="2076069"/>
            <a:ext cx="10551600" cy="71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0225"/>
              </a:buClr>
              <a:buSzPts val="2600"/>
              <a:buFont typeface="Arial"/>
              <a:buNone/>
              <a:defRPr/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0225"/>
              </a:buClr>
              <a:buSzPts val="2600"/>
              <a:buFont typeface="Arial"/>
              <a:buChar char="●"/>
              <a:defRPr/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3pPr>
            <a:lvl4pPr indent="-3937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4pPr>
            <a:lvl5pPr indent="-3937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2" type="body"/>
          </p:nvPr>
        </p:nvSpPr>
        <p:spPr>
          <a:xfrm>
            <a:off x="0" y="9544050"/>
            <a:ext cx="182880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  <a:defRPr/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3pPr>
            <a:lvl4pPr indent="-3937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4pPr>
            <a:lvl5pPr indent="-3937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BU Bulleted Text 1 Photo">
  <p:cSld name="SBU Bulleted Text 1 Photo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0" y="9544050"/>
            <a:ext cx="182880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None/>
              <a:defRPr/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3pPr>
            <a:lvl4pPr indent="-3937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4pPr>
            <a:lvl5pPr indent="-3937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2" type="body"/>
          </p:nvPr>
        </p:nvSpPr>
        <p:spPr>
          <a:xfrm>
            <a:off x="914398" y="2088357"/>
            <a:ext cx="8458200" cy="72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0225"/>
              </a:buClr>
              <a:buSzPts val="2600"/>
              <a:buFont typeface="Arial"/>
              <a:buNone/>
              <a:defRPr/>
            </a:lvl1pPr>
            <a:lvl2pPr indent="-393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0225"/>
              </a:buClr>
              <a:buSzPts val="2600"/>
              <a:buFont typeface="Arial"/>
              <a:buChar char="●"/>
              <a:defRPr/>
            </a:lvl2pPr>
            <a:lvl3pPr indent="-3937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3pPr>
            <a:lvl4pPr indent="-3937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4pPr>
            <a:lvl5pPr indent="-3937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5pPr>
            <a:lvl6pPr indent="-3937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6pPr>
            <a:lvl7pPr indent="-3937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8pPr>
            <a:lvl9pPr indent="-3937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BU Logo">
  <p:cSld name="SBU Log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8287998" cy="10286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5246" y="2159634"/>
            <a:ext cx="6722074" cy="1149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21;p3"/>
          <p:cNvCxnSpPr/>
          <p:nvPr/>
        </p:nvCxnSpPr>
        <p:spPr>
          <a:xfrm flipH="1" rot="10800000">
            <a:off x="3299202" y="7737800"/>
            <a:ext cx="15190200" cy="15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ot"/>
            <a:miter lim="800000"/>
            <a:headEnd len="sm" w="sm" type="none"/>
            <a:tailEnd len="sm" w="sm" type="none"/>
          </a:ln>
        </p:spPr>
      </p:cxnSp>
      <p:pic>
        <p:nvPicPr>
          <p:cNvPr id="22" name="Google Shape;2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99202" y="3786674"/>
            <a:ext cx="9160921" cy="342321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>
            <p:ph idx="1" type="body"/>
          </p:nvPr>
        </p:nvSpPr>
        <p:spPr>
          <a:xfrm>
            <a:off x="3115978" y="8045076"/>
            <a:ext cx="12836400" cy="8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BU Title Slide">
  <p:cSld name="SBU Title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8287998" cy="1028699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/>
        </p:nvSpPr>
        <p:spPr>
          <a:xfrm>
            <a:off x="13108327" y="9549394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1" i="0" lang="en" sz="2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b="1" i="0" sz="20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6444" y="9355354"/>
            <a:ext cx="1561450" cy="584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6444" y="395968"/>
            <a:ext cx="2964231" cy="506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Google Shape;29;p4"/>
          <p:cNvCxnSpPr/>
          <p:nvPr/>
        </p:nvCxnSpPr>
        <p:spPr>
          <a:xfrm>
            <a:off x="1246444" y="9134082"/>
            <a:ext cx="15792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041584" y="2730894"/>
            <a:ext cx="15773400" cy="56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-228600" lvl="0" marL="4572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rial"/>
              <a:buNone/>
              <a:defRPr b="1" i="0" sz="10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BU Centered Text">
  <p:cSld name="SBU Centered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3068666" y="1535894"/>
            <a:ext cx="128364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dana"/>
              <a:buNone/>
              <a:defRPr b="1" i="0" sz="6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3068666" y="3833832"/>
            <a:ext cx="128364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BU Centered Text-2 Column">
  <p:cSld name="SBU Centered Text-2 Colum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068666" y="1535688"/>
            <a:ext cx="12836400" cy="20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dana"/>
              <a:buNone/>
              <a:defRPr b="1" i="0" sz="6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3068666" y="3833832"/>
            <a:ext cx="62694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9635672" y="3833832"/>
            <a:ext cx="62694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BU Left Bulleted Text">
  <p:cSld name="SBU Left Bulleted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026506" y="1575844"/>
            <a:ext cx="4434600" cy="50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dana"/>
              <a:buNone/>
              <a:defRPr b="1" i="0" sz="6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5782820" y="1575844"/>
            <a:ext cx="10395000" cy="6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BU Centered Bulleted Text">
  <p:cSld name="SBU Centered Bulleted 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068666" y="1535688"/>
            <a:ext cx="12836400" cy="20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dana"/>
              <a:buNone/>
              <a:defRPr b="1" i="0" sz="6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" type="body"/>
          </p:nvPr>
        </p:nvSpPr>
        <p:spPr>
          <a:xfrm>
            <a:off x="3068666" y="3833832"/>
            <a:ext cx="12836400" cy="4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BU Text 1 Photo">
  <p:cSld name="SBU Text 1 Photo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1055688" y="1535688"/>
            <a:ext cx="62694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285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dana"/>
              <a:buNone/>
              <a:defRPr b="1" i="0" sz="6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9"/>
          <p:cNvSpPr/>
          <p:nvPr>
            <p:ph idx="2" type="pic"/>
          </p:nvPr>
        </p:nvSpPr>
        <p:spPr>
          <a:xfrm>
            <a:off x="7451898" y="1651304"/>
            <a:ext cx="9582600" cy="665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1055686" y="3408472"/>
            <a:ext cx="6269400" cy="5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7451898" y="8389902"/>
            <a:ext cx="9582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BU Bulleted Text 1 Photo">
  <p:cSld name="SBU Bulleted Text 1 Photo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1055688" y="1535688"/>
            <a:ext cx="62694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285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dana"/>
              <a:buNone/>
              <a:defRPr b="1" i="0" sz="6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055686" y="3418938"/>
            <a:ext cx="6269400" cy="46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0"/>
          <p:cNvSpPr/>
          <p:nvPr>
            <p:ph idx="2" type="pic"/>
          </p:nvPr>
        </p:nvSpPr>
        <p:spPr>
          <a:xfrm>
            <a:off x="7451898" y="1651304"/>
            <a:ext cx="9582600" cy="665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3" name="Google Shape;53;p10"/>
          <p:cNvSpPr txBox="1"/>
          <p:nvPr>
            <p:ph idx="3" type="body"/>
          </p:nvPr>
        </p:nvSpPr>
        <p:spPr>
          <a:xfrm>
            <a:off x="7451898" y="8389902"/>
            <a:ext cx="9582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28383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2838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b="0" i="0" sz="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8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8287998" cy="1028699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402956" y="0"/>
            <a:ext cx="17544000" cy="102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6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endParaRPr b="0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57300" y="407792"/>
            <a:ext cx="2989210" cy="50535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3068666" y="1535894"/>
            <a:ext cx="128364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t/>
            </a:r>
            <a:endParaRPr b="1" i="0" sz="7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3068666" y="3833832"/>
            <a:ext cx="128364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838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283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1"/>
          <p:cNvCxnSpPr/>
          <p:nvPr/>
        </p:nvCxnSpPr>
        <p:spPr>
          <a:xfrm>
            <a:off x="1257300" y="9134080"/>
            <a:ext cx="15781200" cy="0"/>
          </a:xfrm>
          <a:prstGeom prst="straightConnector1">
            <a:avLst/>
          </a:prstGeom>
          <a:noFill/>
          <a:ln cap="flat" cmpd="sng" w="19050">
            <a:solidFill>
              <a:srgbClr val="C0C0C0"/>
            </a:solidFill>
            <a:prstDash val="dot"/>
            <a:miter lim="800000"/>
            <a:headEnd len="sm" w="sm" type="none"/>
            <a:tailEnd len="sm" w="sm" type="none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300" y="9355320"/>
            <a:ext cx="1561452" cy="57761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/>
        </p:nvSpPr>
        <p:spPr>
          <a:xfrm>
            <a:off x="13108327" y="9549394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82838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flipH="1">
            <a:off x="-2" y="0"/>
            <a:ext cx="18288000" cy="2238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917574" y="1995488"/>
            <a:ext cx="16459200" cy="6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noAutofit/>
          </a:bodyPr>
          <a:lstStyle>
            <a:lvl1pPr indent="-3937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●"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●"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93700" lvl="2" marL="1371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●"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37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●"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37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●"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37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●"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37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●"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37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●"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37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●"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6"/>
          <p:cNvSpPr/>
          <p:nvPr/>
        </p:nvSpPr>
        <p:spPr>
          <a:xfrm>
            <a:off x="0" y="9417843"/>
            <a:ext cx="18288000" cy="868800"/>
          </a:xfrm>
          <a:prstGeom prst="rect">
            <a:avLst/>
          </a:prstGeom>
          <a:solidFill>
            <a:srgbClr val="B60225"/>
          </a:solidFill>
          <a:ln>
            <a:noFill/>
          </a:ln>
        </p:spPr>
        <p:txBody>
          <a:bodyPr anchorCtr="0" anchor="ctr" bIns="83775" lIns="167625" spcFirstLastPara="1" rIns="167625" wrap="square" tIns="83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16"/>
          <p:cNvCxnSpPr/>
          <p:nvPr/>
        </p:nvCxnSpPr>
        <p:spPr>
          <a:xfrm>
            <a:off x="0" y="1624013"/>
            <a:ext cx="18288000" cy="2400"/>
          </a:xfrm>
          <a:prstGeom prst="straightConnector1">
            <a:avLst/>
          </a:prstGeom>
          <a:noFill/>
          <a:ln cap="flat" cmpd="sng" w="12700">
            <a:solidFill>
              <a:srgbClr val="B6022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4" name="Google Shape;94;p16"/>
          <p:cNvGrpSpPr/>
          <p:nvPr/>
        </p:nvGrpSpPr>
        <p:grpSpPr>
          <a:xfrm>
            <a:off x="16154400" y="441454"/>
            <a:ext cx="1301024" cy="976332"/>
            <a:chOff x="0" y="10200"/>
            <a:chExt cx="3013025" cy="3014300"/>
          </a:xfrm>
        </p:grpSpPr>
        <p:sp>
          <p:nvSpPr>
            <p:cNvPr id="95" name="Google Shape;95;p16"/>
            <p:cNvSpPr/>
            <p:nvPr/>
          </p:nvSpPr>
          <p:spPr>
            <a:xfrm>
              <a:off x="0" y="10200"/>
              <a:ext cx="3013025" cy="3014300"/>
            </a:xfrm>
            <a:custGeom>
              <a:rect b="b" l="l" r="r" t="t"/>
              <a:pathLst>
                <a:path extrusionOk="0" h="120572" w="120521">
                  <a:moveTo>
                    <a:pt x="60235" y="5360"/>
                  </a:moveTo>
                  <a:cubicBezTo>
                    <a:pt x="90556" y="5360"/>
                    <a:pt x="115160" y="29965"/>
                    <a:pt x="115160" y="60286"/>
                  </a:cubicBezTo>
                  <a:cubicBezTo>
                    <a:pt x="115160" y="90607"/>
                    <a:pt x="90556" y="115212"/>
                    <a:pt x="60235" y="115212"/>
                  </a:cubicBezTo>
                  <a:cubicBezTo>
                    <a:pt x="29913" y="115212"/>
                    <a:pt x="5309" y="90607"/>
                    <a:pt x="5309" y="60286"/>
                  </a:cubicBezTo>
                  <a:cubicBezTo>
                    <a:pt x="5309" y="29965"/>
                    <a:pt x="29913" y="5360"/>
                    <a:pt x="60235" y="5360"/>
                  </a:cubicBezTo>
                  <a:close/>
                  <a:moveTo>
                    <a:pt x="60235" y="0"/>
                  </a:moveTo>
                  <a:cubicBezTo>
                    <a:pt x="26952" y="0"/>
                    <a:pt x="0" y="27004"/>
                    <a:pt x="0" y="60286"/>
                  </a:cubicBezTo>
                  <a:cubicBezTo>
                    <a:pt x="0" y="93568"/>
                    <a:pt x="26952" y="120572"/>
                    <a:pt x="60235" y="120572"/>
                  </a:cubicBezTo>
                  <a:cubicBezTo>
                    <a:pt x="93517" y="120572"/>
                    <a:pt x="120520" y="93568"/>
                    <a:pt x="120520" y="60286"/>
                  </a:cubicBezTo>
                  <a:cubicBezTo>
                    <a:pt x="120520" y="27004"/>
                    <a:pt x="93517" y="0"/>
                    <a:pt x="60235" y="0"/>
                  </a:cubicBez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1537750" y="1199575"/>
              <a:ext cx="497725" cy="694250"/>
            </a:xfrm>
            <a:custGeom>
              <a:rect b="b" l="l" r="r" t="t"/>
              <a:pathLst>
                <a:path extrusionOk="0" h="27770" w="19909">
                  <a:moveTo>
                    <a:pt x="1" y="0"/>
                  </a:moveTo>
                  <a:lnTo>
                    <a:pt x="1" y="27770"/>
                  </a:lnTo>
                  <a:lnTo>
                    <a:pt x="4238" y="27770"/>
                  </a:lnTo>
                  <a:lnTo>
                    <a:pt x="4238" y="8576"/>
                  </a:lnTo>
                  <a:lnTo>
                    <a:pt x="16029" y="27770"/>
                  </a:lnTo>
                  <a:lnTo>
                    <a:pt x="19909" y="27770"/>
                  </a:lnTo>
                  <a:lnTo>
                    <a:pt x="19909" y="0"/>
                  </a:lnTo>
                  <a:lnTo>
                    <a:pt x="15723" y="0"/>
                  </a:lnTo>
                  <a:lnTo>
                    <a:pt x="15723" y="19194"/>
                  </a:lnTo>
                  <a:lnTo>
                    <a:pt x="388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2031625" y="1199575"/>
              <a:ext cx="567925" cy="694250"/>
            </a:xfrm>
            <a:custGeom>
              <a:rect b="b" l="l" r="r" t="t"/>
              <a:pathLst>
                <a:path extrusionOk="0" h="27770" w="22717">
                  <a:moveTo>
                    <a:pt x="1" y="0"/>
                  </a:moveTo>
                  <a:lnTo>
                    <a:pt x="9240" y="18428"/>
                  </a:lnTo>
                  <a:lnTo>
                    <a:pt x="9240" y="27770"/>
                  </a:lnTo>
                  <a:lnTo>
                    <a:pt x="13477" y="27770"/>
                  </a:lnTo>
                  <a:lnTo>
                    <a:pt x="13477" y="18479"/>
                  </a:lnTo>
                  <a:lnTo>
                    <a:pt x="22716" y="0"/>
                  </a:lnTo>
                  <a:lnTo>
                    <a:pt x="18020" y="0"/>
                  </a:lnTo>
                  <a:lnTo>
                    <a:pt x="11282" y="13324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403250" y="1191925"/>
              <a:ext cx="518150" cy="722325"/>
            </a:xfrm>
            <a:custGeom>
              <a:rect b="b" l="l" r="r" t="t"/>
              <a:pathLst>
                <a:path extrusionOk="0" h="28893" w="20726">
                  <a:moveTo>
                    <a:pt x="10006" y="0"/>
                  </a:moveTo>
                  <a:cubicBezTo>
                    <a:pt x="5922" y="0"/>
                    <a:pt x="1073" y="1838"/>
                    <a:pt x="1073" y="7045"/>
                  </a:cubicBezTo>
                  <a:cubicBezTo>
                    <a:pt x="1073" y="12149"/>
                    <a:pt x="5769" y="13272"/>
                    <a:pt x="10261" y="14344"/>
                  </a:cubicBezTo>
                  <a:cubicBezTo>
                    <a:pt x="14651" y="15365"/>
                    <a:pt x="18735" y="16335"/>
                    <a:pt x="18735" y="20725"/>
                  </a:cubicBezTo>
                  <a:cubicBezTo>
                    <a:pt x="18735" y="25013"/>
                    <a:pt x="14651" y="26953"/>
                    <a:pt x="10873" y="26953"/>
                  </a:cubicBezTo>
                  <a:cubicBezTo>
                    <a:pt x="7453" y="26953"/>
                    <a:pt x="3165" y="26034"/>
                    <a:pt x="2094" y="21593"/>
                  </a:cubicBezTo>
                  <a:lnTo>
                    <a:pt x="1991" y="21184"/>
                  </a:lnTo>
                  <a:lnTo>
                    <a:pt x="1" y="21440"/>
                  </a:lnTo>
                  <a:lnTo>
                    <a:pt x="103" y="21950"/>
                  </a:lnTo>
                  <a:cubicBezTo>
                    <a:pt x="1175" y="26595"/>
                    <a:pt x="4697" y="28892"/>
                    <a:pt x="10873" y="28892"/>
                  </a:cubicBezTo>
                  <a:cubicBezTo>
                    <a:pt x="15621" y="28892"/>
                    <a:pt x="20725" y="26340"/>
                    <a:pt x="20725" y="20725"/>
                  </a:cubicBezTo>
                  <a:cubicBezTo>
                    <a:pt x="20725" y="14855"/>
                    <a:pt x="15468" y="13578"/>
                    <a:pt x="10822" y="12455"/>
                  </a:cubicBezTo>
                  <a:cubicBezTo>
                    <a:pt x="6688" y="11486"/>
                    <a:pt x="3114" y="10618"/>
                    <a:pt x="3114" y="7045"/>
                  </a:cubicBezTo>
                  <a:cubicBezTo>
                    <a:pt x="3114" y="2348"/>
                    <a:pt x="8372" y="1991"/>
                    <a:pt x="10006" y="1991"/>
                  </a:cubicBezTo>
                  <a:cubicBezTo>
                    <a:pt x="13885" y="1991"/>
                    <a:pt x="16233" y="3216"/>
                    <a:pt x="17714" y="6024"/>
                  </a:cubicBezTo>
                  <a:lnTo>
                    <a:pt x="17918" y="6381"/>
                  </a:lnTo>
                  <a:lnTo>
                    <a:pt x="19756" y="5615"/>
                  </a:lnTo>
                  <a:lnTo>
                    <a:pt x="19500" y="5156"/>
                  </a:lnTo>
                  <a:cubicBezTo>
                    <a:pt x="17714" y="1685"/>
                    <a:pt x="14600" y="0"/>
                    <a:pt x="10006" y="0"/>
                  </a:cubicBez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958375" y="1198300"/>
              <a:ext cx="506675" cy="715950"/>
            </a:xfrm>
            <a:custGeom>
              <a:rect b="b" l="l" r="r" t="t"/>
              <a:pathLst>
                <a:path extrusionOk="0" h="28638" w="20267">
                  <a:moveTo>
                    <a:pt x="1" y="0"/>
                  </a:moveTo>
                  <a:lnTo>
                    <a:pt x="1" y="16080"/>
                  </a:lnTo>
                  <a:cubicBezTo>
                    <a:pt x="1" y="24401"/>
                    <a:pt x="3370" y="28637"/>
                    <a:pt x="10108" y="28637"/>
                  </a:cubicBezTo>
                  <a:cubicBezTo>
                    <a:pt x="16948" y="28637"/>
                    <a:pt x="20266" y="24554"/>
                    <a:pt x="20266" y="16080"/>
                  </a:cubicBezTo>
                  <a:lnTo>
                    <a:pt x="20266" y="0"/>
                  </a:lnTo>
                  <a:lnTo>
                    <a:pt x="18275" y="0"/>
                  </a:lnTo>
                  <a:lnTo>
                    <a:pt x="18275" y="16080"/>
                  </a:lnTo>
                  <a:cubicBezTo>
                    <a:pt x="18275" y="23278"/>
                    <a:pt x="15672" y="26647"/>
                    <a:pt x="10108" y="26647"/>
                  </a:cubicBezTo>
                  <a:cubicBezTo>
                    <a:pt x="4595" y="26647"/>
                    <a:pt x="1992" y="23278"/>
                    <a:pt x="1992" y="16080"/>
                  </a:cubicBezTo>
                  <a:lnTo>
                    <a:pt x="1992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167625" lIns="167625" spcFirstLastPara="1" rIns="167625" wrap="square" tIns="167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0" name="Google Shape;10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7574" y="483917"/>
            <a:ext cx="6888600" cy="914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3"/>
    <p:sldLayoutId id="2147483663" r:id="rId4"/>
    <p:sldLayoutId id="2147483664" r:id="rId5"/>
    <p:sldLayoutId id="2147483665" r:id="rId6"/>
    <p:sldLayoutId id="2147483666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chive.ics.uci.edu/dataset/17/breast+cancer+wisconsin+diagnostic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ctrTitle"/>
          </p:nvPr>
        </p:nvSpPr>
        <p:spPr>
          <a:xfrm>
            <a:off x="623392" y="2085175"/>
            <a:ext cx="17041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82850" lIns="182850" spcFirstLastPara="1" rIns="182850" wrap="square" tIns="1828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</a:pPr>
            <a:r>
              <a:rPr lang="en" sz="6200">
                <a:latin typeface="Times New Roman"/>
                <a:ea typeface="Times New Roman"/>
                <a:cs typeface="Times New Roman"/>
                <a:sym typeface="Times New Roman"/>
              </a:rPr>
              <a:t>Breast Cancer Risk Assessment Using Logistic Regression</a:t>
            </a:r>
            <a:endParaRPr sz="6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4529250" y="7557675"/>
            <a:ext cx="922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Orbin Ahmed Acanto</a:t>
            </a:r>
            <a:endParaRPr b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/>
        </p:nvSpPr>
        <p:spPr>
          <a:xfrm>
            <a:off x="837450" y="2036825"/>
            <a:ext cx="1699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Problem Statement</a:t>
            </a:r>
            <a:endParaRPr b="1" i="0" sz="2600" u="none" cap="none" strike="noStrike">
              <a:solidFill>
                <a:srgbClr val="000000"/>
              </a:solidFill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1402350" y="3087175"/>
            <a:ext cx="158691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Breast cancer is one of the leading causes of cancer-related deaths worldwide.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Early detection and classification are crucial for improving survival rates.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There are two major types of breast cancer (e.g., malignant vs. benign).</a:t>
            </a:r>
            <a:endParaRPr sz="2400"/>
          </a:p>
        </p:txBody>
      </p:sp>
      <p:sp>
        <p:nvSpPr>
          <p:cNvPr id="128" name="Google Shape;128;p23"/>
          <p:cNvSpPr txBox="1"/>
          <p:nvPr/>
        </p:nvSpPr>
        <p:spPr>
          <a:xfrm>
            <a:off x="1437300" y="5907250"/>
            <a:ext cx="157992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Goal:</a:t>
            </a:r>
            <a:r>
              <a:rPr lang="en" sz="2400">
                <a:solidFill>
                  <a:schemeClr val="dk1"/>
                </a:solidFill>
              </a:rPr>
              <a:t> Develop a </a:t>
            </a:r>
            <a:r>
              <a:rPr b="1" lang="en" sz="2400">
                <a:solidFill>
                  <a:schemeClr val="dk1"/>
                </a:solidFill>
              </a:rPr>
              <a:t>machine learning model</a:t>
            </a:r>
            <a:r>
              <a:rPr lang="en" sz="2400">
                <a:solidFill>
                  <a:schemeClr val="dk1"/>
                </a:solidFill>
              </a:rPr>
              <a:t> to classify breast cancer types based on clinical and histological features.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/>
        </p:nvSpPr>
        <p:spPr>
          <a:xfrm>
            <a:off x="837450" y="2036825"/>
            <a:ext cx="1699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Dataset Overview</a:t>
            </a:r>
            <a:endParaRPr b="1" i="0" sz="2600" u="none" cap="none" strike="noStrike">
              <a:solidFill>
                <a:srgbClr val="000000"/>
              </a:solidFill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1367325" y="2830800"/>
            <a:ext cx="15687000" cy="52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Source: UCI ML Repository (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https://archive.ics.uci.edu/dataset/17/breast+cancer+wisconsin+diagnostic</a:t>
            </a:r>
            <a:r>
              <a:rPr lang="en" sz="2400"/>
              <a:t>)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Number of samples: 569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Target Variable (Diagnosis):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"M" → Malignant (cancerous)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"B" → Benign (non-cancerous)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Features: The dataset consists of 30 numerical features derived from breast cancer cell nuclei characteristics, grouped into three categories: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Mean Measurements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Standard Error Measurements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Worst (Max) Value Measurements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dataset contains numerical features and a categorical target variable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feature values extracted from digital images of fine needle aspirate (FNA) biopsies of breast masses.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/>
        </p:nvSpPr>
        <p:spPr>
          <a:xfrm>
            <a:off x="837450" y="2036825"/>
            <a:ext cx="1699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Analytical Techniques &amp; Informatics Methods</a:t>
            </a:r>
            <a:endParaRPr b="1" i="0" sz="2600" u="none" cap="none" strike="noStrike">
              <a:solidFill>
                <a:srgbClr val="000000"/>
              </a:solidFill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1367325" y="2830800"/>
            <a:ext cx="15687000" cy="3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Machine Learning Model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Logistic Regression:</a:t>
            </a:r>
            <a:endParaRPr sz="2400"/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Binary classification model (malignant vs. benign).</a:t>
            </a:r>
            <a:endParaRPr sz="2400"/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Provides probabilistic cancer risk assessment.</a:t>
            </a:r>
            <a:endParaRPr sz="2400"/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Interpretable model useful for medical applications.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Preprocessing Steps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Data Normalization: Scaling features to ensure model efficiency.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Splitting Dataset: 80% Training | 20% Testing for model evaluation.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/>
        </p:nvSpPr>
        <p:spPr>
          <a:xfrm>
            <a:off x="837450" y="2036825"/>
            <a:ext cx="1699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Software &amp; Tools</a:t>
            </a:r>
            <a:endParaRPr b="1" i="0" sz="2600" u="none" cap="none" strike="noStrike">
              <a:solidFill>
                <a:srgbClr val="000000"/>
              </a:solidFill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1367325" y="2830800"/>
            <a:ext cx="15687000" cy="3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Programming Language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Python (preferred for ML &amp; data analysis)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ML Frameworks &amp; Libraries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scikit-learn: Model development (Logistic Regression)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pandas &amp; NumPy: Data preprocessing &amp; analysis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matplotlib &amp; seaborn: Data visualization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Jupyter Notebook: Experimentation environment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Outcomes: A highly interpretable model for breast cancer classification.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ony Brook University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