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5" r:id="rId15"/>
    <p:sldId id="276" r:id="rId16"/>
    <p:sldId id="277" r:id="rId17"/>
    <p:sldId id="278" r:id="rId18"/>
    <p:sldId id="279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3ED91AC1-AF15-4903-AE7B-4CB0D61E50BD}"/>
    <pc:docChg chg="modSld sldOrd">
      <pc:chgData name="Krishna Kant Dubey" userId="cd28fa1e1902c48d" providerId="LiveId" clId="{3ED91AC1-AF15-4903-AE7B-4CB0D61E50BD}" dt="2025-08-11T06:06:00.678" v="2"/>
      <pc:docMkLst>
        <pc:docMk/>
      </pc:docMkLst>
      <pc:sldChg chg="addSp modSp">
        <pc:chgData name="Krishna Kant Dubey" userId="cd28fa1e1902c48d" providerId="LiveId" clId="{3ED91AC1-AF15-4903-AE7B-4CB0D61E50BD}" dt="2025-08-11T06:06:00.678" v="2"/>
        <pc:sldMkLst>
          <pc:docMk/>
          <pc:sldMk cId="2381247086" sldId="257"/>
        </pc:sldMkLst>
        <pc:picChg chg="add mod">
          <ac:chgData name="Krishna Kant Dubey" userId="cd28fa1e1902c48d" providerId="LiveId" clId="{3ED91AC1-AF15-4903-AE7B-4CB0D61E50BD}" dt="2025-08-11T06:06:00.678" v="2"/>
          <ac:picMkLst>
            <pc:docMk/>
            <pc:sldMk cId="2381247086" sldId="257"/>
            <ac:picMk id="3" creationId="{01AFD90B-269A-04FA-ADE2-D62DE615218D}"/>
          </ac:picMkLst>
        </pc:picChg>
      </pc:sldChg>
      <pc:sldChg chg="ord">
        <pc:chgData name="Krishna Kant Dubey" userId="cd28fa1e1902c48d" providerId="LiveId" clId="{3ED91AC1-AF15-4903-AE7B-4CB0D61E50BD}" dt="2025-08-05T09:12:10.028" v="1"/>
        <pc:sldMkLst>
          <pc:docMk/>
          <pc:sldMk cId="465851192" sldId="265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12:36:30.669" v="76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D66E7EAC-AE87-492A-9EF6-5392BE37986D}" dt="2025-07-30T12:51:34.254" v="106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  <pc:spChg chg="mod">
          <ac:chgData name="Krishna Kant Dubey" userId="cd28fa1e1902c48d" providerId="LiveId" clId="{D66E7EAC-AE87-492A-9EF6-5392BE37986D}" dt="2025-07-30T13:12:25.335" v="213" actId="207"/>
          <ac:spMkLst>
            <pc:docMk/>
            <pc:sldMk cId="233625222" sldId="264"/>
            <ac:spMk id="4" creationId="{515936DB-3871-8056-7D60-37E8C53BA1CB}"/>
          </ac:spMkLst>
        </pc:spChg>
        <pc:spChg chg="mod">
          <ac:chgData name="Krishna Kant Dubey" userId="cd28fa1e1902c48d" providerId="LiveId" clId="{D66E7EAC-AE87-492A-9EF6-5392BE37986D}" dt="2025-07-30T12:37:54.079" v="89" actId="207"/>
          <ac:spMkLst>
            <pc:docMk/>
            <pc:sldMk cId="233625222" sldId="264"/>
            <ac:spMk id="12" creationId="{83F01126-C4CB-CC91-36CA-5DB3D30DC044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  <pc:spChg chg="mod">
          <ac:chgData name="Krishna Kant Dubey" userId="cd28fa1e1902c48d" providerId="LiveId" clId="{D66E7EAC-AE87-492A-9EF6-5392BE37986D}" dt="2025-07-30T13:15:17.537" v="228" actId="207"/>
          <ac:spMkLst>
            <pc:docMk/>
            <pc:sldMk cId="465851192" sldId="265"/>
            <ac:spMk id="4" creationId="{6CB22955-9EF9-81F5-2186-CCABD6BED4F9}"/>
          </ac:spMkLst>
        </pc:spChg>
        <pc:spChg chg="mod">
          <ac:chgData name="Krishna Kant Dubey" userId="cd28fa1e1902c48d" providerId="LiveId" clId="{D66E7EAC-AE87-492A-9EF6-5392BE37986D}" dt="2025-07-30T12:38:10.918" v="91" actId="207"/>
          <ac:spMkLst>
            <pc:docMk/>
            <pc:sldMk cId="465851192" sldId="265"/>
            <ac:spMk id="12" creationId="{68639376-A581-9F83-20E1-7C39D7079336}"/>
          </ac:spMkLst>
        </pc:spChg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  <pc:spChg chg="mod">
          <ac:chgData name="Krishna Kant Dubey" userId="cd28fa1e1902c48d" providerId="LiveId" clId="{D66E7EAC-AE87-492A-9EF6-5392BE37986D}" dt="2025-07-30T13:17:40.999" v="240" actId="207"/>
          <ac:spMkLst>
            <pc:docMk/>
            <pc:sldMk cId="435377750" sldId="266"/>
            <ac:spMk id="4" creationId="{C6A799B0-EDDB-67F6-3F1A-DBCAFB18365C}"/>
          </ac:spMkLst>
        </pc:spChg>
        <pc:spChg chg="mod">
          <ac:chgData name="Krishna Kant Dubey" userId="cd28fa1e1902c48d" providerId="LiveId" clId="{D66E7EAC-AE87-492A-9EF6-5392BE37986D}" dt="2025-07-30T12:38:58.635" v="94" actId="207"/>
          <ac:spMkLst>
            <pc:docMk/>
            <pc:sldMk cId="435377750" sldId="266"/>
            <ac:spMk id="12" creationId="{E53CB4A5-AD85-A9A0-B5C9-BB82E47EF31D}"/>
          </ac:spMkLst>
        </pc:spChg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  <pc:spChg chg="mod">
          <ac:chgData name="Krishna Kant Dubey" userId="cd28fa1e1902c48d" providerId="LiveId" clId="{D66E7EAC-AE87-492A-9EF6-5392BE37986D}" dt="2025-08-04T06:55:02.754" v="245" actId="207"/>
          <ac:spMkLst>
            <pc:docMk/>
            <pc:sldMk cId="2659771405" sldId="267"/>
            <ac:spMk id="4" creationId="{12C8A908-A7AA-70B5-4913-8527B9393A53}"/>
          </ac:spMkLst>
        </pc:spChg>
        <pc:spChg chg="mod">
          <ac:chgData name="Krishna Kant Dubey" userId="cd28fa1e1902c48d" providerId="LiveId" clId="{D66E7EAC-AE87-492A-9EF6-5392BE37986D}" dt="2025-07-30T12:39:17.594" v="96" actId="207"/>
          <ac:spMkLst>
            <pc:docMk/>
            <pc:sldMk cId="2659771405" sldId="267"/>
            <ac:spMk id="12" creationId="{79A6CFEA-611F-0EE0-C1FA-1D21032CFCB9}"/>
          </ac:spMkLst>
        </pc:spChg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  <pc:spChg chg="mod">
          <ac:chgData name="Krishna Kant Dubey" userId="cd28fa1e1902c48d" providerId="LiveId" clId="{D66E7EAC-AE87-492A-9EF6-5392BE37986D}" dt="2025-08-04T06:56:36.906" v="261" actId="207"/>
          <ac:spMkLst>
            <pc:docMk/>
            <pc:sldMk cId="2252517691" sldId="268"/>
            <ac:spMk id="4" creationId="{3CF8B775-2F0E-E6B4-EFF2-1047805F589E}"/>
          </ac:spMkLst>
        </pc:spChg>
        <pc:spChg chg="mod">
          <ac:chgData name="Krishna Kant Dubey" userId="cd28fa1e1902c48d" providerId="LiveId" clId="{D66E7EAC-AE87-492A-9EF6-5392BE37986D}" dt="2025-08-04T06:55:34.875" v="248" actId="207"/>
          <ac:spMkLst>
            <pc:docMk/>
            <pc:sldMk cId="2252517691" sldId="268"/>
            <ac:spMk id="12" creationId="{5189F8FC-E8EC-A68A-BE46-41752A8FF22C}"/>
          </ac:spMkLst>
        </pc:spChg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  <pc:spChg chg="mod">
          <ac:chgData name="Krishna Kant Dubey" userId="cd28fa1e1902c48d" providerId="LiveId" clId="{D66E7EAC-AE87-492A-9EF6-5392BE37986D}" dt="2025-07-30T12:54:38.020" v="137"/>
          <ac:spMkLst>
            <pc:docMk/>
            <pc:sldMk cId="4067245570" sldId="270"/>
            <ac:spMk id="4" creationId="{2F86C64A-0DF7-A46A-07EF-1D0A88D13B1D}"/>
          </ac:spMkLst>
        </pc:spChg>
        <pc:spChg chg="mod">
          <ac:chgData name="Krishna Kant Dubey" userId="cd28fa1e1902c48d" providerId="LiveId" clId="{D66E7EAC-AE87-492A-9EF6-5392BE37986D}" dt="2025-07-30T12:55:11.347" v="138" actId="207"/>
          <ac:spMkLst>
            <pc:docMk/>
            <pc:sldMk cId="4067245570" sldId="270"/>
            <ac:spMk id="12" creationId="{FF97253C-8030-850F-65F0-ABFF6B7F7ECF}"/>
          </ac:spMkLst>
        </pc:spChg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  <pc:spChg chg="mod">
          <ac:chgData name="Krishna Kant Dubey" userId="cd28fa1e1902c48d" providerId="LiveId" clId="{D66E7EAC-AE87-492A-9EF6-5392BE37986D}" dt="2025-08-04T07:03:36.473" v="269" actId="207"/>
          <ac:spMkLst>
            <pc:docMk/>
            <pc:sldMk cId="1653630643" sldId="271"/>
            <ac:spMk id="4" creationId="{EE673039-EDD5-D9E2-E6D5-47BEC4058745}"/>
          </ac:spMkLst>
        </pc:spChg>
        <pc:spChg chg="mod">
          <ac:chgData name="Krishna Kant Dubey" userId="cd28fa1e1902c48d" providerId="LiveId" clId="{D66E7EAC-AE87-492A-9EF6-5392BE37986D}" dt="2025-07-30T12:56:16.306" v="146" actId="207"/>
          <ac:spMkLst>
            <pc:docMk/>
            <pc:sldMk cId="1653630643" sldId="271"/>
            <ac:spMk id="12" creationId="{CE9CA840-64AD-9E15-F9E4-DE2C1AB67194}"/>
          </ac:spMkLst>
        </pc:spChg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  <pc:spChg chg="mod">
          <ac:chgData name="Krishna Kant Dubey" userId="cd28fa1e1902c48d" providerId="LiveId" clId="{D66E7EAC-AE87-492A-9EF6-5392BE37986D}" dt="2025-07-30T12:57:04.476" v="153" actId="207"/>
          <ac:spMkLst>
            <pc:docMk/>
            <pc:sldMk cId="2883240827" sldId="275"/>
            <ac:spMk id="12" creationId="{4F1F33D5-DDDE-ADC6-602B-A28E43B83047}"/>
          </ac:spMkLst>
        </pc:spChg>
        <pc:picChg chg="add mod ord">
          <ac:chgData name="Krishna Kant Dubey" userId="cd28fa1e1902c48d" providerId="LiveId" clId="{D66E7EAC-AE87-492A-9EF6-5392BE37986D}" dt="2025-08-04T07:04:23.313" v="270" actId="22"/>
          <ac:picMkLst>
            <pc:docMk/>
            <pc:sldMk cId="2883240827" sldId="275"/>
            <ac:picMk id="3" creationId="{4FE5FBF3-D7FA-1FB1-E04D-CF286B4885D7}"/>
          </ac:picMkLst>
        </pc:picChg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  <pc:spChg chg="mod">
          <ac:chgData name="Krishna Kant Dubey" userId="cd28fa1e1902c48d" providerId="LiveId" clId="{D66E7EAC-AE87-492A-9EF6-5392BE37986D}" dt="2025-08-04T07:05:04.542" v="275" actId="207"/>
          <ac:spMkLst>
            <pc:docMk/>
            <pc:sldMk cId="2753172050" sldId="276"/>
            <ac:spMk id="4" creationId="{4E22CC6A-F585-A74A-63D8-9507D7F62EA6}"/>
          </ac:spMkLst>
        </pc:spChg>
        <pc:spChg chg="mod">
          <ac:chgData name="Krishna Kant Dubey" userId="cd28fa1e1902c48d" providerId="LiveId" clId="{D66E7EAC-AE87-492A-9EF6-5392BE37986D}" dt="2025-07-30T12:57:32.178" v="156" actId="207"/>
          <ac:spMkLst>
            <pc:docMk/>
            <pc:sldMk cId="2753172050" sldId="276"/>
            <ac:spMk id="12" creationId="{F3978934-F768-D2E0-7D40-6072FDC05C21}"/>
          </ac:spMkLst>
        </pc:spChg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  <pc:spChg chg="mod">
          <ac:chgData name="Krishna Kant Dubey" userId="cd28fa1e1902c48d" providerId="LiveId" clId="{D66E7EAC-AE87-492A-9EF6-5392BE37986D}" dt="2025-08-04T07:05:34.433" v="281" actId="207"/>
          <ac:spMkLst>
            <pc:docMk/>
            <pc:sldMk cId="1207225267" sldId="277"/>
            <ac:spMk id="4" creationId="{540B9E51-C95D-F5AC-147B-B9E47E4B34F2}"/>
          </ac:spMkLst>
        </pc:spChg>
        <pc:spChg chg="mod">
          <ac:chgData name="Krishna Kant Dubey" userId="cd28fa1e1902c48d" providerId="LiveId" clId="{D66E7EAC-AE87-492A-9EF6-5392BE37986D}" dt="2025-07-30T12:57:56.177" v="159" actId="207"/>
          <ac:spMkLst>
            <pc:docMk/>
            <pc:sldMk cId="1207225267" sldId="277"/>
            <ac:spMk id="12" creationId="{02026AE3-A060-4992-BC99-161EC1B3BF6D}"/>
          </ac:spMkLst>
        </pc:spChg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  <pc:spChg chg="mod">
          <ac:chgData name="Krishna Kant Dubey" userId="cd28fa1e1902c48d" providerId="LiveId" clId="{D66E7EAC-AE87-492A-9EF6-5392BE37986D}" dt="2025-08-04T07:06:08.851" v="286" actId="207"/>
          <ac:spMkLst>
            <pc:docMk/>
            <pc:sldMk cId="4225023914" sldId="278"/>
            <ac:spMk id="4" creationId="{594E6F41-16FA-0E1F-3A4B-A560EEE01275}"/>
          </ac:spMkLst>
        </pc:spChg>
        <pc:spChg chg="mod">
          <ac:chgData name="Krishna Kant Dubey" userId="cd28fa1e1902c48d" providerId="LiveId" clId="{D66E7EAC-AE87-492A-9EF6-5392BE37986D}" dt="2025-07-30T12:59:03.015" v="165" actId="207"/>
          <ac:spMkLst>
            <pc:docMk/>
            <pc:sldMk cId="4225023914" sldId="278"/>
            <ac:spMk id="12" creationId="{6DFED2F0-1940-3293-D142-8930337956DB}"/>
          </ac:spMkLst>
        </pc:spChg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  <pc:spChg chg="mod">
          <ac:chgData name="Krishna Kant Dubey" userId="cd28fa1e1902c48d" providerId="LiveId" clId="{D66E7EAC-AE87-492A-9EF6-5392BE37986D}" dt="2025-08-04T07:13:19.506" v="290" actId="207"/>
          <ac:spMkLst>
            <pc:docMk/>
            <pc:sldMk cId="252878519" sldId="279"/>
            <ac:spMk id="4" creationId="{87793DF9-2AEF-5DAC-77F9-5B39B40E8D58}"/>
          </ac:spMkLst>
        </pc:spChg>
        <pc:spChg chg="mod">
          <ac:chgData name="Krishna Kant Dubey" userId="cd28fa1e1902c48d" providerId="LiveId" clId="{D66E7EAC-AE87-492A-9EF6-5392BE37986D}" dt="2025-07-30T12:59:30.314" v="168" actId="207"/>
          <ac:spMkLst>
            <pc:docMk/>
            <pc:sldMk cId="252878519" sldId="279"/>
            <ac:spMk id="12" creationId="{89FA777E-4C8B-6593-F6FD-401123C5E66E}"/>
          </ac:spMkLst>
        </pc:spChg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1AFD90B-269A-04FA-ADE2-D62DE6152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0277A-ED9D-DDF9-AE45-E09B12FDE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9DAE8E-0901-4D7E-4F33-34E743EF1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9A6CFEA-611F-0EE0-C1FA-1D21032C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Extract data and insights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8A908-A7AA-70B5-4913-8527B939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593"/>
            <a:ext cx="10515600" cy="403337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Key points to understand about using AI to extract data and insights include:</a:t>
            </a:r>
          </a:p>
          <a:p>
            <a:r>
              <a:rPr lang="en-US" dirty="0">
                <a:solidFill>
                  <a:srgbClr val="002060"/>
                </a:solidFill>
              </a:rPr>
              <a:t>The basis for most document analysis solutions is a computer vision technology called </a:t>
            </a:r>
            <a:r>
              <a:rPr lang="en-US" i="1" dirty="0">
                <a:solidFill>
                  <a:srgbClr val="002060"/>
                </a:solidFill>
              </a:rPr>
              <a:t>optical character recognition</a:t>
            </a:r>
            <a:r>
              <a:rPr lang="en-US" dirty="0">
                <a:solidFill>
                  <a:srgbClr val="002060"/>
                </a:solidFill>
              </a:rPr>
              <a:t> (OCR).</a:t>
            </a:r>
          </a:p>
          <a:p>
            <a:r>
              <a:rPr lang="en-US" dirty="0">
                <a:solidFill>
                  <a:srgbClr val="002060"/>
                </a:solidFill>
              </a:rPr>
              <a:t>While an OCR model can identify the location of text in an image, more advanced models can also </a:t>
            </a:r>
            <a:r>
              <a:rPr lang="en-US" i="1" dirty="0">
                <a:solidFill>
                  <a:srgbClr val="002060"/>
                </a:solidFill>
              </a:rPr>
              <a:t>interpret</a:t>
            </a:r>
            <a:r>
              <a:rPr lang="en-US" dirty="0">
                <a:solidFill>
                  <a:srgbClr val="002060"/>
                </a:solidFill>
              </a:rPr>
              <a:t> individual values in the document - and so extract specific fields.</a:t>
            </a:r>
          </a:p>
          <a:p>
            <a:r>
              <a:rPr lang="en-US" dirty="0">
                <a:solidFill>
                  <a:srgbClr val="002060"/>
                </a:solidFill>
              </a:rPr>
              <a:t>While most data extraction models have historically focused on extracting fields from text-based forms, more advanced models that can extract information from audio recording, images, and videos are becoming more readily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77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DD207-86F8-FC22-1A64-EAAC9CE0E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32AE5A-6150-9070-05F3-E6E8F0FE8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189F8FC-E8EC-A68A-BE46-41752A8F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Responsible AI</a:t>
            </a: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8B775-2F0E-E6B4-EFF2-1047805F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593"/>
            <a:ext cx="10515600" cy="403337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Fairness</a:t>
            </a:r>
          </a:p>
          <a:p>
            <a:r>
              <a:rPr lang="en-IN" b="1" dirty="0">
                <a:solidFill>
                  <a:srgbClr val="002060"/>
                </a:solidFill>
              </a:rPr>
              <a:t>Reliability and safety</a:t>
            </a:r>
          </a:p>
          <a:p>
            <a:r>
              <a:rPr lang="en-IN" b="1" dirty="0">
                <a:solidFill>
                  <a:srgbClr val="002060"/>
                </a:solidFill>
              </a:rPr>
              <a:t>Privacy and security</a:t>
            </a:r>
          </a:p>
          <a:p>
            <a:r>
              <a:rPr lang="en-IN" b="1" dirty="0">
                <a:solidFill>
                  <a:srgbClr val="002060"/>
                </a:solidFill>
              </a:rPr>
              <a:t>Inclusiveness</a:t>
            </a:r>
          </a:p>
          <a:p>
            <a:r>
              <a:rPr lang="en-IN" b="1" dirty="0">
                <a:solidFill>
                  <a:srgbClr val="002060"/>
                </a:solidFill>
              </a:rPr>
              <a:t>Transparency</a:t>
            </a:r>
          </a:p>
          <a:p>
            <a:r>
              <a:rPr lang="en-IN" b="1" dirty="0">
                <a:solidFill>
                  <a:srgbClr val="002060"/>
                </a:solidFill>
              </a:rPr>
              <a:t>Accountability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5969-4D0C-04B7-0590-B518B38D2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D772BB-126D-908B-213A-CFEAB1AD6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F97253C-8030-850F-65F0-ABFF6B7F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Introduction to machine learning concepts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6C64A-0DF7-A46A-07EF-1D0A88D1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What is machine learning?</a:t>
            </a:r>
          </a:p>
          <a:p>
            <a:r>
              <a:rPr lang="en-IN" b="1" dirty="0">
                <a:solidFill>
                  <a:srgbClr val="002060"/>
                </a:solidFill>
              </a:rPr>
              <a:t>Types of machine learning</a:t>
            </a:r>
          </a:p>
          <a:p>
            <a:r>
              <a:rPr lang="en-IN" b="1" dirty="0">
                <a:solidFill>
                  <a:srgbClr val="002060"/>
                </a:solidFill>
              </a:rPr>
              <a:t>Regression</a:t>
            </a:r>
          </a:p>
          <a:p>
            <a:r>
              <a:rPr lang="en-IN" b="1" dirty="0">
                <a:solidFill>
                  <a:srgbClr val="002060"/>
                </a:solidFill>
              </a:rPr>
              <a:t>Binary classification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Multiclass classification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Clustering</a:t>
            </a:r>
          </a:p>
          <a:p>
            <a:r>
              <a:rPr lang="en-IN" b="1" dirty="0">
                <a:solidFill>
                  <a:srgbClr val="002060"/>
                </a:solidFill>
              </a:rPr>
              <a:t>Deep learning</a:t>
            </a:r>
          </a:p>
          <a:p>
            <a:r>
              <a:rPr lang="en-IN" b="1" dirty="0">
                <a:solidFill>
                  <a:srgbClr val="002060"/>
                </a:solidFill>
              </a:rPr>
              <a:t>Transformers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724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D1E88-D18F-F67C-C520-8009775D6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2EFF82-4E94-7D64-6C36-E0CF576C5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E9CA840-64AD-9E15-F9E4-DE2C1AB6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What is machine learning?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73039-EDD5-D9E2-E6D5-47BEC405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Machine learning has its origins in statistics and mathematical modeling of data. </a:t>
            </a:r>
            <a:r>
              <a:rPr lang="en-US" dirty="0">
                <a:solidFill>
                  <a:srgbClr val="FF0000"/>
                </a:solidFill>
              </a:rPr>
              <a:t>The fundamental idea of machine learning is to use data from past observations to predict unknown outcomes or values</a:t>
            </a:r>
            <a:r>
              <a:rPr lang="en-US" dirty="0">
                <a:solidFill>
                  <a:srgbClr val="002060"/>
                </a:solidFill>
              </a:rPr>
              <a:t>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The proprietor of an ice cream store might use an app that combines historical sales and weather records to predict how many ice creams they're likely to sell on a given day, based on the weather forecast.</a:t>
            </a:r>
          </a:p>
          <a:p>
            <a:r>
              <a:rPr lang="en-US" dirty="0">
                <a:solidFill>
                  <a:srgbClr val="002060"/>
                </a:solidFill>
              </a:rPr>
              <a:t>A doctor might use clinical data from past patients to run automated tests that predict whether a new patient is at risk from diabetes based on factors like weight, blood glucose level, and other measurements.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5363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F63F-22C6-932D-6EE1-5F27D7002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645033-EBEE-77C4-D825-9C1C7E2D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F1F33D5-DDDE-ADC6-602B-A28E43B8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Types of machine learning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FE5FBF3-D7FA-1FB1-E04D-CF286B488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4547" y="2512003"/>
            <a:ext cx="738290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4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65210-7645-17B3-5C65-065D305CE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FC19DD-7DA6-B22F-F00D-CC232561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3978934-F768-D2E0-7D40-6072FDC0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Regression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2CC6A-F585-A74A-63D8-9507D7F6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Regression</a:t>
            </a:r>
            <a:r>
              <a:rPr lang="en-US" b="1" dirty="0">
                <a:solidFill>
                  <a:srgbClr val="FF0000"/>
                </a:solidFill>
              </a:rPr>
              <a:t> is a form of supervised machine learning in which the label predicted by the model is a numeric value.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The number of ice creams sold on a given day, based on the temperature, rainfall, and windspeed.</a:t>
            </a:r>
          </a:p>
          <a:p>
            <a:r>
              <a:rPr lang="en-US" dirty="0">
                <a:solidFill>
                  <a:srgbClr val="002060"/>
                </a:solidFill>
              </a:rPr>
              <a:t>The selling price of a property based on its size in square feet, the number of bedrooms it contains, and socio-economic metrics for its location.</a:t>
            </a:r>
          </a:p>
          <a:p>
            <a:r>
              <a:rPr lang="en-US" dirty="0">
                <a:solidFill>
                  <a:srgbClr val="002060"/>
                </a:solidFill>
              </a:rPr>
              <a:t>The fuel efficiency (in miles-per-gallon) of a car based on its engine size, weight, width, height, and length.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317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0D2E0-FA35-5E39-63C7-6BD05BEC4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E3CD5-E4D8-C343-23EE-A2EE8CE4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2026AE3-A060-4992-BC99-161EC1B3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Binary classification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B9E51-C95D-F5AC-147B-B9E47E4B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 </a:t>
            </a:r>
            <a:r>
              <a:rPr lang="en-US" b="1" i="1" dirty="0">
                <a:solidFill>
                  <a:srgbClr val="FF0000"/>
                </a:solidFill>
              </a:rPr>
              <a:t>binary classification</a:t>
            </a:r>
            <a:r>
              <a:rPr lang="en-US" b="1" dirty="0">
                <a:solidFill>
                  <a:srgbClr val="FF0000"/>
                </a:solidFill>
              </a:rPr>
              <a:t>, the label determines whether the observed item </a:t>
            </a:r>
            <a:r>
              <a:rPr lang="en-US" b="1" i="1" dirty="0">
                <a:solidFill>
                  <a:srgbClr val="FF0000"/>
                </a:solidFill>
              </a:rPr>
              <a:t>is</a:t>
            </a:r>
            <a:r>
              <a:rPr lang="en-US" b="1" dirty="0">
                <a:solidFill>
                  <a:srgbClr val="FF0000"/>
                </a:solidFill>
              </a:rPr>
              <a:t> (or </a:t>
            </a:r>
            <a:r>
              <a:rPr lang="en-US" b="1" i="1" dirty="0">
                <a:solidFill>
                  <a:srgbClr val="FF0000"/>
                </a:solidFill>
              </a:rPr>
              <a:t>isn't</a:t>
            </a:r>
            <a:r>
              <a:rPr lang="en-US" b="1" dirty="0">
                <a:solidFill>
                  <a:srgbClr val="FF0000"/>
                </a:solidFill>
              </a:rPr>
              <a:t>) an instance of a specific class. Or put another way, binary classification models predict one of two mutually exclusive outcomes.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Whether a patient is at risk for diabetes based on clinical metrics like weight, age, blood glucose level, and so on.</a:t>
            </a:r>
          </a:p>
          <a:p>
            <a:r>
              <a:rPr lang="en-US" dirty="0">
                <a:solidFill>
                  <a:srgbClr val="002060"/>
                </a:solidFill>
              </a:rPr>
              <a:t>Whether a bank customer will default on a loan based on income, credit history, age, and other factors.</a:t>
            </a:r>
          </a:p>
          <a:p>
            <a:r>
              <a:rPr lang="en-US" dirty="0">
                <a:solidFill>
                  <a:srgbClr val="002060"/>
                </a:solidFill>
              </a:rPr>
              <a:t>Whether a mailing list customer will respond positively to a marketing offer based on demographic attributes and past purchases.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722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A02F7-8F8D-05B5-A6E3-5117AAB0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E374C7-2591-20E3-77DA-6DD349E8F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DFED2F0-1940-3293-D142-89303379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Multiclass classification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E6F41-16FA-0E1F-3A4B-A560EEE0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Multiclass classification</a:t>
            </a:r>
            <a:r>
              <a:rPr lang="en-US" b="1" dirty="0">
                <a:solidFill>
                  <a:srgbClr val="FF0000"/>
                </a:solidFill>
              </a:rPr>
              <a:t> extends binary classification to predict a label that represents one of multiple possible classes. For example,</a:t>
            </a:r>
          </a:p>
          <a:p>
            <a:r>
              <a:rPr lang="en-US" dirty="0">
                <a:solidFill>
                  <a:srgbClr val="002060"/>
                </a:solidFill>
              </a:rPr>
              <a:t>The species of a penguin (</a:t>
            </a:r>
            <a:r>
              <a:rPr lang="en-US" i="1" dirty="0">
                <a:solidFill>
                  <a:srgbClr val="002060"/>
                </a:solidFill>
              </a:rPr>
              <a:t>Adelie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Gentoo</a:t>
            </a:r>
            <a:r>
              <a:rPr lang="en-US" dirty="0">
                <a:solidFill>
                  <a:srgbClr val="002060"/>
                </a:solidFill>
              </a:rPr>
              <a:t>, or </a:t>
            </a:r>
            <a:r>
              <a:rPr lang="en-US" i="1" dirty="0">
                <a:solidFill>
                  <a:srgbClr val="002060"/>
                </a:solidFill>
              </a:rPr>
              <a:t>Chinstrap</a:t>
            </a:r>
            <a:r>
              <a:rPr lang="en-US" dirty="0">
                <a:solidFill>
                  <a:srgbClr val="002060"/>
                </a:solidFill>
              </a:rPr>
              <a:t>) based on its physical measurements.</a:t>
            </a:r>
          </a:p>
          <a:p>
            <a:r>
              <a:rPr lang="en-US" dirty="0">
                <a:solidFill>
                  <a:srgbClr val="002060"/>
                </a:solidFill>
              </a:rPr>
              <a:t>The genre of a movie (</a:t>
            </a:r>
            <a:r>
              <a:rPr lang="en-US" i="1" dirty="0">
                <a:solidFill>
                  <a:srgbClr val="002060"/>
                </a:solidFill>
              </a:rPr>
              <a:t>comedy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horror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romance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adventure</a:t>
            </a:r>
            <a:r>
              <a:rPr lang="en-US" dirty="0">
                <a:solidFill>
                  <a:srgbClr val="002060"/>
                </a:solidFill>
              </a:rPr>
              <a:t>, or </a:t>
            </a:r>
            <a:r>
              <a:rPr lang="en-US" i="1" dirty="0">
                <a:solidFill>
                  <a:srgbClr val="002060"/>
                </a:solidFill>
              </a:rPr>
              <a:t>science fiction</a:t>
            </a:r>
            <a:r>
              <a:rPr lang="en-US" dirty="0">
                <a:solidFill>
                  <a:srgbClr val="002060"/>
                </a:solidFill>
              </a:rPr>
              <a:t>) based on its cast, director, and budget.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502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83338-51BD-D220-F49F-9A6E973D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EBCDD5-9CEC-F9A2-5EA7-BFC6ED457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A777E-4C8B-6593-F6FD-401123C5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Clustering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93DF9-2AEF-5DAC-77F9-5B39B40E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most common form of unsupervised machine learning is </a:t>
            </a:r>
            <a:r>
              <a:rPr lang="en-US" i="1" dirty="0">
                <a:solidFill>
                  <a:srgbClr val="FF0000"/>
                </a:solidFill>
              </a:rPr>
              <a:t>clustering</a:t>
            </a:r>
            <a:r>
              <a:rPr lang="en-US" dirty="0">
                <a:solidFill>
                  <a:srgbClr val="FF0000"/>
                </a:solidFill>
              </a:rPr>
              <a:t>. A clustering algorithm identifies similarities between observations based on their features, and groups them into discrete clusters.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Group similar flowers based on their size, number of leaves, and number of petals.</a:t>
            </a:r>
          </a:p>
          <a:p>
            <a:r>
              <a:rPr lang="en-US" dirty="0">
                <a:solidFill>
                  <a:srgbClr val="002060"/>
                </a:solidFill>
              </a:rPr>
              <a:t>Identify groups of similar customers based on demographic attributes and purchasing behavior.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87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Introduction to AI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Introduction to AI concepts</a:t>
            </a:r>
          </a:p>
          <a:p>
            <a:r>
              <a:rPr lang="en-US" b="1" dirty="0">
                <a:solidFill>
                  <a:srgbClr val="002060"/>
                </a:solidFill>
              </a:rPr>
              <a:t>Introduction to machine learning concepts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114"/>
            <a:ext cx="10515600" cy="56962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Introduction to AI concepts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Introduction to AI</a:t>
            </a:r>
          </a:p>
          <a:p>
            <a:r>
              <a:rPr lang="en-IN" b="1" dirty="0">
                <a:solidFill>
                  <a:srgbClr val="002060"/>
                </a:solidFill>
              </a:rPr>
              <a:t>Generative AI</a:t>
            </a:r>
          </a:p>
          <a:p>
            <a:r>
              <a:rPr lang="en-IN" b="1" dirty="0">
                <a:solidFill>
                  <a:srgbClr val="002060"/>
                </a:solidFill>
              </a:rPr>
              <a:t>Computer vision</a:t>
            </a:r>
          </a:p>
          <a:p>
            <a:r>
              <a:rPr lang="en-IN" b="1" dirty="0">
                <a:solidFill>
                  <a:srgbClr val="002060"/>
                </a:solidFill>
              </a:rPr>
              <a:t>Speech</a:t>
            </a:r>
          </a:p>
          <a:p>
            <a:r>
              <a:rPr lang="en-IN" b="1" dirty="0">
                <a:solidFill>
                  <a:srgbClr val="002060"/>
                </a:solidFill>
              </a:rPr>
              <a:t>Natural language processing</a:t>
            </a:r>
          </a:p>
          <a:p>
            <a:r>
              <a:rPr lang="en-IN" b="1" dirty="0">
                <a:solidFill>
                  <a:srgbClr val="002060"/>
                </a:solidFill>
              </a:rPr>
              <a:t>Extract data and insights</a:t>
            </a:r>
          </a:p>
          <a:p>
            <a:r>
              <a:rPr lang="en-IN" b="1" dirty="0">
                <a:solidFill>
                  <a:srgbClr val="002060"/>
                </a:solidFill>
              </a:rPr>
              <a:t>Responsible AI</a:t>
            </a:r>
          </a:p>
          <a:p>
            <a:r>
              <a:rPr lang="en-IN" b="1" dirty="0">
                <a:solidFill>
                  <a:srgbClr val="002060"/>
                </a:solidFill>
              </a:rPr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Introduction to AI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761"/>
            <a:ext cx="10515600" cy="428820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This module is designed </a:t>
            </a:r>
            <a:r>
              <a:rPr lang="en-US" b="1" dirty="0">
                <a:solidFill>
                  <a:srgbClr val="FF0000"/>
                </a:solidFill>
              </a:rPr>
              <a:t>to provide a high-level overview of some core capabilities of artificial intelligence (AI) </a:t>
            </a:r>
            <a:r>
              <a:rPr lang="en-US" dirty="0">
                <a:solidFill>
                  <a:srgbClr val="002060"/>
                </a:solidFill>
              </a:rPr>
              <a:t>and give you an </a:t>
            </a:r>
            <a:r>
              <a:rPr lang="en-US" i="1" dirty="0">
                <a:solidFill>
                  <a:srgbClr val="002060"/>
                </a:solidFill>
              </a:rPr>
              <a:t>intuition</a:t>
            </a:r>
            <a:r>
              <a:rPr lang="en-US" dirty="0">
                <a:solidFill>
                  <a:srgbClr val="002060"/>
                </a:solidFill>
              </a:rPr>
              <a:t> of how they work. </a:t>
            </a:r>
          </a:p>
          <a:p>
            <a:r>
              <a:rPr lang="en-US" dirty="0">
                <a:solidFill>
                  <a:srgbClr val="002060"/>
                </a:solidFill>
              </a:rPr>
              <a:t>we </a:t>
            </a:r>
            <a:r>
              <a:rPr lang="en-US" b="1" dirty="0">
                <a:solidFill>
                  <a:srgbClr val="FF0000"/>
                </a:solidFill>
              </a:rPr>
              <a:t>won't be writing any code </a:t>
            </a:r>
            <a:r>
              <a:rPr lang="en-US" dirty="0">
                <a:solidFill>
                  <a:srgbClr val="002060"/>
                </a:solidFill>
              </a:rPr>
              <a:t>or getting into the mathematical details of machine learning models. Instead</a:t>
            </a:r>
          </a:p>
          <a:p>
            <a:r>
              <a:rPr lang="en-US" dirty="0">
                <a:solidFill>
                  <a:srgbClr val="002060"/>
                </a:solidFill>
              </a:rPr>
              <a:t>we'll </a:t>
            </a:r>
            <a:r>
              <a:rPr lang="en-US" b="1" dirty="0">
                <a:solidFill>
                  <a:srgbClr val="FF0000"/>
                </a:solidFill>
              </a:rPr>
              <a:t>focus on understanding the kinds of things that AI can do</a:t>
            </a:r>
            <a:r>
              <a:rPr lang="en-US" dirty="0">
                <a:solidFill>
                  <a:srgbClr val="002060"/>
                </a:solidFill>
              </a:rPr>
              <a:t>, and the basic principles on which it is based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Generative AI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751"/>
            <a:ext cx="10515600" cy="4273212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Generative AI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a branch of AI that enables software applications to generate new content; often natural language dialogs, but also images, video, code, and other formats.</a:t>
            </a:r>
          </a:p>
          <a:p>
            <a:r>
              <a:rPr lang="en-US" dirty="0">
                <a:solidFill>
                  <a:srgbClr val="002060"/>
                </a:solidFill>
              </a:rPr>
              <a:t>The ability to generate content is based on a </a:t>
            </a:r>
            <a:r>
              <a:rPr lang="en-US" b="1" i="1" dirty="0">
                <a:solidFill>
                  <a:srgbClr val="FF0000"/>
                </a:solidFill>
              </a:rPr>
              <a:t>language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model</a:t>
            </a:r>
            <a:r>
              <a:rPr lang="en-US" dirty="0">
                <a:solidFill>
                  <a:srgbClr val="002060"/>
                </a:solidFill>
              </a:rPr>
              <a:t>, which has been trained with huge volumes of data - often documents from the Internet or other public sources of information.</a:t>
            </a:r>
          </a:p>
          <a:p>
            <a:r>
              <a:rPr lang="en-US" dirty="0">
                <a:solidFill>
                  <a:srgbClr val="002060"/>
                </a:solidFill>
              </a:rPr>
              <a:t>Generative AI models encapsulate </a:t>
            </a:r>
            <a:r>
              <a:rPr lang="en-US" i="1" dirty="0">
                <a:solidFill>
                  <a:srgbClr val="002060"/>
                </a:solidFill>
              </a:rPr>
              <a:t>semantic</a:t>
            </a:r>
            <a:r>
              <a:rPr lang="en-US" dirty="0">
                <a:solidFill>
                  <a:srgbClr val="002060"/>
                </a:solidFill>
              </a:rPr>
              <a:t> relationships between language elements (that's a fancy way of saying that the models "know" how words relate to one another), and that's what enables them </a:t>
            </a:r>
            <a:r>
              <a:rPr lang="en-US" b="1" dirty="0">
                <a:solidFill>
                  <a:srgbClr val="FF0000"/>
                </a:solidFill>
              </a:rPr>
              <a:t>to generate a meaningful sequence of 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8AE2-674A-C940-6EB3-6B4F9DE8E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E4E086-E6CB-91B8-C3C4-B839F28C7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3F01126-C4CB-CC91-36CA-5DB3D30D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Computer vision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936DB-3871-8056-7D60-37E8C53BA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11"/>
            <a:ext cx="10515600" cy="42132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Computer vision </a:t>
            </a:r>
            <a:r>
              <a:rPr lang="en-US" dirty="0">
                <a:solidFill>
                  <a:srgbClr val="002060"/>
                </a:solidFill>
              </a:rPr>
              <a:t>is accomplished by using large numbers of images to train a model.</a:t>
            </a:r>
          </a:p>
          <a:p>
            <a:r>
              <a:rPr lang="en-US" b="1" i="1" dirty="0"/>
              <a:t>Image classification</a:t>
            </a:r>
            <a:r>
              <a:rPr lang="en-US" b="1" dirty="0">
                <a:solidFill>
                  <a:srgbClr val="00206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a form of computer vision in which a model is trained with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images that are labeled with the main subject of the image </a:t>
            </a:r>
            <a:r>
              <a:rPr lang="en-US" dirty="0">
                <a:solidFill>
                  <a:srgbClr val="002060"/>
                </a:solidFill>
              </a:rPr>
              <a:t>(in other words, what it's an image </a:t>
            </a:r>
            <a:r>
              <a:rPr lang="en-US" i="1" dirty="0">
                <a:solidFill>
                  <a:srgbClr val="002060"/>
                </a:solidFill>
              </a:rPr>
              <a:t>of</a:t>
            </a:r>
            <a:r>
              <a:rPr lang="en-US" dirty="0">
                <a:solidFill>
                  <a:srgbClr val="002060"/>
                </a:solidFill>
              </a:rPr>
              <a:t>) so that it can analyze unlabeled images and predict the most appropriate label - identifying the subject of the image.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Object detection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002060"/>
                </a:solidFill>
              </a:rPr>
              <a:t>is a form of computer vision in which the model is trained to identify the location of specific objects in an image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2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B63F0-629A-0742-D5F1-501DD89AB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BCC170-88E8-7D02-6D89-AD8E62B4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8639376-A581-9F83-20E1-7C39D707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Speech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22955-9EF9-81F5-2186-CCABD6BE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438104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Speech recognition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</a:t>
            </a:r>
            <a:r>
              <a:rPr lang="en-US" b="1" dirty="0">
                <a:solidFill>
                  <a:srgbClr val="7030A0"/>
                </a:solidFill>
              </a:rPr>
              <a:t>the ability of AI to "hear" and interpret speech</a:t>
            </a:r>
            <a:r>
              <a:rPr lang="en-US" dirty="0">
                <a:solidFill>
                  <a:srgbClr val="002060"/>
                </a:solidFill>
              </a:rPr>
              <a:t>. Usually this capability takes the form of </a:t>
            </a:r>
            <a:r>
              <a:rPr lang="en-US" b="1" i="1" dirty="0">
                <a:solidFill>
                  <a:srgbClr val="FF0000"/>
                </a:solidFill>
              </a:rPr>
              <a:t>speech-to-text</a:t>
            </a:r>
            <a:r>
              <a:rPr lang="en-US" dirty="0">
                <a:solidFill>
                  <a:srgbClr val="002060"/>
                </a:solidFill>
              </a:rPr>
              <a:t> (where the audio signal for the speech is transcribed into text).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Speech synthesis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the ability of AI to vocalize words as spoken language. Usually this capability takes the form of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i="1" dirty="0">
                <a:solidFill>
                  <a:srgbClr val="FF0000"/>
                </a:solidFill>
              </a:rPr>
              <a:t>text-to-speech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in which information in text format is converted into an audible signal.</a:t>
            </a:r>
          </a:p>
          <a:p>
            <a:r>
              <a:rPr lang="en-US" dirty="0">
                <a:solidFill>
                  <a:srgbClr val="002060"/>
                </a:solidFill>
              </a:rPr>
              <a:t>AI speech technology is evolving rapidly to handle challenges like ignoring background noise, detecting interruptions, and generating increasingly expressive and human-like voices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8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0D54-99F6-B9EF-AB2C-C5359EE75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39879E-CC9E-BA74-FE0D-7EAF498F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53CB4A5-AD85-A9A0-B5C9-BB82E47E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Natural language processing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799B0-EDDB-67F6-3F1A-DBCAFB18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Common NLP tasks include: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Entity extraction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identifying mentions of entities like people, places, organizations in a document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Text classification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assigning document to a specific category.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Sentiment analysis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determining whether a body of text is positive, negative, or neutral and inferring opinions.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Language detection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identifying the language in which text is written.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1246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 to AI</vt:lpstr>
      <vt:lpstr>Agenda</vt:lpstr>
      <vt:lpstr>  Introduction to AI concepts  </vt:lpstr>
      <vt:lpstr>  Introduction to AI    </vt:lpstr>
      <vt:lpstr>    Generative AI      </vt:lpstr>
      <vt:lpstr>   Computer vision     </vt:lpstr>
      <vt:lpstr>   Speech     </vt:lpstr>
      <vt:lpstr>   Natural language processing     </vt:lpstr>
      <vt:lpstr>   Extract data and insights     </vt:lpstr>
      <vt:lpstr>    Responsible AI      </vt:lpstr>
      <vt:lpstr>     Introduction to machine learning concepts       </vt:lpstr>
      <vt:lpstr>      What is machine learning?        </vt:lpstr>
      <vt:lpstr>     Types of machine learning       </vt:lpstr>
      <vt:lpstr>       Regression         </vt:lpstr>
      <vt:lpstr>     Binary classification       </vt:lpstr>
      <vt:lpstr>      Multiclass classification        </vt:lpstr>
      <vt:lpstr>      Clustering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2025-08-11T06:06:02Z</dcterms:modified>
</cp:coreProperties>
</file>